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6"/>
  </p:notesMasterIdLst>
  <p:sldIdLst>
    <p:sldId id="257" r:id="rId2"/>
    <p:sldId id="258" r:id="rId3"/>
    <p:sldId id="259" r:id="rId4"/>
    <p:sldId id="340" r:id="rId5"/>
    <p:sldId id="460" r:id="rId6"/>
    <p:sldId id="461" r:id="rId7"/>
    <p:sldId id="341" r:id="rId8"/>
    <p:sldId id="342" r:id="rId9"/>
    <p:sldId id="343" r:id="rId10"/>
    <p:sldId id="344" r:id="rId11"/>
    <p:sldId id="345" r:id="rId12"/>
    <p:sldId id="511" r:id="rId13"/>
    <p:sldId id="512" r:id="rId14"/>
    <p:sldId id="533" r:id="rId15"/>
    <p:sldId id="534" r:id="rId16"/>
    <p:sldId id="535" r:id="rId17"/>
    <p:sldId id="536" r:id="rId18"/>
    <p:sldId id="537" r:id="rId19"/>
    <p:sldId id="538" r:id="rId20"/>
    <p:sldId id="539" r:id="rId21"/>
    <p:sldId id="346" r:id="rId22"/>
    <p:sldId id="347" r:id="rId23"/>
    <p:sldId id="348" r:id="rId24"/>
    <p:sldId id="349" r:id="rId25"/>
    <p:sldId id="350" r:id="rId26"/>
    <p:sldId id="351" r:id="rId27"/>
    <p:sldId id="352" r:id="rId28"/>
    <p:sldId id="463" r:id="rId29"/>
    <p:sldId id="464" r:id="rId30"/>
    <p:sldId id="465" r:id="rId31"/>
    <p:sldId id="466" r:id="rId32"/>
    <p:sldId id="467" r:id="rId33"/>
    <p:sldId id="514" r:id="rId34"/>
    <p:sldId id="515" r:id="rId35"/>
    <p:sldId id="540" r:id="rId36"/>
    <p:sldId id="544" r:id="rId37"/>
    <p:sldId id="545" r:id="rId38"/>
    <p:sldId id="517" r:id="rId39"/>
    <p:sldId id="513" r:id="rId40"/>
    <p:sldId id="624" r:id="rId41"/>
    <p:sldId id="516" r:id="rId42"/>
    <p:sldId id="518" r:id="rId43"/>
    <p:sldId id="519" r:id="rId44"/>
    <p:sldId id="520" r:id="rId45"/>
    <p:sldId id="468" r:id="rId46"/>
    <p:sldId id="470" r:id="rId47"/>
    <p:sldId id="471" r:id="rId48"/>
    <p:sldId id="625" r:id="rId49"/>
    <p:sldId id="626" r:id="rId50"/>
    <p:sldId id="627" r:id="rId51"/>
    <p:sldId id="472" r:id="rId52"/>
    <p:sldId id="473" r:id="rId53"/>
    <p:sldId id="628" r:id="rId54"/>
    <p:sldId id="629" r:id="rId55"/>
    <p:sldId id="630" r:id="rId56"/>
    <p:sldId id="631" r:id="rId57"/>
    <p:sldId id="632" r:id="rId58"/>
    <p:sldId id="633" r:id="rId59"/>
    <p:sldId id="634" r:id="rId60"/>
    <p:sldId id="476" r:id="rId61"/>
    <p:sldId id="481" r:id="rId62"/>
    <p:sldId id="482" r:id="rId63"/>
    <p:sldId id="485" r:id="rId64"/>
    <p:sldId id="486" r:id="rId65"/>
    <p:sldId id="487" r:id="rId66"/>
    <p:sldId id="488" r:id="rId67"/>
    <p:sldId id="489" r:id="rId68"/>
    <p:sldId id="490" r:id="rId69"/>
    <p:sldId id="491" r:id="rId70"/>
    <p:sldId id="492" r:id="rId71"/>
    <p:sldId id="493" r:id="rId72"/>
    <p:sldId id="494" r:id="rId73"/>
    <p:sldId id="503" r:id="rId74"/>
    <p:sldId id="496" r:id="rId75"/>
    <p:sldId id="546" r:id="rId76"/>
    <p:sldId id="547" r:id="rId77"/>
    <p:sldId id="548" r:id="rId78"/>
    <p:sldId id="635" r:id="rId79"/>
    <p:sldId id="549" r:id="rId80"/>
    <p:sldId id="550" r:id="rId81"/>
    <p:sldId id="551" r:id="rId82"/>
    <p:sldId id="552" r:id="rId83"/>
    <p:sldId id="553" r:id="rId84"/>
    <p:sldId id="554" r:id="rId85"/>
    <p:sldId id="555" r:id="rId86"/>
    <p:sldId id="556" r:id="rId87"/>
    <p:sldId id="557" r:id="rId88"/>
    <p:sldId id="558" r:id="rId89"/>
    <p:sldId id="559" r:id="rId90"/>
    <p:sldId id="560" r:id="rId91"/>
    <p:sldId id="561" r:id="rId92"/>
    <p:sldId id="562" r:id="rId93"/>
    <p:sldId id="563" r:id="rId94"/>
    <p:sldId id="564" r:id="rId95"/>
    <p:sldId id="565" r:id="rId96"/>
    <p:sldId id="566" r:id="rId97"/>
    <p:sldId id="567" r:id="rId98"/>
    <p:sldId id="568" r:id="rId99"/>
    <p:sldId id="569" r:id="rId100"/>
    <p:sldId id="570" r:id="rId101"/>
    <p:sldId id="571" r:id="rId102"/>
    <p:sldId id="596" r:id="rId103"/>
    <p:sldId id="584" r:id="rId104"/>
    <p:sldId id="585" r:id="rId105"/>
    <p:sldId id="586" r:id="rId106"/>
    <p:sldId id="587" r:id="rId107"/>
    <p:sldId id="588" r:id="rId108"/>
    <p:sldId id="589" r:id="rId109"/>
    <p:sldId id="590" r:id="rId110"/>
    <p:sldId id="591" r:id="rId111"/>
    <p:sldId id="592" r:id="rId112"/>
    <p:sldId id="593" r:id="rId113"/>
    <p:sldId id="594" r:id="rId114"/>
    <p:sldId id="269" r:id="rId115"/>
    <p:sldId id="270" r:id="rId116"/>
    <p:sldId id="597" r:id="rId117"/>
    <p:sldId id="271" r:id="rId118"/>
    <p:sldId id="272" r:id="rId119"/>
    <p:sldId id="273" r:id="rId120"/>
    <p:sldId id="274" r:id="rId121"/>
    <p:sldId id="598" r:id="rId122"/>
    <p:sldId id="275" r:id="rId123"/>
    <p:sldId id="276" r:id="rId124"/>
    <p:sldId id="277" r:id="rId125"/>
    <p:sldId id="278" r:id="rId126"/>
    <p:sldId id="599" r:id="rId127"/>
    <p:sldId id="279" r:id="rId128"/>
    <p:sldId id="498" r:id="rId129"/>
    <p:sldId id="600" r:id="rId130"/>
    <p:sldId id="601" r:id="rId131"/>
    <p:sldId id="602" r:id="rId132"/>
    <p:sldId id="260" r:id="rId133"/>
    <p:sldId id="261" r:id="rId134"/>
    <p:sldId id="616" r:id="rId135"/>
    <p:sldId id="262" r:id="rId136"/>
    <p:sldId id="263" r:id="rId137"/>
    <p:sldId id="264" r:id="rId138"/>
    <p:sldId id="617" r:id="rId139"/>
    <p:sldId id="265" r:id="rId140"/>
    <p:sldId id="267" r:id="rId141"/>
    <p:sldId id="268" r:id="rId142"/>
    <p:sldId id="316" r:id="rId143"/>
    <p:sldId id="603" r:id="rId144"/>
    <p:sldId id="604" r:id="rId145"/>
    <p:sldId id="605" r:id="rId146"/>
    <p:sldId id="606" r:id="rId147"/>
    <p:sldId id="607" r:id="rId148"/>
    <p:sldId id="608" r:id="rId149"/>
    <p:sldId id="609" r:id="rId150"/>
    <p:sldId id="618" r:id="rId151"/>
    <p:sldId id="611" r:id="rId152"/>
    <p:sldId id="612" r:id="rId153"/>
    <p:sldId id="280" r:id="rId154"/>
    <p:sldId id="281" r:id="rId155"/>
    <p:sldId id="282" r:id="rId156"/>
    <p:sldId id="283" r:id="rId157"/>
    <p:sldId id="284" r:id="rId158"/>
    <p:sldId id="317" r:id="rId159"/>
    <p:sldId id="285" r:id="rId160"/>
    <p:sldId id="286" r:id="rId161"/>
    <p:sldId id="287" r:id="rId162"/>
    <p:sldId id="288" r:id="rId163"/>
    <p:sldId id="289" r:id="rId164"/>
    <p:sldId id="290" r:id="rId165"/>
    <p:sldId id="291" r:id="rId166"/>
    <p:sldId id="619" r:id="rId167"/>
    <p:sldId id="292" r:id="rId168"/>
    <p:sldId id="622" r:id="rId169"/>
    <p:sldId id="293" r:id="rId170"/>
    <p:sldId id="623" r:id="rId171"/>
    <p:sldId id="294" r:id="rId172"/>
    <p:sldId id="295" r:id="rId173"/>
    <p:sldId id="296" r:id="rId174"/>
    <p:sldId id="297" r:id="rId175"/>
    <p:sldId id="298" r:id="rId176"/>
    <p:sldId id="299" r:id="rId177"/>
    <p:sldId id="300" r:id="rId178"/>
    <p:sldId id="301" r:id="rId179"/>
    <p:sldId id="302" r:id="rId180"/>
    <p:sldId id="303" r:id="rId181"/>
    <p:sldId id="304" r:id="rId182"/>
    <p:sldId id="305" r:id="rId183"/>
    <p:sldId id="306" r:id="rId184"/>
    <p:sldId id="308" r:id="rId185"/>
    <p:sldId id="319" r:id="rId186"/>
    <p:sldId id="328" r:id="rId187"/>
    <p:sldId id="320" r:id="rId188"/>
    <p:sldId id="324" r:id="rId189"/>
    <p:sldId id="330" r:id="rId190"/>
    <p:sldId id="332" r:id="rId191"/>
    <p:sldId id="613" r:id="rId192"/>
    <p:sldId id="614" r:id="rId193"/>
    <p:sldId id="615" r:id="rId194"/>
    <p:sldId id="329" r:id="rId195"/>
    <p:sldId id="309" r:id="rId196"/>
    <p:sldId id="310" r:id="rId197"/>
    <p:sldId id="311" r:id="rId198"/>
    <p:sldId id="312" r:id="rId199"/>
    <p:sldId id="313" r:id="rId200"/>
    <p:sldId id="314" r:id="rId201"/>
    <p:sldId id="315" r:id="rId202"/>
    <p:sldId id="462" r:id="rId203"/>
    <p:sldId id="353" r:id="rId204"/>
    <p:sldId id="354" r:id="rId205"/>
    <p:sldId id="355" r:id="rId206"/>
    <p:sldId id="356" r:id="rId207"/>
    <p:sldId id="357" r:id="rId208"/>
    <p:sldId id="358" r:id="rId209"/>
    <p:sldId id="360" r:id="rId210"/>
    <p:sldId id="361" r:id="rId211"/>
    <p:sldId id="363" r:id="rId212"/>
    <p:sldId id="364" r:id="rId213"/>
    <p:sldId id="365" r:id="rId214"/>
    <p:sldId id="366" r:id="rId215"/>
    <p:sldId id="367" r:id="rId216"/>
    <p:sldId id="368" r:id="rId217"/>
    <p:sldId id="369" r:id="rId218"/>
    <p:sldId id="370" r:id="rId219"/>
    <p:sldId id="372" r:id="rId220"/>
    <p:sldId id="373" r:id="rId221"/>
    <p:sldId id="374" r:id="rId222"/>
    <p:sldId id="375" r:id="rId223"/>
    <p:sldId id="376" r:id="rId224"/>
    <p:sldId id="377" r:id="rId225"/>
    <p:sldId id="378" r:id="rId226"/>
    <p:sldId id="379" r:id="rId227"/>
    <p:sldId id="380" r:id="rId228"/>
    <p:sldId id="381" r:id="rId229"/>
    <p:sldId id="382" r:id="rId230"/>
    <p:sldId id="383" r:id="rId231"/>
    <p:sldId id="384" r:id="rId232"/>
    <p:sldId id="385" r:id="rId233"/>
    <p:sldId id="386" r:id="rId234"/>
    <p:sldId id="387" r:id="rId235"/>
    <p:sldId id="388" r:id="rId236"/>
    <p:sldId id="389" r:id="rId237"/>
    <p:sldId id="390" r:id="rId238"/>
    <p:sldId id="391" r:id="rId239"/>
    <p:sldId id="392" r:id="rId240"/>
    <p:sldId id="393" r:id="rId241"/>
    <p:sldId id="394" r:id="rId242"/>
    <p:sldId id="395" r:id="rId243"/>
    <p:sldId id="396" r:id="rId244"/>
    <p:sldId id="397" r:id="rId245"/>
    <p:sldId id="398" r:id="rId246"/>
    <p:sldId id="399" r:id="rId247"/>
    <p:sldId id="400" r:id="rId248"/>
    <p:sldId id="401" r:id="rId249"/>
    <p:sldId id="402" r:id="rId250"/>
    <p:sldId id="403" r:id="rId251"/>
    <p:sldId id="424" r:id="rId252"/>
    <p:sldId id="425" r:id="rId253"/>
    <p:sldId id="426" r:id="rId254"/>
    <p:sldId id="427" r:id="rId255"/>
    <p:sldId id="428" r:id="rId256"/>
    <p:sldId id="429" r:id="rId257"/>
    <p:sldId id="430" r:id="rId258"/>
    <p:sldId id="431" r:id="rId259"/>
    <p:sldId id="432" r:id="rId260"/>
    <p:sldId id="433" r:id="rId261"/>
    <p:sldId id="434" r:id="rId262"/>
    <p:sldId id="435" r:id="rId263"/>
    <p:sldId id="436" r:id="rId264"/>
    <p:sldId id="437" r:id="rId265"/>
    <p:sldId id="438" r:id="rId266"/>
    <p:sldId id="439" r:id="rId267"/>
    <p:sldId id="440" r:id="rId268"/>
    <p:sldId id="441" r:id="rId269"/>
    <p:sldId id="442" r:id="rId270"/>
    <p:sldId id="443" r:id="rId271"/>
    <p:sldId id="444" r:id="rId272"/>
    <p:sldId id="445" r:id="rId273"/>
    <p:sldId id="446" r:id="rId274"/>
    <p:sldId id="447" r:id="rId275"/>
    <p:sldId id="448" r:id="rId276"/>
    <p:sldId id="449" r:id="rId277"/>
    <p:sldId id="450" r:id="rId278"/>
    <p:sldId id="451" r:id="rId279"/>
    <p:sldId id="404" r:id="rId280"/>
    <p:sldId id="452" r:id="rId281"/>
    <p:sldId id="453" r:id="rId282"/>
    <p:sldId id="454" r:id="rId283"/>
    <p:sldId id="455" r:id="rId284"/>
    <p:sldId id="333" r:id="rId285"/>
    <p:sldId id="459" r:id="rId286"/>
    <p:sldId id="334" r:id="rId287"/>
    <p:sldId id="335" r:id="rId288"/>
    <p:sldId id="456" r:id="rId289"/>
    <p:sldId id="336" r:id="rId290"/>
    <p:sldId id="337" r:id="rId291"/>
    <p:sldId id="458" r:id="rId292"/>
    <p:sldId id="338" r:id="rId293"/>
    <p:sldId id="339" r:id="rId294"/>
    <p:sldId id="457" r:id="rId2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00" autoAdjust="0"/>
  </p:normalViewPr>
  <p:slideViewPr>
    <p:cSldViewPr>
      <p:cViewPr>
        <p:scale>
          <a:sx n="94" d="100"/>
          <a:sy n="94" d="100"/>
        </p:scale>
        <p:origin x="-1808"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60" Type="http://schemas.openxmlformats.org/officeDocument/2006/relationships/slide" Target="slides/slide259.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61" Type="http://schemas.openxmlformats.org/officeDocument/2006/relationships/slide" Target="slides/slide260.xml"/><Relationship Id="rId262" Type="http://schemas.openxmlformats.org/officeDocument/2006/relationships/slide" Target="slides/slide261.xml"/><Relationship Id="rId263" Type="http://schemas.openxmlformats.org/officeDocument/2006/relationships/slide" Target="slides/slide262.xml"/><Relationship Id="rId264" Type="http://schemas.openxmlformats.org/officeDocument/2006/relationships/slide" Target="slides/slide263.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65" Type="http://schemas.openxmlformats.org/officeDocument/2006/relationships/slide" Target="slides/slide264.xml"/><Relationship Id="rId266" Type="http://schemas.openxmlformats.org/officeDocument/2006/relationships/slide" Target="slides/slide265.xml"/><Relationship Id="rId267" Type="http://schemas.openxmlformats.org/officeDocument/2006/relationships/slide" Target="slides/slide266.xml"/><Relationship Id="rId268" Type="http://schemas.openxmlformats.org/officeDocument/2006/relationships/slide" Target="slides/slide267.xml"/><Relationship Id="rId269" Type="http://schemas.openxmlformats.org/officeDocument/2006/relationships/slide" Target="slides/slide26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70" Type="http://schemas.openxmlformats.org/officeDocument/2006/relationships/slide" Target="slides/slide26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271" Type="http://schemas.openxmlformats.org/officeDocument/2006/relationships/slide" Target="slides/slide270.xml"/><Relationship Id="rId272" Type="http://schemas.openxmlformats.org/officeDocument/2006/relationships/slide" Target="slides/slide271.xml"/><Relationship Id="rId273" Type="http://schemas.openxmlformats.org/officeDocument/2006/relationships/slide" Target="slides/slide272.xml"/><Relationship Id="rId274" Type="http://schemas.openxmlformats.org/officeDocument/2006/relationships/slide" Target="slides/slide273.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75" Type="http://schemas.openxmlformats.org/officeDocument/2006/relationships/slide" Target="slides/slide274.xml"/><Relationship Id="rId276" Type="http://schemas.openxmlformats.org/officeDocument/2006/relationships/slide" Target="slides/slide275.xml"/><Relationship Id="rId277" Type="http://schemas.openxmlformats.org/officeDocument/2006/relationships/slide" Target="slides/slide276.xml"/><Relationship Id="rId278" Type="http://schemas.openxmlformats.org/officeDocument/2006/relationships/slide" Target="slides/slide277.xml"/><Relationship Id="rId279" Type="http://schemas.openxmlformats.org/officeDocument/2006/relationships/slide" Target="slides/slide278.xml"/><Relationship Id="rId300" Type="http://schemas.openxmlformats.org/officeDocument/2006/relationships/theme" Target="theme/theme1.xml"/><Relationship Id="rId301"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80" Type="http://schemas.openxmlformats.org/officeDocument/2006/relationships/slide" Target="slides/slide279.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81" Type="http://schemas.openxmlformats.org/officeDocument/2006/relationships/slide" Target="slides/slide280.xml"/><Relationship Id="rId282" Type="http://schemas.openxmlformats.org/officeDocument/2006/relationships/slide" Target="slides/slide281.xml"/><Relationship Id="rId283" Type="http://schemas.openxmlformats.org/officeDocument/2006/relationships/slide" Target="slides/slide282.xml"/><Relationship Id="rId284" Type="http://schemas.openxmlformats.org/officeDocument/2006/relationships/slide" Target="slides/slide283.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285" Type="http://schemas.openxmlformats.org/officeDocument/2006/relationships/slide" Target="slides/slide284.xml"/><Relationship Id="rId286" Type="http://schemas.openxmlformats.org/officeDocument/2006/relationships/slide" Target="slides/slide285.xml"/><Relationship Id="rId287" Type="http://schemas.openxmlformats.org/officeDocument/2006/relationships/slide" Target="slides/slide286.xml"/><Relationship Id="rId288" Type="http://schemas.openxmlformats.org/officeDocument/2006/relationships/slide" Target="slides/slide287.xml"/><Relationship Id="rId289" Type="http://schemas.openxmlformats.org/officeDocument/2006/relationships/slide" Target="slides/slide288.xml"/><Relationship Id="rId290" Type="http://schemas.openxmlformats.org/officeDocument/2006/relationships/slide" Target="slides/slide289.xml"/><Relationship Id="rId291" Type="http://schemas.openxmlformats.org/officeDocument/2006/relationships/slide" Target="slides/slide290.xml"/><Relationship Id="rId292" Type="http://schemas.openxmlformats.org/officeDocument/2006/relationships/slide" Target="slides/slide291.xml"/><Relationship Id="rId293" Type="http://schemas.openxmlformats.org/officeDocument/2006/relationships/slide" Target="slides/slide292.xml"/><Relationship Id="rId294" Type="http://schemas.openxmlformats.org/officeDocument/2006/relationships/slide" Target="slides/slide293.xml"/><Relationship Id="rId295" Type="http://schemas.openxmlformats.org/officeDocument/2006/relationships/slide" Target="slides/slide294.xml"/><Relationship Id="rId296"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297" Type="http://schemas.openxmlformats.org/officeDocument/2006/relationships/printerSettings" Target="printerSettings/printerSettings1.bin"/><Relationship Id="rId298" Type="http://schemas.openxmlformats.org/officeDocument/2006/relationships/presProps" Target="presProps.xml"/><Relationship Id="rId299" Type="http://schemas.openxmlformats.org/officeDocument/2006/relationships/viewProps" Target="viewProps.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slide" Target="slides/slide247.xml"/><Relationship Id="rId249" Type="http://schemas.openxmlformats.org/officeDocument/2006/relationships/slide" Target="slides/slide2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slide" Target="slides/slide249.xml"/><Relationship Id="rId251" Type="http://schemas.openxmlformats.org/officeDocument/2006/relationships/slide" Target="slides/slide250.xml"/><Relationship Id="rId252" Type="http://schemas.openxmlformats.org/officeDocument/2006/relationships/slide" Target="slides/slide251.xml"/><Relationship Id="rId253" Type="http://schemas.openxmlformats.org/officeDocument/2006/relationships/slide" Target="slides/slide252.xml"/><Relationship Id="rId254" Type="http://schemas.openxmlformats.org/officeDocument/2006/relationships/slide" Target="slides/slide253.xml"/><Relationship Id="rId255" Type="http://schemas.openxmlformats.org/officeDocument/2006/relationships/slide" Target="slides/slide254.xml"/><Relationship Id="rId256" Type="http://schemas.openxmlformats.org/officeDocument/2006/relationships/slide" Target="slides/slide255.xml"/><Relationship Id="rId257" Type="http://schemas.openxmlformats.org/officeDocument/2006/relationships/slide" Target="slides/slide256.xml"/><Relationship Id="rId258" Type="http://schemas.openxmlformats.org/officeDocument/2006/relationships/slide" Target="slides/slide257.xml"/><Relationship Id="rId259" Type="http://schemas.openxmlformats.org/officeDocument/2006/relationships/slide" Target="slides/slide25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1C7AA-EE2B-4D4A-89B2-85001088531B}" type="datetimeFigureOut">
              <a:rPr lang="en-US" smtClean="0"/>
              <a:pPr/>
              <a:t>08/03/22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95130C-3988-4290-897A-338F46F73A40}" type="slidenum">
              <a:rPr lang="en-US" smtClean="0"/>
              <a:pPr/>
              <a:t>‹#›</a:t>
            </a:fld>
            <a:endParaRPr lang="en-US"/>
          </a:p>
        </p:txBody>
      </p:sp>
    </p:spTree>
    <p:extLst>
      <p:ext uri="{BB962C8B-B14F-4D97-AF65-F5344CB8AC3E}">
        <p14:creationId xmlns:p14="http://schemas.microsoft.com/office/powerpoint/2010/main" val="3007616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14107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02318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F87140CA-91AB-4F6C-B993-22BBF2E5C6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xmlns="" id="{9E00C110-564A-40FE-9EA7-8BE1FD4C3C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xmlns="" id="{84DD574F-F95B-41AC-947C-C471C99E0B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BEC367-4174-4544-BB7B-CD5C82D72955}" type="slidenum">
              <a:rPr lang="en-US" altLang="en-US">
                <a:latin typeface="Calibri" panose="020F0502020204030204" pitchFamily="34" charset="0"/>
              </a:rPr>
              <a:pPr eaLnBrk="1" hangingPunct="1"/>
              <a:t>115</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D450BD-239F-404E-ADEA-9E7D9953FB07}" type="datetime1">
              <a:rPr lang="en-US" smtClean="0"/>
              <a:pPr/>
              <a:t>08/03/22</a:t>
            </a:fld>
            <a:endParaRPr lang="en-US"/>
          </a:p>
        </p:txBody>
      </p:sp>
      <p:sp>
        <p:nvSpPr>
          <p:cNvPr id="5" name="Footer Placeholder 4"/>
          <p:cNvSpPr>
            <a:spLocks noGrp="1"/>
          </p:cNvSpPr>
          <p:nvPr>
            <p:ph type="ftr" sz="quarter" idx="11"/>
          </p:nvPr>
        </p:nvSpPr>
        <p:spPr/>
        <p:txBody>
          <a:bodyPr/>
          <a:lstStyle/>
          <a:p>
            <a:r>
              <a:rPr lang="en-US"/>
              <a:t>Ram Kumar Sharma          KCS-501 and DBMS                Unit-2</a:t>
            </a:r>
          </a:p>
        </p:txBody>
      </p:sp>
      <p:sp>
        <p:nvSpPr>
          <p:cNvPr id="6" name="Slide Number Placeholder 5"/>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191039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F41D48-44CA-4A8A-8038-3B4486892D5C}" type="datetime1">
              <a:rPr lang="en-US" smtClean="0"/>
              <a:pPr/>
              <a:t>08/03/22</a:t>
            </a:fld>
            <a:endParaRPr lang="en-US"/>
          </a:p>
        </p:txBody>
      </p:sp>
      <p:sp>
        <p:nvSpPr>
          <p:cNvPr id="5" name="Footer Placeholder 4"/>
          <p:cNvSpPr>
            <a:spLocks noGrp="1"/>
          </p:cNvSpPr>
          <p:nvPr>
            <p:ph type="ftr" sz="quarter" idx="11"/>
          </p:nvPr>
        </p:nvSpPr>
        <p:spPr/>
        <p:txBody>
          <a:bodyPr/>
          <a:lstStyle/>
          <a:p>
            <a:r>
              <a:rPr lang="en-US"/>
              <a:t>Ram Kumar Sharma          KCS-501 and DBMS                Unit-2</a:t>
            </a:r>
          </a:p>
        </p:txBody>
      </p:sp>
      <p:sp>
        <p:nvSpPr>
          <p:cNvPr id="6" name="Slide Number Placeholder 5"/>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149919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6683D-7480-4159-912D-A22B9BDED0BD}" type="datetime1">
              <a:rPr lang="en-US" smtClean="0"/>
              <a:pPr/>
              <a:t>08/03/22</a:t>
            </a:fld>
            <a:endParaRPr lang="en-US"/>
          </a:p>
        </p:txBody>
      </p:sp>
      <p:sp>
        <p:nvSpPr>
          <p:cNvPr id="5" name="Footer Placeholder 4"/>
          <p:cNvSpPr>
            <a:spLocks noGrp="1"/>
          </p:cNvSpPr>
          <p:nvPr>
            <p:ph type="ftr" sz="quarter" idx="11"/>
          </p:nvPr>
        </p:nvSpPr>
        <p:spPr/>
        <p:txBody>
          <a:bodyPr/>
          <a:lstStyle/>
          <a:p>
            <a:r>
              <a:rPr lang="en-US"/>
              <a:t>Ram Kumar Sharma          KCS-501 and DBMS                Unit-2</a:t>
            </a:r>
          </a:p>
        </p:txBody>
      </p:sp>
      <p:sp>
        <p:nvSpPr>
          <p:cNvPr id="6" name="Slide Number Placeholder 5"/>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251301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576F31-2302-424F-99BC-83DB474A76D8}" type="datetime1">
              <a:rPr lang="en-US" smtClean="0"/>
              <a:pPr/>
              <a:t>08/03/22</a:t>
            </a:fld>
            <a:endParaRPr lang="en-US"/>
          </a:p>
        </p:txBody>
      </p:sp>
      <p:sp>
        <p:nvSpPr>
          <p:cNvPr id="5" name="Footer Placeholder 4"/>
          <p:cNvSpPr>
            <a:spLocks noGrp="1"/>
          </p:cNvSpPr>
          <p:nvPr>
            <p:ph type="ftr" sz="quarter" idx="11"/>
          </p:nvPr>
        </p:nvSpPr>
        <p:spPr/>
        <p:txBody>
          <a:bodyPr/>
          <a:lstStyle/>
          <a:p>
            <a:r>
              <a:rPr lang="en-US"/>
              <a:t>Ram Kumar Sharma          KCS-501 and DBMS                Unit-2</a:t>
            </a:r>
          </a:p>
        </p:txBody>
      </p:sp>
      <p:sp>
        <p:nvSpPr>
          <p:cNvPr id="6" name="Slide Number Placeholder 5"/>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55012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396FD-3608-44A9-957B-C5A377E4728F}" type="datetime1">
              <a:rPr lang="en-US" smtClean="0"/>
              <a:pPr/>
              <a:t>08/03/22</a:t>
            </a:fld>
            <a:endParaRPr lang="en-US"/>
          </a:p>
        </p:txBody>
      </p:sp>
      <p:sp>
        <p:nvSpPr>
          <p:cNvPr id="5" name="Footer Placeholder 4"/>
          <p:cNvSpPr>
            <a:spLocks noGrp="1"/>
          </p:cNvSpPr>
          <p:nvPr>
            <p:ph type="ftr" sz="quarter" idx="11"/>
          </p:nvPr>
        </p:nvSpPr>
        <p:spPr/>
        <p:txBody>
          <a:bodyPr/>
          <a:lstStyle/>
          <a:p>
            <a:r>
              <a:rPr lang="en-US"/>
              <a:t>Ram Kumar Sharma          KCS-501 and DBMS                Unit-2</a:t>
            </a:r>
          </a:p>
        </p:txBody>
      </p:sp>
      <p:sp>
        <p:nvSpPr>
          <p:cNvPr id="6" name="Slide Number Placeholder 5"/>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345463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AA1B5-0B30-4681-BEFB-0193ED0CC5BE}" type="datetime1">
              <a:rPr lang="en-US" smtClean="0"/>
              <a:pPr/>
              <a:t>08/03/22</a:t>
            </a:fld>
            <a:endParaRPr lang="en-US"/>
          </a:p>
        </p:txBody>
      </p:sp>
      <p:sp>
        <p:nvSpPr>
          <p:cNvPr id="6" name="Footer Placeholder 5"/>
          <p:cNvSpPr>
            <a:spLocks noGrp="1"/>
          </p:cNvSpPr>
          <p:nvPr>
            <p:ph type="ftr" sz="quarter" idx="11"/>
          </p:nvPr>
        </p:nvSpPr>
        <p:spPr/>
        <p:txBody>
          <a:bodyPr/>
          <a:lstStyle/>
          <a:p>
            <a:r>
              <a:rPr lang="en-US"/>
              <a:t>Ram Kumar Sharma          KCS-501 and DBMS                Unit-2</a:t>
            </a:r>
          </a:p>
        </p:txBody>
      </p:sp>
      <p:sp>
        <p:nvSpPr>
          <p:cNvPr id="7" name="Slide Number Placeholder 6"/>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88232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A187F5-0B3E-4ACA-92D7-A130E11AC9EE}" type="datetime1">
              <a:rPr lang="en-US" smtClean="0"/>
              <a:pPr/>
              <a:t>08/03/22</a:t>
            </a:fld>
            <a:endParaRPr lang="en-US"/>
          </a:p>
        </p:txBody>
      </p:sp>
      <p:sp>
        <p:nvSpPr>
          <p:cNvPr id="8" name="Footer Placeholder 7"/>
          <p:cNvSpPr>
            <a:spLocks noGrp="1"/>
          </p:cNvSpPr>
          <p:nvPr>
            <p:ph type="ftr" sz="quarter" idx="11"/>
          </p:nvPr>
        </p:nvSpPr>
        <p:spPr/>
        <p:txBody>
          <a:bodyPr/>
          <a:lstStyle/>
          <a:p>
            <a:r>
              <a:rPr lang="en-US"/>
              <a:t>Ram Kumar Sharma          KCS-501 and DBMS                Unit-2</a:t>
            </a:r>
          </a:p>
        </p:txBody>
      </p:sp>
      <p:sp>
        <p:nvSpPr>
          <p:cNvPr id="9" name="Slide Number Placeholder 8"/>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368980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633BB3-0D78-4EED-B033-F22220B7142C}" type="datetime1">
              <a:rPr lang="en-US" smtClean="0"/>
              <a:pPr/>
              <a:t>08/03/22</a:t>
            </a:fld>
            <a:endParaRPr lang="en-US"/>
          </a:p>
        </p:txBody>
      </p:sp>
      <p:sp>
        <p:nvSpPr>
          <p:cNvPr id="4" name="Footer Placeholder 3"/>
          <p:cNvSpPr>
            <a:spLocks noGrp="1"/>
          </p:cNvSpPr>
          <p:nvPr>
            <p:ph type="ftr" sz="quarter" idx="11"/>
          </p:nvPr>
        </p:nvSpPr>
        <p:spPr/>
        <p:txBody>
          <a:bodyPr/>
          <a:lstStyle/>
          <a:p>
            <a:r>
              <a:rPr lang="en-US"/>
              <a:t>Ram Kumar Sharma          KCS-501 and DBMS                Unit-2</a:t>
            </a:r>
          </a:p>
        </p:txBody>
      </p:sp>
      <p:sp>
        <p:nvSpPr>
          <p:cNvPr id="5" name="Slide Number Placeholder 4"/>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93646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52F98-8EB3-4187-AA28-73BE2ACBDD1F}" type="datetime1">
              <a:rPr lang="en-US" smtClean="0"/>
              <a:pPr/>
              <a:t>08/03/22</a:t>
            </a:fld>
            <a:endParaRPr lang="en-US"/>
          </a:p>
        </p:txBody>
      </p:sp>
      <p:sp>
        <p:nvSpPr>
          <p:cNvPr id="3" name="Footer Placeholder 2"/>
          <p:cNvSpPr>
            <a:spLocks noGrp="1"/>
          </p:cNvSpPr>
          <p:nvPr>
            <p:ph type="ftr" sz="quarter" idx="11"/>
          </p:nvPr>
        </p:nvSpPr>
        <p:spPr/>
        <p:txBody>
          <a:bodyPr/>
          <a:lstStyle/>
          <a:p>
            <a:r>
              <a:rPr lang="en-US"/>
              <a:t>Ram Kumar Sharma          KCS-501 and DBMS                Unit-2</a:t>
            </a:r>
          </a:p>
        </p:txBody>
      </p:sp>
      <p:sp>
        <p:nvSpPr>
          <p:cNvPr id="4" name="Slide Number Placeholder 3"/>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97601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DA1130-317F-4FAA-BEE6-309C031BC652}" type="datetime1">
              <a:rPr lang="en-US" smtClean="0"/>
              <a:pPr/>
              <a:t>08/03/22</a:t>
            </a:fld>
            <a:endParaRPr lang="en-US"/>
          </a:p>
        </p:txBody>
      </p:sp>
      <p:sp>
        <p:nvSpPr>
          <p:cNvPr id="6" name="Footer Placeholder 5"/>
          <p:cNvSpPr>
            <a:spLocks noGrp="1"/>
          </p:cNvSpPr>
          <p:nvPr>
            <p:ph type="ftr" sz="quarter" idx="11"/>
          </p:nvPr>
        </p:nvSpPr>
        <p:spPr/>
        <p:txBody>
          <a:bodyPr/>
          <a:lstStyle/>
          <a:p>
            <a:r>
              <a:rPr lang="en-US"/>
              <a:t>Ram Kumar Sharma          KCS-501 and DBMS                Unit-2</a:t>
            </a:r>
          </a:p>
        </p:txBody>
      </p:sp>
      <p:sp>
        <p:nvSpPr>
          <p:cNvPr id="7" name="Slide Number Placeholder 6"/>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157420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7C3DC-8C20-4A11-B4FC-8DC54B338218}" type="datetime1">
              <a:rPr lang="en-US" smtClean="0"/>
              <a:pPr/>
              <a:t>08/03/22</a:t>
            </a:fld>
            <a:endParaRPr lang="en-US"/>
          </a:p>
        </p:txBody>
      </p:sp>
      <p:sp>
        <p:nvSpPr>
          <p:cNvPr id="6" name="Footer Placeholder 5"/>
          <p:cNvSpPr>
            <a:spLocks noGrp="1"/>
          </p:cNvSpPr>
          <p:nvPr>
            <p:ph type="ftr" sz="quarter" idx="11"/>
          </p:nvPr>
        </p:nvSpPr>
        <p:spPr/>
        <p:txBody>
          <a:bodyPr/>
          <a:lstStyle/>
          <a:p>
            <a:r>
              <a:rPr lang="en-US"/>
              <a:t>Ram Kumar Sharma          KCS-501 and DBMS                Unit-2</a:t>
            </a:r>
          </a:p>
        </p:txBody>
      </p:sp>
      <p:sp>
        <p:nvSpPr>
          <p:cNvPr id="7" name="Slide Number Placeholder 6"/>
          <p:cNvSpPr>
            <a:spLocks noGrp="1"/>
          </p:cNvSpPr>
          <p:nvPr>
            <p:ph type="sldNum" sz="quarter" idx="12"/>
          </p:nvPr>
        </p:nvSpPr>
        <p:spPr/>
        <p:txBody>
          <a:bodyPr/>
          <a:lstStyle/>
          <a:p>
            <a:fld id="{87264B37-B6FE-4BF9-8A5E-5B19EEBC265D}" type="slidenum">
              <a:rPr lang="en-US" smtClean="0"/>
              <a:pPr/>
              <a:t>‹#›</a:t>
            </a:fld>
            <a:endParaRPr lang="en-US"/>
          </a:p>
        </p:txBody>
      </p:sp>
    </p:spTree>
    <p:extLst>
      <p:ext uri="{BB962C8B-B14F-4D97-AF65-F5344CB8AC3E}">
        <p14:creationId xmlns:p14="http://schemas.microsoft.com/office/powerpoint/2010/main" val="36167963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6D028-6636-4B7A-B470-5B0CBD3CA72B}" type="datetime1">
              <a:rPr lang="en-US" smtClean="0"/>
              <a:pPr/>
              <a:t>08/03/22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Ram Kumar Sharma          KCS-501 and DBMS                Unit-2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64B37-B6FE-4BF9-8A5E-5B19EEBC265D}" type="slidenum">
              <a:rPr lang="en-US" smtClean="0"/>
              <a:pPr/>
              <a:t>‹#›</a:t>
            </a:fld>
            <a:endParaRPr lang="en-US"/>
          </a:p>
        </p:txBody>
      </p:sp>
    </p:spTree>
    <p:extLst>
      <p:ext uri="{BB962C8B-B14F-4D97-AF65-F5344CB8AC3E}">
        <p14:creationId xmlns:p14="http://schemas.microsoft.com/office/powerpoint/2010/main" val="2589683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www.guru99.com/images/1/091318_0803_RelationalD1.png"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47.png"/><Relationship Id="rId7" Type="http://schemas.openxmlformats.org/officeDocument/2006/relationships/image" Target="../media/image57.png"/><Relationship Id="rId8"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59.png"/><Relationship Id="rId5"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7.png"/></Relationships>
</file>

<file path=ppt/slides/_rels/slide117.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47.png"/><Relationship Id="rId7" Type="http://schemas.openxmlformats.org/officeDocument/2006/relationships/image" Target="../media/image57.png"/><Relationship Id="rId8"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9.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7.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4.png"/></Relationships>
</file>

<file path=ppt/slides/_rels/slide124.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5.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6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7.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eeksforgeeks.org/sql-tutorial/" TargetMode="External"/><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0.png"/></Relationships>
</file>

<file path=ppt/slides/_rels/slide13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6.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image" Target="../media/image74.png"/><Relationship Id="rId7" Type="http://schemas.openxmlformats.org/officeDocument/2006/relationships/image" Target="../media/image75.png"/><Relationship Id="rId8" Type="http://schemas.openxmlformats.org/officeDocument/2006/relationships/image" Target="../media/image7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3.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9.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8.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150.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9.png"/></Relationships>
</file>

<file path=ppt/slides/_rels/slide153.xml.rels><?xml version="1.0" encoding="UTF-8" standalone="yes"?>
<Relationships xmlns="http://schemas.openxmlformats.org/package/2006/relationships"><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69.png"/><Relationship Id="rId6" Type="http://schemas.openxmlformats.org/officeDocument/2006/relationships/image" Target="../media/image8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4.xml.rels><?xml version="1.0" encoding="UTF-8" standalone="yes"?>
<Relationships xmlns="http://schemas.openxmlformats.org/package/2006/relationships"><Relationship Id="rId3" Type="http://schemas.openxmlformats.org/officeDocument/2006/relationships/image" Target="../media/image82.png"/><Relationship Id="rId4" Type="http://schemas.openxmlformats.org/officeDocument/2006/relationships/image" Target="../media/image8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9.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7.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8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85.png"/></Relationships>
</file>

<file path=ppt/slides/_rels/slide159.xml.rels><?xml version="1.0" encoding="UTF-8" standalone="yes"?>
<Relationships xmlns="http://schemas.openxmlformats.org/package/2006/relationships"><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image" Target="../media/image8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89.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4.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9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5.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93.png"/><Relationship Id="rId5" Type="http://schemas.openxmlformats.org/officeDocument/2006/relationships/image" Target="../media/image9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7.xml.rels><?xml version="1.0" encoding="UTF-8" standalone="yes"?>
<Relationships xmlns="http://schemas.openxmlformats.org/package/2006/relationships"><Relationship Id="rId3" Type="http://schemas.openxmlformats.org/officeDocument/2006/relationships/image" Target="../media/image91.png"/><Relationship Id="rId4" Type="http://schemas.openxmlformats.org/officeDocument/2006/relationships/image" Target="../media/image93.png"/><Relationship Id="rId5" Type="http://schemas.openxmlformats.org/officeDocument/2006/relationships/image" Target="../media/image9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9.xml.rels><?xml version="1.0" encoding="UTF-8" standalone="yes"?>
<Relationships xmlns="http://schemas.openxmlformats.org/package/2006/relationships"><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2.xml.rels><?xml version="1.0" encoding="UTF-8" standalone="yes"?>
<Relationships xmlns="http://schemas.openxmlformats.org/package/2006/relationships"><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image" Target="../media/image9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4.xml.rels><?xml version="1.0" encoding="UTF-8" standalone="yes"?>
<Relationships xmlns="http://schemas.openxmlformats.org/package/2006/relationships"><Relationship Id="rId3" Type="http://schemas.openxmlformats.org/officeDocument/2006/relationships/image" Target="../media/image98.png"/><Relationship Id="rId4" Type="http://schemas.openxmlformats.org/officeDocument/2006/relationships/image" Target="../media/image96.png"/><Relationship Id="rId5" Type="http://schemas.openxmlformats.org/officeDocument/2006/relationships/image" Target="../media/image99.png"/><Relationship Id="rId6" Type="http://schemas.openxmlformats.org/officeDocument/2006/relationships/image" Target="../media/image100.png"/><Relationship Id="rId7" Type="http://schemas.openxmlformats.org/officeDocument/2006/relationships/image" Target="../media/image101.png"/><Relationship Id="rId8" Type="http://schemas.openxmlformats.org/officeDocument/2006/relationships/image" Target="../media/image102.png"/><Relationship Id="rId9" Type="http://schemas.openxmlformats.org/officeDocument/2006/relationships/image" Target="../media/image10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04.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05.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06.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3.xml.rels><?xml version="1.0" encoding="UTF-8" standalone="yes"?>
<Relationships xmlns="http://schemas.openxmlformats.org/package/2006/relationships"><Relationship Id="rId3" Type="http://schemas.openxmlformats.org/officeDocument/2006/relationships/image" Target="../media/image107.png"/><Relationship Id="rId4" Type="http://schemas.openxmlformats.org/officeDocument/2006/relationships/image" Target="../media/image10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06.png"/></Relationships>
</file>

<file path=ppt/slides/_rels/slide185.xml.rels><?xml version="1.0" encoding="UTF-8" standalone="yes"?>
<Relationships xmlns="http://schemas.openxmlformats.org/package/2006/relationships"><Relationship Id="rId3" Type="http://schemas.openxmlformats.org/officeDocument/2006/relationships/image" Target="../media/image108.png"/><Relationship Id="rId4" Type="http://schemas.openxmlformats.org/officeDocument/2006/relationships/image" Target="../media/image109.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6.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3.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9.xml.rels><?xml version="1.0" encoding="UTF-8" standalone="yes"?>
<Relationships xmlns="http://schemas.openxmlformats.org/package/2006/relationships"><Relationship Id="rId3" Type="http://schemas.openxmlformats.org/officeDocument/2006/relationships/image" Target="../media/image114.png"/><Relationship Id="rId4" Type="http://schemas.openxmlformats.org/officeDocument/2006/relationships/image" Target="../media/image11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0.xml.rels><?xml version="1.0" encoding="UTF-8" standalone="yes"?>
<Relationships xmlns="http://schemas.openxmlformats.org/package/2006/relationships"><Relationship Id="rId3" Type="http://schemas.openxmlformats.org/officeDocument/2006/relationships/image" Target="../media/image114.png"/><Relationship Id="rId4" Type="http://schemas.openxmlformats.org/officeDocument/2006/relationships/image" Target="../media/image11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2.xml.rels><?xml version="1.0" encoding="UTF-8" standalone="yes"?>
<Relationships xmlns="http://schemas.openxmlformats.org/package/2006/relationships"><Relationship Id="rId3" Type="http://schemas.openxmlformats.org/officeDocument/2006/relationships/image" Target="../media/image114.png"/><Relationship Id="rId4" Type="http://schemas.openxmlformats.org/officeDocument/2006/relationships/image" Target="../media/image11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3.xml.rels><?xml version="1.0" encoding="UTF-8" standalone="yes"?>
<Relationships xmlns="http://schemas.openxmlformats.org/package/2006/relationships"><Relationship Id="rId3" Type="http://schemas.openxmlformats.org/officeDocument/2006/relationships/image" Target="../media/image114.png"/><Relationship Id="rId4" Type="http://schemas.openxmlformats.org/officeDocument/2006/relationships/image" Target="../media/image11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oleObject" Target="../embeddings/oleObject1.bin"/><Relationship Id="rId5" Type="http://schemas.openxmlformats.org/officeDocument/2006/relationships/image" Target="../media/image119.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9.xml.rels><?xml version="1.0" encoding="UTF-8" standalone="yes"?>
<Relationships xmlns="http://schemas.openxmlformats.org/package/2006/relationships"><Relationship Id="rId3" Type="http://schemas.openxmlformats.org/officeDocument/2006/relationships/image" Target="../media/image120.jpeg"/><Relationship Id="rId4" Type="http://schemas.openxmlformats.org/officeDocument/2006/relationships/image" Target="../media/image121.jpeg"/><Relationship Id="rId5" Type="http://schemas.openxmlformats.org/officeDocument/2006/relationships/image" Target="../media/image12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8.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oleObject" Target="../embeddings/oleObject2.bin"/><Relationship Id="rId5" Type="http://schemas.openxmlformats.org/officeDocument/2006/relationships/image" Target="../media/image12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9.pn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6.xml.rels><?xml version="1.0" encoding="UTF-8" standalone="yes"?>
<Relationships xmlns="http://schemas.openxmlformats.org/package/2006/relationships"><Relationship Id="rId3" Type="http://schemas.openxmlformats.org/officeDocument/2006/relationships/image" Target="../media/image124.jpeg"/><Relationship Id="rId4" Type="http://schemas.openxmlformats.org/officeDocument/2006/relationships/image" Target="../media/image125.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0.pn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4.xml.rels><?xml version="1.0" encoding="UTF-8" standalone="yes"?>
<Relationships xmlns="http://schemas.openxmlformats.org/package/2006/relationships"><Relationship Id="rId3" Type="http://schemas.openxmlformats.org/officeDocument/2006/relationships/hyperlink" Target="https://www.youtube.com/watch?v=P8n_rwPzdBc"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s://www.youtube.com/watch?v=_yog7h4BokQ" TargetMode="Externa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9.xml.rels><?xml version="1.0" encoding="UTF-8" standalone="yes"?>
<Relationships xmlns="http://schemas.openxmlformats.org/package/2006/relationships"><Relationship Id="rId3" Type="http://schemas.openxmlformats.org/officeDocument/2006/relationships/hyperlink" Target="http://www.aktuonline.com/papers/btech-cs-5-sem-database-management-system-rcs-501-2018-19.pdf" TargetMode="External"/><Relationship Id="rId4" Type="http://schemas.openxmlformats.org/officeDocument/2006/relationships/hyperlink" Target="http://www.aktuonline.com/papers/btech-cs-5-sem-database-management-system-ncs-502-2017-18.pdf" TargetMode="External"/><Relationship Id="rId5" Type="http://schemas.openxmlformats.org/officeDocument/2006/relationships/hyperlink" Target="http://www.aktuonline.com/papers/btech-cs-5-sem-database-management-system-ncs-502-2016-17.pdf" TargetMode="External"/><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aktuonline.com/papers/btech-cs-5-sem-data-base-management-system-rcs501-2020.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hyperlink" Target="https://www.tutorialcup.com/dbms/database-management-system.htm"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s://www.tutorialcup.com/dbms/database-users-administrators.ht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9.png"/></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7526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altLang="en-US" b="1" dirty="0"/>
              <a:t>Relational data Model and Language</a:t>
            </a:r>
          </a:p>
          <a:p>
            <a:r>
              <a:rPr lang="en-US" altLang="en-US" b="1" dirty="0"/>
              <a:t>Introduction to SQL</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a:solidFill>
                  <a:schemeClr val="tx1"/>
                </a:solidFill>
              </a:rPr>
              <a:t>Vikrant Malik</a:t>
            </a:r>
          </a:p>
          <a:p>
            <a:pPr lvl="0" algn="ctr">
              <a:spcBef>
                <a:spcPct val="20000"/>
              </a:spcBef>
              <a:defRPr/>
            </a:pPr>
            <a:r>
              <a:rPr lang="en-US" sz="2400" dirty="0">
                <a:solidFill>
                  <a:schemeClr val="tx1"/>
                </a:solidFill>
              </a:rPr>
              <a:t>Assistant Professor </a:t>
            </a:r>
          </a:p>
          <a:p>
            <a:pPr lvl="0" algn="ctr">
              <a:spcBef>
                <a:spcPct val="20000"/>
              </a:spcBef>
              <a:defRPr/>
            </a:pPr>
            <a:r>
              <a:rPr lang="en-US" sz="2400" dirty="0">
                <a:solidFill>
                  <a:schemeClr val="tx1"/>
                </a:solidFill>
              </a:rPr>
              <a:t>(IT)</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1CF52439-4E00-4DC9-B995-49937EE246D0}" type="datetime1">
              <a:rPr lang="en-US" smtClean="0"/>
              <a:pPr/>
              <a:t>08/03/22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noProof="0" dirty="0">
                <a:solidFill>
                  <a:schemeClr val="tx1"/>
                </a:solidFill>
              </a:rPr>
              <a:t>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a:t>Vikrant Malik          KCS-501 and DBMS                Unit-2</a:t>
            </a: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DBMS</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5</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err="1">
                <a:ln>
                  <a:noFill/>
                </a:ln>
                <a:solidFill>
                  <a:schemeClr val="tx1"/>
                </a:solidFill>
                <a:effectLst/>
                <a:uLnTx/>
                <a:uFillTx/>
                <a:latin typeface="+mn-lt"/>
                <a:ea typeface="+mn-ea"/>
                <a:cs typeface="+mn-cs"/>
              </a:rPr>
              <a:t>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9570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b="1" dirty="0"/>
              <a:t>Cardinality: </a:t>
            </a:r>
            <a:r>
              <a:rPr lang="en-US" sz="2200" dirty="0"/>
              <a:t>Total number of </a:t>
            </a:r>
            <a:r>
              <a:rPr lang="en-US" sz="2200" dirty="0" smtClean="0"/>
              <a:t>relationship instances of an entity (1-1,1-m, m-n, m-</a:t>
            </a:r>
            <a:r>
              <a:rPr lang="en-US" sz="2200" smtClean="0"/>
              <a:t>1). </a:t>
            </a:r>
            <a:endParaRPr lang="en-US" sz="2200" dirty="0"/>
          </a:p>
          <a:p>
            <a:pPr algn="just"/>
            <a:r>
              <a:rPr lang="en-US" sz="2200" b="1" dirty="0"/>
              <a:t>Column:</a:t>
            </a:r>
            <a:r>
              <a:rPr lang="en-US" sz="2200" dirty="0"/>
              <a:t> The column represents the set of values for a specific attribute. </a:t>
            </a:r>
          </a:p>
          <a:p>
            <a:pPr algn="just"/>
            <a:r>
              <a:rPr lang="en-US" sz="2200" b="1" dirty="0"/>
              <a:t>Relation instance</a:t>
            </a:r>
            <a:r>
              <a:rPr lang="en-US" sz="2200" dirty="0"/>
              <a:t> – Relation instance is a finite set of tuples in the RDBMS system. Relation instances never have duplicate tuples. </a:t>
            </a:r>
          </a:p>
          <a:p>
            <a:pPr algn="just"/>
            <a:r>
              <a:rPr lang="en-US" sz="2200" b="1" dirty="0"/>
              <a:t>Relation key</a:t>
            </a:r>
            <a:r>
              <a:rPr lang="en-US" sz="2200" dirty="0"/>
              <a:t> - Every row has one, two or multiple attributes, which is called relation key. </a:t>
            </a:r>
          </a:p>
          <a:p>
            <a:pPr algn="just"/>
            <a:r>
              <a:rPr lang="en-US" sz="2200" b="1" dirty="0"/>
              <a:t>Attribute domain</a:t>
            </a:r>
            <a:r>
              <a:rPr lang="en-US" sz="2200" dirty="0"/>
              <a:t> – Every attribute has some pre-defined value and scope which is known as attribute domain </a:t>
            </a:r>
          </a:p>
          <a:p>
            <a:endParaRPr lang="en-US" sz="2200" dirty="0"/>
          </a:p>
        </p:txBody>
      </p:sp>
      <p:sp>
        <p:nvSpPr>
          <p:cNvPr id="4" name="Date Placeholder 3"/>
          <p:cNvSpPr>
            <a:spLocks noGrp="1"/>
          </p:cNvSpPr>
          <p:nvPr>
            <p:ph type="dt" sz="half" idx="10"/>
          </p:nvPr>
        </p:nvSpPr>
        <p:spPr/>
        <p:txBody>
          <a:bodyPr/>
          <a:lstStyle/>
          <a:p>
            <a:fld id="{92DEBC82-5B73-4A17-961E-EC2F11CA5D85}"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Relational Model Concepts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xmlns="" id="{9C35D320-D262-4AB9-A1D9-6A4250B85DF3}"/>
              </a:ext>
            </a:extLst>
          </p:cNvPr>
          <p:cNvSpPr>
            <a:spLocks noGrp="1"/>
          </p:cNvSpPr>
          <p:nvPr>
            <p:ph idx="1"/>
          </p:nvPr>
        </p:nvSpPr>
        <p:spPr>
          <a:xfrm>
            <a:off x="533400" y="838200"/>
            <a:ext cx="8229600" cy="5486400"/>
          </a:xfrm>
        </p:spPr>
        <p:txBody>
          <a:bodyPr/>
          <a:lstStyle/>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r>
              <a:rPr lang="en-US" altLang="en-US" sz="2400">
                <a:latin typeface="Times New Roman" panose="02020603050405020304" pitchFamily="18" charset="0"/>
              </a:rPr>
              <a:t>Example:- To find  the Fname,Lname,salary those employee who work in department number 5 with renaming of display attribute with Firstname,Lastname and salary.</a:t>
            </a:r>
          </a:p>
          <a:p>
            <a:pPr algn="just">
              <a:lnSpc>
                <a:spcPct val="80000"/>
              </a:lnSpc>
              <a:buFont typeface="Wingdings" panose="05000000000000000000" pitchFamily="2" charset="2"/>
              <a:buNone/>
            </a:pPr>
            <a:r>
              <a:rPr lang="en-US" altLang="en-US" sz="2400" b="1">
                <a:latin typeface="Times New Roman" panose="02020603050405020304" pitchFamily="18" charset="0"/>
              </a:rPr>
              <a:t>Ans.</a:t>
            </a:r>
          </a:p>
          <a:p>
            <a:pPr algn="just">
              <a:lnSpc>
                <a:spcPct val="80000"/>
              </a:lnSpc>
              <a:buFont typeface="Wingdings" panose="05000000000000000000" pitchFamily="2" charset="2"/>
              <a:buNone/>
            </a:pPr>
            <a:endParaRPr lang="en-US" altLang="en-US" sz="2000">
              <a:latin typeface="Times New Roman" panose="02020603050405020304" pitchFamily="18" charset="0"/>
            </a:endParaRPr>
          </a:p>
          <a:p>
            <a:pPr algn="just">
              <a:lnSpc>
                <a:spcPct val="80000"/>
              </a:lnSpc>
              <a:buFont typeface="Wingdings" panose="05000000000000000000" pitchFamily="2" charset="2"/>
              <a:buNone/>
            </a:pPr>
            <a:r>
              <a:rPr lang="en-US" altLang="en-US" sz="2000">
                <a:latin typeface="Times New Roman" panose="02020603050405020304" pitchFamily="18" charset="0"/>
              </a:rPr>
              <a:t>TEMP ← σDno=5(EMPLOYEE)</a:t>
            </a:r>
          </a:p>
          <a:p>
            <a:pPr algn="just">
              <a:lnSpc>
                <a:spcPct val="80000"/>
              </a:lnSpc>
              <a:buFont typeface="Wingdings" panose="05000000000000000000" pitchFamily="2" charset="2"/>
              <a:buNone/>
            </a:pPr>
            <a:r>
              <a:rPr lang="en-US" altLang="en-US" sz="2000">
                <a:sym typeface="Symbol" panose="05050102010706020507" pitchFamily="18" charset="2"/>
              </a:rPr>
              <a:t></a:t>
            </a:r>
            <a:r>
              <a:rPr lang="en-US" altLang="en-US" sz="2000">
                <a:latin typeface="Times New Roman" panose="02020603050405020304" pitchFamily="18" charset="0"/>
              </a:rPr>
              <a:t>(Firstname,Lastname,salary)←πFname, Lname, Salary(TEMP)</a:t>
            </a:r>
          </a:p>
          <a:p>
            <a:pPr algn="just">
              <a:lnSpc>
                <a:spcPct val="80000"/>
              </a:lnSpc>
              <a:buFont typeface="Wingdings" panose="05000000000000000000" pitchFamily="2" charset="2"/>
              <a:buNone/>
            </a:pPr>
            <a:endParaRPr lang="en-US" altLang="en-US" sz="2000">
              <a:latin typeface="Times New Roman" panose="02020603050405020304" pitchFamily="18" charset="0"/>
            </a:endParaRPr>
          </a:p>
          <a:p>
            <a:pPr algn="just">
              <a:lnSpc>
                <a:spcPct val="80000"/>
              </a:lnSpc>
              <a:buFont typeface="Wingdings" panose="05000000000000000000" pitchFamily="2" charset="2"/>
              <a:buNone/>
            </a:pPr>
            <a:r>
              <a:rPr lang="en-US" altLang="en-US" sz="2000">
                <a:latin typeface="Times New Roman" panose="02020603050405020304" pitchFamily="18" charset="0"/>
              </a:rPr>
              <a:t>In SQL, a single query typically represents a complex relational algebra expression. Renaming in SQL is accomplished by aliasing using AS, as in the following example:</a:t>
            </a:r>
          </a:p>
          <a:p>
            <a:pPr algn="just">
              <a:lnSpc>
                <a:spcPct val="80000"/>
              </a:lnSpc>
              <a:buFont typeface="Wingdings" panose="05000000000000000000" pitchFamily="2" charset="2"/>
              <a:buNone/>
            </a:pPr>
            <a:endParaRPr lang="en-US" altLang="en-US" sz="2000" b="1">
              <a:latin typeface="Symbol" panose="05050102010706020507" pitchFamily="18" charset="2"/>
            </a:endParaRPr>
          </a:p>
          <a:p>
            <a:pPr algn="just">
              <a:lnSpc>
                <a:spcPct val="80000"/>
              </a:lnSpc>
              <a:buFont typeface="Wingdings" panose="05000000000000000000" pitchFamily="2" charset="2"/>
              <a:buNone/>
            </a:pPr>
            <a:r>
              <a:rPr lang="en-US" altLang="en-US" sz="2000" b="1">
                <a:latin typeface="Symbol" panose="05050102010706020507" pitchFamily="18" charset="2"/>
              </a:rPr>
              <a:t></a:t>
            </a:r>
            <a:r>
              <a:rPr lang="en-US" altLang="en-US" sz="2000" b="1" baseline="-25000">
                <a:latin typeface="Times New Roman" panose="02020603050405020304" pitchFamily="18" charset="0"/>
              </a:rPr>
              <a:t>FirstNAME, LastNAME, SALARY</a:t>
            </a:r>
            <a:r>
              <a:rPr lang="en-US" altLang="en-US" sz="2000" b="1">
                <a:latin typeface="Times New Roman" panose="02020603050405020304" pitchFamily="18" charset="0"/>
              </a:rPr>
              <a:t>(</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(EMPLOYEE))</a:t>
            </a:r>
            <a:endParaRPr lang="en-US" altLang="en-US" sz="2000">
              <a:latin typeface="Times New Roman" panose="02020603050405020304" pitchFamily="18" charset="0"/>
            </a:endParaRPr>
          </a:p>
          <a:p>
            <a:pPr algn="just">
              <a:lnSpc>
                <a:spcPct val="80000"/>
              </a:lnSpc>
              <a:buFont typeface="Wingdings" panose="05000000000000000000" pitchFamily="2" charset="2"/>
              <a:buNone/>
            </a:pPr>
            <a:endParaRPr lang="en-US" altLang="en-US" sz="2000">
              <a:latin typeface="Times New Roman" panose="02020603050405020304" pitchFamily="18" charset="0"/>
            </a:endParaRPr>
          </a:p>
          <a:p>
            <a:pPr algn="just">
              <a:lnSpc>
                <a:spcPct val="80000"/>
              </a:lnSpc>
              <a:buFont typeface="Wingdings" panose="05000000000000000000" pitchFamily="2" charset="2"/>
              <a:buNone/>
            </a:pPr>
            <a:r>
              <a:rPr lang="en-US" altLang="en-US" sz="2000" b="1">
                <a:latin typeface="Times New Roman" panose="02020603050405020304" pitchFamily="18" charset="0"/>
              </a:rPr>
              <a:t>SQl Query </a:t>
            </a:r>
          </a:p>
          <a:p>
            <a:pPr algn="just">
              <a:lnSpc>
                <a:spcPct val="80000"/>
              </a:lnSpc>
              <a:buFont typeface="Wingdings" panose="05000000000000000000" pitchFamily="2" charset="2"/>
              <a:buNone/>
            </a:pPr>
            <a:r>
              <a:rPr lang="en-US" altLang="en-US" sz="2000">
                <a:latin typeface="Times New Roman" panose="02020603050405020304" pitchFamily="18" charset="0"/>
              </a:rPr>
              <a:t>SELECT F_name AS Firstname, L_name AS Lastname, salary AS salary FROM EMPLOYEE   WHERE Dno=5;</a:t>
            </a:r>
          </a:p>
          <a:p>
            <a:pPr algn="just">
              <a:lnSpc>
                <a:spcPct val="80000"/>
              </a:lnSpc>
              <a:buFont typeface="Wingdings" panose="05000000000000000000" pitchFamily="2" charset="2"/>
              <a:buNone/>
            </a:pPr>
            <a:endParaRPr lang="en-US" altLang="en-US" sz="20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200"/>
          </a:p>
        </p:txBody>
      </p:sp>
      <p:sp>
        <p:nvSpPr>
          <p:cNvPr id="4" name="Date Placeholder 3">
            <a:extLst>
              <a:ext uri="{FF2B5EF4-FFF2-40B4-BE49-F238E27FC236}">
                <a16:creationId xmlns:a16="http://schemas.microsoft.com/office/drawing/2014/main" xmlns="" id="{01734D5D-1107-43D6-9F7B-1442738A21DF}"/>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411951A9-B630-4914-9ACF-4F9A13280EA5}"/>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1474F255-CFFA-43EB-A5A8-41D8A48B96D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B414F7-5B1D-4043-AEC2-DED6CF84BECA}" type="slidenum">
              <a:rPr lang="en-US" altLang="en-US">
                <a:solidFill>
                  <a:srgbClr val="898989"/>
                </a:solidFill>
                <a:latin typeface="Calibri" panose="020F0502020204030204" pitchFamily="34" charset="0"/>
              </a:rPr>
              <a:pPr eaLnBrk="1" hangingPunct="1"/>
              <a:t>100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9C4149B2-058A-4243-A3F3-9016C12E06B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Rename Operation Example </a:t>
            </a:r>
          </a:p>
        </p:txBody>
      </p:sp>
      <p:pic>
        <p:nvPicPr>
          <p:cNvPr id="86023" name="Picture 2" descr="E:\NIET\Project\xLogo11.png.pagespeed.ic.pydHLuCQEZ.png">
            <a:extLst>
              <a:ext uri="{FF2B5EF4-FFF2-40B4-BE49-F238E27FC236}">
                <a16:creationId xmlns:a16="http://schemas.microsoft.com/office/drawing/2014/main" xmlns="" id="{A898CB1E-7FC1-4AC2-9353-860840A56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1682">
                                            <p:txEl>
                                              <p:pRg st="4" end="4"/>
                                            </p:txEl>
                                          </p:spTgt>
                                        </p:tgtEl>
                                        <p:attrNameLst>
                                          <p:attrName>style.visibility</p:attrName>
                                        </p:attrNameLst>
                                      </p:cBhvr>
                                      <p:to>
                                        <p:strVal val="visible"/>
                                      </p:to>
                                    </p:set>
                                    <p:anim calcmode="lin" valueType="num">
                                      <p:cBhvr additive="base">
                                        <p:cTn id="7" dur="500" fill="hold"/>
                                        <p:tgtEl>
                                          <p:spTgt spid="71682">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6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1682">
                                            <p:txEl>
                                              <p:pRg st="5" end="5"/>
                                            </p:txEl>
                                          </p:spTgt>
                                        </p:tgtEl>
                                        <p:attrNameLst>
                                          <p:attrName>style.visibility</p:attrName>
                                        </p:attrNameLst>
                                      </p:cBhvr>
                                      <p:to>
                                        <p:strVal val="visible"/>
                                      </p:to>
                                    </p:set>
                                    <p:anim calcmode="lin" valueType="num">
                                      <p:cBhvr additive="base">
                                        <p:cTn id="13" dur="500" fill="hold"/>
                                        <p:tgtEl>
                                          <p:spTgt spid="71682">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68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1682">
                                            <p:txEl>
                                              <p:pRg st="12" end="12"/>
                                            </p:txEl>
                                          </p:spTgt>
                                        </p:tgtEl>
                                        <p:attrNameLst>
                                          <p:attrName>style.visibility</p:attrName>
                                        </p:attrNameLst>
                                      </p:cBhvr>
                                      <p:to>
                                        <p:strVal val="visible"/>
                                      </p:to>
                                    </p:set>
                                    <p:anim calcmode="lin" valueType="num">
                                      <p:cBhvr additive="base">
                                        <p:cTn id="19" dur="500" fill="hold"/>
                                        <p:tgtEl>
                                          <p:spTgt spid="71682">
                                            <p:txEl>
                                              <p:pRg st="12" end="1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168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1682">
                                            <p:txEl>
                                              <p:pRg st="12" end="12"/>
                                            </p:txEl>
                                          </p:spTgt>
                                        </p:tgtEl>
                                        <p:attrNameLst>
                                          <p:attrName>style.visibility</p:attrName>
                                        </p:attrNameLst>
                                      </p:cBhvr>
                                      <p:to>
                                        <p:strVal val="visible"/>
                                      </p:to>
                                    </p:set>
                                    <p:anim calcmode="lin" valueType="num">
                                      <p:cBhvr additive="base">
                                        <p:cTn id="25" dur="500" fill="hold"/>
                                        <p:tgtEl>
                                          <p:spTgt spid="71682">
                                            <p:txEl>
                                              <p:pRg st="12" end="1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1682">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a:extLst>
              <a:ext uri="{FF2B5EF4-FFF2-40B4-BE49-F238E27FC236}">
                <a16:creationId xmlns:a16="http://schemas.microsoft.com/office/drawing/2014/main" xmlns="" id="{4DEE355B-5F1B-4C47-8D9C-FFC089CD31CE}"/>
              </a:ext>
            </a:extLst>
          </p:cNvPr>
          <p:cNvSpPr>
            <a:spLocks noGrp="1"/>
          </p:cNvSpPr>
          <p:nvPr>
            <p:ph idx="1"/>
          </p:nvPr>
        </p:nvSpPr>
        <p:spPr>
          <a:xfrm>
            <a:off x="533400" y="838200"/>
            <a:ext cx="8229600" cy="5257800"/>
          </a:xfrm>
        </p:spPr>
        <p:txBody>
          <a:bodyPr/>
          <a:lstStyle/>
          <a:p>
            <a:pPr algn="just">
              <a:lnSpc>
                <a:spcPct val="80000"/>
              </a:lnSpc>
              <a:buFont typeface="Wingdings" panose="05000000000000000000" pitchFamily="2" charset="2"/>
              <a:buNone/>
            </a:pPr>
            <a:r>
              <a:rPr lang="en-US" altLang="en-US" sz="2400">
                <a:latin typeface="Times New Roman" panose="02020603050405020304" pitchFamily="18" charset="0"/>
              </a:rPr>
              <a:t>1. TEMP ← σDno=5(EMPLOYEE)</a:t>
            </a: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r>
              <a:rPr lang="en-US" altLang="en-US" sz="2400">
                <a:latin typeface="Times New Roman" panose="02020603050405020304" pitchFamily="18" charset="0"/>
              </a:rPr>
              <a:t>2. πFname,Lname, Salary(TEMP)</a:t>
            </a: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r>
              <a:rPr lang="en-US" altLang="en-US" sz="2400">
                <a:sym typeface="Symbol" panose="05050102010706020507" pitchFamily="18" charset="2"/>
              </a:rPr>
              <a:t></a:t>
            </a:r>
            <a:r>
              <a:rPr lang="en-US" altLang="en-US" sz="2400">
                <a:latin typeface="Times New Roman" panose="02020603050405020304" pitchFamily="18" charset="0"/>
              </a:rPr>
              <a:t>(Firstname,Lastname,Salary)</a:t>
            </a: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p:txBody>
      </p:sp>
      <p:sp>
        <p:nvSpPr>
          <p:cNvPr id="4" name="Date Placeholder 3">
            <a:extLst>
              <a:ext uri="{FF2B5EF4-FFF2-40B4-BE49-F238E27FC236}">
                <a16:creationId xmlns:a16="http://schemas.microsoft.com/office/drawing/2014/main" xmlns="" id="{8EBB7933-3034-4F7B-94C3-1197083E23B6}"/>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283C9F9B-451E-4757-A255-E71DE60D82D8}"/>
              </a:ext>
            </a:extLst>
          </p:cNvPr>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a:extLst>
              <a:ext uri="{FF2B5EF4-FFF2-40B4-BE49-F238E27FC236}">
                <a16:creationId xmlns:a16="http://schemas.microsoft.com/office/drawing/2014/main" xmlns="" id="{517C7B85-DD98-48BD-813A-0D5C2C3B567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84D5DF-FC26-4499-863E-85704F7E12E8}" type="slidenum">
              <a:rPr lang="en-US" altLang="en-US">
                <a:solidFill>
                  <a:srgbClr val="898989"/>
                </a:solidFill>
                <a:latin typeface="Calibri" panose="020F0502020204030204" pitchFamily="34" charset="0"/>
              </a:rPr>
              <a:pPr eaLnBrk="1" hangingPunct="1"/>
              <a:t>101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304B6B66-6A0E-4717-B7F1-63409D06556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Continue</a:t>
            </a:r>
          </a:p>
        </p:txBody>
      </p:sp>
      <p:pic>
        <p:nvPicPr>
          <p:cNvPr id="87047" name="Picture 2" descr="E:\NIET\Project\xLogo11.png.pagespeed.ic.pydHLuCQEZ.png">
            <a:extLst>
              <a:ext uri="{FF2B5EF4-FFF2-40B4-BE49-F238E27FC236}">
                <a16:creationId xmlns:a16="http://schemas.microsoft.com/office/drawing/2014/main" xmlns="" id="{1979F7B8-25D1-483A-B785-DA8FA177B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44" name="Picture 4">
            <a:extLst>
              <a:ext uri="{FF2B5EF4-FFF2-40B4-BE49-F238E27FC236}">
                <a16:creationId xmlns:a16="http://schemas.microsoft.com/office/drawing/2014/main" xmlns="" id="{F452DBCD-2957-4248-A4C4-5BA44ABB6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6686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46" name="Picture 6">
            <a:extLst>
              <a:ext uri="{FF2B5EF4-FFF2-40B4-BE49-F238E27FC236}">
                <a16:creationId xmlns:a16="http://schemas.microsoft.com/office/drawing/2014/main" xmlns="" id="{BFC355DF-F27D-40E2-8620-7E198E91E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200400"/>
            <a:ext cx="22383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1" name="Picture 11">
            <a:extLst>
              <a:ext uri="{FF2B5EF4-FFF2-40B4-BE49-F238E27FC236}">
                <a16:creationId xmlns:a16="http://schemas.microsoft.com/office/drawing/2014/main" xmlns="" id="{13F63203-0175-41B7-8390-CB78737AFA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876800"/>
            <a:ext cx="2209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additive="base">
                                        <p:cTn id="7" dur="500" fill="hold"/>
                                        <p:tgtEl>
                                          <p:spTgt spid="189444"/>
                                        </p:tgtEl>
                                        <p:attrNameLst>
                                          <p:attrName>ppt_x</p:attrName>
                                        </p:attrNameLst>
                                      </p:cBhvr>
                                      <p:tavLst>
                                        <p:tav tm="0">
                                          <p:val>
                                            <p:strVal val="#ppt_x"/>
                                          </p:val>
                                        </p:tav>
                                        <p:tav tm="100000">
                                          <p:val>
                                            <p:strVal val="#ppt_x"/>
                                          </p:val>
                                        </p:tav>
                                      </p:tavLst>
                                    </p:anim>
                                    <p:anim calcmode="lin" valueType="num">
                                      <p:cBhvr additive="base">
                                        <p:cTn id="8" dur="500" fill="hold"/>
                                        <p:tgtEl>
                                          <p:spTgt spid="1894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9446"/>
                                        </p:tgtEl>
                                        <p:attrNameLst>
                                          <p:attrName>style.visibility</p:attrName>
                                        </p:attrNameLst>
                                      </p:cBhvr>
                                      <p:to>
                                        <p:strVal val="visible"/>
                                      </p:to>
                                    </p:set>
                                    <p:anim calcmode="lin" valueType="num">
                                      <p:cBhvr additive="base">
                                        <p:cTn id="13" dur="500" fill="hold"/>
                                        <p:tgtEl>
                                          <p:spTgt spid="189446"/>
                                        </p:tgtEl>
                                        <p:attrNameLst>
                                          <p:attrName>ppt_x</p:attrName>
                                        </p:attrNameLst>
                                      </p:cBhvr>
                                      <p:tavLst>
                                        <p:tav tm="0">
                                          <p:val>
                                            <p:strVal val="#ppt_x"/>
                                          </p:val>
                                        </p:tav>
                                        <p:tav tm="100000">
                                          <p:val>
                                            <p:strVal val="#ppt_x"/>
                                          </p:val>
                                        </p:tav>
                                      </p:tavLst>
                                    </p:anim>
                                    <p:anim calcmode="lin" valueType="num">
                                      <p:cBhvr additive="base">
                                        <p:cTn id="14" dur="500" fill="hold"/>
                                        <p:tgtEl>
                                          <p:spTgt spid="18944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31"/>
                                        </p:tgtEl>
                                        <p:attrNameLst>
                                          <p:attrName>style.visibility</p:attrName>
                                        </p:attrNameLst>
                                      </p:cBhvr>
                                      <p:to>
                                        <p:strVal val="visible"/>
                                      </p:to>
                                    </p:set>
                                    <p:anim calcmode="lin" valueType="num">
                                      <p:cBhvr additive="base">
                                        <p:cTn id="19" dur="500" fill="hold"/>
                                        <p:tgtEl>
                                          <p:spTgt spid="81931"/>
                                        </p:tgtEl>
                                        <p:attrNameLst>
                                          <p:attrName>ppt_x</p:attrName>
                                        </p:attrNameLst>
                                      </p:cBhvr>
                                      <p:tavLst>
                                        <p:tav tm="0">
                                          <p:val>
                                            <p:strVal val="#ppt_x"/>
                                          </p:val>
                                        </p:tav>
                                        <p:tav tm="100000">
                                          <p:val>
                                            <p:strVal val="#ppt_x"/>
                                          </p:val>
                                        </p:tav>
                                      </p:tavLst>
                                    </p:anim>
                                    <p:anim calcmode="lin" valueType="num">
                                      <p:cBhvr additive="base">
                                        <p:cTn id="20" dur="500" fill="hold"/>
                                        <p:tgtEl>
                                          <p:spTgt spid="81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xmlns="" id="{19DB4D5A-9654-49CB-AB47-3E198305AAA9}"/>
              </a:ext>
            </a:extLst>
          </p:cNvPr>
          <p:cNvSpPr>
            <a:spLocks noGrp="1"/>
          </p:cNvSpPr>
          <p:nvPr>
            <p:ph idx="1"/>
          </p:nvPr>
        </p:nvSpPr>
        <p:spPr>
          <a:xfrm>
            <a:off x="533400" y="838200"/>
            <a:ext cx="8229600" cy="5486400"/>
          </a:xfrm>
        </p:spPr>
        <p:txBody>
          <a:bodyPr/>
          <a:lstStyle/>
          <a:p>
            <a:pPr algn="just">
              <a:lnSpc>
                <a:spcPct val="80000"/>
              </a:lnSpc>
              <a:buFont typeface="Wingdings" panose="05000000000000000000" pitchFamily="2" charset="2"/>
              <a:buNone/>
            </a:pPr>
            <a:r>
              <a:rPr lang="en-US" altLang="en-US" sz="2200" b="1" dirty="0">
                <a:latin typeface="Times New Roman" panose="02020603050405020304" pitchFamily="18" charset="0"/>
              </a:rPr>
              <a:t>	Example:- </a:t>
            </a:r>
            <a:r>
              <a:rPr lang="en-US" altLang="en-US" sz="2200" dirty="0">
                <a:latin typeface="Times New Roman" panose="02020603050405020304" pitchFamily="18" charset="0"/>
              </a:rPr>
              <a:t>To find  the </a:t>
            </a:r>
            <a:r>
              <a:rPr lang="en-US" altLang="en-US" sz="2200" dirty="0" err="1">
                <a:latin typeface="Times New Roman" panose="02020603050405020304" pitchFamily="18" charset="0"/>
              </a:rPr>
              <a:t>Fname</a:t>
            </a:r>
            <a:r>
              <a:rPr lang="en-US" altLang="en-US" sz="2200" dirty="0">
                <a:latin typeface="Times New Roman" panose="02020603050405020304" pitchFamily="18" charset="0"/>
              </a:rPr>
              <a:t>, </a:t>
            </a:r>
            <a:r>
              <a:rPr lang="en-US" altLang="en-US" sz="2200" dirty="0" err="1">
                <a:latin typeface="Times New Roman" panose="02020603050405020304" pitchFamily="18" charset="0"/>
              </a:rPr>
              <a:t>Lname</a:t>
            </a:r>
            <a:r>
              <a:rPr lang="en-US" altLang="en-US" sz="2200" dirty="0">
                <a:latin typeface="Times New Roman" panose="02020603050405020304" pitchFamily="18" charset="0"/>
              </a:rPr>
              <a:t>, salary those employee who work in department number 5 with renaming of display attribute with </a:t>
            </a:r>
            <a:r>
              <a:rPr lang="en-US" altLang="en-US" sz="2200" dirty="0" err="1">
                <a:latin typeface="Times New Roman" panose="02020603050405020304" pitchFamily="18" charset="0"/>
              </a:rPr>
              <a:t>Firstname</a:t>
            </a:r>
            <a:r>
              <a:rPr lang="en-US" altLang="en-US" sz="2200" dirty="0">
                <a:latin typeface="Times New Roman" panose="02020603050405020304" pitchFamily="18" charset="0"/>
              </a:rPr>
              <a:t>, Last name and salary.</a:t>
            </a:r>
            <a:endParaRPr lang="en-US" altLang="en-US" sz="2200" b="1" dirty="0">
              <a:latin typeface="Symbol" panose="05050102010706020507" pitchFamily="18" charset="2"/>
            </a:endParaRPr>
          </a:p>
          <a:p>
            <a:pPr algn="just">
              <a:lnSpc>
                <a:spcPct val="80000"/>
              </a:lnSpc>
              <a:buFont typeface="Wingdings" panose="05000000000000000000" pitchFamily="2" charset="2"/>
              <a:buNone/>
            </a:pPr>
            <a:r>
              <a:rPr lang="en-US" altLang="en-US" sz="2200" b="1" dirty="0">
                <a:latin typeface="Symbol" panose="05050102010706020507" pitchFamily="18" charset="2"/>
              </a:rPr>
              <a:t>	</a:t>
            </a:r>
          </a:p>
          <a:p>
            <a:pPr algn="just">
              <a:lnSpc>
                <a:spcPct val="80000"/>
              </a:lnSpc>
              <a:buFont typeface="Wingdings" panose="05000000000000000000" pitchFamily="2" charset="2"/>
              <a:buNone/>
            </a:pPr>
            <a:r>
              <a:rPr lang="en-US" altLang="en-US" sz="2400" b="1" dirty="0">
                <a:latin typeface="Symbol" panose="05050102010706020507" pitchFamily="18" charset="2"/>
              </a:rPr>
              <a:t>	</a:t>
            </a:r>
            <a:r>
              <a:rPr lang="en-US" altLang="en-US" sz="2400" b="1" baseline="-25000" dirty="0" err="1">
                <a:latin typeface="Times New Roman" panose="02020603050405020304" pitchFamily="18" charset="0"/>
              </a:rPr>
              <a:t>FirstNAME</a:t>
            </a:r>
            <a:r>
              <a:rPr lang="en-US" altLang="en-US" sz="2400" b="1" baseline="-25000" dirty="0">
                <a:latin typeface="Times New Roman" panose="02020603050405020304" pitchFamily="18" charset="0"/>
              </a:rPr>
              <a:t>, </a:t>
            </a:r>
            <a:r>
              <a:rPr lang="en-US" altLang="en-US" sz="2400" b="1" baseline="-25000" dirty="0" err="1">
                <a:latin typeface="Times New Roman" panose="02020603050405020304" pitchFamily="18" charset="0"/>
              </a:rPr>
              <a:t>LastNAME</a:t>
            </a:r>
            <a:r>
              <a:rPr lang="en-US" altLang="en-US" sz="2400" b="1" baseline="-25000" dirty="0">
                <a:latin typeface="Times New Roman" panose="02020603050405020304" pitchFamily="18" charset="0"/>
              </a:rPr>
              <a:t>, SALARY</a:t>
            </a:r>
            <a:r>
              <a:rPr lang="en-US" altLang="en-US" sz="2800" b="1" dirty="0">
                <a:latin typeface="Times New Roman" panose="02020603050405020304" pitchFamily="18" charset="0"/>
              </a:rPr>
              <a:t>(</a:t>
            </a:r>
            <a:r>
              <a:rPr lang="en-US" altLang="en-US" sz="2800" b="1" dirty="0">
                <a:latin typeface="Symbol" panose="05050102010706020507" pitchFamily="18" charset="2"/>
              </a:rPr>
              <a:t></a:t>
            </a:r>
            <a:r>
              <a:rPr lang="en-US" altLang="en-US" sz="2800" b="1" dirty="0">
                <a:latin typeface="Times New Roman" panose="02020603050405020304" pitchFamily="18" charset="0"/>
              </a:rPr>
              <a:t> </a:t>
            </a:r>
            <a:r>
              <a:rPr lang="en-US" altLang="en-US" sz="2800" b="1" baseline="-25000" dirty="0">
                <a:latin typeface="Times New Roman" panose="02020603050405020304" pitchFamily="18" charset="0"/>
              </a:rPr>
              <a:t>DNO=5</a:t>
            </a:r>
            <a:r>
              <a:rPr lang="en-US" altLang="en-US" sz="2800" b="1" dirty="0">
                <a:latin typeface="Times New Roman" panose="02020603050405020304" pitchFamily="18" charset="0"/>
              </a:rPr>
              <a:t>(EMPLOYEE))</a:t>
            </a:r>
            <a:endParaRPr lang="en-US" altLang="en-US" sz="2800" dirty="0">
              <a:latin typeface="Times New Roman" panose="02020603050405020304" pitchFamily="18" charset="0"/>
            </a:endParaRPr>
          </a:p>
          <a:p>
            <a:pPr algn="just">
              <a:lnSpc>
                <a:spcPct val="80000"/>
              </a:lnSpc>
              <a:buFont typeface="Wingdings" panose="05000000000000000000" pitchFamily="2" charset="2"/>
              <a:buNone/>
            </a:pPr>
            <a:endParaRPr lang="en-US" altLang="en-US" sz="2400" dirty="0">
              <a:latin typeface="Times New Roman" panose="02020603050405020304" pitchFamily="18" charset="0"/>
            </a:endParaRPr>
          </a:p>
          <a:p>
            <a:pPr algn="just">
              <a:lnSpc>
                <a:spcPct val="80000"/>
              </a:lnSpc>
              <a:buFont typeface="Wingdings" panose="05000000000000000000" pitchFamily="2" charset="2"/>
              <a:buNone/>
            </a:pPr>
            <a:r>
              <a:rPr lang="en-US" altLang="en-US" sz="2400" b="1" dirty="0">
                <a:latin typeface="Times New Roman" panose="02020603050405020304" pitchFamily="18" charset="0"/>
              </a:rPr>
              <a:t>	SQL Query </a:t>
            </a:r>
          </a:p>
          <a:p>
            <a:pPr algn="just">
              <a:lnSpc>
                <a:spcPct val="80000"/>
              </a:lnSpc>
              <a:buFont typeface="Wingdings" panose="05000000000000000000" pitchFamily="2" charset="2"/>
              <a:buNone/>
            </a:pPr>
            <a:endParaRPr lang="en-US" altLang="en-US" sz="2400" b="1" dirty="0">
              <a:latin typeface="Times New Roman" panose="02020603050405020304" pitchFamily="18" charset="0"/>
            </a:endParaRPr>
          </a:p>
          <a:p>
            <a:pPr algn="just">
              <a:lnSpc>
                <a:spcPct val="80000"/>
              </a:lnSpc>
              <a:buFont typeface="Wingdings" panose="05000000000000000000" pitchFamily="2" charset="2"/>
              <a:buNone/>
            </a:pPr>
            <a:r>
              <a:rPr lang="en-US" altLang="en-US" sz="2400" dirty="0">
                <a:latin typeface="Times New Roman" panose="02020603050405020304" pitchFamily="18" charset="0"/>
              </a:rPr>
              <a:t>	SELECT </a:t>
            </a:r>
            <a:r>
              <a:rPr lang="en-US" altLang="en-US" sz="2400" dirty="0" err="1">
                <a:latin typeface="Times New Roman" panose="02020603050405020304" pitchFamily="18" charset="0"/>
              </a:rPr>
              <a:t>F_name</a:t>
            </a:r>
            <a:r>
              <a:rPr lang="en-US" altLang="en-US" sz="2400" dirty="0">
                <a:latin typeface="Times New Roman" panose="02020603050405020304" pitchFamily="18" charset="0"/>
              </a:rPr>
              <a:t> AS </a:t>
            </a:r>
            <a:r>
              <a:rPr lang="en-US" altLang="en-US" sz="2400" dirty="0" err="1">
                <a:latin typeface="Times New Roman" panose="02020603050405020304" pitchFamily="18" charset="0"/>
              </a:rPr>
              <a:t>Firstname</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L_name</a:t>
            </a:r>
            <a:r>
              <a:rPr lang="en-US" altLang="en-US" sz="2400" dirty="0">
                <a:latin typeface="Times New Roman" panose="02020603050405020304" pitchFamily="18" charset="0"/>
              </a:rPr>
              <a:t> AS </a:t>
            </a:r>
            <a:r>
              <a:rPr lang="en-US" altLang="en-US" sz="2400" dirty="0" err="1">
                <a:latin typeface="Times New Roman" panose="02020603050405020304" pitchFamily="18" charset="0"/>
              </a:rPr>
              <a:t>Lastname</a:t>
            </a:r>
            <a:r>
              <a:rPr lang="en-US" altLang="en-US" sz="2400" dirty="0">
                <a:latin typeface="Times New Roman" panose="02020603050405020304" pitchFamily="18" charset="0"/>
              </a:rPr>
              <a:t>, salary AS salary FROM EMPLOYEE   WHERE </a:t>
            </a:r>
            <a:r>
              <a:rPr lang="en-US" altLang="en-US" sz="2400" dirty="0" err="1">
                <a:latin typeface="Times New Roman" panose="02020603050405020304" pitchFamily="18" charset="0"/>
              </a:rPr>
              <a:t>Dno</a:t>
            </a:r>
            <a:r>
              <a:rPr lang="en-US" altLang="en-US" sz="2400" dirty="0">
                <a:latin typeface="Times New Roman" panose="02020603050405020304" pitchFamily="18" charset="0"/>
              </a:rPr>
              <a:t>=5;</a:t>
            </a:r>
          </a:p>
          <a:p>
            <a:pPr algn="just">
              <a:lnSpc>
                <a:spcPct val="80000"/>
              </a:lnSpc>
              <a:buFont typeface="Wingdings" panose="05000000000000000000" pitchFamily="2" charset="2"/>
              <a:buNone/>
            </a:pPr>
            <a:endParaRPr lang="en-US" altLang="en-US" sz="2000" dirty="0">
              <a:latin typeface="Times New Roman" panose="02020603050405020304" pitchFamily="18" charset="0"/>
            </a:endParaRPr>
          </a:p>
          <a:p>
            <a:pPr algn="just">
              <a:lnSpc>
                <a:spcPct val="80000"/>
              </a:lnSpc>
              <a:buFont typeface="Wingdings" panose="05000000000000000000" pitchFamily="2" charset="2"/>
              <a:buNone/>
            </a:pPr>
            <a:endParaRPr lang="en-US" altLang="en-US" sz="2000" dirty="0">
              <a:latin typeface="Times New Roman" panose="02020603050405020304" pitchFamily="18" charset="0"/>
            </a:endParaRPr>
          </a:p>
          <a:p>
            <a:pPr algn="just">
              <a:lnSpc>
                <a:spcPct val="80000"/>
              </a:lnSpc>
              <a:buFont typeface="Wingdings" panose="05000000000000000000" pitchFamily="2" charset="2"/>
              <a:buNone/>
            </a:pPr>
            <a:endParaRPr lang="en-US" altLang="en-US" sz="2000" dirty="0">
              <a:latin typeface="Times New Roman" panose="02020603050405020304" pitchFamily="18" charset="0"/>
            </a:endParaRPr>
          </a:p>
          <a:p>
            <a:pPr algn="just">
              <a:lnSpc>
                <a:spcPct val="80000"/>
              </a:lnSpc>
              <a:buFont typeface="Wingdings" panose="05000000000000000000" pitchFamily="2" charset="2"/>
              <a:buNone/>
            </a:pPr>
            <a:endParaRPr lang="en-US" altLang="en-US" sz="2000" dirty="0">
              <a:latin typeface="Times New Roman" panose="02020603050405020304" pitchFamily="18" charset="0"/>
            </a:endParaRPr>
          </a:p>
          <a:p>
            <a:pPr algn="just">
              <a:lnSpc>
                <a:spcPct val="80000"/>
              </a:lnSpc>
              <a:buFont typeface="Wingdings" panose="05000000000000000000" pitchFamily="2" charset="2"/>
              <a:buNone/>
            </a:pPr>
            <a:endParaRPr lang="en-US" altLang="en-US" sz="2000" dirty="0"/>
          </a:p>
        </p:txBody>
      </p:sp>
      <p:sp>
        <p:nvSpPr>
          <p:cNvPr id="4" name="Date Placeholder 3">
            <a:extLst>
              <a:ext uri="{FF2B5EF4-FFF2-40B4-BE49-F238E27FC236}">
                <a16:creationId xmlns:a16="http://schemas.microsoft.com/office/drawing/2014/main" xmlns="" id="{A713C202-66E9-4253-AE5A-7069481D09F2}"/>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4B84E928-8285-40A1-A2A0-CD75A51D9911}"/>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662E2AFE-3CCC-434D-BCE9-E1DEE958F30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C060EE-AC5A-4A95-98CB-F902CCCB6D0D}" type="slidenum">
              <a:rPr lang="en-US" altLang="en-US">
                <a:solidFill>
                  <a:srgbClr val="898989"/>
                </a:solidFill>
                <a:latin typeface="Calibri" panose="020F0502020204030204" pitchFamily="34" charset="0"/>
              </a:rPr>
              <a:pPr eaLnBrk="1" hangingPunct="1"/>
              <a:t>102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98CEE743-10D4-4119-B8F8-896166C4A35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Inline Expression </a:t>
            </a:r>
          </a:p>
        </p:txBody>
      </p:sp>
      <p:pic>
        <p:nvPicPr>
          <p:cNvPr id="84999" name="Picture 2" descr="E:\NIET\Project\xLogo11.png.pagespeed.ic.pydHLuCQEZ.png">
            <a:extLst>
              <a:ext uri="{FF2B5EF4-FFF2-40B4-BE49-F238E27FC236}">
                <a16:creationId xmlns:a16="http://schemas.microsoft.com/office/drawing/2014/main" xmlns="" id="{97C6207E-ECAE-4C19-B078-03136DA2B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1682">
                                            <p:txEl>
                                              <p:pRg st="6" end="6"/>
                                            </p:txEl>
                                          </p:spTgt>
                                        </p:tgtEl>
                                        <p:attrNameLst>
                                          <p:attrName>style.visibility</p:attrName>
                                        </p:attrNameLst>
                                      </p:cBhvr>
                                      <p:to>
                                        <p:strVal val="visible"/>
                                      </p:to>
                                    </p:set>
                                    <p:anim calcmode="lin" valueType="num">
                                      <p:cBhvr additive="base">
                                        <p:cTn id="7" dur="500" fill="hold"/>
                                        <p:tgtEl>
                                          <p:spTgt spid="71682">
                                            <p:txEl>
                                              <p:pRg st="6" end="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68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1682">
                                            <p:txEl>
                                              <p:pRg st="6" end="6"/>
                                            </p:txEl>
                                          </p:spTgt>
                                        </p:tgtEl>
                                        <p:attrNameLst>
                                          <p:attrName>style.visibility</p:attrName>
                                        </p:attrNameLst>
                                      </p:cBhvr>
                                      <p:to>
                                        <p:strVal val="visible"/>
                                      </p:to>
                                    </p:set>
                                    <p:anim calcmode="lin" valueType="num">
                                      <p:cBhvr additive="base">
                                        <p:cTn id="13" dur="500" fill="hold"/>
                                        <p:tgtEl>
                                          <p:spTgt spid="71682">
                                            <p:txEl>
                                              <p:pRg st="6" end="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68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2">
            <a:extLst>
              <a:ext uri="{FF2B5EF4-FFF2-40B4-BE49-F238E27FC236}">
                <a16:creationId xmlns:a16="http://schemas.microsoft.com/office/drawing/2014/main" xmlns="" id="{3E02C5DF-AAD3-4848-9723-38ACAFC90DDF}"/>
              </a:ext>
            </a:extLst>
          </p:cNvPr>
          <p:cNvSpPr>
            <a:spLocks noGrp="1"/>
          </p:cNvSpPr>
          <p:nvPr>
            <p:ph idx="1"/>
          </p:nvPr>
        </p:nvSpPr>
        <p:spPr>
          <a:xfrm>
            <a:off x="533400" y="1143000"/>
            <a:ext cx="8229600" cy="5257800"/>
          </a:xfrm>
        </p:spPr>
        <p:txBody>
          <a:bodyPr/>
          <a:lstStyle/>
          <a:p>
            <a:pPr algn="ctr" eaLnBrk="1" hangingPunct="1">
              <a:buFont typeface="Arial" panose="020B0604020202020204" pitchFamily="34" charset="0"/>
              <a:buNone/>
            </a:pPr>
            <a:r>
              <a:rPr lang="en-US" altLang="en-US" sz="2800" b="1" dirty="0"/>
              <a:t>Relational Algebra Operator</a:t>
            </a:r>
          </a:p>
          <a:p>
            <a:pPr algn="just" eaLnBrk="1" hangingPunct="1">
              <a:buFont typeface="Arial" panose="020B0604020202020204" pitchFamily="34" charset="0"/>
              <a:buNone/>
            </a:pPr>
            <a:r>
              <a:rPr lang="en-US" altLang="en-US" sz="2800" b="1" dirty="0"/>
              <a:t>Binary  Operator (SET THEORY)</a:t>
            </a:r>
          </a:p>
          <a:p>
            <a:pPr lvl="1" eaLnBrk="1" hangingPunct="1"/>
            <a:r>
              <a:rPr lang="en-US" altLang="en-US" sz="2400" dirty="0"/>
              <a:t>union: </a:t>
            </a:r>
            <a:r>
              <a:rPr lang="en-US" altLang="en-US" sz="2400" dirty="0">
                <a:sym typeface="Symbol" panose="05050102010706020507" pitchFamily="18" charset="2"/>
              </a:rPr>
              <a:t></a:t>
            </a:r>
          </a:p>
          <a:p>
            <a:pPr lvl="1" eaLnBrk="1" hangingPunct="1"/>
            <a:r>
              <a:rPr lang="en-US" altLang="en-US" sz="2400" dirty="0">
                <a:sym typeface="Symbol" panose="05050102010706020507" pitchFamily="18" charset="2"/>
              </a:rPr>
              <a:t>Intersection:</a:t>
            </a:r>
            <a:r>
              <a:rPr lang="en-US" altLang="en-US" sz="2400" dirty="0"/>
              <a:t>∩</a:t>
            </a:r>
          </a:p>
          <a:p>
            <a:pPr lvl="1" eaLnBrk="1" hangingPunct="1"/>
            <a:r>
              <a:rPr lang="en-US" altLang="en-US" sz="2400" dirty="0"/>
              <a:t>set difference: </a:t>
            </a:r>
            <a:r>
              <a:rPr lang="en-US" altLang="en-US" sz="2400" i="1" dirty="0"/>
              <a:t>–</a:t>
            </a:r>
            <a:r>
              <a:rPr lang="en-US" altLang="en-US" sz="2400" dirty="0"/>
              <a:t> </a:t>
            </a:r>
          </a:p>
        </p:txBody>
      </p:sp>
      <p:sp>
        <p:nvSpPr>
          <p:cNvPr id="4" name="Date Placeholder 3">
            <a:extLst>
              <a:ext uri="{FF2B5EF4-FFF2-40B4-BE49-F238E27FC236}">
                <a16:creationId xmlns:a16="http://schemas.microsoft.com/office/drawing/2014/main" xmlns="" id="{8FD01B79-5FB4-470D-AFA1-8E30C85E276B}"/>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D56791A1-B464-4E66-AB17-CC6F3CE48B19}"/>
              </a:ext>
            </a:extLst>
          </p:cNvPr>
          <p:cNvSpPr>
            <a:spLocks noGrp="1"/>
          </p:cNvSpPr>
          <p:nvPr>
            <p:ph type="ftr" sz="quarter" idx="11"/>
          </p:nvPr>
        </p:nvSpPr>
        <p:spPr>
          <a:xfrm>
            <a:off x="2514600" y="630932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491D7383-7167-4923-BB8E-5392DB0D234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78675B-557D-40A1-A16E-150E636E6E87}" type="slidenum">
              <a:rPr lang="en-US" altLang="en-US">
                <a:solidFill>
                  <a:srgbClr val="898989"/>
                </a:solidFill>
                <a:latin typeface="Calibri" panose="020F0502020204030204" pitchFamily="34" charset="0"/>
              </a:rPr>
              <a:pPr eaLnBrk="1" hangingPunct="1"/>
              <a:t>103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BC3EA22A-F566-4C6F-84E2-EFF3E064EE0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Binary  Operator (SET THEORY)</a:t>
            </a:r>
          </a:p>
        </p:txBody>
      </p:sp>
      <p:pic>
        <p:nvPicPr>
          <p:cNvPr id="86023" name="Picture 2" descr="E:\NIET\Project\xLogo11.png.pagespeed.ic.pydHLuCQEZ.png">
            <a:extLst>
              <a:ext uri="{FF2B5EF4-FFF2-40B4-BE49-F238E27FC236}">
                <a16:creationId xmlns:a16="http://schemas.microsoft.com/office/drawing/2014/main" xmlns="" id="{4C95E092-FE76-433F-B71F-12D5C3F50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a:extLst>
              <a:ext uri="{FF2B5EF4-FFF2-40B4-BE49-F238E27FC236}">
                <a16:creationId xmlns:a16="http://schemas.microsoft.com/office/drawing/2014/main" xmlns="" id="{4473E28A-D821-4E5E-94B9-5D0186EA2C5A}"/>
              </a:ext>
            </a:extLst>
          </p:cNvPr>
          <p:cNvSpPr>
            <a:spLocks noGrp="1"/>
          </p:cNvSpPr>
          <p:nvPr>
            <p:ph idx="1"/>
          </p:nvPr>
        </p:nvSpPr>
        <p:spPr>
          <a:xfrm>
            <a:off x="533400" y="838200"/>
            <a:ext cx="8229600" cy="5562600"/>
          </a:xfrm>
        </p:spPr>
        <p:txBody>
          <a:bodyPr/>
          <a:lstStyle/>
          <a:p>
            <a:pPr algn="just">
              <a:lnSpc>
                <a:spcPct val="80000"/>
              </a:lnSpc>
              <a:buFont typeface="Wingdings" panose="05000000000000000000" pitchFamily="2" charset="2"/>
              <a:buNone/>
            </a:pPr>
            <a:r>
              <a:rPr lang="en-US" altLang="en-US" sz="2200" dirty="0">
                <a:latin typeface="Times New Roman" panose="02020603050405020304" pitchFamily="18" charset="0"/>
              </a:rPr>
              <a:t>	The next group of relational algebra operations are the standard mathematical  operations on sets. .These are binary operations; that is, each is applied to two sets (of tuples). </a:t>
            </a:r>
          </a:p>
          <a:p>
            <a:pPr algn="just">
              <a:lnSpc>
                <a:spcPct val="80000"/>
              </a:lnSpc>
              <a:buFont typeface="Wingdings" panose="05000000000000000000" pitchFamily="2" charset="2"/>
              <a:buNone/>
            </a:pPr>
            <a:endParaRPr lang="en-US" altLang="en-US" sz="2400" dirty="0">
              <a:latin typeface="Times New Roman" panose="02020603050405020304" pitchFamily="18" charset="0"/>
            </a:endParaRPr>
          </a:p>
          <a:p>
            <a:pPr algn="just">
              <a:lnSpc>
                <a:spcPct val="80000"/>
              </a:lnSpc>
              <a:buFont typeface="Wingdings" panose="05000000000000000000" pitchFamily="2" charset="2"/>
              <a:buNone/>
            </a:pPr>
            <a:endParaRPr lang="en-US" altLang="en-US" sz="2400" dirty="0">
              <a:latin typeface="Times New Roman" panose="02020603050405020304" pitchFamily="18" charset="0"/>
            </a:endParaRPr>
          </a:p>
          <a:p>
            <a:pPr>
              <a:buFont typeface="Arial" panose="020B0604020202020204" pitchFamily="34" charset="0"/>
              <a:buNone/>
            </a:pPr>
            <a:endParaRPr lang="en-US" altLang="en-US" sz="2400" b="1" u="sng" dirty="0"/>
          </a:p>
          <a:p>
            <a:pPr>
              <a:buFont typeface="Arial" panose="020B0604020202020204" pitchFamily="34" charset="0"/>
              <a:buNone/>
            </a:pPr>
            <a:r>
              <a:rPr lang="en-US" altLang="en-US" sz="2400" b="1" u="sng" dirty="0"/>
              <a:t>Condition For Using Set Theory Operators</a:t>
            </a:r>
            <a:r>
              <a:rPr lang="en-US" altLang="en-US" sz="2400" dirty="0"/>
              <a:t> </a:t>
            </a:r>
          </a:p>
          <a:p>
            <a:pPr>
              <a:buFont typeface="Arial" panose="020B0604020202020204" pitchFamily="34" charset="0"/>
              <a:buNone/>
            </a:pPr>
            <a:r>
              <a:rPr lang="en-US" altLang="en-US" sz="2400" dirty="0"/>
              <a:t>To use set theory operators on two relations,</a:t>
            </a:r>
          </a:p>
          <a:p>
            <a:pPr lvl="1"/>
            <a:r>
              <a:rPr lang="en-US" altLang="en-US" sz="2000" dirty="0"/>
              <a:t>The two relations must be union compatible.</a:t>
            </a:r>
          </a:p>
          <a:p>
            <a:pPr>
              <a:buFont typeface="Arial" panose="020B0604020202020204" pitchFamily="34" charset="0"/>
              <a:buNone/>
            </a:pPr>
            <a:r>
              <a:rPr lang="en-US" altLang="en-US" sz="2400" b="1" dirty="0">
                <a:solidFill>
                  <a:srgbClr val="C00000"/>
                </a:solidFill>
              </a:rPr>
              <a:t>Union compatible property means-</a:t>
            </a:r>
          </a:p>
          <a:p>
            <a:r>
              <a:rPr lang="en-US" altLang="en-US" sz="2000" dirty="0"/>
              <a:t>Both the relations must have same number of attributes. (By default)</a:t>
            </a:r>
          </a:p>
          <a:p>
            <a:r>
              <a:rPr lang="en-US" altLang="en-US" sz="2000" dirty="0"/>
              <a:t>The attribute domains (types of values accepted by attributes) of both the relations must be compatible.</a:t>
            </a:r>
          </a:p>
          <a:p>
            <a:pPr>
              <a:buFont typeface="Arial" panose="020B0604020202020204" pitchFamily="34" charset="0"/>
              <a:buNone/>
            </a:pPr>
            <a:r>
              <a:rPr lang="en-US" altLang="en-US" sz="2000" b="1" dirty="0">
                <a:solidFill>
                  <a:srgbClr val="FF0000"/>
                </a:solidFill>
              </a:rPr>
              <a:t>	Note:-- </a:t>
            </a:r>
            <a:r>
              <a:rPr lang="en-US" altLang="en-US" sz="2000" dirty="0"/>
              <a:t>Attribute name of both relation r and s are not affected  union compatibility.</a:t>
            </a:r>
          </a:p>
          <a:p>
            <a:pPr algn="just">
              <a:lnSpc>
                <a:spcPct val="80000"/>
              </a:lnSpc>
              <a:buFont typeface="Wingdings" panose="05000000000000000000" pitchFamily="2" charset="2"/>
              <a:buNone/>
            </a:pPr>
            <a:endParaRPr lang="en-US" altLang="en-US" sz="2200" dirty="0"/>
          </a:p>
        </p:txBody>
      </p:sp>
      <p:sp>
        <p:nvSpPr>
          <p:cNvPr id="4" name="Date Placeholder 3">
            <a:extLst>
              <a:ext uri="{FF2B5EF4-FFF2-40B4-BE49-F238E27FC236}">
                <a16:creationId xmlns:a16="http://schemas.microsoft.com/office/drawing/2014/main" xmlns="" id="{BAEB5053-162E-449E-A4B9-1446CE5701AE}"/>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02F8F31F-DCBC-4D4E-997D-E238EBC6C3E4}"/>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39C3D6B8-F921-4A18-9A76-4286E7D8503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BCD782-313B-4B53-9DB2-1EF0D0868EBD}" type="slidenum">
              <a:rPr lang="en-US" altLang="en-US">
                <a:solidFill>
                  <a:srgbClr val="898989"/>
                </a:solidFill>
                <a:latin typeface="Calibri" panose="020F0502020204030204" pitchFamily="34" charset="0"/>
              </a:rPr>
              <a:pPr eaLnBrk="1" hangingPunct="1"/>
              <a:t>104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101117BD-8ACE-452F-9EC2-FB2F24FDF2D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Aft>
                <a:spcPts val="0"/>
              </a:spcAft>
              <a:defRPr/>
            </a:pPr>
            <a:r>
              <a:rPr lang="en-US" sz="2800" b="1" dirty="0">
                <a:solidFill>
                  <a:srgbClr val="C00000"/>
                </a:solidFill>
              </a:rPr>
              <a:t>Relational Algebra Operators From Set Theory </a:t>
            </a:r>
          </a:p>
        </p:txBody>
      </p:sp>
      <p:pic>
        <p:nvPicPr>
          <p:cNvPr id="87047" name="Picture 2" descr="E:\NIET\Project\xLogo11.png.pagespeed.ic.pydHLuCQEZ.png">
            <a:extLst>
              <a:ext uri="{FF2B5EF4-FFF2-40B4-BE49-F238E27FC236}">
                <a16:creationId xmlns:a16="http://schemas.microsoft.com/office/drawing/2014/main" xmlns="" id="{82FE86BD-5C6F-4DBB-94A6-EC10D2D85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8" name="Picture 3">
            <a:extLst>
              <a:ext uri="{FF2B5EF4-FFF2-40B4-BE49-F238E27FC236}">
                <a16:creationId xmlns:a16="http://schemas.microsoft.com/office/drawing/2014/main" xmlns="" id="{0C53D480-2109-45A5-8A9D-DEA504221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56" y="1728986"/>
            <a:ext cx="80010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a:extLst>
              <a:ext uri="{FF2B5EF4-FFF2-40B4-BE49-F238E27FC236}">
                <a16:creationId xmlns:a16="http://schemas.microsoft.com/office/drawing/2014/main" xmlns="" id="{1E2FCC2C-24A5-4D5A-89DA-E0D399E4C1F7}"/>
              </a:ext>
            </a:extLst>
          </p:cNvPr>
          <p:cNvSpPr>
            <a:spLocks noGrp="1"/>
          </p:cNvSpPr>
          <p:nvPr>
            <p:ph idx="1"/>
          </p:nvPr>
        </p:nvSpPr>
        <p:spPr>
          <a:xfrm>
            <a:off x="533400" y="838200"/>
            <a:ext cx="8229600" cy="5562600"/>
          </a:xfrm>
        </p:spPr>
        <p:txBody>
          <a:bodyPr/>
          <a:lstStyle/>
          <a:p>
            <a:pPr eaLnBrk="1" hangingPunct="1">
              <a:lnSpc>
                <a:spcPct val="80000"/>
              </a:lnSpc>
            </a:pPr>
            <a:r>
              <a:rPr lang="en-US" altLang="en-US" sz="2400" b="1">
                <a:latin typeface="Times New Roman" panose="02020603050405020304" pitchFamily="18" charset="0"/>
              </a:rPr>
              <a:t>Type Compatibility</a:t>
            </a:r>
          </a:p>
          <a:p>
            <a:pPr eaLnBrk="1" hangingPunct="1">
              <a:lnSpc>
                <a:spcPct val="80000"/>
              </a:lnSpc>
              <a:buFont typeface="Wingdings" panose="05000000000000000000" pitchFamily="2" charset="2"/>
              <a:buNone/>
            </a:pPr>
            <a:endParaRPr lang="en-US" altLang="en-US" sz="900" b="1">
              <a:latin typeface="Times New Roman" panose="02020603050405020304" pitchFamily="18" charset="0"/>
            </a:endParaRPr>
          </a:p>
          <a:p>
            <a:pPr lvl="1" algn="just" eaLnBrk="1" hangingPunct="1">
              <a:lnSpc>
                <a:spcPct val="80000"/>
              </a:lnSpc>
            </a:pPr>
            <a:r>
              <a:rPr lang="en-US" altLang="en-US" sz="2400"/>
              <a:t>The operand relations R</a:t>
            </a:r>
            <a:r>
              <a:rPr lang="en-US" altLang="en-US" sz="2400" baseline="-25000"/>
              <a:t>1</a:t>
            </a:r>
            <a:r>
              <a:rPr lang="en-US" altLang="en-US" sz="2400"/>
              <a:t>(A</a:t>
            </a:r>
            <a:r>
              <a:rPr lang="en-US" altLang="en-US" sz="2400" baseline="-25000"/>
              <a:t>1</a:t>
            </a:r>
            <a:r>
              <a:rPr lang="en-US" altLang="en-US" sz="2400"/>
              <a:t>, A</a:t>
            </a:r>
            <a:r>
              <a:rPr lang="en-US" altLang="en-US" sz="2400" baseline="-25000"/>
              <a:t>2</a:t>
            </a:r>
            <a:r>
              <a:rPr lang="en-US" altLang="en-US" sz="2400"/>
              <a:t>, ..., A</a:t>
            </a:r>
            <a:r>
              <a:rPr lang="en-US" altLang="en-US" sz="2400" baseline="-25000"/>
              <a:t>n</a:t>
            </a:r>
            <a:r>
              <a:rPr lang="en-US" altLang="en-US" sz="2400"/>
              <a:t>) and R</a:t>
            </a:r>
            <a:r>
              <a:rPr lang="en-US" altLang="en-US" sz="2400" baseline="-25000"/>
              <a:t>2</a:t>
            </a:r>
            <a:r>
              <a:rPr lang="en-US" altLang="en-US" sz="2400"/>
              <a:t>(B</a:t>
            </a:r>
            <a:r>
              <a:rPr lang="en-US" altLang="en-US" sz="2400" baseline="-25000"/>
              <a:t>1</a:t>
            </a:r>
            <a:r>
              <a:rPr lang="en-US" altLang="en-US" sz="2400"/>
              <a:t>, B</a:t>
            </a:r>
            <a:r>
              <a:rPr lang="en-US" altLang="en-US" sz="2400" baseline="-25000"/>
              <a:t>2</a:t>
            </a:r>
            <a:r>
              <a:rPr lang="en-US" altLang="en-US" sz="2400"/>
              <a:t>, ..., B</a:t>
            </a:r>
            <a:r>
              <a:rPr lang="en-US" altLang="en-US" sz="2400" baseline="-25000"/>
              <a:t>n</a:t>
            </a:r>
            <a:r>
              <a:rPr lang="en-US" altLang="en-US" sz="2400"/>
              <a:t>) must have the same number of attributes, and the domains of corresponding attributes must be compatible; that is, dom(A</a:t>
            </a:r>
            <a:r>
              <a:rPr lang="en-US" altLang="en-US" sz="2400" baseline="-25000"/>
              <a:t>i</a:t>
            </a:r>
            <a:r>
              <a:rPr lang="en-US" altLang="en-US" sz="2400"/>
              <a:t>)=dom(B</a:t>
            </a:r>
            <a:r>
              <a:rPr lang="en-US" altLang="en-US" sz="2400" baseline="-25000"/>
              <a:t>i</a:t>
            </a:r>
            <a:r>
              <a:rPr lang="en-US" altLang="en-US" sz="2400"/>
              <a:t>) for i=1, 2, ..., n. </a:t>
            </a:r>
          </a:p>
          <a:p>
            <a:pPr lvl="1" algn="just" eaLnBrk="1" hangingPunct="1">
              <a:lnSpc>
                <a:spcPct val="80000"/>
              </a:lnSpc>
            </a:pPr>
            <a:endParaRPr lang="en-US" altLang="en-US" sz="2400"/>
          </a:p>
          <a:p>
            <a:pPr lvl="1" algn="just" eaLnBrk="1" hangingPunct="1">
              <a:lnSpc>
                <a:spcPct val="80000"/>
              </a:lnSpc>
              <a:buFontTx/>
              <a:buNone/>
            </a:pPr>
            <a:endParaRPr lang="en-US" altLang="en-US" sz="2400"/>
          </a:p>
          <a:p>
            <a:pPr lvl="1" algn="just" eaLnBrk="1" hangingPunct="1">
              <a:lnSpc>
                <a:spcPct val="80000"/>
              </a:lnSpc>
              <a:buFontTx/>
              <a:buNone/>
            </a:pPr>
            <a:endParaRPr lang="en-US" altLang="en-US" sz="2400"/>
          </a:p>
          <a:p>
            <a:pPr lvl="1" algn="just" eaLnBrk="1" hangingPunct="1">
              <a:lnSpc>
                <a:spcPct val="80000"/>
              </a:lnSpc>
            </a:pPr>
            <a:r>
              <a:rPr lang="en-US" altLang="en-US" sz="2400">
                <a:solidFill>
                  <a:srgbClr val="000000"/>
                </a:solidFill>
                <a:cs typeface="Times New Roman" panose="02020603050405020304" pitchFamily="18" charset="0"/>
              </a:rPr>
              <a:t>The resulting relation for R</a:t>
            </a:r>
            <a:r>
              <a:rPr lang="en-US" altLang="en-US" sz="2400" baseline="-25000">
                <a:cs typeface="Times New Roman" panose="02020603050405020304" pitchFamily="18" charset="0"/>
              </a:rPr>
              <a:t>1</a:t>
            </a:r>
            <a:r>
              <a:rPr lang="en-US" altLang="en-US" sz="2400">
                <a:latin typeface="Symbol" panose="05050102010706020507" pitchFamily="18" charset="2"/>
              </a:rPr>
              <a:t></a:t>
            </a:r>
            <a:r>
              <a:rPr lang="en-US" altLang="en-US" sz="2400"/>
              <a:t>R</a:t>
            </a:r>
            <a:r>
              <a:rPr lang="en-US" altLang="en-US" sz="2400" baseline="-25000"/>
              <a:t>2</a:t>
            </a:r>
            <a:r>
              <a:rPr lang="en-US" altLang="en-US" sz="2400">
                <a:solidFill>
                  <a:srgbClr val="000000"/>
                </a:solidFill>
                <a:cs typeface="Times New Roman" panose="02020603050405020304" pitchFamily="18" charset="0"/>
              </a:rPr>
              <a:t>,R</a:t>
            </a:r>
            <a:r>
              <a:rPr lang="en-US" altLang="en-US" sz="2400" baseline="-25000">
                <a:cs typeface="Times New Roman" panose="02020603050405020304" pitchFamily="18" charset="0"/>
              </a:rPr>
              <a:t>1</a:t>
            </a:r>
            <a:r>
              <a:rPr lang="en-US" altLang="en-US" sz="2400">
                <a:solidFill>
                  <a:srgbClr val="000000"/>
                </a:solidFill>
                <a:cs typeface="Times New Roman" panose="02020603050405020304" pitchFamily="18" charset="0"/>
              </a:rPr>
              <a:t> </a:t>
            </a:r>
            <a:r>
              <a:rPr lang="en-US" altLang="en-US" sz="2400">
                <a:latin typeface="Symbol" panose="05050102010706020507" pitchFamily="18" charset="2"/>
              </a:rPr>
              <a:t></a:t>
            </a:r>
            <a:r>
              <a:rPr lang="en-US" altLang="en-US" sz="2400">
                <a:solidFill>
                  <a:srgbClr val="000000"/>
                </a:solidFill>
                <a:cs typeface="Times New Roman" panose="02020603050405020304" pitchFamily="18" charset="0"/>
              </a:rPr>
              <a:t> R</a:t>
            </a:r>
            <a:r>
              <a:rPr lang="en-US" altLang="en-US" sz="2400" baseline="-25000">
                <a:cs typeface="Times New Roman" panose="02020603050405020304" pitchFamily="18" charset="0"/>
              </a:rPr>
              <a:t>2</a:t>
            </a:r>
            <a:r>
              <a:rPr lang="en-US" altLang="en-US" sz="2400">
                <a:solidFill>
                  <a:srgbClr val="000000"/>
                </a:solidFill>
                <a:cs typeface="Times New Roman" panose="02020603050405020304" pitchFamily="18" charset="0"/>
              </a:rPr>
              <a:t>, or R</a:t>
            </a:r>
            <a:r>
              <a:rPr lang="en-US" altLang="en-US" sz="2400" baseline="-25000">
                <a:cs typeface="Times New Roman" panose="02020603050405020304" pitchFamily="18" charset="0"/>
              </a:rPr>
              <a:t>1</a:t>
            </a:r>
            <a:r>
              <a:rPr lang="en-US" altLang="en-US" sz="2400">
                <a:solidFill>
                  <a:srgbClr val="000000"/>
                </a:solidFill>
                <a:cs typeface="Times New Roman" panose="02020603050405020304" pitchFamily="18" charset="0"/>
              </a:rPr>
              <a:t>-R</a:t>
            </a:r>
            <a:r>
              <a:rPr lang="en-US" altLang="en-US" sz="2400" baseline="-25000">
                <a:cs typeface="Times New Roman" panose="02020603050405020304" pitchFamily="18" charset="0"/>
              </a:rPr>
              <a:t>2</a:t>
            </a:r>
            <a:r>
              <a:rPr lang="en-US" altLang="en-US" sz="2400">
                <a:solidFill>
                  <a:srgbClr val="000000"/>
                </a:solidFill>
                <a:cs typeface="Times New Roman" panose="02020603050405020304" pitchFamily="18" charset="0"/>
              </a:rPr>
              <a:t>  has the same attribute names as the </a:t>
            </a:r>
            <a:r>
              <a:rPr lang="en-US" altLang="en-US" sz="2400" i="1">
                <a:solidFill>
                  <a:srgbClr val="000000"/>
                </a:solidFill>
                <a:cs typeface="Times New Roman" panose="02020603050405020304" pitchFamily="18" charset="0"/>
              </a:rPr>
              <a:t>first</a:t>
            </a:r>
            <a:r>
              <a:rPr lang="en-US" altLang="en-US" sz="2400">
                <a:solidFill>
                  <a:srgbClr val="000000"/>
                </a:solidFill>
                <a:cs typeface="Times New Roman" panose="02020603050405020304" pitchFamily="18" charset="0"/>
              </a:rPr>
              <a:t>  operand relation R1.(by convention).</a:t>
            </a:r>
            <a:r>
              <a:rPr lang="en-US" altLang="en-US" sz="2400"/>
              <a:t> </a:t>
            </a: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a:buFont typeface="Arial" panose="020B0604020202020204" pitchFamily="34" charset="0"/>
              <a:buNone/>
            </a:pPr>
            <a:endParaRPr lang="en-US" altLang="en-US" sz="2400" b="1" u="sng"/>
          </a:p>
          <a:p>
            <a:pPr algn="just">
              <a:lnSpc>
                <a:spcPct val="80000"/>
              </a:lnSpc>
              <a:buFont typeface="Wingdings" panose="05000000000000000000" pitchFamily="2" charset="2"/>
              <a:buNone/>
            </a:pPr>
            <a:endParaRPr lang="en-US" altLang="en-US" sz="2200"/>
          </a:p>
        </p:txBody>
      </p:sp>
      <p:sp>
        <p:nvSpPr>
          <p:cNvPr id="4" name="Date Placeholder 3">
            <a:extLst>
              <a:ext uri="{FF2B5EF4-FFF2-40B4-BE49-F238E27FC236}">
                <a16:creationId xmlns:a16="http://schemas.microsoft.com/office/drawing/2014/main" xmlns="" id="{EDABE9A8-1994-432E-B48B-A7F9EE23F379}"/>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1ADBD4CA-5E4E-42DA-905D-F52297B9D235}"/>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C3081AB0-9BCD-47EA-84A8-4A4245A204E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9CA35-58BD-4D71-9E6C-FB3C09145267}" type="slidenum">
              <a:rPr lang="en-US" altLang="en-US">
                <a:solidFill>
                  <a:srgbClr val="898989"/>
                </a:solidFill>
                <a:latin typeface="Calibri" panose="020F0502020204030204" pitchFamily="34" charset="0"/>
              </a:rPr>
              <a:pPr eaLnBrk="1" hangingPunct="1"/>
              <a:t>105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3FEA9DCD-78C2-42DE-B62E-C04D4310775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2800" b="1" dirty="0">
                <a:solidFill>
                  <a:srgbClr val="C00000"/>
                </a:solidFill>
                <a:latin typeface="Times New Roman" pitchFamily="18" charset="0"/>
              </a:rPr>
              <a:t>Type Compatibility</a:t>
            </a:r>
          </a:p>
        </p:txBody>
      </p:sp>
      <p:pic>
        <p:nvPicPr>
          <p:cNvPr id="88071" name="Picture 2" descr="E:\NIET\Project\xLogo11.png.pagespeed.ic.pydHLuCQEZ.png">
            <a:extLst>
              <a:ext uri="{FF2B5EF4-FFF2-40B4-BE49-F238E27FC236}">
                <a16:creationId xmlns:a16="http://schemas.microsoft.com/office/drawing/2014/main" xmlns="" id="{4984E157-726D-493F-80D9-F90FEF725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xmlns="" id="{010778CE-5898-4AE1-B770-23EFA4ABC8FF}"/>
              </a:ext>
            </a:extLst>
          </p:cNvPr>
          <p:cNvSpPr>
            <a:spLocks noGrp="1"/>
          </p:cNvSpPr>
          <p:nvPr>
            <p:ph idx="1"/>
          </p:nvPr>
        </p:nvSpPr>
        <p:spPr>
          <a:xfrm>
            <a:off x="533400" y="838200"/>
            <a:ext cx="8229600" cy="5562600"/>
          </a:xfrm>
        </p:spPr>
        <p:txBody>
          <a:bodyPr/>
          <a:lstStyle/>
          <a:p>
            <a:pPr eaLnBrk="1" hangingPunct="1">
              <a:lnSpc>
                <a:spcPct val="80000"/>
              </a:lnSpc>
              <a:buFont typeface="Arial" panose="020B0604020202020204" pitchFamily="34" charset="0"/>
              <a:buNone/>
            </a:pPr>
            <a:r>
              <a:rPr lang="en-US" altLang="en-US" sz="2800" b="1">
                <a:latin typeface="Times New Roman" panose="02020603050405020304" pitchFamily="18" charset="0"/>
              </a:rPr>
              <a:t>	UNION Operation</a:t>
            </a:r>
            <a:endParaRPr lang="en-US" altLang="en-US" sz="1000" b="1">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en-US" sz="2400" b="1">
                <a:latin typeface="Times New Roman" panose="02020603050405020304" pitchFamily="18" charset="0"/>
              </a:rPr>
              <a:t>	</a:t>
            </a:r>
            <a:r>
              <a:rPr lang="en-US" altLang="en-US" sz="2400">
                <a:latin typeface="Times New Roman" panose="02020603050405020304" pitchFamily="18" charset="0"/>
              </a:rPr>
              <a:t>The result of this operation, denoted by R </a:t>
            </a:r>
            <a:r>
              <a:rPr lang="en-US" altLang="en-US" sz="2400" b="1">
                <a:latin typeface="Symbol" panose="05050102010706020507" pitchFamily="18" charset="2"/>
              </a:rPr>
              <a:t></a:t>
            </a:r>
            <a:r>
              <a:rPr lang="en-US" altLang="en-US" sz="2400">
                <a:latin typeface="Times New Roman" panose="02020603050405020304" pitchFamily="18" charset="0"/>
              </a:rPr>
              <a:t> S, is a relation that includes all tuples that are either in R or in S or in both R and S. </a:t>
            </a:r>
          </a:p>
          <a:p>
            <a:pP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	Let R and S be two relations.</a:t>
            </a:r>
          </a:p>
          <a:p>
            <a:pPr>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Then-</a:t>
            </a:r>
          </a:p>
          <a:p>
            <a:pPr>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R ∪ S is the set of all tuples belonging to either R or S or both.</a:t>
            </a:r>
          </a:p>
          <a:p>
            <a:pPr>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In R ∪ S, duplicates are automatically removed. </a:t>
            </a:r>
          </a:p>
          <a:p>
            <a:pPr>
              <a:buFont typeface="Arial" panose="020B0604020202020204" pitchFamily="34" charset="0"/>
              <a:buNone/>
            </a:pPr>
            <a:r>
              <a:rPr lang="en-US" altLang="en-US" sz="2400" b="1"/>
              <a:t>Example</a:t>
            </a:r>
          </a:p>
          <a:p>
            <a:pPr>
              <a:buFont typeface="Arial" panose="020B0604020202020204" pitchFamily="34" charset="0"/>
              <a:buNone/>
            </a:pPr>
            <a:endParaRPr lang="en-US" altLang="en-US" sz="2400" b="1"/>
          </a:p>
          <a:p>
            <a:pPr>
              <a:buFont typeface="Arial" panose="020B0604020202020204" pitchFamily="34" charset="0"/>
              <a:buNone/>
            </a:pPr>
            <a:endParaRPr lang="en-US" altLang="en-US" sz="2400" b="1"/>
          </a:p>
          <a:p>
            <a:pPr>
              <a:buFont typeface="Arial" panose="020B0604020202020204" pitchFamily="34" charset="0"/>
              <a:buNone/>
            </a:pPr>
            <a:r>
              <a:rPr lang="en-US" altLang="en-US" sz="2400" b="1"/>
              <a:t>						</a:t>
            </a:r>
            <a:r>
              <a:rPr lang="en-US" altLang="en-US" sz="2400"/>
              <a:t> r ∪ s</a:t>
            </a:r>
            <a:endParaRPr lang="en-US" altLang="en-US" sz="2400" b="1"/>
          </a:p>
          <a:p>
            <a:pPr>
              <a:buFont typeface="Arial" panose="020B0604020202020204" pitchFamily="34" charset="0"/>
              <a:buNone/>
            </a:pPr>
            <a:endParaRPr lang="en-US" altLang="en-US" sz="2400"/>
          </a:p>
        </p:txBody>
      </p:sp>
      <p:sp>
        <p:nvSpPr>
          <p:cNvPr id="4" name="Date Placeholder 3">
            <a:extLst>
              <a:ext uri="{FF2B5EF4-FFF2-40B4-BE49-F238E27FC236}">
                <a16:creationId xmlns:a16="http://schemas.microsoft.com/office/drawing/2014/main" xmlns="" id="{E8D26C11-38C5-4BB3-B037-3E56899CC1E2}"/>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40D39183-3B9F-4D00-9BAD-99538F26B01B}"/>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72D2D7B0-210A-46D4-A88E-6603076C51C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22084D-6FA9-4D4A-902C-41AF5DF7DB46}" type="slidenum">
              <a:rPr lang="en-US" altLang="en-US">
                <a:solidFill>
                  <a:srgbClr val="898989"/>
                </a:solidFill>
                <a:latin typeface="Calibri" panose="020F0502020204030204" pitchFamily="34" charset="0"/>
              </a:rPr>
              <a:pPr eaLnBrk="1" hangingPunct="1"/>
              <a:t>106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E62A7ED9-696E-4079-AB82-0A410991EB3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3200" b="1" dirty="0">
                <a:latin typeface="Times New Roman" pitchFamily="18" charset="0"/>
              </a:rPr>
              <a:t>UNION Operation(</a:t>
            </a:r>
            <a:r>
              <a:rPr lang="en-US" sz="3200" b="1" dirty="0">
                <a:latin typeface="Symbol" pitchFamily="18" charset="2"/>
              </a:rPr>
              <a:t></a:t>
            </a:r>
            <a:r>
              <a:rPr lang="en-US" sz="3200" b="1" dirty="0">
                <a:latin typeface="Times New Roman" pitchFamily="18" charset="0"/>
              </a:rPr>
              <a:t>)</a:t>
            </a:r>
            <a:endParaRPr lang="en-US" sz="1050" b="1" dirty="0">
              <a:latin typeface="Times New Roman" pitchFamily="18" charset="0"/>
            </a:endParaRPr>
          </a:p>
        </p:txBody>
      </p:sp>
      <p:pic>
        <p:nvPicPr>
          <p:cNvPr id="89095" name="Picture 2" descr="E:\NIET\Project\xLogo11.png.pagespeed.ic.pydHLuCQEZ.png">
            <a:extLst>
              <a:ext uri="{FF2B5EF4-FFF2-40B4-BE49-F238E27FC236}">
                <a16:creationId xmlns:a16="http://schemas.microsoft.com/office/drawing/2014/main" xmlns="" id="{D456F514-17C3-453D-80E1-D7E424183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6" name="Picture 5">
            <a:extLst>
              <a:ext uri="{FF2B5EF4-FFF2-40B4-BE49-F238E27FC236}">
                <a16:creationId xmlns:a16="http://schemas.microsoft.com/office/drawing/2014/main" xmlns="" id="{6B1F6298-2148-45E1-9243-03B8E2C1F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495800"/>
            <a:ext cx="27717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495" name="Picture 7">
            <a:extLst>
              <a:ext uri="{FF2B5EF4-FFF2-40B4-BE49-F238E27FC236}">
                <a16:creationId xmlns:a16="http://schemas.microsoft.com/office/drawing/2014/main" xmlns="" id="{770A8520-9FF8-4C19-97ED-5DEC90315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267200"/>
            <a:ext cx="16192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91495"/>
                                        </p:tgtEl>
                                        <p:attrNameLst>
                                          <p:attrName>style.visibility</p:attrName>
                                        </p:attrNameLst>
                                      </p:cBhvr>
                                      <p:to>
                                        <p:strVal val="visible"/>
                                      </p:to>
                                    </p:set>
                                    <p:anim calcmode="lin" valueType="num">
                                      <p:cBhvr additive="base">
                                        <p:cTn id="7" dur="500" fill="hold"/>
                                        <p:tgtEl>
                                          <p:spTgt spid="191495"/>
                                        </p:tgtEl>
                                        <p:attrNameLst>
                                          <p:attrName>ppt_x</p:attrName>
                                        </p:attrNameLst>
                                      </p:cBhvr>
                                      <p:tavLst>
                                        <p:tav tm="0">
                                          <p:val>
                                            <p:strVal val="1+#ppt_w/2"/>
                                          </p:val>
                                        </p:tav>
                                        <p:tav tm="100000">
                                          <p:val>
                                            <p:strVal val="#ppt_x"/>
                                          </p:val>
                                        </p:tav>
                                      </p:tavLst>
                                    </p:anim>
                                    <p:anim calcmode="lin" valueType="num">
                                      <p:cBhvr additive="base">
                                        <p:cTn id="8" dur="500" fill="hold"/>
                                        <p:tgtEl>
                                          <p:spTgt spid="1914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4CF8B0F1-47B2-4A65-A9E4-31970488D540}"/>
              </a:ext>
            </a:extLst>
          </p:cNvPr>
          <p:cNvSpPr>
            <a:spLocks noGrp="1"/>
          </p:cNvSpPr>
          <p:nvPr>
            <p:ph idx="1"/>
          </p:nvPr>
        </p:nvSpPr>
        <p:spPr>
          <a:xfrm>
            <a:off x="533400" y="838200"/>
            <a:ext cx="8229600" cy="5562600"/>
          </a:xfrm>
        </p:spPr>
        <p:txBody>
          <a:bodyPr/>
          <a:lstStyle/>
          <a:p>
            <a:pPr algn="just" eaLnBrk="1" hangingPunct="1">
              <a:buFont typeface="Arial" panose="020B0604020202020204" pitchFamily="34" charset="0"/>
              <a:buNone/>
            </a:pPr>
            <a:r>
              <a:rPr lang="en-US" altLang="en-US" sz="2000" b="1">
                <a:latin typeface="Times New Roman" panose="02020603050405020304" pitchFamily="18" charset="0"/>
              </a:rPr>
              <a:t>Example  1:</a:t>
            </a:r>
            <a:r>
              <a:rPr lang="en-US" altLang="en-US" sz="2000">
                <a:latin typeface="Times New Roman" panose="02020603050405020304" pitchFamily="18" charset="0"/>
              </a:rPr>
              <a:t> To retrieve the social security numbers of all employees who either work in department 5 or directly supervise an employee who works in department 5.</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	DEP5_EMPS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 (EMPLOYEE)</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	RESULT1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SSN</a:t>
            </a:r>
            <a:r>
              <a:rPr lang="en-US" altLang="en-US" sz="2000" b="1">
                <a:latin typeface="Times New Roman" panose="02020603050405020304" pitchFamily="18" charset="0"/>
              </a:rPr>
              <a:t>(DEP5_EMPS)</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	RESULT2(SSN)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SUPERSSN</a:t>
            </a:r>
            <a:r>
              <a:rPr lang="en-US" altLang="en-US" sz="2000" b="1">
                <a:latin typeface="Times New Roman" panose="02020603050405020304" pitchFamily="18" charset="0"/>
              </a:rPr>
              <a:t>(DEP5_EMPS)</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	RESULT </a:t>
            </a:r>
            <a:r>
              <a:rPr lang="en-US" altLang="en-US" sz="2000" b="1">
                <a:latin typeface="Times New Roman" panose="02020603050405020304" pitchFamily="18" charset="0"/>
                <a:sym typeface="Symbol" panose="05050102010706020507" pitchFamily="18" charset="2"/>
              </a:rPr>
              <a:t> RESULT</a:t>
            </a:r>
            <a:r>
              <a:rPr lang="en-US" altLang="en-US" sz="2000" b="1">
                <a:latin typeface="Times New Roman" panose="02020603050405020304" pitchFamily="18" charset="0"/>
              </a:rPr>
              <a:t>1 </a:t>
            </a:r>
            <a:r>
              <a:rPr lang="en-US" altLang="en-US" sz="2000" b="1">
                <a:latin typeface="Symbol" panose="05050102010706020507" pitchFamily="18" charset="2"/>
              </a:rPr>
              <a:t></a:t>
            </a:r>
            <a:r>
              <a:rPr lang="en-US" altLang="en-US" sz="2000" b="1">
                <a:latin typeface="Times New Roman" panose="02020603050405020304" pitchFamily="18" charset="0"/>
              </a:rPr>
              <a:t> RESULT2</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Or </a:t>
            </a:r>
          </a:p>
          <a:p>
            <a:pPr eaLnBrk="1" hangingPunct="1">
              <a:lnSpc>
                <a:spcPct val="80000"/>
              </a:lnSpc>
              <a:buFont typeface="Arial" panose="020B0604020202020204" pitchFamily="34" charset="0"/>
              <a:buNone/>
            </a:pPr>
            <a:r>
              <a:rPr lang="en-US" altLang="en-US" sz="2000" b="1">
                <a:latin typeface="Symbol" panose="05050102010706020507" pitchFamily="18" charset="2"/>
              </a:rPr>
              <a:t> </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SSN</a:t>
            </a:r>
            <a:r>
              <a:rPr lang="en-US" altLang="en-US" sz="2000" b="1">
                <a:latin typeface="Times New Roman" panose="02020603050405020304" pitchFamily="18" charset="0"/>
              </a:rPr>
              <a:t> ( </a:t>
            </a:r>
            <a:r>
              <a:rPr lang="en-US" altLang="en-US" sz="2000" b="1">
                <a:latin typeface="Symbol" panose="05050102010706020507" pitchFamily="18" charset="2"/>
              </a:rPr>
              <a:t></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 (EMPLOYEE)</a:t>
            </a:r>
            <a:r>
              <a:rPr lang="en-US" altLang="en-US" sz="2000" b="1">
                <a:latin typeface="Symbol" panose="05050102010706020507" pitchFamily="18" charset="2"/>
              </a:rPr>
              <a:t> )  </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SUPERSSN</a:t>
            </a:r>
            <a:r>
              <a:rPr lang="en-US" altLang="en-US" sz="2000" b="1">
                <a:latin typeface="Times New Roman" panose="02020603050405020304" pitchFamily="18" charset="0"/>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 (EMPLOYEE)</a:t>
            </a:r>
            <a:r>
              <a:rPr lang="en-US" altLang="en-US" sz="2000" b="1">
                <a:latin typeface="Symbol" panose="05050102010706020507" pitchFamily="18" charset="2"/>
              </a:rPr>
              <a:t> )</a:t>
            </a:r>
          </a:p>
          <a:p>
            <a:pPr eaLnBrk="1" hangingPunct="1">
              <a:lnSpc>
                <a:spcPct val="80000"/>
              </a:lnSpc>
              <a:buFont typeface="Arial" panose="020B0604020202020204" pitchFamily="34" charset="0"/>
              <a:buNone/>
            </a:pPr>
            <a:endParaRPr lang="en-US" altLang="en-US" sz="2400" b="1">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400" b="1">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b="1">
                <a:latin typeface="Times New Roman" panose="02020603050405020304" pitchFamily="18" charset="0"/>
              </a:rPr>
              <a:t>																					</a:t>
            </a:r>
            <a:r>
              <a:rPr lang="en-US" altLang="en-US" sz="2000" b="1">
                <a:latin typeface="Times New Roman" panose="02020603050405020304" pitchFamily="18" charset="0"/>
                <a:sym typeface="Symbol" panose="05050102010706020507" pitchFamily="18" charset="2"/>
              </a:rPr>
              <a:t>RESULT</a:t>
            </a:r>
            <a:r>
              <a:rPr lang="en-US" altLang="en-US" sz="2000" b="1">
                <a:latin typeface="Times New Roman" panose="02020603050405020304" pitchFamily="18" charset="0"/>
              </a:rPr>
              <a:t>1 </a:t>
            </a:r>
            <a:r>
              <a:rPr lang="en-US" altLang="en-US" sz="2000" b="1">
                <a:latin typeface="Symbol" panose="05050102010706020507" pitchFamily="18" charset="2"/>
              </a:rPr>
              <a:t></a:t>
            </a:r>
            <a:r>
              <a:rPr lang="en-US" altLang="en-US" sz="2000" b="1">
                <a:latin typeface="Times New Roman" panose="02020603050405020304" pitchFamily="18" charset="0"/>
              </a:rPr>
              <a:t> RESULT2</a:t>
            </a:r>
          </a:p>
        </p:txBody>
      </p:sp>
      <p:sp>
        <p:nvSpPr>
          <p:cNvPr id="4" name="Date Placeholder 3">
            <a:extLst>
              <a:ext uri="{FF2B5EF4-FFF2-40B4-BE49-F238E27FC236}">
                <a16:creationId xmlns:a16="http://schemas.microsoft.com/office/drawing/2014/main" xmlns="" id="{415A9D87-4238-4C65-8B67-FBB6B5EB1294}"/>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A57BE93B-3E46-4B57-8017-A3A3667983C1}"/>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91DF8861-F1D7-4E9E-81A2-F7280E68750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37CFD0-DD1A-4A67-AF42-92E5A9CC8DF7}" type="slidenum">
              <a:rPr lang="en-US" altLang="en-US">
                <a:solidFill>
                  <a:srgbClr val="898989"/>
                </a:solidFill>
                <a:latin typeface="Calibri" panose="020F0502020204030204" pitchFamily="34" charset="0"/>
              </a:rPr>
              <a:pPr eaLnBrk="1" hangingPunct="1"/>
              <a:t>107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797F858-F461-41FC-AE1B-8724FA1534D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C00000"/>
                </a:solidFill>
              </a:rPr>
              <a:t>Conti…..</a:t>
            </a:r>
          </a:p>
        </p:txBody>
      </p:sp>
      <p:pic>
        <p:nvPicPr>
          <p:cNvPr id="90119" name="Picture 2" descr="E:\NIET\Project\xLogo11.png.pagespeed.ic.pydHLuCQEZ.png">
            <a:extLst>
              <a:ext uri="{FF2B5EF4-FFF2-40B4-BE49-F238E27FC236}">
                <a16:creationId xmlns:a16="http://schemas.microsoft.com/office/drawing/2014/main" xmlns="" id="{9E4CD47D-74D9-4D39-A5D2-8C0CB9224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15" name="Picture 3">
            <a:extLst>
              <a:ext uri="{FF2B5EF4-FFF2-40B4-BE49-F238E27FC236}">
                <a16:creationId xmlns:a16="http://schemas.microsoft.com/office/drawing/2014/main" xmlns="" id="{3E5BDD47-85F4-4357-91E0-F7E3F1776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6572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19" name="Picture 7">
            <a:extLst>
              <a:ext uri="{FF2B5EF4-FFF2-40B4-BE49-F238E27FC236}">
                <a16:creationId xmlns:a16="http://schemas.microsoft.com/office/drawing/2014/main" xmlns="" id="{1838E8C5-5C9F-4013-8116-980CE2DC0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5181600"/>
            <a:ext cx="1114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20" name="Picture 8">
            <a:extLst>
              <a:ext uri="{FF2B5EF4-FFF2-40B4-BE49-F238E27FC236}">
                <a16:creationId xmlns:a16="http://schemas.microsoft.com/office/drawing/2014/main" xmlns="" id="{84C9FCF0-EA05-48A5-9164-222ED9F309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029200"/>
            <a:ext cx="11525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22" name="Picture 10">
            <a:extLst>
              <a:ext uri="{FF2B5EF4-FFF2-40B4-BE49-F238E27FC236}">
                <a16:creationId xmlns:a16="http://schemas.microsoft.com/office/drawing/2014/main" xmlns="" id="{A70FB391-80B9-4D11-9D85-309EF2C7D2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4800600"/>
            <a:ext cx="10763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 calcmode="lin" valueType="num">
                                      <p:cBhvr additive="base">
                                        <p:cTn id="7" dur="500" fill="hold"/>
                                        <p:tgtEl>
                                          <p:spTgt spid="192515"/>
                                        </p:tgtEl>
                                        <p:attrNameLst>
                                          <p:attrName>ppt_x</p:attrName>
                                        </p:attrNameLst>
                                      </p:cBhvr>
                                      <p:tavLst>
                                        <p:tav tm="0">
                                          <p:val>
                                            <p:strVal val="#ppt_x"/>
                                          </p:val>
                                        </p:tav>
                                        <p:tav tm="100000">
                                          <p:val>
                                            <p:strVal val="#ppt_x"/>
                                          </p:val>
                                        </p:tav>
                                      </p:tavLst>
                                    </p:anim>
                                    <p:anim calcmode="lin" valueType="num">
                                      <p:cBhvr additive="base">
                                        <p:cTn id="8" dur="500" fill="hold"/>
                                        <p:tgtEl>
                                          <p:spTgt spid="1925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92520"/>
                                        </p:tgtEl>
                                        <p:attrNameLst>
                                          <p:attrName>style.visibility</p:attrName>
                                        </p:attrNameLst>
                                      </p:cBhvr>
                                      <p:to>
                                        <p:strVal val="visible"/>
                                      </p:to>
                                    </p:set>
                                    <p:anim calcmode="lin" valueType="num">
                                      <p:cBhvr additive="base">
                                        <p:cTn id="13" dur="500" fill="hold"/>
                                        <p:tgtEl>
                                          <p:spTgt spid="192520"/>
                                        </p:tgtEl>
                                        <p:attrNameLst>
                                          <p:attrName>ppt_x</p:attrName>
                                        </p:attrNameLst>
                                      </p:cBhvr>
                                      <p:tavLst>
                                        <p:tav tm="0">
                                          <p:val>
                                            <p:strVal val="1+#ppt_w/2"/>
                                          </p:val>
                                        </p:tav>
                                        <p:tav tm="100000">
                                          <p:val>
                                            <p:strVal val="#ppt_x"/>
                                          </p:val>
                                        </p:tav>
                                      </p:tavLst>
                                    </p:anim>
                                    <p:anim calcmode="lin" valueType="num">
                                      <p:cBhvr additive="base">
                                        <p:cTn id="14" dur="500" fill="hold"/>
                                        <p:tgtEl>
                                          <p:spTgt spid="1925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2519"/>
                                        </p:tgtEl>
                                        <p:attrNameLst>
                                          <p:attrName>style.visibility</p:attrName>
                                        </p:attrNameLst>
                                      </p:cBhvr>
                                      <p:to>
                                        <p:strVal val="visible"/>
                                      </p:to>
                                    </p:set>
                                    <p:anim calcmode="lin" valueType="num">
                                      <p:cBhvr additive="base">
                                        <p:cTn id="19" dur="500" fill="hold"/>
                                        <p:tgtEl>
                                          <p:spTgt spid="192519"/>
                                        </p:tgtEl>
                                        <p:attrNameLst>
                                          <p:attrName>ppt_x</p:attrName>
                                        </p:attrNameLst>
                                      </p:cBhvr>
                                      <p:tavLst>
                                        <p:tav tm="0">
                                          <p:val>
                                            <p:strVal val="#ppt_x"/>
                                          </p:val>
                                        </p:tav>
                                        <p:tav tm="100000">
                                          <p:val>
                                            <p:strVal val="#ppt_x"/>
                                          </p:val>
                                        </p:tav>
                                      </p:tavLst>
                                    </p:anim>
                                    <p:anim calcmode="lin" valueType="num">
                                      <p:cBhvr additive="base">
                                        <p:cTn id="20" dur="500" fill="hold"/>
                                        <p:tgtEl>
                                          <p:spTgt spid="19251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2522"/>
                                        </p:tgtEl>
                                        <p:attrNameLst>
                                          <p:attrName>style.visibility</p:attrName>
                                        </p:attrNameLst>
                                      </p:cBhvr>
                                      <p:to>
                                        <p:strVal val="visible"/>
                                      </p:to>
                                    </p:set>
                                    <p:anim calcmode="lin" valueType="num">
                                      <p:cBhvr additive="base">
                                        <p:cTn id="25" dur="500" fill="hold"/>
                                        <p:tgtEl>
                                          <p:spTgt spid="192522"/>
                                        </p:tgtEl>
                                        <p:attrNameLst>
                                          <p:attrName>ppt_x</p:attrName>
                                        </p:attrNameLst>
                                      </p:cBhvr>
                                      <p:tavLst>
                                        <p:tav tm="0">
                                          <p:val>
                                            <p:strVal val="#ppt_x"/>
                                          </p:val>
                                        </p:tav>
                                        <p:tav tm="100000">
                                          <p:val>
                                            <p:strVal val="#ppt_x"/>
                                          </p:val>
                                        </p:tav>
                                      </p:tavLst>
                                    </p:anim>
                                    <p:anim calcmode="lin" valueType="num">
                                      <p:cBhvr additive="base">
                                        <p:cTn id="26" dur="500" fill="hold"/>
                                        <p:tgtEl>
                                          <p:spTgt spid="19252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anim calcmode="lin" valueType="num">
                                      <p:cBhvr additive="base">
                                        <p:cTn id="31" dur="500" fill="hold"/>
                                        <p:tgtEl>
                                          <p:spTgt spid="4710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2">
            <a:extLst>
              <a:ext uri="{FF2B5EF4-FFF2-40B4-BE49-F238E27FC236}">
                <a16:creationId xmlns:a16="http://schemas.microsoft.com/office/drawing/2014/main" xmlns="" id="{6CB2B39E-BFEA-49BD-99DC-B162FB650B20}"/>
              </a:ext>
            </a:extLst>
          </p:cNvPr>
          <p:cNvSpPr>
            <a:spLocks noGrp="1"/>
          </p:cNvSpPr>
          <p:nvPr>
            <p:ph idx="1"/>
          </p:nvPr>
        </p:nvSpPr>
        <p:spPr>
          <a:xfrm>
            <a:off x="533400" y="1066800"/>
            <a:ext cx="8229600" cy="5257800"/>
          </a:xfrm>
        </p:spPr>
        <p:txBody>
          <a:bodyPr>
            <a:normAutofit fontScale="92500" lnSpcReduction="20000"/>
          </a:bodyPr>
          <a:lstStyle/>
          <a:p>
            <a:pPr algn="just" eaLnBrk="1" hangingPunct="1">
              <a:buFont typeface="Arial" panose="020B0604020202020204" pitchFamily="34" charset="0"/>
              <a:buNone/>
            </a:pPr>
            <a:endParaRPr lang="en-US" altLang="en-US" sz="2000" b="1">
              <a:latin typeface="Symbol" panose="05050102010706020507" pitchFamily="18" charset="2"/>
            </a:endParaRPr>
          </a:p>
          <a:p>
            <a:pPr algn="just" eaLnBrk="1" hangingPunct="1">
              <a:buFont typeface="Arial" panose="020B0604020202020204" pitchFamily="34" charset="0"/>
              <a:buNone/>
            </a:pPr>
            <a:r>
              <a:rPr lang="en-US" altLang="en-US" sz="2800" b="1">
                <a:solidFill>
                  <a:srgbClr val="FF0000"/>
                </a:solidFill>
              </a:rPr>
              <a:t>Sequence of Operation  </a:t>
            </a: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DEP5_EMPS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 (EMPLOYEE)</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RESULT1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SSN</a:t>
            </a:r>
            <a:r>
              <a:rPr lang="en-US" altLang="en-US" sz="2000" b="1">
                <a:latin typeface="Times New Roman" panose="02020603050405020304" pitchFamily="18" charset="0"/>
              </a:rPr>
              <a:t>(DEP5_EMPS)</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RESULT2(SSN)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SUPERSSN</a:t>
            </a:r>
            <a:r>
              <a:rPr lang="en-US" altLang="en-US" sz="2000" b="1">
                <a:latin typeface="Times New Roman" panose="02020603050405020304" pitchFamily="18" charset="0"/>
              </a:rPr>
              <a:t>(DEP5_EMPS)</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RESULT </a:t>
            </a:r>
            <a:r>
              <a:rPr lang="en-US" altLang="en-US" sz="2000" b="1">
                <a:latin typeface="Times New Roman" panose="02020603050405020304" pitchFamily="18" charset="0"/>
                <a:sym typeface="Symbol" panose="05050102010706020507" pitchFamily="18" charset="2"/>
              </a:rPr>
              <a:t> RESULT</a:t>
            </a:r>
            <a:r>
              <a:rPr lang="en-US" altLang="en-US" sz="2000" b="1">
                <a:latin typeface="Times New Roman" panose="02020603050405020304" pitchFamily="18" charset="0"/>
              </a:rPr>
              <a:t>1 </a:t>
            </a:r>
            <a:r>
              <a:rPr lang="en-US" altLang="en-US" sz="2000" b="1">
                <a:latin typeface="Symbol" panose="05050102010706020507" pitchFamily="18" charset="2"/>
              </a:rPr>
              <a:t></a:t>
            </a:r>
            <a:r>
              <a:rPr lang="en-US" altLang="en-US" sz="2000" b="1">
                <a:latin typeface="Times New Roman" panose="02020603050405020304" pitchFamily="18" charset="0"/>
              </a:rPr>
              <a:t> RESULT2</a:t>
            </a:r>
          </a:p>
          <a:p>
            <a:pPr eaLnBrk="1" hangingPunct="1">
              <a:lnSpc>
                <a:spcPct val="80000"/>
              </a:lnSpc>
              <a:buFont typeface="Wingdings" panose="05000000000000000000" pitchFamily="2" charset="2"/>
              <a:buNone/>
            </a:pPr>
            <a:endParaRPr lang="en-US" altLang="en-US" sz="2000" b="1">
              <a:solidFill>
                <a:srgbClr val="FF0000"/>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b="1">
                <a:solidFill>
                  <a:srgbClr val="FF0000"/>
                </a:solidFill>
                <a:latin typeface="Times New Roman" panose="02020603050405020304" pitchFamily="18" charset="0"/>
              </a:rPr>
              <a:t>SQL Query </a:t>
            </a:r>
          </a:p>
          <a:p>
            <a:pPr eaLnBrk="1" hangingPunct="1">
              <a:lnSpc>
                <a:spcPct val="80000"/>
              </a:lnSpc>
              <a:buFont typeface="Wingdings" panose="05000000000000000000" pitchFamily="2" charset="2"/>
              <a:buNone/>
            </a:pPr>
            <a:endParaRPr lang="en-US" altLang="en-US" sz="2000" b="1">
              <a:solidFill>
                <a:srgbClr val="FF0000"/>
              </a:solidFill>
              <a:latin typeface="Times New Roman" panose="02020603050405020304" pitchFamily="18" charset="0"/>
            </a:endParaRPr>
          </a:p>
          <a:p>
            <a:pPr algn="just" eaLnBrk="1" hangingPunct="1">
              <a:buFont typeface="Arial" panose="020B0604020202020204" pitchFamily="34" charset="0"/>
              <a:buNone/>
            </a:pPr>
            <a:r>
              <a:rPr lang="en-US" altLang="en-US" sz="2000"/>
              <a:t>Create table dep5_emps as select *from employee where dno=5;</a:t>
            </a:r>
          </a:p>
          <a:p>
            <a:pPr algn="just" eaLnBrk="1" hangingPunct="1">
              <a:buFont typeface="Arial" panose="020B0604020202020204" pitchFamily="34" charset="0"/>
              <a:buNone/>
            </a:pPr>
            <a:r>
              <a:rPr lang="en-US" altLang="en-US" sz="2000"/>
              <a:t>Create table result1 from  as select ssn from dep5_emps;</a:t>
            </a:r>
          </a:p>
          <a:p>
            <a:pPr algn="just" eaLnBrk="1" hangingPunct="1">
              <a:buFont typeface="Arial" panose="020B0604020202020204" pitchFamily="34" charset="0"/>
              <a:buNone/>
            </a:pPr>
            <a:r>
              <a:rPr lang="en-US" altLang="en-US" sz="2000"/>
              <a:t>Create table result2 from  as select superssn as ssn from dep5_emps;</a:t>
            </a:r>
          </a:p>
          <a:p>
            <a:pPr algn="just" eaLnBrk="1" hangingPunct="1">
              <a:buFont typeface="Arial" panose="020B0604020202020204" pitchFamily="34" charset="0"/>
              <a:buNone/>
            </a:pPr>
            <a:r>
              <a:rPr lang="en-US" altLang="en-US" sz="2000"/>
              <a:t>Create table result as select * from result1 union select * from result2;</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p:txBody>
      </p:sp>
      <p:sp>
        <p:nvSpPr>
          <p:cNvPr id="4" name="Date Placeholder 3">
            <a:extLst>
              <a:ext uri="{FF2B5EF4-FFF2-40B4-BE49-F238E27FC236}">
                <a16:creationId xmlns:a16="http://schemas.microsoft.com/office/drawing/2014/main" xmlns="" id="{1F1F7BF6-7E82-4C18-A7D4-561AD79E0F34}"/>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85B722AC-BDF6-4BB2-8A33-EDAE3B2855CD}"/>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29454D2D-BD86-412C-A118-7AB31288C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BA46B7-28A0-4FA3-8E0F-11D62CD5D0E3}" type="slidenum">
              <a:rPr lang="en-US" altLang="en-US">
                <a:solidFill>
                  <a:srgbClr val="898989"/>
                </a:solidFill>
                <a:latin typeface="Calibri" panose="020F0502020204030204" pitchFamily="34" charset="0"/>
              </a:rPr>
              <a:pPr eaLnBrk="1" hangingPunct="1"/>
              <a:t>108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1231F3D8-D84A-49D4-B90F-17C8BE3FC06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3200" b="1" dirty="0">
                <a:latin typeface="Times New Roman" pitchFamily="18" charset="0"/>
              </a:rPr>
              <a:t>UNION Operation(</a:t>
            </a:r>
            <a:r>
              <a:rPr lang="en-US" sz="3200" b="1" dirty="0">
                <a:latin typeface="Symbol" pitchFamily="18" charset="2"/>
              </a:rPr>
              <a:t></a:t>
            </a:r>
            <a:r>
              <a:rPr lang="en-US" sz="3200" b="1" dirty="0">
                <a:latin typeface="Times New Roman" pitchFamily="18" charset="0"/>
              </a:rPr>
              <a:t>)</a:t>
            </a:r>
            <a:endParaRPr lang="en-US" sz="1050" b="1" dirty="0">
              <a:latin typeface="Times New Roman" pitchFamily="18" charset="0"/>
            </a:endParaRPr>
          </a:p>
        </p:txBody>
      </p:sp>
      <p:pic>
        <p:nvPicPr>
          <p:cNvPr id="91143" name="Picture 2" descr="E:\NIET\Project\xLogo11.png.pagespeed.ic.pydHLuCQEZ.png">
            <a:extLst>
              <a:ext uri="{FF2B5EF4-FFF2-40B4-BE49-F238E27FC236}">
                <a16:creationId xmlns:a16="http://schemas.microsoft.com/office/drawing/2014/main" xmlns="" id="{35E6CAC9-BF0F-4D53-9B34-1683B0FBF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xmlns="" id="{1A4D85B7-9393-4A0F-902F-99C5463B21C6}"/>
              </a:ext>
            </a:extLst>
          </p:cNvPr>
          <p:cNvSpPr>
            <a:spLocks noGrp="1"/>
          </p:cNvSpPr>
          <p:nvPr>
            <p:ph idx="1"/>
          </p:nvPr>
        </p:nvSpPr>
        <p:spPr>
          <a:xfrm>
            <a:off x="533400" y="1066800"/>
            <a:ext cx="8229600" cy="5257800"/>
          </a:xfrm>
        </p:spPr>
        <p:txBody>
          <a:bodyPr>
            <a:normAutofit lnSpcReduction="10000"/>
          </a:bodyPr>
          <a:lstStyle/>
          <a:p>
            <a:pPr algn="just" eaLnBrk="1" hangingPunct="1">
              <a:buFont typeface="Arial" panose="020B0604020202020204" pitchFamily="34" charset="0"/>
              <a:buNone/>
            </a:pPr>
            <a:endParaRPr lang="en-US" altLang="en-US" sz="2000" b="1">
              <a:latin typeface="Symbol" panose="05050102010706020507" pitchFamily="18" charset="2"/>
            </a:endParaRPr>
          </a:p>
          <a:p>
            <a:pPr algn="just" eaLnBrk="1" hangingPunct="1">
              <a:buFont typeface="Arial" panose="020B0604020202020204" pitchFamily="34" charset="0"/>
              <a:buNone/>
            </a:pPr>
            <a:r>
              <a:rPr lang="en-US" altLang="en-US" sz="2400" b="1">
                <a:solidFill>
                  <a:srgbClr val="C00000"/>
                </a:solidFill>
              </a:rPr>
              <a:t>In-Line Expression</a:t>
            </a:r>
          </a:p>
          <a:p>
            <a:pPr algn="just" eaLnBrk="1" hangingPunct="1">
              <a:buFont typeface="Arial" panose="020B0604020202020204" pitchFamily="34" charset="0"/>
              <a:buNone/>
            </a:pPr>
            <a:endParaRPr lang="en-US" altLang="en-US" sz="2000" b="1">
              <a:latin typeface="Symbol" panose="05050102010706020507" pitchFamily="18" charset="2"/>
            </a:endParaRPr>
          </a:p>
          <a:p>
            <a:pPr algn="just" eaLnBrk="1" hangingPunct="1">
              <a:buFont typeface="Arial" panose="020B0604020202020204" pitchFamily="34" charset="0"/>
              <a:buNone/>
            </a:pPr>
            <a:endParaRPr lang="en-US" altLang="en-US" sz="2000" b="1">
              <a:latin typeface="Symbol" panose="05050102010706020507" pitchFamily="18" charset="2"/>
            </a:endParaRPr>
          </a:p>
          <a:p>
            <a:pPr algn="just" eaLnBrk="1" hangingPunct="1">
              <a:buFont typeface="Arial" panose="020B0604020202020204" pitchFamily="34" charset="0"/>
              <a:buNone/>
            </a:pP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SSN</a:t>
            </a:r>
            <a:r>
              <a:rPr lang="en-US" altLang="en-US" sz="2000" b="1">
                <a:latin typeface="Times New Roman" panose="02020603050405020304" pitchFamily="18" charset="0"/>
              </a:rPr>
              <a:t> ( </a:t>
            </a:r>
            <a:r>
              <a:rPr lang="en-US" altLang="en-US" sz="2000" b="1">
                <a:latin typeface="Symbol" panose="05050102010706020507" pitchFamily="18" charset="2"/>
              </a:rPr>
              <a:t></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 (EMPLOYEE)</a:t>
            </a:r>
            <a:r>
              <a:rPr lang="en-US" altLang="en-US" sz="2000" b="1">
                <a:latin typeface="Symbol" panose="05050102010706020507" pitchFamily="18" charset="2"/>
              </a:rPr>
              <a:t> )  </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SUPERSSN</a:t>
            </a:r>
            <a:r>
              <a:rPr lang="en-US" altLang="en-US" sz="2000" b="1">
                <a:latin typeface="Times New Roman" panose="02020603050405020304" pitchFamily="18" charset="0"/>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 (EMPLOYEE)</a:t>
            </a:r>
            <a:r>
              <a:rPr lang="en-US" altLang="en-US" sz="2000" b="1">
                <a:latin typeface="Symbol" panose="05050102010706020507" pitchFamily="18" charset="2"/>
              </a:rPr>
              <a:t> ) </a:t>
            </a:r>
          </a:p>
          <a:p>
            <a:pPr algn="just" eaLnBrk="1" hangingPunct="1">
              <a:buFont typeface="Arial" panose="020B0604020202020204" pitchFamily="34" charset="0"/>
              <a:buNone/>
            </a:pPr>
            <a:endParaRPr lang="en-US" altLang="en-US" sz="2000" b="1">
              <a:solidFill>
                <a:srgbClr val="C00000"/>
              </a:solidFill>
            </a:endParaRPr>
          </a:p>
          <a:p>
            <a:pPr algn="just" eaLnBrk="1" hangingPunct="1">
              <a:buFont typeface="Arial" panose="020B0604020202020204" pitchFamily="34" charset="0"/>
              <a:buNone/>
            </a:pPr>
            <a:endParaRPr lang="en-US" altLang="en-US" sz="2000" b="1">
              <a:solidFill>
                <a:srgbClr val="C00000"/>
              </a:solidFill>
            </a:endParaRPr>
          </a:p>
          <a:p>
            <a:pPr algn="just" eaLnBrk="1" hangingPunct="1">
              <a:buFont typeface="Arial" panose="020B0604020202020204" pitchFamily="34" charset="0"/>
              <a:buNone/>
            </a:pPr>
            <a:r>
              <a:rPr lang="en-US" altLang="en-US" sz="2400" b="1">
                <a:solidFill>
                  <a:srgbClr val="C00000"/>
                </a:solidFill>
              </a:rPr>
              <a:t>Sql Query </a:t>
            </a: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r>
              <a:rPr lang="en-US" altLang="en-US" sz="2000"/>
              <a:t>SELECT ssn from employee where dno=5 UNION SELECT superssn from employee where dno=5;</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p:txBody>
      </p:sp>
      <p:sp>
        <p:nvSpPr>
          <p:cNvPr id="4" name="Date Placeholder 3">
            <a:extLst>
              <a:ext uri="{FF2B5EF4-FFF2-40B4-BE49-F238E27FC236}">
                <a16:creationId xmlns:a16="http://schemas.microsoft.com/office/drawing/2014/main" xmlns="" id="{EC0A3504-EB5C-4D66-ADAF-4E6499D86A55}"/>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66D43F8F-DF78-4E4B-9993-DF7B5C40B220}"/>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3B24CFCE-CE97-41AE-B411-16A6F29185A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47353B-32F8-4F19-9022-AEEF4285C1CA}" type="slidenum">
              <a:rPr lang="en-US" altLang="en-US">
                <a:solidFill>
                  <a:srgbClr val="898989"/>
                </a:solidFill>
                <a:latin typeface="Calibri" panose="020F0502020204030204" pitchFamily="34" charset="0"/>
              </a:rPr>
              <a:pPr eaLnBrk="1" hangingPunct="1"/>
              <a:t>109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773155D-58EB-4AA2-B433-107F3C69481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3200" b="1" dirty="0">
                <a:latin typeface="Times New Roman" pitchFamily="18" charset="0"/>
              </a:rPr>
              <a:t>UNION Operation(</a:t>
            </a:r>
            <a:r>
              <a:rPr lang="en-US" sz="3200" b="1" dirty="0">
                <a:latin typeface="Symbol" pitchFamily="18" charset="2"/>
              </a:rPr>
              <a:t></a:t>
            </a:r>
            <a:r>
              <a:rPr lang="en-US" sz="3200" b="1" dirty="0">
                <a:latin typeface="Times New Roman" pitchFamily="18" charset="0"/>
              </a:rPr>
              <a:t>)</a:t>
            </a:r>
            <a:endParaRPr lang="en-US" sz="1050" b="1" dirty="0">
              <a:latin typeface="Times New Roman" pitchFamily="18" charset="0"/>
            </a:endParaRPr>
          </a:p>
        </p:txBody>
      </p:sp>
      <p:pic>
        <p:nvPicPr>
          <p:cNvPr id="92167" name="Picture 2" descr="E:\NIET\Project\xLogo11.png.pagespeed.ic.pydHLuCQEZ.png">
            <a:extLst>
              <a:ext uri="{FF2B5EF4-FFF2-40B4-BE49-F238E27FC236}">
                <a16:creationId xmlns:a16="http://schemas.microsoft.com/office/drawing/2014/main" xmlns="" id="{91296E4D-B17B-41F7-BDF0-7B0DECF16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7E248B-6595-4CC0-B931-824241C3169C}"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Relational Model Concepts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https://www.guru99.com/images/1/091318_0803_RelationalD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1196752"/>
            <a:ext cx="8205216"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3609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4F232946-0B8C-42EA-8323-289ED956180C}"/>
              </a:ext>
            </a:extLst>
          </p:cNvPr>
          <p:cNvSpPr>
            <a:spLocks noGrp="1"/>
          </p:cNvSpPr>
          <p:nvPr>
            <p:ph idx="1"/>
          </p:nvPr>
        </p:nvSpPr>
        <p:spPr>
          <a:xfrm>
            <a:off x="533400" y="1066800"/>
            <a:ext cx="8229600" cy="5257800"/>
          </a:xfrm>
        </p:spPr>
        <p:txBody>
          <a:bodyPr/>
          <a:lstStyle/>
          <a:p>
            <a:pPr algn="just" eaLnBrk="1" hangingPunct="1">
              <a:buFont typeface="Arial" panose="020B0604020202020204" pitchFamily="34" charset="0"/>
              <a:buNone/>
            </a:pPr>
            <a:r>
              <a:rPr lang="en-US" altLang="en-US" sz="2000" b="1"/>
              <a:t>Example 2 :</a:t>
            </a:r>
            <a:r>
              <a:rPr lang="en-US" altLang="en-US" sz="2000"/>
              <a:t> To find all customers with either an account or a loan.</a:t>
            </a:r>
          </a:p>
          <a:p>
            <a:pPr algn="just" eaLnBrk="1" hangingPunct="1">
              <a:buFont typeface="Arial" panose="020B0604020202020204" pitchFamily="34" charset="0"/>
              <a:buNone/>
            </a:pPr>
            <a:r>
              <a:rPr lang="en-US" altLang="en-US" sz="2000" b="1"/>
              <a:t>Depositor 				Borrower</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b="1">
              <a:solidFill>
                <a:srgbClr val="FF0000"/>
              </a:solidFill>
            </a:endParaRPr>
          </a:p>
          <a:p>
            <a:pPr algn="just" eaLnBrk="1" hangingPunct="1">
              <a:buFont typeface="Arial" panose="020B0604020202020204" pitchFamily="34" charset="0"/>
              <a:buNone/>
            </a:pPr>
            <a:endParaRPr lang="en-US" altLang="en-US" sz="2000" b="1">
              <a:solidFill>
                <a:srgbClr val="FF0000"/>
              </a:solidFill>
            </a:endParaRPr>
          </a:p>
          <a:p>
            <a:pPr algn="just" eaLnBrk="1" hangingPunct="1">
              <a:buFont typeface="Arial" panose="020B0604020202020204" pitchFamily="34" charset="0"/>
              <a:buNone/>
            </a:pPr>
            <a:r>
              <a:rPr lang="en-US" altLang="en-US" sz="2000" b="1">
                <a:solidFill>
                  <a:srgbClr val="FF0000"/>
                </a:solidFill>
              </a:rPr>
              <a:t>ANS.</a:t>
            </a:r>
          </a:p>
          <a:p>
            <a:pPr algn="just" eaLnBrk="1" hangingPunct="1">
              <a:buFont typeface="Arial" panose="020B0604020202020204" pitchFamily="34" charset="0"/>
              <a:buNone/>
            </a:pPr>
            <a:r>
              <a:rPr lang="en-US" altLang="en-US" sz="2000">
                <a:sym typeface="Symbol" panose="05050102010706020507" pitchFamily="18" charset="2"/>
              </a:rPr>
              <a:t></a:t>
            </a:r>
            <a:r>
              <a:rPr lang="en-US" altLang="en-US" sz="2000" i="1" baseline="-25000"/>
              <a:t>customer_name</a:t>
            </a:r>
            <a:r>
              <a:rPr lang="en-US" altLang="en-US" sz="2000"/>
              <a:t> (</a:t>
            </a:r>
            <a:r>
              <a:rPr lang="en-US" altLang="en-US" sz="2000" i="1"/>
              <a:t>depositor</a:t>
            </a:r>
            <a:r>
              <a:rPr lang="en-US" altLang="en-US" sz="2000"/>
              <a:t>)   </a:t>
            </a:r>
            <a:r>
              <a:rPr lang="en-US" altLang="en-US" sz="2000">
                <a:sym typeface="Symbol" panose="05050102010706020507" pitchFamily="18" charset="2"/>
              </a:rPr>
              <a:t>  </a:t>
            </a:r>
            <a:r>
              <a:rPr lang="en-US" altLang="en-US" sz="2000" i="1" baseline="-25000"/>
              <a:t>customer_name</a:t>
            </a:r>
            <a:r>
              <a:rPr lang="en-US" altLang="en-US" sz="2000"/>
              <a:t> (</a:t>
            </a:r>
            <a:r>
              <a:rPr lang="en-US" altLang="en-US" sz="2000" i="1"/>
              <a:t>borrower)</a:t>
            </a:r>
          </a:p>
          <a:p>
            <a:pPr algn="just" eaLnBrk="1" hangingPunct="1">
              <a:buFont typeface="Arial" panose="020B0604020202020204" pitchFamily="34" charset="0"/>
              <a:buNone/>
            </a:pPr>
            <a:endParaRPr lang="en-US" altLang="en-US" sz="2000" b="1" i="1"/>
          </a:p>
          <a:p>
            <a:pPr algn="just" eaLnBrk="1" hangingPunct="1">
              <a:buFont typeface="Arial" panose="020B0604020202020204" pitchFamily="34" charset="0"/>
              <a:buNone/>
            </a:pPr>
            <a:endParaRPr lang="en-US" altLang="en-US" sz="2000" b="1">
              <a:solidFill>
                <a:srgbClr val="C00000"/>
              </a:solidFill>
            </a:endParaRPr>
          </a:p>
          <a:p>
            <a:pPr algn="just" eaLnBrk="1" hangingPunct="1">
              <a:buFont typeface="Arial" panose="020B0604020202020204" pitchFamily="34" charset="0"/>
              <a:buNone/>
            </a:pPr>
            <a:endParaRPr lang="en-US" altLang="en-US" sz="2000" b="1">
              <a:solidFill>
                <a:srgbClr val="C00000"/>
              </a:solidFill>
            </a:endParaRPr>
          </a:p>
          <a:p>
            <a:pPr algn="just" eaLnBrk="1" hangingPunct="1">
              <a:buFont typeface="Arial" panose="020B0604020202020204" pitchFamily="34" charset="0"/>
              <a:buNone/>
            </a:pPr>
            <a:r>
              <a:rPr lang="en-US" altLang="en-US" sz="2000" b="1">
                <a:solidFill>
                  <a:srgbClr val="C00000"/>
                </a:solidFill>
              </a:rPr>
              <a:t>SQL Query </a:t>
            </a:r>
          </a:p>
          <a:p>
            <a:pPr algn="just" eaLnBrk="1" hangingPunct="1">
              <a:buFont typeface="Arial" panose="020B0604020202020204" pitchFamily="34" charset="0"/>
              <a:buNone/>
            </a:pPr>
            <a:r>
              <a:rPr lang="en-US" altLang="en-US" sz="2000"/>
              <a:t>Select Cutomer_name  from depositer union select Customer_name from borrower;</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p:txBody>
      </p:sp>
      <p:sp>
        <p:nvSpPr>
          <p:cNvPr id="4" name="Date Placeholder 3">
            <a:extLst>
              <a:ext uri="{FF2B5EF4-FFF2-40B4-BE49-F238E27FC236}">
                <a16:creationId xmlns:a16="http://schemas.microsoft.com/office/drawing/2014/main" xmlns="" id="{7C896012-DB8A-4D21-91F3-8A5B40A782B8}"/>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5CDAE422-0A8F-45EE-87FA-A58F84E81FC1}"/>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92BDD3F4-B8AA-4A22-A2F4-FEA29424F0A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C09099-5E6C-4BBB-B850-50BDF58ED8D5}" type="slidenum">
              <a:rPr lang="en-US" altLang="en-US">
                <a:solidFill>
                  <a:srgbClr val="898989"/>
                </a:solidFill>
                <a:latin typeface="Calibri" panose="020F0502020204030204" pitchFamily="34" charset="0"/>
              </a:rPr>
              <a:pPr eaLnBrk="1" hangingPunct="1"/>
              <a:t>110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C934846E-905A-429C-9A88-3685121C356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3200" b="1" dirty="0">
                <a:latin typeface="Times New Roman" pitchFamily="18" charset="0"/>
              </a:rPr>
              <a:t>UNION Operation(</a:t>
            </a:r>
            <a:r>
              <a:rPr lang="en-US" sz="3200" b="1" dirty="0">
                <a:latin typeface="Symbol" pitchFamily="18" charset="2"/>
              </a:rPr>
              <a:t></a:t>
            </a:r>
            <a:r>
              <a:rPr lang="en-US" sz="3200" b="1" dirty="0">
                <a:latin typeface="Times New Roman" pitchFamily="18" charset="0"/>
              </a:rPr>
              <a:t>)</a:t>
            </a:r>
            <a:endParaRPr lang="en-US" sz="1050" b="1" dirty="0">
              <a:latin typeface="Times New Roman" pitchFamily="18" charset="0"/>
            </a:endParaRPr>
          </a:p>
        </p:txBody>
      </p:sp>
      <p:pic>
        <p:nvPicPr>
          <p:cNvPr id="93191" name="Picture 2" descr="E:\NIET\Project\xLogo11.png.pagespeed.ic.pydHLuCQEZ.png">
            <a:extLst>
              <a:ext uri="{FF2B5EF4-FFF2-40B4-BE49-F238E27FC236}">
                <a16:creationId xmlns:a16="http://schemas.microsoft.com/office/drawing/2014/main" xmlns="" id="{C2139B5A-7C9E-4A8B-9340-755280289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2" name="Picture 10">
            <a:extLst>
              <a:ext uri="{FF2B5EF4-FFF2-40B4-BE49-F238E27FC236}">
                <a16:creationId xmlns:a16="http://schemas.microsoft.com/office/drawing/2014/main" xmlns="" id="{F20EC506-3631-46F2-BB33-2FCBA02FC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30670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12">
            <a:extLst>
              <a:ext uri="{FF2B5EF4-FFF2-40B4-BE49-F238E27FC236}">
                <a16:creationId xmlns:a16="http://schemas.microsoft.com/office/drawing/2014/main" xmlns="" id="{CEE11F8D-365A-44B4-AAB1-FAB660766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828800"/>
            <a:ext cx="29146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50" name="Picture 14">
            <a:extLst>
              <a:ext uri="{FF2B5EF4-FFF2-40B4-BE49-F238E27FC236}">
                <a16:creationId xmlns:a16="http://schemas.microsoft.com/office/drawing/2014/main" xmlns="" id="{85F647BB-7289-4387-983E-80C43603D5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609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7106">
                                            <p:txEl>
                                              <p:pRg st="7" end="7"/>
                                            </p:txEl>
                                          </p:spTgt>
                                        </p:tgtEl>
                                        <p:attrNameLst>
                                          <p:attrName>style.visibility</p:attrName>
                                        </p:attrNameLst>
                                      </p:cBhvr>
                                      <p:to>
                                        <p:strVal val="visible"/>
                                      </p:to>
                                    </p:set>
                                    <p:anim calcmode="lin" valueType="num">
                                      <p:cBhvr additive="base">
                                        <p:cTn id="7" dur="500" fill="hold"/>
                                        <p:tgtEl>
                                          <p:spTgt spid="47106">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1150"/>
                                        </p:tgtEl>
                                        <p:attrNameLst>
                                          <p:attrName>style.visibility</p:attrName>
                                        </p:attrNameLst>
                                      </p:cBhvr>
                                      <p:to>
                                        <p:strVal val="visible"/>
                                      </p:to>
                                    </p:set>
                                    <p:anim calcmode="lin" valueType="num">
                                      <p:cBhvr additive="base">
                                        <p:cTn id="13" dur="500" fill="hold"/>
                                        <p:tgtEl>
                                          <p:spTgt spid="91150"/>
                                        </p:tgtEl>
                                        <p:attrNameLst>
                                          <p:attrName>ppt_x</p:attrName>
                                        </p:attrNameLst>
                                      </p:cBhvr>
                                      <p:tavLst>
                                        <p:tav tm="0">
                                          <p:val>
                                            <p:strVal val="0-#ppt_w/2"/>
                                          </p:val>
                                        </p:tav>
                                        <p:tav tm="100000">
                                          <p:val>
                                            <p:strVal val="#ppt_x"/>
                                          </p:val>
                                        </p:tav>
                                      </p:tavLst>
                                    </p:anim>
                                    <p:anim calcmode="lin" valueType="num">
                                      <p:cBhvr additive="base">
                                        <p:cTn id="14" dur="500" fill="hold"/>
                                        <p:tgtEl>
                                          <p:spTgt spid="911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7106">
                                            <p:txEl>
                                              <p:pRg st="12" end="12"/>
                                            </p:txEl>
                                          </p:spTgt>
                                        </p:tgtEl>
                                        <p:attrNameLst>
                                          <p:attrName>style.visibility</p:attrName>
                                        </p:attrNameLst>
                                      </p:cBhvr>
                                      <p:to>
                                        <p:strVal val="visible"/>
                                      </p:to>
                                    </p:set>
                                    <p:anim calcmode="lin" valueType="num">
                                      <p:cBhvr additive="base">
                                        <p:cTn id="19" dur="500" fill="hold"/>
                                        <p:tgtEl>
                                          <p:spTgt spid="47106">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031DF9EC-E27C-4296-AF27-104EFE39C2EE}"/>
              </a:ext>
            </a:extLst>
          </p:cNvPr>
          <p:cNvSpPr>
            <a:spLocks noGrp="1"/>
          </p:cNvSpPr>
          <p:nvPr>
            <p:ph idx="1"/>
          </p:nvPr>
        </p:nvSpPr>
        <p:spPr>
          <a:xfrm>
            <a:off x="533400" y="1066800"/>
            <a:ext cx="8229600" cy="5257800"/>
          </a:xfrm>
        </p:spPr>
        <p:txBody>
          <a:bodyPr>
            <a:normAutofit lnSpcReduction="10000"/>
          </a:bodyPr>
          <a:lstStyle/>
          <a:p>
            <a:pPr algn="just" eaLnBrk="1" hangingPunct="1">
              <a:buFont typeface="Arial" panose="020B0604020202020204" pitchFamily="34" charset="0"/>
              <a:buNone/>
            </a:pPr>
            <a:r>
              <a:rPr lang="en-US" altLang="en-US" sz="2400" b="1">
                <a:solidFill>
                  <a:srgbClr val="FF0000"/>
                </a:solidFill>
              </a:rPr>
              <a:t>Example 3 :</a:t>
            </a:r>
            <a:r>
              <a:rPr lang="en-US" altLang="en-US" sz="2400">
                <a:solidFill>
                  <a:srgbClr val="FF0000"/>
                </a:solidFill>
              </a:rPr>
              <a:t> </a:t>
            </a:r>
            <a:r>
              <a:rPr lang="en-US" altLang="en-US" sz="2400"/>
              <a:t>To find all employees ssn who work either in department Number 5 or manage the department .</a:t>
            </a:r>
          </a:p>
          <a:p>
            <a:pPr eaLnBrk="1" hangingPunct="1">
              <a:buFont typeface="Arial" panose="020B0604020202020204" pitchFamily="34" charset="0"/>
              <a:buNone/>
            </a:pPr>
            <a:r>
              <a:rPr lang="en-US" altLang="en-US" sz="2400" b="1">
                <a:solidFill>
                  <a:srgbClr val="FF0000"/>
                </a:solidFill>
              </a:rPr>
              <a:t>Ans</a:t>
            </a:r>
            <a:r>
              <a:rPr lang="en-US" altLang="en-US" sz="2400"/>
              <a:t/>
            </a:r>
            <a:br>
              <a:rPr lang="en-US" altLang="en-US" sz="2400"/>
            </a:br>
            <a:r>
              <a:rPr lang="en-US" altLang="en-US" sz="2000"/>
              <a:t>    </a:t>
            </a:r>
            <a:r>
              <a:rPr lang="en-US" altLang="en-US" sz="2000">
                <a:sym typeface="Symbol" panose="05050102010706020507" pitchFamily="18" charset="2"/>
              </a:rPr>
              <a:t></a:t>
            </a:r>
            <a:r>
              <a:rPr lang="en-US" altLang="en-US" sz="2000" i="1" baseline="-25000">
                <a:sym typeface="Symbol" panose="05050102010706020507" pitchFamily="18" charset="2"/>
              </a:rPr>
              <a:t>ssn</a:t>
            </a:r>
            <a:r>
              <a:rPr lang="en-US" altLang="en-US" sz="2000" b="1">
                <a:latin typeface="Times New Roman" panose="02020603050405020304" pitchFamily="18" charset="0"/>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 (Employee)</a:t>
            </a:r>
            <a:r>
              <a:rPr lang="en-US" altLang="en-US" sz="2000"/>
              <a:t> ) </a:t>
            </a:r>
            <a:r>
              <a:rPr lang="en-US" altLang="en-US" sz="2000">
                <a:sym typeface="Symbol" panose="05050102010706020507" pitchFamily="18" charset="2"/>
              </a:rPr>
              <a:t>  </a:t>
            </a:r>
            <a:r>
              <a:rPr lang="en-US" altLang="en-US" sz="2000" i="1" baseline="-25000">
                <a:sym typeface="Symbol" panose="05050102010706020507" pitchFamily="18" charset="2"/>
              </a:rPr>
              <a:t>mgr_ssn</a:t>
            </a:r>
            <a:r>
              <a:rPr lang="en-US" altLang="en-US" sz="2000" b="1">
                <a:latin typeface="Symbol" panose="05050102010706020507" pitchFamily="18" charset="2"/>
              </a:rPr>
              <a:t> </a:t>
            </a:r>
            <a:r>
              <a:rPr lang="en-US" altLang="en-US" sz="2000" b="1"/>
              <a:t>( </a:t>
            </a:r>
            <a:r>
              <a:rPr lang="en-US" altLang="en-US" sz="2000" b="1">
                <a:latin typeface="Symbol" panose="05050102010706020507" pitchFamily="18" charset="2"/>
              </a:rPr>
              <a:t></a:t>
            </a:r>
            <a:r>
              <a:rPr lang="en-US" altLang="en-US" sz="2000" b="1" baseline="-25000">
                <a:latin typeface="Times New Roman" panose="02020603050405020304" pitchFamily="18" charset="0"/>
              </a:rPr>
              <a:t>DNumber=5</a:t>
            </a:r>
            <a:r>
              <a:rPr lang="en-US" altLang="en-US" sz="2000" b="1">
                <a:latin typeface="Times New Roman" panose="02020603050405020304" pitchFamily="18" charset="0"/>
              </a:rPr>
              <a:t> </a:t>
            </a:r>
            <a:r>
              <a:rPr lang="en-US" altLang="en-US" sz="2000" b="1"/>
              <a:t>(Department))</a:t>
            </a:r>
          </a:p>
          <a:p>
            <a:pPr algn="just" eaLnBrk="1" hangingPunct="1">
              <a:buFont typeface="Arial" panose="020B0604020202020204" pitchFamily="34" charset="0"/>
              <a:buNone/>
            </a:pPr>
            <a:r>
              <a:rPr lang="en-US" altLang="en-US" sz="2400">
                <a:solidFill>
                  <a:srgbClr val="FF0000"/>
                </a:solidFill>
              </a:rPr>
              <a:t>Or</a:t>
            </a:r>
          </a:p>
          <a:p>
            <a:pPr algn="just" eaLnBrk="1" hangingPunct="1">
              <a:buFont typeface="Arial" panose="020B0604020202020204" pitchFamily="34" charset="0"/>
              <a:buNone/>
            </a:pPr>
            <a:r>
              <a:rPr lang="en-US" altLang="en-US" sz="2000" b="1">
                <a:latin typeface="Times New Roman" panose="02020603050405020304" pitchFamily="18" charset="0"/>
              </a:rPr>
              <a:t>DEP5_EMPS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DNunmber=5</a:t>
            </a:r>
            <a:r>
              <a:rPr lang="en-US" altLang="en-US" sz="2000" b="1">
                <a:latin typeface="Times New Roman" panose="02020603050405020304" pitchFamily="18" charset="0"/>
              </a:rPr>
              <a:t> (Department)</a:t>
            </a:r>
          </a:p>
          <a:p>
            <a:pPr algn="just" eaLnBrk="1" hangingPunct="1">
              <a:buFont typeface="Arial" panose="020B0604020202020204" pitchFamily="34" charset="0"/>
              <a:buNone/>
            </a:pPr>
            <a:r>
              <a:rPr lang="en-US" altLang="en-US" sz="2000" b="1">
                <a:latin typeface="Times New Roman" panose="02020603050405020304" pitchFamily="18" charset="0"/>
              </a:rPr>
              <a:t>RESULT1(SSN)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MGR_SSN</a:t>
            </a:r>
            <a:r>
              <a:rPr lang="en-US" altLang="en-US" sz="2000" b="1">
                <a:latin typeface="Times New Roman" panose="02020603050405020304" pitchFamily="18" charset="0"/>
              </a:rPr>
              <a:t>(DEP5_EMPS)</a:t>
            </a:r>
            <a:endParaRPr lang="en-US" altLang="en-US" sz="2000" b="1" i="1"/>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DEP6_EMPS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 (EMPLOYEE)</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RESULT2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SSN</a:t>
            </a:r>
            <a:r>
              <a:rPr lang="en-US" altLang="en-US" sz="2000" b="1">
                <a:latin typeface="Times New Roman" panose="02020603050405020304" pitchFamily="18" charset="0"/>
              </a:rPr>
              <a:t>(DEP6_EMPS)</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RESULT </a:t>
            </a:r>
            <a:r>
              <a:rPr lang="en-US" altLang="en-US" sz="2000" b="1">
                <a:latin typeface="Times New Roman" panose="02020603050405020304" pitchFamily="18" charset="0"/>
                <a:sym typeface="Symbol" panose="05050102010706020507" pitchFamily="18" charset="2"/>
              </a:rPr>
              <a:t> RESULT2</a:t>
            </a:r>
            <a:r>
              <a:rPr lang="en-US" altLang="en-US" sz="2000" b="1">
                <a:latin typeface="Times New Roman" panose="02020603050405020304" pitchFamily="18" charset="0"/>
              </a:rPr>
              <a:t> </a:t>
            </a:r>
            <a:r>
              <a:rPr lang="en-US" altLang="en-US" sz="2000" b="1">
                <a:latin typeface="Symbol" panose="05050102010706020507" pitchFamily="18" charset="2"/>
              </a:rPr>
              <a:t></a:t>
            </a:r>
            <a:r>
              <a:rPr lang="en-US" altLang="en-US" sz="2000" b="1">
                <a:latin typeface="Times New Roman" panose="02020603050405020304" pitchFamily="18" charset="0"/>
              </a:rPr>
              <a:t> RESULT1</a:t>
            </a: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r>
              <a:rPr lang="en-US" altLang="en-US" sz="2400" b="1">
                <a:solidFill>
                  <a:srgbClr val="C00000"/>
                </a:solidFill>
              </a:rPr>
              <a:t>SQL Query </a:t>
            </a:r>
          </a:p>
          <a:p>
            <a:pPr algn="just" eaLnBrk="1" hangingPunct="1">
              <a:buFont typeface="Arial" panose="020B0604020202020204" pitchFamily="34" charset="0"/>
              <a:buNone/>
            </a:pPr>
            <a:r>
              <a:rPr lang="en-US" altLang="en-US" sz="2400"/>
              <a:t>SELECT ssn from employee where dno=5 UNION SELECT mgr_ssn  AS ssn from department where DNumber=5;</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p:txBody>
      </p:sp>
      <p:sp>
        <p:nvSpPr>
          <p:cNvPr id="4" name="Date Placeholder 3">
            <a:extLst>
              <a:ext uri="{FF2B5EF4-FFF2-40B4-BE49-F238E27FC236}">
                <a16:creationId xmlns:a16="http://schemas.microsoft.com/office/drawing/2014/main" xmlns="" id="{B10ABC64-C34B-4B0B-9074-E70CBE24705A}"/>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0E02E030-B735-4AA1-A6BA-95AD016DF59C}"/>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C74D0CBA-AF77-44E6-A725-2B658AB6147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375171-BE83-4742-986E-5E4AE50FE260}" type="slidenum">
              <a:rPr lang="en-US" altLang="en-US">
                <a:solidFill>
                  <a:srgbClr val="898989"/>
                </a:solidFill>
                <a:latin typeface="Calibri" panose="020F0502020204030204" pitchFamily="34" charset="0"/>
              </a:rPr>
              <a:pPr eaLnBrk="1" hangingPunct="1"/>
              <a:t>111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FB2D8234-2FA5-4ED6-B5F4-B8B91BDB0CA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3200" b="1" dirty="0">
                <a:latin typeface="Times New Roman" pitchFamily="18" charset="0"/>
              </a:rPr>
              <a:t>UNION Operation(</a:t>
            </a:r>
            <a:r>
              <a:rPr lang="en-US" sz="3200" b="1" dirty="0">
                <a:latin typeface="Symbol" pitchFamily="18" charset="2"/>
              </a:rPr>
              <a:t></a:t>
            </a:r>
            <a:r>
              <a:rPr lang="en-US" sz="3200" b="1" dirty="0">
                <a:latin typeface="Times New Roman" pitchFamily="18" charset="0"/>
              </a:rPr>
              <a:t>)</a:t>
            </a:r>
            <a:endParaRPr lang="en-US" sz="1050" b="1" dirty="0">
              <a:latin typeface="Times New Roman" pitchFamily="18" charset="0"/>
            </a:endParaRPr>
          </a:p>
        </p:txBody>
      </p:sp>
      <p:pic>
        <p:nvPicPr>
          <p:cNvPr id="94215" name="Picture 2" descr="E:\NIET\Project\xLogo11.png.pagespeed.ic.pydHLuCQEZ.png">
            <a:extLst>
              <a:ext uri="{FF2B5EF4-FFF2-40B4-BE49-F238E27FC236}">
                <a16:creationId xmlns:a16="http://schemas.microsoft.com/office/drawing/2014/main" xmlns="" id="{472D9949-F7C3-4710-B709-551133D07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3" end="3"/>
                                            </p:txEl>
                                          </p:spTgt>
                                        </p:tgtEl>
                                        <p:attrNameLst>
                                          <p:attrName>style.visibility</p:attrName>
                                        </p:attrNameLst>
                                      </p:cBhvr>
                                      <p:to>
                                        <p:strVal val="visible"/>
                                      </p:to>
                                    </p:set>
                                    <p:anim calcmode="lin" valueType="num">
                                      <p:cBhvr additive="base">
                                        <p:cTn id="7" dur="500" fill="hold"/>
                                        <p:tgtEl>
                                          <p:spTgt spid="4710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106">
                                            <p:txEl>
                                              <p:pRg st="4" end="4"/>
                                            </p:txEl>
                                          </p:spTgt>
                                        </p:tgtEl>
                                        <p:attrNameLst>
                                          <p:attrName>style.visibility</p:attrName>
                                        </p:attrNameLst>
                                      </p:cBhvr>
                                      <p:to>
                                        <p:strVal val="visible"/>
                                      </p:to>
                                    </p:set>
                                    <p:anim calcmode="lin" valueType="num">
                                      <p:cBhvr additive="base">
                                        <p:cTn id="13" dur="5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7106">
                                            <p:txEl>
                                              <p:pRg st="5" end="5"/>
                                            </p:txEl>
                                          </p:spTgt>
                                        </p:tgtEl>
                                        <p:attrNameLst>
                                          <p:attrName>style.visibility</p:attrName>
                                        </p:attrNameLst>
                                      </p:cBhvr>
                                      <p:to>
                                        <p:strVal val="visible"/>
                                      </p:to>
                                    </p:set>
                                    <p:anim calcmode="lin" valueType="num">
                                      <p:cBhvr additive="base">
                                        <p:cTn id="19" dur="500" fill="hold"/>
                                        <p:tgtEl>
                                          <p:spTgt spid="4710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anim calcmode="lin" valueType="num">
                                      <p:cBhvr additive="base">
                                        <p:cTn id="25" dur="500" fill="hold"/>
                                        <p:tgtEl>
                                          <p:spTgt spid="4710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7106">
                                            <p:txEl>
                                              <p:pRg st="7" end="7"/>
                                            </p:txEl>
                                          </p:spTgt>
                                        </p:tgtEl>
                                        <p:attrNameLst>
                                          <p:attrName>style.visibility</p:attrName>
                                        </p:attrNameLst>
                                      </p:cBhvr>
                                      <p:to>
                                        <p:strVal val="visible"/>
                                      </p:to>
                                    </p:set>
                                    <p:anim calcmode="lin" valueType="num">
                                      <p:cBhvr additive="base">
                                        <p:cTn id="31" dur="500" fill="hold"/>
                                        <p:tgtEl>
                                          <p:spTgt spid="4710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47106">
                                            <p:txEl>
                                              <p:pRg st="10" end="10"/>
                                            </p:txEl>
                                          </p:spTgt>
                                        </p:tgtEl>
                                        <p:attrNameLst>
                                          <p:attrName>style.visibility</p:attrName>
                                        </p:attrNameLst>
                                      </p:cBhvr>
                                      <p:to>
                                        <p:strVal val="visible"/>
                                      </p:to>
                                    </p:set>
                                    <p:anim calcmode="lin" valueType="num">
                                      <p:cBhvr additive="base">
                                        <p:cTn id="37" dur="500" fill="hold"/>
                                        <p:tgtEl>
                                          <p:spTgt spid="47106">
                                            <p:txEl>
                                              <p:pRg st="10" end="1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710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7106">
                                            <p:txEl>
                                              <p:pRg st="1" end="1"/>
                                            </p:txEl>
                                          </p:spTgt>
                                        </p:tgtEl>
                                        <p:attrNameLst>
                                          <p:attrName>style.visibility</p:attrName>
                                        </p:attrNameLst>
                                      </p:cBhvr>
                                      <p:to>
                                        <p:strVal val="visible"/>
                                      </p:to>
                                    </p:set>
                                    <p:anim calcmode="lin" valueType="num">
                                      <p:cBhvr additive="base">
                                        <p:cTn id="43" dur="500" fill="hold"/>
                                        <p:tgtEl>
                                          <p:spTgt spid="4710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2">
            <a:extLst>
              <a:ext uri="{FF2B5EF4-FFF2-40B4-BE49-F238E27FC236}">
                <a16:creationId xmlns:a16="http://schemas.microsoft.com/office/drawing/2014/main" xmlns="" id="{5AE27F7D-9A01-45EC-9C1D-3041CB8BA163}"/>
              </a:ext>
            </a:extLst>
          </p:cNvPr>
          <p:cNvSpPr>
            <a:spLocks noGrp="1"/>
          </p:cNvSpPr>
          <p:nvPr>
            <p:ph idx="1"/>
          </p:nvPr>
        </p:nvSpPr>
        <p:spPr>
          <a:xfrm>
            <a:off x="533400" y="1066800"/>
            <a:ext cx="8229600" cy="5257800"/>
          </a:xfrm>
        </p:spPr>
        <p:txBody>
          <a:bodyPr/>
          <a:lstStyle/>
          <a:p>
            <a:pPr algn="just" eaLnBrk="1" hangingPunct="1">
              <a:buFont typeface="Arial" panose="020B0604020202020204" pitchFamily="34" charset="0"/>
              <a:buNone/>
            </a:pPr>
            <a:r>
              <a:rPr lang="en-US" altLang="en-US" sz="2000" b="1">
                <a:latin typeface="Times New Roman" panose="02020603050405020304" pitchFamily="18" charset="0"/>
              </a:rPr>
              <a:t>DEP5_EMPS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DNunmber=5</a:t>
            </a:r>
            <a:r>
              <a:rPr lang="en-US" altLang="en-US" sz="2000" b="1">
                <a:latin typeface="Times New Roman" panose="02020603050405020304" pitchFamily="18" charset="0"/>
              </a:rPr>
              <a:t> (Department)</a:t>
            </a:r>
          </a:p>
          <a:p>
            <a:pPr algn="just" eaLnBrk="1" hangingPunct="1">
              <a:buFont typeface="Arial" panose="020B0604020202020204" pitchFamily="34" charset="0"/>
              <a:buNone/>
            </a:pPr>
            <a:endParaRPr lang="en-US" altLang="en-US" sz="2000" b="1">
              <a:latin typeface="Times New Roman" panose="02020603050405020304" pitchFamily="18" charset="0"/>
            </a:endParaRPr>
          </a:p>
          <a:p>
            <a:pPr algn="just" eaLnBrk="1" hangingPunct="1">
              <a:buFont typeface="Arial" panose="020B0604020202020204" pitchFamily="34" charset="0"/>
              <a:buNone/>
            </a:pPr>
            <a:endParaRPr lang="en-US" altLang="en-US" sz="2000" b="1">
              <a:latin typeface="Times New Roman" panose="02020603050405020304" pitchFamily="18" charset="0"/>
            </a:endParaRPr>
          </a:p>
          <a:p>
            <a:pPr algn="just" eaLnBrk="1" hangingPunct="1">
              <a:buFont typeface="Arial" panose="020B0604020202020204" pitchFamily="34" charset="0"/>
              <a:buNone/>
            </a:pPr>
            <a:r>
              <a:rPr lang="en-US" altLang="en-US" sz="2000" b="1">
                <a:latin typeface="Times New Roman" panose="02020603050405020304" pitchFamily="18" charset="0"/>
              </a:rPr>
              <a:t>RESULT1(SSN)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MGR_SSN</a:t>
            </a:r>
            <a:r>
              <a:rPr lang="en-US" altLang="en-US" sz="2000" b="1">
                <a:latin typeface="Times New Roman" panose="02020603050405020304" pitchFamily="18" charset="0"/>
              </a:rPr>
              <a:t>(DEP5_EMPS)</a:t>
            </a:r>
          </a:p>
          <a:p>
            <a:pPr algn="just" eaLnBrk="1" hangingPunct="1">
              <a:buFont typeface="Arial" panose="020B0604020202020204" pitchFamily="34" charset="0"/>
              <a:buNone/>
            </a:pPr>
            <a:endParaRPr lang="en-US" altLang="en-US" sz="2000" b="1" i="1">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DEP6_EMPS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 (EMPLOYEE)</a:t>
            </a: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RESULT2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SSN</a:t>
            </a:r>
            <a:r>
              <a:rPr lang="en-US" altLang="en-US" sz="2000" b="1">
                <a:latin typeface="Times New Roman" panose="02020603050405020304" pitchFamily="18" charset="0"/>
              </a:rPr>
              <a:t>(DEP6_EMPS)</a:t>
            </a: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RESULT </a:t>
            </a:r>
            <a:r>
              <a:rPr lang="en-US" altLang="en-US" sz="2000" b="1">
                <a:latin typeface="Times New Roman" panose="02020603050405020304" pitchFamily="18" charset="0"/>
                <a:sym typeface="Symbol" panose="05050102010706020507" pitchFamily="18" charset="2"/>
              </a:rPr>
              <a:t> RESULT2</a:t>
            </a:r>
            <a:r>
              <a:rPr lang="en-US" altLang="en-US" sz="2000" b="1">
                <a:latin typeface="Times New Roman" panose="02020603050405020304" pitchFamily="18" charset="0"/>
              </a:rPr>
              <a:t> </a:t>
            </a:r>
            <a:r>
              <a:rPr lang="en-US" altLang="en-US" sz="2000" b="1">
                <a:latin typeface="Symbol" panose="05050102010706020507" pitchFamily="18" charset="2"/>
              </a:rPr>
              <a:t></a:t>
            </a:r>
            <a:r>
              <a:rPr lang="en-US" altLang="en-US" sz="2000" b="1">
                <a:latin typeface="Times New Roman" panose="02020603050405020304" pitchFamily="18" charset="0"/>
              </a:rPr>
              <a:t> RESULT1</a:t>
            </a: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p:txBody>
      </p:sp>
      <p:sp>
        <p:nvSpPr>
          <p:cNvPr id="4" name="Date Placeholder 3">
            <a:extLst>
              <a:ext uri="{FF2B5EF4-FFF2-40B4-BE49-F238E27FC236}">
                <a16:creationId xmlns:a16="http://schemas.microsoft.com/office/drawing/2014/main" xmlns="" id="{CD1293E0-BE2A-43CC-A9E7-E5DB94C688C7}"/>
              </a:ext>
            </a:extLst>
          </p:cNvPr>
          <p:cNvSpPr>
            <a:spLocks noGrp="1"/>
          </p:cNvSpPr>
          <p:nvPr>
            <p:ph type="dt" sz="quarter" idx="10"/>
          </p:nvPr>
        </p:nvSpPr>
        <p:spPr/>
        <p:txBody>
          <a:bodyPr/>
          <a:lstStyle/>
          <a:p>
            <a:pPr>
              <a:defRPr/>
            </a:pPr>
            <a:fld id="{07440454-B710-4B17-B745-D3AAE0DEF018}" type="datetime1">
              <a:rPr lang="en-US"/>
              <a:pPr>
                <a:defRPr/>
              </a:pPr>
              <a:t>08/03/22</a:t>
            </a:fld>
            <a:endParaRPr lang="en-US" dirty="0"/>
          </a:p>
        </p:txBody>
      </p:sp>
      <p:sp>
        <p:nvSpPr>
          <p:cNvPr id="5" name="Footer Placeholder 4">
            <a:extLst>
              <a:ext uri="{FF2B5EF4-FFF2-40B4-BE49-F238E27FC236}">
                <a16:creationId xmlns:a16="http://schemas.microsoft.com/office/drawing/2014/main" xmlns="" id="{B703E1A6-B351-4691-BCD2-B82CD0514657}"/>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4D8D9CE2-F5A0-452C-91D2-6CCB3976BB5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8E951B-D496-4F2C-ACA9-A6D8338B7CE5}" type="slidenum">
              <a:rPr lang="en-US" altLang="en-US">
                <a:solidFill>
                  <a:srgbClr val="898989"/>
                </a:solidFill>
                <a:latin typeface="Calibri" panose="020F0502020204030204" pitchFamily="34" charset="0"/>
              </a:rPr>
              <a:pPr eaLnBrk="1" hangingPunct="1"/>
              <a:t>112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196D2194-5C28-48F6-A4BE-F36EBD1352B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3200" b="1" dirty="0">
                <a:latin typeface="Times New Roman" pitchFamily="18" charset="0"/>
              </a:rPr>
              <a:t>UNION Operation(</a:t>
            </a:r>
            <a:r>
              <a:rPr lang="en-US" sz="3200" b="1" dirty="0">
                <a:latin typeface="Symbol" pitchFamily="18" charset="2"/>
              </a:rPr>
              <a:t></a:t>
            </a:r>
            <a:r>
              <a:rPr lang="en-US" sz="3200" b="1" dirty="0">
                <a:latin typeface="Times New Roman" pitchFamily="18" charset="0"/>
              </a:rPr>
              <a:t>)</a:t>
            </a:r>
            <a:endParaRPr lang="en-US" sz="1050" b="1" dirty="0">
              <a:latin typeface="Times New Roman" pitchFamily="18" charset="0"/>
            </a:endParaRPr>
          </a:p>
        </p:txBody>
      </p:sp>
      <p:pic>
        <p:nvPicPr>
          <p:cNvPr id="95239" name="Picture 2" descr="E:\NIET\Project\xLogo11.png.pagespeed.ic.pydHLuCQEZ.png">
            <a:extLst>
              <a:ext uri="{FF2B5EF4-FFF2-40B4-BE49-F238E27FC236}">
                <a16:creationId xmlns:a16="http://schemas.microsoft.com/office/drawing/2014/main" xmlns="" id="{1B7881C5-E432-46A1-9BB6-58BE034F8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1" name="Picture 3">
            <a:extLst>
              <a:ext uri="{FF2B5EF4-FFF2-40B4-BE49-F238E27FC236}">
                <a16:creationId xmlns:a16="http://schemas.microsoft.com/office/drawing/2014/main" xmlns="" id="{784AE01D-E88B-4964-9C0F-7FB6B3C77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4467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3" name="Picture 5">
            <a:extLst>
              <a:ext uri="{FF2B5EF4-FFF2-40B4-BE49-F238E27FC236}">
                <a16:creationId xmlns:a16="http://schemas.microsoft.com/office/drawing/2014/main" xmlns="" id="{C5A11654-958D-410B-932B-53C1A9A0BA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14600"/>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6" name="Picture 8">
            <a:extLst>
              <a:ext uri="{FF2B5EF4-FFF2-40B4-BE49-F238E27FC236}">
                <a16:creationId xmlns:a16="http://schemas.microsoft.com/office/drawing/2014/main" xmlns="" id="{0F550C2F-7E2D-489D-8D99-EBDB76ACB5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743200"/>
            <a:ext cx="1066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xmlns="" id="{0484D5AB-4AA6-4FDE-8E9D-372AC1EC1D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352800"/>
            <a:ext cx="6572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8" name="Picture 10">
            <a:extLst>
              <a:ext uri="{FF2B5EF4-FFF2-40B4-BE49-F238E27FC236}">
                <a16:creationId xmlns:a16="http://schemas.microsoft.com/office/drawing/2014/main" xmlns="" id="{166B58A8-6C75-4D4C-B49B-00D7F87A0B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648200"/>
            <a:ext cx="8667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20" name="Picture 12">
            <a:extLst>
              <a:ext uri="{FF2B5EF4-FFF2-40B4-BE49-F238E27FC236}">
                <a16:creationId xmlns:a16="http://schemas.microsoft.com/office/drawing/2014/main" xmlns="" id="{BB91A354-4666-42D0-B2FB-ADDD007AB0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5029200"/>
            <a:ext cx="12954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211"/>
                                        </p:tgtEl>
                                        <p:attrNameLst>
                                          <p:attrName>style.visibility</p:attrName>
                                        </p:attrNameLst>
                                      </p:cBhvr>
                                      <p:to>
                                        <p:strVal val="visible"/>
                                      </p:to>
                                    </p:set>
                                    <p:anim calcmode="lin" valueType="num">
                                      <p:cBhvr additive="base">
                                        <p:cTn id="7" dur="500" fill="hold"/>
                                        <p:tgtEl>
                                          <p:spTgt spid="222211"/>
                                        </p:tgtEl>
                                        <p:attrNameLst>
                                          <p:attrName>ppt_x</p:attrName>
                                        </p:attrNameLst>
                                      </p:cBhvr>
                                      <p:tavLst>
                                        <p:tav tm="0">
                                          <p:val>
                                            <p:strVal val="#ppt_x"/>
                                          </p:val>
                                        </p:tav>
                                        <p:tav tm="100000">
                                          <p:val>
                                            <p:strVal val="#ppt_x"/>
                                          </p:val>
                                        </p:tav>
                                      </p:tavLst>
                                    </p:anim>
                                    <p:anim calcmode="lin" valueType="num">
                                      <p:cBhvr additive="base">
                                        <p:cTn id="8" dur="500" fill="hold"/>
                                        <p:tgtEl>
                                          <p:spTgt spid="2222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22213"/>
                                        </p:tgtEl>
                                        <p:attrNameLst>
                                          <p:attrName>style.visibility</p:attrName>
                                        </p:attrNameLst>
                                      </p:cBhvr>
                                      <p:to>
                                        <p:strVal val="visible"/>
                                      </p:to>
                                    </p:set>
                                    <p:anim calcmode="lin" valueType="num">
                                      <p:cBhvr additive="base">
                                        <p:cTn id="13" dur="500" fill="hold"/>
                                        <p:tgtEl>
                                          <p:spTgt spid="222213"/>
                                        </p:tgtEl>
                                        <p:attrNameLst>
                                          <p:attrName>ppt_x</p:attrName>
                                        </p:attrNameLst>
                                      </p:cBhvr>
                                      <p:tavLst>
                                        <p:tav tm="0">
                                          <p:val>
                                            <p:strVal val="0-#ppt_w/2"/>
                                          </p:val>
                                        </p:tav>
                                        <p:tav tm="100000">
                                          <p:val>
                                            <p:strVal val="#ppt_x"/>
                                          </p:val>
                                        </p:tav>
                                      </p:tavLst>
                                    </p:anim>
                                    <p:anim calcmode="lin" valueType="num">
                                      <p:cBhvr additive="base">
                                        <p:cTn id="14" dur="500" fill="hold"/>
                                        <p:tgtEl>
                                          <p:spTgt spid="2222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2216"/>
                                        </p:tgtEl>
                                        <p:attrNameLst>
                                          <p:attrName>style.visibility</p:attrName>
                                        </p:attrNameLst>
                                      </p:cBhvr>
                                      <p:to>
                                        <p:strVal val="visible"/>
                                      </p:to>
                                    </p:set>
                                    <p:anim calcmode="lin" valueType="num">
                                      <p:cBhvr additive="base">
                                        <p:cTn id="19" dur="500" fill="hold"/>
                                        <p:tgtEl>
                                          <p:spTgt spid="222216"/>
                                        </p:tgtEl>
                                        <p:attrNameLst>
                                          <p:attrName>ppt_x</p:attrName>
                                        </p:attrNameLst>
                                      </p:cBhvr>
                                      <p:tavLst>
                                        <p:tav tm="0">
                                          <p:val>
                                            <p:strVal val="#ppt_x"/>
                                          </p:val>
                                        </p:tav>
                                        <p:tav tm="100000">
                                          <p:val>
                                            <p:strVal val="#ppt_x"/>
                                          </p:val>
                                        </p:tav>
                                      </p:tavLst>
                                    </p:anim>
                                    <p:anim calcmode="lin" valueType="num">
                                      <p:cBhvr additive="base">
                                        <p:cTn id="20" dur="500" fill="hold"/>
                                        <p:tgtEl>
                                          <p:spTgt spid="22221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22218"/>
                                        </p:tgtEl>
                                        <p:attrNameLst>
                                          <p:attrName>style.visibility</p:attrName>
                                        </p:attrNameLst>
                                      </p:cBhvr>
                                      <p:to>
                                        <p:strVal val="visible"/>
                                      </p:to>
                                    </p:set>
                                    <p:anim calcmode="lin" valueType="num">
                                      <p:cBhvr additive="base">
                                        <p:cTn id="31" dur="500" fill="hold"/>
                                        <p:tgtEl>
                                          <p:spTgt spid="222218"/>
                                        </p:tgtEl>
                                        <p:attrNameLst>
                                          <p:attrName>ppt_x</p:attrName>
                                        </p:attrNameLst>
                                      </p:cBhvr>
                                      <p:tavLst>
                                        <p:tav tm="0">
                                          <p:val>
                                            <p:strVal val="0-#ppt_w/2"/>
                                          </p:val>
                                        </p:tav>
                                        <p:tav tm="100000">
                                          <p:val>
                                            <p:strVal val="#ppt_x"/>
                                          </p:val>
                                        </p:tav>
                                      </p:tavLst>
                                    </p:anim>
                                    <p:anim calcmode="lin" valueType="num">
                                      <p:cBhvr additive="base">
                                        <p:cTn id="32" dur="500" fill="hold"/>
                                        <p:tgtEl>
                                          <p:spTgt spid="22221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2220"/>
                                        </p:tgtEl>
                                        <p:attrNameLst>
                                          <p:attrName>style.visibility</p:attrName>
                                        </p:attrNameLst>
                                      </p:cBhvr>
                                      <p:to>
                                        <p:strVal val="visible"/>
                                      </p:to>
                                    </p:set>
                                    <p:anim calcmode="lin" valueType="num">
                                      <p:cBhvr additive="base">
                                        <p:cTn id="37" dur="500" fill="hold"/>
                                        <p:tgtEl>
                                          <p:spTgt spid="222220"/>
                                        </p:tgtEl>
                                        <p:attrNameLst>
                                          <p:attrName>ppt_x</p:attrName>
                                        </p:attrNameLst>
                                      </p:cBhvr>
                                      <p:tavLst>
                                        <p:tav tm="0">
                                          <p:val>
                                            <p:strVal val="#ppt_x"/>
                                          </p:val>
                                        </p:tav>
                                        <p:tav tm="100000">
                                          <p:val>
                                            <p:strVal val="#ppt_x"/>
                                          </p:val>
                                        </p:tav>
                                      </p:tavLst>
                                    </p:anim>
                                    <p:anim calcmode="lin" valueType="num">
                                      <p:cBhvr additive="base">
                                        <p:cTn id="38" dur="500" fill="hold"/>
                                        <p:tgtEl>
                                          <p:spTgt spid="222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ntent Placeholder 2">
            <a:extLst>
              <a:ext uri="{FF2B5EF4-FFF2-40B4-BE49-F238E27FC236}">
                <a16:creationId xmlns:a16="http://schemas.microsoft.com/office/drawing/2014/main" xmlns="" id="{2F489F30-08E3-43F1-8AC5-CEF58B1B869E}"/>
              </a:ext>
            </a:extLst>
          </p:cNvPr>
          <p:cNvSpPr>
            <a:spLocks noGrp="1"/>
          </p:cNvSpPr>
          <p:nvPr>
            <p:ph idx="1"/>
          </p:nvPr>
        </p:nvSpPr>
        <p:spPr>
          <a:xfrm>
            <a:off x="533400" y="838200"/>
            <a:ext cx="8229600" cy="5486400"/>
          </a:xfrm>
        </p:spPr>
        <p:txBody>
          <a:bodyPr>
            <a:normAutofit lnSpcReduction="10000"/>
          </a:bodyPr>
          <a:lstStyle/>
          <a:p>
            <a:pPr algn="just" eaLnBrk="1" hangingPunct="1">
              <a:buFont typeface="Arial" panose="020B0604020202020204" pitchFamily="34" charset="0"/>
              <a:buNone/>
            </a:pPr>
            <a:r>
              <a:rPr lang="en-US" altLang="en-US" sz="2800" b="1" dirty="0">
                <a:solidFill>
                  <a:srgbClr val="FF0000"/>
                </a:solidFill>
              </a:rPr>
              <a:t>Important Rule:-</a:t>
            </a:r>
          </a:p>
          <a:p>
            <a:pPr algn="just" eaLnBrk="1" hangingPunct="1">
              <a:buFont typeface="Wingdings" panose="05000000000000000000" pitchFamily="2" charset="2"/>
              <a:buChar char="v"/>
            </a:pPr>
            <a:r>
              <a:rPr lang="en-US" altLang="en-US" sz="2400" dirty="0"/>
              <a:t>The </a:t>
            </a:r>
            <a:r>
              <a:rPr lang="en-US" altLang="en-US" sz="2400" b="1" dirty="0"/>
              <a:t>(union, intersection and minus) </a:t>
            </a:r>
            <a:r>
              <a:rPr lang="en-US" altLang="en-US" sz="2400" dirty="0"/>
              <a:t>operator is used to combine the result-set of two or more SELECT statements.</a:t>
            </a:r>
          </a:p>
          <a:p>
            <a:pPr algn="just" eaLnBrk="1" hangingPunct="1">
              <a:buFont typeface="Wingdings" panose="05000000000000000000" pitchFamily="2" charset="2"/>
              <a:buChar char="v"/>
            </a:pPr>
            <a:r>
              <a:rPr lang="en-US" altLang="en-US" sz="2400" dirty="0"/>
              <a:t>The  </a:t>
            </a:r>
            <a:r>
              <a:rPr lang="en-US" altLang="en-US" sz="2400" b="1" dirty="0"/>
              <a:t>(union, intersection and minus)</a:t>
            </a:r>
            <a:r>
              <a:rPr lang="en-US" altLang="en-US" sz="2400" dirty="0"/>
              <a:t> operator between two relations R and S  produce output in new relation with name of attribute according first relation R.</a:t>
            </a:r>
          </a:p>
          <a:p>
            <a:pPr algn="just" eaLnBrk="1" hangingPunct="1">
              <a:buFont typeface="Wingdings" panose="05000000000000000000" pitchFamily="2" charset="2"/>
              <a:buChar char="v"/>
            </a:pPr>
            <a:r>
              <a:rPr lang="en-US" altLang="en-US" sz="2400" dirty="0"/>
              <a:t>The attribute  must also have similar data types(domain type) in both relation R and S.</a:t>
            </a:r>
          </a:p>
          <a:p>
            <a:pPr algn="just" eaLnBrk="1" hangingPunct="1">
              <a:buFont typeface="Wingdings" panose="05000000000000000000" pitchFamily="2" charset="2"/>
              <a:buChar char="v"/>
            </a:pPr>
            <a:r>
              <a:rPr lang="en-US" altLang="en-US" sz="2400" dirty="0"/>
              <a:t>The columns in R relation SELECT statement must also be in the same order in another relation S. (equal)</a:t>
            </a:r>
          </a:p>
          <a:p>
            <a:pPr algn="just" eaLnBrk="1" hangingPunct="1">
              <a:buFont typeface="Wingdings" panose="05000000000000000000" pitchFamily="2" charset="2"/>
              <a:buChar char="v"/>
            </a:pPr>
            <a:r>
              <a:rPr lang="en-US" altLang="en-US" sz="2400" dirty="0"/>
              <a:t>In  </a:t>
            </a:r>
            <a:r>
              <a:rPr lang="en-US" altLang="en-US" sz="2400" b="1" dirty="0"/>
              <a:t>(union, intersection and minus)</a:t>
            </a:r>
            <a:r>
              <a:rPr lang="en-US" altLang="en-US" sz="2400" dirty="0"/>
              <a:t> must have the same number of columns in both relations with same domain type order.(otherwise define the attribute name with </a:t>
            </a:r>
            <a:r>
              <a:rPr lang="en-US" altLang="en-US" sz="2400" b="1" dirty="0"/>
              <a:t>select</a:t>
            </a:r>
            <a:r>
              <a:rPr lang="en-US" altLang="en-US" sz="2400" dirty="0"/>
              <a:t> statement both relation R and S).</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xmlns="" id="{47FF4261-C715-4555-BE50-5D4B5019C91E}"/>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7883BDF2-8241-4673-BCBC-DD6A765D2739}"/>
              </a:ext>
            </a:extLst>
          </p:cNvPr>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a:extLst>
              <a:ext uri="{FF2B5EF4-FFF2-40B4-BE49-F238E27FC236}">
                <a16:creationId xmlns:a16="http://schemas.microsoft.com/office/drawing/2014/main" xmlns="" id="{5658A341-7771-4B9F-BB5D-6AA9BDF23F5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75E84C-E573-46E3-91ED-94E6D4B3DC96}" type="slidenum">
              <a:rPr lang="en-US" altLang="en-US">
                <a:solidFill>
                  <a:srgbClr val="898989"/>
                </a:solidFill>
                <a:latin typeface="Calibri" panose="020F0502020204030204" pitchFamily="34" charset="0"/>
              </a:rPr>
              <a:pPr eaLnBrk="1" hangingPunct="1"/>
              <a:t>113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DD29432D-EAF3-4555-A2E8-03FD5557F12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3200" b="1" dirty="0">
                <a:latin typeface="Times New Roman" pitchFamily="18" charset="0"/>
              </a:rPr>
              <a:t>Rules for set operations</a:t>
            </a:r>
            <a:endParaRPr lang="en-US" sz="1050" b="1" dirty="0">
              <a:latin typeface="Times New Roman" pitchFamily="18" charset="0"/>
            </a:endParaRPr>
          </a:p>
        </p:txBody>
      </p:sp>
      <p:pic>
        <p:nvPicPr>
          <p:cNvPr id="96263" name="Picture 2" descr="E:\NIET\Project\xLogo11.png.pagespeed.ic.pydHLuCQEZ.png">
            <a:extLst>
              <a:ext uri="{FF2B5EF4-FFF2-40B4-BE49-F238E27FC236}">
                <a16:creationId xmlns:a16="http://schemas.microsoft.com/office/drawing/2014/main" xmlns="" id="{C3F2429B-ACF8-49B9-9976-E31C9BE87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xmlns="" id="{DBFFC1E4-16C9-4464-9B16-94ED23B22731}"/>
              </a:ext>
            </a:extLst>
          </p:cNvPr>
          <p:cNvSpPr>
            <a:spLocks noGrp="1"/>
          </p:cNvSpPr>
          <p:nvPr>
            <p:ph idx="1"/>
          </p:nvPr>
        </p:nvSpPr>
        <p:spPr>
          <a:xfrm>
            <a:off x="533400" y="1143000"/>
            <a:ext cx="8229600" cy="5257800"/>
          </a:xfrm>
        </p:spPr>
        <p:txBody>
          <a:bodyPr/>
          <a:lstStyle/>
          <a:p>
            <a:pPr eaLnBrk="1" hangingPunct="1">
              <a:buFont typeface="Arial" panose="020B0604020202020204" pitchFamily="34" charset="0"/>
              <a:buNone/>
            </a:pPr>
            <a:r>
              <a:rPr lang="en-US" altLang="en-US" sz="2000" b="1" dirty="0">
                <a:latin typeface="Times New Roman" panose="02020603050405020304" pitchFamily="18" charset="0"/>
              </a:rPr>
              <a:t>INTERSECTION OPERATION</a:t>
            </a:r>
          </a:p>
          <a:p>
            <a:pPr eaLnBrk="1" hangingPunct="1">
              <a:buFont typeface="Wingdings" panose="05000000000000000000" pitchFamily="2" charset="2"/>
              <a:buNone/>
            </a:pPr>
            <a:r>
              <a:rPr lang="en-US" altLang="en-US" sz="2000" dirty="0">
                <a:latin typeface="Times New Roman" panose="02020603050405020304" pitchFamily="18" charset="0"/>
              </a:rPr>
              <a:t>	The result of this operation, denoted by R </a:t>
            </a:r>
            <a:r>
              <a:rPr lang="en-US" altLang="en-US" sz="2000" b="1" dirty="0">
                <a:latin typeface="Symbol" panose="05050102010706020507" pitchFamily="18" charset="2"/>
              </a:rPr>
              <a:t></a:t>
            </a:r>
            <a:r>
              <a:rPr lang="en-US" altLang="en-US" sz="2000" dirty="0">
                <a:latin typeface="Symbol" panose="05050102010706020507" pitchFamily="18" charset="2"/>
              </a:rPr>
              <a:t> </a:t>
            </a:r>
            <a:r>
              <a:rPr lang="en-US" altLang="en-US" sz="2000" dirty="0">
                <a:latin typeface="Times New Roman" panose="02020603050405020304" pitchFamily="18" charset="0"/>
              </a:rPr>
              <a:t>S, is a relation that includes all tuples that are in both R and S. The two operands must be "type compatible”.</a:t>
            </a:r>
          </a:p>
          <a:p>
            <a:pPr eaLnBrk="1" hangingPunct="1">
              <a:buFont typeface="Wingdings" panose="05000000000000000000" pitchFamily="2" charset="2"/>
              <a:buNone/>
            </a:pPr>
            <a:r>
              <a:rPr lang="en-US" altLang="en-US" sz="2000" b="1" dirty="0">
                <a:latin typeface="Times New Roman" panose="02020603050405020304" pitchFamily="18" charset="0"/>
              </a:rPr>
              <a:t>Example</a:t>
            </a:r>
          </a:p>
          <a:p>
            <a:pPr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Let R and S be two relations.</a:t>
            </a:r>
          </a:p>
          <a:p>
            <a:pPr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Then-</a:t>
            </a:r>
          </a:p>
          <a:p>
            <a:pPr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R </a:t>
            </a:r>
            <a:r>
              <a:rPr lang="en-US" altLang="en-US" sz="2000" b="1" dirty="0">
                <a:latin typeface="Symbol" panose="05050102010706020507" pitchFamily="18" charset="2"/>
              </a:rPr>
              <a:t> </a:t>
            </a:r>
            <a:r>
              <a:rPr lang="en-US" altLang="en-US" sz="2000" dirty="0">
                <a:latin typeface="Times New Roman" panose="02020603050405020304" pitchFamily="18" charset="0"/>
                <a:cs typeface="Times New Roman" panose="02020603050405020304" pitchFamily="18" charset="0"/>
              </a:rPr>
              <a:t> S is the set of all tuples belonging to </a:t>
            </a:r>
            <a:r>
              <a:rPr lang="en-US" altLang="en-US" sz="2000" dirty="0">
                <a:latin typeface="Times New Roman" panose="02020603050405020304" pitchFamily="18" charset="0"/>
              </a:rPr>
              <a:t>both R and S.</a:t>
            </a:r>
            <a:endParaRPr lang="en-US" altLang="en-US" sz="2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In R </a:t>
            </a:r>
            <a:r>
              <a:rPr lang="en-US" altLang="en-US" sz="2000" b="1" dirty="0">
                <a:latin typeface="Symbol" panose="05050102010706020507" pitchFamily="18" charset="2"/>
              </a:rPr>
              <a:t> </a:t>
            </a:r>
            <a:r>
              <a:rPr lang="en-US" altLang="en-US" sz="2000" dirty="0">
                <a:latin typeface="Symbol" panose="05050102010706020507" pitchFamily="18" charset="2"/>
              </a:rPr>
              <a:t> </a:t>
            </a:r>
            <a:r>
              <a:rPr lang="en-US" altLang="en-US" sz="2000" dirty="0">
                <a:latin typeface="Times New Roman" panose="02020603050405020304" pitchFamily="18" charset="0"/>
                <a:cs typeface="Times New Roman" panose="02020603050405020304" pitchFamily="18" charset="0"/>
              </a:rPr>
              <a:t>S, duplicates are automatically removed. </a:t>
            </a:r>
          </a:p>
          <a:p>
            <a:pPr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n-US" sz="2000" dirty="0">
                <a:latin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R </a:t>
            </a:r>
            <a:r>
              <a:rPr lang="en-US" altLang="en-US" sz="2000" b="1" dirty="0">
                <a:latin typeface="Symbol" panose="05050102010706020507" pitchFamily="18" charset="2"/>
              </a:rPr>
              <a:t> </a:t>
            </a:r>
            <a:r>
              <a:rPr lang="en-US" altLang="en-US" sz="2000" dirty="0">
                <a:latin typeface="Symbol" panose="05050102010706020507" pitchFamily="18" charset="2"/>
              </a:rPr>
              <a:t> </a:t>
            </a:r>
            <a:r>
              <a:rPr lang="en-US" altLang="en-US" sz="2000" dirty="0">
                <a:latin typeface="Times New Roman" panose="02020603050405020304" pitchFamily="18" charset="0"/>
                <a:cs typeface="Times New Roman" panose="02020603050405020304" pitchFamily="18" charset="0"/>
              </a:rPr>
              <a:t>S</a:t>
            </a:r>
            <a:endParaRPr lang="en-US" altLang="en-US" sz="2000" dirty="0">
              <a:latin typeface="Times New Roman" panose="02020603050405020304" pitchFamily="18" charset="0"/>
            </a:endParaRPr>
          </a:p>
          <a:p>
            <a:pPr eaLnBrk="1" hangingPunct="1">
              <a:buFont typeface="Wingdings" panose="05000000000000000000" pitchFamily="2" charset="2"/>
              <a:buNone/>
            </a:pPr>
            <a:endParaRPr lang="en-US" altLang="en-US" sz="2000" dirty="0">
              <a:latin typeface="Times New Roman" panose="02020603050405020304" pitchFamily="18" charset="0"/>
            </a:endParaRPr>
          </a:p>
          <a:p>
            <a:pPr eaLnBrk="1" hangingPunct="1">
              <a:buFont typeface="Wingdings" panose="05000000000000000000" pitchFamily="2" charset="2"/>
              <a:buNone/>
            </a:pPr>
            <a:endParaRPr lang="en-US" altLang="en-US" sz="20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xmlns="" id="{FC50B07C-10EF-4947-B999-CFF2BDF74055}"/>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3CBC13A1-F729-49BC-9EEA-2EC7DD7B8EF4}"/>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BF217BD4-548F-4A74-9AC2-09FCDE6EC1E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C7BDB5-B6D2-4309-97B4-52B4E2A322C2}" type="slidenum">
              <a:rPr lang="en-US" altLang="en-US">
                <a:solidFill>
                  <a:srgbClr val="898989"/>
                </a:solidFill>
                <a:latin typeface="Calibri" panose="020F0502020204030204" pitchFamily="34" charset="0"/>
              </a:rPr>
              <a:pPr eaLnBrk="1" hangingPunct="1"/>
              <a:t>114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2405E8A7-3434-4883-B192-A92985BF352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sz="3200" b="1" dirty="0">
                <a:latin typeface="Times New Roman" pitchFamily="18" charset="0"/>
              </a:rPr>
              <a:t>INTERSECTION OPERATION (</a:t>
            </a:r>
            <a:r>
              <a:rPr lang="en-US" sz="3200" b="1" dirty="0">
                <a:latin typeface="Symbol" pitchFamily="18" charset="2"/>
              </a:rPr>
              <a:t></a:t>
            </a:r>
            <a:r>
              <a:rPr lang="en-US" sz="3200" b="1" dirty="0">
                <a:latin typeface="Times New Roman" pitchFamily="18" charset="0"/>
              </a:rPr>
              <a:t>)</a:t>
            </a:r>
          </a:p>
        </p:txBody>
      </p:sp>
      <p:pic>
        <p:nvPicPr>
          <p:cNvPr id="14343" name="Picture 2" descr="E:\NIET\Project\xLogo11.png.pagespeed.ic.pydHLuCQEZ.png">
            <a:extLst>
              <a:ext uri="{FF2B5EF4-FFF2-40B4-BE49-F238E27FC236}">
                <a16:creationId xmlns:a16="http://schemas.microsoft.com/office/drawing/2014/main" xmlns="" id="{C508AC5A-66BC-498E-8A3B-9C999F2E6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5">
            <a:extLst>
              <a:ext uri="{FF2B5EF4-FFF2-40B4-BE49-F238E27FC236}">
                <a16:creationId xmlns:a16="http://schemas.microsoft.com/office/drawing/2014/main" xmlns="" id="{7B96087C-7F5D-4F0C-946F-3DADED449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495800"/>
            <a:ext cx="27717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3">
            <a:extLst>
              <a:ext uri="{FF2B5EF4-FFF2-40B4-BE49-F238E27FC236}">
                <a16:creationId xmlns:a16="http://schemas.microsoft.com/office/drawing/2014/main" xmlns="" id="{B49970AE-FA74-4A8D-8313-2F4B5183E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800600"/>
            <a:ext cx="742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541" name="Picture 5">
            <a:extLst>
              <a:ext uri="{FF2B5EF4-FFF2-40B4-BE49-F238E27FC236}">
                <a16:creationId xmlns:a16="http://schemas.microsoft.com/office/drawing/2014/main" xmlns="" id="{551445F2-3C74-4989-AF35-D74128BB09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3386" y="5181600"/>
            <a:ext cx="742950" cy="27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93541"/>
                                        </p:tgtEl>
                                        <p:attrNameLst>
                                          <p:attrName>style.visibility</p:attrName>
                                        </p:attrNameLst>
                                      </p:cBhvr>
                                      <p:to>
                                        <p:strVal val="visible"/>
                                      </p:to>
                                    </p:set>
                                    <p:anim calcmode="lin" valueType="num">
                                      <p:cBhvr additive="base">
                                        <p:cTn id="7" dur="500" fill="hold"/>
                                        <p:tgtEl>
                                          <p:spTgt spid="193541"/>
                                        </p:tgtEl>
                                        <p:attrNameLst>
                                          <p:attrName>ppt_x</p:attrName>
                                        </p:attrNameLst>
                                      </p:cBhvr>
                                      <p:tavLst>
                                        <p:tav tm="0">
                                          <p:val>
                                            <p:strVal val="1+#ppt_w/2"/>
                                          </p:val>
                                        </p:tav>
                                        <p:tav tm="100000">
                                          <p:val>
                                            <p:strVal val="#ppt_x"/>
                                          </p:val>
                                        </p:tav>
                                      </p:tavLst>
                                    </p:anim>
                                    <p:anim calcmode="lin" valueType="num">
                                      <p:cBhvr additive="base">
                                        <p:cTn id="8" dur="500" fill="hold"/>
                                        <p:tgtEl>
                                          <p:spTgt spid="193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a:extLst>
              <a:ext uri="{FF2B5EF4-FFF2-40B4-BE49-F238E27FC236}">
                <a16:creationId xmlns:a16="http://schemas.microsoft.com/office/drawing/2014/main" xmlns="" id="{6F994A33-E8D6-4469-8CA8-868017F88932}"/>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r>
              <a:rPr lang="en-US" altLang="en-US" sz="2400" b="1"/>
              <a:t>Example 1:</a:t>
            </a:r>
            <a:r>
              <a:rPr lang="en-US" altLang="en-US" sz="2400"/>
              <a:t>- To find all employees ssn who work in department Number 5 as well as  they   also manage department .</a:t>
            </a:r>
          </a:p>
          <a:p>
            <a:pPr algn="just" eaLnBrk="1" hangingPunct="1">
              <a:buFont typeface="Arial" panose="020B0604020202020204" pitchFamily="34" charset="0"/>
              <a:buNone/>
            </a:pPr>
            <a:r>
              <a:rPr lang="en-US" altLang="en-US" sz="2400" b="1">
                <a:solidFill>
                  <a:srgbClr val="C00000"/>
                </a:solidFill>
              </a:rPr>
              <a:t>Ans </a:t>
            </a:r>
          </a:p>
          <a:p>
            <a:pPr algn="just" eaLnBrk="1" hangingPunct="1">
              <a:buFont typeface="Arial" panose="020B0604020202020204" pitchFamily="34" charset="0"/>
              <a:buNone/>
            </a:pPr>
            <a:r>
              <a:rPr lang="en-US" altLang="en-US" sz="2400" b="1">
                <a:latin typeface="Times New Roman" panose="02020603050405020304" pitchFamily="18" charset="0"/>
              </a:rPr>
              <a:t>DEP5_EMPS </a:t>
            </a:r>
            <a:r>
              <a:rPr lang="en-US" altLang="en-US" sz="2400" b="1">
                <a:latin typeface="Times New Roman" panose="02020603050405020304" pitchFamily="18" charset="0"/>
                <a:sym typeface="Symbol" panose="05050102010706020507" pitchFamily="18" charset="2"/>
              </a:rPr>
              <a:t> </a:t>
            </a:r>
            <a:r>
              <a:rPr lang="en-US" altLang="en-US" sz="2400" b="1">
                <a:latin typeface="Symbol" panose="05050102010706020507" pitchFamily="18" charset="2"/>
              </a:rPr>
              <a:t></a:t>
            </a:r>
            <a:r>
              <a:rPr lang="en-US" altLang="en-US" sz="2400" b="1" baseline="-25000">
                <a:latin typeface="Times New Roman" panose="02020603050405020304" pitchFamily="18" charset="0"/>
              </a:rPr>
              <a:t>DNunmber=5</a:t>
            </a:r>
            <a:r>
              <a:rPr lang="en-US" altLang="en-US" sz="2400" b="1">
                <a:latin typeface="Times New Roman" panose="02020603050405020304" pitchFamily="18" charset="0"/>
              </a:rPr>
              <a:t> (Department)</a:t>
            </a:r>
          </a:p>
          <a:p>
            <a:pPr algn="just" eaLnBrk="1" hangingPunct="1">
              <a:buFont typeface="Arial" panose="020B0604020202020204" pitchFamily="34" charset="0"/>
              <a:buNone/>
            </a:pPr>
            <a:r>
              <a:rPr lang="en-US" altLang="en-US" sz="2400" b="1">
                <a:latin typeface="Times New Roman" panose="02020603050405020304" pitchFamily="18" charset="0"/>
              </a:rPr>
              <a:t>RESULT1(SSN) </a:t>
            </a:r>
            <a:r>
              <a:rPr lang="en-US" altLang="en-US" sz="2400" b="1">
                <a:latin typeface="Times New Roman" panose="02020603050405020304" pitchFamily="18" charset="0"/>
                <a:sym typeface="Symbol" panose="05050102010706020507" pitchFamily="18" charset="2"/>
              </a:rPr>
              <a:t> </a:t>
            </a:r>
            <a:r>
              <a:rPr lang="en-US" altLang="en-US" sz="2400" b="1">
                <a:latin typeface="Symbol" panose="05050102010706020507" pitchFamily="18" charset="2"/>
              </a:rPr>
              <a:t></a:t>
            </a:r>
            <a:r>
              <a:rPr lang="en-US" altLang="en-US" sz="2400" b="1">
                <a:latin typeface="Times New Roman" panose="02020603050405020304" pitchFamily="18" charset="0"/>
              </a:rPr>
              <a:t> </a:t>
            </a:r>
            <a:r>
              <a:rPr lang="en-US" altLang="en-US" sz="2400" b="1" baseline="-25000">
                <a:latin typeface="Times New Roman" panose="02020603050405020304" pitchFamily="18" charset="0"/>
              </a:rPr>
              <a:t>MGR_SSN</a:t>
            </a:r>
            <a:r>
              <a:rPr lang="en-US" altLang="en-US" sz="2400" b="1">
                <a:latin typeface="Times New Roman" panose="02020603050405020304" pitchFamily="18" charset="0"/>
              </a:rPr>
              <a:t>(DEP5_EMPS)</a:t>
            </a:r>
            <a:endParaRPr lang="en-US" altLang="en-US" sz="2400" b="1" i="1"/>
          </a:p>
          <a:p>
            <a:pPr eaLnBrk="1" hangingPunct="1">
              <a:lnSpc>
                <a:spcPct val="80000"/>
              </a:lnSpc>
              <a:buFont typeface="Wingdings" panose="05000000000000000000" pitchFamily="2" charset="2"/>
              <a:buNone/>
            </a:pPr>
            <a:r>
              <a:rPr lang="en-US" altLang="en-US" sz="2400" b="1">
                <a:latin typeface="Times New Roman" panose="02020603050405020304" pitchFamily="18" charset="0"/>
              </a:rPr>
              <a:t>DEP6_EMPS </a:t>
            </a:r>
            <a:r>
              <a:rPr lang="en-US" altLang="en-US" sz="2400" b="1">
                <a:latin typeface="Times New Roman" panose="02020603050405020304" pitchFamily="18" charset="0"/>
                <a:sym typeface="Symbol" panose="05050102010706020507" pitchFamily="18" charset="2"/>
              </a:rPr>
              <a:t> </a:t>
            </a:r>
            <a:r>
              <a:rPr lang="en-US" altLang="en-US" sz="2400" b="1">
                <a:latin typeface="Symbol" panose="05050102010706020507" pitchFamily="18" charset="2"/>
              </a:rPr>
              <a:t></a:t>
            </a:r>
            <a:r>
              <a:rPr lang="en-US" altLang="en-US" sz="2400" b="1" baseline="-25000">
                <a:latin typeface="Times New Roman" panose="02020603050405020304" pitchFamily="18" charset="0"/>
              </a:rPr>
              <a:t>DNO=5</a:t>
            </a:r>
            <a:r>
              <a:rPr lang="en-US" altLang="en-US" sz="2400" b="1">
                <a:latin typeface="Times New Roman" panose="02020603050405020304" pitchFamily="18" charset="0"/>
              </a:rPr>
              <a:t> (EMPLOYEE)</a:t>
            </a:r>
          </a:p>
          <a:p>
            <a:pPr eaLnBrk="1" hangingPunct="1">
              <a:lnSpc>
                <a:spcPct val="80000"/>
              </a:lnSpc>
              <a:buFont typeface="Wingdings" panose="05000000000000000000" pitchFamily="2" charset="2"/>
              <a:buNone/>
            </a:pPr>
            <a:r>
              <a:rPr lang="en-US" altLang="en-US" sz="2400" b="1">
                <a:latin typeface="Times New Roman" panose="02020603050405020304" pitchFamily="18" charset="0"/>
              </a:rPr>
              <a:t>RESULT2 </a:t>
            </a:r>
            <a:r>
              <a:rPr lang="en-US" altLang="en-US" sz="2400" b="1">
                <a:latin typeface="Times New Roman" panose="02020603050405020304" pitchFamily="18" charset="0"/>
                <a:sym typeface="Symbol" panose="05050102010706020507" pitchFamily="18" charset="2"/>
              </a:rPr>
              <a:t> </a:t>
            </a:r>
            <a:r>
              <a:rPr lang="en-US" altLang="en-US" sz="2400" b="1">
                <a:latin typeface="Symbol" panose="05050102010706020507" pitchFamily="18" charset="2"/>
              </a:rPr>
              <a:t></a:t>
            </a:r>
            <a:r>
              <a:rPr lang="en-US" altLang="en-US" sz="2400" b="1">
                <a:latin typeface="Times New Roman" panose="02020603050405020304" pitchFamily="18" charset="0"/>
              </a:rPr>
              <a:t> </a:t>
            </a:r>
            <a:r>
              <a:rPr lang="en-US" altLang="en-US" sz="2400" b="1" baseline="-25000">
                <a:latin typeface="Times New Roman" panose="02020603050405020304" pitchFamily="18" charset="0"/>
              </a:rPr>
              <a:t>SSN</a:t>
            </a:r>
            <a:r>
              <a:rPr lang="en-US" altLang="en-US" sz="2400" b="1">
                <a:latin typeface="Times New Roman" panose="02020603050405020304" pitchFamily="18" charset="0"/>
              </a:rPr>
              <a:t>(DEP6_EMPS)</a:t>
            </a:r>
          </a:p>
          <a:p>
            <a:pPr eaLnBrk="1" hangingPunct="1">
              <a:lnSpc>
                <a:spcPct val="80000"/>
              </a:lnSpc>
              <a:buFont typeface="Wingdings" panose="05000000000000000000" pitchFamily="2" charset="2"/>
              <a:buNone/>
            </a:pPr>
            <a:r>
              <a:rPr lang="en-US" altLang="en-US" sz="2400" b="1">
                <a:latin typeface="Times New Roman" panose="02020603050405020304" pitchFamily="18" charset="0"/>
              </a:rPr>
              <a:t>RESULT </a:t>
            </a:r>
            <a:r>
              <a:rPr lang="en-US" altLang="en-US" sz="2400" b="1">
                <a:latin typeface="Times New Roman" panose="02020603050405020304" pitchFamily="18" charset="0"/>
                <a:sym typeface="Symbol" panose="05050102010706020507" pitchFamily="18" charset="2"/>
              </a:rPr>
              <a:t> RESULT2</a:t>
            </a:r>
            <a:r>
              <a:rPr lang="en-US" altLang="en-US" sz="2400" b="1">
                <a:latin typeface="Times New Roman" panose="02020603050405020304" pitchFamily="18" charset="0"/>
              </a:rPr>
              <a:t> </a:t>
            </a:r>
            <a:r>
              <a:rPr lang="en-US" altLang="en-US" sz="2400"/>
              <a:t>∩ </a:t>
            </a:r>
            <a:r>
              <a:rPr lang="en-US" altLang="en-US" sz="2400" b="1">
                <a:latin typeface="Times New Roman" panose="02020603050405020304" pitchFamily="18" charset="0"/>
              </a:rPr>
              <a:t>RESULT1  </a:t>
            </a:r>
          </a:p>
          <a:p>
            <a:pPr eaLnBrk="1" hangingPunct="1">
              <a:lnSpc>
                <a:spcPct val="80000"/>
              </a:lnSpc>
              <a:buFont typeface="Wingdings" panose="05000000000000000000" pitchFamily="2" charset="2"/>
              <a:buNone/>
            </a:pPr>
            <a:endParaRPr lang="en-US" altLang="en-US" sz="2400"/>
          </a:p>
          <a:p>
            <a:pPr algn="just" eaLnBrk="1" hangingPunct="1">
              <a:buFont typeface="Arial" panose="020B0604020202020204" pitchFamily="34" charset="0"/>
              <a:buNone/>
            </a:pPr>
            <a:r>
              <a:rPr lang="en-US" altLang="en-US" sz="2400" b="1"/>
              <a:t>or</a:t>
            </a:r>
          </a:p>
          <a:p>
            <a:pPr algn="just" eaLnBrk="1" hangingPunct="1">
              <a:buFont typeface="Arial" panose="020B0604020202020204" pitchFamily="34" charset="0"/>
              <a:buNone/>
            </a:pPr>
            <a:r>
              <a:rPr lang="en-US" altLang="en-US" sz="2400">
                <a:sym typeface="Symbol" panose="05050102010706020507" pitchFamily="18" charset="2"/>
              </a:rPr>
              <a:t></a:t>
            </a:r>
            <a:r>
              <a:rPr lang="en-US" altLang="en-US" sz="2400" i="1" baseline="-25000">
                <a:sym typeface="Symbol" panose="05050102010706020507" pitchFamily="18" charset="2"/>
              </a:rPr>
              <a:t>ssn</a:t>
            </a:r>
            <a:r>
              <a:rPr lang="en-US" altLang="en-US" sz="2400" b="1">
                <a:latin typeface="Times New Roman" panose="02020603050405020304" pitchFamily="18" charset="0"/>
              </a:rPr>
              <a:t>(</a:t>
            </a:r>
            <a:r>
              <a:rPr lang="en-US" altLang="en-US" sz="2400" b="1">
                <a:latin typeface="Symbol" panose="05050102010706020507" pitchFamily="18" charset="2"/>
              </a:rPr>
              <a:t></a:t>
            </a:r>
            <a:r>
              <a:rPr lang="en-US" altLang="en-US" sz="2400" b="1" baseline="-25000">
                <a:latin typeface="Times New Roman" panose="02020603050405020304" pitchFamily="18" charset="0"/>
              </a:rPr>
              <a:t>DNO=5</a:t>
            </a:r>
            <a:r>
              <a:rPr lang="en-US" altLang="en-US" sz="2400" b="1">
                <a:latin typeface="Times New Roman" panose="02020603050405020304" pitchFamily="18" charset="0"/>
              </a:rPr>
              <a:t> (Employee)</a:t>
            </a:r>
            <a:r>
              <a:rPr lang="en-US" altLang="en-US" sz="2400"/>
              <a:t> ) ∩</a:t>
            </a:r>
            <a:r>
              <a:rPr lang="en-US" altLang="en-US" sz="2400">
                <a:sym typeface="Symbol" panose="05050102010706020507" pitchFamily="18" charset="2"/>
              </a:rPr>
              <a:t>  </a:t>
            </a:r>
            <a:r>
              <a:rPr lang="en-US" altLang="en-US" sz="2400" i="1" baseline="-25000">
                <a:sym typeface="Symbol" panose="05050102010706020507" pitchFamily="18" charset="2"/>
              </a:rPr>
              <a:t>mgr_ssn</a:t>
            </a:r>
            <a:r>
              <a:rPr lang="en-US" altLang="en-US" sz="2400" b="1">
                <a:latin typeface="Symbol" panose="05050102010706020507" pitchFamily="18" charset="2"/>
              </a:rPr>
              <a:t> </a:t>
            </a:r>
            <a:r>
              <a:rPr lang="en-US" altLang="en-US" sz="2400" b="1"/>
              <a:t>( </a:t>
            </a:r>
            <a:r>
              <a:rPr lang="en-US" altLang="en-US" sz="2400" b="1">
                <a:latin typeface="Symbol" panose="05050102010706020507" pitchFamily="18" charset="2"/>
              </a:rPr>
              <a:t></a:t>
            </a:r>
            <a:r>
              <a:rPr lang="en-US" altLang="en-US" sz="2400" b="1" baseline="-25000">
                <a:latin typeface="Times New Roman" panose="02020603050405020304" pitchFamily="18" charset="0"/>
              </a:rPr>
              <a:t>DNumber=5</a:t>
            </a:r>
            <a:r>
              <a:rPr lang="en-US" altLang="en-US" sz="2400" b="1">
                <a:latin typeface="Times New Roman" panose="02020603050405020304" pitchFamily="18" charset="0"/>
              </a:rPr>
              <a:t> </a:t>
            </a:r>
            <a:r>
              <a:rPr lang="en-US" altLang="en-US" sz="2400" b="1"/>
              <a:t>(Department))</a:t>
            </a:r>
            <a:endParaRPr lang="en-US" altLang="en-US" sz="2400"/>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endParaRPr lang="en-US" altLang="en-US" sz="2400" b="1">
              <a:solidFill>
                <a:srgbClr val="C00000"/>
              </a:solidFill>
            </a:endParaRPr>
          </a:p>
        </p:txBody>
      </p:sp>
      <p:sp>
        <p:nvSpPr>
          <p:cNvPr id="4" name="Date Placeholder 3">
            <a:extLst>
              <a:ext uri="{FF2B5EF4-FFF2-40B4-BE49-F238E27FC236}">
                <a16:creationId xmlns:a16="http://schemas.microsoft.com/office/drawing/2014/main" xmlns="" id="{9370B162-F027-474D-8A64-4846241EF3D0}"/>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45BC705F-8926-4409-8730-5F4CF682D6B0}"/>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10AAD2EC-DAA6-4DFD-A83D-7E763E7CEEB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B4D547-C6A5-4EAF-9D8D-225BD719A46C}" type="slidenum">
              <a:rPr lang="en-US" altLang="en-US">
                <a:solidFill>
                  <a:srgbClr val="898989"/>
                </a:solidFill>
                <a:latin typeface="Calibri" panose="020F0502020204030204" pitchFamily="34" charset="0"/>
              </a:rPr>
              <a:pPr eaLnBrk="1" hangingPunct="1"/>
              <a:t>115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CEDD1D47-7D5B-4890-8E5B-5A727DB3010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rgbClr val="C00000"/>
                </a:solidFill>
              </a:rPr>
              <a:t>Example </a:t>
            </a:r>
          </a:p>
        </p:txBody>
      </p:sp>
      <p:pic>
        <p:nvPicPr>
          <p:cNvPr id="15367" name="Picture 2" descr="E:\NIET\Project\xLogo11.png.pagespeed.ic.pydHLuCQEZ.png">
            <a:extLst>
              <a:ext uri="{FF2B5EF4-FFF2-40B4-BE49-F238E27FC236}">
                <a16:creationId xmlns:a16="http://schemas.microsoft.com/office/drawing/2014/main" xmlns="" id="{6B800A40-E90E-4FD1-8ADB-9F762FEDD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8306">
                                            <p:txEl>
                                              <p:pRg st="2" end="2"/>
                                            </p:txEl>
                                          </p:spTgt>
                                        </p:tgtEl>
                                        <p:attrNameLst>
                                          <p:attrName>style.visibility</p:attrName>
                                        </p:attrNameLst>
                                      </p:cBhvr>
                                      <p:to>
                                        <p:strVal val="visible"/>
                                      </p:to>
                                    </p:set>
                                    <p:anim calcmode="lin" valueType="num">
                                      <p:cBhvr additive="base">
                                        <p:cTn id="7" dur="500" fill="hold"/>
                                        <p:tgtEl>
                                          <p:spTgt spid="98306">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8306">
                                            <p:txEl>
                                              <p:pRg st="3" end="3"/>
                                            </p:txEl>
                                          </p:spTgt>
                                        </p:tgtEl>
                                        <p:attrNameLst>
                                          <p:attrName>style.visibility</p:attrName>
                                        </p:attrNameLst>
                                      </p:cBhvr>
                                      <p:to>
                                        <p:strVal val="visible"/>
                                      </p:to>
                                    </p:set>
                                    <p:anim calcmode="lin" valueType="num">
                                      <p:cBhvr additive="base">
                                        <p:cTn id="13" dur="500" fill="hold"/>
                                        <p:tgtEl>
                                          <p:spTgt spid="98306">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8306">
                                            <p:txEl>
                                              <p:pRg st="4" end="4"/>
                                            </p:txEl>
                                          </p:spTgt>
                                        </p:tgtEl>
                                        <p:attrNameLst>
                                          <p:attrName>style.visibility</p:attrName>
                                        </p:attrNameLst>
                                      </p:cBhvr>
                                      <p:to>
                                        <p:strVal val="visible"/>
                                      </p:to>
                                    </p:set>
                                    <p:anim calcmode="lin" valueType="num">
                                      <p:cBhvr additive="base">
                                        <p:cTn id="19" dur="500" fill="hold"/>
                                        <p:tgtEl>
                                          <p:spTgt spid="9830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8306">
                                            <p:txEl>
                                              <p:pRg st="5" end="5"/>
                                            </p:txEl>
                                          </p:spTgt>
                                        </p:tgtEl>
                                        <p:attrNameLst>
                                          <p:attrName>style.visibility</p:attrName>
                                        </p:attrNameLst>
                                      </p:cBhvr>
                                      <p:to>
                                        <p:strVal val="visible"/>
                                      </p:to>
                                    </p:set>
                                    <p:anim calcmode="lin" valueType="num">
                                      <p:cBhvr additive="base">
                                        <p:cTn id="25" dur="500" fill="hold"/>
                                        <p:tgtEl>
                                          <p:spTgt spid="9830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3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8306">
                                            <p:txEl>
                                              <p:pRg st="6" end="6"/>
                                            </p:txEl>
                                          </p:spTgt>
                                        </p:tgtEl>
                                        <p:attrNameLst>
                                          <p:attrName>style.visibility</p:attrName>
                                        </p:attrNameLst>
                                      </p:cBhvr>
                                      <p:to>
                                        <p:strVal val="visible"/>
                                      </p:to>
                                    </p:set>
                                    <p:anim calcmode="lin" valueType="num">
                                      <p:cBhvr additive="base">
                                        <p:cTn id="31" dur="500" fill="hold"/>
                                        <p:tgtEl>
                                          <p:spTgt spid="9830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830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8306">
                                            <p:txEl>
                                              <p:pRg st="9" end="9"/>
                                            </p:txEl>
                                          </p:spTgt>
                                        </p:tgtEl>
                                        <p:attrNameLst>
                                          <p:attrName>style.visibility</p:attrName>
                                        </p:attrNameLst>
                                      </p:cBhvr>
                                      <p:to>
                                        <p:strVal val="visible"/>
                                      </p:to>
                                    </p:set>
                                    <p:anim calcmode="lin" valueType="num">
                                      <p:cBhvr additive="base">
                                        <p:cTn id="37" dur="500" fill="hold"/>
                                        <p:tgtEl>
                                          <p:spTgt spid="98306">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830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Data Set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Content Placeholder 7">
            <a:extLst>
              <a:ext uri="{FF2B5EF4-FFF2-40B4-BE49-F238E27FC236}">
                <a16:creationId xmlns:a16="http://schemas.microsoft.com/office/drawing/2014/main" xmlns="" id="{3407AE52-C913-48DD-B451-6830C9731BF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412776"/>
            <a:ext cx="8075240" cy="405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750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xmlns="" id="{713C6072-F90D-4564-B129-4411CFDA332E}"/>
              </a:ext>
            </a:extLst>
          </p:cNvPr>
          <p:cNvSpPr>
            <a:spLocks noGrp="1"/>
          </p:cNvSpPr>
          <p:nvPr>
            <p:ph idx="1"/>
          </p:nvPr>
        </p:nvSpPr>
        <p:spPr>
          <a:xfrm>
            <a:off x="533400" y="1066800"/>
            <a:ext cx="8229600" cy="5257800"/>
          </a:xfrm>
        </p:spPr>
        <p:txBody>
          <a:bodyPr/>
          <a:lstStyle/>
          <a:p>
            <a:pPr algn="just" eaLnBrk="1" hangingPunct="1">
              <a:buFont typeface="Arial" panose="020B0604020202020204" pitchFamily="34" charset="0"/>
              <a:buNone/>
            </a:pPr>
            <a:r>
              <a:rPr lang="en-US" altLang="en-US" sz="2000" b="1" dirty="0">
                <a:latin typeface="Times New Roman" panose="02020603050405020304" pitchFamily="18" charset="0"/>
              </a:rPr>
              <a:t>DEP5_EMPS </a:t>
            </a:r>
            <a:r>
              <a:rPr lang="en-US" altLang="en-US" sz="2000" b="1" dirty="0">
                <a:latin typeface="Times New Roman" panose="02020603050405020304" pitchFamily="18" charset="0"/>
                <a:sym typeface="Symbol" panose="05050102010706020507" pitchFamily="18" charset="2"/>
              </a:rPr>
              <a:t> </a:t>
            </a:r>
            <a:r>
              <a:rPr lang="en-US" altLang="en-US" sz="2000" b="1" dirty="0">
                <a:latin typeface="Symbol" panose="05050102010706020507" pitchFamily="18" charset="2"/>
              </a:rPr>
              <a:t></a:t>
            </a:r>
            <a:r>
              <a:rPr lang="en-US" altLang="en-US" sz="2000" b="1" baseline="-25000" dirty="0" err="1">
                <a:latin typeface="Times New Roman" panose="02020603050405020304" pitchFamily="18" charset="0"/>
              </a:rPr>
              <a:t>DNunmber</a:t>
            </a:r>
            <a:r>
              <a:rPr lang="en-US" altLang="en-US" sz="2000" b="1" baseline="-25000" dirty="0">
                <a:latin typeface="Times New Roman" panose="02020603050405020304" pitchFamily="18" charset="0"/>
              </a:rPr>
              <a:t>=5</a:t>
            </a:r>
            <a:r>
              <a:rPr lang="en-US" altLang="en-US" sz="2000" b="1" dirty="0">
                <a:latin typeface="Times New Roman" panose="02020603050405020304" pitchFamily="18" charset="0"/>
              </a:rPr>
              <a:t> (Department)</a:t>
            </a:r>
          </a:p>
          <a:p>
            <a:pPr algn="just" eaLnBrk="1" hangingPunct="1">
              <a:buFont typeface="Arial" panose="020B0604020202020204" pitchFamily="34" charset="0"/>
              <a:buNone/>
            </a:pPr>
            <a:endParaRPr lang="en-US" altLang="en-US" sz="2000" b="1" dirty="0">
              <a:latin typeface="Times New Roman" panose="02020603050405020304" pitchFamily="18" charset="0"/>
            </a:endParaRPr>
          </a:p>
          <a:p>
            <a:pPr algn="just" eaLnBrk="1" hangingPunct="1">
              <a:buFont typeface="Arial" panose="020B0604020202020204" pitchFamily="34" charset="0"/>
              <a:buNone/>
            </a:pPr>
            <a:endParaRPr lang="en-US" altLang="en-US" sz="2000" b="1" dirty="0">
              <a:latin typeface="Times New Roman" panose="02020603050405020304" pitchFamily="18" charset="0"/>
            </a:endParaRPr>
          </a:p>
          <a:p>
            <a:pPr algn="just" eaLnBrk="1" hangingPunct="1">
              <a:buFont typeface="Arial" panose="020B0604020202020204" pitchFamily="34" charset="0"/>
              <a:buNone/>
            </a:pPr>
            <a:r>
              <a:rPr lang="en-US" altLang="en-US" sz="2000" b="1" dirty="0">
                <a:latin typeface="Times New Roman" panose="02020603050405020304" pitchFamily="18" charset="0"/>
              </a:rPr>
              <a:t>RESULT1(SSN) </a:t>
            </a:r>
            <a:r>
              <a:rPr lang="en-US" altLang="en-US" sz="2000" b="1" dirty="0">
                <a:latin typeface="Times New Roman" panose="02020603050405020304" pitchFamily="18" charset="0"/>
                <a:sym typeface="Symbol" panose="05050102010706020507" pitchFamily="18" charset="2"/>
              </a:rPr>
              <a:t> </a:t>
            </a:r>
            <a:r>
              <a:rPr lang="en-US" altLang="en-US" sz="2000" b="1" dirty="0">
                <a:latin typeface="Symbol" panose="05050102010706020507" pitchFamily="18" charset="2"/>
              </a:rPr>
              <a:t></a:t>
            </a:r>
            <a:r>
              <a:rPr lang="en-US" altLang="en-US" sz="2000" b="1" dirty="0">
                <a:latin typeface="Times New Roman" panose="02020603050405020304" pitchFamily="18" charset="0"/>
              </a:rPr>
              <a:t> </a:t>
            </a:r>
            <a:r>
              <a:rPr lang="en-US" altLang="en-US" sz="2000" b="1" baseline="-25000" dirty="0">
                <a:latin typeface="Times New Roman" panose="02020603050405020304" pitchFamily="18" charset="0"/>
              </a:rPr>
              <a:t>MGR_SSN</a:t>
            </a:r>
            <a:r>
              <a:rPr lang="en-US" altLang="en-US" sz="2000" b="1" dirty="0">
                <a:latin typeface="Times New Roman" panose="02020603050405020304" pitchFamily="18" charset="0"/>
              </a:rPr>
              <a:t>(DEP5_EMPS)</a:t>
            </a:r>
          </a:p>
          <a:p>
            <a:pPr algn="just" eaLnBrk="1" hangingPunct="1">
              <a:buFont typeface="Arial" panose="020B0604020202020204" pitchFamily="34" charset="0"/>
              <a:buNone/>
            </a:pPr>
            <a:endParaRPr lang="en-US" altLang="en-US" sz="2000" b="1" i="1"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dirty="0">
                <a:latin typeface="Times New Roman" panose="02020603050405020304" pitchFamily="18" charset="0"/>
              </a:rPr>
              <a:t>DEP6_EMPS </a:t>
            </a:r>
            <a:r>
              <a:rPr lang="en-US" altLang="en-US" sz="2000" b="1" dirty="0">
                <a:latin typeface="Times New Roman" panose="02020603050405020304" pitchFamily="18" charset="0"/>
                <a:sym typeface="Symbol" panose="05050102010706020507" pitchFamily="18" charset="2"/>
              </a:rPr>
              <a:t> </a:t>
            </a:r>
            <a:r>
              <a:rPr lang="en-US" altLang="en-US" sz="2000" b="1" dirty="0">
                <a:latin typeface="Symbol" panose="05050102010706020507" pitchFamily="18" charset="2"/>
              </a:rPr>
              <a:t></a:t>
            </a:r>
            <a:r>
              <a:rPr lang="en-US" altLang="en-US" sz="2000" b="1" baseline="-25000" dirty="0">
                <a:latin typeface="Times New Roman" panose="02020603050405020304" pitchFamily="18" charset="0"/>
              </a:rPr>
              <a:t>DNO=5</a:t>
            </a:r>
            <a:r>
              <a:rPr lang="en-US" altLang="en-US" sz="2000" b="1" dirty="0">
                <a:latin typeface="Times New Roman" panose="02020603050405020304" pitchFamily="18" charset="0"/>
              </a:rPr>
              <a:t> (EMPLOYEE)</a:t>
            </a:r>
          </a:p>
          <a:p>
            <a:pPr eaLnBrk="1" hangingPunct="1">
              <a:lnSpc>
                <a:spcPct val="80000"/>
              </a:lnSpc>
              <a:buFont typeface="Wingdings" panose="05000000000000000000" pitchFamily="2" charset="2"/>
              <a:buNone/>
            </a:pPr>
            <a:endParaRPr lang="en-US" altLang="en-US" sz="2000" b="1"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dirty="0">
                <a:latin typeface="Times New Roman" panose="02020603050405020304" pitchFamily="18" charset="0"/>
              </a:rPr>
              <a:t>RESULT2 </a:t>
            </a:r>
            <a:r>
              <a:rPr lang="en-US" altLang="en-US" sz="2000" b="1" dirty="0">
                <a:latin typeface="Times New Roman" panose="02020603050405020304" pitchFamily="18" charset="0"/>
                <a:sym typeface="Symbol" panose="05050102010706020507" pitchFamily="18" charset="2"/>
              </a:rPr>
              <a:t> </a:t>
            </a:r>
            <a:r>
              <a:rPr lang="en-US" altLang="en-US" sz="2000" b="1" dirty="0">
                <a:latin typeface="Symbol" panose="05050102010706020507" pitchFamily="18" charset="2"/>
              </a:rPr>
              <a:t></a:t>
            </a:r>
            <a:r>
              <a:rPr lang="en-US" altLang="en-US" sz="2000" b="1" dirty="0">
                <a:latin typeface="Times New Roman" panose="02020603050405020304" pitchFamily="18" charset="0"/>
              </a:rPr>
              <a:t> </a:t>
            </a:r>
            <a:r>
              <a:rPr lang="en-US" altLang="en-US" sz="2000" b="1" baseline="-25000" dirty="0">
                <a:latin typeface="Times New Roman" panose="02020603050405020304" pitchFamily="18" charset="0"/>
              </a:rPr>
              <a:t>SSN</a:t>
            </a:r>
            <a:r>
              <a:rPr lang="en-US" altLang="en-US" sz="2000" b="1" dirty="0">
                <a:latin typeface="Times New Roman" panose="02020603050405020304" pitchFamily="18" charset="0"/>
              </a:rPr>
              <a:t>(DEP6_EMPS)</a:t>
            </a:r>
          </a:p>
          <a:p>
            <a:pPr eaLnBrk="1" hangingPunct="1">
              <a:lnSpc>
                <a:spcPct val="80000"/>
              </a:lnSpc>
              <a:buFont typeface="Wingdings" panose="05000000000000000000" pitchFamily="2" charset="2"/>
              <a:buNone/>
            </a:pPr>
            <a:endParaRPr lang="en-US" altLang="en-US" sz="2000" b="1"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b="1"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dirty="0">
                <a:latin typeface="Times New Roman" panose="02020603050405020304" pitchFamily="18" charset="0"/>
              </a:rPr>
              <a:t>RESULT </a:t>
            </a:r>
            <a:r>
              <a:rPr lang="en-US" altLang="en-US" sz="2000" b="1" dirty="0">
                <a:latin typeface="Times New Roman" panose="02020603050405020304" pitchFamily="18" charset="0"/>
                <a:sym typeface="Symbol" panose="05050102010706020507" pitchFamily="18" charset="2"/>
              </a:rPr>
              <a:t> RESULT2</a:t>
            </a:r>
            <a:r>
              <a:rPr lang="en-US" altLang="en-US" sz="2000" b="1" dirty="0">
                <a:latin typeface="Times New Roman" panose="02020603050405020304" pitchFamily="18" charset="0"/>
              </a:rPr>
              <a:t> </a:t>
            </a:r>
            <a:r>
              <a:rPr lang="en-US" altLang="en-US" sz="2000" dirty="0"/>
              <a:t>∩</a:t>
            </a:r>
            <a:r>
              <a:rPr lang="en-US" altLang="en-US" sz="2000" b="1" dirty="0">
                <a:latin typeface="Times New Roman" panose="02020603050405020304" pitchFamily="18" charset="0"/>
              </a:rPr>
              <a:t> RESULT1</a:t>
            </a:r>
          </a:p>
          <a:p>
            <a:pPr algn="just" eaLnBrk="1" hangingPunct="1">
              <a:buFont typeface="Arial" panose="020B0604020202020204" pitchFamily="34" charset="0"/>
              <a:buNone/>
            </a:pPr>
            <a:endParaRPr lang="en-US" altLang="en-US" sz="2400" b="1" dirty="0">
              <a:solidFill>
                <a:srgbClr val="C00000"/>
              </a:solidFill>
            </a:endParaRP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xmlns="" id="{71E80E38-E2DC-4A01-A2B0-BBE7F343BEEC}"/>
              </a:ext>
            </a:extLst>
          </p:cNvPr>
          <p:cNvSpPr>
            <a:spLocks noGrp="1"/>
          </p:cNvSpPr>
          <p:nvPr>
            <p:ph type="dt" sz="quarter" idx="10"/>
          </p:nvPr>
        </p:nvSpPr>
        <p:spPr/>
        <p:txBody>
          <a:bodyPr/>
          <a:lstStyle/>
          <a:p>
            <a:pPr>
              <a:defRPr/>
            </a:pPr>
            <a:fld id="{07440454-B710-4B17-B745-D3AAE0DEF018}" type="datetime1">
              <a:rPr lang="en-US"/>
              <a:pPr>
                <a:defRPr/>
              </a:pPr>
              <a:t>08/03/22</a:t>
            </a:fld>
            <a:endParaRPr lang="en-US" dirty="0"/>
          </a:p>
        </p:txBody>
      </p:sp>
      <p:sp>
        <p:nvSpPr>
          <p:cNvPr id="5" name="Footer Placeholder 4">
            <a:extLst>
              <a:ext uri="{FF2B5EF4-FFF2-40B4-BE49-F238E27FC236}">
                <a16:creationId xmlns:a16="http://schemas.microsoft.com/office/drawing/2014/main" xmlns="" id="{1A2A8C4E-89D9-459C-ADDB-957068C67236}"/>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0FCCAFE9-21B3-44C2-9413-59D2588C58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BA1EB1-94B1-498A-9C68-D5F6FB19BE02}" type="slidenum">
              <a:rPr lang="en-US" altLang="en-US">
                <a:solidFill>
                  <a:srgbClr val="898989"/>
                </a:solidFill>
                <a:latin typeface="Calibri" panose="020F0502020204030204" pitchFamily="34" charset="0"/>
              </a:rPr>
              <a:pPr eaLnBrk="1" hangingPunct="1"/>
              <a:t>117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9DFC13B-B312-4A2D-85E8-D07F2954742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lnSpc>
                <a:spcPct val="80000"/>
              </a:lnSpc>
              <a:spcBef>
                <a:spcPts val="0"/>
              </a:spcBef>
              <a:spcAft>
                <a:spcPts val="0"/>
              </a:spcAft>
              <a:defRPr/>
            </a:pPr>
            <a:r>
              <a:rPr lang="en-US" sz="3200" b="1" dirty="0">
                <a:latin typeface="Times New Roman" pitchFamily="18" charset="0"/>
              </a:rPr>
              <a:t>Intersection Operation(</a:t>
            </a:r>
            <a:r>
              <a:rPr lang="en-US" sz="3200" dirty="0"/>
              <a:t>∩</a:t>
            </a:r>
            <a:r>
              <a:rPr lang="en-US" sz="3200" b="1" dirty="0">
                <a:latin typeface="Times New Roman" pitchFamily="18" charset="0"/>
              </a:rPr>
              <a:t>)</a:t>
            </a:r>
            <a:endParaRPr lang="en-US" sz="1050" b="1" dirty="0">
              <a:latin typeface="Times New Roman" pitchFamily="18" charset="0"/>
            </a:endParaRPr>
          </a:p>
        </p:txBody>
      </p:sp>
      <p:pic>
        <p:nvPicPr>
          <p:cNvPr id="16391" name="Picture 2" descr="E:\NIET\Project\xLogo11.png.pagespeed.ic.pydHLuCQEZ.png">
            <a:extLst>
              <a:ext uri="{FF2B5EF4-FFF2-40B4-BE49-F238E27FC236}">
                <a16:creationId xmlns:a16="http://schemas.microsoft.com/office/drawing/2014/main" xmlns="" id="{0831B577-3CB3-45A5-8441-6512C6AF8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1" name="Picture 3">
            <a:extLst>
              <a:ext uri="{FF2B5EF4-FFF2-40B4-BE49-F238E27FC236}">
                <a16:creationId xmlns:a16="http://schemas.microsoft.com/office/drawing/2014/main" xmlns="" id="{AB0F5B49-3CEB-4119-BC67-D70C9D0E6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4467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3" name="Picture 5">
            <a:extLst>
              <a:ext uri="{FF2B5EF4-FFF2-40B4-BE49-F238E27FC236}">
                <a16:creationId xmlns:a16="http://schemas.microsoft.com/office/drawing/2014/main" xmlns="" id="{FECF1D10-63CE-478E-9984-CCBDC8D53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14600"/>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8">
            <a:extLst>
              <a:ext uri="{FF2B5EF4-FFF2-40B4-BE49-F238E27FC236}">
                <a16:creationId xmlns:a16="http://schemas.microsoft.com/office/drawing/2014/main" xmlns="" id="{6F884B84-ACAB-4E17-A591-1AE72CAAA6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743200"/>
            <a:ext cx="10668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xmlns="" id="{15733FC2-8A9C-4E9B-A189-9A81464317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352800"/>
            <a:ext cx="6572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218" name="Picture 10">
            <a:extLst>
              <a:ext uri="{FF2B5EF4-FFF2-40B4-BE49-F238E27FC236}">
                <a16:creationId xmlns:a16="http://schemas.microsoft.com/office/drawing/2014/main" xmlns="" id="{4D44E9C0-75FC-45FA-82E7-27D71C03B1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648200"/>
            <a:ext cx="8667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283" name="Picture 3">
            <a:extLst>
              <a:ext uri="{FF2B5EF4-FFF2-40B4-BE49-F238E27FC236}">
                <a16:creationId xmlns:a16="http://schemas.microsoft.com/office/drawing/2014/main" xmlns="" id="{048A8D5C-7DA5-4AB1-AF4D-7AB490E52A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5410200"/>
            <a:ext cx="1047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211"/>
                                        </p:tgtEl>
                                        <p:attrNameLst>
                                          <p:attrName>style.visibility</p:attrName>
                                        </p:attrNameLst>
                                      </p:cBhvr>
                                      <p:to>
                                        <p:strVal val="visible"/>
                                      </p:to>
                                    </p:set>
                                    <p:anim calcmode="lin" valueType="num">
                                      <p:cBhvr additive="base">
                                        <p:cTn id="7" dur="500" fill="hold"/>
                                        <p:tgtEl>
                                          <p:spTgt spid="222211"/>
                                        </p:tgtEl>
                                        <p:attrNameLst>
                                          <p:attrName>ppt_x</p:attrName>
                                        </p:attrNameLst>
                                      </p:cBhvr>
                                      <p:tavLst>
                                        <p:tav tm="0">
                                          <p:val>
                                            <p:strVal val="#ppt_x"/>
                                          </p:val>
                                        </p:tav>
                                        <p:tav tm="100000">
                                          <p:val>
                                            <p:strVal val="#ppt_x"/>
                                          </p:val>
                                        </p:tav>
                                      </p:tavLst>
                                    </p:anim>
                                    <p:anim calcmode="lin" valueType="num">
                                      <p:cBhvr additive="base">
                                        <p:cTn id="8" dur="500" fill="hold"/>
                                        <p:tgtEl>
                                          <p:spTgt spid="2222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2213"/>
                                        </p:tgtEl>
                                        <p:attrNameLst>
                                          <p:attrName>style.visibility</p:attrName>
                                        </p:attrNameLst>
                                      </p:cBhvr>
                                      <p:to>
                                        <p:strVal val="visible"/>
                                      </p:to>
                                    </p:set>
                                    <p:anim calcmode="lin" valueType="num">
                                      <p:cBhvr additive="base">
                                        <p:cTn id="13" dur="500" fill="hold"/>
                                        <p:tgtEl>
                                          <p:spTgt spid="222213"/>
                                        </p:tgtEl>
                                        <p:attrNameLst>
                                          <p:attrName>ppt_x</p:attrName>
                                        </p:attrNameLst>
                                      </p:cBhvr>
                                      <p:tavLst>
                                        <p:tav tm="0">
                                          <p:val>
                                            <p:strVal val="#ppt_x"/>
                                          </p:val>
                                        </p:tav>
                                        <p:tav tm="100000">
                                          <p:val>
                                            <p:strVal val="#ppt_x"/>
                                          </p:val>
                                        </p:tav>
                                      </p:tavLst>
                                    </p:anim>
                                    <p:anim calcmode="lin" valueType="num">
                                      <p:cBhvr additive="base">
                                        <p:cTn id="14" dur="500" fill="hold"/>
                                        <p:tgtEl>
                                          <p:spTgt spid="2222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94"/>
                                        </p:tgtEl>
                                        <p:attrNameLst>
                                          <p:attrName>style.visibility</p:attrName>
                                        </p:attrNameLst>
                                      </p:cBhvr>
                                      <p:to>
                                        <p:strVal val="visible"/>
                                      </p:to>
                                    </p:set>
                                    <p:anim calcmode="lin" valueType="num">
                                      <p:cBhvr additive="base">
                                        <p:cTn id="19" dur="500" fill="hold"/>
                                        <p:tgtEl>
                                          <p:spTgt spid="16394"/>
                                        </p:tgtEl>
                                        <p:attrNameLst>
                                          <p:attrName>ppt_x</p:attrName>
                                        </p:attrNameLst>
                                      </p:cBhvr>
                                      <p:tavLst>
                                        <p:tav tm="0">
                                          <p:val>
                                            <p:strVal val="#ppt_x"/>
                                          </p:val>
                                        </p:tav>
                                        <p:tav tm="100000">
                                          <p:val>
                                            <p:strVal val="#ppt_x"/>
                                          </p:val>
                                        </p:tav>
                                      </p:tavLst>
                                    </p:anim>
                                    <p:anim calcmode="lin" valueType="num">
                                      <p:cBhvr additive="base">
                                        <p:cTn id="20"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2218"/>
                                        </p:tgtEl>
                                        <p:attrNameLst>
                                          <p:attrName>style.visibility</p:attrName>
                                        </p:attrNameLst>
                                      </p:cBhvr>
                                      <p:to>
                                        <p:strVal val="visible"/>
                                      </p:to>
                                    </p:set>
                                    <p:anim calcmode="lin" valueType="num">
                                      <p:cBhvr additive="base">
                                        <p:cTn id="31" dur="500" fill="hold"/>
                                        <p:tgtEl>
                                          <p:spTgt spid="222218"/>
                                        </p:tgtEl>
                                        <p:attrNameLst>
                                          <p:attrName>ppt_x</p:attrName>
                                        </p:attrNameLst>
                                      </p:cBhvr>
                                      <p:tavLst>
                                        <p:tav tm="0">
                                          <p:val>
                                            <p:strVal val="#ppt_x"/>
                                          </p:val>
                                        </p:tav>
                                        <p:tav tm="100000">
                                          <p:val>
                                            <p:strVal val="#ppt_x"/>
                                          </p:val>
                                        </p:tav>
                                      </p:tavLst>
                                    </p:anim>
                                    <p:anim calcmode="lin" valueType="num">
                                      <p:cBhvr additive="base">
                                        <p:cTn id="32" dur="500" fill="hold"/>
                                        <p:tgtEl>
                                          <p:spTgt spid="2222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5283"/>
                                        </p:tgtEl>
                                        <p:attrNameLst>
                                          <p:attrName>style.visibility</p:attrName>
                                        </p:attrNameLst>
                                      </p:cBhvr>
                                      <p:to>
                                        <p:strVal val="visible"/>
                                      </p:to>
                                    </p:set>
                                    <p:anim calcmode="lin" valueType="num">
                                      <p:cBhvr additive="base">
                                        <p:cTn id="37" dur="500" fill="hold"/>
                                        <p:tgtEl>
                                          <p:spTgt spid="225283"/>
                                        </p:tgtEl>
                                        <p:attrNameLst>
                                          <p:attrName>ppt_x</p:attrName>
                                        </p:attrNameLst>
                                      </p:cBhvr>
                                      <p:tavLst>
                                        <p:tav tm="0">
                                          <p:val>
                                            <p:strVal val="#ppt_x"/>
                                          </p:val>
                                        </p:tav>
                                        <p:tav tm="100000">
                                          <p:val>
                                            <p:strVal val="#ppt_x"/>
                                          </p:val>
                                        </p:tav>
                                      </p:tavLst>
                                    </p:anim>
                                    <p:anim calcmode="lin" valueType="num">
                                      <p:cBhvr additive="base">
                                        <p:cTn id="38" dur="500" fill="hold"/>
                                        <p:tgtEl>
                                          <p:spTgt spid="225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xmlns="" id="{EF030DC3-DD71-4E61-8241-81692914CA50}"/>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r>
              <a:rPr lang="en-US" altLang="en-US" sz="2400" b="1" dirty="0">
                <a:solidFill>
                  <a:srgbClr val="C00000"/>
                </a:solidFill>
              </a:rPr>
              <a:t>SQL Query:- </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r>
              <a:rPr lang="en-US" altLang="en-US" sz="2400" dirty="0"/>
              <a:t>	SELECT </a:t>
            </a:r>
            <a:r>
              <a:rPr lang="en-US" altLang="en-US" sz="2400" dirty="0" err="1"/>
              <a:t>ssn</a:t>
            </a:r>
            <a:r>
              <a:rPr lang="en-US" altLang="en-US" sz="2400" dirty="0"/>
              <a:t>  FROM employee where </a:t>
            </a:r>
            <a:r>
              <a:rPr lang="en-US" altLang="en-US" sz="2400" dirty="0" err="1"/>
              <a:t>dno</a:t>
            </a:r>
            <a:r>
              <a:rPr lang="en-US" altLang="en-US" sz="2400" dirty="0"/>
              <a:t> =5 INTERSECT SELECT </a:t>
            </a:r>
            <a:r>
              <a:rPr lang="en-US" altLang="en-US" sz="2400" dirty="0" err="1"/>
              <a:t>mgr_ssn</a:t>
            </a:r>
            <a:r>
              <a:rPr lang="en-US" altLang="en-US" sz="2400" dirty="0"/>
              <a:t>  FROM department where </a:t>
            </a:r>
            <a:r>
              <a:rPr lang="en-US" altLang="en-US" sz="2400" dirty="0" err="1"/>
              <a:t>dnumber</a:t>
            </a:r>
            <a:r>
              <a:rPr lang="en-US" altLang="en-US" sz="2400" dirty="0"/>
              <a:t>=5;</a:t>
            </a:r>
          </a:p>
        </p:txBody>
      </p:sp>
      <p:sp>
        <p:nvSpPr>
          <p:cNvPr id="4" name="Date Placeholder 3">
            <a:extLst>
              <a:ext uri="{FF2B5EF4-FFF2-40B4-BE49-F238E27FC236}">
                <a16:creationId xmlns:a16="http://schemas.microsoft.com/office/drawing/2014/main" xmlns="" id="{FBF3EDF5-D02A-42BC-B7D9-47FCBF0984AE}"/>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72C8A70E-023E-4563-AEB8-5C23348D6FAB}"/>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1134E793-F496-4DC3-BF23-6DC3FED9B6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2D0DFA-DD62-4163-8782-FEE1D430DD12}" type="slidenum">
              <a:rPr lang="en-US" altLang="en-US">
                <a:solidFill>
                  <a:srgbClr val="898989"/>
                </a:solidFill>
                <a:latin typeface="Calibri" panose="020F0502020204030204" pitchFamily="34" charset="0"/>
              </a:rPr>
              <a:pPr eaLnBrk="1" hangingPunct="1"/>
              <a:t>118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F4C02032-345E-4612-981D-3788DA3F0B9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rgbClr val="C00000"/>
                </a:solidFill>
              </a:rPr>
              <a:t>Example </a:t>
            </a:r>
          </a:p>
        </p:txBody>
      </p:sp>
      <p:pic>
        <p:nvPicPr>
          <p:cNvPr id="17415" name="Picture 2" descr="E:\NIET\Project\xLogo11.png.pagespeed.ic.pydHLuCQEZ.png">
            <a:extLst>
              <a:ext uri="{FF2B5EF4-FFF2-40B4-BE49-F238E27FC236}">
                <a16:creationId xmlns:a16="http://schemas.microsoft.com/office/drawing/2014/main" xmlns="" id="{0F848C84-7409-428F-BECD-A431F8D0E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anim calcmode="lin" valueType="num">
                                      <p:cBhvr additive="base">
                                        <p:cTn id="7" dur="500" fill="hold"/>
                                        <p:tgtEl>
                                          <p:spTgt spid="174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3F56F288-428F-42F2-A5D8-6C5EB1B25075}"/>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r>
              <a:rPr lang="en-US" altLang="en-US" sz="2400" b="1" dirty="0"/>
              <a:t>Example 1- </a:t>
            </a:r>
            <a:r>
              <a:rPr lang="en-US" altLang="en-US" sz="2400" dirty="0"/>
              <a:t>Find all the customers who has an account in the bank as well as they have taken loan.</a:t>
            </a:r>
          </a:p>
          <a:p>
            <a:pPr algn="just" eaLnBrk="1" hangingPunct="1">
              <a:buFont typeface="Arial" panose="020B0604020202020204" pitchFamily="34" charset="0"/>
              <a:buNone/>
            </a:pPr>
            <a:r>
              <a:rPr lang="en-US" altLang="en-US" sz="2400" b="1" dirty="0">
                <a:solidFill>
                  <a:srgbClr val="C00000"/>
                </a:solidFill>
              </a:rPr>
              <a:t>Ans </a:t>
            </a:r>
          </a:p>
          <a:p>
            <a:pPr algn="just" eaLnBrk="1" hangingPunct="1">
              <a:buFont typeface="Arial" panose="020B0604020202020204" pitchFamily="34" charset="0"/>
              <a:buNone/>
            </a:pPr>
            <a:r>
              <a:rPr lang="el-GR" altLang="en-US" sz="2400" dirty="0"/>
              <a:t>Π</a:t>
            </a:r>
            <a:r>
              <a:rPr lang="en-US" altLang="en-US" sz="2400" dirty="0"/>
              <a:t> </a:t>
            </a:r>
            <a:r>
              <a:rPr lang="en-US" altLang="en-US" sz="2000" dirty="0" err="1"/>
              <a:t>Customer_name</a:t>
            </a:r>
            <a:r>
              <a:rPr lang="en-US" altLang="en-US" sz="2400" dirty="0"/>
              <a:t>(Depositor) ∩ </a:t>
            </a:r>
            <a:r>
              <a:rPr lang="el-GR" altLang="en-US" sz="2000" dirty="0"/>
              <a:t>Π </a:t>
            </a:r>
            <a:r>
              <a:rPr lang="en-US" altLang="en-US" sz="2000" dirty="0" err="1"/>
              <a:t>Customer_name</a:t>
            </a:r>
            <a:r>
              <a:rPr lang="en-US" altLang="en-US" sz="2000" dirty="0"/>
              <a:t> </a:t>
            </a:r>
            <a:r>
              <a:rPr lang="en-US" altLang="en-US" sz="2400" dirty="0"/>
              <a:t>(Borrower)</a:t>
            </a:r>
          </a:p>
          <a:p>
            <a:pPr algn="just" eaLnBrk="1" hangingPunct="1">
              <a:buFont typeface="Arial" panose="020B0604020202020204" pitchFamily="34" charset="0"/>
              <a:buNone/>
            </a:pPr>
            <a:r>
              <a:rPr lang="en-US" altLang="en-US" sz="2400" b="1" dirty="0">
                <a:solidFill>
                  <a:srgbClr val="C00000"/>
                </a:solidFill>
              </a:rPr>
              <a:t>SQL Query:- </a:t>
            </a:r>
          </a:p>
          <a:p>
            <a:pPr algn="just" eaLnBrk="1" hangingPunct="1">
              <a:buFont typeface="Arial" panose="020B0604020202020204" pitchFamily="34" charset="0"/>
              <a:buNone/>
            </a:pPr>
            <a:r>
              <a:rPr lang="en-US" altLang="en-US" sz="2400" dirty="0"/>
              <a:t>	SELECT </a:t>
            </a:r>
            <a:r>
              <a:rPr lang="en-US" altLang="en-US" sz="2400" dirty="0" err="1"/>
              <a:t>Customer_name</a:t>
            </a:r>
            <a:r>
              <a:rPr lang="en-US" altLang="en-US" sz="2400" dirty="0"/>
              <a:t> FROM </a:t>
            </a:r>
            <a:r>
              <a:rPr lang="en-US" altLang="en-US" sz="2400" dirty="0" err="1"/>
              <a:t>Depositer</a:t>
            </a:r>
            <a:r>
              <a:rPr lang="en-US" altLang="en-US" sz="2400" dirty="0"/>
              <a:t> INTERSECT SELECT </a:t>
            </a:r>
            <a:r>
              <a:rPr lang="en-US" altLang="en-US" sz="2400" dirty="0" err="1"/>
              <a:t>Customer_name</a:t>
            </a:r>
            <a:r>
              <a:rPr lang="en-US" altLang="en-US" sz="2400" dirty="0"/>
              <a:t> FROM Borrower;</a:t>
            </a:r>
          </a:p>
          <a:p>
            <a:pPr algn="just" eaLnBrk="1" hangingPunct="1">
              <a:buFont typeface="Arial" panose="020B0604020202020204" pitchFamily="34" charset="0"/>
              <a:buNone/>
            </a:pPr>
            <a:r>
              <a:rPr lang="en-US" altLang="en-US" sz="2400" dirty="0"/>
              <a:t> 	</a:t>
            </a:r>
            <a:r>
              <a:rPr lang="en-US" altLang="en-US" sz="2400" b="1" dirty="0" err="1"/>
              <a:t>Depositer</a:t>
            </a:r>
            <a:r>
              <a:rPr lang="en-US" altLang="en-US" sz="2400" dirty="0"/>
              <a:t>					</a:t>
            </a:r>
            <a:r>
              <a:rPr lang="en-US" altLang="en-US" sz="2400" b="1" dirty="0"/>
              <a:t>Borrower</a:t>
            </a:r>
          </a:p>
          <a:p>
            <a:pPr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xmlns="" id="{7EF25BD4-E68C-48F0-9B2C-85C1D793813A}"/>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3E1969D0-4298-4B38-98A5-EBBF5F3E9822}"/>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285B6E4E-925F-4C90-A439-2FCE8EE893E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CFADD1-716A-4B2B-A840-91DC85F117D8}" type="slidenum">
              <a:rPr lang="en-US" altLang="en-US">
                <a:solidFill>
                  <a:srgbClr val="898989"/>
                </a:solidFill>
                <a:latin typeface="Calibri" panose="020F0502020204030204" pitchFamily="34" charset="0"/>
              </a:rPr>
              <a:pPr eaLnBrk="1" hangingPunct="1"/>
              <a:t>119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6847E2EB-F945-451C-83D0-8F6A11FFE5C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rgbClr val="C00000"/>
                </a:solidFill>
              </a:rPr>
              <a:t>Example</a:t>
            </a:r>
          </a:p>
        </p:txBody>
      </p:sp>
      <p:pic>
        <p:nvPicPr>
          <p:cNvPr id="18439" name="Picture 2" descr="E:\NIET\Project\xLogo11.png.pagespeed.ic.pydHLuCQEZ.png">
            <a:extLst>
              <a:ext uri="{FF2B5EF4-FFF2-40B4-BE49-F238E27FC236}">
                <a16:creationId xmlns:a16="http://schemas.microsoft.com/office/drawing/2014/main" xmlns="" id="{AD3FC49B-6A42-49FE-AE7B-88AD4A667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0">
            <a:extLst>
              <a:ext uri="{FF2B5EF4-FFF2-40B4-BE49-F238E27FC236}">
                <a16:creationId xmlns:a16="http://schemas.microsoft.com/office/drawing/2014/main" xmlns="" id="{F1F09500-EAA0-48B5-8021-B4EB5F458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0"/>
            <a:ext cx="3067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2">
            <a:extLst>
              <a:ext uri="{FF2B5EF4-FFF2-40B4-BE49-F238E27FC236}">
                <a16:creationId xmlns:a16="http://schemas.microsoft.com/office/drawing/2014/main" xmlns="" id="{0958A3AB-77A4-42C3-B678-3F0AC39F6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572000"/>
            <a:ext cx="29146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5" name="Picture 9">
            <a:extLst>
              <a:ext uri="{FF2B5EF4-FFF2-40B4-BE49-F238E27FC236}">
                <a16:creationId xmlns:a16="http://schemas.microsoft.com/office/drawing/2014/main" xmlns="" id="{3196D5DF-C37E-49FE-A3FF-EBDFF4E008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600200"/>
            <a:ext cx="1857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anim calcmode="lin" valueType="num">
                                      <p:cBhvr additive="base">
                                        <p:cTn id="7" dur="500" fill="hold"/>
                                        <p:tgtEl>
                                          <p:spTgt spid="18440"/>
                                        </p:tgtEl>
                                        <p:attrNameLst>
                                          <p:attrName>ppt_x</p:attrName>
                                        </p:attrNameLst>
                                      </p:cBhvr>
                                      <p:tavLst>
                                        <p:tav tm="0">
                                          <p:val>
                                            <p:strVal val="#ppt_x"/>
                                          </p:val>
                                        </p:tav>
                                        <p:tav tm="100000">
                                          <p:val>
                                            <p:strVal val="#ppt_x"/>
                                          </p:val>
                                        </p:tav>
                                      </p:tavLst>
                                    </p:anim>
                                    <p:anim calcmode="lin" valueType="num">
                                      <p:cBhvr additive="base">
                                        <p:cTn id="8"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41"/>
                                        </p:tgtEl>
                                        <p:attrNameLst>
                                          <p:attrName>style.visibility</p:attrName>
                                        </p:attrNameLst>
                                      </p:cBhvr>
                                      <p:to>
                                        <p:strVal val="visible"/>
                                      </p:to>
                                    </p:set>
                                    <p:anim calcmode="lin" valueType="num">
                                      <p:cBhvr additive="base">
                                        <p:cTn id="13" dur="500" fill="hold"/>
                                        <p:tgtEl>
                                          <p:spTgt spid="18441"/>
                                        </p:tgtEl>
                                        <p:attrNameLst>
                                          <p:attrName>ppt_x</p:attrName>
                                        </p:attrNameLst>
                                      </p:cBhvr>
                                      <p:tavLst>
                                        <p:tav tm="0">
                                          <p:val>
                                            <p:strVal val="#ppt_x"/>
                                          </p:val>
                                        </p:tav>
                                        <p:tav tm="100000">
                                          <p:val>
                                            <p:strVal val="#ppt_x"/>
                                          </p:val>
                                        </p:tav>
                                      </p:tavLst>
                                    </p:anim>
                                    <p:anim calcmode="lin" valueType="num">
                                      <p:cBhvr additive="base">
                                        <p:cTn id="14" dur="500" fill="hold"/>
                                        <p:tgtEl>
                                          <p:spTgt spid="184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106">
                                            <p:txEl>
                                              <p:pRg st="2" end="2"/>
                                            </p:txEl>
                                          </p:spTgt>
                                        </p:tgtEl>
                                        <p:attrNameLst>
                                          <p:attrName>style.visibility</p:attrName>
                                        </p:attrNameLst>
                                      </p:cBhvr>
                                      <p:to>
                                        <p:strVal val="visible"/>
                                      </p:to>
                                    </p:set>
                                    <p:anim calcmode="lin" valueType="num">
                                      <p:cBhvr additive="base">
                                        <p:cTn id="19"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6">
                                            <p:txEl>
                                              <p:pRg st="4" end="4"/>
                                            </p:txEl>
                                          </p:spTgt>
                                        </p:tgtEl>
                                        <p:attrNameLst>
                                          <p:attrName>style.visibility</p:attrName>
                                        </p:attrNameLst>
                                      </p:cBhvr>
                                      <p:to>
                                        <p:strVal val="visible"/>
                                      </p:to>
                                    </p:set>
                                    <p:anim calcmode="lin" valueType="num">
                                      <p:cBhvr additive="base">
                                        <p:cTn id="25" dur="5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6265"/>
                                        </p:tgtEl>
                                        <p:attrNameLst>
                                          <p:attrName>style.visibility</p:attrName>
                                        </p:attrNameLst>
                                      </p:cBhvr>
                                      <p:to>
                                        <p:strVal val="visible"/>
                                      </p:to>
                                    </p:set>
                                    <p:anim calcmode="lin" valueType="num">
                                      <p:cBhvr additive="base">
                                        <p:cTn id="31" dur="500" fill="hold"/>
                                        <p:tgtEl>
                                          <p:spTgt spid="96265"/>
                                        </p:tgtEl>
                                        <p:attrNameLst>
                                          <p:attrName>ppt_x</p:attrName>
                                        </p:attrNameLst>
                                      </p:cBhvr>
                                      <p:tavLst>
                                        <p:tav tm="0">
                                          <p:val>
                                            <p:strVal val="#ppt_x"/>
                                          </p:val>
                                        </p:tav>
                                        <p:tav tm="100000">
                                          <p:val>
                                            <p:strVal val="#ppt_x"/>
                                          </p:val>
                                        </p:tav>
                                      </p:tavLst>
                                    </p:anim>
                                    <p:anim calcmode="lin" valueType="num">
                                      <p:cBhvr additive="base">
                                        <p:cTn id="32" dur="500" fill="hold"/>
                                        <p:tgtEl>
                                          <p:spTgt spid="96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79CE58A5-C6E8-4BD4-9B4B-F0EE36991F8D}"/>
              </a:ext>
            </a:extLst>
          </p:cNvPr>
          <p:cNvSpPr>
            <a:spLocks noGrp="1"/>
          </p:cNvSpPr>
          <p:nvPr>
            <p:ph idx="1"/>
          </p:nvPr>
        </p:nvSpPr>
        <p:spPr>
          <a:xfrm>
            <a:off x="533400" y="1143000"/>
            <a:ext cx="8229600" cy="4525963"/>
          </a:xfrm>
        </p:spPr>
        <p:txBody>
          <a:bodyPr/>
          <a:lstStyle/>
          <a:p>
            <a:pPr algn="just" eaLnBrk="1" hangingPunct="1">
              <a:buFont typeface="Wingdings" pitchFamily="2" charset="2"/>
              <a:buChar char="q"/>
              <a:defRPr/>
            </a:pPr>
            <a:endParaRPr lang="en-US" sz="2400" dirty="0"/>
          </a:p>
          <a:p>
            <a:pPr marL="457200" indent="-457200" algn="just" eaLnBrk="1" hangingPunct="1">
              <a:buFont typeface="+mj-lt"/>
              <a:buAutoNum type="arabicPeriod"/>
              <a:defRPr/>
            </a:pPr>
            <a:r>
              <a:rPr lang="en-US" sz="2400" dirty="0"/>
              <a:t>Ordering of </a:t>
            </a:r>
            <a:r>
              <a:rPr lang="en-US" sz="2400" dirty="0" err="1"/>
              <a:t>Tuples</a:t>
            </a:r>
            <a:r>
              <a:rPr lang="en-US" sz="2400" dirty="0"/>
              <a:t> in a Relation</a:t>
            </a:r>
          </a:p>
          <a:p>
            <a:pPr marL="457200" indent="-457200" algn="just" eaLnBrk="1" hangingPunct="1">
              <a:buFont typeface="+mj-lt"/>
              <a:buAutoNum type="arabicPeriod"/>
              <a:defRPr/>
            </a:pPr>
            <a:r>
              <a:rPr lang="en-US" sz="2400" dirty="0"/>
              <a:t>Ordering of Values in a relation/Ordering of attributes in a Relation</a:t>
            </a:r>
          </a:p>
          <a:p>
            <a:pPr marL="457200" indent="-457200" algn="just" eaLnBrk="1" hangingPunct="1">
              <a:buFont typeface="+mj-lt"/>
              <a:buAutoNum type="arabicPeriod"/>
              <a:defRPr/>
            </a:pPr>
            <a:r>
              <a:rPr lang="en-US" sz="2400" dirty="0"/>
              <a:t>Values and NULLs in the </a:t>
            </a:r>
            <a:r>
              <a:rPr lang="en-US" sz="2400" dirty="0" err="1"/>
              <a:t>Tuples</a:t>
            </a:r>
            <a:endParaRPr lang="en-US" sz="2400" dirty="0"/>
          </a:p>
          <a:p>
            <a:pPr marL="457200" indent="-457200" algn="just" eaLnBrk="1" hangingPunct="1">
              <a:buFont typeface="+mj-lt"/>
              <a:buAutoNum type="arabicPeriod"/>
              <a:defRPr/>
            </a:pPr>
            <a:r>
              <a:rPr lang="en-US" sz="2400" dirty="0"/>
              <a:t>Interpretation (Meaning) of a Relation. </a:t>
            </a:r>
            <a:endParaRPr lang="en-US" sz="2200" dirty="0"/>
          </a:p>
        </p:txBody>
      </p:sp>
      <p:sp>
        <p:nvSpPr>
          <p:cNvPr id="7" name="Title 1">
            <a:extLst>
              <a:ext uri="{FF2B5EF4-FFF2-40B4-BE49-F238E27FC236}">
                <a16:creationId xmlns:a16="http://schemas.microsoft.com/office/drawing/2014/main" xmlns="" id="{33DFF165-F29D-4DB4-8C71-B32FD32713C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chemeClr val="tx1"/>
                </a:solidFill>
              </a:rPr>
              <a:t>Characteristics of Relation                        (CO2) </a:t>
            </a:r>
            <a:endParaRPr lang="en-US" sz="3200" b="1" dirty="0">
              <a:solidFill>
                <a:schemeClr val="tx1"/>
              </a:solidFill>
              <a:effectLst>
                <a:outerShdw blurRad="38100" dist="38100" dir="2700000" algn="tl">
                  <a:srgbClr val="000000">
                    <a:alpha val="43137"/>
                  </a:srgbClr>
                </a:outerShdw>
              </a:effectLst>
            </a:endParaRPr>
          </a:p>
        </p:txBody>
      </p:sp>
      <p:pic>
        <p:nvPicPr>
          <p:cNvPr id="28676" name="Picture 2" descr="E:\NIET\Project\xLogo11.png.pagespeed.ic.pydHLuCQEZ.png">
            <a:extLst>
              <a:ext uri="{FF2B5EF4-FFF2-40B4-BE49-F238E27FC236}">
                <a16:creationId xmlns:a16="http://schemas.microsoft.com/office/drawing/2014/main" xmlns="" id="{7D17022A-69EB-4331-901D-1B46DF76A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0AAA0B06-3A12-4329-A36F-53542121CDA2}"/>
              </a:ext>
            </a:extLst>
          </p:cNvPr>
          <p:cNvSpPr>
            <a:spLocks noGrp="1"/>
          </p:cNvSpPr>
          <p:nvPr>
            <p:ph type="dt" sz="quarter" idx="10"/>
          </p:nvPr>
        </p:nvSpPr>
        <p:spPr/>
        <p:txBody>
          <a:bodyPr/>
          <a:lstStyle/>
          <a:p>
            <a:pPr>
              <a:defRPr/>
            </a:pPr>
            <a:fld id="{B46EA02B-51BB-41D7-983B-04BC06B7C131}" type="datetime1">
              <a:rPr lang="en-US"/>
              <a:pPr>
                <a:defRPr/>
              </a:pPr>
              <a:t>08/03/22</a:t>
            </a:fld>
            <a:endParaRPr lang="en-US"/>
          </a:p>
        </p:txBody>
      </p:sp>
      <p:sp>
        <p:nvSpPr>
          <p:cNvPr id="6" name="Slide Number Placeholder 5">
            <a:extLst>
              <a:ext uri="{FF2B5EF4-FFF2-40B4-BE49-F238E27FC236}">
                <a16:creationId xmlns:a16="http://schemas.microsoft.com/office/drawing/2014/main" xmlns="" id="{1F685BD1-EBB1-4AF1-B5FD-9E94F8B8F9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77896D-D051-4682-B92E-1B44C39F1598}"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xmlns="" id="{97736B5D-3E5F-4F25-AD55-6849CE73B336}"/>
              </a:ext>
            </a:extLst>
          </p:cNvPr>
          <p:cNvSpPr>
            <a:spLocks noGrp="1"/>
          </p:cNvSpPr>
          <p:nvPr>
            <p:ph type="ftr" sz="quarter" idx="11"/>
          </p:nvPr>
        </p:nvSpPr>
        <p:spPr>
          <a:xfrm>
            <a:off x="1676400" y="6356350"/>
            <a:ext cx="6096000" cy="365125"/>
          </a:xfrm>
        </p:spPr>
        <p:txBody>
          <a:bodyPr/>
          <a:lstStyle/>
          <a:p>
            <a:r>
              <a:rPr lang="en-US"/>
              <a:t>Vikrant Malik          KCS-501 and DBMS                Unit-2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ACFB1D76-91C2-4294-AEDF-B26D4E8DB294}"/>
              </a:ext>
            </a:extLst>
          </p:cNvPr>
          <p:cNvSpPr>
            <a:spLocks noGrp="1"/>
          </p:cNvSpPr>
          <p:nvPr>
            <p:ph idx="1"/>
          </p:nvPr>
        </p:nvSpPr>
        <p:spPr>
          <a:xfrm>
            <a:off x="533400" y="1143000"/>
            <a:ext cx="8229600" cy="5257800"/>
          </a:xfrm>
        </p:spPr>
        <p:txBody>
          <a:bodyPr rtlCol="0">
            <a:normAutofit/>
          </a:bodyPr>
          <a:lstStyle/>
          <a:p>
            <a:pPr algn="just" eaLnBrk="1" fontAlgn="auto" hangingPunct="1">
              <a:spcAft>
                <a:spcPts val="0"/>
              </a:spcAft>
              <a:buFont typeface="Arial" panose="020B0604020202020204" pitchFamily="34" charset="0"/>
              <a:buNone/>
              <a:defRPr/>
            </a:pPr>
            <a:r>
              <a:rPr lang="en-US" sz="2800" b="1" dirty="0"/>
              <a:t>Properties of Union and Intersection</a:t>
            </a:r>
          </a:p>
          <a:p>
            <a:pPr algn="just" eaLnBrk="1" fontAlgn="auto" hangingPunct="1">
              <a:spcAft>
                <a:spcPts val="0"/>
              </a:spcAft>
              <a:buFont typeface="Arial" panose="020B0604020202020204" pitchFamily="34" charset="0"/>
              <a:buNone/>
              <a:defRPr/>
            </a:pPr>
            <a:endParaRPr lang="en-US" altLang="en-US" sz="2800" b="1" dirty="0"/>
          </a:p>
          <a:p>
            <a:pPr algn="just" eaLnBrk="1" fontAlgn="auto" hangingPunct="1">
              <a:spcAft>
                <a:spcPts val="0"/>
              </a:spcAft>
              <a:buFont typeface="Arial" panose="020B0604020202020204" pitchFamily="34" charset="0"/>
              <a:buNone/>
              <a:defRPr/>
            </a:pPr>
            <a:r>
              <a:rPr lang="en-US" altLang="en-US" sz="2200" b="1" dirty="0"/>
              <a:t>1. </a:t>
            </a:r>
            <a:r>
              <a:rPr lang="en-US" altLang="en-US" sz="2200" dirty="0"/>
              <a:t>UNION and INTERSECTION are </a:t>
            </a:r>
            <a:r>
              <a:rPr lang="en-US" altLang="en-US" sz="2200" b="1" dirty="0"/>
              <a:t>commutative operations</a:t>
            </a:r>
            <a:r>
              <a:rPr lang="en-US" altLang="en-US" sz="2200" dirty="0"/>
              <a:t>; that is,</a:t>
            </a:r>
          </a:p>
          <a:p>
            <a:pPr marL="457200" indent="-457200" algn="just" eaLnBrk="1" fontAlgn="auto" hangingPunct="1">
              <a:spcAft>
                <a:spcPts val="0"/>
              </a:spcAft>
              <a:buFont typeface="+mj-lt"/>
              <a:buAutoNum type="alphaLcParenR"/>
              <a:defRPr/>
            </a:pPr>
            <a:r>
              <a:rPr lang="en-US" altLang="en-US" sz="2200" dirty="0"/>
              <a:t>R ∪ S = S ∪ R and,</a:t>
            </a:r>
          </a:p>
          <a:p>
            <a:pPr marL="457200" indent="-457200" algn="just" eaLnBrk="1" fontAlgn="auto" hangingPunct="1">
              <a:spcAft>
                <a:spcPts val="0"/>
              </a:spcAft>
              <a:buFont typeface="+mj-lt"/>
              <a:buAutoNum type="alphaLcParenR"/>
              <a:defRPr/>
            </a:pPr>
            <a:r>
              <a:rPr lang="en-US" altLang="en-US" sz="2200" dirty="0"/>
              <a:t> R ∩ S = S ∩ R</a:t>
            </a:r>
          </a:p>
          <a:p>
            <a:pPr algn="just" eaLnBrk="1" fontAlgn="auto" hangingPunct="1">
              <a:spcAft>
                <a:spcPts val="0"/>
              </a:spcAft>
              <a:buFont typeface="Arial" panose="020B0604020202020204" pitchFamily="34" charset="0"/>
              <a:buNone/>
              <a:defRPr/>
            </a:pPr>
            <a:endParaRPr lang="en-US" altLang="en-US" sz="2200" dirty="0"/>
          </a:p>
          <a:p>
            <a:pPr algn="just" eaLnBrk="1" fontAlgn="auto" hangingPunct="1">
              <a:spcAft>
                <a:spcPts val="0"/>
              </a:spcAft>
              <a:buFont typeface="Arial" panose="020B0604020202020204" pitchFamily="34" charset="0"/>
              <a:buNone/>
              <a:defRPr/>
            </a:pPr>
            <a:r>
              <a:rPr lang="en-US" altLang="en-US" sz="2200" b="1" dirty="0"/>
              <a:t>2. </a:t>
            </a:r>
            <a:r>
              <a:rPr lang="en-US" altLang="en-US" sz="2200" dirty="0"/>
              <a:t>UNION and INTERSECTION can be treated as n-</a:t>
            </a:r>
            <a:r>
              <a:rPr lang="en-US" altLang="en-US" sz="2200" dirty="0" err="1"/>
              <a:t>ary</a:t>
            </a:r>
            <a:r>
              <a:rPr lang="en-US" altLang="en-US" sz="2200" dirty="0"/>
              <a:t> operations applicable to any number of relations because both are also </a:t>
            </a:r>
            <a:r>
              <a:rPr lang="en-US" altLang="en-US" sz="2200" b="1" dirty="0"/>
              <a:t>associative operations</a:t>
            </a:r>
            <a:r>
              <a:rPr lang="en-US" altLang="en-US" sz="2200" dirty="0"/>
              <a:t>; that is,</a:t>
            </a:r>
          </a:p>
          <a:p>
            <a:pPr marL="457200" indent="-457200" algn="just" eaLnBrk="1" fontAlgn="auto" hangingPunct="1">
              <a:spcAft>
                <a:spcPts val="0"/>
              </a:spcAft>
              <a:buFont typeface="+mj-lt"/>
              <a:buAutoNum type="alphaLcParenR"/>
              <a:defRPr/>
            </a:pPr>
            <a:r>
              <a:rPr lang="en-US" altLang="en-US" sz="2200" dirty="0"/>
              <a:t>R ∪ (S ∪ T ) = (R ∪ S) ∪ T and,</a:t>
            </a:r>
          </a:p>
          <a:p>
            <a:pPr marL="457200" indent="-457200" algn="just" eaLnBrk="1" fontAlgn="auto" hangingPunct="1">
              <a:spcAft>
                <a:spcPts val="0"/>
              </a:spcAft>
              <a:buFont typeface="+mj-lt"/>
              <a:buAutoNum type="alphaLcParenR"/>
              <a:defRPr/>
            </a:pPr>
            <a:r>
              <a:rPr lang="en-US" altLang="en-US" sz="2200" dirty="0"/>
              <a:t> (R ∩ S) ∩ T = R ∩ (S ∩ T )</a:t>
            </a:r>
          </a:p>
          <a:p>
            <a:pPr algn="just" eaLnBrk="1" fontAlgn="auto" hangingPunct="1">
              <a:spcAft>
                <a:spcPts val="0"/>
              </a:spcAft>
              <a:buFont typeface="Arial" panose="020B0604020202020204" pitchFamily="34" charset="0"/>
              <a:buNone/>
              <a:defRPr/>
            </a:pPr>
            <a:endParaRPr lang="en-US" altLang="en-US" sz="2400" dirty="0"/>
          </a:p>
          <a:p>
            <a:pPr algn="just" eaLnBrk="1" fontAlgn="auto" hangingPunct="1">
              <a:spcAft>
                <a:spcPts val="0"/>
              </a:spcAft>
              <a:buFont typeface="Arial" panose="020B0604020202020204" pitchFamily="34" charset="0"/>
              <a:buNone/>
              <a:defRPr/>
            </a:pPr>
            <a:endParaRPr lang="en-US" altLang="en-US" sz="2400" dirty="0"/>
          </a:p>
        </p:txBody>
      </p:sp>
      <p:sp>
        <p:nvSpPr>
          <p:cNvPr id="4" name="Date Placeholder 3">
            <a:extLst>
              <a:ext uri="{FF2B5EF4-FFF2-40B4-BE49-F238E27FC236}">
                <a16:creationId xmlns:a16="http://schemas.microsoft.com/office/drawing/2014/main" xmlns="" id="{2E2A0238-41F4-4040-A9B1-024A9A8E73A5}"/>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097E2A57-66F4-425D-8E8A-E6114D99B63D}"/>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F5F2A071-03C2-46D1-BA35-05E52FE79A3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48765A-5CB8-433C-B4C9-A2350CD50801}" type="slidenum">
              <a:rPr lang="en-US" altLang="en-US">
                <a:solidFill>
                  <a:srgbClr val="898989"/>
                </a:solidFill>
                <a:latin typeface="Calibri" panose="020F0502020204030204" pitchFamily="34" charset="0"/>
              </a:rPr>
              <a:pPr eaLnBrk="1" hangingPunct="1"/>
              <a:t>120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B92B0174-215F-44F7-84B9-3F0D5614AB0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just" fontAlgn="auto">
              <a:spcBef>
                <a:spcPts val="0"/>
              </a:spcBef>
              <a:spcAft>
                <a:spcPts val="0"/>
              </a:spcAft>
              <a:buFont typeface="Arial" pitchFamily="34" charset="0"/>
              <a:buNone/>
              <a:defRPr/>
            </a:pPr>
            <a:r>
              <a:rPr lang="en-US" sz="3200" b="1" dirty="0"/>
              <a:t>Properties of Union and Intersection</a:t>
            </a:r>
          </a:p>
        </p:txBody>
      </p:sp>
      <p:pic>
        <p:nvPicPr>
          <p:cNvPr id="19463" name="Picture 2" descr="E:\NIET\Project\xLogo11.png.pagespeed.ic.pydHLuCQEZ.png">
            <a:extLst>
              <a:ext uri="{FF2B5EF4-FFF2-40B4-BE49-F238E27FC236}">
                <a16:creationId xmlns:a16="http://schemas.microsoft.com/office/drawing/2014/main" xmlns="" id="{64211F07-CD24-423B-AB28-D8BC4B90E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Data Set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Content Placeholder 7">
            <a:extLst>
              <a:ext uri="{FF2B5EF4-FFF2-40B4-BE49-F238E27FC236}">
                <a16:creationId xmlns:a16="http://schemas.microsoft.com/office/drawing/2014/main" xmlns="" id="{3407AE52-C913-48DD-B451-6830C9731BF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412776"/>
            <a:ext cx="8075240" cy="405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954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876E7001-4A3B-428A-88FB-BBF40311B32C}"/>
              </a:ext>
            </a:extLst>
          </p:cNvPr>
          <p:cNvSpPr>
            <a:spLocks noGrp="1"/>
          </p:cNvSpPr>
          <p:nvPr>
            <p:ph idx="1"/>
          </p:nvPr>
        </p:nvSpPr>
        <p:spPr>
          <a:xfrm>
            <a:off x="533400" y="1143000"/>
            <a:ext cx="8229600" cy="5257800"/>
          </a:xfrm>
        </p:spPr>
        <p:txBody>
          <a:bodyPr>
            <a:normAutofit lnSpcReduction="10000"/>
          </a:bodyPr>
          <a:lstStyle/>
          <a:p>
            <a:pPr algn="just" eaLnBrk="1" hangingPunct="1">
              <a:buFont typeface="Arial" panose="020B0604020202020204" pitchFamily="34" charset="0"/>
              <a:buNone/>
            </a:pPr>
            <a:r>
              <a:rPr lang="en-US" altLang="en-US" sz="2400" dirty="0">
                <a:latin typeface="Times New Roman" panose="02020603050405020304" pitchFamily="18" charset="0"/>
              </a:rPr>
              <a:t>	Example :- To retrieve the social security numbers of all employees either who work in department 5 or  directly supervise an employee who works in department 5 or  also manage the </a:t>
            </a:r>
            <a:r>
              <a:rPr lang="en-US" altLang="en-US" sz="2400" dirty="0" smtClean="0">
                <a:latin typeface="Times New Roman" panose="02020603050405020304" pitchFamily="18" charset="0"/>
              </a:rPr>
              <a:t>department 5.</a:t>
            </a:r>
            <a:endParaRPr lang="en-US" altLang="en-US" sz="2400" dirty="0">
              <a:latin typeface="Times New Roman" panose="02020603050405020304" pitchFamily="18" charset="0"/>
            </a:endParaRPr>
          </a:p>
          <a:p>
            <a:pPr algn="just" eaLnBrk="1" hangingPunct="1">
              <a:buFont typeface="Arial" panose="020B0604020202020204" pitchFamily="34" charset="0"/>
              <a:buNone/>
            </a:pPr>
            <a:r>
              <a:rPr lang="en-US" altLang="en-US" sz="2400" b="1" dirty="0">
                <a:solidFill>
                  <a:srgbClr val="FF0000"/>
                </a:solidFill>
                <a:latin typeface="Times New Roman" panose="02020603050405020304" pitchFamily="18" charset="0"/>
              </a:rPr>
              <a:t>Ans </a:t>
            </a:r>
          </a:p>
          <a:p>
            <a:pPr algn="just" eaLnBrk="1" hangingPunct="1">
              <a:buFont typeface="Symbol" panose="05050102010706020507" pitchFamily="18" charset="2"/>
              <a:buChar char="p"/>
            </a:pPr>
            <a:r>
              <a:rPr lang="en-US" altLang="en-US" sz="2400" b="1" baseline="-25000" dirty="0">
                <a:latin typeface="Times New Roman" panose="02020603050405020304" pitchFamily="18" charset="0"/>
              </a:rPr>
              <a:t>SSN</a:t>
            </a:r>
            <a:r>
              <a:rPr lang="en-US" altLang="en-US" sz="2400" b="1" dirty="0">
                <a:latin typeface="Times New Roman" panose="02020603050405020304" pitchFamily="18" charset="0"/>
              </a:rPr>
              <a:t>(</a:t>
            </a:r>
            <a:r>
              <a:rPr lang="en-US" altLang="en-US" sz="2400" b="1" dirty="0">
                <a:latin typeface="Symbol" panose="05050102010706020507" pitchFamily="18" charset="2"/>
              </a:rPr>
              <a:t></a:t>
            </a:r>
            <a:r>
              <a:rPr lang="en-US" altLang="en-US" sz="2400" b="1" baseline="-25000" dirty="0">
                <a:latin typeface="Times New Roman" panose="02020603050405020304" pitchFamily="18" charset="0"/>
              </a:rPr>
              <a:t>DNO=5</a:t>
            </a:r>
            <a:r>
              <a:rPr lang="en-US" altLang="en-US" sz="2400" b="1" dirty="0">
                <a:latin typeface="Times New Roman" panose="02020603050405020304" pitchFamily="18" charset="0"/>
              </a:rPr>
              <a:t>(</a:t>
            </a:r>
            <a:r>
              <a:rPr lang="en-US" altLang="en-US" sz="1800" b="1" dirty="0">
                <a:latin typeface="Times New Roman" panose="02020603050405020304" pitchFamily="18" charset="0"/>
              </a:rPr>
              <a:t>EMPLOYEE</a:t>
            </a:r>
            <a:r>
              <a:rPr lang="en-US" altLang="en-US" sz="2400" b="1" dirty="0">
                <a:latin typeface="Times New Roman" panose="02020603050405020304" pitchFamily="18" charset="0"/>
              </a:rPr>
              <a:t>)</a:t>
            </a:r>
            <a:r>
              <a:rPr lang="en-US" altLang="en-US" sz="2400" b="1" dirty="0">
                <a:latin typeface="Symbol" panose="05050102010706020507" pitchFamily="18" charset="2"/>
              </a:rPr>
              <a:t>)</a:t>
            </a:r>
            <a:r>
              <a:rPr lang="en-US" altLang="en-US" sz="2400" b="1" baseline="-25000" dirty="0">
                <a:latin typeface="Times New Roman" panose="02020603050405020304" pitchFamily="18" charset="0"/>
              </a:rPr>
              <a:t>SUPERSSN</a:t>
            </a:r>
            <a:r>
              <a:rPr lang="en-US" altLang="en-US" sz="2400" b="1" dirty="0">
                <a:latin typeface="Symbol" panose="05050102010706020507" pitchFamily="18" charset="2"/>
              </a:rPr>
              <a:t>(</a:t>
            </a:r>
            <a:r>
              <a:rPr lang="en-US" altLang="en-US" sz="2400" b="1" baseline="-25000" dirty="0">
                <a:latin typeface="Times New Roman" panose="02020603050405020304" pitchFamily="18" charset="0"/>
              </a:rPr>
              <a:t>DNO=5</a:t>
            </a:r>
            <a:r>
              <a:rPr lang="en-US" altLang="en-US" sz="2400" b="1" dirty="0">
                <a:latin typeface="Times New Roman" panose="02020603050405020304" pitchFamily="18" charset="0"/>
              </a:rPr>
              <a:t>(</a:t>
            </a:r>
            <a:r>
              <a:rPr lang="en-US" altLang="en-US" sz="2000" b="1" dirty="0">
                <a:latin typeface="Times New Roman" panose="02020603050405020304" pitchFamily="18" charset="0"/>
              </a:rPr>
              <a:t>EMPLOYEE</a:t>
            </a:r>
            <a:r>
              <a:rPr lang="en-US" altLang="en-US" sz="2400" b="1" dirty="0">
                <a:latin typeface="Times New Roman" panose="02020603050405020304" pitchFamily="18" charset="0"/>
              </a:rPr>
              <a:t>)</a:t>
            </a:r>
            <a:r>
              <a:rPr lang="en-US" altLang="en-US" sz="2400" b="1" dirty="0">
                <a:latin typeface="Symbol" panose="05050102010706020507" pitchFamily="18" charset="2"/>
              </a:rPr>
              <a:t>)  </a:t>
            </a:r>
            <a:r>
              <a:rPr lang="en-US" altLang="en-US" sz="2400" b="1" dirty="0">
                <a:latin typeface="Times New Roman" panose="02020603050405020304" pitchFamily="18" charset="0"/>
              </a:rPr>
              <a:t> </a:t>
            </a:r>
            <a:r>
              <a:rPr lang="en-US" altLang="en-US" sz="2400" b="1" baseline="-25000" dirty="0" err="1">
                <a:latin typeface="Times New Roman" panose="02020603050405020304" pitchFamily="18" charset="0"/>
              </a:rPr>
              <a:t>Mgr_ssn</a:t>
            </a:r>
            <a:r>
              <a:rPr lang="en-US" altLang="en-US" sz="2400" b="1" dirty="0">
                <a:latin typeface="Times New Roman" panose="02020603050405020304" pitchFamily="18" charset="0"/>
              </a:rPr>
              <a:t> </a:t>
            </a:r>
            <a:r>
              <a:rPr lang="en-US" altLang="en-US" sz="2400" b="1" dirty="0">
                <a:latin typeface="Symbol" panose="05050102010706020507" pitchFamily="18" charset="2"/>
              </a:rPr>
              <a:t>(</a:t>
            </a:r>
            <a:r>
              <a:rPr lang="en-US" altLang="en-US" sz="2400" b="1" baseline="-25000" dirty="0" err="1">
                <a:latin typeface="Times New Roman" panose="02020603050405020304" pitchFamily="18" charset="0"/>
              </a:rPr>
              <a:t>DNumber</a:t>
            </a:r>
            <a:r>
              <a:rPr lang="en-US" altLang="en-US" sz="2400" b="1" baseline="-25000" dirty="0">
                <a:latin typeface="Times New Roman" panose="02020603050405020304" pitchFamily="18" charset="0"/>
              </a:rPr>
              <a:t>=5</a:t>
            </a:r>
            <a:r>
              <a:rPr lang="en-US" altLang="en-US" sz="2400" b="1" dirty="0">
                <a:latin typeface="Times New Roman" panose="02020603050405020304" pitchFamily="18" charset="0"/>
              </a:rPr>
              <a:t> (Department)</a:t>
            </a:r>
            <a:r>
              <a:rPr lang="en-US" altLang="en-US" sz="2400" b="1" dirty="0">
                <a:latin typeface="Symbol" panose="05050102010706020507" pitchFamily="18" charset="2"/>
              </a:rPr>
              <a:t> ) </a:t>
            </a:r>
          </a:p>
          <a:p>
            <a:pPr algn="just" eaLnBrk="1" hangingPunct="1">
              <a:buFont typeface="Arial" panose="020B0604020202020204" pitchFamily="34" charset="0"/>
              <a:buNone/>
            </a:pPr>
            <a:endParaRPr lang="en-US" altLang="en-US" sz="2400" b="1" dirty="0">
              <a:latin typeface="Symbol" panose="05050102010706020507" pitchFamily="18" charset="2"/>
            </a:endParaRPr>
          </a:p>
          <a:p>
            <a:pPr algn="just" eaLnBrk="1" hangingPunct="1">
              <a:buFont typeface="Arial" panose="020B0604020202020204" pitchFamily="34" charset="0"/>
              <a:buNone/>
            </a:pPr>
            <a:endParaRPr lang="en-US" altLang="en-US" sz="2400" b="1" dirty="0">
              <a:solidFill>
                <a:srgbClr val="FF0000"/>
              </a:solidFill>
            </a:endParaRPr>
          </a:p>
          <a:p>
            <a:pPr algn="just" eaLnBrk="1" hangingPunct="1">
              <a:buFont typeface="Arial" panose="020B0604020202020204" pitchFamily="34" charset="0"/>
              <a:buNone/>
            </a:pPr>
            <a:endParaRPr lang="en-US" altLang="en-US" sz="2400" b="1" dirty="0">
              <a:solidFill>
                <a:srgbClr val="FF0000"/>
              </a:solidFill>
            </a:endParaRPr>
          </a:p>
          <a:p>
            <a:pPr algn="just" eaLnBrk="1" hangingPunct="1">
              <a:buFont typeface="Arial" panose="020B0604020202020204" pitchFamily="34" charset="0"/>
              <a:buNone/>
            </a:pPr>
            <a:r>
              <a:rPr lang="en-US" altLang="en-US" sz="2400" b="1" dirty="0">
                <a:solidFill>
                  <a:srgbClr val="FF0000"/>
                </a:solidFill>
              </a:rPr>
              <a:t>SQL Query </a:t>
            </a:r>
            <a:endParaRPr lang="en-US" altLang="en-US" sz="2400" b="1" dirty="0">
              <a:solidFill>
                <a:srgbClr val="FF0000"/>
              </a:solidFill>
              <a:latin typeface="Symbol" panose="05050102010706020507" pitchFamily="18" charset="2"/>
            </a:endParaRPr>
          </a:p>
          <a:p>
            <a:pPr algn="just" eaLnBrk="1" hangingPunct="1">
              <a:buFont typeface="Arial" panose="020B0604020202020204" pitchFamily="34" charset="0"/>
              <a:buNone/>
            </a:pPr>
            <a:r>
              <a:rPr lang="en-US" altLang="en-US" sz="2400" dirty="0"/>
              <a:t>	select </a:t>
            </a:r>
            <a:r>
              <a:rPr lang="en-US" altLang="en-US" sz="2400" dirty="0" err="1"/>
              <a:t>ssn</a:t>
            </a:r>
            <a:r>
              <a:rPr lang="en-US" altLang="en-US" sz="2400" dirty="0"/>
              <a:t>  from employee where </a:t>
            </a:r>
            <a:r>
              <a:rPr lang="en-US" altLang="en-US" sz="2400" dirty="0" err="1"/>
              <a:t>dno</a:t>
            </a:r>
            <a:r>
              <a:rPr lang="en-US" altLang="en-US" sz="2400" dirty="0"/>
              <a:t>=5 union select </a:t>
            </a:r>
            <a:r>
              <a:rPr lang="en-US" altLang="en-US" sz="2400" dirty="0" err="1"/>
              <a:t>superssn</a:t>
            </a:r>
            <a:r>
              <a:rPr lang="en-US" altLang="en-US" sz="2400" dirty="0"/>
              <a:t> from employee where </a:t>
            </a:r>
            <a:r>
              <a:rPr lang="en-US" altLang="en-US" sz="2400" dirty="0" err="1"/>
              <a:t>dno</a:t>
            </a:r>
            <a:r>
              <a:rPr lang="en-US" altLang="en-US" sz="2400" dirty="0"/>
              <a:t>=5 union select </a:t>
            </a:r>
            <a:r>
              <a:rPr lang="en-US" altLang="en-US" sz="2400" dirty="0" err="1"/>
              <a:t>mgr_ssn</a:t>
            </a:r>
            <a:r>
              <a:rPr lang="en-US" altLang="en-US" sz="2400" dirty="0"/>
              <a:t> from department where </a:t>
            </a:r>
            <a:r>
              <a:rPr lang="en-US" altLang="en-US" sz="2400" dirty="0" err="1"/>
              <a:t>Dnumber</a:t>
            </a:r>
            <a:r>
              <a:rPr lang="en-US" altLang="en-US" sz="2400" dirty="0"/>
              <a:t>=5;</a:t>
            </a:r>
          </a:p>
          <a:p>
            <a:pPr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xmlns="" id="{90231FD1-3382-4E13-827A-DD0B12485F65}"/>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504601F9-F4E2-4546-BEE4-98F30FDC5D25}"/>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87A433AC-0A70-40DE-AE4F-5F51FE24E2E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FF53D3-4688-4A30-9153-E9BF00AAEE12}" type="slidenum">
              <a:rPr lang="en-US" altLang="en-US">
                <a:solidFill>
                  <a:srgbClr val="898989"/>
                </a:solidFill>
                <a:latin typeface="Calibri" panose="020F0502020204030204" pitchFamily="34" charset="0"/>
              </a:rPr>
              <a:pPr eaLnBrk="1" hangingPunct="1"/>
              <a:t>122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0CEB2C96-6CF6-4032-A7F9-79D7B1556A3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buFont typeface="Arial" pitchFamily="34" charset="0"/>
              <a:buNone/>
              <a:defRPr/>
            </a:pPr>
            <a:r>
              <a:rPr lang="en-US" sz="3200" b="1" dirty="0">
                <a:solidFill>
                  <a:srgbClr val="FF0000"/>
                </a:solidFill>
              </a:rPr>
              <a:t>Example</a:t>
            </a:r>
            <a:r>
              <a:rPr lang="en-US" sz="3200" dirty="0"/>
              <a:t> </a:t>
            </a:r>
          </a:p>
        </p:txBody>
      </p:sp>
      <p:pic>
        <p:nvPicPr>
          <p:cNvPr id="20487" name="Picture 2" descr="E:\NIET\Project\xLogo11.png.pagespeed.ic.pydHLuCQEZ.png">
            <a:extLst>
              <a:ext uri="{FF2B5EF4-FFF2-40B4-BE49-F238E27FC236}">
                <a16:creationId xmlns:a16="http://schemas.microsoft.com/office/drawing/2014/main" xmlns="" id="{1C8B61D2-470F-47A0-8EAF-E0795F472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3" name="Picture 9">
            <a:extLst>
              <a:ext uri="{FF2B5EF4-FFF2-40B4-BE49-F238E27FC236}">
                <a16:creationId xmlns:a16="http://schemas.microsoft.com/office/drawing/2014/main" xmlns="" id="{44833306-E817-4A29-9FD0-56C1B0964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3573016"/>
            <a:ext cx="1447800" cy="157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anim calcmode="lin" valueType="num">
                                      <p:cBhvr additive="base">
                                        <p:cTn id="7"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3433"/>
                                        </p:tgtEl>
                                        <p:attrNameLst>
                                          <p:attrName>style.visibility</p:attrName>
                                        </p:attrNameLst>
                                      </p:cBhvr>
                                      <p:to>
                                        <p:strVal val="visible"/>
                                      </p:to>
                                    </p:set>
                                    <p:anim calcmode="lin" valueType="num">
                                      <p:cBhvr additive="base">
                                        <p:cTn id="13" dur="500" fill="hold"/>
                                        <p:tgtEl>
                                          <p:spTgt spid="103433"/>
                                        </p:tgtEl>
                                        <p:attrNameLst>
                                          <p:attrName>ppt_x</p:attrName>
                                        </p:attrNameLst>
                                      </p:cBhvr>
                                      <p:tavLst>
                                        <p:tav tm="0">
                                          <p:val>
                                            <p:strVal val="#ppt_x"/>
                                          </p:val>
                                        </p:tav>
                                        <p:tav tm="100000">
                                          <p:val>
                                            <p:strVal val="#ppt_x"/>
                                          </p:val>
                                        </p:tav>
                                      </p:tavLst>
                                    </p:anim>
                                    <p:anim calcmode="lin" valueType="num">
                                      <p:cBhvr additive="base">
                                        <p:cTn id="14" dur="500" fill="hold"/>
                                        <p:tgtEl>
                                          <p:spTgt spid="10343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anim calcmode="lin" valueType="num">
                                      <p:cBhvr additive="base">
                                        <p:cTn id="19" dur="500" fill="hold"/>
                                        <p:tgtEl>
                                          <p:spTgt spid="4710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71109156-72E0-45BD-BF7E-E95D08F669C5}"/>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r>
              <a:rPr lang="en-US" altLang="en-US" sz="2400">
                <a:solidFill>
                  <a:srgbClr val="0070C0"/>
                </a:solidFill>
                <a:latin typeface="Times New Roman" panose="02020603050405020304" pitchFamily="18" charset="0"/>
              </a:rPr>
              <a:t>	Example:- To retrieve the social security numbers of all employees who  work in department 5 and directly supervise an employee who works in department 5 as well as they also  manage the department.</a:t>
            </a:r>
          </a:p>
          <a:p>
            <a:pPr algn="just" eaLnBrk="1" hangingPunct="1">
              <a:buFont typeface="Arial" panose="020B0604020202020204" pitchFamily="34" charset="0"/>
              <a:buNone/>
            </a:pPr>
            <a:r>
              <a:rPr lang="en-US" altLang="en-US" sz="2400" b="1">
                <a:solidFill>
                  <a:srgbClr val="FF0000"/>
                </a:solidFill>
                <a:latin typeface="Times New Roman" panose="02020603050405020304" pitchFamily="18" charset="0"/>
              </a:rPr>
              <a:t>Ans.</a:t>
            </a:r>
          </a:p>
          <a:p>
            <a:pPr algn="just" eaLnBrk="1" hangingPunct="1">
              <a:buFont typeface="Arial" panose="020B0604020202020204" pitchFamily="34" charset="0"/>
              <a:buNone/>
            </a:pPr>
            <a:r>
              <a:rPr lang="en-US" altLang="en-US" sz="2400">
                <a:sym typeface="Symbol" panose="05050102010706020507" pitchFamily="18" charset="2"/>
              </a:rPr>
              <a:t>ssn</a:t>
            </a:r>
            <a:r>
              <a:rPr lang="en-US" altLang="en-US" sz="2400" b="1">
                <a:latin typeface="Times New Roman" panose="02020603050405020304" pitchFamily="18" charset="0"/>
              </a:rPr>
              <a:t>(</a:t>
            </a:r>
            <a:r>
              <a:rPr lang="en-US" altLang="en-US" sz="2400" b="1">
                <a:latin typeface="Symbol" panose="05050102010706020507" pitchFamily="18" charset="2"/>
              </a:rPr>
              <a:t></a:t>
            </a:r>
            <a:r>
              <a:rPr lang="en-US" altLang="en-US" sz="2400" b="1" baseline="-25000">
                <a:latin typeface="Times New Roman" panose="02020603050405020304" pitchFamily="18" charset="0"/>
              </a:rPr>
              <a:t>DNO=5</a:t>
            </a:r>
            <a:r>
              <a:rPr lang="en-US" altLang="en-US" sz="2400" b="1">
                <a:latin typeface="Times New Roman" panose="02020603050405020304" pitchFamily="18" charset="0"/>
              </a:rPr>
              <a:t>(Employee)</a:t>
            </a:r>
            <a:r>
              <a:rPr lang="en-US" altLang="en-US" sz="2400"/>
              <a:t>)∩</a:t>
            </a:r>
            <a:r>
              <a:rPr lang="en-US" altLang="en-US" sz="2400">
                <a:sym typeface="Symbol" panose="05050102010706020507" pitchFamily="18" charset="2"/>
              </a:rPr>
              <a:t>mgr_ssn</a:t>
            </a:r>
            <a:r>
              <a:rPr lang="en-US" altLang="en-US" sz="2400" b="1"/>
              <a:t>( </a:t>
            </a:r>
            <a:r>
              <a:rPr lang="en-US" altLang="en-US" sz="2400" b="1">
                <a:latin typeface="Symbol" panose="05050102010706020507" pitchFamily="18" charset="2"/>
              </a:rPr>
              <a:t></a:t>
            </a:r>
            <a:r>
              <a:rPr lang="en-US" altLang="en-US" sz="2400" b="1" baseline="-25000">
                <a:latin typeface="Times New Roman" panose="02020603050405020304" pitchFamily="18" charset="0"/>
              </a:rPr>
              <a:t>DNumber=5</a:t>
            </a:r>
            <a:r>
              <a:rPr lang="en-US" altLang="en-US" sz="2400" b="1">
                <a:latin typeface="Times New Roman" panose="02020603050405020304" pitchFamily="18" charset="0"/>
              </a:rPr>
              <a:t> </a:t>
            </a:r>
            <a:r>
              <a:rPr lang="en-US" altLang="en-US" sz="2400" b="1"/>
              <a:t>(Department)) </a:t>
            </a:r>
            <a:r>
              <a:rPr lang="en-US" altLang="en-US" sz="2400"/>
              <a:t>∩</a:t>
            </a:r>
            <a:r>
              <a:rPr lang="en-US" altLang="en-US" sz="2400">
                <a:sym typeface="Symbol" panose="05050102010706020507" pitchFamily="18" charset="2"/>
              </a:rPr>
              <a:t>  superssn</a:t>
            </a:r>
            <a:r>
              <a:rPr lang="en-US" altLang="en-US" sz="2400" b="1">
                <a:latin typeface="Symbol" panose="05050102010706020507" pitchFamily="18" charset="2"/>
              </a:rPr>
              <a:t> </a:t>
            </a:r>
            <a:r>
              <a:rPr lang="en-US" altLang="en-US" sz="2400" b="1"/>
              <a:t>( </a:t>
            </a:r>
            <a:r>
              <a:rPr lang="en-US" altLang="en-US" sz="2400" b="1">
                <a:latin typeface="Symbol" panose="05050102010706020507" pitchFamily="18" charset="2"/>
              </a:rPr>
              <a:t></a:t>
            </a:r>
            <a:r>
              <a:rPr lang="en-US" altLang="en-US" sz="2400" b="1" baseline="-25000">
                <a:latin typeface="Times New Roman" panose="02020603050405020304" pitchFamily="18" charset="0"/>
              </a:rPr>
              <a:t>DNO=5</a:t>
            </a:r>
            <a:r>
              <a:rPr lang="en-US" altLang="en-US" sz="2400" b="1">
                <a:latin typeface="Times New Roman" panose="02020603050405020304" pitchFamily="18" charset="0"/>
              </a:rPr>
              <a:t> </a:t>
            </a:r>
            <a:r>
              <a:rPr lang="en-US" altLang="en-US" sz="2400" b="1"/>
              <a:t>(Employee))</a:t>
            </a:r>
          </a:p>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r>
              <a:rPr lang="en-US" altLang="en-US" sz="2400" b="1">
                <a:solidFill>
                  <a:srgbClr val="FF0000"/>
                </a:solidFill>
              </a:rPr>
              <a:t>SQL Query</a:t>
            </a:r>
          </a:p>
          <a:p>
            <a:pPr algn="just" eaLnBrk="1" hangingPunct="1">
              <a:buFont typeface="Arial" panose="020B0604020202020204" pitchFamily="34" charset="0"/>
              <a:buNone/>
            </a:pPr>
            <a:r>
              <a:rPr lang="en-US" altLang="en-US" sz="2400"/>
              <a:t>	select ssn  from employee where dno=5 intersect select mgr_ssn from department where dnumber=5 intersect select superssn from employee where Dno=5;</a:t>
            </a:r>
          </a:p>
          <a:p>
            <a:pPr algn="just" eaLnBrk="1" hangingPunct="1">
              <a:buFont typeface="Arial" panose="020B0604020202020204" pitchFamily="34" charset="0"/>
              <a:buNone/>
            </a:pPr>
            <a:endParaRPr lang="en-US" altLang="en-US" sz="2400"/>
          </a:p>
        </p:txBody>
      </p:sp>
      <p:sp>
        <p:nvSpPr>
          <p:cNvPr id="4" name="Date Placeholder 3">
            <a:extLst>
              <a:ext uri="{FF2B5EF4-FFF2-40B4-BE49-F238E27FC236}">
                <a16:creationId xmlns:a16="http://schemas.microsoft.com/office/drawing/2014/main" xmlns="" id="{B6CFAB64-6E1E-4FB2-96D5-AFA72F04614D}"/>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4ABAAD35-7A26-49F9-A6FB-BADDA20EC0DF}"/>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B730B885-96F1-4013-85BA-37BCB951A1E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1A97EA-1CD7-481A-BABC-82AC97C92048}" type="slidenum">
              <a:rPr lang="en-US" altLang="en-US">
                <a:solidFill>
                  <a:srgbClr val="898989"/>
                </a:solidFill>
                <a:latin typeface="Calibri" panose="020F0502020204030204" pitchFamily="34" charset="0"/>
              </a:rPr>
              <a:pPr eaLnBrk="1" hangingPunct="1"/>
              <a:t>123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9F51297C-95B5-47BE-B68B-70F687F2447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buFont typeface="Arial" pitchFamily="34" charset="0"/>
              <a:buNone/>
              <a:defRPr/>
            </a:pPr>
            <a:r>
              <a:rPr lang="en-US" sz="3200" b="1" dirty="0">
                <a:solidFill>
                  <a:srgbClr val="FF0000"/>
                </a:solidFill>
              </a:rPr>
              <a:t>Example </a:t>
            </a:r>
          </a:p>
        </p:txBody>
      </p:sp>
      <p:pic>
        <p:nvPicPr>
          <p:cNvPr id="21511" name="Picture 2" descr="E:\NIET\Project\xLogo11.png.pagespeed.ic.pydHLuCQEZ.png">
            <a:extLst>
              <a:ext uri="{FF2B5EF4-FFF2-40B4-BE49-F238E27FC236}">
                <a16:creationId xmlns:a16="http://schemas.microsoft.com/office/drawing/2014/main" xmlns="" id="{957F8E4E-A89F-4D93-A1C6-F7BE2AA9E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6" name="Picture 9">
            <a:extLst>
              <a:ext uri="{FF2B5EF4-FFF2-40B4-BE49-F238E27FC236}">
                <a16:creationId xmlns:a16="http://schemas.microsoft.com/office/drawing/2014/main" xmlns="" id="{DF8CDD35-A41C-4266-A3E1-44A444BC1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810000"/>
            <a:ext cx="11715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anim calcmode="lin" valueType="num">
                                      <p:cBhvr additive="base">
                                        <p:cTn id="7"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4456"/>
                                        </p:tgtEl>
                                        <p:attrNameLst>
                                          <p:attrName>style.visibility</p:attrName>
                                        </p:attrNameLst>
                                      </p:cBhvr>
                                      <p:to>
                                        <p:strVal val="visible"/>
                                      </p:to>
                                    </p:set>
                                    <p:anim calcmode="lin" valueType="num">
                                      <p:cBhvr additive="base">
                                        <p:cTn id="13" dur="500" fill="hold"/>
                                        <p:tgtEl>
                                          <p:spTgt spid="104456"/>
                                        </p:tgtEl>
                                        <p:attrNameLst>
                                          <p:attrName>ppt_x</p:attrName>
                                        </p:attrNameLst>
                                      </p:cBhvr>
                                      <p:tavLst>
                                        <p:tav tm="0">
                                          <p:val>
                                            <p:strVal val="#ppt_x"/>
                                          </p:val>
                                        </p:tav>
                                        <p:tav tm="100000">
                                          <p:val>
                                            <p:strVal val="#ppt_x"/>
                                          </p:val>
                                        </p:tav>
                                      </p:tavLst>
                                    </p:anim>
                                    <p:anim calcmode="lin" valueType="num">
                                      <p:cBhvr additive="base">
                                        <p:cTn id="14" dur="500" fill="hold"/>
                                        <p:tgtEl>
                                          <p:spTgt spid="1044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7106">
                                            <p:txEl>
                                              <p:pRg st="4" end="4"/>
                                            </p:txEl>
                                          </p:spTgt>
                                        </p:tgtEl>
                                        <p:attrNameLst>
                                          <p:attrName>style.visibility</p:attrName>
                                        </p:attrNameLst>
                                      </p:cBhvr>
                                      <p:to>
                                        <p:strVal val="visible"/>
                                      </p:to>
                                    </p:set>
                                    <p:anim calcmode="lin" valueType="num">
                                      <p:cBhvr additive="base">
                                        <p:cTn id="19" dur="5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anim calcmode="lin" valueType="num">
                                      <p:cBhvr additive="base">
                                        <p:cTn id="23" dur="500" fill="hold"/>
                                        <p:tgtEl>
                                          <p:spTgt spid="4710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xmlns="" id="{D2D50C39-F8F2-4241-8996-F1103AB58618}"/>
              </a:ext>
            </a:extLst>
          </p:cNvPr>
          <p:cNvSpPr>
            <a:spLocks noGrp="1"/>
          </p:cNvSpPr>
          <p:nvPr>
            <p:ph idx="1"/>
          </p:nvPr>
        </p:nvSpPr>
        <p:spPr>
          <a:xfrm>
            <a:off x="533400" y="990600"/>
            <a:ext cx="8229600" cy="5181600"/>
          </a:xfrm>
        </p:spPr>
        <p:txBody>
          <a:bodyPr/>
          <a:lstStyle/>
          <a:p>
            <a:pPr algn="just" eaLnBrk="1" hangingPunct="1">
              <a:buFont typeface="Arial" panose="020B0604020202020204" pitchFamily="34" charset="0"/>
              <a:buNone/>
            </a:pPr>
            <a:r>
              <a:rPr lang="en-US" altLang="en-US" sz="2400">
                <a:latin typeface="Times New Roman" panose="02020603050405020304" pitchFamily="18" charset="0"/>
              </a:rPr>
              <a:t>The result of this operation, denoted by R - S, is a relation that includes all tuples that are in R but not in S. The two operands must be "type compatible”.</a:t>
            </a:r>
          </a:p>
          <a:p>
            <a:pPr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Let R and S be two relations.</a:t>
            </a:r>
          </a:p>
          <a:p>
            <a:pPr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Then-</a:t>
            </a:r>
          </a:p>
          <a:p>
            <a:pPr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R </a:t>
            </a:r>
            <a:r>
              <a:rPr lang="en-US" altLang="en-US" sz="2400" b="1">
                <a:latin typeface="Symbol" panose="05050102010706020507" pitchFamily="18" charset="2"/>
              </a:rPr>
              <a:t> -</a:t>
            </a:r>
            <a:r>
              <a:rPr lang="en-US" altLang="en-US" sz="2400">
                <a:latin typeface="Times New Roman" panose="02020603050405020304" pitchFamily="18" charset="0"/>
                <a:cs typeface="Times New Roman" panose="02020603050405020304" pitchFamily="18" charset="0"/>
              </a:rPr>
              <a:t> S is the set of all tuples belonging </a:t>
            </a:r>
            <a:r>
              <a:rPr lang="en-US" altLang="en-US" sz="2400">
                <a:latin typeface="Times New Roman" panose="02020603050405020304" pitchFamily="18" charset="0"/>
              </a:rPr>
              <a:t>in R but not in S.</a:t>
            </a:r>
            <a:endParaRPr lang="en-US" altLang="en-US"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In R </a:t>
            </a:r>
            <a:r>
              <a:rPr lang="en-US" altLang="en-US" sz="2400" b="1">
                <a:latin typeface="Symbol" panose="05050102010706020507" pitchFamily="18" charset="2"/>
              </a:rPr>
              <a:t> -</a:t>
            </a:r>
            <a:r>
              <a:rPr lang="en-US" altLang="en-US" sz="2400">
                <a:latin typeface="Times New Roman" panose="02020603050405020304" pitchFamily="18" charset="0"/>
                <a:cs typeface="Times New Roman" panose="02020603050405020304" pitchFamily="18" charset="0"/>
              </a:rPr>
              <a:t>S, duplicates are automatically removed. </a:t>
            </a:r>
          </a:p>
          <a:p>
            <a:pPr eaLnBrk="1" hangingPunct="1">
              <a:buFont typeface="Arial" panose="020B0604020202020204" pitchFamily="34" charset="0"/>
              <a:buNone/>
            </a:pPr>
            <a:r>
              <a:rPr lang="en-US" altLang="en-US" sz="2400" b="1">
                <a:latin typeface="Times New Roman" panose="02020603050405020304" pitchFamily="18" charset="0"/>
              </a:rPr>
              <a:t>Example:-</a:t>
            </a:r>
          </a:p>
          <a:p>
            <a:pPr eaLnBrk="1" hangingPunct="1">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2200">
                <a:sym typeface="Symbol" panose="05050102010706020507" pitchFamily="18" charset="2"/>
              </a:rPr>
              <a:t>						r-s</a:t>
            </a:r>
          </a:p>
          <a:p>
            <a:pPr eaLnBrk="1" hangingPunct="1">
              <a:lnSpc>
                <a:spcPct val="140000"/>
              </a:lnSpc>
              <a:buFont typeface="Arial" panose="020B0604020202020204" pitchFamily="34" charset="0"/>
              <a:buNone/>
            </a:pPr>
            <a:endParaRPr lang="en-US" altLang="en-US" sz="2200"/>
          </a:p>
          <a:p>
            <a:pPr eaLnBrk="1" hangingPunct="1">
              <a:lnSpc>
                <a:spcPct val="140000"/>
              </a:lnSpc>
              <a:buFont typeface="Monotype Sorts"/>
              <a:buNone/>
            </a:pPr>
            <a:endParaRPr lang="en-US" altLang="en-US" sz="2200" i="1"/>
          </a:p>
          <a:p>
            <a:pPr eaLnBrk="1" hangingPunct="1"/>
            <a:endParaRPr lang="en-US" altLang="en-US" sz="2200"/>
          </a:p>
        </p:txBody>
      </p:sp>
      <p:sp>
        <p:nvSpPr>
          <p:cNvPr id="4" name="Date Placeholder 3">
            <a:extLst>
              <a:ext uri="{FF2B5EF4-FFF2-40B4-BE49-F238E27FC236}">
                <a16:creationId xmlns:a16="http://schemas.microsoft.com/office/drawing/2014/main" xmlns="" id="{302899C8-8386-4565-ABE5-0B456693688A}"/>
              </a:ext>
            </a:extLst>
          </p:cNvPr>
          <p:cNvSpPr>
            <a:spLocks noGrp="1"/>
          </p:cNvSpPr>
          <p:nvPr>
            <p:ph type="dt" sz="quarter" idx="10"/>
          </p:nvPr>
        </p:nvSpPr>
        <p:spPr/>
        <p:txBody>
          <a:bodyPr/>
          <a:lstStyle/>
          <a:p>
            <a:pPr>
              <a:defRPr/>
            </a:pPr>
            <a:fld id="{D0C4E785-4815-457C-86A9-A517D291311A}" type="datetime1">
              <a:rPr lang="en-US"/>
              <a:pPr>
                <a:defRPr/>
              </a:pPr>
              <a:t>08/03/22</a:t>
            </a:fld>
            <a:endParaRPr lang="en-US"/>
          </a:p>
        </p:txBody>
      </p:sp>
      <p:sp>
        <p:nvSpPr>
          <p:cNvPr id="5" name="Footer Placeholder 4">
            <a:extLst>
              <a:ext uri="{FF2B5EF4-FFF2-40B4-BE49-F238E27FC236}">
                <a16:creationId xmlns:a16="http://schemas.microsoft.com/office/drawing/2014/main" xmlns="" id="{5D9AB730-69D8-4CB5-93DB-A17F600797B0}"/>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4D4015D9-980D-4868-B827-A9835F91135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DA1846-8212-45C4-A8B2-B72AFA1E2733}" type="slidenum">
              <a:rPr lang="en-US" altLang="en-US">
                <a:solidFill>
                  <a:srgbClr val="898989"/>
                </a:solidFill>
                <a:latin typeface="Calibri" panose="020F0502020204030204" pitchFamily="34" charset="0"/>
              </a:rPr>
              <a:pPr eaLnBrk="1" hangingPunct="1"/>
              <a:t>124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2CC6701F-4101-477A-8574-0A2886081FB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sz="2800" b="1" dirty="0">
                <a:latin typeface="Times New Roman" pitchFamily="18" charset="0"/>
              </a:rPr>
              <a:t>Set Difference (or MINUS or Except) Operation</a:t>
            </a:r>
          </a:p>
        </p:txBody>
      </p:sp>
      <p:pic>
        <p:nvPicPr>
          <p:cNvPr id="22535" name="Picture 2" descr="E:\NIET\Project\xLogo11.png.pagespeed.ic.pydHLuCQEZ.png">
            <a:extLst>
              <a:ext uri="{FF2B5EF4-FFF2-40B4-BE49-F238E27FC236}">
                <a16:creationId xmlns:a16="http://schemas.microsoft.com/office/drawing/2014/main" xmlns="" id="{23CF17A3-4298-43FA-81B4-B26F7AA7A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9">
            <a:extLst>
              <a:ext uri="{FF2B5EF4-FFF2-40B4-BE49-F238E27FC236}">
                <a16:creationId xmlns:a16="http://schemas.microsoft.com/office/drawing/2014/main" xmlns="" id="{9E89DB7C-43FE-4EFE-8F29-134958274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495800"/>
            <a:ext cx="31432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9" name="Picture 11">
            <a:extLst>
              <a:ext uri="{FF2B5EF4-FFF2-40B4-BE49-F238E27FC236}">
                <a16:creationId xmlns:a16="http://schemas.microsoft.com/office/drawing/2014/main" xmlns="" id="{00836BDA-4677-4707-A1CE-841D9E5588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648200"/>
            <a:ext cx="9620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3739"/>
                                        </p:tgtEl>
                                        <p:attrNameLst>
                                          <p:attrName>style.visibility</p:attrName>
                                        </p:attrNameLst>
                                      </p:cBhvr>
                                      <p:to>
                                        <p:strVal val="visible"/>
                                      </p:to>
                                    </p:set>
                                    <p:anim calcmode="lin" valueType="num">
                                      <p:cBhvr additive="base">
                                        <p:cTn id="7" dur="500" fill="hold"/>
                                        <p:tgtEl>
                                          <p:spTgt spid="73739"/>
                                        </p:tgtEl>
                                        <p:attrNameLst>
                                          <p:attrName>ppt_x</p:attrName>
                                        </p:attrNameLst>
                                      </p:cBhvr>
                                      <p:tavLst>
                                        <p:tav tm="0">
                                          <p:val>
                                            <p:strVal val="1+#ppt_w/2"/>
                                          </p:val>
                                        </p:tav>
                                        <p:tav tm="100000">
                                          <p:val>
                                            <p:strVal val="#ppt_x"/>
                                          </p:val>
                                        </p:tav>
                                      </p:tavLst>
                                    </p:anim>
                                    <p:anim calcmode="lin" valueType="num">
                                      <p:cBhvr additive="base">
                                        <p:cTn id="8" dur="500" fill="hold"/>
                                        <p:tgtEl>
                                          <p:spTgt spid="737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a:extLst>
              <a:ext uri="{FF2B5EF4-FFF2-40B4-BE49-F238E27FC236}">
                <a16:creationId xmlns:a16="http://schemas.microsoft.com/office/drawing/2014/main" xmlns="" id="{C217740C-DF7F-4559-A361-A0AF5C7ECAEB}"/>
              </a:ext>
            </a:extLst>
          </p:cNvPr>
          <p:cNvSpPr>
            <a:spLocks noGrp="1"/>
          </p:cNvSpPr>
          <p:nvPr>
            <p:ph idx="1"/>
          </p:nvPr>
        </p:nvSpPr>
        <p:spPr>
          <a:xfrm>
            <a:off x="533400" y="1143000"/>
            <a:ext cx="8229600" cy="5181600"/>
          </a:xfrm>
        </p:spPr>
        <p:txBody>
          <a:bodyPr/>
          <a:lstStyle/>
          <a:p>
            <a:pPr algn="just" eaLnBrk="1" hangingPunct="1">
              <a:buFont typeface="Arial" panose="020B0604020202020204" pitchFamily="34" charset="0"/>
              <a:buNone/>
            </a:pPr>
            <a:r>
              <a:rPr lang="en-US" altLang="en-US" sz="2000" b="1"/>
              <a:t>Example :- </a:t>
            </a:r>
            <a:r>
              <a:rPr lang="en-US" altLang="en-US" sz="2000"/>
              <a:t>Find all the customers who has an account in the bank but not make loan.</a:t>
            </a:r>
          </a:p>
          <a:p>
            <a:pPr algn="just" eaLnBrk="1" hangingPunct="1">
              <a:buFont typeface="Arial" panose="020B0604020202020204" pitchFamily="34" charset="0"/>
              <a:buNone/>
            </a:pPr>
            <a:r>
              <a:rPr lang="en-US" altLang="en-US" sz="2000" b="1">
                <a:solidFill>
                  <a:srgbClr val="C00000"/>
                </a:solidFill>
              </a:rPr>
              <a:t>Ans </a:t>
            </a:r>
          </a:p>
          <a:p>
            <a:pPr algn="just" eaLnBrk="1" hangingPunct="1">
              <a:buFont typeface="Arial" panose="020B0604020202020204" pitchFamily="34" charset="0"/>
              <a:buNone/>
            </a:pPr>
            <a:r>
              <a:rPr lang="el-GR" altLang="en-US" sz="2000"/>
              <a:t>Π</a:t>
            </a:r>
            <a:r>
              <a:rPr lang="en-US" altLang="en-US" sz="2000"/>
              <a:t> </a:t>
            </a:r>
            <a:r>
              <a:rPr lang="en-US" altLang="en-US" sz="1800"/>
              <a:t>Customer_name</a:t>
            </a:r>
            <a:r>
              <a:rPr lang="en-US" altLang="en-US" sz="2000"/>
              <a:t>(Depositor) - </a:t>
            </a:r>
            <a:r>
              <a:rPr lang="el-GR" altLang="en-US" sz="1800"/>
              <a:t>Π </a:t>
            </a:r>
            <a:r>
              <a:rPr lang="en-US" altLang="en-US" sz="1800"/>
              <a:t>Customer_name </a:t>
            </a:r>
            <a:r>
              <a:rPr lang="en-US" altLang="en-US" sz="2000"/>
              <a:t>(Borrower)</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r>
              <a:rPr lang="en-US" altLang="en-US" sz="2000" b="1">
                <a:solidFill>
                  <a:srgbClr val="C00000"/>
                </a:solidFill>
              </a:rPr>
              <a:t>SQL Query:- </a:t>
            </a:r>
          </a:p>
          <a:p>
            <a:pPr algn="just" eaLnBrk="1" hangingPunct="1">
              <a:buFont typeface="Arial" panose="020B0604020202020204" pitchFamily="34" charset="0"/>
              <a:buNone/>
            </a:pPr>
            <a:r>
              <a:rPr lang="en-US" altLang="en-US" sz="2000"/>
              <a:t>SELECT Customer_name FROM Depositer minus SELECT Customer_name FROM Borrower;</a:t>
            </a:r>
          </a:p>
          <a:p>
            <a:pPr algn="just" eaLnBrk="1" hangingPunct="1">
              <a:buFont typeface="Arial" panose="020B0604020202020204" pitchFamily="34" charset="0"/>
              <a:buNone/>
            </a:pPr>
            <a:r>
              <a:rPr lang="en-US" altLang="en-US" sz="2000" b="1"/>
              <a:t>Depositer</a:t>
            </a:r>
            <a:r>
              <a:rPr lang="en-US" altLang="en-US" sz="2000"/>
              <a:t> 					</a:t>
            </a:r>
            <a:r>
              <a:rPr lang="en-US" altLang="en-US" sz="2000" b="1"/>
              <a:t>Borrower</a:t>
            </a:r>
          </a:p>
          <a:p>
            <a:pPr algn="just" eaLnBrk="1" hangingPunct="1">
              <a:buFont typeface="Arial" panose="020B0604020202020204" pitchFamily="34" charset="0"/>
              <a:buNone/>
            </a:pPr>
            <a:endParaRPr lang="en-US" altLang="en-US" sz="2000" b="1"/>
          </a:p>
          <a:p>
            <a:pPr eaLnBrk="1" hangingPunct="1"/>
            <a:endParaRPr lang="en-US" altLang="en-US" sz="2200"/>
          </a:p>
        </p:txBody>
      </p:sp>
      <p:sp>
        <p:nvSpPr>
          <p:cNvPr id="4" name="Date Placeholder 3">
            <a:extLst>
              <a:ext uri="{FF2B5EF4-FFF2-40B4-BE49-F238E27FC236}">
                <a16:creationId xmlns:a16="http://schemas.microsoft.com/office/drawing/2014/main" xmlns="" id="{362357AE-B104-48B1-944E-ADDD9A505D2F}"/>
              </a:ext>
            </a:extLst>
          </p:cNvPr>
          <p:cNvSpPr>
            <a:spLocks noGrp="1"/>
          </p:cNvSpPr>
          <p:nvPr>
            <p:ph type="dt" sz="quarter" idx="10"/>
          </p:nvPr>
        </p:nvSpPr>
        <p:spPr/>
        <p:txBody>
          <a:bodyPr/>
          <a:lstStyle/>
          <a:p>
            <a:pPr>
              <a:defRPr/>
            </a:pPr>
            <a:fld id="{950DB6AA-6E25-463B-AF6A-92AEE0EAFB35}" type="datetime1">
              <a:rPr lang="en-US"/>
              <a:pPr>
                <a:defRPr/>
              </a:pPr>
              <a:t>08/03/22</a:t>
            </a:fld>
            <a:endParaRPr lang="en-US"/>
          </a:p>
        </p:txBody>
      </p:sp>
      <p:sp>
        <p:nvSpPr>
          <p:cNvPr id="5" name="Footer Placeholder 4">
            <a:extLst>
              <a:ext uri="{FF2B5EF4-FFF2-40B4-BE49-F238E27FC236}">
                <a16:creationId xmlns:a16="http://schemas.microsoft.com/office/drawing/2014/main" xmlns="" id="{2E2F1723-A95C-42D5-A446-B7A6F1E19E29}"/>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80F06E3D-8860-42D1-9F79-7D72DA8A5BC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A1ED9A-28D2-42DC-8E73-19C4877DF6F6}" type="slidenum">
              <a:rPr lang="en-US" altLang="en-US">
                <a:solidFill>
                  <a:srgbClr val="898989"/>
                </a:solidFill>
                <a:latin typeface="Calibri" panose="020F0502020204030204" pitchFamily="34" charset="0"/>
              </a:rPr>
              <a:pPr eaLnBrk="1" hangingPunct="1"/>
              <a:t>125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98C05BF-5124-4C8E-BD33-987BDDA4F05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sz="2800" b="1" dirty="0">
                <a:latin typeface="Times New Roman" pitchFamily="18" charset="0"/>
              </a:rPr>
              <a:t>Set Difference (or MINUS or Except) Operation</a:t>
            </a:r>
          </a:p>
        </p:txBody>
      </p:sp>
      <p:pic>
        <p:nvPicPr>
          <p:cNvPr id="23559" name="Picture 2" descr="E:\NIET\Project\xLogo11.png.pagespeed.ic.pydHLuCQEZ.png">
            <a:extLst>
              <a:ext uri="{FF2B5EF4-FFF2-40B4-BE49-F238E27FC236}">
                <a16:creationId xmlns:a16="http://schemas.microsoft.com/office/drawing/2014/main" xmlns="" id="{C4D6449F-73D4-4A0F-9ACE-61CAE1A2A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10">
            <a:extLst>
              <a:ext uri="{FF2B5EF4-FFF2-40B4-BE49-F238E27FC236}">
                <a16:creationId xmlns:a16="http://schemas.microsoft.com/office/drawing/2014/main" xmlns="" id="{6332FE95-1B5F-4F0C-88E4-8ABE883E1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0"/>
            <a:ext cx="3067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12">
            <a:extLst>
              <a:ext uri="{FF2B5EF4-FFF2-40B4-BE49-F238E27FC236}">
                <a16:creationId xmlns:a16="http://schemas.microsoft.com/office/drawing/2014/main" xmlns="" id="{BDEADEC8-C3E5-4040-9169-0CD2BBF4D2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572000"/>
            <a:ext cx="29146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6" name="Picture 9">
            <a:extLst>
              <a:ext uri="{FF2B5EF4-FFF2-40B4-BE49-F238E27FC236}">
                <a16:creationId xmlns:a16="http://schemas.microsoft.com/office/drawing/2014/main" xmlns="" id="{960BAEAE-87C3-4CEF-A1F3-6A2CF2A1C0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676400"/>
            <a:ext cx="182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1378">
                                            <p:txEl>
                                              <p:pRg st="2" end="2"/>
                                            </p:txEl>
                                          </p:spTgt>
                                        </p:tgtEl>
                                        <p:attrNameLst>
                                          <p:attrName>style.visibility</p:attrName>
                                        </p:attrNameLst>
                                      </p:cBhvr>
                                      <p:to>
                                        <p:strVal val="visible"/>
                                      </p:to>
                                    </p:set>
                                    <p:anim calcmode="lin" valueType="num">
                                      <p:cBhvr additive="base">
                                        <p:cTn id="7" dur="500" fill="hold"/>
                                        <p:tgtEl>
                                          <p:spTgt spid="10137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6506"/>
                                        </p:tgtEl>
                                        <p:attrNameLst>
                                          <p:attrName>style.visibility</p:attrName>
                                        </p:attrNameLst>
                                      </p:cBhvr>
                                      <p:to>
                                        <p:strVal val="visible"/>
                                      </p:to>
                                    </p:set>
                                    <p:anim calcmode="lin" valueType="num">
                                      <p:cBhvr additive="base">
                                        <p:cTn id="13" dur="500" fill="hold"/>
                                        <p:tgtEl>
                                          <p:spTgt spid="106506"/>
                                        </p:tgtEl>
                                        <p:attrNameLst>
                                          <p:attrName>ppt_x</p:attrName>
                                        </p:attrNameLst>
                                      </p:cBhvr>
                                      <p:tavLst>
                                        <p:tav tm="0">
                                          <p:val>
                                            <p:strVal val="#ppt_x"/>
                                          </p:val>
                                        </p:tav>
                                        <p:tav tm="100000">
                                          <p:val>
                                            <p:strVal val="#ppt_x"/>
                                          </p:val>
                                        </p:tav>
                                      </p:tavLst>
                                    </p:anim>
                                    <p:anim calcmode="lin" valueType="num">
                                      <p:cBhvr additive="base">
                                        <p:cTn id="14" dur="500" fill="hold"/>
                                        <p:tgtEl>
                                          <p:spTgt spid="10650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1378">
                                            <p:txEl>
                                              <p:pRg st="5" end="5"/>
                                            </p:txEl>
                                          </p:spTgt>
                                        </p:tgtEl>
                                        <p:attrNameLst>
                                          <p:attrName>style.visibility</p:attrName>
                                        </p:attrNameLst>
                                      </p:cBhvr>
                                      <p:to>
                                        <p:strVal val="visible"/>
                                      </p:to>
                                    </p:set>
                                    <p:anim calcmode="lin" valueType="num">
                                      <p:cBhvr additive="base">
                                        <p:cTn id="19" dur="500" fill="hold"/>
                                        <p:tgtEl>
                                          <p:spTgt spid="101378">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37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Data Set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Content Placeholder 7">
            <a:extLst>
              <a:ext uri="{FF2B5EF4-FFF2-40B4-BE49-F238E27FC236}">
                <a16:creationId xmlns:a16="http://schemas.microsoft.com/office/drawing/2014/main" xmlns="" id="{3407AE52-C913-48DD-B451-6830C9731BF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412776"/>
            <a:ext cx="8075240" cy="405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0055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72D40275-0E9E-4828-9045-EC968B163CEC}"/>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r>
              <a:rPr lang="en-US" altLang="en-US" sz="2400" b="1" dirty="0"/>
              <a:t>Example :</a:t>
            </a:r>
            <a:r>
              <a:rPr lang="en-US" altLang="en-US" sz="2400" dirty="0">
                <a:latin typeface="Times New Roman" panose="02020603050405020304" pitchFamily="18" charset="0"/>
              </a:rPr>
              <a:t>To retrieve the social security numbers of all employees who  work as supervisor  but not as a  manager.</a:t>
            </a:r>
          </a:p>
          <a:p>
            <a:pPr algn="just" eaLnBrk="1" hangingPunct="1">
              <a:buFont typeface="Arial" panose="020B0604020202020204" pitchFamily="34" charset="0"/>
              <a:buNone/>
            </a:pPr>
            <a:r>
              <a:rPr lang="en-US" altLang="en-US" sz="2400" b="1" dirty="0">
                <a:solidFill>
                  <a:srgbClr val="FF0000"/>
                </a:solidFill>
                <a:latin typeface="Times New Roman" panose="02020603050405020304" pitchFamily="18" charset="0"/>
              </a:rPr>
              <a:t>Ans.</a:t>
            </a:r>
          </a:p>
          <a:p>
            <a:pPr algn="just" eaLnBrk="1" hangingPunct="1">
              <a:buFont typeface="Arial" panose="020B0604020202020204" pitchFamily="34" charset="0"/>
              <a:buNone/>
            </a:pPr>
            <a:r>
              <a:rPr lang="en-US" altLang="en-US" sz="2400" dirty="0">
                <a:sym typeface="Symbol" panose="05050102010706020507" pitchFamily="18" charset="2"/>
              </a:rPr>
              <a:t></a:t>
            </a:r>
            <a:r>
              <a:rPr lang="en-US" altLang="en-US" sz="2400" dirty="0" err="1">
                <a:sym typeface="Symbol" panose="05050102010706020507" pitchFamily="18" charset="2"/>
              </a:rPr>
              <a:t>superssn</a:t>
            </a:r>
            <a:r>
              <a:rPr lang="en-US" altLang="en-US" sz="2400" b="1" dirty="0">
                <a:latin typeface="Times New Roman" panose="02020603050405020304" pitchFamily="18" charset="0"/>
              </a:rPr>
              <a:t>(Employee)</a:t>
            </a:r>
            <a:r>
              <a:rPr lang="en-US" altLang="en-US" sz="2400" dirty="0"/>
              <a:t>  - </a:t>
            </a:r>
            <a:r>
              <a:rPr lang="en-US" altLang="en-US" sz="2400" dirty="0">
                <a:sym typeface="Symbol" panose="05050102010706020507" pitchFamily="18" charset="2"/>
              </a:rPr>
              <a:t></a:t>
            </a:r>
            <a:r>
              <a:rPr lang="en-US" altLang="en-US" sz="2400" dirty="0" err="1">
                <a:sym typeface="Symbol" panose="05050102010706020507" pitchFamily="18" charset="2"/>
              </a:rPr>
              <a:t>mgr_ssn</a:t>
            </a:r>
            <a:r>
              <a:rPr lang="en-US" altLang="en-US" sz="2400" b="1" dirty="0"/>
              <a:t>(Department)</a:t>
            </a:r>
            <a:endParaRPr lang="en-US" altLang="en-US" sz="2400" dirty="0"/>
          </a:p>
          <a:p>
            <a:pPr algn="just" eaLnBrk="1" hangingPunct="1">
              <a:buFont typeface="Arial" panose="020B0604020202020204" pitchFamily="34" charset="0"/>
              <a:buNone/>
            </a:pPr>
            <a:endParaRPr lang="en-US" altLang="en-US" sz="2400" b="1" dirty="0"/>
          </a:p>
          <a:p>
            <a:pPr algn="just" eaLnBrk="1" hangingPunct="1">
              <a:buFont typeface="Arial" panose="020B0604020202020204" pitchFamily="34" charset="0"/>
              <a:buNone/>
            </a:pPr>
            <a:r>
              <a:rPr lang="en-US" altLang="en-US" sz="2400" b="1" dirty="0">
                <a:solidFill>
                  <a:srgbClr val="FF0000"/>
                </a:solidFill>
              </a:rPr>
              <a:t>SQL Query</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r>
              <a:rPr lang="en-US" altLang="en-US" sz="2400" dirty="0"/>
              <a:t>select </a:t>
            </a:r>
            <a:r>
              <a:rPr lang="en-US" altLang="en-US" sz="2400" dirty="0" err="1"/>
              <a:t>superssn</a:t>
            </a:r>
            <a:r>
              <a:rPr lang="en-US" altLang="en-US" sz="2400" dirty="0"/>
              <a:t> from employee minus select </a:t>
            </a:r>
            <a:r>
              <a:rPr lang="en-US" altLang="en-US" sz="2400" dirty="0" err="1"/>
              <a:t>mgr_ssn</a:t>
            </a:r>
            <a:r>
              <a:rPr lang="en-US" altLang="en-US" sz="2400" dirty="0"/>
              <a:t> from department ;</a:t>
            </a:r>
          </a:p>
          <a:p>
            <a:pPr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xmlns="" id="{3AFC99EB-216C-496E-BC13-B6E71BA040B3}"/>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1964A15B-756F-464C-964B-A6421F3E8F93}"/>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D2093AC0-9BC6-4A85-ABF9-ECCEA37BF80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F080CC-5DAE-43AB-84E2-4E7D6C7528BA}" type="slidenum">
              <a:rPr lang="en-US" altLang="en-US">
                <a:solidFill>
                  <a:srgbClr val="898989"/>
                </a:solidFill>
                <a:latin typeface="Calibri" panose="020F0502020204030204" pitchFamily="34" charset="0"/>
              </a:rPr>
              <a:pPr eaLnBrk="1" hangingPunct="1"/>
              <a:t>127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6FCEF39A-35EC-415F-A2A8-C58B6245F28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buFont typeface="Arial" pitchFamily="34" charset="0"/>
              <a:buNone/>
              <a:defRPr/>
            </a:pPr>
            <a:r>
              <a:rPr lang="en-US" sz="3200" b="1" dirty="0">
                <a:solidFill>
                  <a:srgbClr val="FF0000"/>
                </a:solidFill>
              </a:rPr>
              <a:t>Example </a:t>
            </a:r>
          </a:p>
        </p:txBody>
      </p:sp>
      <p:pic>
        <p:nvPicPr>
          <p:cNvPr id="24583" name="Picture 2" descr="E:\NIET\Project\xLogo11.png.pagespeed.ic.pydHLuCQEZ.png">
            <a:extLst>
              <a:ext uri="{FF2B5EF4-FFF2-40B4-BE49-F238E27FC236}">
                <a16:creationId xmlns:a16="http://schemas.microsoft.com/office/drawing/2014/main" xmlns="" id="{721F16A1-027C-4863-AFF4-C182A7241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403" name="Picture 3">
            <a:extLst>
              <a:ext uri="{FF2B5EF4-FFF2-40B4-BE49-F238E27FC236}">
                <a16:creationId xmlns:a16="http://schemas.microsoft.com/office/drawing/2014/main" xmlns="" id="{318C7728-FDE4-421B-81CF-EEE42CFD0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124200"/>
            <a:ext cx="12096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1" end="1"/>
                                            </p:txEl>
                                          </p:spTgt>
                                        </p:tgtEl>
                                        <p:attrNameLst>
                                          <p:attrName>style.visibility</p:attrName>
                                        </p:attrNameLst>
                                      </p:cBhvr>
                                      <p:to>
                                        <p:strVal val="visible"/>
                                      </p:to>
                                    </p:set>
                                    <p:anim calcmode="lin" valueType="num">
                                      <p:cBhvr additive="base">
                                        <p:cTn id="7" dur="500" fill="hold"/>
                                        <p:tgtEl>
                                          <p:spTgt spid="4710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anim calcmode="lin" valueType="num">
                                      <p:cBhvr additive="base">
                                        <p:cTn id="11"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0403"/>
                                        </p:tgtEl>
                                        <p:attrNameLst>
                                          <p:attrName>style.visibility</p:attrName>
                                        </p:attrNameLst>
                                      </p:cBhvr>
                                      <p:to>
                                        <p:strVal val="visible"/>
                                      </p:to>
                                    </p:set>
                                    <p:anim calcmode="lin" valueType="num">
                                      <p:cBhvr additive="base">
                                        <p:cTn id="17" dur="500" fill="hold"/>
                                        <p:tgtEl>
                                          <p:spTgt spid="230403"/>
                                        </p:tgtEl>
                                        <p:attrNameLst>
                                          <p:attrName>ppt_x</p:attrName>
                                        </p:attrNameLst>
                                      </p:cBhvr>
                                      <p:tavLst>
                                        <p:tav tm="0">
                                          <p:val>
                                            <p:strVal val="#ppt_x"/>
                                          </p:val>
                                        </p:tav>
                                        <p:tav tm="100000">
                                          <p:val>
                                            <p:strVal val="#ppt_x"/>
                                          </p:val>
                                        </p:tav>
                                      </p:tavLst>
                                    </p:anim>
                                    <p:anim calcmode="lin" valueType="num">
                                      <p:cBhvr additive="base">
                                        <p:cTn id="18" dur="500" fill="hold"/>
                                        <p:tgtEl>
                                          <p:spTgt spid="23040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anim calcmode="lin" valueType="num">
                                      <p:cBhvr additive="base">
                                        <p:cTn id="23" dur="5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106">
                                            <p:txEl>
                                              <p:pRg st="6" end="6"/>
                                            </p:txEl>
                                          </p:spTgt>
                                        </p:tgtEl>
                                        <p:attrNameLst>
                                          <p:attrName>style.visibility</p:attrName>
                                        </p:attrNameLst>
                                      </p:cBhvr>
                                      <p:to>
                                        <p:strVal val="visible"/>
                                      </p:to>
                                    </p:set>
                                    <p:anim calcmode="lin" valueType="num">
                                      <p:cBhvr additive="base">
                                        <p:cTn id="27" dur="500" fill="hold"/>
                                        <p:tgtEl>
                                          <p:spTgt spid="4710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More Example</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2">
            <a:extLst>
              <a:ext uri="{FF2B5EF4-FFF2-40B4-BE49-F238E27FC236}">
                <a16:creationId xmlns:a16="http://schemas.microsoft.com/office/drawing/2014/main" xmlns="" id="{548CD574-B878-4BC1-A5B1-D08331293219}"/>
              </a:ext>
            </a:extLst>
          </p:cNvPr>
          <p:cNvGraphicFramePr>
            <a:graphicFrameLocks noGrp="1"/>
          </p:cNvGraphicFramePr>
          <p:nvPr>
            <p:extLst>
              <p:ext uri="{D42A27DB-BD31-4B8C-83A1-F6EECF244321}">
                <p14:modId xmlns:p14="http://schemas.microsoft.com/office/powerpoint/2010/main" val="350660332"/>
              </p:ext>
            </p:extLst>
          </p:nvPr>
        </p:nvGraphicFramePr>
        <p:xfrm>
          <a:off x="658480" y="1196752"/>
          <a:ext cx="1681272" cy="2438399"/>
        </p:xfrm>
        <a:graphic>
          <a:graphicData uri="http://schemas.openxmlformats.org/drawingml/2006/table">
            <a:tbl>
              <a:tblPr firstRow="1" bandRow="1">
                <a:tableStyleId>{5C22544A-7EE6-4342-B048-85BDC9FD1C3A}</a:tableStyleId>
              </a:tblPr>
              <a:tblGrid>
                <a:gridCol w="840636">
                  <a:extLst>
                    <a:ext uri="{9D8B030D-6E8A-4147-A177-3AD203B41FA5}">
                      <a16:colId xmlns:a16="http://schemas.microsoft.com/office/drawing/2014/main" xmlns="" val="3760260990"/>
                    </a:ext>
                  </a:extLst>
                </a:gridCol>
                <a:gridCol w="840636">
                  <a:extLst>
                    <a:ext uri="{9D8B030D-6E8A-4147-A177-3AD203B41FA5}">
                      <a16:colId xmlns:a16="http://schemas.microsoft.com/office/drawing/2014/main" xmlns="" val="3332836677"/>
                    </a:ext>
                  </a:extLst>
                </a:gridCol>
              </a:tblGrid>
              <a:tr h="297033">
                <a:tc>
                  <a:txBody>
                    <a:bodyPr/>
                    <a:lstStyle/>
                    <a:p>
                      <a:pPr algn="ctr"/>
                      <a:r>
                        <a:rPr lang="en-IN" sz="1400" dirty="0" err="1"/>
                        <a:t>Fn</a:t>
                      </a:r>
                      <a:r>
                        <a:rPr lang="en-IN" sz="1400" dirty="0"/>
                        <a:t> </a:t>
                      </a:r>
                    </a:p>
                  </a:txBody>
                  <a:tcPr/>
                </a:tc>
                <a:tc>
                  <a:txBody>
                    <a:bodyPr/>
                    <a:lstStyle/>
                    <a:p>
                      <a:pPr algn="ctr"/>
                      <a:r>
                        <a:rPr lang="en-IN" sz="1400" dirty="0"/>
                        <a:t>Ln</a:t>
                      </a:r>
                    </a:p>
                  </a:txBody>
                  <a:tcPr/>
                </a:tc>
                <a:extLst>
                  <a:ext uri="{0D108BD9-81ED-4DB2-BD59-A6C34878D82A}">
                    <a16:rowId xmlns:a16="http://schemas.microsoft.com/office/drawing/2014/main" xmlns="" val="419528239"/>
                  </a:ext>
                </a:extLst>
              </a:tr>
              <a:tr h="297033">
                <a:tc>
                  <a:txBody>
                    <a:bodyPr/>
                    <a:lstStyle/>
                    <a:p>
                      <a:pPr algn="ctr"/>
                      <a:r>
                        <a:rPr lang="en-IN" sz="1400" dirty="0"/>
                        <a:t>Susan</a:t>
                      </a:r>
                    </a:p>
                  </a:txBody>
                  <a:tcPr/>
                </a:tc>
                <a:tc>
                  <a:txBody>
                    <a:bodyPr/>
                    <a:lstStyle/>
                    <a:p>
                      <a:pPr algn="ctr"/>
                      <a:r>
                        <a:rPr lang="en-IN" sz="1400" dirty="0"/>
                        <a:t>Yao</a:t>
                      </a:r>
                    </a:p>
                  </a:txBody>
                  <a:tcPr/>
                </a:tc>
                <a:extLst>
                  <a:ext uri="{0D108BD9-81ED-4DB2-BD59-A6C34878D82A}">
                    <a16:rowId xmlns:a16="http://schemas.microsoft.com/office/drawing/2014/main" xmlns="" val="2644941025"/>
                  </a:ext>
                </a:extLst>
              </a:tr>
              <a:tr h="297033">
                <a:tc>
                  <a:txBody>
                    <a:bodyPr/>
                    <a:lstStyle/>
                    <a:p>
                      <a:pPr algn="ctr"/>
                      <a:r>
                        <a:rPr lang="en-IN" sz="1400" dirty="0"/>
                        <a:t>Ramesh</a:t>
                      </a:r>
                      <a:endParaRPr lang="en-IN" sz="1400" b="1" dirty="0"/>
                    </a:p>
                  </a:txBody>
                  <a:tcPr/>
                </a:tc>
                <a:tc>
                  <a:txBody>
                    <a:bodyPr/>
                    <a:lstStyle/>
                    <a:p>
                      <a:pPr algn="ctr"/>
                      <a:r>
                        <a:rPr lang="en-IN" sz="1400" dirty="0"/>
                        <a:t>Shah</a:t>
                      </a:r>
                    </a:p>
                  </a:txBody>
                  <a:tcPr/>
                </a:tc>
                <a:extLst>
                  <a:ext uri="{0D108BD9-81ED-4DB2-BD59-A6C34878D82A}">
                    <a16:rowId xmlns:a16="http://schemas.microsoft.com/office/drawing/2014/main" xmlns="" val="199858621"/>
                  </a:ext>
                </a:extLst>
              </a:tr>
              <a:tr h="297033">
                <a:tc>
                  <a:txBody>
                    <a:bodyPr/>
                    <a:lstStyle/>
                    <a:p>
                      <a:pPr algn="ctr"/>
                      <a:r>
                        <a:rPr lang="en-IN" sz="1400" dirty="0"/>
                        <a:t>Johnny</a:t>
                      </a:r>
                    </a:p>
                  </a:txBody>
                  <a:tcPr/>
                </a:tc>
                <a:tc>
                  <a:txBody>
                    <a:bodyPr/>
                    <a:lstStyle/>
                    <a:p>
                      <a:pPr algn="ctr"/>
                      <a:r>
                        <a:rPr lang="en-IN" sz="1400" dirty="0"/>
                        <a:t>Kohler</a:t>
                      </a:r>
                    </a:p>
                  </a:txBody>
                  <a:tcPr/>
                </a:tc>
                <a:extLst>
                  <a:ext uri="{0D108BD9-81ED-4DB2-BD59-A6C34878D82A}">
                    <a16:rowId xmlns:a16="http://schemas.microsoft.com/office/drawing/2014/main" xmlns="" val="1472076698"/>
                  </a:ext>
                </a:extLst>
              </a:tr>
              <a:tr h="297033">
                <a:tc>
                  <a:txBody>
                    <a:bodyPr/>
                    <a:lstStyle/>
                    <a:p>
                      <a:pPr algn="ctr"/>
                      <a:r>
                        <a:rPr lang="en-IN" sz="1400" dirty="0"/>
                        <a:t>Barbara</a:t>
                      </a:r>
                    </a:p>
                  </a:txBody>
                  <a:tcPr/>
                </a:tc>
                <a:tc>
                  <a:txBody>
                    <a:bodyPr/>
                    <a:lstStyle/>
                    <a:p>
                      <a:pPr algn="ctr"/>
                      <a:r>
                        <a:rPr lang="en-IN" sz="1400" dirty="0"/>
                        <a:t>Jones</a:t>
                      </a:r>
                    </a:p>
                  </a:txBody>
                  <a:tcPr/>
                </a:tc>
                <a:extLst>
                  <a:ext uri="{0D108BD9-81ED-4DB2-BD59-A6C34878D82A}">
                    <a16:rowId xmlns:a16="http://schemas.microsoft.com/office/drawing/2014/main" xmlns="" val="3724999124"/>
                  </a:ext>
                </a:extLst>
              </a:tr>
              <a:tr h="297033">
                <a:tc>
                  <a:txBody>
                    <a:bodyPr/>
                    <a:lstStyle/>
                    <a:p>
                      <a:pPr algn="ctr"/>
                      <a:r>
                        <a:rPr lang="en-IN" sz="1400" dirty="0"/>
                        <a:t>Amy</a:t>
                      </a:r>
                    </a:p>
                  </a:txBody>
                  <a:tcPr/>
                </a:tc>
                <a:tc>
                  <a:txBody>
                    <a:bodyPr/>
                    <a:lstStyle/>
                    <a:p>
                      <a:pPr algn="ctr"/>
                      <a:r>
                        <a:rPr lang="en-IN" sz="1400" dirty="0"/>
                        <a:t>Ford</a:t>
                      </a:r>
                    </a:p>
                  </a:txBody>
                  <a:tcPr/>
                </a:tc>
                <a:extLst>
                  <a:ext uri="{0D108BD9-81ED-4DB2-BD59-A6C34878D82A}">
                    <a16:rowId xmlns:a16="http://schemas.microsoft.com/office/drawing/2014/main" xmlns="" val="2825381138"/>
                  </a:ext>
                </a:extLst>
              </a:tr>
              <a:tr h="297033">
                <a:tc>
                  <a:txBody>
                    <a:bodyPr/>
                    <a:lstStyle/>
                    <a:p>
                      <a:pPr algn="ctr"/>
                      <a:r>
                        <a:rPr lang="en-IN" sz="1400" dirty="0"/>
                        <a:t>Jimmy</a:t>
                      </a:r>
                    </a:p>
                  </a:txBody>
                  <a:tcPr/>
                </a:tc>
                <a:tc>
                  <a:txBody>
                    <a:bodyPr/>
                    <a:lstStyle/>
                    <a:p>
                      <a:pPr algn="ctr"/>
                      <a:r>
                        <a:rPr lang="en-IN" sz="1400" dirty="0"/>
                        <a:t>Wang</a:t>
                      </a:r>
                    </a:p>
                  </a:txBody>
                  <a:tcPr/>
                </a:tc>
                <a:extLst>
                  <a:ext uri="{0D108BD9-81ED-4DB2-BD59-A6C34878D82A}">
                    <a16:rowId xmlns:a16="http://schemas.microsoft.com/office/drawing/2014/main" xmlns="" val="3332928786"/>
                  </a:ext>
                </a:extLst>
              </a:tr>
              <a:tr h="297033">
                <a:tc>
                  <a:txBody>
                    <a:bodyPr/>
                    <a:lstStyle/>
                    <a:p>
                      <a:pPr algn="ctr"/>
                      <a:r>
                        <a:rPr lang="en-IN" sz="1400" dirty="0"/>
                        <a:t>Ernest</a:t>
                      </a:r>
                    </a:p>
                  </a:txBody>
                  <a:tcPr/>
                </a:tc>
                <a:tc>
                  <a:txBody>
                    <a:bodyPr/>
                    <a:lstStyle/>
                    <a:p>
                      <a:pPr algn="ctr"/>
                      <a:r>
                        <a:rPr lang="en-IN" sz="1400" dirty="0"/>
                        <a:t>Gilbert</a:t>
                      </a:r>
                    </a:p>
                  </a:txBody>
                  <a:tcPr/>
                </a:tc>
                <a:extLst>
                  <a:ext uri="{0D108BD9-81ED-4DB2-BD59-A6C34878D82A}">
                    <a16:rowId xmlns:a16="http://schemas.microsoft.com/office/drawing/2014/main" xmlns="" val="3546975515"/>
                  </a:ext>
                </a:extLst>
              </a:tr>
            </a:tbl>
          </a:graphicData>
        </a:graphic>
      </p:graphicFrame>
      <p:sp>
        <p:nvSpPr>
          <p:cNvPr id="10" name="TextBox 9">
            <a:extLst>
              <a:ext uri="{FF2B5EF4-FFF2-40B4-BE49-F238E27FC236}">
                <a16:creationId xmlns:a16="http://schemas.microsoft.com/office/drawing/2014/main" xmlns="" id="{973B1FC0-F24F-4498-A4AF-1C9AFC685774}"/>
              </a:ext>
            </a:extLst>
          </p:cNvPr>
          <p:cNvSpPr txBox="1"/>
          <p:nvPr/>
        </p:nvSpPr>
        <p:spPr>
          <a:xfrm>
            <a:off x="961792" y="880722"/>
            <a:ext cx="1512168" cy="369332"/>
          </a:xfrm>
          <a:prstGeom prst="rect">
            <a:avLst/>
          </a:prstGeom>
          <a:noFill/>
        </p:spPr>
        <p:txBody>
          <a:bodyPr wrap="square">
            <a:spAutoFit/>
          </a:bodyPr>
          <a:lstStyle/>
          <a:p>
            <a:r>
              <a:rPr lang="en-IN" b="1" dirty="0"/>
              <a:t>STUDENT</a:t>
            </a:r>
          </a:p>
        </p:txBody>
      </p:sp>
      <p:graphicFrame>
        <p:nvGraphicFramePr>
          <p:cNvPr id="11" name="Table 11">
            <a:extLst>
              <a:ext uri="{FF2B5EF4-FFF2-40B4-BE49-F238E27FC236}">
                <a16:creationId xmlns:a16="http://schemas.microsoft.com/office/drawing/2014/main" xmlns="" id="{C4504B6D-5DDD-49A1-95E1-707E5E107C7B}"/>
              </a:ext>
            </a:extLst>
          </p:cNvPr>
          <p:cNvGraphicFramePr>
            <a:graphicFrameLocks noGrp="1"/>
          </p:cNvGraphicFramePr>
          <p:nvPr>
            <p:extLst>
              <p:ext uri="{D42A27DB-BD31-4B8C-83A1-F6EECF244321}">
                <p14:modId xmlns:p14="http://schemas.microsoft.com/office/powerpoint/2010/main" val="3780173488"/>
              </p:ext>
            </p:extLst>
          </p:nvPr>
        </p:nvGraphicFramePr>
        <p:xfrm>
          <a:off x="3179966" y="1196752"/>
          <a:ext cx="1654304" cy="1828799"/>
        </p:xfrm>
        <a:graphic>
          <a:graphicData uri="http://schemas.openxmlformats.org/drawingml/2006/table">
            <a:tbl>
              <a:tblPr firstRow="1" bandRow="1">
                <a:tableStyleId>{5C22544A-7EE6-4342-B048-85BDC9FD1C3A}</a:tableStyleId>
              </a:tblPr>
              <a:tblGrid>
                <a:gridCol w="827152">
                  <a:extLst>
                    <a:ext uri="{9D8B030D-6E8A-4147-A177-3AD203B41FA5}">
                      <a16:colId xmlns:a16="http://schemas.microsoft.com/office/drawing/2014/main" xmlns="" val="617568076"/>
                    </a:ext>
                  </a:extLst>
                </a:gridCol>
                <a:gridCol w="827152">
                  <a:extLst>
                    <a:ext uri="{9D8B030D-6E8A-4147-A177-3AD203B41FA5}">
                      <a16:colId xmlns:a16="http://schemas.microsoft.com/office/drawing/2014/main" xmlns="" val="1316433859"/>
                    </a:ext>
                  </a:extLst>
                </a:gridCol>
              </a:tblGrid>
              <a:tr h="276031">
                <a:tc>
                  <a:txBody>
                    <a:bodyPr/>
                    <a:lstStyle/>
                    <a:p>
                      <a:r>
                        <a:rPr lang="en-IN" sz="1400" dirty="0" err="1"/>
                        <a:t>Fname</a:t>
                      </a:r>
                      <a:endParaRPr lang="en-IN" sz="1400" dirty="0"/>
                    </a:p>
                  </a:txBody>
                  <a:tcPr/>
                </a:tc>
                <a:tc>
                  <a:txBody>
                    <a:bodyPr/>
                    <a:lstStyle/>
                    <a:p>
                      <a:r>
                        <a:rPr lang="en-IN" sz="1400" dirty="0" err="1"/>
                        <a:t>Lname</a:t>
                      </a:r>
                      <a:endParaRPr lang="en-IN" sz="1400" dirty="0"/>
                    </a:p>
                  </a:txBody>
                  <a:tcPr/>
                </a:tc>
                <a:extLst>
                  <a:ext uri="{0D108BD9-81ED-4DB2-BD59-A6C34878D82A}">
                    <a16:rowId xmlns:a16="http://schemas.microsoft.com/office/drawing/2014/main" xmlns="" val="3710861929"/>
                  </a:ext>
                </a:extLst>
              </a:tr>
              <a:tr h="276031">
                <a:tc>
                  <a:txBody>
                    <a:bodyPr/>
                    <a:lstStyle/>
                    <a:p>
                      <a:r>
                        <a:rPr lang="en-IN" sz="1400" dirty="0"/>
                        <a:t>John</a:t>
                      </a:r>
                    </a:p>
                  </a:txBody>
                  <a:tcPr/>
                </a:tc>
                <a:tc>
                  <a:txBody>
                    <a:bodyPr/>
                    <a:lstStyle/>
                    <a:p>
                      <a:r>
                        <a:rPr lang="en-IN" sz="1400" dirty="0"/>
                        <a:t>Smith</a:t>
                      </a:r>
                    </a:p>
                  </a:txBody>
                  <a:tcPr/>
                </a:tc>
                <a:extLst>
                  <a:ext uri="{0D108BD9-81ED-4DB2-BD59-A6C34878D82A}">
                    <a16:rowId xmlns:a16="http://schemas.microsoft.com/office/drawing/2014/main" xmlns="" val="279362023"/>
                  </a:ext>
                </a:extLst>
              </a:tr>
              <a:tr h="276031">
                <a:tc>
                  <a:txBody>
                    <a:bodyPr/>
                    <a:lstStyle/>
                    <a:p>
                      <a:r>
                        <a:rPr lang="en-IN" sz="1400" dirty="0"/>
                        <a:t>Ricardo</a:t>
                      </a:r>
                    </a:p>
                  </a:txBody>
                  <a:tcPr/>
                </a:tc>
                <a:tc>
                  <a:txBody>
                    <a:bodyPr/>
                    <a:lstStyle/>
                    <a:p>
                      <a:r>
                        <a:rPr lang="en-IN" sz="1400" dirty="0"/>
                        <a:t>Browne</a:t>
                      </a:r>
                    </a:p>
                  </a:txBody>
                  <a:tcPr/>
                </a:tc>
                <a:extLst>
                  <a:ext uri="{0D108BD9-81ED-4DB2-BD59-A6C34878D82A}">
                    <a16:rowId xmlns:a16="http://schemas.microsoft.com/office/drawing/2014/main" xmlns="" val="824562546"/>
                  </a:ext>
                </a:extLst>
              </a:tr>
              <a:tr h="276031">
                <a:tc>
                  <a:txBody>
                    <a:bodyPr/>
                    <a:lstStyle/>
                    <a:p>
                      <a:r>
                        <a:rPr lang="en-IN" sz="1400" dirty="0"/>
                        <a:t>Susan</a:t>
                      </a:r>
                    </a:p>
                  </a:txBody>
                  <a:tcPr/>
                </a:tc>
                <a:tc>
                  <a:txBody>
                    <a:bodyPr/>
                    <a:lstStyle/>
                    <a:p>
                      <a:r>
                        <a:rPr lang="en-IN" sz="1400" dirty="0"/>
                        <a:t>Yao</a:t>
                      </a:r>
                    </a:p>
                  </a:txBody>
                  <a:tcPr/>
                </a:tc>
                <a:extLst>
                  <a:ext uri="{0D108BD9-81ED-4DB2-BD59-A6C34878D82A}">
                    <a16:rowId xmlns:a16="http://schemas.microsoft.com/office/drawing/2014/main" xmlns="" val="71007021"/>
                  </a:ext>
                </a:extLst>
              </a:tr>
              <a:tr h="276031">
                <a:tc>
                  <a:txBody>
                    <a:bodyPr/>
                    <a:lstStyle/>
                    <a:p>
                      <a:r>
                        <a:rPr lang="en-IN" sz="1400" dirty="0"/>
                        <a:t>Francis</a:t>
                      </a:r>
                    </a:p>
                  </a:txBody>
                  <a:tcPr/>
                </a:tc>
                <a:tc>
                  <a:txBody>
                    <a:bodyPr/>
                    <a:lstStyle/>
                    <a:p>
                      <a:r>
                        <a:rPr lang="en-IN" sz="1400" dirty="0"/>
                        <a:t>Johnson</a:t>
                      </a:r>
                    </a:p>
                  </a:txBody>
                  <a:tcPr/>
                </a:tc>
                <a:extLst>
                  <a:ext uri="{0D108BD9-81ED-4DB2-BD59-A6C34878D82A}">
                    <a16:rowId xmlns:a16="http://schemas.microsoft.com/office/drawing/2014/main" xmlns="" val="340450706"/>
                  </a:ext>
                </a:extLst>
              </a:tr>
              <a:tr h="276031">
                <a:tc>
                  <a:txBody>
                    <a:bodyPr/>
                    <a:lstStyle/>
                    <a:p>
                      <a:r>
                        <a:rPr lang="en-IN" sz="1400" dirty="0"/>
                        <a:t>Ramesh</a:t>
                      </a:r>
                    </a:p>
                  </a:txBody>
                  <a:tcPr/>
                </a:tc>
                <a:tc>
                  <a:txBody>
                    <a:bodyPr/>
                    <a:lstStyle/>
                    <a:p>
                      <a:r>
                        <a:rPr lang="en-IN" sz="1400" dirty="0"/>
                        <a:t>Shah</a:t>
                      </a:r>
                    </a:p>
                  </a:txBody>
                  <a:tcPr/>
                </a:tc>
                <a:extLst>
                  <a:ext uri="{0D108BD9-81ED-4DB2-BD59-A6C34878D82A}">
                    <a16:rowId xmlns:a16="http://schemas.microsoft.com/office/drawing/2014/main" xmlns="" val="1460267947"/>
                  </a:ext>
                </a:extLst>
              </a:tr>
            </a:tbl>
          </a:graphicData>
        </a:graphic>
      </p:graphicFrame>
      <p:sp>
        <p:nvSpPr>
          <p:cNvPr id="13" name="TextBox 12">
            <a:extLst>
              <a:ext uri="{FF2B5EF4-FFF2-40B4-BE49-F238E27FC236}">
                <a16:creationId xmlns:a16="http://schemas.microsoft.com/office/drawing/2014/main" xmlns="" id="{37002F8B-E1BD-48C8-9DD2-94AD0EA01285}"/>
              </a:ext>
            </a:extLst>
          </p:cNvPr>
          <p:cNvSpPr txBox="1"/>
          <p:nvPr/>
        </p:nvSpPr>
        <p:spPr>
          <a:xfrm>
            <a:off x="3271606" y="880722"/>
            <a:ext cx="1409204" cy="369332"/>
          </a:xfrm>
          <a:prstGeom prst="rect">
            <a:avLst/>
          </a:prstGeom>
          <a:noFill/>
        </p:spPr>
        <p:txBody>
          <a:bodyPr wrap="square">
            <a:spAutoFit/>
          </a:bodyPr>
          <a:lstStyle/>
          <a:p>
            <a:r>
              <a:rPr lang="en-IN" b="1" dirty="0"/>
              <a:t>INSTRUCTOR</a:t>
            </a:r>
          </a:p>
        </p:txBody>
      </p:sp>
      <p:graphicFrame>
        <p:nvGraphicFramePr>
          <p:cNvPr id="14" name="Table 2">
            <a:extLst>
              <a:ext uri="{FF2B5EF4-FFF2-40B4-BE49-F238E27FC236}">
                <a16:creationId xmlns:a16="http://schemas.microsoft.com/office/drawing/2014/main" xmlns="" id="{98ED9DAA-2990-4DE5-92DB-EA8F66B03DFD}"/>
              </a:ext>
            </a:extLst>
          </p:cNvPr>
          <p:cNvGraphicFramePr>
            <a:graphicFrameLocks noGrp="1"/>
          </p:cNvGraphicFramePr>
          <p:nvPr>
            <p:extLst>
              <p:ext uri="{D42A27DB-BD31-4B8C-83A1-F6EECF244321}">
                <p14:modId xmlns:p14="http://schemas.microsoft.com/office/powerpoint/2010/main" val="2963359908"/>
              </p:ext>
            </p:extLst>
          </p:nvPr>
        </p:nvGraphicFramePr>
        <p:xfrm>
          <a:off x="5712564" y="1169245"/>
          <a:ext cx="1681272" cy="3352799"/>
        </p:xfrm>
        <a:graphic>
          <a:graphicData uri="http://schemas.openxmlformats.org/drawingml/2006/table">
            <a:tbl>
              <a:tblPr firstRow="1" bandRow="1">
                <a:tableStyleId>{5C22544A-7EE6-4342-B048-85BDC9FD1C3A}</a:tableStyleId>
              </a:tblPr>
              <a:tblGrid>
                <a:gridCol w="840636">
                  <a:extLst>
                    <a:ext uri="{9D8B030D-6E8A-4147-A177-3AD203B41FA5}">
                      <a16:colId xmlns:a16="http://schemas.microsoft.com/office/drawing/2014/main" xmlns="" val="3760260990"/>
                    </a:ext>
                  </a:extLst>
                </a:gridCol>
                <a:gridCol w="840636">
                  <a:extLst>
                    <a:ext uri="{9D8B030D-6E8A-4147-A177-3AD203B41FA5}">
                      <a16:colId xmlns:a16="http://schemas.microsoft.com/office/drawing/2014/main" xmlns="" val="3332836677"/>
                    </a:ext>
                  </a:extLst>
                </a:gridCol>
              </a:tblGrid>
              <a:tr h="297033">
                <a:tc>
                  <a:txBody>
                    <a:bodyPr/>
                    <a:lstStyle/>
                    <a:p>
                      <a:pPr algn="ctr"/>
                      <a:r>
                        <a:rPr lang="en-IN" sz="1400" dirty="0" err="1"/>
                        <a:t>Fn</a:t>
                      </a:r>
                      <a:r>
                        <a:rPr lang="en-IN" sz="1400" dirty="0"/>
                        <a:t> </a:t>
                      </a:r>
                    </a:p>
                  </a:txBody>
                  <a:tcPr/>
                </a:tc>
                <a:tc>
                  <a:txBody>
                    <a:bodyPr/>
                    <a:lstStyle/>
                    <a:p>
                      <a:pPr algn="ctr"/>
                      <a:r>
                        <a:rPr lang="en-IN" sz="1400" dirty="0"/>
                        <a:t>Ln</a:t>
                      </a:r>
                    </a:p>
                  </a:txBody>
                  <a:tcPr/>
                </a:tc>
                <a:extLst>
                  <a:ext uri="{0D108BD9-81ED-4DB2-BD59-A6C34878D82A}">
                    <a16:rowId xmlns:a16="http://schemas.microsoft.com/office/drawing/2014/main" xmlns="" val="419528239"/>
                  </a:ext>
                </a:extLst>
              </a:tr>
              <a:tr h="297033">
                <a:tc>
                  <a:txBody>
                    <a:bodyPr/>
                    <a:lstStyle/>
                    <a:p>
                      <a:pPr algn="ctr"/>
                      <a:r>
                        <a:rPr lang="en-IN" sz="1400" dirty="0"/>
                        <a:t>Susan</a:t>
                      </a:r>
                    </a:p>
                  </a:txBody>
                  <a:tcPr/>
                </a:tc>
                <a:tc>
                  <a:txBody>
                    <a:bodyPr/>
                    <a:lstStyle/>
                    <a:p>
                      <a:pPr algn="ctr"/>
                      <a:r>
                        <a:rPr lang="en-IN" sz="1400" dirty="0"/>
                        <a:t>Yao</a:t>
                      </a:r>
                    </a:p>
                  </a:txBody>
                  <a:tcPr/>
                </a:tc>
                <a:extLst>
                  <a:ext uri="{0D108BD9-81ED-4DB2-BD59-A6C34878D82A}">
                    <a16:rowId xmlns:a16="http://schemas.microsoft.com/office/drawing/2014/main" xmlns="" val="2644941025"/>
                  </a:ext>
                </a:extLst>
              </a:tr>
              <a:tr h="297033">
                <a:tc>
                  <a:txBody>
                    <a:bodyPr/>
                    <a:lstStyle/>
                    <a:p>
                      <a:pPr algn="ctr"/>
                      <a:r>
                        <a:rPr lang="en-IN" sz="1400" dirty="0"/>
                        <a:t>Ramesh</a:t>
                      </a:r>
                      <a:endParaRPr lang="en-IN" sz="1400" b="1" dirty="0"/>
                    </a:p>
                  </a:txBody>
                  <a:tcPr/>
                </a:tc>
                <a:tc>
                  <a:txBody>
                    <a:bodyPr/>
                    <a:lstStyle/>
                    <a:p>
                      <a:pPr algn="ctr"/>
                      <a:r>
                        <a:rPr lang="en-IN" sz="1400" dirty="0"/>
                        <a:t>Shah</a:t>
                      </a:r>
                    </a:p>
                  </a:txBody>
                  <a:tcPr/>
                </a:tc>
                <a:extLst>
                  <a:ext uri="{0D108BD9-81ED-4DB2-BD59-A6C34878D82A}">
                    <a16:rowId xmlns:a16="http://schemas.microsoft.com/office/drawing/2014/main" xmlns="" val="199858621"/>
                  </a:ext>
                </a:extLst>
              </a:tr>
              <a:tr h="297033">
                <a:tc>
                  <a:txBody>
                    <a:bodyPr/>
                    <a:lstStyle/>
                    <a:p>
                      <a:pPr algn="ctr"/>
                      <a:r>
                        <a:rPr lang="en-IN" sz="1400" dirty="0"/>
                        <a:t>Johnny</a:t>
                      </a:r>
                    </a:p>
                  </a:txBody>
                  <a:tcPr/>
                </a:tc>
                <a:tc>
                  <a:txBody>
                    <a:bodyPr/>
                    <a:lstStyle/>
                    <a:p>
                      <a:pPr algn="ctr"/>
                      <a:r>
                        <a:rPr lang="en-IN" sz="1400" dirty="0"/>
                        <a:t>Kohler</a:t>
                      </a:r>
                    </a:p>
                  </a:txBody>
                  <a:tcPr/>
                </a:tc>
                <a:extLst>
                  <a:ext uri="{0D108BD9-81ED-4DB2-BD59-A6C34878D82A}">
                    <a16:rowId xmlns:a16="http://schemas.microsoft.com/office/drawing/2014/main" xmlns="" val="1472076698"/>
                  </a:ext>
                </a:extLst>
              </a:tr>
              <a:tr h="297033">
                <a:tc>
                  <a:txBody>
                    <a:bodyPr/>
                    <a:lstStyle/>
                    <a:p>
                      <a:pPr algn="ctr"/>
                      <a:r>
                        <a:rPr lang="en-IN" sz="1400" dirty="0"/>
                        <a:t>Barbara</a:t>
                      </a:r>
                    </a:p>
                  </a:txBody>
                  <a:tcPr/>
                </a:tc>
                <a:tc>
                  <a:txBody>
                    <a:bodyPr/>
                    <a:lstStyle/>
                    <a:p>
                      <a:pPr algn="ctr"/>
                      <a:r>
                        <a:rPr lang="en-IN" sz="1400" dirty="0"/>
                        <a:t>Jones</a:t>
                      </a:r>
                    </a:p>
                  </a:txBody>
                  <a:tcPr/>
                </a:tc>
                <a:extLst>
                  <a:ext uri="{0D108BD9-81ED-4DB2-BD59-A6C34878D82A}">
                    <a16:rowId xmlns:a16="http://schemas.microsoft.com/office/drawing/2014/main" xmlns="" val="3724999124"/>
                  </a:ext>
                </a:extLst>
              </a:tr>
              <a:tr h="297033">
                <a:tc>
                  <a:txBody>
                    <a:bodyPr/>
                    <a:lstStyle/>
                    <a:p>
                      <a:pPr algn="ctr"/>
                      <a:r>
                        <a:rPr lang="en-IN" sz="1400" dirty="0"/>
                        <a:t>Amy</a:t>
                      </a:r>
                    </a:p>
                  </a:txBody>
                  <a:tcPr/>
                </a:tc>
                <a:tc>
                  <a:txBody>
                    <a:bodyPr/>
                    <a:lstStyle/>
                    <a:p>
                      <a:pPr algn="ctr"/>
                      <a:r>
                        <a:rPr lang="en-IN" sz="1400" dirty="0"/>
                        <a:t>Ford</a:t>
                      </a:r>
                    </a:p>
                  </a:txBody>
                  <a:tcPr/>
                </a:tc>
                <a:extLst>
                  <a:ext uri="{0D108BD9-81ED-4DB2-BD59-A6C34878D82A}">
                    <a16:rowId xmlns:a16="http://schemas.microsoft.com/office/drawing/2014/main" xmlns="" val="2825381138"/>
                  </a:ext>
                </a:extLst>
              </a:tr>
              <a:tr h="297033">
                <a:tc>
                  <a:txBody>
                    <a:bodyPr/>
                    <a:lstStyle/>
                    <a:p>
                      <a:pPr algn="ctr"/>
                      <a:r>
                        <a:rPr lang="en-IN" sz="1400" dirty="0"/>
                        <a:t>Jimmy</a:t>
                      </a:r>
                    </a:p>
                  </a:txBody>
                  <a:tcPr/>
                </a:tc>
                <a:tc>
                  <a:txBody>
                    <a:bodyPr/>
                    <a:lstStyle/>
                    <a:p>
                      <a:pPr algn="ctr"/>
                      <a:r>
                        <a:rPr lang="en-IN" sz="1400" dirty="0"/>
                        <a:t>Wang</a:t>
                      </a:r>
                    </a:p>
                  </a:txBody>
                  <a:tcPr/>
                </a:tc>
                <a:extLst>
                  <a:ext uri="{0D108BD9-81ED-4DB2-BD59-A6C34878D82A}">
                    <a16:rowId xmlns:a16="http://schemas.microsoft.com/office/drawing/2014/main" xmlns="" val="3332928786"/>
                  </a:ext>
                </a:extLst>
              </a:tr>
              <a:tr h="297033">
                <a:tc>
                  <a:txBody>
                    <a:bodyPr/>
                    <a:lstStyle/>
                    <a:p>
                      <a:pPr algn="ctr"/>
                      <a:r>
                        <a:rPr lang="en-IN" sz="1400" dirty="0"/>
                        <a:t>Ernest</a:t>
                      </a:r>
                    </a:p>
                  </a:txBody>
                  <a:tcPr/>
                </a:tc>
                <a:tc>
                  <a:txBody>
                    <a:bodyPr/>
                    <a:lstStyle/>
                    <a:p>
                      <a:pPr algn="ctr"/>
                      <a:r>
                        <a:rPr lang="en-IN" sz="1400" dirty="0"/>
                        <a:t>Gilbert</a:t>
                      </a:r>
                    </a:p>
                  </a:txBody>
                  <a:tcPr/>
                </a:tc>
                <a:extLst>
                  <a:ext uri="{0D108BD9-81ED-4DB2-BD59-A6C34878D82A}">
                    <a16:rowId xmlns:a16="http://schemas.microsoft.com/office/drawing/2014/main" xmlns="" val="3546975515"/>
                  </a:ext>
                </a:extLst>
              </a:tr>
              <a:tr h="297033">
                <a:tc>
                  <a:txBody>
                    <a:bodyPr/>
                    <a:lstStyle/>
                    <a:p>
                      <a:pPr algn="ctr"/>
                      <a:r>
                        <a:rPr lang="en-IN" sz="1400" dirty="0"/>
                        <a:t>John</a:t>
                      </a:r>
                    </a:p>
                  </a:txBody>
                  <a:tcPr/>
                </a:tc>
                <a:tc>
                  <a:txBody>
                    <a:bodyPr/>
                    <a:lstStyle/>
                    <a:p>
                      <a:pPr algn="ctr"/>
                      <a:r>
                        <a:rPr lang="en-IN" sz="1400" dirty="0"/>
                        <a:t>Smith</a:t>
                      </a:r>
                    </a:p>
                  </a:txBody>
                  <a:tcPr/>
                </a:tc>
                <a:extLst>
                  <a:ext uri="{0D108BD9-81ED-4DB2-BD59-A6C34878D82A}">
                    <a16:rowId xmlns:a16="http://schemas.microsoft.com/office/drawing/2014/main" xmlns="" val="3811153675"/>
                  </a:ext>
                </a:extLst>
              </a:tr>
              <a:tr h="297033">
                <a:tc>
                  <a:txBody>
                    <a:bodyPr/>
                    <a:lstStyle/>
                    <a:p>
                      <a:pPr algn="ctr"/>
                      <a:r>
                        <a:rPr lang="en-IN" sz="1400" dirty="0"/>
                        <a:t>Ricardo</a:t>
                      </a:r>
                    </a:p>
                  </a:txBody>
                  <a:tcPr/>
                </a:tc>
                <a:tc>
                  <a:txBody>
                    <a:bodyPr/>
                    <a:lstStyle/>
                    <a:p>
                      <a:pPr algn="ctr"/>
                      <a:r>
                        <a:rPr lang="en-IN" sz="1400" dirty="0"/>
                        <a:t>Browne</a:t>
                      </a:r>
                    </a:p>
                  </a:txBody>
                  <a:tcPr/>
                </a:tc>
                <a:extLst>
                  <a:ext uri="{0D108BD9-81ED-4DB2-BD59-A6C34878D82A}">
                    <a16:rowId xmlns:a16="http://schemas.microsoft.com/office/drawing/2014/main" xmlns="" val="1253575075"/>
                  </a:ext>
                </a:extLst>
              </a:tr>
              <a:tr h="297033">
                <a:tc>
                  <a:txBody>
                    <a:bodyPr/>
                    <a:lstStyle/>
                    <a:p>
                      <a:pPr algn="ctr"/>
                      <a:r>
                        <a:rPr lang="en-IN" sz="1400" dirty="0"/>
                        <a:t>Francis</a:t>
                      </a:r>
                    </a:p>
                  </a:txBody>
                  <a:tcPr/>
                </a:tc>
                <a:tc>
                  <a:txBody>
                    <a:bodyPr/>
                    <a:lstStyle/>
                    <a:p>
                      <a:pPr algn="ctr"/>
                      <a:r>
                        <a:rPr lang="en-IN" sz="1400" dirty="0"/>
                        <a:t>Johnson</a:t>
                      </a:r>
                    </a:p>
                  </a:txBody>
                  <a:tcPr/>
                </a:tc>
                <a:extLst>
                  <a:ext uri="{0D108BD9-81ED-4DB2-BD59-A6C34878D82A}">
                    <a16:rowId xmlns:a16="http://schemas.microsoft.com/office/drawing/2014/main" xmlns="" val="510603723"/>
                  </a:ext>
                </a:extLst>
              </a:tr>
            </a:tbl>
          </a:graphicData>
        </a:graphic>
      </p:graphicFrame>
      <p:sp>
        <p:nvSpPr>
          <p:cNvPr id="16" name="TextBox 15">
            <a:extLst>
              <a:ext uri="{FF2B5EF4-FFF2-40B4-BE49-F238E27FC236}">
                <a16:creationId xmlns:a16="http://schemas.microsoft.com/office/drawing/2014/main" xmlns="" id="{32009DAA-6D5E-431A-961F-452501C61AF3}"/>
              </a:ext>
            </a:extLst>
          </p:cNvPr>
          <p:cNvSpPr txBox="1"/>
          <p:nvPr/>
        </p:nvSpPr>
        <p:spPr>
          <a:xfrm>
            <a:off x="5453800" y="840335"/>
            <a:ext cx="2645216" cy="369332"/>
          </a:xfrm>
          <a:prstGeom prst="rect">
            <a:avLst/>
          </a:prstGeom>
          <a:noFill/>
        </p:spPr>
        <p:txBody>
          <a:bodyPr wrap="square">
            <a:spAutoFit/>
          </a:bodyPr>
          <a:lstStyle/>
          <a:p>
            <a:r>
              <a:rPr lang="en-IN" b="1" dirty="0"/>
              <a:t>STUDENT ∪ INSTRUCTOR</a:t>
            </a:r>
          </a:p>
        </p:txBody>
      </p:sp>
      <p:graphicFrame>
        <p:nvGraphicFramePr>
          <p:cNvPr id="17" name="Table 17">
            <a:extLst>
              <a:ext uri="{FF2B5EF4-FFF2-40B4-BE49-F238E27FC236}">
                <a16:creationId xmlns:a16="http://schemas.microsoft.com/office/drawing/2014/main" xmlns="" id="{75A0D7BF-930F-4192-8CFF-3442AB36DFEF}"/>
              </a:ext>
            </a:extLst>
          </p:cNvPr>
          <p:cNvGraphicFramePr>
            <a:graphicFrameLocks noGrp="1"/>
          </p:cNvGraphicFramePr>
          <p:nvPr>
            <p:extLst>
              <p:ext uri="{D42A27DB-BD31-4B8C-83A1-F6EECF244321}">
                <p14:modId xmlns:p14="http://schemas.microsoft.com/office/powerpoint/2010/main" val="4147261319"/>
              </p:ext>
            </p:extLst>
          </p:nvPr>
        </p:nvGraphicFramePr>
        <p:xfrm>
          <a:off x="574578" y="4447111"/>
          <a:ext cx="1765174" cy="914399"/>
        </p:xfrm>
        <a:graphic>
          <a:graphicData uri="http://schemas.openxmlformats.org/drawingml/2006/table">
            <a:tbl>
              <a:tblPr firstRow="1" bandRow="1">
                <a:tableStyleId>{5C22544A-7EE6-4342-B048-85BDC9FD1C3A}</a:tableStyleId>
              </a:tblPr>
              <a:tblGrid>
                <a:gridCol w="882587">
                  <a:extLst>
                    <a:ext uri="{9D8B030D-6E8A-4147-A177-3AD203B41FA5}">
                      <a16:colId xmlns:a16="http://schemas.microsoft.com/office/drawing/2014/main" xmlns="" val="2308690687"/>
                    </a:ext>
                  </a:extLst>
                </a:gridCol>
                <a:gridCol w="882587">
                  <a:extLst>
                    <a:ext uri="{9D8B030D-6E8A-4147-A177-3AD203B41FA5}">
                      <a16:colId xmlns:a16="http://schemas.microsoft.com/office/drawing/2014/main" xmlns="" val="1097171653"/>
                    </a:ext>
                  </a:extLst>
                </a:gridCol>
              </a:tblGrid>
              <a:tr h="272387">
                <a:tc>
                  <a:txBody>
                    <a:bodyPr/>
                    <a:lstStyle/>
                    <a:p>
                      <a:pPr algn="ctr"/>
                      <a:r>
                        <a:rPr lang="en-IN" sz="1400" dirty="0" err="1"/>
                        <a:t>Fn</a:t>
                      </a:r>
                      <a:r>
                        <a:rPr lang="en-IN" sz="1400" dirty="0"/>
                        <a:t> </a:t>
                      </a:r>
                    </a:p>
                  </a:txBody>
                  <a:tcPr/>
                </a:tc>
                <a:tc>
                  <a:txBody>
                    <a:bodyPr/>
                    <a:lstStyle/>
                    <a:p>
                      <a:pPr algn="ctr"/>
                      <a:r>
                        <a:rPr lang="en-IN" sz="1400" dirty="0"/>
                        <a:t>Ln</a:t>
                      </a:r>
                    </a:p>
                  </a:txBody>
                  <a:tcPr/>
                </a:tc>
                <a:extLst>
                  <a:ext uri="{0D108BD9-81ED-4DB2-BD59-A6C34878D82A}">
                    <a16:rowId xmlns:a16="http://schemas.microsoft.com/office/drawing/2014/main" xmlns="" val="70054867"/>
                  </a:ext>
                </a:extLst>
              </a:tr>
              <a:tr h="272387">
                <a:tc>
                  <a:txBody>
                    <a:bodyPr/>
                    <a:lstStyle/>
                    <a:p>
                      <a:pPr algn="ctr"/>
                      <a:r>
                        <a:rPr lang="en-IN" sz="1400" dirty="0"/>
                        <a:t>Susan</a:t>
                      </a:r>
                    </a:p>
                  </a:txBody>
                  <a:tcPr/>
                </a:tc>
                <a:tc>
                  <a:txBody>
                    <a:bodyPr/>
                    <a:lstStyle/>
                    <a:p>
                      <a:pPr algn="ctr"/>
                      <a:r>
                        <a:rPr lang="en-IN" sz="1400" dirty="0"/>
                        <a:t>Yao</a:t>
                      </a:r>
                    </a:p>
                  </a:txBody>
                  <a:tcPr/>
                </a:tc>
                <a:extLst>
                  <a:ext uri="{0D108BD9-81ED-4DB2-BD59-A6C34878D82A}">
                    <a16:rowId xmlns:a16="http://schemas.microsoft.com/office/drawing/2014/main" xmlns="" val="978951829"/>
                  </a:ext>
                </a:extLst>
              </a:tr>
              <a:tr h="272387">
                <a:tc>
                  <a:txBody>
                    <a:bodyPr/>
                    <a:lstStyle/>
                    <a:p>
                      <a:pPr algn="ctr"/>
                      <a:r>
                        <a:rPr lang="en-IN" sz="1400" dirty="0"/>
                        <a:t>Ramesh</a:t>
                      </a:r>
                      <a:endParaRPr lang="en-IN" sz="1400" b="1" dirty="0"/>
                    </a:p>
                  </a:txBody>
                  <a:tcPr/>
                </a:tc>
                <a:tc>
                  <a:txBody>
                    <a:bodyPr/>
                    <a:lstStyle/>
                    <a:p>
                      <a:pPr algn="ctr"/>
                      <a:r>
                        <a:rPr lang="en-IN" sz="1400" dirty="0"/>
                        <a:t>Shah</a:t>
                      </a:r>
                    </a:p>
                  </a:txBody>
                  <a:tcPr/>
                </a:tc>
                <a:extLst>
                  <a:ext uri="{0D108BD9-81ED-4DB2-BD59-A6C34878D82A}">
                    <a16:rowId xmlns:a16="http://schemas.microsoft.com/office/drawing/2014/main" xmlns="" val="1040660682"/>
                  </a:ext>
                </a:extLst>
              </a:tr>
            </a:tbl>
          </a:graphicData>
        </a:graphic>
      </p:graphicFrame>
      <p:sp>
        <p:nvSpPr>
          <p:cNvPr id="19" name="TextBox 18">
            <a:extLst>
              <a:ext uri="{FF2B5EF4-FFF2-40B4-BE49-F238E27FC236}">
                <a16:creationId xmlns:a16="http://schemas.microsoft.com/office/drawing/2014/main" xmlns="" id="{1D60BAE3-64FB-4A05-84D9-FD56A00E6767}"/>
              </a:ext>
            </a:extLst>
          </p:cNvPr>
          <p:cNvSpPr txBox="1"/>
          <p:nvPr/>
        </p:nvSpPr>
        <p:spPr>
          <a:xfrm>
            <a:off x="323528" y="4068319"/>
            <a:ext cx="2621714" cy="369332"/>
          </a:xfrm>
          <a:prstGeom prst="rect">
            <a:avLst/>
          </a:prstGeom>
          <a:noFill/>
        </p:spPr>
        <p:txBody>
          <a:bodyPr wrap="square">
            <a:spAutoFit/>
          </a:bodyPr>
          <a:lstStyle/>
          <a:p>
            <a:r>
              <a:rPr lang="en-IN" b="1" dirty="0"/>
              <a:t>STUDENT ∩ INSTRUCTOR</a:t>
            </a:r>
          </a:p>
        </p:txBody>
      </p:sp>
      <p:graphicFrame>
        <p:nvGraphicFramePr>
          <p:cNvPr id="20" name="Table 20">
            <a:extLst>
              <a:ext uri="{FF2B5EF4-FFF2-40B4-BE49-F238E27FC236}">
                <a16:creationId xmlns:a16="http://schemas.microsoft.com/office/drawing/2014/main" xmlns="" id="{AC39C434-6A1D-40C3-901A-0BC03934BFBA}"/>
              </a:ext>
            </a:extLst>
          </p:cNvPr>
          <p:cNvGraphicFramePr>
            <a:graphicFrameLocks noGrp="1"/>
          </p:cNvGraphicFramePr>
          <p:nvPr>
            <p:extLst>
              <p:ext uri="{D42A27DB-BD31-4B8C-83A1-F6EECF244321}">
                <p14:modId xmlns:p14="http://schemas.microsoft.com/office/powerpoint/2010/main" val="3959376698"/>
              </p:ext>
            </p:extLst>
          </p:nvPr>
        </p:nvGraphicFramePr>
        <p:xfrm>
          <a:off x="3313288" y="4434682"/>
          <a:ext cx="1681272" cy="1828799"/>
        </p:xfrm>
        <a:graphic>
          <a:graphicData uri="http://schemas.openxmlformats.org/drawingml/2006/table">
            <a:tbl>
              <a:tblPr firstRow="1" bandRow="1">
                <a:tableStyleId>{5C22544A-7EE6-4342-B048-85BDC9FD1C3A}</a:tableStyleId>
              </a:tblPr>
              <a:tblGrid>
                <a:gridCol w="840636">
                  <a:extLst>
                    <a:ext uri="{9D8B030D-6E8A-4147-A177-3AD203B41FA5}">
                      <a16:colId xmlns:a16="http://schemas.microsoft.com/office/drawing/2014/main" xmlns="" val="4222579504"/>
                    </a:ext>
                  </a:extLst>
                </a:gridCol>
                <a:gridCol w="840636">
                  <a:extLst>
                    <a:ext uri="{9D8B030D-6E8A-4147-A177-3AD203B41FA5}">
                      <a16:colId xmlns:a16="http://schemas.microsoft.com/office/drawing/2014/main" xmlns="" val="3645344958"/>
                    </a:ext>
                  </a:extLst>
                </a:gridCol>
              </a:tblGrid>
              <a:tr h="280653">
                <a:tc>
                  <a:txBody>
                    <a:bodyPr/>
                    <a:lstStyle/>
                    <a:p>
                      <a:pPr algn="ctr"/>
                      <a:r>
                        <a:rPr lang="en-IN" sz="1400" dirty="0" err="1"/>
                        <a:t>Fn</a:t>
                      </a:r>
                      <a:r>
                        <a:rPr lang="en-IN" sz="1400" dirty="0"/>
                        <a:t> </a:t>
                      </a:r>
                    </a:p>
                  </a:txBody>
                  <a:tcPr/>
                </a:tc>
                <a:tc>
                  <a:txBody>
                    <a:bodyPr/>
                    <a:lstStyle/>
                    <a:p>
                      <a:pPr algn="ctr"/>
                      <a:r>
                        <a:rPr lang="en-IN" sz="1400" dirty="0"/>
                        <a:t>Ln</a:t>
                      </a:r>
                    </a:p>
                  </a:txBody>
                  <a:tcPr/>
                </a:tc>
                <a:extLst>
                  <a:ext uri="{0D108BD9-81ED-4DB2-BD59-A6C34878D82A}">
                    <a16:rowId xmlns:a16="http://schemas.microsoft.com/office/drawing/2014/main" xmlns="" val="4216929945"/>
                  </a:ext>
                </a:extLst>
              </a:tr>
              <a:tr h="280653">
                <a:tc>
                  <a:txBody>
                    <a:bodyPr/>
                    <a:lstStyle/>
                    <a:p>
                      <a:pPr algn="ctr"/>
                      <a:r>
                        <a:rPr lang="en-IN" sz="1400" dirty="0"/>
                        <a:t>Johnny</a:t>
                      </a:r>
                    </a:p>
                  </a:txBody>
                  <a:tcPr/>
                </a:tc>
                <a:tc>
                  <a:txBody>
                    <a:bodyPr/>
                    <a:lstStyle/>
                    <a:p>
                      <a:pPr algn="ctr"/>
                      <a:r>
                        <a:rPr lang="en-IN" sz="1400" dirty="0"/>
                        <a:t>Kohler</a:t>
                      </a:r>
                    </a:p>
                  </a:txBody>
                  <a:tcPr/>
                </a:tc>
                <a:extLst>
                  <a:ext uri="{0D108BD9-81ED-4DB2-BD59-A6C34878D82A}">
                    <a16:rowId xmlns:a16="http://schemas.microsoft.com/office/drawing/2014/main" xmlns="" val="752465043"/>
                  </a:ext>
                </a:extLst>
              </a:tr>
              <a:tr h="280653">
                <a:tc>
                  <a:txBody>
                    <a:bodyPr/>
                    <a:lstStyle/>
                    <a:p>
                      <a:pPr algn="ctr"/>
                      <a:r>
                        <a:rPr lang="en-IN" sz="1400" dirty="0"/>
                        <a:t>Barbara</a:t>
                      </a:r>
                    </a:p>
                  </a:txBody>
                  <a:tcPr/>
                </a:tc>
                <a:tc>
                  <a:txBody>
                    <a:bodyPr/>
                    <a:lstStyle/>
                    <a:p>
                      <a:pPr algn="ctr"/>
                      <a:r>
                        <a:rPr lang="en-IN" sz="1400" dirty="0"/>
                        <a:t>Jones</a:t>
                      </a:r>
                    </a:p>
                  </a:txBody>
                  <a:tcPr/>
                </a:tc>
                <a:extLst>
                  <a:ext uri="{0D108BD9-81ED-4DB2-BD59-A6C34878D82A}">
                    <a16:rowId xmlns:a16="http://schemas.microsoft.com/office/drawing/2014/main" xmlns="" val="1962258043"/>
                  </a:ext>
                </a:extLst>
              </a:tr>
              <a:tr h="280653">
                <a:tc>
                  <a:txBody>
                    <a:bodyPr/>
                    <a:lstStyle/>
                    <a:p>
                      <a:pPr algn="ctr"/>
                      <a:r>
                        <a:rPr lang="en-IN" sz="1400" dirty="0"/>
                        <a:t>Amy</a:t>
                      </a:r>
                    </a:p>
                  </a:txBody>
                  <a:tcPr/>
                </a:tc>
                <a:tc>
                  <a:txBody>
                    <a:bodyPr/>
                    <a:lstStyle/>
                    <a:p>
                      <a:pPr algn="ctr"/>
                      <a:r>
                        <a:rPr lang="en-IN" sz="1400" dirty="0"/>
                        <a:t>Ford</a:t>
                      </a:r>
                    </a:p>
                  </a:txBody>
                  <a:tcPr/>
                </a:tc>
                <a:extLst>
                  <a:ext uri="{0D108BD9-81ED-4DB2-BD59-A6C34878D82A}">
                    <a16:rowId xmlns:a16="http://schemas.microsoft.com/office/drawing/2014/main" xmlns="" val="3226568725"/>
                  </a:ext>
                </a:extLst>
              </a:tr>
              <a:tr h="280653">
                <a:tc>
                  <a:txBody>
                    <a:bodyPr/>
                    <a:lstStyle/>
                    <a:p>
                      <a:pPr algn="ctr"/>
                      <a:r>
                        <a:rPr lang="en-IN" sz="1400" dirty="0"/>
                        <a:t>Jimmy</a:t>
                      </a:r>
                    </a:p>
                  </a:txBody>
                  <a:tcPr/>
                </a:tc>
                <a:tc>
                  <a:txBody>
                    <a:bodyPr/>
                    <a:lstStyle/>
                    <a:p>
                      <a:pPr algn="ctr"/>
                      <a:r>
                        <a:rPr lang="en-IN" sz="1400" dirty="0"/>
                        <a:t>Wang</a:t>
                      </a:r>
                    </a:p>
                  </a:txBody>
                  <a:tcPr/>
                </a:tc>
                <a:extLst>
                  <a:ext uri="{0D108BD9-81ED-4DB2-BD59-A6C34878D82A}">
                    <a16:rowId xmlns:a16="http://schemas.microsoft.com/office/drawing/2014/main" xmlns="" val="3053215151"/>
                  </a:ext>
                </a:extLst>
              </a:tr>
              <a:tr h="280653">
                <a:tc>
                  <a:txBody>
                    <a:bodyPr/>
                    <a:lstStyle/>
                    <a:p>
                      <a:pPr algn="ctr"/>
                      <a:r>
                        <a:rPr lang="en-IN" sz="1400" dirty="0"/>
                        <a:t>Ernest</a:t>
                      </a:r>
                    </a:p>
                  </a:txBody>
                  <a:tcPr/>
                </a:tc>
                <a:tc>
                  <a:txBody>
                    <a:bodyPr/>
                    <a:lstStyle/>
                    <a:p>
                      <a:pPr algn="ctr"/>
                      <a:r>
                        <a:rPr lang="en-IN" sz="1400" dirty="0"/>
                        <a:t>Gilbert</a:t>
                      </a:r>
                    </a:p>
                  </a:txBody>
                  <a:tcPr/>
                </a:tc>
                <a:extLst>
                  <a:ext uri="{0D108BD9-81ED-4DB2-BD59-A6C34878D82A}">
                    <a16:rowId xmlns:a16="http://schemas.microsoft.com/office/drawing/2014/main" xmlns="" val="3796489323"/>
                  </a:ext>
                </a:extLst>
              </a:tr>
            </a:tbl>
          </a:graphicData>
        </a:graphic>
      </p:graphicFrame>
      <p:sp>
        <p:nvSpPr>
          <p:cNvPr id="22" name="TextBox 21">
            <a:extLst>
              <a:ext uri="{FF2B5EF4-FFF2-40B4-BE49-F238E27FC236}">
                <a16:creationId xmlns:a16="http://schemas.microsoft.com/office/drawing/2014/main" xmlns="" id="{313FC1A4-E5B0-4C52-9265-92109822C206}"/>
              </a:ext>
            </a:extLst>
          </p:cNvPr>
          <p:cNvSpPr txBox="1"/>
          <p:nvPr/>
        </p:nvSpPr>
        <p:spPr>
          <a:xfrm>
            <a:off x="3018046" y="4086153"/>
            <a:ext cx="2621714" cy="369332"/>
          </a:xfrm>
          <a:prstGeom prst="rect">
            <a:avLst/>
          </a:prstGeom>
          <a:noFill/>
        </p:spPr>
        <p:txBody>
          <a:bodyPr wrap="square">
            <a:spAutoFit/>
          </a:bodyPr>
          <a:lstStyle/>
          <a:p>
            <a:r>
              <a:rPr lang="en-IN" b="1" dirty="0"/>
              <a:t>STUDENT – INSTRUCTOR</a:t>
            </a:r>
          </a:p>
        </p:txBody>
      </p:sp>
      <p:graphicFrame>
        <p:nvGraphicFramePr>
          <p:cNvPr id="23" name="Table 23">
            <a:extLst>
              <a:ext uri="{FF2B5EF4-FFF2-40B4-BE49-F238E27FC236}">
                <a16:creationId xmlns:a16="http://schemas.microsoft.com/office/drawing/2014/main" xmlns="" id="{8A49F52E-8BF0-4600-B506-ECBB78C4DE29}"/>
              </a:ext>
            </a:extLst>
          </p:cNvPr>
          <p:cNvGraphicFramePr>
            <a:graphicFrameLocks noGrp="1"/>
          </p:cNvGraphicFramePr>
          <p:nvPr>
            <p:extLst>
              <p:ext uri="{D42A27DB-BD31-4B8C-83A1-F6EECF244321}">
                <p14:modId xmlns:p14="http://schemas.microsoft.com/office/powerpoint/2010/main" val="1202385522"/>
              </p:ext>
            </p:extLst>
          </p:nvPr>
        </p:nvGraphicFramePr>
        <p:xfrm>
          <a:off x="5712564" y="5056546"/>
          <a:ext cx="1734676" cy="1366364"/>
        </p:xfrm>
        <a:graphic>
          <a:graphicData uri="http://schemas.openxmlformats.org/drawingml/2006/table">
            <a:tbl>
              <a:tblPr firstRow="1" bandRow="1">
                <a:tableStyleId>{5C22544A-7EE6-4342-B048-85BDC9FD1C3A}</a:tableStyleId>
              </a:tblPr>
              <a:tblGrid>
                <a:gridCol w="867338">
                  <a:extLst>
                    <a:ext uri="{9D8B030D-6E8A-4147-A177-3AD203B41FA5}">
                      <a16:colId xmlns:a16="http://schemas.microsoft.com/office/drawing/2014/main" xmlns="" val="2979457405"/>
                    </a:ext>
                  </a:extLst>
                </a:gridCol>
                <a:gridCol w="867338">
                  <a:extLst>
                    <a:ext uri="{9D8B030D-6E8A-4147-A177-3AD203B41FA5}">
                      <a16:colId xmlns:a16="http://schemas.microsoft.com/office/drawing/2014/main" xmlns="" val="4056360456"/>
                    </a:ext>
                  </a:extLst>
                </a:gridCol>
              </a:tblGrid>
              <a:tr h="341591">
                <a:tc>
                  <a:txBody>
                    <a:bodyPr/>
                    <a:lstStyle/>
                    <a:p>
                      <a:r>
                        <a:rPr lang="en-IN" sz="1400" dirty="0" err="1"/>
                        <a:t>Fname</a:t>
                      </a:r>
                      <a:endParaRPr lang="en-IN" sz="1400" dirty="0"/>
                    </a:p>
                  </a:txBody>
                  <a:tcPr/>
                </a:tc>
                <a:tc>
                  <a:txBody>
                    <a:bodyPr/>
                    <a:lstStyle/>
                    <a:p>
                      <a:r>
                        <a:rPr lang="en-IN" sz="1400" dirty="0" err="1"/>
                        <a:t>Lname</a:t>
                      </a:r>
                      <a:endParaRPr lang="en-IN" sz="1400" dirty="0"/>
                    </a:p>
                  </a:txBody>
                  <a:tcPr/>
                </a:tc>
                <a:extLst>
                  <a:ext uri="{0D108BD9-81ED-4DB2-BD59-A6C34878D82A}">
                    <a16:rowId xmlns:a16="http://schemas.microsoft.com/office/drawing/2014/main" xmlns="" val="1731317740"/>
                  </a:ext>
                </a:extLst>
              </a:tr>
              <a:tr h="341591">
                <a:tc>
                  <a:txBody>
                    <a:bodyPr/>
                    <a:lstStyle/>
                    <a:p>
                      <a:r>
                        <a:rPr lang="en-IN" sz="1400" dirty="0"/>
                        <a:t>John</a:t>
                      </a:r>
                    </a:p>
                  </a:txBody>
                  <a:tcPr/>
                </a:tc>
                <a:tc>
                  <a:txBody>
                    <a:bodyPr/>
                    <a:lstStyle/>
                    <a:p>
                      <a:r>
                        <a:rPr lang="en-IN" sz="1400" dirty="0"/>
                        <a:t>Smith</a:t>
                      </a:r>
                    </a:p>
                  </a:txBody>
                  <a:tcPr/>
                </a:tc>
                <a:extLst>
                  <a:ext uri="{0D108BD9-81ED-4DB2-BD59-A6C34878D82A}">
                    <a16:rowId xmlns:a16="http://schemas.microsoft.com/office/drawing/2014/main" xmlns="" val="1095723202"/>
                  </a:ext>
                </a:extLst>
              </a:tr>
              <a:tr h="341591">
                <a:tc>
                  <a:txBody>
                    <a:bodyPr/>
                    <a:lstStyle/>
                    <a:p>
                      <a:r>
                        <a:rPr lang="en-IN" sz="1400" dirty="0"/>
                        <a:t>Ricardo</a:t>
                      </a:r>
                    </a:p>
                  </a:txBody>
                  <a:tcPr/>
                </a:tc>
                <a:tc>
                  <a:txBody>
                    <a:bodyPr/>
                    <a:lstStyle/>
                    <a:p>
                      <a:r>
                        <a:rPr lang="en-IN" sz="1400" dirty="0"/>
                        <a:t>Browne</a:t>
                      </a:r>
                    </a:p>
                  </a:txBody>
                  <a:tcPr/>
                </a:tc>
                <a:extLst>
                  <a:ext uri="{0D108BD9-81ED-4DB2-BD59-A6C34878D82A}">
                    <a16:rowId xmlns:a16="http://schemas.microsoft.com/office/drawing/2014/main" xmlns="" val="3245662627"/>
                  </a:ext>
                </a:extLst>
              </a:tr>
              <a:tr h="341591">
                <a:tc>
                  <a:txBody>
                    <a:bodyPr/>
                    <a:lstStyle/>
                    <a:p>
                      <a:r>
                        <a:rPr lang="en-IN" sz="1400" dirty="0"/>
                        <a:t>Francis</a:t>
                      </a:r>
                    </a:p>
                  </a:txBody>
                  <a:tcPr/>
                </a:tc>
                <a:tc>
                  <a:txBody>
                    <a:bodyPr/>
                    <a:lstStyle/>
                    <a:p>
                      <a:r>
                        <a:rPr lang="en-IN" sz="1400" dirty="0"/>
                        <a:t>Johnson</a:t>
                      </a:r>
                    </a:p>
                  </a:txBody>
                  <a:tcPr/>
                </a:tc>
                <a:extLst>
                  <a:ext uri="{0D108BD9-81ED-4DB2-BD59-A6C34878D82A}">
                    <a16:rowId xmlns:a16="http://schemas.microsoft.com/office/drawing/2014/main" xmlns="" val="3811924186"/>
                  </a:ext>
                </a:extLst>
              </a:tr>
            </a:tbl>
          </a:graphicData>
        </a:graphic>
      </p:graphicFrame>
      <p:sp>
        <p:nvSpPr>
          <p:cNvPr id="25" name="TextBox 24">
            <a:extLst>
              <a:ext uri="{FF2B5EF4-FFF2-40B4-BE49-F238E27FC236}">
                <a16:creationId xmlns:a16="http://schemas.microsoft.com/office/drawing/2014/main" xmlns="" id="{88E432E5-1F7E-4661-A18F-59848C3361EE}"/>
              </a:ext>
            </a:extLst>
          </p:cNvPr>
          <p:cNvSpPr txBox="1"/>
          <p:nvPr/>
        </p:nvSpPr>
        <p:spPr>
          <a:xfrm>
            <a:off x="5269045" y="4719645"/>
            <a:ext cx="2621714" cy="369332"/>
          </a:xfrm>
          <a:prstGeom prst="rect">
            <a:avLst/>
          </a:prstGeom>
          <a:noFill/>
        </p:spPr>
        <p:txBody>
          <a:bodyPr wrap="square">
            <a:spAutoFit/>
          </a:bodyPr>
          <a:lstStyle/>
          <a:p>
            <a:r>
              <a:rPr lang="en-IN" b="1" dirty="0"/>
              <a:t>INSTRUCTOR – STUDENT</a:t>
            </a:r>
          </a:p>
        </p:txBody>
      </p:sp>
    </p:spTree>
    <p:extLst>
      <p:ext uri="{BB962C8B-B14F-4D97-AF65-F5344CB8AC3E}">
        <p14:creationId xmlns:p14="http://schemas.microsoft.com/office/powerpoint/2010/main" val="34328359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2" grpId="0"/>
      <p:bldP spid="2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2"/>
          <p:cNvSpPr>
            <a:spLocks noGrp="1"/>
          </p:cNvSpPr>
          <p:nvPr>
            <p:ph idx="1"/>
          </p:nvPr>
        </p:nvSpPr>
        <p:spPr>
          <a:xfrm>
            <a:off x="533400" y="1143000"/>
            <a:ext cx="8229600" cy="5257800"/>
          </a:xfrm>
        </p:spPr>
        <p:txBody>
          <a:bodyPr/>
          <a:lstStyle/>
          <a:p>
            <a:pPr algn="ctr" eaLnBrk="1" hangingPunct="1">
              <a:buFont typeface="Arial" pitchFamily="34" charset="0"/>
              <a:buNone/>
            </a:pPr>
            <a:r>
              <a:rPr lang="en-US" sz="2800" b="1" dirty="0"/>
              <a:t>Relational Algebra Operator</a:t>
            </a:r>
          </a:p>
          <a:p>
            <a:pPr algn="just" eaLnBrk="1" hangingPunct="1">
              <a:buFont typeface="Arial" pitchFamily="34" charset="0"/>
              <a:buNone/>
            </a:pPr>
            <a:r>
              <a:rPr lang="en-US" sz="2800" b="1" dirty="0"/>
              <a:t>Binary  Operator</a:t>
            </a:r>
          </a:p>
          <a:p>
            <a:pPr lvl="1" eaLnBrk="1" hangingPunct="1"/>
            <a:r>
              <a:rPr lang="en-US" altLang="en-US" sz="2400" dirty="0">
                <a:sym typeface="Symbol" pitchFamily="18" charset="2"/>
              </a:rPr>
              <a:t>Cartesian Product   or Cross Product(X)</a:t>
            </a:r>
          </a:p>
          <a:p>
            <a:pPr lvl="1" eaLnBrk="1" hangingPunct="1"/>
            <a:r>
              <a:rPr lang="en-US" altLang="en-US" sz="2400" dirty="0">
                <a:sym typeface="Symbol" pitchFamily="18" charset="2"/>
              </a:rPr>
              <a:t>Join  </a:t>
            </a:r>
          </a:p>
          <a:p>
            <a:pPr lvl="1" eaLnBrk="1" hangingPunct="1"/>
            <a:r>
              <a:rPr lang="en-US" sz="2400" dirty="0"/>
              <a:t>division  (÷) </a:t>
            </a:r>
            <a:r>
              <a:rPr lang="en-US" altLang="en-US" sz="2400" dirty="0">
                <a:sym typeface="Symbol" pitchFamily="18" charset="2"/>
              </a:rPr>
              <a:t>					</a:t>
            </a:r>
            <a:r>
              <a:rPr lang="en-US" altLang="en-US" sz="2400" b="1" dirty="0">
                <a:solidFill>
                  <a:srgbClr val="C00000"/>
                </a:solidFill>
              </a:rPr>
              <a:t>					</a:t>
            </a:r>
          </a:p>
          <a:p>
            <a:pPr lvl="1" eaLnBrk="1" hangingPunct="1">
              <a:buFont typeface="Arial" pitchFamily="34" charset="0"/>
              <a:buNone/>
            </a:pPr>
            <a:r>
              <a:rPr lang="en-US" altLang="en-US" sz="2400" b="1" dirty="0">
                <a:solidFill>
                  <a:srgbClr val="C00000"/>
                </a:solidFill>
              </a:rPr>
              <a:t>						</a:t>
            </a:r>
          </a:p>
          <a:p>
            <a:pPr lvl="1" eaLnBrk="1" hangingPunct="1">
              <a:buFont typeface="Arial" pitchFamily="34" charset="0"/>
              <a:buNone/>
            </a:pPr>
            <a:r>
              <a:rPr lang="en-US" sz="2400" dirty="0"/>
              <a:t>	 </a:t>
            </a:r>
          </a:p>
          <a:p>
            <a:pPr lvl="1" eaLnBrk="1" hangingPunct="1">
              <a:buFont typeface="Arial" pitchFamily="34" charset="0"/>
              <a:buNone/>
            </a:pPr>
            <a:r>
              <a:rPr lang="en-US" sz="2400" dirty="0"/>
              <a:t>			</a:t>
            </a:r>
          </a:p>
          <a:p>
            <a:pPr lvl="1" eaLnBrk="1" hangingPunct="1">
              <a:buFont typeface="Arial" pitchFamily="34" charset="0"/>
              <a:buNone/>
            </a:pPr>
            <a:endParaRPr lang="en-US" sz="2400" dirty="0"/>
          </a:p>
          <a:p>
            <a:pPr lvl="1" eaLnBrk="1" hangingPunct="1">
              <a:buFont typeface="Arial" pitchFamily="34" charset="0"/>
              <a:buNone/>
            </a:pPr>
            <a:endParaRPr lang="en-US" altLang="en-US" sz="2400" b="1" dirty="0">
              <a:solidFill>
                <a:srgbClr val="C00000"/>
              </a:solidFill>
            </a:endParaRPr>
          </a:p>
          <a:p>
            <a:pPr lvl="1" eaLnBrk="1" hangingPunct="1">
              <a:buFont typeface="Arial" pitchFamily="34" charset="0"/>
              <a:buNone/>
            </a:pPr>
            <a:endParaRPr lang="en-US" altLang="en-US" sz="2400" b="1" dirty="0">
              <a:solidFill>
                <a:srgbClr val="C00000"/>
              </a:solidFill>
            </a:endParaRPr>
          </a:p>
        </p:txBody>
      </p:sp>
      <p:sp>
        <p:nvSpPr>
          <p:cNvPr id="4" name="Date Placeholder 3"/>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0FC8A14D-EC5D-4807-8EBD-125EC8DA14D5}" type="slidenum">
              <a:rPr lang="en-US"/>
              <a:pPr>
                <a:defRPr/>
              </a:pPr>
              <a:t>129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itchFamily="34" charset="0"/>
              <a:buNone/>
            </a:pPr>
            <a:r>
              <a:rPr lang="en-US" sz="3200" b="1" dirty="0"/>
              <a:t>Binary  Operator</a:t>
            </a:r>
          </a:p>
        </p:txBody>
      </p:sp>
      <p:pic>
        <p:nvPicPr>
          <p:cNvPr id="10752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07528" name="Picture 12"/>
          <p:cNvPicPr>
            <a:picLocks noChangeAspect="1" noChangeArrowheads="1"/>
          </p:cNvPicPr>
          <p:nvPr/>
        </p:nvPicPr>
        <p:blipFill>
          <a:blip r:embed="rId3"/>
          <a:srcRect/>
          <a:stretch>
            <a:fillRect/>
          </a:stretch>
        </p:blipFill>
        <p:spPr bwMode="auto">
          <a:xfrm>
            <a:off x="2057400" y="2743200"/>
            <a:ext cx="238125" cy="304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xmlns="" id="{006DCE0D-BD66-495B-AB7E-BD3AECEB8C25}"/>
              </a:ext>
            </a:extLst>
          </p:cNvPr>
          <p:cNvSpPr>
            <a:spLocks noGrp="1"/>
          </p:cNvSpPr>
          <p:nvPr>
            <p:ph idx="1"/>
          </p:nvPr>
        </p:nvSpPr>
        <p:spPr>
          <a:xfrm>
            <a:off x="533400" y="1143000"/>
            <a:ext cx="8229600" cy="5029200"/>
          </a:xfrm>
        </p:spPr>
        <p:txBody>
          <a:bodyPr/>
          <a:lstStyle/>
          <a:p>
            <a:pPr algn="just" eaLnBrk="1" hangingPunct="1">
              <a:buFont typeface="Arial" panose="020B0604020202020204" pitchFamily="34" charset="0"/>
              <a:buNone/>
            </a:pPr>
            <a:r>
              <a:rPr lang="en-US" altLang="en-US" sz="2400" b="1">
                <a:solidFill>
                  <a:srgbClr val="C00000"/>
                </a:solidFill>
              </a:rPr>
              <a:t>1. Ordering of Tuples in a Relation</a:t>
            </a:r>
          </a:p>
          <a:p>
            <a:pPr algn="just" eaLnBrk="1" hangingPunct="1">
              <a:buFont typeface="Wingdings" panose="05000000000000000000" pitchFamily="2" charset="2"/>
              <a:buChar char="v"/>
            </a:pPr>
            <a:r>
              <a:rPr lang="en-US" altLang="en-US" sz="2400"/>
              <a:t>A relation is defined as a set of tuples. Mathematically, elements of a set have no order among them; hence, tuples in a relation do not have any particular order. In other words, a relation is not sensitive to the ordering of tuples. </a:t>
            </a:r>
          </a:p>
          <a:p>
            <a:pPr algn="just" eaLnBrk="1" hangingPunct="1">
              <a:buFont typeface="Arial" panose="020B0604020202020204" pitchFamily="34" charset="0"/>
              <a:buNone/>
            </a:pPr>
            <a:endParaRPr lang="en-US" altLang="en-US" sz="2400"/>
          </a:p>
          <a:p>
            <a:pPr algn="just" eaLnBrk="1" hangingPunct="1">
              <a:buFont typeface="Wingdings" panose="05000000000000000000" pitchFamily="2" charset="2"/>
              <a:buChar char="v"/>
            </a:pPr>
            <a:r>
              <a:rPr lang="en-US" altLang="en-US" sz="2400"/>
              <a:t>However, in a file, records are physically stored on disk (or in memory), so there always is an order among the records. This ordering indicates first, second, ith, and last records in the file. Similarly, when we display a relation as a table, the rows are displayed in a certain order.</a:t>
            </a:r>
          </a:p>
          <a:p>
            <a:pPr algn="just" eaLnBrk="1" hangingPunct="1">
              <a:buFont typeface="Arial" panose="020B0604020202020204" pitchFamily="34" charset="0"/>
              <a:buNone/>
            </a:pPr>
            <a:endParaRPr lang="en-US" altLang="en-US" sz="2200"/>
          </a:p>
        </p:txBody>
      </p:sp>
      <p:sp>
        <p:nvSpPr>
          <p:cNvPr id="7" name="Title 1">
            <a:extLst>
              <a:ext uri="{FF2B5EF4-FFF2-40B4-BE49-F238E27FC236}">
                <a16:creationId xmlns:a16="http://schemas.microsoft.com/office/drawing/2014/main" xmlns="" id="{9B1DE3FE-101B-40A4-AEDA-D5B1798A498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chemeClr val="tx1"/>
                </a:solidFill>
              </a:rPr>
              <a:t>Characteristics of Relations</a:t>
            </a:r>
            <a:endParaRPr lang="en-US" sz="3200" b="1" dirty="0">
              <a:solidFill>
                <a:schemeClr val="tx1"/>
              </a:solidFill>
              <a:effectLst>
                <a:outerShdw blurRad="38100" dist="38100" dir="2700000" algn="tl">
                  <a:srgbClr val="000000">
                    <a:alpha val="43137"/>
                  </a:srgbClr>
                </a:outerShdw>
              </a:effectLst>
            </a:endParaRPr>
          </a:p>
        </p:txBody>
      </p:sp>
      <p:pic>
        <p:nvPicPr>
          <p:cNvPr id="29700" name="Picture 2" descr="E:\NIET\Project\xLogo11.png.pagespeed.ic.pydHLuCQEZ.png">
            <a:extLst>
              <a:ext uri="{FF2B5EF4-FFF2-40B4-BE49-F238E27FC236}">
                <a16:creationId xmlns:a16="http://schemas.microsoft.com/office/drawing/2014/main" xmlns="" id="{0DE3EAA0-DDD1-41EE-90DF-556607396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29436CB9-773E-4309-BC21-AB63D18097F4}"/>
              </a:ext>
            </a:extLst>
          </p:cNvPr>
          <p:cNvSpPr>
            <a:spLocks noGrp="1"/>
          </p:cNvSpPr>
          <p:nvPr>
            <p:ph type="dt" sz="quarter" idx="10"/>
          </p:nvPr>
        </p:nvSpPr>
        <p:spPr/>
        <p:txBody>
          <a:bodyPr/>
          <a:lstStyle/>
          <a:p>
            <a:pPr>
              <a:defRPr/>
            </a:pPr>
            <a:fld id="{5F8FFE1E-71A1-42AF-8FCA-F8039515F990}" type="datetime1">
              <a:rPr lang="en-US"/>
              <a:pPr>
                <a:defRPr/>
              </a:pPr>
              <a:t>08/03/22</a:t>
            </a:fld>
            <a:endParaRPr lang="en-US"/>
          </a:p>
        </p:txBody>
      </p:sp>
      <p:sp>
        <p:nvSpPr>
          <p:cNvPr id="6" name="Slide Number Placeholder 5">
            <a:extLst>
              <a:ext uri="{FF2B5EF4-FFF2-40B4-BE49-F238E27FC236}">
                <a16:creationId xmlns:a16="http://schemas.microsoft.com/office/drawing/2014/main" xmlns="" id="{3C5DABF9-1D13-4338-8739-0C2847815D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D53D2D-CD8C-4671-A0FB-96CDFD38E86D}"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xmlns="" id="{64FC34C0-F4D8-4EFB-866E-3D1F0AD4DD5F}"/>
              </a:ext>
            </a:extLst>
          </p:cNvPr>
          <p:cNvSpPr>
            <a:spLocks noGrp="1"/>
          </p:cNvSpPr>
          <p:nvPr>
            <p:ph type="ftr" sz="quarter" idx="11"/>
          </p:nvPr>
        </p:nvSpPr>
        <p:spPr>
          <a:xfrm>
            <a:off x="3124200" y="6356350"/>
            <a:ext cx="3657600" cy="365125"/>
          </a:xfrm>
        </p:spPr>
        <p:txBody>
          <a:bodyPr/>
          <a:lstStyle/>
          <a:p>
            <a:r>
              <a:rPr lang="en-US"/>
              <a:t>Vikrant Malik          KCS-501 and DBMS                Unit-2</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2"/>
          <p:cNvSpPr>
            <a:spLocks noGrp="1"/>
          </p:cNvSpPr>
          <p:nvPr>
            <p:ph idx="1"/>
          </p:nvPr>
        </p:nvSpPr>
        <p:spPr>
          <a:xfrm>
            <a:off x="533400" y="1143000"/>
            <a:ext cx="8229600" cy="4724400"/>
          </a:xfrm>
        </p:spPr>
        <p:txBody>
          <a:bodyPr/>
          <a:lstStyle/>
          <a:p>
            <a:pPr lvl="1" algn="just" eaLnBrk="1" hangingPunct="1">
              <a:lnSpc>
                <a:spcPct val="80000"/>
              </a:lnSpc>
              <a:buFont typeface="Wingdings" pitchFamily="2" charset="2"/>
              <a:buChar char="q"/>
            </a:pPr>
            <a:r>
              <a:rPr lang="en-US" sz="2400"/>
              <a:t>The Cartesian Product is also an operator which works on two sets. It is sometimes called the </a:t>
            </a:r>
            <a:r>
              <a:rPr lang="en-US" sz="2400" b="1"/>
              <a:t>CROSS PRODUCT </a:t>
            </a:r>
            <a:r>
              <a:rPr lang="en-US" sz="2400"/>
              <a:t>or </a:t>
            </a:r>
            <a:r>
              <a:rPr lang="en-US" sz="2400" b="1"/>
              <a:t>CROSS JOIN</a:t>
            </a:r>
            <a:r>
              <a:rPr lang="en-US" sz="2400"/>
              <a:t>.</a:t>
            </a:r>
          </a:p>
          <a:p>
            <a:pPr lvl="1" algn="just" eaLnBrk="1" hangingPunct="1">
              <a:lnSpc>
                <a:spcPct val="80000"/>
              </a:lnSpc>
              <a:buFont typeface="Wingdings" pitchFamily="2" charset="2"/>
              <a:buChar char="q"/>
            </a:pPr>
            <a:endParaRPr lang="en-US" sz="2400"/>
          </a:p>
          <a:p>
            <a:pPr lvl="1" algn="just" eaLnBrk="1" hangingPunct="1">
              <a:lnSpc>
                <a:spcPct val="80000"/>
              </a:lnSpc>
              <a:buFont typeface="Wingdings" pitchFamily="2" charset="2"/>
              <a:buChar char="q"/>
            </a:pPr>
            <a:r>
              <a:rPr lang="en-US" sz="2400"/>
              <a:t>Cartesian Product or </a:t>
            </a:r>
            <a:r>
              <a:rPr lang="en-US" sz="2400" b="1"/>
              <a:t>CROSS PRODUCT </a:t>
            </a:r>
            <a:r>
              <a:rPr lang="en-US" sz="2400"/>
              <a:t>or </a:t>
            </a:r>
            <a:r>
              <a:rPr lang="en-US" sz="2400" b="1"/>
              <a:t>CROSS JOIN </a:t>
            </a:r>
            <a:r>
              <a:rPr lang="en-US" sz="2400"/>
              <a:t>is denoted by </a:t>
            </a:r>
            <a:r>
              <a:rPr lang="en-US" sz="2400" b="1"/>
              <a:t>x, </a:t>
            </a:r>
            <a:r>
              <a:rPr lang="en-US" sz="2400"/>
              <a:t>it is also binary set operation</a:t>
            </a:r>
            <a:r>
              <a:rPr lang="en-US" sz="2400" b="1"/>
              <a:t>. </a:t>
            </a:r>
          </a:p>
          <a:p>
            <a:pPr lvl="1" algn="just" eaLnBrk="1" hangingPunct="1">
              <a:lnSpc>
                <a:spcPct val="80000"/>
              </a:lnSpc>
              <a:buFont typeface="Wingdings" pitchFamily="2" charset="2"/>
              <a:buChar char="q"/>
            </a:pPr>
            <a:endParaRPr lang="en-US" sz="2400" b="1"/>
          </a:p>
          <a:p>
            <a:pPr lvl="1" algn="just" eaLnBrk="1" hangingPunct="1">
              <a:lnSpc>
                <a:spcPct val="80000"/>
              </a:lnSpc>
              <a:buFont typeface="Wingdings" pitchFamily="2" charset="2"/>
              <a:buChar char="q"/>
            </a:pPr>
            <a:r>
              <a:rPr lang="en-US" sz="2400"/>
              <a:t>The relation on which it is applied do not have to be union compatibility.</a:t>
            </a:r>
          </a:p>
          <a:p>
            <a:pPr lvl="1" algn="just" eaLnBrk="1" hangingPunct="1">
              <a:lnSpc>
                <a:spcPct val="80000"/>
              </a:lnSpc>
              <a:buFont typeface="Wingdings" pitchFamily="2" charset="2"/>
              <a:buChar char="q"/>
            </a:pPr>
            <a:endParaRPr lang="en-US" sz="2400" b="1"/>
          </a:p>
          <a:p>
            <a:pPr lvl="1" algn="just" eaLnBrk="1" hangingPunct="1">
              <a:lnSpc>
                <a:spcPct val="80000"/>
              </a:lnSpc>
              <a:buFont typeface="Wingdings" pitchFamily="2" charset="2"/>
              <a:buChar char="q"/>
            </a:pPr>
            <a:r>
              <a:rPr lang="en-US" sz="2400" b="1"/>
              <a:t>Cartesian Product in DBMS</a:t>
            </a:r>
            <a:r>
              <a:rPr lang="en-US" sz="2400"/>
              <a:t> is an operation used to merge columns from two relations. This operation is used to combine tuples from two relations in a conjunctional fashion. </a:t>
            </a:r>
          </a:p>
          <a:p>
            <a:pPr lvl="1" eaLnBrk="1" hangingPunct="1">
              <a:lnSpc>
                <a:spcPct val="80000"/>
              </a:lnSpc>
              <a:buFont typeface="Arial" pitchFamily="34" charset="0"/>
              <a:buNone/>
            </a:pPr>
            <a:endParaRPr lang="en-US" sz="2400"/>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C30B76DB-0B95-40F4-968C-3C65684B432B}" type="slidenum">
              <a:rPr lang="en-US"/>
              <a:pPr>
                <a:defRPr/>
              </a:pPr>
              <a:t>130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nSpc>
                <a:spcPct val="80000"/>
              </a:lnSpc>
              <a:defRPr/>
            </a:pPr>
            <a:r>
              <a:rPr lang="en-US" sz="2800" b="1" dirty="0">
                <a:latin typeface="Times New Roman" pitchFamily="18" charset="0"/>
              </a:rPr>
              <a:t>CARTESIAN (or cross product) Operation</a:t>
            </a:r>
          </a:p>
        </p:txBody>
      </p:sp>
      <p:pic>
        <p:nvPicPr>
          <p:cNvPr id="10855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a:spLocks noGrp="1"/>
          </p:cNvSpPr>
          <p:nvPr>
            <p:ph idx="1"/>
          </p:nvPr>
        </p:nvSpPr>
        <p:spPr>
          <a:xfrm>
            <a:off x="533400" y="838200"/>
            <a:ext cx="8229600" cy="5486400"/>
          </a:xfrm>
        </p:spPr>
        <p:txBody>
          <a:bodyPr/>
          <a:lstStyle/>
          <a:p>
            <a:pPr algn="just">
              <a:buFont typeface="Arial" pitchFamily="34" charset="0"/>
              <a:buNone/>
            </a:pPr>
            <a:r>
              <a:rPr lang="en-US" sz="2400" b="1">
                <a:solidFill>
                  <a:srgbClr val="FF0000"/>
                </a:solidFill>
              </a:rPr>
              <a:t>In general, the result of  R x S</a:t>
            </a:r>
          </a:p>
          <a:p>
            <a:pPr algn="just">
              <a:buFont typeface="Wingdings" pitchFamily="2" charset="2"/>
              <a:buChar char="Ø"/>
            </a:pPr>
            <a:r>
              <a:rPr lang="en-US" sz="2400"/>
              <a:t>The cardinality (number of tuples) of resulting relation from a Cross Product operation is equal to the number of attributes(say m) in the first relation multiplied by the number of attributes in the second relation(say n).</a:t>
            </a:r>
          </a:p>
          <a:p>
            <a:pPr algn="just">
              <a:buFont typeface="Arial" pitchFamily="34" charset="0"/>
              <a:buNone/>
            </a:pPr>
            <a:r>
              <a:rPr lang="en-US" sz="2400"/>
              <a:t>	</a:t>
            </a:r>
            <a:r>
              <a:rPr lang="en-US" sz="2400" b="1"/>
              <a:t>Cardinality = m*n</a:t>
            </a:r>
          </a:p>
          <a:p>
            <a:pPr algn="just">
              <a:buFont typeface="Wingdings" pitchFamily="2" charset="2"/>
              <a:buChar char="Ø"/>
            </a:pPr>
            <a:r>
              <a:rPr lang="en-US" sz="2400"/>
              <a:t>The Cross Product of two relation A(R1, R2, R3, …, Rp) with degree p, and B(S1, S2, S3, …, Sn) with degree n, is a relation C(R1, R2, R3, …, Rp, S1, S2, S3, …, Sn) with degree p + n attributes.</a:t>
            </a:r>
          </a:p>
          <a:p>
            <a:pPr algn="just">
              <a:buFont typeface="Arial" pitchFamily="34" charset="0"/>
              <a:buNone/>
            </a:pPr>
            <a:r>
              <a:rPr lang="en-US" sz="2400"/>
              <a:t> 	</a:t>
            </a:r>
            <a:r>
              <a:rPr lang="en-US" sz="2400" b="1"/>
              <a:t>Degree = p+n</a:t>
            </a:r>
          </a:p>
          <a:p>
            <a:pPr algn="just" eaLnBrk="1" hangingPunct="1">
              <a:buFont typeface="Wingdings" pitchFamily="2" charset="2"/>
              <a:buChar char="Ø"/>
            </a:pPr>
            <a:r>
              <a:rPr lang="en-US" sz="2400"/>
              <a:t>In </a:t>
            </a:r>
            <a:r>
              <a:rPr lang="en-US" sz="2400">
                <a:hlinkClick r:id="rId2"/>
              </a:rPr>
              <a:t>SQL</a:t>
            </a:r>
            <a:r>
              <a:rPr lang="en-US" sz="2400"/>
              <a:t>, CARTESIAN PRODUCT(CROSS PRODUCT) can be applied using </a:t>
            </a:r>
            <a:r>
              <a:rPr lang="en-US" sz="2400" b="1"/>
              <a:t>CROSS JOIN</a:t>
            </a:r>
            <a:r>
              <a:rPr lang="en-US" sz="2400"/>
              <a:t>.</a:t>
            </a:r>
          </a:p>
          <a:p>
            <a:pPr algn="just" eaLnBrk="1" hangingPunct="1">
              <a:buFont typeface="Arial" pitchFamily="34" charset="0"/>
              <a:buNone/>
            </a:pPr>
            <a:endParaRPr lang="en-US" sz="2400"/>
          </a:p>
          <a:p>
            <a:pPr algn="just" eaLnBrk="1" hangingPunct="1">
              <a:buFont typeface="Arial" pitchFamily="34" charset="0"/>
              <a:buNone/>
            </a:pPr>
            <a:endParaRPr lang="en-US" sz="2400"/>
          </a:p>
          <a:p>
            <a:pPr algn="just" eaLnBrk="1" hangingPunct="1">
              <a:buFont typeface="Arial" pitchFamily="34" charset="0"/>
              <a:buNone/>
            </a:pPr>
            <a:endParaRPr lang="en-US" sz="2400"/>
          </a:p>
          <a:p>
            <a:pPr algn="just" eaLnBrk="1" hangingPunct="1">
              <a:buFont typeface="Arial" pitchFamily="34" charset="0"/>
              <a:buNone/>
            </a:pPr>
            <a:endParaRPr lang="en-US" altLang="en-US" sz="2400"/>
          </a:p>
        </p:txBody>
      </p:sp>
      <p:sp>
        <p:nvSpPr>
          <p:cNvPr id="4" name="Date Placeholder 3"/>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DE8DEA65-9F3D-46B5-A501-DB507C59D1D2}" type="slidenum">
              <a:rPr lang="en-US"/>
              <a:pPr>
                <a:defRPr/>
              </a:pPr>
              <a:t>131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2400" b="1" dirty="0">
                <a:solidFill>
                  <a:srgbClr val="C00000"/>
                </a:solidFill>
                <a:latin typeface="Times New Roman" pitchFamily="18" charset="0"/>
              </a:rPr>
              <a:t>Important points on CARTESIAN PRODUCT(CROSS PRODUCT) Operation</a:t>
            </a:r>
          </a:p>
        </p:txBody>
      </p:sp>
      <p:pic>
        <p:nvPicPr>
          <p:cNvPr id="109575" name="Picture 2" descr="E:\NIET\Project\xLogo11.png.pagespeed.ic.pydHLuCQEZ.png"/>
          <p:cNvPicPr>
            <a:picLocks noChangeAspect="1" noChangeArrowheads="1"/>
          </p:cNvPicPr>
          <p:nvPr/>
        </p:nvPicPr>
        <p:blipFill>
          <a:blip r:embed="rId3"/>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2"/>
          <p:cNvSpPr>
            <a:spLocks noGrp="1"/>
          </p:cNvSpPr>
          <p:nvPr>
            <p:ph idx="1"/>
          </p:nvPr>
        </p:nvSpPr>
        <p:spPr>
          <a:xfrm>
            <a:off x="533400" y="838200"/>
            <a:ext cx="8229600" cy="5486400"/>
          </a:xfrm>
        </p:spPr>
        <p:txBody>
          <a:bodyPr>
            <a:normAutofit/>
          </a:bodyPr>
          <a:lstStyle/>
          <a:p>
            <a:pPr algn="just">
              <a:buFont typeface="Wingdings" pitchFamily="2" charset="2"/>
              <a:buChar char="Ø"/>
            </a:pPr>
            <a:r>
              <a:rPr lang="en-US" sz="2200" dirty="0"/>
              <a:t>In general, we don’t use Cartesian Product unnecessarily, which means without proper meaning we don’t use Cartesian Product. Generally, we use Cartesian Product followed by a Selection operation and comparison on the operators as shown below :</a:t>
            </a:r>
          </a:p>
          <a:p>
            <a:pPr algn="just">
              <a:buFont typeface="Arial" pitchFamily="34" charset="0"/>
              <a:buNone/>
            </a:pPr>
            <a:r>
              <a:rPr lang="en-US" sz="2200" dirty="0"/>
              <a:t>	σ </a:t>
            </a:r>
            <a:r>
              <a:rPr lang="en-US" sz="2200" baseline="-25000" dirty="0"/>
              <a:t>A=D </a:t>
            </a:r>
            <a:r>
              <a:rPr lang="en-US" sz="2200" dirty="0"/>
              <a:t>(A ✕ B)</a:t>
            </a:r>
          </a:p>
          <a:p>
            <a:pPr algn="just">
              <a:buFont typeface="Arial" pitchFamily="34" charset="0"/>
              <a:buNone/>
            </a:pPr>
            <a:r>
              <a:rPr lang="en-US" sz="2200" dirty="0"/>
              <a:t>	</a:t>
            </a:r>
            <a:r>
              <a:rPr lang="en-US" sz="2200" b="1" dirty="0"/>
              <a:t>The above query gives meaningful results.</a:t>
            </a:r>
          </a:p>
          <a:p>
            <a:pPr algn="just">
              <a:buFont typeface="Arial" pitchFamily="34" charset="0"/>
              <a:buNone/>
            </a:pPr>
            <a:endParaRPr lang="en-US" sz="2200" b="1" dirty="0"/>
          </a:p>
          <a:p>
            <a:pPr algn="just">
              <a:buFont typeface="Wingdings" pitchFamily="2" charset="2"/>
              <a:buChar char="Ø"/>
            </a:pPr>
            <a:r>
              <a:rPr lang="en-US" sz="2200" dirty="0"/>
              <a:t>CROSS PRODUCT is a binary set operation means, at a time we can apply the operation on two relations.</a:t>
            </a:r>
          </a:p>
          <a:p>
            <a:pPr algn="just">
              <a:buNone/>
            </a:pPr>
            <a:endParaRPr lang="en-US" sz="2200" dirty="0"/>
          </a:p>
          <a:p>
            <a:pPr algn="just">
              <a:buFont typeface="Wingdings" pitchFamily="2" charset="2"/>
              <a:buChar char="Ø"/>
            </a:pPr>
            <a:r>
              <a:rPr lang="en-US" sz="2200" dirty="0"/>
              <a:t>But the two relations on which we are performing the operations do not have the same type of tuples, which means </a:t>
            </a:r>
            <a:r>
              <a:rPr lang="en-US" sz="2200" b="1" dirty="0"/>
              <a:t>Union compatibility (or Type compatibility) of the two relations is not necessary.</a:t>
            </a:r>
          </a:p>
          <a:p>
            <a:pPr algn="just">
              <a:buFont typeface="Wingdings" pitchFamily="2" charset="2"/>
              <a:buChar char="Ø"/>
            </a:pPr>
            <a:endParaRPr lang="en-US" sz="2200" dirty="0"/>
          </a:p>
          <a:p>
            <a:pPr algn="just">
              <a:buFont typeface="Arial" pitchFamily="34" charset="0"/>
              <a:buNone/>
            </a:pPr>
            <a:endParaRPr lang="en-US" sz="2200" dirty="0"/>
          </a:p>
          <a:p>
            <a:pPr algn="just" eaLnBrk="1" hangingPunct="1">
              <a:buFont typeface="Arial" pitchFamily="34" charset="0"/>
              <a:buNone/>
            </a:pPr>
            <a:endParaRPr lang="en-US" sz="2200" dirty="0"/>
          </a:p>
          <a:p>
            <a:pPr algn="just" eaLnBrk="1" hangingPunct="1">
              <a:buFont typeface="Arial" pitchFamily="34" charset="0"/>
              <a:buNone/>
            </a:pPr>
            <a:endParaRPr lang="en-US" sz="2200" dirty="0"/>
          </a:p>
          <a:p>
            <a:pPr algn="just" eaLnBrk="1" hangingPunct="1">
              <a:buFont typeface="Arial" pitchFamily="34" charset="0"/>
              <a:buNone/>
            </a:pPr>
            <a:endParaRPr lang="en-US" sz="2200" dirty="0"/>
          </a:p>
          <a:p>
            <a:pPr algn="just" eaLnBrk="1" hangingPunct="1">
              <a:buFont typeface="Arial" pitchFamily="34" charset="0"/>
              <a:buNone/>
            </a:pPr>
            <a:endParaRPr lang="en-US" altLang="en-US" sz="2200" dirty="0"/>
          </a:p>
        </p:txBody>
      </p:sp>
      <p:sp>
        <p:nvSpPr>
          <p:cNvPr id="4" name="Date Placeholder 3"/>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8963C982-E3DD-48C6-B080-5D9D29371C87}" type="slidenum">
              <a:rPr lang="en-US"/>
              <a:pPr>
                <a:defRPr/>
              </a:pPr>
              <a:t>132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2400" b="1" dirty="0">
                <a:solidFill>
                  <a:srgbClr val="C00000"/>
                </a:solidFill>
                <a:latin typeface="Times New Roman" pitchFamily="18" charset="0"/>
              </a:rPr>
              <a:t>Important points on CARTESIAN PRODUCT(CROSS PRODUCT) Operation</a:t>
            </a:r>
          </a:p>
        </p:txBody>
      </p:sp>
      <p:pic>
        <p:nvPicPr>
          <p:cNvPr id="11059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AB95A37E-D08E-4796-95FF-B39EF3CFC716}" type="slidenum">
              <a:rPr lang="en-US"/>
              <a:pPr>
                <a:defRPr/>
              </a:pPr>
              <a:t>133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Example </a:t>
            </a:r>
          </a:p>
        </p:txBody>
      </p:sp>
      <p:pic>
        <p:nvPicPr>
          <p:cNvPr id="11162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11623" name="Picture 2"/>
          <p:cNvPicPr>
            <a:picLocks noGrp="1" noChangeAspect="1" noChangeArrowheads="1"/>
          </p:cNvPicPr>
          <p:nvPr>
            <p:ph idx="1"/>
          </p:nvPr>
        </p:nvPicPr>
        <p:blipFill>
          <a:blip r:embed="rId3"/>
          <a:srcRect/>
          <a:stretch>
            <a:fillRect/>
          </a:stretch>
        </p:blipFill>
        <p:spPr>
          <a:xfrm>
            <a:off x="152400" y="1066800"/>
            <a:ext cx="8534400" cy="5105400"/>
          </a:xfrm>
        </p:spPr>
      </p:pic>
    </p:spTree>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77651D4-F05E-4687-9B3E-2A36AD6D2B26}"/>
              </a:ext>
            </a:extLst>
          </p:cNvPr>
          <p:cNvSpPr>
            <a:spLocks noGrp="1"/>
          </p:cNvSpPr>
          <p:nvPr>
            <p:ph type="dt" sz="quarter" idx="10"/>
          </p:nvPr>
        </p:nvSpPr>
        <p:spPr/>
        <p:txBody>
          <a:bodyPr/>
          <a:lstStyle/>
          <a:p>
            <a:pPr>
              <a:defRPr/>
            </a:pPr>
            <a:fld id="{8D2B5ED3-9BEE-412A-B4D1-F55F54E4265C}" type="datetime1">
              <a:rPr lang="en-US"/>
              <a:pPr>
                <a:defRPr/>
              </a:pPr>
              <a:t>08/03/22</a:t>
            </a:fld>
            <a:endParaRPr lang="en-US"/>
          </a:p>
        </p:txBody>
      </p:sp>
      <p:sp>
        <p:nvSpPr>
          <p:cNvPr id="5" name="Footer Placeholder 4">
            <a:extLst>
              <a:ext uri="{FF2B5EF4-FFF2-40B4-BE49-F238E27FC236}">
                <a16:creationId xmlns:a16="http://schemas.microsoft.com/office/drawing/2014/main" xmlns="" id="{4620FB63-A5B7-4572-BEE2-52B1D3744CF3}"/>
              </a:ext>
            </a:extLst>
          </p:cNvPr>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a:extLst>
              <a:ext uri="{FF2B5EF4-FFF2-40B4-BE49-F238E27FC236}">
                <a16:creationId xmlns:a16="http://schemas.microsoft.com/office/drawing/2014/main" xmlns="" id="{6404555E-D0B5-44DD-9413-C5233C2EC6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01BFB9-73F6-4A43-BC80-4218C4C76CAA}" type="slidenum">
              <a:rPr lang="en-US" altLang="en-US">
                <a:solidFill>
                  <a:srgbClr val="898989"/>
                </a:solidFill>
                <a:latin typeface="Calibri" panose="020F0502020204030204" pitchFamily="34" charset="0"/>
              </a:rPr>
              <a:pPr eaLnBrk="1" hangingPunct="1"/>
              <a:t>134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DA9A2486-B5A1-4D4C-B2D6-54A44709708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One possible database state for the COMPANY relational database schema</a:t>
            </a:r>
          </a:p>
        </p:txBody>
      </p:sp>
      <p:pic>
        <p:nvPicPr>
          <p:cNvPr id="58374" name="Picture 2" descr="E:\NIET\Project\xLogo11.png.pagespeed.ic.pydHLuCQEZ.png">
            <a:extLst>
              <a:ext uri="{FF2B5EF4-FFF2-40B4-BE49-F238E27FC236}">
                <a16:creationId xmlns:a16="http://schemas.microsoft.com/office/drawing/2014/main" xmlns="" id="{33EBC57B-B03B-42D1-A55B-374334E86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Content Placeholder 7">
            <a:extLst>
              <a:ext uri="{FF2B5EF4-FFF2-40B4-BE49-F238E27FC236}">
                <a16:creationId xmlns:a16="http://schemas.microsoft.com/office/drawing/2014/main" xmlns="" id="{C46A27B8-9001-439F-92B4-75B5905049F3}"/>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914400"/>
            <a:ext cx="7543800" cy="3209925"/>
          </a:xfrm>
        </p:spPr>
      </p:pic>
      <p:pic>
        <p:nvPicPr>
          <p:cNvPr id="58376" name="Picture 8">
            <a:extLst>
              <a:ext uri="{FF2B5EF4-FFF2-40B4-BE49-F238E27FC236}">
                <a16:creationId xmlns:a16="http://schemas.microsoft.com/office/drawing/2014/main" xmlns="" id="{4602200C-B28B-4F71-8403-2D2229878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38600"/>
            <a:ext cx="76200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262633"/>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a:spLocks noGrp="1"/>
          </p:cNvSpPr>
          <p:nvPr>
            <p:ph idx="1"/>
          </p:nvPr>
        </p:nvSpPr>
        <p:spPr>
          <a:xfrm>
            <a:off x="228600" y="838200"/>
            <a:ext cx="8686800" cy="5410200"/>
          </a:xfrm>
        </p:spPr>
        <p:txBody>
          <a:bodyPr/>
          <a:lstStyle/>
          <a:p>
            <a:pPr algn="just" eaLnBrk="1" hangingPunct="1">
              <a:buFont typeface="Arial" pitchFamily="34" charset="0"/>
              <a:buNone/>
            </a:pPr>
            <a:r>
              <a:rPr lang="en-US" altLang="en-US" sz="2400"/>
              <a:t> </a:t>
            </a:r>
            <a:r>
              <a:rPr lang="en-US" sz="2400"/>
              <a:t>Example </a:t>
            </a:r>
            <a:r>
              <a:rPr lang="en-US" sz="2400" b="1">
                <a:solidFill>
                  <a:srgbClr val="C00000"/>
                </a:solidFill>
              </a:rPr>
              <a:t>:-  </a:t>
            </a:r>
            <a:r>
              <a:rPr lang="en-US" sz="2200" b="1">
                <a:solidFill>
                  <a:srgbClr val="0070C0"/>
                </a:solidFill>
              </a:rPr>
              <a:t>We want to retrieve a list of names of each female employee’s dependents.</a:t>
            </a:r>
          </a:p>
          <a:p>
            <a:pPr algn="just" eaLnBrk="1" hangingPunct="1">
              <a:buFont typeface="Arial" pitchFamily="34" charset="0"/>
              <a:buNone/>
            </a:pPr>
            <a:r>
              <a:rPr lang="en-US" sz="2200" b="1"/>
              <a:t>	Relational Algebra Query :- </a:t>
            </a:r>
          </a:p>
          <a:p>
            <a:pPr algn="just" eaLnBrk="1" hangingPunct="1">
              <a:buFont typeface="Arial" pitchFamily="34" charset="0"/>
              <a:buNone/>
            </a:pPr>
            <a:endParaRPr lang="en-US" sz="2200" b="1"/>
          </a:p>
          <a:p>
            <a:pPr algn="just" eaLnBrk="1" hangingPunct="1">
              <a:buFont typeface="Arial" pitchFamily="34" charset="0"/>
              <a:buNone/>
            </a:pPr>
            <a:endParaRPr lang="en-US" sz="1800" b="1"/>
          </a:p>
          <a:p>
            <a:pPr lvl="1" eaLnBrk="1" hangingPunct="1">
              <a:lnSpc>
                <a:spcPct val="80000"/>
              </a:lnSpc>
              <a:buFontTx/>
              <a:buNone/>
            </a:pPr>
            <a:r>
              <a:rPr lang="en-US" sz="2400" b="1"/>
              <a:t>FEMALE_EMPS </a:t>
            </a:r>
            <a:r>
              <a:rPr lang="en-US" sz="2400" b="1">
                <a:sym typeface="Symbol" pitchFamily="18" charset="2"/>
              </a:rPr>
              <a:t> </a:t>
            </a:r>
            <a:r>
              <a:rPr lang="en-US" sz="2400" b="1">
                <a:latin typeface="Symbol" pitchFamily="18" charset="2"/>
              </a:rPr>
              <a:t></a:t>
            </a:r>
            <a:r>
              <a:rPr lang="en-US" sz="2400" b="1"/>
              <a:t> </a:t>
            </a:r>
            <a:r>
              <a:rPr lang="en-US" sz="2400" baseline="-25000"/>
              <a:t>SEX=’F’</a:t>
            </a:r>
            <a:r>
              <a:rPr lang="en-US" sz="2400" b="1"/>
              <a:t>(EMPLOYEE)</a:t>
            </a:r>
          </a:p>
          <a:p>
            <a:pPr lvl="1" eaLnBrk="1" hangingPunct="1">
              <a:lnSpc>
                <a:spcPct val="70000"/>
              </a:lnSpc>
              <a:buFontTx/>
              <a:buNone/>
            </a:pPr>
            <a:r>
              <a:rPr lang="en-US" sz="2400" b="1"/>
              <a:t>EMPNAMES </a:t>
            </a:r>
            <a:r>
              <a:rPr lang="en-US" sz="2400" b="1">
                <a:sym typeface="Symbol" pitchFamily="18" charset="2"/>
              </a:rPr>
              <a:t> </a:t>
            </a:r>
            <a:r>
              <a:rPr lang="en-US" sz="2000" b="1">
                <a:latin typeface="Symbol" pitchFamily="18" charset="2"/>
              </a:rPr>
              <a:t></a:t>
            </a:r>
            <a:r>
              <a:rPr lang="en-US" sz="2000" b="1"/>
              <a:t> </a:t>
            </a:r>
            <a:r>
              <a:rPr lang="en-US" sz="2000" baseline="-25000"/>
              <a:t>FNAME, LNAME, SSN</a:t>
            </a:r>
            <a:r>
              <a:rPr lang="en-US" sz="2000" b="1"/>
              <a:t> (FEMALE_EMPS)</a:t>
            </a:r>
          </a:p>
          <a:p>
            <a:pPr lvl="1" eaLnBrk="1" hangingPunct="1">
              <a:lnSpc>
                <a:spcPct val="70000"/>
              </a:lnSpc>
              <a:buFontTx/>
              <a:buNone/>
            </a:pPr>
            <a:r>
              <a:rPr lang="en-US" sz="2400" b="1"/>
              <a:t>EMP_DEPENDENTS </a:t>
            </a:r>
            <a:r>
              <a:rPr lang="en-US" sz="2400" b="1">
                <a:sym typeface="Symbol" pitchFamily="18" charset="2"/>
              </a:rPr>
              <a:t> </a:t>
            </a:r>
            <a:r>
              <a:rPr lang="en-US" sz="2400" b="1"/>
              <a:t>EMPNAMES x DEPENDENT</a:t>
            </a:r>
          </a:p>
          <a:p>
            <a:pPr lvl="1" eaLnBrk="1" hangingPunct="1">
              <a:lnSpc>
                <a:spcPct val="70000"/>
              </a:lnSpc>
              <a:buFontTx/>
              <a:buNone/>
            </a:pPr>
            <a:r>
              <a:rPr lang="en-US" sz="2400" b="1"/>
              <a:t>ACTUAL_DEPENDENTS </a:t>
            </a:r>
            <a:r>
              <a:rPr lang="en-US" sz="2400"/>
              <a:t>← </a:t>
            </a:r>
            <a:r>
              <a:rPr lang="el-GR" sz="2400"/>
              <a:t>σ</a:t>
            </a:r>
            <a:r>
              <a:rPr lang="en-US" sz="2400"/>
              <a:t>Ssn=Essn(EMP_DEPENDENTS)</a:t>
            </a:r>
          </a:p>
          <a:p>
            <a:pPr lvl="1" eaLnBrk="1" hangingPunct="1">
              <a:lnSpc>
                <a:spcPct val="70000"/>
              </a:lnSpc>
              <a:buFontTx/>
              <a:buNone/>
            </a:pPr>
            <a:r>
              <a:rPr lang="en-US" sz="2000" b="1"/>
              <a:t>RESULT </a:t>
            </a:r>
            <a:r>
              <a:rPr lang="en-US" sz="2000"/>
              <a:t>← πFname, Lname,Dependent_name(ACTUAL_DEPENDENTS)</a:t>
            </a:r>
          </a:p>
          <a:p>
            <a:pPr lvl="1" eaLnBrk="1" hangingPunct="1">
              <a:lnSpc>
                <a:spcPct val="70000"/>
              </a:lnSpc>
              <a:buFontTx/>
              <a:buNone/>
            </a:pPr>
            <a:endParaRPr lang="en-US" sz="1800">
              <a:solidFill>
                <a:srgbClr val="FF0000"/>
              </a:solidFill>
            </a:endParaRPr>
          </a:p>
          <a:p>
            <a:pPr lvl="1" eaLnBrk="1" hangingPunct="1">
              <a:lnSpc>
                <a:spcPct val="70000"/>
              </a:lnSpc>
              <a:buFontTx/>
              <a:buNone/>
            </a:pPr>
            <a:endParaRPr lang="en-US" sz="1800">
              <a:solidFill>
                <a:srgbClr val="FF0000"/>
              </a:solidFill>
            </a:endParaRPr>
          </a:p>
          <a:p>
            <a:pPr lvl="1" eaLnBrk="1" hangingPunct="1">
              <a:lnSpc>
                <a:spcPct val="70000"/>
              </a:lnSpc>
              <a:buFontTx/>
              <a:buNone/>
            </a:pPr>
            <a:endParaRPr lang="en-US" sz="1800" b="1"/>
          </a:p>
          <a:p>
            <a:pPr lvl="1" eaLnBrk="1" hangingPunct="1">
              <a:lnSpc>
                <a:spcPct val="70000"/>
              </a:lnSpc>
              <a:buFont typeface="Arial" pitchFamily="34" charset="0"/>
              <a:buNone/>
            </a:pPr>
            <a:endParaRPr lang="en-US" sz="1800"/>
          </a:p>
          <a:p>
            <a:pPr lvl="1" eaLnBrk="1" hangingPunct="1">
              <a:lnSpc>
                <a:spcPct val="70000"/>
              </a:lnSpc>
              <a:buFontTx/>
              <a:buNone/>
            </a:pPr>
            <a:endParaRPr lang="en-US" sz="1800">
              <a:solidFill>
                <a:srgbClr val="FF0000"/>
              </a:solidFill>
            </a:endParaRPr>
          </a:p>
          <a:p>
            <a:pPr lvl="1" eaLnBrk="1" hangingPunct="1">
              <a:lnSpc>
                <a:spcPct val="70000"/>
              </a:lnSpc>
              <a:buFontTx/>
              <a:buNone/>
            </a:pPr>
            <a:endParaRPr lang="en-US" sz="1800">
              <a:solidFill>
                <a:srgbClr val="FF0000"/>
              </a:solidFill>
            </a:endParaRPr>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A27263C0-68AA-4455-9580-411BBEFB95FF}" type="slidenum">
              <a:rPr lang="en-US"/>
              <a:pPr>
                <a:defRPr/>
              </a:pPr>
              <a:t>135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Example </a:t>
            </a:r>
          </a:p>
        </p:txBody>
      </p:sp>
      <p:pic>
        <p:nvPicPr>
          <p:cNvPr id="11264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9570">
                                            <p:txEl>
                                              <p:pRg st="4" end="4"/>
                                            </p:txEl>
                                          </p:spTgt>
                                        </p:tgtEl>
                                        <p:attrNameLst>
                                          <p:attrName>style.visibility</p:attrName>
                                        </p:attrNameLst>
                                      </p:cBhvr>
                                      <p:to>
                                        <p:strVal val="visible"/>
                                      </p:to>
                                    </p:set>
                                    <p:anim calcmode="lin" valueType="num">
                                      <p:cBhvr additive="base">
                                        <p:cTn id="7" dur="500" fill="hold"/>
                                        <p:tgtEl>
                                          <p:spTgt spid="109570">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9570">
                                            <p:txEl>
                                              <p:pRg st="5" end="5"/>
                                            </p:txEl>
                                          </p:spTgt>
                                        </p:tgtEl>
                                        <p:attrNameLst>
                                          <p:attrName>style.visibility</p:attrName>
                                        </p:attrNameLst>
                                      </p:cBhvr>
                                      <p:to>
                                        <p:strVal val="visible"/>
                                      </p:to>
                                    </p:set>
                                    <p:anim calcmode="lin" valueType="num">
                                      <p:cBhvr additive="base">
                                        <p:cTn id="13" dur="500" fill="hold"/>
                                        <p:tgtEl>
                                          <p:spTgt spid="109570">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9570">
                                            <p:txEl>
                                              <p:pRg st="6" end="6"/>
                                            </p:txEl>
                                          </p:spTgt>
                                        </p:tgtEl>
                                        <p:attrNameLst>
                                          <p:attrName>style.visibility</p:attrName>
                                        </p:attrNameLst>
                                      </p:cBhvr>
                                      <p:to>
                                        <p:strVal val="visible"/>
                                      </p:to>
                                    </p:set>
                                    <p:anim calcmode="lin" valueType="num">
                                      <p:cBhvr additive="base">
                                        <p:cTn id="19" dur="500" fill="hold"/>
                                        <p:tgtEl>
                                          <p:spTgt spid="109570">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9570">
                                            <p:txEl>
                                              <p:pRg st="7" end="7"/>
                                            </p:txEl>
                                          </p:spTgt>
                                        </p:tgtEl>
                                        <p:attrNameLst>
                                          <p:attrName>style.visibility</p:attrName>
                                        </p:attrNameLst>
                                      </p:cBhvr>
                                      <p:to>
                                        <p:strVal val="visible"/>
                                      </p:to>
                                    </p:set>
                                    <p:anim calcmode="lin" valueType="num">
                                      <p:cBhvr additive="base">
                                        <p:cTn id="25" dur="500" fill="hold"/>
                                        <p:tgtEl>
                                          <p:spTgt spid="109570">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9570">
                                            <p:txEl>
                                              <p:pRg st="8" end="8"/>
                                            </p:txEl>
                                          </p:spTgt>
                                        </p:tgtEl>
                                        <p:attrNameLst>
                                          <p:attrName>style.visibility</p:attrName>
                                        </p:attrNameLst>
                                      </p:cBhvr>
                                      <p:to>
                                        <p:strVal val="visible"/>
                                      </p:to>
                                    </p:set>
                                    <p:anim calcmode="lin" valueType="num">
                                      <p:cBhvr additive="base">
                                        <p:cTn id="31" dur="500" fill="hold"/>
                                        <p:tgtEl>
                                          <p:spTgt spid="109570">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p:cNvSpPr>
            <a:spLocks noGrp="1"/>
          </p:cNvSpPr>
          <p:nvPr>
            <p:ph type="sldNum" sz="quarter" idx="12"/>
          </p:nvPr>
        </p:nvSpPr>
        <p:spPr/>
        <p:txBody>
          <a:bodyPr/>
          <a:lstStyle/>
          <a:p>
            <a:pPr>
              <a:defRPr/>
            </a:pPr>
            <a:fld id="{0BAEFD47-DFF5-4159-A2D0-1448999367D3}" type="slidenum">
              <a:rPr lang="en-US"/>
              <a:pPr>
                <a:defRPr/>
              </a:pPr>
              <a:t>136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Sequence of operation</a:t>
            </a:r>
          </a:p>
        </p:txBody>
      </p:sp>
      <p:pic>
        <p:nvPicPr>
          <p:cNvPr id="11367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219145" name="Picture 9"/>
          <p:cNvPicPr>
            <a:picLocks noChangeAspect="1" noChangeArrowheads="1"/>
          </p:cNvPicPr>
          <p:nvPr/>
        </p:nvPicPr>
        <p:blipFill>
          <a:blip r:embed="rId3"/>
          <a:srcRect/>
          <a:stretch>
            <a:fillRect/>
          </a:stretch>
        </p:blipFill>
        <p:spPr bwMode="auto">
          <a:xfrm>
            <a:off x="304800" y="838200"/>
            <a:ext cx="6153150" cy="1028700"/>
          </a:xfrm>
          <a:prstGeom prst="rect">
            <a:avLst/>
          </a:prstGeom>
          <a:noFill/>
          <a:ln w="9525">
            <a:noFill/>
            <a:miter lim="800000"/>
            <a:headEnd/>
            <a:tailEnd/>
          </a:ln>
        </p:spPr>
      </p:pic>
      <p:pic>
        <p:nvPicPr>
          <p:cNvPr id="219146" name="Picture 10"/>
          <p:cNvPicPr>
            <a:picLocks noGrp="1" noChangeAspect="1" noChangeArrowheads="1"/>
          </p:cNvPicPr>
          <p:nvPr>
            <p:ph idx="1"/>
          </p:nvPr>
        </p:nvPicPr>
        <p:blipFill>
          <a:blip r:embed="rId4"/>
          <a:srcRect/>
          <a:stretch>
            <a:fillRect/>
          </a:stretch>
        </p:blipFill>
        <p:spPr>
          <a:xfrm>
            <a:off x="7134225" y="838200"/>
            <a:ext cx="2009775" cy="1066800"/>
          </a:xfrm>
        </p:spPr>
      </p:pic>
      <p:pic>
        <p:nvPicPr>
          <p:cNvPr id="219148" name="Picture 12"/>
          <p:cNvPicPr>
            <a:picLocks noChangeAspect="1" noChangeArrowheads="1"/>
          </p:cNvPicPr>
          <p:nvPr/>
        </p:nvPicPr>
        <p:blipFill>
          <a:blip r:embed="rId5"/>
          <a:srcRect/>
          <a:stretch>
            <a:fillRect/>
          </a:stretch>
        </p:blipFill>
        <p:spPr bwMode="auto">
          <a:xfrm>
            <a:off x="4038600" y="1828800"/>
            <a:ext cx="4876800" cy="4114800"/>
          </a:xfrm>
          <a:prstGeom prst="rect">
            <a:avLst/>
          </a:prstGeom>
          <a:noFill/>
          <a:ln w="9525">
            <a:noFill/>
            <a:miter lim="800000"/>
            <a:headEnd/>
            <a:tailEnd/>
          </a:ln>
        </p:spPr>
      </p:pic>
      <p:pic>
        <p:nvPicPr>
          <p:cNvPr id="219149" name="Picture 13"/>
          <p:cNvPicPr>
            <a:picLocks noChangeAspect="1" noChangeArrowheads="1"/>
          </p:cNvPicPr>
          <p:nvPr/>
        </p:nvPicPr>
        <p:blipFill>
          <a:blip r:embed="rId6"/>
          <a:srcRect/>
          <a:stretch>
            <a:fillRect/>
          </a:stretch>
        </p:blipFill>
        <p:spPr bwMode="auto">
          <a:xfrm>
            <a:off x="0" y="5867400"/>
            <a:ext cx="5638800" cy="581025"/>
          </a:xfrm>
          <a:prstGeom prst="rect">
            <a:avLst/>
          </a:prstGeom>
          <a:noFill/>
          <a:ln w="9525">
            <a:noFill/>
            <a:miter lim="800000"/>
            <a:headEnd/>
            <a:tailEnd/>
          </a:ln>
        </p:spPr>
      </p:pic>
      <p:pic>
        <p:nvPicPr>
          <p:cNvPr id="219150" name="Picture 14"/>
          <p:cNvPicPr>
            <a:picLocks noChangeAspect="1" noChangeArrowheads="1"/>
          </p:cNvPicPr>
          <p:nvPr/>
        </p:nvPicPr>
        <p:blipFill>
          <a:blip r:embed="rId7"/>
          <a:srcRect/>
          <a:stretch>
            <a:fillRect/>
          </a:stretch>
        </p:blipFill>
        <p:spPr bwMode="auto">
          <a:xfrm>
            <a:off x="5943600" y="5867400"/>
            <a:ext cx="2333625" cy="466725"/>
          </a:xfrm>
          <a:prstGeom prst="rect">
            <a:avLst/>
          </a:prstGeom>
          <a:noFill/>
          <a:ln w="9525">
            <a:noFill/>
            <a:miter lim="800000"/>
            <a:headEnd/>
            <a:tailEnd/>
          </a:ln>
        </p:spPr>
      </p:pic>
      <p:pic>
        <p:nvPicPr>
          <p:cNvPr id="113676" name="Picture 12"/>
          <p:cNvPicPr>
            <a:picLocks noChangeAspect="1" noChangeArrowheads="1"/>
          </p:cNvPicPr>
          <p:nvPr/>
        </p:nvPicPr>
        <p:blipFill>
          <a:blip r:embed="rId8"/>
          <a:srcRect/>
          <a:stretch>
            <a:fillRect/>
          </a:stretch>
        </p:blipFill>
        <p:spPr bwMode="auto">
          <a:xfrm>
            <a:off x="1600200" y="0"/>
            <a:ext cx="6934200" cy="914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9145"/>
                                        </p:tgtEl>
                                        <p:attrNameLst>
                                          <p:attrName>style.visibility</p:attrName>
                                        </p:attrNameLst>
                                      </p:cBhvr>
                                      <p:to>
                                        <p:strVal val="visible"/>
                                      </p:to>
                                    </p:set>
                                    <p:anim calcmode="lin" valueType="num">
                                      <p:cBhvr additive="base">
                                        <p:cTn id="7" dur="500" fill="hold"/>
                                        <p:tgtEl>
                                          <p:spTgt spid="219145"/>
                                        </p:tgtEl>
                                        <p:attrNameLst>
                                          <p:attrName>ppt_x</p:attrName>
                                        </p:attrNameLst>
                                      </p:cBhvr>
                                      <p:tavLst>
                                        <p:tav tm="0">
                                          <p:val>
                                            <p:strVal val="0-#ppt_w/2"/>
                                          </p:val>
                                        </p:tav>
                                        <p:tav tm="100000">
                                          <p:val>
                                            <p:strVal val="#ppt_x"/>
                                          </p:val>
                                        </p:tav>
                                      </p:tavLst>
                                    </p:anim>
                                    <p:anim calcmode="lin" valueType="num">
                                      <p:cBhvr additive="base">
                                        <p:cTn id="8" dur="500" fill="hold"/>
                                        <p:tgtEl>
                                          <p:spTgt spid="2191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19146"/>
                                        </p:tgtEl>
                                        <p:attrNameLst>
                                          <p:attrName>style.visibility</p:attrName>
                                        </p:attrNameLst>
                                      </p:cBhvr>
                                      <p:to>
                                        <p:strVal val="visible"/>
                                      </p:to>
                                    </p:set>
                                    <p:anim calcmode="lin" valueType="num">
                                      <p:cBhvr additive="base">
                                        <p:cTn id="13" dur="500" fill="hold"/>
                                        <p:tgtEl>
                                          <p:spTgt spid="219146"/>
                                        </p:tgtEl>
                                        <p:attrNameLst>
                                          <p:attrName>ppt_x</p:attrName>
                                        </p:attrNameLst>
                                      </p:cBhvr>
                                      <p:tavLst>
                                        <p:tav tm="0">
                                          <p:val>
                                            <p:strVal val="1+#ppt_w/2"/>
                                          </p:val>
                                        </p:tav>
                                        <p:tav tm="100000">
                                          <p:val>
                                            <p:strVal val="#ppt_x"/>
                                          </p:val>
                                        </p:tav>
                                      </p:tavLst>
                                    </p:anim>
                                    <p:anim calcmode="lin" valueType="num">
                                      <p:cBhvr additive="base">
                                        <p:cTn id="14" dur="500" fill="hold"/>
                                        <p:tgtEl>
                                          <p:spTgt spid="2191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19148"/>
                                        </p:tgtEl>
                                        <p:attrNameLst>
                                          <p:attrName>style.visibility</p:attrName>
                                        </p:attrNameLst>
                                      </p:cBhvr>
                                      <p:to>
                                        <p:strVal val="visible"/>
                                      </p:to>
                                    </p:set>
                                    <p:anim calcmode="lin" valueType="num">
                                      <p:cBhvr additive="base">
                                        <p:cTn id="19" dur="500" fill="hold"/>
                                        <p:tgtEl>
                                          <p:spTgt spid="219148"/>
                                        </p:tgtEl>
                                        <p:attrNameLst>
                                          <p:attrName>ppt_x</p:attrName>
                                        </p:attrNameLst>
                                      </p:cBhvr>
                                      <p:tavLst>
                                        <p:tav tm="0">
                                          <p:val>
                                            <p:strVal val="1+#ppt_w/2"/>
                                          </p:val>
                                        </p:tav>
                                        <p:tav tm="100000">
                                          <p:val>
                                            <p:strVal val="#ppt_x"/>
                                          </p:val>
                                        </p:tav>
                                      </p:tavLst>
                                    </p:anim>
                                    <p:anim calcmode="lin" valueType="num">
                                      <p:cBhvr additive="base">
                                        <p:cTn id="20" dur="500" fill="hold"/>
                                        <p:tgtEl>
                                          <p:spTgt spid="2191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9149"/>
                                        </p:tgtEl>
                                        <p:attrNameLst>
                                          <p:attrName>style.visibility</p:attrName>
                                        </p:attrNameLst>
                                      </p:cBhvr>
                                      <p:to>
                                        <p:strVal val="visible"/>
                                      </p:to>
                                    </p:set>
                                    <p:anim calcmode="lin" valueType="num">
                                      <p:cBhvr additive="base">
                                        <p:cTn id="25" dur="500" fill="hold"/>
                                        <p:tgtEl>
                                          <p:spTgt spid="219149"/>
                                        </p:tgtEl>
                                        <p:attrNameLst>
                                          <p:attrName>ppt_x</p:attrName>
                                        </p:attrNameLst>
                                      </p:cBhvr>
                                      <p:tavLst>
                                        <p:tav tm="0">
                                          <p:val>
                                            <p:strVal val="#ppt_x"/>
                                          </p:val>
                                        </p:tav>
                                        <p:tav tm="100000">
                                          <p:val>
                                            <p:strVal val="#ppt_x"/>
                                          </p:val>
                                        </p:tav>
                                      </p:tavLst>
                                    </p:anim>
                                    <p:anim calcmode="lin" valueType="num">
                                      <p:cBhvr additive="base">
                                        <p:cTn id="26" dur="500" fill="hold"/>
                                        <p:tgtEl>
                                          <p:spTgt spid="2191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9150"/>
                                        </p:tgtEl>
                                        <p:attrNameLst>
                                          <p:attrName>style.visibility</p:attrName>
                                        </p:attrNameLst>
                                      </p:cBhvr>
                                      <p:to>
                                        <p:strVal val="visible"/>
                                      </p:to>
                                    </p:set>
                                    <p:anim calcmode="lin" valueType="num">
                                      <p:cBhvr additive="base">
                                        <p:cTn id="31" dur="500" fill="hold"/>
                                        <p:tgtEl>
                                          <p:spTgt spid="219150"/>
                                        </p:tgtEl>
                                        <p:attrNameLst>
                                          <p:attrName>ppt_x</p:attrName>
                                        </p:attrNameLst>
                                      </p:cBhvr>
                                      <p:tavLst>
                                        <p:tav tm="0">
                                          <p:val>
                                            <p:strVal val="#ppt_x"/>
                                          </p:val>
                                        </p:tav>
                                        <p:tav tm="100000">
                                          <p:val>
                                            <p:strVal val="#ppt_x"/>
                                          </p:val>
                                        </p:tav>
                                      </p:tavLst>
                                    </p:anim>
                                    <p:anim calcmode="lin" valueType="num">
                                      <p:cBhvr additive="base">
                                        <p:cTn id="32" dur="500" fill="hold"/>
                                        <p:tgtEl>
                                          <p:spTgt spid="219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a:spLocks noGrp="1"/>
          </p:cNvSpPr>
          <p:nvPr>
            <p:ph idx="1"/>
          </p:nvPr>
        </p:nvSpPr>
        <p:spPr>
          <a:xfrm>
            <a:off x="228600" y="838200"/>
            <a:ext cx="8915400" cy="5410200"/>
          </a:xfrm>
        </p:spPr>
        <p:txBody>
          <a:bodyPr/>
          <a:lstStyle/>
          <a:p>
            <a:pPr algn="just" eaLnBrk="1" hangingPunct="1">
              <a:buFont typeface="Arial" pitchFamily="34" charset="0"/>
              <a:buNone/>
            </a:pPr>
            <a:r>
              <a:rPr lang="en-US" altLang="en-US" sz="2400"/>
              <a:t> </a:t>
            </a:r>
            <a:r>
              <a:rPr lang="en-US" sz="2400"/>
              <a:t>Example </a:t>
            </a:r>
            <a:r>
              <a:rPr lang="en-US" sz="2400" b="1">
                <a:solidFill>
                  <a:srgbClr val="C00000"/>
                </a:solidFill>
              </a:rPr>
              <a:t>:- </a:t>
            </a:r>
            <a:r>
              <a:rPr lang="en-US" sz="2400" b="1">
                <a:solidFill>
                  <a:srgbClr val="0070C0"/>
                </a:solidFill>
              </a:rPr>
              <a:t>We want to retrieve a list of names of each female employee’s dependents.</a:t>
            </a:r>
          </a:p>
          <a:p>
            <a:pPr algn="just" eaLnBrk="1" hangingPunct="1">
              <a:buFont typeface="Arial" pitchFamily="34" charset="0"/>
              <a:buNone/>
            </a:pPr>
            <a:endParaRPr lang="en-US" sz="2400" b="1"/>
          </a:p>
          <a:p>
            <a:pPr algn="just" eaLnBrk="1" hangingPunct="1">
              <a:buFont typeface="Arial" pitchFamily="34" charset="0"/>
              <a:buNone/>
            </a:pPr>
            <a:r>
              <a:rPr lang="en-US" sz="2400" b="1"/>
              <a:t>Relational Algebra Query (inline):- </a:t>
            </a:r>
          </a:p>
          <a:p>
            <a:pPr algn="just" eaLnBrk="1" hangingPunct="1">
              <a:buFont typeface="Arial" pitchFamily="34" charset="0"/>
              <a:buNone/>
            </a:pPr>
            <a:endParaRPr lang="en-US" sz="1800">
              <a:solidFill>
                <a:srgbClr val="FF0000"/>
              </a:solidFill>
            </a:endParaRPr>
          </a:p>
          <a:p>
            <a:pPr lvl="1" eaLnBrk="1" hangingPunct="1">
              <a:lnSpc>
                <a:spcPct val="70000"/>
              </a:lnSpc>
              <a:buFont typeface="Arial" pitchFamily="34" charset="0"/>
              <a:buNone/>
            </a:pPr>
            <a:r>
              <a:rPr lang="en-US" sz="1800"/>
              <a:t> </a:t>
            </a:r>
            <a:r>
              <a:rPr lang="en-US" sz="2400" b="1">
                <a:solidFill>
                  <a:srgbClr val="000000"/>
                </a:solidFill>
                <a:latin typeface="Symbol" pitchFamily="18" charset="2"/>
              </a:rPr>
              <a:t> </a:t>
            </a:r>
            <a:r>
              <a:rPr lang="en-US" sz="1600"/>
              <a:t>Fname, Lname, Dependent_name</a:t>
            </a:r>
            <a:r>
              <a:rPr lang="en-US" sz="1800"/>
              <a:t>(</a:t>
            </a:r>
            <a:r>
              <a:rPr lang="en-US" sz="2000" b="1">
                <a:solidFill>
                  <a:srgbClr val="000000"/>
                </a:solidFill>
                <a:latin typeface="Symbol" pitchFamily="18" charset="2"/>
              </a:rPr>
              <a:t> </a:t>
            </a:r>
            <a:r>
              <a:rPr lang="en-US" sz="1400"/>
              <a:t>ssn=Essn </a:t>
            </a:r>
            <a:r>
              <a:rPr lang="en-US" sz="1800"/>
              <a:t> (</a:t>
            </a:r>
            <a:r>
              <a:rPr lang="en-US" sz="1800" b="1">
                <a:latin typeface="Symbol" pitchFamily="18" charset="2"/>
              </a:rPr>
              <a:t></a:t>
            </a:r>
            <a:r>
              <a:rPr lang="en-US" sz="1800" b="1"/>
              <a:t> </a:t>
            </a:r>
            <a:r>
              <a:rPr lang="en-US" sz="1800" baseline="-25000"/>
              <a:t>FNAME, LNAME, SSN</a:t>
            </a:r>
            <a:r>
              <a:rPr lang="en-US" sz="1800"/>
              <a:t> ( </a:t>
            </a:r>
            <a:r>
              <a:rPr lang="en-US" sz="1800" b="1">
                <a:latin typeface="Symbol" pitchFamily="18" charset="2"/>
              </a:rPr>
              <a:t></a:t>
            </a:r>
            <a:r>
              <a:rPr lang="en-US" sz="1800" b="1"/>
              <a:t> </a:t>
            </a:r>
            <a:r>
              <a:rPr lang="en-US" sz="1800" baseline="-25000"/>
              <a:t>SEX=’F’</a:t>
            </a:r>
            <a:r>
              <a:rPr lang="en-US" sz="1800" b="1"/>
              <a:t>(EMPLOYEE)) x DEPENDENT))</a:t>
            </a:r>
            <a:endParaRPr lang="en-US" sz="1800"/>
          </a:p>
          <a:p>
            <a:pPr lvl="1" eaLnBrk="1" hangingPunct="1">
              <a:lnSpc>
                <a:spcPct val="70000"/>
              </a:lnSpc>
              <a:buFontTx/>
              <a:buNone/>
            </a:pPr>
            <a:endParaRPr lang="en-US" sz="1800">
              <a:solidFill>
                <a:srgbClr val="FF0000"/>
              </a:solidFill>
            </a:endParaRPr>
          </a:p>
          <a:p>
            <a:pPr lvl="1" eaLnBrk="1" hangingPunct="1">
              <a:lnSpc>
                <a:spcPct val="70000"/>
              </a:lnSpc>
              <a:buFontTx/>
              <a:buNone/>
            </a:pPr>
            <a:endParaRPr lang="en-US" sz="2400" b="1">
              <a:solidFill>
                <a:srgbClr val="FF0000"/>
              </a:solidFill>
            </a:endParaRPr>
          </a:p>
          <a:p>
            <a:pPr lvl="1" eaLnBrk="1" hangingPunct="1">
              <a:lnSpc>
                <a:spcPct val="70000"/>
              </a:lnSpc>
              <a:buFontTx/>
              <a:buNone/>
            </a:pPr>
            <a:endParaRPr lang="en-US" sz="2400" b="1">
              <a:solidFill>
                <a:srgbClr val="FF0000"/>
              </a:solidFill>
            </a:endParaRPr>
          </a:p>
          <a:p>
            <a:pPr lvl="1" eaLnBrk="1" hangingPunct="1">
              <a:lnSpc>
                <a:spcPct val="70000"/>
              </a:lnSpc>
              <a:buFontTx/>
              <a:buNone/>
            </a:pPr>
            <a:r>
              <a:rPr lang="en-US" sz="2400" b="1">
                <a:solidFill>
                  <a:srgbClr val="FF0000"/>
                </a:solidFill>
              </a:rPr>
              <a:t>SQL Query:- </a:t>
            </a:r>
          </a:p>
          <a:p>
            <a:pPr lvl="1" eaLnBrk="1" hangingPunct="1">
              <a:lnSpc>
                <a:spcPct val="70000"/>
              </a:lnSpc>
              <a:buFontTx/>
              <a:buNone/>
            </a:pPr>
            <a:endParaRPr lang="en-US" sz="2400" b="1">
              <a:solidFill>
                <a:srgbClr val="FF0000"/>
              </a:solidFill>
            </a:endParaRPr>
          </a:p>
          <a:p>
            <a:pPr lvl="1" eaLnBrk="1" hangingPunct="1">
              <a:lnSpc>
                <a:spcPct val="70000"/>
              </a:lnSpc>
              <a:buFontTx/>
              <a:buNone/>
            </a:pPr>
            <a:r>
              <a:rPr lang="en-US" sz="2400"/>
              <a:t>	Select Fname,Lname, Dependent_name from employee  cross join dependent  where ssn=essn and employee.sex=‘F’;</a:t>
            </a:r>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C0B79F83-AF6E-4A5F-A215-D5441BDB7628}" type="slidenum">
              <a:rPr lang="en-US"/>
              <a:pPr>
                <a:defRPr/>
              </a:pPr>
              <a:t>137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Continue </a:t>
            </a:r>
          </a:p>
        </p:txBody>
      </p:sp>
      <p:pic>
        <p:nvPicPr>
          <p:cNvPr id="11469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0">
                                            <p:txEl>
                                              <p:pRg st="4" end="4"/>
                                            </p:txEl>
                                          </p:spTgt>
                                        </p:tgtEl>
                                        <p:attrNameLst>
                                          <p:attrName>style.visibility</p:attrName>
                                        </p:attrNameLst>
                                      </p:cBhvr>
                                      <p:to>
                                        <p:strVal val="visible"/>
                                      </p:to>
                                    </p:set>
                                    <p:anim calcmode="lin" valueType="num">
                                      <p:cBhvr additive="base">
                                        <p:cTn id="7" dur="500" fill="hold"/>
                                        <p:tgtEl>
                                          <p:spTgt spid="10957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9570">
                                            <p:txEl>
                                              <p:pRg st="8" end="8"/>
                                            </p:txEl>
                                          </p:spTgt>
                                        </p:tgtEl>
                                        <p:attrNameLst>
                                          <p:attrName>style.visibility</p:attrName>
                                        </p:attrNameLst>
                                      </p:cBhvr>
                                      <p:to>
                                        <p:strVal val="visible"/>
                                      </p:to>
                                    </p:set>
                                    <p:anim calcmode="lin" valueType="num">
                                      <p:cBhvr additive="base">
                                        <p:cTn id="13" dur="500" fill="hold"/>
                                        <p:tgtEl>
                                          <p:spTgt spid="109570">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9570">
                                            <p:txEl>
                                              <p:pRg st="10" end="10"/>
                                            </p:txEl>
                                          </p:spTgt>
                                        </p:tgtEl>
                                        <p:attrNameLst>
                                          <p:attrName>style.visibility</p:attrName>
                                        </p:attrNameLst>
                                      </p:cBhvr>
                                      <p:to>
                                        <p:strVal val="visible"/>
                                      </p:to>
                                    </p:set>
                                    <p:anim calcmode="lin" valueType="num">
                                      <p:cBhvr additive="base">
                                        <p:cTn id="19" dur="500" fill="hold"/>
                                        <p:tgtEl>
                                          <p:spTgt spid="109570">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9570">
                                            <p:txEl>
                                              <p:pRg st="4" end="4"/>
                                            </p:txEl>
                                          </p:spTgt>
                                        </p:tgtEl>
                                        <p:attrNameLst>
                                          <p:attrName>style.visibility</p:attrName>
                                        </p:attrNameLst>
                                      </p:cBhvr>
                                      <p:to>
                                        <p:strVal val="visible"/>
                                      </p:to>
                                    </p:set>
                                    <p:anim calcmode="lin" valueType="num">
                                      <p:cBhvr additive="base">
                                        <p:cTn id="25" dur="500" fill="hold"/>
                                        <p:tgtEl>
                                          <p:spTgt spid="10957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9570">
                                            <p:txEl>
                                              <p:pRg st="8" end="8"/>
                                            </p:txEl>
                                          </p:spTgt>
                                        </p:tgtEl>
                                        <p:attrNameLst>
                                          <p:attrName>style.visibility</p:attrName>
                                        </p:attrNameLst>
                                      </p:cBhvr>
                                      <p:to>
                                        <p:strVal val="visible"/>
                                      </p:to>
                                    </p:set>
                                    <p:anim calcmode="lin" valueType="num">
                                      <p:cBhvr additive="base">
                                        <p:cTn id="31" dur="500" fill="hold"/>
                                        <p:tgtEl>
                                          <p:spTgt spid="109570">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9570">
                                            <p:txEl>
                                              <p:pRg st="10" end="10"/>
                                            </p:txEl>
                                          </p:spTgt>
                                        </p:tgtEl>
                                        <p:attrNameLst>
                                          <p:attrName>style.visibility</p:attrName>
                                        </p:attrNameLst>
                                      </p:cBhvr>
                                      <p:to>
                                        <p:strVal val="visible"/>
                                      </p:to>
                                    </p:set>
                                    <p:anim calcmode="lin" valueType="num">
                                      <p:cBhvr additive="base">
                                        <p:cTn id="37" dur="500" fill="hold"/>
                                        <p:tgtEl>
                                          <p:spTgt spid="109570">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xmlns="" id="{7CFD2FD2-5ADA-4231-BE7E-2DB468BDC6D5}"/>
              </a:ext>
            </a:extLst>
          </p:cNvPr>
          <p:cNvSpPr>
            <a:spLocks noGrp="1"/>
          </p:cNvSpPr>
          <p:nvPr>
            <p:ph idx="1"/>
          </p:nvPr>
        </p:nvSpPr>
        <p:spPr>
          <a:xfrm>
            <a:off x="533400" y="838200"/>
            <a:ext cx="8229600" cy="5562600"/>
          </a:xfrm>
        </p:spPr>
        <p:txBody>
          <a:bodyPr/>
          <a:lstStyle/>
          <a:p>
            <a:pPr algn="just" eaLnBrk="1" hangingPunct="1">
              <a:buFont typeface="Arial" panose="020B0604020202020204" pitchFamily="34" charset="0"/>
              <a:buNone/>
            </a:pPr>
            <a:r>
              <a:rPr lang="en-US" altLang="en-US" sz="2000" b="1">
                <a:solidFill>
                  <a:srgbClr val="00B050"/>
                </a:solidFill>
              </a:rPr>
              <a:t>Branch</a:t>
            </a:r>
          </a:p>
          <a:p>
            <a:pPr algn="just" eaLnBrk="1" hangingPunct="1">
              <a:buFont typeface="Arial" panose="020B0604020202020204" pitchFamily="34" charset="0"/>
              <a:buNone/>
            </a:pPr>
            <a:r>
              <a:rPr lang="en-US" altLang="en-US" sz="2000"/>
              <a:t>(</a:t>
            </a:r>
            <a:r>
              <a:rPr lang="en-US" altLang="en-US" sz="2000" b="1" u="sng"/>
              <a:t>branch_name</a:t>
            </a:r>
            <a:r>
              <a:rPr lang="en-US" altLang="en-US" sz="2000"/>
              <a:t>, branch_city, assets) </a:t>
            </a:r>
          </a:p>
          <a:p>
            <a:pPr algn="just" eaLnBrk="1" hangingPunct="1">
              <a:buFont typeface="Arial" panose="020B0604020202020204" pitchFamily="34" charset="0"/>
              <a:buNone/>
            </a:pPr>
            <a:r>
              <a:rPr lang="en-US" altLang="en-US" sz="2000" b="1">
                <a:solidFill>
                  <a:srgbClr val="00B050"/>
                </a:solidFill>
              </a:rPr>
              <a:t>Account</a:t>
            </a:r>
          </a:p>
          <a:p>
            <a:pPr algn="just" eaLnBrk="1" hangingPunct="1">
              <a:buFont typeface="Arial" panose="020B0604020202020204" pitchFamily="34" charset="0"/>
              <a:buNone/>
            </a:pPr>
            <a:r>
              <a:rPr lang="en-US" altLang="en-US" sz="2000"/>
              <a:t>(</a:t>
            </a:r>
            <a:r>
              <a:rPr lang="en-US" altLang="en-US" sz="2000" b="1" u="sng"/>
              <a:t>account_number</a:t>
            </a:r>
            <a:r>
              <a:rPr lang="en-US" altLang="en-US" sz="2000" b="1"/>
              <a:t>, </a:t>
            </a:r>
            <a:r>
              <a:rPr lang="en-US" altLang="en-US" sz="2000"/>
              <a:t>balance, Branch_name)</a:t>
            </a:r>
          </a:p>
          <a:p>
            <a:pPr algn="just" eaLnBrk="1" hangingPunct="1">
              <a:buFont typeface="Arial" panose="020B0604020202020204" pitchFamily="34" charset="0"/>
              <a:buNone/>
            </a:pPr>
            <a:r>
              <a:rPr lang="en-US" altLang="en-US" sz="2000" b="1">
                <a:solidFill>
                  <a:srgbClr val="00B050"/>
                </a:solidFill>
              </a:rPr>
              <a:t>Customer</a:t>
            </a:r>
          </a:p>
          <a:p>
            <a:pPr algn="just" eaLnBrk="1" hangingPunct="1">
              <a:buFont typeface="Arial" panose="020B0604020202020204" pitchFamily="34" charset="0"/>
              <a:buNone/>
            </a:pPr>
            <a:r>
              <a:rPr lang="en-US" altLang="en-US" sz="2000"/>
              <a:t>(</a:t>
            </a:r>
            <a:r>
              <a:rPr lang="en-US" altLang="en-US" sz="2000" b="1" u="sng"/>
              <a:t>customer_name</a:t>
            </a:r>
            <a:r>
              <a:rPr lang="en-US" altLang="en-US" sz="2000"/>
              <a:t>, customer_street, customer_city) </a:t>
            </a:r>
          </a:p>
          <a:p>
            <a:pPr algn="just" eaLnBrk="1" hangingPunct="1">
              <a:buFont typeface="Arial" panose="020B0604020202020204" pitchFamily="34" charset="0"/>
              <a:buNone/>
            </a:pPr>
            <a:r>
              <a:rPr lang="en-US" altLang="en-US" sz="2000" b="1">
                <a:solidFill>
                  <a:srgbClr val="00B050"/>
                </a:solidFill>
              </a:rPr>
              <a:t>Loan</a:t>
            </a:r>
          </a:p>
          <a:p>
            <a:pPr algn="just" eaLnBrk="1" hangingPunct="1">
              <a:buFont typeface="Arial" panose="020B0604020202020204" pitchFamily="34" charset="0"/>
              <a:buNone/>
            </a:pPr>
            <a:r>
              <a:rPr lang="en-US" altLang="en-US" sz="2000"/>
              <a:t>(</a:t>
            </a:r>
            <a:r>
              <a:rPr lang="en-US" altLang="en-US" sz="2000" b="1" u="sng"/>
              <a:t>loan_number</a:t>
            </a:r>
            <a:r>
              <a:rPr lang="en-US" altLang="en-US" sz="2000"/>
              <a:t>, amount, Branch_name) </a:t>
            </a:r>
          </a:p>
          <a:p>
            <a:pPr algn="just" eaLnBrk="1" hangingPunct="1">
              <a:buFont typeface="Arial" panose="020B0604020202020204" pitchFamily="34" charset="0"/>
              <a:buNone/>
            </a:pPr>
            <a:r>
              <a:rPr lang="en-US" altLang="en-US" sz="2000" b="1">
                <a:solidFill>
                  <a:srgbClr val="00B050"/>
                </a:solidFill>
              </a:rPr>
              <a:t>borrower </a:t>
            </a:r>
          </a:p>
          <a:p>
            <a:pPr algn="just" eaLnBrk="1" hangingPunct="1">
              <a:buFont typeface="Arial" panose="020B0604020202020204" pitchFamily="34" charset="0"/>
              <a:buNone/>
            </a:pPr>
            <a:r>
              <a:rPr lang="en-US" altLang="en-US" sz="2000"/>
              <a:t>(</a:t>
            </a:r>
            <a:r>
              <a:rPr lang="en-US" altLang="en-US" sz="2000" b="1" u="sng"/>
              <a:t>customer_name</a:t>
            </a:r>
            <a:r>
              <a:rPr lang="en-US" altLang="en-US" sz="2000"/>
              <a:t>, </a:t>
            </a:r>
            <a:r>
              <a:rPr lang="en-US" altLang="en-US" sz="2000" b="1" u="sng"/>
              <a:t>loan_number</a:t>
            </a:r>
            <a:r>
              <a:rPr lang="en-US" altLang="en-US" sz="2000"/>
              <a:t>)</a:t>
            </a:r>
          </a:p>
          <a:p>
            <a:pPr algn="just" eaLnBrk="1" hangingPunct="1">
              <a:buFont typeface="Arial" panose="020B0604020202020204" pitchFamily="34" charset="0"/>
              <a:buNone/>
            </a:pPr>
            <a:r>
              <a:rPr lang="en-US" altLang="en-US" sz="2000" b="1">
                <a:solidFill>
                  <a:srgbClr val="00B050"/>
                </a:solidFill>
              </a:rPr>
              <a:t>Depositor</a:t>
            </a:r>
          </a:p>
          <a:p>
            <a:pPr algn="just" eaLnBrk="1" hangingPunct="1">
              <a:buFont typeface="Arial" panose="020B0604020202020204" pitchFamily="34" charset="0"/>
              <a:buNone/>
            </a:pPr>
            <a:r>
              <a:rPr lang="en-US" altLang="en-US" sz="2000"/>
              <a:t> (</a:t>
            </a:r>
            <a:r>
              <a:rPr lang="en-US" altLang="en-US" sz="2000" b="1"/>
              <a:t>customer_name</a:t>
            </a:r>
            <a:r>
              <a:rPr lang="en-US" altLang="en-US" sz="2000"/>
              <a:t>, </a:t>
            </a:r>
            <a:r>
              <a:rPr lang="en-US" altLang="en-US" sz="2000" b="1"/>
              <a:t>account_number</a:t>
            </a:r>
            <a:r>
              <a:rPr lang="en-US" altLang="en-US" sz="2000"/>
              <a:t>)</a:t>
            </a:r>
          </a:p>
        </p:txBody>
      </p:sp>
      <p:sp>
        <p:nvSpPr>
          <p:cNvPr id="7" name="Title 1">
            <a:extLst>
              <a:ext uri="{FF2B5EF4-FFF2-40B4-BE49-F238E27FC236}">
                <a16:creationId xmlns:a16="http://schemas.microsoft.com/office/drawing/2014/main" xmlns="" id="{D0B09B29-3EC3-4A0E-AE92-FAEF63145AF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800" b="1" dirty="0">
                <a:solidFill>
                  <a:srgbClr val="FF0000"/>
                </a:solidFill>
              </a:rPr>
              <a:t>Schema Diagram For the </a:t>
            </a:r>
            <a:r>
              <a:rPr lang="en-US" altLang="en-US" sz="2800" b="1" dirty="0">
                <a:solidFill>
                  <a:srgbClr val="FF0000"/>
                </a:solidFill>
                <a:effectLst>
                  <a:outerShdw blurRad="38100" dist="38100" dir="2700000" algn="tl">
                    <a:srgbClr val="000000">
                      <a:alpha val="43137"/>
                    </a:srgbClr>
                  </a:outerShdw>
                </a:effectLst>
              </a:rPr>
              <a:t>Banking Enterprise</a:t>
            </a:r>
            <a:endParaRPr lang="en-US" sz="2400" b="1" dirty="0">
              <a:solidFill>
                <a:srgbClr val="FF0000"/>
              </a:solidFill>
              <a:effectLst>
                <a:outerShdw blurRad="38100" dist="38100" dir="2700000" algn="tl">
                  <a:srgbClr val="000000">
                    <a:alpha val="43137"/>
                  </a:srgbClr>
                </a:outerShdw>
              </a:effectLst>
            </a:endParaRPr>
          </a:p>
        </p:txBody>
      </p:sp>
      <p:pic>
        <p:nvPicPr>
          <p:cNvPr id="9220" name="Picture 2" descr="E:\NIET\Project\xLogo11.png.pagespeed.ic.pydHLuCQEZ.png">
            <a:extLst>
              <a:ext uri="{FF2B5EF4-FFF2-40B4-BE49-F238E27FC236}">
                <a16:creationId xmlns:a16="http://schemas.microsoft.com/office/drawing/2014/main" xmlns="" id="{34E764F9-16D9-41C5-96D0-16C4D6FD5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4EA158C0-01B7-493C-A28A-103544C673C2}"/>
              </a:ext>
            </a:extLst>
          </p:cNvPr>
          <p:cNvSpPr>
            <a:spLocks noGrp="1"/>
          </p:cNvSpPr>
          <p:nvPr>
            <p:ph type="dt" sz="quarter" idx="10"/>
          </p:nvPr>
        </p:nvSpPr>
        <p:spPr/>
        <p:txBody>
          <a:bodyPr/>
          <a:lstStyle/>
          <a:p>
            <a:pPr>
              <a:defRPr/>
            </a:pPr>
            <a:fld id="{75C5E656-8802-445F-AB6B-3A051B9E9DF5}" type="datetime1">
              <a:rPr lang="en-US"/>
              <a:pPr>
                <a:defRPr/>
              </a:pPr>
              <a:t>08/03/22</a:t>
            </a:fld>
            <a:endParaRPr lang="en-US" dirty="0"/>
          </a:p>
        </p:txBody>
      </p:sp>
      <p:sp>
        <p:nvSpPr>
          <p:cNvPr id="6" name="Slide Number Placeholder 5">
            <a:extLst>
              <a:ext uri="{FF2B5EF4-FFF2-40B4-BE49-F238E27FC236}">
                <a16:creationId xmlns:a16="http://schemas.microsoft.com/office/drawing/2014/main" xmlns="" id="{F1708662-2F5E-449C-B6FF-994F0E9169E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B45151-2723-4CBA-821A-7F724D709946}" type="slidenum">
              <a:rPr lang="en-US" altLang="en-US">
                <a:solidFill>
                  <a:srgbClr val="898989"/>
                </a:solidFill>
                <a:latin typeface="Calibri" panose="020F0502020204030204" pitchFamily="34" charset="0"/>
              </a:rPr>
              <a:pPr eaLnBrk="1" hangingPunct="1"/>
              <a:t>138</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xmlns="" id="{070F1B91-BB40-40A7-834A-45D563AB58AC}"/>
              </a:ext>
            </a:extLst>
          </p:cNvPr>
          <p:cNvSpPr>
            <a:spLocks noGrp="1"/>
          </p:cNvSpPr>
          <p:nvPr>
            <p:ph type="ftr" sz="quarter" idx="11"/>
          </p:nvPr>
        </p:nvSpPr>
        <p:spPr>
          <a:xfrm>
            <a:off x="3124200" y="6356350"/>
            <a:ext cx="5029200" cy="365125"/>
          </a:xfrm>
        </p:spPr>
        <p:txBody>
          <a:bodyPr/>
          <a:lstStyle/>
          <a:p>
            <a:r>
              <a:rPr lang="en-US"/>
              <a:t>Vikrant Malik          KCS-501 and DBMS                Unit-2</a:t>
            </a:r>
            <a:endParaRPr lang="en-US" dirty="0"/>
          </a:p>
        </p:txBody>
      </p:sp>
      <p:pic>
        <p:nvPicPr>
          <p:cNvPr id="9224" name="Picture 8">
            <a:extLst>
              <a:ext uri="{FF2B5EF4-FFF2-40B4-BE49-F238E27FC236}">
                <a16:creationId xmlns:a16="http://schemas.microsoft.com/office/drawing/2014/main" xmlns="" id="{B9BC4278-9FEF-4842-A4AB-55C1E555E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240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a:extLst>
              <a:ext uri="{FF2B5EF4-FFF2-40B4-BE49-F238E27FC236}">
                <a16:creationId xmlns:a16="http://schemas.microsoft.com/office/drawing/2014/main" xmlns="" id="{69604AC3-4F24-4CC7-A974-6E381B15C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0">
            <a:extLst>
              <a:ext uri="{FF2B5EF4-FFF2-40B4-BE49-F238E27FC236}">
                <a16:creationId xmlns:a16="http://schemas.microsoft.com/office/drawing/2014/main" xmlns="" id="{E1DE51D2-7B04-48C3-BB3F-522F1CBDC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9718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1">
            <a:extLst>
              <a:ext uri="{FF2B5EF4-FFF2-40B4-BE49-F238E27FC236}">
                <a16:creationId xmlns:a16="http://schemas.microsoft.com/office/drawing/2014/main" xmlns="" id="{5CF8633C-A273-4CD0-85B2-7EF1148C9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338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12">
            <a:extLst>
              <a:ext uri="{FF2B5EF4-FFF2-40B4-BE49-F238E27FC236}">
                <a16:creationId xmlns:a16="http://schemas.microsoft.com/office/drawing/2014/main" xmlns="" id="{F068315B-6352-4B55-B87C-6FB3244CB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1148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13">
            <a:extLst>
              <a:ext uri="{FF2B5EF4-FFF2-40B4-BE49-F238E27FC236}">
                <a16:creationId xmlns:a16="http://schemas.microsoft.com/office/drawing/2014/main" xmlns="" id="{73326731-7EEE-40F5-8FA5-BEC4173CB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1148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14">
            <a:extLst>
              <a:ext uri="{FF2B5EF4-FFF2-40B4-BE49-F238E27FC236}">
                <a16:creationId xmlns:a16="http://schemas.microsoft.com/office/drawing/2014/main" xmlns="" id="{D452060E-9911-4226-BD83-739CBCFFB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3340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15">
            <a:extLst>
              <a:ext uri="{FF2B5EF4-FFF2-40B4-BE49-F238E27FC236}">
                <a16:creationId xmlns:a16="http://schemas.microsoft.com/office/drawing/2014/main" xmlns="" id="{DC8F7C9F-73C5-464D-82BD-B8D137286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3340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6">
            <a:extLst>
              <a:ext uri="{FF2B5EF4-FFF2-40B4-BE49-F238E27FC236}">
                <a16:creationId xmlns:a16="http://schemas.microsoft.com/office/drawing/2014/main" xmlns="" id="{8446EAB9-1000-4E69-AABB-2F73C0177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572000"/>
            <a:ext cx="971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7">
            <a:extLst>
              <a:ext uri="{FF2B5EF4-FFF2-40B4-BE49-F238E27FC236}">
                <a16:creationId xmlns:a16="http://schemas.microsoft.com/office/drawing/2014/main" xmlns="" id="{498A9869-0ABC-446C-B070-C51F265753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715000"/>
            <a:ext cx="971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13">
            <a:extLst>
              <a:ext uri="{FF2B5EF4-FFF2-40B4-BE49-F238E27FC236}">
                <a16:creationId xmlns:a16="http://schemas.microsoft.com/office/drawing/2014/main" xmlns="" id="{5DF42E4C-B36F-4D84-8E03-D0B5B31A7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2860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13">
            <a:extLst>
              <a:ext uri="{FF2B5EF4-FFF2-40B4-BE49-F238E27FC236}">
                <a16:creationId xmlns:a16="http://schemas.microsoft.com/office/drawing/2014/main" xmlns="" id="{45BA0FE0-78B1-482B-8688-7710342F8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7338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5089399"/>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Content Placeholder 2"/>
          <p:cNvSpPr>
            <a:spLocks noGrp="1"/>
          </p:cNvSpPr>
          <p:nvPr>
            <p:ph idx="1"/>
          </p:nvPr>
        </p:nvSpPr>
        <p:spPr>
          <a:xfrm>
            <a:off x="228600" y="838200"/>
            <a:ext cx="8763000" cy="5410200"/>
          </a:xfrm>
        </p:spPr>
        <p:txBody>
          <a:bodyPr>
            <a:normAutofit fontScale="92500"/>
          </a:bodyPr>
          <a:lstStyle/>
          <a:p>
            <a:pPr algn="just" eaLnBrk="1" hangingPunct="1">
              <a:buFont typeface="Arial" pitchFamily="34" charset="0"/>
              <a:buNone/>
            </a:pPr>
            <a:r>
              <a:rPr lang="en-US" altLang="en-US" sz="2400" b="1" dirty="0"/>
              <a:t>Example 2:- </a:t>
            </a:r>
            <a:r>
              <a:rPr lang="en-US" altLang="en-US" sz="2400" b="1" dirty="0">
                <a:solidFill>
                  <a:srgbClr val="0070C0"/>
                </a:solidFill>
              </a:rPr>
              <a:t>To find the customer name of all customer who have a loan at Greater </a:t>
            </a:r>
            <a:r>
              <a:rPr lang="en-US" altLang="en-US" sz="2400" b="1" dirty="0" err="1">
                <a:solidFill>
                  <a:srgbClr val="0070C0"/>
                </a:solidFill>
              </a:rPr>
              <a:t>Noida</a:t>
            </a:r>
            <a:r>
              <a:rPr lang="en-US" altLang="en-US" sz="2400" b="1" dirty="0">
                <a:solidFill>
                  <a:srgbClr val="0070C0"/>
                </a:solidFill>
              </a:rPr>
              <a:t> branch.</a:t>
            </a:r>
          </a:p>
          <a:p>
            <a:pPr algn="just" eaLnBrk="1" hangingPunct="1">
              <a:buFont typeface="Arial" pitchFamily="34" charset="0"/>
              <a:buNone/>
            </a:pPr>
            <a:endParaRPr lang="en-US" altLang="en-US" sz="2400" b="1" dirty="0">
              <a:solidFill>
                <a:srgbClr val="FF0000"/>
              </a:solidFill>
            </a:endParaRPr>
          </a:p>
          <a:p>
            <a:pPr algn="just" eaLnBrk="1" hangingPunct="1">
              <a:buFont typeface="Arial" pitchFamily="34" charset="0"/>
              <a:buNone/>
            </a:pPr>
            <a:r>
              <a:rPr lang="en-US" altLang="en-US" sz="2400" b="1" dirty="0">
                <a:solidFill>
                  <a:srgbClr val="FF0000"/>
                </a:solidFill>
              </a:rPr>
              <a:t>Relational Algebra Query</a:t>
            </a:r>
          </a:p>
          <a:p>
            <a:pPr marL="342900" lvl="1" indent="-342900" algn="just" eaLnBrk="1" hangingPunct="1">
              <a:buFont typeface="Arial" pitchFamily="34" charset="0"/>
              <a:buNone/>
            </a:pPr>
            <a:r>
              <a:rPr lang="en-US" sz="1800" dirty="0"/>
              <a:t> </a:t>
            </a:r>
            <a:r>
              <a:rPr lang="en-US" sz="2400" b="1" dirty="0">
                <a:solidFill>
                  <a:srgbClr val="000000"/>
                </a:solidFill>
                <a:latin typeface="Symbol" pitchFamily="18" charset="2"/>
              </a:rPr>
              <a:t></a:t>
            </a:r>
            <a:r>
              <a:rPr lang="en-US" sz="1600" dirty="0" err="1"/>
              <a:t>customer_name</a:t>
            </a:r>
            <a:r>
              <a:rPr lang="en-US" sz="1800" dirty="0"/>
              <a:t>(</a:t>
            </a:r>
            <a:r>
              <a:rPr lang="en-US" sz="2400" b="1" dirty="0">
                <a:solidFill>
                  <a:srgbClr val="000000"/>
                </a:solidFill>
                <a:latin typeface="Symbol" pitchFamily="18" charset="2"/>
              </a:rPr>
              <a:t></a:t>
            </a:r>
            <a:r>
              <a:rPr lang="en-US" sz="1200" dirty="0" err="1"/>
              <a:t>borrower.loan_no</a:t>
            </a:r>
            <a:r>
              <a:rPr lang="en-US" sz="1200" dirty="0"/>
              <a:t>=</a:t>
            </a:r>
            <a:r>
              <a:rPr lang="en-US" sz="1200" dirty="0" err="1"/>
              <a:t>Loan.loan_no</a:t>
            </a:r>
            <a:r>
              <a:rPr lang="en-US" sz="1800" dirty="0"/>
              <a:t>(</a:t>
            </a:r>
            <a:r>
              <a:rPr lang="en-US" sz="1800" b="1" dirty="0">
                <a:latin typeface="Symbol" pitchFamily="18" charset="2"/>
              </a:rPr>
              <a:t></a:t>
            </a:r>
            <a:r>
              <a:rPr lang="en-US" sz="1800" b="1" dirty="0"/>
              <a:t> </a:t>
            </a:r>
            <a:r>
              <a:rPr lang="en-US" sz="1800" baseline="-25000" dirty="0" err="1"/>
              <a:t>Loan_no</a:t>
            </a:r>
            <a:r>
              <a:rPr lang="en-US" sz="1800" dirty="0"/>
              <a:t>( </a:t>
            </a:r>
            <a:r>
              <a:rPr lang="en-US" sz="1800" b="1" dirty="0">
                <a:latin typeface="Symbol" pitchFamily="18" charset="2"/>
              </a:rPr>
              <a:t></a:t>
            </a:r>
            <a:r>
              <a:rPr lang="en-US" sz="1800" b="1" dirty="0"/>
              <a:t> </a:t>
            </a:r>
            <a:r>
              <a:rPr lang="en-US" sz="1800" baseline="-25000" dirty="0" err="1"/>
              <a:t>branch_name</a:t>
            </a:r>
            <a:r>
              <a:rPr lang="en-US" sz="1800" baseline="-25000" dirty="0"/>
              <a:t>=’Greater </a:t>
            </a:r>
            <a:r>
              <a:rPr lang="en-US" sz="1800" baseline="-25000" dirty="0" err="1"/>
              <a:t>Noida</a:t>
            </a:r>
            <a:r>
              <a:rPr lang="en-US" sz="1800" baseline="-25000" dirty="0"/>
              <a:t>’</a:t>
            </a:r>
            <a:r>
              <a:rPr lang="en-US" sz="1800" dirty="0"/>
              <a:t> </a:t>
            </a:r>
            <a:r>
              <a:rPr lang="en-US" sz="1600" dirty="0"/>
              <a:t>(</a:t>
            </a:r>
            <a:r>
              <a:rPr lang="en-US" sz="1600" b="1" dirty="0"/>
              <a:t>loan ))x borrower))</a:t>
            </a:r>
          </a:p>
          <a:p>
            <a:pPr marL="342900" lvl="1" indent="-342900" algn="just" eaLnBrk="1" hangingPunct="1">
              <a:buFont typeface="Arial" pitchFamily="34" charset="0"/>
              <a:buNone/>
            </a:pPr>
            <a:endParaRPr lang="en-US" sz="1800" b="1" dirty="0"/>
          </a:p>
          <a:p>
            <a:pPr marL="342900" lvl="1" indent="-342900" algn="just" eaLnBrk="1" hangingPunct="1">
              <a:buFont typeface="Arial" pitchFamily="34" charset="0"/>
              <a:buNone/>
            </a:pPr>
            <a:r>
              <a:rPr lang="en-US" sz="1800" b="1" dirty="0"/>
              <a:t>Or</a:t>
            </a:r>
          </a:p>
          <a:p>
            <a:pPr algn="ctr">
              <a:buFont typeface="Symbol" pitchFamily="18" charset="2"/>
              <a:buChar char="p"/>
            </a:pPr>
            <a:r>
              <a:rPr lang="en-US" sz="2000" baseline="-25000" dirty="0" err="1"/>
              <a:t>Customer_name</a:t>
            </a:r>
            <a:r>
              <a:rPr lang="en-US" sz="2000" dirty="0"/>
              <a:t> (</a:t>
            </a:r>
            <a:r>
              <a:rPr lang="en-US" sz="2000" b="1" dirty="0">
                <a:latin typeface="Symbol" pitchFamily="18" charset="2"/>
              </a:rPr>
              <a:t></a:t>
            </a:r>
            <a:r>
              <a:rPr lang="en-US" sz="2000" b="1" dirty="0"/>
              <a:t> </a:t>
            </a:r>
            <a:r>
              <a:rPr lang="en-US" sz="2000" baseline="-25000" dirty="0" err="1"/>
              <a:t>branch_name</a:t>
            </a:r>
            <a:r>
              <a:rPr lang="en-US" sz="2000" baseline="-25000" dirty="0"/>
              <a:t>=“Greater </a:t>
            </a:r>
            <a:r>
              <a:rPr lang="en-US" sz="2000" baseline="-25000" dirty="0" err="1"/>
              <a:t>Noida</a:t>
            </a:r>
            <a:r>
              <a:rPr lang="en-US" sz="2000" baseline="-25000" dirty="0"/>
              <a:t>”</a:t>
            </a:r>
            <a:r>
              <a:rPr lang="en-US" sz="2000" dirty="0"/>
              <a:t> (</a:t>
            </a:r>
            <a:r>
              <a:rPr lang="en-US" sz="2000" b="1" dirty="0">
                <a:latin typeface="Symbol" pitchFamily="18" charset="2"/>
              </a:rPr>
              <a:t> </a:t>
            </a:r>
            <a:r>
              <a:rPr lang="en-US" sz="2000" baseline="-25000" dirty="0" err="1"/>
              <a:t>borrower.loan_no</a:t>
            </a:r>
            <a:r>
              <a:rPr lang="en-US" sz="2000" baseline="-25000" dirty="0"/>
              <a:t> = </a:t>
            </a:r>
            <a:r>
              <a:rPr lang="en-US" sz="2000" baseline="-25000" dirty="0" err="1"/>
              <a:t>loan.loan_no</a:t>
            </a:r>
            <a:r>
              <a:rPr lang="en-US" sz="2000" dirty="0"/>
              <a:t>(borrower x loan)))</a:t>
            </a:r>
          </a:p>
          <a:p>
            <a:pPr marL="342900" lvl="1" indent="-342900" algn="just" eaLnBrk="1" hangingPunct="1">
              <a:buFont typeface="Arial" pitchFamily="34" charset="0"/>
              <a:buNone/>
            </a:pPr>
            <a:endParaRPr lang="en-US" sz="2400" b="1" dirty="0"/>
          </a:p>
          <a:p>
            <a:pPr marL="342900" lvl="1" indent="-342900" algn="just" eaLnBrk="1" hangingPunct="1">
              <a:buFont typeface="Arial" pitchFamily="34" charset="0"/>
              <a:buNone/>
            </a:pPr>
            <a:r>
              <a:rPr lang="en-US" sz="2400" b="1" dirty="0"/>
              <a:t>Or</a:t>
            </a:r>
          </a:p>
          <a:p>
            <a:pPr marL="342900" lvl="1" indent="-342900" algn="just" eaLnBrk="1" hangingPunct="1">
              <a:buFont typeface="Arial" pitchFamily="34" charset="0"/>
              <a:buNone/>
            </a:pPr>
            <a:r>
              <a:rPr lang="en-US" sz="1800" dirty="0"/>
              <a:t> </a:t>
            </a:r>
            <a:r>
              <a:rPr lang="en-US" sz="2400" b="1" dirty="0">
                <a:solidFill>
                  <a:srgbClr val="000000"/>
                </a:solidFill>
                <a:latin typeface="Symbol" pitchFamily="18" charset="2"/>
              </a:rPr>
              <a:t></a:t>
            </a:r>
            <a:r>
              <a:rPr lang="en-US" sz="1800" baseline="-25000" dirty="0" err="1"/>
              <a:t>Customer_name</a:t>
            </a:r>
            <a:r>
              <a:rPr lang="en-US" sz="1800" dirty="0"/>
              <a:t> (</a:t>
            </a:r>
            <a:r>
              <a:rPr lang="en-US" sz="1800" b="1" dirty="0">
                <a:latin typeface="Symbol" pitchFamily="18" charset="2"/>
              </a:rPr>
              <a:t></a:t>
            </a:r>
            <a:r>
              <a:rPr lang="en-US" sz="1800" baseline="-25000" dirty="0" err="1"/>
              <a:t>branch_name</a:t>
            </a:r>
            <a:r>
              <a:rPr lang="en-US" sz="1800" baseline="-25000" dirty="0"/>
              <a:t>=“</a:t>
            </a:r>
            <a:r>
              <a:rPr lang="en-US" sz="1800" baseline="-25000" dirty="0" err="1"/>
              <a:t>GreaterNoida</a:t>
            </a:r>
            <a:r>
              <a:rPr lang="en-US" sz="1800" baseline="-25000" dirty="0"/>
              <a:t>” and</a:t>
            </a:r>
            <a:r>
              <a:rPr lang="en-US" sz="1800" dirty="0"/>
              <a:t> </a:t>
            </a:r>
            <a:r>
              <a:rPr lang="en-US" sz="1800" baseline="-25000" dirty="0" err="1"/>
              <a:t>borrower.loan_no</a:t>
            </a:r>
            <a:r>
              <a:rPr lang="en-US" sz="1800" baseline="-25000" dirty="0"/>
              <a:t>= </a:t>
            </a:r>
            <a:r>
              <a:rPr lang="en-US" sz="1800" baseline="-25000" dirty="0" err="1"/>
              <a:t>loan.loan_no</a:t>
            </a:r>
            <a:r>
              <a:rPr lang="en-US" sz="1800" dirty="0"/>
              <a:t>(borrower x loan))</a:t>
            </a:r>
          </a:p>
          <a:p>
            <a:pPr marL="342900" lvl="1" indent="-342900" algn="just" eaLnBrk="1" hangingPunct="1">
              <a:buFont typeface="Arial" pitchFamily="34" charset="0"/>
              <a:buNone/>
            </a:pPr>
            <a:endParaRPr lang="en-US" sz="1800" dirty="0"/>
          </a:p>
          <a:p>
            <a:pPr marL="342900" lvl="1" indent="-342900" algn="just" eaLnBrk="1" hangingPunct="1">
              <a:buFont typeface="Arial" pitchFamily="34" charset="0"/>
              <a:buNone/>
            </a:pPr>
            <a:r>
              <a:rPr lang="en-US" sz="1800" dirty="0"/>
              <a:t>SQL Query :- </a:t>
            </a:r>
          </a:p>
          <a:p>
            <a:pPr marL="342900" lvl="1" indent="-342900" algn="just">
              <a:buNone/>
            </a:pPr>
            <a:r>
              <a:rPr lang="en-US" sz="1800" dirty="0"/>
              <a:t>Select </a:t>
            </a:r>
            <a:r>
              <a:rPr lang="en-US" sz="1800" dirty="0" err="1"/>
              <a:t>customer_name</a:t>
            </a:r>
            <a:r>
              <a:rPr lang="en-US" sz="1800" dirty="0"/>
              <a:t> from borrower cross join loan where </a:t>
            </a:r>
            <a:r>
              <a:rPr lang="en-US" sz="1800" dirty="0" err="1"/>
              <a:t>loan.loan_no</a:t>
            </a:r>
            <a:r>
              <a:rPr lang="en-US" sz="1800" dirty="0"/>
              <a:t>=</a:t>
            </a:r>
            <a:r>
              <a:rPr lang="en-US" sz="1800" dirty="0" err="1"/>
              <a:t>borrower.loan_no</a:t>
            </a:r>
            <a:r>
              <a:rPr lang="en-US" sz="1800" dirty="0"/>
              <a:t> and </a:t>
            </a:r>
            <a:r>
              <a:rPr lang="en-US" sz="1800" dirty="0" err="1"/>
              <a:t>branch_name</a:t>
            </a:r>
            <a:r>
              <a:rPr lang="en-US" sz="1800" dirty="0"/>
              <a:t> =‘Greater </a:t>
            </a:r>
            <a:r>
              <a:rPr lang="en-US" sz="1800" dirty="0" err="1"/>
              <a:t>Noida</a:t>
            </a:r>
            <a:r>
              <a:rPr lang="en-US" sz="1800" dirty="0"/>
              <a:t>’;</a:t>
            </a:r>
          </a:p>
          <a:p>
            <a:pPr marL="342900" lvl="1" indent="-342900" algn="just" eaLnBrk="1" hangingPunct="1">
              <a:buFont typeface="Arial" pitchFamily="34" charset="0"/>
              <a:buNone/>
            </a:pPr>
            <a:endParaRPr lang="en-US" sz="1800" dirty="0"/>
          </a:p>
          <a:p>
            <a:pPr marL="342900" lvl="1" indent="-342900" algn="just" eaLnBrk="1" hangingPunct="1">
              <a:buFont typeface="Arial" pitchFamily="34" charset="0"/>
              <a:buNone/>
            </a:pPr>
            <a:endParaRPr lang="en-US" sz="2400" b="1" dirty="0"/>
          </a:p>
          <a:p>
            <a:pPr algn="just" eaLnBrk="1" hangingPunct="1">
              <a:buFont typeface="Arial" pitchFamily="34" charset="0"/>
              <a:buNone/>
            </a:pPr>
            <a:endParaRPr lang="en-US" altLang="en-US" sz="2400" b="1" dirty="0">
              <a:solidFill>
                <a:srgbClr val="0070C0"/>
              </a:solidFill>
            </a:endParaRPr>
          </a:p>
          <a:p>
            <a:pPr algn="just" eaLnBrk="1" hangingPunct="1">
              <a:buFont typeface="Arial" pitchFamily="34" charset="0"/>
              <a:buNone/>
            </a:pPr>
            <a:endParaRPr lang="en-US" altLang="en-US" sz="2400" b="1" dirty="0">
              <a:solidFill>
                <a:srgbClr val="0070C0"/>
              </a:solidFill>
            </a:endParaRPr>
          </a:p>
          <a:p>
            <a:pPr algn="just" eaLnBrk="1" hangingPunct="1">
              <a:buFont typeface="Arial" pitchFamily="34" charset="0"/>
              <a:buNone/>
            </a:pPr>
            <a:endParaRPr lang="en-US" altLang="en-US" sz="2400" b="1" dirty="0">
              <a:solidFill>
                <a:srgbClr val="0070C0"/>
              </a:solidFill>
            </a:endParaRPr>
          </a:p>
          <a:p>
            <a:pPr algn="just" eaLnBrk="1" hangingPunct="1">
              <a:buFont typeface="Arial" pitchFamily="34" charset="0"/>
              <a:buNone/>
            </a:pPr>
            <a:endParaRPr lang="en-US" sz="2400" b="1" dirty="0">
              <a:solidFill>
                <a:srgbClr val="FF0000"/>
              </a:solidFill>
            </a:endParaRPr>
          </a:p>
          <a:p>
            <a:pPr algn="just" eaLnBrk="1" hangingPunct="1">
              <a:buFont typeface="Arial" pitchFamily="34" charset="0"/>
              <a:buNone/>
            </a:pPr>
            <a:endParaRPr lang="en-US" sz="1800" dirty="0">
              <a:solidFill>
                <a:srgbClr val="FF0000"/>
              </a:solidFill>
            </a:endParaRPr>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AF0AE45C-1D6F-489F-9840-0C581D569AB9}" type="slidenum">
              <a:rPr lang="en-US"/>
              <a:pPr>
                <a:defRPr/>
              </a:pPr>
              <a:t>139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Example                       (CO2) </a:t>
            </a:r>
          </a:p>
        </p:txBody>
      </p:sp>
      <p:pic>
        <p:nvPicPr>
          <p:cNvPr id="11571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7762">
                                            <p:txEl>
                                              <p:pRg st="3" end="3"/>
                                            </p:txEl>
                                          </p:spTgt>
                                        </p:tgtEl>
                                        <p:attrNameLst>
                                          <p:attrName>style.visibility</p:attrName>
                                        </p:attrNameLst>
                                      </p:cBhvr>
                                      <p:to>
                                        <p:strVal val="visible"/>
                                      </p:to>
                                    </p:set>
                                    <p:anim calcmode="lin" valueType="num">
                                      <p:cBhvr additive="base">
                                        <p:cTn id="7" dur="500" fill="hold"/>
                                        <p:tgtEl>
                                          <p:spTgt spid="117762">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77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7762">
                                            <p:txEl>
                                              <p:pRg st="6" end="6"/>
                                            </p:txEl>
                                          </p:spTgt>
                                        </p:tgtEl>
                                        <p:attrNameLst>
                                          <p:attrName>style.visibility</p:attrName>
                                        </p:attrNameLst>
                                      </p:cBhvr>
                                      <p:to>
                                        <p:strVal val="visible"/>
                                      </p:to>
                                    </p:set>
                                    <p:anim calcmode="lin" valueType="num">
                                      <p:cBhvr additive="base">
                                        <p:cTn id="13" dur="500" fill="hold"/>
                                        <p:tgtEl>
                                          <p:spTgt spid="117762">
                                            <p:txEl>
                                              <p:pRg st="6"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76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7762">
                                            <p:txEl>
                                              <p:pRg st="9" end="9"/>
                                            </p:txEl>
                                          </p:spTgt>
                                        </p:tgtEl>
                                        <p:attrNameLst>
                                          <p:attrName>style.visibility</p:attrName>
                                        </p:attrNameLst>
                                      </p:cBhvr>
                                      <p:to>
                                        <p:strVal val="visible"/>
                                      </p:to>
                                    </p:set>
                                    <p:anim calcmode="lin" valueType="num">
                                      <p:cBhvr additive="base">
                                        <p:cTn id="19" dur="500" fill="hold"/>
                                        <p:tgtEl>
                                          <p:spTgt spid="117762">
                                            <p:txEl>
                                              <p:pRg st="9" end="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776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7762">
                                            <p:txEl>
                                              <p:pRg st="11" end="11"/>
                                            </p:txEl>
                                          </p:spTgt>
                                        </p:tgtEl>
                                        <p:attrNameLst>
                                          <p:attrName>style.visibility</p:attrName>
                                        </p:attrNameLst>
                                      </p:cBhvr>
                                      <p:to>
                                        <p:strVal val="visible"/>
                                      </p:to>
                                    </p:set>
                                    <p:anim calcmode="lin" valueType="num">
                                      <p:cBhvr additive="base">
                                        <p:cTn id="25" dur="500" fill="hold"/>
                                        <p:tgtEl>
                                          <p:spTgt spid="117762">
                                            <p:txEl>
                                              <p:pRg st="11" end="1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776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7762">
                                            <p:txEl>
                                              <p:pRg st="12" end="12"/>
                                            </p:txEl>
                                          </p:spTgt>
                                        </p:tgtEl>
                                        <p:attrNameLst>
                                          <p:attrName>style.visibility</p:attrName>
                                        </p:attrNameLst>
                                      </p:cBhvr>
                                      <p:to>
                                        <p:strVal val="visible"/>
                                      </p:to>
                                    </p:set>
                                    <p:anim calcmode="lin" valueType="num">
                                      <p:cBhvr additive="base">
                                        <p:cTn id="31" dur="500" fill="hold"/>
                                        <p:tgtEl>
                                          <p:spTgt spid="117762">
                                            <p:txEl>
                                              <p:pRg st="12" end="1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7762">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xmlns="" id="{524D603B-BD25-4B67-A89D-41308B4714FE}"/>
              </a:ext>
            </a:extLst>
          </p:cNvPr>
          <p:cNvSpPr>
            <a:spLocks noGrp="1"/>
          </p:cNvSpPr>
          <p:nvPr>
            <p:ph idx="1"/>
          </p:nvPr>
        </p:nvSpPr>
        <p:spPr>
          <a:xfrm>
            <a:off x="533400" y="838200"/>
            <a:ext cx="8229600" cy="5562600"/>
          </a:xfrm>
        </p:spPr>
        <p:txBody>
          <a:bodyPr/>
          <a:lstStyle/>
          <a:p>
            <a:pPr algn="just" eaLnBrk="1" hangingPunct="1">
              <a:buFont typeface="Arial" panose="020B0604020202020204" pitchFamily="34" charset="0"/>
              <a:buNone/>
            </a:pPr>
            <a:r>
              <a:rPr lang="en-US" altLang="en-US" sz="2400" b="1">
                <a:solidFill>
                  <a:srgbClr val="C00000"/>
                </a:solidFill>
              </a:rPr>
              <a:t>2. </a:t>
            </a:r>
            <a:r>
              <a:rPr lang="en-US" altLang="en-US" sz="2400" b="1">
                <a:solidFill>
                  <a:srgbClr val="FF0000"/>
                </a:solidFill>
              </a:rPr>
              <a:t>Ordering of Values within a Tuple/ Ordering of attributes in a Relation</a:t>
            </a: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r>
              <a:rPr lang="en-US" altLang="en-US" sz="2400"/>
              <a:t>	The ordering of attributes is not important, because the attribute name appears with its value. </a:t>
            </a:r>
          </a:p>
          <a:p>
            <a:pPr algn="just" eaLnBrk="1" hangingPunct="1">
              <a:buFont typeface="Arial" panose="020B0604020202020204" pitchFamily="34" charset="0"/>
              <a:buNone/>
            </a:pPr>
            <a:r>
              <a:rPr lang="en-US" altLang="en-US" sz="2400"/>
              <a:t>	This makes sense at an abstract level, since there really is no reason to prefer having one attribute value appear before another in a tuple.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When the attribute name and value are included together in a tuple, it is known as self-describing data, because the description of each value (attribute name) is included in the tuple.</a:t>
            </a:r>
          </a:p>
        </p:txBody>
      </p:sp>
      <p:sp>
        <p:nvSpPr>
          <p:cNvPr id="7" name="Title 1">
            <a:extLst>
              <a:ext uri="{FF2B5EF4-FFF2-40B4-BE49-F238E27FC236}">
                <a16:creationId xmlns:a16="http://schemas.microsoft.com/office/drawing/2014/main" xmlns="" id="{FA6ECAF0-02B8-46CE-912F-42EF9D92D4C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chemeClr val="tx1"/>
                </a:solidFill>
              </a:rPr>
              <a:t>Characteristics of Relations                     </a:t>
            </a:r>
            <a:r>
              <a:rPr lang="en-US" sz="3200" b="1" dirty="0"/>
              <a:t>(CO2) </a:t>
            </a:r>
            <a:endParaRPr lang="en-US" sz="3200" b="1" dirty="0">
              <a:solidFill>
                <a:schemeClr val="tx1"/>
              </a:solidFill>
              <a:effectLst>
                <a:outerShdw blurRad="38100" dist="38100" dir="2700000" algn="tl">
                  <a:srgbClr val="000000">
                    <a:alpha val="43137"/>
                  </a:srgbClr>
                </a:outerShdw>
              </a:effectLst>
            </a:endParaRPr>
          </a:p>
        </p:txBody>
      </p:sp>
      <p:pic>
        <p:nvPicPr>
          <p:cNvPr id="30724" name="Picture 2" descr="E:\NIET\Project\xLogo11.png.pagespeed.ic.pydHLuCQEZ.png">
            <a:extLst>
              <a:ext uri="{FF2B5EF4-FFF2-40B4-BE49-F238E27FC236}">
                <a16:creationId xmlns:a16="http://schemas.microsoft.com/office/drawing/2014/main" xmlns="" id="{03BAD504-32F9-4A13-B324-852DB2F4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C10626E4-2470-4430-9F49-3A94C9223F74}"/>
              </a:ext>
            </a:extLst>
          </p:cNvPr>
          <p:cNvSpPr>
            <a:spLocks noGrp="1"/>
          </p:cNvSpPr>
          <p:nvPr>
            <p:ph type="dt" sz="quarter" idx="10"/>
          </p:nvPr>
        </p:nvSpPr>
        <p:spPr/>
        <p:txBody>
          <a:bodyPr/>
          <a:lstStyle/>
          <a:p>
            <a:pPr>
              <a:defRPr/>
            </a:pPr>
            <a:fld id="{6DC93C86-2DDC-4244-AD6E-9BF2598B5DF6}" type="datetime1">
              <a:rPr lang="en-US"/>
              <a:pPr>
                <a:defRPr/>
              </a:pPr>
              <a:t>08/03/22</a:t>
            </a:fld>
            <a:endParaRPr lang="en-US"/>
          </a:p>
        </p:txBody>
      </p:sp>
      <p:sp>
        <p:nvSpPr>
          <p:cNvPr id="6" name="Slide Number Placeholder 5">
            <a:extLst>
              <a:ext uri="{FF2B5EF4-FFF2-40B4-BE49-F238E27FC236}">
                <a16:creationId xmlns:a16="http://schemas.microsoft.com/office/drawing/2014/main" xmlns="" id="{BD7A7C9A-A86D-4394-B8D5-940E4F8AD26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FC3FB5-8816-46DB-AF50-381F2AEAF60C}" type="slidenum">
              <a:rPr lang="en-US" altLang="en-US">
                <a:solidFill>
                  <a:srgbClr val="898989"/>
                </a:solidFill>
                <a:latin typeface="Calibri" panose="020F0502020204030204" pitchFamily="34" charset="0"/>
              </a:rPr>
              <a:pPr eaLnBrk="1" hangingPunct="1"/>
              <a:t>14</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xmlns="" id="{1BBF19D5-A88C-4217-B6B5-EC1F2DBE3BE1}"/>
              </a:ext>
            </a:extLst>
          </p:cNvPr>
          <p:cNvSpPr>
            <a:spLocks noGrp="1"/>
          </p:cNvSpPr>
          <p:nvPr>
            <p:ph type="ftr" sz="quarter" idx="11"/>
          </p:nvPr>
        </p:nvSpPr>
        <p:spPr>
          <a:xfrm>
            <a:off x="1905000" y="6309320"/>
            <a:ext cx="5943600" cy="365125"/>
          </a:xfrm>
        </p:spPr>
        <p:txBody>
          <a:bodyPr/>
          <a:lstStyle/>
          <a:p>
            <a:r>
              <a:rPr lang="en-US"/>
              <a:t>Vikrant Malik          KCS-501 and DBMS                Unit-2</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Content Placeholder 2"/>
          <p:cNvSpPr>
            <a:spLocks noGrp="1"/>
          </p:cNvSpPr>
          <p:nvPr>
            <p:ph idx="1"/>
          </p:nvPr>
        </p:nvSpPr>
        <p:spPr>
          <a:xfrm>
            <a:off x="228600" y="838200"/>
            <a:ext cx="8763000" cy="5410200"/>
          </a:xfrm>
        </p:spPr>
        <p:txBody>
          <a:bodyPr/>
          <a:lstStyle/>
          <a:p>
            <a:pPr algn="just" eaLnBrk="1" hangingPunct="1">
              <a:buFont typeface="Arial" pitchFamily="34" charset="0"/>
              <a:buNone/>
            </a:pPr>
            <a:r>
              <a:rPr lang="en-US" altLang="en-US" sz="2400" b="1" dirty="0"/>
              <a:t>	Example3:-  - </a:t>
            </a:r>
            <a:r>
              <a:rPr lang="en-US" sz="2400" dirty="0"/>
              <a:t>Find the names of all customers who have a loan at 	the  </a:t>
            </a:r>
            <a:r>
              <a:rPr lang="en-US" sz="2400" dirty="0" err="1"/>
              <a:t>Noida</a:t>
            </a:r>
            <a:r>
              <a:rPr lang="en-US" sz="2400" dirty="0"/>
              <a:t> branch but do not have an account at any </a:t>
            </a:r>
            <a:r>
              <a:rPr lang="en-US" sz="2400" dirty="0" err="1"/>
              <a:t>branchof</a:t>
            </a:r>
            <a:r>
              <a:rPr lang="en-US" sz="2400" dirty="0"/>
              <a:t>   </a:t>
            </a:r>
            <a:br>
              <a:rPr lang="en-US" sz="2400" dirty="0"/>
            </a:br>
            <a:r>
              <a:rPr lang="en-US" sz="2400" dirty="0"/>
              <a:t>    the bank.</a:t>
            </a:r>
          </a:p>
          <a:p>
            <a:pPr algn="just" eaLnBrk="1" hangingPunct="1">
              <a:buFont typeface="Arial" pitchFamily="34" charset="0"/>
              <a:buNone/>
            </a:pPr>
            <a:endParaRPr lang="en-US" altLang="en-US" sz="2400" b="1" dirty="0">
              <a:solidFill>
                <a:srgbClr val="0070C0"/>
              </a:solidFill>
            </a:endParaRPr>
          </a:p>
          <a:p>
            <a:pPr algn="just" eaLnBrk="1" hangingPunct="1">
              <a:buFont typeface="Arial" pitchFamily="34" charset="0"/>
              <a:buNone/>
            </a:pPr>
            <a:r>
              <a:rPr lang="en-US" altLang="en-US" sz="2400" b="1" dirty="0">
                <a:solidFill>
                  <a:srgbClr val="FF0000"/>
                </a:solidFill>
              </a:rPr>
              <a:t>Relational Algebra Query</a:t>
            </a:r>
          </a:p>
          <a:p>
            <a:pPr algn="ctr">
              <a:buFont typeface="Symbol" pitchFamily="18" charset="2"/>
              <a:buChar char="p"/>
            </a:pPr>
            <a:r>
              <a:rPr lang="en-US" sz="2800" baseline="-25000" dirty="0"/>
              <a:t>customer-name</a:t>
            </a:r>
            <a:r>
              <a:rPr lang="en-US" sz="2400" dirty="0"/>
              <a:t> (</a:t>
            </a:r>
            <a:r>
              <a:rPr lang="en-US" sz="2800" b="1" dirty="0">
                <a:latin typeface="Symbol" pitchFamily="18" charset="2"/>
              </a:rPr>
              <a:t></a:t>
            </a:r>
            <a:r>
              <a:rPr lang="en-US" sz="2800" b="1" dirty="0"/>
              <a:t> </a:t>
            </a:r>
            <a:r>
              <a:rPr lang="en-US" sz="2800" baseline="-25000" dirty="0" err="1"/>
              <a:t>branch_name</a:t>
            </a:r>
            <a:r>
              <a:rPr lang="en-US" sz="2800" baseline="-25000" dirty="0"/>
              <a:t>=“</a:t>
            </a:r>
            <a:r>
              <a:rPr lang="en-US" sz="2800" baseline="-25000" dirty="0" err="1"/>
              <a:t>Noida</a:t>
            </a:r>
            <a:r>
              <a:rPr lang="en-US" sz="2400" baseline="-25000" dirty="0"/>
              <a:t>”</a:t>
            </a:r>
            <a:r>
              <a:rPr lang="en-US" sz="2400" dirty="0"/>
              <a:t> (</a:t>
            </a:r>
            <a:r>
              <a:rPr lang="en-US" sz="2800" b="1" dirty="0">
                <a:latin typeface="Symbol" pitchFamily="18" charset="2"/>
              </a:rPr>
              <a:t> </a:t>
            </a:r>
            <a:r>
              <a:rPr lang="en-US" sz="2800" baseline="-25000" dirty="0" err="1"/>
              <a:t>borrower.loan_number</a:t>
            </a:r>
            <a:r>
              <a:rPr lang="en-US" sz="2800" baseline="-25000" dirty="0"/>
              <a:t> = </a:t>
            </a:r>
            <a:r>
              <a:rPr lang="en-US" sz="2800" baseline="-25000" dirty="0" err="1"/>
              <a:t>loan.loan_number</a:t>
            </a:r>
            <a:r>
              <a:rPr lang="en-US" sz="2400" dirty="0"/>
              <a:t>(borrower x loan)))    -  </a:t>
            </a:r>
            <a:r>
              <a:rPr lang="en-US" sz="2400" b="1" dirty="0">
                <a:solidFill>
                  <a:srgbClr val="000000"/>
                </a:solidFill>
                <a:latin typeface="Symbol" pitchFamily="18" charset="2"/>
              </a:rPr>
              <a:t> </a:t>
            </a:r>
            <a:r>
              <a:rPr lang="en-US" sz="2400" baseline="-25000" dirty="0"/>
              <a:t>customer-name</a:t>
            </a:r>
            <a:r>
              <a:rPr lang="en-US" sz="1800" dirty="0"/>
              <a:t>(</a:t>
            </a:r>
            <a:r>
              <a:rPr lang="en-US" sz="2000" dirty="0"/>
              <a:t>depositor</a:t>
            </a:r>
            <a:r>
              <a:rPr lang="en-US" sz="1800" dirty="0"/>
              <a:t>)</a:t>
            </a:r>
            <a:endParaRPr lang="en-US" sz="2400" dirty="0"/>
          </a:p>
          <a:p>
            <a:pPr marL="342900" lvl="1" indent="-342900" algn="just" eaLnBrk="1" hangingPunct="1">
              <a:buFont typeface="Arial" pitchFamily="34" charset="0"/>
              <a:buNone/>
            </a:pPr>
            <a:endParaRPr lang="en-US" sz="2400" b="1" dirty="0"/>
          </a:p>
          <a:p>
            <a:pPr marL="342900" lvl="1" indent="-342900" algn="just" eaLnBrk="1" hangingPunct="1">
              <a:buFont typeface="Arial" pitchFamily="34" charset="0"/>
              <a:buNone/>
            </a:pPr>
            <a:endParaRPr lang="en-US" sz="1800" b="1" dirty="0"/>
          </a:p>
          <a:p>
            <a:pPr algn="just" eaLnBrk="1" hangingPunct="1">
              <a:buFont typeface="Arial" pitchFamily="34" charset="0"/>
              <a:buNone/>
            </a:pPr>
            <a:endParaRPr lang="en-US" altLang="en-US" sz="2400" b="1" dirty="0">
              <a:solidFill>
                <a:srgbClr val="0070C0"/>
              </a:solidFill>
            </a:endParaRPr>
          </a:p>
          <a:p>
            <a:pPr algn="just" eaLnBrk="1" hangingPunct="1">
              <a:buFont typeface="Arial" pitchFamily="34" charset="0"/>
              <a:buNone/>
            </a:pPr>
            <a:endParaRPr lang="en-US" altLang="en-US" sz="2400" b="1" dirty="0">
              <a:solidFill>
                <a:srgbClr val="0070C0"/>
              </a:solidFill>
            </a:endParaRPr>
          </a:p>
          <a:p>
            <a:pPr algn="just" eaLnBrk="1" hangingPunct="1">
              <a:buFont typeface="Arial" pitchFamily="34" charset="0"/>
              <a:buNone/>
            </a:pPr>
            <a:endParaRPr lang="en-US" altLang="en-US" sz="2400" b="1" dirty="0">
              <a:solidFill>
                <a:srgbClr val="0070C0"/>
              </a:solidFill>
            </a:endParaRPr>
          </a:p>
          <a:p>
            <a:pPr algn="just" eaLnBrk="1" hangingPunct="1">
              <a:buFont typeface="Arial" pitchFamily="34" charset="0"/>
              <a:buNone/>
            </a:pPr>
            <a:endParaRPr lang="en-US" altLang="en-US" sz="2400" b="1" dirty="0">
              <a:solidFill>
                <a:srgbClr val="0070C0"/>
              </a:solidFill>
            </a:endParaRPr>
          </a:p>
          <a:p>
            <a:pPr algn="just" eaLnBrk="1" hangingPunct="1">
              <a:buFont typeface="Arial" pitchFamily="34" charset="0"/>
              <a:buNone/>
            </a:pPr>
            <a:endParaRPr lang="en-US" altLang="en-US" sz="2400" b="1" dirty="0">
              <a:solidFill>
                <a:srgbClr val="0070C0"/>
              </a:solidFill>
            </a:endParaRPr>
          </a:p>
          <a:p>
            <a:pPr algn="just" eaLnBrk="1" hangingPunct="1">
              <a:buFont typeface="Arial" pitchFamily="34" charset="0"/>
              <a:buNone/>
            </a:pPr>
            <a:endParaRPr lang="en-US" sz="2400" b="1" dirty="0">
              <a:solidFill>
                <a:srgbClr val="FF0000"/>
              </a:solidFill>
            </a:endParaRPr>
          </a:p>
          <a:p>
            <a:pPr algn="just" eaLnBrk="1" hangingPunct="1">
              <a:buFont typeface="Arial" pitchFamily="34" charset="0"/>
              <a:buNone/>
            </a:pPr>
            <a:endParaRPr lang="en-US" sz="1800" dirty="0">
              <a:solidFill>
                <a:srgbClr val="FF0000"/>
              </a:solidFill>
            </a:endParaRPr>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88779B89-95CF-470A-B66F-C30A9F295B38}" type="slidenum">
              <a:rPr lang="en-US"/>
              <a:pPr>
                <a:defRPr/>
              </a:pPr>
              <a:t>140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Example                       (CO2) </a:t>
            </a:r>
          </a:p>
        </p:txBody>
      </p:sp>
      <p:pic>
        <p:nvPicPr>
          <p:cNvPr id="11776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762">
                                            <p:txEl>
                                              <p:pRg st="3" end="3"/>
                                            </p:txEl>
                                          </p:spTgt>
                                        </p:tgtEl>
                                        <p:attrNameLst>
                                          <p:attrName>style.visibility</p:attrName>
                                        </p:attrNameLst>
                                      </p:cBhvr>
                                      <p:to>
                                        <p:strVal val="visible"/>
                                      </p:to>
                                    </p:set>
                                    <p:anim calcmode="lin" valueType="num">
                                      <p:cBhvr additive="base">
                                        <p:cTn id="7" dur="500" fill="hold"/>
                                        <p:tgtEl>
                                          <p:spTgt spid="11776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Content Placeholder 2"/>
          <p:cNvSpPr>
            <a:spLocks noGrp="1"/>
          </p:cNvSpPr>
          <p:nvPr>
            <p:ph idx="1"/>
          </p:nvPr>
        </p:nvSpPr>
        <p:spPr>
          <a:xfrm>
            <a:off x="228600" y="838200"/>
            <a:ext cx="8763000" cy="5410200"/>
          </a:xfrm>
        </p:spPr>
        <p:txBody>
          <a:bodyPr/>
          <a:lstStyle/>
          <a:p>
            <a:pPr algn="just" eaLnBrk="1" hangingPunct="1">
              <a:buFont typeface="Arial" pitchFamily="34" charset="0"/>
              <a:buNone/>
            </a:pPr>
            <a:endParaRPr lang="en-US" altLang="en-US" sz="2400"/>
          </a:p>
          <a:p>
            <a:pPr algn="just" eaLnBrk="1" hangingPunct="1">
              <a:buFont typeface="Arial" pitchFamily="34" charset="0"/>
              <a:buNone/>
            </a:pPr>
            <a:r>
              <a:rPr lang="en-US" altLang="en-US" sz="2400" b="1"/>
              <a:t>Note :- </a:t>
            </a:r>
            <a:r>
              <a:rPr lang="en-US" altLang="en-US" sz="2400"/>
              <a:t>The CARTESIAN PRODUCT operation applied by itself is generally meaningless. It is mostly useful when followed by a selection that matches values of attributes coming from the component relations.</a:t>
            </a:r>
          </a:p>
          <a:p>
            <a:pPr algn="just" eaLnBrk="1" hangingPunct="1">
              <a:buFont typeface="Arial" pitchFamily="34" charset="0"/>
              <a:buNone/>
            </a:pPr>
            <a:endParaRPr lang="en-US" altLang="en-US" sz="2400"/>
          </a:p>
          <a:p>
            <a:pPr algn="just" eaLnBrk="1" hangingPunct="1">
              <a:buFont typeface="Arial" pitchFamily="34" charset="0"/>
              <a:buNone/>
            </a:pPr>
            <a:endParaRPr lang="en-US" altLang="en-US" sz="2400"/>
          </a:p>
          <a:p>
            <a:pPr algn="just" eaLnBrk="1" hangingPunct="1">
              <a:buFont typeface="Arial" pitchFamily="34" charset="0"/>
              <a:buNone/>
            </a:pPr>
            <a:r>
              <a:rPr lang="en-US" altLang="en-US" sz="2400"/>
              <a:t>	Cross Join does not itself apply any predicate to filter tuples from the joined tables. The result of a cross join can be filtered by using a where clause, which may be the produce the </a:t>
            </a:r>
            <a:r>
              <a:rPr lang="en-US" altLang="en-US" sz="2400" b="1"/>
              <a:t>equivalent inner join.</a:t>
            </a:r>
          </a:p>
          <a:p>
            <a:pPr lvl="1" eaLnBrk="1" hangingPunct="1">
              <a:lnSpc>
                <a:spcPct val="70000"/>
              </a:lnSpc>
              <a:buFontTx/>
              <a:buNone/>
            </a:pPr>
            <a:endParaRPr lang="en-US" sz="1800">
              <a:solidFill>
                <a:srgbClr val="FF0000"/>
              </a:solidFill>
            </a:endParaRPr>
          </a:p>
          <a:p>
            <a:pPr lvl="1" eaLnBrk="1" hangingPunct="1">
              <a:lnSpc>
                <a:spcPct val="70000"/>
              </a:lnSpc>
              <a:buFontTx/>
              <a:buNone/>
            </a:pPr>
            <a:endParaRPr lang="en-US" sz="1800">
              <a:solidFill>
                <a:srgbClr val="FF0000"/>
              </a:solidFill>
            </a:endParaRPr>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B4497701-A441-4D20-B7B0-5B22A30C36C3}" type="slidenum">
              <a:rPr lang="en-US"/>
              <a:pPr>
                <a:defRPr/>
              </a:pPr>
              <a:t>141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Continue                        (CO2) </a:t>
            </a:r>
          </a:p>
        </p:txBody>
      </p:sp>
      <p:pic>
        <p:nvPicPr>
          <p:cNvPr id="11879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Content Placeholder 2"/>
          <p:cNvSpPr>
            <a:spLocks noGrp="1"/>
          </p:cNvSpPr>
          <p:nvPr>
            <p:ph idx="1"/>
          </p:nvPr>
        </p:nvSpPr>
        <p:spPr>
          <a:xfrm>
            <a:off x="228600" y="838200"/>
            <a:ext cx="8763000" cy="5410200"/>
          </a:xfrm>
        </p:spPr>
        <p:txBody>
          <a:bodyPr/>
          <a:lstStyle/>
          <a:p>
            <a:pPr algn="just" eaLnBrk="1" hangingPunct="1">
              <a:buFont typeface="Arial" pitchFamily="34" charset="0"/>
              <a:buNone/>
            </a:pPr>
            <a:r>
              <a:rPr lang="en-US" altLang="en-US" sz="2400"/>
              <a:t> </a:t>
            </a:r>
          </a:p>
          <a:p>
            <a:pPr algn="just" eaLnBrk="1" hangingPunct="1">
              <a:buFont typeface="Arial" pitchFamily="34" charset="0"/>
              <a:buNone/>
            </a:pPr>
            <a:endParaRPr lang="en-US" altLang="en-US" sz="2400" b="1"/>
          </a:p>
          <a:p>
            <a:pPr lvl="1" algn="ctr" eaLnBrk="1" hangingPunct="1">
              <a:lnSpc>
                <a:spcPct val="70000"/>
              </a:lnSpc>
              <a:buFontTx/>
              <a:buNone/>
            </a:pPr>
            <a:endParaRPr lang="en-US" sz="3200" b="1">
              <a:solidFill>
                <a:srgbClr val="FF0000"/>
              </a:solidFill>
            </a:endParaRPr>
          </a:p>
          <a:p>
            <a:pPr lvl="1" algn="ctr" eaLnBrk="1" hangingPunct="1">
              <a:lnSpc>
                <a:spcPct val="70000"/>
              </a:lnSpc>
              <a:buFontTx/>
              <a:buNone/>
            </a:pPr>
            <a:endParaRPr lang="en-US" sz="3200" b="1">
              <a:solidFill>
                <a:srgbClr val="FF0000"/>
              </a:solidFill>
            </a:endParaRPr>
          </a:p>
          <a:p>
            <a:pPr lvl="1" algn="ctr" eaLnBrk="1" hangingPunct="1">
              <a:lnSpc>
                <a:spcPct val="70000"/>
              </a:lnSpc>
              <a:buFontTx/>
              <a:buNone/>
            </a:pPr>
            <a:endParaRPr lang="en-US" sz="3200" b="1">
              <a:solidFill>
                <a:srgbClr val="FF0000"/>
              </a:solidFill>
            </a:endParaRPr>
          </a:p>
          <a:p>
            <a:pPr lvl="1" algn="ctr" eaLnBrk="1" hangingPunct="1">
              <a:lnSpc>
                <a:spcPct val="70000"/>
              </a:lnSpc>
              <a:buFontTx/>
              <a:buNone/>
            </a:pPr>
            <a:r>
              <a:rPr lang="en-US" sz="3200" b="1">
                <a:solidFill>
                  <a:srgbClr val="FF0000"/>
                </a:solidFill>
              </a:rPr>
              <a:t>Join and Types of Join</a:t>
            </a:r>
          </a:p>
          <a:p>
            <a:pPr lvl="1" eaLnBrk="1" hangingPunct="1">
              <a:lnSpc>
                <a:spcPct val="70000"/>
              </a:lnSpc>
              <a:buFontTx/>
              <a:buNone/>
            </a:pPr>
            <a:endParaRPr lang="en-US" sz="1800">
              <a:solidFill>
                <a:srgbClr val="FF0000"/>
              </a:solidFill>
            </a:endParaRPr>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F2E7688C-A53C-4395-ABC2-5CDF8CC6B61B}" type="slidenum">
              <a:rPr lang="en-US"/>
              <a:pPr>
                <a:defRPr/>
              </a:pPr>
              <a:t>142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b="1" dirty="0"/>
          </a:p>
        </p:txBody>
      </p:sp>
      <p:pic>
        <p:nvPicPr>
          <p:cNvPr id="12083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p:cNvSpPr>
            <a:spLocks noGrp="1"/>
          </p:cNvSpPr>
          <p:nvPr>
            <p:ph idx="1"/>
          </p:nvPr>
        </p:nvSpPr>
        <p:spPr>
          <a:xfrm>
            <a:off x="228600" y="1143000"/>
            <a:ext cx="8534400" cy="5257800"/>
          </a:xfrm>
        </p:spPr>
        <p:txBody>
          <a:bodyPr/>
          <a:lstStyle/>
          <a:p>
            <a:pPr algn="ctr" eaLnBrk="1" hangingPunct="1">
              <a:buFont typeface="Arial" pitchFamily="34" charset="0"/>
              <a:buNone/>
            </a:pPr>
            <a:r>
              <a:rPr lang="en-US" sz="2800" b="1" dirty="0"/>
              <a:t>Relational Algebra Operator</a:t>
            </a:r>
          </a:p>
          <a:p>
            <a:pPr lvl="1" eaLnBrk="1" hangingPunct="1"/>
            <a:endParaRPr lang="en-US" altLang="en-US" sz="2400" dirty="0">
              <a:sym typeface="Symbol" pitchFamily="18" charset="2"/>
            </a:endParaRPr>
          </a:p>
          <a:p>
            <a:pPr lvl="1" eaLnBrk="1" hangingPunct="1"/>
            <a:r>
              <a:rPr lang="en-US" altLang="en-US" sz="2400" dirty="0">
                <a:sym typeface="Symbol" pitchFamily="18" charset="2"/>
              </a:rPr>
              <a:t>Join     &amp; Types of Join </a:t>
            </a:r>
          </a:p>
          <a:p>
            <a:pPr lvl="1" eaLnBrk="1" hangingPunct="1">
              <a:buFont typeface="Arial" pitchFamily="34" charset="0"/>
              <a:buNone/>
            </a:pPr>
            <a:r>
              <a:rPr lang="en-US" altLang="en-US" sz="2400" dirty="0">
                <a:sym typeface="Symbol" pitchFamily="18" charset="2"/>
              </a:rPr>
              <a:t>					</a:t>
            </a:r>
            <a:r>
              <a:rPr lang="en-US" altLang="en-US" sz="2400" b="1" dirty="0">
                <a:solidFill>
                  <a:srgbClr val="C00000"/>
                </a:solidFill>
              </a:rPr>
              <a:t>					</a:t>
            </a:r>
          </a:p>
          <a:p>
            <a:pPr lvl="1" eaLnBrk="1" hangingPunct="1">
              <a:buFont typeface="Arial" pitchFamily="34" charset="0"/>
              <a:buNone/>
            </a:pPr>
            <a:r>
              <a:rPr lang="en-US" altLang="en-US" sz="2400" b="1" dirty="0">
                <a:solidFill>
                  <a:srgbClr val="C00000"/>
                </a:solidFill>
              </a:rPr>
              <a:t>						</a:t>
            </a:r>
          </a:p>
          <a:p>
            <a:pPr lvl="1" eaLnBrk="1" hangingPunct="1">
              <a:buFont typeface="Arial" pitchFamily="34" charset="0"/>
              <a:buNone/>
            </a:pPr>
            <a:r>
              <a:rPr lang="en-US" sz="2400" dirty="0"/>
              <a:t>	 </a:t>
            </a:r>
          </a:p>
          <a:p>
            <a:pPr lvl="1" eaLnBrk="1" hangingPunct="1">
              <a:buFont typeface="Arial" pitchFamily="34" charset="0"/>
              <a:buNone/>
            </a:pPr>
            <a:r>
              <a:rPr lang="en-US" sz="2400" dirty="0"/>
              <a:t>			</a:t>
            </a:r>
          </a:p>
          <a:p>
            <a:pPr lvl="1" eaLnBrk="1" hangingPunct="1">
              <a:buFont typeface="Arial" pitchFamily="34" charset="0"/>
              <a:buNone/>
            </a:pPr>
            <a:endParaRPr lang="en-US" sz="2400" dirty="0"/>
          </a:p>
          <a:p>
            <a:pPr lvl="1" eaLnBrk="1" hangingPunct="1">
              <a:buFont typeface="Arial" pitchFamily="34" charset="0"/>
              <a:buNone/>
            </a:pPr>
            <a:endParaRPr lang="en-US" altLang="en-US" sz="2400" b="1" dirty="0">
              <a:solidFill>
                <a:srgbClr val="C00000"/>
              </a:solidFill>
            </a:endParaRPr>
          </a:p>
          <a:p>
            <a:pPr lvl="1" eaLnBrk="1" hangingPunct="1">
              <a:buFont typeface="Arial" pitchFamily="34" charset="0"/>
              <a:buNone/>
            </a:pPr>
            <a:endParaRPr lang="en-US" altLang="en-US" sz="2400" b="1" dirty="0">
              <a:solidFill>
                <a:srgbClr val="C00000"/>
              </a:solidFill>
            </a:endParaRPr>
          </a:p>
        </p:txBody>
      </p:sp>
      <p:sp>
        <p:nvSpPr>
          <p:cNvPr id="4" name="Date Placeholder 3"/>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C2F42453-8EF5-47A2-8ACA-7A7C593374FD}" type="slidenum">
              <a:rPr lang="en-US"/>
              <a:pPr>
                <a:defRPr/>
              </a:pPr>
              <a:t>143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C00000"/>
                </a:solidFill>
              </a:rPr>
              <a:t>Content</a:t>
            </a:r>
          </a:p>
        </p:txBody>
      </p:sp>
      <p:pic>
        <p:nvPicPr>
          <p:cNvPr id="11981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19816" name="Picture 12"/>
          <p:cNvPicPr>
            <a:picLocks noChangeAspect="1" noChangeArrowheads="1"/>
          </p:cNvPicPr>
          <p:nvPr/>
        </p:nvPicPr>
        <p:blipFill>
          <a:blip r:embed="rId3"/>
          <a:srcRect/>
          <a:stretch>
            <a:fillRect/>
          </a:stretch>
        </p:blipFill>
        <p:spPr bwMode="auto">
          <a:xfrm>
            <a:off x="1600200" y="2209800"/>
            <a:ext cx="238125" cy="304800"/>
          </a:xfrm>
          <a:prstGeom prst="rect">
            <a:avLst/>
          </a:prstGeom>
          <a:noFill/>
          <a:ln w="9525">
            <a:noFill/>
            <a:miter lim="800000"/>
            <a:headEnd/>
            <a:tailEnd/>
          </a:ln>
        </p:spPr>
      </p:pic>
      <p:grpSp>
        <p:nvGrpSpPr>
          <p:cNvPr id="14" name="Group 13">
            <a:extLst>
              <a:ext uri="{FF2B5EF4-FFF2-40B4-BE49-F238E27FC236}">
                <a16:creationId xmlns:a16="http://schemas.microsoft.com/office/drawing/2014/main" xmlns="" id="{153E35E9-70EA-41F1-B31E-3C254D70E091}"/>
              </a:ext>
            </a:extLst>
          </p:cNvPr>
          <p:cNvGrpSpPr/>
          <p:nvPr/>
        </p:nvGrpSpPr>
        <p:grpSpPr>
          <a:xfrm>
            <a:off x="457200" y="2548890"/>
            <a:ext cx="8305800" cy="3429000"/>
            <a:chOff x="594628" y="2662992"/>
            <a:chExt cx="8305800" cy="3429000"/>
          </a:xfrm>
        </p:grpSpPr>
        <p:pic>
          <p:nvPicPr>
            <p:cNvPr id="119817" name="Picture 10"/>
            <p:cNvPicPr>
              <a:picLocks noChangeAspect="1" noChangeArrowheads="1"/>
            </p:cNvPicPr>
            <p:nvPr/>
          </p:nvPicPr>
          <p:blipFill>
            <a:blip r:embed="rId4"/>
            <a:srcRect/>
            <a:stretch>
              <a:fillRect/>
            </a:stretch>
          </p:blipFill>
          <p:spPr bwMode="auto">
            <a:xfrm>
              <a:off x="594628" y="2662992"/>
              <a:ext cx="8305800" cy="3429000"/>
            </a:xfrm>
            <a:prstGeom prst="rect">
              <a:avLst/>
            </a:prstGeom>
            <a:noFill/>
            <a:ln w="9525">
              <a:noFill/>
              <a:miter lim="800000"/>
              <a:headEnd/>
              <a:tailEnd/>
            </a:ln>
          </p:spPr>
        </p:pic>
        <p:cxnSp>
          <p:nvCxnSpPr>
            <p:cNvPr id="3" name="Straight Connector 2">
              <a:extLst>
                <a:ext uri="{FF2B5EF4-FFF2-40B4-BE49-F238E27FC236}">
                  <a16:creationId xmlns:a16="http://schemas.microsoft.com/office/drawing/2014/main" xmlns="" id="{D5B10A9B-AF10-4EFD-BACE-0AB703E4D550}"/>
                </a:ext>
              </a:extLst>
            </p:cNvPr>
            <p:cNvCxnSpPr>
              <a:cxnSpLocks/>
            </p:cNvCxnSpPr>
            <p:nvPr/>
          </p:nvCxnSpPr>
          <p:spPr>
            <a:xfrm flipH="1">
              <a:off x="1371601" y="4343401"/>
              <a:ext cx="695324" cy="50323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F24CED85-DB8E-4897-BD2D-2DE73993FE2F}"/>
                </a:ext>
              </a:extLst>
            </p:cNvPr>
            <p:cNvCxnSpPr>
              <a:cxnSpLocks/>
            </p:cNvCxnSpPr>
            <p:nvPr/>
          </p:nvCxnSpPr>
          <p:spPr>
            <a:xfrm>
              <a:off x="2066925" y="4343401"/>
              <a:ext cx="523875" cy="503237"/>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2"/>
          <p:cNvSpPr>
            <a:spLocks noGrp="1"/>
          </p:cNvSpPr>
          <p:nvPr>
            <p:ph idx="1"/>
          </p:nvPr>
        </p:nvSpPr>
        <p:spPr>
          <a:xfrm>
            <a:off x="533400" y="838200"/>
            <a:ext cx="8229600" cy="5410200"/>
          </a:xfrm>
        </p:spPr>
        <p:txBody>
          <a:bodyPr/>
          <a:lstStyle/>
          <a:p>
            <a:pPr marL="457200" indent="-457200" algn="just" eaLnBrk="1" hangingPunct="1">
              <a:buFont typeface="Arial" pitchFamily="34" charset="0"/>
              <a:buNone/>
            </a:pPr>
            <a:r>
              <a:rPr lang="en-US" altLang="en-US" sz="2300" dirty="0"/>
              <a:t>	In previous we understand the benefit of cross  product of two relations which gives us all the possible, tuples that are paired together.</a:t>
            </a:r>
          </a:p>
          <a:p>
            <a:pPr marL="457200" indent="-457200" algn="just" eaLnBrk="1" hangingPunct="1">
              <a:buFont typeface="Arial" pitchFamily="34" charset="0"/>
              <a:buNone/>
            </a:pPr>
            <a:endParaRPr lang="en-US" altLang="en-US" sz="2300" dirty="0"/>
          </a:p>
          <a:p>
            <a:pPr marL="457200" indent="-457200" algn="just" eaLnBrk="1" hangingPunct="1">
              <a:buFont typeface="Arial" pitchFamily="34" charset="0"/>
              <a:buNone/>
            </a:pPr>
            <a:r>
              <a:rPr lang="en-US" altLang="en-US" sz="2300" dirty="0"/>
              <a:t>	But it might be feasible that in certain cases to take a Cartesian product where we encounter huge relations with thousand tuples having a considerable large  number of attribute.</a:t>
            </a:r>
          </a:p>
          <a:p>
            <a:pPr marL="457200" indent="-457200" algn="just" eaLnBrk="1" hangingPunct="1">
              <a:buFont typeface="Arial" pitchFamily="34" charset="0"/>
              <a:buNone/>
            </a:pPr>
            <a:endParaRPr lang="en-US" altLang="en-US" sz="2300" dirty="0"/>
          </a:p>
          <a:p>
            <a:pPr marL="457200" indent="-457200" algn="just" eaLnBrk="1" hangingPunct="1">
              <a:buFont typeface="Arial" pitchFamily="34" charset="0"/>
              <a:buNone/>
            </a:pPr>
            <a:r>
              <a:rPr lang="en-US" altLang="en-US" sz="2300" dirty="0"/>
              <a:t>	So join is a combination of a Cartesian product followed by a selection process. A join operation pairs two </a:t>
            </a:r>
            <a:r>
              <a:rPr lang="en-US" altLang="en-US" sz="2300" dirty="0" err="1"/>
              <a:t>tuples</a:t>
            </a:r>
            <a:r>
              <a:rPr lang="en-US" altLang="en-US" sz="2300" dirty="0"/>
              <a:t> from different relation, if and only if a given join condition is satisfied.</a:t>
            </a:r>
          </a:p>
          <a:p>
            <a:pPr marL="457200" indent="-457200" algn="just" eaLnBrk="1" hangingPunct="1">
              <a:buFont typeface="Arial" pitchFamily="34" charset="0"/>
              <a:buNone/>
            </a:pPr>
            <a:r>
              <a:rPr lang="en-US" altLang="en-US" sz="2300" b="1" dirty="0">
                <a:solidFill>
                  <a:srgbClr val="FF0000"/>
                </a:solidFill>
              </a:rPr>
              <a:t>It is denoted by  </a:t>
            </a:r>
          </a:p>
          <a:p>
            <a:pPr marL="457200" indent="-457200" algn="just" eaLnBrk="1" hangingPunct="1">
              <a:buFont typeface="Calibri" pitchFamily="34" charset="0"/>
              <a:buAutoNum type="arabicParenR"/>
            </a:pPr>
            <a:endParaRPr lang="en-US" altLang="en-US" sz="2300" dirty="0"/>
          </a:p>
          <a:p>
            <a:pPr marL="457200" indent="-457200" algn="just" eaLnBrk="1" hangingPunct="1">
              <a:buFont typeface="Calibri" pitchFamily="34" charset="0"/>
              <a:buAutoNum type="arabicParenR"/>
            </a:pPr>
            <a:endParaRPr lang="en-US" sz="2300" dirty="0"/>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0C39EC7-770E-480C-B39E-32B7D7EA7562}" type="slidenum">
              <a:rPr lang="en-US"/>
              <a:pPr>
                <a:defRPr/>
              </a:pPr>
              <a:t>144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Join</a:t>
            </a:r>
          </a:p>
        </p:txBody>
      </p:sp>
      <p:pic>
        <p:nvPicPr>
          <p:cNvPr id="12186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21864" name="Picture 12"/>
          <p:cNvPicPr>
            <a:picLocks noChangeAspect="1" noChangeArrowheads="1"/>
          </p:cNvPicPr>
          <p:nvPr/>
        </p:nvPicPr>
        <p:blipFill>
          <a:blip r:embed="rId3"/>
          <a:srcRect/>
          <a:stretch>
            <a:fillRect/>
          </a:stretch>
        </p:blipFill>
        <p:spPr bwMode="auto">
          <a:xfrm>
            <a:off x="2819400" y="5486400"/>
            <a:ext cx="238125" cy="304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p:cNvSpPr>
            <a:spLocks noGrp="1"/>
          </p:cNvSpPr>
          <p:nvPr>
            <p:ph idx="1"/>
          </p:nvPr>
        </p:nvSpPr>
        <p:spPr>
          <a:xfrm>
            <a:off x="533400" y="838200"/>
            <a:ext cx="8229600" cy="5410200"/>
          </a:xfrm>
        </p:spPr>
        <p:txBody>
          <a:bodyPr>
            <a:noAutofit/>
          </a:bodyPr>
          <a:lstStyle/>
          <a:p>
            <a:pPr lvl="1" algn="just" eaLnBrk="1" hangingPunct="1">
              <a:lnSpc>
                <a:spcPct val="80000"/>
              </a:lnSpc>
              <a:defRPr/>
            </a:pPr>
            <a:r>
              <a:rPr lang="en-US" sz="2200" b="1" dirty="0"/>
              <a:t>A special operation, called JOIN combines this sequence into a single operation.</a:t>
            </a:r>
          </a:p>
          <a:p>
            <a:pPr lvl="1" algn="just" eaLnBrk="1" hangingPunct="1">
              <a:lnSpc>
                <a:spcPct val="80000"/>
              </a:lnSpc>
              <a:defRPr/>
            </a:pPr>
            <a:r>
              <a:rPr lang="en-US" sz="2200" dirty="0"/>
              <a:t>This operation is very important for any relational database with more than a single relation, because it allows us </a:t>
            </a:r>
            <a:r>
              <a:rPr lang="en-US" sz="2200" i="1" dirty="0"/>
              <a:t>combine related </a:t>
            </a:r>
            <a:r>
              <a:rPr lang="en-US" sz="2200" i="1" dirty="0" err="1"/>
              <a:t>tuples</a:t>
            </a:r>
            <a:r>
              <a:rPr lang="en-US" sz="2200" dirty="0"/>
              <a:t> from various relations.</a:t>
            </a:r>
          </a:p>
          <a:p>
            <a:pPr lvl="1" algn="just" eaLnBrk="1" hangingPunct="1">
              <a:lnSpc>
                <a:spcPct val="80000"/>
              </a:lnSpc>
              <a:buFont typeface="Arial" pitchFamily="34" charset="0"/>
              <a:buNone/>
              <a:defRPr/>
            </a:pPr>
            <a:r>
              <a:rPr lang="en-US" sz="2200" b="1" dirty="0">
                <a:solidFill>
                  <a:srgbClr val="00B0F0"/>
                </a:solidFill>
              </a:rPr>
              <a:t>The general form of a join operation on two relations</a:t>
            </a:r>
          </a:p>
          <a:p>
            <a:pPr lvl="1" algn="just" eaLnBrk="1" hangingPunct="1">
              <a:lnSpc>
                <a:spcPct val="80000"/>
              </a:lnSpc>
              <a:buFont typeface="Arial" pitchFamily="34" charset="0"/>
              <a:buNone/>
              <a:defRPr/>
            </a:pPr>
            <a:r>
              <a:rPr lang="en-US" sz="2200" b="1" dirty="0">
                <a:solidFill>
                  <a:srgbClr val="00B0F0"/>
                </a:solidFill>
              </a:rPr>
              <a:t> </a:t>
            </a:r>
            <a:r>
              <a:rPr lang="en-US" sz="2200" dirty="0"/>
              <a:t>R(A1, A2, . . ., An) and S(B1, B2, . . ., </a:t>
            </a:r>
            <a:r>
              <a:rPr lang="en-US" sz="2200" dirty="0" err="1"/>
              <a:t>Bm</a:t>
            </a:r>
            <a:r>
              <a:rPr lang="en-US" sz="2200" dirty="0"/>
              <a:t>) is:</a:t>
            </a:r>
          </a:p>
          <a:p>
            <a:pPr lvl="1" algn="just" eaLnBrk="1" hangingPunct="1">
              <a:lnSpc>
                <a:spcPct val="80000"/>
              </a:lnSpc>
              <a:buFont typeface="Wingdings" pitchFamily="2" charset="2"/>
              <a:buNone/>
              <a:defRPr/>
            </a:pPr>
            <a:endParaRPr lang="en-US" sz="2200" dirty="0"/>
          </a:p>
          <a:p>
            <a:pPr lvl="1" algn="just" eaLnBrk="1" hangingPunct="1">
              <a:lnSpc>
                <a:spcPct val="80000"/>
              </a:lnSpc>
              <a:buFont typeface="Wingdings" pitchFamily="2" charset="2"/>
              <a:buNone/>
              <a:defRPr/>
            </a:pPr>
            <a:r>
              <a:rPr lang="en-US" sz="2200" dirty="0"/>
              <a:t>R        </a:t>
            </a:r>
            <a:r>
              <a:rPr lang="en-US" sz="2200" baseline="-25000" dirty="0"/>
              <a:t>&lt;join condition&gt;</a:t>
            </a:r>
            <a:r>
              <a:rPr lang="en-US" sz="2200" dirty="0"/>
              <a:t>S</a:t>
            </a:r>
          </a:p>
          <a:p>
            <a:pPr marL="457200" indent="-457200" algn="just" eaLnBrk="1" hangingPunct="1">
              <a:buFont typeface="Arial" pitchFamily="34" charset="0"/>
              <a:buNone/>
              <a:defRPr/>
            </a:pPr>
            <a:r>
              <a:rPr lang="en-US" sz="2200" dirty="0"/>
              <a:t>	where </a:t>
            </a:r>
            <a:r>
              <a:rPr lang="en-US" sz="2200" b="1" dirty="0"/>
              <a:t>R and S </a:t>
            </a:r>
            <a:r>
              <a:rPr lang="en-US" sz="2200" dirty="0"/>
              <a:t>can be any relations that result from general </a:t>
            </a:r>
            <a:r>
              <a:rPr lang="en-US" sz="2200" i="1" dirty="0"/>
              <a:t>relational algebra expressions</a:t>
            </a:r>
            <a:r>
              <a:rPr lang="en-US" sz="2200" dirty="0"/>
              <a:t>.</a:t>
            </a:r>
            <a:r>
              <a:rPr lang="en-US" altLang="en-US" sz="2200" dirty="0"/>
              <a:t> The result of the JOIN is a relation Q with n + m attributes Q(A1, A2, … , An, B1, B2,… , </a:t>
            </a:r>
            <a:r>
              <a:rPr lang="en-US" altLang="en-US" sz="2200" dirty="0" err="1"/>
              <a:t>Bm</a:t>
            </a:r>
            <a:r>
              <a:rPr lang="en-US" altLang="en-US" sz="2200" dirty="0"/>
              <a:t>) in that order;</a:t>
            </a:r>
          </a:p>
          <a:p>
            <a:pPr marL="457200" indent="-457200" algn="just" eaLnBrk="1" hangingPunct="1">
              <a:buFont typeface="Arial" pitchFamily="34" charset="0"/>
              <a:buNone/>
              <a:defRPr/>
            </a:pPr>
            <a:r>
              <a:rPr lang="en-US" altLang="en-US" sz="2200" dirty="0"/>
              <a:t> 	Q has one </a:t>
            </a:r>
            <a:r>
              <a:rPr lang="en-US" altLang="en-US" sz="2200" dirty="0" err="1"/>
              <a:t>tuple</a:t>
            </a:r>
            <a:r>
              <a:rPr lang="en-US" altLang="en-US" sz="2200" dirty="0"/>
              <a:t> for each combination of </a:t>
            </a:r>
            <a:r>
              <a:rPr lang="en-US" altLang="en-US" sz="2200" dirty="0" err="1"/>
              <a:t>tuples</a:t>
            </a:r>
            <a:r>
              <a:rPr lang="en-US" altLang="en-US" sz="2200" dirty="0"/>
              <a:t>—one from R and one from S—whenever the combination satisfies the join condition. </a:t>
            </a:r>
          </a:p>
          <a:p>
            <a:pPr lvl="1" algn="just" eaLnBrk="1" hangingPunct="1">
              <a:lnSpc>
                <a:spcPct val="80000"/>
              </a:lnSpc>
              <a:buFont typeface="Arial" pitchFamily="34" charset="0"/>
              <a:buNone/>
              <a:defRPr/>
            </a:pPr>
            <a:endParaRPr lang="en-US" sz="2200" dirty="0"/>
          </a:p>
          <a:p>
            <a:pPr eaLnBrk="1" hangingPunct="1">
              <a:defRPr/>
            </a:pPr>
            <a:endParaRPr lang="en-US" sz="2200" dirty="0"/>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749FD81C-0E65-4634-96EA-DCB1C9544891}" type="slidenum">
              <a:rPr lang="en-US"/>
              <a:pPr>
                <a:defRPr/>
              </a:pPr>
              <a:t>145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Join definition                   (CO2)  </a:t>
            </a:r>
          </a:p>
        </p:txBody>
      </p:sp>
      <p:pic>
        <p:nvPicPr>
          <p:cNvPr id="12288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pSp>
        <p:nvGrpSpPr>
          <p:cNvPr id="2" name="Group 35"/>
          <p:cNvGrpSpPr>
            <a:grpSpLocks/>
          </p:cNvGrpSpPr>
          <p:nvPr/>
        </p:nvGrpSpPr>
        <p:grpSpPr bwMode="auto">
          <a:xfrm>
            <a:off x="1357290" y="3429000"/>
            <a:ext cx="244475" cy="174625"/>
            <a:chOff x="377" y="2904"/>
            <a:chExt cx="154" cy="110"/>
          </a:xfrm>
        </p:grpSpPr>
        <p:sp>
          <p:nvSpPr>
            <p:cNvPr id="122889" name="Line 36"/>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122890" name="Line 37"/>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122891" name="Line 38"/>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122892" name="Line 39"/>
            <p:cNvSpPr>
              <a:spLocks noChangeShapeType="1"/>
            </p:cNvSpPr>
            <p:nvPr/>
          </p:nvSpPr>
          <p:spPr bwMode="auto">
            <a:xfrm flipH="1">
              <a:off x="377" y="2904"/>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a:xfrm>
            <a:off x="533400" y="838200"/>
            <a:ext cx="8229600" cy="5410200"/>
          </a:xfrm>
        </p:spPr>
        <p:txBody>
          <a:bodyPr/>
          <a:lstStyle/>
          <a:p>
            <a:pPr marL="457200" indent="-457200" algn="just" eaLnBrk="1" hangingPunct="1">
              <a:buFont typeface="Calibri" pitchFamily="34" charset="0"/>
              <a:buAutoNum type="arabicParenR"/>
            </a:pPr>
            <a:r>
              <a:rPr lang="en-US" altLang="en-US" sz="2400" dirty="0"/>
              <a:t>The join condition is specified on attributes from the two relations R and S and is evaluated for each combination of </a:t>
            </a:r>
            <a:r>
              <a:rPr lang="en-US" altLang="en-US" sz="2400" dirty="0" err="1"/>
              <a:t>tuples</a:t>
            </a:r>
            <a:r>
              <a:rPr lang="en-US" altLang="en-US" sz="2400" dirty="0"/>
              <a:t>. Each </a:t>
            </a:r>
            <a:r>
              <a:rPr lang="en-US" altLang="en-US" sz="2400" dirty="0" err="1"/>
              <a:t>tuple</a:t>
            </a:r>
            <a:r>
              <a:rPr lang="en-US" altLang="en-US" sz="2400" dirty="0"/>
              <a:t> combination for which the join condition evaluates to TRUE is included in the </a:t>
            </a:r>
            <a:r>
              <a:rPr lang="en-US" altLang="en-US" sz="2400" b="1" dirty="0"/>
              <a:t>resulting relation Q as a single combined </a:t>
            </a:r>
            <a:r>
              <a:rPr lang="en-US" altLang="en-US" sz="2400" b="1" dirty="0" err="1"/>
              <a:t>tuple</a:t>
            </a:r>
            <a:r>
              <a:rPr lang="en-US" altLang="en-US" sz="2400" b="1" dirty="0"/>
              <a:t>.</a:t>
            </a:r>
          </a:p>
          <a:p>
            <a:pPr marL="457200" indent="-457200" algn="just" eaLnBrk="1" hangingPunct="1">
              <a:buNone/>
            </a:pPr>
            <a:endParaRPr lang="en-US" altLang="en-US" sz="2400" dirty="0"/>
          </a:p>
          <a:p>
            <a:pPr marL="457200" indent="-457200" algn="just" eaLnBrk="1" hangingPunct="1">
              <a:buFont typeface="Calibri" pitchFamily="34" charset="0"/>
              <a:buAutoNum type="arabicParenR"/>
            </a:pPr>
            <a:r>
              <a:rPr lang="en-US" sz="2400" dirty="0" err="1"/>
              <a:t>Tuples</a:t>
            </a:r>
            <a:r>
              <a:rPr lang="en-US" sz="2400" dirty="0"/>
              <a:t> whose join attributes are </a:t>
            </a:r>
            <a:r>
              <a:rPr lang="en-US" sz="2400" b="1" dirty="0">
                <a:solidFill>
                  <a:srgbClr val="FF0000"/>
                </a:solidFill>
              </a:rPr>
              <a:t>NULL</a:t>
            </a:r>
            <a:r>
              <a:rPr lang="en-US" sz="2400" dirty="0"/>
              <a:t> or for which the join condition is FALSE do not appear in the result. In that sense, the JOIN operation does not necessarily preserve all of the information in the participating relations, because </a:t>
            </a:r>
            <a:r>
              <a:rPr lang="en-US" sz="2400" dirty="0" err="1"/>
              <a:t>tuples</a:t>
            </a:r>
            <a:r>
              <a:rPr lang="en-US" sz="2400" dirty="0"/>
              <a:t> that do not get combined with matching ones in the other relation do not appear in the result. </a:t>
            </a:r>
          </a:p>
          <a:p>
            <a:pPr marL="457200" indent="-457200" algn="just" eaLnBrk="1" hangingPunct="1">
              <a:buFont typeface="Arial" pitchFamily="34" charset="0"/>
              <a:buNone/>
            </a:pPr>
            <a:endParaRPr lang="en-US" altLang="en-US" sz="2400" dirty="0"/>
          </a:p>
          <a:p>
            <a:pPr marL="457200" indent="-457200" algn="just" eaLnBrk="1" hangingPunct="1">
              <a:buFont typeface="Calibri" pitchFamily="34" charset="0"/>
              <a:buAutoNum type="arabicParenR"/>
            </a:pPr>
            <a:endParaRPr lang="en-US" altLang="en-US" sz="2300" dirty="0"/>
          </a:p>
          <a:p>
            <a:pPr marL="457200" indent="-457200" algn="just" eaLnBrk="1" hangingPunct="1">
              <a:buFont typeface="Calibri" pitchFamily="34" charset="0"/>
              <a:buAutoNum type="arabicParenR"/>
            </a:pPr>
            <a:endParaRPr lang="en-US" altLang="en-US" sz="2300" dirty="0"/>
          </a:p>
          <a:p>
            <a:pPr marL="457200" indent="-457200" algn="just" eaLnBrk="1" hangingPunct="1">
              <a:buFont typeface="Arial" pitchFamily="34" charset="0"/>
              <a:buNone/>
            </a:pPr>
            <a:endParaRPr lang="en-US" altLang="en-US" sz="2300" dirty="0"/>
          </a:p>
          <a:p>
            <a:pPr marL="457200" indent="-457200" algn="just" eaLnBrk="1" hangingPunct="1">
              <a:buFont typeface="Calibri" pitchFamily="34" charset="0"/>
              <a:buAutoNum type="arabicParenR"/>
            </a:pPr>
            <a:endParaRPr lang="en-US" sz="2300" dirty="0"/>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03D712AF-3B90-4012-B206-B8CD5214BFC9}" type="slidenum">
              <a:rPr lang="en-US"/>
              <a:pPr>
                <a:defRPr/>
              </a:pPr>
              <a:t>146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Join working Rules  </a:t>
            </a:r>
          </a:p>
        </p:txBody>
      </p:sp>
      <p:pic>
        <p:nvPicPr>
          <p:cNvPr id="12391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Content Placeholder 2"/>
          <p:cNvSpPr>
            <a:spLocks noGrp="1"/>
          </p:cNvSpPr>
          <p:nvPr>
            <p:ph idx="1"/>
          </p:nvPr>
        </p:nvSpPr>
        <p:spPr>
          <a:xfrm>
            <a:off x="533400" y="838200"/>
            <a:ext cx="8229600" cy="5410200"/>
          </a:xfrm>
        </p:spPr>
        <p:txBody>
          <a:bodyPr/>
          <a:lstStyle/>
          <a:p>
            <a:pPr marL="457200" indent="-457200" algn="just" eaLnBrk="1" hangingPunct="1">
              <a:buFont typeface="Arial" pitchFamily="34" charset="0"/>
              <a:buNone/>
            </a:pPr>
            <a:endParaRPr lang="en-US" altLang="en-US" sz="2300" b="1">
              <a:solidFill>
                <a:srgbClr val="FF0000"/>
              </a:solidFill>
            </a:endParaRPr>
          </a:p>
          <a:p>
            <a:pPr marL="457200" indent="-457200" algn="just" eaLnBrk="1" hangingPunct="1">
              <a:buFont typeface="Arial" pitchFamily="34" charset="0"/>
              <a:buNone/>
            </a:pPr>
            <a:r>
              <a:rPr lang="en-US" altLang="en-US" sz="2300" b="1">
                <a:solidFill>
                  <a:srgbClr val="FF0000"/>
                </a:solidFill>
              </a:rPr>
              <a:t>The main difference between CARTESIAN PRODUCT and JOIN.</a:t>
            </a:r>
          </a:p>
          <a:p>
            <a:pPr marL="457200" indent="-457200" algn="just" eaLnBrk="1" hangingPunct="1">
              <a:buFont typeface="Arial" pitchFamily="34" charset="0"/>
              <a:buNone/>
            </a:pPr>
            <a:endParaRPr lang="en-US" altLang="en-US" sz="2300" b="1">
              <a:solidFill>
                <a:srgbClr val="FF0000"/>
              </a:solidFill>
            </a:endParaRPr>
          </a:p>
          <a:p>
            <a:pPr marL="457200" indent="-457200" algn="just" eaLnBrk="1" hangingPunct="1">
              <a:buFont typeface="Arial" pitchFamily="34" charset="0"/>
              <a:buNone/>
            </a:pPr>
            <a:r>
              <a:rPr lang="en-US" altLang="en-US" sz="2300"/>
              <a:t>	 In JOIN, only combinations of tuples satisfying the join condition appear in the result, whereas in the CARTESIAN PRODUCT all combinations of tuples are included in the result. </a:t>
            </a:r>
          </a:p>
          <a:p>
            <a:pPr marL="457200" indent="-457200" algn="just" eaLnBrk="1" hangingPunct="1">
              <a:buFont typeface="Calibri" pitchFamily="34" charset="0"/>
              <a:buAutoNum type="arabicParenR"/>
            </a:pPr>
            <a:endParaRPr lang="en-US" altLang="en-US" sz="2300"/>
          </a:p>
          <a:p>
            <a:pPr marL="457200" indent="-457200" algn="just" eaLnBrk="1" hangingPunct="1">
              <a:buFont typeface="Calibri" pitchFamily="34" charset="0"/>
              <a:buAutoNum type="arabicParenR"/>
            </a:pPr>
            <a:endParaRPr lang="en-US" sz="2300"/>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FD10E3F8-A619-4887-A110-99E0D4F65374}" type="slidenum">
              <a:rPr lang="en-US"/>
              <a:pPr>
                <a:defRPr/>
              </a:pPr>
              <a:t>147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a:t>
            </a:r>
          </a:p>
        </p:txBody>
      </p:sp>
      <p:pic>
        <p:nvPicPr>
          <p:cNvPr id="12493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533400" y="1143000"/>
            <a:ext cx="8229600" cy="5334000"/>
          </a:xfrm>
        </p:spPr>
        <p:txBody>
          <a:bodyPr>
            <a:normAutofit lnSpcReduction="10000"/>
          </a:bodyPr>
          <a:lstStyle/>
          <a:p>
            <a:pPr algn="just" eaLnBrk="1" hangingPunct="1">
              <a:lnSpc>
                <a:spcPct val="110000"/>
              </a:lnSpc>
              <a:buFont typeface="Arial" pitchFamily="34" charset="0"/>
              <a:buNone/>
              <a:defRPr/>
            </a:pPr>
            <a:r>
              <a:rPr lang="en-US" sz="2200" b="1" dirty="0"/>
              <a:t>Example :- </a:t>
            </a:r>
            <a:r>
              <a:rPr lang="en-US" sz="2200" b="1" dirty="0">
                <a:solidFill>
                  <a:srgbClr val="0070C0"/>
                </a:solidFill>
              </a:rPr>
              <a:t>we want to retrieve a list of names of each female employee’s dependents.</a:t>
            </a:r>
          </a:p>
          <a:p>
            <a:pPr algn="just" eaLnBrk="1" hangingPunct="1">
              <a:buFont typeface="Arial" pitchFamily="34" charset="0"/>
              <a:buNone/>
              <a:defRPr/>
            </a:pPr>
            <a:endParaRPr lang="en-US" sz="2200" b="1" dirty="0">
              <a:solidFill>
                <a:srgbClr val="FF0000"/>
              </a:solidFill>
            </a:endParaRPr>
          </a:p>
          <a:p>
            <a:pPr algn="just" eaLnBrk="1" hangingPunct="1">
              <a:buFont typeface="Arial" pitchFamily="34" charset="0"/>
              <a:buNone/>
              <a:defRPr/>
            </a:pPr>
            <a:r>
              <a:rPr lang="en-US" sz="2200" b="1" dirty="0">
                <a:solidFill>
                  <a:srgbClr val="FF0000"/>
                </a:solidFill>
              </a:rPr>
              <a:t>Relational Algebra Query :- </a:t>
            </a:r>
          </a:p>
          <a:p>
            <a:pPr lvl="1" eaLnBrk="1" hangingPunct="1">
              <a:lnSpc>
                <a:spcPct val="80000"/>
              </a:lnSpc>
              <a:buFontTx/>
              <a:buNone/>
              <a:defRPr/>
            </a:pPr>
            <a:endParaRPr lang="en-US" sz="1800" b="1" dirty="0"/>
          </a:p>
          <a:p>
            <a:pPr lvl="1" eaLnBrk="1" hangingPunct="1">
              <a:lnSpc>
                <a:spcPct val="80000"/>
              </a:lnSpc>
              <a:buFontTx/>
              <a:buNone/>
              <a:defRPr/>
            </a:pPr>
            <a:r>
              <a:rPr lang="en-US" sz="1800" b="1" dirty="0"/>
              <a:t>FEMALE_EMPS </a:t>
            </a:r>
            <a:r>
              <a:rPr lang="en-US" sz="1800" b="1" dirty="0">
                <a:sym typeface="Symbol" pitchFamily="18" charset="2"/>
              </a:rPr>
              <a:t> </a:t>
            </a:r>
            <a:r>
              <a:rPr lang="en-US" sz="1800" b="1" dirty="0">
                <a:latin typeface="Symbol" pitchFamily="18" charset="2"/>
              </a:rPr>
              <a:t></a:t>
            </a:r>
            <a:r>
              <a:rPr lang="en-US" sz="1800" b="1" dirty="0"/>
              <a:t> </a:t>
            </a:r>
            <a:r>
              <a:rPr lang="en-US" sz="1800" baseline="-25000" dirty="0"/>
              <a:t>SEX=’F’</a:t>
            </a:r>
            <a:r>
              <a:rPr lang="en-US" sz="1800" b="1" dirty="0"/>
              <a:t>(EMPLOYEE)</a:t>
            </a:r>
          </a:p>
          <a:p>
            <a:pPr lvl="1" eaLnBrk="1" hangingPunct="1">
              <a:lnSpc>
                <a:spcPct val="70000"/>
              </a:lnSpc>
              <a:buFontTx/>
              <a:buNone/>
              <a:defRPr/>
            </a:pPr>
            <a:r>
              <a:rPr lang="en-US" sz="1800" b="1" dirty="0"/>
              <a:t>EMPNAMES </a:t>
            </a:r>
            <a:r>
              <a:rPr lang="en-US" sz="1800" b="1" dirty="0">
                <a:sym typeface="Symbol" pitchFamily="18" charset="2"/>
              </a:rPr>
              <a:t> </a:t>
            </a:r>
            <a:r>
              <a:rPr lang="en-US" sz="1800" b="1" dirty="0">
                <a:latin typeface="Symbol" pitchFamily="18" charset="2"/>
              </a:rPr>
              <a:t></a:t>
            </a:r>
            <a:r>
              <a:rPr lang="en-US" sz="1800" b="1" dirty="0"/>
              <a:t> </a:t>
            </a:r>
            <a:r>
              <a:rPr lang="en-US" sz="1800" baseline="-25000" dirty="0"/>
              <a:t>FNAME, LNAME, SSN</a:t>
            </a:r>
            <a:r>
              <a:rPr lang="en-US" sz="1800" b="1" dirty="0"/>
              <a:t> (FEMALE_EMPS)</a:t>
            </a:r>
          </a:p>
          <a:p>
            <a:pPr lvl="1" eaLnBrk="1" hangingPunct="1">
              <a:lnSpc>
                <a:spcPct val="70000"/>
              </a:lnSpc>
              <a:buFontTx/>
              <a:buNone/>
              <a:defRPr/>
            </a:pPr>
            <a:endParaRPr lang="en-US" sz="1800" b="1" dirty="0"/>
          </a:p>
          <a:p>
            <a:pPr lvl="1" eaLnBrk="1" hangingPunct="1">
              <a:lnSpc>
                <a:spcPct val="70000"/>
              </a:lnSpc>
              <a:buFontTx/>
              <a:buNone/>
              <a:defRPr/>
            </a:pPr>
            <a:r>
              <a:rPr lang="en-US" altLang="en-US" sz="1600" dirty="0">
                <a:latin typeface="Times New Roman" pitchFamily="18" charset="0"/>
                <a:cs typeface="Times New Roman" pitchFamily="18" charset="0"/>
              </a:rPr>
              <a:t>ACTUAL_DEPENDENTS ←  EMPNAMES       </a:t>
            </a:r>
            <a:r>
              <a:rPr lang="en-US" altLang="en-US" sz="1600" dirty="0" err="1">
                <a:latin typeface="Times New Roman" pitchFamily="18" charset="0"/>
                <a:cs typeface="Times New Roman" pitchFamily="18" charset="0"/>
              </a:rPr>
              <a:t>Ssn</a:t>
            </a:r>
            <a:r>
              <a:rPr lang="en-US" altLang="en-US" sz="1600" dirty="0">
                <a:latin typeface="Times New Roman" pitchFamily="18" charset="0"/>
                <a:cs typeface="Times New Roman" pitchFamily="18" charset="0"/>
              </a:rPr>
              <a:t>=</a:t>
            </a:r>
            <a:r>
              <a:rPr lang="en-US" altLang="en-US" sz="1600" dirty="0" err="1">
                <a:latin typeface="Times New Roman" pitchFamily="18" charset="0"/>
                <a:cs typeface="Times New Roman" pitchFamily="18" charset="0"/>
              </a:rPr>
              <a:t>Essn</a:t>
            </a:r>
            <a:r>
              <a:rPr lang="en-US" altLang="en-US" sz="1600" dirty="0">
                <a:latin typeface="Times New Roman" pitchFamily="18" charset="0"/>
                <a:cs typeface="Times New Roman" pitchFamily="18" charset="0"/>
              </a:rPr>
              <a:t> DEPENDENT</a:t>
            </a:r>
            <a:endParaRPr lang="en-US" sz="1600" dirty="0">
              <a:latin typeface="Times New Roman" pitchFamily="18" charset="0"/>
              <a:cs typeface="Times New Roman" pitchFamily="18" charset="0"/>
            </a:endParaRPr>
          </a:p>
          <a:p>
            <a:pPr marL="342900" lvl="1" indent="-342900" eaLnBrk="1" hangingPunct="1">
              <a:lnSpc>
                <a:spcPct val="110000"/>
              </a:lnSpc>
              <a:buFont typeface="Arial" pitchFamily="34" charset="0"/>
              <a:buNone/>
              <a:defRPr/>
            </a:pPr>
            <a:r>
              <a:rPr lang="en-US" sz="1600" dirty="0">
                <a:latin typeface="Times New Roman" pitchFamily="18" charset="0"/>
                <a:cs typeface="Times New Roman" pitchFamily="18" charset="0"/>
              </a:rPr>
              <a:t>          RESULT ← π</a:t>
            </a:r>
            <a:r>
              <a:rPr lang="en-US" sz="1600" dirty="0" err="1">
                <a:latin typeface="Times New Roman" pitchFamily="18" charset="0"/>
                <a:cs typeface="Times New Roman" pitchFamily="18" charset="0"/>
              </a:rPr>
              <a:t>Fname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Lname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Dependent_name</a:t>
            </a:r>
            <a:r>
              <a:rPr lang="en-US" sz="1600" dirty="0">
                <a:latin typeface="Times New Roman" pitchFamily="18" charset="0"/>
                <a:cs typeface="Times New Roman" pitchFamily="18" charset="0"/>
              </a:rPr>
              <a:t>(ACTUAL_DEPENDENTS)</a:t>
            </a:r>
          </a:p>
          <a:p>
            <a:pPr marL="342900" lvl="1" indent="-342900" eaLnBrk="1" hangingPunct="1">
              <a:lnSpc>
                <a:spcPct val="110000"/>
              </a:lnSpc>
              <a:buFont typeface="Arial" pitchFamily="34" charset="0"/>
              <a:buNone/>
              <a:defRPr/>
            </a:pPr>
            <a:endParaRPr lang="en-US" altLang="en-US" sz="2200" b="1" dirty="0"/>
          </a:p>
          <a:p>
            <a:pPr eaLnBrk="1" hangingPunct="1">
              <a:lnSpc>
                <a:spcPct val="110000"/>
              </a:lnSpc>
              <a:buFont typeface="Arial" pitchFamily="34" charset="0"/>
              <a:buNone/>
              <a:defRPr/>
            </a:pPr>
            <a:r>
              <a:rPr lang="en-US" altLang="en-US" sz="2200" b="1" dirty="0"/>
              <a:t>Here</a:t>
            </a:r>
          </a:p>
          <a:p>
            <a:pPr eaLnBrk="1" hangingPunct="1">
              <a:lnSpc>
                <a:spcPct val="110000"/>
              </a:lnSpc>
              <a:defRPr/>
            </a:pPr>
            <a:r>
              <a:rPr lang="en-US" altLang="en-US" sz="1800" dirty="0"/>
              <a:t>EMP_DEPENDENTS ← EMPNAMES × DEPENDENT</a:t>
            </a:r>
          </a:p>
          <a:p>
            <a:pPr eaLnBrk="1" hangingPunct="1">
              <a:lnSpc>
                <a:spcPct val="110000"/>
              </a:lnSpc>
              <a:defRPr/>
            </a:pPr>
            <a:r>
              <a:rPr lang="en-US" altLang="en-US" sz="1800" dirty="0"/>
              <a:t>ACTUAL_DEPENDENTS ← </a:t>
            </a:r>
            <a:r>
              <a:rPr lang="en-US" altLang="en-US" sz="1800" dirty="0" err="1"/>
              <a:t>σSsn</a:t>
            </a:r>
            <a:r>
              <a:rPr lang="en-US" altLang="en-US" sz="1800" dirty="0"/>
              <a:t>=</a:t>
            </a:r>
            <a:r>
              <a:rPr lang="en-US" altLang="en-US" sz="1800" dirty="0" err="1"/>
              <a:t>Essn</a:t>
            </a:r>
            <a:r>
              <a:rPr lang="en-US" altLang="en-US" sz="1800" dirty="0"/>
              <a:t>(EMP_DEPENDENTS)</a:t>
            </a:r>
          </a:p>
          <a:p>
            <a:pPr eaLnBrk="1" hangingPunct="1">
              <a:lnSpc>
                <a:spcPct val="110000"/>
              </a:lnSpc>
              <a:buFont typeface="Arial" pitchFamily="34" charset="0"/>
              <a:buNone/>
              <a:defRPr/>
            </a:pPr>
            <a:r>
              <a:rPr lang="en-US" altLang="en-US" sz="1800" dirty="0"/>
              <a:t>These two operations can be replaced with a single JOIN operation as follows:-</a:t>
            </a:r>
          </a:p>
          <a:p>
            <a:pPr eaLnBrk="1" hangingPunct="1">
              <a:lnSpc>
                <a:spcPct val="110000"/>
              </a:lnSpc>
              <a:defRPr/>
            </a:pPr>
            <a:r>
              <a:rPr lang="en-US" altLang="en-US" sz="1800" dirty="0"/>
              <a:t>ACTUAL_DEPENDENTS ← EMPNAMES       </a:t>
            </a:r>
            <a:r>
              <a:rPr lang="en-US" altLang="en-US" sz="1800" dirty="0" err="1"/>
              <a:t>Ssn</a:t>
            </a:r>
            <a:r>
              <a:rPr lang="en-US" altLang="en-US" sz="1800" dirty="0"/>
              <a:t>=</a:t>
            </a:r>
            <a:r>
              <a:rPr lang="en-US" altLang="en-US" sz="1800" dirty="0" err="1"/>
              <a:t>EssnDEPENDENT</a:t>
            </a:r>
            <a:endParaRPr lang="en-US" altLang="en-US" sz="1800" dirty="0"/>
          </a:p>
          <a:p>
            <a:pPr lvl="1" eaLnBrk="1" hangingPunct="1">
              <a:lnSpc>
                <a:spcPct val="70000"/>
              </a:lnSpc>
              <a:buFont typeface="Arial" pitchFamily="34" charset="0"/>
              <a:buNone/>
              <a:defRPr/>
            </a:pPr>
            <a:r>
              <a:rPr lang="en-US" sz="1800" dirty="0"/>
              <a:t> </a:t>
            </a:r>
            <a:endParaRPr lang="en-US" sz="1800" dirty="0">
              <a:solidFill>
                <a:srgbClr val="FF0000"/>
              </a:solidFill>
            </a:endParaRPr>
          </a:p>
          <a:p>
            <a:pPr eaLnBrk="1" hangingPunct="1">
              <a:lnSpc>
                <a:spcPct val="110000"/>
              </a:lnSpc>
              <a:buFont typeface="Arial" pitchFamily="34" charset="0"/>
              <a:buNone/>
              <a:defRPr/>
            </a:pPr>
            <a:endParaRPr lang="en-US" altLang="en-US" sz="1800" dirty="0"/>
          </a:p>
          <a:p>
            <a:pPr eaLnBrk="1" hangingPunct="1">
              <a:lnSpc>
                <a:spcPct val="110000"/>
              </a:lnSpc>
              <a:buFont typeface="Arial" pitchFamily="34" charset="0"/>
              <a:buNone/>
              <a:defRPr/>
            </a:pPr>
            <a:endParaRPr lang="en-US" sz="1800" dirty="0"/>
          </a:p>
        </p:txBody>
      </p:sp>
      <p:sp>
        <p:nvSpPr>
          <p:cNvPr id="4" name="Date Placeholder 3"/>
          <p:cNvSpPr>
            <a:spLocks noGrp="1"/>
          </p:cNvSpPr>
          <p:nvPr>
            <p:ph type="dt" sz="quarter" idx="10"/>
          </p:nvPr>
        </p:nvSpPr>
        <p:spPr/>
        <p:txBody>
          <a:bodyPr/>
          <a:lstStyle/>
          <a:p>
            <a:pPr>
              <a:defRPr/>
            </a:pPr>
            <a:fld id="{36EE9853-4E86-4C25-A907-7D510DFA82FF}"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p:cNvSpPr>
            <a:spLocks noGrp="1"/>
          </p:cNvSpPr>
          <p:nvPr>
            <p:ph type="sldNum" sz="quarter" idx="12"/>
          </p:nvPr>
        </p:nvSpPr>
        <p:spPr/>
        <p:txBody>
          <a:bodyPr/>
          <a:lstStyle/>
          <a:p>
            <a:pPr>
              <a:defRPr/>
            </a:pPr>
            <a:fld id="{86462885-566D-4DB4-9100-C2341E76F2A6}" type="slidenum">
              <a:rPr lang="en-US"/>
              <a:pPr>
                <a:defRPr/>
              </a:pPr>
              <a:t>148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Example </a:t>
            </a:r>
          </a:p>
        </p:txBody>
      </p:sp>
      <p:pic>
        <p:nvPicPr>
          <p:cNvPr id="12595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25960" name="Picture 12"/>
          <p:cNvPicPr>
            <a:picLocks noChangeAspect="1" noChangeArrowheads="1"/>
          </p:cNvPicPr>
          <p:nvPr/>
        </p:nvPicPr>
        <p:blipFill>
          <a:blip r:embed="rId3"/>
          <a:srcRect/>
          <a:stretch>
            <a:fillRect/>
          </a:stretch>
        </p:blipFill>
        <p:spPr bwMode="auto">
          <a:xfrm>
            <a:off x="4836661" y="3380741"/>
            <a:ext cx="288230" cy="368934"/>
          </a:xfrm>
          <a:prstGeom prst="rect">
            <a:avLst/>
          </a:prstGeom>
          <a:noFill/>
          <a:ln w="9525">
            <a:noFill/>
            <a:miter lim="800000"/>
            <a:headEnd/>
            <a:tailEnd/>
          </a:ln>
        </p:spPr>
      </p:pic>
      <p:pic>
        <p:nvPicPr>
          <p:cNvPr id="125961" name="Picture 12"/>
          <p:cNvPicPr>
            <a:picLocks noChangeAspect="1" noChangeArrowheads="1"/>
          </p:cNvPicPr>
          <p:nvPr/>
        </p:nvPicPr>
        <p:blipFill>
          <a:blip r:embed="rId3"/>
          <a:srcRect/>
          <a:stretch>
            <a:fillRect/>
          </a:stretch>
        </p:blipFill>
        <p:spPr bwMode="auto">
          <a:xfrm>
            <a:off x="4562728" y="5670550"/>
            <a:ext cx="238125" cy="304800"/>
          </a:xfrm>
          <a:prstGeom prst="rect">
            <a:avLst/>
          </a:prstGeom>
          <a:noFill/>
          <a:ln w="9525">
            <a:noFill/>
            <a:miter lim="800000"/>
            <a:headEnd/>
            <a:tailEnd/>
          </a:ln>
        </p:spPr>
      </p:pic>
      <p:pic>
        <p:nvPicPr>
          <p:cNvPr id="125963" name="Picture 11"/>
          <p:cNvPicPr>
            <a:picLocks noChangeAspect="1" noChangeArrowheads="1"/>
          </p:cNvPicPr>
          <p:nvPr/>
        </p:nvPicPr>
        <p:blipFill>
          <a:blip r:embed="rId4"/>
          <a:srcRect/>
          <a:stretch>
            <a:fillRect/>
          </a:stretch>
        </p:blipFill>
        <p:spPr bwMode="auto">
          <a:xfrm>
            <a:off x="4038600" y="1633936"/>
            <a:ext cx="5029200" cy="92392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5963"/>
                                        </p:tgtEl>
                                        <p:attrNameLst>
                                          <p:attrName>style.visibility</p:attrName>
                                        </p:attrNameLst>
                                      </p:cBhvr>
                                      <p:to>
                                        <p:strVal val="visible"/>
                                      </p:to>
                                    </p:set>
                                    <p:animEffect transition="in" filter="fade">
                                      <p:cBhvr>
                                        <p:cTn id="7" dur="1000"/>
                                        <p:tgtEl>
                                          <p:spTgt spid="125963"/>
                                        </p:tgtEl>
                                      </p:cBhvr>
                                    </p:animEffect>
                                    <p:anim calcmode="lin" valueType="num">
                                      <p:cBhvr>
                                        <p:cTn id="8" dur="1000" fill="hold"/>
                                        <p:tgtEl>
                                          <p:spTgt spid="125963"/>
                                        </p:tgtEl>
                                        <p:attrNameLst>
                                          <p:attrName>ppt_x</p:attrName>
                                        </p:attrNameLst>
                                      </p:cBhvr>
                                      <p:tavLst>
                                        <p:tav tm="0">
                                          <p:val>
                                            <p:strVal val="#ppt_x"/>
                                          </p:val>
                                        </p:tav>
                                        <p:tav tm="100000">
                                          <p:val>
                                            <p:strVal val="#ppt_x"/>
                                          </p:val>
                                        </p:tav>
                                      </p:tavLst>
                                    </p:anim>
                                    <p:anim calcmode="lin" valueType="num">
                                      <p:cBhvr>
                                        <p:cTn id="9" dur="1000" fill="hold"/>
                                        <p:tgtEl>
                                          <p:spTgt spid="1259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ntent Placeholder 2"/>
          <p:cNvSpPr>
            <a:spLocks noGrp="1"/>
          </p:cNvSpPr>
          <p:nvPr>
            <p:ph idx="1"/>
          </p:nvPr>
        </p:nvSpPr>
        <p:spPr>
          <a:xfrm>
            <a:off x="533400" y="1143000"/>
            <a:ext cx="8229600" cy="4525963"/>
          </a:xfrm>
        </p:spPr>
        <p:txBody>
          <a:bodyPr/>
          <a:lstStyle/>
          <a:p>
            <a:pPr marL="342900" lvl="1" indent="-342900" algn="just" eaLnBrk="1" hangingPunct="1">
              <a:buFont typeface="Arial" pitchFamily="34" charset="0"/>
              <a:buNone/>
              <a:tabLst>
                <a:tab pos="3195638" algn="ctr"/>
              </a:tabLst>
            </a:pPr>
            <a:r>
              <a:rPr lang="en-US" sz="2400" b="1" dirty="0"/>
              <a:t>Example :- </a:t>
            </a:r>
            <a:r>
              <a:rPr lang="en-US" sz="2400" b="1" dirty="0">
                <a:solidFill>
                  <a:srgbClr val="0070C0"/>
                </a:solidFill>
              </a:rPr>
              <a:t>we want to retrieve a list of names of each female employee’s dependents.</a:t>
            </a:r>
          </a:p>
          <a:p>
            <a:pPr marL="342900" lvl="1" indent="-342900" algn="just" eaLnBrk="1" hangingPunct="1">
              <a:buFont typeface="Arial" pitchFamily="34" charset="0"/>
              <a:buNone/>
              <a:tabLst>
                <a:tab pos="3195638" algn="ctr"/>
              </a:tabLst>
            </a:pPr>
            <a:endParaRPr lang="en-US" sz="2400" b="1" dirty="0">
              <a:solidFill>
                <a:srgbClr val="000000"/>
              </a:solidFill>
              <a:latin typeface="Symbol" pitchFamily="18" charset="2"/>
            </a:endParaRPr>
          </a:p>
          <a:p>
            <a:pPr marL="342900" lvl="1" indent="-342900" algn="just" eaLnBrk="1" hangingPunct="1">
              <a:buFont typeface="Arial" pitchFamily="34" charset="0"/>
              <a:buNone/>
              <a:tabLst>
                <a:tab pos="3195638" algn="ctr"/>
              </a:tabLst>
            </a:pPr>
            <a:r>
              <a:rPr lang="en-US" sz="2400" b="1" dirty="0">
                <a:solidFill>
                  <a:srgbClr val="000000"/>
                </a:solidFill>
                <a:latin typeface="Symbol" pitchFamily="18" charset="2"/>
              </a:rPr>
              <a:t> </a:t>
            </a:r>
            <a:r>
              <a:rPr lang="en-US" sz="1400" dirty="0" err="1"/>
              <a:t>Fname</a:t>
            </a:r>
            <a:r>
              <a:rPr lang="en-US" sz="1400" dirty="0"/>
              <a:t>, </a:t>
            </a:r>
            <a:r>
              <a:rPr lang="en-US" sz="1400" dirty="0" err="1"/>
              <a:t>Lname</a:t>
            </a:r>
            <a:r>
              <a:rPr lang="en-US" sz="1400" dirty="0"/>
              <a:t>, </a:t>
            </a:r>
            <a:r>
              <a:rPr lang="en-US" sz="1400" dirty="0" err="1"/>
              <a:t>Dependent_name</a:t>
            </a:r>
            <a:r>
              <a:rPr lang="en-US" sz="1800" dirty="0"/>
              <a:t>(</a:t>
            </a:r>
            <a:r>
              <a:rPr lang="en-US" sz="2000" b="1" dirty="0"/>
              <a:t>DEPENDENT</a:t>
            </a:r>
            <a:r>
              <a:rPr lang="en-US" sz="1400" b="1" dirty="0"/>
              <a:t>       </a:t>
            </a:r>
            <a:r>
              <a:rPr lang="en-US" altLang="en-US" sz="1200" dirty="0" err="1">
                <a:latin typeface="Times New Roman" pitchFamily="18" charset="0"/>
                <a:cs typeface="Times New Roman" pitchFamily="18" charset="0"/>
              </a:rPr>
              <a:t>Ssn</a:t>
            </a:r>
            <a:r>
              <a:rPr lang="en-US" altLang="en-US" sz="1200" dirty="0">
                <a:latin typeface="Times New Roman" pitchFamily="18" charset="0"/>
                <a:cs typeface="Times New Roman" pitchFamily="18" charset="0"/>
              </a:rPr>
              <a:t>=</a:t>
            </a:r>
            <a:r>
              <a:rPr lang="en-US" altLang="en-US" sz="1200" dirty="0" err="1">
                <a:latin typeface="Times New Roman" pitchFamily="18" charset="0"/>
                <a:cs typeface="Times New Roman" pitchFamily="18" charset="0"/>
              </a:rPr>
              <a:t>Essn</a:t>
            </a:r>
            <a:r>
              <a:rPr lang="en-US" sz="1400" b="1" dirty="0"/>
              <a:t> (</a:t>
            </a:r>
            <a:r>
              <a:rPr lang="en-US" sz="2400" b="1" dirty="0">
                <a:latin typeface="Symbol" pitchFamily="18" charset="2"/>
              </a:rPr>
              <a:t></a:t>
            </a:r>
            <a:r>
              <a:rPr lang="en-US" sz="2400" b="1" dirty="0"/>
              <a:t> </a:t>
            </a:r>
            <a:r>
              <a:rPr lang="en-US" sz="1400" baseline="-25000" dirty="0"/>
              <a:t>FNAME, LNAME, SSN</a:t>
            </a:r>
            <a:r>
              <a:rPr lang="en-US" sz="1400" dirty="0"/>
              <a:t> ( </a:t>
            </a:r>
            <a:r>
              <a:rPr lang="en-US" sz="1400" b="1" dirty="0">
                <a:latin typeface="Symbol" pitchFamily="18" charset="2"/>
              </a:rPr>
              <a:t></a:t>
            </a:r>
            <a:r>
              <a:rPr lang="en-US" sz="1400" b="1" dirty="0"/>
              <a:t> </a:t>
            </a:r>
            <a:r>
              <a:rPr lang="en-US" sz="1400" baseline="-25000" dirty="0"/>
              <a:t>SEX=’F</a:t>
            </a:r>
            <a:r>
              <a:rPr lang="en-US" sz="1600" baseline="-25000" dirty="0"/>
              <a:t>’</a:t>
            </a:r>
            <a:r>
              <a:rPr lang="en-US" sz="1600" b="1" dirty="0"/>
              <a:t>(EMPLOYEE)))</a:t>
            </a:r>
          </a:p>
          <a:p>
            <a:pPr marL="342900" lvl="1" indent="-342900" algn="just" eaLnBrk="1" hangingPunct="1">
              <a:buFont typeface="Arial" pitchFamily="34" charset="0"/>
              <a:buNone/>
              <a:tabLst>
                <a:tab pos="3195638" algn="ctr"/>
              </a:tabLst>
            </a:pPr>
            <a:endParaRPr lang="en-US" sz="1600" dirty="0"/>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r>
              <a:rPr lang="en-US" sz="2200" b="1" dirty="0">
                <a:solidFill>
                  <a:srgbClr val="FF0000"/>
                </a:solidFill>
              </a:rPr>
              <a:t>SQL Query </a:t>
            </a:r>
          </a:p>
          <a:p>
            <a:pPr marL="342900" lvl="1" indent="-342900" algn="just" eaLnBrk="1" hangingPunct="1">
              <a:buFont typeface="Arial" pitchFamily="34" charset="0"/>
              <a:buNone/>
              <a:tabLst>
                <a:tab pos="3195638" algn="ctr"/>
              </a:tabLst>
            </a:pPr>
            <a:r>
              <a:rPr lang="en-US" sz="2400" dirty="0"/>
              <a:t>	Select </a:t>
            </a:r>
            <a:r>
              <a:rPr lang="en-US" sz="2400" dirty="0" err="1"/>
              <a:t>Fname,Lname</a:t>
            </a:r>
            <a:r>
              <a:rPr lang="en-US" sz="2400" dirty="0"/>
              <a:t>, </a:t>
            </a:r>
            <a:r>
              <a:rPr lang="en-US" sz="2400" dirty="0" err="1"/>
              <a:t>Dependent_name</a:t>
            </a:r>
            <a:r>
              <a:rPr lang="en-US" sz="2400" dirty="0"/>
              <a:t> from employee inner join dependent  on  </a:t>
            </a:r>
            <a:r>
              <a:rPr lang="en-US" sz="2400" dirty="0" err="1"/>
              <a:t>ssn</a:t>
            </a:r>
            <a:r>
              <a:rPr lang="en-US" sz="2400" dirty="0"/>
              <a:t>=</a:t>
            </a:r>
            <a:r>
              <a:rPr lang="en-US" sz="2400" dirty="0" err="1"/>
              <a:t>essn</a:t>
            </a:r>
            <a:r>
              <a:rPr lang="en-US" sz="2400" dirty="0"/>
              <a:t> and employee.sex=‘F’;</a:t>
            </a:r>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0D740A07-197C-431E-8796-A8AC04957E1D}" type="slidenum">
              <a:rPr lang="en-US"/>
              <a:pPr>
                <a:defRPr/>
              </a:pPr>
              <a:t>149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Conti……</a:t>
            </a:r>
          </a:p>
        </p:txBody>
      </p:sp>
      <p:pic>
        <p:nvPicPr>
          <p:cNvPr id="12698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26984" name="Picture 12"/>
          <p:cNvPicPr>
            <a:picLocks noChangeAspect="1" noChangeArrowheads="1"/>
          </p:cNvPicPr>
          <p:nvPr/>
        </p:nvPicPr>
        <p:blipFill>
          <a:blip r:embed="rId3"/>
          <a:srcRect/>
          <a:stretch>
            <a:fillRect/>
          </a:stretch>
        </p:blipFill>
        <p:spPr bwMode="auto">
          <a:xfrm>
            <a:off x="5423520" y="2438400"/>
            <a:ext cx="228600" cy="3889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xmlns="" id="{615B6265-727E-468D-8617-137223D31C68}"/>
              </a:ext>
            </a:extLst>
          </p:cNvPr>
          <p:cNvSpPr>
            <a:spLocks noGrp="1"/>
          </p:cNvSpPr>
          <p:nvPr>
            <p:ph idx="1"/>
          </p:nvPr>
        </p:nvSpPr>
        <p:spPr>
          <a:xfrm>
            <a:off x="533400" y="1066800"/>
            <a:ext cx="8229600" cy="5257800"/>
          </a:xfrm>
        </p:spPr>
        <p:txBody>
          <a:bodyPr/>
          <a:lstStyle/>
          <a:p>
            <a:pPr algn="just" eaLnBrk="1" hangingPunct="1">
              <a:buFont typeface="Arial" panose="020B0604020202020204" pitchFamily="34" charset="0"/>
              <a:buNone/>
            </a:pPr>
            <a:r>
              <a:rPr lang="en-US" altLang="en-US" sz="2400" b="1">
                <a:solidFill>
                  <a:srgbClr val="C00000"/>
                </a:solidFill>
              </a:rPr>
              <a:t>Ordering of Values within a Tuple</a:t>
            </a: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r>
              <a:rPr lang="en-US" altLang="en-US" sz="2400"/>
              <a:t>t = &lt; (Name, Dick Davidson),(Ssn, 422-11-2320),(Home_phone, NULL),(Address, 3452 Elgin Road), (Office_phone, (817)749-1253),(Age, 25),(Gpa, 3.53)&gt;</a:t>
            </a:r>
          </a:p>
          <a:p>
            <a:pPr algn="just" eaLnBrk="1" hangingPunct="1">
              <a:buFont typeface="Arial" panose="020B0604020202020204" pitchFamily="34" charset="0"/>
              <a:buNone/>
            </a:pPr>
            <a:r>
              <a:rPr lang="en-US" altLang="en-US" sz="2400"/>
              <a:t> t = &lt; (Address, 3452 Elgin Road),(Name, Dick Davidson),(Ssn, 422-11-2320),(Age, 25), (Office_phone, (817)749-1253),(Gpa, 3.53),(Home_phone, NULL)&gt;</a:t>
            </a:r>
            <a:endParaRPr lang="en-US" altLang="en-US" sz="2400" b="1">
              <a:solidFill>
                <a:srgbClr val="C00000"/>
              </a:solidFill>
            </a:endParaRPr>
          </a:p>
        </p:txBody>
      </p:sp>
      <p:sp>
        <p:nvSpPr>
          <p:cNvPr id="7" name="Title 1">
            <a:extLst>
              <a:ext uri="{FF2B5EF4-FFF2-40B4-BE49-F238E27FC236}">
                <a16:creationId xmlns:a16="http://schemas.microsoft.com/office/drawing/2014/main" xmlns="" id="{09ACCAE0-DB24-40C4-A0C7-1831022A995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chemeClr val="tx1"/>
                </a:solidFill>
              </a:rPr>
              <a:t>Characteristics of Relations                      </a:t>
            </a:r>
            <a:r>
              <a:rPr lang="en-US" sz="3200" b="1" dirty="0"/>
              <a:t>(CO2) </a:t>
            </a:r>
            <a:endParaRPr lang="en-US" sz="3200" b="1" dirty="0">
              <a:solidFill>
                <a:schemeClr val="tx1"/>
              </a:solidFill>
              <a:effectLst>
                <a:outerShdw blurRad="38100" dist="38100" dir="2700000" algn="tl">
                  <a:srgbClr val="000000">
                    <a:alpha val="43137"/>
                  </a:srgbClr>
                </a:outerShdw>
              </a:effectLst>
            </a:endParaRPr>
          </a:p>
        </p:txBody>
      </p:sp>
      <p:pic>
        <p:nvPicPr>
          <p:cNvPr id="31748" name="Picture 2" descr="E:\NIET\Project\xLogo11.png.pagespeed.ic.pydHLuCQEZ.png">
            <a:extLst>
              <a:ext uri="{FF2B5EF4-FFF2-40B4-BE49-F238E27FC236}">
                <a16:creationId xmlns:a16="http://schemas.microsoft.com/office/drawing/2014/main" xmlns="" id="{5EFBEBE8-1A4A-4307-91C8-0DFC53E8A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4">
            <a:extLst>
              <a:ext uri="{FF2B5EF4-FFF2-40B4-BE49-F238E27FC236}">
                <a16:creationId xmlns:a16="http://schemas.microsoft.com/office/drawing/2014/main" xmlns="" id="{11E6BFBB-FFB1-4A5D-A3E7-397A63FD8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077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xmlns="" id="{CC3F5C91-6EE6-4E10-BD98-2B8FB36CDE08}"/>
              </a:ext>
            </a:extLst>
          </p:cNvPr>
          <p:cNvSpPr>
            <a:spLocks noGrp="1"/>
          </p:cNvSpPr>
          <p:nvPr>
            <p:ph type="dt" sz="quarter" idx="10"/>
          </p:nvPr>
        </p:nvSpPr>
        <p:spPr/>
        <p:txBody>
          <a:bodyPr/>
          <a:lstStyle/>
          <a:p>
            <a:pPr>
              <a:defRPr/>
            </a:pPr>
            <a:fld id="{8E428637-5970-4644-A984-01368EC39DE1}" type="datetime1">
              <a:rPr lang="en-US"/>
              <a:pPr>
                <a:defRPr/>
              </a:pPr>
              <a:t>08/03/22</a:t>
            </a:fld>
            <a:endParaRPr lang="en-US"/>
          </a:p>
        </p:txBody>
      </p:sp>
      <p:sp>
        <p:nvSpPr>
          <p:cNvPr id="8" name="Slide Number Placeholder 7">
            <a:extLst>
              <a:ext uri="{FF2B5EF4-FFF2-40B4-BE49-F238E27FC236}">
                <a16:creationId xmlns:a16="http://schemas.microsoft.com/office/drawing/2014/main" xmlns="" id="{B51BAB8B-0E92-40CB-8626-749FE37924C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BA3863-647A-4C29-B7F9-CDFEA5C485E9}"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sp>
        <p:nvSpPr>
          <p:cNvPr id="9" name="Footer Placeholder 8">
            <a:extLst>
              <a:ext uri="{FF2B5EF4-FFF2-40B4-BE49-F238E27FC236}">
                <a16:creationId xmlns:a16="http://schemas.microsoft.com/office/drawing/2014/main" xmlns="" id="{C9233AE7-C49D-4349-A899-C8B726164335}"/>
              </a:ext>
            </a:extLst>
          </p:cNvPr>
          <p:cNvSpPr>
            <a:spLocks noGrp="1"/>
          </p:cNvSpPr>
          <p:nvPr>
            <p:ph type="ftr" sz="quarter" idx="11"/>
          </p:nvPr>
        </p:nvSpPr>
        <p:spPr>
          <a:xfrm>
            <a:off x="1524000" y="6356350"/>
            <a:ext cx="6324600" cy="365125"/>
          </a:xfrm>
        </p:spPr>
        <p:txBody>
          <a:bodyPr/>
          <a:lstStyle/>
          <a:p>
            <a:r>
              <a:rPr lang="en-US" dirty="0"/>
              <a:t>Vikrant Malik          KCS-501 and DBMS                Unit-2</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p:cNvSpPr>
            <a:spLocks noGrp="1"/>
          </p:cNvSpPr>
          <p:nvPr>
            <p:ph idx="1"/>
          </p:nvPr>
        </p:nvSpPr>
        <p:spPr>
          <a:xfrm>
            <a:off x="228600" y="1143000"/>
            <a:ext cx="8534400" cy="5257800"/>
          </a:xfrm>
        </p:spPr>
        <p:txBody>
          <a:bodyPr/>
          <a:lstStyle/>
          <a:p>
            <a:pPr algn="ctr" eaLnBrk="1" hangingPunct="1">
              <a:buFont typeface="Arial" pitchFamily="34" charset="0"/>
              <a:buNone/>
            </a:pPr>
            <a:r>
              <a:rPr lang="en-US" sz="2800" b="1" dirty="0"/>
              <a:t>Relational Algebra Operator</a:t>
            </a:r>
          </a:p>
          <a:p>
            <a:pPr lvl="1" eaLnBrk="1" hangingPunct="1"/>
            <a:endParaRPr lang="en-US" altLang="en-US" sz="2400" dirty="0">
              <a:sym typeface="Symbol" pitchFamily="18" charset="2"/>
            </a:endParaRPr>
          </a:p>
          <a:p>
            <a:pPr lvl="1" eaLnBrk="1" hangingPunct="1"/>
            <a:r>
              <a:rPr lang="en-US" altLang="en-US" sz="2400" dirty="0">
                <a:sym typeface="Symbol" pitchFamily="18" charset="2"/>
              </a:rPr>
              <a:t>Join     &amp; Types of Join </a:t>
            </a:r>
          </a:p>
          <a:p>
            <a:pPr lvl="1" eaLnBrk="1" hangingPunct="1">
              <a:buFont typeface="Arial" pitchFamily="34" charset="0"/>
              <a:buNone/>
            </a:pPr>
            <a:r>
              <a:rPr lang="en-US" altLang="en-US" sz="2400" dirty="0">
                <a:sym typeface="Symbol" pitchFamily="18" charset="2"/>
              </a:rPr>
              <a:t>					</a:t>
            </a:r>
            <a:r>
              <a:rPr lang="en-US" altLang="en-US" sz="2400" b="1" dirty="0">
                <a:solidFill>
                  <a:srgbClr val="C00000"/>
                </a:solidFill>
              </a:rPr>
              <a:t>					</a:t>
            </a:r>
          </a:p>
          <a:p>
            <a:pPr lvl="1" eaLnBrk="1" hangingPunct="1">
              <a:buFont typeface="Arial" pitchFamily="34" charset="0"/>
              <a:buNone/>
            </a:pPr>
            <a:r>
              <a:rPr lang="en-US" altLang="en-US" sz="2400" b="1" dirty="0">
                <a:solidFill>
                  <a:srgbClr val="C00000"/>
                </a:solidFill>
              </a:rPr>
              <a:t>						</a:t>
            </a:r>
          </a:p>
          <a:p>
            <a:pPr lvl="1" eaLnBrk="1" hangingPunct="1">
              <a:buFont typeface="Arial" pitchFamily="34" charset="0"/>
              <a:buNone/>
            </a:pPr>
            <a:r>
              <a:rPr lang="en-US" sz="2400" dirty="0"/>
              <a:t>	 </a:t>
            </a:r>
          </a:p>
          <a:p>
            <a:pPr lvl="1" eaLnBrk="1" hangingPunct="1">
              <a:buFont typeface="Arial" pitchFamily="34" charset="0"/>
              <a:buNone/>
            </a:pPr>
            <a:r>
              <a:rPr lang="en-US" sz="2400" dirty="0"/>
              <a:t>			</a:t>
            </a:r>
          </a:p>
          <a:p>
            <a:pPr lvl="1" eaLnBrk="1" hangingPunct="1">
              <a:buFont typeface="Arial" pitchFamily="34" charset="0"/>
              <a:buNone/>
            </a:pPr>
            <a:endParaRPr lang="en-US" sz="2400" dirty="0"/>
          </a:p>
          <a:p>
            <a:pPr lvl="1" eaLnBrk="1" hangingPunct="1">
              <a:buFont typeface="Arial" pitchFamily="34" charset="0"/>
              <a:buNone/>
            </a:pPr>
            <a:endParaRPr lang="en-US" altLang="en-US" sz="2400" b="1" dirty="0">
              <a:solidFill>
                <a:srgbClr val="C00000"/>
              </a:solidFill>
            </a:endParaRPr>
          </a:p>
          <a:p>
            <a:pPr lvl="1" eaLnBrk="1" hangingPunct="1">
              <a:buFont typeface="Arial" pitchFamily="34" charset="0"/>
              <a:buNone/>
            </a:pPr>
            <a:endParaRPr lang="en-US" altLang="en-US" sz="2400" b="1" dirty="0">
              <a:solidFill>
                <a:srgbClr val="C00000"/>
              </a:solidFill>
            </a:endParaRPr>
          </a:p>
        </p:txBody>
      </p:sp>
      <p:sp>
        <p:nvSpPr>
          <p:cNvPr id="4" name="Date Placeholder 3"/>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C2F42453-8EF5-47A2-8ACA-7A7C593374FD}" type="slidenum">
              <a:rPr lang="en-US"/>
              <a:pPr>
                <a:defRPr/>
              </a:pPr>
              <a:t>150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C00000"/>
                </a:solidFill>
              </a:rPr>
              <a:t>Content</a:t>
            </a:r>
          </a:p>
        </p:txBody>
      </p:sp>
      <p:pic>
        <p:nvPicPr>
          <p:cNvPr id="11981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19816" name="Picture 12"/>
          <p:cNvPicPr>
            <a:picLocks noChangeAspect="1" noChangeArrowheads="1"/>
          </p:cNvPicPr>
          <p:nvPr/>
        </p:nvPicPr>
        <p:blipFill>
          <a:blip r:embed="rId3"/>
          <a:srcRect/>
          <a:stretch>
            <a:fillRect/>
          </a:stretch>
        </p:blipFill>
        <p:spPr bwMode="auto">
          <a:xfrm>
            <a:off x="1600200" y="2209800"/>
            <a:ext cx="238125" cy="304800"/>
          </a:xfrm>
          <a:prstGeom prst="rect">
            <a:avLst/>
          </a:prstGeom>
          <a:noFill/>
          <a:ln w="9525">
            <a:noFill/>
            <a:miter lim="800000"/>
            <a:headEnd/>
            <a:tailEnd/>
          </a:ln>
        </p:spPr>
      </p:pic>
      <p:grpSp>
        <p:nvGrpSpPr>
          <p:cNvPr id="14" name="Group 13">
            <a:extLst>
              <a:ext uri="{FF2B5EF4-FFF2-40B4-BE49-F238E27FC236}">
                <a16:creationId xmlns:a16="http://schemas.microsoft.com/office/drawing/2014/main" xmlns="" id="{153E35E9-70EA-41F1-B31E-3C254D70E091}"/>
              </a:ext>
            </a:extLst>
          </p:cNvPr>
          <p:cNvGrpSpPr/>
          <p:nvPr/>
        </p:nvGrpSpPr>
        <p:grpSpPr>
          <a:xfrm>
            <a:off x="457200" y="2548890"/>
            <a:ext cx="8305800" cy="3429000"/>
            <a:chOff x="594628" y="2662992"/>
            <a:chExt cx="8305800" cy="3429000"/>
          </a:xfrm>
        </p:grpSpPr>
        <p:pic>
          <p:nvPicPr>
            <p:cNvPr id="119817" name="Picture 10"/>
            <p:cNvPicPr>
              <a:picLocks noChangeAspect="1" noChangeArrowheads="1"/>
            </p:cNvPicPr>
            <p:nvPr/>
          </p:nvPicPr>
          <p:blipFill>
            <a:blip r:embed="rId4"/>
            <a:srcRect/>
            <a:stretch>
              <a:fillRect/>
            </a:stretch>
          </p:blipFill>
          <p:spPr bwMode="auto">
            <a:xfrm>
              <a:off x="594628" y="2662992"/>
              <a:ext cx="8305800" cy="3429000"/>
            </a:xfrm>
            <a:prstGeom prst="rect">
              <a:avLst/>
            </a:prstGeom>
            <a:noFill/>
            <a:ln w="9525">
              <a:noFill/>
              <a:miter lim="800000"/>
              <a:headEnd/>
              <a:tailEnd/>
            </a:ln>
          </p:spPr>
        </p:pic>
        <p:cxnSp>
          <p:nvCxnSpPr>
            <p:cNvPr id="3" name="Straight Connector 2">
              <a:extLst>
                <a:ext uri="{FF2B5EF4-FFF2-40B4-BE49-F238E27FC236}">
                  <a16:creationId xmlns:a16="http://schemas.microsoft.com/office/drawing/2014/main" xmlns="" id="{D5B10A9B-AF10-4EFD-BACE-0AB703E4D550}"/>
                </a:ext>
              </a:extLst>
            </p:cNvPr>
            <p:cNvCxnSpPr>
              <a:cxnSpLocks/>
            </p:cNvCxnSpPr>
            <p:nvPr/>
          </p:nvCxnSpPr>
          <p:spPr>
            <a:xfrm flipH="1">
              <a:off x="1371601" y="4343401"/>
              <a:ext cx="695324" cy="50323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F24CED85-DB8E-4897-BD2D-2DE73993FE2F}"/>
                </a:ext>
              </a:extLst>
            </p:cNvPr>
            <p:cNvCxnSpPr>
              <a:cxnSpLocks/>
            </p:cNvCxnSpPr>
            <p:nvPr/>
          </p:nvCxnSpPr>
          <p:spPr>
            <a:xfrm>
              <a:off x="2066925" y="4343401"/>
              <a:ext cx="523875" cy="50323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5344088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ontent Placeholder 2"/>
          <p:cNvSpPr>
            <a:spLocks noGrp="1"/>
          </p:cNvSpPr>
          <p:nvPr>
            <p:ph idx="1"/>
          </p:nvPr>
        </p:nvSpPr>
        <p:spPr>
          <a:xfrm>
            <a:off x="533400" y="838200"/>
            <a:ext cx="8229600" cy="5410200"/>
          </a:xfrm>
        </p:spPr>
        <p:txBody>
          <a:bodyPr/>
          <a:lstStyle/>
          <a:p>
            <a:pPr marL="457200" indent="-457200" algn="just" eaLnBrk="1" hangingPunct="1">
              <a:buFont typeface="Arial" pitchFamily="34" charset="0"/>
              <a:buNone/>
            </a:pPr>
            <a:r>
              <a:rPr lang="en-US" sz="2400" dirty="0"/>
              <a:t>	The INNER JOIN creates a new result Q by combining column values of two Relation (R and S) based upon the join-predicate. The query compares each row of R with each row of S to find all pairs of rows which satisfy the join-predicate. When the join-predicate is satisfied, column values for each matched pair of rows of A and B are combined into a result row.</a:t>
            </a:r>
            <a:endParaRPr lang="en-US" altLang="en-US" sz="2300" dirty="0"/>
          </a:p>
          <a:p>
            <a:pPr marL="457200" indent="-457200" algn="just" eaLnBrk="1" hangingPunct="1">
              <a:buFont typeface="Calibri" pitchFamily="34" charset="0"/>
              <a:buAutoNum type="arabicParenR"/>
            </a:pPr>
            <a:endParaRPr lang="en-US" sz="2300" dirty="0"/>
          </a:p>
          <a:p>
            <a:pPr marL="457200" indent="-457200" algn="just" eaLnBrk="1" hangingPunct="1">
              <a:buFont typeface="Arial" pitchFamily="34" charset="0"/>
              <a:buNone/>
            </a:pPr>
            <a:r>
              <a:rPr lang="en-US" sz="2300" b="1" dirty="0"/>
              <a:t>Types of Inner Join are </a:t>
            </a:r>
          </a:p>
          <a:p>
            <a:pPr marL="457200" indent="-457200" algn="just" eaLnBrk="1" hangingPunct="1">
              <a:buFont typeface="Arial" pitchFamily="34" charset="0"/>
              <a:buAutoNum type="arabicPeriod"/>
            </a:pPr>
            <a:r>
              <a:rPr lang="en-US" sz="2300" dirty="0"/>
              <a:t>Natural join</a:t>
            </a:r>
          </a:p>
          <a:p>
            <a:pPr marL="457200" indent="-457200" algn="just" eaLnBrk="1" hangingPunct="1">
              <a:buFont typeface="Arial" pitchFamily="34" charset="0"/>
              <a:buAutoNum type="arabicPeriod"/>
            </a:pPr>
            <a:r>
              <a:rPr lang="en-US" sz="2300" dirty="0"/>
              <a:t>Theta join</a:t>
            </a:r>
          </a:p>
          <a:p>
            <a:pPr marL="857250" lvl="1" indent="-457200" algn="just" eaLnBrk="1" hangingPunct="1">
              <a:buFont typeface="Arial" pitchFamily="34" charset="0"/>
              <a:buNone/>
            </a:pPr>
            <a:r>
              <a:rPr lang="en-US" sz="1900" dirty="0"/>
              <a:t>	A. </a:t>
            </a:r>
            <a:r>
              <a:rPr lang="en-US" sz="1900" dirty="0" err="1"/>
              <a:t>Equi</a:t>
            </a:r>
            <a:r>
              <a:rPr lang="en-US" sz="1900" dirty="0"/>
              <a:t> join</a:t>
            </a:r>
          </a:p>
          <a:p>
            <a:pPr marL="857250" lvl="1" indent="-457200" algn="just" eaLnBrk="1" hangingPunct="1">
              <a:buFont typeface="Arial" pitchFamily="34" charset="0"/>
              <a:buNone/>
            </a:pPr>
            <a:r>
              <a:rPr lang="en-US" sz="1900" dirty="0"/>
              <a:t>	B. Non –</a:t>
            </a:r>
            <a:r>
              <a:rPr lang="en-US" sz="1900" dirty="0" err="1"/>
              <a:t>Equi</a:t>
            </a:r>
            <a:r>
              <a:rPr lang="en-US" sz="1900" dirty="0"/>
              <a:t> Join</a:t>
            </a:r>
          </a:p>
        </p:txBody>
      </p:sp>
      <p:sp>
        <p:nvSpPr>
          <p:cNvPr id="4" name="Date Placeholder 3"/>
          <p:cNvSpPr>
            <a:spLocks noGrp="1"/>
          </p:cNvSpPr>
          <p:nvPr>
            <p:ph type="dt" sz="quarter" idx="10"/>
          </p:nvPr>
        </p:nvSpPr>
        <p:spPr/>
        <p:txBody>
          <a:bodyPr/>
          <a:lstStyle/>
          <a:p>
            <a:pPr>
              <a:defRPr/>
            </a:pPr>
            <a:fld id="{4B9C3E82-1A22-4C0F-B414-A6FD265A2322}"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AC6646B7-3D10-4689-8065-A8AC77CE5C50}" type="slidenum">
              <a:rPr lang="en-US"/>
              <a:pPr>
                <a:defRPr/>
              </a:pPr>
              <a:t>151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Inner Join </a:t>
            </a:r>
          </a:p>
        </p:txBody>
      </p:sp>
      <p:pic>
        <p:nvPicPr>
          <p:cNvPr id="12903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Content Placeholder 2"/>
          <p:cNvSpPr>
            <a:spLocks noGrp="1"/>
          </p:cNvSpPr>
          <p:nvPr>
            <p:ph idx="1"/>
          </p:nvPr>
        </p:nvSpPr>
        <p:spPr>
          <a:xfrm>
            <a:off x="533400" y="785794"/>
            <a:ext cx="8229600" cy="5538806"/>
          </a:xfrm>
        </p:spPr>
        <p:txBody>
          <a:bodyPr>
            <a:normAutofit fontScale="92500"/>
          </a:bodyPr>
          <a:lstStyle/>
          <a:p>
            <a:pPr algn="just" eaLnBrk="1" hangingPunct="1">
              <a:buFont typeface="Arial" pitchFamily="34" charset="0"/>
              <a:buNone/>
              <a:tabLst>
                <a:tab pos="3195638" algn="ctr"/>
              </a:tabLst>
            </a:pPr>
            <a:r>
              <a:rPr lang="en-US" sz="2200" b="1" dirty="0">
                <a:solidFill>
                  <a:srgbClr val="FF0000"/>
                </a:solidFill>
              </a:rPr>
              <a:t>	Natural Join </a:t>
            </a:r>
            <a:r>
              <a:rPr lang="en-US" sz="2200" dirty="0"/>
              <a:t>:- Natural join does not use any comparison operator. We can perform a natural join only if there is at least one common attribute that exists between relation R and S.</a:t>
            </a:r>
          </a:p>
          <a:p>
            <a:pPr algn="just" eaLnBrk="1" hangingPunct="1">
              <a:buFont typeface="Arial" pitchFamily="34" charset="0"/>
              <a:buNone/>
              <a:tabLst>
                <a:tab pos="3195638" algn="ctr"/>
              </a:tabLst>
            </a:pPr>
            <a:r>
              <a:rPr lang="en-US" sz="2200" dirty="0"/>
              <a:t>	In addition, the attribute must have same domain type and same name .</a:t>
            </a:r>
          </a:p>
          <a:p>
            <a:pPr algn="just" eaLnBrk="1" hangingPunct="1">
              <a:buFont typeface="Arial" pitchFamily="34" charset="0"/>
              <a:buNone/>
              <a:tabLst>
                <a:tab pos="3195638" algn="ctr"/>
              </a:tabLst>
            </a:pPr>
            <a:r>
              <a:rPr lang="en-US" sz="2400" dirty="0"/>
              <a:t>	</a:t>
            </a:r>
            <a:r>
              <a:rPr lang="en-US" sz="2200" dirty="0"/>
              <a:t>Natural Join joins two tables based on same attribute name and The resulting table will contain all the attributes of both the tables but only one copy of each common column.</a:t>
            </a:r>
          </a:p>
          <a:p>
            <a:pPr algn="just" eaLnBrk="1" hangingPunct="1">
              <a:buFont typeface="Arial" pitchFamily="34" charset="0"/>
              <a:buNone/>
              <a:tabLst>
                <a:tab pos="3195638" algn="ctr"/>
              </a:tabLst>
            </a:pPr>
            <a:r>
              <a:rPr lang="en-US" sz="2200" dirty="0"/>
              <a:t>	In general natural join denoted by     </a:t>
            </a:r>
            <a:endParaRPr lang="en-US" sz="2000" dirty="0"/>
          </a:p>
          <a:p>
            <a:pPr algn="just" eaLnBrk="1" hangingPunct="1">
              <a:buFont typeface="Arial" pitchFamily="34" charset="0"/>
              <a:buNone/>
              <a:tabLst>
                <a:tab pos="3195638" algn="ctr"/>
              </a:tabLst>
            </a:pPr>
            <a:r>
              <a:rPr lang="en-US" sz="2200" b="1" dirty="0">
                <a:solidFill>
                  <a:srgbClr val="FF0000"/>
                </a:solidFill>
              </a:rPr>
              <a:t>Example</a:t>
            </a:r>
            <a:r>
              <a:rPr lang="en-US" sz="2200" dirty="0"/>
              <a:t> </a:t>
            </a:r>
          </a:p>
          <a:p>
            <a:pPr lvl="1">
              <a:buFont typeface="Monotype Sorts"/>
              <a:buNone/>
              <a:tabLst>
                <a:tab pos="3195638" algn="ctr"/>
              </a:tabLst>
            </a:pPr>
            <a:r>
              <a:rPr lang="en-US" sz="2200" i="1" dirty="0"/>
              <a:t>R</a:t>
            </a:r>
            <a:r>
              <a:rPr lang="en-US" sz="2200" dirty="0"/>
              <a:t> = (</a:t>
            </a:r>
            <a:r>
              <a:rPr lang="en-US" sz="2200" i="1" dirty="0"/>
              <a:t>A, B, C, D</a:t>
            </a:r>
            <a:r>
              <a:rPr lang="en-US" sz="2200" dirty="0"/>
              <a:t>)</a:t>
            </a:r>
          </a:p>
          <a:p>
            <a:pPr lvl="1">
              <a:buFont typeface="Monotype Sorts"/>
              <a:buNone/>
              <a:tabLst>
                <a:tab pos="3195638" algn="ctr"/>
              </a:tabLst>
            </a:pPr>
            <a:r>
              <a:rPr lang="en-US" sz="2200" i="1" dirty="0"/>
              <a:t>S</a:t>
            </a:r>
            <a:r>
              <a:rPr lang="en-US" sz="2200" dirty="0"/>
              <a:t> = (</a:t>
            </a:r>
            <a:r>
              <a:rPr lang="en-US" sz="2200" i="1" dirty="0"/>
              <a:t>E, B, D</a:t>
            </a:r>
            <a:r>
              <a:rPr lang="en-US" sz="2200" dirty="0"/>
              <a:t>)</a:t>
            </a:r>
          </a:p>
          <a:p>
            <a:pPr lvl="1">
              <a:tabLst>
                <a:tab pos="3195638" algn="ctr"/>
              </a:tabLst>
            </a:pPr>
            <a:r>
              <a:rPr lang="en-US" sz="2200" dirty="0"/>
              <a:t>Result schema = (</a:t>
            </a:r>
            <a:r>
              <a:rPr lang="en-US" sz="2200" i="1" dirty="0"/>
              <a:t>A, B, C, D, E</a:t>
            </a:r>
            <a:r>
              <a:rPr lang="en-US" sz="2200" dirty="0"/>
              <a:t>)</a:t>
            </a:r>
          </a:p>
          <a:p>
            <a:pPr lvl="1" algn="just">
              <a:buNone/>
              <a:tabLst>
                <a:tab pos="3195638" algn="ctr"/>
              </a:tabLst>
            </a:pPr>
            <a:r>
              <a:rPr lang="en-US" sz="2200" b="1" dirty="0">
                <a:solidFill>
                  <a:srgbClr val="00B050"/>
                </a:solidFill>
              </a:rPr>
              <a:t>Note :-</a:t>
            </a:r>
            <a:r>
              <a:rPr lang="en-US" sz="2200" b="1" dirty="0"/>
              <a:t> </a:t>
            </a:r>
            <a:r>
              <a:rPr lang="en-US" sz="2200" dirty="0"/>
              <a:t>if two relation do not have same name attribute  in both relation such case rename the attribute name corresponding  to another relation otherwise  we got the Cartesian product of  Natural Join</a:t>
            </a:r>
            <a:r>
              <a:rPr lang="en-US" sz="2000" dirty="0"/>
              <a:t>. </a:t>
            </a:r>
          </a:p>
          <a:p>
            <a:pPr lvl="1">
              <a:tabLst>
                <a:tab pos="3195638" algn="ctr"/>
              </a:tabLst>
            </a:pPr>
            <a:endParaRPr lang="en-US" sz="2000" dirty="0"/>
          </a:p>
          <a:p>
            <a:pPr algn="just" eaLnBrk="1" hangingPunct="1">
              <a:buFont typeface="Arial" pitchFamily="34" charset="0"/>
              <a:buNone/>
              <a:tabLst>
                <a:tab pos="3195638" algn="ctr"/>
              </a:tabLst>
            </a:pP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181B8CEE-96BA-4288-ACB6-CCA524B6F443}" type="slidenum">
              <a:rPr lang="en-US"/>
              <a:pPr>
                <a:defRPr/>
              </a:pPr>
              <a:t>152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Inner Join </a:t>
            </a:r>
          </a:p>
        </p:txBody>
      </p:sp>
      <p:pic>
        <p:nvPicPr>
          <p:cNvPr id="13005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30056" name="Picture 12"/>
          <p:cNvPicPr>
            <a:picLocks noChangeAspect="1" noChangeArrowheads="1"/>
          </p:cNvPicPr>
          <p:nvPr/>
        </p:nvPicPr>
        <p:blipFill>
          <a:blip r:embed="rId3"/>
          <a:srcRect/>
          <a:stretch>
            <a:fillRect/>
          </a:stretch>
        </p:blipFill>
        <p:spPr bwMode="auto">
          <a:xfrm>
            <a:off x="4929190" y="3357562"/>
            <a:ext cx="500066" cy="637250"/>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Content Placeholder 2"/>
          <p:cNvSpPr>
            <a:spLocks noGrp="1"/>
          </p:cNvSpPr>
          <p:nvPr>
            <p:ph idx="1"/>
          </p:nvPr>
        </p:nvSpPr>
        <p:spPr>
          <a:xfrm>
            <a:off x="533400" y="1143000"/>
            <a:ext cx="8229600" cy="5257800"/>
          </a:xfrm>
        </p:spPr>
        <p:txBody>
          <a:bodyPr/>
          <a:lstStyle/>
          <a:p>
            <a:pPr algn="just" eaLnBrk="1" hangingPunct="1">
              <a:buFont typeface="Arial" pitchFamily="34" charset="0"/>
              <a:buNone/>
              <a:tabLst>
                <a:tab pos="3195638" algn="ctr"/>
              </a:tabLst>
            </a:pPr>
            <a:r>
              <a:rPr lang="en-US" sz="2200" dirty="0"/>
              <a:t>Emp1			Dep1</a:t>
            </a:r>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r>
              <a:rPr lang="en-US" sz="2200" b="1" dirty="0">
                <a:solidFill>
                  <a:srgbClr val="FF0000"/>
                </a:solidFill>
              </a:rPr>
              <a:t>Relation Algebra Query </a:t>
            </a:r>
          </a:p>
          <a:p>
            <a:pPr algn="just" eaLnBrk="1" hangingPunct="1">
              <a:buFont typeface="Arial" pitchFamily="34" charset="0"/>
              <a:buNone/>
              <a:tabLst>
                <a:tab pos="3195638" algn="ctr"/>
              </a:tabLst>
            </a:pPr>
            <a:r>
              <a:rPr lang="en-US" sz="2200" b="1" dirty="0"/>
              <a:t> Emp1     Dep1</a:t>
            </a:r>
          </a:p>
          <a:p>
            <a:pPr algn="just" eaLnBrk="1" hangingPunct="1">
              <a:buFont typeface="Arial" pitchFamily="34" charset="0"/>
              <a:buNone/>
              <a:tabLst>
                <a:tab pos="3195638" algn="ctr"/>
              </a:tabLst>
            </a:pPr>
            <a:r>
              <a:rPr lang="en-US" sz="2200" b="1" dirty="0">
                <a:solidFill>
                  <a:srgbClr val="FF0000"/>
                </a:solidFill>
              </a:rPr>
              <a:t>SQL Query </a:t>
            </a:r>
          </a:p>
          <a:p>
            <a:pPr algn="just" eaLnBrk="1" hangingPunct="1">
              <a:buFont typeface="Arial" pitchFamily="34" charset="0"/>
              <a:buNone/>
              <a:tabLst>
                <a:tab pos="3195638" algn="ctr"/>
              </a:tabLst>
            </a:pPr>
            <a:r>
              <a:rPr lang="en-US" sz="2200" b="1" dirty="0"/>
              <a:t>Select * from Emp1 natural join Dep1;</a:t>
            </a:r>
          </a:p>
          <a:p>
            <a:pPr algn="just" eaLnBrk="1" hangingPunct="1">
              <a:buFont typeface="Arial" pitchFamily="34" charset="0"/>
              <a:buNone/>
              <a:tabLst>
                <a:tab pos="3195638" algn="ctr"/>
              </a:tabLst>
            </a:pPr>
            <a:r>
              <a:rPr lang="en-US" sz="2200" b="1" dirty="0">
                <a:solidFill>
                  <a:srgbClr val="FF0000"/>
                </a:solidFill>
              </a:rPr>
              <a:t>Output</a:t>
            </a:r>
          </a:p>
          <a:p>
            <a:pPr algn="just" eaLnBrk="1" hangingPunct="1">
              <a:buFont typeface="Arial" pitchFamily="34" charset="0"/>
              <a:buNone/>
              <a:tabLst>
                <a:tab pos="3195638" algn="ctr"/>
              </a:tabLst>
            </a:pPr>
            <a:endParaRPr lang="en-US" sz="2200" b="1" dirty="0">
              <a:solidFill>
                <a:srgbClr val="FF0000"/>
              </a:solidFill>
            </a:endParaRPr>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DAF5B065-0B4D-40BC-A3DA-69718554D878}" type="slidenum">
              <a:rPr lang="en-US"/>
              <a:pPr>
                <a:defRPr/>
              </a:pPr>
              <a:t>153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Example </a:t>
            </a:r>
          </a:p>
        </p:txBody>
      </p:sp>
      <p:pic>
        <p:nvPicPr>
          <p:cNvPr id="13107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31080" name="Picture 3"/>
          <p:cNvPicPr>
            <a:picLocks noChangeAspect="1" noChangeArrowheads="1"/>
          </p:cNvPicPr>
          <p:nvPr/>
        </p:nvPicPr>
        <p:blipFill>
          <a:blip r:embed="rId3"/>
          <a:srcRect/>
          <a:stretch>
            <a:fillRect/>
          </a:stretch>
        </p:blipFill>
        <p:spPr bwMode="auto">
          <a:xfrm>
            <a:off x="609600" y="1600200"/>
            <a:ext cx="3676650" cy="1676400"/>
          </a:xfrm>
          <a:prstGeom prst="rect">
            <a:avLst/>
          </a:prstGeom>
          <a:noFill/>
          <a:ln w="9525">
            <a:noFill/>
            <a:miter lim="800000"/>
            <a:headEnd/>
            <a:tailEnd/>
          </a:ln>
        </p:spPr>
      </p:pic>
      <p:pic>
        <p:nvPicPr>
          <p:cNvPr id="131081" name="Picture 6"/>
          <p:cNvPicPr>
            <a:picLocks noChangeAspect="1" noChangeArrowheads="1"/>
          </p:cNvPicPr>
          <p:nvPr/>
        </p:nvPicPr>
        <p:blipFill>
          <a:blip r:embed="rId4"/>
          <a:srcRect/>
          <a:stretch>
            <a:fillRect/>
          </a:stretch>
        </p:blipFill>
        <p:spPr bwMode="auto">
          <a:xfrm>
            <a:off x="4572000" y="1600200"/>
            <a:ext cx="3800475" cy="1676400"/>
          </a:xfrm>
          <a:prstGeom prst="rect">
            <a:avLst/>
          </a:prstGeom>
          <a:noFill/>
          <a:ln w="9525">
            <a:noFill/>
            <a:miter lim="800000"/>
            <a:headEnd/>
            <a:tailEnd/>
          </a:ln>
        </p:spPr>
      </p:pic>
      <p:pic>
        <p:nvPicPr>
          <p:cNvPr id="131082" name="Picture 12"/>
          <p:cNvPicPr>
            <a:picLocks noChangeAspect="1" noChangeArrowheads="1"/>
          </p:cNvPicPr>
          <p:nvPr/>
        </p:nvPicPr>
        <p:blipFill>
          <a:blip r:embed="rId5"/>
          <a:srcRect/>
          <a:stretch>
            <a:fillRect/>
          </a:stretch>
        </p:blipFill>
        <p:spPr bwMode="auto">
          <a:xfrm>
            <a:off x="1371600" y="4191000"/>
            <a:ext cx="238125" cy="304800"/>
          </a:xfrm>
          <a:prstGeom prst="rect">
            <a:avLst/>
          </a:prstGeom>
          <a:noFill/>
          <a:ln w="9525">
            <a:noFill/>
            <a:miter lim="800000"/>
            <a:headEnd/>
            <a:tailEnd/>
          </a:ln>
        </p:spPr>
      </p:pic>
      <p:pic>
        <p:nvPicPr>
          <p:cNvPr id="130059" name="Picture 12"/>
          <p:cNvPicPr>
            <a:picLocks noChangeAspect="1" noChangeArrowheads="1"/>
          </p:cNvPicPr>
          <p:nvPr/>
        </p:nvPicPr>
        <p:blipFill>
          <a:blip r:embed="rId6"/>
          <a:srcRect/>
          <a:stretch>
            <a:fillRect/>
          </a:stretch>
        </p:blipFill>
        <p:spPr bwMode="auto">
          <a:xfrm>
            <a:off x="1828800" y="5334000"/>
            <a:ext cx="6115050" cy="9810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0050">
                                            <p:txEl>
                                              <p:pRg st="9" end="9"/>
                                            </p:txEl>
                                          </p:spTgt>
                                        </p:tgtEl>
                                        <p:attrNameLst>
                                          <p:attrName>style.visibility</p:attrName>
                                        </p:attrNameLst>
                                      </p:cBhvr>
                                      <p:to>
                                        <p:strVal val="visible"/>
                                      </p:to>
                                    </p:set>
                                    <p:anim calcmode="lin" valueType="num">
                                      <p:cBhvr additive="base">
                                        <p:cTn id="7" dur="500" fill="hold"/>
                                        <p:tgtEl>
                                          <p:spTgt spid="130050">
                                            <p:txEl>
                                              <p:pRg st="9"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0059"/>
                                        </p:tgtEl>
                                        <p:attrNameLst>
                                          <p:attrName>style.visibility</p:attrName>
                                        </p:attrNameLst>
                                      </p:cBhvr>
                                      <p:to>
                                        <p:strVal val="visible"/>
                                      </p:to>
                                    </p:set>
                                    <p:anim calcmode="lin" valueType="num">
                                      <p:cBhvr additive="base">
                                        <p:cTn id="13" dur="500" fill="hold"/>
                                        <p:tgtEl>
                                          <p:spTgt spid="130059"/>
                                        </p:tgtEl>
                                        <p:attrNameLst>
                                          <p:attrName>ppt_x</p:attrName>
                                        </p:attrNameLst>
                                      </p:cBhvr>
                                      <p:tavLst>
                                        <p:tav tm="0">
                                          <p:val>
                                            <p:strVal val="0-#ppt_w/2"/>
                                          </p:val>
                                        </p:tav>
                                        <p:tav tm="100000">
                                          <p:val>
                                            <p:strVal val="#ppt_x"/>
                                          </p:val>
                                        </p:tav>
                                      </p:tavLst>
                                    </p:anim>
                                    <p:anim calcmode="lin" valueType="num">
                                      <p:cBhvr additive="base">
                                        <p:cTn id="14" dur="500" fill="hold"/>
                                        <p:tgtEl>
                                          <p:spTgt spid="130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A929FBB2-CBCA-422B-8AD3-CC0CB7C2C628}" type="slidenum">
              <a:rPr lang="en-US"/>
              <a:pPr>
                <a:defRPr/>
              </a:pPr>
              <a:t>154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solidFill>
                  <a:srgbClr val="C00000"/>
                </a:solidFill>
              </a:rPr>
              <a:t>Difference between Natural JOIN and CROSS JOIN in SQL</a:t>
            </a:r>
          </a:p>
        </p:txBody>
      </p:sp>
      <p:pic>
        <p:nvPicPr>
          <p:cNvPr id="13210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32103" name="Picture 2"/>
          <p:cNvPicPr>
            <a:picLocks noGrp="1" noChangeAspect="1" noChangeArrowheads="1"/>
          </p:cNvPicPr>
          <p:nvPr>
            <p:ph idx="1"/>
          </p:nvPr>
        </p:nvPicPr>
        <p:blipFill>
          <a:blip r:embed="rId3"/>
          <a:srcRect/>
          <a:stretch>
            <a:fillRect/>
          </a:stretch>
        </p:blipFill>
        <p:spPr>
          <a:xfrm>
            <a:off x="990600" y="990600"/>
            <a:ext cx="7543800" cy="2895600"/>
          </a:xfrm>
          <a:noFill/>
        </p:spPr>
      </p:pic>
      <p:pic>
        <p:nvPicPr>
          <p:cNvPr id="132104" name="Picture 3"/>
          <p:cNvPicPr>
            <a:picLocks noChangeAspect="1" noChangeArrowheads="1"/>
          </p:cNvPicPr>
          <p:nvPr/>
        </p:nvPicPr>
        <p:blipFill>
          <a:blip r:embed="rId4"/>
          <a:srcRect/>
          <a:stretch>
            <a:fillRect/>
          </a:stretch>
        </p:blipFill>
        <p:spPr bwMode="auto">
          <a:xfrm>
            <a:off x="1066800" y="3886200"/>
            <a:ext cx="7467600" cy="2476500"/>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ntent Placeholder 2"/>
          <p:cNvSpPr>
            <a:spLocks noGrp="1"/>
          </p:cNvSpPr>
          <p:nvPr>
            <p:ph idx="1"/>
          </p:nvPr>
        </p:nvSpPr>
        <p:spPr>
          <a:xfrm>
            <a:off x="533400" y="1143000"/>
            <a:ext cx="8229600" cy="4525963"/>
          </a:xfrm>
        </p:spPr>
        <p:txBody>
          <a:bodyPr/>
          <a:lstStyle/>
          <a:p>
            <a:pPr algn="just" eaLnBrk="1" hangingPunct="1">
              <a:buFont typeface="Arial" pitchFamily="34" charset="0"/>
              <a:buNone/>
              <a:tabLst>
                <a:tab pos="3195638" algn="ctr"/>
              </a:tabLst>
            </a:pPr>
            <a:r>
              <a:rPr lang="en-US" sz="2400" b="1" dirty="0">
                <a:solidFill>
                  <a:srgbClr val="FF0000"/>
                </a:solidFill>
              </a:rPr>
              <a:t>Theta Join </a:t>
            </a:r>
            <a:r>
              <a:rPr lang="en-US" sz="2400" dirty="0"/>
              <a:t>(</a:t>
            </a:r>
            <a:r>
              <a:rPr lang="el-GR" sz="2400" dirty="0"/>
              <a:t>θ</a:t>
            </a:r>
            <a:r>
              <a:rPr lang="en-US" sz="2400" dirty="0"/>
              <a:t>):- Theta join combines those  tuples  from different relations they satisfy the </a:t>
            </a:r>
            <a:r>
              <a:rPr lang="el-GR" sz="2400" dirty="0"/>
              <a:t>θ</a:t>
            </a:r>
            <a:r>
              <a:rPr lang="en-US" sz="2400" dirty="0"/>
              <a:t> condition.</a:t>
            </a:r>
          </a:p>
          <a:p>
            <a:pPr algn="just" eaLnBrk="1" hangingPunct="1">
              <a:buFont typeface="Arial" pitchFamily="34" charset="0"/>
              <a:buNone/>
              <a:tabLst>
                <a:tab pos="3195638" algn="ctr"/>
              </a:tabLst>
            </a:pPr>
            <a:r>
              <a:rPr lang="en-US" sz="2400" dirty="0"/>
              <a:t>	Theta join is denoted by </a:t>
            </a:r>
          </a:p>
          <a:p>
            <a:pPr algn="just" eaLnBrk="1" hangingPunct="1">
              <a:buFont typeface="Arial" pitchFamily="34" charset="0"/>
              <a:buNone/>
              <a:tabLst>
                <a:tab pos="3195638" algn="ctr"/>
              </a:tabLst>
            </a:pPr>
            <a:r>
              <a:rPr lang="en-US" sz="2400" dirty="0"/>
              <a:t>	R1       R2     </a:t>
            </a:r>
          </a:p>
          <a:p>
            <a:pPr algn="just" eaLnBrk="1" hangingPunct="1">
              <a:buFont typeface="Arial" pitchFamily="34" charset="0"/>
              <a:buNone/>
              <a:tabLst>
                <a:tab pos="3195638" algn="ctr"/>
              </a:tabLst>
            </a:pPr>
            <a:endParaRPr lang="en-US" sz="2400" dirty="0"/>
          </a:p>
          <a:p>
            <a:pPr algn="just" eaLnBrk="1" hangingPunct="1">
              <a:buFont typeface="Arial" pitchFamily="34" charset="0"/>
              <a:buNone/>
              <a:tabLst>
                <a:tab pos="3195638" algn="ctr"/>
              </a:tabLst>
            </a:pPr>
            <a:r>
              <a:rPr lang="en-US" sz="2400" dirty="0"/>
              <a:t>	Where R1 and R2 are relations having attribute (A1,A2,….An) and (B1,B2,…..</a:t>
            </a:r>
            <a:r>
              <a:rPr lang="en-US" sz="2400" dirty="0" err="1"/>
              <a:t>Bn</a:t>
            </a:r>
            <a:r>
              <a:rPr lang="en-US" sz="2400" dirty="0"/>
              <a:t>) ,</a:t>
            </a:r>
          </a:p>
          <a:p>
            <a:pPr algn="just" eaLnBrk="1" hangingPunct="1">
              <a:buFont typeface="Arial" pitchFamily="34" charset="0"/>
              <a:buNone/>
              <a:tabLst>
                <a:tab pos="3195638" algn="ctr"/>
              </a:tabLst>
            </a:pPr>
            <a:r>
              <a:rPr lang="en-US" sz="2400" dirty="0"/>
              <a:t>	Ai θ </a:t>
            </a:r>
            <a:r>
              <a:rPr lang="en-US" sz="2400" dirty="0" err="1"/>
              <a:t>Bj</a:t>
            </a:r>
            <a:r>
              <a:rPr lang="en-US" sz="2400" dirty="0"/>
              <a:t>, Ai is an attribute of R1, </a:t>
            </a:r>
            <a:r>
              <a:rPr lang="en-US" sz="2400" dirty="0" err="1"/>
              <a:t>Bj</a:t>
            </a:r>
            <a:r>
              <a:rPr lang="en-US" sz="2400" dirty="0"/>
              <a:t> is an attribute of R2, Ai and </a:t>
            </a:r>
            <a:r>
              <a:rPr lang="en-US" sz="2400" dirty="0" err="1"/>
              <a:t>Bj</a:t>
            </a:r>
            <a:r>
              <a:rPr lang="en-US" sz="2400" dirty="0"/>
              <a:t> have the same domain, and θ (theta) is one of the comparison operators {=,&lt; ,&gt;, ≥, ≠ }. </a:t>
            </a: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5FAF81E-E209-4DE5-99D6-6F25509D337D}" type="slidenum">
              <a:rPr lang="en-US"/>
              <a:pPr>
                <a:defRPr/>
              </a:pPr>
              <a:t>155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Inner Join </a:t>
            </a:r>
          </a:p>
        </p:txBody>
      </p:sp>
      <p:pic>
        <p:nvPicPr>
          <p:cNvPr id="13312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33128" name="Picture 7"/>
          <p:cNvPicPr>
            <a:picLocks noChangeAspect="1" noChangeArrowheads="1"/>
          </p:cNvPicPr>
          <p:nvPr/>
        </p:nvPicPr>
        <p:blipFill>
          <a:blip r:embed="rId3"/>
          <a:srcRect/>
          <a:stretch>
            <a:fillRect/>
          </a:stretch>
        </p:blipFill>
        <p:spPr bwMode="auto">
          <a:xfrm>
            <a:off x="1371600" y="2438400"/>
            <a:ext cx="238125" cy="304800"/>
          </a:xfrm>
          <a:prstGeom prst="rect">
            <a:avLst/>
          </a:prstGeom>
          <a:noFill/>
          <a:ln w="9525">
            <a:noFill/>
            <a:miter lim="800000"/>
            <a:headEnd/>
            <a:tailEnd/>
          </a:ln>
        </p:spPr>
      </p:pic>
      <p:sp>
        <p:nvSpPr>
          <p:cNvPr id="133129" name="Rectangle 8"/>
          <p:cNvSpPr>
            <a:spLocks noChangeArrowheads="1"/>
          </p:cNvSpPr>
          <p:nvPr/>
        </p:nvSpPr>
        <p:spPr bwMode="auto">
          <a:xfrm>
            <a:off x="1534160" y="2532061"/>
            <a:ext cx="304800" cy="369888"/>
          </a:xfrm>
          <a:prstGeom prst="rect">
            <a:avLst/>
          </a:prstGeom>
          <a:noFill/>
          <a:ln w="9525">
            <a:noFill/>
            <a:miter lim="800000"/>
            <a:headEnd/>
            <a:tailEnd/>
          </a:ln>
        </p:spPr>
        <p:txBody>
          <a:bodyPr>
            <a:spAutoFit/>
          </a:bodyPr>
          <a:lstStyle/>
          <a:p>
            <a:r>
              <a:rPr lang="el-GR" dirty="0"/>
              <a:t>θ</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a:xfrm>
            <a:off x="685800" y="914400"/>
            <a:ext cx="8229600" cy="5486400"/>
          </a:xfrm>
        </p:spPr>
        <p:txBody>
          <a:bodyPr/>
          <a:lstStyle/>
          <a:p>
            <a:pPr algn="just" eaLnBrk="1" hangingPunct="1">
              <a:buFont typeface="Arial" pitchFamily="34" charset="0"/>
              <a:buNone/>
              <a:tabLst>
                <a:tab pos="3195638" algn="ctr"/>
              </a:tabLst>
              <a:defRPr/>
            </a:pPr>
            <a:r>
              <a:rPr lang="en-US" sz="2200" b="1" dirty="0"/>
              <a:t>There are two  of Theta Join(</a:t>
            </a:r>
            <a:r>
              <a:rPr lang="el-GR" sz="2000" dirty="0"/>
              <a:t>θ</a:t>
            </a:r>
            <a:r>
              <a:rPr lang="en-US" sz="2200" b="1" dirty="0"/>
              <a:t>)</a:t>
            </a:r>
          </a:p>
          <a:p>
            <a:pPr algn="just" eaLnBrk="1" hangingPunct="1">
              <a:buFont typeface="Arial" pitchFamily="34" charset="0"/>
              <a:buNone/>
              <a:tabLst>
                <a:tab pos="3195638" algn="ctr"/>
              </a:tabLst>
              <a:defRPr/>
            </a:pPr>
            <a:r>
              <a:rPr lang="en-US" sz="2200" b="1" dirty="0"/>
              <a:t>  </a:t>
            </a:r>
          </a:p>
          <a:p>
            <a:pPr marL="457200" indent="-457200" algn="just" eaLnBrk="1" hangingPunct="1">
              <a:buFont typeface="Arial" pitchFamily="34" charset="0"/>
              <a:buAutoNum type="arabicPeriod"/>
              <a:tabLst>
                <a:tab pos="3195638" algn="ctr"/>
              </a:tabLst>
              <a:defRPr/>
            </a:pPr>
            <a:r>
              <a:rPr lang="en-US" sz="2200" dirty="0"/>
              <a:t>Equi Join (=)</a:t>
            </a:r>
          </a:p>
          <a:p>
            <a:pPr marL="457200" indent="-457200" algn="just" eaLnBrk="1" hangingPunct="1">
              <a:buFont typeface="Arial" pitchFamily="34" charset="0"/>
              <a:buAutoNum type="arabicPeriod"/>
              <a:tabLst>
                <a:tab pos="3195638" algn="ctr"/>
              </a:tabLst>
              <a:defRPr/>
            </a:pPr>
            <a:r>
              <a:rPr lang="en-US" sz="2200" dirty="0"/>
              <a:t>Non Equi Join (</a:t>
            </a:r>
            <a:r>
              <a:rPr lang="en-US" sz="2000" dirty="0"/>
              <a:t>&lt; ,&gt;, ≥, ≠ </a:t>
            </a:r>
            <a:r>
              <a:rPr lang="en-US" sz="2200" dirty="0"/>
              <a:t>)</a:t>
            </a:r>
          </a:p>
          <a:p>
            <a:pPr marL="457200" indent="-457200" algn="just" eaLnBrk="1" hangingPunct="1">
              <a:buFont typeface="Arial" pitchFamily="34" charset="0"/>
              <a:buNone/>
              <a:tabLst>
                <a:tab pos="3195638" algn="ctr"/>
              </a:tabLst>
              <a:defRPr/>
            </a:pP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DBC6C233-91F4-47A7-AE94-738B558493DA}" type="slidenum">
              <a:rPr lang="en-US"/>
              <a:pPr>
                <a:defRPr/>
              </a:pPr>
              <a:t>156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Inner Join </a:t>
            </a:r>
          </a:p>
        </p:txBody>
      </p:sp>
      <p:pic>
        <p:nvPicPr>
          <p:cNvPr id="13415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Content Placeholder 2"/>
          <p:cNvSpPr>
            <a:spLocks noGrp="1"/>
          </p:cNvSpPr>
          <p:nvPr>
            <p:ph idx="1"/>
          </p:nvPr>
        </p:nvSpPr>
        <p:spPr>
          <a:xfrm>
            <a:off x="685800" y="914400"/>
            <a:ext cx="8229600" cy="5486400"/>
          </a:xfrm>
        </p:spPr>
        <p:txBody>
          <a:bodyPr/>
          <a:lstStyle/>
          <a:p>
            <a:pPr marL="457200" indent="-457200" algn="just" eaLnBrk="1" hangingPunct="1">
              <a:buFont typeface="Arial" pitchFamily="34" charset="0"/>
              <a:buAutoNum type="arabicPeriod"/>
              <a:tabLst>
                <a:tab pos="3195638" algn="ctr"/>
              </a:tabLst>
            </a:pPr>
            <a:r>
              <a:rPr lang="en-US" sz="2200" b="1" dirty="0" err="1"/>
              <a:t>Equi</a:t>
            </a:r>
            <a:r>
              <a:rPr lang="en-US" sz="2200" b="1" dirty="0"/>
              <a:t> Join :- </a:t>
            </a:r>
            <a:r>
              <a:rPr lang="en-US" sz="2200" dirty="0"/>
              <a:t>When theta join use only equality comparison operator is called </a:t>
            </a:r>
            <a:r>
              <a:rPr lang="en-US" sz="2200" dirty="0" err="1"/>
              <a:t>equi</a:t>
            </a:r>
            <a:r>
              <a:rPr lang="en-US" sz="2200" dirty="0"/>
              <a:t> Join .</a:t>
            </a:r>
          </a:p>
          <a:p>
            <a:pPr marL="457200" indent="-457200" algn="just" eaLnBrk="1" hangingPunct="1">
              <a:buFont typeface="Arial" pitchFamily="34" charset="0"/>
              <a:buNone/>
              <a:tabLst>
                <a:tab pos="3195638" algn="ctr"/>
              </a:tabLst>
            </a:pPr>
            <a:endParaRPr lang="en-US" sz="2200" dirty="0"/>
          </a:p>
          <a:p>
            <a:pPr marL="457200" indent="-457200" algn="just" eaLnBrk="1" hangingPunct="1">
              <a:buFont typeface="Arial" pitchFamily="34" charset="0"/>
              <a:buNone/>
              <a:tabLst>
                <a:tab pos="3195638" algn="ctr"/>
              </a:tabLst>
            </a:pPr>
            <a:r>
              <a:rPr lang="en-US" sz="2200" b="1" dirty="0">
                <a:solidFill>
                  <a:srgbClr val="C00000"/>
                </a:solidFill>
              </a:rPr>
              <a:t>Example :- </a:t>
            </a:r>
          </a:p>
          <a:p>
            <a:pPr marL="457200" indent="-457200" algn="just" eaLnBrk="1" hangingPunct="1">
              <a:buFont typeface="Arial" pitchFamily="34" charset="0"/>
              <a:buNone/>
              <a:tabLst>
                <a:tab pos="3195638" algn="ctr"/>
              </a:tabLst>
            </a:pPr>
            <a:r>
              <a:rPr lang="en-US" sz="2200" dirty="0">
                <a:solidFill>
                  <a:srgbClr val="C00000"/>
                </a:solidFill>
              </a:rPr>
              <a:t>Relational algebra Query</a:t>
            </a:r>
          </a:p>
          <a:p>
            <a:pPr marL="457200" indent="-457200" algn="just" eaLnBrk="1" hangingPunct="1">
              <a:buFont typeface="Arial" pitchFamily="34" charset="0"/>
              <a:buNone/>
              <a:tabLst>
                <a:tab pos="3195638" algn="ctr"/>
              </a:tabLst>
            </a:pPr>
            <a:endParaRPr lang="en-US" sz="2200" dirty="0">
              <a:solidFill>
                <a:srgbClr val="C00000"/>
              </a:solidFill>
            </a:endParaRPr>
          </a:p>
          <a:p>
            <a:pPr marL="457200" indent="-457200" algn="just" eaLnBrk="1" hangingPunct="1">
              <a:buFont typeface="Arial" pitchFamily="34" charset="0"/>
              <a:buNone/>
              <a:tabLst>
                <a:tab pos="3195638" algn="ctr"/>
              </a:tabLst>
            </a:pPr>
            <a:r>
              <a:rPr lang="en-US" sz="2200" b="1" dirty="0"/>
              <a:t>Emp1    emp1.name=dep1.name(Dep1)</a:t>
            </a:r>
          </a:p>
          <a:p>
            <a:pPr marL="457200" indent="-457200" algn="just" eaLnBrk="1" hangingPunct="1">
              <a:buFont typeface="Arial" pitchFamily="34" charset="0"/>
              <a:buNone/>
              <a:tabLst>
                <a:tab pos="3195638" algn="ctr"/>
              </a:tabLst>
            </a:pPr>
            <a:endParaRPr lang="en-US" sz="2000" dirty="0">
              <a:solidFill>
                <a:srgbClr val="000000"/>
              </a:solidFill>
            </a:endParaRPr>
          </a:p>
          <a:p>
            <a:pPr marL="457200" indent="-457200" algn="just" eaLnBrk="1" hangingPunct="1">
              <a:buFont typeface="Arial" pitchFamily="34" charset="0"/>
              <a:buNone/>
              <a:tabLst>
                <a:tab pos="3195638" algn="ctr"/>
              </a:tabLst>
            </a:pPr>
            <a:r>
              <a:rPr lang="en-US" sz="2000" dirty="0">
                <a:solidFill>
                  <a:srgbClr val="000000"/>
                </a:solidFill>
              </a:rPr>
              <a:t>Here </a:t>
            </a:r>
            <a:r>
              <a:rPr lang="el-GR" sz="2000" dirty="0">
                <a:solidFill>
                  <a:srgbClr val="000000"/>
                </a:solidFill>
              </a:rPr>
              <a:t>θ</a:t>
            </a:r>
            <a:r>
              <a:rPr lang="en-US" sz="2000" dirty="0">
                <a:solidFill>
                  <a:srgbClr val="000000"/>
                </a:solidFill>
              </a:rPr>
              <a:t> (emp1.name=dep1.name) </a:t>
            </a:r>
            <a:endParaRPr lang="en-US" sz="2200" b="1" dirty="0">
              <a:solidFill>
                <a:srgbClr val="C00000"/>
              </a:solidFill>
            </a:endParaRPr>
          </a:p>
          <a:p>
            <a:pPr marL="457200" indent="-457200" algn="just" eaLnBrk="1" hangingPunct="1">
              <a:buFont typeface="Arial" pitchFamily="34" charset="0"/>
              <a:buNone/>
              <a:tabLst>
                <a:tab pos="3195638" algn="ctr"/>
              </a:tabLst>
            </a:pPr>
            <a:r>
              <a:rPr lang="en-US" sz="2200" b="1" dirty="0">
                <a:solidFill>
                  <a:srgbClr val="C00000"/>
                </a:solidFill>
              </a:rPr>
              <a:t>SQL Query </a:t>
            </a:r>
          </a:p>
          <a:p>
            <a:pPr marL="457200" indent="-457200" algn="just" eaLnBrk="1" hangingPunct="1">
              <a:buFont typeface="Arial" pitchFamily="34" charset="0"/>
              <a:buNone/>
              <a:tabLst>
                <a:tab pos="3195638" algn="ctr"/>
              </a:tabLst>
            </a:pPr>
            <a:r>
              <a:rPr lang="en-US" sz="2200" b="1" dirty="0"/>
              <a:t>Select * from emp1 inner join dep1 on emp1.name=dep1.name;</a:t>
            </a: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4AD6EA2E-56CE-49C0-B2A4-F364AFEC7C79}" type="slidenum">
              <a:rPr lang="en-US"/>
              <a:pPr>
                <a:defRPr/>
              </a:pPr>
              <a:t>157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Inner Join </a:t>
            </a:r>
          </a:p>
        </p:txBody>
      </p:sp>
      <p:pic>
        <p:nvPicPr>
          <p:cNvPr id="1351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35176" name="Picture 7"/>
          <p:cNvPicPr>
            <a:picLocks noChangeAspect="1" noChangeArrowheads="1"/>
          </p:cNvPicPr>
          <p:nvPr/>
        </p:nvPicPr>
        <p:blipFill>
          <a:blip r:embed="rId3"/>
          <a:srcRect/>
          <a:stretch>
            <a:fillRect/>
          </a:stretch>
        </p:blipFill>
        <p:spPr bwMode="auto">
          <a:xfrm>
            <a:off x="1447800" y="3352800"/>
            <a:ext cx="238125" cy="304800"/>
          </a:xfrm>
          <a:prstGeom prst="rect">
            <a:avLst/>
          </a:prstGeom>
          <a:noFill/>
          <a:ln w="9525">
            <a:noFill/>
            <a:miter lim="800000"/>
            <a:headEnd/>
            <a:tailEnd/>
          </a:ln>
        </p:spPr>
      </p:pic>
      <p:pic>
        <p:nvPicPr>
          <p:cNvPr id="135177" name="Picture 10"/>
          <p:cNvPicPr>
            <a:picLocks noChangeAspect="1" noChangeArrowheads="1"/>
          </p:cNvPicPr>
          <p:nvPr/>
        </p:nvPicPr>
        <p:blipFill>
          <a:blip r:embed="rId4"/>
          <a:srcRect/>
          <a:stretch>
            <a:fillRect/>
          </a:stretch>
        </p:blipFill>
        <p:spPr bwMode="auto">
          <a:xfrm>
            <a:off x="838200" y="5181600"/>
            <a:ext cx="7591425" cy="1123950"/>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a:xfrm>
            <a:off x="685800" y="914400"/>
            <a:ext cx="8229600" cy="5486400"/>
          </a:xfrm>
        </p:spPr>
        <p:txBody>
          <a:bodyPr>
            <a:noAutofit/>
          </a:bodyPr>
          <a:lstStyle/>
          <a:p>
            <a:pPr marL="457200" indent="-457200" algn="just">
              <a:buNone/>
              <a:tabLst>
                <a:tab pos="3195638" algn="ctr"/>
              </a:tabLst>
              <a:defRPr/>
            </a:pPr>
            <a:r>
              <a:rPr lang="en-US" sz="2000" b="1" dirty="0"/>
              <a:t>	Example 1:- </a:t>
            </a:r>
            <a:r>
              <a:rPr lang="en-US" sz="2000" dirty="0"/>
              <a:t>we want to retrieve the name of the manager of each department.</a:t>
            </a:r>
          </a:p>
          <a:p>
            <a:pPr marL="457200" indent="-457200" algn="just">
              <a:buNone/>
              <a:tabLst>
                <a:tab pos="3195638" algn="ctr"/>
              </a:tabLst>
              <a:defRPr/>
            </a:pPr>
            <a:endParaRPr lang="en-US" sz="2000" dirty="0"/>
          </a:p>
          <a:p>
            <a:pPr marL="457200" indent="-457200" algn="just">
              <a:buNone/>
              <a:tabLst>
                <a:tab pos="3195638" algn="ctr"/>
              </a:tabLst>
              <a:defRPr/>
            </a:pPr>
            <a:r>
              <a:rPr lang="en-US" sz="2000" b="1" dirty="0">
                <a:solidFill>
                  <a:srgbClr val="FF0000"/>
                </a:solidFill>
              </a:rPr>
              <a:t>Relational Algebra Query :- </a:t>
            </a:r>
          </a:p>
          <a:p>
            <a:pPr marL="457200" indent="-457200" algn="just">
              <a:buNone/>
              <a:tabLst>
                <a:tab pos="3195638" algn="ctr"/>
              </a:tabLst>
              <a:defRPr/>
            </a:pPr>
            <a:endParaRPr lang="en-US" sz="2000" b="1" dirty="0">
              <a:solidFill>
                <a:srgbClr val="FF0000"/>
              </a:solidFill>
            </a:endParaRPr>
          </a:p>
          <a:p>
            <a:pPr marL="457200" indent="-457200" algn="just">
              <a:buNone/>
              <a:tabLst>
                <a:tab pos="3195638" algn="ctr"/>
              </a:tabLst>
              <a:defRPr/>
            </a:pPr>
            <a:endParaRPr lang="en-US" sz="2000" b="1" dirty="0">
              <a:solidFill>
                <a:srgbClr val="FF0000"/>
              </a:solidFill>
            </a:endParaRPr>
          </a:p>
          <a:p>
            <a:pPr marL="457200" indent="-457200" algn="just">
              <a:buNone/>
              <a:tabLst>
                <a:tab pos="3195638" algn="ctr"/>
              </a:tabLst>
              <a:defRPr/>
            </a:pPr>
            <a:endParaRPr lang="en-US" sz="2000" b="1" dirty="0">
              <a:solidFill>
                <a:srgbClr val="FF0000"/>
              </a:solidFill>
            </a:endParaRPr>
          </a:p>
          <a:p>
            <a:pPr marL="457200" indent="-457200" algn="just">
              <a:buNone/>
              <a:tabLst>
                <a:tab pos="3195638" algn="ctr"/>
              </a:tabLst>
              <a:defRPr/>
            </a:pPr>
            <a:endParaRPr lang="en-US" sz="2000" b="1" dirty="0">
              <a:solidFill>
                <a:srgbClr val="FF0000"/>
              </a:solidFill>
            </a:endParaRPr>
          </a:p>
          <a:p>
            <a:pPr marL="457200" indent="-457200" algn="just">
              <a:buNone/>
              <a:tabLst>
                <a:tab pos="3195638" algn="ctr"/>
              </a:tabLst>
              <a:defRPr/>
            </a:pPr>
            <a:r>
              <a:rPr lang="en-US" sz="2000" dirty="0"/>
              <a:t>	To get the manager’s name, we need to combine each department </a:t>
            </a:r>
            <a:r>
              <a:rPr lang="en-US" sz="2000" dirty="0" err="1"/>
              <a:t>tuple</a:t>
            </a:r>
            <a:r>
              <a:rPr lang="en-US" sz="2000" dirty="0"/>
              <a:t> with the employee </a:t>
            </a:r>
            <a:r>
              <a:rPr lang="en-US" sz="2000" dirty="0" err="1"/>
              <a:t>tuple</a:t>
            </a:r>
            <a:r>
              <a:rPr lang="en-US" sz="2000" dirty="0"/>
              <a:t> whose </a:t>
            </a:r>
            <a:r>
              <a:rPr lang="en-US" sz="2000" dirty="0" err="1"/>
              <a:t>Ssn</a:t>
            </a:r>
            <a:r>
              <a:rPr lang="en-US" sz="2000" dirty="0"/>
              <a:t> value matches the </a:t>
            </a:r>
            <a:r>
              <a:rPr lang="en-US" sz="2000" dirty="0" err="1"/>
              <a:t>Mgr_ssn</a:t>
            </a:r>
            <a:r>
              <a:rPr lang="en-US" sz="2000" dirty="0"/>
              <a:t> value in the department </a:t>
            </a:r>
            <a:r>
              <a:rPr lang="en-US" sz="2000" dirty="0" err="1"/>
              <a:t>tuple</a:t>
            </a:r>
            <a:r>
              <a:rPr lang="en-US" sz="2000" dirty="0"/>
              <a:t>.</a:t>
            </a:r>
          </a:p>
          <a:p>
            <a:pPr marL="457200" indent="-457200" algn="just">
              <a:buNone/>
              <a:tabLst>
                <a:tab pos="3195638" algn="ctr"/>
              </a:tabLst>
              <a:defRPr/>
            </a:pPr>
            <a:endParaRPr lang="en-US" sz="2000" b="1" dirty="0"/>
          </a:p>
          <a:p>
            <a:pPr marL="457200" indent="-457200" algn="just">
              <a:buNone/>
              <a:tabLst>
                <a:tab pos="3195638" algn="ctr"/>
              </a:tabLst>
              <a:defRPr/>
            </a:pPr>
            <a:r>
              <a:rPr lang="en-US" sz="2000" b="1" dirty="0" err="1"/>
              <a:t>Sql</a:t>
            </a:r>
            <a:r>
              <a:rPr lang="en-US" sz="2000" b="1" dirty="0"/>
              <a:t> Query</a:t>
            </a:r>
          </a:p>
          <a:p>
            <a:pPr marL="457200" indent="-457200" algn="just">
              <a:buNone/>
              <a:tabLst>
                <a:tab pos="3195638" algn="ctr"/>
              </a:tabLst>
              <a:defRPr/>
            </a:pPr>
            <a:r>
              <a:rPr lang="en-US" sz="2000" b="1" dirty="0"/>
              <a:t>	Select </a:t>
            </a:r>
            <a:r>
              <a:rPr lang="en-US" sz="2000" b="1" dirty="0" err="1"/>
              <a:t>Mgr_ssn</a:t>
            </a:r>
            <a:r>
              <a:rPr lang="en-US" sz="2000" b="1" dirty="0"/>
              <a:t> from department  inner join employee on </a:t>
            </a:r>
            <a:r>
              <a:rPr lang="en-US" sz="2000" b="1" dirty="0" err="1"/>
              <a:t>mgr_ssn</a:t>
            </a:r>
            <a:r>
              <a:rPr lang="en-US" sz="2000" b="1" dirty="0"/>
              <a:t>=</a:t>
            </a:r>
            <a:r>
              <a:rPr lang="en-US" sz="2000" b="1" dirty="0" err="1"/>
              <a:t>ssn</a:t>
            </a:r>
            <a:r>
              <a:rPr lang="en-US" sz="2000" b="1" dirty="0"/>
              <a:t>;</a:t>
            </a:r>
          </a:p>
          <a:p>
            <a:pPr marL="457200" indent="-457200" algn="just">
              <a:buNone/>
              <a:tabLst>
                <a:tab pos="3195638" algn="ctr"/>
              </a:tabLst>
              <a:defRPr/>
            </a:pPr>
            <a:endParaRPr lang="en-US" sz="2000" dirty="0"/>
          </a:p>
          <a:p>
            <a:pPr marL="457200" indent="-457200" algn="just">
              <a:buNone/>
              <a:tabLst>
                <a:tab pos="3195638" algn="ctr"/>
              </a:tabLst>
              <a:defRPr/>
            </a:pPr>
            <a:r>
              <a:rPr lang="en-US" sz="2000" dirty="0"/>
              <a:t>	</a:t>
            </a:r>
          </a:p>
          <a:p>
            <a:pPr marL="457200" indent="-457200" algn="just">
              <a:buNone/>
              <a:tabLst>
                <a:tab pos="3195638" algn="ctr"/>
              </a:tabLst>
              <a:defRPr/>
            </a:pPr>
            <a:endParaRPr lang="en-US" sz="20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DBC6C233-91F4-47A7-AE94-738B558493DA}" type="slidenum">
              <a:rPr lang="en-US"/>
              <a:pPr>
                <a:defRPr/>
              </a:pPr>
              <a:t>158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Example </a:t>
            </a:r>
          </a:p>
        </p:txBody>
      </p:sp>
      <p:pic>
        <p:nvPicPr>
          <p:cNvPr id="13415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1357290" y="2428868"/>
            <a:ext cx="7143800" cy="142876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Content Placeholder 2"/>
          <p:cNvSpPr>
            <a:spLocks noGrp="1"/>
          </p:cNvSpPr>
          <p:nvPr>
            <p:ph idx="1"/>
          </p:nvPr>
        </p:nvSpPr>
        <p:spPr>
          <a:xfrm>
            <a:off x="533400" y="1143000"/>
            <a:ext cx="8229600" cy="5257800"/>
          </a:xfrm>
        </p:spPr>
        <p:txBody>
          <a:bodyPr/>
          <a:lstStyle/>
          <a:p>
            <a:pPr algn="just" eaLnBrk="1" hangingPunct="1">
              <a:buFont typeface="Arial" pitchFamily="34" charset="0"/>
              <a:buNone/>
              <a:tabLst>
                <a:tab pos="3195638" algn="ctr"/>
              </a:tabLst>
            </a:pPr>
            <a:r>
              <a:rPr lang="en-US" sz="2200" b="1" dirty="0"/>
              <a:t>2. </a:t>
            </a:r>
            <a:r>
              <a:rPr lang="en-US" sz="2400" b="1" dirty="0"/>
              <a:t>Non </a:t>
            </a:r>
            <a:r>
              <a:rPr lang="en-US" sz="2400" b="1" dirty="0" err="1"/>
              <a:t>Equi</a:t>
            </a:r>
            <a:r>
              <a:rPr lang="en-US" sz="2400" b="1" dirty="0"/>
              <a:t> Join:- Non </a:t>
            </a:r>
            <a:r>
              <a:rPr lang="en-US" sz="2400" b="1" dirty="0" err="1"/>
              <a:t>Equi</a:t>
            </a:r>
            <a:r>
              <a:rPr lang="en-US" sz="2400" b="1" dirty="0"/>
              <a:t> join is an inner join that uses an unequal operation  like as </a:t>
            </a:r>
            <a:r>
              <a:rPr lang="en-US" sz="2400" dirty="0"/>
              <a:t>(&lt; ,&gt;, ≥, ≠,between etc ) to match rows from different relations.</a:t>
            </a:r>
          </a:p>
          <a:p>
            <a:pPr algn="just" eaLnBrk="1" hangingPunct="1">
              <a:buFont typeface="Arial" pitchFamily="34" charset="0"/>
              <a:buNone/>
              <a:tabLst>
                <a:tab pos="3195638" algn="ctr"/>
              </a:tabLst>
            </a:pPr>
            <a:r>
              <a:rPr lang="en-US" sz="2400" b="1" dirty="0"/>
              <a:t>Example </a:t>
            </a:r>
            <a:r>
              <a:rPr lang="en-US" sz="2400" b="1" dirty="0">
                <a:solidFill>
                  <a:srgbClr val="0070C0"/>
                </a:solidFill>
              </a:rPr>
              <a:t>:- A customer wants to buy a car and a boat, but he/ she does not want to spend more money for the boat than for the car.</a:t>
            </a:r>
          </a:p>
          <a:p>
            <a:pPr algn="just" eaLnBrk="1" hangingPunct="1">
              <a:buFont typeface="Arial" pitchFamily="34" charset="0"/>
              <a:buNone/>
              <a:tabLst>
                <a:tab pos="3195638" algn="ctr"/>
              </a:tabLst>
            </a:pPr>
            <a:r>
              <a:rPr lang="en-US" sz="2400" b="1" dirty="0"/>
              <a:t>Car				Boat</a:t>
            </a:r>
          </a:p>
          <a:p>
            <a:pPr algn="just" eaLnBrk="1" hangingPunct="1">
              <a:buFont typeface="Arial" pitchFamily="34" charset="0"/>
              <a:buNone/>
              <a:tabLst>
                <a:tab pos="3195638" algn="ctr"/>
              </a:tabLst>
            </a:pPr>
            <a:endParaRPr lang="en-US" sz="2400" dirty="0"/>
          </a:p>
          <a:p>
            <a:pPr algn="just" eaLnBrk="1" hangingPunct="1">
              <a:buFont typeface="Arial" pitchFamily="34" charset="0"/>
              <a:buNone/>
              <a:tabLst>
                <a:tab pos="3195638" algn="ctr"/>
              </a:tabLst>
            </a:pPr>
            <a:endParaRPr lang="en-US" sz="2400" dirty="0"/>
          </a:p>
          <a:p>
            <a:pPr eaLnBrk="1" hangingPunct="1">
              <a:buFont typeface="Arial" pitchFamily="34" charset="0"/>
              <a:buNone/>
              <a:tabLst>
                <a:tab pos="3195638" algn="ctr"/>
              </a:tabLst>
            </a:pPr>
            <a:r>
              <a:rPr lang="en-US" sz="2400" dirty="0"/>
              <a:t>						</a:t>
            </a:r>
          </a:p>
          <a:p>
            <a:pPr eaLnBrk="1" hangingPunct="1">
              <a:buFont typeface="Arial" pitchFamily="34" charset="0"/>
              <a:buNone/>
              <a:tabLst>
                <a:tab pos="3195638" algn="ctr"/>
              </a:tabLst>
            </a:pPr>
            <a:r>
              <a:rPr lang="en-US" sz="2400" b="1" dirty="0">
                <a:solidFill>
                  <a:srgbClr val="C00000"/>
                </a:solidFill>
              </a:rPr>
              <a:t>Query</a:t>
            </a:r>
            <a:r>
              <a:rPr lang="en-US" sz="2800" b="1" dirty="0">
                <a:solidFill>
                  <a:srgbClr val="C00000"/>
                </a:solidFill>
              </a:rPr>
              <a:t>:- </a:t>
            </a:r>
            <a:r>
              <a:rPr lang="en-US" dirty="0"/>
              <a:t>car</a:t>
            </a:r>
            <a:r>
              <a:rPr lang="en-US" sz="2800" dirty="0"/>
              <a:t> </a:t>
            </a:r>
            <a:r>
              <a:rPr lang="en-US" sz="2400" dirty="0"/>
              <a:t>⋈</a:t>
            </a:r>
            <a:r>
              <a:rPr lang="en-US" sz="1600" dirty="0" err="1"/>
              <a:t>carprice</a:t>
            </a:r>
            <a:r>
              <a:rPr lang="en-US" sz="1600" dirty="0"/>
              <a:t>&gt;</a:t>
            </a:r>
            <a:r>
              <a:rPr lang="en-US" sz="1600" dirty="0" err="1"/>
              <a:t>boatprice</a:t>
            </a:r>
            <a:r>
              <a:rPr lang="en-US" sz="2400" dirty="0"/>
              <a:t> </a:t>
            </a:r>
            <a:r>
              <a:rPr lang="en-US" sz="2800" dirty="0"/>
              <a:t>Boat</a:t>
            </a:r>
          </a:p>
          <a:p>
            <a:pPr algn="just" eaLnBrk="1" hangingPunct="1">
              <a:buFont typeface="Arial" pitchFamily="34" charset="0"/>
              <a:buNone/>
              <a:tabLst>
                <a:tab pos="3195638" algn="ctr"/>
              </a:tabLst>
            </a:pPr>
            <a:r>
              <a:rPr lang="en-US" sz="2000" b="1" dirty="0" err="1">
                <a:solidFill>
                  <a:srgbClr val="C00000"/>
                </a:solidFill>
              </a:rPr>
              <a:t>Sql</a:t>
            </a:r>
            <a:r>
              <a:rPr lang="en-US" sz="2000" b="1" dirty="0">
                <a:solidFill>
                  <a:srgbClr val="C00000"/>
                </a:solidFill>
              </a:rPr>
              <a:t> Query :- </a:t>
            </a:r>
            <a:r>
              <a:rPr lang="en-US" sz="2000" dirty="0"/>
              <a:t>Select * from car inner join boat on </a:t>
            </a:r>
            <a:r>
              <a:rPr lang="en-US" sz="2000" dirty="0" err="1"/>
              <a:t>carprice</a:t>
            </a:r>
            <a:r>
              <a:rPr lang="en-US" sz="2000" dirty="0"/>
              <a:t>&gt;</a:t>
            </a:r>
            <a:r>
              <a:rPr lang="en-US" sz="2000" dirty="0" err="1"/>
              <a:t>boatprice</a:t>
            </a:r>
            <a:r>
              <a:rPr lang="en-US" sz="2000" dirty="0"/>
              <a:t>;  </a:t>
            </a:r>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3F5DC9D7-96D0-4AC2-9579-99FB3AD41B17}" type="slidenum">
              <a:rPr lang="en-US"/>
              <a:pPr>
                <a:defRPr/>
              </a:pPr>
              <a:t>159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Inner Join </a:t>
            </a:r>
          </a:p>
        </p:txBody>
      </p:sp>
      <p:pic>
        <p:nvPicPr>
          <p:cNvPr id="13619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36200" name="Picture 2"/>
          <p:cNvPicPr>
            <a:picLocks noChangeAspect="1" noChangeArrowheads="1"/>
          </p:cNvPicPr>
          <p:nvPr/>
        </p:nvPicPr>
        <p:blipFill>
          <a:blip r:embed="rId3"/>
          <a:srcRect/>
          <a:stretch>
            <a:fillRect/>
          </a:stretch>
        </p:blipFill>
        <p:spPr bwMode="auto">
          <a:xfrm>
            <a:off x="990600" y="3886200"/>
            <a:ext cx="3124200" cy="1219200"/>
          </a:xfrm>
          <a:prstGeom prst="rect">
            <a:avLst/>
          </a:prstGeom>
          <a:noFill/>
          <a:ln w="9525">
            <a:noFill/>
            <a:miter lim="800000"/>
            <a:headEnd/>
            <a:tailEnd/>
          </a:ln>
        </p:spPr>
      </p:pic>
      <p:pic>
        <p:nvPicPr>
          <p:cNvPr id="136201" name="Picture 4"/>
          <p:cNvPicPr>
            <a:picLocks noChangeAspect="1" noChangeArrowheads="1"/>
          </p:cNvPicPr>
          <p:nvPr/>
        </p:nvPicPr>
        <p:blipFill>
          <a:blip r:embed="rId4"/>
          <a:srcRect/>
          <a:stretch>
            <a:fillRect/>
          </a:stretch>
        </p:blipFill>
        <p:spPr bwMode="auto">
          <a:xfrm>
            <a:off x="4800600" y="3886200"/>
            <a:ext cx="2771775" cy="1228725"/>
          </a:xfrm>
          <a:prstGeom prst="rect">
            <a:avLst/>
          </a:prstGeom>
          <a:noFill/>
          <a:ln w="9525">
            <a:noFill/>
            <a:miter lim="800000"/>
            <a:headEnd/>
            <a:tailEnd/>
          </a:ln>
        </p:spPr>
      </p:pic>
      <p:pic>
        <p:nvPicPr>
          <p:cNvPr id="45062" name="Picture 6"/>
          <p:cNvPicPr>
            <a:picLocks noChangeAspect="1" noChangeArrowheads="1"/>
          </p:cNvPicPr>
          <p:nvPr/>
        </p:nvPicPr>
        <p:blipFill>
          <a:blip r:embed="rId5"/>
          <a:srcRect/>
          <a:stretch>
            <a:fillRect/>
          </a:stretch>
        </p:blipFill>
        <p:spPr bwMode="auto">
          <a:xfrm>
            <a:off x="1857356" y="0"/>
            <a:ext cx="6786610" cy="121442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1074">
                                            <p:txEl>
                                              <p:pRg st="6" end="6"/>
                                            </p:txEl>
                                          </p:spTgt>
                                        </p:tgtEl>
                                        <p:attrNameLst>
                                          <p:attrName>style.visibility</p:attrName>
                                        </p:attrNameLst>
                                      </p:cBhvr>
                                      <p:to>
                                        <p:strVal val="visible"/>
                                      </p:to>
                                    </p:set>
                                    <p:anim calcmode="lin" valueType="num">
                                      <p:cBhvr additive="base">
                                        <p:cTn id="7" dur="500" fill="hold"/>
                                        <p:tgtEl>
                                          <p:spTgt spid="131074">
                                            <p:txEl>
                                              <p:pRg st="6" end="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107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1074">
                                            <p:txEl>
                                              <p:pRg st="7" end="7"/>
                                            </p:txEl>
                                          </p:spTgt>
                                        </p:tgtEl>
                                        <p:attrNameLst>
                                          <p:attrName>style.visibility</p:attrName>
                                        </p:attrNameLst>
                                      </p:cBhvr>
                                      <p:to>
                                        <p:strVal val="visible"/>
                                      </p:to>
                                    </p:set>
                                    <p:anim calcmode="lin" valueType="num">
                                      <p:cBhvr additive="base">
                                        <p:cTn id="13" dur="500" fill="hold"/>
                                        <p:tgtEl>
                                          <p:spTgt spid="131074">
                                            <p:txEl>
                                              <p:pRg st="7" end="7"/>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107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0" presetClass="entr" presetSubtype="0" fill="hold" nodeType="clickEffect">
                                  <p:stCondLst>
                                    <p:cond delay="0"/>
                                  </p:stCondLst>
                                  <p:childTnLst>
                                    <p:set>
                                      <p:cBhvr>
                                        <p:cTn id="18" dur="1" fill="hold">
                                          <p:stCondLst>
                                            <p:cond delay="0"/>
                                          </p:stCondLst>
                                        </p:cTn>
                                        <p:tgtEl>
                                          <p:spTgt spid="45062"/>
                                        </p:tgtEl>
                                        <p:attrNameLst>
                                          <p:attrName>style.visibility</p:attrName>
                                        </p:attrNameLst>
                                      </p:cBhvr>
                                      <p:to>
                                        <p:strVal val="visible"/>
                                      </p:to>
                                    </p:set>
                                    <p:animEffect transition="in" filter="fade">
                                      <p:cBhvr>
                                        <p:cTn id="19" dur="800" decel="100000"/>
                                        <p:tgtEl>
                                          <p:spTgt spid="45062"/>
                                        </p:tgtEl>
                                      </p:cBhvr>
                                    </p:animEffect>
                                    <p:anim calcmode="lin" valueType="num">
                                      <p:cBhvr>
                                        <p:cTn id="20" dur="800" decel="100000" fill="hold"/>
                                        <p:tgtEl>
                                          <p:spTgt spid="45062"/>
                                        </p:tgtEl>
                                        <p:attrNameLst>
                                          <p:attrName>style.rotation</p:attrName>
                                        </p:attrNameLst>
                                      </p:cBhvr>
                                      <p:tavLst>
                                        <p:tav tm="0">
                                          <p:val>
                                            <p:fltVal val="-90"/>
                                          </p:val>
                                        </p:tav>
                                        <p:tav tm="100000">
                                          <p:val>
                                            <p:fltVal val="0"/>
                                          </p:val>
                                        </p:tav>
                                      </p:tavLst>
                                    </p:anim>
                                    <p:anim calcmode="lin" valueType="num">
                                      <p:cBhvr>
                                        <p:cTn id="21" dur="800" decel="100000" fill="hold"/>
                                        <p:tgtEl>
                                          <p:spTgt spid="45062"/>
                                        </p:tgtEl>
                                        <p:attrNameLst>
                                          <p:attrName>ppt_x</p:attrName>
                                        </p:attrNameLst>
                                      </p:cBhvr>
                                      <p:tavLst>
                                        <p:tav tm="0">
                                          <p:val>
                                            <p:strVal val="#ppt_x+0.4"/>
                                          </p:val>
                                        </p:tav>
                                        <p:tav tm="100000">
                                          <p:val>
                                            <p:strVal val="#ppt_x-0.05"/>
                                          </p:val>
                                        </p:tav>
                                      </p:tavLst>
                                    </p:anim>
                                    <p:anim calcmode="lin" valueType="num">
                                      <p:cBhvr>
                                        <p:cTn id="22" dur="800" decel="100000" fill="hold"/>
                                        <p:tgtEl>
                                          <p:spTgt spid="45062"/>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45062"/>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4506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xmlns="" id="{1FEAF437-1CC3-477B-83CA-34C492E1045E}"/>
              </a:ext>
            </a:extLst>
          </p:cNvPr>
          <p:cNvSpPr>
            <a:spLocks noGrp="1"/>
          </p:cNvSpPr>
          <p:nvPr>
            <p:ph idx="1"/>
          </p:nvPr>
        </p:nvSpPr>
        <p:spPr>
          <a:xfrm>
            <a:off x="533400" y="838200"/>
            <a:ext cx="8229600" cy="5562600"/>
          </a:xfrm>
        </p:spPr>
        <p:txBody>
          <a:bodyPr/>
          <a:lstStyle/>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b="1"/>
              <a:t>	We will mostly use the first definition of relation</a:t>
            </a:r>
            <a:r>
              <a:rPr lang="en-US" altLang="en-US" sz="2400"/>
              <a:t>, where the attributes are ordered in the relation schema and the values within tuples are similarly ordered, because it simplifies much of the notation. </a:t>
            </a:r>
            <a:endParaRPr lang="en-US" altLang="en-US" sz="2400" b="1">
              <a:solidFill>
                <a:srgbClr val="C00000"/>
              </a:solidFill>
            </a:endParaRPr>
          </a:p>
        </p:txBody>
      </p:sp>
      <p:sp>
        <p:nvSpPr>
          <p:cNvPr id="7" name="Title 1">
            <a:extLst>
              <a:ext uri="{FF2B5EF4-FFF2-40B4-BE49-F238E27FC236}">
                <a16:creationId xmlns:a16="http://schemas.microsoft.com/office/drawing/2014/main" xmlns="" id="{86A06CDC-7462-449D-8564-9221360AD3B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chemeClr val="tx1"/>
                </a:solidFill>
              </a:rPr>
              <a:t>Characteristics of Relations                     </a:t>
            </a:r>
            <a:r>
              <a:rPr lang="en-US" sz="3200" b="1" dirty="0"/>
              <a:t>(CO2) </a:t>
            </a:r>
            <a:endParaRPr lang="en-US" sz="3200" b="1" dirty="0">
              <a:solidFill>
                <a:schemeClr val="tx1"/>
              </a:solidFill>
              <a:effectLst>
                <a:outerShdw blurRad="38100" dist="38100" dir="2700000" algn="tl">
                  <a:srgbClr val="000000">
                    <a:alpha val="43137"/>
                  </a:srgbClr>
                </a:outerShdw>
              </a:effectLst>
            </a:endParaRPr>
          </a:p>
        </p:txBody>
      </p:sp>
      <p:pic>
        <p:nvPicPr>
          <p:cNvPr id="32772" name="Picture 2" descr="E:\NIET\Project\xLogo11.png.pagespeed.ic.pydHLuCQEZ.png">
            <a:extLst>
              <a:ext uri="{FF2B5EF4-FFF2-40B4-BE49-F238E27FC236}">
                <a16:creationId xmlns:a16="http://schemas.microsoft.com/office/drawing/2014/main" xmlns="" id="{CA9E51C1-9A7C-49F7-BD11-748626225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952765CF-A59C-4B83-B2E4-0F515E00DA80}"/>
              </a:ext>
            </a:extLst>
          </p:cNvPr>
          <p:cNvSpPr>
            <a:spLocks noGrp="1"/>
          </p:cNvSpPr>
          <p:nvPr>
            <p:ph type="dt" sz="quarter" idx="10"/>
          </p:nvPr>
        </p:nvSpPr>
        <p:spPr/>
        <p:txBody>
          <a:bodyPr/>
          <a:lstStyle/>
          <a:p>
            <a:pPr>
              <a:defRPr/>
            </a:pPr>
            <a:fld id="{6DC93C86-2DDC-4244-AD6E-9BF2598B5DF6}" type="datetime1">
              <a:rPr lang="en-US"/>
              <a:pPr>
                <a:defRPr/>
              </a:pPr>
              <a:t>08/03/22</a:t>
            </a:fld>
            <a:endParaRPr lang="en-US"/>
          </a:p>
        </p:txBody>
      </p:sp>
      <p:sp>
        <p:nvSpPr>
          <p:cNvPr id="6" name="Slide Number Placeholder 5">
            <a:extLst>
              <a:ext uri="{FF2B5EF4-FFF2-40B4-BE49-F238E27FC236}">
                <a16:creationId xmlns:a16="http://schemas.microsoft.com/office/drawing/2014/main" xmlns="" id="{1A0F1A14-959C-4A50-B41D-B6D73631FB5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228215-9DD9-4DE7-B600-0C7145F122F3}"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xmlns="" id="{43A52965-286E-4603-B647-8E24CC49A843}"/>
              </a:ext>
            </a:extLst>
          </p:cNvPr>
          <p:cNvSpPr>
            <a:spLocks noGrp="1"/>
          </p:cNvSpPr>
          <p:nvPr>
            <p:ph type="ftr" sz="quarter" idx="11"/>
          </p:nvPr>
        </p:nvSpPr>
        <p:spPr>
          <a:xfrm>
            <a:off x="1905000" y="6356350"/>
            <a:ext cx="5943600" cy="365125"/>
          </a:xfrm>
        </p:spPr>
        <p:txBody>
          <a:bodyPr/>
          <a:lstStyle/>
          <a:p>
            <a:r>
              <a:rPr lang="en-US"/>
              <a:t>Vikrant Malik          KCS-501 and DBMS                Unit-2</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2"/>
          <p:cNvSpPr>
            <a:spLocks noGrp="1"/>
          </p:cNvSpPr>
          <p:nvPr>
            <p:ph idx="1"/>
          </p:nvPr>
        </p:nvSpPr>
        <p:spPr>
          <a:xfrm>
            <a:off x="533400" y="838200"/>
            <a:ext cx="8229600" cy="5486400"/>
          </a:xfrm>
        </p:spPr>
        <p:txBody>
          <a:bodyPr/>
          <a:lstStyle/>
          <a:p>
            <a:pPr marL="0" indent="0" algn="just" eaLnBrk="1" hangingPunct="1">
              <a:buNone/>
              <a:defRPr/>
            </a:pPr>
            <a:r>
              <a:rPr lang="en-US" sz="2400" b="1" dirty="0"/>
              <a:t>Natural Join :</a:t>
            </a:r>
            <a:r>
              <a:rPr lang="en-US" sz="2400" dirty="0"/>
              <a:t> </a:t>
            </a:r>
          </a:p>
          <a:p>
            <a:pPr algn="just">
              <a:defRPr/>
            </a:pPr>
            <a:r>
              <a:rPr lang="en-US" sz="2400" dirty="0"/>
              <a:t>Natural Join joins two tables based on same attribute name and datatypes. The resulting table will contain all the attributes of both the table but keep only one copy of each common column. </a:t>
            </a:r>
          </a:p>
          <a:p>
            <a:pPr marL="0" indent="0" algn="just">
              <a:buNone/>
              <a:defRPr/>
            </a:pPr>
            <a:r>
              <a:rPr lang="en-US" sz="2400" b="1" dirty="0"/>
              <a:t>Inner Join :</a:t>
            </a:r>
          </a:p>
          <a:p>
            <a:pPr algn="just">
              <a:defRPr/>
            </a:pPr>
            <a:r>
              <a:rPr lang="en-US" sz="2400" dirty="0"/>
              <a:t>Inner Join joins two table on the basis of the column which is explicitly specified in the ON clause. The resulting table will contain all the attributes from both the tables including common column also. </a:t>
            </a:r>
          </a:p>
          <a:p>
            <a:pPr marL="457200" indent="-457200" algn="just" eaLnBrk="1" hangingPunct="1">
              <a:buFont typeface="Arial" pitchFamily="34" charset="0"/>
              <a:buAutoNum type="arabicPeriod"/>
              <a:defRPr/>
            </a:pPr>
            <a:endParaRPr lang="en-US" sz="2400" dirty="0"/>
          </a:p>
          <a:p>
            <a:pPr algn="just" eaLnBrk="1" hangingPunct="1">
              <a:buFont typeface="Arial" pitchFamily="34" charset="0"/>
              <a:buNone/>
              <a:defRPr/>
            </a:pPr>
            <a:endParaRPr lang="en-US" sz="2400" dirty="0"/>
          </a:p>
          <a:p>
            <a:pPr algn="just" eaLnBrk="1" hangingPunct="1">
              <a:buFont typeface="Arial" pitchFamily="34" charset="0"/>
              <a:buNone/>
              <a:defRPr/>
            </a:pPr>
            <a:endParaRPr lang="en-US" sz="2400" dirty="0"/>
          </a:p>
          <a:p>
            <a:pPr algn="just" eaLnBrk="1" hangingPunct="1">
              <a:buFont typeface="Arial" pitchFamily="34" charset="0"/>
              <a:buNone/>
              <a:defRPr/>
            </a:pPr>
            <a:endParaRPr lang="en-US" altLang="en-US" sz="2400" dirty="0"/>
          </a:p>
        </p:txBody>
      </p:sp>
      <p:sp>
        <p:nvSpPr>
          <p:cNvPr id="4" name="Date Placeholder 3"/>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2F17F634-A68B-4311-AFBB-7DE4D8C6CFE5}" type="slidenum">
              <a:rPr lang="en-US"/>
              <a:pPr>
                <a:defRPr/>
              </a:pPr>
              <a:t>160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2400" b="1" dirty="0">
                <a:solidFill>
                  <a:srgbClr val="C00000"/>
                </a:solidFill>
              </a:rPr>
              <a:t>Difference between Natural join and Inner Join in SQL</a:t>
            </a:r>
            <a:endParaRPr lang="en-US" sz="2400" dirty="0">
              <a:solidFill>
                <a:srgbClr val="C00000"/>
              </a:solidFill>
            </a:endParaRPr>
          </a:p>
          <a:p>
            <a:pPr algn="ctr">
              <a:lnSpc>
                <a:spcPct val="80000"/>
              </a:lnSpc>
              <a:defRPr/>
            </a:pPr>
            <a:endParaRPr lang="en-US" sz="1050" b="1" dirty="0">
              <a:latin typeface="Times New Roman" pitchFamily="18" charset="0"/>
            </a:endParaRPr>
          </a:p>
        </p:txBody>
      </p:sp>
      <p:pic>
        <p:nvPicPr>
          <p:cNvPr id="13722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5152D10E-46CB-4DA8-98EF-B08A814FE1FD}" type="slidenum">
              <a:rPr lang="en-US"/>
              <a:pPr>
                <a:defRPr/>
              </a:pPr>
              <a:t>161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lnSpc>
                <a:spcPct val="80000"/>
              </a:lnSpc>
              <a:defRPr/>
            </a:pPr>
            <a:r>
              <a:rPr lang="en-US" sz="2400" b="1" dirty="0">
                <a:solidFill>
                  <a:srgbClr val="C00000"/>
                </a:solidFill>
              </a:rPr>
              <a:t>Difference between Natural join and Inner Join in SQL</a:t>
            </a:r>
            <a:endParaRPr lang="en-US" sz="2400" dirty="0">
              <a:solidFill>
                <a:srgbClr val="C00000"/>
              </a:solidFill>
            </a:endParaRPr>
          </a:p>
          <a:p>
            <a:pPr algn="ctr">
              <a:lnSpc>
                <a:spcPct val="80000"/>
              </a:lnSpc>
              <a:defRPr/>
            </a:pPr>
            <a:endParaRPr lang="en-US" sz="1050" b="1" dirty="0">
              <a:latin typeface="Times New Roman" pitchFamily="18" charset="0"/>
            </a:endParaRPr>
          </a:p>
        </p:txBody>
      </p:sp>
      <p:pic>
        <p:nvPicPr>
          <p:cNvPr id="13824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38247" name="Picture 2"/>
          <p:cNvPicPr>
            <a:picLocks noGrp="1" noChangeAspect="1" noChangeArrowheads="1"/>
          </p:cNvPicPr>
          <p:nvPr>
            <p:ph idx="1"/>
          </p:nvPr>
        </p:nvPicPr>
        <p:blipFill>
          <a:blip r:embed="rId3"/>
          <a:srcRect/>
          <a:stretch>
            <a:fillRect/>
          </a:stretch>
        </p:blipFill>
        <p:spPr>
          <a:xfrm>
            <a:off x="286072" y="980728"/>
            <a:ext cx="8534400" cy="5040560"/>
          </a:xfrm>
          <a:noFill/>
        </p:spPr>
      </p:pic>
    </p:spTree>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Content Placeholder 2"/>
          <p:cNvSpPr>
            <a:spLocks noGrp="1"/>
          </p:cNvSpPr>
          <p:nvPr>
            <p:ph idx="1"/>
          </p:nvPr>
        </p:nvSpPr>
        <p:spPr>
          <a:xfrm>
            <a:off x="533400" y="1143000"/>
            <a:ext cx="8229600" cy="4525963"/>
          </a:xfrm>
        </p:spPr>
        <p:txBody>
          <a:bodyPr/>
          <a:lstStyle/>
          <a:p>
            <a:pPr algn="just" eaLnBrk="1" hangingPunct="1">
              <a:buFont typeface="Wingdings" pitchFamily="2" charset="2"/>
              <a:buChar char="v"/>
              <a:tabLst>
                <a:tab pos="3195638" algn="ctr"/>
              </a:tabLst>
            </a:pPr>
            <a:r>
              <a:rPr lang="en-US" sz="2400" dirty="0"/>
              <a:t>A set of operation, called outer join can be used when we want to keep all the tuples in R, or all those in S, or all those in both relation in the result of the join, regardless of whether or not they have matching tuples in other relation.</a:t>
            </a:r>
          </a:p>
          <a:p>
            <a:pPr algn="just" eaLnBrk="1" hangingPunct="1">
              <a:buFont typeface="Arial" pitchFamily="34" charset="0"/>
              <a:buNone/>
              <a:tabLst>
                <a:tab pos="3195638" algn="ctr"/>
              </a:tabLst>
            </a:pPr>
            <a:endParaRPr lang="en-US" sz="2400" dirty="0"/>
          </a:p>
          <a:p>
            <a:pPr algn="just" eaLnBrk="1" hangingPunct="1">
              <a:buFont typeface="Wingdings" pitchFamily="2" charset="2"/>
              <a:buChar char="v"/>
              <a:tabLst>
                <a:tab pos="3195638" algn="ctr"/>
              </a:tabLst>
            </a:pPr>
            <a:r>
              <a:rPr lang="en-US" sz="2400" b="1" dirty="0"/>
              <a:t>The </a:t>
            </a:r>
            <a:r>
              <a:rPr lang="en-US" sz="2400" b="1" dirty="0">
                <a:solidFill>
                  <a:srgbClr val="FF0000"/>
                </a:solidFill>
              </a:rPr>
              <a:t>outer join </a:t>
            </a:r>
            <a:r>
              <a:rPr lang="en-US" sz="2400" b="1" dirty="0"/>
              <a:t>operation is an extension of the inner join operation where the result includes all the tuples in one relation even when some of these have no matching tuples on the second relation.</a:t>
            </a:r>
            <a:r>
              <a:rPr lang="en-US" sz="2400" dirty="0"/>
              <a:t> </a:t>
            </a:r>
          </a:p>
          <a:p>
            <a:pPr algn="just" eaLnBrk="1" hangingPunct="1">
              <a:buFont typeface="Arial" pitchFamily="34" charset="0"/>
              <a:buNone/>
              <a:tabLst>
                <a:tab pos="3195638" algn="ctr"/>
              </a:tabLst>
            </a:pPr>
            <a:r>
              <a:rPr lang="en-US" sz="2400" dirty="0"/>
              <a:t>	Whereas the result of </a:t>
            </a:r>
            <a:r>
              <a:rPr lang="en-US" sz="2400" b="1" dirty="0">
                <a:solidFill>
                  <a:srgbClr val="FF0000"/>
                </a:solidFill>
              </a:rPr>
              <a:t>inner join </a:t>
            </a:r>
            <a:r>
              <a:rPr lang="en-US" sz="2400" dirty="0"/>
              <a:t>consist of tuples formed by combining matching tuples in two operands.</a:t>
            </a:r>
          </a:p>
          <a:p>
            <a:pPr algn="just" eaLnBrk="1" hangingPunct="1">
              <a:buFont typeface="Wingdings" pitchFamily="2" charset="2"/>
              <a:buChar char="v"/>
              <a:tabLst>
                <a:tab pos="3195638" algn="ctr"/>
              </a:tabLst>
            </a:pPr>
            <a:endParaRPr lang="en-US" sz="24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854ECDDA-2961-46A0-8C39-F34455B7297C}" type="slidenum">
              <a:rPr lang="en-US"/>
              <a:pPr>
                <a:defRPr/>
              </a:pPr>
              <a:t>162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Outer Join</a:t>
            </a:r>
          </a:p>
        </p:txBody>
      </p:sp>
      <p:pic>
        <p:nvPicPr>
          <p:cNvPr id="13927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2"/>
          <p:cNvSpPr>
            <a:spLocks noGrp="1"/>
          </p:cNvSpPr>
          <p:nvPr>
            <p:ph idx="1"/>
          </p:nvPr>
        </p:nvSpPr>
        <p:spPr>
          <a:xfrm>
            <a:off x="533400" y="1143000"/>
            <a:ext cx="8229600" cy="4525963"/>
          </a:xfrm>
        </p:spPr>
        <p:txBody>
          <a:bodyPr/>
          <a:lstStyle/>
          <a:p>
            <a:pPr algn="just" eaLnBrk="1" hangingPunct="1">
              <a:tabLst>
                <a:tab pos="3195638" algn="ctr"/>
              </a:tabLst>
            </a:pPr>
            <a:endParaRPr lang="en-US" sz="2400" dirty="0"/>
          </a:p>
          <a:p>
            <a:pPr algn="just" eaLnBrk="1" hangingPunct="1">
              <a:buFont typeface="Wingdings" pitchFamily="2" charset="2"/>
              <a:buChar char="v"/>
              <a:tabLst>
                <a:tab pos="3195638" algn="ctr"/>
              </a:tabLst>
            </a:pPr>
            <a:r>
              <a:rPr lang="en-US" sz="2400" dirty="0"/>
              <a:t>Since the scheme of the result includes all attributes from both relations, whenever a </a:t>
            </a:r>
            <a:r>
              <a:rPr lang="en-US" sz="2400" dirty="0" err="1"/>
              <a:t>tuple</a:t>
            </a:r>
            <a:r>
              <a:rPr lang="en-US" sz="2400" dirty="0"/>
              <a:t> from the first relation has no matching </a:t>
            </a:r>
            <a:r>
              <a:rPr lang="en-US" sz="2400" dirty="0" err="1"/>
              <a:t>tuple</a:t>
            </a:r>
            <a:r>
              <a:rPr lang="en-US" sz="2400" dirty="0"/>
              <a:t> in the second relation, the result will have a </a:t>
            </a:r>
            <a:r>
              <a:rPr lang="en-US" sz="2400" dirty="0" err="1"/>
              <a:t>tuple</a:t>
            </a:r>
            <a:r>
              <a:rPr lang="en-US" sz="2400" dirty="0"/>
              <a:t> with </a:t>
            </a:r>
            <a:r>
              <a:rPr lang="en-US" sz="2400" b="1" dirty="0"/>
              <a:t>NULLs</a:t>
            </a:r>
            <a:r>
              <a:rPr lang="en-US" sz="2400" dirty="0"/>
              <a:t> on the attributes of the second relation.</a:t>
            </a:r>
          </a:p>
          <a:p>
            <a:pPr algn="just" eaLnBrk="1" hangingPunct="1">
              <a:buFont typeface="Wingdings" pitchFamily="2" charset="2"/>
              <a:buChar char="v"/>
              <a:tabLst>
                <a:tab pos="3195638" algn="ctr"/>
              </a:tabLst>
            </a:pPr>
            <a:endParaRPr lang="en-US" sz="2400" dirty="0"/>
          </a:p>
          <a:p>
            <a:pPr algn="just" eaLnBrk="1" hangingPunct="1">
              <a:buFont typeface="Wingdings" pitchFamily="2" charset="2"/>
              <a:buChar char="v"/>
              <a:tabLst>
                <a:tab pos="3195638" algn="ctr"/>
              </a:tabLst>
            </a:pPr>
            <a:endParaRPr lang="en-US" sz="2400" dirty="0"/>
          </a:p>
          <a:p>
            <a:pPr algn="just" eaLnBrk="1" hangingPunct="1">
              <a:buFont typeface="Wingdings" pitchFamily="2" charset="2"/>
              <a:buChar char="v"/>
              <a:tabLst>
                <a:tab pos="3195638" algn="ctr"/>
              </a:tabLst>
            </a:pPr>
            <a:r>
              <a:rPr lang="en-US" sz="2400" dirty="0"/>
              <a:t> This satisfies the need of queries in which </a:t>
            </a:r>
            <a:r>
              <a:rPr lang="en-US" sz="2400" dirty="0" err="1"/>
              <a:t>tuple</a:t>
            </a:r>
            <a:r>
              <a:rPr lang="en-US" sz="2400" dirty="0"/>
              <a:t> from two relation are to be combined by matching corresponding rows, but without loosing any </a:t>
            </a:r>
            <a:r>
              <a:rPr lang="en-US" sz="2400" dirty="0" err="1"/>
              <a:t>tuple</a:t>
            </a:r>
            <a:r>
              <a:rPr lang="en-US" sz="2400" dirty="0"/>
              <a:t> for lack of matching values.</a:t>
            </a:r>
          </a:p>
          <a:p>
            <a:pPr algn="just" eaLnBrk="1" hangingPunct="1">
              <a:tabLst>
                <a:tab pos="3195638" algn="ctr"/>
              </a:tabLst>
            </a:pPr>
            <a:endParaRPr lang="en-US" sz="2200" dirty="0"/>
          </a:p>
          <a:p>
            <a:pPr algn="just" eaLnBrk="1" hangingPunct="1">
              <a:tabLst>
                <a:tab pos="3195638" algn="ctr"/>
              </a:tabLst>
            </a:pP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CF0AA119-01E9-4D9F-8ECE-D045827191F0}" type="slidenum">
              <a:rPr lang="en-US"/>
              <a:pPr>
                <a:defRPr/>
              </a:pPr>
              <a:t>163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Need of Outer Join</a:t>
            </a:r>
          </a:p>
        </p:txBody>
      </p:sp>
      <p:pic>
        <p:nvPicPr>
          <p:cNvPr id="14029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Content Placeholder 2"/>
          <p:cNvSpPr>
            <a:spLocks noGrp="1"/>
          </p:cNvSpPr>
          <p:nvPr>
            <p:ph idx="1"/>
          </p:nvPr>
        </p:nvSpPr>
        <p:spPr>
          <a:xfrm>
            <a:off x="533400" y="1143000"/>
            <a:ext cx="8229600" cy="5029200"/>
          </a:xfrm>
        </p:spPr>
        <p:txBody>
          <a:bodyPr/>
          <a:lstStyle/>
          <a:p>
            <a:pPr>
              <a:buFont typeface="Arial" pitchFamily="34" charset="0"/>
              <a:buNone/>
            </a:pPr>
            <a:r>
              <a:rPr lang="en-US" sz="2400" b="1">
                <a:solidFill>
                  <a:srgbClr val="C00000"/>
                </a:solidFill>
              </a:rPr>
              <a:t>Types of Outer join </a:t>
            </a:r>
          </a:p>
          <a:p>
            <a:pPr>
              <a:buFont typeface="Arial" pitchFamily="34" charset="0"/>
              <a:buNone/>
            </a:pPr>
            <a:r>
              <a:rPr lang="en-US" sz="2400"/>
              <a:t>1 Left Outer join (      )</a:t>
            </a:r>
          </a:p>
          <a:p>
            <a:pPr>
              <a:buFont typeface="Arial" pitchFamily="34" charset="0"/>
              <a:buNone/>
            </a:pPr>
            <a:r>
              <a:rPr lang="en-US" sz="2400"/>
              <a:t>2 Right Outer Join () ) )</a:t>
            </a:r>
          </a:p>
          <a:p>
            <a:pPr>
              <a:buFont typeface="Arial" pitchFamily="34" charset="0"/>
              <a:buNone/>
            </a:pPr>
            <a:r>
              <a:rPr lang="en-US" sz="2400"/>
              <a:t>3 Full Outer join (       )</a:t>
            </a:r>
          </a:p>
          <a:p>
            <a:pPr>
              <a:buFont typeface="Arial" pitchFamily="34" charset="0"/>
              <a:buNone/>
            </a:pPr>
            <a:endParaRPr lang="en-US" sz="2400"/>
          </a:p>
          <a:p>
            <a:pPr>
              <a:buFont typeface="Arial" pitchFamily="34" charset="0"/>
              <a:buNone/>
            </a:pPr>
            <a:endParaRPr lang="en-US" sz="2400"/>
          </a:p>
          <a:p>
            <a:pPr algn="just">
              <a:buFont typeface="Arial" pitchFamily="34" charset="0"/>
              <a:buNone/>
            </a:pPr>
            <a:r>
              <a:rPr lang="en-US" sz="2400"/>
              <a:t>1</a:t>
            </a:r>
            <a:r>
              <a:rPr lang="en-US" sz="2400" b="1"/>
              <a:t>. Left Outer Join </a:t>
            </a:r>
            <a:r>
              <a:rPr lang="en-US" sz="2400"/>
              <a:t>(      ) </a:t>
            </a:r>
            <a:r>
              <a:rPr lang="en-US" sz="2400" b="1"/>
              <a:t>:-</a:t>
            </a:r>
            <a:r>
              <a:rPr lang="en-US" sz="2400"/>
              <a:t> Takes all tuples in the left relation that did not match with any right relation, pads the tuple with </a:t>
            </a:r>
            <a:r>
              <a:rPr lang="en-US" sz="2400" b="1"/>
              <a:t>null</a:t>
            </a:r>
            <a:r>
              <a:rPr lang="en-US" sz="2400"/>
              <a:t> values for all other attributes from the right relation and adds then to the result of natural join. </a:t>
            </a:r>
          </a:p>
          <a:p>
            <a:pPr algn="just" eaLnBrk="1" hangingPunct="1"/>
            <a:endParaRPr lang="en-US" sz="220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57AB7658-FF4E-43A7-9702-3E949D2B16B6}" type="slidenum">
              <a:rPr lang="en-US"/>
              <a:pPr>
                <a:defRPr/>
              </a:pPr>
              <a:t>164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Types of Outer Join                   (CO2)</a:t>
            </a:r>
          </a:p>
        </p:txBody>
      </p:sp>
      <p:pic>
        <p:nvPicPr>
          <p:cNvPr id="14131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41320" name="Picture 2"/>
          <p:cNvPicPr>
            <a:picLocks noChangeAspect="1" noChangeArrowheads="1"/>
          </p:cNvPicPr>
          <p:nvPr/>
        </p:nvPicPr>
        <p:blipFill>
          <a:blip r:embed="rId3"/>
          <a:srcRect/>
          <a:stretch>
            <a:fillRect/>
          </a:stretch>
        </p:blipFill>
        <p:spPr bwMode="auto">
          <a:xfrm>
            <a:off x="2895600" y="1752600"/>
            <a:ext cx="276225" cy="228600"/>
          </a:xfrm>
          <a:prstGeom prst="rect">
            <a:avLst/>
          </a:prstGeom>
          <a:noFill/>
          <a:ln w="9525">
            <a:noFill/>
            <a:miter lim="800000"/>
            <a:headEnd/>
            <a:tailEnd/>
          </a:ln>
        </p:spPr>
      </p:pic>
      <p:pic>
        <p:nvPicPr>
          <p:cNvPr id="141321" name="Picture 2"/>
          <p:cNvPicPr>
            <a:picLocks noChangeAspect="1" noChangeArrowheads="1"/>
          </p:cNvPicPr>
          <p:nvPr/>
        </p:nvPicPr>
        <p:blipFill>
          <a:blip r:embed="rId4"/>
          <a:srcRect/>
          <a:stretch>
            <a:fillRect/>
          </a:stretch>
        </p:blipFill>
        <p:spPr bwMode="auto">
          <a:xfrm>
            <a:off x="2971800" y="2133600"/>
            <a:ext cx="295275" cy="304800"/>
          </a:xfrm>
          <a:prstGeom prst="rect">
            <a:avLst/>
          </a:prstGeom>
          <a:noFill/>
          <a:ln w="9525">
            <a:noFill/>
            <a:miter lim="800000"/>
            <a:headEnd/>
            <a:tailEnd/>
          </a:ln>
        </p:spPr>
      </p:pic>
      <p:pic>
        <p:nvPicPr>
          <p:cNvPr id="141322" name="Picture 4"/>
          <p:cNvPicPr>
            <a:picLocks noChangeAspect="1" noChangeArrowheads="1"/>
          </p:cNvPicPr>
          <p:nvPr/>
        </p:nvPicPr>
        <p:blipFill>
          <a:blip r:embed="rId5"/>
          <a:srcRect/>
          <a:stretch>
            <a:fillRect/>
          </a:stretch>
        </p:blipFill>
        <p:spPr bwMode="auto">
          <a:xfrm>
            <a:off x="2819400" y="2590800"/>
            <a:ext cx="427038" cy="381000"/>
          </a:xfrm>
          <a:prstGeom prst="rect">
            <a:avLst/>
          </a:prstGeom>
          <a:noFill/>
          <a:ln w="9525">
            <a:noFill/>
            <a:miter lim="800000"/>
            <a:headEnd/>
            <a:tailEnd/>
          </a:ln>
        </p:spPr>
      </p:pic>
      <p:pic>
        <p:nvPicPr>
          <p:cNvPr id="141323" name="Picture 2"/>
          <p:cNvPicPr>
            <a:picLocks noChangeAspect="1" noChangeArrowheads="1"/>
          </p:cNvPicPr>
          <p:nvPr/>
        </p:nvPicPr>
        <p:blipFill>
          <a:blip r:embed="rId3"/>
          <a:srcRect/>
          <a:stretch>
            <a:fillRect/>
          </a:stretch>
        </p:blipFill>
        <p:spPr bwMode="auto">
          <a:xfrm>
            <a:off x="3124200" y="3962400"/>
            <a:ext cx="276225" cy="228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Content Placeholder 2"/>
          <p:cNvSpPr>
            <a:spLocks noGrp="1"/>
          </p:cNvSpPr>
          <p:nvPr>
            <p:ph idx="1"/>
          </p:nvPr>
        </p:nvSpPr>
        <p:spPr>
          <a:xfrm>
            <a:off x="533400" y="1143000"/>
            <a:ext cx="8229600" cy="4525963"/>
          </a:xfrm>
        </p:spPr>
        <p:txBody>
          <a:bodyPr/>
          <a:lstStyle/>
          <a:p>
            <a:pPr algn="just" eaLnBrk="1" hangingPunct="1">
              <a:buFont typeface="Arial" pitchFamily="34" charset="0"/>
              <a:buNone/>
              <a:tabLst>
                <a:tab pos="3195638" algn="ctr"/>
              </a:tabLst>
            </a:pPr>
            <a:r>
              <a:rPr lang="en-US" sz="2200" b="1" dirty="0"/>
              <a:t>Example </a:t>
            </a:r>
          </a:p>
          <a:p>
            <a:pPr algn="just" eaLnBrk="1" hangingPunct="1">
              <a:buFont typeface="Arial" pitchFamily="34" charset="0"/>
              <a:buNone/>
              <a:tabLst>
                <a:tab pos="3195638" algn="ctr"/>
              </a:tabLst>
            </a:pPr>
            <a:r>
              <a:rPr lang="en-US" sz="2200" b="1" dirty="0"/>
              <a:t>EMP			Dept</a:t>
            </a:r>
          </a:p>
          <a:p>
            <a:pPr lvl="2" algn="just" eaLnBrk="1" hangingPunct="1">
              <a:tabLst>
                <a:tab pos="3195638" algn="ctr"/>
              </a:tabLst>
            </a:pPr>
            <a:endParaRPr lang="en-US" sz="1400" dirty="0"/>
          </a:p>
          <a:p>
            <a:pPr algn="just" eaLnBrk="1" hangingPunct="1">
              <a:tabLst>
                <a:tab pos="3195638" algn="ctr"/>
              </a:tabLst>
            </a:pPr>
            <a:endParaRPr lang="en-US" sz="2200" dirty="0"/>
          </a:p>
          <a:p>
            <a:pPr algn="just" eaLnBrk="1" hangingPunct="1">
              <a:tabLst>
                <a:tab pos="3195638" algn="ctr"/>
              </a:tabLst>
            </a:pPr>
            <a:endParaRPr lang="en-US" sz="2200" dirty="0"/>
          </a:p>
          <a:p>
            <a:pPr algn="just" eaLnBrk="1" hangingPunct="1">
              <a:tabLst>
                <a:tab pos="3195638" algn="ctr"/>
              </a:tabLst>
            </a:pPr>
            <a:endParaRPr lang="en-US" sz="2200" dirty="0"/>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r>
              <a:rPr lang="en-US" sz="2200" b="1" dirty="0">
                <a:solidFill>
                  <a:srgbClr val="FF0000"/>
                </a:solidFill>
              </a:rPr>
              <a:t>Relational Algebra Query:-   </a:t>
            </a:r>
            <a:r>
              <a:rPr lang="en-US" sz="2400" dirty="0"/>
              <a:t>Emp</a:t>
            </a:r>
            <a:r>
              <a:rPr lang="en-US" sz="2200" dirty="0"/>
              <a:t>       </a:t>
            </a:r>
            <a:r>
              <a:rPr lang="en-US" sz="2000" dirty="0"/>
              <a:t>(</a:t>
            </a:r>
            <a:r>
              <a:rPr lang="en-US" sz="2000" dirty="0" err="1"/>
              <a:t>emp.empid</a:t>
            </a:r>
            <a:r>
              <a:rPr lang="en-US" sz="2000" dirty="0"/>
              <a:t>=</a:t>
            </a:r>
            <a:r>
              <a:rPr lang="en-US" sz="2000" dirty="0" err="1"/>
              <a:t>dept.empid</a:t>
            </a:r>
            <a:r>
              <a:rPr lang="en-US" sz="2000" dirty="0"/>
              <a:t>)  </a:t>
            </a:r>
            <a:r>
              <a:rPr lang="en-US" sz="2400" dirty="0"/>
              <a:t>Dept</a:t>
            </a:r>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r>
              <a:rPr lang="en-US" sz="2200" b="1" dirty="0" err="1">
                <a:solidFill>
                  <a:srgbClr val="FF0000"/>
                </a:solidFill>
              </a:rPr>
              <a:t>Sql</a:t>
            </a:r>
            <a:r>
              <a:rPr lang="en-US" sz="2200" b="1" dirty="0">
                <a:solidFill>
                  <a:srgbClr val="FF0000"/>
                </a:solidFill>
              </a:rPr>
              <a:t> Query:- </a:t>
            </a:r>
            <a:r>
              <a:rPr lang="en-US" sz="2200" b="1" dirty="0"/>
              <a:t>select * from emp left outer join dept on </a:t>
            </a:r>
            <a:r>
              <a:rPr lang="en-US" sz="2200" b="1" dirty="0" err="1"/>
              <a:t>emp.empid</a:t>
            </a:r>
            <a:r>
              <a:rPr lang="en-US" sz="2200" b="1" dirty="0"/>
              <a:t> = </a:t>
            </a:r>
            <a:r>
              <a:rPr lang="en-US" sz="2200" b="1" dirty="0" err="1"/>
              <a:t>dept.emp_id</a:t>
            </a:r>
            <a:r>
              <a:rPr lang="en-US" sz="2200" b="1" dirty="0"/>
              <a:t>;</a:t>
            </a:r>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031B766C-C267-4C7F-A79D-A352B8C8D23A}" type="slidenum">
              <a:rPr lang="en-US"/>
              <a:pPr>
                <a:defRPr/>
              </a:pPr>
              <a:t>165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Left outer join Example </a:t>
            </a:r>
          </a:p>
        </p:txBody>
      </p:sp>
      <p:pic>
        <p:nvPicPr>
          <p:cNvPr id="14234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42344" name="Picture 2"/>
          <p:cNvPicPr>
            <a:picLocks noChangeAspect="1" noChangeArrowheads="1"/>
          </p:cNvPicPr>
          <p:nvPr/>
        </p:nvPicPr>
        <p:blipFill>
          <a:blip r:embed="rId3"/>
          <a:srcRect/>
          <a:stretch>
            <a:fillRect/>
          </a:stretch>
        </p:blipFill>
        <p:spPr bwMode="auto">
          <a:xfrm>
            <a:off x="4495800" y="3951288"/>
            <a:ext cx="381000" cy="315912"/>
          </a:xfrm>
          <a:prstGeom prst="rect">
            <a:avLst/>
          </a:prstGeom>
          <a:noFill/>
          <a:ln w="9525">
            <a:noFill/>
            <a:miter lim="800000"/>
            <a:headEnd/>
            <a:tailEnd/>
          </a:ln>
        </p:spPr>
      </p:pic>
      <p:pic>
        <p:nvPicPr>
          <p:cNvPr id="142345" name="Picture 10"/>
          <p:cNvPicPr>
            <a:picLocks noChangeAspect="1" noChangeArrowheads="1"/>
          </p:cNvPicPr>
          <p:nvPr/>
        </p:nvPicPr>
        <p:blipFill>
          <a:blip r:embed="rId4"/>
          <a:srcRect/>
          <a:stretch>
            <a:fillRect/>
          </a:stretch>
        </p:blipFill>
        <p:spPr bwMode="auto">
          <a:xfrm>
            <a:off x="533400" y="2133600"/>
            <a:ext cx="3429000" cy="1181100"/>
          </a:xfrm>
          <a:prstGeom prst="rect">
            <a:avLst/>
          </a:prstGeom>
          <a:noFill/>
          <a:ln w="9525">
            <a:noFill/>
            <a:miter lim="800000"/>
            <a:headEnd/>
            <a:tailEnd/>
          </a:ln>
        </p:spPr>
      </p:pic>
      <p:pic>
        <p:nvPicPr>
          <p:cNvPr id="142346" name="Picture 12"/>
          <p:cNvPicPr>
            <a:picLocks noChangeAspect="1" noChangeArrowheads="1"/>
          </p:cNvPicPr>
          <p:nvPr/>
        </p:nvPicPr>
        <p:blipFill>
          <a:blip r:embed="rId5"/>
          <a:srcRect/>
          <a:stretch>
            <a:fillRect/>
          </a:stretch>
        </p:blipFill>
        <p:spPr bwMode="auto">
          <a:xfrm>
            <a:off x="4953000" y="1981200"/>
            <a:ext cx="3781425" cy="14763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3200" b="1">
                <a:solidFill>
                  <a:srgbClr val="FF0000"/>
                </a:solidFill>
              </a:rPr>
              <a:t>Left outer join Example </a:t>
            </a:r>
            <a:endParaRPr lang="en-US" sz="3200" b="1" dirty="0">
              <a:solidFill>
                <a:srgbClr val="FF0000"/>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2">
            <a:extLst>
              <a:ext uri="{FF2B5EF4-FFF2-40B4-BE49-F238E27FC236}">
                <a16:creationId xmlns:a16="http://schemas.microsoft.com/office/drawing/2014/main" xmlns="" id="{02F9C0CC-6BAC-4425-9E40-22E1B35FB2C1}"/>
              </a:ext>
            </a:extLst>
          </p:cNvPr>
          <p:cNvGraphicFramePr>
            <a:graphicFrameLocks noGrp="1"/>
          </p:cNvGraphicFramePr>
          <p:nvPr>
            <p:ph idx="1"/>
            <p:extLst>
              <p:ext uri="{D42A27DB-BD31-4B8C-83A1-F6EECF244321}">
                <p14:modId xmlns:p14="http://schemas.microsoft.com/office/powerpoint/2010/main" val="1012433179"/>
              </p:ext>
            </p:extLst>
          </p:nvPr>
        </p:nvGraphicFramePr>
        <p:xfrm>
          <a:off x="482600" y="2401772"/>
          <a:ext cx="8229600" cy="163432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1402379989"/>
                    </a:ext>
                  </a:extLst>
                </a:gridCol>
                <a:gridCol w="1371600">
                  <a:extLst>
                    <a:ext uri="{9D8B030D-6E8A-4147-A177-3AD203B41FA5}">
                      <a16:colId xmlns:a16="http://schemas.microsoft.com/office/drawing/2014/main" xmlns="" val="1709450324"/>
                    </a:ext>
                  </a:extLst>
                </a:gridCol>
                <a:gridCol w="1371600">
                  <a:extLst>
                    <a:ext uri="{9D8B030D-6E8A-4147-A177-3AD203B41FA5}">
                      <a16:colId xmlns:a16="http://schemas.microsoft.com/office/drawing/2014/main" xmlns="" val="3588483016"/>
                    </a:ext>
                  </a:extLst>
                </a:gridCol>
                <a:gridCol w="1371600">
                  <a:extLst>
                    <a:ext uri="{9D8B030D-6E8A-4147-A177-3AD203B41FA5}">
                      <a16:colId xmlns:a16="http://schemas.microsoft.com/office/drawing/2014/main" xmlns="" val="2133670268"/>
                    </a:ext>
                  </a:extLst>
                </a:gridCol>
                <a:gridCol w="1371600">
                  <a:extLst>
                    <a:ext uri="{9D8B030D-6E8A-4147-A177-3AD203B41FA5}">
                      <a16:colId xmlns:a16="http://schemas.microsoft.com/office/drawing/2014/main" xmlns="" val="2402837789"/>
                    </a:ext>
                  </a:extLst>
                </a:gridCol>
                <a:gridCol w="1371600">
                  <a:extLst>
                    <a:ext uri="{9D8B030D-6E8A-4147-A177-3AD203B41FA5}">
                      <a16:colId xmlns:a16="http://schemas.microsoft.com/office/drawing/2014/main" xmlns="" val="3792947358"/>
                    </a:ext>
                  </a:extLst>
                </a:gridCol>
              </a:tblGrid>
              <a:tr h="408581">
                <a:tc>
                  <a:txBody>
                    <a:bodyPr/>
                    <a:lstStyle/>
                    <a:p>
                      <a:pPr algn="ctr"/>
                      <a:r>
                        <a:rPr lang="en-US" dirty="0"/>
                        <a:t>EMPID</a:t>
                      </a:r>
                      <a:endParaRPr lang="en-IN" dirty="0"/>
                    </a:p>
                  </a:txBody>
                  <a:tcPr/>
                </a:tc>
                <a:tc>
                  <a:txBody>
                    <a:bodyPr/>
                    <a:lstStyle/>
                    <a:p>
                      <a:pPr algn="ctr"/>
                      <a:r>
                        <a:rPr lang="en-US" dirty="0"/>
                        <a:t>EMP_NAME</a:t>
                      </a:r>
                      <a:endParaRPr lang="en-IN" dirty="0"/>
                    </a:p>
                  </a:txBody>
                  <a:tcPr/>
                </a:tc>
                <a:tc>
                  <a:txBody>
                    <a:bodyPr/>
                    <a:lstStyle/>
                    <a:p>
                      <a:pPr algn="ctr"/>
                      <a:r>
                        <a:rPr lang="en-US" dirty="0"/>
                        <a:t>ADDRESS</a:t>
                      </a:r>
                      <a:endParaRPr lang="en-IN" dirty="0"/>
                    </a:p>
                  </a:txBody>
                  <a:tcPr/>
                </a:tc>
                <a:tc>
                  <a:txBody>
                    <a:bodyPr/>
                    <a:lstStyle/>
                    <a:p>
                      <a:pPr algn="ctr"/>
                      <a:r>
                        <a:rPr lang="en-US" dirty="0"/>
                        <a:t>EMP_ID</a:t>
                      </a:r>
                      <a:endParaRPr lang="en-IN" dirty="0"/>
                    </a:p>
                  </a:txBody>
                  <a:tcPr/>
                </a:tc>
                <a:tc>
                  <a:txBody>
                    <a:bodyPr/>
                    <a:lstStyle/>
                    <a:p>
                      <a:pPr algn="ctr"/>
                      <a:r>
                        <a:rPr lang="en-US" dirty="0"/>
                        <a:t>SALARY </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xmlns="" val="2459403293"/>
                  </a:ext>
                </a:extLst>
              </a:tr>
              <a:tr h="408581">
                <a:tc>
                  <a:txBody>
                    <a:bodyPr/>
                    <a:lstStyle/>
                    <a:p>
                      <a:pPr algn="ctr"/>
                      <a:r>
                        <a:rPr lang="en-US" dirty="0"/>
                        <a:t>1</a:t>
                      </a:r>
                      <a:endParaRPr lang="en-IN" dirty="0"/>
                    </a:p>
                  </a:txBody>
                  <a:tcPr/>
                </a:tc>
                <a:tc>
                  <a:txBody>
                    <a:bodyPr/>
                    <a:lstStyle/>
                    <a:p>
                      <a:pPr algn="ctr"/>
                      <a:r>
                        <a:rPr lang="en-US" dirty="0"/>
                        <a:t>Abhay</a:t>
                      </a:r>
                      <a:endParaRPr lang="en-IN" dirty="0"/>
                    </a:p>
                  </a:txBody>
                  <a:tcPr/>
                </a:tc>
                <a:tc>
                  <a:txBody>
                    <a:bodyPr/>
                    <a:lstStyle/>
                    <a:p>
                      <a:pPr algn="ctr"/>
                      <a:r>
                        <a:rPr lang="en-US" dirty="0"/>
                        <a:t>Noida </a:t>
                      </a:r>
                      <a:endParaRPr lang="en-IN" dirty="0"/>
                    </a:p>
                  </a:txBody>
                  <a:tcPr/>
                </a:tc>
                <a:tc>
                  <a:txBody>
                    <a:bodyPr/>
                    <a:lstStyle/>
                    <a:p>
                      <a:pPr algn="ctr"/>
                      <a:r>
                        <a:rPr lang="en-US" dirty="0"/>
                        <a:t>1</a:t>
                      </a:r>
                      <a:endParaRPr lang="en-IN" dirty="0"/>
                    </a:p>
                  </a:txBody>
                  <a:tcPr/>
                </a:tc>
                <a:tc>
                  <a:txBody>
                    <a:bodyPr/>
                    <a:lstStyle/>
                    <a:p>
                      <a:pPr algn="ctr"/>
                      <a:r>
                        <a:rPr lang="en-US" dirty="0"/>
                        <a:t>30000</a:t>
                      </a:r>
                      <a:endParaRPr lang="en-IN" dirty="0"/>
                    </a:p>
                  </a:txBody>
                  <a:tcPr/>
                </a:tc>
                <a:tc>
                  <a:txBody>
                    <a:bodyPr/>
                    <a:lstStyle/>
                    <a:p>
                      <a:pPr algn="ctr"/>
                      <a:r>
                        <a:rPr lang="en-US" dirty="0"/>
                        <a:t>18</a:t>
                      </a:r>
                      <a:endParaRPr lang="en-IN" dirty="0"/>
                    </a:p>
                  </a:txBody>
                  <a:tcPr/>
                </a:tc>
                <a:extLst>
                  <a:ext uri="{0D108BD9-81ED-4DB2-BD59-A6C34878D82A}">
                    <a16:rowId xmlns:a16="http://schemas.microsoft.com/office/drawing/2014/main" xmlns="" val="1011369794"/>
                  </a:ext>
                </a:extLst>
              </a:tr>
              <a:tr h="408581">
                <a:tc>
                  <a:txBody>
                    <a:bodyPr/>
                    <a:lstStyle/>
                    <a:p>
                      <a:pPr algn="ctr"/>
                      <a:r>
                        <a:rPr lang="en-US" dirty="0"/>
                        <a:t>2</a:t>
                      </a:r>
                      <a:endParaRPr lang="en-IN" dirty="0"/>
                    </a:p>
                  </a:txBody>
                  <a:tcPr/>
                </a:tc>
                <a:tc>
                  <a:txBody>
                    <a:bodyPr/>
                    <a:lstStyle/>
                    <a:p>
                      <a:pPr algn="ctr"/>
                      <a:r>
                        <a:rPr lang="en-US" dirty="0"/>
                        <a:t>Saurabh</a:t>
                      </a:r>
                      <a:endParaRPr lang="en-IN" dirty="0"/>
                    </a:p>
                  </a:txBody>
                  <a:tcPr/>
                </a:tc>
                <a:tc>
                  <a:txBody>
                    <a:bodyPr/>
                    <a:lstStyle/>
                    <a:p>
                      <a:pPr algn="ctr"/>
                      <a:r>
                        <a:rPr lang="en-US" dirty="0"/>
                        <a:t>Delhi</a:t>
                      </a:r>
                      <a:endParaRPr lang="en-IN" dirty="0"/>
                    </a:p>
                  </a:txBody>
                  <a:tcPr/>
                </a:tc>
                <a:tc>
                  <a:txBody>
                    <a:bodyPr/>
                    <a:lstStyle/>
                    <a:p>
                      <a:pPr algn="ctr"/>
                      <a:r>
                        <a:rPr lang="en-US" dirty="0"/>
                        <a:t>2</a:t>
                      </a:r>
                      <a:endParaRPr lang="en-IN" dirty="0"/>
                    </a:p>
                  </a:txBody>
                  <a:tcPr/>
                </a:tc>
                <a:tc>
                  <a:txBody>
                    <a:bodyPr/>
                    <a:lstStyle/>
                    <a:p>
                      <a:pPr algn="ctr"/>
                      <a:r>
                        <a:rPr lang="en-US" dirty="0"/>
                        <a:t>40000</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xmlns="" val="1652131748"/>
                  </a:ext>
                </a:extLst>
              </a:tr>
              <a:tr h="408581">
                <a:tc>
                  <a:txBody>
                    <a:bodyPr/>
                    <a:lstStyle/>
                    <a:p>
                      <a:pPr algn="ctr"/>
                      <a:r>
                        <a:rPr lang="en-US" dirty="0"/>
                        <a:t>3</a:t>
                      </a:r>
                      <a:endParaRPr lang="en-IN" dirty="0"/>
                    </a:p>
                  </a:txBody>
                  <a:tcPr/>
                </a:tc>
                <a:tc>
                  <a:txBody>
                    <a:bodyPr/>
                    <a:lstStyle/>
                    <a:p>
                      <a:pPr algn="ctr"/>
                      <a:r>
                        <a:rPr lang="en-US" dirty="0"/>
                        <a:t>Suresh</a:t>
                      </a:r>
                      <a:endParaRPr lang="en-IN" dirty="0"/>
                    </a:p>
                  </a:txBody>
                  <a:tcPr/>
                </a:tc>
                <a:tc>
                  <a:txBody>
                    <a:bodyPr/>
                    <a:lstStyle/>
                    <a:p>
                      <a:pPr algn="ctr"/>
                      <a:r>
                        <a:rPr lang="en-US" dirty="0"/>
                        <a:t>Gr Noida</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xmlns="" val="4095072967"/>
                  </a:ext>
                </a:extLst>
              </a:tr>
            </a:tbl>
          </a:graphicData>
        </a:graphic>
      </p:graphicFrame>
      <p:sp>
        <p:nvSpPr>
          <p:cNvPr id="10" name="TextBox 9">
            <a:extLst>
              <a:ext uri="{FF2B5EF4-FFF2-40B4-BE49-F238E27FC236}">
                <a16:creationId xmlns:a16="http://schemas.microsoft.com/office/drawing/2014/main" xmlns="" id="{FAE76565-48F5-4A01-8791-B568614F8E5C}"/>
              </a:ext>
            </a:extLst>
          </p:cNvPr>
          <p:cNvSpPr txBox="1"/>
          <p:nvPr/>
        </p:nvSpPr>
        <p:spPr>
          <a:xfrm>
            <a:off x="630496" y="1607836"/>
            <a:ext cx="1944216" cy="523220"/>
          </a:xfrm>
          <a:prstGeom prst="rect">
            <a:avLst/>
          </a:prstGeom>
          <a:noFill/>
        </p:spPr>
        <p:txBody>
          <a:bodyPr wrap="square">
            <a:spAutoFit/>
          </a:bodyPr>
          <a:lstStyle/>
          <a:p>
            <a:r>
              <a:rPr lang="en-IN" sz="2800" b="1" dirty="0"/>
              <a:t>OUTPUT</a:t>
            </a:r>
          </a:p>
        </p:txBody>
      </p:sp>
    </p:spTree>
    <p:extLst>
      <p:ext uri="{BB962C8B-B14F-4D97-AF65-F5344CB8AC3E}">
        <p14:creationId xmlns:p14="http://schemas.microsoft.com/office/powerpoint/2010/main" val="987306964"/>
      </p:ext>
    </p:extLst>
  </p:cSld>
  <p:clrMapOvr>
    <a:masterClrMapping/>
  </p:clrMapOvr>
  <p:timing>
    <p:tnLst>
      <p:par>
        <p:cTn xmlns:p14="http://schemas.microsoft.com/office/powerpoint/2010/mai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Content Placeholder 2"/>
          <p:cNvSpPr>
            <a:spLocks noGrp="1"/>
          </p:cNvSpPr>
          <p:nvPr>
            <p:ph idx="1"/>
          </p:nvPr>
        </p:nvSpPr>
        <p:spPr>
          <a:xfrm>
            <a:off x="381000" y="1115378"/>
            <a:ext cx="8229600" cy="5181600"/>
          </a:xfrm>
        </p:spPr>
        <p:txBody>
          <a:bodyPr/>
          <a:lstStyle/>
          <a:p>
            <a:pPr algn="just" eaLnBrk="1" hangingPunct="1">
              <a:buFont typeface="Arial" pitchFamily="34" charset="0"/>
              <a:buNone/>
              <a:tabLst>
                <a:tab pos="3195638" algn="ctr"/>
              </a:tabLst>
            </a:pPr>
            <a:r>
              <a:rPr lang="en-US" sz="2400" b="1" dirty="0"/>
              <a:t>	Right Outer Join (    ): - </a:t>
            </a:r>
            <a:r>
              <a:rPr lang="en-US" sz="2400" dirty="0"/>
              <a:t>Takes all tuples in the right relation that did not match with any left relation, pads the tuple with </a:t>
            </a:r>
            <a:r>
              <a:rPr lang="en-US" sz="2400" b="1" dirty="0"/>
              <a:t>null </a:t>
            </a:r>
            <a:r>
              <a:rPr lang="en-US" sz="2400" dirty="0"/>
              <a:t>values for all other attributes from the left relation and adds then to the result of natural join. </a:t>
            </a:r>
          </a:p>
          <a:p>
            <a:pPr algn="just" eaLnBrk="1" hangingPunct="1">
              <a:buFont typeface="Arial" pitchFamily="34" charset="0"/>
              <a:buNone/>
              <a:tabLst>
                <a:tab pos="3195638" algn="ctr"/>
              </a:tabLst>
            </a:pPr>
            <a:r>
              <a:rPr lang="en-US" sz="2000" b="1" dirty="0">
                <a:solidFill>
                  <a:srgbClr val="FF0000"/>
                </a:solidFill>
              </a:rPr>
              <a:t>Example :-</a:t>
            </a:r>
          </a:p>
          <a:p>
            <a:pPr algn="just" eaLnBrk="1" hangingPunct="1">
              <a:buFont typeface="Arial" pitchFamily="34" charset="0"/>
              <a:buNone/>
              <a:tabLst>
                <a:tab pos="3195638" algn="ctr"/>
              </a:tabLst>
            </a:pPr>
            <a:r>
              <a:rPr lang="en-US" sz="2000" b="1" dirty="0" err="1"/>
              <a:t>Emp</a:t>
            </a:r>
            <a:r>
              <a:rPr lang="en-US" sz="2000" b="1" dirty="0"/>
              <a:t>				Dept</a:t>
            </a:r>
          </a:p>
          <a:p>
            <a:pPr algn="just" eaLnBrk="1" hangingPunct="1">
              <a:buFont typeface="Arial" pitchFamily="34" charset="0"/>
              <a:buNone/>
              <a:tabLst>
                <a:tab pos="3195638" algn="ctr"/>
              </a:tabLst>
            </a:pPr>
            <a:endParaRPr lang="en-US" sz="2000" dirty="0"/>
          </a:p>
          <a:p>
            <a:pPr algn="just" eaLnBrk="1" hangingPunct="1">
              <a:buFont typeface="Arial" pitchFamily="34" charset="0"/>
              <a:buNone/>
              <a:tabLst>
                <a:tab pos="3195638" algn="ctr"/>
              </a:tabLst>
            </a:pPr>
            <a:endParaRPr lang="en-US" sz="2200"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r>
              <a:rPr lang="en-US" sz="2200" b="1" dirty="0">
                <a:solidFill>
                  <a:srgbClr val="FF0000"/>
                </a:solidFill>
              </a:rPr>
              <a:t>Relational Algebra Query :- </a:t>
            </a:r>
            <a:r>
              <a:rPr lang="en-US" sz="2400" dirty="0"/>
              <a:t>Emp </a:t>
            </a:r>
            <a:r>
              <a:rPr lang="en-US" sz="2200" dirty="0"/>
              <a:t>       </a:t>
            </a:r>
            <a:r>
              <a:rPr lang="en-US" sz="1600" dirty="0"/>
              <a:t>(</a:t>
            </a:r>
            <a:r>
              <a:rPr lang="en-US" sz="1600" dirty="0" err="1"/>
              <a:t>emp.empid</a:t>
            </a:r>
            <a:r>
              <a:rPr lang="en-US" sz="1600" dirty="0"/>
              <a:t>=</a:t>
            </a:r>
            <a:r>
              <a:rPr lang="en-US" sz="1600" dirty="0" err="1"/>
              <a:t>dept.empid</a:t>
            </a:r>
            <a:r>
              <a:rPr lang="en-US" sz="1600" dirty="0"/>
              <a:t>) </a:t>
            </a:r>
            <a:r>
              <a:rPr lang="en-US" sz="2200" dirty="0"/>
              <a:t> </a:t>
            </a:r>
            <a:r>
              <a:rPr lang="en-US" sz="2400" dirty="0"/>
              <a:t>Dept</a:t>
            </a:r>
          </a:p>
          <a:p>
            <a:pPr algn="just" eaLnBrk="1" hangingPunct="1">
              <a:buFont typeface="Arial" pitchFamily="34" charset="0"/>
              <a:buNone/>
              <a:tabLst>
                <a:tab pos="3195638" algn="ctr"/>
              </a:tabLst>
            </a:pPr>
            <a:r>
              <a:rPr lang="en-US" sz="2200" dirty="0"/>
              <a:t>	</a:t>
            </a:r>
            <a:r>
              <a:rPr lang="en-US" sz="2200" b="1" dirty="0" err="1"/>
              <a:t>Sql</a:t>
            </a:r>
            <a:r>
              <a:rPr lang="en-US" sz="2200" b="1" dirty="0"/>
              <a:t> Query :- Select * from </a:t>
            </a:r>
            <a:r>
              <a:rPr lang="en-US" sz="2200" b="1" dirty="0" err="1"/>
              <a:t>emp</a:t>
            </a:r>
            <a:r>
              <a:rPr lang="en-US" sz="2200" b="1" dirty="0"/>
              <a:t> right outer join dept on </a:t>
            </a:r>
            <a:r>
              <a:rPr lang="en-US" sz="2200" b="1" dirty="0" err="1"/>
              <a:t>emp.empid</a:t>
            </a:r>
            <a:r>
              <a:rPr lang="en-US" sz="2200" b="1" dirty="0"/>
              <a:t>=</a:t>
            </a:r>
            <a:r>
              <a:rPr lang="en-US" sz="2200" b="1" dirty="0" err="1"/>
              <a:t>dept.emp_id</a:t>
            </a:r>
            <a:r>
              <a:rPr lang="en-US" sz="2200" b="1" dirty="0"/>
              <a:t>;</a:t>
            </a:r>
            <a:endParaRPr lang="en-US" sz="2000" b="1"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C8FFAF4D-E861-4E05-BC33-CB99E9ADAC32}" type="slidenum">
              <a:rPr lang="en-US"/>
              <a:pPr>
                <a:defRPr/>
              </a:pPr>
              <a:t>167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Right Outer Join </a:t>
            </a:r>
          </a:p>
        </p:txBody>
      </p:sp>
      <p:pic>
        <p:nvPicPr>
          <p:cNvPr id="14336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43368" name="Picture 2"/>
          <p:cNvPicPr>
            <a:picLocks noChangeAspect="1" noChangeArrowheads="1"/>
          </p:cNvPicPr>
          <p:nvPr/>
        </p:nvPicPr>
        <p:blipFill>
          <a:blip r:embed="rId3"/>
          <a:srcRect/>
          <a:stretch>
            <a:fillRect/>
          </a:stretch>
        </p:blipFill>
        <p:spPr bwMode="auto">
          <a:xfrm>
            <a:off x="4305300" y="5021739"/>
            <a:ext cx="381000" cy="393700"/>
          </a:xfrm>
          <a:prstGeom prst="rect">
            <a:avLst/>
          </a:prstGeom>
          <a:noFill/>
          <a:ln w="9525">
            <a:noFill/>
            <a:miter lim="800000"/>
            <a:headEnd/>
            <a:tailEnd/>
          </a:ln>
        </p:spPr>
      </p:pic>
      <p:pic>
        <p:nvPicPr>
          <p:cNvPr id="143369" name="Picture 10"/>
          <p:cNvPicPr>
            <a:picLocks noChangeAspect="1" noChangeArrowheads="1"/>
          </p:cNvPicPr>
          <p:nvPr/>
        </p:nvPicPr>
        <p:blipFill>
          <a:blip r:embed="rId4"/>
          <a:srcRect/>
          <a:stretch>
            <a:fillRect/>
          </a:stretch>
        </p:blipFill>
        <p:spPr bwMode="auto">
          <a:xfrm>
            <a:off x="1066800" y="3352800"/>
            <a:ext cx="3429000" cy="1181100"/>
          </a:xfrm>
          <a:prstGeom prst="rect">
            <a:avLst/>
          </a:prstGeom>
          <a:noFill/>
          <a:ln w="9525">
            <a:noFill/>
            <a:miter lim="800000"/>
            <a:headEnd/>
            <a:tailEnd/>
          </a:ln>
        </p:spPr>
      </p:pic>
      <p:pic>
        <p:nvPicPr>
          <p:cNvPr id="143370" name="Picture 12"/>
          <p:cNvPicPr>
            <a:picLocks noChangeAspect="1" noChangeArrowheads="1"/>
          </p:cNvPicPr>
          <p:nvPr/>
        </p:nvPicPr>
        <p:blipFill>
          <a:blip r:embed="rId5"/>
          <a:srcRect/>
          <a:stretch>
            <a:fillRect/>
          </a:stretch>
        </p:blipFill>
        <p:spPr bwMode="auto">
          <a:xfrm>
            <a:off x="4876800" y="3352800"/>
            <a:ext cx="3781425" cy="1476375"/>
          </a:xfrm>
          <a:prstGeom prst="rect">
            <a:avLst/>
          </a:prstGeom>
          <a:noFill/>
          <a:ln w="9525">
            <a:noFill/>
            <a:miter lim="800000"/>
            <a:headEnd/>
            <a:tailEnd/>
          </a:ln>
        </p:spPr>
      </p:pic>
      <p:pic>
        <p:nvPicPr>
          <p:cNvPr id="143371" name="Picture 2"/>
          <p:cNvPicPr>
            <a:picLocks noChangeAspect="1" noChangeArrowheads="1"/>
          </p:cNvPicPr>
          <p:nvPr/>
        </p:nvPicPr>
        <p:blipFill>
          <a:blip r:embed="rId3"/>
          <a:srcRect/>
          <a:stretch>
            <a:fillRect/>
          </a:stretch>
        </p:blipFill>
        <p:spPr bwMode="auto">
          <a:xfrm>
            <a:off x="3131840" y="1173639"/>
            <a:ext cx="381000" cy="393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3200" b="1" dirty="0">
                <a:solidFill>
                  <a:srgbClr val="FF0000"/>
                </a:solidFill>
              </a:rPr>
              <a:t>Right outer join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2">
            <a:extLst>
              <a:ext uri="{FF2B5EF4-FFF2-40B4-BE49-F238E27FC236}">
                <a16:creationId xmlns:a16="http://schemas.microsoft.com/office/drawing/2014/main" xmlns="" id="{02F9C0CC-6BAC-4425-9E40-22E1B35FB2C1}"/>
              </a:ext>
            </a:extLst>
          </p:cNvPr>
          <p:cNvGraphicFramePr>
            <a:graphicFrameLocks noGrp="1"/>
          </p:cNvGraphicFramePr>
          <p:nvPr>
            <p:ph idx="1"/>
            <p:extLst>
              <p:ext uri="{D42A27DB-BD31-4B8C-83A1-F6EECF244321}">
                <p14:modId xmlns:p14="http://schemas.microsoft.com/office/powerpoint/2010/main" val="371817917"/>
              </p:ext>
            </p:extLst>
          </p:nvPr>
        </p:nvGraphicFramePr>
        <p:xfrm>
          <a:off x="482600" y="2401772"/>
          <a:ext cx="8229600" cy="2042905"/>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1402379989"/>
                    </a:ext>
                  </a:extLst>
                </a:gridCol>
                <a:gridCol w="1371600">
                  <a:extLst>
                    <a:ext uri="{9D8B030D-6E8A-4147-A177-3AD203B41FA5}">
                      <a16:colId xmlns:a16="http://schemas.microsoft.com/office/drawing/2014/main" xmlns="" val="1709450324"/>
                    </a:ext>
                  </a:extLst>
                </a:gridCol>
                <a:gridCol w="1371600">
                  <a:extLst>
                    <a:ext uri="{9D8B030D-6E8A-4147-A177-3AD203B41FA5}">
                      <a16:colId xmlns:a16="http://schemas.microsoft.com/office/drawing/2014/main" xmlns="" val="3588483016"/>
                    </a:ext>
                  </a:extLst>
                </a:gridCol>
                <a:gridCol w="1371600">
                  <a:extLst>
                    <a:ext uri="{9D8B030D-6E8A-4147-A177-3AD203B41FA5}">
                      <a16:colId xmlns:a16="http://schemas.microsoft.com/office/drawing/2014/main" xmlns="" val="2133670268"/>
                    </a:ext>
                  </a:extLst>
                </a:gridCol>
                <a:gridCol w="1371600">
                  <a:extLst>
                    <a:ext uri="{9D8B030D-6E8A-4147-A177-3AD203B41FA5}">
                      <a16:colId xmlns:a16="http://schemas.microsoft.com/office/drawing/2014/main" xmlns="" val="2402837789"/>
                    </a:ext>
                  </a:extLst>
                </a:gridCol>
                <a:gridCol w="1371600">
                  <a:extLst>
                    <a:ext uri="{9D8B030D-6E8A-4147-A177-3AD203B41FA5}">
                      <a16:colId xmlns:a16="http://schemas.microsoft.com/office/drawing/2014/main" xmlns="" val="3792947358"/>
                    </a:ext>
                  </a:extLst>
                </a:gridCol>
              </a:tblGrid>
              <a:tr h="408581">
                <a:tc>
                  <a:txBody>
                    <a:bodyPr/>
                    <a:lstStyle/>
                    <a:p>
                      <a:pPr algn="ctr"/>
                      <a:r>
                        <a:rPr lang="en-US" dirty="0"/>
                        <a:t>EMPID</a:t>
                      </a:r>
                      <a:endParaRPr lang="en-IN" dirty="0"/>
                    </a:p>
                  </a:txBody>
                  <a:tcPr/>
                </a:tc>
                <a:tc>
                  <a:txBody>
                    <a:bodyPr/>
                    <a:lstStyle/>
                    <a:p>
                      <a:pPr algn="ctr"/>
                      <a:r>
                        <a:rPr lang="en-US" dirty="0"/>
                        <a:t>EMP_NAME</a:t>
                      </a:r>
                      <a:endParaRPr lang="en-IN" dirty="0"/>
                    </a:p>
                  </a:txBody>
                  <a:tcPr/>
                </a:tc>
                <a:tc>
                  <a:txBody>
                    <a:bodyPr/>
                    <a:lstStyle/>
                    <a:p>
                      <a:pPr algn="ctr"/>
                      <a:r>
                        <a:rPr lang="en-US" dirty="0"/>
                        <a:t>ADDRESS</a:t>
                      </a:r>
                      <a:endParaRPr lang="en-IN" dirty="0"/>
                    </a:p>
                  </a:txBody>
                  <a:tcPr/>
                </a:tc>
                <a:tc>
                  <a:txBody>
                    <a:bodyPr/>
                    <a:lstStyle/>
                    <a:p>
                      <a:pPr algn="ctr"/>
                      <a:r>
                        <a:rPr lang="en-US" dirty="0"/>
                        <a:t>EMP_ID</a:t>
                      </a:r>
                      <a:endParaRPr lang="en-IN" dirty="0"/>
                    </a:p>
                  </a:txBody>
                  <a:tcPr/>
                </a:tc>
                <a:tc>
                  <a:txBody>
                    <a:bodyPr/>
                    <a:lstStyle/>
                    <a:p>
                      <a:pPr algn="ctr"/>
                      <a:r>
                        <a:rPr lang="en-US" dirty="0"/>
                        <a:t>SALARY </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xmlns="" val="2459403293"/>
                  </a:ext>
                </a:extLst>
              </a:tr>
              <a:tr h="408581">
                <a:tc>
                  <a:txBody>
                    <a:bodyPr/>
                    <a:lstStyle/>
                    <a:p>
                      <a:pPr algn="ctr"/>
                      <a:r>
                        <a:rPr lang="en-US" dirty="0"/>
                        <a:t>1</a:t>
                      </a:r>
                      <a:endParaRPr lang="en-IN" dirty="0"/>
                    </a:p>
                  </a:txBody>
                  <a:tcPr/>
                </a:tc>
                <a:tc>
                  <a:txBody>
                    <a:bodyPr/>
                    <a:lstStyle/>
                    <a:p>
                      <a:pPr algn="ctr"/>
                      <a:r>
                        <a:rPr lang="en-US" dirty="0"/>
                        <a:t>Abhay</a:t>
                      </a:r>
                      <a:endParaRPr lang="en-IN" dirty="0"/>
                    </a:p>
                  </a:txBody>
                  <a:tcPr/>
                </a:tc>
                <a:tc>
                  <a:txBody>
                    <a:bodyPr/>
                    <a:lstStyle/>
                    <a:p>
                      <a:pPr algn="ctr"/>
                      <a:r>
                        <a:rPr lang="en-US" dirty="0"/>
                        <a:t>Noida </a:t>
                      </a:r>
                      <a:endParaRPr lang="en-IN" dirty="0"/>
                    </a:p>
                  </a:txBody>
                  <a:tcPr/>
                </a:tc>
                <a:tc>
                  <a:txBody>
                    <a:bodyPr/>
                    <a:lstStyle/>
                    <a:p>
                      <a:pPr algn="ctr"/>
                      <a:r>
                        <a:rPr lang="en-US" dirty="0"/>
                        <a:t>1</a:t>
                      </a:r>
                      <a:endParaRPr lang="en-IN" dirty="0"/>
                    </a:p>
                  </a:txBody>
                  <a:tcPr/>
                </a:tc>
                <a:tc>
                  <a:txBody>
                    <a:bodyPr/>
                    <a:lstStyle/>
                    <a:p>
                      <a:pPr algn="ctr"/>
                      <a:r>
                        <a:rPr lang="en-US" dirty="0"/>
                        <a:t>30000</a:t>
                      </a:r>
                      <a:endParaRPr lang="en-IN" dirty="0"/>
                    </a:p>
                  </a:txBody>
                  <a:tcPr/>
                </a:tc>
                <a:tc>
                  <a:txBody>
                    <a:bodyPr/>
                    <a:lstStyle/>
                    <a:p>
                      <a:pPr algn="ctr"/>
                      <a:r>
                        <a:rPr lang="en-US" dirty="0"/>
                        <a:t>18</a:t>
                      </a:r>
                      <a:endParaRPr lang="en-IN" dirty="0"/>
                    </a:p>
                  </a:txBody>
                  <a:tcPr/>
                </a:tc>
                <a:extLst>
                  <a:ext uri="{0D108BD9-81ED-4DB2-BD59-A6C34878D82A}">
                    <a16:rowId xmlns:a16="http://schemas.microsoft.com/office/drawing/2014/main" xmlns="" val="1011369794"/>
                  </a:ext>
                </a:extLst>
              </a:tr>
              <a:tr h="408581">
                <a:tc>
                  <a:txBody>
                    <a:bodyPr/>
                    <a:lstStyle/>
                    <a:p>
                      <a:pPr algn="ctr"/>
                      <a:r>
                        <a:rPr lang="en-US" dirty="0"/>
                        <a:t>2</a:t>
                      </a:r>
                      <a:endParaRPr lang="en-IN" dirty="0"/>
                    </a:p>
                  </a:txBody>
                  <a:tcPr/>
                </a:tc>
                <a:tc>
                  <a:txBody>
                    <a:bodyPr/>
                    <a:lstStyle/>
                    <a:p>
                      <a:pPr algn="ctr"/>
                      <a:r>
                        <a:rPr lang="en-US" dirty="0"/>
                        <a:t>Saurabh</a:t>
                      </a:r>
                      <a:endParaRPr lang="en-IN" dirty="0"/>
                    </a:p>
                  </a:txBody>
                  <a:tcPr/>
                </a:tc>
                <a:tc>
                  <a:txBody>
                    <a:bodyPr/>
                    <a:lstStyle/>
                    <a:p>
                      <a:pPr algn="ctr"/>
                      <a:r>
                        <a:rPr lang="en-US" dirty="0"/>
                        <a:t>Delhi</a:t>
                      </a:r>
                      <a:endParaRPr lang="en-IN" dirty="0"/>
                    </a:p>
                  </a:txBody>
                  <a:tcPr/>
                </a:tc>
                <a:tc>
                  <a:txBody>
                    <a:bodyPr/>
                    <a:lstStyle/>
                    <a:p>
                      <a:pPr algn="ctr"/>
                      <a:r>
                        <a:rPr lang="en-US" dirty="0"/>
                        <a:t>2</a:t>
                      </a:r>
                      <a:endParaRPr lang="en-IN" dirty="0"/>
                    </a:p>
                  </a:txBody>
                  <a:tcPr/>
                </a:tc>
                <a:tc>
                  <a:txBody>
                    <a:bodyPr/>
                    <a:lstStyle/>
                    <a:p>
                      <a:pPr algn="ctr"/>
                      <a:r>
                        <a:rPr lang="en-US" dirty="0"/>
                        <a:t>40000</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xmlns="" val="1652131748"/>
                  </a:ext>
                </a:extLst>
              </a:tr>
              <a:tr h="408581">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4</a:t>
                      </a:r>
                      <a:endParaRPr lang="en-IN" dirty="0"/>
                    </a:p>
                  </a:txBody>
                  <a:tcPr/>
                </a:tc>
                <a:tc>
                  <a:txBody>
                    <a:bodyPr/>
                    <a:lstStyle/>
                    <a:p>
                      <a:pPr algn="ctr"/>
                      <a:r>
                        <a:rPr lang="en-US" dirty="0"/>
                        <a:t>20000</a:t>
                      </a:r>
                      <a:endParaRPr lang="en-IN" dirty="0"/>
                    </a:p>
                  </a:txBody>
                  <a:tcPr/>
                </a:tc>
                <a:tc>
                  <a:txBody>
                    <a:bodyPr/>
                    <a:lstStyle/>
                    <a:p>
                      <a:pPr algn="ctr"/>
                      <a:r>
                        <a:rPr lang="en-US" dirty="0"/>
                        <a:t>28</a:t>
                      </a:r>
                      <a:endParaRPr lang="en-IN" dirty="0"/>
                    </a:p>
                  </a:txBody>
                  <a:tcPr/>
                </a:tc>
                <a:extLst>
                  <a:ext uri="{0D108BD9-81ED-4DB2-BD59-A6C34878D82A}">
                    <a16:rowId xmlns:a16="http://schemas.microsoft.com/office/drawing/2014/main" xmlns="" val="4095072967"/>
                  </a:ext>
                </a:extLst>
              </a:tr>
              <a:tr h="408581">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6</a:t>
                      </a:r>
                      <a:endParaRPr lang="en-IN" dirty="0"/>
                    </a:p>
                  </a:txBody>
                  <a:tcPr/>
                </a:tc>
                <a:tc>
                  <a:txBody>
                    <a:bodyPr/>
                    <a:lstStyle/>
                    <a:p>
                      <a:pPr algn="ctr"/>
                      <a:r>
                        <a:rPr lang="en-US" dirty="0"/>
                        <a:t>18000</a:t>
                      </a:r>
                      <a:endParaRPr lang="en-IN" dirty="0"/>
                    </a:p>
                  </a:txBody>
                  <a:tcPr/>
                </a:tc>
                <a:tc>
                  <a:txBody>
                    <a:bodyPr/>
                    <a:lstStyle/>
                    <a:p>
                      <a:pPr algn="ctr"/>
                      <a:r>
                        <a:rPr lang="en-US" dirty="0"/>
                        <a:t>40</a:t>
                      </a:r>
                      <a:endParaRPr lang="en-IN" dirty="0"/>
                    </a:p>
                  </a:txBody>
                  <a:tcPr/>
                </a:tc>
                <a:extLst>
                  <a:ext uri="{0D108BD9-81ED-4DB2-BD59-A6C34878D82A}">
                    <a16:rowId xmlns:a16="http://schemas.microsoft.com/office/drawing/2014/main" xmlns="" val="2580964889"/>
                  </a:ext>
                </a:extLst>
              </a:tr>
            </a:tbl>
          </a:graphicData>
        </a:graphic>
      </p:graphicFrame>
      <p:sp>
        <p:nvSpPr>
          <p:cNvPr id="10" name="TextBox 9">
            <a:extLst>
              <a:ext uri="{FF2B5EF4-FFF2-40B4-BE49-F238E27FC236}">
                <a16:creationId xmlns:a16="http://schemas.microsoft.com/office/drawing/2014/main" xmlns="" id="{FAE76565-48F5-4A01-8791-B568614F8E5C}"/>
              </a:ext>
            </a:extLst>
          </p:cNvPr>
          <p:cNvSpPr txBox="1"/>
          <p:nvPr/>
        </p:nvSpPr>
        <p:spPr>
          <a:xfrm>
            <a:off x="630496" y="1607836"/>
            <a:ext cx="1944216" cy="523220"/>
          </a:xfrm>
          <a:prstGeom prst="rect">
            <a:avLst/>
          </a:prstGeom>
          <a:noFill/>
        </p:spPr>
        <p:txBody>
          <a:bodyPr wrap="square">
            <a:spAutoFit/>
          </a:bodyPr>
          <a:lstStyle/>
          <a:p>
            <a:r>
              <a:rPr lang="en-IN" sz="2800" b="1" dirty="0"/>
              <a:t>OUTPUT</a:t>
            </a:r>
          </a:p>
        </p:txBody>
      </p:sp>
    </p:spTree>
    <p:extLst>
      <p:ext uri="{BB962C8B-B14F-4D97-AF65-F5344CB8AC3E}">
        <p14:creationId xmlns:p14="http://schemas.microsoft.com/office/powerpoint/2010/main" val="456453665"/>
      </p:ext>
    </p:extLst>
  </p:cSld>
  <p:clrMapOvr>
    <a:masterClrMapping/>
  </p:clrMapOvr>
  <p:timing>
    <p:tnLst>
      <p:par>
        <p:cTn xmlns:p14="http://schemas.microsoft.com/office/powerpoint/2010/mai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idx="1"/>
          </p:nvPr>
        </p:nvSpPr>
        <p:spPr>
          <a:xfrm>
            <a:off x="533400" y="1143000"/>
            <a:ext cx="8229600" cy="5105400"/>
          </a:xfrm>
        </p:spPr>
        <p:txBody>
          <a:bodyPr>
            <a:normAutofit fontScale="92500"/>
          </a:bodyPr>
          <a:lstStyle/>
          <a:p>
            <a:pPr algn="just" eaLnBrk="1" hangingPunct="1">
              <a:buFont typeface="Arial" pitchFamily="34" charset="0"/>
              <a:buNone/>
              <a:tabLst>
                <a:tab pos="3195638" algn="ctr"/>
              </a:tabLst>
            </a:pPr>
            <a:r>
              <a:rPr lang="en-US" sz="2400" b="1" dirty="0">
                <a:solidFill>
                  <a:srgbClr val="FF0000"/>
                </a:solidFill>
              </a:rPr>
              <a:t>Full Outer Join (    )</a:t>
            </a:r>
            <a:r>
              <a:rPr lang="en-US" sz="2400" dirty="0"/>
              <a:t>:- All the tuples from both participating relations are included in the resulting relation. If there no matching tuples for both relation their respective unmatched attribute made null.</a:t>
            </a:r>
          </a:p>
          <a:p>
            <a:pPr algn="just" eaLnBrk="1" hangingPunct="1">
              <a:buFont typeface="Arial" pitchFamily="34" charset="0"/>
              <a:buNone/>
              <a:tabLst>
                <a:tab pos="3195638" algn="ctr"/>
              </a:tabLst>
            </a:pPr>
            <a:r>
              <a:rPr lang="en-US" sz="2200" b="1" dirty="0"/>
              <a:t>Example:-</a:t>
            </a:r>
          </a:p>
          <a:p>
            <a:pPr algn="just" eaLnBrk="1" hangingPunct="1">
              <a:buFont typeface="Arial" pitchFamily="34" charset="0"/>
              <a:buNone/>
              <a:tabLst>
                <a:tab pos="3195638" algn="ctr"/>
              </a:tabLst>
            </a:pPr>
            <a:r>
              <a:rPr lang="en-US" sz="2200" b="1" dirty="0"/>
              <a:t>Emp			Dept </a:t>
            </a:r>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r>
              <a:rPr lang="en-US" sz="2200" b="1" dirty="0">
                <a:solidFill>
                  <a:srgbClr val="FF0000"/>
                </a:solidFill>
              </a:rPr>
              <a:t>Relational Algebra Query :- </a:t>
            </a:r>
            <a:r>
              <a:rPr lang="en-US" sz="2400" dirty="0"/>
              <a:t>Emp</a:t>
            </a:r>
            <a:r>
              <a:rPr lang="en-US" sz="2200" dirty="0"/>
              <a:t>        (</a:t>
            </a:r>
            <a:r>
              <a:rPr lang="en-US" sz="2200" dirty="0" err="1"/>
              <a:t>emp.empid</a:t>
            </a:r>
            <a:r>
              <a:rPr lang="en-US" sz="2200" dirty="0"/>
              <a:t>=</a:t>
            </a:r>
            <a:r>
              <a:rPr lang="en-US" sz="2200" dirty="0" err="1"/>
              <a:t>dept.emp_id</a:t>
            </a:r>
            <a:r>
              <a:rPr lang="en-US" sz="2200" dirty="0"/>
              <a:t>) </a:t>
            </a:r>
            <a:r>
              <a:rPr lang="en-US" sz="2400" dirty="0"/>
              <a:t>Dept</a:t>
            </a:r>
          </a:p>
          <a:p>
            <a:pPr algn="just" eaLnBrk="1" hangingPunct="1">
              <a:buFont typeface="Arial" pitchFamily="34" charset="0"/>
              <a:buNone/>
              <a:tabLst>
                <a:tab pos="3195638" algn="ctr"/>
              </a:tabLst>
            </a:pPr>
            <a:r>
              <a:rPr lang="en-US" sz="2400" b="1" dirty="0"/>
              <a:t>SQL Query:- </a:t>
            </a:r>
            <a:r>
              <a:rPr lang="en-US" sz="2400" dirty="0"/>
              <a:t>select * from emp full outer join dept on </a:t>
            </a:r>
            <a:r>
              <a:rPr lang="en-US" sz="2400" dirty="0" err="1"/>
              <a:t>emp.empid</a:t>
            </a:r>
            <a:r>
              <a:rPr lang="en-US" sz="2400" dirty="0"/>
              <a:t>=</a:t>
            </a:r>
            <a:r>
              <a:rPr lang="en-US" sz="2400" dirty="0" err="1"/>
              <a:t>dept.emp_id</a:t>
            </a:r>
            <a:endParaRPr lang="en-US" sz="2400"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endParaRPr lang="en-US" sz="2200" b="1" dirty="0"/>
          </a:p>
          <a:p>
            <a:pPr algn="just" eaLnBrk="1" hangingPunct="1">
              <a:buFont typeface="Arial" pitchFamily="34" charset="0"/>
              <a:buNone/>
              <a:tabLst>
                <a:tab pos="3195638" algn="ctr"/>
              </a:tabLst>
            </a:pPr>
            <a:endParaRPr lang="en-US" sz="2200" b="1"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39A5A0EB-DCCB-4051-A885-1E27BC2E25C2}" type="slidenum">
              <a:rPr lang="en-US"/>
              <a:pPr>
                <a:defRPr/>
              </a:pPr>
              <a:t>169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Full Outer Join </a:t>
            </a:r>
          </a:p>
        </p:txBody>
      </p:sp>
      <p:pic>
        <p:nvPicPr>
          <p:cNvPr id="14439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44392" name="Picture 10"/>
          <p:cNvPicPr>
            <a:picLocks noChangeAspect="1" noChangeArrowheads="1"/>
          </p:cNvPicPr>
          <p:nvPr/>
        </p:nvPicPr>
        <p:blipFill>
          <a:blip r:embed="rId3"/>
          <a:srcRect/>
          <a:stretch>
            <a:fillRect/>
          </a:stretch>
        </p:blipFill>
        <p:spPr bwMode="auto">
          <a:xfrm>
            <a:off x="611560" y="3105150"/>
            <a:ext cx="3429000" cy="1181100"/>
          </a:xfrm>
          <a:prstGeom prst="rect">
            <a:avLst/>
          </a:prstGeom>
          <a:noFill/>
          <a:ln w="9525">
            <a:noFill/>
            <a:miter lim="800000"/>
            <a:headEnd/>
            <a:tailEnd/>
          </a:ln>
        </p:spPr>
      </p:pic>
      <p:pic>
        <p:nvPicPr>
          <p:cNvPr id="144393" name="Picture 12"/>
          <p:cNvPicPr>
            <a:picLocks noChangeAspect="1" noChangeArrowheads="1"/>
          </p:cNvPicPr>
          <p:nvPr/>
        </p:nvPicPr>
        <p:blipFill>
          <a:blip r:embed="rId4"/>
          <a:srcRect/>
          <a:stretch>
            <a:fillRect/>
          </a:stretch>
        </p:blipFill>
        <p:spPr bwMode="auto">
          <a:xfrm>
            <a:off x="4905375" y="3091686"/>
            <a:ext cx="3781425" cy="1476375"/>
          </a:xfrm>
          <a:prstGeom prst="rect">
            <a:avLst/>
          </a:prstGeom>
          <a:noFill/>
          <a:ln w="9525">
            <a:noFill/>
            <a:miter lim="800000"/>
            <a:headEnd/>
            <a:tailEnd/>
          </a:ln>
        </p:spPr>
      </p:pic>
      <p:pic>
        <p:nvPicPr>
          <p:cNvPr id="144394" name="Picture 4"/>
          <p:cNvPicPr>
            <a:picLocks noChangeAspect="1" noChangeArrowheads="1"/>
          </p:cNvPicPr>
          <p:nvPr/>
        </p:nvPicPr>
        <p:blipFill>
          <a:blip r:embed="rId5"/>
          <a:srcRect/>
          <a:stretch>
            <a:fillRect/>
          </a:stretch>
        </p:blipFill>
        <p:spPr bwMode="auto">
          <a:xfrm>
            <a:off x="4025960" y="4777338"/>
            <a:ext cx="427038" cy="533400"/>
          </a:xfrm>
          <a:prstGeom prst="rect">
            <a:avLst/>
          </a:prstGeom>
          <a:noFill/>
          <a:ln w="9525">
            <a:noFill/>
            <a:miter lim="800000"/>
            <a:headEnd/>
            <a:tailEnd/>
          </a:ln>
        </p:spPr>
      </p:pic>
      <p:pic>
        <p:nvPicPr>
          <p:cNvPr id="144395" name="Picture 4"/>
          <p:cNvPicPr>
            <a:picLocks noChangeAspect="1" noChangeArrowheads="1"/>
          </p:cNvPicPr>
          <p:nvPr/>
        </p:nvPicPr>
        <p:blipFill>
          <a:blip r:embed="rId5"/>
          <a:srcRect/>
          <a:stretch>
            <a:fillRect/>
          </a:stretch>
        </p:blipFill>
        <p:spPr bwMode="auto">
          <a:xfrm>
            <a:off x="2514600" y="1143000"/>
            <a:ext cx="427038" cy="533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xmlns="" id="{0D682A50-0A1E-4C89-84F3-F4986D918615}"/>
              </a:ext>
            </a:extLst>
          </p:cNvPr>
          <p:cNvSpPr>
            <a:spLocks noGrp="1"/>
          </p:cNvSpPr>
          <p:nvPr>
            <p:ph idx="1"/>
          </p:nvPr>
        </p:nvSpPr>
        <p:spPr>
          <a:xfrm>
            <a:off x="533400" y="1066800"/>
            <a:ext cx="8229600" cy="5257800"/>
          </a:xfrm>
        </p:spPr>
        <p:txBody>
          <a:bodyPr/>
          <a:lstStyle/>
          <a:p>
            <a:pPr algn="just" eaLnBrk="1" hangingPunct="1">
              <a:buFont typeface="Arial" panose="020B0604020202020204" pitchFamily="34" charset="0"/>
              <a:buNone/>
            </a:pPr>
            <a:r>
              <a:rPr lang="en-US" altLang="en-US" sz="2400" b="1">
                <a:solidFill>
                  <a:srgbClr val="C00000"/>
                </a:solidFill>
              </a:rPr>
              <a:t>3. Values and NULLs in the Tuples.</a:t>
            </a:r>
          </a:p>
          <a:p>
            <a:pPr algn="just" eaLnBrk="1" hangingPunct="1">
              <a:buFont typeface="Arial" panose="020B0604020202020204" pitchFamily="34" charset="0"/>
              <a:buNone/>
            </a:pPr>
            <a:r>
              <a:rPr lang="en-US" altLang="en-US" sz="2400"/>
              <a:t> 	Each value in a tuple is an atomic value; that is, it is not divisible into components within the framework of the basic relational model. Hence, </a:t>
            </a:r>
            <a:r>
              <a:rPr lang="en-US" altLang="en-US" sz="2400" b="1" u="sng"/>
              <a:t>composite and multivalued attributes are not allowed.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This model is sometimes called the flat relational model.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Hence, multivalued attributes must be represented by separate relations, and composite attributes are represented only by their simple component attributes in the basic relational model.</a:t>
            </a:r>
            <a:endParaRPr lang="en-US" altLang="en-US" sz="2400" b="1">
              <a:solidFill>
                <a:srgbClr val="C00000"/>
              </a:solidFill>
            </a:endParaRPr>
          </a:p>
        </p:txBody>
      </p:sp>
      <p:sp>
        <p:nvSpPr>
          <p:cNvPr id="7" name="Title 1">
            <a:extLst>
              <a:ext uri="{FF2B5EF4-FFF2-40B4-BE49-F238E27FC236}">
                <a16:creationId xmlns:a16="http://schemas.microsoft.com/office/drawing/2014/main" xmlns="" id="{122BD41D-9D9A-4C87-BC56-717AA595DF9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chemeClr val="tx1"/>
                </a:solidFill>
              </a:rPr>
              <a:t>Characteristics of Relations</a:t>
            </a:r>
            <a:endParaRPr lang="en-US" sz="3200" b="1" dirty="0">
              <a:solidFill>
                <a:schemeClr val="tx1"/>
              </a:solidFill>
              <a:effectLst>
                <a:outerShdw blurRad="38100" dist="38100" dir="2700000" algn="tl">
                  <a:srgbClr val="000000">
                    <a:alpha val="43137"/>
                  </a:srgbClr>
                </a:outerShdw>
              </a:effectLst>
            </a:endParaRPr>
          </a:p>
        </p:txBody>
      </p:sp>
      <p:pic>
        <p:nvPicPr>
          <p:cNvPr id="33796" name="Picture 2" descr="E:\NIET\Project\xLogo11.png.pagespeed.ic.pydHLuCQEZ.png">
            <a:extLst>
              <a:ext uri="{FF2B5EF4-FFF2-40B4-BE49-F238E27FC236}">
                <a16:creationId xmlns:a16="http://schemas.microsoft.com/office/drawing/2014/main" xmlns="" id="{C4E37DE6-D951-4F5A-A891-1A1E61A20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98C0C555-D8B4-49A9-90FA-FDBED9B83F25}"/>
              </a:ext>
            </a:extLst>
          </p:cNvPr>
          <p:cNvSpPr>
            <a:spLocks noGrp="1"/>
          </p:cNvSpPr>
          <p:nvPr>
            <p:ph type="dt" sz="quarter" idx="10"/>
          </p:nvPr>
        </p:nvSpPr>
        <p:spPr/>
        <p:txBody>
          <a:bodyPr/>
          <a:lstStyle/>
          <a:p>
            <a:pPr>
              <a:defRPr/>
            </a:pPr>
            <a:fld id="{3A215E7D-4F04-44BE-9D27-D89D74D28487}" type="datetime1">
              <a:rPr lang="en-US"/>
              <a:pPr>
                <a:defRPr/>
              </a:pPr>
              <a:t>08/03/22</a:t>
            </a:fld>
            <a:endParaRPr lang="en-US"/>
          </a:p>
        </p:txBody>
      </p:sp>
      <p:sp>
        <p:nvSpPr>
          <p:cNvPr id="6" name="Slide Number Placeholder 5">
            <a:extLst>
              <a:ext uri="{FF2B5EF4-FFF2-40B4-BE49-F238E27FC236}">
                <a16:creationId xmlns:a16="http://schemas.microsoft.com/office/drawing/2014/main" xmlns="" id="{3586D10D-3237-44F3-999A-D49BA8C6DC1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F330C1-1127-4FD6-A03E-237104779028}"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xmlns="" id="{9410287F-21F6-4452-9D39-4FD517AFEAE1}"/>
              </a:ext>
            </a:extLst>
          </p:cNvPr>
          <p:cNvSpPr>
            <a:spLocks noGrp="1"/>
          </p:cNvSpPr>
          <p:nvPr>
            <p:ph type="ftr" sz="quarter" idx="11"/>
          </p:nvPr>
        </p:nvSpPr>
        <p:spPr>
          <a:xfrm>
            <a:off x="2590800" y="6356350"/>
            <a:ext cx="4800600" cy="365125"/>
          </a:xfrm>
        </p:spPr>
        <p:txBody>
          <a:bodyPr/>
          <a:lstStyle/>
          <a:p>
            <a:r>
              <a:rPr lang="en-US"/>
              <a:t>Vikrant Malik          KCS-501 and DBMS                Unit-2</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3200" b="1" dirty="0">
                <a:solidFill>
                  <a:srgbClr val="FF0000"/>
                </a:solidFill>
              </a:rPr>
              <a:t>Right outer join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2">
            <a:extLst>
              <a:ext uri="{FF2B5EF4-FFF2-40B4-BE49-F238E27FC236}">
                <a16:creationId xmlns:a16="http://schemas.microsoft.com/office/drawing/2014/main" xmlns="" id="{02F9C0CC-6BAC-4425-9E40-22E1B35FB2C1}"/>
              </a:ext>
            </a:extLst>
          </p:cNvPr>
          <p:cNvGraphicFramePr>
            <a:graphicFrameLocks noGrp="1"/>
          </p:cNvGraphicFramePr>
          <p:nvPr>
            <p:ph idx="1"/>
            <p:extLst>
              <p:ext uri="{D42A27DB-BD31-4B8C-83A1-F6EECF244321}">
                <p14:modId xmlns:p14="http://schemas.microsoft.com/office/powerpoint/2010/main" val="893069800"/>
              </p:ext>
            </p:extLst>
          </p:nvPr>
        </p:nvGraphicFramePr>
        <p:xfrm>
          <a:off x="630496" y="2370571"/>
          <a:ext cx="8229600" cy="243237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1402379989"/>
                    </a:ext>
                  </a:extLst>
                </a:gridCol>
                <a:gridCol w="1371600">
                  <a:extLst>
                    <a:ext uri="{9D8B030D-6E8A-4147-A177-3AD203B41FA5}">
                      <a16:colId xmlns:a16="http://schemas.microsoft.com/office/drawing/2014/main" xmlns="" val="1709450324"/>
                    </a:ext>
                  </a:extLst>
                </a:gridCol>
                <a:gridCol w="1371600">
                  <a:extLst>
                    <a:ext uri="{9D8B030D-6E8A-4147-A177-3AD203B41FA5}">
                      <a16:colId xmlns:a16="http://schemas.microsoft.com/office/drawing/2014/main" xmlns="" val="3588483016"/>
                    </a:ext>
                  </a:extLst>
                </a:gridCol>
                <a:gridCol w="1371600">
                  <a:extLst>
                    <a:ext uri="{9D8B030D-6E8A-4147-A177-3AD203B41FA5}">
                      <a16:colId xmlns:a16="http://schemas.microsoft.com/office/drawing/2014/main" xmlns="" val="2133670268"/>
                    </a:ext>
                  </a:extLst>
                </a:gridCol>
                <a:gridCol w="1371600">
                  <a:extLst>
                    <a:ext uri="{9D8B030D-6E8A-4147-A177-3AD203B41FA5}">
                      <a16:colId xmlns:a16="http://schemas.microsoft.com/office/drawing/2014/main" xmlns="" val="2402837789"/>
                    </a:ext>
                  </a:extLst>
                </a:gridCol>
                <a:gridCol w="1371600">
                  <a:extLst>
                    <a:ext uri="{9D8B030D-6E8A-4147-A177-3AD203B41FA5}">
                      <a16:colId xmlns:a16="http://schemas.microsoft.com/office/drawing/2014/main" xmlns="" val="3792947358"/>
                    </a:ext>
                  </a:extLst>
                </a:gridCol>
              </a:tblGrid>
              <a:tr h="389465">
                <a:tc>
                  <a:txBody>
                    <a:bodyPr/>
                    <a:lstStyle/>
                    <a:p>
                      <a:pPr algn="ctr"/>
                      <a:r>
                        <a:rPr lang="en-US" dirty="0"/>
                        <a:t>EMPID</a:t>
                      </a:r>
                      <a:endParaRPr lang="en-IN" dirty="0"/>
                    </a:p>
                  </a:txBody>
                  <a:tcPr/>
                </a:tc>
                <a:tc>
                  <a:txBody>
                    <a:bodyPr/>
                    <a:lstStyle/>
                    <a:p>
                      <a:pPr algn="ctr"/>
                      <a:r>
                        <a:rPr lang="en-US" dirty="0"/>
                        <a:t>EMP_NAME</a:t>
                      </a:r>
                      <a:endParaRPr lang="en-IN" dirty="0"/>
                    </a:p>
                  </a:txBody>
                  <a:tcPr/>
                </a:tc>
                <a:tc>
                  <a:txBody>
                    <a:bodyPr/>
                    <a:lstStyle/>
                    <a:p>
                      <a:pPr algn="ctr"/>
                      <a:r>
                        <a:rPr lang="en-US" dirty="0"/>
                        <a:t>ADDRESS</a:t>
                      </a:r>
                      <a:endParaRPr lang="en-IN" dirty="0"/>
                    </a:p>
                  </a:txBody>
                  <a:tcPr/>
                </a:tc>
                <a:tc>
                  <a:txBody>
                    <a:bodyPr/>
                    <a:lstStyle/>
                    <a:p>
                      <a:pPr algn="ctr"/>
                      <a:r>
                        <a:rPr lang="en-US" dirty="0"/>
                        <a:t>EMP_ID</a:t>
                      </a:r>
                      <a:endParaRPr lang="en-IN" dirty="0"/>
                    </a:p>
                  </a:txBody>
                  <a:tcPr/>
                </a:tc>
                <a:tc>
                  <a:txBody>
                    <a:bodyPr/>
                    <a:lstStyle/>
                    <a:p>
                      <a:pPr algn="ctr"/>
                      <a:r>
                        <a:rPr lang="en-US" dirty="0"/>
                        <a:t>SALARY </a:t>
                      </a:r>
                      <a:endParaRPr lang="en-IN" dirty="0"/>
                    </a:p>
                  </a:txBody>
                  <a:tcPr/>
                </a:tc>
                <a:tc>
                  <a:txBody>
                    <a:bodyPr/>
                    <a:lstStyle/>
                    <a:p>
                      <a:pPr algn="ctr"/>
                      <a:r>
                        <a:rPr lang="en-US" dirty="0"/>
                        <a:t>AGE</a:t>
                      </a:r>
                      <a:endParaRPr lang="en-IN" dirty="0"/>
                    </a:p>
                  </a:txBody>
                  <a:tcPr/>
                </a:tc>
                <a:extLst>
                  <a:ext uri="{0D108BD9-81ED-4DB2-BD59-A6C34878D82A}">
                    <a16:rowId xmlns:a16="http://schemas.microsoft.com/office/drawing/2014/main" xmlns="" val="2459403293"/>
                  </a:ext>
                </a:extLst>
              </a:tr>
              <a:tr h="408581">
                <a:tc>
                  <a:txBody>
                    <a:bodyPr/>
                    <a:lstStyle/>
                    <a:p>
                      <a:pPr algn="ctr"/>
                      <a:r>
                        <a:rPr lang="en-US" dirty="0"/>
                        <a:t>1</a:t>
                      </a:r>
                      <a:endParaRPr lang="en-IN" dirty="0"/>
                    </a:p>
                  </a:txBody>
                  <a:tcPr/>
                </a:tc>
                <a:tc>
                  <a:txBody>
                    <a:bodyPr/>
                    <a:lstStyle/>
                    <a:p>
                      <a:pPr algn="ctr"/>
                      <a:r>
                        <a:rPr lang="en-US" dirty="0"/>
                        <a:t>Abhay</a:t>
                      </a:r>
                      <a:endParaRPr lang="en-IN" dirty="0"/>
                    </a:p>
                  </a:txBody>
                  <a:tcPr/>
                </a:tc>
                <a:tc>
                  <a:txBody>
                    <a:bodyPr/>
                    <a:lstStyle/>
                    <a:p>
                      <a:pPr algn="ctr"/>
                      <a:r>
                        <a:rPr lang="en-US" dirty="0"/>
                        <a:t>Noida </a:t>
                      </a:r>
                      <a:endParaRPr lang="en-IN" dirty="0"/>
                    </a:p>
                  </a:txBody>
                  <a:tcPr/>
                </a:tc>
                <a:tc>
                  <a:txBody>
                    <a:bodyPr/>
                    <a:lstStyle/>
                    <a:p>
                      <a:pPr algn="ctr"/>
                      <a:r>
                        <a:rPr lang="en-US" dirty="0"/>
                        <a:t>1</a:t>
                      </a:r>
                      <a:endParaRPr lang="en-IN" dirty="0"/>
                    </a:p>
                  </a:txBody>
                  <a:tcPr/>
                </a:tc>
                <a:tc>
                  <a:txBody>
                    <a:bodyPr/>
                    <a:lstStyle/>
                    <a:p>
                      <a:pPr algn="ctr"/>
                      <a:r>
                        <a:rPr lang="en-US" dirty="0"/>
                        <a:t>30000</a:t>
                      </a:r>
                      <a:endParaRPr lang="en-IN" dirty="0"/>
                    </a:p>
                  </a:txBody>
                  <a:tcPr/>
                </a:tc>
                <a:tc>
                  <a:txBody>
                    <a:bodyPr/>
                    <a:lstStyle/>
                    <a:p>
                      <a:pPr algn="ctr"/>
                      <a:r>
                        <a:rPr lang="en-US" dirty="0"/>
                        <a:t>18</a:t>
                      </a:r>
                      <a:endParaRPr lang="en-IN" dirty="0"/>
                    </a:p>
                  </a:txBody>
                  <a:tcPr/>
                </a:tc>
                <a:extLst>
                  <a:ext uri="{0D108BD9-81ED-4DB2-BD59-A6C34878D82A}">
                    <a16:rowId xmlns:a16="http://schemas.microsoft.com/office/drawing/2014/main" xmlns="" val="1011369794"/>
                  </a:ext>
                </a:extLst>
              </a:tr>
              <a:tr h="408581">
                <a:tc>
                  <a:txBody>
                    <a:bodyPr/>
                    <a:lstStyle/>
                    <a:p>
                      <a:pPr algn="ctr"/>
                      <a:r>
                        <a:rPr lang="en-US" dirty="0"/>
                        <a:t>2</a:t>
                      </a:r>
                      <a:endParaRPr lang="en-IN" dirty="0"/>
                    </a:p>
                  </a:txBody>
                  <a:tcPr/>
                </a:tc>
                <a:tc>
                  <a:txBody>
                    <a:bodyPr/>
                    <a:lstStyle/>
                    <a:p>
                      <a:pPr algn="ctr"/>
                      <a:r>
                        <a:rPr lang="en-US" dirty="0"/>
                        <a:t>Saurabh</a:t>
                      </a:r>
                      <a:endParaRPr lang="en-IN" dirty="0"/>
                    </a:p>
                  </a:txBody>
                  <a:tcPr/>
                </a:tc>
                <a:tc>
                  <a:txBody>
                    <a:bodyPr/>
                    <a:lstStyle/>
                    <a:p>
                      <a:pPr algn="ctr"/>
                      <a:r>
                        <a:rPr lang="en-US" dirty="0"/>
                        <a:t>Delhi</a:t>
                      </a:r>
                      <a:endParaRPr lang="en-IN" dirty="0"/>
                    </a:p>
                  </a:txBody>
                  <a:tcPr/>
                </a:tc>
                <a:tc>
                  <a:txBody>
                    <a:bodyPr/>
                    <a:lstStyle/>
                    <a:p>
                      <a:pPr algn="ctr"/>
                      <a:r>
                        <a:rPr lang="en-US" dirty="0"/>
                        <a:t>2</a:t>
                      </a:r>
                      <a:endParaRPr lang="en-IN" dirty="0"/>
                    </a:p>
                  </a:txBody>
                  <a:tcPr/>
                </a:tc>
                <a:tc>
                  <a:txBody>
                    <a:bodyPr/>
                    <a:lstStyle/>
                    <a:p>
                      <a:pPr algn="ctr"/>
                      <a:r>
                        <a:rPr lang="en-US" dirty="0"/>
                        <a:t>40000</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xmlns="" val="1652131748"/>
                  </a:ext>
                </a:extLst>
              </a:tr>
              <a:tr h="408581">
                <a:tc>
                  <a:txBody>
                    <a:bodyPr/>
                    <a:lstStyle/>
                    <a:p>
                      <a:pPr algn="ctr"/>
                      <a:r>
                        <a:rPr lang="en-US" dirty="0"/>
                        <a:t>3</a:t>
                      </a:r>
                      <a:endParaRPr lang="en-IN" dirty="0"/>
                    </a:p>
                  </a:txBody>
                  <a:tcPr/>
                </a:tc>
                <a:tc>
                  <a:txBody>
                    <a:bodyPr/>
                    <a:lstStyle/>
                    <a:p>
                      <a:pPr algn="ctr"/>
                      <a:r>
                        <a:rPr lang="en-US" dirty="0"/>
                        <a:t>Suresh</a:t>
                      </a:r>
                      <a:endParaRPr lang="en-IN" dirty="0"/>
                    </a:p>
                  </a:txBody>
                  <a:tcPr/>
                </a:tc>
                <a:tc>
                  <a:txBody>
                    <a:bodyPr/>
                    <a:lstStyle/>
                    <a:p>
                      <a:pPr algn="ctr"/>
                      <a:r>
                        <a:rPr lang="en-US" dirty="0"/>
                        <a:t>Gr Noida</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xmlns="" val="4095072967"/>
                  </a:ext>
                </a:extLst>
              </a:tr>
              <a:tr h="408581">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4</a:t>
                      </a:r>
                      <a:endParaRPr lang="en-IN" dirty="0"/>
                    </a:p>
                  </a:txBody>
                  <a:tcPr/>
                </a:tc>
                <a:tc>
                  <a:txBody>
                    <a:bodyPr/>
                    <a:lstStyle/>
                    <a:p>
                      <a:pPr algn="ctr"/>
                      <a:r>
                        <a:rPr lang="en-US" dirty="0"/>
                        <a:t>20000</a:t>
                      </a:r>
                      <a:endParaRPr lang="en-IN" dirty="0"/>
                    </a:p>
                  </a:txBody>
                  <a:tcPr/>
                </a:tc>
                <a:tc>
                  <a:txBody>
                    <a:bodyPr/>
                    <a:lstStyle/>
                    <a:p>
                      <a:pPr algn="ctr"/>
                      <a:r>
                        <a:rPr lang="en-US" dirty="0"/>
                        <a:t>28</a:t>
                      </a:r>
                      <a:endParaRPr lang="en-IN" dirty="0"/>
                    </a:p>
                  </a:txBody>
                  <a:tcPr/>
                </a:tc>
                <a:extLst>
                  <a:ext uri="{0D108BD9-81ED-4DB2-BD59-A6C34878D82A}">
                    <a16:rowId xmlns:a16="http://schemas.microsoft.com/office/drawing/2014/main" xmlns="" val="2580964889"/>
                  </a:ext>
                </a:extLst>
              </a:tr>
              <a:tr h="408581">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a:t>
                      </a:r>
                      <a:endParaRPr lang="en-IN" dirty="0"/>
                    </a:p>
                  </a:txBody>
                  <a:tcPr/>
                </a:tc>
                <a:tc>
                  <a:txBody>
                    <a:bodyPr/>
                    <a:lstStyle/>
                    <a:p>
                      <a:pPr algn="ctr"/>
                      <a:r>
                        <a:rPr lang="en-US" dirty="0"/>
                        <a:t>6</a:t>
                      </a:r>
                      <a:endParaRPr lang="en-IN" dirty="0"/>
                    </a:p>
                  </a:txBody>
                  <a:tcPr/>
                </a:tc>
                <a:tc>
                  <a:txBody>
                    <a:bodyPr/>
                    <a:lstStyle/>
                    <a:p>
                      <a:pPr algn="ctr"/>
                      <a:r>
                        <a:rPr lang="en-US" dirty="0"/>
                        <a:t>18000</a:t>
                      </a:r>
                      <a:endParaRPr lang="en-IN" dirty="0"/>
                    </a:p>
                  </a:txBody>
                  <a:tcPr/>
                </a:tc>
                <a:tc>
                  <a:txBody>
                    <a:bodyPr/>
                    <a:lstStyle/>
                    <a:p>
                      <a:pPr algn="ctr"/>
                      <a:r>
                        <a:rPr lang="en-US" dirty="0"/>
                        <a:t>40</a:t>
                      </a:r>
                      <a:endParaRPr lang="en-IN" dirty="0"/>
                    </a:p>
                  </a:txBody>
                  <a:tcPr/>
                </a:tc>
                <a:extLst>
                  <a:ext uri="{0D108BD9-81ED-4DB2-BD59-A6C34878D82A}">
                    <a16:rowId xmlns:a16="http://schemas.microsoft.com/office/drawing/2014/main" xmlns="" val="2160858576"/>
                  </a:ext>
                </a:extLst>
              </a:tr>
            </a:tbl>
          </a:graphicData>
        </a:graphic>
      </p:graphicFrame>
      <p:sp>
        <p:nvSpPr>
          <p:cNvPr id="10" name="TextBox 9">
            <a:extLst>
              <a:ext uri="{FF2B5EF4-FFF2-40B4-BE49-F238E27FC236}">
                <a16:creationId xmlns:a16="http://schemas.microsoft.com/office/drawing/2014/main" xmlns="" id="{FAE76565-48F5-4A01-8791-B568614F8E5C}"/>
              </a:ext>
            </a:extLst>
          </p:cNvPr>
          <p:cNvSpPr txBox="1"/>
          <p:nvPr/>
        </p:nvSpPr>
        <p:spPr>
          <a:xfrm>
            <a:off x="630496" y="1607836"/>
            <a:ext cx="1944216" cy="523220"/>
          </a:xfrm>
          <a:prstGeom prst="rect">
            <a:avLst/>
          </a:prstGeom>
          <a:noFill/>
        </p:spPr>
        <p:txBody>
          <a:bodyPr wrap="square">
            <a:spAutoFit/>
          </a:bodyPr>
          <a:lstStyle/>
          <a:p>
            <a:r>
              <a:rPr lang="en-IN" sz="2800" b="1" dirty="0"/>
              <a:t>OUTPUT</a:t>
            </a:r>
          </a:p>
        </p:txBody>
      </p:sp>
    </p:spTree>
    <p:extLst>
      <p:ext uri="{BB962C8B-B14F-4D97-AF65-F5344CB8AC3E}">
        <p14:creationId xmlns:p14="http://schemas.microsoft.com/office/powerpoint/2010/main" val="3809502447"/>
      </p:ext>
    </p:extLst>
  </p:cSld>
  <p:clrMapOvr>
    <a:masterClrMapping/>
  </p:clrMapOvr>
  <p:timing>
    <p:tnLst>
      <p:par>
        <p:cTn xmlns:p14="http://schemas.microsoft.com/office/powerpoint/2010/mai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2"/>
          <p:cNvSpPr>
            <a:spLocks noGrp="1"/>
          </p:cNvSpPr>
          <p:nvPr>
            <p:ph idx="1"/>
          </p:nvPr>
        </p:nvSpPr>
        <p:spPr>
          <a:xfrm>
            <a:off x="533400" y="1143000"/>
            <a:ext cx="8229600" cy="5029200"/>
          </a:xfrm>
        </p:spPr>
        <p:txBody>
          <a:bodyPr/>
          <a:lstStyle/>
          <a:p>
            <a:pPr eaLnBrk="1" hangingPunct="1">
              <a:buFont typeface="Arial" pitchFamily="34" charset="0"/>
              <a:buNone/>
            </a:pPr>
            <a:r>
              <a:rPr lang="en-US" sz="2400" dirty="0"/>
              <a:t>The division is a binary operation that is written as </a:t>
            </a:r>
            <a:r>
              <a:rPr lang="en-US" sz="2400" i="1" dirty="0"/>
              <a:t>R</a:t>
            </a:r>
            <a:r>
              <a:rPr lang="en-US" sz="2400" dirty="0"/>
              <a:t> ÷ </a:t>
            </a:r>
            <a:r>
              <a:rPr lang="en-US" sz="2400" i="1" dirty="0"/>
              <a:t>S</a:t>
            </a:r>
            <a:r>
              <a:rPr lang="en-US" sz="2400" dirty="0"/>
              <a:t>.</a:t>
            </a:r>
          </a:p>
          <a:p>
            <a:pPr>
              <a:buFont typeface="Arial" pitchFamily="34" charset="0"/>
              <a:buNone/>
            </a:pPr>
            <a:r>
              <a:rPr lang="en-US" sz="2400" b="1" dirty="0"/>
              <a:t>Given two relations(tables): R(</a:t>
            </a:r>
            <a:r>
              <a:rPr lang="en-US" sz="2400" b="1" dirty="0" err="1"/>
              <a:t>x,y</a:t>
            </a:r>
            <a:r>
              <a:rPr lang="en-US" sz="2400" b="1" dirty="0"/>
              <a:t>) , S(y).</a:t>
            </a:r>
            <a:r>
              <a:rPr lang="en-US" sz="2400" dirty="0"/>
              <a:t/>
            </a:r>
            <a:br>
              <a:rPr lang="en-US" sz="2400" dirty="0"/>
            </a:br>
            <a:r>
              <a:rPr lang="en-US" sz="2400" b="1" dirty="0"/>
              <a:t>R and S</a:t>
            </a:r>
            <a:r>
              <a:rPr lang="en-US" sz="2400" dirty="0"/>
              <a:t> : tables</a:t>
            </a:r>
            <a:br>
              <a:rPr lang="en-US" sz="2400" dirty="0"/>
            </a:br>
            <a:r>
              <a:rPr lang="en-US" sz="2400" b="1" dirty="0"/>
              <a:t>x and y</a:t>
            </a:r>
            <a:r>
              <a:rPr lang="en-US" sz="2400" dirty="0"/>
              <a:t> : column of R</a:t>
            </a:r>
            <a:br>
              <a:rPr lang="en-US" sz="2400" dirty="0"/>
            </a:br>
            <a:r>
              <a:rPr lang="en-US" sz="2400" b="1" dirty="0"/>
              <a:t>y</a:t>
            </a:r>
            <a:r>
              <a:rPr lang="en-US" sz="2400" dirty="0"/>
              <a:t> : column of S</a:t>
            </a:r>
          </a:p>
          <a:p>
            <a:pPr algn="just">
              <a:buFont typeface="Arial" pitchFamily="34" charset="0"/>
              <a:buNone/>
            </a:pPr>
            <a:r>
              <a:rPr lang="en-US" sz="2400" b="1" dirty="0"/>
              <a:t>	R(</a:t>
            </a:r>
            <a:r>
              <a:rPr lang="en-US" sz="2400" b="1" dirty="0" err="1"/>
              <a:t>x,y</a:t>
            </a:r>
            <a:r>
              <a:rPr lang="en-US" sz="2400" b="1" dirty="0"/>
              <a:t>) </a:t>
            </a:r>
            <a:r>
              <a:rPr lang="en-US" sz="2400" dirty="0"/>
              <a:t>÷</a:t>
            </a:r>
            <a:r>
              <a:rPr lang="en-US" sz="2400" b="1" dirty="0"/>
              <a:t> S(y) </a:t>
            </a:r>
            <a:r>
              <a:rPr lang="en-US" sz="2400" dirty="0"/>
              <a:t>means gives all distinct values of x from R that are associated with all values of y in S.</a:t>
            </a:r>
          </a:p>
          <a:p>
            <a:pPr algn="just" eaLnBrk="1" hangingPunct="1">
              <a:buFont typeface="Arial" pitchFamily="34" charset="0"/>
              <a:buNone/>
            </a:pPr>
            <a:r>
              <a:rPr lang="en-US" sz="2400" dirty="0"/>
              <a:t>	The division operator is used when we have to evaluate queries which contain the keyword </a:t>
            </a:r>
            <a:r>
              <a:rPr lang="en-US" sz="2400" b="1" dirty="0">
                <a:solidFill>
                  <a:srgbClr val="0070C0"/>
                </a:solidFill>
              </a:rPr>
              <a:t>ALL</a:t>
            </a:r>
            <a:r>
              <a:rPr lang="en-US" sz="2400" dirty="0"/>
              <a:t>.</a:t>
            </a:r>
          </a:p>
          <a:p>
            <a:pPr algn="just" eaLnBrk="1" hangingPunct="1">
              <a:buFont typeface="Arial" pitchFamily="34" charset="0"/>
              <a:buNone/>
            </a:pPr>
            <a:r>
              <a:rPr lang="en-US" sz="2400" dirty="0"/>
              <a:t>	The division operation is used to condition where a given relation R is to be split based on its association with every </a:t>
            </a:r>
            <a:r>
              <a:rPr lang="en-US" sz="2400" dirty="0" err="1"/>
              <a:t>tuple</a:t>
            </a:r>
            <a:r>
              <a:rPr lang="en-US" sz="2400" dirty="0"/>
              <a:t> in another relation S.</a:t>
            </a:r>
          </a:p>
          <a:p>
            <a:pPr algn="just" eaLnBrk="1" hangingPunct="1">
              <a:buFont typeface="Arial" pitchFamily="34" charset="0"/>
              <a:buNone/>
            </a:pPr>
            <a:endParaRPr lang="en-US" sz="2400" dirty="0"/>
          </a:p>
          <a:p>
            <a:pPr algn="just" eaLnBrk="1" hangingPunct="1">
              <a:buFont typeface="Arial" pitchFamily="34" charset="0"/>
              <a:buNone/>
            </a:pPr>
            <a:endParaRPr lang="en-US" sz="2400" dirty="0"/>
          </a:p>
          <a:p>
            <a:pPr algn="just" eaLnBrk="1" hangingPunct="1">
              <a:buFont typeface="Arial" pitchFamily="34" charset="0"/>
              <a:buNone/>
            </a:pP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93684A4E-6FA6-4E5E-BEE3-6FEBACC1AC1A}" type="slidenum">
              <a:rPr lang="en-US"/>
              <a:pPr>
                <a:defRPr/>
              </a:pPr>
              <a:t>171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Division (</a:t>
            </a:r>
            <a:r>
              <a:rPr lang="en-US" sz="3200" dirty="0"/>
              <a:t>÷</a:t>
            </a:r>
            <a:r>
              <a:rPr lang="en-US" sz="3200" b="1" dirty="0"/>
              <a:t>)                   (CO2)</a:t>
            </a:r>
          </a:p>
        </p:txBody>
      </p:sp>
      <p:pic>
        <p:nvPicPr>
          <p:cNvPr id="14541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Content Placeholder 2"/>
          <p:cNvSpPr>
            <a:spLocks noGrp="1"/>
          </p:cNvSpPr>
          <p:nvPr>
            <p:ph idx="1"/>
          </p:nvPr>
        </p:nvSpPr>
        <p:spPr>
          <a:xfrm>
            <a:off x="533400" y="1143000"/>
            <a:ext cx="8229600" cy="5181600"/>
          </a:xfrm>
        </p:spPr>
        <p:txBody>
          <a:bodyPr/>
          <a:lstStyle/>
          <a:p>
            <a:pPr algn="just" eaLnBrk="1" hangingPunct="1">
              <a:buFont typeface="Arial" pitchFamily="34" charset="0"/>
              <a:buNone/>
            </a:pPr>
            <a:r>
              <a:rPr lang="en-US" sz="2400" b="1" dirty="0">
                <a:solidFill>
                  <a:srgbClr val="FF0000"/>
                </a:solidFill>
              </a:rPr>
              <a:t>Example :-</a:t>
            </a:r>
            <a:r>
              <a:rPr lang="en-US" sz="2400" dirty="0"/>
              <a:t> To find the </a:t>
            </a:r>
            <a:r>
              <a:rPr lang="en-US" sz="2400" dirty="0" err="1"/>
              <a:t>rollno</a:t>
            </a:r>
            <a:r>
              <a:rPr lang="en-US" sz="2400" dirty="0"/>
              <a:t> of students  who issue every book.</a:t>
            </a:r>
          </a:p>
          <a:p>
            <a:pPr algn="just" eaLnBrk="1" hangingPunct="1">
              <a:buFont typeface="Arial" pitchFamily="34" charset="0"/>
              <a:buNone/>
            </a:pPr>
            <a:r>
              <a:rPr lang="en-US" sz="2400" b="1" dirty="0" err="1"/>
              <a:t>Studentt</a:t>
            </a:r>
            <a:r>
              <a:rPr lang="en-US" sz="2400" b="1" dirty="0"/>
              <a:t>					Book</a:t>
            </a:r>
          </a:p>
          <a:p>
            <a:pPr algn="just" eaLnBrk="1" hangingPunct="1">
              <a:buFont typeface="Arial" pitchFamily="34" charset="0"/>
              <a:buNone/>
            </a:pPr>
            <a:endParaRPr lang="en-US" sz="2400" b="1" dirty="0"/>
          </a:p>
          <a:p>
            <a:pPr algn="just" eaLnBrk="1" hangingPunct="1">
              <a:buFont typeface="Arial" pitchFamily="34" charset="0"/>
              <a:buNone/>
            </a:pPr>
            <a:endParaRPr lang="en-US" sz="2400" b="1" dirty="0"/>
          </a:p>
          <a:p>
            <a:pPr algn="just" eaLnBrk="1" hangingPunct="1">
              <a:buFont typeface="Arial" pitchFamily="34" charset="0"/>
              <a:buNone/>
            </a:pPr>
            <a:endParaRPr lang="en-US" sz="2400" b="1" dirty="0"/>
          </a:p>
          <a:p>
            <a:pPr algn="just" eaLnBrk="1" hangingPunct="1">
              <a:buFont typeface="Arial" pitchFamily="34" charset="0"/>
              <a:buNone/>
            </a:pPr>
            <a:endParaRPr lang="en-US" sz="2400" b="1" dirty="0"/>
          </a:p>
          <a:p>
            <a:pPr algn="just" eaLnBrk="1" hangingPunct="1">
              <a:buFont typeface="Arial" pitchFamily="34" charset="0"/>
              <a:buNone/>
            </a:pPr>
            <a:endParaRPr lang="en-US" sz="2200" b="1" dirty="0">
              <a:solidFill>
                <a:srgbClr val="FF0000"/>
              </a:solidFill>
            </a:endParaRPr>
          </a:p>
          <a:p>
            <a:pPr algn="just" eaLnBrk="1" hangingPunct="1">
              <a:buFont typeface="Arial" pitchFamily="34" charset="0"/>
              <a:buNone/>
            </a:pPr>
            <a:endParaRPr lang="en-US" sz="2200" b="1" dirty="0">
              <a:solidFill>
                <a:srgbClr val="FF0000"/>
              </a:solidFill>
            </a:endParaRPr>
          </a:p>
          <a:p>
            <a:pPr algn="just" eaLnBrk="1" hangingPunct="1">
              <a:buFont typeface="Arial" pitchFamily="34" charset="0"/>
              <a:buNone/>
            </a:pPr>
            <a:r>
              <a:rPr lang="en-US" sz="2200" b="1" dirty="0">
                <a:solidFill>
                  <a:srgbClr val="FF0000"/>
                </a:solidFill>
              </a:rPr>
              <a:t>Relational Algebra Query :- </a:t>
            </a:r>
            <a:r>
              <a:rPr lang="en-US" sz="2200" b="1" dirty="0">
                <a:solidFill>
                  <a:srgbClr val="000000"/>
                </a:solidFill>
                <a:latin typeface="Symbol" pitchFamily="18" charset="2"/>
              </a:rPr>
              <a:t> </a:t>
            </a:r>
            <a:r>
              <a:rPr lang="en-US" sz="2200" baseline="-25000" dirty="0" err="1"/>
              <a:t>Roll_no,Bookname</a:t>
            </a:r>
            <a:r>
              <a:rPr lang="en-US" sz="2200" dirty="0"/>
              <a:t>(</a:t>
            </a:r>
            <a:r>
              <a:rPr lang="en-US" sz="2200" dirty="0" err="1"/>
              <a:t>Studentt</a:t>
            </a:r>
            <a:r>
              <a:rPr lang="en-US" sz="2200" dirty="0"/>
              <a:t>) ÷</a:t>
            </a:r>
            <a:r>
              <a:rPr lang="en-US" sz="2200" b="1" dirty="0">
                <a:solidFill>
                  <a:srgbClr val="000000"/>
                </a:solidFill>
                <a:latin typeface="Symbol" pitchFamily="18" charset="2"/>
              </a:rPr>
              <a:t> </a:t>
            </a:r>
            <a:r>
              <a:rPr lang="en-US" sz="2200" baseline="-25000" dirty="0" err="1"/>
              <a:t>Bookname</a:t>
            </a:r>
            <a:r>
              <a:rPr lang="en-US" sz="2200" dirty="0"/>
              <a:t>(Book)</a:t>
            </a:r>
          </a:p>
          <a:p>
            <a:pPr algn="just" eaLnBrk="1" hangingPunct="1">
              <a:buFont typeface="Arial" pitchFamily="34" charset="0"/>
              <a:buNone/>
            </a:pPr>
            <a:endParaRPr lang="en-US" sz="2200" dirty="0"/>
          </a:p>
          <a:p>
            <a:pPr algn="just" eaLnBrk="1" hangingPunct="1">
              <a:buFont typeface="Arial" pitchFamily="34" charset="0"/>
              <a:buNone/>
            </a:pPr>
            <a:r>
              <a:rPr lang="en-US" sz="2200" b="1" dirty="0"/>
              <a:t>Output</a:t>
            </a:r>
          </a:p>
          <a:p>
            <a:pPr algn="just" eaLnBrk="1" hangingPunct="1">
              <a:buFont typeface="Arial" pitchFamily="34" charset="0"/>
              <a:buNone/>
            </a:pPr>
            <a:endParaRPr lang="en-US" sz="2400" dirty="0"/>
          </a:p>
          <a:p>
            <a:pPr algn="just" eaLnBrk="1" hangingPunct="1">
              <a:buFont typeface="Arial" pitchFamily="34" charset="0"/>
              <a:buNone/>
            </a:pP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BBDC3342-C57A-44A2-81D8-904A2493C58B}" type="slidenum">
              <a:rPr lang="en-US"/>
              <a:pPr>
                <a:defRPr/>
              </a:pPr>
              <a:t>172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Example                        (CO2)</a:t>
            </a:r>
          </a:p>
        </p:txBody>
      </p:sp>
      <p:pic>
        <p:nvPicPr>
          <p:cNvPr id="14643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46440" name="Picture 10"/>
          <p:cNvPicPr>
            <a:picLocks noChangeAspect="1" noChangeArrowheads="1"/>
          </p:cNvPicPr>
          <p:nvPr/>
        </p:nvPicPr>
        <p:blipFill>
          <a:blip r:embed="rId3"/>
          <a:srcRect/>
          <a:stretch>
            <a:fillRect/>
          </a:stretch>
        </p:blipFill>
        <p:spPr bwMode="auto">
          <a:xfrm>
            <a:off x="685800" y="2209800"/>
            <a:ext cx="3124200" cy="1981200"/>
          </a:xfrm>
          <a:prstGeom prst="rect">
            <a:avLst/>
          </a:prstGeom>
          <a:noFill/>
          <a:ln w="9525">
            <a:noFill/>
            <a:miter lim="800000"/>
            <a:headEnd/>
            <a:tailEnd/>
          </a:ln>
        </p:spPr>
      </p:pic>
      <p:pic>
        <p:nvPicPr>
          <p:cNvPr id="146441" name="Picture 11"/>
          <p:cNvPicPr>
            <a:picLocks noChangeAspect="1" noChangeArrowheads="1"/>
          </p:cNvPicPr>
          <p:nvPr/>
        </p:nvPicPr>
        <p:blipFill>
          <a:blip r:embed="rId4"/>
          <a:srcRect/>
          <a:stretch>
            <a:fillRect/>
          </a:stretch>
        </p:blipFill>
        <p:spPr bwMode="auto">
          <a:xfrm>
            <a:off x="5562600" y="2133600"/>
            <a:ext cx="1905000" cy="1524000"/>
          </a:xfrm>
          <a:prstGeom prst="rect">
            <a:avLst/>
          </a:prstGeom>
          <a:noFill/>
          <a:ln w="9525">
            <a:noFill/>
            <a:miter lim="800000"/>
            <a:headEnd/>
            <a:tailEnd/>
          </a:ln>
        </p:spPr>
      </p:pic>
      <p:pic>
        <p:nvPicPr>
          <p:cNvPr id="143370" name="Picture 10"/>
          <p:cNvPicPr>
            <a:picLocks noChangeAspect="1" noChangeArrowheads="1"/>
          </p:cNvPicPr>
          <p:nvPr/>
        </p:nvPicPr>
        <p:blipFill>
          <a:blip r:embed="rId5"/>
          <a:srcRect/>
          <a:stretch>
            <a:fillRect/>
          </a:stretch>
        </p:blipFill>
        <p:spPr bwMode="auto">
          <a:xfrm>
            <a:off x="4191000" y="5334000"/>
            <a:ext cx="838200" cy="923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62">
                                            <p:txEl>
                                              <p:pRg st="8" end="8"/>
                                            </p:txEl>
                                          </p:spTgt>
                                        </p:tgtEl>
                                        <p:attrNameLst>
                                          <p:attrName>style.visibility</p:attrName>
                                        </p:attrNameLst>
                                      </p:cBhvr>
                                      <p:to>
                                        <p:strVal val="visible"/>
                                      </p:to>
                                    </p:set>
                                    <p:anim calcmode="lin" valueType="num">
                                      <p:cBhvr additive="base">
                                        <p:cTn id="7" dur="500" fill="hold"/>
                                        <p:tgtEl>
                                          <p:spTgt spid="143362">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70"/>
                                        </p:tgtEl>
                                        <p:attrNameLst>
                                          <p:attrName>style.visibility</p:attrName>
                                        </p:attrNameLst>
                                      </p:cBhvr>
                                      <p:to>
                                        <p:strVal val="visible"/>
                                      </p:to>
                                    </p:set>
                                    <p:anim calcmode="lin" valueType="num">
                                      <p:cBhvr additive="base">
                                        <p:cTn id="13" dur="500" fill="hold"/>
                                        <p:tgtEl>
                                          <p:spTgt spid="143370"/>
                                        </p:tgtEl>
                                        <p:attrNameLst>
                                          <p:attrName>ppt_x</p:attrName>
                                        </p:attrNameLst>
                                      </p:cBhvr>
                                      <p:tavLst>
                                        <p:tav tm="0">
                                          <p:val>
                                            <p:strVal val="#ppt_x"/>
                                          </p:val>
                                        </p:tav>
                                        <p:tav tm="100000">
                                          <p:val>
                                            <p:strVal val="#ppt_x"/>
                                          </p:val>
                                        </p:tav>
                                      </p:tavLst>
                                    </p:anim>
                                    <p:anim calcmode="lin" valueType="num">
                                      <p:cBhvr additive="base">
                                        <p:cTn id="14" dur="500" fill="hold"/>
                                        <p:tgtEl>
                                          <p:spTgt spid="1433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idx="1"/>
          </p:nvPr>
        </p:nvSpPr>
        <p:spPr>
          <a:xfrm>
            <a:off x="533400" y="1143000"/>
            <a:ext cx="8229600" cy="5181600"/>
          </a:xfrm>
        </p:spPr>
        <p:txBody>
          <a:bodyPr/>
          <a:lstStyle/>
          <a:p>
            <a:pPr algn="just" eaLnBrk="1" hangingPunct="1">
              <a:buFont typeface="Arial" pitchFamily="34" charset="0"/>
              <a:buNone/>
            </a:pPr>
            <a:r>
              <a:rPr lang="en-US" sz="2800" dirty="0">
                <a:solidFill>
                  <a:srgbClr val="FF0000"/>
                </a:solidFill>
              </a:rPr>
              <a:t>Interpretation  of R÷S are:- </a:t>
            </a:r>
          </a:p>
          <a:p>
            <a:pPr algn="just" eaLnBrk="1" hangingPunct="1">
              <a:buFont typeface="Arial" pitchFamily="34" charset="0"/>
              <a:buNone/>
            </a:pPr>
            <a:r>
              <a:rPr lang="en-US" sz="2400" dirty="0"/>
              <a:t>All possible combinations</a:t>
            </a:r>
          </a:p>
          <a:p>
            <a:pPr algn="just">
              <a:buNone/>
            </a:pPr>
            <a:r>
              <a:rPr lang="en-US" sz="2400" dirty="0"/>
              <a:t> </a:t>
            </a:r>
            <a:r>
              <a:rPr lang="en-US" sz="2400" b="1" dirty="0"/>
              <a:t>r1 ← </a:t>
            </a:r>
            <a:r>
              <a:rPr lang="en-US" sz="2400" b="1" dirty="0">
                <a:solidFill>
                  <a:srgbClr val="000000"/>
                </a:solidFill>
                <a:latin typeface="Symbol" pitchFamily="18" charset="2"/>
              </a:rPr>
              <a:t></a:t>
            </a:r>
            <a:r>
              <a:rPr lang="en-US" sz="2400" baseline="-25000" dirty="0"/>
              <a:t>x</a:t>
            </a:r>
            <a:r>
              <a:rPr lang="en-US" sz="2400" dirty="0"/>
              <a:t>(R)</a:t>
            </a:r>
            <a:r>
              <a:rPr lang="en-US" sz="2400" b="1" dirty="0"/>
              <a:t> x S</a:t>
            </a:r>
          </a:p>
          <a:p>
            <a:pPr algn="just" eaLnBrk="1" hangingPunct="1">
              <a:buFont typeface="Arial" pitchFamily="34" charset="0"/>
              <a:buNone/>
            </a:pPr>
            <a:r>
              <a:rPr lang="en-US" sz="2400" dirty="0"/>
              <a:t> x values with “incomplete combinations”,</a:t>
            </a:r>
          </a:p>
          <a:p>
            <a:pPr algn="just">
              <a:buNone/>
            </a:pPr>
            <a:r>
              <a:rPr lang="en-US" sz="2400" dirty="0"/>
              <a:t> </a:t>
            </a:r>
            <a:r>
              <a:rPr lang="en-US" sz="2400" b="1" dirty="0"/>
              <a:t>r2x ←  </a:t>
            </a:r>
            <a:r>
              <a:rPr lang="en-US" sz="2400" b="1" dirty="0" err="1"/>
              <a:t>πx</a:t>
            </a:r>
            <a:r>
              <a:rPr lang="en-US" sz="2400" b="1" dirty="0"/>
              <a:t>(r1-R)</a:t>
            </a:r>
            <a:r>
              <a:rPr lang="en-US" sz="2400" dirty="0"/>
              <a:t> and </a:t>
            </a:r>
          </a:p>
          <a:p>
            <a:pPr algn="just" eaLnBrk="1" hangingPunct="1">
              <a:buFont typeface="Arial" pitchFamily="34" charset="0"/>
              <a:buNone/>
            </a:pPr>
            <a:r>
              <a:rPr lang="en-US" sz="2400" b="1" dirty="0"/>
              <a:t>result ← </a:t>
            </a:r>
            <a:r>
              <a:rPr lang="en-US" sz="2400" b="1" dirty="0" err="1"/>
              <a:t>πx</a:t>
            </a:r>
            <a:r>
              <a:rPr lang="en-US" sz="2400" b="1" dirty="0"/>
              <a:t>(R)-r2</a:t>
            </a:r>
          </a:p>
          <a:p>
            <a:pPr algn="just">
              <a:buNone/>
            </a:pPr>
            <a:r>
              <a:rPr lang="en-US" b="1" dirty="0">
                <a:solidFill>
                  <a:srgbClr val="FF0000"/>
                </a:solidFill>
              </a:rPr>
              <a:t> </a:t>
            </a:r>
          </a:p>
          <a:p>
            <a:pPr algn="just" eaLnBrk="1" hangingPunct="1">
              <a:buFont typeface="Arial" pitchFamily="34" charset="0"/>
              <a:buNone/>
            </a:pPr>
            <a:r>
              <a:rPr lang="en-US" b="1" dirty="0">
                <a:solidFill>
                  <a:srgbClr val="FF0000"/>
                </a:solidFill>
              </a:rPr>
              <a:t>or </a:t>
            </a:r>
          </a:p>
          <a:p>
            <a:pPr algn="just" eaLnBrk="1" hangingPunct="1">
              <a:buFont typeface="Arial" pitchFamily="34" charset="0"/>
              <a:buNone/>
            </a:pPr>
            <a:r>
              <a:rPr lang="en-US" dirty="0"/>
              <a:t>x R ÷ S = </a:t>
            </a:r>
            <a:r>
              <a:rPr lang="en-US" sz="4400" dirty="0" err="1"/>
              <a:t>π</a:t>
            </a:r>
            <a:r>
              <a:rPr lang="en-US" spc="-300" dirty="0" err="1"/>
              <a:t>x</a:t>
            </a:r>
            <a:r>
              <a:rPr lang="en-US" dirty="0"/>
              <a:t>(R)- </a:t>
            </a:r>
            <a:r>
              <a:rPr lang="en-US" sz="4400" dirty="0" err="1"/>
              <a:t>π</a:t>
            </a:r>
            <a:r>
              <a:rPr lang="en-US" dirty="0" err="1"/>
              <a:t>x</a:t>
            </a:r>
            <a:r>
              <a:rPr lang="en-US" dirty="0"/>
              <a:t>((</a:t>
            </a:r>
            <a:r>
              <a:rPr lang="en-US" sz="4400" dirty="0" err="1"/>
              <a:t>π</a:t>
            </a:r>
            <a:r>
              <a:rPr lang="en-US" dirty="0" err="1"/>
              <a:t>x</a:t>
            </a:r>
            <a:r>
              <a:rPr lang="en-US" dirty="0"/>
              <a:t>(R) x S) – R) </a:t>
            </a:r>
          </a:p>
          <a:p>
            <a:pPr algn="just" eaLnBrk="1" hangingPunct="1">
              <a:buFont typeface="Arial" pitchFamily="34" charset="0"/>
              <a:buNone/>
            </a:pPr>
            <a:endParaRPr lang="en-US" sz="2400" dirty="0"/>
          </a:p>
          <a:p>
            <a:pPr algn="just" eaLnBrk="1" hangingPunct="1">
              <a:buFont typeface="Arial" pitchFamily="34" charset="0"/>
              <a:buNone/>
            </a:pP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14BA0F5F-CC0D-4EB3-8714-62F16088640C}" type="slidenum">
              <a:rPr lang="en-US"/>
              <a:pPr>
                <a:defRPr/>
              </a:pPr>
              <a:t>173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Division (</a:t>
            </a:r>
            <a:r>
              <a:rPr lang="en-US" sz="3200" dirty="0"/>
              <a:t>÷</a:t>
            </a:r>
            <a:r>
              <a:rPr lang="en-US" sz="3200" b="1" dirty="0"/>
              <a:t>)                   (CO2)</a:t>
            </a:r>
          </a:p>
        </p:txBody>
      </p:sp>
      <p:pic>
        <p:nvPicPr>
          <p:cNvPr id="14746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4386">
                                            <p:txEl>
                                              <p:pRg st="2" end="2"/>
                                            </p:txEl>
                                          </p:spTgt>
                                        </p:tgtEl>
                                        <p:attrNameLst>
                                          <p:attrName>style.visibility</p:attrName>
                                        </p:attrNameLst>
                                      </p:cBhvr>
                                      <p:to>
                                        <p:strVal val="visible"/>
                                      </p:to>
                                    </p:set>
                                    <p:anim calcmode="lin" valueType="num">
                                      <p:cBhvr additive="base">
                                        <p:cTn id="7" dur="500" fill="hold"/>
                                        <p:tgtEl>
                                          <p:spTgt spid="144386">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43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4386">
                                            <p:txEl>
                                              <p:pRg st="4" end="4"/>
                                            </p:txEl>
                                          </p:spTgt>
                                        </p:tgtEl>
                                        <p:attrNameLst>
                                          <p:attrName>style.visibility</p:attrName>
                                        </p:attrNameLst>
                                      </p:cBhvr>
                                      <p:to>
                                        <p:strVal val="visible"/>
                                      </p:to>
                                    </p:set>
                                    <p:anim calcmode="lin" valueType="num">
                                      <p:cBhvr additive="base">
                                        <p:cTn id="13" dur="500" fill="hold"/>
                                        <p:tgtEl>
                                          <p:spTgt spid="144386">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438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4386">
                                            <p:txEl>
                                              <p:pRg st="5" end="5"/>
                                            </p:txEl>
                                          </p:spTgt>
                                        </p:tgtEl>
                                        <p:attrNameLst>
                                          <p:attrName>style.visibility</p:attrName>
                                        </p:attrNameLst>
                                      </p:cBhvr>
                                      <p:to>
                                        <p:strVal val="visible"/>
                                      </p:to>
                                    </p:set>
                                    <p:anim calcmode="lin" valueType="num">
                                      <p:cBhvr additive="base">
                                        <p:cTn id="19" dur="500" fill="hold"/>
                                        <p:tgtEl>
                                          <p:spTgt spid="144386">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438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144386">
                                            <p:txEl>
                                              <p:pRg st="8" end="8"/>
                                            </p:txEl>
                                          </p:spTgt>
                                        </p:tgtEl>
                                        <p:attrNameLst>
                                          <p:attrName>style.visibility</p:attrName>
                                        </p:attrNameLst>
                                      </p:cBhvr>
                                      <p:to>
                                        <p:strVal val="visible"/>
                                      </p:to>
                                    </p:set>
                                    <p:anim calcmode="lin" valueType="num">
                                      <p:cBhvr>
                                        <p:cTn id="25" dur="500" fill="hold"/>
                                        <p:tgtEl>
                                          <p:spTgt spid="144386">
                                            <p:txEl>
                                              <p:pRg st="8" end="8"/>
                                            </p:txEl>
                                          </p:spTgt>
                                        </p:tgtEl>
                                        <p:attrNameLst>
                                          <p:attrName>ppt_w</p:attrName>
                                        </p:attrNameLst>
                                      </p:cBhvr>
                                      <p:tavLst>
                                        <p:tav tm="0">
                                          <p:val>
                                            <p:fltVal val="0"/>
                                          </p:val>
                                        </p:tav>
                                        <p:tav tm="100000">
                                          <p:val>
                                            <p:strVal val="#ppt_w"/>
                                          </p:val>
                                        </p:tav>
                                      </p:tavLst>
                                    </p:anim>
                                    <p:anim calcmode="lin" valueType="num">
                                      <p:cBhvr>
                                        <p:cTn id="26" dur="500" fill="hold"/>
                                        <p:tgtEl>
                                          <p:spTgt spid="144386">
                                            <p:txEl>
                                              <p:pRg st="8" end="8"/>
                                            </p:txEl>
                                          </p:spTgt>
                                        </p:tgtEl>
                                        <p:attrNameLst>
                                          <p:attrName>ppt_h</p:attrName>
                                        </p:attrNameLst>
                                      </p:cBhvr>
                                      <p:tavLst>
                                        <p:tav tm="0">
                                          <p:val>
                                            <p:fltVal val="0"/>
                                          </p:val>
                                        </p:tav>
                                        <p:tav tm="100000">
                                          <p:val>
                                            <p:strVal val="#ppt_h"/>
                                          </p:val>
                                        </p:tav>
                                      </p:tavLst>
                                    </p:anim>
                                    <p:anim calcmode="lin" valueType="num">
                                      <p:cBhvr>
                                        <p:cTn id="27" dur="500" fill="hold"/>
                                        <p:tgtEl>
                                          <p:spTgt spid="144386">
                                            <p:txEl>
                                              <p:pRg st="8" end="8"/>
                                            </p:txEl>
                                          </p:spTgt>
                                        </p:tgtEl>
                                        <p:attrNameLst>
                                          <p:attrName>style.rotation</p:attrName>
                                        </p:attrNameLst>
                                      </p:cBhvr>
                                      <p:tavLst>
                                        <p:tav tm="0">
                                          <p:val>
                                            <p:fltVal val="360"/>
                                          </p:val>
                                        </p:tav>
                                        <p:tav tm="100000">
                                          <p:val>
                                            <p:fltVal val="0"/>
                                          </p:val>
                                        </p:tav>
                                      </p:tavLst>
                                    </p:anim>
                                    <p:animEffect transition="in" filter="fade">
                                      <p:cBhvr>
                                        <p:cTn id="28" dur="500"/>
                                        <p:tgtEl>
                                          <p:spTgt spid="14438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Content Placeholder 2"/>
          <p:cNvSpPr>
            <a:spLocks noGrp="1"/>
          </p:cNvSpPr>
          <p:nvPr>
            <p:ph idx="1"/>
          </p:nvPr>
        </p:nvSpPr>
        <p:spPr>
          <a:xfrm>
            <a:off x="533400" y="762000"/>
            <a:ext cx="8229600" cy="5715000"/>
          </a:xfrm>
        </p:spPr>
        <p:txBody>
          <a:bodyPr/>
          <a:lstStyle/>
          <a:p>
            <a:pPr algn="just" eaLnBrk="1" hangingPunct="1">
              <a:buFont typeface="Arial" pitchFamily="34" charset="0"/>
              <a:buNone/>
            </a:pPr>
            <a:r>
              <a:rPr lang="en-US" sz="2400" b="1" dirty="0"/>
              <a:t>Step1 :-     </a:t>
            </a:r>
            <a:r>
              <a:rPr lang="en-US" sz="2400" dirty="0"/>
              <a:t> </a:t>
            </a:r>
            <a:r>
              <a:rPr lang="en-US" sz="2400" b="1" dirty="0"/>
              <a:t>r1 ←  </a:t>
            </a:r>
            <a:r>
              <a:rPr lang="en-US" sz="2400" dirty="0"/>
              <a:t>(</a:t>
            </a:r>
            <a:r>
              <a:rPr lang="en-US" sz="2400" b="1" dirty="0">
                <a:solidFill>
                  <a:srgbClr val="000000"/>
                </a:solidFill>
              </a:rPr>
              <a:t>π</a:t>
            </a:r>
            <a:r>
              <a:rPr lang="en-US" sz="1600" dirty="0" err="1"/>
              <a:t>rollno</a:t>
            </a:r>
            <a:r>
              <a:rPr lang="en-US" sz="2400" dirty="0"/>
              <a:t>(</a:t>
            </a:r>
            <a:r>
              <a:rPr lang="en-US" sz="2400" dirty="0" err="1"/>
              <a:t>studentt</a:t>
            </a:r>
            <a:r>
              <a:rPr lang="en-US" sz="2400" dirty="0"/>
              <a:t>) x book) </a:t>
            </a:r>
          </a:p>
          <a:p>
            <a:pPr algn="just" eaLnBrk="1" hangingPunct="1">
              <a:buFont typeface="Arial" pitchFamily="34" charset="0"/>
              <a:buNone/>
            </a:pPr>
            <a:r>
              <a:rPr lang="en-US" sz="2000" b="1" dirty="0">
                <a:solidFill>
                  <a:srgbClr val="000000"/>
                </a:solidFill>
              </a:rPr>
              <a:t>π</a:t>
            </a:r>
            <a:r>
              <a:rPr lang="en-US" sz="1400" dirty="0" err="1"/>
              <a:t>rollno</a:t>
            </a:r>
            <a:r>
              <a:rPr lang="en-US" sz="2000" dirty="0"/>
              <a:t>(</a:t>
            </a:r>
            <a:r>
              <a:rPr lang="en-US" sz="2000" dirty="0" err="1"/>
              <a:t>studentt</a:t>
            </a:r>
            <a:r>
              <a:rPr lang="en-US" sz="2000" dirty="0"/>
              <a:t>) </a:t>
            </a:r>
            <a:r>
              <a:rPr lang="en-US" sz="2200" dirty="0"/>
              <a:t>	</a:t>
            </a:r>
            <a:r>
              <a:rPr lang="en-US" sz="2400" dirty="0">
                <a:solidFill>
                  <a:srgbClr val="000000"/>
                </a:solidFill>
              </a:rPr>
              <a:t>                </a:t>
            </a:r>
            <a:r>
              <a:rPr lang="en-US" sz="2400" dirty="0"/>
              <a:t>book			r1</a:t>
            </a:r>
            <a:endParaRPr lang="en-US" sz="2400" dirty="0">
              <a:solidFill>
                <a:srgbClr val="000000"/>
              </a:solidFill>
            </a:endParaRPr>
          </a:p>
          <a:p>
            <a:pPr algn="just" eaLnBrk="1" hangingPunct="1">
              <a:buFont typeface="Arial" pitchFamily="34" charset="0"/>
              <a:buNone/>
            </a:pPr>
            <a:r>
              <a:rPr lang="en-US" sz="2400" dirty="0">
                <a:solidFill>
                  <a:srgbClr val="000000"/>
                </a:solidFill>
              </a:rPr>
              <a:t>                            x			=</a:t>
            </a:r>
          </a:p>
          <a:p>
            <a:pPr algn="just" eaLnBrk="1" hangingPunct="1">
              <a:buFont typeface="Arial" pitchFamily="34" charset="0"/>
              <a:buNone/>
            </a:pPr>
            <a:endParaRPr lang="en-US" sz="2400" b="1" dirty="0">
              <a:solidFill>
                <a:srgbClr val="FF0000"/>
              </a:solidFill>
            </a:endParaRPr>
          </a:p>
          <a:p>
            <a:pPr algn="just" eaLnBrk="1" hangingPunct="1">
              <a:buFont typeface="Arial" pitchFamily="34" charset="0"/>
              <a:buNone/>
            </a:pPr>
            <a:r>
              <a:rPr lang="en-US" sz="2400" b="1" dirty="0">
                <a:solidFill>
                  <a:srgbClr val="FF0000"/>
                </a:solidFill>
              </a:rPr>
              <a:t>Step2:- </a:t>
            </a:r>
            <a:r>
              <a:rPr lang="en-US" sz="2400" b="1" dirty="0"/>
              <a:t>r2rollno ←</a:t>
            </a:r>
            <a:r>
              <a:rPr lang="en-US" sz="2400" b="1" dirty="0">
                <a:solidFill>
                  <a:srgbClr val="FF0000"/>
                </a:solidFill>
              </a:rPr>
              <a:t> </a:t>
            </a:r>
            <a:r>
              <a:rPr lang="en-US" sz="2400" b="1" dirty="0">
                <a:solidFill>
                  <a:srgbClr val="000000"/>
                </a:solidFill>
              </a:rPr>
              <a:t>π</a:t>
            </a:r>
            <a:r>
              <a:rPr lang="en-US" sz="2000" b="1" dirty="0" err="1"/>
              <a:t>rollno</a:t>
            </a:r>
            <a:r>
              <a:rPr lang="en-US" sz="2000" b="1" dirty="0"/>
              <a:t>(r1-studentt)						r1		      </a:t>
            </a:r>
            <a:r>
              <a:rPr lang="en-US" sz="2000" dirty="0"/>
              <a:t> </a:t>
            </a:r>
            <a:r>
              <a:rPr lang="en-US" sz="2000" dirty="0" err="1"/>
              <a:t>Studentt</a:t>
            </a:r>
            <a:r>
              <a:rPr lang="en-US" sz="2000" dirty="0"/>
              <a:t> </a:t>
            </a:r>
            <a:r>
              <a:rPr lang="en-US" sz="2000" b="1" dirty="0"/>
              <a:t>	        r2									</a:t>
            </a:r>
          </a:p>
          <a:p>
            <a:pPr algn="just" eaLnBrk="1" hangingPunct="1">
              <a:buFont typeface="Arial" pitchFamily="34" charset="0"/>
              <a:buNone/>
            </a:pPr>
            <a:r>
              <a:rPr lang="en-US" sz="2000" b="1" dirty="0"/>
              <a:t>				          _			=		</a:t>
            </a:r>
          </a:p>
          <a:p>
            <a:pPr algn="just" eaLnBrk="1" hangingPunct="1">
              <a:buFont typeface="Arial" pitchFamily="34" charset="0"/>
              <a:buNone/>
            </a:pPr>
            <a:endParaRPr lang="en-US" sz="2400" b="1" dirty="0">
              <a:solidFill>
                <a:srgbClr val="FF0000"/>
              </a:solidFill>
            </a:endParaRPr>
          </a:p>
          <a:p>
            <a:pPr algn="just" eaLnBrk="1" hangingPunct="1">
              <a:buFont typeface="Arial" pitchFamily="34" charset="0"/>
              <a:buNone/>
            </a:pPr>
            <a:r>
              <a:rPr lang="en-US" sz="2400" b="1" dirty="0">
                <a:solidFill>
                  <a:srgbClr val="FF0000"/>
                </a:solidFill>
              </a:rPr>
              <a:t>Step3:- </a:t>
            </a:r>
            <a:r>
              <a:rPr lang="en-US" sz="2400" b="1" dirty="0"/>
              <a:t>result</a:t>
            </a:r>
            <a:r>
              <a:rPr lang="en-US" sz="2400" b="1" dirty="0">
                <a:solidFill>
                  <a:srgbClr val="FF0000"/>
                </a:solidFill>
              </a:rPr>
              <a:t> </a:t>
            </a:r>
            <a:r>
              <a:rPr lang="en-US" sz="2400" b="1" dirty="0"/>
              <a:t>←</a:t>
            </a:r>
            <a:r>
              <a:rPr lang="en-US" sz="2400" b="1" dirty="0">
                <a:solidFill>
                  <a:srgbClr val="FF0000"/>
                </a:solidFill>
              </a:rPr>
              <a:t> </a:t>
            </a:r>
            <a:r>
              <a:rPr lang="en-US" sz="2400" b="1" dirty="0">
                <a:solidFill>
                  <a:srgbClr val="000000"/>
                </a:solidFill>
              </a:rPr>
              <a:t>π</a:t>
            </a:r>
            <a:r>
              <a:rPr lang="en-US" sz="2000" b="1" dirty="0" err="1"/>
              <a:t>rollno</a:t>
            </a:r>
            <a:r>
              <a:rPr lang="en-US" sz="2000" b="1" dirty="0"/>
              <a:t>(</a:t>
            </a:r>
            <a:r>
              <a:rPr lang="en-US" sz="2000" b="1" dirty="0" err="1"/>
              <a:t>studentt</a:t>
            </a:r>
            <a:r>
              <a:rPr lang="en-US" sz="2000" b="1" dirty="0"/>
              <a:t>)-r2</a:t>
            </a:r>
            <a:r>
              <a:rPr lang="en-US" sz="2400" b="1" dirty="0"/>
              <a:t> 					          </a:t>
            </a:r>
            <a:r>
              <a:rPr lang="en-US" sz="2400" b="1" dirty="0">
                <a:solidFill>
                  <a:srgbClr val="000000"/>
                </a:solidFill>
              </a:rPr>
              <a:t>π</a:t>
            </a:r>
            <a:r>
              <a:rPr lang="en-US" sz="1600" dirty="0" err="1"/>
              <a:t>rollno</a:t>
            </a:r>
            <a:r>
              <a:rPr lang="en-US" sz="2400" dirty="0"/>
              <a:t>(</a:t>
            </a:r>
            <a:r>
              <a:rPr lang="en-US" sz="2400" dirty="0" err="1"/>
              <a:t>studentt</a:t>
            </a:r>
            <a:r>
              <a:rPr lang="en-US" sz="2400" dirty="0"/>
              <a:t>) </a:t>
            </a:r>
            <a:r>
              <a:rPr lang="en-US" sz="2400" b="1" dirty="0"/>
              <a:t>	          r2	        result					_		=</a:t>
            </a:r>
            <a:endParaRPr lang="en-US" sz="2200" dirty="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5FCAF5CB-9692-438C-AE30-2D12BBE11536}" type="slidenum">
              <a:rPr lang="en-US"/>
              <a:pPr>
                <a:defRPr/>
              </a:pPr>
              <a:t>174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err="1"/>
              <a:t>Divison</a:t>
            </a:r>
            <a:r>
              <a:rPr lang="en-US" sz="3200" b="1" dirty="0"/>
              <a:t> (</a:t>
            </a:r>
            <a:r>
              <a:rPr lang="en-US" sz="3200" dirty="0"/>
              <a:t>÷</a:t>
            </a:r>
            <a:r>
              <a:rPr lang="en-US" sz="3200" b="1" dirty="0"/>
              <a:t>)                   (CO2)</a:t>
            </a:r>
          </a:p>
        </p:txBody>
      </p:sp>
      <p:pic>
        <p:nvPicPr>
          <p:cNvPr id="14848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48488" name="Picture 3"/>
          <p:cNvPicPr>
            <a:picLocks noChangeAspect="1" noChangeArrowheads="1"/>
          </p:cNvPicPr>
          <p:nvPr/>
        </p:nvPicPr>
        <p:blipFill>
          <a:blip r:embed="rId3"/>
          <a:srcRect/>
          <a:stretch>
            <a:fillRect/>
          </a:stretch>
        </p:blipFill>
        <p:spPr bwMode="auto">
          <a:xfrm>
            <a:off x="899592" y="1600200"/>
            <a:ext cx="1295400" cy="990600"/>
          </a:xfrm>
          <a:prstGeom prst="rect">
            <a:avLst/>
          </a:prstGeom>
          <a:noFill/>
          <a:ln w="9525">
            <a:noFill/>
            <a:miter lim="800000"/>
            <a:headEnd/>
            <a:tailEnd/>
          </a:ln>
        </p:spPr>
      </p:pic>
      <p:pic>
        <p:nvPicPr>
          <p:cNvPr id="148489" name="Picture 11"/>
          <p:cNvPicPr>
            <a:picLocks noChangeAspect="1" noChangeArrowheads="1"/>
          </p:cNvPicPr>
          <p:nvPr/>
        </p:nvPicPr>
        <p:blipFill>
          <a:blip r:embed="rId4"/>
          <a:srcRect/>
          <a:stretch>
            <a:fillRect/>
          </a:stretch>
        </p:blipFill>
        <p:spPr bwMode="auto">
          <a:xfrm>
            <a:off x="2971800" y="1676400"/>
            <a:ext cx="1905000" cy="914400"/>
          </a:xfrm>
          <a:prstGeom prst="rect">
            <a:avLst/>
          </a:prstGeom>
          <a:noFill/>
          <a:ln w="9525">
            <a:noFill/>
            <a:miter lim="800000"/>
            <a:headEnd/>
            <a:tailEnd/>
          </a:ln>
        </p:spPr>
      </p:pic>
      <p:pic>
        <p:nvPicPr>
          <p:cNvPr id="145418" name="Picture 10"/>
          <p:cNvPicPr>
            <a:picLocks noChangeAspect="1" noChangeArrowheads="1"/>
          </p:cNvPicPr>
          <p:nvPr/>
        </p:nvPicPr>
        <p:blipFill>
          <a:blip r:embed="rId5"/>
          <a:srcRect/>
          <a:stretch>
            <a:fillRect/>
          </a:stretch>
        </p:blipFill>
        <p:spPr bwMode="auto">
          <a:xfrm>
            <a:off x="5715000" y="1600200"/>
            <a:ext cx="1695450" cy="1066800"/>
          </a:xfrm>
          <a:prstGeom prst="rect">
            <a:avLst/>
          </a:prstGeom>
          <a:noFill/>
          <a:ln w="9525">
            <a:noFill/>
            <a:miter lim="800000"/>
            <a:headEnd/>
            <a:tailEnd/>
          </a:ln>
        </p:spPr>
      </p:pic>
      <p:pic>
        <p:nvPicPr>
          <p:cNvPr id="12" name="Picture 10"/>
          <p:cNvPicPr>
            <a:picLocks noChangeAspect="1" noChangeArrowheads="1"/>
          </p:cNvPicPr>
          <p:nvPr/>
        </p:nvPicPr>
        <p:blipFill>
          <a:blip r:embed="rId5"/>
          <a:srcRect/>
          <a:stretch>
            <a:fillRect/>
          </a:stretch>
        </p:blipFill>
        <p:spPr bwMode="auto">
          <a:xfrm>
            <a:off x="1905000" y="3200400"/>
            <a:ext cx="1695450" cy="1295400"/>
          </a:xfrm>
          <a:prstGeom prst="rect">
            <a:avLst/>
          </a:prstGeom>
          <a:noFill/>
          <a:ln w="9525">
            <a:noFill/>
            <a:miter lim="800000"/>
            <a:headEnd/>
            <a:tailEnd/>
          </a:ln>
        </p:spPr>
      </p:pic>
      <p:pic>
        <p:nvPicPr>
          <p:cNvPr id="145420" name="Picture 12"/>
          <p:cNvPicPr>
            <a:picLocks noChangeAspect="1" noChangeArrowheads="1"/>
          </p:cNvPicPr>
          <p:nvPr/>
        </p:nvPicPr>
        <p:blipFill>
          <a:blip r:embed="rId6"/>
          <a:srcRect/>
          <a:stretch>
            <a:fillRect/>
          </a:stretch>
        </p:blipFill>
        <p:spPr bwMode="auto">
          <a:xfrm>
            <a:off x="4267200" y="3276600"/>
            <a:ext cx="1504950" cy="1143000"/>
          </a:xfrm>
          <a:prstGeom prst="rect">
            <a:avLst/>
          </a:prstGeom>
          <a:noFill/>
          <a:ln w="9525">
            <a:noFill/>
            <a:miter lim="800000"/>
            <a:headEnd/>
            <a:tailEnd/>
          </a:ln>
        </p:spPr>
      </p:pic>
      <p:pic>
        <p:nvPicPr>
          <p:cNvPr id="145422" name="Picture 14"/>
          <p:cNvPicPr>
            <a:picLocks noChangeAspect="1" noChangeArrowheads="1"/>
          </p:cNvPicPr>
          <p:nvPr/>
        </p:nvPicPr>
        <p:blipFill>
          <a:blip r:embed="rId7"/>
          <a:srcRect/>
          <a:stretch>
            <a:fillRect/>
          </a:stretch>
        </p:blipFill>
        <p:spPr bwMode="auto">
          <a:xfrm>
            <a:off x="4724400" y="5257800"/>
            <a:ext cx="590550" cy="219075"/>
          </a:xfrm>
          <a:prstGeom prst="rect">
            <a:avLst/>
          </a:prstGeom>
          <a:noFill/>
          <a:ln w="9525">
            <a:noFill/>
            <a:miter lim="800000"/>
            <a:headEnd/>
            <a:tailEnd/>
          </a:ln>
        </p:spPr>
      </p:pic>
      <p:pic>
        <p:nvPicPr>
          <p:cNvPr id="145424" name="Picture 16"/>
          <p:cNvPicPr>
            <a:picLocks noChangeAspect="1" noChangeArrowheads="1"/>
          </p:cNvPicPr>
          <p:nvPr/>
        </p:nvPicPr>
        <p:blipFill>
          <a:blip r:embed="rId8"/>
          <a:srcRect/>
          <a:stretch>
            <a:fillRect/>
          </a:stretch>
        </p:blipFill>
        <p:spPr bwMode="auto">
          <a:xfrm>
            <a:off x="4800600" y="5486400"/>
            <a:ext cx="457200" cy="263525"/>
          </a:xfrm>
          <a:prstGeom prst="rect">
            <a:avLst/>
          </a:prstGeom>
          <a:noFill/>
          <a:ln w="9525">
            <a:noFill/>
            <a:miter lim="800000"/>
            <a:headEnd/>
            <a:tailEnd/>
          </a:ln>
        </p:spPr>
      </p:pic>
      <p:pic>
        <p:nvPicPr>
          <p:cNvPr id="20" name="Picture 14"/>
          <p:cNvPicPr>
            <a:picLocks noChangeAspect="1" noChangeArrowheads="1"/>
          </p:cNvPicPr>
          <p:nvPr/>
        </p:nvPicPr>
        <p:blipFill>
          <a:blip r:embed="rId7"/>
          <a:srcRect/>
          <a:stretch>
            <a:fillRect/>
          </a:stretch>
        </p:blipFill>
        <p:spPr bwMode="auto">
          <a:xfrm>
            <a:off x="6477000" y="3429000"/>
            <a:ext cx="590550" cy="219075"/>
          </a:xfrm>
          <a:prstGeom prst="rect">
            <a:avLst/>
          </a:prstGeom>
          <a:noFill/>
          <a:ln w="9525">
            <a:noFill/>
            <a:miter lim="800000"/>
            <a:headEnd/>
            <a:tailEnd/>
          </a:ln>
        </p:spPr>
      </p:pic>
      <p:pic>
        <p:nvPicPr>
          <p:cNvPr id="21" name="Picture 16"/>
          <p:cNvPicPr>
            <a:picLocks noChangeAspect="1" noChangeArrowheads="1"/>
          </p:cNvPicPr>
          <p:nvPr/>
        </p:nvPicPr>
        <p:blipFill>
          <a:blip r:embed="rId8"/>
          <a:srcRect/>
          <a:stretch>
            <a:fillRect/>
          </a:stretch>
        </p:blipFill>
        <p:spPr bwMode="auto">
          <a:xfrm>
            <a:off x="6553200" y="3657600"/>
            <a:ext cx="457200" cy="263525"/>
          </a:xfrm>
          <a:prstGeom prst="rect">
            <a:avLst/>
          </a:prstGeom>
          <a:noFill/>
          <a:ln w="9525">
            <a:noFill/>
            <a:miter lim="800000"/>
            <a:headEnd/>
            <a:tailEnd/>
          </a:ln>
        </p:spPr>
      </p:pic>
      <p:pic>
        <p:nvPicPr>
          <p:cNvPr id="22" name="Picture 14"/>
          <p:cNvPicPr>
            <a:picLocks noChangeAspect="1" noChangeArrowheads="1"/>
          </p:cNvPicPr>
          <p:nvPr/>
        </p:nvPicPr>
        <p:blipFill>
          <a:blip r:embed="rId7"/>
          <a:srcRect/>
          <a:stretch>
            <a:fillRect/>
          </a:stretch>
        </p:blipFill>
        <p:spPr bwMode="auto">
          <a:xfrm>
            <a:off x="6705600" y="5181600"/>
            <a:ext cx="590550" cy="219075"/>
          </a:xfrm>
          <a:prstGeom prst="rect">
            <a:avLst/>
          </a:prstGeom>
          <a:noFill/>
          <a:ln w="9525">
            <a:noFill/>
            <a:miter lim="800000"/>
            <a:headEnd/>
            <a:tailEnd/>
          </a:ln>
        </p:spPr>
      </p:pic>
      <p:pic>
        <p:nvPicPr>
          <p:cNvPr id="145426" name="Picture 18"/>
          <p:cNvPicPr>
            <a:picLocks noChangeAspect="1" noChangeArrowheads="1"/>
          </p:cNvPicPr>
          <p:nvPr/>
        </p:nvPicPr>
        <p:blipFill>
          <a:blip r:embed="rId9"/>
          <a:srcRect/>
          <a:stretch>
            <a:fillRect/>
          </a:stretch>
        </p:blipFill>
        <p:spPr bwMode="auto">
          <a:xfrm>
            <a:off x="6858000" y="5410200"/>
            <a:ext cx="304800" cy="381000"/>
          </a:xfrm>
          <a:prstGeom prst="rect">
            <a:avLst/>
          </a:prstGeom>
          <a:noFill/>
          <a:ln w="9525">
            <a:noFill/>
            <a:miter lim="800000"/>
            <a:headEnd/>
            <a:tailEnd/>
          </a:ln>
        </p:spPr>
      </p:pic>
      <p:pic>
        <p:nvPicPr>
          <p:cNvPr id="23" name="Picture 3">
            <a:extLst>
              <a:ext uri="{FF2B5EF4-FFF2-40B4-BE49-F238E27FC236}">
                <a16:creationId xmlns:a16="http://schemas.microsoft.com/office/drawing/2014/main" xmlns="" id="{BF1A68C5-3C1B-42EB-B091-22EA5D1597DD}"/>
              </a:ext>
            </a:extLst>
          </p:cNvPr>
          <p:cNvPicPr>
            <a:picLocks noChangeAspect="1" noChangeArrowheads="1"/>
          </p:cNvPicPr>
          <p:nvPr/>
        </p:nvPicPr>
        <p:blipFill>
          <a:blip r:embed="rId3"/>
          <a:srcRect/>
          <a:stretch>
            <a:fillRect/>
          </a:stretch>
        </p:blipFill>
        <p:spPr bwMode="auto">
          <a:xfrm>
            <a:off x="2476500" y="5113338"/>
            <a:ext cx="1295400" cy="990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5418"/>
                                        </p:tgtEl>
                                        <p:attrNameLst>
                                          <p:attrName>style.visibility</p:attrName>
                                        </p:attrNameLst>
                                      </p:cBhvr>
                                      <p:to>
                                        <p:strVal val="visible"/>
                                      </p:to>
                                    </p:set>
                                    <p:anim calcmode="lin" valueType="num">
                                      <p:cBhvr additive="base">
                                        <p:cTn id="7" dur="500" fill="hold"/>
                                        <p:tgtEl>
                                          <p:spTgt spid="145418"/>
                                        </p:tgtEl>
                                        <p:attrNameLst>
                                          <p:attrName>ppt_x</p:attrName>
                                        </p:attrNameLst>
                                      </p:cBhvr>
                                      <p:tavLst>
                                        <p:tav tm="0">
                                          <p:val>
                                            <p:strVal val="1+#ppt_w/2"/>
                                          </p:val>
                                        </p:tav>
                                        <p:tav tm="100000">
                                          <p:val>
                                            <p:strVal val="#ppt_x"/>
                                          </p:val>
                                        </p:tav>
                                      </p:tavLst>
                                    </p:anim>
                                    <p:anim calcmode="lin" valueType="num">
                                      <p:cBhvr additive="base">
                                        <p:cTn id="8" dur="500" fill="hold"/>
                                        <p:tgtEl>
                                          <p:spTgt spid="1454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5420"/>
                                        </p:tgtEl>
                                        <p:attrNameLst>
                                          <p:attrName>style.visibility</p:attrName>
                                        </p:attrNameLst>
                                      </p:cBhvr>
                                      <p:to>
                                        <p:strVal val="visible"/>
                                      </p:to>
                                    </p:set>
                                    <p:anim calcmode="lin" valueType="num">
                                      <p:cBhvr additive="base">
                                        <p:cTn id="19" dur="500" fill="hold"/>
                                        <p:tgtEl>
                                          <p:spTgt spid="145420"/>
                                        </p:tgtEl>
                                        <p:attrNameLst>
                                          <p:attrName>ppt_x</p:attrName>
                                        </p:attrNameLst>
                                      </p:cBhvr>
                                      <p:tavLst>
                                        <p:tav tm="0">
                                          <p:val>
                                            <p:strVal val="1+#ppt_w/2"/>
                                          </p:val>
                                        </p:tav>
                                        <p:tav tm="100000">
                                          <p:val>
                                            <p:strVal val="#ppt_x"/>
                                          </p:val>
                                        </p:tav>
                                      </p:tavLst>
                                    </p:anim>
                                    <p:anim calcmode="lin" valueType="num">
                                      <p:cBhvr additive="base">
                                        <p:cTn id="20" dur="500" fill="hold"/>
                                        <p:tgtEl>
                                          <p:spTgt spid="1454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5422"/>
                                        </p:tgtEl>
                                        <p:attrNameLst>
                                          <p:attrName>style.visibility</p:attrName>
                                        </p:attrNameLst>
                                      </p:cBhvr>
                                      <p:to>
                                        <p:strVal val="visible"/>
                                      </p:to>
                                    </p:set>
                                    <p:anim calcmode="lin" valueType="num">
                                      <p:cBhvr additive="base">
                                        <p:cTn id="37" dur="500" fill="hold"/>
                                        <p:tgtEl>
                                          <p:spTgt spid="145422"/>
                                        </p:tgtEl>
                                        <p:attrNameLst>
                                          <p:attrName>ppt_x</p:attrName>
                                        </p:attrNameLst>
                                      </p:cBhvr>
                                      <p:tavLst>
                                        <p:tav tm="0">
                                          <p:val>
                                            <p:strVal val="#ppt_x"/>
                                          </p:val>
                                        </p:tav>
                                        <p:tav tm="100000">
                                          <p:val>
                                            <p:strVal val="#ppt_x"/>
                                          </p:val>
                                        </p:tav>
                                      </p:tavLst>
                                    </p:anim>
                                    <p:anim calcmode="lin" valueType="num">
                                      <p:cBhvr additive="base">
                                        <p:cTn id="38" dur="500" fill="hold"/>
                                        <p:tgtEl>
                                          <p:spTgt spid="1454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5424"/>
                                        </p:tgtEl>
                                        <p:attrNameLst>
                                          <p:attrName>style.visibility</p:attrName>
                                        </p:attrNameLst>
                                      </p:cBhvr>
                                      <p:to>
                                        <p:strVal val="visible"/>
                                      </p:to>
                                    </p:set>
                                    <p:anim calcmode="lin" valueType="num">
                                      <p:cBhvr additive="base">
                                        <p:cTn id="43" dur="500" fill="hold"/>
                                        <p:tgtEl>
                                          <p:spTgt spid="145424"/>
                                        </p:tgtEl>
                                        <p:attrNameLst>
                                          <p:attrName>ppt_x</p:attrName>
                                        </p:attrNameLst>
                                      </p:cBhvr>
                                      <p:tavLst>
                                        <p:tav tm="0">
                                          <p:val>
                                            <p:strVal val="#ppt_x"/>
                                          </p:val>
                                        </p:tav>
                                        <p:tav tm="100000">
                                          <p:val>
                                            <p:strVal val="#ppt_x"/>
                                          </p:val>
                                        </p:tav>
                                      </p:tavLst>
                                    </p:anim>
                                    <p:anim calcmode="lin" valueType="num">
                                      <p:cBhvr additive="base">
                                        <p:cTn id="44" dur="500" fill="hold"/>
                                        <p:tgtEl>
                                          <p:spTgt spid="1454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5426"/>
                                        </p:tgtEl>
                                        <p:attrNameLst>
                                          <p:attrName>style.visibility</p:attrName>
                                        </p:attrNameLst>
                                      </p:cBhvr>
                                      <p:to>
                                        <p:strVal val="visible"/>
                                      </p:to>
                                    </p:set>
                                    <p:anim calcmode="lin" valueType="num">
                                      <p:cBhvr additive="base">
                                        <p:cTn id="55" dur="500" fill="hold"/>
                                        <p:tgtEl>
                                          <p:spTgt spid="145426"/>
                                        </p:tgtEl>
                                        <p:attrNameLst>
                                          <p:attrName>ppt_x</p:attrName>
                                        </p:attrNameLst>
                                      </p:cBhvr>
                                      <p:tavLst>
                                        <p:tav tm="0">
                                          <p:val>
                                            <p:strVal val="#ppt_x"/>
                                          </p:val>
                                        </p:tav>
                                        <p:tav tm="100000">
                                          <p:val>
                                            <p:strVal val="#ppt_x"/>
                                          </p:val>
                                        </p:tav>
                                      </p:tavLst>
                                    </p:anim>
                                    <p:anim calcmode="lin" valueType="num">
                                      <p:cBhvr additive="base">
                                        <p:cTn id="56" dur="500" fill="hold"/>
                                        <p:tgtEl>
                                          <p:spTgt spid="145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Content Placeholder 2"/>
          <p:cNvSpPr>
            <a:spLocks noGrp="1"/>
          </p:cNvSpPr>
          <p:nvPr>
            <p:ph idx="1"/>
          </p:nvPr>
        </p:nvSpPr>
        <p:spPr>
          <a:xfrm>
            <a:off x="533400" y="1143000"/>
            <a:ext cx="8229600" cy="5181600"/>
          </a:xfrm>
        </p:spPr>
        <p:txBody>
          <a:bodyPr/>
          <a:lstStyle/>
          <a:p>
            <a:pPr algn="just" eaLnBrk="1" hangingPunct="1">
              <a:buFont typeface="Arial" pitchFamily="34" charset="0"/>
              <a:buNone/>
            </a:pPr>
            <a:r>
              <a:rPr lang="en-US" sz="2400">
                <a:solidFill>
                  <a:srgbClr val="FF0000"/>
                </a:solidFill>
              </a:rPr>
              <a:t>Sequence of Operation Query </a:t>
            </a:r>
          </a:p>
          <a:p>
            <a:pPr algn="just" eaLnBrk="1" hangingPunct="1">
              <a:buFont typeface="Arial" pitchFamily="34" charset="0"/>
              <a:buNone/>
            </a:pPr>
            <a:r>
              <a:rPr lang="en-US" sz="2400"/>
              <a:t>All possible combinations</a:t>
            </a:r>
          </a:p>
          <a:p>
            <a:pPr algn="just" eaLnBrk="1" hangingPunct="1">
              <a:buFont typeface="Arial" pitchFamily="34" charset="0"/>
              <a:buNone/>
            </a:pPr>
            <a:r>
              <a:rPr lang="en-US" sz="2400"/>
              <a:t> </a:t>
            </a:r>
            <a:r>
              <a:rPr lang="en-US" sz="2400" b="1"/>
              <a:t>r1 ← </a:t>
            </a:r>
            <a:r>
              <a:rPr lang="en-US" b="1"/>
              <a:t>π</a:t>
            </a:r>
            <a:r>
              <a:rPr lang="en-US" sz="2400" b="1"/>
              <a:t>rollno(Studentt) x Book</a:t>
            </a:r>
          </a:p>
          <a:p>
            <a:pPr algn="just" eaLnBrk="1" hangingPunct="1">
              <a:buFont typeface="Arial" pitchFamily="34" charset="0"/>
              <a:buNone/>
            </a:pPr>
            <a:r>
              <a:rPr lang="en-US" sz="2400"/>
              <a:t> x values with “incomplete combinations”,</a:t>
            </a:r>
          </a:p>
          <a:p>
            <a:pPr algn="just" eaLnBrk="1" hangingPunct="1">
              <a:buFont typeface="Arial" pitchFamily="34" charset="0"/>
              <a:buNone/>
            </a:pPr>
            <a:r>
              <a:rPr lang="en-US" sz="2400"/>
              <a:t> </a:t>
            </a:r>
            <a:r>
              <a:rPr lang="en-US" sz="2400" b="1"/>
              <a:t>r2rollno ← </a:t>
            </a:r>
            <a:r>
              <a:rPr lang="en-US" b="1">
                <a:solidFill>
                  <a:srgbClr val="000000"/>
                </a:solidFill>
              </a:rPr>
              <a:t>π</a:t>
            </a:r>
            <a:r>
              <a:rPr lang="en-US" sz="2400" b="1"/>
              <a:t>rollno(r1-studentt)</a:t>
            </a:r>
            <a:r>
              <a:rPr lang="en-US" sz="2400"/>
              <a:t> and </a:t>
            </a:r>
          </a:p>
          <a:p>
            <a:pPr algn="just" eaLnBrk="1" hangingPunct="1">
              <a:buFont typeface="Arial" pitchFamily="34" charset="0"/>
              <a:buNone/>
            </a:pPr>
            <a:r>
              <a:rPr lang="en-US" sz="2400" b="1"/>
              <a:t>result ← </a:t>
            </a:r>
            <a:r>
              <a:rPr lang="en-US" b="1">
                <a:solidFill>
                  <a:srgbClr val="000000"/>
                </a:solidFill>
              </a:rPr>
              <a:t>π</a:t>
            </a:r>
            <a:r>
              <a:rPr lang="en-US" sz="2400" b="1"/>
              <a:t>rollno(studentt)-r2</a:t>
            </a:r>
          </a:p>
          <a:p>
            <a:pPr algn="just" eaLnBrk="1" hangingPunct="1">
              <a:buFont typeface="Arial" pitchFamily="34" charset="0"/>
              <a:buNone/>
            </a:pPr>
            <a:r>
              <a:rPr lang="en-US" sz="2400" b="1"/>
              <a:t> </a:t>
            </a:r>
            <a:r>
              <a:rPr lang="en-US" b="1">
                <a:solidFill>
                  <a:srgbClr val="FF0000"/>
                </a:solidFill>
              </a:rPr>
              <a:t>or </a:t>
            </a:r>
          </a:p>
          <a:p>
            <a:pPr algn="just" eaLnBrk="1" hangingPunct="1">
              <a:buFont typeface="Arial" pitchFamily="34" charset="0"/>
              <a:buNone/>
            </a:pPr>
            <a:r>
              <a:rPr lang="en-US" b="1">
                <a:solidFill>
                  <a:srgbClr val="000000"/>
                </a:solidFill>
              </a:rPr>
              <a:t>π</a:t>
            </a:r>
            <a:r>
              <a:rPr lang="en-US" sz="1800"/>
              <a:t>rollno</a:t>
            </a:r>
            <a:r>
              <a:rPr lang="en-US" sz="2400"/>
              <a:t>(Student)- </a:t>
            </a:r>
            <a:r>
              <a:rPr lang="en-US" b="1">
                <a:solidFill>
                  <a:srgbClr val="000000"/>
                </a:solidFill>
              </a:rPr>
              <a:t>π</a:t>
            </a:r>
            <a:r>
              <a:rPr lang="en-US" sz="1600"/>
              <a:t>rollno</a:t>
            </a:r>
            <a:r>
              <a:rPr lang="en-US" sz="2400"/>
              <a:t>((</a:t>
            </a:r>
            <a:r>
              <a:rPr lang="en-US" b="1">
                <a:solidFill>
                  <a:srgbClr val="000000"/>
                </a:solidFill>
              </a:rPr>
              <a:t>π</a:t>
            </a:r>
            <a:r>
              <a:rPr lang="en-US" sz="1600"/>
              <a:t>rollno</a:t>
            </a:r>
            <a:r>
              <a:rPr lang="en-US" sz="2400"/>
              <a:t>(studentt) x book) – Studentt) </a:t>
            </a:r>
          </a:p>
          <a:p>
            <a:pPr algn="just" eaLnBrk="1" hangingPunct="1">
              <a:buFont typeface="Arial" pitchFamily="34" charset="0"/>
              <a:buNone/>
            </a:pPr>
            <a:endParaRPr lang="en-US" sz="2400"/>
          </a:p>
          <a:p>
            <a:pPr algn="just" eaLnBrk="1" hangingPunct="1">
              <a:buFont typeface="Arial" pitchFamily="34" charset="0"/>
              <a:buNone/>
            </a:pPr>
            <a:endParaRPr lang="en-US" sz="2200"/>
          </a:p>
        </p:txBody>
      </p:sp>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09E8BF3F-6826-4EE6-9755-05D18AF295B3}" type="slidenum">
              <a:rPr lang="en-US"/>
              <a:pPr>
                <a:defRPr/>
              </a:pPr>
              <a:t>175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Division (</a:t>
            </a:r>
            <a:r>
              <a:rPr lang="en-US" sz="3200" dirty="0"/>
              <a:t>÷</a:t>
            </a:r>
            <a:r>
              <a:rPr lang="en-US" sz="3200" b="1" dirty="0"/>
              <a:t>)                                                (CO2)</a:t>
            </a:r>
          </a:p>
        </p:txBody>
      </p:sp>
      <p:pic>
        <p:nvPicPr>
          <p:cNvPr id="14951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532C3E4-C59A-4873-B95F-A56E18FC4789}"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9767B5C8-D2FD-4655-B56D-608CFDCDE46C}" type="slidenum">
              <a:rPr lang="en-US"/>
              <a:pPr>
                <a:defRPr/>
              </a:pPr>
              <a:t>176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Recap of Relational Algebra Operations</a:t>
            </a:r>
          </a:p>
        </p:txBody>
      </p:sp>
      <p:pic>
        <p:nvPicPr>
          <p:cNvPr id="150534"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50535" name="Picture 11" descr="tbl06_01"/>
          <p:cNvPicPr>
            <a:picLocks noGrp="1" noChangeAspect="1" noChangeArrowheads="1"/>
          </p:cNvPicPr>
          <p:nvPr>
            <p:ph idx="1"/>
          </p:nvPr>
        </p:nvPicPr>
        <p:blipFill>
          <a:blip r:embed="rId3"/>
          <a:srcRect/>
          <a:stretch>
            <a:fillRect/>
          </a:stretch>
        </p:blipFill>
        <p:spPr>
          <a:xfrm>
            <a:off x="152400" y="1143000"/>
            <a:ext cx="8991600" cy="5181600"/>
          </a:xfrm>
          <a:noFill/>
        </p:spPr>
      </p:pic>
    </p:spTree>
  </p:cSld>
  <p:clrMapOvr>
    <a:masterClrMapping/>
  </p:clrMapOvr>
  <p:timing>
    <p:tnLst>
      <p:par>
        <p:cTn xmlns:p14="http://schemas.microsoft.com/office/powerpoint/2010/mai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Content Placeholder 2"/>
          <p:cNvSpPr>
            <a:spLocks noGrp="1"/>
          </p:cNvSpPr>
          <p:nvPr>
            <p:ph idx="1"/>
          </p:nvPr>
        </p:nvSpPr>
        <p:spPr>
          <a:xfrm>
            <a:off x="533400" y="1143000"/>
            <a:ext cx="8229600" cy="4525963"/>
          </a:xfrm>
        </p:spPr>
        <p:txBody>
          <a:bodyPr/>
          <a:lstStyle/>
          <a:p>
            <a:pPr eaLnBrk="1" hangingPunct="1">
              <a:buFont typeface="Monotype Sorts"/>
              <a:buNone/>
            </a:pPr>
            <a:r>
              <a:rPr lang="en-US" sz="2200" b="1"/>
              <a:t>Lecture 9:-                                                             Extended Operator</a:t>
            </a:r>
          </a:p>
          <a:p>
            <a:pPr eaLnBrk="1" hangingPunct="1">
              <a:buFont typeface="Monotype Sorts"/>
              <a:buNone/>
            </a:pPr>
            <a:endParaRPr lang="en-US" sz="2200"/>
          </a:p>
          <a:p>
            <a:pPr lvl="1" eaLnBrk="1" hangingPunct="1"/>
            <a:r>
              <a:rPr lang="en-US" altLang="en-US" sz="2400"/>
              <a:t>Assignment </a:t>
            </a:r>
            <a:r>
              <a:rPr lang="en-US" altLang="en-US" sz="2400">
                <a:sym typeface="Wingdings" pitchFamily="2" charset="2"/>
              </a:rPr>
              <a:t></a:t>
            </a:r>
            <a:endParaRPr lang="en-US" altLang="en-US" sz="2400"/>
          </a:p>
          <a:p>
            <a:pPr lvl="1" eaLnBrk="1" hangingPunct="1"/>
            <a:r>
              <a:rPr lang="en-US" altLang="en-US" sz="2400"/>
              <a:t>Generalized projection operation</a:t>
            </a:r>
          </a:p>
          <a:p>
            <a:pPr lvl="1" eaLnBrk="1" hangingPunct="1"/>
            <a:r>
              <a:rPr lang="en-US" altLang="en-US" sz="2400"/>
              <a:t>Aggregate Functions </a:t>
            </a:r>
          </a:p>
          <a:p>
            <a:pPr lvl="1" eaLnBrk="1" hangingPunct="1"/>
            <a:r>
              <a:rPr lang="en-US" altLang="en-US" sz="2400"/>
              <a:t>Insert, delete and update operations</a:t>
            </a:r>
          </a:p>
          <a:p>
            <a:pPr lvl="1" eaLnBrk="1" hangingPunct="1"/>
            <a:endParaRPr lang="en-US" altLang="en-US" sz="2400"/>
          </a:p>
          <a:p>
            <a:pPr lvl="1" eaLnBrk="1" hangingPunct="1">
              <a:buFont typeface="Arial" pitchFamily="34" charset="0"/>
              <a:buNone/>
            </a:pPr>
            <a:endParaRPr lang="en-US" altLang="en-US" sz="2400"/>
          </a:p>
          <a:p>
            <a:pPr eaLnBrk="1" hangingPunct="1">
              <a:buFont typeface="Monotype Sorts"/>
              <a:buNone/>
            </a:pPr>
            <a:r>
              <a:rPr lang="en-US" sz="2200"/>
              <a:t> </a:t>
            </a:r>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E196EF03-6B96-4517-A57B-FA0A77084C50}" type="slidenum">
              <a:rPr lang="en-US"/>
              <a:pPr>
                <a:defRPr/>
              </a:pPr>
              <a:t>177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Content</a:t>
            </a:r>
          </a:p>
        </p:txBody>
      </p:sp>
      <p:pic>
        <p:nvPicPr>
          <p:cNvPr id="15155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Content Placeholder 2"/>
          <p:cNvSpPr>
            <a:spLocks noGrp="1"/>
          </p:cNvSpPr>
          <p:nvPr>
            <p:ph idx="1"/>
          </p:nvPr>
        </p:nvSpPr>
        <p:spPr>
          <a:xfrm>
            <a:off x="228600" y="762000"/>
            <a:ext cx="8686800" cy="5562600"/>
          </a:xfrm>
        </p:spPr>
        <p:txBody>
          <a:bodyPr/>
          <a:lstStyle/>
          <a:p>
            <a:pPr>
              <a:lnSpc>
                <a:spcPct val="90000"/>
              </a:lnSpc>
              <a:buFont typeface="Arial" pitchFamily="34" charset="0"/>
              <a:buNone/>
            </a:pPr>
            <a:r>
              <a:rPr lang="en-US" sz="2200"/>
              <a:t>The assignment operation (</a:t>
            </a:r>
            <a:r>
              <a:rPr lang="en-US" sz="2200">
                <a:sym typeface="Symbol" pitchFamily="18" charset="2"/>
              </a:rPr>
              <a:t>) provides a convenient way to express complex queries. </a:t>
            </a:r>
          </a:p>
          <a:p>
            <a:pPr marL="628650" lvl="1">
              <a:lnSpc>
                <a:spcPct val="90000"/>
              </a:lnSpc>
            </a:pPr>
            <a:r>
              <a:rPr lang="en-US" sz="2200">
                <a:sym typeface="Symbol" pitchFamily="18" charset="2"/>
              </a:rPr>
              <a:t> Write query as a sequential program consisting of</a:t>
            </a:r>
          </a:p>
          <a:p>
            <a:pPr lvl="2">
              <a:lnSpc>
                <a:spcPct val="90000"/>
              </a:lnSpc>
            </a:pPr>
            <a:r>
              <a:rPr lang="en-US" sz="2200">
                <a:sym typeface="Symbol" pitchFamily="18" charset="2"/>
              </a:rPr>
              <a:t>a series of assignments followed by an expression whose value is displayed as a result of the query.</a:t>
            </a:r>
          </a:p>
          <a:p>
            <a:pPr marL="628650" lvl="1">
              <a:lnSpc>
                <a:spcPct val="90000"/>
              </a:lnSpc>
            </a:pPr>
            <a:r>
              <a:rPr lang="en-US" sz="2200">
                <a:sym typeface="Symbol" pitchFamily="18" charset="2"/>
              </a:rPr>
              <a:t>Assignment must always be made to a temporary relation variable.</a:t>
            </a:r>
          </a:p>
          <a:p>
            <a:pPr>
              <a:lnSpc>
                <a:spcPct val="90000"/>
              </a:lnSpc>
              <a:buFont typeface="Arial" pitchFamily="34" charset="0"/>
              <a:buNone/>
            </a:pPr>
            <a:r>
              <a:rPr lang="en-US" sz="2200" b="1">
                <a:solidFill>
                  <a:srgbClr val="FF0000"/>
                </a:solidFill>
                <a:sym typeface="Symbol" pitchFamily="18" charset="2"/>
              </a:rPr>
              <a:t>Example:</a:t>
            </a:r>
            <a:r>
              <a:rPr lang="en-US" sz="2200">
                <a:sym typeface="Symbol" pitchFamily="18" charset="2"/>
              </a:rPr>
              <a:t>  Write </a:t>
            </a:r>
            <a:r>
              <a:rPr lang="en-US" sz="2200" i="1">
                <a:sym typeface="Symbol" pitchFamily="18" charset="2"/>
              </a:rPr>
              <a:t>r</a:t>
            </a:r>
            <a:r>
              <a:rPr lang="en-US" sz="2200">
                <a:sym typeface="Symbol" pitchFamily="18" charset="2"/>
              </a:rPr>
              <a:t>  </a:t>
            </a:r>
            <a:r>
              <a:rPr lang="en-US" sz="2200" i="1">
                <a:sym typeface="Symbol" pitchFamily="18" charset="2"/>
              </a:rPr>
              <a:t>s</a:t>
            </a:r>
            <a:r>
              <a:rPr lang="en-US" sz="2200">
                <a:sym typeface="Symbol" pitchFamily="18" charset="2"/>
              </a:rPr>
              <a:t> as </a:t>
            </a:r>
          </a:p>
          <a:p>
            <a:pPr>
              <a:lnSpc>
                <a:spcPct val="130000"/>
              </a:lnSpc>
              <a:buFont typeface="Monotype Sorts"/>
              <a:buNone/>
            </a:pPr>
            <a:r>
              <a:rPr lang="en-US" sz="2200"/>
              <a:t>			</a:t>
            </a:r>
            <a:r>
              <a:rPr lang="en-US" sz="2200" i="1"/>
              <a:t>temp</a:t>
            </a:r>
            <a:r>
              <a:rPr lang="en-US" sz="2200"/>
              <a:t>1</a:t>
            </a:r>
            <a:r>
              <a:rPr lang="en-US" sz="2200" baseline="30000"/>
              <a:t> </a:t>
            </a:r>
            <a:r>
              <a:rPr lang="en-US" sz="2200">
                <a:sym typeface="Symbol" pitchFamily="18" charset="2"/>
              </a:rPr>
              <a:t> </a:t>
            </a:r>
            <a:r>
              <a:rPr lang="en-US" sz="2200" i="1" baseline="-25000">
                <a:sym typeface="Symbol" pitchFamily="18" charset="2"/>
              </a:rPr>
              <a:t>R-S</a:t>
            </a:r>
            <a:r>
              <a:rPr lang="en-US" sz="2200">
                <a:sym typeface="Symbol" pitchFamily="18" charset="2"/>
              </a:rPr>
              <a:t> (</a:t>
            </a:r>
            <a:r>
              <a:rPr lang="en-US" sz="2200" i="1">
                <a:sym typeface="Symbol" pitchFamily="18" charset="2"/>
              </a:rPr>
              <a:t>r</a:t>
            </a:r>
            <a:r>
              <a:rPr lang="en-US" sz="2200">
                <a:sym typeface="Symbol" pitchFamily="18" charset="2"/>
              </a:rPr>
              <a:t>)</a:t>
            </a:r>
            <a:r>
              <a:rPr lang="en-US" sz="2200"/>
              <a:t> </a:t>
            </a:r>
            <a:br>
              <a:rPr lang="en-US" sz="2200"/>
            </a:br>
            <a:r>
              <a:rPr lang="en-US" sz="2200"/>
              <a:t>		</a:t>
            </a:r>
            <a:r>
              <a:rPr lang="en-US" sz="2200" i="1"/>
              <a:t>temp</a:t>
            </a:r>
            <a:r>
              <a:rPr lang="en-US" sz="2200"/>
              <a:t>2 </a:t>
            </a:r>
            <a:r>
              <a:rPr lang="en-US" sz="2200">
                <a:sym typeface="Symbol" pitchFamily="18" charset="2"/>
              </a:rPr>
              <a:t> </a:t>
            </a:r>
            <a:r>
              <a:rPr lang="en-US" sz="2200" i="1" baseline="-25000">
                <a:sym typeface="Symbol" pitchFamily="18" charset="2"/>
              </a:rPr>
              <a:t>R-S</a:t>
            </a:r>
            <a:r>
              <a:rPr lang="en-US" sz="2200">
                <a:sym typeface="Symbol" pitchFamily="18" charset="2"/>
              </a:rPr>
              <a:t>  ((</a:t>
            </a:r>
            <a:r>
              <a:rPr lang="en-US" sz="2200" i="1">
                <a:sym typeface="Symbol" pitchFamily="18" charset="2"/>
              </a:rPr>
              <a:t>temp</a:t>
            </a:r>
            <a:r>
              <a:rPr lang="en-US" sz="2200">
                <a:sym typeface="Symbol" pitchFamily="18" charset="2"/>
              </a:rPr>
              <a:t>1 x </a:t>
            </a:r>
            <a:r>
              <a:rPr lang="en-US" sz="2200" i="1">
                <a:sym typeface="Symbol" pitchFamily="18" charset="2"/>
              </a:rPr>
              <a:t>s</a:t>
            </a:r>
            <a:r>
              <a:rPr lang="en-US" sz="2200">
                <a:sym typeface="Symbol" pitchFamily="18" charset="2"/>
              </a:rPr>
              <a:t>) – </a:t>
            </a:r>
            <a:r>
              <a:rPr lang="en-US" sz="2200" i="1" baseline="-25000">
                <a:sym typeface="Symbol" pitchFamily="18" charset="2"/>
              </a:rPr>
              <a:t>R-S,S </a:t>
            </a:r>
            <a:r>
              <a:rPr lang="en-US" sz="2200" i="1">
                <a:sym typeface="Symbol" pitchFamily="18" charset="2"/>
              </a:rPr>
              <a:t>(r</a:t>
            </a:r>
            <a:r>
              <a:rPr lang="en-US" sz="2200">
                <a:sym typeface="Symbol" pitchFamily="18" charset="2"/>
              </a:rPr>
              <a:t>))</a:t>
            </a:r>
            <a:br>
              <a:rPr lang="en-US" sz="2200">
                <a:sym typeface="Symbol" pitchFamily="18" charset="2"/>
              </a:rPr>
            </a:br>
            <a:r>
              <a:rPr lang="en-US" sz="2200">
                <a:sym typeface="Symbol" pitchFamily="18" charset="2"/>
              </a:rPr>
              <a:t>		</a:t>
            </a:r>
            <a:r>
              <a:rPr lang="en-US" sz="2200" i="1">
                <a:sym typeface="Symbol" pitchFamily="18" charset="2"/>
              </a:rPr>
              <a:t>result</a:t>
            </a:r>
            <a:r>
              <a:rPr lang="en-US" sz="2200">
                <a:sym typeface="Symbol" pitchFamily="18" charset="2"/>
              </a:rPr>
              <a:t>  </a:t>
            </a:r>
            <a:r>
              <a:rPr lang="en-US" sz="2200" i="1">
                <a:sym typeface="Symbol" pitchFamily="18" charset="2"/>
              </a:rPr>
              <a:t>temp</a:t>
            </a:r>
            <a:r>
              <a:rPr lang="en-US" sz="2200">
                <a:sym typeface="Symbol" pitchFamily="18" charset="2"/>
              </a:rPr>
              <a:t>1 –</a:t>
            </a:r>
            <a:r>
              <a:rPr lang="en-US" sz="2200" i="1">
                <a:sym typeface="Symbol" pitchFamily="18" charset="2"/>
              </a:rPr>
              <a:t> temp</a:t>
            </a:r>
            <a:r>
              <a:rPr lang="en-US" sz="2200">
                <a:sym typeface="Symbol" pitchFamily="18" charset="2"/>
              </a:rPr>
              <a:t>2</a:t>
            </a:r>
          </a:p>
          <a:p>
            <a:pPr marL="628650" lvl="1">
              <a:lnSpc>
                <a:spcPct val="130000"/>
              </a:lnSpc>
            </a:pPr>
            <a:r>
              <a:rPr lang="en-US" sz="2200">
                <a:sym typeface="Symbol" pitchFamily="18" charset="2"/>
              </a:rPr>
              <a:t>The result to the right of the  is assigned to the relation variable on the left of the .</a:t>
            </a:r>
          </a:p>
          <a:p>
            <a:pPr marL="628650" lvl="1">
              <a:lnSpc>
                <a:spcPct val="130000"/>
              </a:lnSpc>
            </a:pPr>
            <a:r>
              <a:rPr lang="en-US" sz="2200">
                <a:sym typeface="Symbol" pitchFamily="18" charset="2"/>
              </a:rPr>
              <a:t>May use variable in subsequent expressions.</a:t>
            </a:r>
          </a:p>
          <a:p>
            <a:pPr eaLnBrk="1" hangingPunct="1">
              <a:buFont typeface="Monotype Sorts"/>
              <a:buNone/>
            </a:pPr>
            <a:endParaRPr lang="en-US" sz="220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E7199430-F68A-4049-BDEE-0E5A41B91AB6}" type="slidenum">
              <a:rPr lang="en-US"/>
              <a:pPr>
                <a:defRPr/>
              </a:pPr>
              <a:t>178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Assignment Operation</a:t>
            </a:r>
          </a:p>
        </p:txBody>
      </p:sp>
      <p:pic>
        <p:nvPicPr>
          <p:cNvPr id="15258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Content Placeholder 2"/>
          <p:cNvSpPr>
            <a:spLocks noGrp="1"/>
          </p:cNvSpPr>
          <p:nvPr>
            <p:ph idx="1"/>
          </p:nvPr>
        </p:nvSpPr>
        <p:spPr>
          <a:xfrm>
            <a:off x="304800" y="1143000"/>
            <a:ext cx="8458200" cy="4953000"/>
          </a:xfrm>
        </p:spPr>
        <p:txBody>
          <a:bodyPr>
            <a:normAutofit lnSpcReduction="10000"/>
          </a:bodyPr>
          <a:lstStyle/>
          <a:p>
            <a:pPr eaLnBrk="1" hangingPunct="1">
              <a:buFont typeface="Monotype Sorts"/>
              <a:buNone/>
            </a:pPr>
            <a:r>
              <a:rPr lang="en-US" sz="2400" b="1" dirty="0">
                <a:solidFill>
                  <a:srgbClr val="FF0000"/>
                </a:solidFill>
              </a:rPr>
              <a:t>Generalized Projection</a:t>
            </a:r>
          </a:p>
          <a:p>
            <a:pPr algn="just">
              <a:buNone/>
            </a:pPr>
            <a:r>
              <a:rPr lang="en-US" sz="2400" dirty="0"/>
              <a:t>	The GENERALIZED PROJECTION operation is an extension to the PROJECTION operation. In this case, arithmetic functions can be used in the projection list on certain attributes. </a:t>
            </a:r>
          </a:p>
          <a:p>
            <a:pPr algn="just">
              <a:buFont typeface="Arial" pitchFamily="34" charset="0"/>
              <a:buNone/>
            </a:pPr>
            <a:r>
              <a:rPr lang="en-US" sz="2400" b="1" dirty="0"/>
              <a:t>The general form of generalized projection:-</a:t>
            </a:r>
            <a:r>
              <a:rPr lang="en-US" sz="2400" dirty="0"/>
              <a:t/>
            </a:r>
            <a:br>
              <a:rPr lang="en-US" sz="2400" dirty="0"/>
            </a:br>
            <a:r>
              <a:rPr lang="en-US" sz="2400" dirty="0"/>
              <a:t>	</a:t>
            </a:r>
            <a:r>
              <a:rPr lang="en-US" sz="2400" dirty="0">
                <a:sym typeface="Symbol" pitchFamily="18" charset="2"/>
              </a:rPr>
              <a:t></a:t>
            </a:r>
            <a:r>
              <a:rPr lang="en-US" sz="2400" dirty="0"/>
              <a:t> </a:t>
            </a:r>
            <a:r>
              <a:rPr lang="en-US" sz="2000" baseline="-25000" dirty="0"/>
              <a:t>F1, F2, …, Fn</a:t>
            </a:r>
            <a:r>
              <a:rPr lang="en-US" sz="2400" dirty="0"/>
              <a:t>(R)</a:t>
            </a:r>
          </a:p>
          <a:p>
            <a:pPr algn="just">
              <a:buFont typeface="Arial" pitchFamily="34" charset="0"/>
              <a:buNone/>
            </a:pPr>
            <a:endParaRPr lang="en-US" sz="2400" dirty="0"/>
          </a:p>
          <a:p>
            <a:pPr algn="just"/>
            <a:r>
              <a:rPr lang="en-US" sz="2400" dirty="0"/>
              <a:t>Where R is a Relation Algebra Expression, where F1, F2, … , Fn are functions over the attributes in relation R and may involve arithmetic operations and constant values. </a:t>
            </a:r>
          </a:p>
          <a:p>
            <a:pPr algn="just">
              <a:buNone/>
            </a:pPr>
            <a:r>
              <a:rPr lang="en-US" sz="2400" dirty="0"/>
              <a:t>	This operation is helpful when developing reports where computed values have to be produced in the columns of a query result</a:t>
            </a:r>
            <a:endParaRPr lang="en-US" sz="2200" dirty="0"/>
          </a:p>
          <a:p>
            <a:pPr eaLnBrk="1" hangingPunct="1">
              <a:buFont typeface="Monotype Sorts"/>
              <a:buNone/>
            </a:pPr>
            <a:endParaRPr lang="en-US" sz="22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701CFC00-5729-40FE-B66C-7658C59EB04D}" type="slidenum">
              <a:rPr lang="en-US"/>
              <a:pPr>
                <a:defRPr/>
              </a:pPr>
              <a:t>179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1">
              <a:defRPr/>
            </a:pPr>
            <a:r>
              <a:rPr lang="en-US" altLang="en-US" sz="3200" b="1" dirty="0">
                <a:solidFill>
                  <a:srgbClr val="FF0000"/>
                </a:solidFill>
              </a:rPr>
              <a:t>Generalized projection operation</a:t>
            </a:r>
          </a:p>
        </p:txBody>
      </p:sp>
      <p:pic>
        <p:nvPicPr>
          <p:cNvPr id="15360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xmlns="" id="{028EBB44-0871-48E7-BEAA-EB22B3649BF2}"/>
              </a:ext>
            </a:extLst>
          </p:cNvPr>
          <p:cNvSpPr>
            <a:spLocks noGrp="1"/>
          </p:cNvSpPr>
          <p:nvPr>
            <p:ph idx="1"/>
          </p:nvPr>
        </p:nvSpPr>
        <p:spPr>
          <a:xfrm>
            <a:off x="533400" y="838200"/>
            <a:ext cx="8229600" cy="5791200"/>
          </a:xfrm>
        </p:spPr>
        <p:txBody>
          <a:bodyPr/>
          <a:lstStyle/>
          <a:p>
            <a:pPr algn="just" eaLnBrk="1" hangingPunct="1">
              <a:buFont typeface="Arial" panose="020B0604020202020204" pitchFamily="34" charset="0"/>
              <a:buNone/>
            </a:pPr>
            <a:r>
              <a:rPr lang="en-US" altLang="en-US" sz="2400" b="1">
                <a:solidFill>
                  <a:srgbClr val="C00000"/>
                </a:solidFill>
              </a:rPr>
              <a:t>Values and NULLs in the Tuples</a:t>
            </a:r>
          </a:p>
          <a:p>
            <a:pPr algn="just" eaLnBrk="1" hangingPunct="1">
              <a:buFont typeface="Arial" panose="020B0604020202020204" pitchFamily="34" charset="0"/>
              <a:buNone/>
            </a:pPr>
            <a:r>
              <a:rPr lang="en-US" altLang="en-US" sz="2000"/>
              <a:t> 	</a:t>
            </a:r>
            <a:r>
              <a:rPr lang="en-US" altLang="en-US" sz="2400"/>
              <a:t>An important concept is that of NULL values, which are used to represent the values of attributes that may be unknown or may not apply to a tuple. A special value, called NULL, is used in these cases.</a:t>
            </a:r>
          </a:p>
          <a:p>
            <a:pPr algn="just" eaLnBrk="1" hangingPunct="1">
              <a:buFont typeface="Arial" panose="020B0604020202020204" pitchFamily="34" charset="0"/>
              <a:buNone/>
            </a:pPr>
            <a:r>
              <a:rPr lang="en-US" altLang="en-US" sz="2400"/>
              <a:t>	some STUDENT tuples have NULL for their office phones because they do not have an office (that is, office phone does not apply to these students)</a:t>
            </a:r>
          </a:p>
          <a:p>
            <a:pPr algn="just" eaLnBrk="1" hangingPunct="1">
              <a:buFont typeface="Arial" panose="020B0604020202020204" pitchFamily="34" charset="0"/>
              <a:buNone/>
            </a:pPr>
            <a:endParaRPr lang="en-US" altLang="en-US" sz="2000" b="1"/>
          </a:p>
          <a:p>
            <a:pPr algn="just" eaLnBrk="1" hangingPunct="1">
              <a:buFont typeface="Arial" panose="020B0604020202020204" pitchFamily="34" charset="0"/>
              <a:buNone/>
            </a:pPr>
            <a:r>
              <a:rPr lang="en-US" altLang="en-US" sz="2000" b="1"/>
              <a:t>Example</a:t>
            </a:r>
          </a:p>
          <a:p>
            <a:pPr algn="just" eaLnBrk="1" hangingPunct="1">
              <a:buFont typeface="Arial" panose="020B0604020202020204" pitchFamily="34" charset="0"/>
              <a:buNone/>
            </a:pPr>
            <a:endParaRPr lang="en-US" altLang="en-US" sz="2400" b="1">
              <a:solidFill>
                <a:srgbClr val="C00000"/>
              </a:solidFill>
            </a:endParaRPr>
          </a:p>
        </p:txBody>
      </p:sp>
      <p:sp>
        <p:nvSpPr>
          <p:cNvPr id="7" name="Title 1">
            <a:extLst>
              <a:ext uri="{FF2B5EF4-FFF2-40B4-BE49-F238E27FC236}">
                <a16:creationId xmlns:a16="http://schemas.microsoft.com/office/drawing/2014/main" xmlns="" id="{41AF3573-F0CA-49E8-8452-1EB71DFC9C4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chemeClr val="tx1"/>
                </a:solidFill>
              </a:rPr>
              <a:t>Characteristics of Relations</a:t>
            </a:r>
            <a:endParaRPr lang="en-US" sz="3200" b="1" dirty="0">
              <a:solidFill>
                <a:schemeClr val="tx1"/>
              </a:solidFill>
              <a:effectLst>
                <a:outerShdw blurRad="38100" dist="38100" dir="2700000" algn="tl">
                  <a:srgbClr val="000000">
                    <a:alpha val="43137"/>
                  </a:srgbClr>
                </a:outerShdw>
              </a:effectLst>
            </a:endParaRPr>
          </a:p>
        </p:txBody>
      </p:sp>
      <p:pic>
        <p:nvPicPr>
          <p:cNvPr id="34820" name="Picture 2" descr="E:\NIET\Project\xLogo11.png.pagespeed.ic.pydHLuCQEZ.png">
            <a:extLst>
              <a:ext uri="{FF2B5EF4-FFF2-40B4-BE49-F238E27FC236}">
                <a16:creationId xmlns:a16="http://schemas.microsoft.com/office/drawing/2014/main" xmlns="" id="{5F491795-47EF-44CE-9554-69D149E78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4">
            <a:extLst>
              <a:ext uri="{FF2B5EF4-FFF2-40B4-BE49-F238E27FC236}">
                <a16:creationId xmlns:a16="http://schemas.microsoft.com/office/drawing/2014/main" xmlns="" id="{AE2098D7-A084-43F8-A5EC-03398BDC9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800600"/>
            <a:ext cx="76200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xmlns="" id="{A32F5EE9-0FD9-45B5-94DD-2B2D5E4294BB}"/>
              </a:ext>
            </a:extLst>
          </p:cNvPr>
          <p:cNvSpPr>
            <a:spLocks noGrp="1"/>
          </p:cNvSpPr>
          <p:nvPr>
            <p:ph type="dt" sz="quarter" idx="10"/>
          </p:nvPr>
        </p:nvSpPr>
        <p:spPr/>
        <p:txBody>
          <a:bodyPr/>
          <a:lstStyle/>
          <a:p>
            <a:pPr>
              <a:defRPr/>
            </a:pPr>
            <a:fld id="{82DA995A-F18E-48FA-B474-444DE10C7FDF}" type="datetime1">
              <a:rPr lang="en-US"/>
              <a:pPr>
                <a:defRPr/>
              </a:pPr>
              <a:t>08/03/22</a:t>
            </a:fld>
            <a:endParaRPr lang="en-US"/>
          </a:p>
        </p:txBody>
      </p:sp>
      <p:sp>
        <p:nvSpPr>
          <p:cNvPr id="8" name="Slide Number Placeholder 7">
            <a:extLst>
              <a:ext uri="{FF2B5EF4-FFF2-40B4-BE49-F238E27FC236}">
                <a16:creationId xmlns:a16="http://schemas.microsoft.com/office/drawing/2014/main" xmlns="" id="{1D072F93-A9C9-47DD-9727-D1A1DF4016B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8DA7E-74F8-4700-A814-8B16D796B1AE}"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sp>
        <p:nvSpPr>
          <p:cNvPr id="9" name="Footer Placeholder 8">
            <a:extLst>
              <a:ext uri="{FF2B5EF4-FFF2-40B4-BE49-F238E27FC236}">
                <a16:creationId xmlns:a16="http://schemas.microsoft.com/office/drawing/2014/main" xmlns="" id="{1D3B7BB9-637F-4B63-B5CE-DAFD0DCF64B6}"/>
              </a:ext>
            </a:extLst>
          </p:cNvPr>
          <p:cNvSpPr>
            <a:spLocks noGrp="1"/>
          </p:cNvSpPr>
          <p:nvPr>
            <p:ph type="ftr" sz="quarter" idx="11"/>
          </p:nvPr>
        </p:nvSpPr>
        <p:spPr>
          <a:xfrm>
            <a:off x="2286000" y="6356350"/>
            <a:ext cx="5638800" cy="365125"/>
          </a:xfrm>
        </p:spPr>
        <p:txBody>
          <a:bodyPr/>
          <a:lstStyle/>
          <a:p>
            <a:r>
              <a:rPr lang="en-US"/>
              <a:t>Vikrant Malik          KCS-501 and DBMS                Unit-2</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ntent Placeholder 2"/>
          <p:cNvSpPr>
            <a:spLocks noGrp="1"/>
          </p:cNvSpPr>
          <p:nvPr>
            <p:ph idx="1"/>
          </p:nvPr>
        </p:nvSpPr>
        <p:spPr>
          <a:xfrm>
            <a:off x="304800" y="1143000"/>
            <a:ext cx="8458200" cy="4953000"/>
          </a:xfrm>
        </p:spPr>
        <p:txBody>
          <a:bodyPr/>
          <a:lstStyle/>
          <a:p>
            <a:pPr>
              <a:buFont typeface="Arial" pitchFamily="34" charset="0"/>
              <a:buNone/>
            </a:pPr>
            <a:r>
              <a:rPr lang="en-US" sz="2400" b="1" dirty="0">
                <a:solidFill>
                  <a:srgbClr val="FF0000"/>
                </a:solidFill>
              </a:rPr>
              <a:t>Example </a:t>
            </a:r>
          </a:p>
          <a:p>
            <a:r>
              <a:rPr lang="en-US" sz="2400" dirty="0"/>
              <a:t>Suppose given  a relation </a:t>
            </a:r>
            <a:r>
              <a:rPr lang="en-US" sz="2400" i="1" dirty="0"/>
              <a:t>credit-_acct(customer-name, limit, credit-balance)</a:t>
            </a:r>
          </a:p>
          <a:p>
            <a:r>
              <a:rPr lang="en-US" sz="2400" dirty="0"/>
              <a:t>find how much more each person can spend: -</a:t>
            </a:r>
          </a:p>
          <a:p>
            <a:pPr>
              <a:buFont typeface="Arial" pitchFamily="34" charset="0"/>
              <a:buNone/>
            </a:pPr>
            <a:r>
              <a:rPr lang="en-US" sz="2400" b="1" dirty="0">
                <a:solidFill>
                  <a:srgbClr val="FF0000"/>
                </a:solidFill>
              </a:rPr>
              <a:t>Query :- </a:t>
            </a:r>
          </a:p>
          <a:p>
            <a:pPr>
              <a:buFont typeface="Monotype Sorts"/>
              <a:buNone/>
            </a:pPr>
            <a:endParaRPr lang="en-US" sz="2400" i="1" dirty="0"/>
          </a:p>
          <a:p>
            <a:pPr>
              <a:buFont typeface="Monotype Sorts"/>
              <a:buNone/>
            </a:pPr>
            <a:endParaRPr lang="en-US" sz="2400" dirty="0"/>
          </a:p>
          <a:p>
            <a:pPr eaLnBrk="1" hangingPunct="1">
              <a:buFont typeface="Monotype Sorts"/>
              <a:buNone/>
            </a:pPr>
            <a:endParaRPr lang="en-US" sz="22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4ED9CED2-3C8B-4FCC-AE17-6DFB2CAAEF1C}" type="slidenum">
              <a:rPr lang="en-US"/>
              <a:pPr>
                <a:defRPr/>
              </a:pPr>
              <a:t>180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1">
              <a:defRPr/>
            </a:pPr>
            <a:r>
              <a:rPr lang="en-US" altLang="en-US" sz="3200" b="1" dirty="0">
                <a:solidFill>
                  <a:srgbClr val="FF0000"/>
                </a:solidFill>
              </a:rPr>
              <a:t>Generalized projection operation Example </a:t>
            </a:r>
          </a:p>
        </p:txBody>
      </p:sp>
      <p:pic>
        <p:nvPicPr>
          <p:cNvPr id="15463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54632" name="Picture 3"/>
          <p:cNvPicPr>
            <a:picLocks noChangeAspect="1" noChangeArrowheads="1"/>
          </p:cNvPicPr>
          <p:nvPr/>
        </p:nvPicPr>
        <p:blipFill>
          <a:blip r:embed="rId3"/>
          <a:srcRect/>
          <a:stretch>
            <a:fillRect/>
          </a:stretch>
        </p:blipFill>
        <p:spPr bwMode="auto">
          <a:xfrm>
            <a:off x="928662" y="3429000"/>
            <a:ext cx="7162800" cy="2871787"/>
          </a:xfrm>
          <a:prstGeom prst="rect">
            <a:avLst/>
          </a:prstGeom>
          <a:noFill/>
          <a:ln w="9525">
            <a:noFill/>
            <a:miter lim="800000"/>
            <a:headEnd/>
            <a:tailEnd/>
          </a:ln>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idx="1"/>
          </p:nvPr>
        </p:nvSpPr>
        <p:spPr>
          <a:xfrm>
            <a:off x="152400" y="762000"/>
            <a:ext cx="8763000" cy="5486400"/>
          </a:xfrm>
        </p:spPr>
        <p:txBody>
          <a:bodyPr>
            <a:normAutofit/>
          </a:bodyPr>
          <a:lstStyle/>
          <a:p>
            <a:pPr algn="just">
              <a:spcBef>
                <a:spcPct val="35000"/>
              </a:spcBef>
              <a:buClr>
                <a:srgbClr val="CC3300"/>
              </a:buClr>
              <a:buSzPct val="90000"/>
              <a:buNone/>
              <a:tabLst>
                <a:tab pos="2119313" algn="l"/>
                <a:tab pos="2689225" algn="ctr"/>
              </a:tabLst>
              <a:defRPr/>
            </a:pPr>
            <a:r>
              <a:rPr kumimoji="1" lang="en-US" sz="2200" b="1" kern="0" dirty="0">
                <a:solidFill>
                  <a:srgbClr val="CC3300"/>
                </a:solidFill>
                <a:latin typeface="Helvetica"/>
              </a:rPr>
              <a:t>	</a:t>
            </a:r>
          </a:p>
          <a:p>
            <a:pPr algn="just">
              <a:spcBef>
                <a:spcPct val="35000"/>
              </a:spcBef>
              <a:buClr>
                <a:srgbClr val="CC3300"/>
              </a:buClr>
              <a:buSzPct val="90000"/>
              <a:buNone/>
              <a:tabLst>
                <a:tab pos="2119313" algn="l"/>
                <a:tab pos="2689225" algn="ctr"/>
              </a:tabLst>
              <a:defRPr/>
            </a:pPr>
            <a:r>
              <a:rPr kumimoji="1" lang="en-US" sz="2200" b="1" kern="0" dirty="0">
                <a:solidFill>
                  <a:srgbClr val="CC3300"/>
                </a:solidFill>
                <a:latin typeface="Helvetica"/>
              </a:rPr>
              <a:t>	Aggregation function:- </a:t>
            </a:r>
            <a:r>
              <a:rPr kumimoji="1" lang="en-US" sz="2200" kern="0" dirty="0">
                <a:solidFill>
                  <a:srgbClr val="000000"/>
                </a:solidFill>
                <a:latin typeface="Helvetica"/>
              </a:rPr>
              <a:t> </a:t>
            </a:r>
            <a:r>
              <a:rPr lang="en-US" sz="2200" dirty="0"/>
              <a:t>An aggregate function operates on a </a:t>
            </a:r>
            <a:r>
              <a:rPr lang="en-US" sz="2200" b="1" dirty="0"/>
              <a:t>set</a:t>
            </a:r>
            <a:r>
              <a:rPr lang="en-US" sz="2200" dirty="0"/>
              <a:t> of values (tuples) and computes one single value as output</a:t>
            </a:r>
            <a:r>
              <a:rPr kumimoji="1" lang="en-US" sz="2200" kern="0" dirty="0">
                <a:solidFill>
                  <a:srgbClr val="000000"/>
                </a:solidFill>
                <a:latin typeface="Helvetica"/>
              </a:rPr>
              <a:t>	</a:t>
            </a:r>
          </a:p>
          <a:p>
            <a:pPr>
              <a:spcBef>
                <a:spcPct val="35000"/>
              </a:spcBef>
              <a:buClr>
                <a:srgbClr val="CC3300"/>
              </a:buClr>
              <a:buSzPct val="90000"/>
              <a:buFont typeface="Arial" pitchFamily="34" charset="0"/>
              <a:buNone/>
              <a:tabLst>
                <a:tab pos="2119313" algn="l"/>
                <a:tab pos="2689225" algn="ctr"/>
              </a:tabLst>
              <a:defRPr/>
            </a:pPr>
            <a:r>
              <a:rPr kumimoji="1" lang="en-US" sz="2200" b="1" kern="0" dirty="0">
                <a:solidFill>
                  <a:srgbClr val="CC3300"/>
                </a:solidFill>
                <a:latin typeface="Helvetica"/>
              </a:rPr>
              <a:t>	Aggregate operation</a:t>
            </a:r>
            <a:r>
              <a:rPr kumimoji="1" lang="en-US" sz="2200" kern="0" dirty="0">
                <a:solidFill>
                  <a:srgbClr val="000000"/>
                </a:solidFill>
                <a:latin typeface="Helvetica"/>
              </a:rPr>
              <a:t> in relational algebra </a:t>
            </a:r>
          </a:p>
          <a:p>
            <a:pPr>
              <a:spcBef>
                <a:spcPct val="35000"/>
              </a:spcBef>
              <a:buClr>
                <a:srgbClr val="CC3300"/>
              </a:buClr>
              <a:buSzPct val="90000"/>
              <a:buFont typeface="Arial" pitchFamily="34" charset="0"/>
              <a:buNone/>
              <a:tabLst>
                <a:tab pos="2119313" algn="l"/>
                <a:tab pos="2689225" algn="ctr"/>
              </a:tabLst>
              <a:defRPr/>
            </a:pPr>
            <a:r>
              <a:rPr kumimoji="1" lang="en-US" sz="2200" kern="0" dirty="0">
                <a:solidFill>
                  <a:srgbClr val="000000"/>
                </a:solidFill>
                <a:latin typeface="Helvetica"/>
              </a:rPr>
              <a:t>		</a:t>
            </a:r>
            <a:r>
              <a:rPr kumimoji="1" lang="en-US" sz="2200" kern="0" baseline="-25000" dirty="0">
                <a:solidFill>
                  <a:srgbClr val="000000"/>
                </a:solidFill>
                <a:latin typeface="Helvetica"/>
              </a:rPr>
              <a:t>	G1, G2, …, </a:t>
            </a:r>
            <a:r>
              <a:rPr kumimoji="1" lang="en-US" sz="2200" kern="0" baseline="-25000" dirty="0" err="1">
                <a:solidFill>
                  <a:srgbClr val="000000"/>
                </a:solidFill>
                <a:latin typeface="Helvetica"/>
              </a:rPr>
              <a:t>Gn</a:t>
            </a:r>
            <a:r>
              <a:rPr kumimoji="1" lang="en-US" sz="2200" kern="0" baseline="-25000" dirty="0">
                <a:solidFill>
                  <a:srgbClr val="000000"/>
                </a:solidFill>
                <a:latin typeface="Helvetica"/>
              </a:rPr>
              <a:t>       F1 ( A1), F2( A2),…, Fn( An)</a:t>
            </a:r>
            <a:r>
              <a:rPr kumimoji="1" lang="en-US" sz="2200" kern="0" dirty="0">
                <a:solidFill>
                  <a:srgbClr val="000000"/>
                </a:solidFill>
                <a:latin typeface="Helvetica"/>
              </a:rPr>
              <a:t> (</a:t>
            </a:r>
            <a:r>
              <a:rPr kumimoji="1" lang="en-US" sz="2200" i="1" kern="0" dirty="0">
                <a:solidFill>
                  <a:srgbClr val="000000"/>
                </a:solidFill>
                <a:latin typeface="Helvetica"/>
              </a:rPr>
              <a:t>E</a:t>
            </a:r>
            <a:r>
              <a:rPr kumimoji="1" lang="en-US" sz="2200" kern="0" dirty="0">
                <a:solidFill>
                  <a:srgbClr val="000000"/>
                </a:solidFill>
                <a:latin typeface="Helvetica"/>
              </a:rPr>
              <a:t>)</a:t>
            </a:r>
          </a:p>
          <a:p>
            <a:pPr lvl="1">
              <a:spcBef>
                <a:spcPct val="35000"/>
              </a:spcBef>
              <a:buClr>
                <a:srgbClr val="CC6600"/>
              </a:buClr>
              <a:buSzPct val="105000"/>
              <a:buFont typeface="Arial" pitchFamily="34" charset="0"/>
              <a:buNone/>
              <a:tabLst>
                <a:tab pos="2119313" algn="l"/>
                <a:tab pos="2689225" algn="ctr"/>
              </a:tabLst>
              <a:defRPr/>
            </a:pPr>
            <a:endParaRPr kumimoji="1" lang="en-US" sz="2200" i="1" kern="0" dirty="0">
              <a:solidFill>
                <a:srgbClr val="000000"/>
              </a:solidFill>
              <a:latin typeface="Helvetica"/>
            </a:endParaRPr>
          </a:p>
          <a:p>
            <a:pPr lvl="1">
              <a:spcBef>
                <a:spcPct val="35000"/>
              </a:spcBef>
              <a:buClr>
                <a:srgbClr val="CC6600"/>
              </a:buClr>
              <a:buSzPct val="105000"/>
              <a:buFont typeface="Arial" pitchFamily="34" charset="0"/>
              <a:buNone/>
              <a:tabLst>
                <a:tab pos="2119313" algn="l"/>
                <a:tab pos="2689225" algn="ctr"/>
              </a:tabLst>
              <a:defRPr/>
            </a:pPr>
            <a:r>
              <a:rPr kumimoji="1" lang="en-US" sz="2200" i="1" kern="0" dirty="0">
                <a:solidFill>
                  <a:srgbClr val="000000"/>
                </a:solidFill>
                <a:latin typeface="Helvetica"/>
              </a:rPr>
              <a:t>E</a:t>
            </a:r>
            <a:r>
              <a:rPr kumimoji="1" lang="en-US" sz="2200" kern="0" dirty="0">
                <a:solidFill>
                  <a:srgbClr val="000000"/>
                </a:solidFill>
                <a:latin typeface="Helvetica"/>
              </a:rPr>
              <a:t> is any relational-algebra expression</a:t>
            </a:r>
          </a:p>
          <a:p>
            <a:pPr lvl="1">
              <a:spcBef>
                <a:spcPct val="35000"/>
              </a:spcBef>
              <a:buClr>
                <a:srgbClr val="CC6600"/>
              </a:buClr>
              <a:buSzPct val="105000"/>
              <a:buFont typeface="Arial" pitchFamily="34" charset="0"/>
              <a:buNone/>
              <a:tabLst>
                <a:tab pos="2119313" algn="l"/>
                <a:tab pos="2689225" algn="ctr"/>
              </a:tabLst>
              <a:defRPr/>
            </a:pPr>
            <a:r>
              <a:rPr kumimoji="1" lang="en-US" sz="2200" i="1" kern="0" dirty="0">
                <a:solidFill>
                  <a:srgbClr val="000000"/>
                </a:solidFill>
                <a:latin typeface="Helvetica"/>
              </a:rPr>
              <a:t>G</a:t>
            </a:r>
            <a:r>
              <a:rPr kumimoji="1" lang="en-US" sz="2200" kern="0" baseline="-25000" dirty="0">
                <a:solidFill>
                  <a:srgbClr val="000000"/>
                </a:solidFill>
                <a:latin typeface="Helvetica"/>
              </a:rPr>
              <a:t>1</a:t>
            </a:r>
            <a:r>
              <a:rPr kumimoji="1" lang="en-US" sz="2200" kern="0" dirty="0">
                <a:solidFill>
                  <a:srgbClr val="000000"/>
                </a:solidFill>
                <a:latin typeface="Helvetica"/>
              </a:rPr>
              <a:t>, </a:t>
            </a:r>
            <a:r>
              <a:rPr kumimoji="1" lang="en-US" sz="2200" i="1" kern="0" dirty="0">
                <a:solidFill>
                  <a:srgbClr val="000000"/>
                </a:solidFill>
                <a:latin typeface="Helvetica"/>
              </a:rPr>
              <a:t>G</a:t>
            </a:r>
            <a:r>
              <a:rPr kumimoji="1" lang="en-US" sz="2200" kern="0" baseline="-25000" dirty="0">
                <a:solidFill>
                  <a:srgbClr val="000000"/>
                </a:solidFill>
                <a:latin typeface="Helvetica"/>
              </a:rPr>
              <a:t>2</a:t>
            </a:r>
            <a:r>
              <a:rPr kumimoji="1" lang="en-US" sz="2200" kern="0" dirty="0">
                <a:solidFill>
                  <a:srgbClr val="000000"/>
                </a:solidFill>
                <a:latin typeface="Helvetica"/>
              </a:rPr>
              <a:t> …, </a:t>
            </a:r>
            <a:r>
              <a:rPr kumimoji="1" lang="en-US" sz="2200" i="1" kern="0" dirty="0" err="1">
                <a:solidFill>
                  <a:srgbClr val="000000"/>
                </a:solidFill>
                <a:latin typeface="Helvetica"/>
              </a:rPr>
              <a:t>G</a:t>
            </a:r>
            <a:r>
              <a:rPr kumimoji="1" lang="en-US" sz="2200" kern="0" baseline="-25000" dirty="0" err="1">
                <a:solidFill>
                  <a:srgbClr val="000000"/>
                </a:solidFill>
                <a:latin typeface="Helvetica"/>
              </a:rPr>
              <a:t>n</a:t>
            </a:r>
            <a:r>
              <a:rPr kumimoji="1" lang="en-US" sz="2200" kern="0" dirty="0">
                <a:solidFill>
                  <a:srgbClr val="000000"/>
                </a:solidFill>
                <a:latin typeface="Helvetica"/>
              </a:rPr>
              <a:t> is a list of attributes on which to group (can be empty)</a:t>
            </a:r>
          </a:p>
          <a:p>
            <a:pPr lvl="1">
              <a:spcBef>
                <a:spcPct val="35000"/>
              </a:spcBef>
              <a:buClr>
                <a:srgbClr val="CC6600"/>
              </a:buClr>
              <a:buSzPct val="105000"/>
              <a:buFont typeface="Arial" pitchFamily="34" charset="0"/>
              <a:buNone/>
              <a:tabLst>
                <a:tab pos="2119313" algn="l"/>
                <a:tab pos="2689225" algn="ctr"/>
              </a:tabLst>
              <a:defRPr/>
            </a:pPr>
            <a:r>
              <a:rPr kumimoji="1" lang="en-US" sz="2200" kern="0" dirty="0">
                <a:solidFill>
                  <a:srgbClr val="000000"/>
                </a:solidFill>
                <a:latin typeface="Helvetica"/>
              </a:rPr>
              <a:t>Each </a:t>
            </a:r>
            <a:r>
              <a:rPr kumimoji="1" lang="en-US" sz="2200" i="1" kern="0" dirty="0" err="1">
                <a:solidFill>
                  <a:srgbClr val="000000"/>
                </a:solidFill>
                <a:latin typeface="Helvetica"/>
              </a:rPr>
              <a:t>F</a:t>
            </a:r>
            <a:r>
              <a:rPr kumimoji="1" lang="en-US" sz="2200" i="1" kern="0" baseline="-25000" dirty="0" err="1">
                <a:solidFill>
                  <a:srgbClr val="000000"/>
                </a:solidFill>
                <a:latin typeface="Helvetica"/>
              </a:rPr>
              <a:t>i</a:t>
            </a:r>
            <a:r>
              <a:rPr kumimoji="1" lang="en-US" sz="2200" i="1" kern="0" dirty="0">
                <a:solidFill>
                  <a:srgbClr val="000000"/>
                </a:solidFill>
                <a:latin typeface="Helvetica"/>
              </a:rPr>
              <a:t> </a:t>
            </a:r>
            <a:r>
              <a:rPr kumimoji="1" lang="en-US" sz="2200" kern="0" dirty="0">
                <a:solidFill>
                  <a:srgbClr val="000000"/>
                </a:solidFill>
                <a:latin typeface="Helvetica"/>
              </a:rPr>
              <a:t>is an aggregate  function</a:t>
            </a:r>
            <a:endParaRPr kumimoji="1" lang="en-US" sz="2200" i="1" kern="0" dirty="0">
              <a:solidFill>
                <a:srgbClr val="000000"/>
              </a:solidFill>
              <a:latin typeface="Helvetica"/>
            </a:endParaRPr>
          </a:p>
          <a:p>
            <a:pPr lvl="1">
              <a:spcBef>
                <a:spcPct val="35000"/>
              </a:spcBef>
              <a:buClr>
                <a:srgbClr val="CC6600"/>
              </a:buClr>
              <a:buSzPct val="105000"/>
              <a:buFont typeface="Arial" pitchFamily="34" charset="0"/>
              <a:buNone/>
              <a:tabLst>
                <a:tab pos="2119313" algn="l"/>
                <a:tab pos="2689225" algn="ctr"/>
              </a:tabLst>
              <a:defRPr/>
            </a:pPr>
            <a:r>
              <a:rPr kumimoji="1" lang="en-US" sz="2200" kern="0" dirty="0">
                <a:solidFill>
                  <a:srgbClr val="000000"/>
                </a:solidFill>
                <a:latin typeface="Helvetica"/>
              </a:rPr>
              <a:t>Each </a:t>
            </a:r>
            <a:r>
              <a:rPr kumimoji="1" lang="en-US" sz="2200" i="1" kern="0" dirty="0">
                <a:solidFill>
                  <a:srgbClr val="000000"/>
                </a:solidFill>
                <a:latin typeface="Helvetica"/>
              </a:rPr>
              <a:t>A</a:t>
            </a:r>
            <a:r>
              <a:rPr kumimoji="1" lang="en-US" sz="2200" i="1" kern="0" baseline="-25000" dirty="0">
                <a:solidFill>
                  <a:srgbClr val="000000"/>
                </a:solidFill>
                <a:latin typeface="Helvetica"/>
              </a:rPr>
              <a:t>i</a:t>
            </a:r>
            <a:r>
              <a:rPr kumimoji="1" lang="en-US" sz="2200" i="1" kern="0" dirty="0">
                <a:solidFill>
                  <a:srgbClr val="000000"/>
                </a:solidFill>
                <a:latin typeface="Helvetica"/>
              </a:rPr>
              <a:t> </a:t>
            </a:r>
            <a:r>
              <a:rPr kumimoji="1" lang="en-US" sz="2200" kern="0" dirty="0">
                <a:solidFill>
                  <a:srgbClr val="000000"/>
                </a:solidFill>
                <a:latin typeface="Helvetica"/>
              </a:rPr>
              <a:t>is an attribute name</a:t>
            </a:r>
            <a:endParaRPr lang="en-US" sz="2200" b="1" dirty="0">
              <a:solidFill>
                <a:srgbClr val="FF0000"/>
              </a:solidFill>
            </a:endParaRPr>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CDA84739-B245-4670-8ADE-49F6B062C6A0}" type="slidenum">
              <a:rPr lang="en-US"/>
              <a:pPr>
                <a:defRPr/>
              </a:pPr>
              <a:t>181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buFont typeface="Monotype Sorts"/>
              <a:buNone/>
              <a:defRPr/>
            </a:pPr>
            <a:r>
              <a:rPr lang="en-US" sz="3200" b="1" dirty="0">
                <a:solidFill>
                  <a:srgbClr val="FF0000"/>
                </a:solidFill>
              </a:rPr>
              <a:t>Aggregate Functions and Operations</a:t>
            </a:r>
          </a:p>
        </p:txBody>
      </p:sp>
      <p:pic>
        <p:nvPicPr>
          <p:cNvPr id="15565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55656" name="Picture 9"/>
          <p:cNvPicPr>
            <a:picLocks noChangeAspect="1" noChangeArrowheads="1"/>
          </p:cNvPicPr>
          <p:nvPr/>
        </p:nvPicPr>
        <p:blipFill>
          <a:blip r:embed="rId3"/>
          <a:srcRect/>
          <a:stretch>
            <a:fillRect/>
          </a:stretch>
        </p:blipFill>
        <p:spPr bwMode="auto">
          <a:xfrm>
            <a:off x="3714744" y="2571744"/>
            <a:ext cx="209550" cy="400050"/>
          </a:xfrm>
          <a:prstGeom prst="rect">
            <a:avLst/>
          </a:prstGeom>
          <a:noFill/>
          <a:ln w="9525">
            <a:noFill/>
            <a:miter lim="800000"/>
            <a:headEnd/>
            <a:tailEnd/>
          </a:ln>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idx="1"/>
          </p:nvPr>
        </p:nvSpPr>
        <p:spPr>
          <a:xfrm>
            <a:off x="152400" y="762000"/>
            <a:ext cx="8763000" cy="5486400"/>
          </a:xfrm>
        </p:spPr>
        <p:txBody>
          <a:bodyPr>
            <a:noAutofit/>
          </a:bodyPr>
          <a:lstStyle/>
          <a:p>
            <a:pPr marL="342900" lvl="1" indent="-342900">
              <a:spcBef>
                <a:spcPct val="35000"/>
              </a:spcBef>
              <a:buClr>
                <a:srgbClr val="CC3300"/>
              </a:buClr>
              <a:buSzPct val="90000"/>
              <a:buFont typeface="Arial" pitchFamily="34" charset="0"/>
              <a:buNone/>
              <a:tabLst>
                <a:tab pos="2119313" algn="l"/>
                <a:tab pos="2689225" algn="ctr"/>
              </a:tabLst>
              <a:defRPr/>
            </a:pPr>
            <a:r>
              <a:rPr kumimoji="1" lang="en-US" sz="2200" b="1" kern="0" dirty="0">
                <a:solidFill>
                  <a:srgbClr val="000000"/>
                </a:solidFill>
                <a:latin typeface="Helvetica"/>
              </a:rPr>
              <a:t>There are five types of aggregate function	</a:t>
            </a:r>
          </a:p>
          <a:p>
            <a:pPr marL="342900" lvl="1" indent="-342900">
              <a:spcBef>
                <a:spcPct val="35000"/>
              </a:spcBef>
              <a:buClr>
                <a:srgbClr val="CC3300"/>
              </a:buClr>
              <a:buSzPct val="90000"/>
              <a:buFont typeface="Arial" pitchFamily="34" charset="0"/>
              <a:buNone/>
              <a:tabLst>
                <a:tab pos="2119313" algn="l"/>
                <a:tab pos="2689225" algn="ctr"/>
              </a:tabLst>
              <a:defRPr/>
            </a:pPr>
            <a:r>
              <a:rPr kumimoji="1" lang="en-US" sz="2200" b="1" kern="0" dirty="0">
                <a:solidFill>
                  <a:srgbClr val="000000"/>
                </a:solidFill>
                <a:latin typeface="Helvetica"/>
              </a:rPr>
              <a:t>	</a:t>
            </a:r>
          </a:p>
          <a:p>
            <a:pPr lvl="0"/>
            <a:r>
              <a:rPr lang="en-US" sz="2200" b="1" dirty="0"/>
              <a:t>The Set Functions in Relational Algebra</a:t>
            </a:r>
            <a:endParaRPr lang="en-US" sz="2200" dirty="0"/>
          </a:p>
          <a:p>
            <a:pPr lvl="1"/>
            <a:r>
              <a:rPr lang="en-US" sz="2200" b="1" dirty="0"/>
              <a:t>sum():</a:t>
            </a:r>
            <a:r>
              <a:rPr lang="en-US" sz="2200" dirty="0"/>
              <a:t> computes the sum of all values in the (numeric) set</a:t>
            </a:r>
          </a:p>
          <a:p>
            <a:pPr lvl="1"/>
            <a:r>
              <a:rPr lang="en-US" sz="2200" b="1" dirty="0" err="1"/>
              <a:t>avg</a:t>
            </a:r>
            <a:r>
              <a:rPr lang="en-US" sz="2200" b="1" dirty="0"/>
              <a:t>():</a:t>
            </a:r>
            <a:r>
              <a:rPr lang="en-US" sz="2200" dirty="0"/>
              <a:t> computes the average of all values in the (numeric) set</a:t>
            </a:r>
          </a:p>
          <a:p>
            <a:pPr lvl="1"/>
            <a:r>
              <a:rPr lang="en-US" sz="2200" b="1" dirty="0"/>
              <a:t>max():</a:t>
            </a:r>
            <a:r>
              <a:rPr lang="en-US" sz="2200" dirty="0"/>
              <a:t> finds the maximum value of all values in the set</a:t>
            </a:r>
          </a:p>
          <a:p>
            <a:pPr lvl="1"/>
            <a:r>
              <a:rPr lang="en-US" sz="2200" b="1" dirty="0"/>
              <a:t>min():</a:t>
            </a:r>
            <a:r>
              <a:rPr lang="en-US" sz="2200" dirty="0"/>
              <a:t> finds the minimum value of all values in the set</a:t>
            </a:r>
          </a:p>
          <a:p>
            <a:pPr lvl="1"/>
            <a:r>
              <a:rPr lang="en-US" sz="2200" b="1" dirty="0"/>
              <a:t>count():</a:t>
            </a:r>
            <a:r>
              <a:rPr lang="en-US" sz="2200" dirty="0"/>
              <a:t> returns the </a:t>
            </a:r>
            <a:r>
              <a:rPr lang="en-US" sz="2200" dirty="0" err="1"/>
              <a:t>cardinaility</a:t>
            </a:r>
            <a:r>
              <a:rPr lang="en-US" sz="2200" dirty="0"/>
              <a:t> (number of elements) in the set.</a:t>
            </a:r>
          </a:p>
          <a:p>
            <a:pPr marL="457200" lvl="1" indent="-457200">
              <a:spcBef>
                <a:spcPct val="35000"/>
              </a:spcBef>
              <a:buClr>
                <a:srgbClr val="CC3300"/>
              </a:buClr>
              <a:buSzPct val="90000"/>
              <a:buNone/>
              <a:tabLst>
                <a:tab pos="2119313" algn="l"/>
                <a:tab pos="2689225" algn="ctr"/>
              </a:tabLst>
              <a:defRPr/>
            </a:pPr>
            <a:r>
              <a:rPr lang="en-US" altLang="en-US" sz="2200" dirty="0"/>
              <a:t>	Note: count just counts the number of rows, without removing duplicates</a:t>
            </a:r>
          </a:p>
          <a:p>
            <a:pPr marL="457200" lvl="1" indent="-457200">
              <a:spcBef>
                <a:spcPct val="35000"/>
              </a:spcBef>
              <a:buClr>
                <a:srgbClr val="CC3300"/>
              </a:buClr>
              <a:buSzPct val="90000"/>
              <a:buNone/>
              <a:tabLst>
                <a:tab pos="2119313" algn="l"/>
                <a:tab pos="2689225" algn="ctr"/>
              </a:tabLst>
              <a:defRPr/>
            </a:pPr>
            <a:r>
              <a:rPr lang="en-US" sz="2200" dirty="0"/>
              <a:t>	COUNT(*) takes no parameters and does not support the use of DISTINCT. COUNT(*) returns the number of rows in a specified table, and it preserves duplicate rows. It counts each row separately. This includes rows that contain null values.</a:t>
            </a:r>
            <a:endParaRPr lang="en-US" altLang="en-US" sz="2200" dirty="0"/>
          </a:p>
          <a:p>
            <a:pPr marL="457200" lvl="1" indent="-457200">
              <a:spcBef>
                <a:spcPct val="35000"/>
              </a:spcBef>
              <a:buClr>
                <a:srgbClr val="CC3300"/>
              </a:buClr>
              <a:buSzPct val="90000"/>
              <a:buNone/>
              <a:tabLst>
                <a:tab pos="2119313" algn="l"/>
                <a:tab pos="2689225" algn="ctr"/>
              </a:tabLst>
              <a:defRPr/>
            </a:pPr>
            <a:endParaRPr kumimoji="1" lang="en-US" sz="2200" b="1" kern="0" dirty="0">
              <a:solidFill>
                <a:srgbClr val="000000"/>
              </a:solidFill>
              <a:latin typeface="Helvetica"/>
            </a:endParaRPr>
          </a:p>
          <a:p>
            <a:pPr>
              <a:spcBef>
                <a:spcPct val="35000"/>
              </a:spcBef>
              <a:buClr>
                <a:srgbClr val="CC3300"/>
              </a:buClr>
              <a:buSzPct val="90000"/>
              <a:buFont typeface="Arial" pitchFamily="34" charset="0"/>
              <a:buNone/>
              <a:tabLst>
                <a:tab pos="2119313" algn="l"/>
                <a:tab pos="2689225" algn="ctr"/>
              </a:tabLst>
              <a:defRPr/>
            </a:pPr>
            <a:endParaRPr lang="en-US" sz="2200" b="1" dirty="0">
              <a:solidFill>
                <a:srgbClr val="FF0000"/>
              </a:solidFill>
            </a:endParaRPr>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13AF271B-6382-491E-A8C0-343431C4D2C0}" type="slidenum">
              <a:rPr lang="en-US"/>
              <a:pPr>
                <a:defRPr/>
              </a:pPr>
              <a:t>182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buFont typeface="Monotype Sorts"/>
              <a:buNone/>
              <a:defRPr/>
            </a:pPr>
            <a:r>
              <a:rPr lang="en-US" sz="3200" b="1" dirty="0">
                <a:solidFill>
                  <a:srgbClr val="FF0000"/>
                </a:solidFill>
              </a:rPr>
              <a:t>Aggregate Functions and Operations</a:t>
            </a:r>
          </a:p>
        </p:txBody>
      </p:sp>
      <p:pic>
        <p:nvPicPr>
          <p:cNvPr id="15667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Content Placeholder 2"/>
          <p:cNvSpPr>
            <a:spLocks noGrp="1"/>
          </p:cNvSpPr>
          <p:nvPr>
            <p:ph idx="1"/>
          </p:nvPr>
        </p:nvSpPr>
        <p:spPr>
          <a:xfrm>
            <a:off x="533400" y="762000"/>
            <a:ext cx="8229600" cy="5334000"/>
          </a:xfrm>
        </p:spPr>
        <p:txBody>
          <a:bodyPr/>
          <a:lstStyle/>
          <a:p>
            <a:pPr eaLnBrk="1" hangingPunct="1">
              <a:buFont typeface="Monotype Sorts"/>
              <a:buNone/>
            </a:pPr>
            <a:endParaRPr lang="en-US" sz="2200" dirty="0"/>
          </a:p>
          <a:p>
            <a:pPr eaLnBrk="1" hangingPunct="1">
              <a:buFont typeface="Monotype Sorts"/>
              <a:buNone/>
            </a:pPr>
            <a:endParaRPr lang="en-US" sz="2200" dirty="0"/>
          </a:p>
          <a:p>
            <a:pPr eaLnBrk="1" hangingPunct="1">
              <a:buFont typeface="Monotype Sorts"/>
              <a:buNone/>
            </a:pPr>
            <a:endParaRPr lang="en-US" sz="2200" dirty="0"/>
          </a:p>
          <a:p>
            <a:pPr eaLnBrk="1" hangingPunct="1">
              <a:buFont typeface="Monotype Sorts"/>
              <a:buNone/>
            </a:pPr>
            <a:endParaRPr lang="en-US" sz="2200" dirty="0"/>
          </a:p>
          <a:p>
            <a:pPr eaLnBrk="1" hangingPunct="1">
              <a:buFont typeface="Monotype Sorts"/>
              <a:buNone/>
            </a:pPr>
            <a:endParaRPr lang="en-US" sz="2200" dirty="0"/>
          </a:p>
          <a:p>
            <a:pPr eaLnBrk="1" hangingPunct="1">
              <a:buFont typeface="Monotype Sorts"/>
              <a:buNone/>
            </a:pPr>
            <a:endParaRPr lang="en-US" sz="2200" dirty="0"/>
          </a:p>
          <a:p>
            <a:pPr eaLnBrk="1" hangingPunct="1">
              <a:buFont typeface="Monotype Sorts"/>
              <a:buNone/>
            </a:pPr>
            <a:r>
              <a:rPr lang="en-US" sz="2200" dirty="0"/>
              <a:t>To retrieve the sum of salaries all branches.</a:t>
            </a:r>
          </a:p>
          <a:p>
            <a:pPr eaLnBrk="1" hangingPunct="1">
              <a:buFont typeface="Monotype Sorts"/>
              <a:buNone/>
            </a:pPr>
            <a:r>
              <a:rPr lang="en-US" sz="2200" dirty="0"/>
              <a:t>	   sum(salary) </a:t>
            </a:r>
            <a:r>
              <a:rPr lang="en-US" dirty="0"/>
              <a:t>Employee</a:t>
            </a:r>
          </a:p>
          <a:p>
            <a:pPr eaLnBrk="1" hangingPunct="1">
              <a:buFont typeface="Monotype Sorts"/>
              <a:buNone/>
            </a:pPr>
            <a:endParaRPr lang="en-US" sz="2200" dirty="0"/>
          </a:p>
          <a:p>
            <a:pPr eaLnBrk="1" hangingPunct="1">
              <a:buFont typeface="Monotype Sorts"/>
              <a:buNone/>
            </a:pPr>
            <a:r>
              <a:rPr lang="en-US" sz="2200" dirty="0"/>
              <a:t>To retrieve the sum of salary, min salary of all branches.</a:t>
            </a:r>
          </a:p>
          <a:p>
            <a:pPr eaLnBrk="1" hangingPunct="1">
              <a:buFont typeface="Monotype Sorts"/>
              <a:buNone/>
            </a:pPr>
            <a:r>
              <a:rPr lang="en-US" sz="2200" dirty="0"/>
              <a:t>	     sum(salary),min(salary) </a:t>
            </a:r>
            <a:r>
              <a:rPr lang="en-US" sz="2400" dirty="0"/>
              <a:t>Employee</a:t>
            </a:r>
            <a:endParaRPr lang="en-US" sz="2200" dirty="0"/>
          </a:p>
          <a:p>
            <a:pPr eaLnBrk="1" hangingPunct="1">
              <a:buFont typeface="Monotype Sorts"/>
              <a:buNone/>
            </a:pPr>
            <a:endParaRPr lang="en-US" sz="2200" dirty="0"/>
          </a:p>
          <a:p>
            <a:pPr eaLnBrk="1" hangingPunct="1">
              <a:buFont typeface="Monotype Sorts"/>
              <a:buNone/>
            </a:pPr>
            <a:endParaRPr lang="en-US" sz="22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8541238F-7D5B-480C-8583-2C0FD00C1007}" type="slidenum">
              <a:rPr lang="en-US"/>
              <a:pPr>
                <a:defRPr/>
              </a:pPr>
              <a:t>183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Example </a:t>
            </a:r>
          </a:p>
        </p:txBody>
      </p:sp>
      <p:pic>
        <p:nvPicPr>
          <p:cNvPr id="15770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57704" name="Picture 4"/>
          <p:cNvPicPr>
            <a:picLocks noChangeAspect="1" noChangeArrowheads="1"/>
          </p:cNvPicPr>
          <p:nvPr/>
        </p:nvPicPr>
        <p:blipFill>
          <a:blip r:embed="rId3"/>
          <a:srcRect/>
          <a:stretch>
            <a:fillRect/>
          </a:stretch>
        </p:blipFill>
        <p:spPr bwMode="auto">
          <a:xfrm>
            <a:off x="838200" y="914400"/>
            <a:ext cx="6629400" cy="2076450"/>
          </a:xfrm>
          <a:prstGeom prst="rect">
            <a:avLst/>
          </a:prstGeom>
          <a:noFill/>
          <a:ln w="9525">
            <a:noFill/>
            <a:miter lim="800000"/>
            <a:headEnd/>
            <a:tailEnd/>
          </a:ln>
        </p:spPr>
      </p:pic>
      <p:pic>
        <p:nvPicPr>
          <p:cNvPr id="157705" name="Picture 9"/>
          <p:cNvPicPr>
            <a:picLocks noChangeAspect="1" noChangeArrowheads="1"/>
          </p:cNvPicPr>
          <p:nvPr/>
        </p:nvPicPr>
        <p:blipFill>
          <a:blip r:embed="rId4"/>
          <a:srcRect/>
          <a:stretch>
            <a:fillRect/>
          </a:stretch>
        </p:blipFill>
        <p:spPr bwMode="auto">
          <a:xfrm>
            <a:off x="914400" y="3733800"/>
            <a:ext cx="209550" cy="400050"/>
          </a:xfrm>
          <a:prstGeom prst="rect">
            <a:avLst/>
          </a:prstGeom>
          <a:noFill/>
          <a:ln w="9525">
            <a:noFill/>
            <a:miter lim="800000"/>
            <a:headEnd/>
            <a:tailEnd/>
          </a:ln>
        </p:spPr>
      </p:pic>
      <p:pic>
        <p:nvPicPr>
          <p:cNvPr id="157706" name="Picture 9"/>
          <p:cNvPicPr>
            <a:picLocks noChangeAspect="1" noChangeArrowheads="1"/>
          </p:cNvPicPr>
          <p:nvPr/>
        </p:nvPicPr>
        <p:blipFill>
          <a:blip r:embed="rId4"/>
          <a:srcRect/>
          <a:stretch>
            <a:fillRect/>
          </a:stretch>
        </p:blipFill>
        <p:spPr bwMode="auto">
          <a:xfrm>
            <a:off x="990600" y="4953000"/>
            <a:ext cx="209550" cy="400050"/>
          </a:xfrm>
          <a:prstGeom prst="rect">
            <a:avLst/>
          </a:prstGeom>
          <a:noFill/>
          <a:ln w="9525">
            <a:noFill/>
            <a:miter lim="800000"/>
            <a:headEnd/>
            <a:tailEnd/>
          </a:ln>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Content Placeholder 2"/>
          <p:cNvSpPr>
            <a:spLocks noGrp="1"/>
          </p:cNvSpPr>
          <p:nvPr>
            <p:ph idx="1"/>
          </p:nvPr>
        </p:nvSpPr>
        <p:spPr>
          <a:xfrm>
            <a:off x="533400" y="1143000"/>
            <a:ext cx="8229600" cy="4525963"/>
          </a:xfrm>
        </p:spPr>
        <p:txBody>
          <a:bodyPr/>
          <a:lstStyle/>
          <a:p>
            <a:pPr>
              <a:buFont typeface="Arial" pitchFamily="34" charset="0"/>
              <a:buNone/>
            </a:pPr>
            <a:r>
              <a:rPr lang="en-US" sz="2400" b="1" dirty="0"/>
              <a:t>Result of Aggregate function do not eliminate </a:t>
            </a:r>
          </a:p>
          <a:p>
            <a:pPr>
              <a:buFont typeface="Arial" pitchFamily="34" charset="0"/>
              <a:buNone/>
            </a:pPr>
            <a:r>
              <a:rPr lang="en-US" sz="2400" dirty="0"/>
              <a:t>–so distinct to any aggregate function to specify elimination of duplicates</a:t>
            </a:r>
            <a:endParaRPr lang="en-US" sz="2400" b="1" dirty="0"/>
          </a:p>
          <a:p>
            <a:pPr>
              <a:buFont typeface="Arial" pitchFamily="34" charset="0"/>
              <a:buNone/>
            </a:pPr>
            <a:r>
              <a:rPr lang="en-US" sz="2400" b="1" dirty="0"/>
              <a:t>Result of aggregation does not have a name</a:t>
            </a:r>
          </a:p>
          <a:p>
            <a:pPr lvl="1"/>
            <a:r>
              <a:rPr lang="en-US" sz="2400" dirty="0"/>
              <a:t>Can use rename operation to give it a name</a:t>
            </a:r>
          </a:p>
          <a:p>
            <a:pPr lvl="1"/>
            <a:r>
              <a:rPr lang="en-US" sz="2400" dirty="0"/>
              <a:t>For convenience, we permit renaming as part of aggregate operation</a:t>
            </a:r>
          </a:p>
          <a:p>
            <a:pPr lvl="1">
              <a:buFont typeface="Arial" pitchFamily="34" charset="0"/>
              <a:buNone/>
            </a:pPr>
            <a:r>
              <a:rPr lang="en-US" b="1" dirty="0">
                <a:solidFill>
                  <a:srgbClr val="FF0000"/>
                </a:solidFill>
              </a:rPr>
              <a:t>Example </a:t>
            </a:r>
          </a:p>
          <a:p>
            <a:pPr lvl="1">
              <a:buFont typeface="Arial" pitchFamily="34" charset="0"/>
              <a:buNone/>
            </a:pPr>
            <a:r>
              <a:rPr lang="en-US" sz="2400" dirty="0">
                <a:latin typeface="Times New Roman" pitchFamily="18" charset="0"/>
              </a:rPr>
              <a:t>    </a:t>
            </a:r>
            <a:r>
              <a:rPr lang="en-US" sz="2400" dirty="0">
                <a:latin typeface="Lucida Sans Unicode" pitchFamily="34" charset="0"/>
              </a:rPr>
              <a:t> </a:t>
            </a:r>
            <a:r>
              <a:rPr lang="en-US" b="1" baseline="-25000" dirty="0">
                <a:latin typeface="Times New Roman" pitchFamily="18" charset="0"/>
              </a:rPr>
              <a:t>sum</a:t>
            </a:r>
            <a:r>
              <a:rPr lang="en-US" baseline="-25000" dirty="0">
                <a:latin typeface="Times New Roman" pitchFamily="18" charset="0"/>
              </a:rPr>
              <a:t>(salary) </a:t>
            </a:r>
            <a:r>
              <a:rPr lang="en-US" b="1" baseline="-25000" dirty="0">
                <a:latin typeface="Times New Roman" pitchFamily="18" charset="0"/>
              </a:rPr>
              <a:t>as</a:t>
            </a:r>
            <a:r>
              <a:rPr lang="en-US" baseline="-25000" dirty="0">
                <a:latin typeface="Times New Roman" pitchFamily="18" charset="0"/>
              </a:rPr>
              <a:t> sum-balance </a:t>
            </a:r>
            <a:r>
              <a:rPr lang="en-US" sz="2400" dirty="0">
                <a:latin typeface="Times New Roman" pitchFamily="18" charset="0"/>
              </a:rPr>
              <a:t>(Employee)</a:t>
            </a:r>
            <a:endParaRPr lang="en-US" dirty="0"/>
          </a:p>
          <a:p>
            <a:pPr eaLnBrk="1" hangingPunct="1">
              <a:buFont typeface="Monotype Sorts"/>
              <a:buNone/>
            </a:pPr>
            <a:endParaRPr lang="en-US" sz="22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A1002782-60D5-469F-B22D-DD9BE31A2532}" type="slidenum">
              <a:rPr lang="en-US"/>
              <a:pPr>
                <a:defRPr/>
              </a:pPr>
              <a:t>184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Conti..                 (CO2)</a:t>
            </a:r>
          </a:p>
        </p:txBody>
      </p:sp>
      <p:pic>
        <p:nvPicPr>
          <p:cNvPr id="15975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159752" name="Picture 9"/>
          <p:cNvPicPr>
            <a:picLocks noChangeAspect="1" noChangeArrowheads="1"/>
          </p:cNvPicPr>
          <p:nvPr/>
        </p:nvPicPr>
        <p:blipFill>
          <a:blip r:embed="rId3"/>
          <a:srcRect/>
          <a:stretch>
            <a:fillRect/>
          </a:stretch>
        </p:blipFill>
        <p:spPr bwMode="auto">
          <a:xfrm>
            <a:off x="1214414" y="4714884"/>
            <a:ext cx="209550" cy="400050"/>
          </a:xfrm>
          <a:prstGeom prst="rect">
            <a:avLst/>
          </a:prstGeom>
          <a:noFill/>
          <a:ln w="9525">
            <a:noFill/>
            <a:miter lim="800000"/>
            <a:headEnd/>
            <a:tailEnd/>
          </a:ln>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A1002782-60D5-469F-B22D-DD9BE31A2532}" type="slidenum">
              <a:rPr lang="en-US"/>
              <a:pPr>
                <a:defRPr/>
              </a:pPr>
              <a:t>185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Conti..                 (CO2)</a:t>
            </a:r>
          </a:p>
        </p:txBody>
      </p:sp>
      <p:pic>
        <p:nvPicPr>
          <p:cNvPr id="15975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2052" name="Picture 4"/>
          <p:cNvPicPr>
            <a:picLocks noGrp="1" noChangeAspect="1" noChangeArrowheads="1"/>
          </p:cNvPicPr>
          <p:nvPr>
            <p:ph idx="1"/>
          </p:nvPr>
        </p:nvPicPr>
        <p:blipFill>
          <a:blip r:embed="rId3"/>
          <a:srcRect/>
          <a:stretch>
            <a:fillRect/>
          </a:stretch>
        </p:blipFill>
        <p:spPr bwMode="auto">
          <a:xfrm>
            <a:off x="1857356" y="1214422"/>
            <a:ext cx="4286280" cy="1847850"/>
          </a:xfrm>
          <a:prstGeom prst="rect">
            <a:avLst/>
          </a:prstGeom>
          <a:noFill/>
          <a:ln w="9525">
            <a:noFill/>
            <a:miter lim="800000"/>
            <a:headEnd/>
            <a:tailEnd/>
          </a:ln>
          <a:effectLst/>
        </p:spPr>
      </p:pic>
      <p:sp>
        <p:nvSpPr>
          <p:cNvPr id="12" name="Rectangle 11"/>
          <p:cNvSpPr/>
          <p:nvPr/>
        </p:nvSpPr>
        <p:spPr>
          <a:xfrm>
            <a:off x="642910" y="2938472"/>
            <a:ext cx="7858180" cy="3785652"/>
          </a:xfrm>
          <a:prstGeom prst="rect">
            <a:avLst/>
          </a:prstGeom>
        </p:spPr>
        <p:txBody>
          <a:bodyPr wrap="square">
            <a:spAutoFit/>
          </a:bodyPr>
          <a:lstStyle/>
          <a:p>
            <a:r>
              <a:rPr lang="en-US" sz="2000" dirty="0"/>
              <a:t>“Find the maximum available credit of any account.”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SQL Query :</a:t>
            </a:r>
          </a:p>
          <a:p>
            <a:r>
              <a:rPr lang="en-US" sz="2000" dirty="0"/>
              <a:t>Select  max </a:t>
            </a:r>
            <a:r>
              <a:rPr lang="en-US" sz="2000" dirty="0" err="1"/>
              <a:t>available_credit</a:t>
            </a:r>
            <a:r>
              <a:rPr lang="en-US" sz="2000" dirty="0"/>
              <a:t>, (limit –balance) as </a:t>
            </a:r>
            <a:r>
              <a:rPr lang="en-US" sz="2000" dirty="0" err="1"/>
              <a:t>available_credit</a:t>
            </a:r>
            <a:r>
              <a:rPr lang="en-US" sz="2000" dirty="0"/>
              <a:t> from </a:t>
            </a:r>
            <a:r>
              <a:rPr lang="en-US" sz="2000" dirty="0" err="1"/>
              <a:t>credit_acct</a:t>
            </a:r>
            <a:r>
              <a:rPr lang="en-US" sz="2000" dirty="0"/>
              <a:t>.</a:t>
            </a:r>
          </a:p>
          <a:p>
            <a:endParaRPr lang="en-US" sz="2000" dirty="0"/>
          </a:p>
        </p:txBody>
      </p:sp>
      <p:pic>
        <p:nvPicPr>
          <p:cNvPr id="2053" name="Picture 5"/>
          <p:cNvPicPr>
            <a:picLocks noChangeAspect="1" noChangeArrowheads="1"/>
          </p:cNvPicPr>
          <p:nvPr/>
        </p:nvPicPr>
        <p:blipFill>
          <a:blip r:embed="rId4"/>
          <a:srcRect/>
          <a:stretch>
            <a:fillRect/>
          </a:stretch>
        </p:blipFill>
        <p:spPr bwMode="auto">
          <a:xfrm>
            <a:off x="500034" y="4000504"/>
            <a:ext cx="7667625" cy="1190625"/>
          </a:xfrm>
          <a:prstGeom prst="rect">
            <a:avLst/>
          </a:prstGeom>
          <a:noFill/>
          <a:ln w="9525">
            <a:noFill/>
            <a:miter lim="800000"/>
            <a:headEnd/>
            <a:tailEnd/>
          </a:ln>
          <a:effectLst/>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785794"/>
            <a:ext cx="8229600" cy="5572164"/>
          </a:xfrm>
        </p:spPr>
        <p:txBody>
          <a:bodyPr>
            <a:noAutofit/>
          </a:bodyPr>
          <a:lstStyle/>
          <a:p>
            <a:pPr algn="just">
              <a:buNone/>
            </a:pPr>
            <a:r>
              <a:rPr lang="en-US" sz="2100" dirty="0"/>
              <a:t>	The GROUP BY Statement in SQL is used to arrange identical data into groups with the help of some functions .</a:t>
            </a:r>
            <a:r>
              <a:rPr lang="en-US" sz="2100" dirty="0" err="1"/>
              <a:t>i.e</a:t>
            </a:r>
            <a:r>
              <a:rPr lang="en-US" sz="2100" dirty="0"/>
              <a:t> if a particular column has same values in different rows then it will arrange these rows in a group.</a:t>
            </a:r>
          </a:p>
          <a:p>
            <a:pPr>
              <a:buNone/>
            </a:pPr>
            <a:r>
              <a:rPr lang="en-US" sz="2100" b="1" dirty="0"/>
              <a:t>	For example:-</a:t>
            </a:r>
          </a:p>
          <a:p>
            <a:pPr>
              <a:buNone/>
            </a:pPr>
            <a:endParaRPr lang="en-US" sz="2100" b="1" dirty="0"/>
          </a:p>
          <a:p>
            <a:pPr>
              <a:buNone/>
            </a:pPr>
            <a:endParaRPr lang="en-US" sz="2100" b="1" dirty="0"/>
          </a:p>
          <a:p>
            <a:pPr>
              <a:buNone/>
            </a:pPr>
            <a:endParaRPr lang="en-US" sz="2100" dirty="0"/>
          </a:p>
          <a:p>
            <a:pPr>
              <a:buNone/>
            </a:pPr>
            <a:endParaRPr lang="en-US" sz="2100" dirty="0"/>
          </a:p>
          <a:p>
            <a:pPr>
              <a:buNone/>
            </a:pPr>
            <a:r>
              <a:rPr lang="en-US" sz="2100" b="1" dirty="0"/>
              <a:t>Query :- </a:t>
            </a:r>
            <a:r>
              <a:rPr lang="en-US" sz="2100" dirty="0"/>
              <a:t>“How many puzzles has each person completed?”</a:t>
            </a:r>
          </a:p>
          <a:p>
            <a:pPr>
              <a:buNone/>
            </a:pPr>
            <a:endParaRPr lang="en-US" sz="2100" dirty="0"/>
          </a:p>
          <a:p>
            <a:pPr>
              <a:buFont typeface="Wingdings" pitchFamily="2" charset="2"/>
              <a:buChar char="Ø"/>
            </a:pPr>
            <a:r>
              <a:rPr lang="en-US" sz="2100" dirty="0"/>
              <a:t>First, input relation completed is grouped by unique values of    </a:t>
            </a:r>
            <a:r>
              <a:rPr lang="en-US" sz="2100" dirty="0" err="1"/>
              <a:t>person_name</a:t>
            </a:r>
            <a:endParaRPr lang="en-US" sz="2100" dirty="0"/>
          </a:p>
          <a:p>
            <a:pPr>
              <a:buFont typeface="Wingdings" pitchFamily="2" charset="2"/>
              <a:buChar char="Ø"/>
            </a:pPr>
            <a:r>
              <a:rPr lang="en-US" sz="2100" dirty="0"/>
              <a:t> Then, count(</a:t>
            </a:r>
            <a:r>
              <a:rPr lang="en-US" sz="2100" dirty="0" err="1"/>
              <a:t>puzzle_name</a:t>
            </a:r>
            <a:r>
              <a:rPr lang="en-US" sz="2100" dirty="0"/>
              <a:t>) is applied separately to each group</a:t>
            </a:r>
          </a:p>
          <a:p>
            <a:pPr>
              <a:buNone/>
            </a:pPr>
            <a:r>
              <a:rPr lang="en-US" sz="2100" dirty="0"/>
              <a:t> </a:t>
            </a:r>
          </a:p>
          <a:p>
            <a:pPr>
              <a:buNone/>
            </a:pPr>
            <a:endParaRPr lang="en-US" sz="2100" dirty="0"/>
          </a:p>
          <a:p>
            <a:pPr eaLnBrk="1" hangingPunct="1">
              <a:buFont typeface="Monotype Sorts"/>
              <a:buNone/>
            </a:pPr>
            <a:endParaRPr lang="en-US" sz="21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186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Grouping and Aggregation</a:t>
            </a:r>
            <a:endParaRPr lang="en-US" sz="3200" b="1" dirty="0">
              <a:solidFill>
                <a:srgbClr val="FF0000"/>
              </a:solidFill>
            </a:endParaRP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5286380" y="2000240"/>
            <a:ext cx="3067050" cy="2000264"/>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000364" y="2500306"/>
            <a:ext cx="1676400" cy="14859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1785918" y="4429132"/>
            <a:ext cx="5086350" cy="419099"/>
          </a:xfrm>
          <a:prstGeom prst="rect">
            <a:avLst/>
          </a:prstGeom>
          <a:noFill/>
          <a:ln w="9525">
            <a:noFill/>
            <a:miter lim="800000"/>
            <a:headEnd/>
            <a:tailEnd/>
          </a:ln>
          <a:effectLst/>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914400"/>
            <a:ext cx="8229600" cy="5181600"/>
          </a:xfrm>
        </p:spPr>
        <p:txBody>
          <a:bodyPr/>
          <a:lstStyle/>
          <a:p>
            <a:pPr>
              <a:buNone/>
            </a:pPr>
            <a:endParaRPr lang="en-US" sz="2400" dirty="0"/>
          </a:p>
          <a:p>
            <a:pPr eaLnBrk="1" hangingPunct="1">
              <a:buFont typeface="Monotype Sorts"/>
              <a:buNone/>
            </a:pPr>
            <a:endParaRPr lang="en-US" sz="22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187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Grouping and Aggregation</a:t>
            </a:r>
            <a:endParaRPr lang="en-US" sz="3200" b="1" dirty="0">
              <a:solidFill>
                <a:srgbClr val="FF0000"/>
              </a:solidFill>
            </a:endParaRP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8" name="Picture 8">
            <a:extLst>
              <a:ext uri="{FF2B5EF4-FFF2-40B4-BE49-F238E27FC236}">
                <a16:creationId xmlns:a16="http://schemas.microsoft.com/office/drawing/2014/main" xmlns="" id="{6DDB4013-C06F-46B4-B9AF-FA414BED7BA7}"/>
              </a:ext>
            </a:extLst>
          </p:cNvPr>
          <p:cNvPicPr>
            <a:picLocks noChangeAspect="1" noChangeArrowheads="1"/>
          </p:cNvPicPr>
          <p:nvPr/>
        </p:nvPicPr>
        <p:blipFill>
          <a:blip r:embed="rId3"/>
          <a:srcRect/>
          <a:stretch>
            <a:fillRect/>
          </a:stretch>
        </p:blipFill>
        <p:spPr bwMode="auto">
          <a:xfrm>
            <a:off x="804862" y="2204864"/>
            <a:ext cx="7686675" cy="1957389"/>
          </a:xfrm>
          <a:prstGeom prst="rect">
            <a:avLst/>
          </a:prstGeom>
          <a:noFill/>
          <a:ln w="9525">
            <a:noFill/>
            <a:miter lim="800000"/>
            <a:headEnd/>
            <a:tailEnd/>
          </a:ln>
          <a:effectLst/>
        </p:spPr>
      </p:pic>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714356"/>
            <a:ext cx="8229600" cy="5643602"/>
          </a:xfrm>
        </p:spPr>
        <p:txBody>
          <a:bodyPr>
            <a:noAutofit/>
          </a:bodyPr>
          <a:lstStyle/>
          <a:p>
            <a:pPr algn="just">
              <a:buNone/>
            </a:pPr>
            <a:r>
              <a:rPr lang="en-US" sz="2000" b="1" dirty="0"/>
              <a:t>Important Points:</a:t>
            </a:r>
          </a:p>
          <a:p>
            <a:pPr lvl="0" algn="just" fontAlgn="base">
              <a:buFont typeface="Wingdings" pitchFamily="2" charset="2"/>
              <a:buChar char="Ø"/>
            </a:pPr>
            <a:r>
              <a:rPr lang="en-US" sz="2000" dirty="0"/>
              <a:t>GROUP BY clause is used with the SELECT statement.</a:t>
            </a:r>
          </a:p>
          <a:p>
            <a:pPr lvl="0" algn="just" fontAlgn="base">
              <a:buFont typeface="Wingdings" pitchFamily="2" charset="2"/>
              <a:buChar char="Ø"/>
            </a:pPr>
            <a:r>
              <a:rPr lang="en-US" sz="2000" dirty="0"/>
              <a:t>In the query, GROUP BY clause is placed after the WHERE clause.</a:t>
            </a:r>
          </a:p>
          <a:p>
            <a:pPr lvl="0" algn="just" fontAlgn="base">
              <a:buFont typeface="Wingdings" pitchFamily="2" charset="2"/>
              <a:buChar char="Ø"/>
            </a:pPr>
            <a:r>
              <a:rPr lang="en-US" sz="2000" dirty="0"/>
              <a:t>In the query, GROUP BY clause is placed before ORDER BY clause if used any.</a:t>
            </a:r>
          </a:p>
          <a:p>
            <a:pPr algn="just">
              <a:buNone/>
            </a:pPr>
            <a:r>
              <a:rPr lang="en-US" sz="2000" b="1" dirty="0"/>
              <a:t>Syntax:- 	</a:t>
            </a:r>
          </a:p>
          <a:p>
            <a:pPr algn="just">
              <a:buNone/>
            </a:pPr>
            <a:r>
              <a:rPr lang="en-US" sz="2000" dirty="0"/>
              <a:t>SELECT column1, </a:t>
            </a:r>
            <a:r>
              <a:rPr lang="en-US" sz="2000" dirty="0" err="1"/>
              <a:t>function_name</a:t>
            </a:r>
            <a:r>
              <a:rPr lang="en-US" sz="2000" dirty="0"/>
              <a:t>(column2)</a:t>
            </a:r>
          </a:p>
          <a:p>
            <a:pPr fontAlgn="base"/>
            <a:r>
              <a:rPr lang="en-US" sz="2000" dirty="0"/>
              <a:t>FROM </a:t>
            </a:r>
            <a:r>
              <a:rPr lang="en-US" sz="2000" dirty="0" err="1"/>
              <a:t>table_name</a:t>
            </a:r>
            <a:endParaRPr lang="en-US" sz="2000" dirty="0"/>
          </a:p>
          <a:p>
            <a:pPr fontAlgn="base"/>
            <a:r>
              <a:rPr lang="en-US" sz="2000" dirty="0"/>
              <a:t>WHERE condition</a:t>
            </a:r>
          </a:p>
          <a:p>
            <a:pPr fontAlgn="base"/>
            <a:r>
              <a:rPr lang="en-US" sz="2000" dirty="0"/>
              <a:t>GROUP BY column1, column2</a:t>
            </a:r>
          </a:p>
          <a:p>
            <a:pPr fontAlgn="base"/>
            <a:r>
              <a:rPr lang="en-US" sz="2000" dirty="0"/>
              <a:t>ORDER BY column1, column2;</a:t>
            </a:r>
          </a:p>
          <a:p>
            <a:pPr fontAlgn="base"/>
            <a:r>
              <a:rPr lang="en-US" sz="2000" b="1" dirty="0" err="1"/>
              <a:t>function_name</a:t>
            </a:r>
            <a:r>
              <a:rPr lang="en-US" sz="2000" dirty="0"/>
              <a:t>: Name of the function used for example, SUM() , AVG().</a:t>
            </a:r>
          </a:p>
          <a:p>
            <a:pPr fontAlgn="base"/>
            <a:r>
              <a:rPr lang="en-US" sz="2000" b="1" dirty="0" err="1"/>
              <a:t>table_name</a:t>
            </a:r>
            <a:r>
              <a:rPr lang="en-US" sz="2000" dirty="0"/>
              <a:t>: Name of the table.</a:t>
            </a:r>
          </a:p>
          <a:p>
            <a:pPr fontAlgn="base"/>
            <a:r>
              <a:rPr lang="en-US" sz="2000" b="1" dirty="0"/>
              <a:t>condition</a:t>
            </a:r>
            <a:r>
              <a:rPr lang="en-US" sz="2000" dirty="0"/>
              <a:t>: Condition used. </a:t>
            </a:r>
          </a:p>
          <a:p>
            <a:pPr fontAlgn="base"/>
            <a:endParaRPr lang="en-US" sz="2000" dirty="0"/>
          </a:p>
          <a:p>
            <a:pPr lvl="0" algn="just" fontAlgn="base">
              <a:buNone/>
            </a:pPr>
            <a:endParaRPr lang="en-US" sz="2000" dirty="0"/>
          </a:p>
          <a:p>
            <a:pPr>
              <a:buNone/>
            </a:pPr>
            <a:r>
              <a:rPr lang="en-US" sz="2000" dirty="0"/>
              <a:t>.</a:t>
            </a:r>
          </a:p>
          <a:p>
            <a:pPr eaLnBrk="1" hangingPunct="1">
              <a:buFont typeface="Monotype Sorts"/>
              <a:buNone/>
            </a:pPr>
            <a:endParaRPr lang="en-US" sz="20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188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Conti….</a:t>
            </a: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785794"/>
            <a:ext cx="8229600" cy="5572164"/>
          </a:xfrm>
        </p:spPr>
        <p:txBody>
          <a:bodyPr>
            <a:noAutofit/>
          </a:bodyPr>
          <a:lstStyle/>
          <a:p>
            <a:pPr fontAlgn="base">
              <a:buNone/>
            </a:pPr>
            <a:r>
              <a:rPr lang="en-US" sz="2000" b="1" dirty="0"/>
              <a:t>Example 2:</a:t>
            </a:r>
            <a:r>
              <a:rPr lang="en-US" sz="2000" dirty="0"/>
              <a:t>- Find the average salary of employee each department.</a:t>
            </a:r>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a:buNone/>
            </a:pPr>
            <a:r>
              <a:rPr lang="en-US" sz="2000" b="1" dirty="0" err="1"/>
              <a:t>Sql</a:t>
            </a:r>
            <a:r>
              <a:rPr lang="en-US" sz="2000" b="1" dirty="0"/>
              <a:t> Query :- </a:t>
            </a:r>
            <a:r>
              <a:rPr lang="en-US" sz="2000" dirty="0"/>
              <a:t>select </a:t>
            </a:r>
            <a:r>
              <a:rPr lang="en-US" sz="2000" dirty="0" err="1"/>
              <a:t>depno,avg</a:t>
            </a:r>
            <a:r>
              <a:rPr lang="en-US" sz="2000" dirty="0"/>
              <a:t>(salary ) from </a:t>
            </a:r>
            <a:r>
              <a:rPr lang="en-US" sz="2000" dirty="0" err="1"/>
              <a:t>a_department</a:t>
            </a:r>
            <a:r>
              <a:rPr lang="en-US" sz="2000" dirty="0"/>
              <a:t> group by </a:t>
            </a:r>
            <a:r>
              <a:rPr lang="en-US" sz="2000" dirty="0" err="1"/>
              <a:t>depno</a:t>
            </a:r>
            <a:r>
              <a:rPr lang="en-US" sz="2000" dirty="0"/>
              <a:t>;</a:t>
            </a:r>
          </a:p>
          <a:p>
            <a:pPr>
              <a:buNone/>
            </a:pPr>
            <a:endParaRPr lang="en-US" sz="2000" dirty="0"/>
          </a:p>
          <a:p>
            <a:pPr>
              <a:buNone/>
            </a:pPr>
            <a:endParaRPr lang="en-US" sz="2000" dirty="0"/>
          </a:p>
          <a:p>
            <a:pPr>
              <a:buNone/>
            </a:pPr>
            <a:endParaRPr lang="en-US" sz="2000" dirty="0"/>
          </a:p>
          <a:p>
            <a:pPr>
              <a:buNone/>
            </a:pPr>
            <a:r>
              <a:rPr lang="en-US" sz="2000" dirty="0"/>
              <a:t>	</a:t>
            </a:r>
            <a:r>
              <a:rPr lang="en-US" sz="2000" b="1" dirty="0"/>
              <a:t>Note:- </a:t>
            </a:r>
            <a:r>
              <a:rPr lang="en-US" sz="2000" dirty="0"/>
              <a:t>Group functions require that any column listed in the SELECT clause that is not the part of a group function must be listed in a GROUP by clause</a:t>
            </a:r>
          </a:p>
          <a:p>
            <a:pPr>
              <a:buNone/>
            </a:pPr>
            <a:endParaRPr lang="en-US" sz="2000" dirty="0"/>
          </a:p>
          <a:p>
            <a:pPr>
              <a:buNone/>
            </a:pPr>
            <a:endParaRPr lang="en-US" sz="2000" dirty="0"/>
          </a:p>
          <a:p>
            <a:pPr eaLnBrk="1" hangingPunct="1">
              <a:buFont typeface="Monotype Sorts"/>
              <a:buNone/>
            </a:pPr>
            <a:endParaRPr lang="en-US" sz="20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189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Conti….</a:t>
            </a: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1285852" y="1357299"/>
            <a:ext cx="6115050" cy="2214578"/>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2643174" y="4143381"/>
            <a:ext cx="3648075" cy="100013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xmlns="" id="{00930F9A-1FB8-4C57-BBE8-3271025F9292}"/>
              </a:ext>
            </a:extLst>
          </p:cNvPr>
          <p:cNvSpPr>
            <a:spLocks noGrp="1"/>
          </p:cNvSpPr>
          <p:nvPr>
            <p:ph idx="1"/>
          </p:nvPr>
        </p:nvSpPr>
        <p:spPr>
          <a:xfrm>
            <a:off x="609600" y="990600"/>
            <a:ext cx="8229600" cy="5029200"/>
          </a:xfrm>
        </p:spPr>
        <p:txBody>
          <a:bodyPr/>
          <a:lstStyle/>
          <a:p>
            <a:pPr algn="just" eaLnBrk="1" hangingPunct="1">
              <a:buFont typeface="Arial" panose="020B0604020202020204" pitchFamily="34" charset="0"/>
              <a:buNone/>
            </a:pPr>
            <a:r>
              <a:rPr lang="en-US" altLang="en-US" sz="2400" b="1">
                <a:solidFill>
                  <a:srgbClr val="C00000"/>
                </a:solidFill>
              </a:rPr>
              <a:t>4. Interpretation (Meaning) of a Relation. </a:t>
            </a:r>
          </a:p>
          <a:p>
            <a:pPr algn="just" eaLnBrk="1" hangingPunct="1">
              <a:buFont typeface="Arial" panose="020B0604020202020204" pitchFamily="34" charset="0"/>
              <a:buNone/>
            </a:pPr>
            <a:r>
              <a:rPr lang="en-US" altLang="en-US" sz="2400"/>
              <a:t>	The relation schema can be interpreted as a declaration or a type of assertion. </a:t>
            </a:r>
          </a:p>
          <a:p>
            <a:pPr algn="just" eaLnBrk="1" hangingPunct="1">
              <a:buFont typeface="Arial" panose="020B0604020202020204" pitchFamily="34" charset="0"/>
              <a:buNone/>
            </a:pPr>
            <a:r>
              <a:rPr lang="en-US" altLang="en-US" sz="2400"/>
              <a:t>	For example, the schema of the STUDENT relation of asserts that, in general, a student entity has a </a:t>
            </a:r>
          </a:p>
          <a:p>
            <a:pPr algn="just" eaLnBrk="1" hangingPunct="1">
              <a:buFont typeface="Arial" panose="020B0604020202020204" pitchFamily="34" charset="0"/>
              <a:buNone/>
            </a:pPr>
            <a:r>
              <a:rPr lang="en-US" altLang="en-US" sz="2400"/>
              <a:t>	(Name, Ssn, Home_phone, Address, Office_phone, Age, and Gpa). </a:t>
            </a:r>
          </a:p>
          <a:p>
            <a:pPr algn="just" eaLnBrk="1" hangingPunct="1">
              <a:buFont typeface="Arial" panose="020B0604020202020204" pitchFamily="34" charset="0"/>
              <a:buNone/>
            </a:pPr>
            <a:r>
              <a:rPr lang="en-US" altLang="en-US" sz="2400"/>
              <a:t>	Each tuple in the relation can then be interpreted as a fact or a particular instance of the assertion. </a:t>
            </a:r>
          </a:p>
        </p:txBody>
      </p:sp>
      <p:sp>
        <p:nvSpPr>
          <p:cNvPr id="7" name="Title 1">
            <a:extLst>
              <a:ext uri="{FF2B5EF4-FFF2-40B4-BE49-F238E27FC236}">
                <a16:creationId xmlns:a16="http://schemas.microsoft.com/office/drawing/2014/main" xmlns="" id="{63110C67-DF2F-495F-A845-7045AFB890A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chemeClr val="tx1"/>
                </a:solidFill>
              </a:rPr>
              <a:t>Characteristics of Relations</a:t>
            </a:r>
            <a:endParaRPr lang="en-US" sz="3200" b="1" dirty="0">
              <a:solidFill>
                <a:schemeClr val="tx1"/>
              </a:solidFill>
              <a:effectLst>
                <a:outerShdw blurRad="38100" dist="38100" dir="2700000" algn="tl">
                  <a:srgbClr val="000000">
                    <a:alpha val="43137"/>
                  </a:srgbClr>
                </a:outerShdw>
              </a:effectLst>
            </a:endParaRPr>
          </a:p>
        </p:txBody>
      </p:sp>
      <p:pic>
        <p:nvPicPr>
          <p:cNvPr id="35844" name="Picture 2" descr="E:\NIET\Project\xLogo11.png.pagespeed.ic.pydHLuCQEZ.png">
            <a:extLst>
              <a:ext uri="{FF2B5EF4-FFF2-40B4-BE49-F238E27FC236}">
                <a16:creationId xmlns:a16="http://schemas.microsoft.com/office/drawing/2014/main" xmlns="" id="{B3DC1828-FB5D-4993-94C5-69E8E4B1B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AB3485A0-64A1-4FF2-8020-9D0EC63BABBA}"/>
              </a:ext>
            </a:extLst>
          </p:cNvPr>
          <p:cNvSpPr>
            <a:spLocks noGrp="1"/>
          </p:cNvSpPr>
          <p:nvPr>
            <p:ph type="dt" sz="quarter" idx="10"/>
          </p:nvPr>
        </p:nvSpPr>
        <p:spPr/>
        <p:txBody>
          <a:bodyPr/>
          <a:lstStyle/>
          <a:p>
            <a:pPr>
              <a:defRPr/>
            </a:pPr>
            <a:fld id="{0960F255-2F4C-4D33-A099-0ACB95BE2259}" type="datetime1">
              <a:rPr lang="en-US"/>
              <a:pPr>
                <a:defRPr/>
              </a:pPr>
              <a:t>08/03/22</a:t>
            </a:fld>
            <a:endParaRPr lang="en-US"/>
          </a:p>
        </p:txBody>
      </p:sp>
      <p:sp>
        <p:nvSpPr>
          <p:cNvPr id="6" name="Slide Number Placeholder 5">
            <a:extLst>
              <a:ext uri="{FF2B5EF4-FFF2-40B4-BE49-F238E27FC236}">
                <a16:creationId xmlns:a16="http://schemas.microsoft.com/office/drawing/2014/main" xmlns="" id="{3F86A162-38B5-4214-9AFB-264D80AA2FA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AB5198-9D35-4AEB-980C-D404FD1DC2D8}"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xmlns="" id="{94F9A534-E747-47DF-8FBC-514797FA6298}"/>
              </a:ext>
            </a:extLst>
          </p:cNvPr>
          <p:cNvSpPr>
            <a:spLocks noGrp="1"/>
          </p:cNvSpPr>
          <p:nvPr>
            <p:ph type="ftr" sz="quarter" idx="11"/>
          </p:nvPr>
        </p:nvSpPr>
        <p:spPr>
          <a:xfrm>
            <a:off x="1676400" y="6356350"/>
            <a:ext cx="6096000" cy="365125"/>
          </a:xfrm>
        </p:spPr>
        <p:txBody>
          <a:bodyPr/>
          <a:lstStyle/>
          <a:p>
            <a:r>
              <a:rPr lang="en-US"/>
              <a:t>Vikrant Malik          KCS-501 and DBMS                Unit-2</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785794"/>
            <a:ext cx="8229600" cy="5572164"/>
          </a:xfrm>
        </p:spPr>
        <p:txBody>
          <a:bodyPr>
            <a:noAutofit/>
          </a:bodyPr>
          <a:lstStyle/>
          <a:p>
            <a:pPr fontAlgn="base">
              <a:buNone/>
            </a:pPr>
            <a:r>
              <a:rPr lang="en-US" sz="2000" b="1" dirty="0"/>
              <a:t>Example 3:</a:t>
            </a:r>
            <a:r>
              <a:rPr lang="en-US" sz="2000" dirty="0"/>
              <a:t>- Find the average salary of employee each  department where each department average salary greater then 40000. </a:t>
            </a:r>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a:buNone/>
            </a:pPr>
            <a:r>
              <a:rPr lang="en-US" sz="2000" dirty="0"/>
              <a:t>	</a:t>
            </a:r>
            <a:r>
              <a:rPr lang="en-US" sz="2000" b="1" dirty="0" err="1"/>
              <a:t>Sql</a:t>
            </a:r>
            <a:r>
              <a:rPr lang="en-US" sz="2000" b="1" dirty="0"/>
              <a:t> Query :- </a:t>
            </a:r>
            <a:r>
              <a:rPr lang="en-US" sz="2000" dirty="0"/>
              <a:t>select </a:t>
            </a:r>
            <a:r>
              <a:rPr lang="en-US" sz="2000" dirty="0" err="1"/>
              <a:t>depno,avg</a:t>
            </a:r>
            <a:r>
              <a:rPr lang="en-US" sz="2000" dirty="0"/>
              <a:t>(salary ) from </a:t>
            </a:r>
            <a:r>
              <a:rPr lang="en-US" sz="2000" dirty="0" err="1"/>
              <a:t>a_department</a:t>
            </a:r>
            <a:r>
              <a:rPr lang="en-US" sz="2000" dirty="0"/>
              <a:t> where salary &gt; 40000 group by </a:t>
            </a:r>
            <a:r>
              <a:rPr lang="en-US" sz="2000" dirty="0" err="1"/>
              <a:t>depno</a:t>
            </a:r>
            <a:r>
              <a:rPr lang="en-US" sz="2000" dirty="0"/>
              <a:t>;</a:t>
            </a:r>
          </a:p>
          <a:p>
            <a:pPr>
              <a:buNone/>
            </a:pPr>
            <a:endParaRPr lang="en-US" sz="2000" dirty="0"/>
          </a:p>
          <a:p>
            <a:pPr eaLnBrk="1" hangingPunct="1">
              <a:buFont typeface="Monotype Sorts"/>
              <a:buNone/>
            </a:pPr>
            <a:endParaRPr lang="en-US" sz="20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190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Conti….</a:t>
            </a: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1428728" y="1714488"/>
            <a:ext cx="6115050" cy="2647947"/>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3500430" y="5214950"/>
            <a:ext cx="3609975" cy="1123950"/>
          </a:xfrm>
          <a:prstGeom prst="rect">
            <a:avLst/>
          </a:prstGeom>
          <a:noFill/>
          <a:ln w="9525">
            <a:noFill/>
            <a:miter lim="800000"/>
            <a:headEnd/>
            <a:tailEnd/>
          </a:ln>
          <a:effectLst/>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714356"/>
            <a:ext cx="8229600" cy="5643602"/>
          </a:xfrm>
        </p:spPr>
        <p:txBody>
          <a:bodyPr>
            <a:noAutofit/>
          </a:bodyPr>
          <a:lstStyle/>
          <a:p>
            <a:pPr algn="just">
              <a:buNone/>
            </a:pPr>
            <a:r>
              <a:rPr lang="en-US" sz="2400" b="1" dirty="0"/>
              <a:t>Having clause </a:t>
            </a:r>
          </a:p>
          <a:p>
            <a:pPr algn="just"/>
            <a:r>
              <a:rPr lang="en-US" sz="2400" dirty="0"/>
              <a:t>Having clause works with a group by clause but specifically works on aggregate function condition.</a:t>
            </a:r>
          </a:p>
          <a:p>
            <a:pPr algn="just"/>
            <a:endParaRPr lang="en-US" sz="2400" dirty="0"/>
          </a:p>
          <a:p>
            <a:pPr algn="just">
              <a:buNone/>
            </a:pPr>
            <a:r>
              <a:rPr lang="en-US" sz="2400" b="1" dirty="0"/>
              <a:t>ORDER BY clause</a:t>
            </a:r>
          </a:p>
          <a:p>
            <a:pPr algn="just">
              <a:buNone/>
            </a:pPr>
            <a:r>
              <a:rPr lang="en-US" sz="2400" dirty="0"/>
              <a:t>	Order By clause shows the records in ascending or descending order of the specific condition.</a:t>
            </a:r>
          </a:p>
          <a:p>
            <a:pPr>
              <a:buNone/>
            </a:pPr>
            <a:endParaRPr lang="en-US" sz="2000" dirty="0"/>
          </a:p>
          <a:p>
            <a:pPr algn="just">
              <a:buNone/>
            </a:pPr>
            <a:endParaRPr lang="en-US" sz="2000" dirty="0"/>
          </a:p>
          <a:p>
            <a:pPr algn="just">
              <a:buNone/>
            </a:pPr>
            <a:endParaRPr lang="en-US" sz="2000" dirty="0"/>
          </a:p>
          <a:p>
            <a:pPr fontAlgn="base"/>
            <a:endParaRPr lang="en-US" sz="2000" dirty="0"/>
          </a:p>
          <a:p>
            <a:pPr fontAlgn="base"/>
            <a:endParaRPr lang="en-US" sz="2000" dirty="0"/>
          </a:p>
          <a:p>
            <a:pPr lvl="0" algn="just" fontAlgn="base">
              <a:buNone/>
            </a:pPr>
            <a:endParaRPr lang="en-US" sz="2000" dirty="0"/>
          </a:p>
          <a:p>
            <a:pPr>
              <a:buNone/>
            </a:pPr>
            <a:r>
              <a:rPr lang="en-US" sz="2000" dirty="0"/>
              <a:t>.</a:t>
            </a:r>
          </a:p>
          <a:p>
            <a:pPr eaLnBrk="1" hangingPunct="1">
              <a:buFont typeface="Monotype Sorts"/>
              <a:buNone/>
            </a:pPr>
            <a:endParaRPr lang="en-US" sz="20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191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Conti….</a:t>
            </a: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785794"/>
            <a:ext cx="8229600" cy="5572164"/>
          </a:xfrm>
        </p:spPr>
        <p:txBody>
          <a:bodyPr>
            <a:noAutofit/>
          </a:bodyPr>
          <a:lstStyle/>
          <a:p>
            <a:pPr fontAlgn="base">
              <a:buNone/>
            </a:pPr>
            <a:r>
              <a:rPr lang="en-US" sz="2000" b="1" dirty="0"/>
              <a:t>Example 3:</a:t>
            </a:r>
            <a:r>
              <a:rPr lang="en-US" sz="2000" dirty="0"/>
              <a:t>- we want to find  average salary of employee each  department, but only for those  department which have more than three employee’s. </a:t>
            </a:r>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a:buNone/>
            </a:pPr>
            <a:r>
              <a:rPr lang="en-US" sz="2000" b="1" dirty="0"/>
              <a:t>	</a:t>
            </a:r>
          </a:p>
          <a:p>
            <a:pPr>
              <a:buNone/>
            </a:pPr>
            <a:r>
              <a:rPr lang="en-US" sz="2000" b="1" dirty="0"/>
              <a:t>	</a:t>
            </a:r>
            <a:r>
              <a:rPr lang="en-US" sz="2000" b="1" dirty="0" err="1"/>
              <a:t>Sql</a:t>
            </a:r>
            <a:r>
              <a:rPr lang="en-US" sz="2000" b="1" dirty="0"/>
              <a:t> Query :- </a:t>
            </a:r>
            <a:r>
              <a:rPr lang="en-US" sz="2000" dirty="0"/>
              <a:t>select </a:t>
            </a:r>
            <a:r>
              <a:rPr lang="en-US" sz="2000" dirty="0" err="1"/>
              <a:t>depno,avg</a:t>
            </a:r>
            <a:r>
              <a:rPr lang="en-US" sz="2000" dirty="0"/>
              <a:t>(salary ) from </a:t>
            </a:r>
            <a:r>
              <a:rPr lang="en-US" sz="2000" dirty="0" err="1"/>
              <a:t>a_department</a:t>
            </a:r>
            <a:r>
              <a:rPr lang="en-US" sz="2000" dirty="0"/>
              <a:t> where count(*) &gt;  3 group by </a:t>
            </a:r>
            <a:r>
              <a:rPr lang="en-US" sz="2000" dirty="0" err="1"/>
              <a:t>depno</a:t>
            </a:r>
            <a:r>
              <a:rPr lang="en-US" sz="2000" dirty="0"/>
              <a:t>; (Error) </a:t>
            </a:r>
          </a:p>
          <a:p>
            <a:pPr>
              <a:buNone/>
            </a:pPr>
            <a:r>
              <a:rPr lang="en-US" sz="2000" dirty="0"/>
              <a:t>	select </a:t>
            </a:r>
            <a:r>
              <a:rPr lang="en-US" sz="2000" dirty="0" err="1"/>
              <a:t>depno,avg</a:t>
            </a:r>
            <a:r>
              <a:rPr lang="en-US" sz="2000" dirty="0"/>
              <a:t>(salary ) from </a:t>
            </a:r>
            <a:r>
              <a:rPr lang="en-US" sz="2000" dirty="0" err="1"/>
              <a:t>a_department</a:t>
            </a:r>
            <a:r>
              <a:rPr lang="en-US" sz="2000" dirty="0"/>
              <a:t> group by </a:t>
            </a:r>
            <a:r>
              <a:rPr lang="en-US" sz="2000" dirty="0" err="1"/>
              <a:t>depno</a:t>
            </a:r>
            <a:r>
              <a:rPr lang="en-US" sz="2000" dirty="0"/>
              <a:t> having  count(*) &gt;  3;</a:t>
            </a:r>
          </a:p>
          <a:p>
            <a:pPr>
              <a:buNone/>
            </a:pPr>
            <a:endParaRPr lang="en-US" sz="2000" dirty="0"/>
          </a:p>
          <a:p>
            <a:pPr>
              <a:buNone/>
            </a:pPr>
            <a:endParaRPr lang="en-US" sz="2000" dirty="0"/>
          </a:p>
          <a:p>
            <a:pPr eaLnBrk="1" hangingPunct="1">
              <a:buFont typeface="Monotype Sorts"/>
              <a:buNone/>
            </a:pPr>
            <a:endParaRPr lang="en-US" sz="20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192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Conti….</a:t>
            </a: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1428728" y="1714489"/>
            <a:ext cx="6115050" cy="2000264"/>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a:srcRect/>
          <a:stretch>
            <a:fillRect/>
          </a:stretch>
        </p:blipFill>
        <p:spPr bwMode="auto">
          <a:xfrm>
            <a:off x="3428992" y="5357826"/>
            <a:ext cx="1676400" cy="476250"/>
          </a:xfrm>
          <a:prstGeom prst="rect">
            <a:avLst/>
          </a:prstGeom>
          <a:noFill/>
          <a:ln w="9525">
            <a:noFill/>
            <a:miter lim="800000"/>
            <a:headEnd/>
            <a:tailEnd/>
          </a:ln>
          <a:effectLst/>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785794"/>
            <a:ext cx="8229600" cy="5572164"/>
          </a:xfrm>
        </p:spPr>
        <p:txBody>
          <a:bodyPr>
            <a:noAutofit/>
          </a:bodyPr>
          <a:lstStyle/>
          <a:p>
            <a:pPr algn="just" fontAlgn="base">
              <a:buNone/>
            </a:pPr>
            <a:r>
              <a:rPr lang="en-US" sz="2000" b="1" dirty="0"/>
              <a:t>	Example 3:</a:t>
            </a:r>
            <a:r>
              <a:rPr lang="en-US" sz="2000" dirty="0"/>
              <a:t>- we want to find  average salary of employee each  department, but only for those  department which have more than 2 employee’s in a order. </a:t>
            </a:r>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a:buNone/>
            </a:pPr>
            <a:r>
              <a:rPr lang="en-US" sz="2000" b="1" dirty="0"/>
              <a:t>	</a:t>
            </a:r>
          </a:p>
          <a:p>
            <a:pPr>
              <a:buNone/>
            </a:pPr>
            <a:r>
              <a:rPr lang="en-US" sz="2000" dirty="0"/>
              <a:t>	select </a:t>
            </a:r>
            <a:r>
              <a:rPr lang="en-US" sz="2000" dirty="0" err="1"/>
              <a:t>depno,Max</a:t>
            </a:r>
            <a:r>
              <a:rPr lang="en-US" sz="2000" dirty="0"/>
              <a:t>(salary ) from </a:t>
            </a:r>
            <a:r>
              <a:rPr lang="en-US" sz="2000" dirty="0" err="1"/>
              <a:t>a_department</a:t>
            </a:r>
            <a:r>
              <a:rPr lang="en-US" sz="2000" dirty="0"/>
              <a:t> group by </a:t>
            </a:r>
            <a:r>
              <a:rPr lang="en-US" sz="2000" dirty="0" err="1"/>
              <a:t>depno</a:t>
            </a:r>
            <a:r>
              <a:rPr lang="en-US" sz="2000" dirty="0"/>
              <a:t> having  count(*) &gt;  3 order by </a:t>
            </a:r>
            <a:r>
              <a:rPr lang="en-US" sz="2000" dirty="0" err="1"/>
              <a:t>desc</a:t>
            </a:r>
            <a:r>
              <a:rPr lang="en-US" sz="2000" dirty="0"/>
              <a:t>  ;</a:t>
            </a:r>
          </a:p>
          <a:p>
            <a:pPr>
              <a:buNone/>
            </a:pPr>
            <a:endParaRPr lang="en-US" sz="2000" dirty="0"/>
          </a:p>
          <a:p>
            <a:pPr>
              <a:buNone/>
            </a:pPr>
            <a:endParaRPr lang="en-US" sz="2000" dirty="0"/>
          </a:p>
          <a:p>
            <a:pPr eaLnBrk="1" hangingPunct="1">
              <a:buFont typeface="Monotype Sorts"/>
              <a:buNone/>
            </a:pPr>
            <a:endParaRPr lang="en-US" sz="20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193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Conti….</a:t>
            </a: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1428728" y="1928802"/>
            <a:ext cx="6115050" cy="2000264"/>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2357422" y="5072074"/>
            <a:ext cx="3667125" cy="1095375"/>
          </a:xfrm>
          <a:prstGeom prst="rect">
            <a:avLst/>
          </a:prstGeom>
          <a:noFill/>
          <a:ln w="9525">
            <a:noFill/>
            <a:miter lim="800000"/>
            <a:headEnd/>
            <a:tailEnd/>
          </a:ln>
          <a:effectLst/>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914400"/>
            <a:ext cx="8229600" cy="5181600"/>
          </a:xfrm>
        </p:spPr>
        <p:txBody>
          <a:bodyPr>
            <a:noAutofit/>
          </a:bodyPr>
          <a:lstStyle/>
          <a:p>
            <a:pPr fontAlgn="base">
              <a:buNone/>
            </a:pPr>
            <a:r>
              <a:rPr lang="en-US" sz="2400" dirty="0"/>
              <a:t>	Where Clause to restrict the rows that you selected ,we can use the HAVING clause to restrict groups.</a:t>
            </a:r>
          </a:p>
          <a:p>
            <a:pPr fontAlgn="base">
              <a:buNone/>
            </a:pPr>
            <a:r>
              <a:rPr lang="en-US" sz="2400" dirty="0"/>
              <a:t>	In a query using a GROUP BY and HAVING clause, the rows are first grouped, group function are applied, and then only those groups matching the having clause are displayed.</a:t>
            </a:r>
          </a:p>
          <a:p>
            <a:pPr fontAlgn="base">
              <a:buNone/>
            </a:pPr>
            <a:r>
              <a:rPr lang="en-US" sz="2400" dirty="0"/>
              <a:t>	The WHERE clause is used to restrict </a:t>
            </a:r>
            <a:r>
              <a:rPr lang="en-US" sz="2400" dirty="0" err="1"/>
              <a:t>rows;the</a:t>
            </a:r>
            <a:r>
              <a:rPr lang="en-US" sz="2400" dirty="0"/>
              <a:t> HAVING clause is used to restrict group return from a GROUP BY clause.</a:t>
            </a:r>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fontAlgn="base">
              <a:buNone/>
            </a:pPr>
            <a:endParaRPr lang="en-US" sz="2000" dirty="0"/>
          </a:p>
          <a:p>
            <a:pPr>
              <a:buNone/>
            </a:pPr>
            <a:endParaRPr lang="en-US" sz="2000" dirty="0"/>
          </a:p>
          <a:p>
            <a:pPr eaLnBrk="1" hangingPunct="1">
              <a:buFont typeface="Monotype Sorts"/>
              <a:buNone/>
            </a:pPr>
            <a:endParaRPr lang="en-US" sz="20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194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Conti….</a:t>
            </a: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533400" y="914400"/>
            <a:ext cx="8229600" cy="5181600"/>
          </a:xfrm>
        </p:spPr>
        <p:txBody>
          <a:bodyPr/>
          <a:lstStyle/>
          <a:p>
            <a:r>
              <a:rPr lang="en-US" sz="2400"/>
              <a:t>The content of the database may be modified using the following operations:</a:t>
            </a:r>
          </a:p>
          <a:p>
            <a:endParaRPr lang="en-US" sz="2400"/>
          </a:p>
          <a:p>
            <a:pPr lvl="1"/>
            <a:r>
              <a:rPr lang="en-US" sz="2400"/>
              <a:t>Deletion</a:t>
            </a:r>
          </a:p>
          <a:p>
            <a:pPr lvl="1"/>
            <a:r>
              <a:rPr lang="en-US" sz="2400"/>
              <a:t>Insertion</a:t>
            </a:r>
          </a:p>
          <a:p>
            <a:pPr lvl="1"/>
            <a:r>
              <a:rPr lang="en-US" sz="2400"/>
              <a:t>Updating</a:t>
            </a:r>
          </a:p>
          <a:p>
            <a:pPr lvl="1">
              <a:buFont typeface="Arial" pitchFamily="34" charset="0"/>
              <a:buNone/>
            </a:pPr>
            <a:endParaRPr lang="en-US" sz="2400"/>
          </a:p>
          <a:p>
            <a:r>
              <a:rPr lang="en-US" sz="2400"/>
              <a:t>All these operations are expressed using the assignment operator.</a:t>
            </a:r>
          </a:p>
          <a:p>
            <a:pPr eaLnBrk="1" hangingPunct="1">
              <a:buFont typeface="Monotype Sorts"/>
              <a:buNone/>
            </a:pPr>
            <a:endParaRPr lang="en-US" sz="220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6F91F328-E639-4C92-A773-FA8D2786C3E1}" type="slidenum">
              <a:rPr lang="en-US"/>
              <a:pPr>
                <a:defRPr/>
              </a:pPr>
              <a:t>195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Modification of the Database</a:t>
            </a:r>
          </a:p>
        </p:txBody>
      </p:sp>
      <p:pic>
        <p:nvPicPr>
          <p:cNvPr id="1607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Content Placeholder 2"/>
          <p:cNvSpPr>
            <a:spLocks noGrp="1"/>
          </p:cNvSpPr>
          <p:nvPr>
            <p:ph idx="1"/>
          </p:nvPr>
        </p:nvSpPr>
        <p:spPr>
          <a:xfrm>
            <a:off x="533400" y="1143000"/>
            <a:ext cx="8229600" cy="4525963"/>
          </a:xfrm>
        </p:spPr>
        <p:txBody>
          <a:bodyPr/>
          <a:lstStyle/>
          <a:p>
            <a:pPr algn="just">
              <a:buFont typeface="Wingdings" pitchFamily="2" charset="2"/>
              <a:buChar char="v"/>
              <a:tabLst>
                <a:tab pos="3138488" algn="ctr"/>
              </a:tabLst>
            </a:pPr>
            <a:r>
              <a:rPr lang="en-US" sz="2400"/>
              <a:t>A delete request is expressed similarly to a query, except instead of displaying tuples to the user, the selected tuples are removed from the database.</a:t>
            </a:r>
          </a:p>
          <a:p>
            <a:pPr algn="just">
              <a:buFont typeface="Arial" pitchFamily="34" charset="0"/>
              <a:buNone/>
              <a:tabLst>
                <a:tab pos="3138488" algn="ctr"/>
              </a:tabLst>
            </a:pPr>
            <a:endParaRPr lang="en-US" sz="2400"/>
          </a:p>
          <a:p>
            <a:pPr algn="just">
              <a:buFont typeface="Wingdings" pitchFamily="2" charset="2"/>
              <a:buChar char="v"/>
              <a:tabLst>
                <a:tab pos="3138488" algn="ctr"/>
              </a:tabLst>
            </a:pPr>
            <a:r>
              <a:rPr lang="en-US" sz="2400"/>
              <a:t>Can delete only whole tuples; cannot delete values on only particular attributes</a:t>
            </a:r>
          </a:p>
          <a:p>
            <a:pPr algn="just">
              <a:buFont typeface="Wingdings" pitchFamily="2" charset="2"/>
              <a:buChar char="v"/>
              <a:tabLst>
                <a:tab pos="3138488" algn="ctr"/>
              </a:tabLst>
            </a:pPr>
            <a:endParaRPr lang="en-US" sz="2400"/>
          </a:p>
          <a:p>
            <a:pPr algn="just">
              <a:tabLst>
                <a:tab pos="3138488" algn="ctr"/>
              </a:tabLst>
            </a:pPr>
            <a:r>
              <a:rPr lang="en-US" sz="2400" b="1">
                <a:solidFill>
                  <a:srgbClr val="FF0000"/>
                </a:solidFill>
              </a:rPr>
              <a:t>A deletion is expressed in relational algebra by:</a:t>
            </a:r>
          </a:p>
          <a:p>
            <a:pPr algn="just">
              <a:buFont typeface="Monotype Sorts"/>
              <a:buNone/>
              <a:tabLst>
                <a:tab pos="3138488" algn="ctr"/>
              </a:tabLst>
            </a:pPr>
            <a:r>
              <a:rPr lang="en-US" sz="2400"/>
              <a:t>		</a:t>
            </a:r>
            <a:r>
              <a:rPr lang="en-US" sz="2400" i="1"/>
              <a:t>r</a:t>
            </a:r>
            <a:r>
              <a:rPr lang="en-US" sz="2400"/>
              <a:t> </a:t>
            </a:r>
            <a:r>
              <a:rPr lang="en-US" sz="2400">
                <a:sym typeface="Symbol" pitchFamily="18" charset="2"/>
              </a:rPr>
              <a:t> </a:t>
            </a:r>
            <a:r>
              <a:rPr lang="en-US" sz="2400" i="1">
                <a:sym typeface="Symbol" pitchFamily="18" charset="2"/>
              </a:rPr>
              <a:t>r</a:t>
            </a:r>
            <a:r>
              <a:rPr lang="en-US" sz="2400">
                <a:sym typeface="Symbol" pitchFamily="18" charset="2"/>
              </a:rPr>
              <a:t> – </a:t>
            </a:r>
            <a:r>
              <a:rPr lang="en-US" sz="2400" i="1">
                <a:sym typeface="Symbol" pitchFamily="18" charset="2"/>
              </a:rPr>
              <a:t>E</a:t>
            </a:r>
            <a:endParaRPr lang="en-US" sz="2400">
              <a:sym typeface="Symbol" pitchFamily="18" charset="2"/>
            </a:endParaRPr>
          </a:p>
          <a:p>
            <a:pPr algn="just">
              <a:buFont typeface="Monotype Sorts"/>
              <a:buNone/>
              <a:tabLst>
                <a:tab pos="3138488" algn="ctr"/>
              </a:tabLst>
            </a:pPr>
            <a:r>
              <a:rPr lang="en-US" sz="2400">
                <a:sym typeface="Symbol" pitchFamily="18" charset="2"/>
              </a:rPr>
              <a:t>	where </a:t>
            </a:r>
            <a:r>
              <a:rPr lang="en-US" sz="2400" i="1">
                <a:sym typeface="Symbol" pitchFamily="18" charset="2"/>
              </a:rPr>
              <a:t>r</a:t>
            </a:r>
            <a:r>
              <a:rPr lang="en-US" sz="2400">
                <a:sym typeface="Symbol" pitchFamily="18" charset="2"/>
              </a:rPr>
              <a:t> is a relation and </a:t>
            </a:r>
            <a:r>
              <a:rPr lang="en-US" sz="2400" i="1">
                <a:sym typeface="Symbol" pitchFamily="18" charset="2"/>
              </a:rPr>
              <a:t>E</a:t>
            </a:r>
            <a:r>
              <a:rPr lang="en-US" sz="2400">
                <a:sym typeface="Symbol" pitchFamily="18" charset="2"/>
              </a:rPr>
              <a:t> is a relational algebra query.</a:t>
            </a:r>
            <a:endParaRPr lang="en-US" sz="2400"/>
          </a:p>
          <a:p>
            <a:pPr eaLnBrk="1" hangingPunct="1">
              <a:buFont typeface="Monotype Sorts"/>
              <a:buNone/>
              <a:tabLst>
                <a:tab pos="3138488" algn="ctr"/>
              </a:tabLst>
            </a:pPr>
            <a:endParaRPr lang="en-US" sz="220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A62AD14F-8D7A-4159-936E-E7FF6A13D2A3}" type="slidenum">
              <a:rPr lang="en-US"/>
              <a:pPr>
                <a:defRPr/>
              </a:pPr>
              <a:t>196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Deletion</a:t>
            </a:r>
          </a:p>
        </p:txBody>
      </p:sp>
      <p:pic>
        <p:nvPicPr>
          <p:cNvPr id="16179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idx="1"/>
          </p:nvPr>
        </p:nvSpPr>
        <p:spPr>
          <a:xfrm>
            <a:off x="533400" y="1143000"/>
            <a:ext cx="8229600" cy="4525963"/>
          </a:xfrm>
        </p:spPr>
        <p:txBody>
          <a:bodyPr/>
          <a:lstStyle/>
          <a:p>
            <a:pPr marL="457200" indent="-457200" eaLnBrk="1" hangingPunct="1">
              <a:buFont typeface="Arial" pitchFamily="34" charset="0"/>
              <a:buAutoNum type="arabicPeriod"/>
              <a:defRPr/>
            </a:pPr>
            <a:r>
              <a:rPr lang="en-US" sz="2400" b="1" dirty="0"/>
              <a:t>Delete all account records in the Greater </a:t>
            </a:r>
            <a:r>
              <a:rPr lang="en-US" sz="2400" b="1" dirty="0" err="1"/>
              <a:t>Noida</a:t>
            </a:r>
            <a:r>
              <a:rPr lang="en-US" sz="2400" b="1" dirty="0"/>
              <a:t> branch.</a:t>
            </a:r>
          </a:p>
          <a:p>
            <a:pPr marL="457200" indent="-457200" eaLnBrk="1" hangingPunct="1">
              <a:buFont typeface="Arial" pitchFamily="34" charset="0"/>
              <a:buNone/>
              <a:defRPr/>
            </a:pPr>
            <a:endParaRPr lang="en-US" sz="2400" b="1" dirty="0">
              <a:sym typeface="Symbol" pitchFamily="18" charset="2"/>
            </a:endParaRPr>
          </a:p>
          <a:p>
            <a:pPr marL="0" indent="0" algn="ctr">
              <a:spcBef>
                <a:spcPct val="35000"/>
              </a:spcBef>
              <a:buClr>
                <a:srgbClr val="CC3300"/>
              </a:buClr>
              <a:buSzPct val="90000"/>
              <a:buFont typeface="Arial" pitchFamily="34" charset="0"/>
              <a:buNone/>
              <a:defRPr/>
            </a:pPr>
            <a:r>
              <a:rPr kumimoji="1" lang="en-US" sz="2000" i="1" dirty="0">
                <a:solidFill>
                  <a:srgbClr val="000000"/>
                </a:solidFill>
                <a:latin typeface="Helvetica"/>
                <a:sym typeface="Symbol" pitchFamily="18" charset="2"/>
              </a:rPr>
              <a:t>account </a:t>
            </a:r>
            <a:r>
              <a:rPr kumimoji="1" lang="en-US" sz="2000" dirty="0">
                <a:solidFill>
                  <a:srgbClr val="000000"/>
                </a:solidFill>
                <a:latin typeface="Helvetica"/>
                <a:sym typeface="Symbol" pitchFamily="18" charset="2"/>
              </a:rPr>
              <a:t> </a:t>
            </a:r>
            <a:r>
              <a:rPr kumimoji="1" lang="en-US" sz="2000" i="1" dirty="0">
                <a:solidFill>
                  <a:srgbClr val="000000"/>
                </a:solidFill>
                <a:latin typeface="Helvetica"/>
                <a:sym typeface="Symbol" pitchFamily="18" charset="2"/>
              </a:rPr>
              <a:t>account </a:t>
            </a:r>
            <a:r>
              <a:rPr kumimoji="1" lang="en-US" sz="2000" dirty="0">
                <a:solidFill>
                  <a:srgbClr val="000000"/>
                </a:solidFill>
                <a:latin typeface="Helvetica"/>
                <a:sym typeface="Symbol" pitchFamily="18" charset="2"/>
              </a:rPr>
              <a:t>– </a:t>
            </a:r>
            <a:r>
              <a:rPr kumimoji="1" lang="en-US" sz="2400" dirty="0">
                <a:solidFill>
                  <a:srgbClr val="000000"/>
                </a:solidFill>
                <a:latin typeface="Helvetica"/>
                <a:sym typeface="Symbol" pitchFamily="18" charset="2"/>
              </a:rPr>
              <a:t></a:t>
            </a:r>
            <a:r>
              <a:rPr kumimoji="1" lang="en-US" sz="2800" i="1" baseline="-25000" dirty="0">
                <a:solidFill>
                  <a:srgbClr val="000000"/>
                </a:solidFill>
                <a:latin typeface="Helvetica"/>
                <a:sym typeface="Symbol" pitchFamily="18" charset="2"/>
              </a:rPr>
              <a:t>branch-name = “Greater </a:t>
            </a:r>
            <a:r>
              <a:rPr kumimoji="1" lang="en-US" sz="2800" i="1" baseline="-25000" dirty="0" err="1">
                <a:solidFill>
                  <a:srgbClr val="000000"/>
                </a:solidFill>
                <a:latin typeface="Helvetica"/>
                <a:sym typeface="Symbol" pitchFamily="18" charset="2"/>
              </a:rPr>
              <a:t>noida</a:t>
            </a:r>
            <a:r>
              <a:rPr kumimoji="1" lang="en-US" sz="2800" i="1" baseline="-25000" dirty="0">
                <a:solidFill>
                  <a:srgbClr val="000000"/>
                </a:solidFill>
                <a:latin typeface="Helvetica"/>
                <a:sym typeface="Symbol" pitchFamily="18" charset="2"/>
              </a:rPr>
              <a:t>”</a:t>
            </a:r>
            <a:r>
              <a:rPr kumimoji="1" lang="en-US" sz="2000" i="1" dirty="0">
                <a:solidFill>
                  <a:srgbClr val="000000"/>
                </a:solidFill>
                <a:latin typeface="Helvetica"/>
                <a:sym typeface="Symbol" pitchFamily="18" charset="2"/>
              </a:rPr>
              <a:t> (account)</a:t>
            </a:r>
          </a:p>
          <a:p>
            <a:pPr marL="0" indent="0" algn="ctr">
              <a:spcBef>
                <a:spcPct val="35000"/>
              </a:spcBef>
              <a:buClr>
                <a:srgbClr val="CC3300"/>
              </a:buClr>
              <a:buSzPct val="90000"/>
              <a:buFont typeface="Arial" pitchFamily="34" charset="0"/>
              <a:buNone/>
              <a:defRPr/>
            </a:pPr>
            <a:endParaRPr lang="en-US" sz="2000" dirty="0"/>
          </a:p>
          <a:p>
            <a:pPr marL="0" indent="0">
              <a:spcBef>
                <a:spcPct val="35000"/>
              </a:spcBef>
              <a:buClr>
                <a:srgbClr val="CC3300"/>
              </a:buClr>
              <a:buSzPct val="90000"/>
              <a:buFont typeface="Arial" pitchFamily="34" charset="0"/>
              <a:buNone/>
              <a:defRPr/>
            </a:pPr>
            <a:r>
              <a:rPr lang="en-US" sz="2000" dirty="0"/>
              <a:t>2</a:t>
            </a:r>
            <a:r>
              <a:rPr lang="en-US" sz="2400" b="1" dirty="0"/>
              <a:t>. Delete all loan records with amount in the range of 0 to 50</a:t>
            </a:r>
          </a:p>
          <a:p>
            <a:pPr marL="0" indent="0">
              <a:spcBef>
                <a:spcPct val="35000"/>
              </a:spcBef>
              <a:buClr>
                <a:srgbClr val="CC3300"/>
              </a:buClr>
              <a:buSzPct val="90000"/>
              <a:buFont typeface="Arial" pitchFamily="34" charset="0"/>
              <a:buNone/>
              <a:defRPr/>
            </a:pPr>
            <a:endParaRPr lang="en-US" sz="2000" dirty="0"/>
          </a:p>
          <a:p>
            <a:pPr marL="0" indent="0" algn="ctr">
              <a:spcBef>
                <a:spcPct val="35000"/>
              </a:spcBef>
              <a:buClr>
                <a:srgbClr val="CC3300"/>
              </a:buClr>
              <a:buSzPct val="90000"/>
              <a:buFont typeface="Arial" pitchFamily="34" charset="0"/>
              <a:buNone/>
              <a:defRPr/>
            </a:pPr>
            <a:r>
              <a:rPr kumimoji="1" lang="en-US" sz="2000" i="1" dirty="0">
                <a:solidFill>
                  <a:srgbClr val="000000"/>
                </a:solidFill>
                <a:latin typeface="Helvetica"/>
                <a:sym typeface="Symbol" pitchFamily="18" charset="2"/>
              </a:rPr>
              <a:t>loan </a:t>
            </a:r>
            <a:r>
              <a:rPr kumimoji="1" lang="en-US" sz="2000" dirty="0">
                <a:solidFill>
                  <a:srgbClr val="000000"/>
                </a:solidFill>
                <a:latin typeface="Helvetica"/>
                <a:sym typeface="Symbol" pitchFamily="18" charset="2"/>
              </a:rPr>
              <a:t> </a:t>
            </a:r>
            <a:r>
              <a:rPr kumimoji="1" lang="en-US" sz="2000" i="1" dirty="0">
                <a:solidFill>
                  <a:srgbClr val="000000"/>
                </a:solidFill>
                <a:latin typeface="Helvetica"/>
                <a:sym typeface="Symbol" pitchFamily="18" charset="2"/>
              </a:rPr>
              <a:t>loan</a:t>
            </a:r>
            <a:r>
              <a:rPr kumimoji="1" lang="en-US" sz="2000" dirty="0">
                <a:solidFill>
                  <a:srgbClr val="000000"/>
                </a:solidFill>
                <a:latin typeface="Helvetica"/>
                <a:sym typeface="Symbol" pitchFamily="18" charset="2"/>
              </a:rPr>
              <a:t> – </a:t>
            </a:r>
            <a:r>
              <a:rPr kumimoji="1" lang="en-US" sz="2400" dirty="0">
                <a:solidFill>
                  <a:srgbClr val="000000"/>
                </a:solidFill>
                <a:latin typeface="Helvetica"/>
                <a:sym typeface="Symbol" pitchFamily="18" charset="2"/>
              </a:rPr>
              <a:t></a:t>
            </a:r>
            <a:r>
              <a:rPr kumimoji="1" lang="en-US" sz="2000" dirty="0">
                <a:solidFill>
                  <a:srgbClr val="000000"/>
                </a:solidFill>
                <a:latin typeface="Helvetica"/>
                <a:sym typeface="Symbol" pitchFamily="18" charset="2"/>
              </a:rPr>
              <a:t></a:t>
            </a:r>
            <a:r>
              <a:rPr kumimoji="1" lang="en-US" sz="2800" i="1" baseline="-25000" dirty="0">
                <a:solidFill>
                  <a:srgbClr val="000000"/>
                </a:solidFill>
                <a:latin typeface="Helvetica"/>
                <a:sym typeface="Symbol" pitchFamily="18" charset="2"/>
              </a:rPr>
              <a:t>amount 0and amount  50</a:t>
            </a:r>
            <a:r>
              <a:rPr kumimoji="1" lang="en-US" sz="2000" dirty="0">
                <a:solidFill>
                  <a:srgbClr val="000000"/>
                </a:solidFill>
                <a:latin typeface="Helvetica"/>
                <a:sym typeface="Symbol" pitchFamily="18" charset="2"/>
              </a:rPr>
              <a:t> (</a:t>
            </a:r>
            <a:r>
              <a:rPr kumimoji="1" lang="en-US" sz="2000" i="1" dirty="0">
                <a:solidFill>
                  <a:srgbClr val="000000"/>
                </a:solidFill>
                <a:latin typeface="Helvetica"/>
                <a:sym typeface="Symbol" pitchFamily="18" charset="2"/>
              </a:rPr>
              <a:t>loan</a:t>
            </a:r>
            <a:r>
              <a:rPr kumimoji="1" lang="en-US" sz="2000" dirty="0">
                <a:solidFill>
                  <a:srgbClr val="000000"/>
                </a:solidFill>
                <a:latin typeface="Helvetica"/>
                <a:sym typeface="Symbol" pitchFamily="18" charset="2"/>
              </a:rPr>
              <a:t>)</a:t>
            </a:r>
          </a:p>
          <a:p>
            <a:pPr marL="0" indent="0">
              <a:spcBef>
                <a:spcPct val="35000"/>
              </a:spcBef>
              <a:buClr>
                <a:srgbClr val="CC3300"/>
              </a:buClr>
              <a:buSzPct val="90000"/>
              <a:buFont typeface="Arial" pitchFamily="34" charset="0"/>
              <a:buNone/>
              <a:defRPr/>
            </a:pPr>
            <a:endParaRPr lang="en-US" sz="1800" dirty="0">
              <a:solidFill>
                <a:srgbClr val="000000"/>
              </a:solidFill>
              <a:latin typeface="Helvetica"/>
              <a:sym typeface="Symbol" pitchFamily="18" charset="2"/>
            </a:endParaRPr>
          </a:p>
          <a:p>
            <a:pPr marL="0" indent="0">
              <a:spcBef>
                <a:spcPct val="35000"/>
              </a:spcBef>
              <a:buClr>
                <a:srgbClr val="CC3300"/>
              </a:buClr>
              <a:buSzPct val="90000"/>
              <a:buFont typeface="Arial" pitchFamily="34" charset="0"/>
              <a:buNone/>
              <a:defRPr/>
            </a:pPr>
            <a:endParaRPr lang="en-US" sz="2000" dirty="0"/>
          </a:p>
          <a:p>
            <a:pPr marL="0" indent="0" algn="ctr">
              <a:spcBef>
                <a:spcPct val="35000"/>
              </a:spcBef>
              <a:buClr>
                <a:srgbClr val="CC3300"/>
              </a:buClr>
              <a:buSzPct val="90000"/>
              <a:buFont typeface="Arial" pitchFamily="34" charset="0"/>
              <a:buNone/>
              <a:defRPr/>
            </a:pPr>
            <a:endParaRPr kumimoji="1" lang="en-US" sz="2000" dirty="0">
              <a:solidFill>
                <a:srgbClr val="000000"/>
              </a:solidFill>
              <a:latin typeface="Helvetica"/>
              <a:sym typeface="Symbol" pitchFamily="18" charset="2"/>
            </a:endParaRPr>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DE45C59D-4CE0-4C8C-A7C6-C60527289A61}" type="slidenum">
              <a:rPr lang="en-US"/>
              <a:pPr>
                <a:defRPr/>
              </a:pPr>
              <a:t>197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Examples</a:t>
            </a:r>
          </a:p>
        </p:txBody>
      </p:sp>
      <p:pic>
        <p:nvPicPr>
          <p:cNvPr id="16282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Content Placeholder 2"/>
          <p:cNvSpPr>
            <a:spLocks noGrp="1"/>
          </p:cNvSpPr>
          <p:nvPr>
            <p:ph idx="1"/>
          </p:nvPr>
        </p:nvSpPr>
        <p:spPr>
          <a:xfrm>
            <a:off x="533400" y="1143000"/>
            <a:ext cx="8229600" cy="4525963"/>
          </a:xfrm>
        </p:spPr>
        <p:txBody>
          <a:bodyPr/>
          <a:lstStyle/>
          <a:p>
            <a:pPr algn="just">
              <a:tabLst>
                <a:tab pos="3263900" algn="ctr"/>
              </a:tabLst>
            </a:pPr>
            <a:r>
              <a:rPr lang="en-US" sz="2400"/>
              <a:t>To insert data into a relation, we either:</a:t>
            </a:r>
          </a:p>
          <a:p>
            <a:pPr lvl="1" algn="just">
              <a:tabLst>
                <a:tab pos="3263900" algn="ctr"/>
              </a:tabLst>
            </a:pPr>
            <a:r>
              <a:rPr lang="en-US" sz="2400"/>
              <a:t>specify a tuple to be inserted</a:t>
            </a:r>
          </a:p>
          <a:p>
            <a:pPr lvl="1" algn="just">
              <a:tabLst>
                <a:tab pos="3263900" algn="ctr"/>
              </a:tabLst>
            </a:pPr>
            <a:r>
              <a:rPr lang="en-US" sz="2400"/>
              <a:t>write a query whose result is a set of tuples to be inserted</a:t>
            </a:r>
          </a:p>
          <a:p>
            <a:pPr algn="just">
              <a:buFont typeface="Arial" pitchFamily="34" charset="0"/>
              <a:buNone/>
              <a:tabLst>
                <a:tab pos="3263900" algn="ctr"/>
              </a:tabLst>
            </a:pPr>
            <a:r>
              <a:rPr lang="en-US" sz="2400" b="1"/>
              <a:t>In relational algebra, an insertion is expressed by:</a:t>
            </a:r>
          </a:p>
          <a:p>
            <a:pPr algn="just">
              <a:buFont typeface="Monotype Sorts"/>
              <a:buNone/>
              <a:tabLst>
                <a:tab pos="3263900" algn="ctr"/>
              </a:tabLst>
            </a:pPr>
            <a:r>
              <a:rPr lang="en-US" sz="2400"/>
              <a:t>		</a:t>
            </a:r>
            <a:r>
              <a:rPr lang="en-US" sz="2400" i="1"/>
              <a:t>r </a:t>
            </a:r>
            <a:r>
              <a:rPr lang="en-US" sz="2400">
                <a:sym typeface="Symbol" pitchFamily="18" charset="2"/>
              </a:rPr>
              <a:t> </a:t>
            </a:r>
            <a:r>
              <a:rPr lang="en-US" sz="2400" i="1">
                <a:sym typeface="Symbol" pitchFamily="18" charset="2"/>
              </a:rPr>
              <a:t> r</a:t>
            </a:r>
            <a:r>
              <a:rPr lang="en-US" sz="2400">
                <a:sym typeface="Symbol" pitchFamily="18" charset="2"/>
              </a:rPr>
              <a:t>    </a:t>
            </a:r>
            <a:r>
              <a:rPr lang="en-US" sz="2400" i="1">
                <a:sym typeface="Symbol" pitchFamily="18" charset="2"/>
              </a:rPr>
              <a:t>E</a:t>
            </a:r>
            <a:endParaRPr lang="en-US" sz="2400">
              <a:sym typeface="Symbol" pitchFamily="18" charset="2"/>
            </a:endParaRPr>
          </a:p>
          <a:p>
            <a:pPr algn="just">
              <a:buFont typeface="Monotype Sorts"/>
              <a:buNone/>
              <a:tabLst>
                <a:tab pos="3263900" algn="ctr"/>
              </a:tabLst>
            </a:pPr>
            <a:r>
              <a:rPr lang="en-US" sz="2400"/>
              <a:t>	where </a:t>
            </a:r>
            <a:r>
              <a:rPr lang="en-US" sz="2400" i="1"/>
              <a:t>r</a:t>
            </a:r>
            <a:r>
              <a:rPr lang="en-US" sz="2400"/>
              <a:t> is a relation and </a:t>
            </a:r>
            <a:r>
              <a:rPr lang="en-US" sz="2400" i="1"/>
              <a:t>E</a:t>
            </a:r>
            <a:r>
              <a:rPr lang="en-US" sz="2400"/>
              <a:t> is a relational algebra expression.</a:t>
            </a:r>
          </a:p>
          <a:p>
            <a:pPr algn="just">
              <a:buFont typeface="Monotype Sorts"/>
              <a:buNone/>
              <a:tabLst>
                <a:tab pos="3263900" algn="ctr"/>
              </a:tabLst>
            </a:pPr>
            <a:endParaRPr lang="en-US" sz="2400"/>
          </a:p>
          <a:p>
            <a:pPr algn="just">
              <a:tabLst>
                <a:tab pos="3263900" algn="ctr"/>
              </a:tabLst>
            </a:pPr>
            <a:r>
              <a:rPr lang="en-US" sz="2400"/>
              <a:t>The insertion of a single tuple is expressed by letting </a:t>
            </a:r>
            <a:r>
              <a:rPr lang="en-US" sz="2400" i="1"/>
              <a:t>E</a:t>
            </a:r>
            <a:r>
              <a:rPr lang="en-US" sz="2400"/>
              <a:t> be a constant relation containing one tuple. </a:t>
            </a:r>
          </a:p>
          <a:p>
            <a:pPr eaLnBrk="1" hangingPunct="1">
              <a:buFont typeface="Monotype Sorts"/>
              <a:buNone/>
              <a:tabLst>
                <a:tab pos="3263900" algn="ctr"/>
              </a:tabLst>
            </a:pPr>
            <a:endParaRPr lang="en-US" sz="220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7AE4480A-228E-4B8C-998F-2AED07B80860}" type="slidenum">
              <a:rPr lang="en-US"/>
              <a:pPr>
                <a:defRPr/>
              </a:pPr>
              <a:t>198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Insertion</a:t>
            </a:r>
          </a:p>
        </p:txBody>
      </p:sp>
      <p:pic>
        <p:nvPicPr>
          <p:cNvPr id="16384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idx="1"/>
          </p:nvPr>
        </p:nvSpPr>
        <p:spPr>
          <a:xfrm>
            <a:off x="533400" y="1143000"/>
            <a:ext cx="8229600" cy="4525963"/>
          </a:xfrm>
        </p:spPr>
        <p:txBody>
          <a:bodyPr/>
          <a:lstStyle/>
          <a:p>
            <a:pPr algn="just" eaLnBrk="1" hangingPunct="1">
              <a:buFont typeface="Arial" pitchFamily="34" charset="0"/>
              <a:buNone/>
              <a:defRPr/>
            </a:pPr>
            <a:r>
              <a:rPr lang="en-US" sz="2400" b="1" dirty="0">
                <a:solidFill>
                  <a:srgbClr val="FF0000"/>
                </a:solidFill>
              </a:rPr>
              <a:t>Examples:</a:t>
            </a:r>
            <a:r>
              <a:rPr lang="en-US" sz="2400" b="1" dirty="0"/>
              <a:t>- </a:t>
            </a:r>
            <a:r>
              <a:rPr lang="en-US" sz="2400" dirty="0"/>
              <a:t>Insert information in the database specifying that Smith has $1200 in account A-973 at the Greater </a:t>
            </a:r>
            <a:r>
              <a:rPr lang="en-US" sz="2400" dirty="0" err="1"/>
              <a:t>Noida</a:t>
            </a:r>
            <a:r>
              <a:rPr lang="en-US" sz="2400" dirty="0"/>
              <a:t> branch.</a:t>
            </a:r>
          </a:p>
          <a:p>
            <a:pPr eaLnBrk="1" hangingPunct="1">
              <a:buFont typeface="Arial" pitchFamily="34" charset="0"/>
              <a:buNone/>
              <a:defRPr/>
            </a:pPr>
            <a:endParaRPr lang="en-US" sz="2400" dirty="0">
              <a:sym typeface="Symbol" pitchFamily="18" charset="2"/>
            </a:endParaRPr>
          </a:p>
          <a:p>
            <a:pPr marL="0" indent="0">
              <a:spcBef>
                <a:spcPct val="35000"/>
              </a:spcBef>
              <a:buClr>
                <a:srgbClr val="CC3300"/>
              </a:buClr>
              <a:buSzPct val="90000"/>
              <a:buFont typeface="Arial" pitchFamily="34" charset="0"/>
              <a:buNone/>
              <a:defRPr/>
            </a:pPr>
            <a:r>
              <a:rPr kumimoji="1" lang="en-US" sz="2000" i="1" dirty="0">
                <a:solidFill>
                  <a:srgbClr val="000000"/>
                </a:solidFill>
                <a:latin typeface="Helvetica"/>
                <a:sym typeface="Symbol" pitchFamily="18" charset="2"/>
              </a:rPr>
              <a:t>account </a:t>
            </a:r>
            <a:r>
              <a:rPr kumimoji="1" lang="en-US" sz="2000" dirty="0">
                <a:solidFill>
                  <a:srgbClr val="000000"/>
                </a:solidFill>
                <a:latin typeface="Helvetica"/>
                <a:sym typeface="Symbol" pitchFamily="18" charset="2"/>
              </a:rPr>
              <a:t> </a:t>
            </a:r>
            <a:r>
              <a:rPr kumimoji="1" lang="en-US" sz="2000" i="1" dirty="0">
                <a:solidFill>
                  <a:srgbClr val="000000"/>
                </a:solidFill>
                <a:latin typeface="Helvetica"/>
                <a:sym typeface="Symbol" pitchFamily="18" charset="2"/>
              </a:rPr>
              <a:t> account</a:t>
            </a:r>
            <a:r>
              <a:rPr kumimoji="1" lang="en-US" sz="2000" dirty="0">
                <a:solidFill>
                  <a:srgbClr val="000000"/>
                </a:solidFill>
                <a:latin typeface="Helvetica"/>
                <a:sym typeface="Symbol" pitchFamily="18" charset="2"/>
              </a:rPr>
              <a:t>   {(“Greater </a:t>
            </a:r>
            <a:r>
              <a:rPr kumimoji="1" lang="en-US" sz="2000" dirty="0" err="1">
                <a:solidFill>
                  <a:srgbClr val="000000"/>
                </a:solidFill>
                <a:latin typeface="Helvetica"/>
                <a:sym typeface="Symbol" pitchFamily="18" charset="2"/>
              </a:rPr>
              <a:t>Noida</a:t>
            </a:r>
            <a:r>
              <a:rPr kumimoji="1" lang="en-US" sz="2000" dirty="0">
                <a:solidFill>
                  <a:srgbClr val="000000"/>
                </a:solidFill>
                <a:latin typeface="Helvetica"/>
                <a:sym typeface="Symbol" pitchFamily="18" charset="2"/>
              </a:rPr>
              <a:t>”, A-973, 1200)}</a:t>
            </a:r>
          </a:p>
          <a:p>
            <a:pPr marL="0" indent="0">
              <a:spcBef>
                <a:spcPct val="35000"/>
              </a:spcBef>
              <a:buClr>
                <a:srgbClr val="CC3300"/>
              </a:buClr>
              <a:buSzPct val="90000"/>
              <a:buFont typeface="Arial" pitchFamily="34" charset="0"/>
              <a:buNone/>
              <a:defRPr/>
            </a:pPr>
            <a:r>
              <a:rPr kumimoji="1" lang="en-US" sz="2000" dirty="0">
                <a:solidFill>
                  <a:srgbClr val="000000"/>
                </a:solidFill>
                <a:latin typeface="Helvetica"/>
                <a:sym typeface="Symbol" pitchFamily="18" charset="2"/>
              </a:rPr>
              <a:t>depositor  </a:t>
            </a:r>
            <a:r>
              <a:rPr kumimoji="1" lang="en-US" sz="2000" i="1" dirty="0">
                <a:solidFill>
                  <a:srgbClr val="000000"/>
                </a:solidFill>
                <a:latin typeface="Helvetica"/>
                <a:sym typeface="Symbol" pitchFamily="18" charset="2"/>
              </a:rPr>
              <a:t> depositor</a:t>
            </a:r>
            <a:r>
              <a:rPr kumimoji="1" lang="en-US" sz="2000" dirty="0">
                <a:solidFill>
                  <a:srgbClr val="000000"/>
                </a:solidFill>
                <a:latin typeface="Helvetica"/>
                <a:sym typeface="Symbol" pitchFamily="18" charset="2"/>
              </a:rPr>
              <a:t>   {(“Smith”, A-973)}</a:t>
            </a:r>
            <a:endParaRPr kumimoji="1" lang="en-US" sz="1800" i="1" dirty="0">
              <a:solidFill>
                <a:srgbClr val="000000"/>
              </a:solidFill>
              <a:latin typeface="Helvetica"/>
              <a:sym typeface="Symbol" pitchFamily="18" charset="2"/>
            </a:endParaRPr>
          </a:p>
          <a:p>
            <a:pPr eaLnBrk="1" hangingPunct="1">
              <a:buFont typeface="Monotype Sorts"/>
              <a:buNone/>
              <a:defRPr/>
            </a:pPr>
            <a:endParaRPr lang="en-US" sz="22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F1A7FC88-95FB-4D2C-AB19-DD7013E8C78B}" type="slidenum">
              <a:rPr lang="en-US"/>
              <a:pPr>
                <a:defRPr/>
              </a:pPr>
              <a:t>199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Example </a:t>
            </a:r>
          </a:p>
        </p:txBody>
      </p:sp>
      <p:pic>
        <p:nvPicPr>
          <p:cNvPr id="16487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5638800" cy="4953000"/>
          </a:xfrm>
        </p:spPr>
        <p:txBody>
          <a:bodyPr>
            <a:noAutofit/>
          </a:bodyPr>
          <a:lstStyle/>
          <a:p>
            <a:r>
              <a:rPr lang="en-US" sz="2200" dirty="0"/>
              <a:t>Relational data model concepts</a:t>
            </a:r>
          </a:p>
          <a:p>
            <a:pPr lvl="1"/>
            <a:r>
              <a:rPr lang="en-US" sz="2200" dirty="0"/>
              <a:t>Integrity constraints</a:t>
            </a:r>
          </a:p>
          <a:p>
            <a:pPr lvl="1"/>
            <a:r>
              <a:rPr lang="en-US" sz="2200" dirty="0"/>
              <a:t>Key constraints </a:t>
            </a:r>
          </a:p>
          <a:p>
            <a:pPr lvl="1"/>
            <a:r>
              <a:rPr lang="en-US" sz="2200" dirty="0"/>
              <a:t>Domain constraints</a:t>
            </a:r>
          </a:p>
          <a:p>
            <a:r>
              <a:rPr lang="en-US" sz="2200" dirty="0"/>
              <a:t>Introduction to SQL</a:t>
            </a:r>
          </a:p>
          <a:p>
            <a:pPr lvl="1"/>
            <a:r>
              <a:rPr lang="en-US" sz="2200" dirty="0"/>
              <a:t>SQL operators and their procedures</a:t>
            </a:r>
          </a:p>
          <a:p>
            <a:pPr lvl="1"/>
            <a:r>
              <a:rPr lang="en-US" sz="2200" dirty="0"/>
              <a:t>Tables</a:t>
            </a:r>
          </a:p>
          <a:p>
            <a:pPr lvl="1"/>
            <a:r>
              <a:rPr lang="en-US" sz="2200" dirty="0"/>
              <a:t>SQL data types</a:t>
            </a:r>
          </a:p>
          <a:p>
            <a:pPr lvl="1"/>
            <a:r>
              <a:rPr lang="en-US" sz="2200" dirty="0"/>
              <a:t>Types of SQL</a:t>
            </a:r>
          </a:p>
          <a:p>
            <a:pPr lvl="1"/>
            <a:r>
              <a:rPr lang="en-US" sz="2200" dirty="0"/>
              <a:t>SQL queries and sub queries</a:t>
            </a:r>
          </a:p>
          <a:p>
            <a:pPr lvl="1"/>
            <a:r>
              <a:rPr lang="en-US" sz="2200" dirty="0"/>
              <a:t>Aggregate functions</a:t>
            </a:r>
          </a:p>
          <a:p>
            <a:pPr lvl="1"/>
            <a:r>
              <a:rPr lang="en-US" sz="2200" dirty="0"/>
              <a:t>Operations (Insert, delete and update)</a:t>
            </a:r>
          </a:p>
          <a:p>
            <a:endParaRPr lang="en-US" sz="2200" dirty="0"/>
          </a:p>
          <a:p>
            <a:pPr>
              <a:buNone/>
            </a:pPr>
            <a:endParaRPr lang="en-US" sz="2200" dirty="0"/>
          </a:p>
          <a:p>
            <a:endParaRPr lang="en-US" sz="2200" dirty="0"/>
          </a:p>
        </p:txBody>
      </p:sp>
      <p:sp>
        <p:nvSpPr>
          <p:cNvPr id="6" name="Date Placeholder 5"/>
          <p:cNvSpPr>
            <a:spLocks noGrp="1"/>
          </p:cNvSpPr>
          <p:nvPr>
            <p:ph type="dt" sz="half" idx="10"/>
          </p:nvPr>
        </p:nvSpPr>
        <p:spPr/>
        <p:txBody>
          <a:bodyPr/>
          <a:lstStyle/>
          <a:p>
            <a:fld id="{E9DFEB4A-6ABD-46FD-A0BF-A1318E47274C}" type="datetime1">
              <a:rPr lang="en-US" smtClean="0"/>
              <a:pPr/>
              <a:t>08/03/22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Tree>
    <p:extLst>
      <p:ext uri="{BB962C8B-B14F-4D97-AF65-F5344CB8AC3E}">
        <p14:creationId xmlns:p14="http://schemas.microsoft.com/office/powerpoint/2010/main" val="68891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xmlns="" id="{1EBF264E-6F81-4F9A-BB8C-997200470405}"/>
              </a:ext>
            </a:extLst>
          </p:cNvPr>
          <p:cNvSpPr>
            <a:spLocks noGrp="1"/>
          </p:cNvSpPr>
          <p:nvPr>
            <p:ph idx="1"/>
          </p:nvPr>
        </p:nvSpPr>
        <p:spPr>
          <a:xfrm>
            <a:off x="609600" y="990600"/>
            <a:ext cx="8229600" cy="5029200"/>
          </a:xfrm>
        </p:spPr>
        <p:txBody>
          <a:bodyPr/>
          <a:lstStyle/>
          <a:p>
            <a:pPr algn="just" eaLnBrk="1" hangingPunct="1">
              <a:buFont typeface="Arial" panose="020B0604020202020204" pitchFamily="34" charset="0"/>
              <a:buNone/>
            </a:pPr>
            <a:r>
              <a:rPr lang="en-US" altLang="en-US" sz="2400" b="1">
                <a:solidFill>
                  <a:srgbClr val="C00000"/>
                </a:solidFill>
              </a:rPr>
              <a:t>4. Interpretation (Meaning) of a Relation.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	For example, the fifth tuple in asserts the fact that there is a STUDENT whose Name is Benjamin Bayer, Ssn is 305-61-2435, Age is 19, and so on.</a:t>
            </a:r>
            <a:endParaRPr lang="en-US" altLang="en-US" sz="2400" b="1">
              <a:solidFill>
                <a:srgbClr val="C00000"/>
              </a:solidFill>
            </a:endParaRPr>
          </a:p>
        </p:txBody>
      </p:sp>
      <p:sp>
        <p:nvSpPr>
          <p:cNvPr id="7" name="Title 1">
            <a:extLst>
              <a:ext uri="{FF2B5EF4-FFF2-40B4-BE49-F238E27FC236}">
                <a16:creationId xmlns:a16="http://schemas.microsoft.com/office/drawing/2014/main" xmlns="" id="{79826DD5-310B-4EAF-AB4D-C054A9A2681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b="1" dirty="0">
                <a:solidFill>
                  <a:schemeClr val="tx1"/>
                </a:solidFill>
              </a:rPr>
              <a:t>Characteristics of Relations</a:t>
            </a:r>
            <a:endParaRPr lang="en-US" sz="3200" b="1" dirty="0">
              <a:solidFill>
                <a:schemeClr val="tx1"/>
              </a:solidFill>
              <a:effectLst>
                <a:outerShdw blurRad="38100" dist="38100" dir="2700000" algn="tl">
                  <a:srgbClr val="000000">
                    <a:alpha val="43137"/>
                  </a:srgbClr>
                </a:outerShdw>
              </a:effectLst>
            </a:endParaRPr>
          </a:p>
        </p:txBody>
      </p:sp>
      <p:pic>
        <p:nvPicPr>
          <p:cNvPr id="36868" name="Picture 2" descr="E:\NIET\Project\xLogo11.png.pagespeed.ic.pydHLuCQEZ.png">
            <a:extLst>
              <a:ext uri="{FF2B5EF4-FFF2-40B4-BE49-F238E27FC236}">
                <a16:creationId xmlns:a16="http://schemas.microsoft.com/office/drawing/2014/main" xmlns="" id="{18CEABCD-65D7-43ED-A03E-050EE80CA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8B134C88-BB58-4268-8EBD-ED6C524F38CE}"/>
              </a:ext>
            </a:extLst>
          </p:cNvPr>
          <p:cNvSpPr>
            <a:spLocks noGrp="1"/>
          </p:cNvSpPr>
          <p:nvPr>
            <p:ph type="dt" sz="quarter" idx="10"/>
          </p:nvPr>
        </p:nvSpPr>
        <p:spPr/>
        <p:txBody>
          <a:bodyPr/>
          <a:lstStyle/>
          <a:p>
            <a:pPr>
              <a:defRPr/>
            </a:pPr>
            <a:fld id="{0960F255-2F4C-4D33-A099-0ACB95BE2259}" type="datetime1">
              <a:rPr lang="en-US"/>
              <a:pPr>
                <a:defRPr/>
              </a:pPr>
              <a:t>08/03/22</a:t>
            </a:fld>
            <a:endParaRPr lang="en-US"/>
          </a:p>
        </p:txBody>
      </p:sp>
      <p:sp>
        <p:nvSpPr>
          <p:cNvPr id="6" name="Slide Number Placeholder 5">
            <a:extLst>
              <a:ext uri="{FF2B5EF4-FFF2-40B4-BE49-F238E27FC236}">
                <a16:creationId xmlns:a16="http://schemas.microsoft.com/office/drawing/2014/main" xmlns="" id="{BA5C5B32-9877-426A-953E-8E94569B7D7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D08EBD-E75B-4D45-AD8E-76E0C5C346BC}"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xmlns="" id="{2620C89C-F174-4003-87CD-750804426EA3}"/>
              </a:ext>
            </a:extLst>
          </p:cNvPr>
          <p:cNvSpPr>
            <a:spLocks noGrp="1"/>
          </p:cNvSpPr>
          <p:nvPr>
            <p:ph type="ftr" sz="quarter" idx="11"/>
          </p:nvPr>
        </p:nvSpPr>
        <p:spPr>
          <a:xfrm>
            <a:off x="1676400" y="6356350"/>
            <a:ext cx="6096000" cy="365125"/>
          </a:xfrm>
        </p:spPr>
        <p:txBody>
          <a:bodyPr/>
          <a:lstStyle/>
          <a:p>
            <a:r>
              <a:rPr lang="en-US"/>
              <a:t>Vikrant Malik          KCS-501 and DBMS                Unit-2</a:t>
            </a:r>
            <a:endParaRPr lang="en-US" dirty="0"/>
          </a:p>
        </p:txBody>
      </p:sp>
      <p:pic>
        <p:nvPicPr>
          <p:cNvPr id="36872" name="Picture 4">
            <a:extLst>
              <a:ext uri="{FF2B5EF4-FFF2-40B4-BE49-F238E27FC236}">
                <a16:creationId xmlns:a16="http://schemas.microsoft.com/office/drawing/2014/main" xmlns="" id="{4D6A6AE4-9D28-4825-8267-27D347FF7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76600"/>
            <a:ext cx="7010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idx="1"/>
          </p:nvPr>
        </p:nvSpPr>
        <p:spPr>
          <a:xfrm>
            <a:off x="533400" y="914400"/>
            <a:ext cx="8229600" cy="5181600"/>
          </a:xfrm>
        </p:spPr>
        <p:txBody>
          <a:bodyPr/>
          <a:lstStyle/>
          <a:p>
            <a:pPr>
              <a:spcBef>
                <a:spcPct val="35000"/>
              </a:spcBef>
              <a:buClr>
                <a:srgbClr val="CC3300"/>
              </a:buClr>
              <a:buSzPct val="90000"/>
              <a:buFont typeface="Arial" pitchFamily="34" charset="0"/>
              <a:buNone/>
              <a:tabLst>
                <a:tab pos="3263900" algn="ctr"/>
              </a:tabLst>
              <a:defRPr/>
            </a:pPr>
            <a:r>
              <a:rPr kumimoji="1" lang="en-US" sz="2400" kern="0" dirty="0">
                <a:solidFill>
                  <a:srgbClr val="000000"/>
                </a:solidFill>
              </a:rPr>
              <a:t>A mechanism to change a value in a </a:t>
            </a:r>
            <a:r>
              <a:rPr kumimoji="1" lang="en-US" sz="2400" kern="0" dirty="0" err="1">
                <a:solidFill>
                  <a:srgbClr val="000000"/>
                </a:solidFill>
              </a:rPr>
              <a:t>tuple</a:t>
            </a:r>
            <a:r>
              <a:rPr kumimoji="1" lang="en-US" sz="2400" kern="0" dirty="0">
                <a:solidFill>
                  <a:srgbClr val="000000"/>
                </a:solidFill>
              </a:rPr>
              <a:t> without charging </a:t>
            </a:r>
            <a:r>
              <a:rPr kumimoji="1" lang="en-US" sz="2400" i="1" kern="0" dirty="0">
                <a:solidFill>
                  <a:srgbClr val="000000"/>
                </a:solidFill>
              </a:rPr>
              <a:t>all</a:t>
            </a:r>
            <a:r>
              <a:rPr kumimoji="1" lang="en-US" sz="2400" kern="0" dirty="0">
                <a:solidFill>
                  <a:srgbClr val="000000"/>
                </a:solidFill>
              </a:rPr>
              <a:t> values in the </a:t>
            </a:r>
            <a:r>
              <a:rPr kumimoji="1" lang="en-US" sz="2400" kern="0" dirty="0" err="1">
                <a:solidFill>
                  <a:srgbClr val="000000"/>
                </a:solidFill>
              </a:rPr>
              <a:t>tuple</a:t>
            </a:r>
            <a:endParaRPr kumimoji="1" lang="en-US" sz="2400" kern="0" dirty="0">
              <a:solidFill>
                <a:srgbClr val="000000"/>
              </a:solidFill>
            </a:endParaRPr>
          </a:p>
          <a:p>
            <a:pPr>
              <a:spcBef>
                <a:spcPct val="35000"/>
              </a:spcBef>
              <a:buClr>
                <a:srgbClr val="CC3300"/>
              </a:buClr>
              <a:buSzPct val="90000"/>
              <a:buFont typeface="Arial" pitchFamily="34" charset="0"/>
              <a:buNone/>
              <a:tabLst>
                <a:tab pos="3263900" algn="ctr"/>
              </a:tabLst>
              <a:defRPr/>
            </a:pPr>
            <a:endParaRPr kumimoji="1" lang="en-US" sz="2400" kern="0" dirty="0">
              <a:solidFill>
                <a:srgbClr val="000000"/>
              </a:solidFill>
            </a:endParaRPr>
          </a:p>
          <a:p>
            <a:pPr>
              <a:spcBef>
                <a:spcPct val="35000"/>
              </a:spcBef>
              <a:buClr>
                <a:srgbClr val="CC3300"/>
              </a:buClr>
              <a:buSzPct val="90000"/>
              <a:buFont typeface="Arial" pitchFamily="34" charset="0"/>
              <a:buNone/>
              <a:tabLst>
                <a:tab pos="3263900" algn="ctr"/>
              </a:tabLst>
              <a:defRPr/>
            </a:pPr>
            <a:r>
              <a:rPr kumimoji="1" lang="en-US" sz="2400" b="1" kern="0" dirty="0">
                <a:solidFill>
                  <a:srgbClr val="000000"/>
                </a:solidFill>
              </a:rPr>
              <a:t>Use the generalized projection operator to do this task</a:t>
            </a:r>
          </a:p>
          <a:p>
            <a:pPr>
              <a:spcBef>
                <a:spcPct val="35000"/>
              </a:spcBef>
              <a:buClr>
                <a:srgbClr val="CC3300"/>
              </a:buClr>
              <a:buSzPct val="90000"/>
              <a:buFont typeface="Arial" pitchFamily="34" charset="0"/>
              <a:buNone/>
              <a:tabLst>
                <a:tab pos="3263900" algn="ctr"/>
              </a:tabLst>
              <a:defRPr/>
            </a:pPr>
            <a:r>
              <a:rPr kumimoji="1" lang="en-US" sz="2400" kern="0" dirty="0">
                <a:solidFill>
                  <a:srgbClr val="000000"/>
                </a:solidFill>
              </a:rPr>
              <a:t>		</a:t>
            </a:r>
            <a:r>
              <a:rPr kumimoji="1" lang="en-US" sz="2400" i="1" kern="0" dirty="0">
                <a:solidFill>
                  <a:srgbClr val="000000"/>
                </a:solidFill>
              </a:rPr>
              <a:t>r</a:t>
            </a:r>
            <a:r>
              <a:rPr kumimoji="1" lang="en-US" sz="2400" kern="0" dirty="0">
                <a:solidFill>
                  <a:srgbClr val="000000"/>
                </a:solidFill>
              </a:rPr>
              <a:t> </a:t>
            </a:r>
            <a:r>
              <a:rPr kumimoji="1" lang="en-US" sz="2400" kern="0" dirty="0">
                <a:solidFill>
                  <a:srgbClr val="000000"/>
                </a:solidFill>
                <a:sym typeface="Symbol" pitchFamily="18" charset="2"/>
              </a:rPr>
              <a:t>  </a:t>
            </a:r>
            <a:r>
              <a:rPr kumimoji="1" lang="en-US" sz="2400" i="1" kern="0" baseline="-25000" dirty="0">
                <a:solidFill>
                  <a:srgbClr val="000000"/>
                </a:solidFill>
                <a:sym typeface="Symbol" pitchFamily="18" charset="2"/>
              </a:rPr>
              <a:t>F</a:t>
            </a:r>
            <a:r>
              <a:rPr kumimoji="1" lang="en-US" sz="2400" kern="0" baseline="-25000" dirty="0">
                <a:solidFill>
                  <a:srgbClr val="000000"/>
                </a:solidFill>
                <a:sym typeface="Symbol" pitchFamily="18" charset="2"/>
              </a:rPr>
              <a:t>1, </a:t>
            </a:r>
            <a:r>
              <a:rPr kumimoji="1" lang="en-US" sz="2400" i="1" kern="0" baseline="-25000" dirty="0">
                <a:solidFill>
                  <a:srgbClr val="000000"/>
                </a:solidFill>
                <a:sym typeface="Symbol" pitchFamily="18" charset="2"/>
              </a:rPr>
              <a:t>F</a:t>
            </a:r>
            <a:r>
              <a:rPr kumimoji="1" lang="en-US" sz="2400" kern="0" baseline="-25000" dirty="0">
                <a:solidFill>
                  <a:srgbClr val="000000"/>
                </a:solidFill>
                <a:sym typeface="Symbol" pitchFamily="18" charset="2"/>
              </a:rPr>
              <a:t>2, …, </a:t>
            </a:r>
            <a:r>
              <a:rPr kumimoji="1" lang="en-US" sz="2400" i="1" kern="0" baseline="-25000" dirty="0">
                <a:solidFill>
                  <a:srgbClr val="000000"/>
                </a:solidFill>
                <a:sym typeface="Symbol" pitchFamily="18" charset="2"/>
              </a:rPr>
              <a:t>F</a:t>
            </a:r>
            <a:r>
              <a:rPr kumimoji="1" lang="en-US" sz="2400" kern="0" baseline="-25000" dirty="0">
                <a:solidFill>
                  <a:srgbClr val="000000"/>
                </a:solidFill>
                <a:sym typeface="Symbol" pitchFamily="18" charset="2"/>
              </a:rPr>
              <a:t>I,</a:t>
            </a:r>
            <a:r>
              <a:rPr kumimoji="1" lang="en-US" sz="2400" kern="0" dirty="0">
                <a:solidFill>
                  <a:srgbClr val="000000"/>
                </a:solidFill>
                <a:sym typeface="Symbol" pitchFamily="18" charset="2"/>
              </a:rPr>
              <a:t> (</a:t>
            </a:r>
            <a:r>
              <a:rPr kumimoji="1" lang="en-US" sz="2400" i="1" kern="0" dirty="0">
                <a:solidFill>
                  <a:srgbClr val="000000"/>
                </a:solidFill>
                <a:sym typeface="Symbol" pitchFamily="18" charset="2"/>
              </a:rPr>
              <a:t>r</a:t>
            </a:r>
            <a:r>
              <a:rPr kumimoji="1" lang="en-US" sz="2400" kern="0" dirty="0">
                <a:solidFill>
                  <a:srgbClr val="000000"/>
                </a:solidFill>
                <a:sym typeface="Symbol" pitchFamily="18" charset="2"/>
              </a:rPr>
              <a:t>)</a:t>
            </a:r>
          </a:p>
          <a:p>
            <a:pPr>
              <a:spcBef>
                <a:spcPct val="35000"/>
              </a:spcBef>
              <a:buClr>
                <a:srgbClr val="CC3300"/>
              </a:buClr>
              <a:buSzPct val="90000"/>
              <a:buFont typeface="Arial" pitchFamily="34" charset="0"/>
              <a:buNone/>
              <a:tabLst>
                <a:tab pos="3263900" algn="ctr"/>
              </a:tabLst>
              <a:defRPr/>
            </a:pPr>
            <a:r>
              <a:rPr kumimoji="1" lang="en-US" sz="2400" kern="0" dirty="0">
                <a:solidFill>
                  <a:srgbClr val="000000"/>
                </a:solidFill>
                <a:sym typeface="Symbol" pitchFamily="18" charset="2"/>
              </a:rPr>
              <a:t>Each </a:t>
            </a:r>
            <a:r>
              <a:rPr kumimoji="1" lang="en-US" sz="2400" i="1" kern="0" dirty="0" err="1">
                <a:solidFill>
                  <a:srgbClr val="000000"/>
                </a:solidFill>
                <a:sym typeface="Symbol" pitchFamily="18" charset="2"/>
              </a:rPr>
              <a:t>F</a:t>
            </a:r>
            <a:r>
              <a:rPr kumimoji="1" lang="en-US" sz="2400" i="1" kern="0" baseline="-25000" dirty="0" err="1">
                <a:solidFill>
                  <a:srgbClr val="000000"/>
                </a:solidFill>
                <a:sym typeface="Symbol" pitchFamily="18" charset="2"/>
              </a:rPr>
              <a:t>i</a:t>
            </a:r>
            <a:r>
              <a:rPr kumimoji="1" lang="en-US" sz="2400" kern="0" dirty="0">
                <a:solidFill>
                  <a:srgbClr val="000000"/>
                </a:solidFill>
                <a:sym typeface="Symbol" pitchFamily="18" charset="2"/>
              </a:rPr>
              <a:t> is either, </a:t>
            </a:r>
          </a:p>
          <a:p>
            <a:pPr lvl="1">
              <a:spcBef>
                <a:spcPct val="35000"/>
              </a:spcBef>
              <a:buClr>
                <a:srgbClr val="CC6600"/>
              </a:buClr>
              <a:buSzPct val="105000"/>
              <a:buFont typeface="Arial" pitchFamily="34" charset="0"/>
              <a:buNone/>
              <a:tabLst>
                <a:tab pos="3263900" algn="ctr"/>
              </a:tabLst>
              <a:defRPr/>
            </a:pPr>
            <a:r>
              <a:rPr kumimoji="1" lang="en-US" sz="2400" kern="0" dirty="0">
                <a:solidFill>
                  <a:srgbClr val="000000"/>
                </a:solidFill>
                <a:sym typeface="Symbol" pitchFamily="18" charset="2"/>
              </a:rPr>
              <a:t>the </a:t>
            </a:r>
            <a:r>
              <a:rPr kumimoji="1" lang="en-US" sz="2400" i="1" kern="0" dirty="0" err="1">
                <a:solidFill>
                  <a:srgbClr val="000000"/>
                </a:solidFill>
                <a:sym typeface="Symbol" pitchFamily="18" charset="2"/>
              </a:rPr>
              <a:t>i</a:t>
            </a:r>
            <a:r>
              <a:rPr kumimoji="1" lang="en-US" sz="2400" kern="0" dirty="0" err="1">
                <a:solidFill>
                  <a:srgbClr val="000000"/>
                </a:solidFill>
                <a:sym typeface="Symbol" pitchFamily="18" charset="2"/>
              </a:rPr>
              <a:t>th</a:t>
            </a:r>
            <a:r>
              <a:rPr kumimoji="1" lang="en-US" sz="2400" kern="0" dirty="0">
                <a:solidFill>
                  <a:srgbClr val="000000"/>
                </a:solidFill>
                <a:sym typeface="Symbol" pitchFamily="18" charset="2"/>
              </a:rPr>
              <a:t> attribute of </a:t>
            </a:r>
            <a:r>
              <a:rPr kumimoji="1" lang="en-US" sz="2400" i="1" kern="0" dirty="0">
                <a:solidFill>
                  <a:srgbClr val="000000"/>
                </a:solidFill>
                <a:sym typeface="Symbol" pitchFamily="18" charset="2"/>
              </a:rPr>
              <a:t>r</a:t>
            </a:r>
            <a:r>
              <a:rPr kumimoji="1" lang="en-US" sz="2400" kern="0" dirty="0">
                <a:solidFill>
                  <a:srgbClr val="000000"/>
                </a:solidFill>
                <a:sym typeface="Symbol" pitchFamily="18" charset="2"/>
              </a:rPr>
              <a:t>, if the </a:t>
            </a:r>
            <a:r>
              <a:rPr kumimoji="1" lang="en-US" sz="2400" i="1" kern="0" dirty="0" err="1">
                <a:solidFill>
                  <a:srgbClr val="000000"/>
                </a:solidFill>
                <a:sym typeface="Symbol" pitchFamily="18" charset="2"/>
              </a:rPr>
              <a:t>i</a:t>
            </a:r>
            <a:r>
              <a:rPr kumimoji="1" lang="en-US" sz="2400" kern="0" dirty="0" err="1">
                <a:solidFill>
                  <a:srgbClr val="000000"/>
                </a:solidFill>
                <a:sym typeface="Symbol" pitchFamily="18" charset="2"/>
              </a:rPr>
              <a:t>th</a:t>
            </a:r>
            <a:r>
              <a:rPr kumimoji="1" lang="en-US" sz="2400" kern="0" dirty="0">
                <a:solidFill>
                  <a:srgbClr val="000000"/>
                </a:solidFill>
                <a:sym typeface="Symbol" pitchFamily="18" charset="2"/>
              </a:rPr>
              <a:t> attribute is not updated, or,</a:t>
            </a:r>
          </a:p>
          <a:p>
            <a:pPr lvl="1">
              <a:spcBef>
                <a:spcPct val="35000"/>
              </a:spcBef>
              <a:buClr>
                <a:srgbClr val="CC6600"/>
              </a:buClr>
              <a:buSzPct val="105000"/>
              <a:buFont typeface="Arial" pitchFamily="34" charset="0"/>
              <a:buNone/>
              <a:tabLst>
                <a:tab pos="3263900" algn="ctr"/>
              </a:tabLst>
              <a:defRPr/>
            </a:pPr>
            <a:r>
              <a:rPr kumimoji="1" lang="en-US" sz="2400" kern="0" dirty="0">
                <a:solidFill>
                  <a:srgbClr val="000000"/>
                </a:solidFill>
                <a:sym typeface="Symbol" pitchFamily="18" charset="2"/>
              </a:rPr>
              <a:t>if the attribute is to be updated </a:t>
            </a:r>
            <a:r>
              <a:rPr kumimoji="1" lang="en-US" sz="2400" i="1" kern="0" dirty="0" err="1">
                <a:solidFill>
                  <a:srgbClr val="000000"/>
                </a:solidFill>
                <a:sym typeface="Symbol" pitchFamily="18" charset="2"/>
              </a:rPr>
              <a:t>F</a:t>
            </a:r>
            <a:r>
              <a:rPr kumimoji="1" lang="en-US" sz="2400" i="1" kern="0" baseline="-25000" dirty="0" err="1">
                <a:solidFill>
                  <a:srgbClr val="000000"/>
                </a:solidFill>
                <a:sym typeface="Symbol" pitchFamily="18" charset="2"/>
              </a:rPr>
              <a:t>i</a:t>
            </a:r>
            <a:r>
              <a:rPr kumimoji="1" lang="en-US" sz="2400" kern="0" baseline="-25000" dirty="0">
                <a:solidFill>
                  <a:srgbClr val="000000"/>
                </a:solidFill>
                <a:sym typeface="Symbol" pitchFamily="18" charset="2"/>
              </a:rPr>
              <a:t> </a:t>
            </a:r>
            <a:r>
              <a:rPr kumimoji="1" lang="en-US" sz="2400" kern="0" dirty="0">
                <a:solidFill>
                  <a:srgbClr val="000000"/>
                </a:solidFill>
                <a:sym typeface="Symbol" pitchFamily="18" charset="2"/>
              </a:rPr>
              <a:t> is an expression, involving only constants and the attributes of </a:t>
            </a:r>
            <a:r>
              <a:rPr kumimoji="1" lang="en-US" sz="2400" i="1" kern="0" dirty="0">
                <a:solidFill>
                  <a:srgbClr val="000000"/>
                </a:solidFill>
                <a:sym typeface="Symbol" pitchFamily="18" charset="2"/>
              </a:rPr>
              <a:t>r</a:t>
            </a:r>
            <a:r>
              <a:rPr kumimoji="1" lang="en-US" sz="2400" kern="0" dirty="0">
                <a:solidFill>
                  <a:srgbClr val="000000"/>
                </a:solidFill>
                <a:sym typeface="Symbol" pitchFamily="18" charset="2"/>
              </a:rPr>
              <a:t>, which gives the new value for the attribute</a:t>
            </a:r>
          </a:p>
          <a:p>
            <a:pPr lvl="1">
              <a:spcBef>
                <a:spcPct val="35000"/>
              </a:spcBef>
              <a:buClr>
                <a:srgbClr val="CC6600"/>
              </a:buClr>
              <a:buSzPct val="105000"/>
              <a:buFont typeface="Arial" pitchFamily="34" charset="0"/>
              <a:buNone/>
              <a:tabLst>
                <a:tab pos="3263900" algn="ctr"/>
              </a:tabLst>
              <a:defRPr/>
            </a:pPr>
            <a:r>
              <a:rPr kumimoji="1" lang="en-US" sz="2400" b="1" kern="0" dirty="0">
                <a:solidFill>
                  <a:srgbClr val="000000"/>
                </a:solidFill>
                <a:sym typeface="Symbol" pitchFamily="18" charset="2"/>
              </a:rPr>
              <a:t>Update Condition wise :- </a:t>
            </a:r>
            <a:r>
              <a:rPr kumimoji="1" lang="en-US" sz="2400" i="1" kern="0" dirty="0">
                <a:solidFill>
                  <a:srgbClr val="000000"/>
                </a:solidFill>
              </a:rPr>
              <a:t>r</a:t>
            </a:r>
            <a:r>
              <a:rPr kumimoji="1" lang="en-US" sz="2400" kern="0" dirty="0">
                <a:solidFill>
                  <a:srgbClr val="000000"/>
                </a:solidFill>
              </a:rPr>
              <a:t> </a:t>
            </a:r>
            <a:r>
              <a:rPr kumimoji="1" lang="en-US" sz="2400" kern="0" dirty="0">
                <a:solidFill>
                  <a:srgbClr val="000000"/>
                </a:solidFill>
                <a:sym typeface="Symbol" pitchFamily="18" charset="2"/>
              </a:rPr>
              <a:t>  </a:t>
            </a:r>
            <a:r>
              <a:rPr kumimoji="1" lang="en-US" sz="2400" i="1" kern="0" baseline="-25000" dirty="0">
                <a:solidFill>
                  <a:srgbClr val="000000"/>
                </a:solidFill>
                <a:sym typeface="Symbol" pitchFamily="18" charset="2"/>
              </a:rPr>
              <a:t>F</a:t>
            </a:r>
            <a:r>
              <a:rPr kumimoji="1" lang="en-US" sz="2400" kern="0" baseline="-25000" dirty="0">
                <a:solidFill>
                  <a:srgbClr val="000000"/>
                </a:solidFill>
                <a:sym typeface="Symbol" pitchFamily="18" charset="2"/>
              </a:rPr>
              <a:t>1, </a:t>
            </a:r>
            <a:r>
              <a:rPr kumimoji="1" lang="en-US" sz="2400" i="1" kern="0" baseline="-25000" dirty="0">
                <a:solidFill>
                  <a:srgbClr val="000000"/>
                </a:solidFill>
                <a:sym typeface="Symbol" pitchFamily="18" charset="2"/>
              </a:rPr>
              <a:t>F</a:t>
            </a:r>
            <a:r>
              <a:rPr kumimoji="1" lang="en-US" sz="2400" kern="0" baseline="-25000" dirty="0">
                <a:solidFill>
                  <a:srgbClr val="000000"/>
                </a:solidFill>
                <a:sym typeface="Symbol" pitchFamily="18" charset="2"/>
              </a:rPr>
              <a:t>2, …, </a:t>
            </a:r>
            <a:r>
              <a:rPr kumimoji="1" lang="en-US" sz="2400" i="1" kern="0" baseline="-25000" dirty="0">
                <a:solidFill>
                  <a:srgbClr val="000000"/>
                </a:solidFill>
                <a:sym typeface="Symbol" pitchFamily="18" charset="2"/>
              </a:rPr>
              <a:t>F</a:t>
            </a:r>
            <a:r>
              <a:rPr kumimoji="1" lang="en-US" sz="2400" kern="0" baseline="-25000" dirty="0">
                <a:solidFill>
                  <a:srgbClr val="000000"/>
                </a:solidFill>
                <a:sym typeface="Symbol" pitchFamily="18" charset="2"/>
              </a:rPr>
              <a:t>I,</a:t>
            </a:r>
            <a:r>
              <a:rPr kumimoji="1" lang="en-US" sz="2400" kern="0" dirty="0">
                <a:solidFill>
                  <a:srgbClr val="000000"/>
                </a:solidFill>
                <a:sym typeface="Symbol" pitchFamily="18" charset="2"/>
              </a:rPr>
              <a:t> (</a:t>
            </a:r>
            <a:r>
              <a:rPr kumimoji="1" lang="en-US" sz="2000" dirty="0">
                <a:solidFill>
                  <a:srgbClr val="000000"/>
                </a:solidFill>
                <a:latin typeface="Helvetica"/>
                <a:sym typeface="Symbol" pitchFamily="18" charset="2"/>
              </a:rPr>
              <a:t>p</a:t>
            </a:r>
            <a:r>
              <a:rPr kumimoji="1" lang="en-US" sz="2400" kern="0" dirty="0">
                <a:solidFill>
                  <a:srgbClr val="000000"/>
                </a:solidFill>
                <a:sym typeface="Symbol" pitchFamily="18" charset="2"/>
              </a:rPr>
              <a:t>(</a:t>
            </a:r>
            <a:r>
              <a:rPr kumimoji="1" lang="en-US" sz="2400" i="1" kern="0" dirty="0">
                <a:solidFill>
                  <a:srgbClr val="000000"/>
                </a:solidFill>
                <a:sym typeface="Symbol" pitchFamily="18" charset="2"/>
              </a:rPr>
              <a:t>r</a:t>
            </a:r>
            <a:r>
              <a:rPr kumimoji="1" lang="en-US" sz="2400" kern="0" dirty="0">
                <a:solidFill>
                  <a:srgbClr val="000000"/>
                </a:solidFill>
                <a:sym typeface="Symbol" pitchFamily="18" charset="2"/>
              </a:rPr>
              <a:t>))</a:t>
            </a:r>
            <a:r>
              <a:rPr kumimoji="1" lang="en-US" sz="2000" dirty="0">
                <a:solidFill>
                  <a:srgbClr val="000000"/>
                </a:solidFill>
                <a:latin typeface="Helvetica"/>
                <a:sym typeface="Symbol" pitchFamily="18" charset="2"/>
              </a:rPr>
              <a:t> </a:t>
            </a:r>
            <a:r>
              <a:rPr kumimoji="1" lang="en-US" sz="2400" kern="0" dirty="0">
                <a:solidFill>
                  <a:srgbClr val="000000"/>
                </a:solidFill>
                <a:sym typeface="Symbol" pitchFamily="18" charset="2"/>
              </a:rPr>
              <a:t> (</a:t>
            </a:r>
            <a:r>
              <a:rPr kumimoji="1" lang="en-US" sz="2000" i="1" kern="0" dirty="0">
                <a:solidFill>
                  <a:srgbClr val="000000"/>
                </a:solidFill>
                <a:sym typeface="Symbol" pitchFamily="18" charset="2"/>
              </a:rPr>
              <a:t>r-</a:t>
            </a:r>
            <a:r>
              <a:rPr kumimoji="1" lang="en-US" sz="2000" dirty="0">
                <a:solidFill>
                  <a:srgbClr val="000000"/>
                </a:solidFill>
                <a:latin typeface="Helvetica"/>
                <a:sym typeface="Symbol" pitchFamily="18" charset="2"/>
              </a:rPr>
              <a:t>p</a:t>
            </a:r>
            <a:r>
              <a:rPr kumimoji="1" lang="en-US" sz="2400" kern="0" dirty="0">
                <a:solidFill>
                  <a:srgbClr val="000000"/>
                </a:solidFill>
                <a:sym typeface="Symbol" pitchFamily="18" charset="2"/>
              </a:rPr>
              <a:t>(</a:t>
            </a:r>
            <a:r>
              <a:rPr kumimoji="1" lang="en-US" sz="2400" i="1" kern="0" dirty="0">
                <a:solidFill>
                  <a:srgbClr val="000000"/>
                </a:solidFill>
                <a:sym typeface="Symbol" pitchFamily="18" charset="2"/>
              </a:rPr>
              <a:t>r</a:t>
            </a:r>
            <a:r>
              <a:rPr kumimoji="1" lang="en-US" sz="2400" kern="0" dirty="0">
                <a:solidFill>
                  <a:srgbClr val="000000"/>
                </a:solidFill>
                <a:sym typeface="Symbol" pitchFamily="18" charset="2"/>
              </a:rPr>
              <a:t>))</a:t>
            </a:r>
            <a:r>
              <a:rPr kumimoji="1" lang="en-US" sz="2000" dirty="0">
                <a:solidFill>
                  <a:srgbClr val="000000"/>
                </a:solidFill>
                <a:latin typeface="Helvetica"/>
                <a:sym typeface="Symbol" pitchFamily="18" charset="2"/>
              </a:rPr>
              <a:t> </a:t>
            </a:r>
            <a:endParaRPr kumimoji="1" lang="en-US" sz="2400" kern="0" dirty="0">
              <a:solidFill>
                <a:srgbClr val="000000"/>
              </a:solidFill>
              <a:sym typeface="Symbol" pitchFamily="18" charset="2"/>
            </a:endParaRPr>
          </a:p>
          <a:p>
            <a:pPr eaLnBrk="1" hangingPunct="1">
              <a:buFont typeface="Monotype Sorts"/>
              <a:buNone/>
              <a:defRPr/>
            </a:pPr>
            <a:endParaRPr lang="en-US" sz="22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191DC6AE-01F2-4C42-A357-231ACCFAD9CF}" type="slidenum">
              <a:rPr lang="en-US"/>
              <a:pPr>
                <a:defRPr/>
              </a:pPr>
              <a:t>200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Updating</a:t>
            </a:r>
          </a:p>
        </p:txBody>
      </p:sp>
      <p:pic>
        <p:nvPicPr>
          <p:cNvPr id="16589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idx="1"/>
          </p:nvPr>
        </p:nvSpPr>
        <p:spPr>
          <a:xfrm>
            <a:off x="533400" y="1143000"/>
            <a:ext cx="8229600" cy="4525963"/>
          </a:xfrm>
        </p:spPr>
        <p:txBody>
          <a:bodyPr/>
          <a:lstStyle/>
          <a:p>
            <a:pPr eaLnBrk="1" hangingPunct="1">
              <a:buFont typeface="Monotype Sorts"/>
              <a:buNone/>
              <a:defRPr/>
            </a:pPr>
            <a:r>
              <a:rPr lang="en-US" sz="2400" b="1" dirty="0"/>
              <a:t>Example :- </a:t>
            </a:r>
            <a:r>
              <a:rPr lang="en-US" sz="2400" dirty="0"/>
              <a:t>Make interest payments by increasing all balances by 5 percent.</a:t>
            </a:r>
          </a:p>
          <a:p>
            <a:pPr marL="0" indent="0">
              <a:spcBef>
                <a:spcPct val="35000"/>
              </a:spcBef>
              <a:buClr>
                <a:srgbClr val="CC3300"/>
              </a:buClr>
              <a:buSzPct val="90000"/>
              <a:buFont typeface="Arial" pitchFamily="34" charset="0"/>
              <a:buNone/>
              <a:defRPr/>
            </a:pPr>
            <a:r>
              <a:rPr kumimoji="1" lang="en-US" sz="2000" i="1" dirty="0">
                <a:solidFill>
                  <a:srgbClr val="000000"/>
                </a:solidFill>
                <a:latin typeface="Helvetica"/>
                <a:sym typeface="Symbol" pitchFamily="18" charset="2"/>
              </a:rPr>
              <a:t>account </a:t>
            </a:r>
            <a:r>
              <a:rPr kumimoji="1" lang="en-US" sz="2000" dirty="0">
                <a:solidFill>
                  <a:srgbClr val="000000"/>
                </a:solidFill>
                <a:latin typeface="Helvetica"/>
                <a:sym typeface="Symbol" pitchFamily="18" charset="2"/>
              </a:rPr>
              <a:t>  </a:t>
            </a:r>
            <a:r>
              <a:rPr kumimoji="1" lang="en-US" sz="2400" i="1" baseline="-25000" dirty="0">
                <a:solidFill>
                  <a:srgbClr val="000000"/>
                </a:solidFill>
                <a:latin typeface="Helvetica"/>
                <a:sym typeface="Symbol" pitchFamily="18" charset="2"/>
              </a:rPr>
              <a:t>AN, BN, BAL </a:t>
            </a:r>
            <a:r>
              <a:rPr kumimoji="1" lang="en-US" sz="2400" baseline="-25000" dirty="0">
                <a:solidFill>
                  <a:srgbClr val="000000"/>
                </a:solidFill>
                <a:latin typeface="Helvetica"/>
                <a:sym typeface="Symbol" pitchFamily="18" charset="2"/>
              </a:rPr>
              <a:t>* 1.05</a:t>
            </a:r>
            <a:r>
              <a:rPr kumimoji="1" lang="en-US" sz="1800" i="1" baseline="-25000" dirty="0">
                <a:solidFill>
                  <a:srgbClr val="000000"/>
                </a:solidFill>
                <a:latin typeface="Helvetica"/>
                <a:sym typeface="Symbol" pitchFamily="18" charset="2"/>
              </a:rPr>
              <a:t> </a:t>
            </a:r>
            <a:r>
              <a:rPr kumimoji="1" lang="en-US" sz="2000" dirty="0">
                <a:solidFill>
                  <a:srgbClr val="000000"/>
                </a:solidFill>
                <a:latin typeface="Helvetica"/>
                <a:sym typeface="Symbol" pitchFamily="18" charset="2"/>
              </a:rPr>
              <a:t>(</a:t>
            </a:r>
            <a:r>
              <a:rPr kumimoji="1" lang="en-US" sz="2000" i="1" dirty="0">
                <a:solidFill>
                  <a:srgbClr val="000000"/>
                </a:solidFill>
                <a:latin typeface="Helvetica"/>
                <a:sym typeface="Symbol" pitchFamily="18" charset="2"/>
              </a:rPr>
              <a:t>account</a:t>
            </a:r>
            <a:r>
              <a:rPr kumimoji="1" lang="en-US" sz="2000" dirty="0">
                <a:solidFill>
                  <a:srgbClr val="000000"/>
                </a:solidFill>
                <a:latin typeface="Helvetica"/>
                <a:sym typeface="Symbol" pitchFamily="18" charset="2"/>
              </a:rPr>
              <a:t>)</a:t>
            </a:r>
          </a:p>
          <a:p>
            <a:pPr marL="0" indent="0">
              <a:spcBef>
                <a:spcPct val="35000"/>
              </a:spcBef>
              <a:buClr>
                <a:srgbClr val="CC3300"/>
              </a:buClr>
              <a:buSzPct val="90000"/>
              <a:buFont typeface="Arial" pitchFamily="34" charset="0"/>
              <a:buNone/>
              <a:defRPr/>
            </a:pPr>
            <a:endParaRPr kumimoji="1" lang="en-US" sz="2000" i="1" dirty="0">
              <a:solidFill>
                <a:srgbClr val="000000"/>
              </a:solidFill>
              <a:latin typeface="Helvetica"/>
              <a:sym typeface="Symbol" pitchFamily="18" charset="2"/>
            </a:endParaRPr>
          </a:p>
          <a:p>
            <a:pPr marL="0" indent="0">
              <a:spcBef>
                <a:spcPct val="35000"/>
              </a:spcBef>
              <a:buClr>
                <a:srgbClr val="CC3300"/>
              </a:buClr>
              <a:buSzPct val="90000"/>
              <a:buFont typeface="Arial" pitchFamily="34" charset="0"/>
              <a:buNone/>
              <a:defRPr/>
            </a:pPr>
            <a:r>
              <a:rPr kumimoji="1" lang="en-US" sz="2000" dirty="0">
                <a:solidFill>
                  <a:srgbClr val="000000"/>
                </a:solidFill>
                <a:latin typeface="Helvetica"/>
                <a:sym typeface="Symbol" pitchFamily="18" charset="2"/>
              </a:rPr>
              <a:t>where </a:t>
            </a:r>
            <a:r>
              <a:rPr kumimoji="1" lang="en-US" sz="2000" i="1" dirty="0">
                <a:solidFill>
                  <a:srgbClr val="000000"/>
                </a:solidFill>
                <a:latin typeface="Helvetica"/>
                <a:sym typeface="Symbol" pitchFamily="18" charset="2"/>
              </a:rPr>
              <a:t>AN</a:t>
            </a:r>
            <a:r>
              <a:rPr kumimoji="1" lang="en-US" sz="2000" dirty="0">
                <a:solidFill>
                  <a:srgbClr val="000000"/>
                </a:solidFill>
                <a:latin typeface="Helvetica"/>
                <a:sym typeface="Symbol" pitchFamily="18" charset="2"/>
              </a:rPr>
              <a:t>, </a:t>
            </a:r>
            <a:r>
              <a:rPr kumimoji="1" lang="en-US" sz="2000" i="1" dirty="0">
                <a:solidFill>
                  <a:srgbClr val="000000"/>
                </a:solidFill>
                <a:latin typeface="Helvetica"/>
                <a:sym typeface="Symbol" pitchFamily="18" charset="2"/>
              </a:rPr>
              <a:t>BN</a:t>
            </a:r>
            <a:r>
              <a:rPr kumimoji="1" lang="en-US" sz="2000" b="1" i="1" dirty="0">
                <a:solidFill>
                  <a:srgbClr val="000000"/>
                </a:solidFill>
                <a:latin typeface="Helvetica"/>
                <a:sym typeface="Symbol" pitchFamily="18" charset="2"/>
              </a:rPr>
              <a:t> </a:t>
            </a:r>
            <a:r>
              <a:rPr kumimoji="1" lang="en-US" sz="2000" dirty="0">
                <a:solidFill>
                  <a:srgbClr val="000000"/>
                </a:solidFill>
                <a:latin typeface="Helvetica"/>
                <a:sym typeface="Symbol" pitchFamily="18" charset="2"/>
              </a:rPr>
              <a:t>and </a:t>
            </a:r>
            <a:r>
              <a:rPr kumimoji="1" lang="en-US" sz="2000" i="1" dirty="0">
                <a:solidFill>
                  <a:srgbClr val="000000"/>
                </a:solidFill>
                <a:latin typeface="Helvetica"/>
                <a:sym typeface="Symbol" pitchFamily="18" charset="2"/>
              </a:rPr>
              <a:t>BAL</a:t>
            </a:r>
            <a:r>
              <a:rPr kumimoji="1" lang="en-US" sz="2000" b="1" i="1" dirty="0">
                <a:solidFill>
                  <a:srgbClr val="000000"/>
                </a:solidFill>
                <a:latin typeface="Helvetica"/>
                <a:sym typeface="Symbol" pitchFamily="18" charset="2"/>
              </a:rPr>
              <a:t> </a:t>
            </a:r>
            <a:r>
              <a:rPr kumimoji="1" lang="en-US" sz="2000" dirty="0">
                <a:solidFill>
                  <a:srgbClr val="000000"/>
                </a:solidFill>
                <a:latin typeface="Helvetica"/>
                <a:sym typeface="Symbol" pitchFamily="18" charset="2"/>
              </a:rPr>
              <a:t>stand for </a:t>
            </a:r>
            <a:r>
              <a:rPr kumimoji="1" lang="en-US" sz="2000" i="1" dirty="0">
                <a:solidFill>
                  <a:srgbClr val="000000"/>
                </a:solidFill>
                <a:latin typeface="Helvetica"/>
                <a:sym typeface="Symbol" pitchFamily="18" charset="2"/>
              </a:rPr>
              <a:t>account-number</a:t>
            </a:r>
            <a:r>
              <a:rPr kumimoji="1" lang="en-US" sz="2000" dirty="0">
                <a:solidFill>
                  <a:srgbClr val="000000"/>
                </a:solidFill>
                <a:latin typeface="Helvetica"/>
                <a:sym typeface="Symbol" pitchFamily="18" charset="2"/>
              </a:rPr>
              <a:t>, </a:t>
            </a:r>
            <a:r>
              <a:rPr kumimoji="1" lang="en-US" sz="2000" i="1" dirty="0">
                <a:solidFill>
                  <a:srgbClr val="000000"/>
                </a:solidFill>
                <a:latin typeface="Helvetica"/>
                <a:sym typeface="Symbol" pitchFamily="18" charset="2"/>
              </a:rPr>
              <a:t>branch-name</a:t>
            </a:r>
            <a:r>
              <a:rPr kumimoji="1" lang="en-US" sz="2000" dirty="0">
                <a:solidFill>
                  <a:srgbClr val="000000"/>
                </a:solidFill>
                <a:latin typeface="Helvetica"/>
                <a:sym typeface="Symbol" pitchFamily="18" charset="2"/>
              </a:rPr>
              <a:t> and </a:t>
            </a:r>
            <a:r>
              <a:rPr kumimoji="1" lang="en-US" sz="2000" i="1" dirty="0">
                <a:solidFill>
                  <a:srgbClr val="000000"/>
                </a:solidFill>
                <a:latin typeface="Helvetica"/>
                <a:sym typeface="Symbol" pitchFamily="18" charset="2"/>
              </a:rPr>
              <a:t>balance</a:t>
            </a:r>
            <a:r>
              <a:rPr kumimoji="1" lang="en-US" sz="2000" dirty="0">
                <a:solidFill>
                  <a:srgbClr val="000000"/>
                </a:solidFill>
                <a:latin typeface="Helvetica"/>
                <a:sym typeface="Symbol" pitchFamily="18" charset="2"/>
              </a:rPr>
              <a:t>, respectively.</a:t>
            </a:r>
          </a:p>
          <a:p>
            <a:pPr marL="0" indent="0">
              <a:spcBef>
                <a:spcPct val="35000"/>
              </a:spcBef>
              <a:buClr>
                <a:srgbClr val="CC3300"/>
              </a:buClr>
              <a:buSzPct val="90000"/>
              <a:buFont typeface="Arial" pitchFamily="34" charset="0"/>
              <a:buNone/>
              <a:defRPr/>
            </a:pPr>
            <a:endParaRPr kumimoji="1" lang="en-US" sz="2000" dirty="0">
              <a:solidFill>
                <a:srgbClr val="000000"/>
              </a:solidFill>
              <a:latin typeface="Helvetica"/>
              <a:sym typeface="Symbol" pitchFamily="18" charset="2"/>
            </a:endParaRPr>
          </a:p>
          <a:p>
            <a:pPr marL="0" indent="0">
              <a:spcBef>
                <a:spcPct val="35000"/>
              </a:spcBef>
              <a:buClr>
                <a:srgbClr val="CC3300"/>
              </a:buClr>
              <a:buSzPct val="90000"/>
              <a:buFont typeface="Arial" pitchFamily="34" charset="0"/>
              <a:buNone/>
              <a:defRPr/>
            </a:pPr>
            <a:r>
              <a:rPr kumimoji="1" lang="en-US" sz="2000" b="1" dirty="0">
                <a:solidFill>
                  <a:srgbClr val="000000"/>
                </a:solidFill>
                <a:latin typeface="Helvetica"/>
                <a:sym typeface="Symbol" pitchFamily="18" charset="2"/>
              </a:rPr>
              <a:t>Example :- </a:t>
            </a:r>
            <a:r>
              <a:rPr kumimoji="1" lang="en-US" sz="2000" dirty="0">
                <a:solidFill>
                  <a:srgbClr val="000000"/>
                </a:solidFill>
                <a:latin typeface="Helvetica"/>
                <a:sym typeface="Symbol" pitchFamily="18" charset="2"/>
              </a:rPr>
              <a:t>All account with balance over 10,000 receive 7% interest, whereas all others receive the 65 interest.</a:t>
            </a:r>
          </a:p>
          <a:p>
            <a:pPr marL="0" indent="0">
              <a:spcBef>
                <a:spcPct val="35000"/>
              </a:spcBef>
              <a:buClr>
                <a:srgbClr val="CC3300"/>
              </a:buClr>
              <a:buSzPct val="90000"/>
              <a:buFont typeface="Arial" pitchFamily="34" charset="0"/>
              <a:buNone/>
              <a:defRPr/>
            </a:pPr>
            <a:r>
              <a:rPr kumimoji="1" lang="en-US" sz="2400" dirty="0">
                <a:solidFill>
                  <a:srgbClr val="000000"/>
                </a:solidFill>
                <a:latin typeface="Helvetica"/>
                <a:sym typeface="Symbol" pitchFamily="18" charset="2"/>
              </a:rPr>
              <a:t> </a:t>
            </a:r>
            <a:r>
              <a:rPr kumimoji="1" lang="en-US" sz="2400" i="1" baseline="-25000" dirty="0">
                <a:solidFill>
                  <a:srgbClr val="000000"/>
                </a:solidFill>
                <a:latin typeface="Helvetica"/>
                <a:sym typeface="Symbol" pitchFamily="18" charset="2"/>
              </a:rPr>
              <a:t>AN, BN, BAL </a:t>
            </a:r>
            <a:r>
              <a:rPr kumimoji="1" lang="en-US" sz="2400" baseline="-25000" dirty="0">
                <a:solidFill>
                  <a:srgbClr val="000000"/>
                </a:solidFill>
                <a:latin typeface="Helvetica"/>
                <a:sym typeface="Symbol" pitchFamily="18" charset="2"/>
              </a:rPr>
              <a:t>* 1.07</a:t>
            </a:r>
            <a:r>
              <a:rPr kumimoji="1" lang="en-US" sz="2400" dirty="0">
                <a:solidFill>
                  <a:srgbClr val="000000"/>
                </a:solidFill>
                <a:latin typeface="Helvetica"/>
                <a:sym typeface="Symbol" pitchFamily="18" charset="2"/>
              </a:rPr>
              <a:t> </a:t>
            </a:r>
            <a:r>
              <a:rPr kumimoji="1" lang="en-US" sz="2000" dirty="0">
                <a:solidFill>
                  <a:srgbClr val="000000"/>
                </a:solidFill>
                <a:sym typeface="Symbol" pitchFamily="18" charset="2"/>
              </a:rPr>
              <a:t>(</a:t>
            </a:r>
            <a:r>
              <a:rPr kumimoji="1" lang="en-US" dirty="0">
                <a:solidFill>
                  <a:srgbClr val="000000"/>
                </a:solidFill>
                <a:sym typeface="Symbol" pitchFamily="18" charset="2"/>
              </a:rPr>
              <a:t> </a:t>
            </a:r>
            <a:r>
              <a:rPr kumimoji="1" lang="en-US" sz="2000" dirty="0">
                <a:solidFill>
                  <a:srgbClr val="000000"/>
                </a:solidFill>
                <a:sym typeface="Symbol" pitchFamily="18" charset="2"/>
              </a:rPr>
              <a:t>bal &gt;10000</a:t>
            </a:r>
            <a:r>
              <a:rPr kumimoji="1" lang="en-US" sz="2000" i="1" baseline="-25000" dirty="0">
                <a:solidFill>
                  <a:srgbClr val="000000"/>
                </a:solidFill>
                <a:sym typeface="Symbol" pitchFamily="18" charset="2"/>
              </a:rPr>
              <a:t> </a:t>
            </a:r>
            <a:r>
              <a:rPr kumimoji="1" lang="en-US" sz="2000" dirty="0">
                <a:solidFill>
                  <a:srgbClr val="000000"/>
                </a:solidFill>
                <a:sym typeface="Symbol" pitchFamily="18" charset="2"/>
              </a:rPr>
              <a:t>(</a:t>
            </a:r>
            <a:r>
              <a:rPr kumimoji="1" lang="en-US" i="1" dirty="0">
                <a:solidFill>
                  <a:srgbClr val="000000"/>
                </a:solidFill>
                <a:sym typeface="Symbol" pitchFamily="18" charset="2"/>
              </a:rPr>
              <a:t>account</a:t>
            </a:r>
            <a:r>
              <a:rPr kumimoji="1" lang="en-US" sz="2000" dirty="0">
                <a:solidFill>
                  <a:srgbClr val="000000"/>
                </a:solidFill>
                <a:sym typeface="Symbol" pitchFamily="18" charset="2"/>
              </a:rPr>
              <a:t>))</a:t>
            </a:r>
            <a:r>
              <a:rPr kumimoji="1" lang="en-US" sz="2000" dirty="0">
                <a:solidFill>
                  <a:srgbClr val="000000"/>
                </a:solidFill>
                <a:latin typeface="Helvetica"/>
                <a:sym typeface="Symbol" pitchFamily="18" charset="2"/>
              </a:rPr>
              <a:t>   </a:t>
            </a:r>
            <a:r>
              <a:rPr kumimoji="1" lang="en-US" sz="2000" i="1" baseline="-25000" dirty="0">
                <a:solidFill>
                  <a:srgbClr val="000000"/>
                </a:solidFill>
                <a:latin typeface="Helvetica"/>
                <a:sym typeface="Symbol" pitchFamily="18" charset="2"/>
              </a:rPr>
              <a:t>AN, BN, BAL </a:t>
            </a:r>
            <a:r>
              <a:rPr kumimoji="1" lang="en-US" sz="2000" baseline="-25000" dirty="0">
                <a:solidFill>
                  <a:srgbClr val="000000"/>
                </a:solidFill>
                <a:latin typeface="Helvetica"/>
                <a:sym typeface="Symbol" pitchFamily="18" charset="2"/>
              </a:rPr>
              <a:t>* 1.06</a:t>
            </a:r>
            <a:r>
              <a:rPr kumimoji="1" lang="en-US" sz="2000" dirty="0">
                <a:solidFill>
                  <a:srgbClr val="000000"/>
                </a:solidFill>
                <a:latin typeface="Helvetica"/>
                <a:sym typeface="Symbol" pitchFamily="18" charset="2"/>
              </a:rPr>
              <a:t> </a:t>
            </a:r>
            <a:r>
              <a:rPr kumimoji="1" lang="en-US" sz="1800" dirty="0">
                <a:solidFill>
                  <a:srgbClr val="000000"/>
                </a:solidFill>
                <a:sym typeface="Symbol" pitchFamily="18" charset="2"/>
              </a:rPr>
              <a:t>(</a:t>
            </a:r>
            <a:r>
              <a:rPr kumimoji="1" lang="en-US" sz="2000" dirty="0">
                <a:solidFill>
                  <a:srgbClr val="000000"/>
                </a:solidFill>
                <a:sym typeface="Symbol" pitchFamily="18" charset="2"/>
              </a:rPr>
              <a:t> </a:t>
            </a:r>
            <a:r>
              <a:rPr kumimoji="1" lang="en-US" sz="1800" dirty="0">
                <a:solidFill>
                  <a:srgbClr val="000000"/>
                </a:solidFill>
                <a:sym typeface="Symbol" pitchFamily="18" charset="2"/>
              </a:rPr>
              <a:t>bal &lt;10000</a:t>
            </a:r>
            <a:r>
              <a:rPr kumimoji="1" lang="en-US" sz="1800" i="1" baseline="-25000" dirty="0">
                <a:solidFill>
                  <a:srgbClr val="000000"/>
                </a:solidFill>
                <a:sym typeface="Symbol" pitchFamily="18" charset="2"/>
              </a:rPr>
              <a:t> </a:t>
            </a:r>
            <a:r>
              <a:rPr kumimoji="1" lang="en-US" sz="1800" dirty="0">
                <a:solidFill>
                  <a:srgbClr val="000000"/>
                </a:solidFill>
                <a:sym typeface="Symbol" pitchFamily="18" charset="2"/>
              </a:rPr>
              <a:t>(</a:t>
            </a:r>
            <a:r>
              <a:rPr kumimoji="1" lang="en-US" sz="2000" i="1" dirty="0">
                <a:solidFill>
                  <a:srgbClr val="000000"/>
                </a:solidFill>
                <a:sym typeface="Symbol" pitchFamily="18" charset="2"/>
              </a:rPr>
              <a:t>account</a:t>
            </a:r>
            <a:r>
              <a:rPr kumimoji="1" lang="en-US" sz="1800" dirty="0">
                <a:solidFill>
                  <a:srgbClr val="000000"/>
                </a:solidFill>
                <a:sym typeface="Symbol" pitchFamily="18" charset="2"/>
              </a:rPr>
              <a:t>))</a:t>
            </a:r>
            <a:endParaRPr kumimoji="1" lang="en-US" sz="2000" dirty="0">
              <a:solidFill>
                <a:srgbClr val="000000"/>
              </a:solidFill>
              <a:latin typeface="Helvetica"/>
              <a:sym typeface="Symbol" pitchFamily="18" charset="2"/>
            </a:endParaRPr>
          </a:p>
          <a:p>
            <a:pPr marL="0" indent="0">
              <a:spcBef>
                <a:spcPct val="35000"/>
              </a:spcBef>
              <a:buClr>
                <a:srgbClr val="CC3300"/>
              </a:buClr>
              <a:buSzPct val="90000"/>
              <a:buFont typeface="Arial" pitchFamily="34" charset="0"/>
              <a:buNone/>
              <a:defRPr/>
            </a:pPr>
            <a:endParaRPr kumimoji="1" lang="en-US" sz="2000" i="1" dirty="0">
              <a:solidFill>
                <a:srgbClr val="000000"/>
              </a:solidFill>
              <a:latin typeface="Helvetica"/>
              <a:sym typeface="Symbol" pitchFamily="18" charset="2"/>
            </a:endParaRPr>
          </a:p>
          <a:p>
            <a:pPr marL="0" indent="0">
              <a:spcBef>
                <a:spcPct val="35000"/>
              </a:spcBef>
              <a:buClr>
                <a:srgbClr val="CC3300"/>
              </a:buClr>
              <a:buSzPct val="90000"/>
              <a:buFont typeface="Arial" pitchFamily="34" charset="0"/>
              <a:buNone/>
              <a:defRPr/>
            </a:pPr>
            <a:endParaRPr kumimoji="1" lang="en-US" sz="1800" i="1" dirty="0">
              <a:solidFill>
                <a:srgbClr val="000000"/>
              </a:solidFill>
              <a:latin typeface="Helvetica"/>
              <a:sym typeface="Symbol" pitchFamily="18" charset="2"/>
            </a:endParaRPr>
          </a:p>
          <a:p>
            <a:pPr marL="0" indent="0">
              <a:spcBef>
                <a:spcPct val="35000"/>
              </a:spcBef>
              <a:buClr>
                <a:srgbClr val="CC3300"/>
              </a:buClr>
              <a:buSzPct val="90000"/>
              <a:buFont typeface="Arial" pitchFamily="34" charset="0"/>
              <a:buNone/>
              <a:defRPr/>
            </a:pPr>
            <a:endParaRPr kumimoji="1" lang="en-US" sz="1800" i="1" dirty="0">
              <a:solidFill>
                <a:srgbClr val="000000"/>
              </a:solidFill>
              <a:latin typeface="Helvetica"/>
              <a:sym typeface="Symbol" pitchFamily="18" charset="2"/>
            </a:endParaRPr>
          </a:p>
          <a:p>
            <a:pPr eaLnBrk="1" hangingPunct="1">
              <a:buFont typeface="Monotype Sorts"/>
              <a:buNone/>
              <a:defRPr/>
            </a:pPr>
            <a:endParaRPr lang="en-US" sz="2200" dirty="0"/>
          </a:p>
        </p:txBody>
      </p:sp>
      <p:sp>
        <p:nvSpPr>
          <p:cNvPr id="4" name="Date Placeholder 3"/>
          <p:cNvSpPr>
            <a:spLocks noGrp="1"/>
          </p:cNvSpPr>
          <p:nvPr>
            <p:ph type="dt" sz="quarter" idx="10"/>
          </p:nvPr>
        </p:nvSpPr>
        <p:spPr/>
        <p:txBody>
          <a:bodyPr/>
          <a:lstStyle/>
          <a:p>
            <a:pPr>
              <a:defRPr/>
            </a:pPr>
            <a:fld id="{705DB244-F8EA-4F07-9F03-B0C0A8A7967A}"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1206B255-CB5A-4AA6-9299-A0B044AF159E}" type="slidenum">
              <a:rPr lang="en-US"/>
              <a:pPr>
                <a:defRPr/>
              </a:pPr>
              <a:t>201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Example</a:t>
            </a:r>
          </a:p>
        </p:txBody>
      </p:sp>
      <p:pic>
        <p:nvPicPr>
          <p:cNvPr id="16691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Procedural language</a:t>
            </a:r>
          </a:p>
          <a:p>
            <a:r>
              <a:rPr lang="en-US" altLang="en-US" sz="2200" dirty="0"/>
              <a:t>Six basic operators</a:t>
            </a:r>
          </a:p>
          <a:p>
            <a:pPr lvl="1"/>
            <a:r>
              <a:rPr lang="en-US" altLang="en-US" sz="2200" dirty="0"/>
              <a:t>select: </a:t>
            </a:r>
            <a:r>
              <a:rPr lang="en-US" altLang="en-US" sz="2200" dirty="0">
                <a:sym typeface="Symbol" pitchFamily="18" charset="2"/>
              </a:rPr>
              <a:t></a:t>
            </a:r>
            <a:endParaRPr lang="en-US" altLang="en-US" sz="2200" dirty="0"/>
          </a:p>
          <a:p>
            <a:pPr lvl="1"/>
            <a:r>
              <a:rPr lang="en-US" altLang="en-US" sz="2200" dirty="0"/>
              <a:t>project: </a:t>
            </a:r>
            <a:r>
              <a:rPr lang="en-US" altLang="en-US" sz="2200" dirty="0">
                <a:sym typeface="Symbol" pitchFamily="18" charset="2"/>
              </a:rPr>
              <a:t></a:t>
            </a:r>
            <a:endParaRPr lang="en-US" altLang="en-US" sz="2200" dirty="0"/>
          </a:p>
          <a:p>
            <a:pPr lvl="1"/>
            <a:r>
              <a:rPr lang="en-US" altLang="en-US" sz="2200" dirty="0"/>
              <a:t>union: </a:t>
            </a:r>
            <a:r>
              <a:rPr lang="en-US" altLang="en-US" sz="2200" dirty="0">
                <a:sym typeface="Symbol" pitchFamily="18" charset="2"/>
              </a:rPr>
              <a:t></a:t>
            </a:r>
            <a:endParaRPr lang="en-US" altLang="en-US" sz="2200" dirty="0"/>
          </a:p>
          <a:p>
            <a:pPr lvl="1"/>
            <a:r>
              <a:rPr lang="en-US" altLang="en-US" sz="2200" dirty="0"/>
              <a:t>set difference: </a:t>
            </a:r>
            <a:r>
              <a:rPr lang="en-US" altLang="en-US" sz="2200" i="1" dirty="0"/>
              <a:t>–</a:t>
            </a:r>
            <a:r>
              <a:rPr lang="en-US" altLang="en-US" sz="2200" dirty="0"/>
              <a:t> </a:t>
            </a:r>
          </a:p>
          <a:p>
            <a:pPr lvl="1"/>
            <a:r>
              <a:rPr lang="en-US" altLang="en-US" sz="2200" dirty="0"/>
              <a:t>Cartesian product: x</a:t>
            </a:r>
          </a:p>
          <a:p>
            <a:pPr lvl="1"/>
            <a:r>
              <a:rPr lang="en-US" altLang="en-US" sz="2200" dirty="0"/>
              <a:t>rename: </a:t>
            </a:r>
            <a:r>
              <a:rPr lang="en-US" altLang="en-US" sz="2200" i="1" dirty="0">
                <a:sym typeface="Symbol" pitchFamily="18" charset="2"/>
              </a:rPr>
              <a:t></a:t>
            </a:r>
            <a:endParaRPr lang="en-US" altLang="en-US" sz="2200" dirty="0"/>
          </a:p>
          <a:p>
            <a:r>
              <a:rPr lang="en-US" altLang="en-US" sz="2200" dirty="0"/>
              <a:t>The operators take one or  two relations as inputs and produce a new relation as a result.</a:t>
            </a:r>
          </a:p>
          <a:p>
            <a:endParaRPr lang="en-US" sz="2200" dirty="0"/>
          </a:p>
        </p:txBody>
      </p:sp>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Relational Algebra</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310857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05400"/>
          </a:xfrm>
        </p:spPr>
        <p:txBody>
          <a:bodyPr>
            <a:noAutofit/>
          </a:bodyPr>
          <a:lstStyle/>
          <a:p>
            <a:pPr>
              <a:lnSpc>
                <a:spcPct val="90000"/>
              </a:lnSpc>
              <a:tabLst>
                <a:tab pos="1658938" algn="l"/>
                <a:tab pos="3149600" algn="ctr"/>
                <a:tab pos="3425825" algn="l"/>
              </a:tabLst>
            </a:pPr>
            <a:r>
              <a:rPr lang="en-US" altLang="en-US" sz="2200" dirty="0"/>
              <a:t>Notation:  </a:t>
            </a:r>
            <a:r>
              <a:rPr lang="en-US" altLang="en-US" sz="2200" i="1" dirty="0">
                <a:sym typeface="Symbol" pitchFamily="18" charset="2"/>
              </a:rPr>
              <a:t></a:t>
            </a:r>
            <a:r>
              <a:rPr lang="en-US" altLang="en-US" sz="2200" dirty="0">
                <a:sym typeface="Symbol" pitchFamily="18" charset="2"/>
              </a:rPr>
              <a:t> </a:t>
            </a:r>
            <a:r>
              <a:rPr lang="en-US" altLang="en-US" sz="2200" i="1" baseline="-25000" dirty="0">
                <a:sym typeface="Symbol" pitchFamily="18" charset="2"/>
              </a:rPr>
              <a:t>p</a:t>
            </a:r>
            <a:r>
              <a:rPr lang="en-US" altLang="en-US" sz="2200" dirty="0">
                <a:sym typeface="Symbol" pitchFamily="18" charset="2"/>
              </a:rPr>
              <a:t>(</a:t>
            </a:r>
            <a:r>
              <a:rPr lang="en-US" altLang="en-US" sz="2200" i="1" dirty="0">
                <a:sym typeface="Symbol" pitchFamily="18" charset="2"/>
              </a:rPr>
              <a:t>r</a:t>
            </a:r>
            <a:r>
              <a:rPr lang="en-US" altLang="en-US" sz="2200" dirty="0">
                <a:sym typeface="Symbol" pitchFamily="18" charset="2"/>
              </a:rPr>
              <a:t>)</a:t>
            </a:r>
          </a:p>
          <a:p>
            <a:pPr>
              <a:lnSpc>
                <a:spcPct val="90000"/>
              </a:lnSpc>
              <a:tabLst>
                <a:tab pos="1658938" algn="l"/>
                <a:tab pos="3149600" algn="ctr"/>
                <a:tab pos="3425825" algn="l"/>
              </a:tabLst>
            </a:pPr>
            <a:r>
              <a:rPr lang="en-US" altLang="en-US" sz="2200" i="1" dirty="0">
                <a:sym typeface="Symbol" pitchFamily="18" charset="2"/>
              </a:rPr>
              <a:t>p</a:t>
            </a:r>
            <a:r>
              <a:rPr lang="en-US" altLang="en-US" sz="2200" dirty="0">
                <a:sym typeface="Symbol" pitchFamily="18" charset="2"/>
              </a:rPr>
              <a:t> is called the </a:t>
            </a:r>
            <a:r>
              <a:rPr lang="en-US" altLang="en-US" sz="2200" b="1" dirty="0">
                <a:solidFill>
                  <a:schemeClr val="tx2"/>
                </a:solidFill>
                <a:sym typeface="Symbol" pitchFamily="18" charset="2"/>
              </a:rPr>
              <a:t>selection predicate</a:t>
            </a:r>
            <a:endParaRPr lang="en-US" altLang="en-US" sz="2200" b="1" i="1" dirty="0">
              <a:solidFill>
                <a:schemeClr val="tx2"/>
              </a:solidFill>
              <a:sym typeface="Symbol" pitchFamily="18" charset="2"/>
            </a:endParaRPr>
          </a:p>
          <a:p>
            <a:pPr>
              <a:lnSpc>
                <a:spcPct val="90000"/>
              </a:lnSpc>
              <a:tabLst>
                <a:tab pos="1658938" algn="l"/>
                <a:tab pos="3149600" algn="ctr"/>
                <a:tab pos="3425825" algn="l"/>
              </a:tabLst>
            </a:pPr>
            <a:r>
              <a:rPr lang="en-US" altLang="en-US" sz="2200" dirty="0"/>
              <a:t>Defined as:</a:t>
            </a:r>
            <a:br>
              <a:rPr lang="en-US" altLang="en-US" sz="2200" dirty="0"/>
            </a:br>
            <a:r>
              <a:rPr lang="en-US" altLang="en-US" sz="2200" dirty="0"/>
              <a:t/>
            </a:r>
            <a:br>
              <a:rPr lang="en-US" altLang="en-US" sz="2200" dirty="0"/>
            </a:br>
            <a:r>
              <a:rPr lang="en-US" altLang="en-US" sz="2200" dirty="0"/>
              <a:t>	 </a:t>
            </a:r>
            <a:r>
              <a:rPr lang="en-US" altLang="en-US" sz="2200" i="1" dirty="0">
                <a:sym typeface="Symbol" pitchFamily="18" charset="2"/>
              </a:rPr>
              <a:t></a:t>
            </a:r>
            <a:r>
              <a:rPr lang="en-US" altLang="en-US" sz="2200" i="1" baseline="-25000" dirty="0">
                <a:sym typeface="Symbol" pitchFamily="18" charset="2"/>
              </a:rPr>
              <a:t>p</a:t>
            </a:r>
            <a:r>
              <a:rPr lang="en-US" altLang="en-US" sz="2200" dirty="0">
                <a:sym typeface="Symbol" pitchFamily="18" charset="2"/>
              </a:rPr>
              <a:t>(</a:t>
            </a:r>
            <a:r>
              <a:rPr lang="en-US" altLang="en-US" sz="2200" b="1" i="1" dirty="0">
                <a:sym typeface="Symbol" pitchFamily="18" charset="2"/>
              </a:rPr>
              <a:t>r</a:t>
            </a:r>
            <a:r>
              <a:rPr lang="en-US" altLang="en-US" sz="2200" dirty="0">
                <a:sym typeface="Symbol" pitchFamily="18" charset="2"/>
              </a:rPr>
              <a:t>) = {</a:t>
            </a:r>
            <a:r>
              <a:rPr lang="en-US" altLang="en-US" sz="2200" i="1" dirty="0">
                <a:sym typeface="Symbol" pitchFamily="18" charset="2"/>
              </a:rPr>
              <a:t>t</a:t>
            </a:r>
            <a:r>
              <a:rPr lang="en-US" altLang="en-US" sz="2200" dirty="0">
                <a:sym typeface="Symbol" pitchFamily="18" charset="2"/>
              </a:rPr>
              <a:t> | </a:t>
            </a:r>
            <a:r>
              <a:rPr lang="en-US" altLang="en-US" sz="2200" i="1" dirty="0">
                <a:sym typeface="Symbol" pitchFamily="18" charset="2"/>
              </a:rPr>
              <a:t>t</a:t>
            </a:r>
            <a:r>
              <a:rPr lang="en-US" altLang="en-US" sz="2200" dirty="0">
                <a:sym typeface="Symbol" pitchFamily="18" charset="2"/>
              </a:rPr>
              <a:t>  </a:t>
            </a:r>
            <a:r>
              <a:rPr lang="en-US" altLang="en-US" sz="2200" i="1" dirty="0">
                <a:sym typeface="Symbol" pitchFamily="18" charset="2"/>
              </a:rPr>
              <a:t>r</a:t>
            </a:r>
            <a:r>
              <a:rPr lang="en-US" altLang="en-US" sz="2200" dirty="0">
                <a:sym typeface="Symbol" pitchFamily="18" charset="2"/>
              </a:rPr>
              <a:t> </a:t>
            </a:r>
            <a:r>
              <a:rPr lang="en-US" altLang="en-US" sz="2200" b="1" dirty="0">
                <a:sym typeface="Symbol" pitchFamily="18" charset="2"/>
              </a:rPr>
              <a:t>and </a:t>
            </a:r>
            <a:r>
              <a:rPr lang="en-US" altLang="en-US" sz="2200" i="1" dirty="0">
                <a:sym typeface="Symbol" pitchFamily="18" charset="2"/>
              </a:rPr>
              <a:t>p(t)</a:t>
            </a:r>
            <a:r>
              <a:rPr lang="en-US" altLang="en-US" sz="2200" dirty="0">
                <a:sym typeface="Symbol" pitchFamily="18" charset="2"/>
              </a:rPr>
              <a:t>}</a:t>
            </a:r>
            <a:br>
              <a:rPr lang="en-US" altLang="en-US" sz="2200" dirty="0">
                <a:sym typeface="Symbol" pitchFamily="18" charset="2"/>
              </a:rPr>
            </a:br>
            <a:endParaRPr lang="en-US" altLang="en-US" sz="2200" dirty="0">
              <a:sym typeface="Symbol" pitchFamily="18" charset="2"/>
            </a:endParaRPr>
          </a:p>
          <a:p>
            <a:pPr>
              <a:lnSpc>
                <a:spcPct val="90000"/>
              </a:lnSpc>
              <a:buFont typeface="Monotype Sorts" pitchFamily="2" charset="2"/>
              <a:buNone/>
              <a:tabLst>
                <a:tab pos="1658938" algn="l"/>
                <a:tab pos="3149600" algn="ctr"/>
                <a:tab pos="3425825" algn="l"/>
              </a:tabLst>
            </a:pPr>
            <a:r>
              <a:rPr lang="en-US" altLang="en-US" sz="2200" dirty="0">
                <a:sym typeface="Symbol" pitchFamily="18" charset="2"/>
              </a:rPr>
              <a:t>	Where</a:t>
            </a:r>
            <a:r>
              <a:rPr lang="en-US" altLang="en-US" sz="2200" i="1" dirty="0">
                <a:sym typeface="Symbol" pitchFamily="18" charset="2"/>
              </a:rPr>
              <a:t> p</a:t>
            </a:r>
            <a:r>
              <a:rPr lang="en-US" altLang="en-US" sz="2200" dirty="0">
                <a:sym typeface="Symbol" pitchFamily="18" charset="2"/>
              </a:rPr>
              <a:t> is a formula in propositional calculus consisting of </a:t>
            </a:r>
            <a:r>
              <a:rPr lang="en-US" altLang="en-US" sz="2200" b="1" dirty="0">
                <a:solidFill>
                  <a:schemeClr val="tx2"/>
                </a:solidFill>
                <a:sym typeface="Symbol" pitchFamily="18" charset="2"/>
              </a:rPr>
              <a:t>terms</a:t>
            </a:r>
            <a:r>
              <a:rPr lang="en-US" altLang="en-US" sz="2200" dirty="0">
                <a:solidFill>
                  <a:schemeClr val="tx2"/>
                </a:solidFill>
                <a:sym typeface="Symbol" pitchFamily="18" charset="2"/>
              </a:rPr>
              <a:t> </a:t>
            </a:r>
            <a:r>
              <a:rPr lang="en-US" altLang="en-US" sz="2200" dirty="0">
                <a:sym typeface="Symbol" pitchFamily="18" charset="2"/>
              </a:rPr>
              <a:t>connected by :  (</a:t>
            </a:r>
            <a:r>
              <a:rPr lang="en-US" altLang="en-US" sz="2200" b="1" dirty="0">
                <a:sym typeface="Symbol" pitchFamily="18" charset="2"/>
              </a:rPr>
              <a:t>and</a:t>
            </a:r>
            <a:r>
              <a:rPr lang="en-US" altLang="en-US" sz="2200" dirty="0">
                <a:sym typeface="Symbol" pitchFamily="18" charset="2"/>
              </a:rPr>
              <a:t>),  (</a:t>
            </a:r>
            <a:r>
              <a:rPr lang="en-US" altLang="en-US" sz="2200" b="1" dirty="0">
                <a:sym typeface="Symbol" pitchFamily="18" charset="2"/>
              </a:rPr>
              <a:t>or</a:t>
            </a:r>
            <a:r>
              <a:rPr lang="en-US" altLang="en-US" sz="2200" dirty="0">
                <a:sym typeface="Symbol" pitchFamily="18" charset="2"/>
              </a:rPr>
              <a:t>),  (</a:t>
            </a:r>
            <a:r>
              <a:rPr lang="en-US" altLang="en-US" sz="2200" b="1" dirty="0">
                <a:sym typeface="Symbol" pitchFamily="18" charset="2"/>
              </a:rPr>
              <a:t>not</a:t>
            </a:r>
            <a:r>
              <a:rPr lang="en-US" altLang="en-US" sz="2200" dirty="0">
                <a:sym typeface="Symbol" pitchFamily="18" charset="2"/>
              </a:rPr>
              <a:t>)</a:t>
            </a:r>
            <a:br>
              <a:rPr lang="en-US" altLang="en-US" sz="2200" dirty="0">
                <a:sym typeface="Symbol" pitchFamily="18" charset="2"/>
              </a:rPr>
            </a:br>
            <a:r>
              <a:rPr lang="en-US" altLang="en-US" sz="2200" dirty="0">
                <a:sym typeface="Symbol" pitchFamily="18" charset="2"/>
              </a:rPr>
              <a:t>Each </a:t>
            </a:r>
            <a:r>
              <a:rPr lang="en-US" altLang="en-US" sz="2200" b="1" dirty="0">
                <a:solidFill>
                  <a:schemeClr val="tx2"/>
                </a:solidFill>
                <a:sym typeface="Symbol" pitchFamily="18" charset="2"/>
              </a:rPr>
              <a:t>term</a:t>
            </a:r>
            <a:r>
              <a:rPr lang="en-US" altLang="en-US" sz="2200" dirty="0">
                <a:sym typeface="Symbol" pitchFamily="18" charset="2"/>
              </a:rPr>
              <a:t> is one of:</a:t>
            </a:r>
          </a:p>
          <a:p>
            <a:pPr>
              <a:lnSpc>
                <a:spcPct val="110000"/>
              </a:lnSpc>
              <a:buFont typeface="Monotype Sorts" pitchFamily="2" charset="2"/>
              <a:buNone/>
              <a:tabLst>
                <a:tab pos="1658938" algn="l"/>
                <a:tab pos="3149600" algn="ctr"/>
                <a:tab pos="3425825" algn="l"/>
              </a:tabLst>
            </a:pPr>
            <a:r>
              <a:rPr lang="en-US" altLang="en-US" sz="2200" dirty="0">
                <a:sym typeface="Symbol" pitchFamily="18" charset="2"/>
              </a:rPr>
              <a:t>		&lt;attribute&gt;	</a:t>
            </a:r>
            <a:r>
              <a:rPr lang="en-US" altLang="en-US" sz="2200" i="1" dirty="0">
                <a:sym typeface="Symbol" pitchFamily="18" charset="2"/>
              </a:rPr>
              <a:t>op</a:t>
            </a:r>
            <a:r>
              <a:rPr lang="en-US" altLang="en-US" sz="2200" dirty="0">
                <a:sym typeface="Symbol" pitchFamily="18" charset="2"/>
              </a:rPr>
              <a:t> 	&lt;attribute&gt; or &lt;constant&gt;</a:t>
            </a:r>
          </a:p>
          <a:p>
            <a:pPr>
              <a:lnSpc>
                <a:spcPct val="90000"/>
              </a:lnSpc>
              <a:buFont typeface="Monotype Sorts" pitchFamily="2" charset="2"/>
              <a:buNone/>
              <a:tabLst>
                <a:tab pos="1658938" algn="l"/>
                <a:tab pos="3149600" algn="ctr"/>
                <a:tab pos="3425825" algn="l"/>
              </a:tabLst>
            </a:pPr>
            <a:r>
              <a:rPr lang="en-US" altLang="en-US" sz="2200" dirty="0">
                <a:sym typeface="Symbol" pitchFamily="18" charset="2"/>
              </a:rPr>
              <a:t>     where </a:t>
            </a:r>
            <a:r>
              <a:rPr lang="en-US" altLang="en-US" sz="2200" i="1" dirty="0">
                <a:sym typeface="Symbol" pitchFamily="18" charset="2"/>
              </a:rPr>
              <a:t>op</a:t>
            </a:r>
            <a:r>
              <a:rPr lang="en-US" altLang="en-US" sz="2200" dirty="0">
                <a:sym typeface="Symbol" pitchFamily="18" charset="2"/>
              </a:rPr>
              <a:t> is one of:  =, , &gt;, . &lt;. </a:t>
            </a:r>
            <a:br>
              <a:rPr lang="en-US" altLang="en-US" sz="2200" dirty="0">
                <a:sym typeface="Symbol" pitchFamily="18" charset="2"/>
              </a:rPr>
            </a:br>
            <a:endParaRPr lang="en-US" altLang="en-US" sz="2200" dirty="0">
              <a:sym typeface="Symbol" pitchFamily="18" charset="2"/>
            </a:endParaRPr>
          </a:p>
          <a:p>
            <a:pPr>
              <a:lnSpc>
                <a:spcPct val="90000"/>
              </a:lnSpc>
              <a:tabLst>
                <a:tab pos="1658938" algn="l"/>
                <a:tab pos="3149600" algn="ctr"/>
                <a:tab pos="3425825" algn="l"/>
              </a:tabLst>
            </a:pPr>
            <a:r>
              <a:rPr lang="en-US" altLang="en-US" sz="2200" dirty="0">
                <a:sym typeface="Symbol" pitchFamily="18" charset="2"/>
              </a:rPr>
              <a:t>Example of selection:</a:t>
            </a:r>
            <a:br>
              <a:rPr lang="en-US" altLang="en-US" sz="2200" dirty="0">
                <a:sym typeface="Symbol" pitchFamily="18" charset="2"/>
              </a:rPr>
            </a:br>
            <a:r>
              <a:rPr lang="en-US" altLang="en-US" sz="2200" dirty="0">
                <a:sym typeface="Symbol" pitchFamily="18" charset="2"/>
              </a:rPr>
              <a:t/>
            </a:r>
            <a:br>
              <a:rPr lang="en-US" altLang="en-US" sz="2200" dirty="0">
                <a:sym typeface="Symbol" pitchFamily="18" charset="2"/>
              </a:rPr>
            </a:br>
            <a:r>
              <a:rPr lang="en-US" altLang="en-US" sz="2200" dirty="0">
                <a:sym typeface="Symbol" pitchFamily="18" charset="2"/>
              </a:rPr>
              <a:t>  	</a:t>
            </a:r>
            <a:r>
              <a:rPr lang="en-US" altLang="en-US" sz="2200" i="1" dirty="0">
                <a:sym typeface="Symbol" pitchFamily="18" charset="2"/>
              </a:rPr>
              <a:t></a:t>
            </a:r>
            <a:r>
              <a:rPr lang="en-US" altLang="en-US" sz="2200" dirty="0">
                <a:sym typeface="Symbol" pitchFamily="18" charset="2"/>
              </a:rPr>
              <a:t> </a:t>
            </a:r>
            <a:r>
              <a:rPr lang="en-US" altLang="en-US" sz="2200" i="1" baseline="-25000" dirty="0" err="1">
                <a:sym typeface="Symbol" pitchFamily="18" charset="2"/>
              </a:rPr>
              <a:t>dept_name</a:t>
            </a:r>
            <a:r>
              <a:rPr lang="en-US" altLang="en-US" sz="2200" i="1" baseline="-25000" dirty="0">
                <a:sym typeface="Symbol" pitchFamily="18" charset="2"/>
              </a:rPr>
              <a:t>=“Physics”</a:t>
            </a:r>
            <a:r>
              <a:rPr lang="en-US" altLang="en-US" sz="2200" dirty="0">
                <a:sym typeface="Symbol" pitchFamily="18" charset="2"/>
              </a:rPr>
              <a:t>(</a:t>
            </a:r>
            <a:r>
              <a:rPr lang="en-US" altLang="en-US" sz="2200" i="1" dirty="0">
                <a:sym typeface="Symbol" pitchFamily="18" charset="2"/>
              </a:rPr>
              <a:t>instructor</a:t>
            </a:r>
            <a:r>
              <a:rPr lang="en-US" altLang="en-US" sz="2200" dirty="0">
                <a:sym typeface="Symbol" pitchFamily="18" charset="2"/>
              </a:rPr>
              <a:t>)</a:t>
            </a:r>
          </a:p>
          <a:p>
            <a:endParaRPr lang="en-US" sz="2200" dirty="0"/>
          </a:p>
        </p:txBody>
      </p:sp>
      <p:sp>
        <p:nvSpPr>
          <p:cNvPr id="4" name="Date Placeholder 3"/>
          <p:cNvSpPr>
            <a:spLocks noGrp="1"/>
          </p:cNvSpPr>
          <p:nvPr>
            <p:ph type="dt" sz="half" idx="10"/>
          </p:nvPr>
        </p:nvSpPr>
        <p:spPr/>
        <p:txBody>
          <a:bodyPr/>
          <a:lstStyle/>
          <a:p>
            <a:fld id="{B5403DFF-CA4A-4163-BCC0-3956A5DBA6D5}"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Select Operation</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nSpc>
                <a:spcPct val="120000"/>
              </a:lnSpc>
              <a:tabLst>
                <a:tab pos="3257550" algn="ctr"/>
              </a:tabLst>
            </a:pPr>
            <a:r>
              <a:rPr lang="en-US" altLang="en-US" sz="2200" dirty="0"/>
              <a:t>Notation:</a:t>
            </a:r>
            <a:br>
              <a:rPr lang="en-US" altLang="en-US" sz="2200" dirty="0"/>
            </a:br>
            <a:r>
              <a:rPr lang="en-US" altLang="en-US" sz="2200" dirty="0"/>
              <a:t>	</a:t>
            </a:r>
          </a:p>
          <a:p>
            <a:pPr>
              <a:lnSpc>
                <a:spcPct val="120000"/>
              </a:lnSpc>
              <a:buFont typeface="Monotype Sorts" pitchFamily="2" charset="2"/>
              <a:buNone/>
              <a:tabLst>
                <a:tab pos="3257550" algn="ctr"/>
              </a:tabLst>
            </a:pPr>
            <a:r>
              <a:rPr lang="en-US" altLang="en-US" sz="2200" dirty="0"/>
              <a:t>	where </a:t>
            </a:r>
            <a:r>
              <a:rPr lang="en-US" altLang="en-US" sz="2200" i="1" dirty="0"/>
              <a:t>A</a:t>
            </a:r>
            <a:r>
              <a:rPr lang="en-US" altLang="en-US" sz="2200" i="1" baseline="-25000" dirty="0"/>
              <a:t>1</a:t>
            </a:r>
            <a:r>
              <a:rPr lang="en-US" altLang="en-US" sz="2200" i="1" dirty="0"/>
              <a:t>, A</a:t>
            </a:r>
            <a:r>
              <a:rPr lang="en-US" altLang="en-US" sz="2200" i="1" baseline="-25000" dirty="0"/>
              <a:t>2</a:t>
            </a:r>
            <a:r>
              <a:rPr lang="en-US" altLang="en-US" sz="2200" dirty="0"/>
              <a:t> are attribute names and </a:t>
            </a:r>
            <a:r>
              <a:rPr lang="en-US" altLang="en-US" sz="2200" i="1" dirty="0"/>
              <a:t>r</a:t>
            </a:r>
            <a:r>
              <a:rPr lang="en-US" altLang="en-US" sz="2200" dirty="0"/>
              <a:t> is a relation name.</a:t>
            </a:r>
          </a:p>
          <a:p>
            <a:pPr>
              <a:tabLst>
                <a:tab pos="3257550" algn="ctr"/>
              </a:tabLst>
            </a:pPr>
            <a:r>
              <a:rPr lang="en-US" altLang="en-US" sz="2200" dirty="0"/>
              <a:t>The result is defined as the relation of </a:t>
            </a:r>
            <a:r>
              <a:rPr lang="en-US" altLang="en-US" sz="2200" i="1" dirty="0"/>
              <a:t>k</a:t>
            </a:r>
            <a:r>
              <a:rPr lang="en-US" altLang="en-US" sz="2200" dirty="0"/>
              <a:t> columns obtained by erasing the columns that are not listed</a:t>
            </a:r>
          </a:p>
          <a:p>
            <a:pPr>
              <a:tabLst>
                <a:tab pos="3257550" algn="ctr"/>
              </a:tabLst>
            </a:pPr>
            <a:r>
              <a:rPr lang="en-US" altLang="en-US" sz="2200" dirty="0"/>
              <a:t>Duplicate rows removed from result, since relations are sets</a:t>
            </a:r>
          </a:p>
          <a:p>
            <a:pPr>
              <a:tabLst>
                <a:tab pos="3257550" algn="ctr"/>
              </a:tabLst>
            </a:pPr>
            <a:r>
              <a:rPr lang="en-US" altLang="en-US" sz="2200" dirty="0"/>
              <a:t>Example: To eliminate the </a:t>
            </a:r>
            <a:r>
              <a:rPr lang="en-US" altLang="en-US" sz="2200" i="1" dirty="0" err="1"/>
              <a:t>dept_name</a:t>
            </a:r>
            <a:r>
              <a:rPr lang="en-US" altLang="en-US" sz="2200" dirty="0"/>
              <a:t> attribute of </a:t>
            </a:r>
            <a:r>
              <a:rPr lang="en-US" altLang="en-US" sz="2200" i="1" dirty="0"/>
              <a:t>instructor</a:t>
            </a:r>
            <a:r>
              <a:rPr lang="en-US" altLang="en-US" sz="2200" dirty="0"/>
              <a:t/>
            </a:r>
            <a:br>
              <a:rPr lang="en-US" altLang="en-US" sz="2200" dirty="0"/>
            </a:br>
            <a:r>
              <a:rPr lang="en-US" altLang="en-US" sz="2200" dirty="0"/>
              <a:t/>
            </a:r>
            <a:br>
              <a:rPr lang="en-US" altLang="en-US" sz="2200" dirty="0"/>
            </a:br>
            <a:r>
              <a:rPr lang="en-US" altLang="en-US" sz="2200" dirty="0"/>
              <a:t>         	 </a:t>
            </a:r>
            <a:r>
              <a:rPr lang="en-US" altLang="en-US" sz="2200" dirty="0">
                <a:sym typeface="Symbol" pitchFamily="18" charset="2"/>
              </a:rPr>
              <a:t></a:t>
            </a:r>
            <a:r>
              <a:rPr lang="en-US" altLang="en-US" sz="2200" i="1" baseline="-25000" dirty="0"/>
              <a:t>ID, name, salary</a:t>
            </a:r>
            <a:r>
              <a:rPr lang="en-US" altLang="en-US" sz="2200" dirty="0"/>
              <a:t> (</a:t>
            </a:r>
            <a:r>
              <a:rPr lang="en-US" altLang="en-US" sz="2200" i="1" dirty="0"/>
              <a:t>instructor</a:t>
            </a:r>
            <a:r>
              <a:rPr lang="en-US" altLang="en-US" sz="2200" dirty="0"/>
              <a:t>) </a:t>
            </a:r>
            <a:br>
              <a:rPr lang="en-US" altLang="en-US" sz="2200" dirty="0"/>
            </a:br>
            <a:endParaRPr lang="en-US" altLang="en-US" sz="2200" dirty="0"/>
          </a:p>
          <a:p>
            <a:endParaRPr lang="en-US" sz="2200" dirty="0"/>
          </a:p>
        </p:txBody>
      </p:sp>
      <p:sp>
        <p:nvSpPr>
          <p:cNvPr id="4" name="Date Placeholder 3"/>
          <p:cNvSpPr>
            <a:spLocks noGrp="1"/>
          </p:cNvSpPr>
          <p:nvPr>
            <p:ph type="dt" sz="half" idx="10"/>
          </p:nvPr>
        </p:nvSpPr>
        <p:spPr/>
        <p:txBody>
          <a:bodyPr/>
          <a:lstStyle/>
          <a:p>
            <a:fld id="{61282AF8-4811-4D61-961E-8AF8F8542ACC}"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Project Operation</a:t>
            </a:r>
            <a:endParaRPr kumimoji="0" lang="en-US" sz="3200" b="1"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graphicFrame>
        <p:nvGraphicFramePr>
          <p:cNvPr id="2" name="Object 1"/>
          <p:cNvGraphicFramePr>
            <a:graphicFrameLocks noChangeAspect="1"/>
          </p:cNvGraphicFramePr>
          <p:nvPr/>
        </p:nvGraphicFramePr>
        <p:xfrm>
          <a:off x="3440113" y="1223963"/>
          <a:ext cx="1914525" cy="544512"/>
        </p:xfrm>
        <a:graphic>
          <a:graphicData uri="http://schemas.openxmlformats.org/presentationml/2006/ole">
            <mc:AlternateContent xmlns:mc="http://schemas.openxmlformats.org/markup-compatibility/2006">
              <mc:Choice xmlns:v="urn:schemas-microsoft-com:vml" Requires="v">
                <p:oleObj spid="_x0000_s3184" name="Equation" r:id="rId4" imgW="875920" imgH="266584" progId="Equation.3">
                  <p:embed/>
                </p:oleObj>
              </mc:Choice>
              <mc:Fallback>
                <p:oleObj name="Equation" r:id="rId4" imgW="875920" imgH="266584"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0113" y="1223963"/>
                        <a:ext cx="1914525"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436099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Autofit/>
          </a:bodyPr>
          <a:lstStyle/>
          <a:p>
            <a:pPr>
              <a:tabLst>
                <a:tab pos="2965450" algn="ctr"/>
              </a:tabLst>
            </a:pPr>
            <a:r>
              <a:rPr lang="en-US" altLang="en-US" sz="2200" dirty="0"/>
              <a:t>Notation:  </a:t>
            </a:r>
            <a:r>
              <a:rPr lang="en-US" altLang="en-US" sz="2200" i="1" dirty="0"/>
              <a:t>r</a:t>
            </a:r>
            <a:r>
              <a:rPr lang="en-US" altLang="en-US" sz="2200" dirty="0"/>
              <a:t> </a:t>
            </a:r>
            <a:r>
              <a:rPr lang="en-US" altLang="en-US" sz="2200" dirty="0">
                <a:sym typeface="Symbol" pitchFamily="18" charset="2"/>
              </a:rPr>
              <a:t> </a:t>
            </a:r>
            <a:r>
              <a:rPr lang="en-US" altLang="en-US" sz="2200" i="1" dirty="0">
                <a:sym typeface="Symbol" pitchFamily="18" charset="2"/>
              </a:rPr>
              <a:t>s</a:t>
            </a:r>
          </a:p>
          <a:p>
            <a:pPr>
              <a:tabLst>
                <a:tab pos="2965450" algn="ctr"/>
              </a:tabLst>
            </a:pPr>
            <a:r>
              <a:rPr lang="en-US" altLang="en-US" sz="2200" dirty="0">
                <a:sym typeface="Symbol" pitchFamily="18" charset="2"/>
              </a:rPr>
              <a:t>Defined as: </a:t>
            </a:r>
          </a:p>
          <a:p>
            <a:pPr>
              <a:buFont typeface="Monotype Sorts" pitchFamily="2" charset="2"/>
              <a:buNone/>
              <a:tabLst>
                <a:tab pos="2965450" algn="ctr"/>
              </a:tabLst>
            </a:pPr>
            <a:r>
              <a:rPr lang="en-US" altLang="en-US" sz="2200" dirty="0"/>
              <a:t>		</a:t>
            </a:r>
            <a:r>
              <a:rPr lang="en-US" altLang="en-US" sz="2200" i="1" dirty="0"/>
              <a:t>r</a:t>
            </a:r>
            <a:r>
              <a:rPr lang="en-US" altLang="en-US" sz="2200" dirty="0"/>
              <a:t>  </a:t>
            </a:r>
            <a:r>
              <a:rPr lang="en-US" altLang="en-US" sz="2200" dirty="0">
                <a:sym typeface="Symbol" pitchFamily="18" charset="2"/>
              </a:rPr>
              <a:t> </a:t>
            </a:r>
            <a:r>
              <a:rPr lang="en-US" altLang="en-US" sz="2200" i="1" dirty="0">
                <a:sym typeface="Symbol" pitchFamily="18" charset="2"/>
              </a:rPr>
              <a:t>s</a:t>
            </a:r>
            <a:r>
              <a:rPr lang="en-US" altLang="en-US" sz="2200" dirty="0">
                <a:sym typeface="Symbol" pitchFamily="18" charset="2"/>
              </a:rPr>
              <a:t> = {</a:t>
            </a:r>
            <a:r>
              <a:rPr lang="en-US" altLang="en-US" sz="2200" i="1" dirty="0">
                <a:sym typeface="Symbol" pitchFamily="18" charset="2"/>
              </a:rPr>
              <a:t>t</a:t>
            </a:r>
            <a:r>
              <a:rPr lang="en-US" altLang="en-US" sz="2200" dirty="0">
                <a:sym typeface="Symbol" pitchFamily="18" charset="2"/>
              </a:rPr>
              <a:t> | </a:t>
            </a:r>
            <a:r>
              <a:rPr lang="en-US" altLang="en-US" sz="2200" i="1" dirty="0">
                <a:sym typeface="Symbol" pitchFamily="18" charset="2"/>
              </a:rPr>
              <a:t>t</a:t>
            </a:r>
            <a:r>
              <a:rPr lang="en-US" altLang="en-US" sz="2200" dirty="0">
                <a:sym typeface="Symbol" pitchFamily="18" charset="2"/>
              </a:rPr>
              <a:t>  </a:t>
            </a:r>
            <a:r>
              <a:rPr lang="en-US" altLang="en-US" sz="2200" i="1" dirty="0">
                <a:sym typeface="Symbol" pitchFamily="18" charset="2"/>
              </a:rPr>
              <a:t>r</a:t>
            </a:r>
            <a:r>
              <a:rPr lang="en-US" altLang="en-US" sz="2200" dirty="0">
                <a:sym typeface="Symbol" pitchFamily="18" charset="2"/>
              </a:rPr>
              <a:t> or</a:t>
            </a:r>
            <a:r>
              <a:rPr lang="en-US" altLang="en-US" sz="2200" i="1" dirty="0">
                <a:sym typeface="Symbol" pitchFamily="18" charset="2"/>
              </a:rPr>
              <a:t> t</a:t>
            </a:r>
            <a:r>
              <a:rPr lang="en-US" altLang="en-US" sz="2200" dirty="0">
                <a:sym typeface="Symbol" pitchFamily="18" charset="2"/>
              </a:rPr>
              <a:t>  </a:t>
            </a:r>
            <a:r>
              <a:rPr lang="en-US" altLang="en-US" sz="2200" i="1" dirty="0">
                <a:sym typeface="Symbol" pitchFamily="18" charset="2"/>
              </a:rPr>
              <a:t>s</a:t>
            </a:r>
            <a:r>
              <a:rPr lang="en-US" altLang="en-US" sz="2200" dirty="0">
                <a:sym typeface="Symbol" pitchFamily="18" charset="2"/>
              </a:rPr>
              <a:t>}</a:t>
            </a:r>
          </a:p>
          <a:p>
            <a:pPr>
              <a:tabLst>
                <a:tab pos="2965450" algn="ctr"/>
              </a:tabLst>
            </a:pPr>
            <a:r>
              <a:rPr lang="en-US" altLang="en-US" sz="2200" dirty="0">
                <a:sym typeface="Symbol" pitchFamily="18" charset="2"/>
              </a:rPr>
              <a:t>For </a:t>
            </a:r>
            <a:r>
              <a:rPr lang="en-US" altLang="en-US" sz="2200" i="1" dirty="0"/>
              <a:t>r</a:t>
            </a:r>
            <a:r>
              <a:rPr lang="en-US" altLang="en-US" sz="2200" dirty="0"/>
              <a:t> </a:t>
            </a:r>
            <a:r>
              <a:rPr lang="en-US" altLang="en-US" sz="2200" dirty="0">
                <a:sym typeface="Symbol" pitchFamily="18" charset="2"/>
              </a:rPr>
              <a:t> </a:t>
            </a:r>
            <a:r>
              <a:rPr lang="en-US" altLang="en-US" sz="2200" i="1" dirty="0">
                <a:sym typeface="Symbol" pitchFamily="18" charset="2"/>
              </a:rPr>
              <a:t>s</a:t>
            </a:r>
            <a:r>
              <a:rPr lang="en-US" altLang="en-US" sz="2200" dirty="0">
                <a:sym typeface="Symbol" pitchFamily="18" charset="2"/>
              </a:rPr>
              <a:t> to be valid.</a:t>
            </a:r>
          </a:p>
          <a:p>
            <a:pPr>
              <a:buFont typeface="Monotype Sorts" pitchFamily="2" charset="2"/>
              <a:buNone/>
              <a:tabLst>
                <a:tab pos="2965450" algn="ctr"/>
              </a:tabLst>
            </a:pPr>
            <a:r>
              <a:rPr lang="en-US" altLang="en-US" sz="2200" i="1" dirty="0">
                <a:sym typeface="Symbol" pitchFamily="18" charset="2"/>
              </a:rPr>
              <a:t>	</a:t>
            </a:r>
            <a:r>
              <a:rPr lang="en-US" altLang="en-US" sz="2200" dirty="0">
                <a:sym typeface="Symbol" pitchFamily="18" charset="2"/>
              </a:rPr>
              <a:t>1.  </a:t>
            </a:r>
            <a:r>
              <a:rPr lang="en-US" altLang="en-US" sz="2200" i="1" dirty="0">
                <a:sym typeface="Symbol" pitchFamily="18" charset="2"/>
              </a:rPr>
              <a:t>r,</a:t>
            </a:r>
            <a:r>
              <a:rPr lang="en-US" altLang="en-US" sz="2200" dirty="0">
                <a:sym typeface="Symbol" pitchFamily="18" charset="2"/>
              </a:rPr>
              <a:t> </a:t>
            </a:r>
            <a:r>
              <a:rPr lang="en-US" altLang="en-US" sz="2200" i="1" dirty="0">
                <a:sym typeface="Symbol" pitchFamily="18" charset="2"/>
              </a:rPr>
              <a:t>s</a:t>
            </a:r>
            <a:r>
              <a:rPr lang="en-US" altLang="en-US" sz="2200" dirty="0">
                <a:sym typeface="Symbol" pitchFamily="18" charset="2"/>
              </a:rPr>
              <a:t> must have the </a:t>
            </a:r>
            <a:r>
              <a:rPr lang="en-US" altLang="en-US" sz="2200" i="1" dirty="0">
                <a:sym typeface="Symbol" pitchFamily="18" charset="2"/>
              </a:rPr>
              <a:t>same </a:t>
            </a:r>
            <a:r>
              <a:rPr lang="en-US" altLang="en-US" sz="2200" b="1" dirty="0">
                <a:solidFill>
                  <a:schemeClr val="tx2"/>
                </a:solidFill>
                <a:sym typeface="Symbol" pitchFamily="18" charset="2"/>
              </a:rPr>
              <a:t>arity</a:t>
            </a:r>
            <a:r>
              <a:rPr lang="en-US" altLang="en-US" sz="2200" dirty="0">
                <a:sym typeface="Symbol" pitchFamily="18" charset="2"/>
              </a:rPr>
              <a:t> (same number of attributes)</a:t>
            </a:r>
          </a:p>
          <a:p>
            <a:pPr>
              <a:buFont typeface="Monotype Sorts" pitchFamily="2" charset="2"/>
              <a:buNone/>
              <a:tabLst>
                <a:tab pos="2965450" algn="ctr"/>
              </a:tabLst>
            </a:pPr>
            <a:r>
              <a:rPr lang="en-US" altLang="en-US" sz="2200" dirty="0">
                <a:sym typeface="Symbol" pitchFamily="18" charset="2"/>
              </a:rPr>
              <a:t>	2.  The attribute domains must be </a:t>
            </a:r>
            <a:r>
              <a:rPr lang="en-US" altLang="en-US" sz="2200" b="1" dirty="0">
                <a:solidFill>
                  <a:schemeClr val="tx2"/>
                </a:solidFill>
                <a:sym typeface="Symbol" pitchFamily="18" charset="2"/>
              </a:rPr>
              <a:t>compatible</a:t>
            </a:r>
            <a:r>
              <a:rPr lang="en-US" altLang="en-US" sz="2200" dirty="0">
                <a:sym typeface="Symbol" pitchFamily="18" charset="2"/>
              </a:rPr>
              <a:t> (example: 2</a:t>
            </a:r>
            <a:r>
              <a:rPr lang="en-US" altLang="en-US" sz="2200" baseline="30000" dirty="0">
                <a:sym typeface="Symbol" pitchFamily="18" charset="2"/>
              </a:rPr>
              <a:t>nd</a:t>
            </a:r>
            <a:r>
              <a:rPr lang="en-US" altLang="en-US" sz="2200" dirty="0">
                <a:sym typeface="Symbol" pitchFamily="18" charset="2"/>
              </a:rPr>
              <a:t> column </a:t>
            </a:r>
            <a:br>
              <a:rPr lang="en-US" altLang="en-US" sz="2200" dirty="0">
                <a:sym typeface="Symbol" pitchFamily="18" charset="2"/>
              </a:rPr>
            </a:br>
            <a:r>
              <a:rPr lang="en-US" altLang="en-US" sz="2200" dirty="0">
                <a:sym typeface="Symbol" pitchFamily="18" charset="2"/>
              </a:rPr>
              <a:t>     	of </a:t>
            </a:r>
            <a:r>
              <a:rPr lang="en-US" altLang="en-US" sz="2200" i="1" dirty="0">
                <a:sym typeface="Symbol" pitchFamily="18" charset="2"/>
              </a:rPr>
              <a:t>r</a:t>
            </a:r>
            <a:r>
              <a:rPr lang="en-US" altLang="en-US" sz="2200" dirty="0">
                <a:sym typeface="Symbol" pitchFamily="18" charset="2"/>
              </a:rPr>
              <a:t> deals with the same type of values as does the 2</a:t>
            </a:r>
            <a:r>
              <a:rPr lang="en-US" altLang="en-US" sz="2200" baseline="30000" dirty="0">
                <a:sym typeface="Symbol" pitchFamily="18" charset="2"/>
              </a:rPr>
              <a:t>nd </a:t>
            </a:r>
            <a:r>
              <a:rPr lang="en-US" altLang="en-US" sz="2200" dirty="0">
                <a:sym typeface="Symbol" pitchFamily="18" charset="2"/>
              </a:rPr>
              <a:t/>
            </a:r>
            <a:br>
              <a:rPr lang="en-US" altLang="en-US" sz="2200" dirty="0">
                <a:sym typeface="Symbol" pitchFamily="18" charset="2"/>
              </a:rPr>
            </a:br>
            <a:r>
              <a:rPr lang="en-US" altLang="en-US" sz="2200" dirty="0">
                <a:sym typeface="Symbol" pitchFamily="18" charset="2"/>
              </a:rPr>
              <a:t>     column of </a:t>
            </a:r>
            <a:r>
              <a:rPr lang="en-US" altLang="en-US" sz="2200" i="1" dirty="0">
                <a:sym typeface="Symbol" pitchFamily="18" charset="2"/>
              </a:rPr>
              <a:t>s</a:t>
            </a:r>
            <a:r>
              <a:rPr lang="en-US" altLang="en-US" sz="2200" dirty="0">
                <a:sym typeface="Symbol" pitchFamily="18" charset="2"/>
              </a:rPr>
              <a:t>)</a:t>
            </a:r>
          </a:p>
          <a:p>
            <a:pPr>
              <a:lnSpc>
                <a:spcPct val="140000"/>
              </a:lnSpc>
              <a:tabLst>
                <a:tab pos="2965450" algn="ctr"/>
              </a:tabLst>
            </a:pPr>
            <a:r>
              <a:rPr lang="en-US" altLang="en-US" sz="2200" dirty="0"/>
              <a:t>Example: to find all courses taught in the Fall 2009 semester, or in the Spring 2010 semester, or in both</a:t>
            </a:r>
            <a:br>
              <a:rPr lang="en-US" altLang="en-US" sz="2200" dirty="0"/>
            </a:br>
            <a:r>
              <a:rPr lang="en-US" altLang="en-US" sz="2200" dirty="0"/>
              <a:t>   </a:t>
            </a:r>
            <a:r>
              <a:rPr lang="en-US" altLang="en-US" sz="2200" dirty="0">
                <a:sym typeface="Symbol" pitchFamily="18" charset="2"/>
              </a:rPr>
              <a:t></a:t>
            </a:r>
            <a:r>
              <a:rPr lang="en-US" altLang="en-US" sz="2200" i="1" baseline="-25000" dirty="0" err="1"/>
              <a:t>course_id</a:t>
            </a:r>
            <a:r>
              <a:rPr lang="en-US" altLang="en-US" sz="2200" dirty="0"/>
              <a:t> (</a:t>
            </a:r>
            <a:r>
              <a:rPr lang="en-US" altLang="en-US" sz="2200" i="1" dirty="0">
                <a:sym typeface="Symbol" pitchFamily="18" charset="2"/>
              </a:rPr>
              <a:t></a:t>
            </a:r>
            <a:r>
              <a:rPr lang="en-US" altLang="en-US" sz="2200" dirty="0">
                <a:sym typeface="Symbol" pitchFamily="18" charset="2"/>
              </a:rPr>
              <a:t> </a:t>
            </a:r>
            <a:r>
              <a:rPr lang="en-US" altLang="en-US" sz="2200" i="1" baseline="-25000" dirty="0">
                <a:sym typeface="Symbol" pitchFamily="18" charset="2"/>
              </a:rPr>
              <a:t>semester=“Fall”  </a:t>
            </a:r>
            <a:r>
              <a:rPr lang="el-GR" altLang="en-US" sz="2200" i="1" baseline="-25000" dirty="0">
                <a:sym typeface="Symbol" pitchFamily="18" charset="2"/>
              </a:rPr>
              <a:t>Λ</a:t>
            </a:r>
            <a:r>
              <a:rPr lang="en-US" altLang="en-US" sz="2200" i="1" baseline="-25000" dirty="0">
                <a:sym typeface="Symbol" pitchFamily="18" charset="2"/>
              </a:rPr>
              <a:t> year=2009 </a:t>
            </a:r>
            <a:r>
              <a:rPr lang="en-US" altLang="en-US" sz="2200" dirty="0">
                <a:sym typeface="Symbol" pitchFamily="18" charset="2"/>
              </a:rPr>
              <a:t>(</a:t>
            </a:r>
            <a:r>
              <a:rPr lang="en-US" altLang="en-US" sz="2200" i="1" dirty="0">
                <a:sym typeface="Symbol" pitchFamily="18" charset="2"/>
              </a:rPr>
              <a:t>section</a:t>
            </a:r>
            <a:r>
              <a:rPr lang="en-US" altLang="en-US" sz="2200" dirty="0">
                <a:sym typeface="Symbol" pitchFamily="18" charset="2"/>
              </a:rPr>
              <a:t>))    </a:t>
            </a:r>
            <a:br>
              <a:rPr lang="en-US" altLang="en-US" sz="2200" dirty="0">
                <a:sym typeface="Symbol" pitchFamily="18" charset="2"/>
              </a:rPr>
            </a:br>
            <a:r>
              <a:rPr lang="en-US" altLang="en-US" sz="2200" dirty="0">
                <a:sym typeface="Symbol" pitchFamily="18" charset="2"/>
              </a:rPr>
              <a:t>   </a:t>
            </a:r>
            <a:r>
              <a:rPr lang="en-US" altLang="en-US" sz="2200" i="1" baseline="-25000" dirty="0" err="1"/>
              <a:t>course_id</a:t>
            </a:r>
            <a:r>
              <a:rPr lang="en-US" altLang="en-US" sz="2200" dirty="0"/>
              <a:t> (</a:t>
            </a:r>
            <a:r>
              <a:rPr lang="en-US" altLang="en-US" sz="2200" i="1" dirty="0">
                <a:sym typeface="Symbol" pitchFamily="18" charset="2"/>
              </a:rPr>
              <a:t></a:t>
            </a:r>
            <a:r>
              <a:rPr lang="en-US" altLang="en-US" sz="2200" dirty="0">
                <a:sym typeface="Symbol" pitchFamily="18" charset="2"/>
              </a:rPr>
              <a:t> </a:t>
            </a:r>
            <a:r>
              <a:rPr lang="en-US" altLang="en-US" sz="2200" i="1" baseline="-25000" dirty="0">
                <a:sym typeface="Symbol" pitchFamily="18" charset="2"/>
              </a:rPr>
              <a:t>semester=“Spring”  </a:t>
            </a:r>
            <a:r>
              <a:rPr lang="el-GR" altLang="en-US" sz="2200" i="1" baseline="-25000" dirty="0">
                <a:sym typeface="Symbol" pitchFamily="18" charset="2"/>
              </a:rPr>
              <a:t>Λ</a:t>
            </a:r>
            <a:r>
              <a:rPr lang="en-US" altLang="en-US" sz="2200" i="1" baseline="-25000" dirty="0">
                <a:sym typeface="Symbol" pitchFamily="18" charset="2"/>
              </a:rPr>
              <a:t> year=2010 </a:t>
            </a:r>
            <a:r>
              <a:rPr lang="en-US" altLang="en-US" sz="2200" dirty="0">
                <a:sym typeface="Symbol" pitchFamily="18" charset="2"/>
              </a:rPr>
              <a:t>(</a:t>
            </a:r>
            <a:r>
              <a:rPr lang="en-US" altLang="en-US" sz="2200" i="1" dirty="0">
                <a:sym typeface="Symbol" pitchFamily="18" charset="2"/>
              </a:rPr>
              <a:t>section</a:t>
            </a:r>
            <a:r>
              <a:rPr lang="en-US" altLang="en-US" sz="2200" dirty="0">
                <a:sym typeface="Symbol" pitchFamily="18" charset="2"/>
              </a:rPr>
              <a:t>))</a:t>
            </a:r>
          </a:p>
          <a:p>
            <a:pPr>
              <a:lnSpc>
                <a:spcPct val="140000"/>
              </a:lnSpc>
              <a:tabLst>
                <a:tab pos="2965450" algn="ctr"/>
              </a:tabLst>
            </a:pPr>
            <a:endParaRPr lang="en-US" altLang="en-US" sz="2200" dirty="0"/>
          </a:p>
          <a:p>
            <a:pPr>
              <a:lnSpc>
                <a:spcPct val="140000"/>
              </a:lnSpc>
              <a:buFont typeface="Monotype Sorts" pitchFamily="2" charset="2"/>
              <a:buNone/>
              <a:tabLst>
                <a:tab pos="2965450" algn="ctr"/>
              </a:tabLst>
            </a:pPr>
            <a:endParaRPr lang="en-US" altLang="en-US" sz="2200" i="1" dirty="0"/>
          </a:p>
          <a:p>
            <a:endParaRPr lang="en-US" sz="2200" dirty="0"/>
          </a:p>
        </p:txBody>
      </p:sp>
      <p:sp>
        <p:nvSpPr>
          <p:cNvPr id="4" name="Date Placeholder 3"/>
          <p:cNvSpPr>
            <a:spLocks noGrp="1"/>
          </p:cNvSpPr>
          <p:nvPr>
            <p:ph type="dt" sz="half" idx="10"/>
          </p:nvPr>
        </p:nvSpPr>
        <p:spPr/>
        <p:txBody>
          <a:bodyPr/>
          <a:lstStyle/>
          <a:p>
            <a:fld id="{BB50EF0C-4D8C-4A0D-BF4F-8C48DB9D7F4A}"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Union Operation</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800600"/>
          </a:xfrm>
        </p:spPr>
        <p:txBody>
          <a:bodyPr>
            <a:noAutofit/>
          </a:bodyPr>
          <a:lstStyle/>
          <a:p>
            <a:pPr>
              <a:spcBef>
                <a:spcPct val="60000"/>
              </a:spcBef>
            </a:pPr>
            <a:r>
              <a:rPr lang="en-US" altLang="en-US" sz="2200" dirty="0"/>
              <a:t>Notation </a:t>
            </a:r>
            <a:r>
              <a:rPr lang="en-US" altLang="en-US" sz="2200" i="1" dirty="0"/>
              <a:t>r – s</a:t>
            </a:r>
          </a:p>
          <a:p>
            <a:r>
              <a:rPr lang="en-US" altLang="en-US" sz="2200" dirty="0"/>
              <a:t>Defined as:</a:t>
            </a:r>
          </a:p>
          <a:p>
            <a:pPr>
              <a:buFont typeface="Monotype Sorts" pitchFamily="2" charset="2"/>
              <a:buNone/>
            </a:pPr>
            <a:r>
              <a:rPr lang="en-US" altLang="en-US" sz="2200" dirty="0"/>
              <a:t>		 </a:t>
            </a:r>
            <a:r>
              <a:rPr lang="en-US" altLang="en-US" sz="2200" i="1" dirty="0"/>
              <a:t>r – s</a:t>
            </a:r>
            <a:r>
              <a:rPr lang="en-US" altLang="en-US" sz="2200" dirty="0"/>
              <a:t>  = {</a:t>
            </a:r>
            <a:r>
              <a:rPr lang="en-US" altLang="en-US" sz="2200" i="1" dirty="0"/>
              <a:t>t</a:t>
            </a:r>
            <a:r>
              <a:rPr lang="en-US" altLang="en-US" sz="2200" dirty="0"/>
              <a:t> | </a:t>
            </a:r>
            <a:r>
              <a:rPr lang="en-US" altLang="en-US" sz="2200" i="1" dirty="0"/>
              <a:t>t</a:t>
            </a:r>
            <a:r>
              <a:rPr lang="en-US" altLang="en-US" sz="2200" dirty="0"/>
              <a:t> </a:t>
            </a:r>
            <a:r>
              <a:rPr lang="en-US" altLang="en-US" sz="2200" dirty="0">
                <a:sym typeface="Symbol" pitchFamily="18" charset="2"/>
              </a:rPr>
              <a:t> </a:t>
            </a:r>
            <a:r>
              <a:rPr lang="en-US" altLang="en-US" sz="2200" i="1" dirty="0">
                <a:sym typeface="Symbol" pitchFamily="18" charset="2"/>
              </a:rPr>
              <a:t>r</a:t>
            </a:r>
            <a:r>
              <a:rPr lang="en-US" altLang="en-US" sz="2200" dirty="0">
                <a:sym typeface="Symbol" pitchFamily="18" charset="2"/>
              </a:rPr>
              <a:t> </a:t>
            </a:r>
            <a:r>
              <a:rPr lang="en-US" altLang="en-US" sz="2200" b="1" dirty="0">
                <a:sym typeface="Symbol" pitchFamily="18" charset="2"/>
              </a:rPr>
              <a:t>and</a:t>
            </a:r>
            <a:r>
              <a:rPr lang="en-US" altLang="en-US" sz="2200" dirty="0">
                <a:sym typeface="Symbol" pitchFamily="18" charset="2"/>
              </a:rPr>
              <a:t> t  </a:t>
            </a:r>
            <a:r>
              <a:rPr lang="en-US" altLang="en-US" sz="2200" i="1" dirty="0">
                <a:sym typeface="Symbol" pitchFamily="18" charset="2"/>
              </a:rPr>
              <a:t>s</a:t>
            </a:r>
            <a:r>
              <a:rPr lang="en-US" altLang="en-US" sz="2200" dirty="0">
                <a:sym typeface="Symbol" pitchFamily="18" charset="2"/>
              </a:rPr>
              <a:t>}</a:t>
            </a:r>
          </a:p>
          <a:p>
            <a:pPr>
              <a:buFont typeface="Monotype Sorts" pitchFamily="2" charset="2"/>
              <a:buNone/>
            </a:pPr>
            <a:endParaRPr lang="en-US" altLang="en-US" sz="2200" i="1" dirty="0"/>
          </a:p>
          <a:p>
            <a:r>
              <a:rPr lang="en-US" altLang="en-US" sz="2200" dirty="0"/>
              <a:t>Set differences must be taken between </a:t>
            </a:r>
            <a:r>
              <a:rPr lang="en-US" altLang="en-US" sz="2200" b="1" dirty="0">
                <a:solidFill>
                  <a:schemeClr val="tx2"/>
                </a:solidFill>
              </a:rPr>
              <a:t>compatible</a:t>
            </a:r>
            <a:r>
              <a:rPr lang="en-US" altLang="en-US" sz="2200" dirty="0"/>
              <a:t> relations.</a:t>
            </a:r>
          </a:p>
          <a:p>
            <a:pPr lvl="1"/>
            <a:r>
              <a:rPr lang="en-US" altLang="en-US" sz="2200" i="1" dirty="0"/>
              <a:t>r</a:t>
            </a:r>
            <a:r>
              <a:rPr lang="en-US" altLang="en-US" sz="2200" dirty="0"/>
              <a:t> and </a:t>
            </a:r>
            <a:r>
              <a:rPr lang="en-US" altLang="en-US" sz="2200" i="1" dirty="0"/>
              <a:t>s</a:t>
            </a:r>
            <a:r>
              <a:rPr lang="en-US" altLang="en-US" sz="2200" dirty="0"/>
              <a:t> must have the </a:t>
            </a:r>
            <a:r>
              <a:rPr lang="en-US" altLang="en-US" sz="2200" dirty="0">
                <a:solidFill>
                  <a:schemeClr val="tx2"/>
                </a:solidFill>
              </a:rPr>
              <a:t>same</a:t>
            </a:r>
            <a:r>
              <a:rPr lang="en-US" altLang="en-US" sz="2200" dirty="0"/>
              <a:t> arity</a:t>
            </a:r>
          </a:p>
          <a:p>
            <a:pPr lvl="1"/>
            <a:r>
              <a:rPr lang="en-US" altLang="en-US" sz="2200" dirty="0"/>
              <a:t>attribute domains of </a:t>
            </a:r>
            <a:r>
              <a:rPr lang="en-US" altLang="en-US" sz="2200" i="1" dirty="0"/>
              <a:t>r </a:t>
            </a:r>
            <a:r>
              <a:rPr lang="en-US" altLang="en-US" sz="2200" dirty="0"/>
              <a:t>and </a:t>
            </a:r>
            <a:r>
              <a:rPr lang="en-US" altLang="en-US" sz="2200" i="1" dirty="0"/>
              <a:t>s </a:t>
            </a:r>
            <a:r>
              <a:rPr lang="en-US" altLang="en-US" sz="2200" dirty="0"/>
              <a:t>must be compatible</a:t>
            </a:r>
          </a:p>
          <a:p>
            <a:pPr>
              <a:lnSpc>
                <a:spcPct val="140000"/>
              </a:lnSpc>
            </a:pPr>
            <a:r>
              <a:rPr lang="en-US" altLang="en-US" sz="2200" dirty="0"/>
              <a:t>Example: to find all courses taught in the Fall 2009 semester, but not in the Spring 2010 semester</a:t>
            </a:r>
            <a:br>
              <a:rPr lang="en-US" altLang="en-US" sz="2200" dirty="0"/>
            </a:br>
            <a:r>
              <a:rPr lang="en-US" altLang="en-US" sz="2200" dirty="0"/>
              <a:t>   </a:t>
            </a:r>
            <a:r>
              <a:rPr lang="en-US" altLang="en-US" sz="2200" dirty="0">
                <a:sym typeface="Symbol" pitchFamily="18" charset="2"/>
              </a:rPr>
              <a:t></a:t>
            </a:r>
            <a:r>
              <a:rPr lang="en-US" altLang="en-US" sz="2200" i="1" baseline="-25000" dirty="0" err="1"/>
              <a:t>course_id</a:t>
            </a:r>
            <a:r>
              <a:rPr lang="en-US" altLang="en-US" sz="2200" dirty="0"/>
              <a:t> (</a:t>
            </a:r>
            <a:r>
              <a:rPr lang="en-US" altLang="en-US" sz="2200" i="1" dirty="0">
                <a:sym typeface="Symbol" pitchFamily="18" charset="2"/>
              </a:rPr>
              <a:t></a:t>
            </a:r>
            <a:r>
              <a:rPr lang="en-US" altLang="en-US" sz="2200" dirty="0">
                <a:sym typeface="Symbol" pitchFamily="18" charset="2"/>
              </a:rPr>
              <a:t> </a:t>
            </a:r>
            <a:r>
              <a:rPr lang="en-US" altLang="en-US" sz="2200" i="1" baseline="-25000" dirty="0">
                <a:sym typeface="Symbol" pitchFamily="18" charset="2"/>
              </a:rPr>
              <a:t>semester=“Fall”  </a:t>
            </a:r>
            <a:r>
              <a:rPr lang="el-GR" altLang="en-US" sz="2200" i="1" baseline="-25000" dirty="0">
                <a:sym typeface="Symbol" pitchFamily="18" charset="2"/>
              </a:rPr>
              <a:t>Λ</a:t>
            </a:r>
            <a:r>
              <a:rPr lang="en-US" altLang="en-US" sz="2200" i="1" baseline="-25000" dirty="0">
                <a:sym typeface="Symbol" pitchFamily="18" charset="2"/>
              </a:rPr>
              <a:t> year=2009 </a:t>
            </a:r>
            <a:r>
              <a:rPr lang="en-US" altLang="en-US" sz="2200" dirty="0">
                <a:sym typeface="Symbol" pitchFamily="18" charset="2"/>
              </a:rPr>
              <a:t>(</a:t>
            </a:r>
            <a:r>
              <a:rPr lang="en-US" altLang="en-US" sz="2200" i="1" dirty="0">
                <a:sym typeface="Symbol" pitchFamily="18" charset="2"/>
              </a:rPr>
              <a:t>section</a:t>
            </a:r>
            <a:r>
              <a:rPr lang="en-US" altLang="en-US" sz="2200" dirty="0">
                <a:sym typeface="Symbol" pitchFamily="18" charset="2"/>
              </a:rPr>
              <a:t>))  −  </a:t>
            </a:r>
            <a:br>
              <a:rPr lang="en-US" altLang="en-US" sz="2200" dirty="0">
                <a:sym typeface="Symbol" pitchFamily="18" charset="2"/>
              </a:rPr>
            </a:br>
            <a:r>
              <a:rPr lang="en-US" altLang="en-US" sz="2200" dirty="0">
                <a:sym typeface="Symbol" pitchFamily="18" charset="2"/>
              </a:rPr>
              <a:t>   </a:t>
            </a:r>
            <a:r>
              <a:rPr lang="en-US" altLang="en-US" sz="2200" i="1" baseline="-25000" dirty="0" err="1"/>
              <a:t>course_id</a:t>
            </a:r>
            <a:r>
              <a:rPr lang="en-US" altLang="en-US" sz="2200" dirty="0"/>
              <a:t> (</a:t>
            </a:r>
            <a:r>
              <a:rPr lang="en-US" altLang="en-US" sz="2200" i="1" dirty="0">
                <a:sym typeface="Symbol" pitchFamily="18" charset="2"/>
              </a:rPr>
              <a:t></a:t>
            </a:r>
            <a:r>
              <a:rPr lang="en-US" altLang="en-US" sz="2200" dirty="0">
                <a:sym typeface="Symbol" pitchFamily="18" charset="2"/>
              </a:rPr>
              <a:t> </a:t>
            </a:r>
            <a:r>
              <a:rPr lang="en-US" altLang="en-US" sz="2200" i="1" baseline="-25000" dirty="0">
                <a:sym typeface="Symbol" pitchFamily="18" charset="2"/>
              </a:rPr>
              <a:t>semester=“Spring”  </a:t>
            </a:r>
            <a:r>
              <a:rPr lang="el-GR" altLang="en-US" sz="2200" i="1" baseline="-25000" dirty="0">
                <a:sym typeface="Symbol" pitchFamily="18" charset="2"/>
              </a:rPr>
              <a:t>Λ</a:t>
            </a:r>
            <a:r>
              <a:rPr lang="en-US" altLang="en-US" sz="2200" i="1" baseline="-25000" dirty="0">
                <a:sym typeface="Symbol" pitchFamily="18" charset="2"/>
              </a:rPr>
              <a:t> year=2010 </a:t>
            </a:r>
            <a:r>
              <a:rPr lang="en-US" altLang="en-US" sz="2200" dirty="0">
                <a:sym typeface="Symbol" pitchFamily="18" charset="2"/>
              </a:rPr>
              <a:t>(</a:t>
            </a:r>
            <a:r>
              <a:rPr lang="en-US" altLang="en-US" sz="2200" i="1" dirty="0">
                <a:sym typeface="Symbol" pitchFamily="18" charset="2"/>
              </a:rPr>
              <a:t>section</a:t>
            </a:r>
            <a:r>
              <a:rPr lang="en-US" altLang="en-US" sz="2200" dirty="0">
                <a:sym typeface="Symbol" pitchFamily="18" charset="2"/>
              </a:rPr>
              <a:t>))</a:t>
            </a:r>
          </a:p>
          <a:p>
            <a:endParaRPr lang="en-US" altLang="en-US" sz="2200" dirty="0">
              <a:sym typeface="Symbol" pitchFamily="18" charset="2"/>
            </a:endParaRPr>
          </a:p>
          <a:p>
            <a:pPr>
              <a:buFont typeface="Monotype Sorts" pitchFamily="2" charset="2"/>
              <a:buNone/>
            </a:pPr>
            <a:endParaRPr lang="en-US" altLang="en-US" sz="2200" dirty="0">
              <a:sym typeface="Symbol" pitchFamily="18" charset="2"/>
            </a:endParaRPr>
          </a:p>
          <a:p>
            <a:pPr>
              <a:buFont typeface="Monotype Sorts" pitchFamily="2" charset="2"/>
              <a:buNone/>
            </a:pPr>
            <a:endParaRPr lang="en-US" altLang="en-US" sz="2200" dirty="0">
              <a:sym typeface="Symbol" pitchFamily="18" charset="2"/>
            </a:endParaRPr>
          </a:p>
          <a:p>
            <a:pPr>
              <a:buFont typeface="Monotype Sorts" pitchFamily="2" charset="2"/>
              <a:buNone/>
            </a:pPr>
            <a:endParaRPr lang="en-US" altLang="en-US" sz="2200" dirty="0">
              <a:sym typeface="Symbol" pitchFamily="18" charset="2"/>
            </a:endParaRPr>
          </a:p>
          <a:p>
            <a:endParaRPr lang="en-US" sz="2200" dirty="0"/>
          </a:p>
        </p:txBody>
      </p:sp>
      <p:sp>
        <p:nvSpPr>
          <p:cNvPr id="4" name="Date Placeholder 3"/>
          <p:cNvSpPr>
            <a:spLocks noGrp="1"/>
          </p:cNvSpPr>
          <p:nvPr>
            <p:ph type="dt" sz="half" idx="10"/>
          </p:nvPr>
        </p:nvSpPr>
        <p:spPr/>
        <p:txBody>
          <a:bodyPr/>
          <a:lstStyle/>
          <a:p>
            <a:fld id="{80FAEF95-2EA3-4719-ADD1-5188A39C7936}"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Set Difference Operation</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Notation: </a:t>
            </a:r>
            <a:r>
              <a:rPr lang="en-US" altLang="en-US" sz="2200" i="1" dirty="0"/>
              <a:t>r</a:t>
            </a:r>
            <a:r>
              <a:rPr lang="en-US" altLang="en-US" sz="2200" dirty="0"/>
              <a:t> </a:t>
            </a:r>
            <a:r>
              <a:rPr lang="en-US" altLang="en-US" sz="2200" dirty="0">
                <a:sym typeface="Symbol" pitchFamily="18" charset="2"/>
              </a:rPr>
              <a:t> </a:t>
            </a:r>
            <a:r>
              <a:rPr lang="en-US" altLang="en-US" sz="2200" i="1" dirty="0"/>
              <a:t>s</a:t>
            </a:r>
            <a:endParaRPr lang="en-US" altLang="en-US" sz="2200" dirty="0"/>
          </a:p>
          <a:p>
            <a:r>
              <a:rPr lang="en-US" altLang="en-US" sz="2200" dirty="0"/>
              <a:t>Defined as:</a:t>
            </a:r>
          </a:p>
          <a:p>
            <a:r>
              <a:rPr lang="en-US" altLang="en-US" sz="2200" i="1" dirty="0"/>
              <a:t>r</a:t>
            </a:r>
            <a:r>
              <a:rPr lang="en-US" altLang="en-US" sz="2200" dirty="0"/>
              <a:t> </a:t>
            </a:r>
            <a:r>
              <a:rPr lang="en-US" altLang="en-US" sz="2200" dirty="0">
                <a:sym typeface="Symbol" pitchFamily="18" charset="2"/>
              </a:rPr>
              <a:t></a:t>
            </a:r>
            <a:r>
              <a:rPr lang="en-US" altLang="en-US" sz="2200" dirty="0"/>
              <a:t> </a:t>
            </a:r>
            <a:r>
              <a:rPr lang="en-US" altLang="en-US" sz="2200" i="1" dirty="0"/>
              <a:t>s</a:t>
            </a:r>
            <a:r>
              <a:rPr lang="en-US" altLang="en-US" sz="2200" dirty="0"/>
              <a:t> = { </a:t>
            </a:r>
            <a:r>
              <a:rPr lang="en-US" altLang="en-US" sz="2200" i="1" dirty="0"/>
              <a:t>t </a:t>
            </a:r>
            <a:r>
              <a:rPr lang="en-US" altLang="en-US" sz="2200" dirty="0"/>
              <a:t>| </a:t>
            </a:r>
            <a:r>
              <a:rPr lang="en-US" altLang="en-US" sz="2200" i="1" dirty="0"/>
              <a:t>t</a:t>
            </a:r>
            <a:r>
              <a:rPr lang="en-US" altLang="en-US" sz="2200" dirty="0"/>
              <a:t> </a:t>
            </a:r>
            <a:r>
              <a:rPr lang="en-US" altLang="en-US" sz="2200" dirty="0">
                <a:sym typeface="Symbol" pitchFamily="18" charset="2"/>
              </a:rPr>
              <a:t></a:t>
            </a:r>
            <a:r>
              <a:rPr lang="en-US" altLang="en-US" sz="2200" dirty="0"/>
              <a:t> </a:t>
            </a:r>
            <a:r>
              <a:rPr lang="en-US" altLang="en-US" sz="2200" i="1" dirty="0"/>
              <a:t>r</a:t>
            </a:r>
            <a:r>
              <a:rPr lang="en-US" altLang="en-US" sz="2200" dirty="0"/>
              <a:t> </a:t>
            </a:r>
            <a:r>
              <a:rPr lang="en-US" altLang="en-US" sz="2200" b="1" dirty="0"/>
              <a:t>and</a:t>
            </a:r>
            <a:r>
              <a:rPr lang="en-US" altLang="en-US" sz="2200" dirty="0"/>
              <a:t> </a:t>
            </a:r>
            <a:r>
              <a:rPr lang="en-US" altLang="en-US" sz="2200" i="1" dirty="0"/>
              <a:t>t</a:t>
            </a:r>
            <a:r>
              <a:rPr lang="en-US" altLang="en-US" sz="2200" dirty="0"/>
              <a:t> </a:t>
            </a:r>
            <a:r>
              <a:rPr lang="en-US" altLang="en-US" sz="2200" dirty="0">
                <a:sym typeface="Symbol" pitchFamily="18" charset="2"/>
              </a:rPr>
              <a:t></a:t>
            </a:r>
            <a:r>
              <a:rPr lang="en-US" altLang="en-US" sz="2200" dirty="0"/>
              <a:t> </a:t>
            </a:r>
            <a:r>
              <a:rPr lang="en-US" altLang="en-US" sz="2200" i="1" dirty="0"/>
              <a:t>s</a:t>
            </a:r>
            <a:r>
              <a:rPr lang="en-US" altLang="en-US" sz="2200" dirty="0"/>
              <a:t> }</a:t>
            </a:r>
          </a:p>
          <a:p>
            <a:r>
              <a:rPr lang="en-US" altLang="en-US" sz="2200" dirty="0"/>
              <a:t>Assume: </a:t>
            </a:r>
          </a:p>
          <a:p>
            <a:pPr lvl="1"/>
            <a:r>
              <a:rPr lang="en-US" altLang="en-US" sz="2200" i="1" dirty="0"/>
              <a:t>r</a:t>
            </a:r>
            <a:r>
              <a:rPr lang="en-US" altLang="en-US" sz="2200" dirty="0"/>
              <a:t>, </a:t>
            </a:r>
            <a:r>
              <a:rPr lang="en-US" altLang="en-US" sz="2200" i="1" dirty="0"/>
              <a:t>s</a:t>
            </a:r>
            <a:r>
              <a:rPr lang="en-US" altLang="en-US" sz="2200" dirty="0"/>
              <a:t> have the </a:t>
            </a:r>
            <a:r>
              <a:rPr lang="en-US" altLang="en-US" sz="2200" i="1" dirty="0"/>
              <a:t>same arity</a:t>
            </a:r>
            <a:r>
              <a:rPr lang="en-US" altLang="en-US" sz="2200" dirty="0"/>
              <a:t> </a:t>
            </a:r>
          </a:p>
          <a:p>
            <a:pPr lvl="1"/>
            <a:r>
              <a:rPr lang="en-US" altLang="en-US" sz="2200" dirty="0"/>
              <a:t>attributes of </a:t>
            </a:r>
            <a:r>
              <a:rPr lang="en-US" altLang="en-US" sz="2200" i="1" dirty="0"/>
              <a:t>r</a:t>
            </a:r>
            <a:r>
              <a:rPr lang="en-US" altLang="en-US" sz="2200" dirty="0"/>
              <a:t> and </a:t>
            </a:r>
            <a:r>
              <a:rPr lang="en-US" altLang="en-US" sz="2200" i="1" dirty="0"/>
              <a:t>s</a:t>
            </a:r>
            <a:r>
              <a:rPr lang="en-US" altLang="en-US" sz="2200" dirty="0"/>
              <a:t> are compatible</a:t>
            </a:r>
          </a:p>
          <a:p>
            <a:r>
              <a:rPr lang="en-US" altLang="en-US" sz="2200" dirty="0"/>
              <a:t>Note: </a:t>
            </a:r>
            <a:r>
              <a:rPr lang="en-US" altLang="en-US" sz="2200" i="1" dirty="0"/>
              <a:t>r</a:t>
            </a:r>
            <a:r>
              <a:rPr lang="en-US" altLang="en-US" sz="2200" dirty="0"/>
              <a:t> </a:t>
            </a:r>
            <a:r>
              <a:rPr lang="en-US" altLang="en-US" sz="2200" dirty="0">
                <a:sym typeface="Symbol" pitchFamily="18" charset="2"/>
              </a:rPr>
              <a:t></a:t>
            </a:r>
            <a:r>
              <a:rPr lang="en-US" altLang="en-US" sz="2200" dirty="0"/>
              <a:t> </a:t>
            </a:r>
            <a:r>
              <a:rPr lang="en-US" altLang="en-US" sz="2200" i="1" dirty="0"/>
              <a:t>s</a:t>
            </a:r>
            <a:r>
              <a:rPr lang="en-US" altLang="en-US" sz="2200" dirty="0"/>
              <a:t> = </a:t>
            </a:r>
            <a:r>
              <a:rPr lang="en-US" altLang="en-US" sz="2200" i="1" dirty="0"/>
              <a:t>r</a:t>
            </a:r>
            <a:r>
              <a:rPr lang="en-US" altLang="en-US" sz="2200" dirty="0"/>
              <a:t> – (</a:t>
            </a:r>
            <a:r>
              <a:rPr lang="en-US" altLang="en-US" sz="2200" i="1" dirty="0"/>
              <a:t>r</a:t>
            </a:r>
            <a:r>
              <a:rPr lang="en-US" altLang="en-US" sz="2200" dirty="0"/>
              <a:t> – </a:t>
            </a:r>
            <a:r>
              <a:rPr lang="en-US" altLang="en-US" sz="2200" i="1" dirty="0"/>
              <a:t>s</a:t>
            </a:r>
            <a:r>
              <a:rPr lang="en-US" altLang="en-US" sz="2200" dirty="0"/>
              <a:t>)</a:t>
            </a:r>
          </a:p>
          <a:p>
            <a:endParaRPr lang="en-US" sz="2200" dirty="0"/>
          </a:p>
        </p:txBody>
      </p:sp>
      <p:sp>
        <p:nvSpPr>
          <p:cNvPr id="4" name="Date Placeholder 3"/>
          <p:cNvSpPr>
            <a:spLocks noGrp="1"/>
          </p:cNvSpPr>
          <p:nvPr>
            <p:ph type="dt" sz="half" idx="10"/>
          </p:nvPr>
        </p:nvSpPr>
        <p:spPr/>
        <p:txBody>
          <a:bodyPr/>
          <a:lstStyle/>
          <a:p>
            <a:fld id="{45396522-77E4-48F3-90C3-43BBBCAB0DAC}"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Set-Intersection Operation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tabLst>
                <a:tab pos="3149600" algn="ctr"/>
              </a:tabLst>
            </a:pPr>
            <a:r>
              <a:rPr lang="en-US" altLang="en-US" sz="2200" dirty="0"/>
              <a:t>Notation</a:t>
            </a:r>
            <a:r>
              <a:rPr lang="en-US" altLang="en-US" sz="2200" i="1" dirty="0"/>
              <a:t> r </a:t>
            </a:r>
            <a:r>
              <a:rPr lang="en-US" altLang="en-US" sz="2200" dirty="0"/>
              <a:t>x</a:t>
            </a:r>
            <a:r>
              <a:rPr lang="en-US" altLang="en-US" sz="2200" i="1" dirty="0"/>
              <a:t> s</a:t>
            </a:r>
            <a:endParaRPr lang="en-US" altLang="en-US" sz="2200" dirty="0"/>
          </a:p>
          <a:p>
            <a:pPr>
              <a:tabLst>
                <a:tab pos="3149600" algn="ctr"/>
              </a:tabLst>
            </a:pPr>
            <a:r>
              <a:rPr lang="en-US" altLang="en-US" sz="2200" dirty="0"/>
              <a:t>Defined as:</a:t>
            </a:r>
          </a:p>
          <a:p>
            <a:pPr>
              <a:buFont typeface="Monotype Sorts" pitchFamily="2" charset="2"/>
              <a:buNone/>
              <a:tabLst>
                <a:tab pos="3149600" algn="ctr"/>
              </a:tabLst>
            </a:pPr>
            <a:r>
              <a:rPr lang="en-US" altLang="en-US" sz="2200" dirty="0"/>
              <a:t>		</a:t>
            </a:r>
            <a:r>
              <a:rPr lang="en-US" altLang="en-US" sz="2200" i="1" dirty="0"/>
              <a:t>r</a:t>
            </a:r>
            <a:r>
              <a:rPr lang="en-US" altLang="en-US" sz="2200" dirty="0"/>
              <a:t> x </a:t>
            </a:r>
            <a:r>
              <a:rPr lang="en-US" altLang="en-US" sz="2200" i="1" dirty="0"/>
              <a:t>s</a:t>
            </a:r>
            <a:r>
              <a:rPr lang="en-US" altLang="en-US" sz="2200" dirty="0"/>
              <a:t> = {</a:t>
            </a:r>
            <a:r>
              <a:rPr lang="en-US" altLang="en-US" sz="2200" i="1" dirty="0"/>
              <a:t>t q </a:t>
            </a:r>
            <a:r>
              <a:rPr lang="en-US" altLang="en-US" sz="2200" dirty="0"/>
              <a:t>|</a:t>
            </a:r>
            <a:r>
              <a:rPr lang="en-US" altLang="en-US" sz="2200" i="1" dirty="0"/>
              <a:t> t </a:t>
            </a:r>
            <a:r>
              <a:rPr lang="en-US" altLang="en-US" sz="2200" dirty="0">
                <a:sym typeface="Symbol" pitchFamily="18" charset="2"/>
              </a:rPr>
              <a:t></a:t>
            </a:r>
            <a:r>
              <a:rPr lang="en-US" altLang="en-US" sz="2200" i="1" dirty="0">
                <a:sym typeface="Symbol" pitchFamily="18" charset="2"/>
              </a:rPr>
              <a:t> r </a:t>
            </a:r>
            <a:r>
              <a:rPr lang="en-US" altLang="en-US" sz="2200" b="1" dirty="0">
                <a:sym typeface="Symbol" pitchFamily="18" charset="2"/>
              </a:rPr>
              <a:t>and </a:t>
            </a:r>
            <a:r>
              <a:rPr lang="en-US" altLang="en-US" sz="2200" i="1" dirty="0">
                <a:sym typeface="Symbol" pitchFamily="18" charset="2"/>
              </a:rPr>
              <a:t>q </a:t>
            </a:r>
            <a:r>
              <a:rPr lang="en-US" altLang="en-US" sz="2200" dirty="0">
                <a:sym typeface="Symbol" pitchFamily="18" charset="2"/>
              </a:rPr>
              <a:t> </a:t>
            </a:r>
            <a:r>
              <a:rPr lang="en-US" altLang="en-US" sz="2200" i="1" dirty="0">
                <a:sym typeface="Symbol" pitchFamily="18" charset="2"/>
              </a:rPr>
              <a:t>s</a:t>
            </a:r>
            <a:r>
              <a:rPr lang="en-US" altLang="en-US" sz="2200" dirty="0">
                <a:sym typeface="Symbol" pitchFamily="18" charset="2"/>
              </a:rPr>
              <a:t>}</a:t>
            </a:r>
            <a:br>
              <a:rPr lang="en-US" altLang="en-US" sz="2200" dirty="0">
                <a:sym typeface="Symbol" pitchFamily="18" charset="2"/>
              </a:rPr>
            </a:br>
            <a:endParaRPr lang="en-US" altLang="en-US" sz="2200" dirty="0">
              <a:sym typeface="Symbol" pitchFamily="18" charset="2"/>
            </a:endParaRPr>
          </a:p>
          <a:p>
            <a:pPr>
              <a:tabLst>
                <a:tab pos="3149600" algn="ctr"/>
              </a:tabLst>
            </a:pPr>
            <a:r>
              <a:rPr lang="en-US" altLang="en-US" sz="2200" dirty="0">
                <a:sym typeface="Symbol" pitchFamily="18" charset="2"/>
              </a:rPr>
              <a:t>Assume that attributes of r(R) and s(S) are disjoint. (That is, </a:t>
            </a:r>
            <a:r>
              <a:rPr lang="en-US" altLang="en-US" sz="2200" i="1" dirty="0">
                <a:sym typeface="Symbol" pitchFamily="18" charset="2"/>
              </a:rPr>
              <a:t>R</a:t>
            </a:r>
            <a:r>
              <a:rPr lang="en-US" altLang="en-US" sz="2200" dirty="0">
                <a:sym typeface="Symbol" pitchFamily="18" charset="2"/>
              </a:rPr>
              <a:t> </a:t>
            </a:r>
            <a:r>
              <a:rPr lang="en-US" altLang="en-US" sz="2200" i="1" dirty="0">
                <a:sym typeface="Symbol" pitchFamily="18" charset="2"/>
              </a:rPr>
              <a:t> S</a:t>
            </a:r>
            <a:r>
              <a:rPr lang="en-US" altLang="en-US" sz="2200" dirty="0">
                <a:sym typeface="Symbol" pitchFamily="18" charset="2"/>
              </a:rPr>
              <a:t> = </a:t>
            </a:r>
            <a:r>
              <a:rPr lang="en-US" altLang="en-US" sz="2200" i="1" dirty="0">
                <a:sym typeface="Symbol" pitchFamily="18" charset="2"/>
              </a:rPr>
              <a:t></a:t>
            </a:r>
            <a:r>
              <a:rPr lang="en-US" altLang="en-US" sz="2200" dirty="0">
                <a:sym typeface="Symbol" pitchFamily="18" charset="2"/>
              </a:rPr>
              <a:t>).</a:t>
            </a:r>
          </a:p>
          <a:p>
            <a:pPr>
              <a:tabLst>
                <a:tab pos="3149600" algn="ctr"/>
              </a:tabLst>
            </a:pPr>
            <a:r>
              <a:rPr lang="en-US" altLang="en-US" sz="2200" dirty="0">
                <a:sym typeface="Symbol" pitchFamily="18" charset="2"/>
              </a:rPr>
              <a:t>If attributes of </a:t>
            </a:r>
            <a:r>
              <a:rPr lang="en-US" altLang="en-US" sz="2200" i="1" dirty="0">
                <a:sym typeface="Symbol" pitchFamily="18" charset="2"/>
              </a:rPr>
              <a:t>r(R)</a:t>
            </a:r>
            <a:r>
              <a:rPr lang="en-US" altLang="en-US" sz="2200" dirty="0">
                <a:sym typeface="Symbol" pitchFamily="18" charset="2"/>
              </a:rPr>
              <a:t> and </a:t>
            </a:r>
            <a:r>
              <a:rPr lang="en-US" altLang="en-US" sz="2200" i="1" dirty="0">
                <a:sym typeface="Symbol" pitchFamily="18" charset="2"/>
              </a:rPr>
              <a:t>s(S</a:t>
            </a:r>
            <a:r>
              <a:rPr lang="en-US" altLang="en-US" sz="2200" dirty="0">
                <a:sym typeface="Symbol" pitchFamily="18" charset="2"/>
              </a:rPr>
              <a:t>) are not disjoint, then renaming must be used.</a:t>
            </a:r>
          </a:p>
          <a:p>
            <a:endParaRPr lang="en-US" sz="2200" dirty="0"/>
          </a:p>
        </p:txBody>
      </p:sp>
      <p:sp>
        <p:nvSpPr>
          <p:cNvPr id="4" name="Date Placeholder 3"/>
          <p:cNvSpPr>
            <a:spLocks noGrp="1"/>
          </p:cNvSpPr>
          <p:nvPr>
            <p:ph type="dt" sz="half" idx="10"/>
          </p:nvPr>
        </p:nvSpPr>
        <p:spPr/>
        <p:txBody>
          <a:bodyPr/>
          <a:lstStyle/>
          <a:p>
            <a:fld id="{DB3B55C6-D50D-47A4-A5A1-7B155319F9CD}"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Cartesian-Product Operation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r>
              <a:rPr lang="en-US" altLang="en-US" sz="2400" dirty="0"/>
              <a:t>Allows us to name, and therefore to refer to, the results of relational-algebra expressions.</a:t>
            </a:r>
          </a:p>
          <a:p>
            <a:r>
              <a:rPr lang="en-US" altLang="en-US" sz="2400" dirty="0"/>
              <a:t>Allows us to refer to a relation by more than one name.</a:t>
            </a:r>
          </a:p>
          <a:p>
            <a:r>
              <a:rPr lang="en-US" altLang="en-US" sz="2400" dirty="0"/>
              <a:t>Example:</a:t>
            </a:r>
          </a:p>
          <a:p>
            <a:pPr>
              <a:buFont typeface="Monotype Sorts" pitchFamily="2" charset="2"/>
              <a:buNone/>
            </a:pPr>
            <a:r>
              <a:rPr lang="en-US" altLang="en-US" sz="2400" dirty="0"/>
              <a:t> 				</a:t>
            </a:r>
            <a:r>
              <a:rPr lang="en-US" altLang="en-US" sz="2800" i="1" dirty="0">
                <a:sym typeface="Symbol" pitchFamily="18" charset="2"/>
              </a:rPr>
              <a:t></a:t>
            </a:r>
            <a:r>
              <a:rPr lang="en-US" altLang="en-US" sz="2400" i="1" dirty="0"/>
              <a:t> </a:t>
            </a:r>
            <a:r>
              <a:rPr lang="en-US" altLang="en-US" sz="2400" i="1" baseline="-25000" dirty="0"/>
              <a:t>x</a:t>
            </a:r>
            <a:r>
              <a:rPr lang="en-US" altLang="en-US" sz="2400" dirty="0"/>
              <a:t> (</a:t>
            </a:r>
            <a:r>
              <a:rPr lang="en-US" altLang="en-US" sz="2400" i="1" dirty="0"/>
              <a:t>E</a:t>
            </a:r>
            <a:r>
              <a:rPr lang="en-US" altLang="en-US" sz="2400" dirty="0"/>
              <a:t>)</a:t>
            </a:r>
            <a:br>
              <a:rPr lang="en-US" altLang="en-US" sz="2400" dirty="0"/>
            </a:br>
            <a:endParaRPr lang="en-US" altLang="en-US" sz="2400" dirty="0"/>
          </a:p>
          <a:p>
            <a:pPr>
              <a:buFont typeface="Monotype Sorts" pitchFamily="2" charset="2"/>
              <a:buNone/>
            </a:pPr>
            <a:r>
              <a:rPr lang="en-US" altLang="en-US" sz="2400" dirty="0"/>
              <a:t>	returns the expression </a:t>
            </a:r>
            <a:r>
              <a:rPr lang="en-US" altLang="en-US" sz="2400" i="1" dirty="0"/>
              <a:t>E</a:t>
            </a:r>
            <a:r>
              <a:rPr lang="en-US" altLang="en-US" sz="2400" dirty="0"/>
              <a:t> under the name </a:t>
            </a:r>
            <a:r>
              <a:rPr lang="en-US" altLang="en-US" sz="2400" i="1" dirty="0"/>
              <a:t>X</a:t>
            </a:r>
            <a:endParaRPr lang="en-US" altLang="en-US" sz="2400" dirty="0"/>
          </a:p>
          <a:p>
            <a:r>
              <a:rPr lang="en-US" altLang="en-US" sz="2400" dirty="0"/>
              <a:t>If a relational-algebra expression </a:t>
            </a:r>
            <a:r>
              <a:rPr lang="en-US" altLang="en-US" sz="2400" i="1" dirty="0"/>
              <a:t>E</a:t>
            </a:r>
            <a:r>
              <a:rPr lang="en-US" altLang="en-US" sz="2400" dirty="0"/>
              <a:t> has arity </a:t>
            </a:r>
            <a:r>
              <a:rPr lang="en-US" altLang="en-US" sz="2400" i="1" dirty="0"/>
              <a:t>n</a:t>
            </a:r>
            <a:r>
              <a:rPr lang="en-US" altLang="en-US" sz="2400" dirty="0"/>
              <a:t>, then </a:t>
            </a:r>
          </a:p>
          <a:p>
            <a:pPr>
              <a:buFont typeface="Monotype Sorts" pitchFamily="2" charset="2"/>
              <a:buNone/>
            </a:pPr>
            <a:r>
              <a:rPr lang="en-US" altLang="en-US" sz="2400" dirty="0"/>
              <a:t>                                          </a:t>
            </a:r>
          </a:p>
          <a:p>
            <a:pPr>
              <a:buFont typeface="Monotype Sorts" pitchFamily="2" charset="2"/>
              <a:buNone/>
            </a:pPr>
            <a:endParaRPr lang="en-US" altLang="en-US" sz="2400" dirty="0"/>
          </a:p>
          <a:p>
            <a:pPr>
              <a:buFont typeface="Monotype Sorts" pitchFamily="2" charset="2"/>
              <a:buNone/>
            </a:pPr>
            <a:r>
              <a:rPr lang="en-US" altLang="en-US" sz="2400" dirty="0"/>
              <a:t>	returns the result of expression </a:t>
            </a:r>
            <a:r>
              <a:rPr lang="en-US" altLang="en-US" sz="2400" i="1" dirty="0"/>
              <a:t>E</a:t>
            </a:r>
            <a:r>
              <a:rPr lang="en-US" altLang="en-US" sz="2400" dirty="0"/>
              <a:t> under the name </a:t>
            </a:r>
            <a:r>
              <a:rPr lang="en-US" altLang="en-US" sz="2400" i="1" dirty="0"/>
              <a:t>X</a:t>
            </a:r>
            <a:r>
              <a:rPr lang="en-US" altLang="en-US" sz="2400" dirty="0"/>
              <a:t>, and with the</a:t>
            </a:r>
          </a:p>
          <a:p>
            <a:pPr>
              <a:buFont typeface="Monotype Sorts" pitchFamily="2" charset="2"/>
              <a:buNone/>
            </a:pPr>
            <a:r>
              <a:rPr lang="en-US" altLang="en-US" sz="2400" dirty="0"/>
              <a:t>	attributes renamed to </a:t>
            </a:r>
            <a:r>
              <a:rPr lang="en-US" altLang="en-US" sz="2800" i="1" dirty="0"/>
              <a:t>A</a:t>
            </a:r>
            <a:r>
              <a:rPr lang="en-US" altLang="en-US" sz="2400" i="1" baseline="-25000" dirty="0"/>
              <a:t>1 </a:t>
            </a:r>
            <a:r>
              <a:rPr lang="en-US" altLang="en-US" sz="2800" i="1" dirty="0"/>
              <a:t>, A</a:t>
            </a:r>
            <a:r>
              <a:rPr lang="en-US" altLang="en-US" sz="2400" i="1" baseline="-25000" dirty="0"/>
              <a:t>2</a:t>
            </a:r>
            <a:r>
              <a:rPr lang="en-US" altLang="en-US" sz="2800" i="1" baseline="-25000" dirty="0"/>
              <a:t> </a:t>
            </a:r>
            <a:r>
              <a:rPr lang="en-US" altLang="en-US" sz="2800" i="1" dirty="0"/>
              <a:t>, …., A</a:t>
            </a:r>
            <a:r>
              <a:rPr lang="en-US" altLang="en-US" sz="2400" i="1" baseline="-25000" dirty="0"/>
              <a:t>n </a:t>
            </a:r>
            <a:r>
              <a:rPr lang="en-US" altLang="en-US" sz="2400" dirty="0"/>
              <a:t>.</a:t>
            </a:r>
          </a:p>
          <a:p>
            <a:endParaRPr lang="en-US" altLang="en-US" sz="2400" dirty="0"/>
          </a:p>
          <a:p>
            <a:endParaRPr lang="en-US" sz="2200" dirty="0"/>
          </a:p>
        </p:txBody>
      </p:sp>
      <p:sp>
        <p:nvSpPr>
          <p:cNvPr id="4" name="Date Placeholder 3"/>
          <p:cNvSpPr>
            <a:spLocks noGrp="1"/>
          </p:cNvSpPr>
          <p:nvPr>
            <p:ph type="dt" sz="half" idx="10"/>
          </p:nvPr>
        </p:nvSpPr>
        <p:spPr/>
        <p:txBody>
          <a:bodyPr/>
          <a:lstStyle/>
          <a:p>
            <a:fld id="{6DBB5CC5-D221-4DD0-AD62-A838A318701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Rename Operation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Integrity constraints are a set of rules. It is used to maintain the quality of information.</a:t>
            </a:r>
          </a:p>
          <a:p>
            <a:pPr algn="just"/>
            <a:r>
              <a:rPr lang="en-US" sz="2200" dirty="0"/>
              <a:t>Integrity constraints ensure that the data insertion, updating, and other processes have to be performed in such a way that data integrity is not affected.</a:t>
            </a:r>
          </a:p>
          <a:p>
            <a:pPr algn="just"/>
            <a:r>
              <a:rPr lang="en-US" sz="2200" dirty="0"/>
              <a:t>Thus, integrity constraint is used to guard against accidental damage to the database.</a:t>
            </a:r>
          </a:p>
          <a:p>
            <a:pPr marL="0" indent="0" algn="just">
              <a:buNone/>
            </a:pPr>
            <a:endParaRPr lang="en-US" sz="2200" dirty="0"/>
          </a:p>
          <a:p>
            <a:pPr algn="just"/>
            <a:endParaRPr lang="en-US" sz="2200" dirty="0"/>
          </a:p>
        </p:txBody>
      </p:sp>
      <p:sp>
        <p:nvSpPr>
          <p:cNvPr id="4" name="Date Placeholder 3"/>
          <p:cNvSpPr>
            <a:spLocks noGrp="1"/>
          </p:cNvSpPr>
          <p:nvPr>
            <p:ph type="dt" sz="half" idx="10"/>
          </p:nvPr>
        </p:nvSpPr>
        <p:spPr/>
        <p:txBody>
          <a:bodyPr/>
          <a:lstStyle/>
          <a:p>
            <a:fld id="{E2DA49B8-4188-4F95-B490-EF6B698B5E30}"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Integrity Constraints</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a:lnSpc>
                <a:spcPct val="110000"/>
              </a:lnSpc>
            </a:pPr>
            <a:r>
              <a:rPr lang="en-US" altLang="en-US" sz="2200" dirty="0"/>
              <a:t>A basic expression in the relational algebra consists of either one of the following:</a:t>
            </a:r>
          </a:p>
          <a:p>
            <a:pPr lvl="1">
              <a:lnSpc>
                <a:spcPct val="110000"/>
              </a:lnSpc>
            </a:pPr>
            <a:r>
              <a:rPr lang="en-US" altLang="en-US" sz="2000" dirty="0"/>
              <a:t>A relation in the database</a:t>
            </a:r>
          </a:p>
          <a:p>
            <a:pPr lvl="1">
              <a:lnSpc>
                <a:spcPct val="110000"/>
              </a:lnSpc>
            </a:pPr>
            <a:r>
              <a:rPr lang="en-US" altLang="en-US" sz="2000" dirty="0"/>
              <a:t>A constant relation</a:t>
            </a:r>
          </a:p>
          <a:p>
            <a:pPr>
              <a:lnSpc>
                <a:spcPct val="110000"/>
              </a:lnSpc>
            </a:pPr>
            <a:r>
              <a:rPr lang="en-US" altLang="en-US" sz="2200" dirty="0"/>
              <a:t>Let </a:t>
            </a:r>
            <a:r>
              <a:rPr lang="en-US" altLang="en-US" sz="2200" i="1" dirty="0"/>
              <a:t>E</a:t>
            </a:r>
            <a:r>
              <a:rPr lang="en-US" altLang="en-US" sz="2200" i="1" baseline="-25000" dirty="0"/>
              <a:t>1</a:t>
            </a:r>
            <a:r>
              <a:rPr lang="en-US" altLang="en-US" sz="2200" dirty="0"/>
              <a:t> and </a:t>
            </a:r>
            <a:r>
              <a:rPr lang="en-US" altLang="en-US" sz="2200" i="1" dirty="0"/>
              <a:t>E</a:t>
            </a:r>
            <a:r>
              <a:rPr lang="en-US" altLang="en-US" sz="2200" i="1" baseline="-25000" dirty="0"/>
              <a:t>2</a:t>
            </a:r>
            <a:r>
              <a:rPr lang="en-US" altLang="en-US" sz="2200" dirty="0"/>
              <a:t>  be relational-algebra expressions; the following are all relational-algebra expressions:</a:t>
            </a:r>
          </a:p>
          <a:p>
            <a:pPr lvl="1">
              <a:lnSpc>
                <a:spcPct val="110000"/>
              </a:lnSpc>
            </a:pPr>
            <a:r>
              <a:rPr lang="en-US" altLang="en-US" sz="2000" i="1" dirty="0"/>
              <a:t>E</a:t>
            </a:r>
            <a:r>
              <a:rPr lang="en-US" altLang="en-US" sz="2000" i="1" baseline="-25000" dirty="0"/>
              <a:t>1</a:t>
            </a:r>
            <a:r>
              <a:rPr lang="en-US" altLang="en-US" sz="2000" dirty="0"/>
              <a:t> </a:t>
            </a:r>
            <a:r>
              <a:rPr lang="en-US" altLang="en-US" sz="2000" dirty="0">
                <a:sym typeface="Symbol" pitchFamily="18" charset="2"/>
              </a:rPr>
              <a:t> </a:t>
            </a:r>
            <a:r>
              <a:rPr lang="en-US" altLang="en-US" sz="2000" i="1" dirty="0">
                <a:sym typeface="Symbol" pitchFamily="18" charset="2"/>
              </a:rPr>
              <a:t>E</a:t>
            </a:r>
            <a:r>
              <a:rPr lang="en-US" altLang="en-US" sz="2000" i="1" baseline="-25000" dirty="0">
                <a:sym typeface="Symbol" pitchFamily="18" charset="2"/>
              </a:rPr>
              <a:t>2</a:t>
            </a:r>
            <a:endParaRPr lang="en-US" altLang="en-US" sz="2000" dirty="0">
              <a:sym typeface="Symbol" pitchFamily="18" charset="2"/>
            </a:endParaRPr>
          </a:p>
          <a:p>
            <a:pPr lvl="1">
              <a:lnSpc>
                <a:spcPct val="110000"/>
              </a:lnSpc>
            </a:pPr>
            <a:r>
              <a:rPr lang="en-US" altLang="en-US" sz="2000" i="1" dirty="0">
                <a:sym typeface="Symbol" pitchFamily="18" charset="2"/>
              </a:rPr>
              <a:t>E</a:t>
            </a:r>
            <a:r>
              <a:rPr lang="en-US" altLang="en-US" sz="2000" i="1" baseline="-25000" dirty="0">
                <a:sym typeface="Symbol" pitchFamily="18" charset="2"/>
              </a:rPr>
              <a:t>1</a:t>
            </a:r>
            <a:r>
              <a:rPr lang="en-US" altLang="en-US" sz="2000" dirty="0">
                <a:sym typeface="Symbol" pitchFamily="18" charset="2"/>
              </a:rPr>
              <a:t> </a:t>
            </a:r>
            <a:r>
              <a:rPr lang="en-US" altLang="en-US" sz="2000" dirty="0"/>
              <a:t>–</a:t>
            </a:r>
            <a:r>
              <a:rPr lang="en-US" altLang="en-US" sz="2000" dirty="0">
                <a:sym typeface="Symbol" pitchFamily="18" charset="2"/>
              </a:rPr>
              <a:t> </a:t>
            </a:r>
            <a:r>
              <a:rPr lang="en-US" altLang="en-US" sz="2000" i="1" dirty="0">
                <a:sym typeface="Symbol" pitchFamily="18" charset="2"/>
              </a:rPr>
              <a:t>E</a:t>
            </a:r>
            <a:r>
              <a:rPr lang="en-US" altLang="en-US" sz="2000" i="1" baseline="-25000" dirty="0">
                <a:sym typeface="Symbol" pitchFamily="18" charset="2"/>
              </a:rPr>
              <a:t>2</a:t>
            </a:r>
            <a:endParaRPr lang="en-US" altLang="en-US" sz="2000" dirty="0"/>
          </a:p>
          <a:p>
            <a:pPr lvl="1">
              <a:lnSpc>
                <a:spcPct val="110000"/>
              </a:lnSpc>
            </a:pPr>
            <a:r>
              <a:rPr lang="en-US" altLang="en-US" sz="2000" i="1" dirty="0"/>
              <a:t>E</a:t>
            </a:r>
            <a:r>
              <a:rPr lang="en-US" altLang="en-US" sz="2000" i="1" baseline="-25000" dirty="0"/>
              <a:t>1</a:t>
            </a:r>
            <a:r>
              <a:rPr lang="en-US" altLang="en-US" sz="2000" dirty="0"/>
              <a:t> x </a:t>
            </a:r>
            <a:r>
              <a:rPr lang="en-US" altLang="en-US" sz="2000" i="1" dirty="0"/>
              <a:t>E</a:t>
            </a:r>
            <a:r>
              <a:rPr lang="en-US" altLang="en-US" sz="2000" i="1" baseline="-25000" dirty="0"/>
              <a:t>2</a:t>
            </a:r>
            <a:endParaRPr lang="en-US" altLang="en-US" sz="2000" dirty="0"/>
          </a:p>
          <a:p>
            <a:pPr lvl="1">
              <a:lnSpc>
                <a:spcPct val="110000"/>
              </a:lnSpc>
            </a:pPr>
            <a:r>
              <a:rPr lang="en-US" altLang="en-US" sz="2000" i="1" dirty="0">
                <a:sym typeface="Symbol" pitchFamily="18" charset="2"/>
              </a:rPr>
              <a:t></a:t>
            </a:r>
            <a:r>
              <a:rPr lang="en-US" altLang="en-US" sz="2000" i="1" baseline="-25000" dirty="0">
                <a:sym typeface="Symbol" pitchFamily="18" charset="2"/>
              </a:rPr>
              <a:t>p</a:t>
            </a:r>
            <a:r>
              <a:rPr lang="en-US" altLang="en-US" sz="2000" dirty="0">
                <a:sym typeface="Symbol" pitchFamily="18" charset="2"/>
              </a:rPr>
              <a:t> (</a:t>
            </a:r>
            <a:r>
              <a:rPr lang="en-US" altLang="en-US" sz="2000" i="1" dirty="0">
                <a:sym typeface="Symbol" pitchFamily="18" charset="2"/>
              </a:rPr>
              <a:t>E</a:t>
            </a:r>
            <a:r>
              <a:rPr lang="en-US" altLang="en-US" sz="2000" i="1" baseline="-25000" dirty="0">
                <a:sym typeface="Symbol" pitchFamily="18" charset="2"/>
              </a:rPr>
              <a:t>1</a:t>
            </a:r>
            <a:r>
              <a:rPr lang="en-US" altLang="en-US" sz="2000" dirty="0">
                <a:sym typeface="Symbol" pitchFamily="18" charset="2"/>
              </a:rPr>
              <a:t>), </a:t>
            </a:r>
            <a:r>
              <a:rPr lang="en-US" altLang="en-US" sz="2000" i="1" dirty="0">
                <a:sym typeface="Symbol" pitchFamily="18" charset="2"/>
              </a:rPr>
              <a:t>P</a:t>
            </a:r>
            <a:r>
              <a:rPr lang="en-US" altLang="en-US" sz="2000" dirty="0">
                <a:sym typeface="Symbol" pitchFamily="18" charset="2"/>
              </a:rPr>
              <a:t> is a predicate on attributes in </a:t>
            </a:r>
            <a:r>
              <a:rPr lang="en-US" altLang="en-US" sz="2000" i="1" dirty="0">
                <a:sym typeface="Symbol" pitchFamily="18" charset="2"/>
              </a:rPr>
              <a:t>E</a:t>
            </a:r>
            <a:r>
              <a:rPr lang="en-US" altLang="en-US" sz="2000" i="1" baseline="-25000" dirty="0">
                <a:sym typeface="Symbol" pitchFamily="18" charset="2"/>
              </a:rPr>
              <a:t>1</a:t>
            </a:r>
            <a:endParaRPr lang="en-US" altLang="en-US" sz="2000" dirty="0">
              <a:sym typeface="Symbol" pitchFamily="18" charset="2"/>
            </a:endParaRPr>
          </a:p>
          <a:p>
            <a:pPr lvl="1">
              <a:lnSpc>
                <a:spcPct val="110000"/>
              </a:lnSpc>
            </a:pPr>
            <a:r>
              <a:rPr lang="en-US" altLang="en-US" sz="2000" dirty="0">
                <a:sym typeface="Symbol" pitchFamily="18" charset="2"/>
              </a:rPr>
              <a:t></a:t>
            </a:r>
            <a:r>
              <a:rPr lang="en-US" altLang="en-US" sz="2000" i="1" baseline="-25000" dirty="0">
                <a:sym typeface="Symbol" pitchFamily="18" charset="2"/>
              </a:rPr>
              <a:t>s</a:t>
            </a:r>
            <a:r>
              <a:rPr lang="en-US" altLang="en-US" sz="2000" dirty="0">
                <a:sym typeface="Symbol" pitchFamily="18" charset="2"/>
              </a:rPr>
              <a:t>(</a:t>
            </a:r>
            <a:r>
              <a:rPr lang="en-US" altLang="en-US" sz="2000" i="1" dirty="0">
                <a:sym typeface="Symbol" pitchFamily="18" charset="2"/>
              </a:rPr>
              <a:t>E</a:t>
            </a:r>
            <a:r>
              <a:rPr lang="en-US" altLang="en-US" sz="2000" i="1" baseline="-25000" dirty="0">
                <a:sym typeface="Symbol" pitchFamily="18" charset="2"/>
              </a:rPr>
              <a:t>1</a:t>
            </a:r>
            <a:r>
              <a:rPr lang="en-US" altLang="en-US" sz="2000" dirty="0">
                <a:sym typeface="Symbol" pitchFamily="18" charset="2"/>
              </a:rPr>
              <a:t>), </a:t>
            </a:r>
            <a:r>
              <a:rPr lang="en-US" altLang="en-US" sz="2000" i="1" dirty="0">
                <a:sym typeface="Symbol" pitchFamily="18" charset="2"/>
              </a:rPr>
              <a:t>S</a:t>
            </a:r>
            <a:r>
              <a:rPr lang="en-US" altLang="en-US" sz="2000" dirty="0">
                <a:sym typeface="Symbol" pitchFamily="18" charset="2"/>
              </a:rPr>
              <a:t> is a list consisting of some of the attributes in </a:t>
            </a:r>
            <a:r>
              <a:rPr lang="en-US" altLang="en-US" sz="2000" i="1" dirty="0">
                <a:sym typeface="Symbol" pitchFamily="18" charset="2"/>
              </a:rPr>
              <a:t>E</a:t>
            </a:r>
            <a:r>
              <a:rPr lang="en-US" altLang="en-US" sz="2000" i="1" baseline="-25000" dirty="0">
                <a:sym typeface="Symbol" pitchFamily="18" charset="2"/>
              </a:rPr>
              <a:t>1</a:t>
            </a:r>
            <a:endParaRPr lang="en-US" altLang="en-US" sz="2000" dirty="0">
              <a:sym typeface="Symbol" pitchFamily="18" charset="2"/>
            </a:endParaRPr>
          </a:p>
          <a:p>
            <a:pPr lvl="1">
              <a:lnSpc>
                <a:spcPct val="110000"/>
              </a:lnSpc>
            </a:pPr>
            <a:r>
              <a:rPr lang="en-US" altLang="en-US" sz="2000" i="1" dirty="0">
                <a:sym typeface="Symbol" pitchFamily="18" charset="2"/>
              </a:rPr>
              <a:t> </a:t>
            </a:r>
            <a:r>
              <a:rPr lang="en-US" altLang="en-US" sz="2000" i="1" baseline="-25000" dirty="0">
                <a:sym typeface="Symbol" pitchFamily="18" charset="2"/>
              </a:rPr>
              <a:t>x</a:t>
            </a:r>
            <a:r>
              <a:rPr lang="en-US" altLang="en-US" sz="2000" i="1" dirty="0">
                <a:sym typeface="Symbol" pitchFamily="18" charset="2"/>
              </a:rPr>
              <a:t> </a:t>
            </a:r>
            <a:r>
              <a:rPr lang="en-US" altLang="en-US" sz="2000" dirty="0">
                <a:sym typeface="Symbol" pitchFamily="18" charset="2"/>
              </a:rPr>
              <a:t>(</a:t>
            </a:r>
            <a:r>
              <a:rPr lang="en-US" altLang="en-US" sz="2000" i="1" dirty="0">
                <a:sym typeface="Symbol" pitchFamily="18" charset="2"/>
              </a:rPr>
              <a:t>E</a:t>
            </a:r>
            <a:r>
              <a:rPr lang="en-US" altLang="en-US" sz="2000" i="1" baseline="-25000" dirty="0">
                <a:sym typeface="Symbol" pitchFamily="18" charset="2"/>
              </a:rPr>
              <a:t>1</a:t>
            </a:r>
            <a:r>
              <a:rPr lang="en-US" altLang="en-US" sz="2000" dirty="0">
                <a:sym typeface="Symbol" pitchFamily="18" charset="2"/>
              </a:rPr>
              <a:t>), x is the new name for the result of </a:t>
            </a:r>
            <a:r>
              <a:rPr lang="en-US" altLang="en-US" sz="2000" i="1" dirty="0">
                <a:sym typeface="Symbol" pitchFamily="18" charset="2"/>
              </a:rPr>
              <a:t>E</a:t>
            </a:r>
            <a:r>
              <a:rPr lang="en-US" altLang="en-US" sz="2000" i="1" baseline="-25000" dirty="0">
                <a:sym typeface="Symbol" pitchFamily="18" charset="2"/>
              </a:rPr>
              <a:t>1</a:t>
            </a:r>
          </a:p>
          <a:p>
            <a:endParaRPr lang="en-US" sz="2200" dirty="0"/>
          </a:p>
        </p:txBody>
      </p:sp>
      <p:sp>
        <p:nvSpPr>
          <p:cNvPr id="4" name="Date Placeholder 3"/>
          <p:cNvSpPr>
            <a:spLocks noGrp="1"/>
          </p:cNvSpPr>
          <p:nvPr>
            <p:ph type="dt" sz="half" idx="10"/>
          </p:nvPr>
        </p:nvSpPr>
        <p:spPr/>
        <p:txBody>
          <a:bodyPr/>
          <a:lstStyle/>
          <a:p>
            <a:fld id="{5598B55A-04EB-406E-B075-66C6CD7B2823}"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Formal Definition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tabLst>
                <a:tab pos="3195638" algn="ctr"/>
              </a:tabLst>
            </a:pPr>
            <a:r>
              <a:rPr lang="en-US" altLang="en-US" sz="2200" dirty="0"/>
              <a:t>A nonprocedural query language, where each query is of the form</a:t>
            </a:r>
          </a:p>
          <a:p>
            <a:pPr algn="just">
              <a:buFont typeface="Monotype Sorts" pitchFamily="2" charset="2"/>
              <a:buNone/>
              <a:tabLst>
                <a:tab pos="3195638" algn="ctr"/>
              </a:tabLst>
            </a:pPr>
            <a:r>
              <a:rPr lang="en-US" altLang="en-US" sz="2200" dirty="0"/>
              <a:t>		{</a:t>
            </a:r>
            <a:r>
              <a:rPr lang="en-US" altLang="en-US" sz="2200" i="1" dirty="0"/>
              <a:t>t</a:t>
            </a:r>
            <a:r>
              <a:rPr lang="en-US" altLang="en-US" sz="2200" dirty="0"/>
              <a:t> | </a:t>
            </a:r>
            <a:r>
              <a:rPr lang="en-US" altLang="en-US" sz="2200" i="1" dirty="0"/>
              <a:t>P</a:t>
            </a:r>
            <a:r>
              <a:rPr lang="en-US" altLang="en-US" sz="2200" dirty="0"/>
              <a:t> (</a:t>
            </a:r>
            <a:r>
              <a:rPr lang="en-US" altLang="en-US" sz="2200" i="1" dirty="0"/>
              <a:t>t </a:t>
            </a:r>
            <a:r>
              <a:rPr lang="en-US" altLang="en-US" sz="2200" dirty="0"/>
              <a:t>) }</a:t>
            </a:r>
          </a:p>
          <a:p>
            <a:pPr algn="just">
              <a:tabLst>
                <a:tab pos="3195638" algn="ctr"/>
              </a:tabLst>
            </a:pPr>
            <a:r>
              <a:rPr lang="en-US" altLang="en-US" sz="2200" dirty="0"/>
              <a:t>It is the set of all tuples </a:t>
            </a:r>
            <a:r>
              <a:rPr lang="en-US" altLang="en-US" sz="2200" i="1" dirty="0"/>
              <a:t>t</a:t>
            </a:r>
            <a:r>
              <a:rPr lang="en-US" altLang="en-US" sz="2200" dirty="0"/>
              <a:t> such that predicate </a:t>
            </a:r>
            <a:r>
              <a:rPr lang="en-US" altLang="en-US" sz="2200" i="1" dirty="0"/>
              <a:t>P</a:t>
            </a:r>
            <a:r>
              <a:rPr lang="en-US" altLang="en-US" sz="2200" dirty="0"/>
              <a:t> is true for </a:t>
            </a:r>
            <a:r>
              <a:rPr lang="en-US" altLang="en-US" sz="2200" i="1" dirty="0"/>
              <a:t>t</a:t>
            </a:r>
          </a:p>
          <a:p>
            <a:pPr algn="just">
              <a:tabLst>
                <a:tab pos="3195638" algn="ctr"/>
              </a:tabLst>
            </a:pPr>
            <a:r>
              <a:rPr lang="en-US" altLang="en-US" sz="2200" i="1" dirty="0"/>
              <a:t>t</a:t>
            </a:r>
            <a:r>
              <a:rPr lang="en-US" altLang="en-US" sz="2200" dirty="0"/>
              <a:t> is a </a:t>
            </a:r>
            <a:r>
              <a:rPr lang="en-US" altLang="en-US" sz="2200" i="1" dirty="0"/>
              <a:t>tuple variable</a:t>
            </a:r>
            <a:r>
              <a:rPr lang="en-US" altLang="en-US" sz="2200" dirty="0"/>
              <a:t>, </a:t>
            </a:r>
            <a:r>
              <a:rPr lang="en-US" altLang="en-US" sz="2200" i="1" dirty="0"/>
              <a:t>t </a:t>
            </a:r>
            <a:r>
              <a:rPr lang="en-US" altLang="en-US" sz="2200" dirty="0"/>
              <a:t>[</a:t>
            </a:r>
            <a:r>
              <a:rPr lang="en-US" altLang="en-US" sz="2200" i="1" dirty="0"/>
              <a:t>A </a:t>
            </a:r>
            <a:r>
              <a:rPr lang="en-US" altLang="en-US" sz="2200" dirty="0"/>
              <a:t>] denotes the value of tuple </a:t>
            </a:r>
            <a:r>
              <a:rPr lang="en-US" altLang="en-US" sz="2200" i="1" dirty="0"/>
              <a:t>t</a:t>
            </a:r>
            <a:r>
              <a:rPr lang="en-US" altLang="en-US" sz="2200" dirty="0"/>
              <a:t> on attribute </a:t>
            </a:r>
            <a:r>
              <a:rPr lang="en-US" altLang="en-US" sz="2200" i="1" dirty="0"/>
              <a:t>A</a:t>
            </a:r>
            <a:endParaRPr lang="en-US" altLang="en-US" sz="2200" dirty="0"/>
          </a:p>
          <a:p>
            <a:pPr algn="just">
              <a:tabLst>
                <a:tab pos="3195638" algn="ctr"/>
              </a:tabLst>
            </a:pPr>
            <a:r>
              <a:rPr lang="en-US" altLang="en-US" sz="2200" i="1" dirty="0"/>
              <a:t>t</a:t>
            </a:r>
            <a:r>
              <a:rPr lang="en-US" altLang="en-US" sz="2200" dirty="0"/>
              <a:t> </a:t>
            </a:r>
            <a:r>
              <a:rPr lang="en-US" altLang="en-US" sz="2200" dirty="0">
                <a:sym typeface="Symbol" pitchFamily="18" charset="2"/>
              </a:rPr>
              <a:t> </a:t>
            </a:r>
            <a:r>
              <a:rPr lang="en-US" altLang="en-US" sz="2200" i="1" dirty="0">
                <a:sym typeface="Symbol" pitchFamily="18" charset="2"/>
              </a:rPr>
              <a:t>r</a:t>
            </a:r>
            <a:r>
              <a:rPr lang="en-US" altLang="en-US" sz="2200" dirty="0">
                <a:sym typeface="Symbol" pitchFamily="18" charset="2"/>
              </a:rPr>
              <a:t> denotes that tuple </a:t>
            </a:r>
            <a:r>
              <a:rPr lang="en-US" altLang="en-US" sz="2200" i="1" dirty="0">
                <a:sym typeface="Symbol" pitchFamily="18" charset="2"/>
              </a:rPr>
              <a:t>t</a:t>
            </a:r>
            <a:r>
              <a:rPr lang="en-US" altLang="en-US" sz="2200" dirty="0">
                <a:sym typeface="Symbol" pitchFamily="18" charset="2"/>
              </a:rPr>
              <a:t> is in relation </a:t>
            </a:r>
            <a:r>
              <a:rPr lang="en-US" altLang="en-US" sz="2200" i="1" dirty="0">
                <a:sym typeface="Symbol" pitchFamily="18" charset="2"/>
              </a:rPr>
              <a:t>r</a:t>
            </a:r>
            <a:endParaRPr lang="en-US" altLang="en-US" sz="2200" dirty="0">
              <a:sym typeface="Symbol" pitchFamily="18" charset="2"/>
            </a:endParaRPr>
          </a:p>
          <a:p>
            <a:pPr algn="just">
              <a:tabLst>
                <a:tab pos="3195638" algn="ctr"/>
              </a:tabLst>
            </a:pPr>
            <a:r>
              <a:rPr lang="en-US" altLang="en-US" sz="2200" i="1" dirty="0">
                <a:sym typeface="Symbol" pitchFamily="18" charset="2"/>
              </a:rPr>
              <a:t>P</a:t>
            </a:r>
            <a:r>
              <a:rPr lang="en-US" altLang="en-US" sz="2200" dirty="0">
                <a:sym typeface="Symbol" pitchFamily="18" charset="2"/>
              </a:rPr>
              <a:t>  is a </a:t>
            </a:r>
            <a:r>
              <a:rPr lang="en-US" altLang="en-US" sz="2200" i="1" dirty="0">
                <a:sym typeface="Symbol" pitchFamily="18" charset="2"/>
              </a:rPr>
              <a:t>formula </a:t>
            </a:r>
            <a:r>
              <a:rPr lang="en-US" altLang="en-US" sz="2200" dirty="0">
                <a:sym typeface="Symbol" pitchFamily="18" charset="2"/>
              </a:rPr>
              <a:t>similar to that of the predicate calculus</a:t>
            </a:r>
            <a:endParaRPr lang="en-US" altLang="en-US" sz="2200" dirty="0"/>
          </a:p>
          <a:p>
            <a:pPr algn="just"/>
            <a:endParaRPr lang="en-US" sz="2200" dirty="0"/>
          </a:p>
        </p:txBody>
      </p:sp>
      <p:sp>
        <p:nvSpPr>
          <p:cNvPr id="4" name="Date Placeholder 3"/>
          <p:cNvSpPr>
            <a:spLocks noGrp="1"/>
          </p:cNvSpPr>
          <p:nvPr>
            <p:ph type="dt" sz="half" idx="10"/>
          </p:nvPr>
        </p:nvSpPr>
        <p:spPr/>
        <p:txBody>
          <a:bodyPr/>
          <a:lstStyle/>
          <a:p>
            <a:fld id="{32A4E9F7-00C4-47E3-B413-E5C9094543A0}"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Tuple Relational Calculus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Monotype Sorts" pitchFamily="2" charset="2"/>
              <a:buNone/>
            </a:pPr>
            <a:r>
              <a:rPr lang="en-US" altLang="en-US" sz="2200" dirty="0"/>
              <a:t>1.	Set of attributes and constants</a:t>
            </a:r>
          </a:p>
          <a:p>
            <a:pPr>
              <a:buFont typeface="Monotype Sorts" pitchFamily="2" charset="2"/>
              <a:buNone/>
            </a:pPr>
            <a:r>
              <a:rPr lang="en-US" altLang="en-US" sz="2200" dirty="0"/>
              <a:t>2.	Set of comparison operators:  (e.g., </a:t>
            </a:r>
            <a:r>
              <a:rPr lang="en-US" altLang="en-US" sz="2200" dirty="0">
                <a:sym typeface="Symbol" pitchFamily="18" charset="2"/>
              </a:rPr>
              <a:t></a:t>
            </a:r>
            <a:r>
              <a:rPr lang="en-US" altLang="en-US" sz="2200" dirty="0"/>
              <a:t>, </a:t>
            </a:r>
            <a:r>
              <a:rPr lang="en-US" altLang="en-US" sz="2200" dirty="0">
                <a:sym typeface="Symbol" pitchFamily="18" charset="2"/>
              </a:rPr>
              <a:t>, , , , )</a:t>
            </a:r>
          </a:p>
          <a:p>
            <a:pPr>
              <a:buFont typeface="Monotype Sorts" pitchFamily="2" charset="2"/>
              <a:buNone/>
            </a:pPr>
            <a:r>
              <a:rPr lang="en-US" altLang="en-US" sz="2200" dirty="0">
                <a:sym typeface="Symbol" pitchFamily="18" charset="2"/>
              </a:rPr>
              <a:t>3.	Set of connectives:  and (), or (v)‚ not ()</a:t>
            </a:r>
          </a:p>
          <a:p>
            <a:pPr>
              <a:buFont typeface="Monotype Sorts" pitchFamily="2" charset="2"/>
              <a:buNone/>
            </a:pPr>
            <a:r>
              <a:rPr lang="en-US" altLang="en-US" sz="2200" dirty="0">
                <a:sym typeface="Symbol" pitchFamily="18" charset="2"/>
              </a:rPr>
              <a:t>4.	Implication (): x  y, if x if true, then y is true</a:t>
            </a:r>
          </a:p>
          <a:p>
            <a:pPr>
              <a:buFont typeface="Monotype Sorts" pitchFamily="2" charset="2"/>
              <a:buNone/>
            </a:pPr>
            <a:r>
              <a:rPr lang="en-US" altLang="en-US" sz="2200" i="1" dirty="0">
                <a:sym typeface="Symbol" pitchFamily="18" charset="2"/>
              </a:rPr>
              <a:t>				x</a:t>
            </a:r>
            <a:r>
              <a:rPr lang="en-US" altLang="en-US" sz="2200" dirty="0">
                <a:sym typeface="Symbol" pitchFamily="18" charset="2"/>
              </a:rPr>
              <a:t>  </a:t>
            </a:r>
            <a:r>
              <a:rPr lang="en-US" altLang="en-US" sz="2200" i="1" dirty="0">
                <a:sym typeface="Symbol" pitchFamily="18" charset="2"/>
              </a:rPr>
              <a:t>y</a:t>
            </a:r>
            <a:r>
              <a:rPr lang="en-US" altLang="en-US" sz="2200" dirty="0">
                <a:sym typeface="Symbol" pitchFamily="18" charset="2"/>
              </a:rPr>
              <a:t> </a:t>
            </a:r>
            <a:r>
              <a:rPr lang="en-US" altLang="en-US" sz="2200" i="1" dirty="0">
                <a:sym typeface="Symbol" pitchFamily="18" charset="2"/>
              </a:rPr>
              <a:t>x</a:t>
            </a:r>
            <a:r>
              <a:rPr lang="en-US" altLang="en-US" sz="2200" dirty="0">
                <a:sym typeface="Symbol" pitchFamily="18" charset="2"/>
              </a:rPr>
              <a:t> v </a:t>
            </a:r>
            <a:r>
              <a:rPr lang="en-US" altLang="en-US" sz="2200" i="1" dirty="0">
                <a:sym typeface="Symbol" pitchFamily="18" charset="2"/>
              </a:rPr>
              <a:t>y</a:t>
            </a:r>
          </a:p>
          <a:p>
            <a:pPr>
              <a:buFont typeface="Monotype Sorts" pitchFamily="2" charset="2"/>
              <a:buNone/>
            </a:pPr>
            <a:r>
              <a:rPr lang="en-US" altLang="en-US" sz="2200" dirty="0">
                <a:sym typeface="Symbol" pitchFamily="18" charset="2"/>
              </a:rPr>
              <a:t>5.	Set of quantifiers:</a:t>
            </a:r>
          </a:p>
          <a:p>
            <a:pPr lvl="1">
              <a:buFont typeface="Wingdings 3" pitchFamily="18" charset="2"/>
              <a:buChar char=""/>
            </a:pPr>
            <a:r>
              <a:rPr lang="en-US" altLang="en-US" sz="2200" dirty="0">
                <a:sym typeface="Symbol" pitchFamily="18" charset="2"/>
              </a:rPr>
              <a:t></a:t>
            </a:r>
            <a:r>
              <a:rPr lang="en-US" altLang="en-US" sz="2200" i="1" dirty="0">
                <a:sym typeface="Symbol" pitchFamily="18" charset="2"/>
              </a:rPr>
              <a:t>t </a:t>
            </a:r>
            <a:r>
              <a:rPr lang="en-US" altLang="en-US" sz="2200" dirty="0">
                <a:sym typeface="Symbol" pitchFamily="18" charset="2"/>
              </a:rPr>
              <a:t></a:t>
            </a:r>
            <a:r>
              <a:rPr lang="en-US" altLang="en-US" sz="2200" i="1" dirty="0">
                <a:sym typeface="Symbol" pitchFamily="18" charset="2"/>
              </a:rPr>
              <a:t>r </a:t>
            </a:r>
            <a:r>
              <a:rPr lang="en-US" altLang="en-US" sz="2200" dirty="0">
                <a:sym typeface="Symbol" pitchFamily="18" charset="2"/>
              </a:rPr>
              <a:t>(</a:t>
            </a:r>
            <a:r>
              <a:rPr lang="en-US" altLang="en-US" sz="2200" i="1" dirty="0">
                <a:sym typeface="Symbol" pitchFamily="18" charset="2"/>
              </a:rPr>
              <a:t>Q </a:t>
            </a:r>
            <a:r>
              <a:rPr lang="en-US" altLang="en-US" sz="2200" dirty="0">
                <a:sym typeface="Symbol" pitchFamily="18" charset="2"/>
              </a:rPr>
              <a:t>(</a:t>
            </a:r>
            <a:r>
              <a:rPr lang="en-US" altLang="en-US" sz="2200" i="1" dirty="0">
                <a:sym typeface="Symbol" pitchFamily="18" charset="2"/>
              </a:rPr>
              <a:t>t </a:t>
            </a:r>
            <a:r>
              <a:rPr lang="en-US" altLang="en-US" sz="2200" dirty="0">
                <a:sym typeface="Symbol" pitchFamily="18" charset="2"/>
              </a:rPr>
              <a:t>))</a:t>
            </a:r>
            <a:r>
              <a:rPr lang="en-US" altLang="en-US" sz="2200" i="1" dirty="0">
                <a:sym typeface="Symbol" pitchFamily="18" charset="2"/>
              </a:rPr>
              <a:t> </a:t>
            </a:r>
            <a:r>
              <a:rPr lang="en-US" altLang="en-US" sz="2200" dirty="0">
                <a:sym typeface="Symbol" pitchFamily="18" charset="2"/>
              </a:rPr>
              <a:t></a:t>
            </a:r>
            <a:r>
              <a:rPr lang="en-US" altLang="en-US" sz="2200" i="1" dirty="0">
                <a:sym typeface="Symbol" pitchFamily="18" charset="2"/>
              </a:rPr>
              <a:t></a:t>
            </a:r>
            <a:r>
              <a:rPr lang="en-US" altLang="en-US" sz="2200" dirty="0">
                <a:sym typeface="Symbol" pitchFamily="18" charset="2"/>
              </a:rPr>
              <a:t>”there exists” a tuple in </a:t>
            </a:r>
            <a:r>
              <a:rPr lang="en-US" altLang="en-US" sz="2200" i="1" dirty="0">
                <a:sym typeface="Symbol" pitchFamily="18" charset="2"/>
              </a:rPr>
              <a:t>t</a:t>
            </a:r>
            <a:r>
              <a:rPr lang="en-US" altLang="en-US" sz="2200" dirty="0">
                <a:sym typeface="Symbol" pitchFamily="18" charset="2"/>
              </a:rPr>
              <a:t> in relation </a:t>
            </a:r>
            <a:r>
              <a:rPr lang="en-US" altLang="en-US" sz="2200" i="1" dirty="0">
                <a:sym typeface="Symbol" pitchFamily="18" charset="2"/>
              </a:rPr>
              <a:t>r</a:t>
            </a:r>
            <a:r>
              <a:rPr lang="en-US" altLang="en-US" sz="2200" dirty="0">
                <a:sym typeface="Symbol" pitchFamily="18" charset="2"/>
              </a:rPr>
              <a:t/>
            </a:r>
            <a:br>
              <a:rPr lang="en-US" altLang="en-US" sz="2200" dirty="0">
                <a:sym typeface="Symbol" pitchFamily="18" charset="2"/>
              </a:rPr>
            </a:br>
            <a:r>
              <a:rPr lang="en-US" altLang="en-US" sz="2200" dirty="0">
                <a:sym typeface="Symbol" pitchFamily="18" charset="2"/>
              </a:rPr>
              <a:t>                        such that predicate </a:t>
            </a:r>
            <a:r>
              <a:rPr lang="en-US" altLang="en-US" sz="2200" i="1" dirty="0">
                <a:sym typeface="Symbol" pitchFamily="18" charset="2"/>
              </a:rPr>
              <a:t>Q </a:t>
            </a:r>
            <a:r>
              <a:rPr lang="en-US" altLang="en-US" sz="2200" dirty="0">
                <a:sym typeface="Symbol" pitchFamily="18" charset="2"/>
              </a:rPr>
              <a:t>(</a:t>
            </a:r>
            <a:r>
              <a:rPr lang="en-US" altLang="en-US" sz="2200" i="1" dirty="0">
                <a:sym typeface="Symbol" pitchFamily="18" charset="2"/>
              </a:rPr>
              <a:t>t </a:t>
            </a:r>
            <a:r>
              <a:rPr lang="en-US" altLang="en-US" sz="2200" dirty="0">
                <a:sym typeface="Symbol" pitchFamily="18" charset="2"/>
              </a:rPr>
              <a:t>) is true</a:t>
            </a:r>
          </a:p>
          <a:p>
            <a:pPr lvl="1">
              <a:buFont typeface="Wingdings 3" pitchFamily="18" charset="2"/>
              <a:buChar char=""/>
            </a:pPr>
            <a:r>
              <a:rPr lang="en-US" altLang="en-US" sz="2200" dirty="0">
                <a:sym typeface="Symbol" pitchFamily="18" charset="2"/>
              </a:rPr>
              <a:t></a:t>
            </a:r>
            <a:r>
              <a:rPr lang="en-US" altLang="en-US" sz="2200" i="1" dirty="0">
                <a:sym typeface="Symbol" pitchFamily="18" charset="2"/>
              </a:rPr>
              <a:t>t </a:t>
            </a:r>
            <a:r>
              <a:rPr lang="en-US" altLang="en-US" sz="2200" dirty="0">
                <a:sym typeface="Symbol" pitchFamily="18" charset="2"/>
              </a:rPr>
              <a:t></a:t>
            </a:r>
            <a:r>
              <a:rPr lang="en-US" altLang="en-US" sz="2200" i="1" dirty="0">
                <a:sym typeface="Symbol" pitchFamily="18" charset="2"/>
              </a:rPr>
              <a:t>r</a:t>
            </a:r>
            <a:r>
              <a:rPr lang="en-US" altLang="en-US" sz="2200" dirty="0">
                <a:sym typeface="Symbol" pitchFamily="18" charset="2"/>
              </a:rPr>
              <a:t> (</a:t>
            </a:r>
            <a:r>
              <a:rPr lang="en-US" altLang="en-US" sz="2200" i="1" dirty="0">
                <a:sym typeface="Symbol" pitchFamily="18" charset="2"/>
              </a:rPr>
              <a:t>Q </a:t>
            </a:r>
            <a:r>
              <a:rPr lang="en-US" altLang="en-US" sz="2200" dirty="0">
                <a:sym typeface="Symbol" pitchFamily="18" charset="2"/>
              </a:rPr>
              <a:t>(</a:t>
            </a:r>
            <a:r>
              <a:rPr lang="en-US" altLang="en-US" sz="2200" i="1" dirty="0">
                <a:sym typeface="Symbol" pitchFamily="18" charset="2"/>
              </a:rPr>
              <a:t>t </a:t>
            </a:r>
            <a:r>
              <a:rPr lang="en-US" altLang="en-US" sz="2200" dirty="0">
                <a:sym typeface="Symbol" pitchFamily="18" charset="2"/>
              </a:rPr>
              <a:t>)) </a:t>
            </a:r>
            <a:r>
              <a:rPr lang="en-US" altLang="en-US" sz="2200" i="1" dirty="0">
                <a:sym typeface="Symbol" pitchFamily="18" charset="2"/>
              </a:rPr>
              <a:t>Q</a:t>
            </a:r>
            <a:r>
              <a:rPr lang="en-US" altLang="en-US" sz="2200" dirty="0">
                <a:sym typeface="Symbol" pitchFamily="18" charset="2"/>
              </a:rPr>
              <a:t> is true “for all” tuples </a:t>
            </a:r>
            <a:r>
              <a:rPr lang="en-US" altLang="en-US" sz="2200" i="1" dirty="0">
                <a:sym typeface="Symbol" pitchFamily="18" charset="2"/>
              </a:rPr>
              <a:t>t</a:t>
            </a:r>
            <a:r>
              <a:rPr lang="en-US" altLang="en-US" sz="2200" dirty="0">
                <a:sym typeface="Symbol" pitchFamily="18" charset="2"/>
              </a:rPr>
              <a:t> in relation </a:t>
            </a:r>
            <a:r>
              <a:rPr lang="en-US" altLang="en-US" sz="2200" i="1" dirty="0">
                <a:sym typeface="Symbol" pitchFamily="18" charset="2"/>
              </a:rPr>
              <a:t>r</a:t>
            </a:r>
          </a:p>
          <a:p>
            <a:endParaRPr lang="en-US" sz="2200" dirty="0"/>
          </a:p>
        </p:txBody>
      </p:sp>
      <p:sp>
        <p:nvSpPr>
          <p:cNvPr id="4" name="Date Placeholder 3"/>
          <p:cNvSpPr>
            <a:spLocks noGrp="1"/>
          </p:cNvSpPr>
          <p:nvPr>
            <p:ph type="dt" sz="half" idx="10"/>
          </p:nvPr>
        </p:nvSpPr>
        <p:spPr/>
        <p:txBody>
          <a:bodyPr/>
          <a:lstStyle/>
          <a:p>
            <a:fld id="{908F2F18-BE69-4BD0-93AB-5910372A15A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Predicate Calculus Formula</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4B7360-2AE3-4E54-B12D-C74B73061CF8}"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 Queries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3"/>
          <p:cNvSpPr txBox="1">
            <a:spLocks noChangeArrowheads="1"/>
          </p:cNvSpPr>
          <p:nvPr/>
        </p:nvSpPr>
        <p:spPr>
          <a:xfrm>
            <a:off x="876300" y="1165225"/>
            <a:ext cx="7305675" cy="800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3195638" algn="ctr"/>
              </a:tabLst>
            </a:pPr>
            <a:r>
              <a:rPr lang="en-US" altLang="en-US" sz="2200" dirty="0"/>
              <a:t>Find the </a:t>
            </a:r>
            <a:r>
              <a:rPr lang="en-US" altLang="en-US" sz="2200" i="1" dirty="0"/>
              <a:t>ID, name, </a:t>
            </a:r>
            <a:r>
              <a:rPr lang="en-US" altLang="en-US" sz="2200" i="1" dirty="0" err="1"/>
              <a:t>dept_name</a:t>
            </a:r>
            <a:r>
              <a:rPr lang="en-US" altLang="en-US" sz="2200" i="1" dirty="0"/>
              <a:t>, salary  </a:t>
            </a:r>
            <a:r>
              <a:rPr lang="en-US" altLang="en-US" sz="2200" dirty="0"/>
              <a:t>for instructors whose salary is greater than $80,000</a:t>
            </a:r>
            <a:endParaRPr lang="en-US" altLang="en-US" sz="2200" dirty="0">
              <a:sym typeface="Symbol" pitchFamily="18" charset="2"/>
            </a:endParaRPr>
          </a:p>
        </p:txBody>
      </p:sp>
      <p:sp>
        <p:nvSpPr>
          <p:cNvPr id="11" name="Text Box 4"/>
          <p:cNvSpPr txBox="1">
            <a:spLocks noChangeArrowheads="1"/>
          </p:cNvSpPr>
          <p:nvPr/>
        </p:nvSpPr>
        <p:spPr bwMode="auto">
          <a:xfrm>
            <a:off x="871538" y="2708275"/>
            <a:ext cx="741203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pPr>
            <a:r>
              <a:rPr kumimoji="1" lang="en-US" altLang="en-US" dirty="0"/>
              <a:t> </a:t>
            </a:r>
          </a:p>
          <a:p>
            <a:pPr>
              <a:spcBef>
                <a:spcPct val="35000"/>
              </a:spcBef>
              <a:buClr>
                <a:schemeClr val="tx2"/>
              </a:buClr>
              <a:buSzPct val="90000"/>
              <a:buFont typeface="Monotype Sorts" pitchFamily="2" charset="2"/>
              <a:buChar char="n"/>
            </a:pPr>
            <a:r>
              <a:rPr kumimoji="1" lang="en-US" altLang="en-US" dirty="0"/>
              <a:t>   As in the previous query, but output only the </a:t>
            </a:r>
            <a:r>
              <a:rPr kumimoji="1" lang="en-US" altLang="en-US" i="1" dirty="0"/>
              <a:t>ID</a:t>
            </a:r>
            <a:r>
              <a:rPr kumimoji="1" lang="en-US" altLang="en-US" dirty="0"/>
              <a:t> attribute value</a:t>
            </a:r>
          </a:p>
          <a:p>
            <a:pPr>
              <a:spcBef>
                <a:spcPct val="35000"/>
              </a:spcBef>
              <a:buClr>
                <a:schemeClr val="tx2"/>
              </a:buClr>
              <a:buSzPct val="90000"/>
              <a:buFont typeface="Monotype Sorts" pitchFamily="2" charset="2"/>
              <a:buChar char="n"/>
            </a:pPr>
            <a:endParaRPr kumimoji="1" lang="en-US" altLang="en-US" sz="900" i="1" dirty="0">
              <a:sym typeface="Symbol" pitchFamily="18" charset="2"/>
            </a:endParaRPr>
          </a:p>
          <a:p>
            <a:pPr>
              <a:spcBef>
                <a:spcPct val="35000"/>
              </a:spcBef>
              <a:buClr>
                <a:schemeClr val="tx2"/>
              </a:buClr>
              <a:buSzPct val="90000"/>
              <a:buFont typeface="Monotype Sorts" pitchFamily="2" charset="2"/>
              <a:buNone/>
            </a:pPr>
            <a:r>
              <a:rPr kumimoji="1" lang="en-US" altLang="en-US" dirty="0"/>
              <a:t>                 {</a:t>
            </a:r>
            <a:r>
              <a:rPr kumimoji="1" lang="en-US" altLang="en-US" i="1" dirty="0"/>
              <a:t>t </a:t>
            </a:r>
            <a:r>
              <a:rPr kumimoji="1" lang="en-US" altLang="en-US" dirty="0"/>
              <a:t>|</a:t>
            </a:r>
            <a:r>
              <a:rPr kumimoji="1" lang="en-US" altLang="en-US" i="1" dirty="0"/>
              <a:t> </a:t>
            </a:r>
            <a:r>
              <a:rPr kumimoji="1" lang="en-US" altLang="en-US" dirty="0">
                <a:sym typeface="Symbol" pitchFamily="18" charset="2"/>
              </a:rPr>
              <a:t></a:t>
            </a:r>
            <a:r>
              <a:rPr kumimoji="1" lang="en-US" altLang="en-US" i="1" dirty="0">
                <a:sym typeface="Symbol" pitchFamily="18" charset="2"/>
              </a:rPr>
              <a:t> s </a:t>
            </a:r>
            <a:r>
              <a:rPr kumimoji="1" lang="en-US" altLang="en-US" dirty="0">
                <a:sym typeface="Symbol" pitchFamily="18" charset="2"/>
              </a:rPr>
              <a:t>instructor (</a:t>
            </a:r>
            <a:r>
              <a:rPr kumimoji="1" lang="en-US" altLang="en-US" i="1" dirty="0">
                <a:sym typeface="Symbol" pitchFamily="18" charset="2"/>
              </a:rPr>
              <a:t>t </a:t>
            </a:r>
            <a:r>
              <a:rPr kumimoji="1" lang="en-US" altLang="en-US" dirty="0">
                <a:sym typeface="Symbol" pitchFamily="18" charset="2"/>
              </a:rPr>
              <a:t>[</a:t>
            </a:r>
            <a:r>
              <a:rPr kumimoji="1" lang="en-US" altLang="en-US" i="1" dirty="0">
                <a:sym typeface="Symbol" pitchFamily="18" charset="2"/>
              </a:rPr>
              <a:t>ID </a:t>
            </a:r>
            <a:r>
              <a:rPr kumimoji="1" lang="en-US" altLang="en-US" dirty="0">
                <a:sym typeface="Symbol" pitchFamily="18" charset="2"/>
              </a:rPr>
              <a:t>] = </a:t>
            </a:r>
            <a:r>
              <a:rPr kumimoji="1" lang="en-US" altLang="en-US" i="1" dirty="0">
                <a:sym typeface="Symbol" pitchFamily="18" charset="2"/>
              </a:rPr>
              <a:t>s </a:t>
            </a:r>
            <a:r>
              <a:rPr kumimoji="1" lang="en-US" altLang="en-US" dirty="0">
                <a:sym typeface="Symbol" pitchFamily="18" charset="2"/>
              </a:rPr>
              <a:t>[</a:t>
            </a:r>
            <a:r>
              <a:rPr kumimoji="1" lang="en-US" altLang="en-US" i="1" dirty="0">
                <a:sym typeface="Symbol" pitchFamily="18" charset="2"/>
              </a:rPr>
              <a:t>ID </a:t>
            </a:r>
            <a:r>
              <a:rPr kumimoji="1" lang="en-US" altLang="en-US" dirty="0">
                <a:sym typeface="Symbol" pitchFamily="18" charset="2"/>
              </a:rPr>
              <a:t>]  </a:t>
            </a:r>
            <a:r>
              <a:rPr kumimoji="1" lang="en-US" altLang="en-US" i="1" dirty="0">
                <a:sym typeface="Symbol" pitchFamily="18" charset="2"/>
              </a:rPr>
              <a:t>s</a:t>
            </a:r>
            <a:r>
              <a:rPr kumimoji="1" lang="en-US" altLang="en-US" dirty="0">
                <a:sym typeface="Symbol" pitchFamily="18" charset="2"/>
              </a:rPr>
              <a:t> [</a:t>
            </a:r>
            <a:r>
              <a:rPr kumimoji="1" lang="en-US" altLang="en-US" i="1" dirty="0">
                <a:sym typeface="Symbol" pitchFamily="18" charset="2"/>
              </a:rPr>
              <a:t>salary </a:t>
            </a:r>
            <a:r>
              <a:rPr kumimoji="1" lang="en-US" altLang="en-US" dirty="0">
                <a:sym typeface="Symbol" pitchFamily="18" charset="2"/>
              </a:rPr>
              <a:t>]  80000)}</a:t>
            </a:r>
          </a:p>
          <a:p>
            <a:pPr>
              <a:spcBef>
                <a:spcPct val="35000"/>
              </a:spcBef>
              <a:buClr>
                <a:schemeClr val="tx2"/>
              </a:buClr>
              <a:buSzPct val="90000"/>
              <a:buFont typeface="Monotype Sorts" pitchFamily="2" charset="2"/>
              <a:buNone/>
            </a:pPr>
            <a:endParaRPr kumimoji="1" lang="en-US" altLang="en-US" dirty="0">
              <a:sym typeface="Symbol" pitchFamily="18" charset="2"/>
            </a:endParaRPr>
          </a:p>
          <a:p>
            <a:pPr>
              <a:spcBef>
                <a:spcPct val="35000"/>
              </a:spcBef>
              <a:buClr>
                <a:schemeClr val="tx2"/>
              </a:buClr>
              <a:buSzPct val="90000"/>
              <a:buFont typeface="Monotype Sorts" pitchFamily="2" charset="2"/>
              <a:buNone/>
            </a:pPr>
            <a:r>
              <a:rPr kumimoji="1" lang="en-US" altLang="en-US" dirty="0">
                <a:sym typeface="Symbol" pitchFamily="18" charset="2"/>
              </a:rPr>
              <a:t>     </a:t>
            </a:r>
            <a:endParaRPr kumimoji="1" lang="en-US" altLang="en-US" i="1" dirty="0">
              <a:sym typeface="Symbol" pitchFamily="18" charset="2"/>
            </a:endParaRPr>
          </a:p>
          <a:p>
            <a:pPr>
              <a:spcBef>
                <a:spcPct val="35000"/>
              </a:spcBef>
              <a:buClr>
                <a:schemeClr val="tx2"/>
              </a:buClr>
              <a:buSzPct val="90000"/>
              <a:buFont typeface="Monotype Sorts" pitchFamily="2" charset="2"/>
              <a:buNone/>
            </a:pPr>
            <a:endParaRPr kumimoji="1" lang="en-US" altLang="en-US" i="1" dirty="0">
              <a:sym typeface="Symbol" pitchFamily="18" charset="2"/>
            </a:endParaRPr>
          </a:p>
          <a:p>
            <a:pPr>
              <a:spcBef>
                <a:spcPct val="35000"/>
              </a:spcBef>
              <a:buClr>
                <a:schemeClr val="tx2"/>
              </a:buClr>
              <a:buSzPct val="90000"/>
              <a:buFont typeface="Monotype Sorts" pitchFamily="2" charset="2"/>
              <a:buNone/>
            </a:pPr>
            <a:endParaRPr kumimoji="1" lang="en-US" altLang="en-US" i="1" dirty="0">
              <a:sym typeface="Symbol" pitchFamily="18" charset="2"/>
            </a:endParaRPr>
          </a:p>
        </p:txBody>
      </p:sp>
      <p:sp>
        <p:nvSpPr>
          <p:cNvPr id="12" name="Text Box 5"/>
          <p:cNvSpPr txBox="1">
            <a:spLocks noChangeArrowheads="1"/>
          </p:cNvSpPr>
          <p:nvPr/>
        </p:nvSpPr>
        <p:spPr bwMode="auto">
          <a:xfrm>
            <a:off x="2714625" y="1925638"/>
            <a:ext cx="4367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sz="2000" dirty="0"/>
              <a:t>{</a:t>
            </a:r>
            <a:r>
              <a:rPr kumimoji="1" lang="en-US" altLang="en-US" sz="2000" i="1" dirty="0"/>
              <a:t>t</a:t>
            </a:r>
            <a:r>
              <a:rPr kumimoji="1" lang="en-US" altLang="en-US" sz="2000" dirty="0"/>
              <a:t> | </a:t>
            </a:r>
            <a:r>
              <a:rPr kumimoji="1" lang="en-US" altLang="en-US" sz="2000" i="1" dirty="0"/>
              <a:t>t</a:t>
            </a:r>
            <a:r>
              <a:rPr kumimoji="1" lang="en-US" altLang="en-US" sz="2000" dirty="0"/>
              <a:t> </a:t>
            </a:r>
            <a:r>
              <a:rPr kumimoji="1" lang="en-US" altLang="en-US" sz="2000" dirty="0">
                <a:sym typeface="Symbol" pitchFamily="18" charset="2"/>
              </a:rPr>
              <a:t> </a:t>
            </a:r>
            <a:r>
              <a:rPr kumimoji="1" lang="en-US" altLang="en-US" sz="2000" i="1" dirty="0">
                <a:sym typeface="Symbol" pitchFamily="18" charset="2"/>
              </a:rPr>
              <a:t>instructor</a:t>
            </a:r>
            <a:r>
              <a:rPr kumimoji="1" lang="en-US" altLang="en-US" sz="2000" dirty="0">
                <a:sym typeface="Symbol" pitchFamily="18" charset="2"/>
              </a:rPr>
              <a:t>  </a:t>
            </a:r>
            <a:r>
              <a:rPr kumimoji="1" lang="en-US" altLang="en-US" sz="2000" i="1" dirty="0">
                <a:sym typeface="Symbol" pitchFamily="18" charset="2"/>
              </a:rPr>
              <a:t>t</a:t>
            </a:r>
            <a:r>
              <a:rPr kumimoji="1" lang="en-US" altLang="en-US" sz="2000" dirty="0">
                <a:sym typeface="Symbol" pitchFamily="18" charset="2"/>
              </a:rPr>
              <a:t> [</a:t>
            </a:r>
            <a:r>
              <a:rPr kumimoji="1" lang="en-US" altLang="en-US" sz="2000" i="1" dirty="0">
                <a:sym typeface="Symbol" pitchFamily="18" charset="2"/>
              </a:rPr>
              <a:t>salary </a:t>
            </a:r>
            <a:r>
              <a:rPr kumimoji="1" lang="en-US" altLang="en-US" sz="2000" dirty="0">
                <a:sym typeface="Symbol" pitchFamily="18" charset="2"/>
              </a:rPr>
              <a:t>]  80000}</a:t>
            </a:r>
            <a:endParaRPr kumimoji="1" lang="en-US" altLang="en-US" i="1" dirty="0">
              <a:sym typeface="Symbol" pitchFamily="18" charset="2"/>
            </a:endParaRPr>
          </a:p>
        </p:txBody>
      </p:sp>
      <p:sp>
        <p:nvSpPr>
          <p:cNvPr id="13" name="Rectangle 6"/>
          <p:cNvSpPr>
            <a:spLocks noChangeArrowheads="1"/>
          </p:cNvSpPr>
          <p:nvPr/>
        </p:nvSpPr>
        <p:spPr bwMode="auto">
          <a:xfrm>
            <a:off x="1184275" y="4267200"/>
            <a:ext cx="6529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kumimoji="1" lang="en-US" altLang="en-US" dirty="0">
                <a:sym typeface="Symbol" pitchFamily="18" charset="2"/>
              </a:rPr>
              <a:t>Notice that a relation on schema (</a:t>
            </a:r>
            <a:r>
              <a:rPr kumimoji="1" lang="en-US" altLang="en-US" i="1" dirty="0">
                <a:sym typeface="Symbol" pitchFamily="18" charset="2"/>
              </a:rPr>
              <a:t>ID</a:t>
            </a:r>
            <a:r>
              <a:rPr kumimoji="1" lang="en-US" altLang="en-US" dirty="0">
                <a:sym typeface="Symbol" pitchFamily="18" charset="2"/>
              </a:rPr>
              <a:t>) is implicitly defined by the query  </a:t>
            </a:r>
            <a:endParaRPr lang="en-US" altLang="en-US" dirty="0"/>
          </a:p>
        </p:txBody>
      </p:sp>
      <p:sp>
        <p:nvSpPr>
          <p:cNvPr id="14" name="Rectangle 7"/>
          <p:cNvSpPr>
            <a:spLocks noChangeArrowheads="1"/>
          </p:cNvSpPr>
          <p:nvPr/>
        </p:nvSpPr>
        <p:spPr bwMode="auto">
          <a:xfrm>
            <a:off x="1149350" y="2449513"/>
            <a:ext cx="7419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kumimoji="1" lang="en-US" altLang="en-US" dirty="0">
                <a:sym typeface="Symbol" pitchFamily="18" charset="2"/>
              </a:rPr>
              <a:t>Notice that a relation on schema (</a:t>
            </a:r>
            <a:r>
              <a:rPr kumimoji="1" lang="en-US" altLang="en-US" i="1" dirty="0">
                <a:sym typeface="Symbol" pitchFamily="18" charset="2"/>
              </a:rPr>
              <a:t>ID, name, </a:t>
            </a:r>
            <a:r>
              <a:rPr kumimoji="1" lang="en-US" altLang="en-US" i="1" dirty="0" err="1">
                <a:sym typeface="Symbol" pitchFamily="18" charset="2"/>
              </a:rPr>
              <a:t>dept_name</a:t>
            </a:r>
            <a:r>
              <a:rPr kumimoji="1" lang="en-US" altLang="en-US" i="1" dirty="0">
                <a:sym typeface="Symbol" pitchFamily="18" charset="2"/>
              </a:rPr>
              <a:t>, salary</a:t>
            </a:r>
            <a:r>
              <a:rPr kumimoji="1" lang="en-US" altLang="en-US" dirty="0">
                <a:sym typeface="Symbol" pitchFamily="18" charset="2"/>
              </a:rPr>
              <a:t>) is   implicitly defined by the query  </a:t>
            </a:r>
            <a:endParaRPr lang="en-US" altLang="en-US" dirty="0"/>
          </a:p>
        </p:txBody>
      </p:sp>
    </p:spTree>
    <p:extLst>
      <p:ext uri="{BB962C8B-B14F-4D97-AF65-F5344CB8AC3E}">
        <p14:creationId xmlns:p14="http://schemas.microsoft.com/office/powerpoint/2010/main" val="1504360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autoUpdateAnimBg="0"/>
      <p:bldP spid="12" grpId="0" autoUpdateAnimBg="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515061-C1DD-4D5A-B76A-87F0859CCFD1}"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0"/>
            <a:ext cx="7772400" cy="727075"/>
          </a:xfrm>
        </p:spPr>
        <p:txBody>
          <a:bodyPr>
            <a:normAutofit/>
          </a:bodyPr>
          <a:lstStyle/>
          <a:p>
            <a:pPr>
              <a:defRPr/>
            </a:pPr>
            <a:r>
              <a:rPr lang="en-US" sz="3200" b="1" dirty="0"/>
              <a:t>Example Queries</a:t>
            </a:r>
          </a:p>
        </p:txBody>
      </p:sp>
      <p:sp>
        <p:nvSpPr>
          <p:cNvPr id="10" name="Rectangle 3"/>
          <p:cNvSpPr txBox="1">
            <a:spLocks noChangeArrowheads="1"/>
          </p:cNvSpPr>
          <p:nvPr/>
        </p:nvSpPr>
        <p:spPr>
          <a:xfrm>
            <a:off x="871538" y="1165225"/>
            <a:ext cx="7848600" cy="825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Find the names of all instructors whose department is in the Watson building</a:t>
            </a:r>
            <a:endParaRPr lang="en-US" altLang="en-US" sz="2200" dirty="0">
              <a:sym typeface="Symbol" pitchFamily="18" charset="2"/>
            </a:endParaRPr>
          </a:p>
        </p:txBody>
      </p:sp>
      <p:sp>
        <p:nvSpPr>
          <p:cNvPr id="11" name="Text Box 4"/>
          <p:cNvSpPr txBox="1">
            <a:spLocks noChangeArrowheads="1"/>
          </p:cNvSpPr>
          <p:nvPr/>
        </p:nvSpPr>
        <p:spPr bwMode="auto">
          <a:xfrm>
            <a:off x="1414463" y="4160838"/>
            <a:ext cx="71342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i="1" dirty="0"/>
              <a:t>t </a:t>
            </a:r>
            <a:r>
              <a:rPr kumimoji="1" lang="en-US" altLang="en-US" dirty="0"/>
              <a:t>|</a:t>
            </a:r>
            <a:r>
              <a:rPr kumimoji="1" lang="en-US" altLang="en-US" i="1" dirty="0"/>
              <a:t> </a:t>
            </a:r>
            <a:r>
              <a:rPr kumimoji="1" lang="en-US" altLang="en-US" dirty="0">
                <a:sym typeface="Symbol" pitchFamily="18" charset="2"/>
              </a:rPr>
              <a:t></a:t>
            </a:r>
            <a:r>
              <a:rPr kumimoji="1" lang="en-US" altLang="en-US" i="1" dirty="0">
                <a:sym typeface="Symbol" pitchFamily="18" charset="2"/>
              </a:rPr>
              <a:t>s </a:t>
            </a:r>
            <a:r>
              <a:rPr kumimoji="1" lang="en-US" altLang="en-US" dirty="0">
                <a:sym typeface="Symbol" pitchFamily="18" charset="2"/>
              </a:rPr>
              <a:t> </a:t>
            </a:r>
            <a:r>
              <a:rPr kumimoji="1" lang="en-US" altLang="en-US" i="1" dirty="0">
                <a:sym typeface="Symbol" pitchFamily="18" charset="2"/>
              </a:rPr>
              <a:t>section </a:t>
            </a:r>
            <a:r>
              <a:rPr kumimoji="1" lang="en-US" altLang="en-US" dirty="0">
                <a:sym typeface="Symbol" pitchFamily="18" charset="2"/>
              </a:rPr>
              <a:t>(</a:t>
            </a:r>
            <a:r>
              <a:rPr kumimoji="1" lang="en-US" altLang="en-US" i="1" dirty="0">
                <a:sym typeface="Symbol" pitchFamily="18" charset="2"/>
              </a:rPr>
              <a:t>t </a:t>
            </a:r>
            <a:r>
              <a:rPr kumimoji="1" lang="en-US" altLang="en-US" dirty="0">
                <a:sym typeface="Symbol" pitchFamily="18" charset="2"/>
              </a:rPr>
              <a:t>[</a:t>
            </a:r>
            <a:r>
              <a:rPr kumimoji="1" lang="en-US" altLang="en-US" i="1" dirty="0" err="1">
                <a:sym typeface="Symbol" pitchFamily="18" charset="2"/>
              </a:rPr>
              <a:t>course_id</a:t>
            </a:r>
            <a:r>
              <a:rPr kumimoji="1" lang="en-US" altLang="en-US" i="1" dirty="0">
                <a:sym typeface="Symbol" pitchFamily="18" charset="2"/>
              </a:rPr>
              <a:t> </a:t>
            </a:r>
            <a:r>
              <a:rPr kumimoji="1" lang="en-US" altLang="en-US" dirty="0">
                <a:sym typeface="Symbol" pitchFamily="18" charset="2"/>
              </a:rPr>
              <a:t>] = </a:t>
            </a:r>
            <a:r>
              <a:rPr kumimoji="1" lang="en-US" altLang="en-US" i="1" dirty="0">
                <a:sym typeface="Symbol" pitchFamily="18" charset="2"/>
              </a:rPr>
              <a:t>s </a:t>
            </a:r>
            <a:r>
              <a:rPr kumimoji="1" lang="en-US" altLang="en-US" dirty="0">
                <a:sym typeface="Symbol" pitchFamily="18" charset="2"/>
              </a:rPr>
              <a:t>[</a:t>
            </a:r>
            <a:r>
              <a:rPr kumimoji="1" lang="en-US" altLang="en-US" i="1" dirty="0" err="1">
                <a:sym typeface="Symbol" pitchFamily="18" charset="2"/>
              </a:rPr>
              <a:t>course_id</a:t>
            </a:r>
            <a:r>
              <a:rPr kumimoji="1" lang="en-US" altLang="en-US" dirty="0">
                <a:sym typeface="Symbol" pitchFamily="18" charset="2"/>
              </a:rPr>
              <a:t> ] </a:t>
            </a:r>
            <a:r>
              <a:rPr kumimoji="1" lang="en-US" altLang="en-US" sz="1600" dirty="0">
                <a:sym typeface="Symbol" pitchFamily="18" charset="2"/>
              </a:rPr>
              <a:t> </a:t>
            </a:r>
            <a:r>
              <a:rPr kumimoji="1" lang="en-US" altLang="en-US" dirty="0">
                <a:sym typeface="Symbol" pitchFamily="18" charset="2"/>
              </a:rPr>
              <a:t> </a:t>
            </a:r>
            <a:br>
              <a:rPr kumimoji="1" lang="en-US" altLang="en-US" dirty="0">
                <a:sym typeface="Symbol" pitchFamily="18" charset="2"/>
              </a:rPr>
            </a:br>
            <a:r>
              <a:rPr kumimoji="1" lang="en-US" altLang="en-US" dirty="0">
                <a:sym typeface="Symbol" pitchFamily="18" charset="2"/>
              </a:rPr>
              <a:t>                           </a:t>
            </a:r>
            <a:r>
              <a:rPr kumimoji="1" lang="en-US" altLang="en-US" i="1" dirty="0">
                <a:sym typeface="Symbol" pitchFamily="18" charset="2"/>
              </a:rPr>
              <a:t>s </a:t>
            </a:r>
            <a:r>
              <a:rPr kumimoji="1" lang="en-US" altLang="en-US" dirty="0">
                <a:sym typeface="Symbol" pitchFamily="18" charset="2"/>
              </a:rPr>
              <a:t>[</a:t>
            </a:r>
            <a:r>
              <a:rPr kumimoji="1" lang="en-US" altLang="en-US" i="1" dirty="0">
                <a:sym typeface="Symbol" pitchFamily="18" charset="2"/>
              </a:rPr>
              <a:t>semester</a:t>
            </a:r>
            <a:r>
              <a:rPr kumimoji="1" lang="en-US" altLang="en-US" dirty="0">
                <a:sym typeface="Symbol" pitchFamily="18" charset="2"/>
              </a:rPr>
              <a:t>] = “Fall”  </a:t>
            </a:r>
            <a:r>
              <a:rPr kumimoji="1" lang="en-US" altLang="en-US" i="1" dirty="0">
                <a:sym typeface="Symbol" pitchFamily="18" charset="2"/>
              </a:rPr>
              <a:t>s </a:t>
            </a:r>
            <a:r>
              <a:rPr kumimoji="1" lang="en-US" altLang="en-US" dirty="0">
                <a:sym typeface="Symbol" pitchFamily="18" charset="2"/>
              </a:rPr>
              <a:t>[year] </a:t>
            </a:r>
            <a:r>
              <a:rPr kumimoji="1" lang="en-US" altLang="en-US" i="1" dirty="0">
                <a:sym typeface="Symbol" pitchFamily="18" charset="2"/>
              </a:rPr>
              <a:t>= </a:t>
            </a:r>
            <a:r>
              <a:rPr kumimoji="1" lang="en-US" altLang="en-US" dirty="0">
                <a:sym typeface="Symbol" pitchFamily="18" charset="2"/>
              </a:rPr>
              <a:t>2009 </a:t>
            </a:r>
            <a:br>
              <a:rPr kumimoji="1" lang="en-US" altLang="en-US" dirty="0">
                <a:sym typeface="Symbol" pitchFamily="18" charset="2"/>
              </a:rPr>
            </a:br>
            <a:r>
              <a:rPr kumimoji="1" lang="en-US" altLang="en-US" dirty="0">
                <a:sym typeface="Symbol" pitchFamily="18" charset="2"/>
              </a:rPr>
              <a:t>   v </a:t>
            </a:r>
            <a:r>
              <a:rPr kumimoji="1" lang="en-US" altLang="en-US" i="1" dirty="0">
                <a:sym typeface="Symbol" pitchFamily="18" charset="2"/>
              </a:rPr>
              <a:t>u </a:t>
            </a:r>
            <a:r>
              <a:rPr kumimoji="1" lang="en-US" altLang="en-US" dirty="0">
                <a:sym typeface="Symbol" pitchFamily="18" charset="2"/>
              </a:rPr>
              <a:t> </a:t>
            </a:r>
            <a:r>
              <a:rPr kumimoji="1" lang="en-US" altLang="en-US" i="1" dirty="0">
                <a:sym typeface="Symbol" pitchFamily="18" charset="2"/>
              </a:rPr>
              <a:t>section </a:t>
            </a:r>
            <a:r>
              <a:rPr kumimoji="1" lang="en-US" altLang="en-US" dirty="0">
                <a:sym typeface="Symbol" pitchFamily="18" charset="2"/>
              </a:rPr>
              <a:t>(</a:t>
            </a:r>
            <a:r>
              <a:rPr kumimoji="1" lang="en-US" altLang="en-US" i="1" dirty="0">
                <a:sym typeface="Symbol" pitchFamily="18" charset="2"/>
              </a:rPr>
              <a:t>t  </a:t>
            </a:r>
            <a:r>
              <a:rPr kumimoji="1" lang="en-US" altLang="en-US" dirty="0">
                <a:sym typeface="Symbol" pitchFamily="18" charset="2"/>
              </a:rPr>
              <a:t>[</a:t>
            </a:r>
            <a:r>
              <a:rPr kumimoji="1" lang="en-US" altLang="en-US" i="1" dirty="0" err="1">
                <a:sym typeface="Symbol" pitchFamily="18" charset="2"/>
              </a:rPr>
              <a:t>course_id</a:t>
            </a:r>
            <a:r>
              <a:rPr kumimoji="1" lang="en-US" altLang="en-US" i="1" dirty="0">
                <a:sym typeface="Symbol" pitchFamily="18" charset="2"/>
              </a:rPr>
              <a:t> </a:t>
            </a:r>
            <a:r>
              <a:rPr kumimoji="1" lang="en-US" altLang="en-US" dirty="0">
                <a:sym typeface="Symbol" pitchFamily="18" charset="2"/>
              </a:rPr>
              <a:t>] = </a:t>
            </a:r>
            <a:r>
              <a:rPr kumimoji="1" lang="en-US" altLang="en-US" i="1" dirty="0">
                <a:sym typeface="Symbol" pitchFamily="18" charset="2"/>
              </a:rPr>
              <a:t>u </a:t>
            </a:r>
            <a:r>
              <a:rPr kumimoji="1" lang="en-US" altLang="en-US" dirty="0">
                <a:sym typeface="Symbol" pitchFamily="18" charset="2"/>
              </a:rPr>
              <a:t>[</a:t>
            </a:r>
            <a:r>
              <a:rPr kumimoji="1" lang="en-US" altLang="en-US" i="1" dirty="0" err="1">
                <a:sym typeface="Symbol" pitchFamily="18" charset="2"/>
              </a:rPr>
              <a:t>course_id</a:t>
            </a:r>
            <a:r>
              <a:rPr kumimoji="1" lang="en-US" altLang="en-US" dirty="0">
                <a:sym typeface="Symbol" pitchFamily="18" charset="2"/>
              </a:rPr>
              <a:t> ]   </a:t>
            </a:r>
            <a:br>
              <a:rPr kumimoji="1" lang="en-US" altLang="en-US" dirty="0">
                <a:sym typeface="Symbol" pitchFamily="18" charset="2"/>
              </a:rPr>
            </a:br>
            <a:r>
              <a:rPr kumimoji="1" lang="en-US" altLang="en-US" dirty="0">
                <a:sym typeface="Symbol" pitchFamily="18" charset="2"/>
              </a:rPr>
              <a:t>                           </a:t>
            </a:r>
            <a:r>
              <a:rPr kumimoji="1" lang="en-US" altLang="en-US" i="1" dirty="0">
                <a:sym typeface="Symbol" pitchFamily="18" charset="2"/>
              </a:rPr>
              <a:t>u </a:t>
            </a:r>
            <a:r>
              <a:rPr kumimoji="1" lang="en-US" altLang="en-US" dirty="0">
                <a:sym typeface="Symbol" pitchFamily="18" charset="2"/>
              </a:rPr>
              <a:t>[</a:t>
            </a:r>
            <a:r>
              <a:rPr kumimoji="1" lang="en-US" altLang="en-US" i="1" dirty="0">
                <a:sym typeface="Symbol" pitchFamily="18" charset="2"/>
              </a:rPr>
              <a:t>semester</a:t>
            </a:r>
            <a:r>
              <a:rPr kumimoji="1" lang="en-US" altLang="en-US" dirty="0">
                <a:sym typeface="Symbol" pitchFamily="18" charset="2"/>
              </a:rPr>
              <a:t>] = “Spring”  </a:t>
            </a:r>
            <a:r>
              <a:rPr kumimoji="1" lang="en-US" altLang="en-US" i="1" dirty="0">
                <a:sym typeface="Symbol" pitchFamily="18" charset="2"/>
              </a:rPr>
              <a:t>u </a:t>
            </a:r>
            <a:r>
              <a:rPr kumimoji="1" lang="en-US" altLang="en-US" dirty="0">
                <a:sym typeface="Symbol" pitchFamily="18" charset="2"/>
              </a:rPr>
              <a:t>[year] </a:t>
            </a:r>
            <a:r>
              <a:rPr kumimoji="1" lang="en-US" altLang="en-US" i="1" dirty="0">
                <a:sym typeface="Symbol" pitchFamily="18" charset="2"/>
              </a:rPr>
              <a:t>= </a:t>
            </a:r>
            <a:r>
              <a:rPr kumimoji="1" lang="en-US" altLang="en-US" dirty="0">
                <a:sym typeface="Symbol" pitchFamily="18" charset="2"/>
              </a:rPr>
              <a:t>2010</a:t>
            </a:r>
            <a:r>
              <a:rPr kumimoji="1" lang="en-US" altLang="en-US" i="1" dirty="0">
                <a:sym typeface="Symbol" pitchFamily="18" charset="2"/>
              </a:rPr>
              <a:t> </a:t>
            </a:r>
            <a:r>
              <a:rPr kumimoji="1" lang="en-US" altLang="en-US" dirty="0">
                <a:sym typeface="Symbol" pitchFamily="18" charset="2"/>
              </a:rPr>
              <a:t>)}</a:t>
            </a:r>
          </a:p>
        </p:txBody>
      </p:sp>
      <p:sp>
        <p:nvSpPr>
          <p:cNvPr id="12" name="Text Box 5"/>
          <p:cNvSpPr txBox="1">
            <a:spLocks noChangeArrowheads="1"/>
          </p:cNvSpPr>
          <p:nvPr/>
        </p:nvSpPr>
        <p:spPr bwMode="auto">
          <a:xfrm>
            <a:off x="868363" y="3238500"/>
            <a:ext cx="810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r>
              <a:rPr kumimoji="1" lang="en-US" altLang="en-US" dirty="0">
                <a:sym typeface="Symbol" pitchFamily="18" charset="2"/>
              </a:rPr>
              <a:t>  Find the set of all courses taught in the Fall 2009 semester, or in </a:t>
            </a:r>
            <a:br>
              <a:rPr kumimoji="1" lang="en-US" altLang="en-US" dirty="0">
                <a:sym typeface="Symbol" pitchFamily="18" charset="2"/>
              </a:rPr>
            </a:br>
            <a:r>
              <a:rPr kumimoji="1" lang="en-US" altLang="en-US" dirty="0">
                <a:sym typeface="Symbol" pitchFamily="18" charset="2"/>
              </a:rPr>
              <a:t>    the Spring 2010 semester, or both</a:t>
            </a:r>
          </a:p>
        </p:txBody>
      </p:sp>
      <p:sp>
        <p:nvSpPr>
          <p:cNvPr id="13" name="Text Box 6"/>
          <p:cNvSpPr txBox="1">
            <a:spLocks noChangeArrowheads="1"/>
          </p:cNvSpPr>
          <p:nvPr/>
        </p:nvSpPr>
        <p:spPr bwMode="auto">
          <a:xfrm>
            <a:off x="1554163" y="2090738"/>
            <a:ext cx="66627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i="1" dirty="0"/>
              <a:t>t </a:t>
            </a:r>
            <a:r>
              <a:rPr kumimoji="1" lang="en-US" altLang="en-US" dirty="0"/>
              <a:t>|</a:t>
            </a:r>
            <a:r>
              <a:rPr kumimoji="1" lang="en-US" altLang="en-US" i="1" dirty="0"/>
              <a:t> </a:t>
            </a:r>
            <a:r>
              <a:rPr kumimoji="1" lang="en-US" altLang="en-US" dirty="0">
                <a:sym typeface="Symbol" pitchFamily="18" charset="2"/>
              </a:rPr>
              <a:t></a:t>
            </a:r>
            <a:r>
              <a:rPr kumimoji="1" lang="en-US" altLang="en-US" i="1" dirty="0">
                <a:sym typeface="Symbol" pitchFamily="18" charset="2"/>
              </a:rPr>
              <a:t>s </a:t>
            </a:r>
            <a:r>
              <a:rPr kumimoji="1" lang="en-US" altLang="en-US" dirty="0">
                <a:sym typeface="Symbol" pitchFamily="18" charset="2"/>
              </a:rPr>
              <a:t> </a:t>
            </a:r>
            <a:r>
              <a:rPr kumimoji="1" lang="en-US" altLang="en-US" i="1" dirty="0">
                <a:sym typeface="Symbol" pitchFamily="18" charset="2"/>
              </a:rPr>
              <a:t>instructor </a:t>
            </a:r>
            <a:r>
              <a:rPr kumimoji="1" lang="en-US" altLang="en-US" dirty="0">
                <a:sym typeface="Symbol" pitchFamily="18" charset="2"/>
              </a:rPr>
              <a:t>(</a:t>
            </a:r>
            <a:r>
              <a:rPr kumimoji="1" lang="en-US" altLang="en-US" i="1" dirty="0">
                <a:sym typeface="Symbol" pitchFamily="18" charset="2"/>
              </a:rPr>
              <a:t>t </a:t>
            </a:r>
            <a:r>
              <a:rPr kumimoji="1" lang="en-US" altLang="en-US" dirty="0">
                <a:sym typeface="Symbol" pitchFamily="18" charset="2"/>
              </a:rPr>
              <a:t>[</a:t>
            </a:r>
            <a:r>
              <a:rPr kumimoji="1" lang="en-US" altLang="en-US" i="1" dirty="0">
                <a:sym typeface="Symbol" pitchFamily="18" charset="2"/>
              </a:rPr>
              <a:t>name </a:t>
            </a:r>
            <a:r>
              <a:rPr kumimoji="1" lang="en-US" altLang="en-US" dirty="0">
                <a:sym typeface="Symbol" pitchFamily="18" charset="2"/>
              </a:rPr>
              <a:t>] = </a:t>
            </a:r>
            <a:r>
              <a:rPr kumimoji="1" lang="en-US" altLang="en-US" i="1" dirty="0">
                <a:sym typeface="Symbol" pitchFamily="18" charset="2"/>
              </a:rPr>
              <a:t>s </a:t>
            </a:r>
            <a:r>
              <a:rPr kumimoji="1" lang="en-US" altLang="en-US" dirty="0">
                <a:sym typeface="Symbol" pitchFamily="18" charset="2"/>
              </a:rPr>
              <a:t>[</a:t>
            </a:r>
            <a:r>
              <a:rPr kumimoji="1" lang="en-US" altLang="en-US" i="1" dirty="0">
                <a:sym typeface="Symbol" pitchFamily="18" charset="2"/>
              </a:rPr>
              <a:t>name </a:t>
            </a:r>
            <a:r>
              <a:rPr kumimoji="1" lang="en-US" altLang="en-US" dirty="0">
                <a:sym typeface="Symbol" pitchFamily="18" charset="2"/>
              </a:rPr>
              <a:t>] </a:t>
            </a:r>
            <a:br>
              <a:rPr kumimoji="1" lang="en-US" altLang="en-US" dirty="0">
                <a:sym typeface="Symbol" pitchFamily="18" charset="2"/>
              </a:rPr>
            </a:br>
            <a:r>
              <a:rPr kumimoji="1" lang="en-US" altLang="en-US" dirty="0">
                <a:sym typeface="Symbol" pitchFamily="18" charset="2"/>
              </a:rPr>
              <a:t>      </a:t>
            </a:r>
            <a:r>
              <a:rPr kumimoji="1" lang="en-US" altLang="en-US" i="1" dirty="0">
                <a:sym typeface="Symbol" pitchFamily="18" charset="2"/>
              </a:rPr>
              <a:t>u </a:t>
            </a:r>
            <a:r>
              <a:rPr kumimoji="1" lang="en-US" altLang="en-US" dirty="0">
                <a:sym typeface="Symbol" pitchFamily="18" charset="2"/>
              </a:rPr>
              <a:t> </a:t>
            </a:r>
            <a:r>
              <a:rPr kumimoji="1" lang="en-US" altLang="en-US" i="1" dirty="0">
                <a:sym typeface="Symbol" pitchFamily="18" charset="2"/>
              </a:rPr>
              <a:t>department </a:t>
            </a:r>
            <a:r>
              <a:rPr kumimoji="1" lang="en-US" altLang="en-US" dirty="0">
                <a:sym typeface="Symbol" pitchFamily="18" charset="2"/>
              </a:rPr>
              <a:t>(</a:t>
            </a:r>
            <a:r>
              <a:rPr kumimoji="1" lang="en-US" altLang="en-US" i="1" dirty="0">
                <a:sym typeface="Symbol" pitchFamily="18" charset="2"/>
              </a:rPr>
              <a:t>u </a:t>
            </a:r>
            <a:r>
              <a:rPr kumimoji="1" lang="en-US" altLang="en-US" dirty="0">
                <a:sym typeface="Symbol" pitchFamily="18" charset="2"/>
              </a:rPr>
              <a:t>[</a:t>
            </a:r>
            <a:r>
              <a:rPr kumimoji="1" lang="en-US" altLang="en-US" i="1" dirty="0" err="1">
                <a:sym typeface="Symbol" pitchFamily="18" charset="2"/>
              </a:rPr>
              <a:t>dept_name</a:t>
            </a:r>
            <a:r>
              <a:rPr kumimoji="1" lang="en-US" altLang="en-US" i="1" dirty="0">
                <a:sym typeface="Symbol" pitchFamily="18" charset="2"/>
              </a:rPr>
              <a:t> </a:t>
            </a:r>
            <a:r>
              <a:rPr kumimoji="1" lang="en-US" altLang="en-US" dirty="0">
                <a:sym typeface="Symbol" pitchFamily="18" charset="2"/>
              </a:rPr>
              <a:t>] = </a:t>
            </a:r>
            <a:r>
              <a:rPr kumimoji="1" lang="en-US" altLang="en-US" i="1" dirty="0">
                <a:sym typeface="Symbol" pitchFamily="18" charset="2"/>
              </a:rPr>
              <a:t>s</a:t>
            </a:r>
            <a:r>
              <a:rPr kumimoji="1" lang="en-US" altLang="en-US" dirty="0">
                <a:sym typeface="Symbol" pitchFamily="18" charset="2"/>
              </a:rPr>
              <a:t>[</a:t>
            </a:r>
            <a:r>
              <a:rPr kumimoji="1" lang="en-US" altLang="en-US" i="1" dirty="0" err="1">
                <a:sym typeface="Symbol" pitchFamily="18" charset="2"/>
              </a:rPr>
              <a:t>dept_name</a:t>
            </a:r>
            <a:r>
              <a:rPr kumimoji="1" lang="en-US" altLang="en-US" dirty="0">
                <a:sym typeface="Symbol" pitchFamily="18" charset="2"/>
              </a:rPr>
              <a:t>] “</a:t>
            </a:r>
            <a:br>
              <a:rPr kumimoji="1" lang="en-US" altLang="en-US" dirty="0">
                <a:sym typeface="Symbol" pitchFamily="18" charset="2"/>
              </a:rPr>
            </a:br>
            <a:r>
              <a:rPr kumimoji="1" lang="en-US" altLang="en-US" dirty="0">
                <a:sym typeface="Symbol" pitchFamily="18" charset="2"/>
              </a:rPr>
              <a:t>                           </a:t>
            </a:r>
            <a:r>
              <a:rPr kumimoji="1" lang="en-US" altLang="en-US" i="1" dirty="0">
                <a:sym typeface="Symbol" pitchFamily="18" charset="2"/>
              </a:rPr>
              <a:t>u </a:t>
            </a:r>
            <a:r>
              <a:rPr kumimoji="1" lang="en-US" altLang="en-US" dirty="0">
                <a:sym typeface="Symbol" pitchFamily="18" charset="2"/>
              </a:rPr>
              <a:t>[</a:t>
            </a:r>
            <a:r>
              <a:rPr kumimoji="1" lang="en-US" altLang="en-US" i="1" dirty="0">
                <a:sym typeface="Symbol" pitchFamily="18" charset="2"/>
              </a:rPr>
              <a:t>building</a:t>
            </a:r>
            <a:r>
              <a:rPr kumimoji="1" lang="en-US" altLang="en-US" dirty="0">
                <a:sym typeface="Symbol" pitchFamily="18" charset="2"/>
              </a:rPr>
              <a:t>] = “Watson” ))}</a:t>
            </a:r>
            <a:endParaRPr kumimoji="1" lang="en-US" altLang="en-US" i="1" dirty="0">
              <a:sym typeface="Symbol" pitchFamily="18" charset="2"/>
            </a:endParaRPr>
          </a:p>
        </p:txBody>
      </p:sp>
    </p:spTree>
    <p:extLst>
      <p:ext uri="{BB962C8B-B14F-4D97-AF65-F5344CB8AC3E}">
        <p14:creationId xmlns:p14="http://schemas.microsoft.com/office/powerpoint/2010/main" val="1504360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autoUpdateAnimBg="0"/>
      <p:bldP spid="12" grpId="0" autoUpdateAnimBg="0"/>
      <p:bldP spid="13" grpId="0" autoUpdateAnimBg="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826C7E-A465-4AEB-8A20-89125479B8F3}"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Example Queries</a:t>
            </a:r>
          </a:p>
        </p:txBody>
      </p:sp>
      <p:sp>
        <p:nvSpPr>
          <p:cNvPr id="10" name="Text Box 8"/>
          <p:cNvSpPr txBox="1">
            <a:spLocks noChangeArrowheads="1"/>
          </p:cNvSpPr>
          <p:nvPr/>
        </p:nvSpPr>
        <p:spPr bwMode="auto">
          <a:xfrm>
            <a:off x="1350963" y="2017713"/>
            <a:ext cx="71342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i="1" dirty="0"/>
              <a:t>t </a:t>
            </a:r>
            <a:r>
              <a:rPr kumimoji="1" lang="en-US" altLang="en-US" dirty="0"/>
              <a:t>|</a:t>
            </a:r>
            <a:r>
              <a:rPr kumimoji="1" lang="en-US" altLang="en-US" i="1" dirty="0"/>
              <a:t> </a:t>
            </a:r>
            <a:r>
              <a:rPr kumimoji="1" lang="en-US" altLang="en-US" dirty="0">
                <a:sym typeface="Symbol" pitchFamily="18" charset="2"/>
              </a:rPr>
              <a:t></a:t>
            </a:r>
            <a:r>
              <a:rPr kumimoji="1" lang="en-US" altLang="en-US" i="1" dirty="0">
                <a:sym typeface="Symbol" pitchFamily="18" charset="2"/>
              </a:rPr>
              <a:t>s </a:t>
            </a:r>
            <a:r>
              <a:rPr kumimoji="1" lang="en-US" altLang="en-US" dirty="0">
                <a:sym typeface="Symbol" pitchFamily="18" charset="2"/>
              </a:rPr>
              <a:t> </a:t>
            </a:r>
            <a:r>
              <a:rPr kumimoji="1" lang="en-US" altLang="en-US" i="1" dirty="0">
                <a:sym typeface="Symbol" pitchFamily="18" charset="2"/>
              </a:rPr>
              <a:t>section </a:t>
            </a:r>
            <a:r>
              <a:rPr kumimoji="1" lang="en-US" altLang="en-US" dirty="0">
                <a:sym typeface="Symbol" pitchFamily="18" charset="2"/>
              </a:rPr>
              <a:t>(</a:t>
            </a:r>
            <a:r>
              <a:rPr kumimoji="1" lang="en-US" altLang="en-US" i="1" dirty="0">
                <a:sym typeface="Symbol" pitchFamily="18" charset="2"/>
              </a:rPr>
              <a:t>t </a:t>
            </a:r>
            <a:r>
              <a:rPr kumimoji="1" lang="en-US" altLang="en-US" dirty="0">
                <a:sym typeface="Symbol" pitchFamily="18" charset="2"/>
              </a:rPr>
              <a:t>[</a:t>
            </a:r>
            <a:r>
              <a:rPr kumimoji="1" lang="en-US" altLang="en-US" i="1" dirty="0" err="1">
                <a:sym typeface="Symbol" pitchFamily="18" charset="2"/>
              </a:rPr>
              <a:t>course_id</a:t>
            </a:r>
            <a:r>
              <a:rPr kumimoji="1" lang="en-US" altLang="en-US" i="1" dirty="0">
                <a:sym typeface="Symbol" pitchFamily="18" charset="2"/>
              </a:rPr>
              <a:t> </a:t>
            </a:r>
            <a:r>
              <a:rPr kumimoji="1" lang="en-US" altLang="en-US" dirty="0">
                <a:sym typeface="Symbol" pitchFamily="18" charset="2"/>
              </a:rPr>
              <a:t>] = </a:t>
            </a:r>
            <a:r>
              <a:rPr kumimoji="1" lang="en-US" altLang="en-US" i="1" dirty="0">
                <a:sym typeface="Symbol" pitchFamily="18" charset="2"/>
              </a:rPr>
              <a:t>s </a:t>
            </a:r>
            <a:r>
              <a:rPr kumimoji="1" lang="en-US" altLang="en-US" dirty="0">
                <a:sym typeface="Symbol" pitchFamily="18" charset="2"/>
              </a:rPr>
              <a:t>[</a:t>
            </a:r>
            <a:r>
              <a:rPr kumimoji="1" lang="en-US" altLang="en-US" i="1" dirty="0" err="1">
                <a:sym typeface="Symbol" pitchFamily="18" charset="2"/>
              </a:rPr>
              <a:t>course_id</a:t>
            </a:r>
            <a:r>
              <a:rPr kumimoji="1" lang="en-US" altLang="en-US" dirty="0">
                <a:sym typeface="Symbol" pitchFamily="18" charset="2"/>
              </a:rPr>
              <a:t> ] </a:t>
            </a:r>
            <a:r>
              <a:rPr kumimoji="1" lang="en-US" altLang="en-US" sz="1600" dirty="0">
                <a:sym typeface="Symbol" pitchFamily="18" charset="2"/>
              </a:rPr>
              <a:t> </a:t>
            </a:r>
            <a:r>
              <a:rPr kumimoji="1" lang="en-US" altLang="en-US" dirty="0">
                <a:sym typeface="Symbol" pitchFamily="18" charset="2"/>
              </a:rPr>
              <a:t> </a:t>
            </a:r>
            <a:br>
              <a:rPr kumimoji="1" lang="en-US" altLang="en-US" dirty="0">
                <a:sym typeface="Symbol" pitchFamily="18" charset="2"/>
              </a:rPr>
            </a:br>
            <a:r>
              <a:rPr kumimoji="1" lang="en-US" altLang="en-US" dirty="0">
                <a:sym typeface="Symbol" pitchFamily="18" charset="2"/>
              </a:rPr>
              <a:t>                           </a:t>
            </a:r>
            <a:r>
              <a:rPr kumimoji="1" lang="en-US" altLang="en-US" i="1" dirty="0">
                <a:sym typeface="Symbol" pitchFamily="18" charset="2"/>
              </a:rPr>
              <a:t>s </a:t>
            </a:r>
            <a:r>
              <a:rPr kumimoji="1" lang="en-US" altLang="en-US" dirty="0">
                <a:sym typeface="Symbol" pitchFamily="18" charset="2"/>
              </a:rPr>
              <a:t>[</a:t>
            </a:r>
            <a:r>
              <a:rPr kumimoji="1" lang="en-US" altLang="en-US" i="1" dirty="0">
                <a:sym typeface="Symbol" pitchFamily="18" charset="2"/>
              </a:rPr>
              <a:t>semester</a:t>
            </a:r>
            <a:r>
              <a:rPr kumimoji="1" lang="en-US" altLang="en-US" dirty="0">
                <a:sym typeface="Symbol" pitchFamily="18" charset="2"/>
              </a:rPr>
              <a:t>] = “Fall”  </a:t>
            </a:r>
            <a:r>
              <a:rPr kumimoji="1" lang="en-US" altLang="en-US" i="1" dirty="0">
                <a:sym typeface="Symbol" pitchFamily="18" charset="2"/>
              </a:rPr>
              <a:t>s </a:t>
            </a:r>
            <a:r>
              <a:rPr kumimoji="1" lang="en-US" altLang="en-US" dirty="0">
                <a:sym typeface="Symbol" pitchFamily="18" charset="2"/>
              </a:rPr>
              <a:t>[year] </a:t>
            </a:r>
            <a:r>
              <a:rPr kumimoji="1" lang="en-US" altLang="en-US" i="1" dirty="0">
                <a:sym typeface="Symbol" pitchFamily="18" charset="2"/>
              </a:rPr>
              <a:t>= </a:t>
            </a:r>
            <a:r>
              <a:rPr kumimoji="1" lang="en-US" altLang="en-US" dirty="0">
                <a:sym typeface="Symbol" pitchFamily="18" charset="2"/>
              </a:rPr>
              <a:t>2009 </a:t>
            </a:r>
            <a:br>
              <a:rPr kumimoji="1" lang="en-US" altLang="en-US" dirty="0">
                <a:sym typeface="Symbol" pitchFamily="18" charset="2"/>
              </a:rPr>
            </a:br>
            <a:r>
              <a:rPr kumimoji="1" lang="en-US" altLang="en-US" dirty="0">
                <a:sym typeface="Symbol" pitchFamily="18" charset="2"/>
              </a:rPr>
              <a:t>  </a:t>
            </a:r>
            <a:r>
              <a:rPr kumimoji="1" lang="en-US" altLang="en-US" i="1" dirty="0">
                <a:sym typeface="Symbol" pitchFamily="18" charset="2"/>
              </a:rPr>
              <a:t>u </a:t>
            </a:r>
            <a:r>
              <a:rPr kumimoji="1" lang="en-US" altLang="en-US" dirty="0">
                <a:sym typeface="Symbol" pitchFamily="18" charset="2"/>
              </a:rPr>
              <a:t> </a:t>
            </a:r>
            <a:r>
              <a:rPr kumimoji="1" lang="en-US" altLang="en-US" i="1" dirty="0">
                <a:sym typeface="Symbol" pitchFamily="18" charset="2"/>
              </a:rPr>
              <a:t>section </a:t>
            </a:r>
            <a:r>
              <a:rPr kumimoji="1" lang="en-US" altLang="en-US" dirty="0">
                <a:sym typeface="Symbol" pitchFamily="18" charset="2"/>
              </a:rPr>
              <a:t>(</a:t>
            </a:r>
            <a:r>
              <a:rPr kumimoji="1" lang="en-US" altLang="en-US" i="1" dirty="0">
                <a:sym typeface="Symbol" pitchFamily="18" charset="2"/>
              </a:rPr>
              <a:t>t  </a:t>
            </a:r>
            <a:r>
              <a:rPr kumimoji="1" lang="en-US" altLang="en-US" dirty="0">
                <a:sym typeface="Symbol" pitchFamily="18" charset="2"/>
              </a:rPr>
              <a:t>[</a:t>
            </a:r>
            <a:r>
              <a:rPr kumimoji="1" lang="en-US" altLang="en-US" i="1" dirty="0" err="1">
                <a:sym typeface="Symbol" pitchFamily="18" charset="2"/>
              </a:rPr>
              <a:t>course_id</a:t>
            </a:r>
            <a:r>
              <a:rPr kumimoji="1" lang="en-US" altLang="en-US" i="1" dirty="0">
                <a:sym typeface="Symbol" pitchFamily="18" charset="2"/>
              </a:rPr>
              <a:t> </a:t>
            </a:r>
            <a:r>
              <a:rPr kumimoji="1" lang="en-US" altLang="en-US" dirty="0">
                <a:sym typeface="Symbol" pitchFamily="18" charset="2"/>
              </a:rPr>
              <a:t>] = </a:t>
            </a:r>
            <a:r>
              <a:rPr kumimoji="1" lang="en-US" altLang="en-US" i="1" dirty="0">
                <a:sym typeface="Symbol" pitchFamily="18" charset="2"/>
              </a:rPr>
              <a:t>u </a:t>
            </a:r>
            <a:r>
              <a:rPr kumimoji="1" lang="en-US" altLang="en-US" dirty="0">
                <a:sym typeface="Symbol" pitchFamily="18" charset="2"/>
              </a:rPr>
              <a:t>[</a:t>
            </a:r>
            <a:r>
              <a:rPr kumimoji="1" lang="en-US" altLang="en-US" i="1" dirty="0" err="1">
                <a:sym typeface="Symbol" pitchFamily="18" charset="2"/>
              </a:rPr>
              <a:t>course_id</a:t>
            </a:r>
            <a:r>
              <a:rPr kumimoji="1" lang="en-US" altLang="en-US" dirty="0">
                <a:sym typeface="Symbol" pitchFamily="18" charset="2"/>
              </a:rPr>
              <a:t> ]   </a:t>
            </a:r>
            <a:br>
              <a:rPr kumimoji="1" lang="en-US" altLang="en-US" dirty="0">
                <a:sym typeface="Symbol" pitchFamily="18" charset="2"/>
              </a:rPr>
            </a:br>
            <a:r>
              <a:rPr kumimoji="1" lang="en-US" altLang="en-US" dirty="0">
                <a:sym typeface="Symbol" pitchFamily="18" charset="2"/>
              </a:rPr>
              <a:t>                           </a:t>
            </a:r>
            <a:r>
              <a:rPr kumimoji="1" lang="en-US" altLang="en-US" i="1" dirty="0">
                <a:sym typeface="Symbol" pitchFamily="18" charset="2"/>
              </a:rPr>
              <a:t>u </a:t>
            </a:r>
            <a:r>
              <a:rPr kumimoji="1" lang="en-US" altLang="en-US" dirty="0">
                <a:sym typeface="Symbol" pitchFamily="18" charset="2"/>
              </a:rPr>
              <a:t>[</a:t>
            </a:r>
            <a:r>
              <a:rPr kumimoji="1" lang="en-US" altLang="en-US" i="1" dirty="0">
                <a:sym typeface="Symbol" pitchFamily="18" charset="2"/>
              </a:rPr>
              <a:t>semester</a:t>
            </a:r>
            <a:r>
              <a:rPr kumimoji="1" lang="en-US" altLang="en-US" dirty="0">
                <a:sym typeface="Symbol" pitchFamily="18" charset="2"/>
              </a:rPr>
              <a:t>] = “Spring”  </a:t>
            </a:r>
            <a:r>
              <a:rPr kumimoji="1" lang="en-US" altLang="en-US" i="1" dirty="0">
                <a:sym typeface="Symbol" pitchFamily="18" charset="2"/>
              </a:rPr>
              <a:t>u </a:t>
            </a:r>
            <a:r>
              <a:rPr kumimoji="1" lang="en-US" altLang="en-US" dirty="0">
                <a:sym typeface="Symbol" pitchFamily="18" charset="2"/>
              </a:rPr>
              <a:t>[year] </a:t>
            </a:r>
            <a:r>
              <a:rPr kumimoji="1" lang="en-US" altLang="en-US" i="1" dirty="0">
                <a:sym typeface="Symbol" pitchFamily="18" charset="2"/>
              </a:rPr>
              <a:t>= </a:t>
            </a:r>
            <a:r>
              <a:rPr kumimoji="1" lang="en-US" altLang="en-US" dirty="0">
                <a:sym typeface="Symbol" pitchFamily="18" charset="2"/>
              </a:rPr>
              <a:t>2010</a:t>
            </a:r>
            <a:r>
              <a:rPr kumimoji="1" lang="en-US" altLang="en-US" i="1" dirty="0">
                <a:sym typeface="Symbol" pitchFamily="18" charset="2"/>
              </a:rPr>
              <a:t> </a:t>
            </a:r>
            <a:r>
              <a:rPr kumimoji="1" lang="en-US" altLang="en-US" dirty="0">
                <a:sym typeface="Symbol" pitchFamily="18" charset="2"/>
              </a:rPr>
              <a:t>)}</a:t>
            </a:r>
          </a:p>
        </p:txBody>
      </p:sp>
      <p:sp>
        <p:nvSpPr>
          <p:cNvPr id="11" name="Text Box 9"/>
          <p:cNvSpPr txBox="1">
            <a:spLocks noChangeArrowheads="1"/>
          </p:cNvSpPr>
          <p:nvPr/>
        </p:nvSpPr>
        <p:spPr bwMode="auto">
          <a:xfrm>
            <a:off x="804863" y="1095375"/>
            <a:ext cx="810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r>
              <a:rPr kumimoji="1" lang="en-US" altLang="en-US" dirty="0">
                <a:sym typeface="Symbol" pitchFamily="18" charset="2"/>
              </a:rPr>
              <a:t>  Find the set of all courses taught in the Fall 2009 semester, and in </a:t>
            </a:r>
            <a:br>
              <a:rPr kumimoji="1" lang="en-US" altLang="en-US" dirty="0">
                <a:sym typeface="Symbol" pitchFamily="18" charset="2"/>
              </a:rPr>
            </a:br>
            <a:r>
              <a:rPr kumimoji="1" lang="en-US" altLang="en-US" dirty="0">
                <a:sym typeface="Symbol" pitchFamily="18" charset="2"/>
              </a:rPr>
              <a:t>    the Spring 2010 semester</a:t>
            </a:r>
          </a:p>
        </p:txBody>
      </p:sp>
      <p:sp>
        <p:nvSpPr>
          <p:cNvPr id="12" name="Text Box 10"/>
          <p:cNvSpPr txBox="1">
            <a:spLocks noChangeArrowheads="1"/>
          </p:cNvSpPr>
          <p:nvPr/>
        </p:nvSpPr>
        <p:spPr bwMode="auto">
          <a:xfrm>
            <a:off x="1328738" y="4614863"/>
            <a:ext cx="71342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i="1" dirty="0"/>
              <a:t>t </a:t>
            </a:r>
            <a:r>
              <a:rPr kumimoji="1" lang="en-US" altLang="en-US" dirty="0"/>
              <a:t>|</a:t>
            </a:r>
            <a:r>
              <a:rPr kumimoji="1" lang="en-US" altLang="en-US" i="1" dirty="0"/>
              <a:t> </a:t>
            </a:r>
            <a:r>
              <a:rPr kumimoji="1" lang="en-US" altLang="en-US" dirty="0">
                <a:sym typeface="Symbol" pitchFamily="18" charset="2"/>
              </a:rPr>
              <a:t></a:t>
            </a:r>
            <a:r>
              <a:rPr kumimoji="1" lang="en-US" altLang="en-US" i="1" dirty="0">
                <a:sym typeface="Symbol" pitchFamily="18" charset="2"/>
              </a:rPr>
              <a:t>s </a:t>
            </a:r>
            <a:r>
              <a:rPr kumimoji="1" lang="en-US" altLang="en-US" dirty="0">
                <a:sym typeface="Symbol" pitchFamily="18" charset="2"/>
              </a:rPr>
              <a:t> </a:t>
            </a:r>
            <a:r>
              <a:rPr kumimoji="1" lang="en-US" altLang="en-US" i="1" dirty="0">
                <a:sym typeface="Symbol" pitchFamily="18" charset="2"/>
              </a:rPr>
              <a:t>section </a:t>
            </a:r>
            <a:r>
              <a:rPr kumimoji="1" lang="en-US" altLang="en-US" dirty="0">
                <a:sym typeface="Symbol" pitchFamily="18" charset="2"/>
              </a:rPr>
              <a:t>(</a:t>
            </a:r>
            <a:r>
              <a:rPr kumimoji="1" lang="en-US" altLang="en-US" i="1" dirty="0">
                <a:sym typeface="Symbol" pitchFamily="18" charset="2"/>
              </a:rPr>
              <a:t>t </a:t>
            </a:r>
            <a:r>
              <a:rPr kumimoji="1" lang="en-US" altLang="en-US" dirty="0">
                <a:sym typeface="Symbol" pitchFamily="18" charset="2"/>
              </a:rPr>
              <a:t>[</a:t>
            </a:r>
            <a:r>
              <a:rPr kumimoji="1" lang="en-US" altLang="en-US" i="1" dirty="0" err="1">
                <a:sym typeface="Symbol" pitchFamily="18" charset="2"/>
              </a:rPr>
              <a:t>course_id</a:t>
            </a:r>
            <a:r>
              <a:rPr kumimoji="1" lang="en-US" altLang="en-US" i="1" dirty="0">
                <a:sym typeface="Symbol" pitchFamily="18" charset="2"/>
              </a:rPr>
              <a:t> </a:t>
            </a:r>
            <a:r>
              <a:rPr kumimoji="1" lang="en-US" altLang="en-US" dirty="0">
                <a:sym typeface="Symbol" pitchFamily="18" charset="2"/>
              </a:rPr>
              <a:t>] = </a:t>
            </a:r>
            <a:r>
              <a:rPr kumimoji="1" lang="en-US" altLang="en-US" i="1" dirty="0">
                <a:sym typeface="Symbol" pitchFamily="18" charset="2"/>
              </a:rPr>
              <a:t>s </a:t>
            </a:r>
            <a:r>
              <a:rPr kumimoji="1" lang="en-US" altLang="en-US" dirty="0">
                <a:sym typeface="Symbol" pitchFamily="18" charset="2"/>
              </a:rPr>
              <a:t>[</a:t>
            </a:r>
            <a:r>
              <a:rPr kumimoji="1" lang="en-US" altLang="en-US" i="1" dirty="0" err="1">
                <a:sym typeface="Symbol" pitchFamily="18" charset="2"/>
              </a:rPr>
              <a:t>course_id</a:t>
            </a:r>
            <a:r>
              <a:rPr kumimoji="1" lang="en-US" altLang="en-US" dirty="0">
                <a:sym typeface="Symbol" pitchFamily="18" charset="2"/>
              </a:rPr>
              <a:t> ] </a:t>
            </a:r>
            <a:r>
              <a:rPr kumimoji="1" lang="en-US" altLang="en-US" sz="1600" dirty="0">
                <a:sym typeface="Symbol" pitchFamily="18" charset="2"/>
              </a:rPr>
              <a:t> </a:t>
            </a:r>
            <a:r>
              <a:rPr kumimoji="1" lang="en-US" altLang="en-US" dirty="0">
                <a:sym typeface="Symbol" pitchFamily="18" charset="2"/>
              </a:rPr>
              <a:t> </a:t>
            </a:r>
            <a:br>
              <a:rPr kumimoji="1" lang="en-US" altLang="en-US" dirty="0">
                <a:sym typeface="Symbol" pitchFamily="18" charset="2"/>
              </a:rPr>
            </a:br>
            <a:r>
              <a:rPr kumimoji="1" lang="en-US" altLang="en-US" dirty="0">
                <a:sym typeface="Symbol" pitchFamily="18" charset="2"/>
              </a:rPr>
              <a:t>                           </a:t>
            </a:r>
            <a:r>
              <a:rPr kumimoji="1" lang="en-US" altLang="en-US" i="1" dirty="0">
                <a:sym typeface="Symbol" pitchFamily="18" charset="2"/>
              </a:rPr>
              <a:t>s </a:t>
            </a:r>
            <a:r>
              <a:rPr kumimoji="1" lang="en-US" altLang="en-US" dirty="0">
                <a:sym typeface="Symbol" pitchFamily="18" charset="2"/>
              </a:rPr>
              <a:t>[</a:t>
            </a:r>
            <a:r>
              <a:rPr kumimoji="1" lang="en-US" altLang="en-US" i="1" dirty="0">
                <a:sym typeface="Symbol" pitchFamily="18" charset="2"/>
              </a:rPr>
              <a:t>semester</a:t>
            </a:r>
            <a:r>
              <a:rPr kumimoji="1" lang="en-US" altLang="en-US" dirty="0">
                <a:sym typeface="Symbol" pitchFamily="18" charset="2"/>
              </a:rPr>
              <a:t>] = “Fall”  </a:t>
            </a:r>
            <a:r>
              <a:rPr kumimoji="1" lang="en-US" altLang="en-US" i="1" dirty="0">
                <a:sym typeface="Symbol" pitchFamily="18" charset="2"/>
              </a:rPr>
              <a:t>s </a:t>
            </a:r>
            <a:r>
              <a:rPr kumimoji="1" lang="en-US" altLang="en-US" dirty="0">
                <a:sym typeface="Symbol" pitchFamily="18" charset="2"/>
              </a:rPr>
              <a:t>[year] </a:t>
            </a:r>
            <a:r>
              <a:rPr kumimoji="1" lang="en-US" altLang="en-US" i="1" dirty="0">
                <a:sym typeface="Symbol" pitchFamily="18" charset="2"/>
              </a:rPr>
              <a:t>= </a:t>
            </a:r>
            <a:r>
              <a:rPr kumimoji="1" lang="en-US" altLang="en-US" dirty="0">
                <a:sym typeface="Symbol" pitchFamily="18" charset="2"/>
              </a:rPr>
              <a:t>2009 </a:t>
            </a:r>
            <a:br>
              <a:rPr kumimoji="1" lang="en-US" altLang="en-US" dirty="0">
                <a:sym typeface="Symbol" pitchFamily="18" charset="2"/>
              </a:rPr>
            </a:br>
            <a:r>
              <a:rPr kumimoji="1" lang="en-US" altLang="en-US" dirty="0">
                <a:sym typeface="Symbol" pitchFamily="18" charset="2"/>
              </a:rPr>
              <a:t>   </a:t>
            </a:r>
            <a:r>
              <a:rPr kumimoji="1" lang="en-US" altLang="en-US" i="1" dirty="0">
                <a:sym typeface="Symbol" pitchFamily="18" charset="2"/>
              </a:rPr>
              <a:t>u </a:t>
            </a:r>
            <a:r>
              <a:rPr kumimoji="1" lang="en-US" altLang="en-US" dirty="0">
                <a:sym typeface="Symbol" pitchFamily="18" charset="2"/>
              </a:rPr>
              <a:t> </a:t>
            </a:r>
            <a:r>
              <a:rPr kumimoji="1" lang="en-US" altLang="en-US" i="1" dirty="0">
                <a:sym typeface="Symbol" pitchFamily="18" charset="2"/>
              </a:rPr>
              <a:t>section </a:t>
            </a:r>
            <a:r>
              <a:rPr kumimoji="1" lang="en-US" altLang="en-US" dirty="0">
                <a:sym typeface="Symbol" pitchFamily="18" charset="2"/>
              </a:rPr>
              <a:t>(</a:t>
            </a:r>
            <a:r>
              <a:rPr kumimoji="1" lang="en-US" altLang="en-US" i="1" dirty="0">
                <a:sym typeface="Symbol" pitchFamily="18" charset="2"/>
              </a:rPr>
              <a:t>t  </a:t>
            </a:r>
            <a:r>
              <a:rPr kumimoji="1" lang="en-US" altLang="en-US" dirty="0">
                <a:sym typeface="Symbol" pitchFamily="18" charset="2"/>
              </a:rPr>
              <a:t>[</a:t>
            </a:r>
            <a:r>
              <a:rPr kumimoji="1" lang="en-US" altLang="en-US" i="1" dirty="0" err="1">
                <a:sym typeface="Symbol" pitchFamily="18" charset="2"/>
              </a:rPr>
              <a:t>course_id</a:t>
            </a:r>
            <a:r>
              <a:rPr kumimoji="1" lang="en-US" altLang="en-US" i="1" dirty="0">
                <a:sym typeface="Symbol" pitchFamily="18" charset="2"/>
              </a:rPr>
              <a:t> </a:t>
            </a:r>
            <a:r>
              <a:rPr kumimoji="1" lang="en-US" altLang="en-US" dirty="0">
                <a:sym typeface="Symbol" pitchFamily="18" charset="2"/>
              </a:rPr>
              <a:t>] = </a:t>
            </a:r>
            <a:r>
              <a:rPr kumimoji="1" lang="en-US" altLang="en-US" i="1" dirty="0">
                <a:sym typeface="Symbol" pitchFamily="18" charset="2"/>
              </a:rPr>
              <a:t>u </a:t>
            </a:r>
            <a:r>
              <a:rPr kumimoji="1" lang="en-US" altLang="en-US" dirty="0">
                <a:sym typeface="Symbol" pitchFamily="18" charset="2"/>
              </a:rPr>
              <a:t>[</a:t>
            </a:r>
            <a:r>
              <a:rPr kumimoji="1" lang="en-US" altLang="en-US" i="1" dirty="0" err="1">
                <a:sym typeface="Symbol" pitchFamily="18" charset="2"/>
              </a:rPr>
              <a:t>course_id</a:t>
            </a:r>
            <a:r>
              <a:rPr kumimoji="1" lang="en-US" altLang="en-US" dirty="0">
                <a:sym typeface="Symbol" pitchFamily="18" charset="2"/>
              </a:rPr>
              <a:t> ]   </a:t>
            </a:r>
            <a:br>
              <a:rPr kumimoji="1" lang="en-US" altLang="en-US" dirty="0">
                <a:sym typeface="Symbol" pitchFamily="18" charset="2"/>
              </a:rPr>
            </a:br>
            <a:r>
              <a:rPr kumimoji="1" lang="en-US" altLang="en-US" dirty="0">
                <a:sym typeface="Symbol" pitchFamily="18" charset="2"/>
              </a:rPr>
              <a:t>                           </a:t>
            </a:r>
            <a:r>
              <a:rPr kumimoji="1" lang="en-US" altLang="en-US" i="1" dirty="0">
                <a:sym typeface="Symbol" pitchFamily="18" charset="2"/>
              </a:rPr>
              <a:t>u </a:t>
            </a:r>
            <a:r>
              <a:rPr kumimoji="1" lang="en-US" altLang="en-US" dirty="0">
                <a:sym typeface="Symbol" pitchFamily="18" charset="2"/>
              </a:rPr>
              <a:t>[</a:t>
            </a:r>
            <a:r>
              <a:rPr kumimoji="1" lang="en-US" altLang="en-US" i="1" dirty="0">
                <a:sym typeface="Symbol" pitchFamily="18" charset="2"/>
              </a:rPr>
              <a:t>semester</a:t>
            </a:r>
            <a:r>
              <a:rPr kumimoji="1" lang="en-US" altLang="en-US" dirty="0">
                <a:sym typeface="Symbol" pitchFamily="18" charset="2"/>
              </a:rPr>
              <a:t>] = “Spring”  </a:t>
            </a:r>
            <a:r>
              <a:rPr kumimoji="1" lang="en-US" altLang="en-US" i="1" dirty="0">
                <a:sym typeface="Symbol" pitchFamily="18" charset="2"/>
              </a:rPr>
              <a:t>u </a:t>
            </a:r>
            <a:r>
              <a:rPr kumimoji="1" lang="en-US" altLang="en-US" dirty="0">
                <a:sym typeface="Symbol" pitchFamily="18" charset="2"/>
              </a:rPr>
              <a:t>[year] </a:t>
            </a:r>
            <a:r>
              <a:rPr kumimoji="1" lang="en-US" altLang="en-US" i="1" dirty="0">
                <a:sym typeface="Symbol" pitchFamily="18" charset="2"/>
              </a:rPr>
              <a:t>= </a:t>
            </a:r>
            <a:r>
              <a:rPr kumimoji="1" lang="en-US" altLang="en-US" dirty="0">
                <a:sym typeface="Symbol" pitchFamily="18" charset="2"/>
              </a:rPr>
              <a:t>2010 )}</a:t>
            </a:r>
          </a:p>
        </p:txBody>
      </p:sp>
      <p:sp>
        <p:nvSpPr>
          <p:cNvPr id="13" name="Text Box 11"/>
          <p:cNvSpPr txBox="1">
            <a:spLocks noChangeArrowheads="1"/>
          </p:cNvSpPr>
          <p:nvPr/>
        </p:nvSpPr>
        <p:spPr bwMode="auto">
          <a:xfrm>
            <a:off x="782638" y="3692525"/>
            <a:ext cx="810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r>
              <a:rPr kumimoji="1" lang="en-US" altLang="en-US" dirty="0">
                <a:sym typeface="Symbol" pitchFamily="18" charset="2"/>
              </a:rPr>
              <a:t>  Find the set of all courses taught in the Fall 2009 semester, but not in </a:t>
            </a:r>
            <a:br>
              <a:rPr kumimoji="1" lang="en-US" altLang="en-US" dirty="0">
                <a:sym typeface="Symbol" pitchFamily="18" charset="2"/>
              </a:rPr>
            </a:br>
            <a:r>
              <a:rPr kumimoji="1" lang="en-US" altLang="en-US" dirty="0">
                <a:sym typeface="Symbol" pitchFamily="18" charset="2"/>
              </a:rPr>
              <a:t>    the Spring 2010 semester</a:t>
            </a:r>
          </a:p>
        </p:txBody>
      </p:sp>
    </p:spTree>
    <p:extLst>
      <p:ext uri="{BB962C8B-B14F-4D97-AF65-F5344CB8AC3E}">
        <p14:creationId xmlns:p14="http://schemas.microsoft.com/office/powerpoint/2010/main" val="1504360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7BB9FF-D2E1-43F3-8A80-E11F44F6275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Universal Quantification</a:t>
            </a:r>
          </a:p>
        </p:txBody>
      </p:sp>
      <p:sp>
        <p:nvSpPr>
          <p:cNvPr id="10" name="Rectangle 3"/>
          <p:cNvSpPr txBox="1">
            <a:spLocks noChangeArrowheads="1"/>
          </p:cNvSpPr>
          <p:nvPr/>
        </p:nvSpPr>
        <p:spPr>
          <a:xfrm>
            <a:off x="814388" y="1093788"/>
            <a:ext cx="7661275" cy="4903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Find all students who have taken all courses offered in the Biology department</a:t>
            </a:r>
          </a:p>
          <a:p>
            <a:pPr lvl="1"/>
            <a:r>
              <a:rPr lang="en-US" altLang="en-US" sz="2000" dirty="0"/>
              <a:t>    {</a:t>
            </a:r>
            <a:r>
              <a:rPr lang="en-US" altLang="en-US" sz="2000" i="1" dirty="0"/>
              <a:t>t </a:t>
            </a:r>
            <a:r>
              <a:rPr lang="en-US" altLang="en-US" sz="2000" dirty="0"/>
              <a:t>|</a:t>
            </a:r>
            <a:r>
              <a:rPr lang="en-US" altLang="en-US" sz="2000" i="1" dirty="0"/>
              <a:t> </a:t>
            </a:r>
            <a:r>
              <a:rPr lang="en-US" altLang="en-US" sz="2000" dirty="0">
                <a:sym typeface="Symbol" pitchFamily="18" charset="2"/>
              </a:rPr>
              <a:t> </a:t>
            </a:r>
            <a:r>
              <a:rPr lang="en-US" altLang="en-US" sz="2000" i="1" dirty="0">
                <a:sym typeface="Symbol" pitchFamily="18" charset="2"/>
              </a:rPr>
              <a:t>r </a:t>
            </a:r>
            <a:r>
              <a:rPr lang="en-US" altLang="en-US" sz="2000" dirty="0">
                <a:sym typeface="Symbol" pitchFamily="18" charset="2"/>
              </a:rPr>
              <a:t> </a:t>
            </a:r>
            <a:r>
              <a:rPr lang="en-US" altLang="en-US" sz="2000" i="1" dirty="0">
                <a:sym typeface="Symbol" pitchFamily="18" charset="2"/>
              </a:rPr>
              <a:t>student </a:t>
            </a:r>
            <a:r>
              <a:rPr lang="en-US" altLang="en-US" sz="2000" dirty="0">
                <a:sym typeface="Symbol" pitchFamily="18" charset="2"/>
              </a:rPr>
              <a:t>(</a:t>
            </a:r>
            <a:r>
              <a:rPr lang="en-US" altLang="en-US" sz="2000" i="1" dirty="0">
                <a:sym typeface="Symbol" pitchFamily="18" charset="2"/>
              </a:rPr>
              <a:t>t </a:t>
            </a:r>
            <a:r>
              <a:rPr lang="en-US" altLang="en-US" sz="2000" dirty="0">
                <a:sym typeface="Symbol" pitchFamily="18" charset="2"/>
              </a:rPr>
              <a:t>[</a:t>
            </a:r>
            <a:r>
              <a:rPr lang="en-US" altLang="en-US" sz="2000" i="1" dirty="0">
                <a:sym typeface="Symbol" pitchFamily="18" charset="2"/>
              </a:rPr>
              <a:t>ID</a:t>
            </a:r>
            <a:r>
              <a:rPr lang="en-US" altLang="en-US" sz="2000" dirty="0">
                <a:sym typeface="Symbol" pitchFamily="18" charset="2"/>
              </a:rPr>
              <a:t>] = </a:t>
            </a:r>
            <a:r>
              <a:rPr lang="en-US" altLang="en-US" sz="2000" i="1" dirty="0">
                <a:sym typeface="Symbol" pitchFamily="18" charset="2"/>
              </a:rPr>
              <a:t>r </a:t>
            </a:r>
            <a:r>
              <a:rPr lang="en-US" altLang="en-US" sz="2000" dirty="0">
                <a:sym typeface="Symbol" pitchFamily="18" charset="2"/>
              </a:rPr>
              <a:t>[</a:t>
            </a:r>
            <a:r>
              <a:rPr lang="en-US" altLang="en-US" sz="2000" i="1" dirty="0">
                <a:sym typeface="Symbol" pitchFamily="18" charset="2"/>
              </a:rPr>
              <a:t>ID</a:t>
            </a:r>
            <a:r>
              <a:rPr lang="en-US" altLang="en-US" sz="2000" dirty="0">
                <a:sym typeface="Symbol" pitchFamily="18" charset="2"/>
              </a:rPr>
              <a:t>]) </a:t>
            </a:r>
            <a:br>
              <a:rPr lang="en-US" altLang="en-US" sz="2000" dirty="0">
                <a:sym typeface="Symbol" pitchFamily="18" charset="2"/>
              </a:rPr>
            </a:br>
            <a:r>
              <a:rPr lang="en-US" altLang="en-US" sz="2000" dirty="0">
                <a:sym typeface="Symbol" pitchFamily="18" charset="2"/>
              </a:rPr>
              <a:t>         ( </a:t>
            </a:r>
            <a:r>
              <a:rPr lang="en-US" altLang="en-US" sz="2000" i="1" dirty="0">
                <a:sym typeface="Symbol" pitchFamily="18" charset="2"/>
              </a:rPr>
              <a:t>u</a:t>
            </a:r>
            <a:r>
              <a:rPr lang="en-US" altLang="en-US" sz="2000" dirty="0">
                <a:sym typeface="Symbol" pitchFamily="18" charset="2"/>
              </a:rPr>
              <a:t>  </a:t>
            </a:r>
            <a:r>
              <a:rPr lang="en-US" altLang="en-US" sz="2000" i="1" dirty="0">
                <a:sym typeface="Symbol" pitchFamily="18" charset="2"/>
              </a:rPr>
              <a:t>course</a:t>
            </a:r>
            <a:r>
              <a:rPr lang="en-US" altLang="en-US" sz="2000" dirty="0">
                <a:sym typeface="Symbol" pitchFamily="18" charset="2"/>
              </a:rPr>
              <a:t> (</a:t>
            </a:r>
            <a:r>
              <a:rPr lang="en-US" altLang="en-US" sz="2000" i="1" dirty="0">
                <a:sym typeface="Symbol" pitchFamily="18" charset="2"/>
              </a:rPr>
              <a:t>u </a:t>
            </a:r>
            <a:r>
              <a:rPr lang="en-US" altLang="en-US" sz="2000" dirty="0">
                <a:sym typeface="Symbol" pitchFamily="18" charset="2"/>
              </a:rPr>
              <a:t>[</a:t>
            </a:r>
            <a:r>
              <a:rPr lang="en-US" altLang="en-US" sz="2200" i="1" dirty="0" err="1">
                <a:sym typeface="Symbol" pitchFamily="18" charset="2"/>
              </a:rPr>
              <a:t>dept_name</a:t>
            </a:r>
            <a:r>
              <a:rPr lang="en-US" altLang="en-US" sz="2000" dirty="0">
                <a:sym typeface="Symbol" pitchFamily="18" charset="2"/>
              </a:rPr>
              <a:t>]=“Biology”  </a:t>
            </a:r>
            <a:r>
              <a:rPr lang="en-US" altLang="en-US" sz="2000" dirty="0">
                <a:sym typeface="Wingdings" pitchFamily="2" charset="2"/>
              </a:rPr>
              <a:t> </a:t>
            </a:r>
            <a:r>
              <a:rPr lang="en-US" altLang="en-US" sz="2000" dirty="0">
                <a:sym typeface="Symbol" pitchFamily="18" charset="2"/>
              </a:rPr>
              <a:t/>
            </a:r>
            <a:br>
              <a:rPr lang="en-US" altLang="en-US" sz="2000" dirty="0">
                <a:sym typeface="Symbol" pitchFamily="18" charset="2"/>
              </a:rPr>
            </a:br>
            <a:r>
              <a:rPr lang="en-US" altLang="en-US" sz="2000" dirty="0">
                <a:sym typeface="Symbol" pitchFamily="18" charset="2"/>
              </a:rPr>
              <a:t>                        </a:t>
            </a:r>
            <a:r>
              <a:rPr lang="en-US" altLang="en-US" sz="2000" i="1" dirty="0">
                <a:sym typeface="Symbol" pitchFamily="18" charset="2"/>
              </a:rPr>
              <a:t> s </a:t>
            </a:r>
            <a:r>
              <a:rPr lang="en-US" altLang="en-US" sz="2000" dirty="0">
                <a:sym typeface="Symbol" pitchFamily="18" charset="2"/>
              </a:rPr>
              <a:t> </a:t>
            </a:r>
            <a:r>
              <a:rPr lang="en-US" altLang="en-US" sz="2000" i="1" dirty="0">
                <a:sym typeface="Symbol" pitchFamily="18" charset="2"/>
              </a:rPr>
              <a:t>takes </a:t>
            </a:r>
            <a:r>
              <a:rPr lang="en-US" altLang="en-US" sz="2000" dirty="0">
                <a:sym typeface="Symbol" pitchFamily="18" charset="2"/>
              </a:rPr>
              <a:t>(</a:t>
            </a:r>
            <a:r>
              <a:rPr lang="en-US" altLang="en-US" sz="2000" i="1" dirty="0">
                <a:sym typeface="Symbol" pitchFamily="18" charset="2"/>
              </a:rPr>
              <a:t>t </a:t>
            </a:r>
            <a:r>
              <a:rPr lang="en-US" altLang="en-US" sz="2000" dirty="0">
                <a:sym typeface="Symbol" pitchFamily="18" charset="2"/>
              </a:rPr>
              <a:t>[</a:t>
            </a:r>
            <a:r>
              <a:rPr lang="en-US" altLang="en-US" sz="2000" i="1" dirty="0">
                <a:sym typeface="Symbol" pitchFamily="18" charset="2"/>
              </a:rPr>
              <a:t>ID</a:t>
            </a:r>
            <a:r>
              <a:rPr lang="en-US" altLang="en-US" sz="2000" dirty="0">
                <a:sym typeface="Symbol" pitchFamily="18" charset="2"/>
              </a:rPr>
              <a:t>] = </a:t>
            </a:r>
            <a:r>
              <a:rPr lang="en-US" altLang="en-US" sz="2000" i="1" dirty="0">
                <a:sym typeface="Symbol" pitchFamily="18" charset="2"/>
              </a:rPr>
              <a:t>s </a:t>
            </a:r>
            <a:r>
              <a:rPr lang="en-US" altLang="en-US" sz="2000" dirty="0">
                <a:sym typeface="Symbol" pitchFamily="18" charset="2"/>
              </a:rPr>
              <a:t>[</a:t>
            </a:r>
            <a:r>
              <a:rPr lang="en-US" altLang="en-US" sz="2000" i="1" dirty="0">
                <a:sym typeface="Symbol" pitchFamily="18" charset="2"/>
              </a:rPr>
              <a:t>ID</a:t>
            </a:r>
            <a:r>
              <a:rPr lang="en-US" altLang="en-US" sz="2000" dirty="0">
                <a:sym typeface="Symbol" pitchFamily="18" charset="2"/>
              </a:rPr>
              <a:t> ]   </a:t>
            </a:r>
            <a:br>
              <a:rPr lang="en-US" altLang="en-US" sz="2000" dirty="0">
                <a:sym typeface="Symbol" pitchFamily="18" charset="2"/>
              </a:rPr>
            </a:br>
            <a:r>
              <a:rPr lang="en-US" altLang="en-US" sz="2000" dirty="0">
                <a:sym typeface="Symbol" pitchFamily="18" charset="2"/>
              </a:rPr>
              <a:t>                                </a:t>
            </a:r>
            <a:r>
              <a:rPr lang="en-US" altLang="en-US" sz="2000" i="1" dirty="0">
                <a:sym typeface="Symbol" pitchFamily="18" charset="2"/>
              </a:rPr>
              <a:t>s </a:t>
            </a:r>
            <a:r>
              <a:rPr lang="en-US" altLang="en-US" sz="2000" dirty="0">
                <a:sym typeface="Symbol" pitchFamily="18" charset="2"/>
              </a:rPr>
              <a:t>[</a:t>
            </a:r>
            <a:r>
              <a:rPr lang="en-US" altLang="en-US" sz="2000" i="1" dirty="0" err="1">
                <a:sym typeface="Symbol" pitchFamily="18" charset="2"/>
              </a:rPr>
              <a:t>course_id</a:t>
            </a:r>
            <a:r>
              <a:rPr lang="en-US" altLang="en-US" sz="2000" dirty="0">
                <a:sym typeface="Symbol" pitchFamily="18" charset="2"/>
              </a:rPr>
              <a:t>] = </a:t>
            </a:r>
            <a:r>
              <a:rPr lang="en-US" altLang="en-US" sz="2000" i="1" dirty="0">
                <a:sym typeface="Symbol" pitchFamily="18" charset="2"/>
              </a:rPr>
              <a:t>u </a:t>
            </a:r>
            <a:r>
              <a:rPr lang="en-US" altLang="en-US" sz="2000" dirty="0">
                <a:sym typeface="Symbol" pitchFamily="18" charset="2"/>
              </a:rPr>
              <a:t>[</a:t>
            </a:r>
            <a:r>
              <a:rPr lang="en-US" altLang="en-US" sz="2000" i="1" dirty="0" err="1">
                <a:sym typeface="Symbol" pitchFamily="18" charset="2"/>
              </a:rPr>
              <a:t>course_id</a:t>
            </a:r>
            <a:r>
              <a:rPr lang="en-US" altLang="en-US" sz="2000" dirty="0">
                <a:sym typeface="Symbol" pitchFamily="18" charset="2"/>
              </a:rPr>
              <a:t>]))}</a:t>
            </a:r>
          </a:p>
        </p:txBody>
      </p:sp>
    </p:spTree>
    <p:extLst>
      <p:ext uri="{BB962C8B-B14F-4D97-AF65-F5344CB8AC3E}">
        <p14:creationId xmlns:p14="http://schemas.microsoft.com/office/powerpoint/2010/main" val="15043609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altLang="en-US" sz="2200" dirty="0"/>
              <a:t>It is possible to write tuple calculus expressions that generate infinite relations.</a:t>
            </a:r>
          </a:p>
          <a:p>
            <a:r>
              <a:rPr lang="en-US" altLang="en-US" sz="2200" dirty="0"/>
              <a:t>For example, { t | </a:t>
            </a:r>
            <a:r>
              <a:rPr lang="en-US" altLang="en-US" sz="2200" dirty="0">
                <a:sym typeface="Symbol" pitchFamily="18" charset="2"/>
              </a:rPr>
              <a:t> </a:t>
            </a:r>
            <a:r>
              <a:rPr lang="en-US" altLang="en-US" sz="2200" i="1" dirty="0">
                <a:sym typeface="Symbol" pitchFamily="18" charset="2"/>
              </a:rPr>
              <a:t>t</a:t>
            </a:r>
            <a:r>
              <a:rPr lang="en-US" altLang="en-US" sz="2200" dirty="0">
                <a:sym typeface="Symbol" pitchFamily="18" charset="2"/>
              </a:rPr>
              <a:t> </a:t>
            </a:r>
            <a:r>
              <a:rPr lang="en-US" altLang="en-US" sz="2200" i="1" dirty="0">
                <a:sym typeface="Symbol" pitchFamily="18" charset="2"/>
              </a:rPr>
              <a:t>r </a:t>
            </a:r>
            <a:r>
              <a:rPr lang="en-US" altLang="en-US" sz="2200" dirty="0">
                <a:sym typeface="Symbol" pitchFamily="18" charset="2"/>
              </a:rPr>
              <a:t>} results in an infinite relation if the domain of any attribute of relation </a:t>
            </a:r>
            <a:r>
              <a:rPr lang="en-US" altLang="en-US" sz="2200" i="1" dirty="0">
                <a:sym typeface="Symbol" pitchFamily="18" charset="2"/>
              </a:rPr>
              <a:t>r</a:t>
            </a:r>
            <a:r>
              <a:rPr lang="en-US" altLang="en-US" sz="2200" dirty="0">
                <a:sym typeface="Symbol" pitchFamily="18" charset="2"/>
              </a:rPr>
              <a:t> is infinite</a:t>
            </a:r>
          </a:p>
          <a:p>
            <a:r>
              <a:rPr lang="en-US" altLang="en-US" sz="2200" dirty="0">
                <a:sym typeface="Symbol" pitchFamily="18" charset="2"/>
              </a:rPr>
              <a:t>To guard against the problem, we restrict the set of allowable expressions to safe expressions.</a:t>
            </a:r>
          </a:p>
          <a:p>
            <a:r>
              <a:rPr lang="en-US" altLang="en-US" sz="2200" dirty="0">
                <a:sym typeface="Symbol" pitchFamily="18" charset="2"/>
              </a:rPr>
              <a:t>An expression {</a:t>
            </a:r>
            <a:r>
              <a:rPr lang="en-US" altLang="en-US" sz="2200" i="1" dirty="0">
                <a:sym typeface="Symbol" pitchFamily="18" charset="2"/>
              </a:rPr>
              <a:t>t</a:t>
            </a:r>
            <a:r>
              <a:rPr lang="en-US" altLang="en-US" sz="2200" dirty="0">
                <a:sym typeface="Symbol" pitchFamily="18" charset="2"/>
              </a:rPr>
              <a:t> | </a:t>
            </a:r>
            <a:r>
              <a:rPr lang="en-US" altLang="en-US" sz="2200" i="1" dirty="0">
                <a:sym typeface="Symbol" pitchFamily="18" charset="2"/>
              </a:rPr>
              <a:t>P </a:t>
            </a:r>
            <a:r>
              <a:rPr lang="en-US" altLang="en-US" sz="2200" dirty="0">
                <a:sym typeface="Symbol" pitchFamily="18" charset="2"/>
              </a:rPr>
              <a:t>(</a:t>
            </a:r>
            <a:r>
              <a:rPr lang="en-US" altLang="en-US" sz="2200" i="1" dirty="0">
                <a:sym typeface="Symbol" pitchFamily="18" charset="2"/>
              </a:rPr>
              <a:t>t </a:t>
            </a:r>
            <a:r>
              <a:rPr lang="en-US" altLang="en-US" sz="2200" dirty="0">
                <a:sym typeface="Symbol" pitchFamily="18" charset="2"/>
              </a:rPr>
              <a:t>)}</a:t>
            </a:r>
            <a:r>
              <a:rPr lang="en-US" altLang="en-US" sz="2200" i="1" dirty="0">
                <a:sym typeface="Symbol" pitchFamily="18" charset="2"/>
              </a:rPr>
              <a:t> </a:t>
            </a:r>
            <a:r>
              <a:rPr lang="en-US" altLang="en-US" sz="2200" dirty="0">
                <a:sym typeface="Symbol" pitchFamily="18" charset="2"/>
              </a:rPr>
              <a:t>in the tuple relational calculus is </a:t>
            </a:r>
            <a:r>
              <a:rPr lang="en-US" altLang="en-US" sz="2200" i="1" dirty="0">
                <a:sym typeface="Symbol" pitchFamily="18" charset="2"/>
              </a:rPr>
              <a:t>safe</a:t>
            </a:r>
            <a:r>
              <a:rPr lang="en-US" altLang="en-US" sz="2200" dirty="0">
                <a:sym typeface="Symbol" pitchFamily="18" charset="2"/>
              </a:rPr>
              <a:t> if every component of </a:t>
            </a:r>
            <a:r>
              <a:rPr lang="en-US" altLang="en-US" sz="2200" i="1" dirty="0">
                <a:sym typeface="Symbol" pitchFamily="18" charset="2"/>
              </a:rPr>
              <a:t>t</a:t>
            </a:r>
            <a:r>
              <a:rPr lang="en-US" altLang="en-US" sz="2200" dirty="0">
                <a:sym typeface="Symbol" pitchFamily="18" charset="2"/>
              </a:rPr>
              <a:t> appears in one of the relations, tuples, or constants that appear in </a:t>
            </a:r>
            <a:r>
              <a:rPr lang="en-US" altLang="en-US" sz="2200" i="1" dirty="0">
                <a:sym typeface="Symbol" pitchFamily="18" charset="2"/>
              </a:rPr>
              <a:t>P</a:t>
            </a:r>
          </a:p>
          <a:p>
            <a:pPr lvl="1"/>
            <a:r>
              <a:rPr lang="en-US" altLang="en-US" sz="2200" dirty="0"/>
              <a:t>NOTE: this is more than just a syntax condition. </a:t>
            </a:r>
          </a:p>
          <a:p>
            <a:pPr lvl="2"/>
            <a:r>
              <a:rPr lang="en-US" altLang="en-US" sz="2200" dirty="0"/>
              <a:t>E.g. { </a:t>
            </a:r>
            <a:r>
              <a:rPr lang="en-US" altLang="en-US" sz="2200" i="1" dirty="0"/>
              <a:t>t</a:t>
            </a:r>
            <a:r>
              <a:rPr lang="en-US" altLang="en-US" sz="2200" dirty="0"/>
              <a:t> | </a:t>
            </a:r>
            <a:r>
              <a:rPr lang="en-US" altLang="en-US" sz="2200" i="1" dirty="0"/>
              <a:t>t </a:t>
            </a:r>
            <a:r>
              <a:rPr lang="en-US" altLang="en-US" sz="2200" dirty="0"/>
              <a:t>[</a:t>
            </a:r>
            <a:r>
              <a:rPr lang="en-US" altLang="en-US" sz="2200" i="1" dirty="0"/>
              <a:t>A</a:t>
            </a:r>
            <a:r>
              <a:rPr lang="en-US" altLang="en-US" sz="2200" dirty="0"/>
              <a:t>] = 5 </a:t>
            </a:r>
            <a:r>
              <a:rPr lang="en-US" altLang="en-US" sz="2200" dirty="0">
                <a:sym typeface="Symbol" pitchFamily="18" charset="2"/>
              </a:rPr>
              <a:t></a:t>
            </a:r>
            <a:r>
              <a:rPr lang="en-US" altLang="en-US" sz="2200" dirty="0"/>
              <a:t> </a:t>
            </a:r>
            <a:r>
              <a:rPr lang="en-US" altLang="en-US" sz="2200" b="1" dirty="0"/>
              <a:t>true</a:t>
            </a:r>
            <a:r>
              <a:rPr lang="en-US" altLang="en-US" sz="2200" dirty="0"/>
              <a:t> } is not safe --- it defines an infinite set with attribute values that do not appear in any relation or tuples or constants in </a:t>
            </a:r>
            <a:r>
              <a:rPr lang="en-US" altLang="en-US" sz="2200" i="1" dirty="0"/>
              <a:t>P</a:t>
            </a:r>
            <a:r>
              <a:rPr lang="en-US" altLang="en-US" sz="2200" dirty="0"/>
              <a:t>. </a:t>
            </a:r>
          </a:p>
          <a:p>
            <a:endParaRPr lang="en-US" sz="2200" dirty="0"/>
          </a:p>
        </p:txBody>
      </p:sp>
      <p:sp>
        <p:nvSpPr>
          <p:cNvPr id="4" name="Date Placeholder 3"/>
          <p:cNvSpPr>
            <a:spLocks noGrp="1"/>
          </p:cNvSpPr>
          <p:nvPr>
            <p:ph type="dt" sz="half" idx="10"/>
          </p:nvPr>
        </p:nvSpPr>
        <p:spPr/>
        <p:txBody>
          <a:bodyPr/>
          <a:lstStyle/>
          <a:p>
            <a:fld id="{6946AB7A-964F-4879-B002-1077DB1F5363}"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Safety of Expressions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Consider again that query to find all students who have taken all courses offered in the Biology department</a:t>
            </a:r>
          </a:p>
          <a:p>
            <a:pPr lvl="1"/>
            <a:r>
              <a:rPr lang="en-US" altLang="en-US" sz="2200" dirty="0"/>
              <a:t>    {</a:t>
            </a:r>
            <a:r>
              <a:rPr lang="en-US" altLang="en-US" sz="2200" i="1" dirty="0"/>
              <a:t>t </a:t>
            </a:r>
            <a:r>
              <a:rPr lang="en-US" altLang="en-US" sz="2200" dirty="0"/>
              <a:t>|</a:t>
            </a:r>
            <a:r>
              <a:rPr lang="en-US" altLang="en-US" sz="2200" i="1" dirty="0"/>
              <a:t> </a:t>
            </a:r>
            <a:r>
              <a:rPr lang="en-US" altLang="en-US" sz="2200" dirty="0">
                <a:sym typeface="Symbol" pitchFamily="18" charset="2"/>
              </a:rPr>
              <a:t> </a:t>
            </a:r>
            <a:r>
              <a:rPr lang="en-US" altLang="en-US" sz="2200" i="1" dirty="0">
                <a:sym typeface="Symbol" pitchFamily="18" charset="2"/>
              </a:rPr>
              <a:t>r </a:t>
            </a:r>
            <a:r>
              <a:rPr lang="en-US" altLang="en-US" sz="2200" dirty="0">
                <a:sym typeface="Symbol" pitchFamily="18" charset="2"/>
              </a:rPr>
              <a:t> </a:t>
            </a:r>
            <a:r>
              <a:rPr lang="en-US" altLang="en-US" sz="2200" i="1" dirty="0">
                <a:sym typeface="Symbol" pitchFamily="18" charset="2"/>
              </a:rPr>
              <a:t>student </a:t>
            </a:r>
            <a:r>
              <a:rPr lang="en-US" altLang="en-US" sz="2200" dirty="0">
                <a:sym typeface="Symbol" pitchFamily="18" charset="2"/>
              </a:rPr>
              <a:t>(</a:t>
            </a:r>
            <a:r>
              <a:rPr lang="en-US" altLang="en-US" sz="2200" i="1" dirty="0">
                <a:sym typeface="Symbol" pitchFamily="18" charset="2"/>
              </a:rPr>
              <a:t>t </a:t>
            </a:r>
            <a:r>
              <a:rPr lang="en-US" altLang="en-US" sz="2200" dirty="0">
                <a:sym typeface="Symbol" pitchFamily="18" charset="2"/>
              </a:rPr>
              <a:t>[</a:t>
            </a:r>
            <a:r>
              <a:rPr lang="en-US" altLang="en-US" sz="2200" i="1" dirty="0">
                <a:sym typeface="Symbol" pitchFamily="18" charset="2"/>
              </a:rPr>
              <a:t>ID</a:t>
            </a:r>
            <a:r>
              <a:rPr lang="en-US" altLang="en-US" sz="2200" dirty="0">
                <a:sym typeface="Symbol" pitchFamily="18" charset="2"/>
              </a:rPr>
              <a:t>] = </a:t>
            </a:r>
            <a:r>
              <a:rPr lang="en-US" altLang="en-US" sz="2200" i="1" dirty="0">
                <a:sym typeface="Symbol" pitchFamily="18" charset="2"/>
              </a:rPr>
              <a:t>r </a:t>
            </a:r>
            <a:r>
              <a:rPr lang="en-US" altLang="en-US" sz="2200" dirty="0">
                <a:sym typeface="Symbol" pitchFamily="18" charset="2"/>
              </a:rPr>
              <a:t>[</a:t>
            </a:r>
            <a:r>
              <a:rPr lang="en-US" altLang="en-US" sz="2200" i="1" dirty="0">
                <a:sym typeface="Symbol" pitchFamily="18" charset="2"/>
              </a:rPr>
              <a:t>ID</a:t>
            </a:r>
            <a:r>
              <a:rPr lang="en-US" altLang="en-US" sz="2200" dirty="0">
                <a:sym typeface="Symbol" pitchFamily="18" charset="2"/>
              </a:rPr>
              <a:t>]) </a:t>
            </a:r>
            <a:br>
              <a:rPr lang="en-US" altLang="en-US" sz="2200" dirty="0">
                <a:sym typeface="Symbol" pitchFamily="18" charset="2"/>
              </a:rPr>
            </a:br>
            <a:r>
              <a:rPr lang="en-US" altLang="en-US" sz="2200" dirty="0">
                <a:sym typeface="Symbol" pitchFamily="18" charset="2"/>
              </a:rPr>
              <a:t>         ( </a:t>
            </a:r>
            <a:r>
              <a:rPr lang="en-US" altLang="en-US" sz="2200" i="1" dirty="0">
                <a:sym typeface="Symbol" pitchFamily="18" charset="2"/>
              </a:rPr>
              <a:t>u</a:t>
            </a:r>
            <a:r>
              <a:rPr lang="en-US" altLang="en-US" sz="2200" dirty="0">
                <a:sym typeface="Symbol" pitchFamily="18" charset="2"/>
              </a:rPr>
              <a:t>  </a:t>
            </a:r>
            <a:r>
              <a:rPr lang="en-US" altLang="en-US" sz="2200" i="1" dirty="0">
                <a:sym typeface="Symbol" pitchFamily="18" charset="2"/>
              </a:rPr>
              <a:t>course</a:t>
            </a:r>
            <a:r>
              <a:rPr lang="en-US" altLang="en-US" sz="2200" dirty="0">
                <a:sym typeface="Symbol" pitchFamily="18" charset="2"/>
              </a:rPr>
              <a:t> (</a:t>
            </a:r>
            <a:r>
              <a:rPr lang="en-US" altLang="en-US" sz="2200" i="1" dirty="0">
                <a:sym typeface="Symbol" pitchFamily="18" charset="2"/>
              </a:rPr>
              <a:t>u </a:t>
            </a:r>
            <a:r>
              <a:rPr lang="en-US" altLang="en-US" sz="2200" dirty="0">
                <a:sym typeface="Symbol" pitchFamily="18" charset="2"/>
              </a:rPr>
              <a:t>[</a:t>
            </a:r>
            <a:r>
              <a:rPr lang="en-US" altLang="en-US" sz="2200" i="1" dirty="0" err="1">
                <a:sym typeface="Symbol" pitchFamily="18" charset="2"/>
              </a:rPr>
              <a:t>dept_name</a:t>
            </a:r>
            <a:r>
              <a:rPr lang="en-US" altLang="en-US" sz="2200" dirty="0">
                <a:sym typeface="Symbol" pitchFamily="18" charset="2"/>
              </a:rPr>
              <a:t>]=“Biology”  </a:t>
            </a:r>
            <a:r>
              <a:rPr lang="en-US" altLang="en-US" sz="2200" dirty="0">
                <a:sym typeface="Wingdings" pitchFamily="2" charset="2"/>
              </a:rPr>
              <a:t> </a:t>
            </a:r>
            <a:r>
              <a:rPr lang="en-US" altLang="en-US" sz="2200" dirty="0">
                <a:sym typeface="Symbol" pitchFamily="18" charset="2"/>
              </a:rPr>
              <a:t/>
            </a:r>
            <a:br>
              <a:rPr lang="en-US" altLang="en-US" sz="2200" dirty="0">
                <a:sym typeface="Symbol" pitchFamily="18" charset="2"/>
              </a:rPr>
            </a:br>
            <a:r>
              <a:rPr lang="en-US" altLang="en-US" sz="2200" dirty="0">
                <a:sym typeface="Symbol" pitchFamily="18" charset="2"/>
              </a:rPr>
              <a:t>                        </a:t>
            </a:r>
            <a:r>
              <a:rPr lang="en-US" altLang="en-US" sz="2200" i="1" dirty="0">
                <a:sym typeface="Symbol" pitchFamily="18" charset="2"/>
              </a:rPr>
              <a:t> s </a:t>
            </a:r>
            <a:r>
              <a:rPr lang="en-US" altLang="en-US" sz="2200" dirty="0">
                <a:sym typeface="Symbol" pitchFamily="18" charset="2"/>
              </a:rPr>
              <a:t> </a:t>
            </a:r>
            <a:r>
              <a:rPr lang="en-US" altLang="en-US" sz="2200" i="1" dirty="0">
                <a:sym typeface="Symbol" pitchFamily="18" charset="2"/>
              </a:rPr>
              <a:t>takes </a:t>
            </a:r>
            <a:r>
              <a:rPr lang="en-US" altLang="en-US" sz="2200" dirty="0">
                <a:sym typeface="Symbol" pitchFamily="18" charset="2"/>
              </a:rPr>
              <a:t>(</a:t>
            </a:r>
            <a:r>
              <a:rPr lang="en-US" altLang="en-US" sz="2200" i="1" dirty="0">
                <a:sym typeface="Symbol" pitchFamily="18" charset="2"/>
              </a:rPr>
              <a:t>t </a:t>
            </a:r>
            <a:r>
              <a:rPr lang="en-US" altLang="en-US" sz="2200" dirty="0">
                <a:sym typeface="Symbol" pitchFamily="18" charset="2"/>
              </a:rPr>
              <a:t>[</a:t>
            </a:r>
            <a:r>
              <a:rPr lang="en-US" altLang="en-US" sz="2200" i="1" dirty="0">
                <a:sym typeface="Symbol" pitchFamily="18" charset="2"/>
              </a:rPr>
              <a:t>ID</a:t>
            </a:r>
            <a:r>
              <a:rPr lang="en-US" altLang="en-US" sz="2200" dirty="0">
                <a:sym typeface="Symbol" pitchFamily="18" charset="2"/>
              </a:rPr>
              <a:t>] = </a:t>
            </a:r>
            <a:r>
              <a:rPr lang="en-US" altLang="en-US" sz="2200" i="1" dirty="0">
                <a:sym typeface="Symbol" pitchFamily="18" charset="2"/>
              </a:rPr>
              <a:t>s </a:t>
            </a:r>
            <a:r>
              <a:rPr lang="en-US" altLang="en-US" sz="2200" dirty="0">
                <a:sym typeface="Symbol" pitchFamily="18" charset="2"/>
              </a:rPr>
              <a:t>[</a:t>
            </a:r>
            <a:r>
              <a:rPr lang="en-US" altLang="en-US" sz="2200" i="1" dirty="0">
                <a:sym typeface="Symbol" pitchFamily="18" charset="2"/>
              </a:rPr>
              <a:t>ID</a:t>
            </a:r>
            <a:r>
              <a:rPr lang="en-US" altLang="en-US" sz="2200" dirty="0">
                <a:sym typeface="Symbol" pitchFamily="18" charset="2"/>
              </a:rPr>
              <a:t> ]   </a:t>
            </a:r>
            <a:br>
              <a:rPr lang="en-US" altLang="en-US" sz="2200" dirty="0">
                <a:sym typeface="Symbol" pitchFamily="18" charset="2"/>
              </a:rPr>
            </a:br>
            <a:r>
              <a:rPr lang="en-US" altLang="en-US" sz="2200" dirty="0">
                <a:sym typeface="Symbol" pitchFamily="18" charset="2"/>
              </a:rPr>
              <a:t>                                </a:t>
            </a:r>
            <a:r>
              <a:rPr lang="en-US" altLang="en-US" sz="2200" i="1" dirty="0">
                <a:sym typeface="Symbol" pitchFamily="18" charset="2"/>
              </a:rPr>
              <a:t>s </a:t>
            </a:r>
            <a:r>
              <a:rPr lang="en-US" altLang="en-US" sz="2200" dirty="0">
                <a:sym typeface="Symbol" pitchFamily="18" charset="2"/>
              </a:rPr>
              <a:t>[</a:t>
            </a:r>
            <a:r>
              <a:rPr lang="en-US" altLang="en-US" sz="2200" i="1" dirty="0" err="1">
                <a:sym typeface="Symbol" pitchFamily="18" charset="2"/>
              </a:rPr>
              <a:t>course_id</a:t>
            </a:r>
            <a:r>
              <a:rPr lang="en-US" altLang="en-US" sz="2200" dirty="0">
                <a:sym typeface="Symbol" pitchFamily="18" charset="2"/>
              </a:rPr>
              <a:t>] = </a:t>
            </a:r>
            <a:r>
              <a:rPr lang="en-US" altLang="en-US" sz="2200" i="1" dirty="0">
                <a:sym typeface="Symbol" pitchFamily="18" charset="2"/>
              </a:rPr>
              <a:t>u </a:t>
            </a:r>
            <a:r>
              <a:rPr lang="en-US" altLang="en-US" sz="2200" dirty="0">
                <a:sym typeface="Symbol" pitchFamily="18" charset="2"/>
              </a:rPr>
              <a:t>[</a:t>
            </a:r>
            <a:r>
              <a:rPr lang="en-US" altLang="en-US" sz="2200" i="1" dirty="0" err="1">
                <a:sym typeface="Symbol" pitchFamily="18" charset="2"/>
              </a:rPr>
              <a:t>course_id</a:t>
            </a:r>
            <a:r>
              <a:rPr lang="en-US" altLang="en-US" sz="2200" dirty="0">
                <a:sym typeface="Symbol" pitchFamily="18" charset="2"/>
              </a:rPr>
              <a:t>]))}</a:t>
            </a:r>
          </a:p>
          <a:p>
            <a:r>
              <a:rPr lang="en-US" altLang="en-US" sz="2200" dirty="0"/>
              <a:t>Without the existential quantification on student, the above query would be unsafe if the Biology department has not offered any courses. </a:t>
            </a:r>
          </a:p>
          <a:p>
            <a:endParaRPr lang="en-US" sz="2200" dirty="0"/>
          </a:p>
        </p:txBody>
      </p:sp>
      <p:sp>
        <p:nvSpPr>
          <p:cNvPr id="4" name="Date Placeholder 3"/>
          <p:cNvSpPr>
            <a:spLocks noGrp="1"/>
          </p:cNvSpPr>
          <p:nvPr>
            <p:ph type="dt" sz="half" idx="10"/>
          </p:nvPr>
        </p:nvSpPr>
        <p:spPr/>
        <p:txBody>
          <a:bodyPr/>
          <a:lstStyle/>
          <a:p>
            <a:fld id="{D797B2CA-DAA8-4E20-BA95-5CB43EA34EE6}"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Safety of Expressions (Cont.)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A nonprocedural query language equivalent in power to the tuple relational calculus</a:t>
            </a:r>
          </a:p>
          <a:p>
            <a:r>
              <a:rPr lang="en-US" altLang="en-US" sz="2200" dirty="0"/>
              <a:t>Each query is an expression of the form:</a:t>
            </a:r>
          </a:p>
          <a:p>
            <a:pPr>
              <a:buFont typeface="Monotype Sorts" pitchFamily="2" charset="2"/>
              <a:buNone/>
            </a:pPr>
            <a:endParaRPr lang="en-US" altLang="en-US" sz="2200" dirty="0"/>
          </a:p>
          <a:p>
            <a:pPr>
              <a:buFont typeface="Monotype Sorts" pitchFamily="2" charset="2"/>
              <a:buNone/>
            </a:pPr>
            <a:r>
              <a:rPr lang="en-US" altLang="en-US" sz="2200" dirty="0"/>
              <a:t>			{ </a:t>
            </a:r>
            <a:r>
              <a:rPr lang="en-US" altLang="en-US" sz="2200" dirty="0">
                <a:sym typeface="Symbol" pitchFamily="18" charset="2"/>
              </a:rPr>
              <a:t> </a:t>
            </a:r>
            <a:r>
              <a:rPr lang="en-US" altLang="en-US" sz="2200" i="1" dirty="0">
                <a:sym typeface="Symbol" pitchFamily="18" charset="2"/>
              </a:rPr>
              <a:t>x</a:t>
            </a:r>
            <a:r>
              <a:rPr lang="en-US" altLang="en-US" sz="2200" baseline="-25000" dirty="0">
                <a:sym typeface="Symbol" pitchFamily="18" charset="2"/>
              </a:rPr>
              <a:t>1</a:t>
            </a:r>
            <a:r>
              <a:rPr lang="en-US" altLang="en-US" sz="2200" i="1" dirty="0">
                <a:sym typeface="Symbol" pitchFamily="18" charset="2"/>
              </a:rPr>
              <a:t>, x</a:t>
            </a:r>
            <a:r>
              <a:rPr lang="en-US" altLang="en-US" sz="2200" baseline="-25000" dirty="0">
                <a:sym typeface="Symbol" pitchFamily="18" charset="2"/>
              </a:rPr>
              <a:t>2</a:t>
            </a:r>
            <a:r>
              <a:rPr lang="en-US" altLang="en-US" sz="2200" i="1" dirty="0">
                <a:sym typeface="Symbol" pitchFamily="18" charset="2"/>
              </a:rPr>
              <a:t>, …, </a:t>
            </a:r>
            <a:r>
              <a:rPr lang="en-US" altLang="en-US" sz="2200" i="1" dirty="0" err="1">
                <a:sym typeface="Symbol" pitchFamily="18" charset="2"/>
              </a:rPr>
              <a:t>x</a:t>
            </a:r>
            <a:r>
              <a:rPr lang="en-US" altLang="en-US" sz="2200" i="1" baseline="-25000" dirty="0" err="1">
                <a:sym typeface="Symbol" pitchFamily="18" charset="2"/>
              </a:rPr>
              <a:t>n</a:t>
            </a:r>
            <a:r>
              <a:rPr lang="en-US" altLang="en-US" sz="2200" dirty="0">
                <a:sym typeface="Symbol" pitchFamily="18" charset="2"/>
              </a:rPr>
              <a:t>  | </a:t>
            </a:r>
            <a:r>
              <a:rPr lang="en-US" altLang="en-US" sz="2200" i="1" dirty="0">
                <a:sym typeface="Symbol" pitchFamily="18" charset="2"/>
              </a:rPr>
              <a:t>P </a:t>
            </a:r>
            <a:r>
              <a:rPr lang="en-US" altLang="en-US" sz="2200" dirty="0">
                <a:sym typeface="Symbol" pitchFamily="18" charset="2"/>
              </a:rPr>
              <a:t>(</a:t>
            </a:r>
            <a:r>
              <a:rPr lang="en-US" altLang="en-US" sz="2200" i="1" dirty="0">
                <a:sym typeface="Symbol" pitchFamily="18" charset="2"/>
              </a:rPr>
              <a:t>x</a:t>
            </a:r>
            <a:r>
              <a:rPr lang="en-US" altLang="en-US" sz="2200" baseline="-25000" dirty="0">
                <a:sym typeface="Symbol" pitchFamily="18" charset="2"/>
              </a:rPr>
              <a:t>1</a:t>
            </a:r>
            <a:r>
              <a:rPr lang="en-US" altLang="en-US" sz="2200" dirty="0">
                <a:sym typeface="Symbol" pitchFamily="18" charset="2"/>
              </a:rPr>
              <a:t>, </a:t>
            </a:r>
            <a:r>
              <a:rPr lang="en-US" altLang="en-US" sz="2200" i="1" dirty="0">
                <a:sym typeface="Symbol" pitchFamily="18" charset="2"/>
              </a:rPr>
              <a:t>x</a:t>
            </a:r>
            <a:r>
              <a:rPr lang="en-US" altLang="en-US" sz="2200" baseline="-25000" dirty="0">
                <a:sym typeface="Symbol" pitchFamily="18" charset="2"/>
              </a:rPr>
              <a:t>2</a:t>
            </a:r>
            <a:r>
              <a:rPr lang="en-US" altLang="en-US" sz="2200" i="1" dirty="0">
                <a:sym typeface="Symbol" pitchFamily="18" charset="2"/>
              </a:rPr>
              <a:t>, …, </a:t>
            </a:r>
            <a:r>
              <a:rPr lang="en-US" altLang="en-US" sz="2200" i="1" dirty="0" err="1">
                <a:sym typeface="Symbol" pitchFamily="18" charset="2"/>
              </a:rPr>
              <a:t>x</a:t>
            </a:r>
            <a:r>
              <a:rPr lang="en-US" altLang="en-US" sz="2200" i="1" baseline="-25000" dirty="0" err="1">
                <a:sym typeface="Symbol" pitchFamily="18" charset="2"/>
              </a:rPr>
              <a:t>n</a:t>
            </a:r>
            <a:r>
              <a:rPr lang="en-US" altLang="en-US" sz="2200" dirty="0">
                <a:sym typeface="Symbol" pitchFamily="18" charset="2"/>
              </a:rPr>
              <a:t>)}</a:t>
            </a:r>
            <a:br>
              <a:rPr lang="en-US" altLang="en-US" sz="2200" dirty="0">
                <a:sym typeface="Symbol" pitchFamily="18" charset="2"/>
              </a:rPr>
            </a:br>
            <a:endParaRPr lang="en-US" altLang="en-US" sz="2200" dirty="0">
              <a:sym typeface="Symbol" pitchFamily="18" charset="2"/>
            </a:endParaRPr>
          </a:p>
          <a:p>
            <a:pPr lvl="1"/>
            <a:r>
              <a:rPr lang="en-US" altLang="en-US" sz="2200" i="1" dirty="0">
                <a:sym typeface="Symbol" pitchFamily="18" charset="2"/>
              </a:rPr>
              <a:t>x</a:t>
            </a:r>
            <a:r>
              <a:rPr lang="en-US" altLang="en-US" sz="2200" baseline="-25000" dirty="0">
                <a:sym typeface="Symbol" pitchFamily="18" charset="2"/>
              </a:rPr>
              <a:t>1</a:t>
            </a:r>
            <a:r>
              <a:rPr lang="en-US" altLang="en-US" sz="2200" dirty="0">
                <a:sym typeface="Symbol" pitchFamily="18" charset="2"/>
              </a:rPr>
              <a:t>, </a:t>
            </a:r>
            <a:r>
              <a:rPr lang="en-US" altLang="en-US" sz="2200" i="1" dirty="0">
                <a:sym typeface="Symbol" pitchFamily="18" charset="2"/>
              </a:rPr>
              <a:t>x</a:t>
            </a:r>
            <a:r>
              <a:rPr lang="en-US" altLang="en-US" sz="2200" baseline="-25000" dirty="0">
                <a:sym typeface="Symbol" pitchFamily="18" charset="2"/>
              </a:rPr>
              <a:t>2</a:t>
            </a:r>
            <a:r>
              <a:rPr lang="en-US" altLang="en-US" sz="2200" i="1" dirty="0">
                <a:sym typeface="Symbol" pitchFamily="18" charset="2"/>
              </a:rPr>
              <a:t>, …, </a:t>
            </a:r>
            <a:r>
              <a:rPr lang="en-US" altLang="en-US" sz="2200" i="1" dirty="0" err="1">
                <a:sym typeface="Symbol" pitchFamily="18" charset="2"/>
              </a:rPr>
              <a:t>x</a:t>
            </a:r>
            <a:r>
              <a:rPr lang="en-US" altLang="en-US" sz="2200" i="1" baseline="-25000" dirty="0" err="1">
                <a:sym typeface="Symbol" pitchFamily="18" charset="2"/>
              </a:rPr>
              <a:t>n</a:t>
            </a:r>
            <a:r>
              <a:rPr lang="en-US" altLang="en-US" sz="2200" i="1" baseline="-25000" dirty="0">
                <a:sym typeface="Symbol" pitchFamily="18" charset="2"/>
              </a:rPr>
              <a:t> </a:t>
            </a:r>
            <a:r>
              <a:rPr lang="en-US" altLang="en-US" sz="2200" dirty="0">
                <a:sym typeface="Symbol" pitchFamily="18" charset="2"/>
              </a:rPr>
              <a:t> represent domain variables</a:t>
            </a:r>
          </a:p>
          <a:p>
            <a:pPr lvl="1"/>
            <a:r>
              <a:rPr lang="en-US" altLang="en-US" sz="2200" i="1" dirty="0">
                <a:sym typeface="Symbol" pitchFamily="18" charset="2"/>
              </a:rPr>
              <a:t>P</a:t>
            </a:r>
            <a:r>
              <a:rPr lang="en-US" altLang="en-US" sz="2200" dirty="0">
                <a:sym typeface="Symbol" pitchFamily="18" charset="2"/>
              </a:rPr>
              <a:t> represents a formula similar to that of the predicate calculus</a:t>
            </a:r>
          </a:p>
          <a:p>
            <a:pPr lvl="1">
              <a:buFont typeface="Monotype Sorts" pitchFamily="2" charset="2"/>
              <a:buNone/>
            </a:pPr>
            <a:endParaRPr lang="en-US" altLang="en-US" sz="2200" i="1" baseline="-25000" dirty="0">
              <a:sym typeface="Symbol" pitchFamily="18" charset="2"/>
            </a:endParaRPr>
          </a:p>
          <a:p>
            <a:endParaRPr lang="en-US" sz="2200" dirty="0"/>
          </a:p>
        </p:txBody>
      </p:sp>
      <p:sp>
        <p:nvSpPr>
          <p:cNvPr id="4" name="Date Placeholder 3"/>
          <p:cNvSpPr>
            <a:spLocks noGrp="1"/>
          </p:cNvSpPr>
          <p:nvPr>
            <p:ph type="dt" sz="half" idx="10"/>
          </p:nvPr>
        </p:nvSpPr>
        <p:spPr/>
        <p:txBody>
          <a:bodyPr/>
          <a:lstStyle/>
          <a:p>
            <a:fld id="{12EE8F86-CECD-49B4-8686-EB19E089E215}"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Domain Relational Calculus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BB9D09-CD01-473B-8683-3F1F0F180B1F}"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Types of Integrity Constraint</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DBMS Integrity Constraint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467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36099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tabLst>
                <a:tab pos="3195638" algn="ctr"/>
              </a:tabLst>
            </a:pPr>
            <a:r>
              <a:rPr lang="en-US" altLang="en-US" sz="2200" dirty="0"/>
              <a:t>Find the </a:t>
            </a:r>
            <a:r>
              <a:rPr lang="en-US" altLang="en-US" sz="2200" i="1" dirty="0"/>
              <a:t>ID, name, </a:t>
            </a:r>
            <a:r>
              <a:rPr lang="en-US" altLang="en-US" sz="2200" i="1" dirty="0" err="1"/>
              <a:t>dept_name</a:t>
            </a:r>
            <a:r>
              <a:rPr lang="en-US" altLang="en-US" sz="2200" i="1" dirty="0"/>
              <a:t>, salary  </a:t>
            </a:r>
            <a:r>
              <a:rPr lang="en-US" altLang="en-US" sz="2200" dirty="0"/>
              <a:t>for instructors whose salary is greater than $80,000</a:t>
            </a:r>
          </a:p>
          <a:p>
            <a:pPr lvl="1">
              <a:tabLst>
                <a:tab pos="3195638" algn="ctr"/>
              </a:tabLst>
            </a:pPr>
            <a:r>
              <a:rPr lang="en-US" altLang="en-US" sz="2200" dirty="0"/>
              <a:t>{</a:t>
            </a:r>
            <a:r>
              <a:rPr lang="en-US" altLang="en-US" sz="2200" i="1" dirty="0"/>
              <a:t>&lt; </a:t>
            </a:r>
            <a:r>
              <a:rPr lang="en-US" altLang="en-US" sz="2200" i="1" dirty="0" err="1"/>
              <a:t>i</a:t>
            </a:r>
            <a:r>
              <a:rPr lang="en-US" altLang="en-US" sz="2200" i="1" dirty="0"/>
              <a:t>, n, d, s&gt; </a:t>
            </a:r>
            <a:r>
              <a:rPr lang="en-US" altLang="en-US" sz="2200" dirty="0"/>
              <a:t>| </a:t>
            </a:r>
            <a:r>
              <a:rPr lang="en-US" altLang="en-US" sz="2200" i="1" dirty="0"/>
              <a:t> &lt; </a:t>
            </a:r>
            <a:r>
              <a:rPr lang="en-US" altLang="en-US" sz="2200" i="1" dirty="0" err="1"/>
              <a:t>i</a:t>
            </a:r>
            <a:r>
              <a:rPr lang="en-US" altLang="en-US" sz="2200" i="1" dirty="0"/>
              <a:t>, n, d, s&gt;</a:t>
            </a:r>
            <a:r>
              <a:rPr lang="en-US" altLang="en-US" sz="2200" dirty="0"/>
              <a:t> </a:t>
            </a:r>
            <a:r>
              <a:rPr lang="en-US" altLang="en-US" sz="2200" dirty="0">
                <a:sym typeface="Symbol" pitchFamily="18" charset="2"/>
              </a:rPr>
              <a:t> </a:t>
            </a:r>
            <a:r>
              <a:rPr lang="en-US" altLang="en-US" sz="2200" i="1" dirty="0">
                <a:sym typeface="Symbol" pitchFamily="18" charset="2"/>
              </a:rPr>
              <a:t>instructor</a:t>
            </a:r>
            <a:r>
              <a:rPr lang="en-US" altLang="en-US" sz="2200" dirty="0">
                <a:sym typeface="Symbol" pitchFamily="18" charset="2"/>
              </a:rPr>
              <a:t>  </a:t>
            </a:r>
            <a:r>
              <a:rPr lang="en-US" altLang="en-US" sz="2200" i="1" dirty="0">
                <a:sym typeface="Symbol" pitchFamily="18" charset="2"/>
              </a:rPr>
              <a:t>s</a:t>
            </a:r>
            <a:r>
              <a:rPr lang="en-US" altLang="en-US" sz="2200" dirty="0">
                <a:sym typeface="Symbol" pitchFamily="18" charset="2"/>
              </a:rPr>
              <a:t>  80000}</a:t>
            </a:r>
          </a:p>
          <a:p>
            <a:pPr>
              <a:tabLst>
                <a:tab pos="3195638" algn="ctr"/>
              </a:tabLst>
            </a:pPr>
            <a:r>
              <a:rPr lang="en-US" altLang="en-US" sz="2200" dirty="0"/>
              <a:t> As in the previous query, but output only the </a:t>
            </a:r>
            <a:r>
              <a:rPr lang="en-US" altLang="en-US" sz="2200" i="1" dirty="0"/>
              <a:t>ID</a:t>
            </a:r>
            <a:r>
              <a:rPr lang="en-US" altLang="en-US" sz="2200" dirty="0"/>
              <a:t> attribute value</a:t>
            </a:r>
          </a:p>
          <a:p>
            <a:pPr lvl="1">
              <a:tabLst>
                <a:tab pos="3195638" algn="ctr"/>
              </a:tabLst>
            </a:pPr>
            <a:r>
              <a:rPr lang="en-US" altLang="en-US" sz="2200" dirty="0"/>
              <a:t>{</a:t>
            </a:r>
            <a:r>
              <a:rPr lang="en-US" altLang="en-US" sz="2200" i="1" dirty="0"/>
              <a:t>&lt; </a:t>
            </a:r>
            <a:r>
              <a:rPr lang="en-US" altLang="en-US" sz="2200" i="1" dirty="0" err="1"/>
              <a:t>i</a:t>
            </a:r>
            <a:r>
              <a:rPr lang="en-US" altLang="en-US" sz="2200" i="1" dirty="0"/>
              <a:t>&gt; </a:t>
            </a:r>
            <a:r>
              <a:rPr lang="en-US" altLang="en-US" sz="2200" dirty="0"/>
              <a:t> |</a:t>
            </a:r>
            <a:r>
              <a:rPr lang="en-US" altLang="en-US" sz="2200" i="1" dirty="0"/>
              <a:t> &lt; </a:t>
            </a:r>
            <a:r>
              <a:rPr lang="en-US" altLang="en-US" sz="2200" i="1" dirty="0" err="1"/>
              <a:t>i</a:t>
            </a:r>
            <a:r>
              <a:rPr lang="en-US" altLang="en-US" sz="2200" i="1" dirty="0"/>
              <a:t>, n, d, s&gt;</a:t>
            </a:r>
            <a:r>
              <a:rPr lang="en-US" altLang="en-US" sz="2200" dirty="0"/>
              <a:t> </a:t>
            </a:r>
            <a:r>
              <a:rPr lang="en-US" altLang="en-US" sz="2200" dirty="0">
                <a:sym typeface="Symbol" pitchFamily="18" charset="2"/>
              </a:rPr>
              <a:t> </a:t>
            </a:r>
            <a:r>
              <a:rPr lang="en-US" altLang="en-US" sz="2200" i="1" dirty="0">
                <a:sym typeface="Symbol" pitchFamily="18" charset="2"/>
              </a:rPr>
              <a:t>instructor</a:t>
            </a:r>
            <a:r>
              <a:rPr lang="en-US" altLang="en-US" sz="2200" dirty="0">
                <a:sym typeface="Symbol" pitchFamily="18" charset="2"/>
              </a:rPr>
              <a:t>  </a:t>
            </a:r>
            <a:r>
              <a:rPr lang="en-US" altLang="en-US" sz="2200" i="1" dirty="0">
                <a:sym typeface="Symbol" pitchFamily="18" charset="2"/>
              </a:rPr>
              <a:t>s</a:t>
            </a:r>
            <a:r>
              <a:rPr lang="en-US" altLang="en-US" sz="2200" dirty="0">
                <a:sym typeface="Symbol" pitchFamily="18" charset="2"/>
              </a:rPr>
              <a:t>  80000}</a:t>
            </a:r>
          </a:p>
          <a:p>
            <a:pPr>
              <a:tabLst>
                <a:tab pos="3195638" algn="ctr"/>
              </a:tabLst>
            </a:pPr>
            <a:r>
              <a:rPr lang="en-US" altLang="en-US" sz="2200" dirty="0"/>
              <a:t>Find the names of all instructors whose department is in the Watson building</a:t>
            </a:r>
          </a:p>
          <a:p>
            <a:pPr>
              <a:buFont typeface="Monotype Sorts" pitchFamily="2" charset="2"/>
              <a:buNone/>
              <a:tabLst>
                <a:tab pos="3195638" algn="ctr"/>
              </a:tabLst>
            </a:pPr>
            <a:r>
              <a:rPr lang="en-US" altLang="en-US" sz="2200" dirty="0"/>
              <a:t>         {</a:t>
            </a:r>
            <a:r>
              <a:rPr lang="en-US" altLang="en-US" sz="2200" i="1" dirty="0"/>
              <a:t>&lt; n &gt; </a:t>
            </a:r>
            <a:r>
              <a:rPr lang="en-US" altLang="en-US" sz="2200" dirty="0"/>
              <a:t>| </a:t>
            </a:r>
            <a:r>
              <a:rPr lang="en-US" altLang="en-US" sz="2200" i="1" dirty="0"/>
              <a:t> </a:t>
            </a:r>
            <a:r>
              <a:rPr lang="en-US" altLang="en-US" sz="2200" dirty="0">
                <a:sym typeface="Symbol" pitchFamily="18" charset="2"/>
              </a:rPr>
              <a:t> </a:t>
            </a:r>
            <a:r>
              <a:rPr lang="en-US" altLang="en-US" sz="2200" i="1" dirty="0" err="1">
                <a:sym typeface="Symbol" pitchFamily="18" charset="2"/>
              </a:rPr>
              <a:t>i</a:t>
            </a:r>
            <a:r>
              <a:rPr lang="en-US" altLang="en-US" sz="2200" i="1" dirty="0">
                <a:sym typeface="Symbol" pitchFamily="18" charset="2"/>
              </a:rPr>
              <a:t>, d, s (&lt;</a:t>
            </a:r>
            <a:r>
              <a:rPr lang="en-US" altLang="en-US" sz="2200" dirty="0">
                <a:sym typeface="Symbol" pitchFamily="18" charset="2"/>
              </a:rPr>
              <a:t> </a:t>
            </a:r>
            <a:r>
              <a:rPr lang="en-US" altLang="en-US" sz="2200" i="1" dirty="0" err="1">
                <a:sym typeface="Symbol" pitchFamily="18" charset="2"/>
              </a:rPr>
              <a:t>i</a:t>
            </a:r>
            <a:r>
              <a:rPr lang="en-US" altLang="en-US" sz="2200" i="1" dirty="0">
                <a:sym typeface="Symbol" pitchFamily="18" charset="2"/>
              </a:rPr>
              <a:t>, n, d, s</a:t>
            </a:r>
            <a:r>
              <a:rPr lang="en-US" altLang="en-US" sz="2200" dirty="0">
                <a:sym typeface="Symbol" pitchFamily="18" charset="2"/>
              </a:rPr>
              <a:t> &gt;</a:t>
            </a:r>
            <a:r>
              <a:rPr lang="en-US" altLang="en-US" sz="2200" i="1" dirty="0">
                <a:sym typeface="Symbol" pitchFamily="18" charset="2"/>
              </a:rPr>
              <a:t> </a:t>
            </a:r>
            <a:r>
              <a:rPr lang="en-US" altLang="en-US" sz="2200" dirty="0">
                <a:sym typeface="Symbol" pitchFamily="18" charset="2"/>
              </a:rPr>
              <a:t> </a:t>
            </a:r>
            <a:r>
              <a:rPr lang="en-US" altLang="en-US" sz="2200" i="1" dirty="0">
                <a:sym typeface="Symbol" pitchFamily="18" charset="2"/>
              </a:rPr>
              <a:t>instructor </a:t>
            </a:r>
            <a:r>
              <a:rPr lang="en-US" altLang="en-US" sz="2200" dirty="0">
                <a:sym typeface="Symbol" pitchFamily="18" charset="2"/>
              </a:rPr>
              <a:t/>
            </a:r>
            <a:br>
              <a:rPr lang="en-US" altLang="en-US" sz="2200" dirty="0">
                <a:sym typeface="Symbol" pitchFamily="18" charset="2"/>
              </a:rPr>
            </a:br>
            <a:r>
              <a:rPr lang="en-US" altLang="en-US" sz="2200" dirty="0">
                <a:sym typeface="Symbol" pitchFamily="18" charset="2"/>
              </a:rPr>
              <a:t>                 b, a (&lt;</a:t>
            </a:r>
            <a:r>
              <a:rPr lang="en-US" altLang="en-US" sz="2200" i="1" dirty="0">
                <a:sym typeface="Symbol" pitchFamily="18" charset="2"/>
              </a:rPr>
              <a:t> d, b, a&gt; </a:t>
            </a:r>
            <a:r>
              <a:rPr lang="en-US" altLang="en-US" sz="2200" dirty="0">
                <a:sym typeface="Symbol" pitchFamily="18" charset="2"/>
              </a:rPr>
              <a:t> </a:t>
            </a:r>
            <a:r>
              <a:rPr lang="en-US" altLang="en-US" sz="2200" i="1" dirty="0">
                <a:sym typeface="Symbol" pitchFamily="18" charset="2"/>
              </a:rPr>
              <a:t>department  </a:t>
            </a:r>
            <a:r>
              <a:rPr lang="en-US" altLang="en-US" sz="2200" dirty="0">
                <a:sym typeface="Symbol" pitchFamily="18" charset="2"/>
              </a:rPr>
              <a:t>  </a:t>
            </a:r>
            <a:r>
              <a:rPr lang="en-US" altLang="en-US" sz="2200" i="1" dirty="0">
                <a:sym typeface="Symbol" pitchFamily="18" charset="2"/>
              </a:rPr>
              <a:t>b</a:t>
            </a:r>
            <a:r>
              <a:rPr lang="en-US" altLang="en-US" sz="2200" dirty="0">
                <a:sym typeface="Symbol" pitchFamily="18" charset="2"/>
              </a:rPr>
              <a:t> = “Watson” ))}</a:t>
            </a:r>
          </a:p>
          <a:p>
            <a:pPr lvl="1">
              <a:tabLst>
                <a:tab pos="3195638" algn="ctr"/>
              </a:tabLst>
            </a:pPr>
            <a:endParaRPr lang="en-US" altLang="en-US" sz="2200" dirty="0">
              <a:sym typeface="Symbol" pitchFamily="18" charset="2"/>
            </a:endParaRPr>
          </a:p>
          <a:p>
            <a:pPr>
              <a:tabLst>
                <a:tab pos="3195638" algn="ctr"/>
              </a:tabLst>
            </a:pPr>
            <a:endParaRPr lang="en-US" altLang="en-US" sz="2200" dirty="0">
              <a:sym typeface="Symbol" pitchFamily="18" charset="2"/>
            </a:endParaRPr>
          </a:p>
          <a:p>
            <a:pPr>
              <a:tabLst>
                <a:tab pos="3195638" algn="ctr"/>
              </a:tabLst>
            </a:pPr>
            <a:endParaRPr lang="en-US" altLang="en-US" sz="2200" dirty="0">
              <a:sym typeface="Symbol" pitchFamily="18" charset="2"/>
            </a:endParaRPr>
          </a:p>
          <a:p>
            <a:pPr lvl="1">
              <a:tabLst>
                <a:tab pos="3195638" algn="ctr"/>
              </a:tabLst>
            </a:pPr>
            <a:endParaRPr lang="en-US" altLang="en-US" sz="2200" dirty="0">
              <a:sym typeface="Symbol" pitchFamily="18" charset="2"/>
            </a:endParaRPr>
          </a:p>
          <a:p>
            <a:endParaRPr lang="en-US" sz="2200" dirty="0"/>
          </a:p>
        </p:txBody>
      </p:sp>
      <p:sp>
        <p:nvSpPr>
          <p:cNvPr id="4" name="Date Placeholder 3"/>
          <p:cNvSpPr>
            <a:spLocks noGrp="1"/>
          </p:cNvSpPr>
          <p:nvPr>
            <p:ph type="dt" sz="half" idx="10"/>
          </p:nvPr>
        </p:nvSpPr>
        <p:spPr/>
        <p:txBody>
          <a:bodyPr/>
          <a:lstStyle/>
          <a:p>
            <a:fld id="{A8DD868D-F502-4691-B63C-45D14634DAF1}"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 Queries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0B568E-488D-48AE-BF27-18556FA6A53C}"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Example Queries</a:t>
            </a:r>
          </a:p>
        </p:txBody>
      </p:sp>
      <p:sp>
        <p:nvSpPr>
          <p:cNvPr id="10" name="Text Box 4"/>
          <p:cNvSpPr txBox="1">
            <a:spLocks noChangeArrowheads="1"/>
          </p:cNvSpPr>
          <p:nvPr/>
        </p:nvSpPr>
        <p:spPr bwMode="auto">
          <a:xfrm>
            <a:off x="1247775" y="1784350"/>
            <a:ext cx="7134225"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i="1" dirty="0"/>
              <a:t>&lt;c&gt; </a:t>
            </a:r>
            <a:r>
              <a:rPr kumimoji="1" lang="en-US" altLang="en-US" dirty="0"/>
              <a:t>|</a:t>
            </a:r>
            <a:r>
              <a:rPr kumimoji="1" lang="en-US" altLang="en-US" i="1" dirty="0"/>
              <a:t>  </a:t>
            </a:r>
            <a:r>
              <a:rPr kumimoji="1" lang="en-US" altLang="en-US" dirty="0">
                <a:sym typeface="Symbol" pitchFamily="18" charset="2"/>
              </a:rPr>
              <a:t></a:t>
            </a:r>
            <a:r>
              <a:rPr kumimoji="1" lang="en-US" altLang="en-US" i="1" dirty="0">
                <a:sym typeface="Symbol" pitchFamily="18" charset="2"/>
              </a:rPr>
              <a:t> a, s, y, b, r, t  </a:t>
            </a:r>
            <a:r>
              <a:rPr kumimoji="1" lang="en-US" altLang="en-US" dirty="0">
                <a:sym typeface="Symbol" pitchFamily="18" charset="2"/>
              </a:rPr>
              <a:t>( &lt;</a:t>
            </a:r>
            <a:r>
              <a:rPr kumimoji="1" lang="en-US" altLang="en-US" i="1" dirty="0">
                <a:sym typeface="Symbol" pitchFamily="18" charset="2"/>
              </a:rPr>
              <a:t>c, a, s, y, b, r, t</a:t>
            </a:r>
            <a:r>
              <a:rPr kumimoji="1" lang="en-US" altLang="en-US" dirty="0">
                <a:sym typeface="Symbol" pitchFamily="18" charset="2"/>
              </a:rPr>
              <a:t> &gt;</a:t>
            </a:r>
            <a:r>
              <a:rPr kumimoji="1" lang="en-US" altLang="en-US" i="1" dirty="0">
                <a:sym typeface="Symbol" pitchFamily="18" charset="2"/>
              </a:rPr>
              <a:t> </a:t>
            </a:r>
            <a:r>
              <a:rPr kumimoji="1" lang="en-US" altLang="en-US" dirty="0">
                <a:sym typeface="Symbol" pitchFamily="18" charset="2"/>
              </a:rPr>
              <a:t> </a:t>
            </a:r>
            <a:r>
              <a:rPr kumimoji="1" lang="en-US" altLang="en-US" i="1" dirty="0">
                <a:sym typeface="Symbol" pitchFamily="18" charset="2"/>
              </a:rPr>
              <a:t>section  </a:t>
            </a:r>
            <a:r>
              <a:rPr kumimoji="1" lang="en-US" altLang="en-US" sz="1600" dirty="0">
                <a:sym typeface="Symbol" pitchFamily="18" charset="2"/>
              </a:rPr>
              <a:t> </a:t>
            </a:r>
            <a:r>
              <a:rPr kumimoji="1" lang="en-US" altLang="en-US" dirty="0">
                <a:sym typeface="Symbol" pitchFamily="18" charset="2"/>
              </a:rPr>
              <a:t> </a:t>
            </a:r>
            <a:br>
              <a:rPr kumimoji="1" lang="en-US" altLang="en-US" dirty="0">
                <a:sym typeface="Symbol" pitchFamily="18" charset="2"/>
              </a:rPr>
            </a:br>
            <a:r>
              <a:rPr kumimoji="1" lang="en-US" altLang="en-US" dirty="0">
                <a:sym typeface="Symbol" pitchFamily="18" charset="2"/>
              </a:rPr>
              <a:t>                           </a:t>
            </a:r>
            <a:r>
              <a:rPr kumimoji="1" lang="en-US" altLang="en-US" i="1" dirty="0">
                <a:sym typeface="Symbol" pitchFamily="18" charset="2"/>
              </a:rPr>
              <a:t>s </a:t>
            </a:r>
            <a:r>
              <a:rPr kumimoji="1" lang="en-US" altLang="en-US" dirty="0">
                <a:sym typeface="Symbol" pitchFamily="18" charset="2"/>
              </a:rPr>
              <a:t>= “Fall”  </a:t>
            </a:r>
            <a:r>
              <a:rPr kumimoji="1" lang="en-US" altLang="en-US" i="1" dirty="0">
                <a:sym typeface="Symbol" pitchFamily="18" charset="2"/>
              </a:rPr>
              <a:t>y</a:t>
            </a:r>
            <a:r>
              <a:rPr kumimoji="1" lang="en-US" altLang="en-US" dirty="0">
                <a:sym typeface="Symbol" pitchFamily="18" charset="2"/>
              </a:rPr>
              <a:t> </a:t>
            </a:r>
            <a:r>
              <a:rPr kumimoji="1" lang="en-US" altLang="en-US" i="1" dirty="0">
                <a:sym typeface="Symbol" pitchFamily="18" charset="2"/>
              </a:rPr>
              <a:t>= 2009</a:t>
            </a:r>
            <a:r>
              <a:rPr kumimoji="1" lang="en-US" altLang="en-US" dirty="0">
                <a:sym typeface="Symbol" pitchFamily="18" charset="2"/>
              </a:rPr>
              <a:t> )</a:t>
            </a:r>
            <a:br>
              <a:rPr kumimoji="1" lang="en-US" altLang="en-US" dirty="0">
                <a:sym typeface="Symbol" pitchFamily="18" charset="2"/>
              </a:rPr>
            </a:br>
            <a:r>
              <a:rPr kumimoji="1" lang="en-US" altLang="en-US" dirty="0">
                <a:sym typeface="Symbol" pitchFamily="18" charset="2"/>
              </a:rPr>
              <a:t>         v  </a:t>
            </a:r>
            <a:r>
              <a:rPr kumimoji="1" lang="en-US" altLang="en-US" i="1" dirty="0">
                <a:sym typeface="Symbol" pitchFamily="18" charset="2"/>
              </a:rPr>
              <a:t>a, s, y, b, r, t </a:t>
            </a:r>
            <a:r>
              <a:rPr kumimoji="1" lang="en-US" altLang="en-US" sz="1600" dirty="0">
                <a:sym typeface="Symbol" pitchFamily="18" charset="2"/>
              </a:rPr>
              <a:t>( </a:t>
            </a:r>
            <a:r>
              <a:rPr kumimoji="1" lang="en-US" altLang="en-US" dirty="0">
                <a:sym typeface="Symbol" pitchFamily="18" charset="2"/>
              </a:rPr>
              <a:t>&lt;</a:t>
            </a:r>
            <a:r>
              <a:rPr kumimoji="1" lang="en-US" altLang="en-US" i="1" dirty="0">
                <a:sym typeface="Symbol" pitchFamily="18" charset="2"/>
              </a:rPr>
              <a:t>c, a, s, y, b, r, t</a:t>
            </a:r>
            <a:r>
              <a:rPr kumimoji="1" lang="en-US" altLang="en-US" dirty="0">
                <a:sym typeface="Symbol" pitchFamily="18" charset="2"/>
              </a:rPr>
              <a:t> &gt;</a:t>
            </a:r>
            <a:r>
              <a:rPr kumimoji="1" lang="en-US" altLang="en-US" i="1" dirty="0">
                <a:sym typeface="Symbol" pitchFamily="18" charset="2"/>
              </a:rPr>
              <a:t> </a:t>
            </a:r>
            <a:r>
              <a:rPr kumimoji="1" lang="en-US" altLang="en-US" dirty="0">
                <a:sym typeface="Symbol" pitchFamily="18" charset="2"/>
              </a:rPr>
              <a:t> </a:t>
            </a:r>
            <a:r>
              <a:rPr kumimoji="1" lang="en-US" altLang="en-US" i="1" dirty="0">
                <a:sym typeface="Symbol" pitchFamily="18" charset="2"/>
              </a:rPr>
              <a:t>section</a:t>
            </a:r>
            <a:r>
              <a:rPr kumimoji="1" lang="en-US" altLang="en-US" dirty="0">
                <a:sym typeface="Symbol" pitchFamily="18" charset="2"/>
              </a:rPr>
              <a:t> </a:t>
            </a:r>
            <a:r>
              <a:rPr kumimoji="1" lang="en-US" altLang="en-US" sz="2000" dirty="0">
                <a:sym typeface="Symbol" pitchFamily="18" charset="2"/>
              </a:rPr>
              <a:t>]</a:t>
            </a:r>
            <a:r>
              <a:rPr kumimoji="1" lang="en-US" altLang="en-US" dirty="0">
                <a:sym typeface="Symbol" pitchFamily="18" charset="2"/>
              </a:rPr>
              <a:t>   </a:t>
            </a:r>
            <a:br>
              <a:rPr kumimoji="1" lang="en-US" altLang="en-US" dirty="0">
                <a:sym typeface="Symbol" pitchFamily="18" charset="2"/>
              </a:rPr>
            </a:br>
            <a:r>
              <a:rPr kumimoji="1" lang="en-US" altLang="en-US" dirty="0">
                <a:sym typeface="Symbol" pitchFamily="18" charset="2"/>
              </a:rPr>
              <a:t>                           </a:t>
            </a:r>
            <a:r>
              <a:rPr kumimoji="1" lang="en-US" altLang="en-US" i="1" dirty="0">
                <a:sym typeface="Symbol" pitchFamily="18" charset="2"/>
              </a:rPr>
              <a:t>s </a:t>
            </a:r>
            <a:r>
              <a:rPr kumimoji="1" lang="en-US" altLang="en-US" dirty="0">
                <a:sym typeface="Symbol" pitchFamily="18" charset="2"/>
              </a:rPr>
              <a:t>= “Spring”  </a:t>
            </a:r>
            <a:r>
              <a:rPr kumimoji="1" lang="en-US" altLang="en-US" i="1" dirty="0">
                <a:sym typeface="Symbol" pitchFamily="18" charset="2"/>
              </a:rPr>
              <a:t>y</a:t>
            </a:r>
            <a:r>
              <a:rPr kumimoji="1" lang="en-US" altLang="en-US" dirty="0">
                <a:sym typeface="Symbol" pitchFamily="18" charset="2"/>
              </a:rPr>
              <a:t> </a:t>
            </a:r>
            <a:r>
              <a:rPr kumimoji="1" lang="en-US" altLang="en-US" i="1" dirty="0">
                <a:sym typeface="Symbol" pitchFamily="18" charset="2"/>
              </a:rPr>
              <a:t>= </a:t>
            </a:r>
            <a:r>
              <a:rPr kumimoji="1" lang="en-US" altLang="en-US" dirty="0">
                <a:sym typeface="Symbol" pitchFamily="18" charset="2"/>
              </a:rPr>
              <a:t>2010)}</a:t>
            </a:r>
          </a:p>
        </p:txBody>
      </p:sp>
      <p:sp>
        <p:nvSpPr>
          <p:cNvPr id="11" name="Text Box 5"/>
          <p:cNvSpPr txBox="1">
            <a:spLocks noChangeArrowheads="1"/>
          </p:cNvSpPr>
          <p:nvPr/>
        </p:nvSpPr>
        <p:spPr bwMode="auto">
          <a:xfrm>
            <a:off x="868363" y="1079500"/>
            <a:ext cx="810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r>
              <a:rPr kumimoji="1" lang="en-US" altLang="en-US" dirty="0">
                <a:sym typeface="Symbol" pitchFamily="18" charset="2"/>
              </a:rPr>
              <a:t>  Find the set of all courses taught in the Fall 2009 semester, or in </a:t>
            </a:r>
            <a:br>
              <a:rPr kumimoji="1" lang="en-US" altLang="en-US" dirty="0">
                <a:sym typeface="Symbol" pitchFamily="18" charset="2"/>
              </a:rPr>
            </a:br>
            <a:r>
              <a:rPr kumimoji="1" lang="en-US" altLang="en-US" dirty="0">
                <a:sym typeface="Symbol" pitchFamily="18" charset="2"/>
              </a:rPr>
              <a:t>    the Spring 2010 semester, or both</a:t>
            </a:r>
          </a:p>
        </p:txBody>
      </p:sp>
      <p:sp>
        <p:nvSpPr>
          <p:cNvPr id="12" name="Text Box 6"/>
          <p:cNvSpPr txBox="1">
            <a:spLocks noChangeArrowheads="1"/>
          </p:cNvSpPr>
          <p:nvPr/>
        </p:nvSpPr>
        <p:spPr bwMode="auto">
          <a:xfrm>
            <a:off x="1554163" y="2090738"/>
            <a:ext cx="6662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endParaRPr kumimoji="1" lang="en-US" altLang="en-US">
              <a:sym typeface="Symbol" pitchFamily="18" charset="2"/>
            </a:endParaRPr>
          </a:p>
        </p:txBody>
      </p:sp>
      <p:sp>
        <p:nvSpPr>
          <p:cNvPr id="13" name="Text Box 7"/>
          <p:cNvSpPr txBox="1">
            <a:spLocks noChangeArrowheads="1"/>
          </p:cNvSpPr>
          <p:nvPr/>
        </p:nvSpPr>
        <p:spPr bwMode="auto">
          <a:xfrm>
            <a:off x="1338263" y="3055938"/>
            <a:ext cx="71342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dirty="0"/>
              <a:t>This case can also be written as</a:t>
            </a:r>
            <a:br>
              <a:rPr kumimoji="1" lang="en-US" altLang="en-US" dirty="0"/>
            </a:br>
            <a:r>
              <a:rPr kumimoji="1" lang="en-US" altLang="en-US" dirty="0"/>
              <a:t>{</a:t>
            </a:r>
            <a:r>
              <a:rPr kumimoji="1" lang="en-US" altLang="en-US" i="1" dirty="0"/>
              <a:t>&lt;c&gt; </a:t>
            </a:r>
            <a:r>
              <a:rPr kumimoji="1" lang="en-US" altLang="en-US" dirty="0"/>
              <a:t>|</a:t>
            </a:r>
            <a:r>
              <a:rPr kumimoji="1" lang="en-US" altLang="en-US" i="1" dirty="0"/>
              <a:t>  </a:t>
            </a:r>
            <a:r>
              <a:rPr kumimoji="1" lang="en-US" altLang="en-US" dirty="0">
                <a:sym typeface="Symbol" pitchFamily="18" charset="2"/>
              </a:rPr>
              <a:t></a:t>
            </a:r>
            <a:r>
              <a:rPr kumimoji="1" lang="en-US" altLang="en-US" i="1" dirty="0">
                <a:sym typeface="Symbol" pitchFamily="18" charset="2"/>
              </a:rPr>
              <a:t> a, s, y, b, r, t  </a:t>
            </a:r>
            <a:r>
              <a:rPr kumimoji="1" lang="en-US" altLang="en-US" dirty="0">
                <a:sym typeface="Symbol" pitchFamily="18" charset="2"/>
              </a:rPr>
              <a:t>( &lt;</a:t>
            </a:r>
            <a:r>
              <a:rPr kumimoji="1" lang="en-US" altLang="en-US" i="1" dirty="0">
                <a:sym typeface="Symbol" pitchFamily="18" charset="2"/>
              </a:rPr>
              <a:t>c, a, s, y, b, r, t</a:t>
            </a:r>
            <a:r>
              <a:rPr kumimoji="1" lang="en-US" altLang="en-US" dirty="0">
                <a:sym typeface="Symbol" pitchFamily="18" charset="2"/>
              </a:rPr>
              <a:t> &gt;</a:t>
            </a:r>
            <a:r>
              <a:rPr kumimoji="1" lang="en-US" altLang="en-US" i="1" dirty="0">
                <a:sym typeface="Symbol" pitchFamily="18" charset="2"/>
              </a:rPr>
              <a:t> </a:t>
            </a:r>
            <a:r>
              <a:rPr kumimoji="1" lang="en-US" altLang="en-US" dirty="0">
                <a:sym typeface="Symbol" pitchFamily="18" charset="2"/>
              </a:rPr>
              <a:t> </a:t>
            </a:r>
            <a:r>
              <a:rPr kumimoji="1" lang="en-US" altLang="en-US" i="1" dirty="0">
                <a:sym typeface="Symbol" pitchFamily="18" charset="2"/>
              </a:rPr>
              <a:t>section  </a:t>
            </a:r>
            <a:r>
              <a:rPr kumimoji="1" lang="en-US" altLang="en-US" sz="1600" dirty="0">
                <a:sym typeface="Symbol" pitchFamily="18" charset="2"/>
              </a:rPr>
              <a:t> </a:t>
            </a:r>
            <a:r>
              <a:rPr kumimoji="1" lang="en-US" altLang="en-US" dirty="0">
                <a:sym typeface="Symbol" pitchFamily="18" charset="2"/>
              </a:rPr>
              <a:t> </a:t>
            </a:r>
            <a:br>
              <a:rPr kumimoji="1" lang="en-US" altLang="en-US" dirty="0">
                <a:sym typeface="Symbol" pitchFamily="18" charset="2"/>
              </a:rPr>
            </a:br>
            <a:r>
              <a:rPr kumimoji="1" lang="en-US" altLang="en-US" dirty="0">
                <a:sym typeface="Symbol" pitchFamily="18" charset="2"/>
              </a:rPr>
              <a:t>                    ( (</a:t>
            </a:r>
            <a:r>
              <a:rPr kumimoji="1" lang="en-US" altLang="en-US" i="1" dirty="0">
                <a:sym typeface="Symbol" pitchFamily="18" charset="2"/>
              </a:rPr>
              <a:t>s </a:t>
            </a:r>
            <a:r>
              <a:rPr kumimoji="1" lang="en-US" altLang="en-US" dirty="0">
                <a:sym typeface="Symbol" pitchFamily="18" charset="2"/>
              </a:rPr>
              <a:t>= “Fall”  </a:t>
            </a:r>
            <a:r>
              <a:rPr kumimoji="1" lang="en-US" altLang="en-US" i="1" dirty="0">
                <a:sym typeface="Symbol" pitchFamily="18" charset="2"/>
              </a:rPr>
              <a:t>y</a:t>
            </a:r>
            <a:r>
              <a:rPr kumimoji="1" lang="en-US" altLang="en-US" dirty="0">
                <a:sym typeface="Symbol" pitchFamily="18" charset="2"/>
              </a:rPr>
              <a:t> </a:t>
            </a:r>
            <a:r>
              <a:rPr kumimoji="1" lang="en-US" altLang="en-US" i="1" dirty="0">
                <a:sym typeface="Symbol" pitchFamily="18" charset="2"/>
              </a:rPr>
              <a:t>= 2009</a:t>
            </a:r>
            <a:r>
              <a:rPr kumimoji="1" lang="en-US" altLang="en-US" dirty="0">
                <a:sym typeface="Symbol" pitchFamily="18" charset="2"/>
              </a:rPr>
              <a:t> )  v (</a:t>
            </a:r>
            <a:r>
              <a:rPr kumimoji="1" lang="en-US" altLang="en-US" i="1" dirty="0">
                <a:sym typeface="Symbol" pitchFamily="18" charset="2"/>
              </a:rPr>
              <a:t>s </a:t>
            </a:r>
            <a:r>
              <a:rPr kumimoji="1" lang="en-US" altLang="en-US" dirty="0">
                <a:sym typeface="Symbol" pitchFamily="18" charset="2"/>
              </a:rPr>
              <a:t>= “Spring”  </a:t>
            </a:r>
            <a:r>
              <a:rPr kumimoji="1" lang="en-US" altLang="en-US" i="1" dirty="0">
                <a:sym typeface="Symbol" pitchFamily="18" charset="2"/>
              </a:rPr>
              <a:t>y</a:t>
            </a:r>
            <a:r>
              <a:rPr kumimoji="1" lang="en-US" altLang="en-US" dirty="0">
                <a:sym typeface="Symbol" pitchFamily="18" charset="2"/>
              </a:rPr>
              <a:t> </a:t>
            </a:r>
            <a:r>
              <a:rPr kumimoji="1" lang="en-US" altLang="en-US" i="1" dirty="0">
                <a:sym typeface="Symbol" pitchFamily="18" charset="2"/>
              </a:rPr>
              <a:t>= </a:t>
            </a:r>
            <a:r>
              <a:rPr kumimoji="1" lang="en-US" altLang="en-US" dirty="0">
                <a:sym typeface="Symbol" pitchFamily="18" charset="2"/>
              </a:rPr>
              <a:t>2010))}</a:t>
            </a:r>
          </a:p>
        </p:txBody>
      </p:sp>
      <p:sp>
        <p:nvSpPr>
          <p:cNvPr id="14" name="Text Box 8"/>
          <p:cNvSpPr txBox="1">
            <a:spLocks noChangeArrowheads="1"/>
          </p:cNvSpPr>
          <p:nvPr/>
        </p:nvSpPr>
        <p:spPr bwMode="auto">
          <a:xfrm>
            <a:off x="758825" y="4044950"/>
            <a:ext cx="810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r>
              <a:rPr kumimoji="1" lang="en-US" altLang="en-US" dirty="0">
                <a:sym typeface="Symbol" pitchFamily="18" charset="2"/>
              </a:rPr>
              <a:t>  Find the set of all courses taught in the Fall 2009 semester, and in </a:t>
            </a:r>
            <a:br>
              <a:rPr kumimoji="1" lang="en-US" altLang="en-US" dirty="0">
                <a:sym typeface="Symbol" pitchFamily="18" charset="2"/>
              </a:rPr>
            </a:br>
            <a:r>
              <a:rPr kumimoji="1" lang="en-US" altLang="en-US" dirty="0">
                <a:sym typeface="Symbol" pitchFamily="18" charset="2"/>
              </a:rPr>
              <a:t>    the Spring 2010 semester</a:t>
            </a:r>
          </a:p>
        </p:txBody>
      </p:sp>
      <p:sp>
        <p:nvSpPr>
          <p:cNvPr id="15" name="Text Box 9"/>
          <p:cNvSpPr txBox="1">
            <a:spLocks noChangeArrowheads="1"/>
          </p:cNvSpPr>
          <p:nvPr/>
        </p:nvSpPr>
        <p:spPr bwMode="auto">
          <a:xfrm>
            <a:off x="1244600" y="4883150"/>
            <a:ext cx="71342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a:t>{</a:t>
            </a:r>
            <a:r>
              <a:rPr kumimoji="1" lang="en-US" altLang="en-US" i="1"/>
              <a:t>&lt;c&gt; </a:t>
            </a:r>
            <a:r>
              <a:rPr kumimoji="1" lang="en-US" altLang="en-US"/>
              <a:t>|</a:t>
            </a:r>
            <a:r>
              <a:rPr kumimoji="1" lang="en-US" altLang="en-US" i="1"/>
              <a:t>  </a:t>
            </a:r>
            <a:r>
              <a:rPr kumimoji="1" lang="en-US" altLang="en-US">
                <a:sym typeface="Symbol" pitchFamily="18" charset="2"/>
              </a:rPr>
              <a:t></a:t>
            </a:r>
            <a:r>
              <a:rPr kumimoji="1" lang="en-US" altLang="en-US" i="1">
                <a:sym typeface="Symbol" pitchFamily="18" charset="2"/>
              </a:rPr>
              <a:t> a, s, y, b, r, t  </a:t>
            </a:r>
            <a:r>
              <a:rPr kumimoji="1" lang="en-US" altLang="en-US">
                <a:sym typeface="Symbol" pitchFamily="18" charset="2"/>
              </a:rPr>
              <a:t>( &lt;</a:t>
            </a:r>
            <a:r>
              <a:rPr kumimoji="1" lang="en-US" altLang="en-US" i="1">
                <a:sym typeface="Symbol" pitchFamily="18" charset="2"/>
              </a:rPr>
              <a:t>c, a, s, y, b, r, t</a:t>
            </a:r>
            <a:r>
              <a:rPr kumimoji="1" lang="en-US" altLang="en-US">
                <a:sym typeface="Symbol" pitchFamily="18" charset="2"/>
              </a:rPr>
              <a:t> &gt;</a:t>
            </a:r>
            <a:r>
              <a:rPr kumimoji="1" lang="en-US" altLang="en-US" i="1">
                <a:sym typeface="Symbol" pitchFamily="18" charset="2"/>
              </a:rPr>
              <a:t> </a:t>
            </a:r>
            <a:r>
              <a:rPr kumimoji="1" lang="en-US" altLang="en-US">
                <a:sym typeface="Symbol" pitchFamily="18" charset="2"/>
              </a:rPr>
              <a:t> </a:t>
            </a:r>
            <a:r>
              <a:rPr kumimoji="1" lang="en-US" altLang="en-US" i="1">
                <a:sym typeface="Symbol" pitchFamily="18" charset="2"/>
              </a:rPr>
              <a:t>section  </a:t>
            </a:r>
            <a:r>
              <a:rPr kumimoji="1" lang="en-US" altLang="en-US">
                <a:sym typeface="Symbol" pitchFamily="18" charset="2"/>
              </a:rPr>
              <a:t>  </a:t>
            </a:r>
            <a:br>
              <a:rPr kumimoji="1" lang="en-US" altLang="en-US">
                <a:sym typeface="Symbol" pitchFamily="18" charset="2"/>
              </a:rPr>
            </a:br>
            <a:r>
              <a:rPr kumimoji="1" lang="en-US" altLang="en-US">
                <a:sym typeface="Symbol" pitchFamily="18" charset="2"/>
              </a:rPr>
              <a:t>                           </a:t>
            </a:r>
            <a:r>
              <a:rPr kumimoji="1" lang="en-US" altLang="en-US" i="1">
                <a:sym typeface="Symbol" pitchFamily="18" charset="2"/>
              </a:rPr>
              <a:t>s </a:t>
            </a:r>
            <a:r>
              <a:rPr kumimoji="1" lang="en-US" altLang="en-US">
                <a:sym typeface="Symbol" pitchFamily="18" charset="2"/>
              </a:rPr>
              <a:t>= “Fall”  </a:t>
            </a:r>
            <a:r>
              <a:rPr kumimoji="1" lang="en-US" altLang="en-US" i="1">
                <a:sym typeface="Symbol" pitchFamily="18" charset="2"/>
              </a:rPr>
              <a:t>y</a:t>
            </a:r>
            <a:r>
              <a:rPr kumimoji="1" lang="en-US" altLang="en-US">
                <a:sym typeface="Symbol" pitchFamily="18" charset="2"/>
              </a:rPr>
              <a:t> </a:t>
            </a:r>
            <a:r>
              <a:rPr kumimoji="1" lang="en-US" altLang="en-US" i="1">
                <a:sym typeface="Symbol" pitchFamily="18" charset="2"/>
              </a:rPr>
              <a:t>= 2009</a:t>
            </a:r>
            <a:r>
              <a:rPr kumimoji="1" lang="en-US" altLang="en-US">
                <a:sym typeface="Symbol" pitchFamily="18" charset="2"/>
              </a:rPr>
              <a:t> )</a:t>
            </a:r>
            <a:br>
              <a:rPr kumimoji="1" lang="en-US" altLang="en-US">
                <a:sym typeface="Symbol" pitchFamily="18" charset="2"/>
              </a:rPr>
            </a:br>
            <a:r>
              <a:rPr kumimoji="1" lang="en-US" altLang="en-US">
                <a:sym typeface="Symbol" pitchFamily="18" charset="2"/>
              </a:rPr>
              <a:t>          </a:t>
            </a:r>
            <a:r>
              <a:rPr kumimoji="1" lang="en-US" altLang="en-US" i="1">
                <a:sym typeface="Symbol" pitchFamily="18" charset="2"/>
              </a:rPr>
              <a:t>a, s, y, b, r, t </a:t>
            </a:r>
            <a:r>
              <a:rPr kumimoji="1" lang="en-US" altLang="en-US">
                <a:sym typeface="Symbol" pitchFamily="18" charset="2"/>
              </a:rPr>
              <a:t>( &lt;</a:t>
            </a:r>
            <a:r>
              <a:rPr kumimoji="1" lang="en-US" altLang="en-US" i="1">
                <a:sym typeface="Symbol" pitchFamily="18" charset="2"/>
              </a:rPr>
              <a:t>c, a, s, y, b, r, t</a:t>
            </a:r>
            <a:r>
              <a:rPr kumimoji="1" lang="en-US" altLang="en-US">
                <a:sym typeface="Symbol" pitchFamily="18" charset="2"/>
              </a:rPr>
              <a:t> &gt;</a:t>
            </a:r>
            <a:r>
              <a:rPr kumimoji="1" lang="en-US" altLang="en-US" i="1">
                <a:sym typeface="Symbol" pitchFamily="18" charset="2"/>
              </a:rPr>
              <a:t> </a:t>
            </a:r>
            <a:r>
              <a:rPr kumimoji="1" lang="en-US" altLang="en-US">
                <a:sym typeface="Symbol" pitchFamily="18" charset="2"/>
              </a:rPr>
              <a:t> </a:t>
            </a:r>
            <a:r>
              <a:rPr kumimoji="1" lang="en-US" altLang="en-US" i="1">
                <a:sym typeface="Symbol" pitchFamily="18" charset="2"/>
              </a:rPr>
              <a:t>section</a:t>
            </a:r>
            <a:r>
              <a:rPr kumimoji="1" lang="en-US" altLang="en-US">
                <a:sym typeface="Symbol" pitchFamily="18" charset="2"/>
              </a:rPr>
              <a:t> ]   </a:t>
            </a:r>
            <a:br>
              <a:rPr kumimoji="1" lang="en-US" altLang="en-US">
                <a:sym typeface="Symbol" pitchFamily="18" charset="2"/>
              </a:rPr>
            </a:br>
            <a:r>
              <a:rPr kumimoji="1" lang="en-US" altLang="en-US">
                <a:sym typeface="Symbol" pitchFamily="18" charset="2"/>
              </a:rPr>
              <a:t>                           </a:t>
            </a:r>
            <a:r>
              <a:rPr kumimoji="1" lang="en-US" altLang="en-US" i="1">
                <a:sym typeface="Symbol" pitchFamily="18" charset="2"/>
              </a:rPr>
              <a:t>s </a:t>
            </a:r>
            <a:r>
              <a:rPr kumimoji="1" lang="en-US" altLang="en-US">
                <a:sym typeface="Symbol" pitchFamily="18" charset="2"/>
              </a:rPr>
              <a:t>= “Spring”  </a:t>
            </a:r>
            <a:r>
              <a:rPr kumimoji="1" lang="en-US" altLang="en-US" i="1">
                <a:sym typeface="Symbol" pitchFamily="18" charset="2"/>
              </a:rPr>
              <a:t>y</a:t>
            </a:r>
            <a:r>
              <a:rPr kumimoji="1" lang="en-US" altLang="en-US">
                <a:sym typeface="Symbol" pitchFamily="18" charset="2"/>
              </a:rPr>
              <a:t> </a:t>
            </a:r>
            <a:r>
              <a:rPr kumimoji="1" lang="en-US" altLang="en-US" i="1">
                <a:sym typeface="Symbol" pitchFamily="18" charset="2"/>
              </a:rPr>
              <a:t>= </a:t>
            </a:r>
            <a:r>
              <a:rPr kumimoji="1" lang="en-US" altLang="en-US">
                <a:sym typeface="Symbol" pitchFamily="18" charset="2"/>
              </a:rPr>
              <a:t>2010)}</a:t>
            </a:r>
          </a:p>
        </p:txBody>
      </p:sp>
    </p:spTree>
    <p:extLst>
      <p:ext uri="{BB962C8B-B14F-4D97-AF65-F5344CB8AC3E}">
        <p14:creationId xmlns:p14="http://schemas.microsoft.com/office/powerpoint/2010/main" val="1504360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14" grpId="0" autoUpdateAnimBg="0"/>
      <p:bldP spid="15" grpId="0" autoUpdateAnimBg="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tabLst>
                <a:tab pos="635000" algn="l"/>
                <a:tab pos="3195638" algn="ctr"/>
              </a:tabLst>
            </a:pPr>
            <a:r>
              <a:rPr lang="en-US" altLang="en-US" sz="2200" dirty="0"/>
              <a:t>The expression:</a:t>
            </a:r>
          </a:p>
          <a:p>
            <a:pPr>
              <a:buFont typeface="Monotype Sorts" pitchFamily="2" charset="2"/>
              <a:buNone/>
              <a:tabLst>
                <a:tab pos="635000" algn="l"/>
                <a:tab pos="3195638" algn="ctr"/>
              </a:tabLst>
            </a:pPr>
            <a:r>
              <a:rPr lang="en-US" altLang="en-US" sz="2200" dirty="0"/>
              <a:t>			{ </a:t>
            </a:r>
            <a:r>
              <a:rPr lang="en-US" altLang="en-US" sz="2200" dirty="0">
                <a:sym typeface="Symbol" pitchFamily="18" charset="2"/>
              </a:rPr>
              <a:t> </a:t>
            </a:r>
            <a:r>
              <a:rPr lang="en-US" altLang="en-US" sz="2200" i="1" dirty="0">
                <a:sym typeface="Symbol" pitchFamily="18" charset="2"/>
              </a:rPr>
              <a:t>x</a:t>
            </a:r>
            <a:r>
              <a:rPr lang="en-US" altLang="en-US" sz="2200" baseline="-25000" dirty="0">
                <a:sym typeface="Symbol" pitchFamily="18" charset="2"/>
              </a:rPr>
              <a:t>1</a:t>
            </a:r>
            <a:r>
              <a:rPr lang="en-US" altLang="en-US" sz="2200" i="1" dirty="0">
                <a:sym typeface="Symbol" pitchFamily="18" charset="2"/>
              </a:rPr>
              <a:t>, x</a:t>
            </a:r>
            <a:r>
              <a:rPr lang="en-US" altLang="en-US" sz="2200" baseline="-25000" dirty="0">
                <a:sym typeface="Symbol" pitchFamily="18" charset="2"/>
              </a:rPr>
              <a:t>2</a:t>
            </a:r>
            <a:r>
              <a:rPr lang="en-US" altLang="en-US" sz="2200" i="1" dirty="0">
                <a:sym typeface="Symbol" pitchFamily="18" charset="2"/>
              </a:rPr>
              <a:t>, …, </a:t>
            </a:r>
            <a:r>
              <a:rPr lang="en-US" altLang="en-US" sz="2200" i="1" dirty="0" err="1">
                <a:sym typeface="Symbol" pitchFamily="18" charset="2"/>
              </a:rPr>
              <a:t>x</a:t>
            </a:r>
            <a:r>
              <a:rPr lang="en-US" altLang="en-US" sz="2200" i="1" baseline="-25000" dirty="0" err="1">
                <a:sym typeface="Symbol" pitchFamily="18" charset="2"/>
              </a:rPr>
              <a:t>n</a:t>
            </a:r>
            <a:r>
              <a:rPr lang="en-US" altLang="en-US" sz="2200" dirty="0">
                <a:sym typeface="Symbol" pitchFamily="18" charset="2"/>
              </a:rPr>
              <a:t>  | </a:t>
            </a:r>
            <a:r>
              <a:rPr lang="en-US" altLang="en-US" sz="2200" i="1" dirty="0">
                <a:sym typeface="Symbol" pitchFamily="18" charset="2"/>
              </a:rPr>
              <a:t>P </a:t>
            </a:r>
            <a:r>
              <a:rPr lang="en-US" altLang="en-US" sz="2200" dirty="0">
                <a:sym typeface="Symbol" pitchFamily="18" charset="2"/>
              </a:rPr>
              <a:t>(</a:t>
            </a:r>
            <a:r>
              <a:rPr lang="en-US" altLang="en-US" sz="2200" i="1" dirty="0">
                <a:sym typeface="Symbol" pitchFamily="18" charset="2"/>
              </a:rPr>
              <a:t>x</a:t>
            </a:r>
            <a:r>
              <a:rPr lang="en-US" altLang="en-US" sz="2200" baseline="-25000" dirty="0">
                <a:sym typeface="Symbol" pitchFamily="18" charset="2"/>
              </a:rPr>
              <a:t>1</a:t>
            </a:r>
            <a:r>
              <a:rPr lang="en-US" altLang="en-US" sz="2200" dirty="0">
                <a:sym typeface="Symbol" pitchFamily="18" charset="2"/>
              </a:rPr>
              <a:t>, </a:t>
            </a:r>
            <a:r>
              <a:rPr lang="en-US" altLang="en-US" sz="2200" i="1" dirty="0">
                <a:sym typeface="Symbol" pitchFamily="18" charset="2"/>
              </a:rPr>
              <a:t>x</a:t>
            </a:r>
            <a:r>
              <a:rPr lang="en-US" altLang="en-US" sz="2200" baseline="-25000" dirty="0">
                <a:sym typeface="Symbol" pitchFamily="18" charset="2"/>
              </a:rPr>
              <a:t>2</a:t>
            </a:r>
            <a:r>
              <a:rPr lang="en-US" altLang="en-US" sz="2200" i="1" dirty="0">
                <a:sym typeface="Symbol" pitchFamily="18" charset="2"/>
              </a:rPr>
              <a:t>, …, </a:t>
            </a:r>
            <a:r>
              <a:rPr lang="en-US" altLang="en-US" sz="2200" i="1" dirty="0" err="1">
                <a:sym typeface="Symbol" pitchFamily="18" charset="2"/>
              </a:rPr>
              <a:t>x</a:t>
            </a:r>
            <a:r>
              <a:rPr lang="en-US" altLang="en-US" sz="2200" i="1" baseline="-25000" dirty="0" err="1">
                <a:sym typeface="Symbol" pitchFamily="18" charset="2"/>
              </a:rPr>
              <a:t>n</a:t>
            </a:r>
            <a:r>
              <a:rPr lang="en-US" altLang="en-US" sz="2200" i="1" baseline="-25000" dirty="0">
                <a:sym typeface="Symbol" pitchFamily="18" charset="2"/>
              </a:rPr>
              <a:t> </a:t>
            </a:r>
            <a:r>
              <a:rPr lang="en-US" altLang="en-US" sz="2200" dirty="0">
                <a:sym typeface="Symbol" pitchFamily="18" charset="2"/>
              </a:rPr>
              <a:t>)}</a:t>
            </a:r>
            <a:br>
              <a:rPr lang="en-US" altLang="en-US" sz="2200" dirty="0">
                <a:sym typeface="Symbol" pitchFamily="18" charset="2"/>
              </a:rPr>
            </a:br>
            <a:endParaRPr lang="en-US" altLang="en-US" sz="2200" dirty="0">
              <a:sym typeface="Symbol" pitchFamily="18" charset="2"/>
            </a:endParaRPr>
          </a:p>
          <a:p>
            <a:pPr>
              <a:buFont typeface="Monotype Sorts" pitchFamily="2" charset="2"/>
              <a:buNone/>
              <a:tabLst>
                <a:tab pos="635000" algn="l"/>
                <a:tab pos="3195638" algn="ctr"/>
              </a:tabLst>
            </a:pPr>
            <a:r>
              <a:rPr lang="en-US" altLang="en-US" sz="2200" dirty="0">
                <a:sym typeface="Symbol" pitchFamily="18" charset="2"/>
              </a:rPr>
              <a:t>	is safe if all of the following hold:</a:t>
            </a:r>
          </a:p>
          <a:p>
            <a:pPr lvl="1" algn="just">
              <a:buFont typeface="Arial" charset="0"/>
              <a:buAutoNum type="arabicPeriod"/>
              <a:tabLst>
                <a:tab pos="635000" algn="l"/>
                <a:tab pos="3195638" algn="ctr"/>
              </a:tabLst>
            </a:pPr>
            <a:r>
              <a:rPr lang="en-US" altLang="en-US" sz="2200" dirty="0">
                <a:sym typeface="Symbol" pitchFamily="18" charset="2"/>
              </a:rPr>
              <a:t>All values that appear in tuples of the expression are values 	from </a:t>
            </a:r>
            <a:r>
              <a:rPr lang="en-US" altLang="en-US" sz="2200" i="1" dirty="0" err="1">
                <a:solidFill>
                  <a:schemeClr val="tx2"/>
                </a:solidFill>
                <a:sym typeface="Symbol" pitchFamily="18" charset="2"/>
              </a:rPr>
              <a:t>dom</a:t>
            </a:r>
            <a:r>
              <a:rPr lang="en-US" altLang="en-US" sz="2200" i="1" dirty="0">
                <a:solidFill>
                  <a:schemeClr val="tx2"/>
                </a:solidFill>
                <a:sym typeface="Symbol" pitchFamily="18" charset="2"/>
              </a:rPr>
              <a:t> </a:t>
            </a:r>
            <a:r>
              <a:rPr lang="en-US" altLang="en-US" sz="2200" dirty="0">
                <a:sym typeface="Symbol" pitchFamily="18" charset="2"/>
              </a:rPr>
              <a:t>(</a:t>
            </a:r>
            <a:r>
              <a:rPr lang="en-US" altLang="en-US" sz="2200" i="1" dirty="0">
                <a:sym typeface="Symbol" pitchFamily="18" charset="2"/>
              </a:rPr>
              <a:t>P </a:t>
            </a:r>
            <a:r>
              <a:rPr lang="en-US" altLang="en-US" sz="2200" dirty="0">
                <a:sym typeface="Symbol" pitchFamily="18" charset="2"/>
              </a:rPr>
              <a:t>) (that is, the values appear either in </a:t>
            </a:r>
            <a:r>
              <a:rPr lang="en-US" altLang="en-US" sz="2200" i="1" dirty="0">
                <a:sym typeface="Symbol" pitchFamily="18" charset="2"/>
              </a:rPr>
              <a:t>P</a:t>
            </a:r>
            <a:r>
              <a:rPr lang="en-US" altLang="en-US" sz="2200" dirty="0">
                <a:sym typeface="Symbol" pitchFamily="18" charset="2"/>
              </a:rPr>
              <a:t> or in a tuple of a relation mentioned in </a:t>
            </a:r>
            <a:r>
              <a:rPr lang="en-US" altLang="en-US" sz="2200" i="1" dirty="0">
                <a:sym typeface="Symbol" pitchFamily="18" charset="2"/>
              </a:rPr>
              <a:t>P </a:t>
            </a:r>
            <a:r>
              <a:rPr lang="en-US" altLang="en-US" sz="2200" dirty="0">
                <a:sym typeface="Symbol" pitchFamily="18" charset="2"/>
              </a:rPr>
              <a:t>).</a:t>
            </a:r>
          </a:p>
          <a:p>
            <a:pPr lvl="1" algn="just">
              <a:buFont typeface="Arial" charset="0"/>
              <a:buAutoNum type="arabicPeriod"/>
              <a:tabLst>
                <a:tab pos="635000" algn="l"/>
                <a:tab pos="3195638" algn="ctr"/>
              </a:tabLst>
            </a:pPr>
            <a:r>
              <a:rPr lang="en-US" altLang="en-US" sz="2200" dirty="0">
                <a:sym typeface="Symbol" pitchFamily="18" charset="2"/>
              </a:rPr>
              <a:t>For every “there exists” </a:t>
            </a:r>
            <a:r>
              <a:rPr lang="en-US" altLang="en-US" sz="2200" dirty="0" err="1">
                <a:sym typeface="Symbol" pitchFamily="18" charset="2"/>
              </a:rPr>
              <a:t>subformula</a:t>
            </a:r>
            <a:r>
              <a:rPr lang="en-US" altLang="en-US" sz="2200" dirty="0">
                <a:sym typeface="Symbol" pitchFamily="18" charset="2"/>
              </a:rPr>
              <a:t> of the form  </a:t>
            </a:r>
            <a:r>
              <a:rPr lang="en-US" altLang="en-US" sz="2200" i="1" dirty="0">
                <a:sym typeface="Symbol" pitchFamily="18" charset="2"/>
              </a:rPr>
              <a:t>x</a:t>
            </a:r>
            <a:r>
              <a:rPr lang="en-US" altLang="en-US" sz="2200" dirty="0">
                <a:sym typeface="Symbol" pitchFamily="18" charset="2"/>
              </a:rPr>
              <a:t> (</a:t>
            </a:r>
            <a:r>
              <a:rPr lang="en-US" altLang="en-US" sz="2200" i="1" dirty="0">
                <a:sym typeface="Symbol" pitchFamily="18" charset="2"/>
              </a:rPr>
              <a:t>P</a:t>
            </a:r>
            <a:r>
              <a:rPr lang="en-US" altLang="en-US" sz="2200" baseline="-25000" dirty="0">
                <a:sym typeface="Symbol" pitchFamily="18" charset="2"/>
              </a:rPr>
              <a:t>1</a:t>
            </a:r>
            <a:r>
              <a:rPr lang="en-US" altLang="en-US" sz="2200" dirty="0">
                <a:sym typeface="Symbol" pitchFamily="18" charset="2"/>
              </a:rPr>
              <a:t>(</a:t>
            </a:r>
            <a:r>
              <a:rPr lang="en-US" altLang="en-US" sz="2200" i="1" dirty="0">
                <a:sym typeface="Symbol" pitchFamily="18" charset="2"/>
              </a:rPr>
              <a:t>x </a:t>
            </a:r>
            <a:r>
              <a:rPr lang="en-US" altLang="en-US" sz="2200" dirty="0">
                <a:sym typeface="Symbol" pitchFamily="18" charset="2"/>
              </a:rPr>
              <a:t>)), the 	</a:t>
            </a:r>
            <a:r>
              <a:rPr lang="en-US" altLang="en-US" sz="2200" dirty="0" err="1">
                <a:sym typeface="Symbol" pitchFamily="18" charset="2"/>
              </a:rPr>
              <a:t>subformula</a:t>
            </a:r>
            <a:r>
              <a:rPr lang="en-US" altLang="en-US" sz="2200" dirty="0">
                <a:sym typeface="Symbol" pitchFamily="18" charset="2"/>
              </a:rPr>
              <a:t> is true if and only if there is a value of </a:t>
            </a:r>
            <a:r>
              <a:rPr lang="en-US" altLang="en-US" sz="2200" i="1" dirty="0">
                <a:sym typeface="Symbol" pitchFamily="18" charset="2"/>
              </a:rPr>
              <a:t>x</a:t>
            </a:r>
            <a:r>
              <a:rPr lang="en-US" altLang="en-US" sz="2200" dirty="0">
                <a:sym typeface="Symbol" pitchFamily="18" charset="2"/>
              </a:rPr>
              <a:t> in </a:t>
            </a:r>
            <a:r>
              <a:rPr lang="en-US" altLang="en-US" sz="2200" i="1" dirty="0" err="1">
                <a:sym typeface="Symbol" pitchFamily="18" charset="2"/>
              </a:rPr>
              <a:t>dom</a:t>
            </a:r>
            <a:r>
              <a:rPr lang="en-US" altLang="en-US" sz="2200" i="1" dirty="0">
                <a:sym typeface="Symbol" pitchFamily="18" charset="2"/>
              </a:rPr>
              <a:t> </a:t>
            </a:r>
            <a:r>
              <a:rPr lang="en-US" altLang="en-US" sz="2200" dirty="0">
                <a:sym typeface="Symbol" pitchFamily="18" charset="2"/>
              </a:rPr>
              <a:t>(</a:t>
            </a:r>
            <a:r>
              <a:rPr lang="en-US" altLang="en-US" sz="2200" i="1" dirty="0">
                <a:sym typeface="Symbol" pitchFamily="18" charset="2"/>
              </a:rPr>
              <a:t>P</a:t>
            </a:r>
            <a:r>
              <a:rPr lang="en-US" altLang="en-US" sz="2200" baseline="-25000" dirty="0">
                <a:sym typeface="Symbol" pitchFamily="18" charset="2"/>
              </a:rPr>
              <a:t>1</a:t>
            </a:r>
            <a:r>
              <a:rPr lang="en-US" altLang="en-US" sz="2200" dirty="0">
                <a:sym typeface="Symbol" pitchFamily="18" charset="2"/>
              </a:rPr>
              <a:t>)such that </a:t>
            </a:r>
            <a:r>
              <a:rPr lang="en-US" altLang="en-US" sz="2200" i="1" dirty="0">
                <a:sym typeface="Symbol" pitchFamily="18" charset="2"/>
              </a:rPr>
              <a:t>P</a:t>
            </a:r>
            <a:r>
              <a:rPr lang="en-US" altLang="en-US" sz="2200" baseline="-25000" dirty="0">
                <a:sym typeface="Symbol" pitchFamily="18" charset="2"/>
              </a:rPr>
              <a:t>1</a:t>
            </a:r>
            <a:r>
              <a:rPr lang="en-US" altLang="en-US" sz="2200" dirty="0">
                <a:sym typeface="Symbol" pitchFamily="18" charset="2"/>
              </a:rPr>
              <a:t>(</a:t>
            </a:r>
            <a:r>
              <a:rPr lang="en-US" altLang="en-US" sz="2200" i="1" dirty="0">
                <a:sym typeface="Symbol" pitchFamily="18" charset="2"/>
              </a:rPr>
              <a:t>x </a:t>
            </a:r>
            <a:r>
              <a:rPr lang="en-US" altLang="en-US" sz="2200" dirty="0">
                <a:sym typeface="Symbol" pitchFamily="18" charset="2"/>
              </a:rPr>
              <a:t>) is true.</a:t>
            </a:r>
          </a:p>
          <a:p>
            <a:pPr lvl="1" algn="just">
              <a:buFont typeface="Arial" charset="0"/>
              <a:buAutoNum type="arabicPeriod"/>
              <a:tabLst>
                <a:tab pos="635000" algn="l"/>
                <a:tab pos="3195638" algn="ctr"/>
              </a:tabLst>
            </a:pPr>
            <a:r>
              <a:rPr lang="en-US" altLang="en-US" sz="2200" dirty="0">
                <a:sym typeface="Symbol" pitchFamily="18" charset="2"/>
              </a:rPr>
              <a:t>For every “for all” </a:t>
            </a:r>
            <a:r>
              <a:rPr lang="en-US" altLang="en-US" sz="2200" dirty="0" err="1">
                <a:sym typeface="Symbol" pitchFamily="18" charset="2"/>
              </a:rPr>
              <a:t>subformula</a:t>
            </a:r>
            <a:r>
              <a:rPr lang="en-US" altLang="en-US" sz="2200" dirty="0">
                <a:sym typeface="Symbol" pitchFamily="18" charset="2"/>
              </a:rPr>
              <a:t> of the form </a:t>
            </a:r>
            <a:r>
              <a:rPr lang="en-US" altLang="en-US" sz="2200" baseline="-25000" dirty="0">
                <a:sym typeface="Symbol" pitchFamily="18" charset="2"/>
              </a:rPr>
              <a:t>x</a:t>
            </a:r>
            <a:r>
              <a:rPr lang="en-US" altLang="en-US" sz="2200" dirty="0">
                <a:sym typeface="Symbol" pitchFamily="18" charset="2"/>
              </a:rPr>
              <a:t> (</a:t>
            </a:r>
            <a:r>
              <a:rPr lang="en-US" altLang="en-US" sz="2200" i="1" dirty="0">
                <a:sym typeface="Symbol" pitchFamily="18" charset="2"/>
              </a:rPr>
              <a:t>P</a:t>
            </a:r>
            <a:r>
              <a:rPr lang="en-US" altLang="en-US" sz="2200" baseline="-25000" dirty="0">
                <a:sym typeface="Symbol" pitchFamily="18" charset="2"/>
              </a:rPr>
              <a:t>1</a:t>
            </a:r>
            <a:r>
              <a:rPr lang="en-US" altLang="en-US" sz="2200" dirty="0">
                <a:sym typeface="Symbol" pitchFamily="18" charset="2"/>
              </a:rPr>
              <a:t> (</a:t>
            </a:r>
            <a:r>
              <a:rPr lang="en-US" altLang="en-US" sz="2200" i="1" dirty="0">
                <a:sym typeface="Symbol" pitchFamily="18" charset="2"/>
              </a:rPr>
              <a:t>x </a:t>
            </a:r>
            <a:r>
              <a:rPr lang="en-US" altLang="en-US" sz="2200" dirty="0">
                <a:sym typeface="Symbol" pitchFamily="18" charset="2"/>
              </a:rPr>
              <a:t>)), the </a:t>
            </a:r>
            <a:r>
              <a:rPr lang="en-US" altLang="en-US" sz="2200" dirty="0" err="1">
                <a:sym typeface="Symbol" pitchFamily="18" charset="2"/>
              </a:rPr>
              <a:t>subformula</a:t>
            </a:r>
            <a:r>
              <a:rPr lang="en-US" altLang="en-US" sz="2200" dirty="0">
                <a:sym typeface="Symbol" pitchFamily="18" charset="2"/>
              </a:rPr>
              <a:t> is true if and only if </a:t>
            </a:r>
            <a:r>
              <a:rPr lang="en-US" altLang="en-US" sz="2200" i="1" dirty="0">
                <a:sym typeface="Symbol" pitchFamily="18" charset="2"/>
              </a:rPr>
              <a:t>P</a:t>
            </a:r>
            <a:r>
              <a:rPr lang="en-US" altLang="en-US" sz="2200" baseline="-25000" dirty="0">
                <a:sym typeface="Symbol" pitchFamily="18" charset="2"/>
              </a:rPr>
              <a:t>1</a:t>
            </a:r>
            <a:r>
              <a:rPr lang="en-US" altLang="en-US" sz="2200" dirty="0">
                <a:sym typeface="Symbol" pitchFamily="18" charset="2"/>
              </a:rPr>
              <a:t>(</a:t>
            </a:r>
            <a:r>
              <a:rPr lang="en-US" altLang="en-US" sz="2200" i="1" dirty="0">
                <a:sym typeface="Symbol" pitchFamily="18" charset="2"/>
              </a:rPr>
              <a:t>x </a:t>
            </a:r>
            <a:r>
              <a:rPr lang="en-US" altLang="en-US" sz="2200" dirty="0">
                <a:sym typeface="Symbol" pitchFamily="18" charset="2"/>
              </a:rPr>
              <a:t>) is true for all values </a:t>
            </a:r>
            <a:r>
              <a:rPr lang="en-US" altLang="en-US" sz="2200" i="1" dirty="0">
                <a:sym typeface="Symbol" pitchFamily="18" charset="2"/>
              </a:rPr>
              <a:t>x</a:t>
            </a:r>
            <a:r>
              <a:rPr lang="en-US" altLang="en-US" sz="2200" dirty="0">
                <a:sym typeface="Symbol" pitchFamily="18" charset="2"/>
              </a:rPr>
              <a:t>  from </a:t>
            </a:r>
            <a:r>
              <a:rPr lang="en-US" altLang="en-US" sz="2200" i="1" dirty="0" err="1">
                <a:sym typeface="Symbol" pitchFamily="18" charset="2"/>
              </a:rPr>
              <a:t>dom</a:t>
            </a:r>
            <a:r>
              <a:rPr lang="en-US" altLang="en-US" sz="2200" i="1" dirty="0">
                <a:sym typeface="Symbol" pitchFamily="18" charset="2"/>
              </a:rPr>
              <a:t> </a:t>
            </a:r>
            <a:r>
              <a:rPr lang="en-US" altLang="en-US" sz="2200" dirty="0">
                <a:sym typeface="Symbol" pitchFamily="18" charset="2"/>
              </a:rPr>
              <a:t>(</a:t>
            </a:r>
            <a:r>
              <a:rPr lang="en-US" altLang="en-US" sz="2200" i="1" dirty="0">
                <a:sym typeface="Symbol" pitchFamily="18" charset="2"/>
              </a:rPr>
              <a:t>P</a:t>
            </a:r>
            <a:r>
              <a:rPr lang="en-US" altLang="en-US" sz="2200" baseline="-25000" dirty="0">
                <a:sym typeface="Symbol" pitchFamily="18" charset="2"/>
              </a:rPr>
              <a:t>1</a:t>
            </a:r>
            <a:r>
              <a:rPr lang="en-US" altLang="en-US" sz="2200" dirty="0">
                <a:sym typeface="Symbol" pitchFamily="18" charset="2"/>
              </a:rPr>
              <a:t>).</a:t>
            </a:r>
          </a:p>
          <a:p>
            <a:endParaRPr lang="en-US" sz="2200" dirty="0"/>
          </a:p>
        </p:txBody>
      </p:sp>
      <p:sp>
        <p:nvSpPr>
          <p:cNvPr id="4" name="Date Placeholder 3"/>
          <p:cNvSpPr>
            <a:spLocks noGrp="1"/>
          </p:cNvSpPr>
          <p:nvPr>
            <p:ph type="dt" sz="half" idx="10"/>
          </p:nvPr>
        </p:nvSpPr>
        <p:spPr/>
        <p:txBody>
          <a:bodyPr/>
          <a:lstStyle/>
          <a:p>
            <a:fld id="{A26FF9AA-2174-41B4-8DF5-3660DBB4BCA6}"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Safety of Expressions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Find all students who have taken all courses offered in the Biology department</a:t>
            </a:r>
          </a:p>
          <a:p>
            <a:pPr lvl="1"/>
            <a:r>
              <a:rPr lang="en-US" altLang="en-US" sz="2200" dirty="0"/>
              <a:t> {&lt; </a:t>
            </a:r>
            <a:r>
              <a:rPr lang="en-US" altLang="en-US" sz="2200" i="1" dirty="0" err="1"/>
              <a:t>i</a:t>
            </a:r>
            <a:r>
              <a:rPr lang="en-US" altLang="en-US" sz="2200" i="1" dirty="0"/>
              <a:t> </a:t>
            </a:r>
            <a:r>
              <a:rPr lang="en-US" altLang="en-US" sz="2200" dirty="0"/>
              <a:t>&gt; | </a:t>
            </a:r>
            <a:r>
              <a:rPr lang="en-US" altLang="en-US" sz="2200" dirty="0">
                <a:sym typeface="Symbol" pitchFamily="18" charset="2"/>
              </a:rPr>
              <a:t> </a:t>
            </a:r>
            <a:r>
              <a:rPr lang="en-US" altLang="en-US" sz="2200" i="1" dirty="0">
                <a:sym typeface="Symbol" pitchFamily="18" charset="2"/>
              </a:rPr>
              <a:t>n, d, </a:t>
            </a:r>
            <a:r>
              <a:rPr lang="en-US" altLang="en-US" sz="2200" i="1" dirty="0" err="1">
                <a:sym typeface="Symbol" pitchFamily="18" charset="2"/>
              </a:rPr>
              <a:t>tc</a:t>
            </a:r>
            <a:r>
              <a:rPr lang="en-US" altLang="en-US" sz="2200" dirty="0">
                <a:sym typeface="Symbol" pitchFamily="18" charset="2"/>
              </a:rPr>
              <a:t> ( &lt; </a:t>
            </a:r>
            <a:r>
              <a:rPr lang="en-US" altLang="en-US" sz="2200" i="1" dirty="0" err="1">
                <a:sym typeface="Symbol" pitchFamily="18" charset="2"/>
              </a:rPr>
              <a:t>i</a:t>
            </a:r>
            <a:r>
              <a:rPr lang="en-US" altLang="en-US" sz="2200" i="1" dirty="0">
                <a:sym typeface="Symbol" pitchFamily="18" charset="2"/>
              </a:rPr>
              <a:t>, n, d, </a:t>
            </a:r>
            <a:r>
              <a:rPr lang="en-US" altLang="en-US" sz="2200" i="1" dirty="0" err="1">
                <a:sym typeface="Symbol" pitchFamily="18" charset="2"/>
              </a:rPr>
              <a:t>tc</a:t>
            </a:r>
            <a:r>
              <a:rPr lang="en-US" altLang="en-US" sz="2200" dirty="0">
                <a:sym typeface="Symbol" pitchFamily="18" charset="2"/>
              </a:rPr>
              <a:t> &gt;  </a:t>
            </a:r>
            <a:r>
              <a:rPr lang="en-US" altLang="en-US" sz="2200" i="1" dirty="0">
                <a:sym typeface="Symbol" pitchFamily="18" charset="2"/>
              </a:rPr>
              <a:t>student  </a:t>
            </a:r>
            <a:r>
              <a:rPr lang="en-US" altLang="en-US" sz="2200" dirty="0">
                <a:sym typeface="Symbol" pitchFamily="18" charset="2"/>
              </a:rPr>
              <a:t></a:t>
            </a:r>
            <a:br>
              <a:rPr lang="en-US" altLang="en-US" sz="2200" dirty="0">
                <a:sym typeface="Symbol" pitchFamily="18" charset="2"/>
              </a:rPr>
            </a:br>
            <a:r>
              <a:rPr lang="en-US" altLang="en-US" sz="2200" dirty="0">
                <a:sym typeface="Symbol" pitchFamily="18" charset="2"/>
              </a:rPr>
              <a:t>       ( </a:t>
            </a:r>
            <a:r>
              <a:rPr lang="en-US" altLang="en-US" sz="2200" i="1" dirty="0">
                <a:sym typeface="Symbol" pitchFamily="18" charset="2"/>
              </a:rPr>
              <a:t>ci, </a:t>
            </a:r>
            <a:r>
              <a:rPr lang="en-US" altLang="en-US" sz="2200" i="1" dirty="0" err="1">
                <a:sym typeface="Symbol" pitchFamily="18" charset="2"/>
              </a:rPr>
              <a:t>ti</a:t>
            </a:r>
            <a:r>
              <a:rPr lang="en-US" altLang="en-US" sz="2200" i="1" dirty="0">
                <a:sym typeface="Symbol" pitchFamily="18" charset="2"/>
              </a:rPr>
              <a:t>, </a:t>
            </a:r>
            <a:r>
              <a:rPr lang="en-US" altLang="en-US" sz="2200" i="1" dirty="0" err="1">
                <a:sym typeface="Symbol" pitchFamily="18" charset="2"/>
              </a:rPr>
              <a:t>dn</a:t>
            </a:r>
            <a:r>
              <a:rPr lang="en-US" altLang="en-US" sz="2200" i="1" dirty="0">
                <a:sym typeface="Symbol" pitchFamily="18" charset="2"/>
              </a:rPr>
              <a:t>, </a:t>
            </a:r>
            <a:r>
              <a:rPr lang="en-US" altLang="en-US" sz="2200" i="1" dirty="0" err="1">
                <a:sym typeface="Symbol" pitchFamily="18" charset="2"/>
              </a:rPr>
              <a:t>cr</a:t>
            </a:r>
            <a:r>
              <a:rPr lang="en-US" altLang="en-US" sz="2200" i="1" dirty="0">
                <a:sym typeface="Symbol" pitchFamily="18" charset="2"/>
              </a:rPr>
              <a:t> </a:t>
            </a:r>
            <a:r>
              <a:rPr lang="en-US" altLang="en-US" sz="2200" dirty="0">
                <a:sym typeface="Symbol" pitchFamily="18" charset="2"/>
              </a:rPr>
              <a:t>( &lt; </a:t>
            </a:r>
            <a:r>
              <a:rPr lang="en-US" altLang="en-US" sz="2200" i="1" dirty="0">
                <a:sym typeface="Symbol" pitchFamily="18" charset="2"/>
              </a:rPr>
              <a:t>ci, </a:t>
            </a:r>
            <a:r>
              <a:rPr lang="en-US" altLang="en-US" sz="2200" i="1" dirty="0" err="1">
                <a:sym typeface="Symbol" pitchFamily="18" charset="2"/>
              </a:rPr>
              <a:t>ti</a:t>
            </a:r>
            <a:r>
              <a:rPr lang="en-US" altLang="en-US" sz="2200" i="1" dirty="0">
                <a:sym typeface="Symbol" pitchFamily="18" charset="2"/>
              </a:rPr>
              <a:t>, </a:t>
            </a:r>
            <a:r>
              <a:rPr lang="en-US" altLang="en-US" sz="2200" i="1" dirty="0" err="1">
                <a:sym typeface="Symbol" pitchFamily="18" charset="2"/>
              </a:rPr>
              <a:t>dn</a:t>
            </a:r>
            <a:r>
              <a:rPr lang="en-US" altLang="en-US" sz="2200" i="1" dirty="0">
                <a:sym typeface="Symbol" pitchFamily="18" charset="2"/>
              </a:rPr>
              <a:t>, </a:t>
            </a:r>
            <a:r>
              <a:rPr lang="en-US" altLang="en-US" sz="2200" i="1" dirty="0" err="1">
                <a:sym typeface="Symbol" pitchFamily="18" charset="2"/>
              </a:rPr>
              <a:t>cr</a:t>
            </a:r>
            <a:r>
              <a:rPr lang="en-US" altLang="en-US" sz="2200" dirty="0">
                <a:sym typeface="Symbol" pitchFamily="18" charset="2"/>
              </a:rPr>
              <a:t> &gt;  </a:t>
            </a:r>
            <a:r>
              <a:rPr lang="en-US" altLang="en-US" sz="2200" i="1" dirty="0">
                <a:sym typeface="Symbol" pitchFamily="18" charset="2"/>
              </a:rPr>
              <a:t>course</a:t>
            </a:r>
            <a:r>
              <a:rPr lang="en-US" altLang="en-US" sz="2200" dirty="0">
                <a:sym typeface="Symbol" pitchFamily="18" charset="2"/>
              </a:rPr>
              <a:t>  </a:t>
            </a:r>
            <a:r>
              <a:rPr lang="en-US" altLang="en-US" sz="2200" i="1" dirty="0" err="1">
                <a:sym typeface="Symbol" pitchFamily="18" charset="2"/>
              </a:rPr>
              <a:t>dn</a:t>
            </a:r>
            <a:r>
              <a:rPr lang="en-US" altLang="en-US" sz="2200" i="1" dirty="0">
                <a:sym typeface="Symbol" pitchFamily="18" charset="2"/>
              </a:rPr>
              <a:t> </a:t>
            </a:r>
            <a:r>
              <a:rPr lang="en-US" altLang="en-US" sz="2200" dirty="0">
                <a:sym typeface="Symbol" pitchFamily="18" charset="2"/>
              </a:rPr>
              <a:t>=“Biology”                </a:t>
            </a:r>
            <a:br>
              <a:rPr lang="en-US" altLang="en-US" sz="2200" dirty="0">
                <a:sym typeface="Symbol" pitchFamily="18" charset="2"/>
              </a:rPr>
            </a:br>
            <a:r>
              <a:rPr lang="en-US" altLang="en-US" sz="2200" dirty="0">
                <a:sym typeface="Symbol" pitchFamily="18" charset="2"/>
              </a:rPr>
              <a:t>                            </a:t>
            </a:r>
            <a:r>
              <a:rPr lang="en-US" altLang="en-US" sz="2200" dirty="0">
                <a:sym typeface="Wingdings" pitchFamily="2" charset="2"/>
              </a:rPr>
              <a:t> </a:t>
            </a:r>
            <a:r>
              <a:rPr lang="en-US" altLang="en-US" sz="2200" dirty="0">
                <a:sym typeface="Symbol" pitchFamily="18" charset="2"/>
              </a:rPr>
              <a:t></a:t>
            </a:r>
            <a:r>
              <a:rPr lang="en-US" altLang="en-US" sz="2200" i="1" dirty="0">
                <a:sym typeface="Symbol" pitchFamily="18" charset="2"/>
              </a:rPr>
              <a:t> </a:t>
            </a:r>
            <a:r>
              <a:rPr lang="en-US" altLang="en-US" sz="2200" i="1" dirty="0" err="1">
                <a:sym typeface="Symbol" pitchFamily="18" charset="2"/>
              </a:rPr>
              <a:t>si</a:t>
            </a:r>
            <a:r>
              <a:rPr lang="en-US" altLang="en-US" sz="2200" i="1" dirty="0">
                <a:sym typeface="Symbol" pitchFamily="18" charset="2"/>
              </a:rPr>
              <a:t>, se, y, g </a:t>
            </a:r>
            <a:r>
              <a:rPr lang="en-US" altLang="en-US" sz="2200" dirty="0">
                <a:sym typeface="Symbol" pitchFamily="18" charset="2"/>
              </a:rPr>
              <a:t>( &lt;</a:t>
            </a:r>
            <a:r>
              <a:rPr lang="en-US" altLang="en-US" sz="2200" i="1" dirty="0" err="1">
                <a:sym typeface="Symbol" pitchFamily="18" charset="2"/>
              </a:rPr>
              <a:t>i</a:t>
            </a:r>
            <a:r>
              <a:rPr lang="en-US" altLang="en-US" sz="2200" i="1" dirty="0">
                <a:sym typeface="Symbol" pitchFamily="18" charset="2"/>
              </a:rPr>
              <a:t>, ci, </a:t>
            </a:r>
            <a:r>
              <a:rPr lang="en-US" altLang="en-US" sz="2200" i="1" dirty="0" err="1">
                <a:sym typeface="Symbol" pitchFamily="18" charset="2"/>
              </a:rPr>
              <a:t>si</a:t>
            </a:r>
            <a:r>
              <a:rPr lang="en-US" altLang="en-US" sz="2200" i="1" dirty="0">
                <a:sym typeface="Symbol" pitchFamily="18" charset="2"/>
              </a:rPr>
              <a:t>, se, y, g</a:t>
            </a:r>
            <a:r>
              <a:rPr lang="en-US" altLang="en-US" sz="2200" dirty="0">
                <a:sym typeface="Symbol" pitchFamily="18" charset="2"/>
              </a:rPr>
              <a:t>&gt;  </a:t>
            </a:r>
            <a:r>
              <a:rPr lang="en-US" altLang="en-US" sz="2200" i="1" dirty="0">
                <a:sym typeface="Symbol" pitchFamily="18" charset="2"/>
              </a:rPr>
              <a:t>takes </a:t>
            </a:r>
            <a:r>
              <a:rPr lang="en-US" altLang="en-US" sz="2200" dirty="0">
                <a:sym typeface="Symbol" pitchFamily="18" charset="2"/>
              </a:rPr>
              <a:t>))}</a:t>
            </a:r>
          </a:p>
          <a:p>
            <a:pPr lvl="1"/>
            <a:r>
              <a:rPr lang="en-US" altLang="en-US" sz="2200" dirty="0"/>
              <a:t>Note that without the existential quantification on student, the above query would be unsafe if the Biology department has not offered any courses. </a:t>
            </a:r>
          </a:p>
          <a:p>
            <a:endParaRPr lang="en-US" sz="2200" dirty="0"/>
          </a:p>
        </p:txBody>
      </p:sp>
      <p:sp>
        <p:nvSpPr>
          <p:cNvPr id="4" name="Date Placeholder 3"/>
          <p:cNvSpPr>
            <a:spLocks noGrp="1"/>
          </p:cNvSpPr>
          <p:nvPr>
            <p:ph type="dt" sz="half" idx="10"/>
          </p:nvPr>
        </p:nvSpPr>
        <p:spPr/>
        <p:txBody>
          <a:bodyPr/>
          <a:lstStyle/>
          <a:p>
            <a:fld id="{06D42727-A9FB-4043-92FB-326E05995FD9}"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Universal Quantification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Autofit/>
          </a:bodyPr>
          <a:lstStyle/>
          <a:p>
            <a:r>
              <a:rPr lang="en-US" altLang="en-US" sz="2200" dirty="0"/>
              <a:t>IBM Sequel language developed as part of System R project at the IBM San Jose Research Laboratory</a:t>
            </a:r>
          </a:p>
          <a:p>
            <a:r>
              <a:rPr lang="en-US" altLang="en-US" sz="2200" dirty="0"/>
              <a:t>Renamed Structured Query Language (SQL)</a:t>
            </a:r>
          </a:p>
          <a:p>
            <a:r>
              <a:rPr lang="en-US" altLang="en-US" sz="2200" dirty="0"/>
              <a:t>ANSI and ISO standard SQL:</a:t>
            </a:r>
          </a:p>
          <a:p>
            <a:pPr lvl="1"/>
            <a:r>
              <a:rPr lang="en-US" altLang="en-US" sz="2200" dirty="0"/>
              <a:t>SQL-86</a:t>
            </a:r>
          </a:p>
          <a:p>
            <a:pPr lvl="1"/>
            <a:r>
              <a:rPr lang="en-US" altLang="en-US" sz="2200" dirty="0"/>
              <a:t>SQL-89</a:t>
            </a:r>
          </a:p>
          <a:p>
            <a:pPr lvl="1"/>
            <a:r>
              <a:rPr lang="en-US" altLang="en-US" sz="2200" dirty="0"/>
              <a:t>SQL-92 </a:t>
            </a:r>
          </a:p>
          <a:p>
            <a:pPr lvl="1"/>
            <a:r>
              <a:rPr lang="en-US" altLang="en-US" sz="2200" dirty="0"/>
              <a:t>SQL:1999 (language name became Y2K compliant!)</a:t>
            </a:r>
          </a:p>
          <a:p>
            <a:pPr lvl="1"/>
            <a:r>
              <a:rPr lang="en-US" altLang="en-US" sz="2200" dirty="0"/>
              <a:t>SQL:2003</a:t>
            </a:r>
          </a:p>
          <a:p>
            <a:r>
              <a:rPr lang="en-US" altLang="en-US" sz="2200" dirty="0"/>
              <a:t>Commercial systems offer most, if not all, SQL-92 features, plus varying feature sets from later standards and special proprietary features.  </a:t>
            </a:r>
          </a:p>
          <a:p>
            <a:pPr lvl="1"/>
            <a:r>
              <a:rPr lang="en-US" altLang="en-US" sz="2200" dirty="0"/>
              <a:t>Not all examples here may work on your particular system.</a:t>
            </a:r>
          </a:p>
          <a:p>
            <a:endParaRPr lang="en-US" sz="2200" dirty="0"/>
          </a:p>
        </p:txBody>
      </p:sp>
      <p:sp>
        <p:nvSpPr>
          <p:cNvPr id="4" name="Date Placeholder 3"/>
          <p:cNvSpPr>
            <a:spLocks noGrp="1"/>
          </p:cNvSpPr>
          <p:nvPr>
            <p:ph type="dt" sz="half" idx="10"/>
          </p:nvPr>
        </p:nvSpPr>
        <p:spPr/>
        <p:txBody>
          <a:bodyPr/>
          <a:lstStyle/>
          <a:p>
            <a:fld id="{12F85CE0-88C8-49F8-9E74-3BC650CD5E3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Introduction to SQL (CO2)</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kumimoji="1" lang="en-US" altLang="en-US" sz="2200" dirty="0"/>
              <a:t>The SQL data-definition language (DDL) allows the specification of information about relations, including:</a:t>
            </a:r>
          </a:p>
          <a:p>
            <a:r>
              <a:rPr lang="en-US" altLang="en-US" sz="2200" dirty="0"/>
              <a:t>The schema for each relation.</a:t>
            </a:r>
          </a:p>
          <a:p>
            <a:r>
              <a:rPr lang="en-US" altLang="en-US" sz="2200" dirty="0"/>
              <a:t>The domain of values associated with each attribute.</a:t>
            </a:r>
          </a:p>
          <a:p>
            <a:r>
              <a:rPr lang="en-US" altLang="en-US" sz="2200" dirty="0"/>
              <a:t>Integrity constraints</a:t>
            </a:r>
          </a:p>
          <a:p>
            <a:r>
              <a:rPr lang="en-US" altLang="en-US" sz="2200" dirty="0"/>
              <a:t>And as we will see later, also other information such as </a:t>
            </a:r>
          </a:p>
          <a:p>
            <a:pPr lvl="1"/>
            <a:r>
              <a:rPr lang="en-US" altLang="en-US" sz="2200" dirty="0"/>
              <a:t>The set of indices to be maintained for each relations.</a:t>
            </a:r>
          </a:p>
          <a:p>
            <a:pPr lvl="1"/>
            <a:r>
              <a:rPr lang="en-US" altLang="en-US" sz="2200" dirty="0"/>
              <a:t>Security and authorization information for each relation.</a:t>
            </a:r>
          </a:p>
          <a:p>
            <a:pPr lvl="1"/>
            <a:r>
              <a:rPr lang="en-US" altLang="en-US" sz="2200" dirty="0"/>
              <a:t>The physical storage structure of each relation on disk.</a:t>
            </a:r>
          </a:p>
          <a:p>
            <a:endParaRPr lang="en-US" sz="2200" dirty="0"/>
          </a:p>
        </p:txBody>
      </p:sp>
      <p:sp>
        <p:nvSpPr>
          <p:cNvPr id="4" name="Date Placeholder 3"/>
          <p:cNvSpPr>
            <a:spLocks noGrp="1"/>
          </p:cNvSpPr>
          <p:nvPr>
            <p:ph type="dt" sz="half" idx="10"/>
          </p:nvPr>
        </p:nvSpPr>
        <p:spPr/>
        <p:txBody>
          <a:bodyPr/>
          <a:lstStyle/>
          <a:p>
            <a:fld id="{334B0158-07A8-44E0-926B-FD30F5893F90}"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Data Definition Language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5105400"/>
          </a:xfrm>
        </p:spPr>
        <p:txBody>
          <a:bodyPr>
            <a:noAutofit/>
          </a:bodyPr>
          <a:lstStyle/>
          <a:p>
            <a:pPr>
              <a:lnSpc>
                <a:spcPct val="90000"/>
              </a:lnSpc>
            </a:pPr>
            <a:r>
              <a:rPr lang="en-US" altLang="en-US" sz="2200" b="1" dirty="0">
                <a:solidFill>
                  <a:srgbClr val="000099"/>
                </a:solidFill>
              </a:rPr>
              <a:t>char(n).</a:t>
            </a:r>
            <a:r>
              <a:rPr lang="en-US" altLang="en-US" sz="2200" dirty="0"/>
              <a:t>  Fixed length character string, with user-specified length </a:t>
            </a:r>
            <a:r>
              <a:rPr lang="en-US" altLang="en-US" sz="2200" i="1" dirty="0"/>
              <a:t>n.</a:t>
            </a:r>
            <a:endParaRPr lang="en-US" altLang="en-US" sz="2200" dirty="0"/>
          </a:p>
          <a:p>
            <a:pPr>
              <a:lnSpc>
                <a:spcPct val="90000"/>
              </a:lnSpc>
            </a:pPr>
            <a:r>
              <a:rPr lang="en-US" altLang="en-US" sz="2200" b="1" dirty="0">
                <a:solidFill>
                  <a:srgbClr val="000099"/>
                </a:solidFill>
              </a:rPr>
              <a:t>varchar(n).</a:t>
            </a:r>
            <a:r>
              <a:rPr lang="en-US" altLang="en-US" sz="2200" b="1" dirty="0"/>
              <a:t> </a:t>
            </a:r>
            <a:r>
              <a:rPr lang="en-US" altLang="en-US" sz="2200" dirty="0"/>
              <a:t> Variable length character strings, with user-specified maximum length </a:t>
            </a:r>
            <a:r>
              <a:rPr lang="en-US" altLang="en-US" sz="2200" i="1" dirty="0"/>
              <a:t>n.</a:t>
            </a:r>
          </a:p>
          <a:p>
            <a:pPr>
              <a:lnSpc>
                <a:spcPct val="90000"/>
              </a:lnSpc>
            </a:pPr>
            <a:r>
              <a:rPr lang="en-US" altLang="en-US" sz="2200" b="1" dirty="0">
                <a:solidFill>
                  <a:srgbClr val="000099"/>
                </a:solidFill>
              </a:rPr>
              <a:t>int.</a:t>
            </a:r>
            <a:r>
              <a:rPr lang="en-US" altLang="en-US" sz="2200" b="1" dirty="0"/>
              <a:t>  </a:t>
            </a:r>
            <a:r>
              <a:rPr lang="en-US" altLang="en-US" sz="2200" dirty="0"/>
              <a:t>Integer (a finite subset of the integers that is machine-dependent).</a:t>
            </a:r>
          </a:p>
          <a:p>
            <a:pPr>
              <a:lnSpc>
                <a:spcPct val="90000"/>
              </a:lnSpc>
            </a:pPr>
            <a:r>
              <a:rPr lang="en-US" altLang="en-US" sz="2200" b="1" dirty="0" err="1">
                <a:solidFill>
                  <a:srgbClr val="000099"/>
                </a:solidFill>
              </a:rPr>
              <a:t>smallint</a:t>
            </a:r>
            <a:r>
              <a:rPr lang="en-US" altLang="en-US" sz="2200" b="1" dirty="0">
                <a:solidFill>
                  <a:srgbClr val="000099"/>
                </a:solidFill>
              </a:rPr>
              <a:t>.</a:t>
            </a:r>
            <a:r>
              <a:rPr lang="en-US" altLang="en-US" sz="2200" dirty="0"/>
              <a:t>  Small integer (a machine-dependent subset of the integer domain type).</a:t>
            </a:r>
          </a:p>
          <a:p>
            <a:pPr>
              <a:lnSpc>
                <a:spcPct val="90000"/>
              </a:lnSpc>
            </a:pPr>
            <a:r>
              <a:rPr lang="en-US" altLang="en-US" sz="2200" b="1" dirty="0">
                <a:solidFill>
                  <a:srgbClr val="000099"/>
                </a:solidFill>
              </a:rPr>
              <a:t>numeric(</a:t>
            </a:r>
            <a:r>
              <a:rPr lang="en-US" altLang="en-US" sz="2200" b="1" dirty="0" err="1">
                <a:solidFill>
                  <a:srgbClr val="000099"/>
                </a:solidFill>
              </a:rPr>
              <a:t>p,d</a:t>
            </a:r>
            <a:r>
              <a:rPr lang="en-US" altLang="en-US" sz="2200" b="1" dirty="0">
                <a:solidFill>
                  <a:srgbClr val="000099"/>
                </a:solidFill>
              </a:rPr>
              <a:t>).</a:t>
            </a:r>
            <a:r>
              <a:rPr lang="en-US" altLang="en-US" sz="2200" dirty="0"/>
              <a:t>  Fixed point number, with user-specified precision of </a:t>
            </a:r>
            <a:r>
              <a:rPr lang="en-US" altLang="en-US" sz="2200" i="1" dirty="0"/>
              <a:t>p</a:t>
            </a:r>
            <a:r>
              <a:rPr lang="en-US" altLang="en-US" sz="2200" dirty="0"/>
              <a:t> digits, with </a:t>
            </a:r>
            <a:r>
              <a:rPr lang="en-US" altLang="en-US" sz="2200" i="1" dirty="0"/>
              <a:t>d</a:t>
            </a:r>
            <a:r>
              <a:rPr lang="en-US" altLang="en-US" sz="2200" dirty="0"/>
              <a:t> digits to the right of decimal point.  (ex., </a:t>
            </a:r>
            <a:r>
              <a:rPr lang="en-US" altLang="en-US" sz="2200" b="1" dirty="0"/>
              <a:t>numeric</a:t>
            </a:r>
            <a:r>
              <a:rPr lang="en-US" altLang="en-US" sz="2200" dirty="0"/>
              <a:t>(3,1), allows 44.5 to be stores exactly, but not 444.5 or 0.32)</a:t>
            </a:r>
          </a:p>
          <a:p>
            <a:pPr>
              <a:lnSpc>
                <a:spcPct val="90000"/>
              </a:lnSpc>
            </a:pPr>
            <a:r>
              <a:rPr lang="en-US" altLang="en-US" sz="2200" b="1" dirty="0">
                <a:solidFill>
                  <a:srgbClr val="000099"/>
                </a:solidFill>
              </a:rPr>
              <a:t>real, double precision.</a:t>
            </a:r>
            <a:r>
              <a:rPr lang="en-US" altLang="en-US" sz="2200" dirty="0"/>
              <a:t>  Floating point and double-precision floating point numbers, with machine-dependent precision.</a:t>
            </a:r>
          </a:p>
          <a:p>
            <a:pPr>
              <a:lnSpc>
                <a:spcPct val="90000"/>
              </a:lnSpc>
            </a:pPr>
            <a:r>
              <a:rPr lang="en-US" altLang="en-US" sz="2200" b="1" dirty="0">
                <a:solidFill>
                  <a:srgbClr val="000099"/>
                </a:solidFill>
              </a:rPr>
              <a:t>float(n).</a:t>
            </a:r>
            <a:r>
              <a:rPr lang="en-US" altLang="en-US" sz="2200" dirty="0"/>
              <a:t>  Floating point number, with user-specified precision of at least </a:t>
            </a:r>
            <a:r>
              <a:rPr lang="en-US" altLang="en-US" sz="2200" i="1" dirty="0"/>
              <a:t>n</a:t>
            </a:r>
            <a:r>
              <a:rPr lang="en-US" altLang="en-US" sz="2200" dirty="0"/>
              <a:t> digits.</a:t>
            </a:r>
          </a:p>
          <a:p>
            <a:pPr>
              <a:lnSpc>
                <a:spcPct val="90000"/>
              </a:lnSpc>
              <a:buFont typeface="Monotype Sorts" pitchFamily="2" charset="2"/>
              <a:buNone/>
            </a:pPr>
            <a:endParaRPr lang="en-US" altLang="en-US" sz="2200" dirty="0"/>
          </a:p>
          <a:p>
            <a:pPr>
              <a:lnSpc>
                <a:spcPct val="90000"/>
              </a:lnSpc>
              <a:buFont typeface="Monotype Sorts" pitchFamily="2" charset="2"/>
              <a:buNone/>
            </a:pPr>
            <a:endParaRPr lang="en-US" altLang="en-US" sz="2200" b="1" dirty="0"/>
          </a:p>
          <a:p>
            <a:endParaRPr lang="en-US" sz="2200" dirty="0"/>
          </a:p>
        </p:txBody>
      </p:sp>
      <p:sp>
        <p:nvSpPr>
          <p:cNvPr id="4" name="Date Placeholder 3"/>
          <p:cNvSpPr>
            <a:spLocks noGrp="1"/>
          </p:cNvSpPr>
          <p:nvPr>
            <p:ph type="dt" sz="half" idx="10"/>
          </p:nvPr>
        </p:nvSpPr>
        <p:spPr/>
        <p:txBody>
          <a:bodyPr/>
          <a:lstStyle/>
          <a:p>
            <a:fld id="{54F0C835-2CFC-467D-9399-4EEFBF8A912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Data Definition Language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9065397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a:tabLst>
                <a:tab pos="1489075" algn="l"/>
                <a:tab pos="1949450" algn="l"/>
                <a:tab pos="3036888" algn="l"/>
              </a:tabLst>
            </a:pPr>
            <a:r>
              <a:rPr lang="en-US" altLang="en-US" dirty="0"/>
              <a:t>An SQL relation is defined using the </a:t>
            </a:r>
            <a:r>
              <a:rPr lang="en-US" altLang="en-US" b="1" dirty="0">
                <a:solidFill>
                  <a:srgbClr val="000099"/>
                </a:solidFill>
              </a:rPr>
              <a:t>create table</a:t>
            </a:r>
            <a:r>
              <a:rPr lang="en-US" altLang="en-US" b="1" dirty="0"/>
              <a:t> </a:t>
            </a:r>
            <a:r>
              <a:rPr lang="en-US" altLang="en-US" dirty="0"/>
              <a:t>command:</a:t>
            </a:r>
          </a:p>
          <a:p>
            <a:pPr>
              <a:buFont typeface="Monotype Sorts" pitchFamily="2" charset="2"/>
              <a:buNone/>
              <a:tabLst>
                <a:tab pos="1489075" algn="l"/>
                <a:tab pos="1949450" algn="l"/>
                <a:tab pos="3036888" algn="l"/>
              </a:tabLst>
            </a:pPr>
            <a:r>
              <a:rPr lang="en-US" altLang="en-US" dirty="0"/>
              <a:t>		</a:t>
            </a:r>
            <a:r>
              <a:rPr lang="en-US" altLang="en-US" b="1" dirty="0"/>
              <a:t>create table </a:t>
            </a:r>
            <a:r>
              <a:rPr lang="en-US" altLang="en-US" i="1" dirty="0"/>
              <a:t>r </a:t>
            </a:r>
            <a:r>
              <a:rPr lang="en-US" altLang="en-US" dirty="0"/>
              <a:t>(</a:t>
            </a:r>
            <a:r>
              <a:rPr lang="en-US" altLang="en-US" i="1" dirty="0"/>
              <a:t>A</a:t>
            </a:r>
            <a:r>
              <a:rPr lang="en-US" altLang="en-US" baseline="-25000" dirty="0"/>
              <a:t>1</a:t>
            </a:r>
            <a:r>
              <a:rPr lang="en-US" altLang="en-US" dirty="0"/>
              <a:t> </a:t>
            </a:r>
            <a:r>
              <a:rPr lang="en-US" altLang="en-US" i="1" dirty="0"/>
              <a:t>D</a:t>
            </a:r>
            <a:r>
              <a:rPr lang="en-US" altLang="en-US" baseline="-25000" dirty="0"/>
              <a:t>1</a:t>
            </a:r>
            <a:r>
              <a:rPr lang="en-US" altLang="en-US" dirty="0"/>
              <a:t>, </a:t>
            </a:r>
            <a:r>
              <a:rPr lang="en-US" altLang="en-US" i="1" dirty="0"/>
              <a:t>A</a:t>
            </a:r>
            <a:r>
              <a:rPr lang="en-US" altLang="en-US" baseline="-25000" dirty="0"/>
              <a:t>2</a:t>
            </a:r>
            <a:r>
              <a:rPr lang="en-US" altLang="en-US" dirty="0"/>
              <a:t> </a:t>
            </a:r>
            <a:r>
              <a:rPr lang="en-US" altLang="en-US" i="1" dirty="0"/>
              <a:t>D</a:t>
            </a:r>
            <a:r>
              <a:rPr lang="en-US" altLang="en-US" baseline="-25000" dirty="0"/>
              <a:t>2</a:t>
            </a:r>
            <a:r>
              <a:rPr lang="en-US" altLang="en-US" dirty="0"/>
              <a:t>, ..., </a:t>
            </a:r>
            <a:r>
              <a:rPr lang="en-US" altLang="en-US" i="1" dirty="0"/>
              <a:t>A</a:t>
            </a:r>
            <a:r>
              <a:rPr lang="en-US" altLang="en-US" i="1" baseline="-25000" dirty="0"/>
              <a:t>n</a:t>
            </a:r>
            <a:r>
              <a:rPr lang="en-US" altLang="en-US" i="1" dirty="0"/>
              <a:t> </a:t>
            </a:r>
            <a:r>
              <a:rPr lang="en-US" altLang="en-US" i="1" dirty="0" err="1"/>
              <a:t>D</a:t>
            </a:r>
            <a:r>
              <a:rPr lang="en-US" altLang="en-US" i="1" baseline="-25000" dirty="0" err="1"/>
              <a:t>n</a:t>
            </a:r>
            <a:r>
              <a:rPr lang="en-US" altLang="en-US" i="1" dirty="0"/>
              <a:t>,</a:t>
            </a:r>
            <a:br>
              <a:rPr lang="en-US" altLang="en-US" i="1" dirty="0"/>
            </a:br>
            <a:r>
              <a:rPr lang="en-US" altLang="en-US" i="1" dirty="0"/>
              <a:t>			</a:t>
            </a:r>
            <a:r>
              <a:rPr lang="en-US" altLang="en-US" dirty="0"/>
              <a:t>(integrity-constraint</a:t>
            </a:r>
            <a:r>
              <a:rPr lang="en-US" altLang="en-US" baseline="-25000" dirty="0"/>
              <a:t>1</a:t>
            </a:r>
            <a:r>
              <a:rPr lang="en-US" altLang="en-US" dirty="0"/>
              <a:t>),</a:t>
            </a:r>
            <a:br>
              <a:rPr lang="en-US" altLang="en-US" dirty="0"/>
            </a:br>
            <a:r>
              <a:rPr lang="en-US" altLang="en-US" dirty="0"/>
              <a:t>			...,</a:t>
            </a:r>
            <a:br>
              <a:rPr lang="en-US" altLang="en-US" dirty="0"/>
            </a:br>
            <a:r>
              <a:rPr lang="en-US" altLang="en-US" dirty="0"/>
              <a:t>			(integrity-</a:t>
            </a:r>
            <a:r>
              <a:rPr lang="en-US" altLang="en-US" dirty="0" err="1"/>
              <a:t>constraint</a:t>
            </a:r>
            <a:r>
              <a:rPr lang="en-US" altLang="en-US" baseline="-25000" dirty="0" err="1"/>
              <a:t>k</a:t>
            </a:r>
            <a:r>
              <a:rPr lang="en-US" altLang="en-US" dirty="0"/>
              <a:t>))</a:t>
            </a:r>
          </a:p>
          <a:p>
            <a:pPr lvl="1">
              <a:tabLst>
                <a:tab pos="1489075" algn="l"/>
                <a:tab pos="1949450" algn="l"/>
                <a:tab pos="3036888" algn="l"/>
              </a:tabLst>
            </a:pPr>
            <a:r>
              <a:rPr lang="en-US" altLang="en-US" i="1" dirty="0"/>
              <a:t>r</a:t>
            </a:r>
            <a:r>
              <a:rPr lang="en-US" altLang="en-US" dirty="0"/>
              <a:t> is the name of the relation</a:t>
            </a:r>
          </a:p>
          <a:p>
            <a:pPr lvl="1">
              <a:tabLst>
                <a:tab pos="1489075" algn="l"/>
                <a:tab pos="1949450" algn="l"/>
                <a:tab pos="3036888" algn="l"/>
              </a:tabLst>
            </a:pPr>
            <a:r>
              <a:rPr lang="en-US" altLang="en-US" dirty="0"/>
              <a:t>each </a:t>
            </a:r>
            <a:r>
              <a:rPr lang="en-US" altLang="en-US" i="1" dirty="0"/>
              <a:t>A</a:t>
            </a:r>
            <a:r>
              <a:rPr lang="en-US" altLang="en-US" i="1" baseline="-25000" dirty="0"/>
              <a:t>i</a:t>
            </a:r>
            <a:r>
              <a:rPr lang="en-US" altLang="en-US" dirty="0"/>
              <a:t> is an attribute name in the schema of relation </a:t>
            </a:r>
            <a:r>
              <a:rPr lang="en-US" altLang="en-US" i="1" dirty="0"/>
              <a:t>r</a:t>
            </a:r>
          </a:p>
          <a:p>
            <a:pPr lvl="1">
              <a:tabLst>
                <a:tab pos="1489075" algn="l"/>
                <a:tab pos="1949450" algn="l"/>
                <a:tab pos="3036888" algn="l"/>
              </a:tabLst>
            </a:pPr>
            <a:r>
              <a:rPr lang="en-US" altLang="en-US" i="1" dirty="0"/>
              <a:t>D</a:t>
            </a:r>
            <a:r>
              <a:rPr lang="en-US" altLang="en-US" i="1" baseline="-25000" dirty="0"/>
              <a:t>i</a:t>
            </a:r>
            <a:r>
              <a:rPr lang="en-US" altLang="en-US" dirty="0"/>
              <a:t> is the data type of values in the domain of attribute </a:t>
            </a:r>
            <a:r>
              <a:rPr lang="en-US" altLang="en-US" i="1" dirty="0"/>
              <a:t>A</a:t>
            </a:r>
            <a:r>
              <a:rPr lang="en-US" altLang="en-US" i="1" baseline="-25000" dirty="0"/>
              <a:t>i</a:t>
            </a:r>
          </a:p>
          <a:p>
            <a:pPr lvl="1">
              <a:buFont typeface="Monotype Sorts" pitchFamily="2" charset="2"/>
              <a:buNone/>
              <a:tabLst>
                <a:tab pos="1489075" algn="l"/>
                <a:tab pos="1949450" algn="l"/>
                <a:tab pos="3036888" algn="l"/>
              </a:tabLst>
            </a:pPr>
            <a:endParaRPr lang="en-US" altLang="en-US" dirty="0"/>
          </a:p>
          <a:p>
            <a:pPr>
              <a:tabLst>
                <a:tab pos="1489075" algn="l"/>
                <a:tab pos="1949450" algn="l"/>
                <a:tab pos="3036888" algn="l"/>
              </a:tabLst>
            </a:pPr>
            <a:r>
              <a:rPr lang="en-US" altLang="en-US" dirty="0"/>
              <a:t>Example:</a:t>
            </a:r>
          </a:p>
          <a:p>
            <a:pPr>
              <a:buFont typeface="Monotype Sorts" pitchFamily="2" charset="2"/>
              <a:buNone/>
              <a:tabLst>
                <a:tab pos="1489075" algn="l"/>
                <a:tab pos="1949450" algn="l"/>
                <a:tab pos="3036888" algn="l"/>
              </a:tabLst>
            </a:pPr>
            <a:r>
              <a:rPr lang="en-US" altLang="en-US" dirty="0"/>
              <a:t>		 </a:t>
            </a:r>
            <a:r>
              <a:rPr lang="en-US" altLang="en-US" b="1" dirty="0"/>
              <a:t>create table</a:t>
            </a:r>
            <a:r>
              <a:rPr lang="en-US" altLang="en-US" dirty="0"/>
              <a:t> </a:t>
            </a:r>
            <a:r>
              <a:rPr lang="en-US" altLang="en-US" i="1" dirty="0"/>
              <a:t>instructor</a:t>
            </a:r>
            <a:r>
              <a:rPr lang="en-US" altLang="en-US" dirty="0"/>
              <a:t> (</a:t>
            </a:r>
            <a:br>
              <a:rPr lang="en-US" altLang="en-US" dirty="0"/>
            </a:br>
            <a:r>
              <a:rPr lang="en-US" altLang="en-US" dirty="0"/>
              <a:t>                             </a:t>
            </a:r>
            <a:r>
              <a:rPr lang="en-US" altLang="en-US" i="1" dirty="0"/>
              <a:t>ID</a:t>
            </a:r>
            <a:r>
              <a:rPr lang="en-US" altLang="en-US" dirty="0"/>
              <a:t>                </a:t>
            </a:r>
            <a:r>
              <a:rPr lang="en-US" altLang="en-US" b="1" dirty="0"/>
              <a:t>char</a:t>
            </a:r>
            <a:r>
              <a:rPr lang="en-US" altLang="en-US" dirty="0"/>
              <a:t>(5),</a:t>
            </a:r>
            <a:br>
              <a:rPr lang="en-US" altLang="en-US" dirty="0"/>
            </a:br>
            <a:r>
              <a:rPr lang="en-US" altLang="en-US" dirty="0"/>
              <a:t>                             </a:t>
            </a:r>
            <a:r>
              <a:rPr lang="en-US" altLang="en-US" i="1" dirty="0"/>
              <a:t>name           </a:t>
            </a:r>
            <a:r>
              <a:rPr lang="en-US" altLang="en-US" b="1" dirty="0"/>
              <a:t>varchar</a:t>
            </a:r>
            <a:r>
              <a:rPr lang="en-US" altLang="en-US" dirty="0"/>
              <a:t>(20)</a:t>
            </a:r>
            <a:r>
              <a:rPr lang="en-US" altLang="en-US" b="1" dirty="0"/>
              <a:t>,</a:t>
            </a:r>
            <a:r>
              <a:rPr lang="en-US" altLang="en-US" b="1" i="1" dirty="0"/>
              <a:t/>
            </a:r>
            <a:br>
              <a:rPr lang="en-US" altLang="en-US" b="1" i="1" dirty="0"/>
            </a:br>
            <a:r>
              <a:rPr lang="en-US" altLang="en-US" b="1" i="1" dirty="0"/>
              <a:t>                             </a:t>
            </a:r>
            <a:r>
              <a:rPr lang="en-US" altLang="en-US" i="1" dirty="0" err="1"/>
              <a:t>dept_name</a:t>
            </a:r>
            <a:r>
              <a:rPr lang="en-US" altLang="en-US" i="1" dirty="0"/>
              <a:t>  </a:t>
            </a:r>
            <a:r>
              <a:rPr lang="en-US" altLang="en-US" b="1" dirty="0"/>
              <a:t>varchar</a:t>
            </a:r>
            <a:r>
              <a:rPr lang="en-US" altLang="en-US" dirty="0"/>
              <a:t>(20),</a:t>
            </a:r>
            <a:br>
              <a:rPr lang="en-US" altLang="en-US" dirty="0"/>
            </a:br>
            <a:r>
              <a:rPr lang="en-US" altLang="en-US" dirty="0"/>
              <a:t>                             </a:t>
            </a:r>
            <a:r>
              <a:rPr lang="en-US" altLang="en-US" i="1" dirty="0"/>
              <a:t>salary</a:t>
            </a:r>
            <a:r>
              <a:rPr lang="en-US" altLang="en-US" dirty="0"/>
              <a:t>           </a:t>
            </a:r>
            <a:r>
              <a:rPr lang="en-US" altLang="en-US" b="1" dirty="0"/>
              <a:t>numeric</a:t>
            </a:r>
            <a:r>
              <a:rPr lang="en-US" altLang="en-US" dirty="0"/>
              <a:t>(8,2))</a:t>
            </a:r>
          </a:p>
          <a:p>
            <a:pPr>
              <a:buFont typeface="Monotype Sorts" pitchFamily="2" charset="2"/>
              <a:buNone/>
              <a:tabLst>
                <a:tab pos="1489075" algn="l"/>
                <a:tab pos="1949450" algn="l"/>
                <a:tab pos="3036888" algn="l"/>
              </a:tabLst>
            </a:pPr>
            <a:endParaRPr lang="en-US" altLang="en-US" dirty="0"/>
          </a:p>
          <a:p>
            <a:endParaRPr lang="en-US" sz="2200" dirty="0"/>
          </a:p>
        </p:txBody>
      </p:sp>
      <p:sp>
        <p:nvSpPr>
          <p:cNvPr id="4" name="Date Placeholder 3"/>
          <p:cNvSpPr>
            <a:spLocks noGrp="1"/>
          </p:cNvSpPr>
          <p:nvPr>
            <p:ph type="dt" sz="half" idx="10"/>
          </p:nvPr>
        </p:nvSpPr>
        <p:spPr/>
        <p:txBody>
          <a:bodyPr/>
          <a:lstStyle/>
          <a:p>
            <a:fld id="{D4584078-502F-4F69-985C-F0384C682B9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Create Table Construct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0B185E-B1B1-4165-88E6-62A0A270ECDD}"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Integrity Constraints in Create Table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3"/>
          <p:cNvSpPr txBox="1">
            <a:spLocks noChangeArrowheads="1"/>
          </p:cNvSpPr>
          <p:nvPr/>
        </p:nvSpPr>
        <p:spPr>
          <a:xfrm>
            <a:off x="823913" y="1098550"/>
            <a:ext cx="6638925" cy="1254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b="1" dirty="0"/>
              <a:t>not null</a:t>
            </a:r>
          </a:p>
          <a:p>
            <a:r>
              <a:rPr lang="en-US" altLang="en-US" sz="2200" b="1" dirty="0"/>
              <a:t>primary key</a:t>
            </a:r>
            <a:r>
              <a:rPr lang="en-US" altLang="en-US" sz="2200" dirty="0"/>
              <a:t> (</a:t>
            </a:r>
            <a:r>
              <a:rPr lang="en-US" altLang="en-US" sz="2200" i="1" dirty="0"/>
              <a:t>A</a:t>
            </a:r>
            <a:r>
              <a:rPr lang="en-US" altLang="en-US" sz="2200" baseline="-25000" dirty="0"/>
              <a:t>1</a:t>
            </a:r>
            <a:r>
              <a:rPr lang="en-US" altLang="en-US" sz="2200" dirty="0"/>
              <a:t>, ..., </a:t>
            </a:r>
            <a:r>
              <a:rPr lang="en-US" altLang="en-US" sz="2200" i="1" dirty="0"/>
              <a:t>A</a:t>
            </a:r>
            <a:r>
              <a:rPr lang="en-US" altLang="en-US" sz="2200" i="1" baseline="-25000" dirty="0"/>
              <a:t>n </a:t>
            </a:r>
            <a:r>
              <a:rPr lang="en-US" altLang="en-US" sz="2200" dirty="0"/>
              <a:t>)</a:t>
            </a:r>
          </a:p>
          <a:p>
            <a:r>
              <a:rPr lang="en-US" altLang="en-US" sz="2200" b="1" dirty="0"/>
              <a:t>foreign key </a:t>
            </a:r>
            <a:r>
              <a:rPr lang="en-US" altLang="en-US" sz="2200" dirty="0"/>
              <a:t>(</a:t>
            </a:r>
            <a:r>
              <a:rPr lang="en-US" altLang="en-US" sz="2200" i="1" dirty="0"/>
              <a:t>A</a:t>
            </a:r>
            <a:r>
              <a:rPr lang="en-US" altLang="en-US" sz="2200" baseline="-25000" dirty="0"/>
              <a:t>m</a:t>
            </a:r>
            <a:r>
              <a:rPr lang="en-US" altLang="en-US" sz="2200" dirty="0"/>
              <a:t>, ..., </a:t>
            </a:r>
            <a:r>
              <a:rPr lang="en-US" altLang="en-US" sz="2200" i="1" dirty="0"/>
              <a:t>A</a:t>
            </a:r>
            <a:r>
              <a:rPr lang="en-US" altLang="en-US" sz="2200" i="1" baseline="-25000" dirty="0"/>
              <a:t>n </a:t>
            </a:r>
            <a:r>
              <a:rPr lang="en-US" altLang="en-US" sz="2200" dirty="0"/>
              <a:t>) </a:t>
            </a:r>
            <a:r>
              <a:rPr lang="en-US" altLang="en-US" sz="2200" b="1" dirty="0"/>
              <a:t>references </a:t>
            </a:r>
            <a:r>
              <a:rPr lang="en-US" altLang="en-US" sz="2200" i="1" dirty="0"/>
              <a:t>r</a:t>
            </a:r>
            <a:endParaRPr lang="en-US" altLang="en-US" sz="2200" dirty="0"/>
          </a:p>
        </p:txBody>
      </p:sp>
      <p:sp>
        <p:nvSpPr>
          <p:cNvPr id="10" name="Rectangle 4"/>
          <p:cNvSpPr>
            <a:spLocks noChangeArrowheads="1"/>
          </p:cNvSpPr>
          <p:nvPr/>
        </p:nvSpPr>
        <p:spPr bwMode="auto">
          <a:xfrm>
            <a:off x="771525" y="2395538"/>
            <a:ext cx="73199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tabLst>
                <a:tab pos="1428750" algn="l"/>
                <a:tab pos="1711325" algn="l"/>
                <a:tab pos="3319463" algn="l"/>
              </a:tabLst>
              <a:defRPr>
                <a:solidFill>
                  <a:schemeClr val="tx1"/>
                </a:solidFill>
                <a:latin typeface="Helvetica" pitchFamily="34" charset="0"/>
              </a:defRPr>
            </a:lvl1pPr>
            <a:lvl2pPr marL="742950" indent="-285750">
              <a:tabLst>
                <a:tab pos="1428750" algn="l"/>
                <a:tab pos="1711325" algn="l"/>
                <a:tab pos="3319463" algn="l"/>
              </a:tabLst>
              <a:defRPr>
                <a:solidFill>
                  <a:schemeClr val="tx1"/>
                </a:solidFill>
                <a:latin typeface="Helvetica" pitchFamily="34" charset="0"/>
              </a:defRPr>
            </a:lvl2pPr>
            <a:lvl3pPr marL="1143000" indent="-228600">
              <a:tabLst>
                <a:tab pos="1428750" algn="l"/>
                <a:tab pos="1711325" algn="l"/>
                <a:tab pos="3319463" algn="l"/>
              </a:tabLst>
              <a:defRPr>
                <a:solidFill>
                  <a:schemeClr val="tx1"/>
                </a:solidFill>
                <a:latin typeface="Helvetica" pitchFamily="34" charset="0"/>
              </a:defRPr>
            </a:lvl3pPr>
            <a:lvl4pPr marL="1600200" indent="-228600">
              <a:tabLst>
                <a:tab pos="1428750" algn="l"/>
                <a:tab pos="1711325" algn="l"/>
                <a:tab pos="3319463" algn="l"/>
              </a:tabLst>
              <a:defRPr>
                <a:solidFill>
                  <a:schemeClr val="tx1"/>
                </a:solidFill>
                <a:latin typeface="Helvetica" pitchFamily="34" charset="0"/>
              </a:defRPr>
            </a:lvl4pPr>
            <a:lvl5pPr marL="2057400" indent="-228600">
              <a:tabLst>
                <a:tab pos="1428750" algn="l"/>
                <a:tab pos="1711325" algn="l"/>
                <a:tab pos="3319463" algn="l"/>
              </a:tabLst>
              <a:defRPr>
                <a:solidFill>
                  <a:schemeClr val="tx1"/>
                </a:solidFill>
                <a:latin typeface="Helvetica" pitchFamily="34" charset="0"/>
              </a:defRPr>
            </a:lvl5pPr>
            <a:lvl6pPr marL="2514600" indent="-228600" eaLnBrk="0" fontAlgn="base" hangingPunct="0">
              <a:spcBef>
                <a:spcPct val="0"/>
              </a:spcBef>
              <a:spcAft>
                <a:spcPct val="0"/>
              </a:spcAft>
              <a:tabLst>
                <a:tab pos="1428750" algn="l"/>
                <a:tab pos="1711325" algn="l"/>
                <a:tab pos="3319463" algn="l"/>
              </a:tabLst>
              <a:defRPr>
                <a:solidFill>
                  <a:schemeClr val="tx1"/>
                </a:solidFill>
                <a:latin typeface="Helvetica" pitchFamily="34" charset="0"/>
              </a:defRPr>
            </a:lvl6pPr>
            <a:lvl7pPr marL="2971800" indent="-228600" eaLnBrk="0" fontAlgn="base" hangingPunct="0">
              <a:spcBef>
                <a:spcPct val="0"/>
              </a:spcBef>
              <a:spcAft>
                <a:spcPct val="0"/>
              </a:spcAft>
              <a:tabLst>
                <a:tab pos="1428750" algn="l"/>
                <a:tab pos="1711325" algn="l"/>
                <a:tab pos="3319463" algn="l"/>
              </a:tabLst>
              <a:defRPr>
                <a:solidFill>
                  <a:schemeClr val="tx1"/>
                </a:solidFill>
                <a:latin typeface="Helvetica" pitchFamily="34" charset="0"/>
              </a:defRPr>
            </a:lvl7pPr>
            <a:lvl8pPr marL="3429000" indent="-228600" eaLnBrk="0" fontAlgn="base" hangingPunct="0">
              <a:spcBef>
                <a:spcPct val="0"/>
              </a:spcBef>
              <a:spcAft>
                <a:spcPct val="0"/>
              </a:spcAft>
              <a:tabLst>
                <a:tab pos="1428750" algn="l"/>
                <a:tab pos="1711325" algn="l"/>
                <a:tab pos="3319463" algn="l"/>
              </a:tabLst>
              <a:defRPr>
                <a:solidFill>
                  <a:schemeClr val="tx1"/>
                </a:solidFill>
                <a:latin typeface="Helvetica" pitchFamily="34" charset="0"/>
              </a:defRPr>
            </a:lvl8pPr>
            <a:lvl9pPr marL="3886200" indent="-228600" eaLnBrk="0" fontAlgn="base" hangingPunct="0">
              <a:spcBef>
                <a:spcPct val="0"/>
              </a:spcBef>
              <a:spcAft>
                <a:spcPct val="0"/>
              </a:spcAft>
              <a:tabLst>
                <a:tab pos="1428750" algn="l"/>
                <a:tab pos="1711325" algn="l"/>
                <a:tab pos="3319463" algn="l"/>
              </a:tabLst>
              <a:defRPr>
                <a:solidFill>
                  <a:schemeClr val="tx1"/>
                </a:solidFill>
                <a:latin typeface="Helvetica" pitchFamily="34" charset="0"/>
              </a:defRPr>
            </a:lvl9pPr>
          </a:lstStyle>
          <a:p>
            <a:r>
              <a:rPr lang="en-US" altLang="en-US" i="1" dirty="0"/>
              <a:t>Example:</a:t>
            </a:r>
          </a:p>
          <a:p>
            <a:endParaRPr lang="en-US" altLang="en-US" b="1" dirty="0"/>
          </a:p>
          <a:p>
            <a:r>
              <a:rPr lang="en-US" altLang="en-US" dirty="0"/>
              <a:t>	</a:t>
            </a:r>
            <a:r>
              <a:rPr kumimoji="1" lang="en-US" altLang="en-US" b="1" dirty="0"/>
              <a:t>create table</a:t>
            </a:r>
            <a:r>
              <a:rPr kumimoji="1" lang="en-US" altLang="en-US" dirty="0"/>
              <a:t> </a:t>
            </a:r>
            <a:r>
              <a:rPr kumimoji="1" lang="en-US" altLang="en-US" i="1" dirty="0"/>
              <a:t>instructor</a:t>
            </a:r>
            <a:r>
              <a:rPr kumimoji="1" lang="en-US" altLang="en-US" dirty="0"/>
              <a:t> (</a:t>
            </a:r>
            <a:br>
              <a:rPr kumimoji="1" lang="en-US" altLang="en-US" dirty="0"/>
            </a:br>
            <a:r>
              <a:rPr kumimoji="1" lang="en-US" altLang="en-US" dirty="0"/>
              <a:t>                             </a:t>
            </a:r>
            <a:r>
              <a:rPr kumimoji="1" lang="en-US" altLang="en-US" i="1" dirty="0"/>
              <a:t>ID</a:t>
            </a:r>
            <a:r>
              <a:rPr kumimoji="1" lang="en-US" altLang="en-US" dirty="0"/>
              <a:t>                </a:t>
            </a:r>
            <a:r>
              <a:rPr kumimoji="1" lang="en-US" altLang="en-US" b="1" dirty="0"/>
              <a:t>char</a:t>
            </a:r>
            <a:r>
              <a:rPr kumimoji="1" lang="en-US" altLang="en-US" dirty="0"/>
              <a:t>(5),</a:t>
            </a:r>
            <a:br>
              <a:rPr kumimoji="1" lang="en-US" altLang="en-US" dirty="0"/>
            </a:br>
            <a:r>
              <a:rPr kumimoji="1" lang="en-US" altLang="en-US" dirty="0"/>
              <a:t>                             </a:t>
            </a:r>
            <a:r>
              <a:rPr kumimoji="1" lang="en-US" altLang="en-US" i="1" dirty="0"/>
              <a:t>name           </a:t>
            </a:r>
            <a:r>
              <a:rPr kumimoji="1" lang="en-US" altLang="en-US" b="1" dirty="0"/>
              <a:t>varchar</a:t>
            </a:r>
            <a:r>
              <a:rPr kumimoji="1" lang="en-US" altLang="en-US" dirty="0"/>
              <a:t>(20) </a:t>
            </a:r>
            <a:r>
              <a:rPr kumimoji="1" lang="en-US" altLang="en-US" b="1" dirty="0"/>
              <a:t>not null,</a:t>
            </a:r>
            <a:r>
              <a:rPr kumimoji="1" lang="en-US" altLang="en-US" b="1" i="1" dirty="0"/>
              <a:t/>
            </a:r>
            <a:br>
              <a:rPr kumimoji="1" lang="en-US" altLang="en-US" b="1" i="1" dirty="0"/>
            </a:br>
            <a:r>
              <a:rPr kumimoji="1" lang="en-US" altLang="en-US" b="1" i="1" dirty="0"/>
              <a:t>                             </a:t>
            </a:r>
            <a:r>
              <a:rPr kumimoji="1" lang="en-US" altLang="en-US" i="1" dirty="0" err="1"/>
              <a:t>dept_name</a:t>
            </a:r>
            <a:r>
              <a:rPr kumimoji="1" lang="en-US" altLang="en-US" i="1" dirty="0"/>
              <a:t>  </a:t>
            </a:r>
            <a:r>
              <a:rPr kumimoji="1" lang="en-US" altLang="en-US" b="1" dirty="0"/>
              <a:t>varchar</a:t>
            </a:r>
            <a:r>
              <a:rPr kumimoji="1" lang="en-US" altLang="en-US" dirty="0"/>
              <a:t>(20),</a:t>
            </a:r>
            <a:br>
              <a:rPr kumimoji="1" lang="en-US" altLang="en-US" dirty="0"/>
            </a:br>
            <a:r>
              <a:rPr kumimoji="1" lang="en-US" altLang="en-US" dirty="0"/>
              <a:t>                             </a:t>
            </a:r>
            <a:r>
              <a:rPr kumimoji="1" lang="en-US" altLang="en-US" i="1" dirty="0"/>
              <a:t>salary</a:t>
            </a:r>
            <a:r>
              <a:rPr kumimoji="1" lang="en-US" altLang="en-US" dirty="0"/>
              <a:t>           </a:t>
            </a:r>
            <a:r>
              <a:rPr kumimoji="1" lang="en-US" altLang="en-US" b="1" dirty="0"/>
              <a:t>numeric</a:t>
            </a:r>
            <a:r>
              <a:rPr kumimoji="1" lang="en-US" altLang="en-US" dirty="0"/>
              <a:t>(8,2),</a:t>
            </a:r>
            <a:br>
              <a:rPr kumimoji="1" lang="en-US" altLang="en-US" dirty="0"/>
            </a:br>
            <a:r>
              <a:rPr kumimoji="1" lang="en-US" altLang="en-US" sz="1600" dirty="0"/>
              <a:t>                                </a:t>
            </a:r>
            <a:r>
              <a:rPr lang="en-US" altLang="en-US" b="1" dirty="0"/>
              <a:t>primary key </a:t>
            </a:r>
            <a:r>
              <a:rPr kumimoji="1" lang="en-US" altLang="en-US" dirty="0"/>
              <a:t>(</a:t>
            </a:r>
            <a:r>
              <a:rPr lang="en-US" altLang="en-US" i="1" dirty="0"/>
              <a:t>ID</a:t>
            </a:r>
            <a:r>
              <a:rPr kumimoji="1" lang="en-US" altLang="en-US" dirty="0"/>
              <a:t>),</a:t>
            </a:r>
            <a:br>
              <a:rPr kumimoji="1" lang="en-US" altLang="en-US" dirty="0"/>
            </a:br>
            <a:r>
              <a:rPr kumimoji="1" lang="en-US" altLang="en-US" dirty="0"/>
              <a:t>                             </a:t>
            </a:r>
            <a:r>
              <a:rPr kumimoji="1" lang="en-US" altLang="en-US" b="1" dirty="0"/>
              <a:t>foreign key </a:t>
            </a:r>
            <a:r>
              <a:rPr kumimoji="1" lang="en-US" altLang="en-US" i="1" dirty="0"/>
              <a:t>(</a:t>
            </a:r>
            <a:r>
              <a:rPr kumimoji="1" lang="en-US" altLang="en-US" i="1" dirty="0" err="1"/>
              <a:t>dept_name</a:t>
            </a:r>
            <a:r>
              <a:rPr kumimoji="1" lang="en-US" altLang="en-US" dirty="0"/>
              <a:t>) </a:t>
            </a:r>
            <a:r>
              <a:rPr kumimoji="1" lang="en-US" altLang="en-US" b="1" dirty="0"/>
              <a:t>references </a:t>
            </a:r>
            <a:r>
              <a:rPr kumimoji="1" lang="en-US" altLang="en-US" i="1" dirty="0"/>
              <a:t>department</a:t>
            </a:r>
            <a:r>
              <a:rPr lang="en-US" altLang="en-US" i="1" dirty="0"/>
              <a:t>);</a:t>
            </a:r>
          </a:p>
        </p:txBody>
      </p:sp>
      <p:sp>
        <p:nvSpPr>
          <p:cNvPr id="11" name="Rectangle 5"/>
          <p:cNvSpPr>
            <a:spLocks noChangeArrowheads="1"/>
          </p:cNvSpPr>
          <p:nvPr/>
        </p:nvSpPr>
        <p:spPr bwMode="auto">
          <a:xfrm>
            <a:off x="804863" y="5229225"/>
            <a:ext cx="7410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Font typeface="Monotype Sorts" pitchFamily="2" charset="2"/>
              <a:buNone/>
            </a:pPr>
            <a:r>
              <a:rPr kumimoji="1" lang="en-US" altLang="en-US" b="1" dirty="0"/>
              <a:t>primary key </a:t>
            </a:r>
            <a:r>
              <a:rPr kumimoji="1" lang="en-US" altLang="en-US" dirty="0"/>
              <a:t>declaration on an attribute automatically ensures</a:t>
            </a:r>
            <a:r>
              <a:rPr kumimoji="1" lang="en-US" altLang="en-US" b="1" dirty="0"/>
              <a:t> not null</a:t>
            </a:r>
          </a:p>
        </p:txBody>
      </p:sp>
    </p:spTree>
    <p:extLst>
      <p:ext uri="{BB962C8B-B14F-4D97-AF65-F5344CB8AC3E}">
        <p14:creationId xmlns:p14="http://schemas.microsoft.com/office/powerpoint/2010/main" val="367984363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8343900" cy="5486401"/>
          </a:xfrm>
        </p:spPr>
        <p:txBody>
          <a:bodyPr>
            <a:noAutofit/>
          </a:bodyPr>
          <a:lstStyle/>
          <a:p>
            <a:pPr>
              <a:lnSpc>
                <a:spcPct val="90000"/>
              </a:lnSpc>
              <a:spcBef>
                <a:spcPct val="0"/>
              </a:spcBef>
            </a:pPr>
            <a:r>
              <a:rPr lang="en-US" altLang="en-US" sz="2200" b="1" dirty="0"/>
              <a:t>create table</a:t>
            </a:r>
            <a:r>
              <a:rPr lang="en-US" altLang="en-US" sz="2200" dirty="0"/>
              <a:t> </a:t>
            </a:r>
            <a:r>
              <a:rPr lang="en-US" altLang="en-US" sz="2200" i="1" dirty="0"/>
              <a:t>student</a:t>
            </a:r>
            <a:r>
              <a:rPr lang="en-US" altLang="en-US" sz="2200" dirty="0"/>
              <a:t> (</a:t>
            </a:r>
            <a:br>
              <a:rPr lang="en-US" altLang="en-US" sz="2200" dirty="0"/>
            </a:br>
            <a:r>
              <a:rPr lang="en-US" altLang="en-US" sz="2200" dirty="0"/>
              <a:t>        </a:t>
            </a:r>
            <a:r>
              <a:rPr lang="en-US" altLang="en-US" sz="2200" i="1" dirty="0"/>
              <a:t>ID</a:t>
            </a:r>
            <a:r>
              <a:rPr lang="en-US" altLang="en-US" sz="2200" dirty="0"/>
              <a:t>                    </a:t>
            </a:r>
            <a:r>
              <a:rPr lang="en-US" altLang="en-US" sz="2200" b="1" dirty="0"/>
              <a:t>varchar</a:t>
            </a:r>
            <a:r>
              <a:rPr lang="en-US" altLang="en-US" sz="2200" dirty="0"/>
              <a:t>(5),</a:t>
            </a:r>
            <a:br>
              <a:rPr lang="en-US" altLang="en-US" sz="2200" dirty="0"/>
            </a:br>
            <a:r>
              <a:rPr lang="en-US" altLang="en-US" sz="2200" dirty="0"/>
              <a:t>        </a:t>
            </a:r>
            <a:r>
              <a:rPr lang="en-US" altLang="en-US" sz="2200" i="1" dirty="0"/>
              <a:t>name</a:t>
            </a:r>
            <a:r>
              <a:rPr lang="en-US" altLang="en-US" sz="2200" dirty="0"/>
              <a:t>               </a:t>
            </a:r>
            <a:r>
              <a:rPr lang="en-US" altLang="en-US" sz="2200" b="1" dirty="0"/>
              <a:t>varchar</a:t>
            </a:r>
            <a:r>
              <a:rPr lang="en-US" altLang="en-US" sz="2200" dirty="0"/>
              <a:t>(20) not null,</a:t>
            </a:r>
            <a:br>
              <a:rPr lang="en-US" altLang="en-US" sz="2200" dirty="0"/>
            </a:br>
            <a:r>
              <a:rPr lang="en-US" altLang="en-US" sz="2200" dirty="0"/>
              <a:t>        </a:t>
            </a:r>
            <a:r>
              <a:rPr lang="en-US" altLang="en-US" sz="2200" i="1" dirty="0" err="1"/>
              <a:t>dept_name</a:t>
            </a:r>
            <a:r>
              <a:rPr lang="en-US" altLang="en-US" sz="2200" dirty="0"/>
              <a:t>      </a:t>
            </a:r>
            <a:r>
              <a:rPr lang="en-US" altLang="en-US" sz="2200" b="1" dirty="0"/>
              <a:t>varchar</a:t>
            </a:r>
            <a:r>
              <a:rPr lang="en-US" altLang="en-US" sz="2200" dirty="0"/>
              <a:t>(20),</a:t>
            </a:r>
            <a:br>
              <a:rPr lang="en-US" altLang="en-US" sz="2200" dirty="0"/>
            </a:br>
            <a:r>
              <a:rPr lang="en-US" altLang="en-US" sz="2200" dirty="0"/>
              <a:t>        </a:t>
            </a:r>
            <a:r>
              <a:rPr lang="en-US" altLang="en-US" sz="2200" i="1" dirty="0" err="1"/>
              <a:t>tot_cred</a:t>
            </a:r>
            <a:r>
              <a:rPr lang="en-US" altLang="en-US" sz="2200" dirty="0"/>
              <a:t>           </a:t>
            </a:r>
            <a:r>
              <a:rPr lang="en-US" altLang="en-US" sz="2200" b="1" dirty="0"/>
              <a:t>numeric</a:t>
            </a:r>
            <a:r>
              <a:rPr lang="en-US" altLang="en-US" sz="2200" dirty="0"/>
              <a:t>(3,0),</a:t>
            </a:r>
            <a:br>
              <a:rPr lang="en-US" altLang="en-US" sz="2200" dirty="0"/>
            </a:br>
            <a:r>
              <a:rPr lang="en-US" altLang="en-US" sz="2200" dirty="0"/>
              <a:t>        </a:t>
            </a:r>
            <a:r>
              <a:rPr lang="en-US" altLang="en-US" sz="2200" b="1" dirty="0"/>
              <a:t>primary key </a:t>
            </a:r>
            <a:r>
              <a:rPr lang="en-US" altLang="en-US" sz="2200" i="1" dirty="0"/>
              <a:t>(ID),</a:t>
            </a:r>
          </a:p>
          <a:p>
            <a:pPr>
              <a:lnSpc>
                <a:spcPct val="90000"/>
              </a:lnSpc>
              <a:spcBef>
                <a:spcPct val="0"/>
              </a:spcBef>
              <a:buFont typeface="Monotype Sorts" pitchFamily="2" charset="2"/>
              <a:buNone/>
            </a:pPr>
            <a:r>
              <a:rPr lang="en-US" altLang="en-US" sz="2200" b="1" dirty="0"/>
              <a:t>             foreign key </a:t>
            </a:r>
            <a:r>
              <a:rPr lang="en-US" altLang="en-US" sz="2200" i="1" dirty="0"/>
              <a:t>(</a:t>
            </a:r>
            <a:r>
              <a:rPr lang="en-US" altLang="en-US" sz="2200" i="1" dirty="0" err="1"/>
              <a:t>dept_name</a:t>
            </a:r>
            <a:r>
              <a:rPr lang="en-US" altLang="en-US" sz="2200" dirty="0"/>
              <a:t>) </a:t>
            </a:r>
            <a:r>
              <a:rPr lang="en-US" altLang="en-US" sz="2200" b="1" dirty="0"/>
              <a:t>references </a:t>
            </a:r>
            <a:r>
              <a:rPr lang="en-US" altLang="en-US" sz="2200" i="1" dirty="0"/>
              <a:t>department</a:t>
            </a:r>
            <a:r>
              <a:rPr lang="en-US" altLang="en-US" sz="2200" dirty="0"/>
              <a:t>);</a:t>
            </a:r>
          </a:p>
          <a:p>
            <a:pPr>
              <a:lnSpc>
                <a:spcPct val="90000"/>
              </a:lnSpc>
              <a:spcBef>
                <a:spcPct val="0"/>
              </a:spcBef>
            </a:pPr>
            <a:r>
              <a:rPr lang="en-US" altLang="en-US" sz="2200" b="1" dirty="0"/>
              <a:t>create table</a:t>
            </a:r>
            <a:r>
              <a:rPr lang="en-US" altLang="en-US" sz="2200" dirty="0"/>
              <a:t> </a:t>
            </a:r>
            <a:r>
              <a:rPr lang="en-US" altLang="en-US" sz="2200" i="1" dirty="0"/>
              <a:t>takes</a:t>
            </a:r>
            <a:r>
              <a:rPr lang="en-US" altLang="en-US" sz="2200" dirty="0"/>
              <a:t> (</a:t>
            </a:r>
            <a:br>
              <a:rPr lang="en-US" altLang="en-US" sz="2200" dirty="0"/>
            </a:br>
            <a:r>
              <a:rPr lang="en-US" altLang="en-US" sz="2200" dirty="0"/>
              <a:t>        </a:t>
            </a:r>
            <a:r>
              <a:rPr lang="en-US" altLang="en-US" sz="2200" i="1" dirty="0"/>
              <a:t>ID</a:t>
            </a:r>
            <a:r>
              <a:rPr lang="en-US" altLang="en-US" sz="2200" dirty="0"/>
              <a:t>                   </a:t>
            </a:r>
            <a:r>
              <a:rPr lang="en-US" altLang="en-US" sz="2200" b="1" dirty="0"/>
              <a:t>varchar</a:t>
            </a:r>
            <a:r>
              <a:rPr lang="en-US" altLang="en-US" sz="2200" dirty="0"/>
              <a:t>(5),</a:t>
            </a:r>
            <a:br>
              <a:rPr lang="en-US" altLang="en-US" sz="2200" dirty="0"/>
            </a:br>
            <a:r>
              <a:rPr lang="en-US" altLang="en-US" sz="2200" dirty="0"/>
              <a:t>        </a:t>
            </a:r>
            <a:r>
              <a:rPr lang="en-US" altLang="en-US" sz="2200" i="1" dirty="0" err="1"/>
              <a:t>course_id</a:t>
            </a:r>
            <a:r>
              <a:rPr lang="en-US" altLang="en-US" sz="2200" dirty="0"/>
              <a:t>       </a:t>
            </a:r>
            <a:r>
              <a:rPr lang="en-US" altLang="en-US" sz="2200" b="1" dirty="0"/>
              <a:t>varchar</a:t>
            </a:r>
            <a:r>
              <a:rPr lang="en-US" altLang="en-US" sz="2200" dirty="0"/>
              <a:t>(8),</a:t>
            </a:r>
            <a:br>
              <a:rPr lang="en-US" altLang="en-US" sz="2200" dirty="0"/>
            </a:br>
            <a:r>
              <a:rPr lang="en-US" altLang="en-US" sz="2200" dirty="0"/>
              <a:t>        </a:t>
            </a:r>
            <a:r>
              <a:rPr lang="en-US" altLang="en-US" sz="2200" i="1" dirty="0" err="1"/>
              <a:t>sec_id</a:t>
            </a:r>
            <a:r>
              <a:rPr lang="en-US" altLang="en-US" sz="2200" dirty="0"/>
              <a:t>            </a:t>
            </a:r>
            <a:r>
              <a:rPr lang="en-US" altLang="en-US" sz="2200" b="1" dirty="0"/>
              <a:t>varchar</a:t>
            </a:r>
            <a:r>
              <a:rPr lang="en-US" altLang="en-US" sz="2200" dirty="0"/>
              <a:t>(8),</a:t>
            </a:r>
            <a:br>
              <a:rPr lang="en-US" altLang="en-US" sz="2200" dirty="0"/>
            </a:br>
            <a:r>
              <a:rPr lang="en-US" altLang="en-US" sz="2200" dirty="0"/>
              <a:t>        </a:t>
            </a:r>
            <a:r>
              <a:rPr lang="en-US" altLang="en-US" sz="2200" i="1" dirty="0"/>
              <a:t>semester</a:t>
            </a:r>
            <a:r>
              <a:rPr lang="en-US" altLang="en-US" sz="2200" dirty="0"/>
              <a:t>        </a:t>
            </a:r>
            <a:r>
              <a:rPr lang="en-US" altLang="en-US" sz="2200" b="1" dirty="0"/>
              <a:t>varchar</a:t>
            </a:r>
            <a:r>
              <a:rPr lang="en-US" altLang="en-US" sz="2200" dirty="0"/>
              <a:t>(6),</a:t>
            </a:r>
            <a:br>
              <a:rPr lang="en-US" altLang="en-US" sz="2200" dirty="0"/>
            </a:br>
            <a:r>
              <a:rPr lang="en-US" altLang="en-US" sz="2200" dirty="0"/>
              <a:t>        </a:t>
            </a:r>
            <a:r>
              <a:rPr lang="en-US" altLang="en-US" sz="2200" i="1" dirty="0"/>
              <a:t>year</a:t>
            </a:r>
            <a:r>
              <a:rPr lang="en-US" altLang="en-US" sz="2200" dirty="0"/>
              <a:t>                </a:t>
            </a:r>
            <a:r>
              <a:rPr lang="en-US" altLang="en-US" sz="2200" b="1" dirty="0"/>
              <a:t>numeric</a:t>
            </a:r>
            <a:r>
              <a:rPr lang="en-US" altLang="en-US" sz="2200" dirty="0"/>
              <a:t>(4,0),</a:t>
            </a:r>
            <a:br>
              <a:rPr lang="en-US" altLang="en-US" sz="2200" dirty="0"/>
            </a:br>
            <a:r>
              <a:rPr lang="en-US" altLang="en-US" sz="2200" dirty="0"/>
              <a:t>        </a:t>
            </a:r>
            <a:r>
              <a:rPr lang="en-US" altLang="en-US" sz="2200" i="1" dirty="0"/>
              <a:t>grade</a:t>
            </a:r>
            <a:r>
              <a:rPr lang="en-US" altLang="en-US" sz="2200" dirty="0"/>
              <a:t>              </a:t>
            </a:r>
            <a:r>
              <a:rPr lang="en-US" altLang="en-US" sz="2200" b="1" dirty="0"/>
              <a:t>varchar</a:t>
            </a:r>
            <a:r>
              <a:rPr lang="en-US" altLang="en-US" sz="2200" dirty="0"/>
              <a:t>(2), </a:t>
            </a:r>
          </a:p>
          <a:p>
            <a:pPr>
              <a:lnSpc>
                <a:spcPct val="90000"/>
              </a:lnSpc>
              <a:spcBef>
                <a:spcPct val="0"/>
              </a:spcBef>
              <a:buFont typeface="Monotype Sorts" pitchFamily="2" charset="2"/>
              <a:buNone/>
            </a:pPr>
            <a:r>
              <a:rPr lang="en-US" altLang="en-US" sz="2200" b="1" dirty="0"/>
              <a:t>             primary key </a:t>
            </a:r>
            <a:r>
              <a:rPr lang="en-US" altLang="en-US" sz="2200" i="1" dirty="0"/>
              <a:t>(ID, </a:t>
            </a:r>
            <a:r>
              <a:rPr lang="en-US" altLang="en-US" sz="2200" i="1" dirty="0" err="1"/>
              <a:t>course_id</a:t>
            </a:r>
            <a:r>
              <a:rPr lang="en-US" altLang="en-US" sz="2200" i="1" dirty="0"/>
              <a:t>, </a:t>
            </a:r>
            <a:r>
              <a:rPr lang="en-US" altLang="en-US" sz="2200" i="1" dirty="0" err="1"/>
              <a:t>sec_id</a:t>
            </a:r>
            <a:r>
              <a:rPr lang="en-US" altLang="en-US" sz="2200" i="1" dirty="0"/>
              <a:t>, semester, year)</a:t>
            </a:r>
            <a:r>
              <a:rPr lang="en-US" altLang="en-US" sz="2200" dirty="0"/>
              <a:t> ,</a:t>
            </a:r>
          </a:p>
          <a:p>
            <a:pPr>
              <a:lnSpc>
                <a:spcPct val="90000"/>
              </a:lnSpc>
              <a:spcBef>
                <a:spcPct val="0"/>
              </a:spcBef>
              <a:buFont typeface="Monotype Sorts" pitchFamily="2" charset="2"/>
              <a:buNone/>
            </a:pPr>
            <a:r>
              <a:rPr lang="en-US" altLang="en-US" sz="2200" b="1" dirty="0"/>
              <a:t>             foreign key </a:t>
            </a:r>
            <a:r>
              <a:rPr lang="en-US" altLang="en-US" sz="2200" dirty="0"/>
              <a:t>(</a:t>
            </a:r>
            <a:r>
              <a:rPr lang="en-US" altLang="en-US" sz="2200" i="1" dirty="0"/>
              <a:t>ID</a:t>
            </a:r>
            <a:r>
              <a:rPr lang="en-US" altLang="en-US" sz="2200" dirty="0"/>
              <a:t>) </a:t>
            </a:r>
            <a:r>
              <a:rPr lang="en-US" altLang="en-US" sz="2200" b="1" dirty="0"/>
              <a:t>references </a:t>
            </a:r>
            <a:r>
              <a:rPr lang="en-US" altLang="en-US" sz="2200" b="1" i="1" dirty="0"/>
              <a:t> </a:t>
            </a:r>
            <a:r>
              <a:rPr lang="en-US" altLang="en-US" sz="2200" i="1" dirty="0"/>
              <a:t>student,</a:t>
            </a:r>
            <a:r>
              <a:rPr lang="en-US" altLang="en-US" sz="2200" dirty="0"/>
              <a:t/>
            </a:r>
            <a:br>
              <a:rPr lang="en-US" altLang="en-US" sz="2200" dirty="0"/>
            </a:br>
            <a:r>
              <a:rPr lang="en-US" altLang="en-US" sz="2200" dirty="0"/>
              <a:t>        </a:t>
            </a:r>
            <a:r>
              <a:rPr lang="en-US" altLang="en-US" sz="2200" b="1" dirty="0"/>
              <a:t>foreign key </a:t>
            </a:r>
            <a:r>
              <a:rPr lang="en-US" altLang="en-US" sz="2200" dirty="0"/>
              <a:t>(</a:t>
            </a:r>
            <a:r>
              <a:rPr lang="en-US" altLang="en-US" sz="2200" i="1" dirty="0" err="1"/>
              <a:t>course_id</a:t>
            </a:r>
            <a:r>
              <a:rPr lang="en-US" altLang="en-US" sz="2200" i="1" dirty="0"/>
              <a:t>, </a:t>
            </a:r>
            <a:r>
              <a:rPr lang="en-US" altLang="en-US" sz="2200" i="1" dirty="0" err="1"/>
              <a:t>sec_id</a:t>
            </a:r>
            <a:r>
              <a:rPr lang="en-US" altLang="en-US" sz="2200" i="1" dirty="0"/>
              <a:t>, semester, year</a:t>
            </a:r>
            <a:r>
              <a:rPr lang="en-US" altLang="en-US" sz="2200" dirty="0"/>
              <a:t>) </a:t>
            </a:r>
            <a:r>
              <a:rPr lang="en-US" altLang="en-US" sz="2200" b="1" dirty="0"/>
              <a:t>references 	</a:t>
            </a:r>
            <a:r>
              <a:rPr lang="en-US" altLang="en-US" sz="2200" i="1" dirty="0"/>
              <a:t>section</a:t>
            </a:r>
            <a:r>
              <a:rPr lang="en-US" altLang="en-US" sz="2200" dirty="0"/>
              <a:t>);</a:t>
            </a:r>
          </a:p>
          <a:p>
            <a:pPr>
              <a:lnSpc>
                <a:spcPct val="90000"/>
              </a:lnSpc>
            </a:pPr>
            <a:endParaRPr lang="en-US" altLang="en-US" sz="2200" dirty="0"/>
          </a:p>
          <a:p>
            <a:endParaRPr lang="en-US" sz="2200" dirty="0"/>
          </a:p>
        </p:txBody>
      </p:sp>
      <p:sp>
        <p:nvSpPr>
          <p:cNvPr id="4" name="Date Placeholder 3"/>
          <p:cNvSpPr>
            <a:spLocks noGrp="1"/>
          </p:cNvSpPr>
          <p:nvPr>
            <p:ph type="dt" sz="half" idx="10"/>
          </p:nvPr>
        </p:nvSpPr>
        <p:spPr/>
        <p:txBody>
          <a:bodyPr/>
          <a:lstStyle/>
          <a:p>
            <a:fld id="{4023553D-4CC8-4E34-9039-990C44416929}"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And a Few More Relation Definitions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7A1177-8C48-46AE-AA99-6DEFC2A4C60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Domain constraints</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457200" y="1600201"/>
            <a:ext cx="8229600" cy="2438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200" dirty="0"/>
              <a:t>Domain constraints can be defined as the definition of a valid set of values for an attribute.</a:t>
            </a:r>
          </a:p>
          <a:p>
            <a:pPr algn="just"/>
            <a:r>
              <a:rPr lang="en-US" sz="2200" dirty="0"/>
              <a:t>The data type of domain includes string, character, integer, time, date, currency, etc. The value of the attribute must be available in the corresponding domain.</a:t>
            </a:r>
          </a:p>
          <a:p>
            <a:pPr algn="just"/>
            <a:endParaRPr lang="en-US" sz="2200" dirty="0"/>
          </a:p>
        </p:txBody>
      </p:sp>
      <p:pic>
        <p:nvPicPr>
          <p:cNvPr id="10" name="Picture 2" descr="DBMS Integrity Constra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456" y="3657600"/>
            <a:ext cx="5905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36099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b="1" dirty="0"/>
              <a:t>create table</a:t>
            </a:r>
            <a:r>
              <a:rPr lang="en-US" altLang="en-US" sz="2200" dirty="0"/>
              <a:t> </a:t>
            </a:r>
            <a:r>
              <a:rPr lang="en-US" altLang="en-US" sz="2200" i="1" dirty="0"/>
              <a:t>course</a:t>
            </a:r>
            <a:r>
              <a:rPr lang="en-US" altLang="en-US" sz="2200" dirty="0"/>
              <a:t> (</a:t>
            </a:r>
            <a:br>
              <a:rPr lang="en-US" altLang="en-US" sz="2200" dirty="0"/>
            </a:br>
            <a:r>
              <a:rPr lang="en-US" altLang="en-US" sz="2200" dirty="0"/>
              <a:t>        </a:t>
            </a:r>
            <a:r>
              <a:rPr lang="en-US" altLang="en-US" sz="2200" i="1" dirty="0" err="1"/>
              <a:t>course_id</a:t>
            </a:r>
            <a:r>
              <a:rPr lang="en-US" altLang="en-US" sz="2200" dirty="0"/>
              <a:t>        </a:t>
            </a:r>
            <a:r>
              <a:rPr lang="en-US" altLang="en-US" sz="2200" b="1" dirty="0"/>
              <a:t>varchar</a:t>
            </a:r>
            <a:r>
              <a:rPr lang="en-US" altLang="en-US" sz="2200" dirty="0"/>
              <a:t>(8),</a:t>
            </a:r>
            <a:br>
              <a:rPr lang="en-US" altLang="en-US" sz="2200" dirty="0"/>
            </a:br>
            <a:r>
              <a:rPr lang="en-US" altLang="en-US" sz="2200" dirty="0"/>
              <a:t>        </a:t>
            </a:r>
            <a:r>
              <a:rPr lang="en-US" altLang="en-US" sz="2200" i="1" dirty="0"/>
              <a:t>title</a:t>
            </a:r>
            <a:r>
              <a:rPr lang="en-US" altLang="en-US" sz="2200" dirty="0"/>
              <a:t>                  </a:t>
            </a:r>
            <a:r>
              <a:rPr lang="en-US" altLang="en-US" sz="2200" b="1" dirty="0"/>
              <a:t>varchar(</a:t>
            </a:r>
            <a:r>
              <a:rPr lang="en-US" altLang="en-US" sz="2200" dirty="0"/>
              <a:t>50),</a:t>
            </a:r>
            <a:br>
              <a:rPr lang="en-US" altLang="en-US" sz="2200" dirty="0"/>
            </a:br>
            <a:r>
              <a:rPr lang="en-US" altLang="en-US" sz="2200" dirty="0"/>
              <a:t>        </a:t>
            </a:r>
            <a:r>
              <a:rPr lang="en-US" altLang="en-US" sz="2200" i="1" dirty="0" err="1"/>
              <a:t>dept_name</a:t>
            </a:r>
            <a:r>
              <a:rPr lang="en-US" altLang="en-US" sz="2200" dirty="0"/>
              <a:t>      </a:t>
            </a:r>
            <a:r>
              <a:rPr lang="en-US" altLang="en-US" sz="2200" b="1" dirty="0"/>
              <a:t>varchar</a:t>
            </a:r>
            <a:r>
              <a:rPr lang="en-US" altLang="en-US" sz="2200" dirty="0"/>
              <a:t>(20),</a:t>
            </a:r>
            <a:br>
              <a:rPr lang="en-US" altLang="en-US" sz="2200" dirty="0"/>
            </a:br>
            <a:r>
              <a:rPr lang="en-US" altLang="en-US" sz="2200" dirty="0"/>
              <a:t>        </a:t>
            </a:r>
            <a:r>
              <a:rPr lang="en-US" altLang="en-US" sz="2200" i="1" dirty="0"/>
              <a:t>credits</a:t>
            </a:r>
            <a:r>
              <a:rPr lang="en-US" altLang="en-US" sz="2200" dirty="0"/>
              <a:t>             </a:t>
            </a:r>
            <a:r>
              <a:rPr lang="en-US" altLang="en-US" sz="2200" b="1" dirty="0"/>
              <a:t>numeric</a:t>
            </a:r>
            <a:r>
              <a:rPr lang="en-US" altLang="en-US" sz="2200" dirty="0"/>
              <a:t>(2,0),</a:t>
            </a:r>
          </a:p>
          <a:p>
            <a:pPr>
              <a:spcBef>
                <a:spcPct val="0"/>
              </a:spcBef>
              <a:buFont typeface="Monotype Sorts" pitchFamily="2" charset="2"/>
              <a:buNone/>
            </a:pPr>
            <a:r>
              <a:rPr lang="en-US" altLang="en-US" sz="2200" dirty="0"/>
              <a:t>             </a:t>
            </a:r>
            <a:r>
              <a:rPr lang="en-US" altLang="en-US" sz="2200" b="1" dirty="0"/>
              <a:t>primary key </a:t>
            </a:r>
            <a:r>
              <a:rPr lang="en-US" altLang="en-US" sz="2200" i="1" dirty="0"/>
              <a:t>(</a:t>
            </a:r>
            <a:r>
              <a:rPr lang="en-US" altLang="en-US" sz="2200" i="1" dirty="0" err="1"/>
              <a:t>course_id</a:t>
            </a:r>
            <a:r>
              <a:rPr lang="en-US" altLang="en-US" sz="2200" i="1" dirty="0"/>
              <a:t>),</a:t>
            </a:r>
          </a:p>
          <a:p>
            <a:pPr>
              <a:spcBef>
                <a:spcPct val="0"/>
              </a:spcBef>
              <a:buFont typeface="Monotype Sorts" pitchFamily="2" charset="2"/>
              <a:buNone/>
            </a:pPr>
            <a:r>
              <a:rPr lang="en-US" altLang="en-US" sz="2200" b="1" dirty="0"/>
              <a:t>     </a:t>
            </a:r>
            <a:r>
              <a:rPr lang="en-US" altLang="en-US" sz="2200" dirty="0"/>
              <a:t>        </a:t>
            </a:r>
            <a:r>
              <a:rPr lang="en-US" altLang="en-US" sz="2200" b="1" dirty="0"/>
              <a:t>foreign key </a:t>
            </a:r>
            <a:r>
              <a:rPr lang="en-US" altLang="en-US" sz="2200" i="1" dirty="0"/>
              <a:t>(</a:t>
            </a:r>
            <a:r>
              <a:rPr lang="en-US" altLang="en-US" sz="2200" i="1" dirty="0" err="1"/>
              <a:t>dept_name</a:t>
            </a:r>
            <a:r>
              <a:rPr lang="en-US" altLang="en-US" sz="2200" dirty="0"/>
              <a:t>) </a:t>
            </a:r>
            <a:r>
              <a:rPr lang="en-US" altLang="en-US" sz="2200" b="1" dirty="0"/>
              <a:t>references </a:t>
            </a:r>
            <a:r>
              <a:rPr lang="en-US" altLang="en-US" sz="2200" i="1" dirty="0"/>
              <a:t>department</a:t>
            </a:r>
            <a:r>
              <a:rPr lang="en-US" altLang="en-US" sz="2200" dirty="0"/>
              <a:t>);</a:t>
            </a:r>
          </a:p>
          <a:p>
            <a:endParaRPr lang="en-US" altLang="en-US" sz="2200" dirty="0"/>
          </a:p>
          <a:p>
            <a:endParaRPr lang="en-US" sz="2200" dirty="0"/>
          </a:p>
        </p:txBody>
      </p:sp>
      <p:sp>
        <p:nvSpPr>
          <p:cNvPr id="4" name="Date Placeholder 3"/>
          <p:cNvSpPr>
            <a:spLocks noGrp="1"/>
          </p:cNvSpPr>
          <p:nvPr>
            <p:ph type="dt" sz="half" idx="10"/>
          </p:nvPr>
        </p:nvSpPr>
        <p:spPr/>
        <p:txBody>
          <a:bodyPr/>
          <a:lstStyle/>
          <a:p>
            <a:fld id="{DB69C9BE-B638-487B-B0EF-0BBB231AF88E}"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And more still</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638800"/>
          </a:xfrm>
        </p:spPr>
        <p:txBody>
          <a:bodyPr>
            <a:noAutofit/>
          </a:bodyPr>
          <a:lstStyle/>
          <a:p>
            <a:pPr>
              <a:lnSpc>
                <a:spcPct val="90000"/>
              </a:lnSpc>
              <a:tabLst>
                <a:tab pos="2232025" algn="l"/>
              </a:tabLst>
            </a:pPr>
            <a:r>
              <a:rPr lang="en-US" altLang="en-US" sz="2200" b="1" dirty="0">
                <a:solidFill>
                  <a:srgbClr val="000099"/>
                </a:solidFill>
              </a:rPr>
              <a:t>Insert  </a:t>
            </a:r>
            <a:endParaRPr lang="en-US" altLang="en-US" sz="2200" dirty="0"/>
          </a:p>
          <a:p>
            <a:pPr lvl="1">
              <a:lnSpc>
                <a:spcPct val="90000"/>
              </a:lnSpc>
              <a:tabLst>
                <a:tab pos="2232025" algn="l"/>
              </a:tabLst>
            </a:pPr>
            <a:r>
              <a:rPr lang="en-US" altLang="en-US" sz="2200" b="1" dirty="0"/>
              <a:t>insert into </a:t>
            </a:r>
            <a:r>
              <a:rPr lang="en-US" altLang="en-US" sz="2200" i="1" dirty="0"/>
              <a:t>instructor </a:t>
            </a:r>
            <a:r>
              <a:rPr lang="en-US" altLang="en-US" sz="2200" b="1" dirty="0"/>
              <a:t>values </a:t>
            </a:r>
            <a:r>
              <a:rPr lang="en-US" altLang="en-US" sz="2200" dirty="0"/>
              <a:t>(‘10211’, ’Smith’, ’Biology’, 66000);</a:t>
            </a:r>
          </a:p>
          <a:p>
            <a:pPr>
              <a:lnSpc>
                <a:spcPct val="90000"/>
              </a:lnSpc>
              <a:tabLst>
                <a:tab pos="2232025" algn="l"/>
              </a:tabLst>
            </a:pPr>
            <a:r>
              <a:rPr lang="en-US" altLang="en-US" sz="2200" b="1" dirty="0">
                <a:solidFill>
                  <a:srgbClr val="000099"/>
                </a:solidFill>
              </a:rPr>
              <a:t>Delete </a:t>
            </a:r>
          </a:p>
          <a:p>
            <a:pPr lvl="1">
              <a:lnSpc>
                <a:spcPct val="90000"/>
              </a:lnSpc>
              <a:tabLst>
                <a:tab pos="2232025" algn="l"/>
              </a:tabLst>
            </a:pPr>
            <a:r>
              <a:rPr lang="en-US" altLang="en-US" sz="2200" b="1" dirty="0">
                <a:solidFill>
                  <a:srgbClr val="000099"/>
                </a:solidFill>
              </a:rPr>
              <a:t> </a:t>
            </a:r>
            <a:r>
              <a:rPr lang="en-US" altLang="en-US" sz="2200" dirty="0"/>
              <a:t>Remove all tuples from the </a:t>
            </a:r>
            <a:r>
              <a:rPr lang="en-US" altLang="en-US" sz="2200" i="1" dirty="0"/>
              <a:t>student</a:t>
            </a:r>
            <a:r>
              <a:rPr lang="en-US" altLang="en-US" sz="2200" dirty="0"/>
              <a:t> relation</a:t>
            </a:r>
          </a:p>
          <a:p>
            <a:pPr lvl="2">
              <a:lnSpc>
                <a:spcPct val="90000"/>
              </a:lnSpc>
              <a:tabLst>
                <a:tab pos="2232025" algn="l"/>
              </a:tabLst>
            </a:pPr>
            <a:r>
              <a:rPr lang="en-US" altLang="en-US" sz="2000" b="1" dirty="0"/>
              <a:t>delete from </a:t>
            </a:r>
            <a:r>
              <a:rPr lang="en-US" altLang="en-US" sz="2000" i="1" dirty="0"/>
              <a:t>student  </a:t>
            </a:r>
          </a:p>
          <a:p>
            <a:pPr>
              <a:lnSpc>
                <a:spcPct val="90000"/>
              </a:lnSpc>
              <a:tabLst>
                <a:tab pos="2232025" algn="l"/>
              </a:tabLst>
            </a:pPr>
            <a:r>
              <a:rPr lang="en-US" altLang="en-US" sz="2200" b="1" dirty="0">
                <a:solidFill>
                  <a:srgbClr val="000099"/>
                </a:solidFill>
              </a:rPr>
              <a:t>Drop Table</a:t>
            </a:r>
          </a:p>
          <a:p>
            <a:pPr lvl="1">
              <a:lnSpc>
                <a:spcPct val="90000"/>
              </a:lnSpc>
              <a:tabLst>
                <a:tab pos="2232025" algn="l"/>
              </a:tabLst>
            </a:pPr>
            <a:r>
              <a:rPr lang="en-US" altLang="en-US" sz="2200" b="1" dirty="0"/>
              <a:t>drop table </a:t>
            </a:r>
            <a:r>
              <a:rPr lang="en-US" altLang="en-US" sz="2200" i="1" dirty="0"/>
              <a:t>r</a:t>
            </a:r>
          </a:p>
          <a:p>
            <a:pPr>
              <a:lnSpc>
                <a:spcPct val="90000"/>
              </a:lnSpc>
              <a:tabLst>
                <a:tab pos="2232025" algn="l"/>
              </a:tabLst>
            </a:pPr>
            <a:r>
              <a:rPr lang="en-US" altLang="en-US" sz="2200" b="1" dirty="0">
                <a:solidFill>
                  <a:srgbClr val="000099"/>
                </a:solidFill>
              </a:rPr>
              <a:t>Alter </a:t>
            </a:r>
            <a:r>
              <a:rPr lang="en-US" altLang="en-US" sz="2200" dirty="0"/>
              <a:t> </a:t>
            </a:r>
          </a:p>
          <a:p>
            <a:pPr lvl="1">
              <a:lnSpc>
                <a:spcPct val="90000"/>
              </a:lnSpc>
              <a:tabLst>
                <a:tab pos="2232025" algn="l"/>
              </a:tabLst>
            </a:pPr>
            <a:r>
              <a:rPr lang="en-US" altLang="en-US" sz="2200" b="1" dirty="0"/>
              <a:t>alter table </a:t>
            </a:r>
            <a:r>
              <a:rPr lang="en-US" altLang="en-US" sz="2200" i="1" dirty="0"/>
              <a:t>r </a:t>
            </a:r>
            <a:r>
              <a:rPr lang="en-US" altLang="en-US" sz="2200" b="1" dirty="0"/>
              <a:t>add </a:t>
            </a:r>
            <a:r>
              <a:rPr lang="en-US" altLang="en-US" sz="2200" i="1" dirty="0"/>
              <a:t>A D</a:t>
            </a:r>
          </a:p>
          <a:p>
            <a:pPr lvl="2">
              <a:lnSpc>
                <a:spcPct val="90000"/>
              </a:lnSpc>
              <a:tabLst>
                <a:tab pos="2232025" algn="l"/>
              </a:tabLst>
            </a:pPr>
            <a:r>
              <a:rPr lang="en-US" altLang="en-US" sz="2200" i="1" dirty="0"/>
              <a:t> </a:t>
            </a:r>
            <a:r>
              <a:rPr lang="en-US" altLang="en-US" sz="2000" dirty="0"/>
              <a:t>where </a:t>
            </a:r>
            <a:r>
              <a:rPr lang="en-US" altLang="en-US" sz="2000" i="1" dirty="0"/>
              <a:t>A</a:t>
            </a:r>
            <a:r>
              <a:rPr lang="en-US" altLang="en-US" sz="2000" dirty="0"/>
              <a:t> is the name of the attribute to be added to relation </a:t>
            </a:r>
            <a:r>
              <a:rPr lang="en-US" altLang="en-US" sz="2000" i="1" dirty="0"/>
              <a:t>r </a:t>
            </a:r>
            <a:r>
              <a:rPr lang="en-US" altLang="en-US" sz="2000" dirty="0"/>
              <a:t> and </a:t>
            </a:r>
            <a:r>
              <a:rPr lang="en-US" altLang="en-US" sz="2000" i="1" dirty="0"/>
              <a:t>D</a:t>
            </a:r>
            <a:r>
              <a:rPr lang="en-US" altLang="en-US" sz="2000" dirty="0"/>
              <a:t> is the domain of </a:t>
            </a:r>
            <a:r>
              <a:rPr lang="en-US" altLang="en-US" sz="2000" i="1" dirty="0"/>
              <a:t>A.</a:t>
            </a:r>
            <a:endParaRPr lang="en-US" altLang="en-US" sz="2000" dirty="0"/>
          </a:p>
          <a:p>
            <a:pPr lvl="2">
              <a:lnSpc>
                <a:spcPct val="90000"/>
              </a:lnSpc>
              <a:tabLst>
                <a:tab pos="2232025" algn="l"/>
              </a:tabLst>
            </a:pPr>
            <a:r>
              <a:rPr lang="en-US" altLang="en-US" sz="2000" dirty="0"/>
              <a:t>All exiting tuples in the relation are assigned </a:t>
            </a:r>
            <a:r>
              <a:rPr lang="en-US" altLang="en-US" sz="2000" i="1" dirty="0"/>
              <a:t>null</a:t>
            </a:r>
            <a:r>
              <a:rPr lang="en-US" altLang="en-US" sz="2000" dirty="0"/>
              <a:t> as the value for the new attribute.  </a:t>
            </a:r>
          </a:p>
          <a:p>
            <a:pPr lvl="1">
              <a:lnSpc>
                <a:spcPct val="110000"/>
              </a:lnSpc>
              <a:tabLst>
                <a:tab pos="2232025" algn="l"/>
              </a:tabLst>
            </a:pPr>
            <a:r>
              <a:rPr lang="en-US" altLang="en-US" sz="2200" b="1" dirty="0"/>
              <a:t>alter table </a:t>
            </a:r>
            <a:r>
              <a:rPr lang="en-US" altLang="en-US" sz="2200" i="1" dirty="0"/>
              <a:t>r</a:t>
            </a:r>
            <a:r>
              <a:rPr lang="en-US" altLang="en-US" sz="2200" b="1" dirty="0"/>
              <a:t> drop</a:t>
            </a:r>
            <a:r>
              <a:rPr lang="en-US" altLang="en-US" sz="2200" i="1" dirty="0"/>
              <a:t> A     </a:t>
            </a:r>
          </a:p>
          <a:p>
            <a:pPr lvl="2">
              <a:lnSpc>
                <a:spcPct val="110000"/>
              </a:lnSpc>
              <a:tabLst>
                <a:tab pos="2232025" algn="l"/>
              </a:tabLst>
            </a:pPr>
            <a:r>
              <a:rPr lang="en-US" altLang="en-US" sz="2000" dirty="0"/>
              <a:t>where </a:t>
            </a:r>
            <a:r>
              <a:rPr lang="en-US" altLang="en-US" sz="2000" i="1" dirty="0"/>
              <a:t>A</a:t>
            </a:r>
            <a:r>
              <a:rPr lang="en-US" altLang="en-US" sz="2000" dirty="0"/>
              <a:t> is the name of an attribute of relation</a:t>
            </a:r>
            <a:r>
              <a:rPr lang="en-US" altLang="en-US" sz="2000" i="1" dirty="0"/>
              <a:t> r</a:t>
            </a:r>
          </a:p>
          <a:p>
            <a:pPr lvl="2">
              <a:lnSpc>
                <a:spcPct val="90000"/>
              </a:lnSpc>
              <a:tabLst>
                <a:tab pos="2232025" algn="l"/>
              </a:tabLst>
            </a:pPr>
            <a:r>
              <a:rPr lang="en-US" altLang="en-US" sz="2000" dirty="0"/>
              <a:t>Dropping of attributes not supported by many databases</a:t>
            </a:r>
            <a:r>
              <a:rPr lang="en-US" altLang="en-US" sz="2200" dirty="0"/>
              <a:t>.</a:t>
            </a:r>
          </a:p>
          <a:p>
            <a:endParaRPr lang="en-US" sz="2200" dirty="0"/>
          </a:p>
        </p:txBody>
      </p:sp>
      <p:sp>
        <p:nvSpPr>
          <p:cNvPr id="4" name="Date Placeholder 3"/>
          <p:cNvSpPr>
            <a:spLocks noGrp="1"/>
          </p:cNvSpPr>
          <p:nvPr>
            <p:ph type="dt" sz="half" idx="10"/>
          </p:nvPr>
        </p:nvSpPr>
        <p:spPr/>
        <p:txBody>
          <a:bodyPr/>
          <a:lstStyle/>
          <a:p>
            <a:fld id="{98474821-AFEB-4867-AC35-E3FA61D116E5}"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Updates to tables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tabLst>
                <a:tab pos="2055813" algn="l"/>
              </a:tabLst>
            </a:pPr>
            <a:r>
              <a:rPr lang="en-US" altLang="en-US" sz="2200" dirty="0"/>
              <a:t>A typical SQL query has the form:</a:t>
            </a:r>
            <a:br>
              <a:rPr lang="en-US" altLang="en-US" sz="2200" dirty="0"/>
            </a:br>
            <a:r>
              <a:rPr lang="en-US" altLang="en-US" sz="2200" dirty="0"/>
              <a:t/>
            </a:r>
            <a:br>
              <a:rPr lang="en-US" altLang="en-US" sz="2200" dirty="0"/>
            </a:br>
            <a:r>
              <a:rPr lang="en-US" altLang="en-US" sz="2200" dirty="0"/>
              <a:t>	</a:t>
            </a:r>
            <a:r>
              <a:rPr lang="en-US" altLang="en-US" sz="2200" b="1" dirty="0"/>
              <a:t>select </a:t>
            </a:r>
            <a:r>
              <a:rPr lang="en-US" altLang="en-US" sz="2200" i="1" dirty="0"/>
              <a:t>A</a:t>
            </a:r>
            <a:r>
              <a:rPr lang="en-US" altLang="en-US" sz="2200" baseline="-25000" dirty="0"/>
              <a:t>1</a:t>
            </a:r>
            <a:r>
              <a:rPr lang="en-US" altLang="en-US" sz="2200" dirty="0"/>
              <a:t>, </a:t>
            </a:r>
            <a:r>
              <a:rPr lang="en-US" altLang="en-US" sz="2200" i="1" dirty="0"/>
              <a:t>A</a:t>
            </a:r>
            <a:r>
              <a:rPr lang="en-US" altLang="en-US" sz="2200" baseline="-25000" dirty="0"/>
              <a:t>2</a:t>
            </a:r>
            <a:r>
              <a:rPr lang="en-US" altLang="en-US" sz="2200" dirty="0"/>
              <a:t>, ..., </a:t>
            </a:r>
            <a:r>
              <a:rPr lang="en-US" altLang="en-US" sz="2200" i="1" dirty="0"/>
              <a:t>A</a:t>
            </a:r>
            <a:r>
              <a:rPr lang="en-US" altLang="en-US" sz="2200" i="1" baseline="-25000" dirty="0"/>
              <a:t>n</a:t>
            </a:r>
            <a:r>
              <a:rPr lang="en-US" altLang="en-US" sz="2200" dirty="0"/>
              <a:t/>
            </a:r>
            <a:br>
              <a:rPr lang="en-US" altLang="en-US" sz="2200" dirty="0"/>
            </a:br>
            <a:r>
              <a:rPr lang="en-US" altLang="en-US" sz="2200" dirty="0"/>
              <a:t>	</a:t>
            </a:r>
            <a:r>
              <a:rPr lang="en-US" altLang="en-US" sz="2200" b="1" dirty="0"/>
              <a:t>from</a:t>
            </a:r>
            <a:r>
              <a:rPr lang="en-US" altLang="en-US" sz="2200" dirty="0"/>
              <a:t> </a:t>
            </a:r>
            <a:r>
              <a:rPr lang="en-US" altLang="en-US" sz="2200" i="1" dirty="0"/>
              <a:t>r</a:t>
            </a:r>
            <a:r>
              <a:rPr lang="en-US" altLang="en-US" sz="2200" baseline="-25000" dirty="0"/>
              <a:t>1</a:t>
            </a:r>
            <a:r>
              <a:rPr lang="en-US" altLang="en-US" sz="2200" dirty="0"/>
              <a:t>, </a:t>
            </a:r>
            <a:r>
              <a:rPr lang="en-US" altLang="en-US" sz="2200" i="1" dirty="0"/>
              <a:t>r</a:t>
            </a:r>
            <a:r>
              <a:rPr lang="en-US" altLang="en-US" sz="2200" baseline="-25000" dirty="0"/>
              <a:t>2</a:t>
            </a:r>
            <a:r>
              <a:rPr lang="en-US" altLang="en-US" sz="2200" dirty="0"/>
              <a:t>, ..., </a:t>
            </a:r>
            <a:r>
              <a:rPr lang="en-US" altLang="en-US" sz="2200" i="1" dirty="0" err="1"/>
              <a:t>r</a:t>
            </a:r>
            <a:r>
              <a:rPr lang="en-US" altLang="en-US" sz="2200" i="1" baseline="-25000" dirty="0" err="1"/>
              <a:t>m</a:t>
            </a:r>
            <a:r>
              <a:rPr lang="en-US" altLang="en-US" sz="2200" dirty="0"/>
              <a:t/>
            </a:r>
            <a:br>
              <a:rPr lang="en-US" altLang="en-US" sz="2200" dirty="0"/>
            </a:br>
            <a:r>
              <a:rPr lang="en-US" altLang="en-US" sz="2200" dirty="0"/>
              <a:t>	</a:t>
            </a:r>
            <a:r>
              <a:rPr lang="en-US" altLang="en-US" sz="2200" b="1" dirty="0"/>
              <a:t>where </a:t>
            </a:r>
            <a:r>
              <a:rPr lang="en-US" altLang="en-US" sz="2200" i="1" dirty="0"/>
              <a:t>P</a:t>
            </a:r>
            <a:br>
              <a:rPr lang="en-US" altLang="en-US" sz="2200" i="1" dirty="0"/>
            </a:br>
            <a:endParaRPr lang="en-US" altLang="en-US" sz="2200" dirty="0"/>
          </a:p>
          <a:p>
            <a:pPr lvl="1">
              <a:tabLst>
                <a:tab pos="2055813" algn="l"/>
              </a:tabLst>
            </a:pPr>
            <a:r>
              <a:rPr lang="en-US" altLang="en-US" sz="2200" i="1" dirty="0"/>
              <a:t>A</a:t>
            </a:r>
            <a:r>
              <a:rPr lang="en-US" altLang="en-US" sz="2200" i="1" baseline="-25000" dirty="0"/>
              <a:t>i </a:t>
            </a:r>
            <a:r>
              <a:rPr lang="en-US" altLang="en-US" sz="2200" dirty="0"/>
              <a:t>represents an attribute</a:t>
            </a:r>
          </a:p>
          <a:p>
            <a:pPr lvl="1">
              <a:tabLst>
                <a:tab pos="2055813" algn="l"/>
              </a:tabLst>
            </a:pPr>
            <a:r>
              <a:rPr lang="en-US" altLang="en-US" sz="2200" i="1" dirty="0" err="1"/>
              <a:t>R</a:t>
            </a:r>
            <a:r>
              <a:rPr lang="en-US" altLang="en-US" sz="2200" i="1" baseline="-25000" dirty="0" err="1"/>
              <a:t>i</a:t>
            </a:r>
            <a:r>
              <a:rPr lang="en-US" altLang="en-US" sz="2200" i="1" baseline="-25000" dirty="0"/>
              <a:t> </a:t>
            </a:r>
            <a:r>
              <a:rPr lang="en-US" altLang="en-US" sz="2200" dirty="0"/>
              <a:t>represents a relation</a:t>
            </a:r>
          </a:p>
          <a:p>
            <a:pPr lvl="1">
              <a:tabLst>
                <a:tab pos="2055813" algn="l"/>
              </a:tabLst>
            </a:pPr>
            <a:r>
              <a:rPr lang="en-US" altLang="en-US" sz="2200" i="1" dirty="0"/>
              <a:t>P</a:t>
            </a:r>
            <a:r>
              <a:rPr lang="en-US" altLang="en-US" sz="2200" dirty="0"/>
              <a:t> is a predicate.</a:t>
            </a:r>
          </a:p>
          <a:p>
            <a:pPr>
              <a:tabLst>
                <a:tab pos="2055813" algn="l"/>
              </a:tabLst>
            </a:pPr>
            <a:r>
              <a:rPr lang="en-US" altLang="en-US" sz="2200" dirty="0"/>
              <a:t>The result of an SQL query is a relation.</a:t>
            </a:r>
          </a:p>
          <a:p>
            <a:endParaRPr lang="en-US" sz="2200" dirty="0"/>
          </a:p>
        </p:txBody>
      </p:sp>
      <p:sp>
        <p:nvSpPr>
          <p:cNvPr id="4" name="Date Placeholder 3"/>
          <p:cNvSpPr>
            <a:spLocks noGrp="1"/>
          </p:cNvSpPr>
          <p:nvPr>
            <p:ph type="dt" sz="half" idx="10"/>
          </p:nvPr>
        </p:nvSpPr>
        <p:spPr/>
        <p:txBody>
          <a:bodyPr/>
          <a:lstStyle/>
          <a:p>
            <a:fld id="{0BC1EE7C-0E04-49B8-8995-409ECA607A8D}"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Basic Query Structure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tabLst>
                <a:tab pos="2055813" algn="l"/>
              </a:tabLst>
            </a:pPr>
            <a:r>
              <a:rPr lang="en-US" altLang="en-US" sz="2200" dirty="0"/>
              <a:t>The </a:t>
            </a:r>
            <a:r>
              <a:rPr lang="en-US" altLang="en-US" sz="2200" b="1" dirty="0"/>
              <a:t>select</a:t>
            </a:r>
            <a:r>
              <a:rPr lang="en-US" altLang="en-US" sz="2200" dirty="0"/>
              <a:t> clause lists the attributes desired in the result of a query</a:t>
            </a:r>
          </a:p>
          <a:p>
            <a:pPr lvl="1">
              <a:tabLst>
                <a:tab pos="2055813" algn="l"/>
              </a:tabLst>
            </a:pPr>
            <a:r>
              <a:rPr lang="en-US" altLang="en-US" sz="2200" dirty="0"/>
              <a:t>corresponds to the projection operation of the relational algebra</a:t>
            </a:r>
          </a:p>
          <a:p>
            <a:pPr>
              <a:lnSpc>
                <a:spcPct val="110000"/>
              </a:lnSpc>
              <a:tabLst>
                <a:tab pos="2055813" algn="l"/>
              </a:tabLst>
            </a:pPr>
            <a:r>
              <a:rPr lang="en-US" altLang="en-US" sz="2200" dirty="0"/>
              <a:t>Example: find the names of all instructors:</a:t>
            </a:r>
            <a:br>
              <a:rPr lang="en-US" altLang="en-US" sz="2200" dirty="0"/>
            </a:br>
            <a:r>
              <a:rPr lang="en-US" altLang="en-US" sz="2200" dirty="0"/>
              <a:t>		</a:t>
            </a:r>
            <a:r>
              <a:rPr lang="en-US" altLang="en-US" sz="2200" b="1" dirty="0"/>
              <a:t>select </a:t>
            </a:r>
            <a:r>
              <a:rPr lang="en-US" altLang="en-US" sz="2200" i="1" dirty="0"/>
              <a:t>name</a:t>
            </a:r>
            <a:r>
              <a:rPr lang="en-US" altLang="en-US" sz="2200" dirty="0"/>
              <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NOTE:  SQL names are case insensitive (i.e., you may use upper- or lower-case letters.)  </a:t>
            </a:r>
          </a:p>
          <a:p>
            <a:pPr lvl="1">
              <a:tabLst>
                <a:tab pos="2055813" algn="l"/>
              </a:tabLst>
            </a:pPr>
            <a:r>
              <a:rPr lang="en-US" altLang="en-US" sz="2200" dirty="0"/>
              <a:t>E.g.,  </a:t>
            </a:r>
            <a:r>
              <a:rPr lang="en-US" altLang="en-US" sz="2200" i="1" dirty="0"/>
              <a:t>Name</a:t>
            </a:r>
            <a:r>
              <a:rPr lang="en-US" altLang="en-US" sz="2200" dirty="0"/>
              <a:t> ≡ </a:t>
            </a:r>
            <a:r>
              <a:rPr lang="en-US" altLang="en-US" sz="2200" i="1" dirty="0"/>
              <a:t>NAME</a:t>
            </a:r>
            <a:r>
              <a:rPr lang="en-US" altLang="en-US" sz="2200" dirty="0"/>
              <a:t> ≡ </a:t>
            </a:r>
            <a:r>
              <a:rPr lang="en-US" altLang="en-US" sz="2200" i="1" dirty="0"/>
              <a:t>name</a:t>
            </a:r>
          </a:p>
          <a:p>
            <a:pPr lvl="1">
              <a:tabLst>
                <a:tab pos="2055813" algn="l"/>
              </a:tabLst>
            </a:pPr>
            <a:r>
              <a:rPr lang="en-US" altLang="en-US" sz="2200" dirty="0"/>
              <a:t>Some people use upper case wherever we use bold font.</a:t>
            </a:r>
          </a:p>
          <a:p>
            <a:endParaRPr lang="en-US" sz="2200" dirty="0"/>
          </a:p>
        </p:txBody>
      </p:sp>
      <p:sp>
        <p:nvSpPr>
          <p:cNvPr id="4" name="Date Placeholder 3"/>
          <p:cNvSpPr>
            <a:spLocks noGrp="1"/>
          </p:cNvSpPr>
          <p:nvPr>
            <p:ph type="dt" sz="half" idx="10"/>
          </p:nvPr>
        </p:nvSpPr>
        <p:spPr/>
        <p:txBody>
          <a:bodyPr/>
          <a:lstStyle/>
          <a:p>
            <a:fld id="{18B77D81-662B-4236-A2B1-3F40A0AAB3EF}"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select Clause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tabLst>
                <a:tab pos="2055813" algn="l"/>
              </a:tabLst>
            </a:pPr>
            <a:r>
              <a:rPr lang="en-US" altLang="en-US" sz="2200" dirty="0"/>
              <a:t>SQL allows duplicates in relations as well as in query results.</a:t>
            </a:r>
          </a:p>
          <a:p>
            <a:pPr>
              <a:tabLst>
                <a:tab pos="2055813" algn="l"/>
              </a:tabLst>
            </a:pPr>
            <a:r>
              <a:rPr lang="en-US" altLang="en-US" sz="2200" dirty="0"/>
              <a:t>To force the elimination of duplicates, insert the keyword </a:t>
            </a:r>
            <a:r>
              <a:rPr lang="en-US" altLang="en-US" sz="2200" b="1" dirty="0">
                <a:solidFill>
                  <a:srgbClr val="000099"/>
                </a:solidFill>
              </a:rPr>
              <a:t>distinct</a:t>
            </a:r>
            <a:r>
              <a:rPr lang="en-US" altLang="en-US" sz="2200" b="1" dirty="0">
                <a:solidFill>
                  <a:schemeClr val="tx2"/>
                </a:solidFill>
              </a:rPr>
              <a:t> </a:t>
            </a:r>
            <a:r>
              <a:rPr lang="en-US" altLang="en-US" sz="2200" dirty="0"/>
              <a:t>after select</a:t>
            </a:r>
            <a:r>
              <a:rPr lang="en-US" altLang="en-US" sz="2200" b="1" dirty="0"/>
              <a:t>.</a:t>
            </a:r>
          </a:p>
          <a:p>
            <a:pPr>
              <a:tabLst>
                <a:tab pos="2055813" algn="l"/>
              </a:tabLst>
            </a:pPr>
            <a:r>
              <a:rPr lang="en-US" altLang="en-US" sz="2200" dirty="0"/>
              <a:t>Find the department names of all instructors, and remove duplicates</a:t>
            </a:r>
          </a:p>
          <a:p>
            <a:pPr>
              <a:buFont typeface="Monotype Sorts" pitchFamily="2" charset="2"/>
              <a:buNone/>
              <a:tabLst>
                <a:tab pos="2055813" algn="l"/>
              </a:tabLst>
            </a:pPr>
            <a:r>
              <a:rPr lang="en-US" altLang="en-US" sz="2200" dirty="0"/>
              <a:t>		</a:t>
            </a:r>
            <a:r>
              <a:rPr lang="en-US" altLang="en-US" sz="2200" b="1" dirty="0"/>
              <a:t>select distinct </a:t>
            </a:r>
            <a:r>
              <a:rPr lang="en-US" altLang="en-US" sz="2200" i="1" dirty="0" err="1"/>
              <a:t>dept_name</a:t>
            </a:r>
            <a:r>
              <a:rPr lang="en-US" altLang="en-US" sz="2200" dirty="0"/>
              <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The keyword </a:t>
            </a:r>
            <a:r>
              <a:rPr lang="en-US" altLang="en-US" sz="2200" b="1" dirty="0"/>
              <a:t>all </a:t>
            </a:r>
            <a:r>
              <a:rPr lang="en-US" altLang="en-US" sz="2200" dirty="0"/>
              <a:t>specifies that duplicates should not be removed.</a:t>
            </a:r>
            <a:br>
              <a:rPr lang="en-US" altLang="en-US" sz="2200" dirty="0"/>
            </a:br>
            <a:endParaRPr lang="en-US" altLang="en-US" sz="2200" dirty="0"/>
          </a:p>
          <a:p>
            <a:pPr>
              <a:buFont typeface="Monotype Sorts" pitchFamily="2" charset="2"/>
              <a:buNone/>
              <a:tabLst>
                <a:tab pos="2055813" algn="l"/>
              </a:tabLst>
            </a:pPr>
            <a:r>
              <a:rPr lang="en-US" altLang="en-US" sz="2200" dirty="0"/>
              <a:t>		</a:t>
            </a:r>
            <a:r>
              <a:rPr lang="en-US" altLang="en-US" sz="2200" b="1" dirty="0"/>
              <a:t>select all</a:t>
            </a:r>
            <a:r>
              <a:rPr lang="en-US" altLang="en-US" sz="2200" dirty="0"/>
              <a:t> </a:t>
            </a:r>
            <a:r>
              <a:rPr lang="en-US" altLang="en-US" sz="2200" i="1" dirty="0" err="1"/>
              <a:t>dept_name</a:t>
            </a:r>
            <a:r>
              <a:rPr lang="en-US" altLang="en-US" sz="2200" i="1" dirty="0"/>
              <a:t/>
            </a:r>
            <a:br>
              <a:rPr lang="en-US" altLang="en-US" sz="2200" i="1" dirty="0"/>
            </a:br>
            <a:r>
              <a:rPr lang="en-US" altLang="en-US" sz="2200" i="1" dirty="0"/>
              <a:t>	</a:t>
            </a:r>
            <a:r>
              <a:rPr lang="en-US" altLang="en-US" sz="2200" b="1" dirty="0"/>
              <a:t>from </a:t>
            </a:r>
            <a:r>
              <a:rPr lang="en-US" altLang="en-US" sz="2200" i="1" dirty="0"/>
              <a:t>instructor</a:t>
            </a:r>
          </a:p>
          <a:p>
            <a:endParaRPr lang="en-US" sz="2200" dirty="0"/>
          </a:p>
        </p:txBody>
      </p:sp>
      <p:sp>
        <p:nvSpPr>
          <p:cNvPr id="4" name="Date Placeholder 3"/>
          <p:cNvSpPr>
            <a:spLocks noGrp="1"/>
          </p:cNvSpPr>
          <p:nvPr>
            <p:ph type="dt" sz="half" idx="10"/>
          </p:nvPr>
        </p:nvSpPr>
        <p:spPr/>
        <p:txBody>
          <a:bodyPr/>
          <a:lstStyle/>
          <a:p>
            <a:fld id="{9CA844F0-182B-4AD2-8605-97757728F01D}"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select Clause (Cont.)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34000"/>
          </a:xfrm>
        </p:spPr>
        <p:txBody>
          <a:bodyPr>
            <a:noAutofit/>
          </a:bodyPr>
          <a:lstStyle/>
          <a:p>
            <a:pPr>
              <a:tabLst>
                <a:tab pos="2055813" algn="l"/>
              </a:tabLst>
            </a:pPr>
            <a:r>
              <a:rPr lang="en-US" altLang="en-US" sz="2200" dirty="0"/>
              <a:t>An asterisk in the select clause denotes “all attributes”</a:t>
            </a:r>
          </a:p>
          <a:p>
            <a:pPr>
              <a:buFont typeface="Monotype Sorts" pitchFamily="2" charset="2"/>
              <a:buNone/>
              <a:tabLst>
                <a:tab pos="2055813" algn="l"/>
              </a:tabLst>
            </a:pPr>
            <a:r>
              <a:rPr lang="en-US" altLang="en-US" sz="2200" b="1" dirty="0"/>
              <a:t>			select </a:t>
            </a:r>
            <a:r>
              <a:rPr lang="en-US" altLang="en-US" sz="2200" dirty="0"/>
              <a:t>*</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An attribute can be a literal  with  no </a:t>
            </a:r>
            <a:r>
              <a:rPr lang="en-US" altLang="en-US" sz="2200" b="1" dirty="0"/>
              <a:t>from  </a:t>
            </a:r>
            <a:r>
              <a:rPr lang="en-US" altLang="en-US" sz="2200" dirty="0"/>
              <a:t>clause</a:t>
            </a:r>
          </a:p>
          <a:p>
            <a:pPr>
              <a:buFont typeface="Monotype Sorts" pitchFamily="2" charset="2"/>
              <a:buNone/>
              <a:tabLst>
                <a:tab pos="2055813" algn="l"/>
              </a:tabLst>
            </a:pPr>
            <a:r>
              <a:rPr lang="en-US" altLang="en-US" sz="2200" b="1" dirty="0"/>
              <a:t>			select  </a:t>
            </a:r>
            <a:r>
              <a:rPr lang="en-US" altLang="en-US" sz="2200" dirty="0"/>
              <a:t>‘437’</a:t>
            </a:r>
          </a:p>
          <a:p>
            <a:pPr lvl="1">
              <a:tabLst>
                <a:tab pos="2055813" algn="l"/>
              </a:tabLst>
            </a:pPr>
            <a:r>
              <a:rPr lang="en-US" altLang="en-US" sz="2200" dirty="0"/>
              <a:t>Results is a table with one column and a single row with value “437”</a:t>
            </a:r>
          </a:p>
          <a:p>
            <a:pPr lvl="1">
              <a:tabLst>
                <a:tab pos="2055813" algn="l"/>
              </a:tabLst>
            </a:pPr>
            <a:r>
              <a:rPr lang="en-US" altLang="en-US" sz="2200" dirty="0"/>
              <a:t>Can give the column a name using:</a:t>
            </a:r>
          </a:p>
          <a:p>
            <a:pPr lvl="1">
              <a:buFont typeface="Monotype Sorts" pitchFamily="2" charset="2"/>
              <a:buNone/>
              <a:tabLst>
                <a:tab pos="2055813" algn="l"/>
              </a:tabLst>
            </a:pPr>
            <a:r>
              <a:rPr lang="en-US" altLang="en-US" sz="2200" dirty="0"/>
              <a:t>                    </a:t>
            </a:r>
            <a:r>
              <a:rPr lang="en-US" altLang="en-US" sz="2200" b="1" dirty="0"/>
              <a:t>select </a:t>
            </a:r>
            <a:r>
              <a:rPr lang="en-US" altLang="en-US" sz="2200" dirty="0"/>
              <a:t>‘437’ </a:t>
            </a:r>
            <a:r>
              <a:rPr lang="en-US" altLang="en-US" sz="2200" b="1" dirty="0"/>
              <a:t>as </a:t>
            </a:r>
            <a:r>
              <a:rPr lang="en-US" altLang="en-US" sz="2200" i="1" dirty="0"/>
              <a:t>FOO</a:t>
            </a:r>
            <a:r>
              <a:rPr lang="en-US" altLang="en-US" sz="2200" dirty="0"/>
              <a:t>	</a:t>
            </a:r>
            <a:endParaRPr lang="en-US" altLang="en-US" sz="2200" i="1" dirty="0"/>
          </a:p>
          <a:p>
            <a:pPr>
              <a:tabLst>
                <a:tab pos="2055813" algn="l"/>
              </a:tabLst>
            </a:pPr>
            <a:r>
              <a:rPr lang="en-US" altLang="en-US" sz="2200" dirty="0"/>
              <a:t>An attribute can be a literal with </a:t>
            </a:r>
            <a:r>
              <a:rPr lang="en-US" altLang="en-US" sz="2200" b="1" dirty="0"/>
              <a:t>from  </a:t>
            </a:r>
            <a:r>
              <a:rPr lang="en-US" altLang="en-US" sz="2200" dirty="0"/>
              <a:t>clause</a:t>
            </a:r>
          </a:p>
          <a:p>
            <a:pPr>
              <a:buFont typeface="Monotype Sorts" pitchFamily="2" charset="2"/>
              <a:buNone/>
              <a:tabLst>
                <a:tab pos="2055813" algn="l"/>
              </a:tabLst>
            </a:pPr>
            <a:r>
              <a:rPr lang="en-US" altLang="en-US" sz="2200" b="1" dirty="0"/>
              <a:t>			select  </a:t>
            </a:r>
            <a:r>
              <a:rPr lang="en-US" altLang="en-US" sz="2200" dirty="0"/>
              <a:t>‘A’</a:t>
            </a:r>
            <a:br>
              <a:rPr lang="en-US" altLang="en-US" sz="2200" dirty="0"/>
            </a:br>
            <a:r>
              <a:rPr lang="en-US" altLang="en-US" sz="2200" dirty="0"/>
              <a:t>		</a:t>
            </a:r>
            <a:r>
              <a:rPr lang="en-US" altLang="en-US" sz="2200" b="1" dirty="0"/>
              <a:t>from </a:t>
            </a:r>
            <a:r>
              <a:rPr lang="en-US" altLang="en-US" sz="2200" i="1" dirty="0"/>
              <a:t>instructor</a:t>
            </a:r>
          </a:p>
          <a:p>
            <a:pPr lvl="1">
              <a:tabLst>
                <a:tab pos="2055813" algn="l"/>
              </a:tabLst>
            </a:pPr>
            <a:r>
              <a:rPr lang="en-US" altLang="en-US" sz="2200" dirty="0"/>
              <a:t>Result is a table with one column and </a:t>
            </a:r>
            <a:r>
              <a:rPr lang="en-US" altLang="en-US" sz="2200" i="1" dirty="0"/>
              <a:t>N</a:t>
            </a:r>
            <a:r>
              <a:rPr lang="en-US" altLang="en-US" sz="2200" dirty="0"/>
              <a:t> rows (number of tuples in the </a:t>
            </a:r>
            <a:r>
              <a:rPr lang="en-US" altLang="en-US" sz="2200" i="1" dirty="0"/>
              <a:t>instructors</a:t>
            </a:r>
            <a:r>
              <a:rPr lang="en-US" altLang="en-US" sz="2200" dirty="0"/>
              <a:t> table), each row with value “A”</a:t>
            </a:r>
          </a:p>
          <a:p>
            <a:endParaRPr lang="en-US" sz="2200" dirty="0"/>
          </a:p>
        </p:txBody>
      </p:sp>
      <p:sp>
        <p:nvSpPr>
          <p:cNvPr id="4" name="Date Placeholder 3"/>
          <p:cNvSpPr>
            <a:spLocks noGrp="1"/>
          </p:cNvSpPr>
          <p:nvPr>
            <p:ph type="dt" sz="half" idx="10"/>
          </p:nvPr>
        </p:nvSpPr>
        <p:spPr/>
        <p:txBody>
          <a:bodyPr/>
          <a:lstStyle/>
          <a:p>
            <a:fld id="{0AE01088-C95B-47A9-B013-8849E6ED5C1D}"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select Clause (Cont.)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tabLst>
                <a:tab pos="2055813" algn="l"/>
              </a:tabLst>
            </a:pPr>
            <a:r>
              <a:rPr lang="en-US" altLang="en-US" sz="2200" dirty="0"/>
              <a:t>The </a:t>
            </a:r>
            <a:r>
              <a:rPr lang="en-US" altLang="en-US" sz="2200" b="1" dirty="0">
                <a:solidFill>
                  <a:srgbClr val="000099"/>
                </a:solidFill>
              </a:rPr>
              <a:t>select</a:t>
            </a:r>
            <a:r>
              <a:rPr lang="en-US" altLang="en-US" sz="2200" dirty="0"/>
              <a:t> clause can contain arithmetic expressions involving the operation, +, –, </a:t>
            </a:r>
            <a:r>
              <a:rPr lang="en-US" altLang="en-US" sz="2200" dirty="0">
                <a:latin typeface="Symbol" charset="2"/>
              </a:rPr>
              <a:t></a:t>
            </a:r>
            <a:r>
              <a:rPr lang="en-US" altLang="en-US" sz="2200" dirty="0"/>
              <a:t>, and /, and operating on constants or attributes of tuples.</a:t>
            </a:r>
          </a:p>
          <a:p>
            <a:pPr lvl="1">
              <a:tabLst>
                <a:tab pos="2055813" algn="l"/>
              </a:tabLst>
            </a:pPr>
            <a:r>
              <a:rPr lang="en-US" altLang="en-US" sz="2200" dirty="0"/>
              <a:t>The query: </a:t>
            </a:r>
          </a:p>
          <a:p>
            <a:pPr lvl="1">
              <a:buFont typeface="Monotype Sorts" pitchFamily="2" charset="2"/>
              <a:buNone/>
              <a:tabLst>
                <a:tab pos="2055813" algn="l"/>
              </a:tabLst>
            </a:pPr>
            <a:r>
              <a:rPr lang="en-US" altLang="en-US" sz="2200" b="1" dirty="0"/>
              <a:t>	                  select</a:t>
            </a:r>
            <a:r>
              <a:rPr lang="en-US" altLang="en-US" sz="2200" dirty="0"/>
              <a:t> </a:t>
            </a:r>
            <a:r>
              <a:rPr lang="en-US" altLang="en-US" sz="2200" i="1" dirty="0"/>
              <a:t>ID, name, salary/12</a:t>
            </a:r>
            <a:r>
              <a:rPr lang="en-US" altLang="en-US" sz="2200" dirty="0"/>
              <a:t/>
            </a:r>
            <a:br>
              <a:rPr lang="en-US" altLang="en-US" sz="2200" dirty="0"/>
            </a:br>
            <a:r>
              <a:rPr lang="en-US" altLang="en-US" sz="2200" dirty="0"/>
              <a:t>                  </a:t>
            </a:r>
            <a:r>
              <a:rPr lang="en-US" altLang="en-US" sz="2200" b="1" dirty="0"/>
              <a:t>from </a:t>
            </a:r>
            <a:r>
              <a:rPr lang="en-US" altLang="en-US" sz="2200" i="1" dirty="0"/>
              <a:t>instructor</a:t>
            </a:r>
          </a:p>
          <a:p>
            <a:pPr lvl="1">
              <a:buFont typeface="Monotype Sorts" pitchFamily="2" charset="2"/>
              <a:buNone/>
              <a:tabLst>
                <a:tab pos="2055813" algn="l"/>
              </a:tabLst>
            </a:pPr>
            <a:r>
              <a:rPr lang="en-US" altLang="en-US" sz="2200" i="1" dirty="0"/>
              <a:t>	</a:t>
            </a:r>
            <a:r>
              <a:rPr lang="en-US" altLang="en-US" sz="2200" dirty="0"/>
              <a:t>would return a relation that is the same as the </a:t>
            </a:r>
            <a:r>
              <a:rPr lang="en-US" altLang="en-US" sz="2200" i="1" dirty="0"/>
              <a:t>instructor </a:t>
            </a:r>
            <a:r>
              <a:rPr lang="en-US" altLang="en-US" sz="2200" dirty="0"/>
              <a:t>relation, except that the value of the attribute </a:t>
            </a:r>
            <a:r>
              <a:rPr lang="en-US" altLang="en-US" sz="2200" i="1" dirty="0"/>
              <a:t>salary </a:t>
            </a:r>
            <a:r>
              <a:rPr lang="en-US" altLang="en-US" sz="2200" dirty="0"/>
              <a:t>is divided by 12.</a:t>
            </a:r>
          </a:p>
          <a:p>
            <a:pPr lvl="1">
              <a:tabLst>
                <a:tab pos="2055813" algn="l"/>
              </a:tabLst>
            </a:pPr>
            <a:r>
              <a:rPr lang="en-US" altLang="en-US" sz="2200" dirty="0"/>
              <a:t>Can rename “s</a:t>
            </a:r>
            <a:r>
              <a:rPr lang="en-US" altLang="en-US" sz="2200" i="1" dirty="0"/>
              <a:t>alary/12” </a:t>
            </a:r>
            <a:r>
              <a:rPr lang="en-US" altLang="en-US" sz="2200" dirty="0"/>
              <a:t>using the </a:t>
            </a:r>
            <a:r>
              <a:rPr lang="en-US" altLang="en-US" sz="2200" b="1" dirty="0"/>
              <a:t>as </a:t>
            </a:r>
            <a:r>
              <a:rPr lang="en-US" altLang="en-US" sz="2200" dirty="0"/>
              <a:t>clause:</a:t>
            </a:r>
          </a:p>
          <a:p>
            <a:pPr lvl="1">
              <a:buFont typeface="Monotype Sorts" pitchFamily="2" charset="2"/>
              <a:buNone/>
              <a:tabLst>
                <a:tab pos="2055813" algn="l"/>
              </a:tabLst>
            </a:pPr>
            <a:r>
              <a:rPr lang="en-US" altLang="en-US" sz="2200" i="1" dirty="0"/>
              <a:t>	        </a:t>
            </a:r>
            <a:r>
              <a:rPr lang="en-US" altLang="en-US" sz="2200" b="1" dirty="0"/>
              <a:t>select </a:t>
            </a:r>
            <a:r>
              <a:rPr lang="en-US" altLang="en-US" sz="2200" i="1" dirty="0"/>
              <a:t>ID, name, salary/12  </a:t>
            </a:r>
            <a:r>
              <a:rPr lang="en-US" altLang="en-US" sz="2200" b="1" dirty="0"/>
              <a:t>as </a:t>
            </a:r>
            <a:r>
              <a:rPr lang="en-US" altLang="en-US" sz="2200" i="1" dirty="0" err="1"/>
              <a:t>monthly_salary</a:t>
            </a:r>
            <a:r>
              <a:rPr lang="en-US" altLang="en-US" sz="2200" i="1" dirty="0"/>
              <a:t/>
            </a:r>
            <a:br>
              <a:rPr lang="en-US" altLang="en-US" sz="2200" i="1" dirty="0"/>
            </a:br>
            <a:endParaRPr lang="en-US" altLang="en-US" sz="2200" dirty="0"/>
          </a:p>
          <a:p>
            <a:pPr lvl="1">
              <a:tabLst>
                <a:tab pos="2055813" algn="l"/>
              </a:tabLst>
            </a:pPr>
            <a:endParaRPr lang="en-US" altLang="en-US" sz="2200" dirty="0"/>
          </a:p>
          <a:p>
            <a:pPr lvl="1">
              <a:buFont typeface="Monotype Sorts" pitchFamily="2" charset="2"/>
              <a:buNone/>
              <a:tabLst>
                <a:tab pos="2055813" algn="l"/>
              </a:tabLst>
            </a:pPr>
            <a:endParaRPr lang="en-US" altLang="en-US" sz="2200" dirty="0"/>
          </a:p>
          <a:p>
            <a:pPr>
              <a:buFont typeface="Monotype Sorts" pitchFamily="2" charset="2"/>
              <a:buNone/>
              <a:tabLst>
                <a:tab pos="2055813" algn="l"/>
              </a:tabLst>
            </a:pPr>
            <a:endParaRPr lang="en-US" altLang="en-US" sz="2200" dirty="0"/>
          </a:p>
          <a:p>
            <a:endParaRPr lang="en-US" sz="2200" dirty="0"/>
          </a:p>
        </p:txBody>
      </p:sp>
      <p:sp>
        <p:nvSpPr>
          <p:cNvPr id="4" name="Date Placeholder 3"/>
          <p:cNvSpPr>
            <a:spLocks noGrp="1"/>
          </p:cNvSpPr>
          <p:nvPr>
            <p:ph type="dt" sz="half" idx="10"/>
          </p:nvPr>
        </p:nvSpPr>
        <p:spPr/>
        <p:txBody>
          <a:bodyPr/>
          <a:lstStyle/>
          <a:p>
            <a:fld id="{A70EDA5A-E552-4AC7-B677-54712722FA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select Clause (Cont.)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tabLst>
                <a:tab pos="1311275" algn="l"/>
              </a:tabLst>
            </a:pPr>
            <a:r>
              <a:rPr lang="en-US" altLang="en-US" sz="2200" dirty="0"/>
              <a:t>The </a:t>
            </a:r>
            <a:r>
              <a:rPr lang="en-US" altLang="en-US" sz="2200" b="1" dirty="0">
                <a:solidFill>
                  <a:srgbClr val="000099"/>
                </a:solidFill>
              </a:rPr>
              <a:t>where</a:t>
            </a:r>
            <a:r>
              <a:rPr lang="en-US" altLang="en-US" sz="2200" b="1" dirty="0"/>
              <a:t> </a:t>
            </a:r>
            <a:r>
              <a:rPr lang="en-US" altLang="en-US" sz="2200" dirty="0"/>
              <a:t>clause specifies conditions that the result must satisfy</a:t>
            </a:r>
          </a:p>
          <a:p>
            <a:pPr lvl="1">
              <a:tabLst>
                <a:tab pos="1311275" algn="l"/>
              </a:tabLst>
            </a:pPr>
            <a:r>
              <a:rPr lang="en-US" altLang="en-US" sz="2200" dirty="0"/>
              <a:t>Corresponds to the selection predicate of the relational algebra.  </a:t>
            </a:r>
          </a:p>
          <a:p>
            <a:pPr>
              <a:tabLst>
                <a:tab pos="1311275" algn="l"/>
              </a:tabLst>
            </a:pPr>
            <a:r>
              <a:rPr lang="en-US" altLang="en-US" sz="2200" dirty="0"/>
              <a:t>To find all instructors in Comp. Sci. </a:t>
            </a:r>
            <a:r>
              <a:rPr lang="en-US" altLang="en-US" sz="2200" dirty="0" err="1"/>
              <a:t>dept</a:t>
            </a:r>
            <a:endParaRPr lang="en-US" altLang="en-US" sz="2200" dirty="0"/>
          </a:p>
          <a:p>
            <a:pPr>
              <a:buFont typeface="Monotype Sorts" pitchFamily="2" charset="2"/>
              <a:buNone/>
              <a:tabLst>
                <a:tab pos="1311275" algn="l"/>
              </a:tabLst>
            </a:pPr>
            <a:r>
              <a:rPr lang="en-US" altLang="en-US" sz="2200" b="1" dirty="0"/>
              <a:t>		select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b="1" dirty="0"/>
              <a:t>where </a:t>
            </a:r>
            <a:r>
              <a:rPr lang="en-US" altLang="en-US" sz="2200" i="1" dirty="0" err="1"/>
              <a:t>dept_name</a:t>
            </a:r>
            <a:r>
              <a:rPr lang="en-US" altLang="en-US" sz="2200" i="1" dirty="0"/>
              <a:t> =</a:t>
            </a:r>
            <a:r>
              <a:rPr lang="en-US" altLang="en-US" sz="2200" dirty="0"/>
              <a:t> </a:t>
            </a:r>
            <a:r>
              <a:rPr lang="en-US" altLang="en-US" sz="2200" i="1" dirty="0"/>
              <a:t>‘</a:t>
            </a:r>
            <a:r>
              <a:rPr lang="en-US" altLang="en-US" sz="2200" dirty="0"/>
              <a:t>Comp. Sci.'</a:t>
            </a:r>
          </a:p>
          <a:p>
            <a:pPr>
              <a:tabLst>
                <a:tab pos="1311275" algn="l"/>
              </a:tabLst>
            </a:pPr>
            <a:r>
              <a:rPr lang="en-US" altLang="en-US" sz="2200" dirty="0"/>
              <a:t>Comparison results can be combined using the logical connectives </a:t>
            </a:r>
            <a:r>
              <a:rPr lang="en-US" altLang="en-US" sz="2200" b="1" dirty="0"/>
              <a:t>and, or, </a:t>
            </a:r>
            <a:r>
              <a:rPr lang="en-US" altLang="en-US" sz="2200" dirty="0"/>
              <a:t>and </a:t>
            </a:r>
            <a:r>
              <a:rPr lang="en-US" altLang="en-US" sz="2200" b="1" dirty="0"/>
              <a:t>not </a:t>
            </a:r>
          </a:p>
          <a:p>
            <a:pPr lvl="1">
              <a:tabLst>
                <a:tab pos="1311275" algn="l"/>
              </a:tabLst>
            </a:pPr>
            <a:r>
              <a:rPr lang="en-US" altLang="en-US" sz="2200" dirty="0"/>
              <a:t>To find all instructors in Comp. Sci. </a:t>
            </a:r>
            <a:r>
              <a:rPr lang="en-US" altLang="en-US" sz="2200" dirty="0" err="1"/>
              <a:t>dept</a:t>
            </a:r>
            <a:r>
              <a:rPr lang="en-US" altLang="en-US" sz="2200" dirty="0"/>
              <a:t> with salary &gt; 80000</a:t>
            </a:r>
          </a:p>
          <a:p>
            <a:pPr lvl="1">
              <a:buFont typeface="Monotype Sorts" pitchFamily="2" charset="2"/>
              <a:buNone/>
              <a:tabLst>
                <a:tab pos="1311275" algn="l"/>
              </a:tabLst>
            </a:pPr>
            <a:r>
              <a:rPr lang="en-US" altLang="en-US" sz="2200" b="1" dirty="0"/>
              <a:t>		select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b="1" dirty="0"/>
              <a:t>where </a:t>
            </a:r>
            <a:r>
              <a:rPr lang="en-US" altLang="en-US" sz="2200" i="1" dirty="0" err="1"/>
              <a:t>dept_name</a:t>
            </a:r>
            <a:r>
              <a:rPr lang="en-US" altLang="en-US" sz="2200" i="1" dirty="0"/>
              <a:t> =</a:t>
            </a:r>
            <a:r>
              <a:rPr lang="en-US" altLang="en-US" sz="2200" dirty="0"/>
              <a:t> </a:t>
            </a:r>
            <a:r>
              <a:rPr lang="en-US" altLang="en-US" sz="2200" i="1" dirty="0"/>
              <a:t>‘</a:t>
            </a:r>
            <a:r>
              <a:rPr lang="en-US" altLang="en-US" sz="2200" dirty="0"/>
              <a:t>Comp. Sci.'</a:t>
            </a:r>
            <a:r>
              <a:rPr lang="en-US" altLang="en-US" sz="2200" i="1" dirty="0"/>
              <a:t>  </a:t>
            </a:r>
            <a:r>
              <a:rPr lang="en-US" altLang="en-US" sz="2200" b="1" dirty="0"/>
              <a:t>and </a:t>
            </a:r>
            <a:r>
              <a:rPr lang="en-US" altLang="en-US" sz="2200" i="1" dirty="0"/>
              <a:t>salary </a:t>
            </a:r>
            <a:r>
              <a:rPr lang="en-US" altLang="en-US" sz="2200" dirty="0"/>
              <a:t>&gt; 80000</a:t>
            </a:r>
          </a:p>
          <a:p>
            <a:pPr>
              <a:buFont typeface="Monotype Sorts" pitchFamily="2" charset="2"/>
              <a:buNone/>
              <a:tabLst>
                <a:tab pos="1311275" algn="l"/>
              </a:tabLst>
            </a:pPr>
            <a:endParaRPr lang="en-US" altLang="en-US" sz="2200" dirty="0"/>
          </a:p>
          <a:p>
            <a:pPr>
              <a:tabLst>
                <a:tab pos="1311275" algn="l"/>
              </a:tabLst>
            </a:pPr>
            <a:r>
              <a:rPr lang="en-US" altLang="en-US" sz="2200" dirty="0"/>
              <a:t>Comparisons can be applied to results of arithmetic expressions.</a:t>
            </a:r>
          </a:p>
          <a:p>
            <a:endParaRPr lang="en-US" sz="2200" dirty="0"/>
          </a:p>
        </p:txBody>
      </p:sp>
      <p:sp>
        <p:nvSpPr>
          <p:cNvPr id="4" name="Date Placeholder 3"/>
          <p:cNvSpPr>
            <a:spLocks noGrp="1"/>
          </p:cNvSpPr>
          <p:nvPr>
            <p:ph type="dt" sz="half" idx="10"/>
          </p:nvPr>
        </p:nvSpPr>
        <p:spPr/>
        <p:txBody>
          <a:bodyPr/>
          <a:lstStyle/>
          <a:p>
            <a:fld id="{326B1C4F-C8A6-4E5B-B853-3B76BB3D3374}"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where Clause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tabLst>
                <a:tab pos="635000" algn="l"/>
                <a:tab pos="2403475" algn="l"/>
              </a:tabLst>
            </a:pPr>
            <a:r>
              <a:rPr lang="en-US" altLang="en-US" sz="2200" dirty="0"/>
              <a:t>The </a:t>
            </a:r>
            <a:r>
              <a:rPr lang="en-US" altLang="en-US" sz="2200" b="1" dirty="0">
                <a:solidFill>
                  <a:srgbClr val="000099"/>
                </a:solidFill>
              </a:rPr>
              <a:t>from</a:t>
            </a:r>
            <a:r>
              <a:rPr lang="en-US" altLang="en-US" sz="2200" b="1" dirty="0"/>
              <a:t> </a:t>
            </a:r>
            <a:r>
              <a:rPr lang="en-US" altLang="en-US" sz="2200" dirty="0"/>
              <a:t>clause lists the relations involved in the query</a:t>
            </a:r>
          </a:p>
          <a:p>
            <a:pPr lvl="1">
              <a:tabLst>
                <a:tab pos="635000" algn="l"/>
                <a:tab pos="2403475" algn="l"/>
              </a:tabLst>
            </a:pPr>
            <a:r>
              <a:rPr lang="en-US" altLang="en-US" sz="2200" dirty="0"/>
              <a:t>Corresponds to the Cartesian product operation of the relational algebra.</a:t>
            </a:r>
          </a:p>
          <a:p>
            <a:pPr>
              <a:tabLst>
                <a:tab pos="635000" algn="l"/>
                <a:tab pos="2403475" algn="l"/>
              </a:tabLst>
            </a:pPr>
            <a:r>
              <a:rPr lang="en-US" altLang="en-US" sz="2200" dirty="0"/>
              <a:t>Find the Cartesian product </a:t>
            </a:r>
            <a:r>
              <a:rPr lang="en-US" altLang="en-US" sz="2200" i="1" dirty="0"/>
              <a:t>instructor X teaches</a:t>
            </a:r>
            <a:endParaRPr lang="en-US" altLang="en-US" sz="2200" dirty="0"/>
          </a:p>
          <a:p>
            <a:pPr>
              <a:buFont typeface="Monotype Sorts" pitchFamily="2" charset="2"/>
              <a:buNone/>
              <a:tabLst>
                <a:tab pos="635000" algn="l"/>
                <a:tab pos="2403475" algn="l"/>
              </a:tabLst>
            </a:pPr>
            <a:r>
              <a:rPr lang="en-US" altLang="en-US" sz="2200" b="1" dirty="0"/>
              <a:t>			select </a:t>
            </a:r>
            <a:r>
              <a:rPr lang="en-US" altLang="en-US" sz="2200" dirty="0"/>
              <a:t></a:t>
            </a:r>
            <a:br>
              <a:rPr lang="en-US" altLang="en-US" sz="2200" dirty="0"/>
            </a:br>
            <a:r>
              <a:rPr lang="en-US" altLang="en-US" sz="2200" dirty="0"/>
              <a:t>		</a:t>
            </a:r>
            <a:r>
              <a:rPr lang="en-US" altLang="en-US" sz="2200" b="1" dirty="0"/>
              <a:t>from </a:t>
            </a:r>
            <a:r>
              <a:rPr lang="en-US" altLang="en-US" sz="2200" i="1" dirty="0"/>
              <a:t>instructor, teaches</a:t>
            </a:r>
          </a:p>
          <a:p>
            <a:pPr lvl="1">
              <a:tabLst>
                <a:tab pos="635000" algn="l"/>
                <a:tab pos="2403475" algn="l"/>
              </a:tabLst>
            </a:pPr>
            <a:r>
              <a:rPr lang="en-US" altLang="en-US" sz="2200" dirty="0"/>
              <a:t>generates every possible instructor – teaches pair, with all attributes from both relations.</a:t>
            </a:r>
          </a:p>
          <a:p>
            <a:pPr lvl="1">
              <a:tabLst>
                <a:tab pos="635000" algn="l"/>
                <a:tab pos="2403475" algn="l"/>
              </a:tabLst>
            </a:pPr>
            <a:r>
              <a:rPr lang="en-US" altLang="en-US" sz="2200" dirty="0"/>
              <a:t>For common attributes (e.g., </a:t>
            </a:r>
            <a:r>
              <a:rPr lang="en-US" altLang="en-US" sz="2200" i="1" dirty="0"/>
              <a:t>ID</a:t>
            </a:r>
            <a:r>
              <a:rPr lang="en-US" altLang="en-US" sz="2200" dirty="0"/>
              <a:t>), the attributes  in the resulting table are renamed using the  relation name (e.g., </a:t>
            </a:r>
            <a:r>
              <a:rPr lang="en-US" altLang="en-US" sz="2200" i="1" dirty="0"/>
              <a:t>instructor.ID</a:t>
            </a:r>
            <a:r>
              <a:rPr lang="en-US" altLang="en-US" sz="2200" dirty="0"/>
              <a:t>)</a:t>
            </a:r>
          </a:p>
          <a:p>
            <a:pPr>
              <a:tabLst>
                <a:tab pos="635000" algn="l"/>
                <a:tab pos="2403475" algn="l"/>
              </a:tabLst>
            </a:pPr>
            <a:r>
              <a:rPr lang="en-US" altLang="en-US" sz="2200" dirty="0"/>
              <a:t>Cartesian product not very useful directly, but useful combined with where-clause condition (selection operation in relational algebra).</a:t>
            </a:r>
          </a:p>
          <a:p>
            <a:pPr>
              <a:buFont typeface="Monotype Sorts" pitchFamily="2" charset="2"/>
              <a:buNone/>
              <a:tabLst>
                <a:tab pos="635000" algn="l"/>
                <a:tab pos="2403475" algn="l"/>
              </a:tabLst>
            </a:pPr>
            <a:r>
              <a:rPr lang="en-US" altLang="en-US" sz="2200" i="1" dirty="0"/>
              <a:t>	</a:t>
            </a:r>
          </a:p>
          <a:p>
            <a:endParaRPr lang="en-US" sz="2200" dirty="0"/>
          </a:p>
        </p:txBody>
      </p:sp>
      <p:sp>
        <p:nvSpPr>
          <p:cNvPr id="4" name="Date Placeholder 3"/>
          <p:cNvSpPr>
            <a:spLocks noGrp="1"/>
          </p:cNvSpPr>
          <p:nvPr>
            <p:ph type="dt" sz="half" idx="10"/>
          </p:nvPr>
        </p:nvSpPr>
        <p:spPr/>
        <p:txBody>
          <a:bodyPr/>
          <a:lstStyle/>
          <a:p>
            <a:fld id="{3C67ED01-B525-4498-9D44-C53FE4E4AA1F}"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from Clause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887873-EA06-491F-AD04-310BB29B5E80}"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Cartesian Product</a:t>
            </a:r>
          </a:p>
        </p:txBody>
      </p:sp>
      <p:pic>
        <p:nvPicPr>
          <p:cNvPr id="10"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4721225" y="1155700"/>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p:cNvSpPr txBox="1">
            <a:spLocks noChangeArrowheads="1"/>
          </p:cNvSpPr>
          <p:nvPr/>
        </p:nvSpPr>
        <p:spPr bwMode="auto">
          <a:xfrm>
            <a:off x="1776413" y="83343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2000" i="1"/>
              <a:t>instructor</a:t>
            </a:r>
          </a:p>
        </p:txBody>
      </p:sp>
      <p:sp>
        <p:nvSpPr>
          <p:cNvPr id="12" name="Text Box 7"/>
          <p:cNvSpPr txBox="1">
            <a:spLocks noChangeArrowheads="1"/>
          </p:cNvSpPr>
          <p:nvPr/>
        </p:nvSpPr>
        <p:spPr bwMode="auto">
          <a:xfrm>
            <a:off x="6135688" y="8001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2000" i="1"/>
              <a:t>teaches</a:t>
            </a:r>
          </a:p>
        </p:txBody>
      </p:sp>
      <p:pic>
        <p:nvPicPr>
          <p:cNvPr id="13" name="Picture 8" descr="2"/>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514350" y="1145667"/>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descr="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5150" y="2819400"/>
            <a:ext cx="5772150" cy="3383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9843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B900EB-855C-4D10-935B-DC0690A762F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Entity integrity constraints</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533400" y="1600200"/>
            <a:ext cx="8229600" cy="2819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a:t>The entity integrity constraint states that primary key value can't be null.</a:t>
            </a:r>
          </a:p>
          <a:p>
            <a:r>
              <a:rPr lang="en-US" sz="2200" dirty="0"/>
              <a:t>This is because the primary key value is used to identify individual rows in relation and if the primary key has a null value, then we can't identify those rows.</a:t>
            </a:r>
          </a:p>
          <a:p>
            <a:r>
              <a:rPr lang="en-US" sz="2200" dirty="0"/>
              <a:t>A table can contain a null value other than the primary key field.</a:t>
            </a:r>
          </a:p>
          <a:p>
            <a:endParaRPr lang="en-US" sz="2200" dirty="0"/>
          </a:p>
        </p:txBody>
      </p:sp>
      <p:pic>
        <p:nvPicPr>
          <p:cNvPr id="10" name="Picture 2" descr="DBMS Integrity Constra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343400"/>
            <a:ext cx="477202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36099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10000"/>
          </a:bodyPr>
          <a:lstStyle/>
          <a:p>
            <a:pPr>
              <a:tabLst>
                <a:tab pos="2055813" algn="l"/>
              </a:tabLst>
            </a:pPr>
            <a:r>
              <a:rPr lang="en-US" altLang="en-US" dirty="0"/>
              <a:t>Find the names of all instructors who have taught some course and the </a:t>
            </a:r>
            <a:r>
              <a:rPr lang="en-US" altLang="en-US" dirty="0" err="1"/>
              <a:t>course_id</a:t>
            </a:r>
            <a:endParaRPr lang="en-US" altLang="en-US" dirty="0"/>
          </a:p>
          <a:p>
            <a:pPr lvl="1">
              <a:tabLst>
                <a:tab pos="2055813" algn="l"/>
              </a:tabLst>
            </a:pPr>
            <a:r>
              <a:rPr lang="en-US" altLang="en-US" b="1" dirty="0"/>
              <a:t>select </a:t>
            </a:r>
            <a:r>
              <a:rPr lang="en-US" altLang="en-US" i="1" dirty="0"/>
              <a:t>name, </a:t>
            </a:r>
            <a:r>
              <a:rPr lang="en-US" altLang="en-US" i="1" dirty="0" err="1"/>
              <a:t>course_id</a:t>
            </a:r>
            <a:r>
              <a:rPr lang="en-US" altLang="en-US" i="1" dirty="0"/>
              <a:t/>
            </a:r>
            <a:br>
              <a:rPr lang="en-US" altLang="en-US" i="1" dirty="0"/>
            </a:br>
            <a:r>
              <a:rPr lang="en-US" altLang="en-US" b="1" dirty="0"/>
              <a:t>from </a:t>
            </a:r>
            <a:r>
              <a:rPr lang="en-US" altLang="en-US" i="1" dirty="0"/>
              <a:t>instructor , teaches</a:t>
            </a:r>
            <a:br>
              <a:rPr lang="en-US" altLang="en-US" i="1" dirty="0"/>
            </a:br>
            <a:r>
              <a:rPr lang="en-US" altLang="en-US" b="1" dirty="0"/>
              <a:t>where </a:t>
            </a:r>
            <a:r>
              <a:rPr lang="en-US" altLang="en-US" i="1" dirty="0"/>
              <a:t>instructor.ID = teaches.ID </a:t>
            </a:r>
          </a:p>
          <a:p>
            <a:pPr lvl="1">
              <a:buFont typeface="Monotype Sorts" pitchFamily="2" charset="2"/>
              <a:buNone/>
              <a:tabLst>
                <a:tab pos="2055813" algn="l"/>
              </a:tabLst>
            </a:pPr>
            <a:endParaRPr lang="en-US" altLang="en-US" dirty="0"/>
          </a:p>
          <a:p>
            <a:pPr>
              <a:tabLst>
                <a:tab pos="2055813" algn="l"/>
              </a:tabLst>
            </a:pPr>
            <a:r>
              <a:rPr lang="en-US" altLang="en-US" dirty="0"/>
              <a:t>Find the names of all instructors in the Art  department who have taught some course and the </a:t>
            </a:r>
            <a:r>
              <a:rPr lang="en-US" altLang="en-US" dirty="0" err="1"/>
              <a:t>course_id</a:t>
            </a:r>
            <a:endParaRPr lang="en-US" altLang="en-US" dirty="0"/>
          </a:p>
          <a:p>
            <a:pPr lvl="1">
              <a:tabLst>
                <a:tab pos="2055813" algn="l"/>
              </a:tabLst>
            </a:pPr>
            <a:r>
              <a:rPr lang="en-US" altLang="en-US" b="1" dirty="0"/>
              <a:t>select </a:t>
            </a:r>
            <a:r>
              <a:rPr lang="en-US" altLang="en-US" i="1" dirty="0"/>
              <a:t>name, </a:t>
            </a:r>
            <a:r>
              <a:rPr lang="en-US" altLang="en-US" i="1" dirty="0" err="1"/>
              <a:t>course_id</a:t>
            </a:r>
            <a:r>
              <a:rPr lang="en-US" altLang="en-US" i="1" dirty="0"/>
              <a:t/>
            </a:r>
            <a:br>
              <a:rPr lang="en-US" altLang="en-US" i="1" dirty="0"/>
            </a:br>
            <a:r>
              <a:rPr lang="en-US" altLang="en-US" b="1" dirty="0"/>
              <a:t>from </a:t>
            </a:r>
            <a:r>
              <a:rPr lang="en-US" altLang="en-US" i="1" dirty="0"/>
              <a:t>instructor , teaches</a:t>
            </a:r>
            <a:br>
              <a:rPr lang="en-US" altLang="en-US" i="1" dirty="0"/>
            </a:br>
            <a:r>
              <a:rPr lang="en-US" altLang="en-US" b="1" dirty="0"/>
              <a:t>where </a:t>
            </a:r>
            <a:r>
              <a:rPr lang="en-US" altLang="en-US" i="1" dirty="0"/>
              <a:t>instructor.ID = teaches.ID  </a:t>
            </a:r>
            <a:r>
              <a:rPr lang="en-US" altLang="en-US" b="1" i="1" dirty="0"/>
              <a:t>and</a:t>
            </a:r>
            <a:r>
              <a:rPr lang="en-US" altLang="en-US" i="1" dirty="0"/>
              <a:t>  instructor. </a:t>
            </a:r>
            <a:r>
              <a:rPr lang="en-US" altLang="en-US" i="1" dirty="0" err="1"/>
              <a:t>dept_name</a:t>
            </a:r>
            <a:r>
              <a:rPr lang="en-US" altLang="en-US" i="1" dirty="0"/>
              <a:t> = </a:t>
            </a:r>
            <a:r>
              <a:rPr lang="en-US" altLang="en-US" dirty="0"/>
              <a:t>‘Art’</a:t>
            </a:r>
          </a:p>
          <a:p>
            <a:pPr lvl="1">
              <a:buFont typeface="Monotype Sorts" pitchFamily="2" charset="2"/>
              <a:buNone/>
              <a:tabLst>
                <a:tab pos="2055813" algn="l"/>
              </a:tabLst>
            </a:pPr>
            <a:endParaRPr lang="en-US" altLang="en-US" dirty="0"/>
          </a:p>
          <a:p>
            <a:endParaRPr lang="en-US" sz="2200" dirty="0"/>
          </a:p>
        </p:txBody>
      </p:sp>
      <p:sp>
        <p:nvSpPr>
          <p:cNvPr id="4" name="Date Placeholder 3"/>
          <p:cNvSpPr>
            <a:spLocks noGrp="1"/>
          </p:cNvSpPr>
          <p:nvPr>
            <p:ph type="dt" sz="half" idx="10"/>
          </p:nvPr>
        </p:nvSpPr>
        <p:spPr/>
        <p:txBody>
          <a:bodyPr/>
          <a:lstStyle/>
          <a:p>
            <a:fld id="{D470D3F0-5502-4CCE-AC0F-4F2E81E9E02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tabLst>
                <a:tab pos="2055813" algn="l"/>
              </a:tabLst>
            </a:pPr>
            <a:r>
              <a:rPr lang="en-US" altLang="en-US" sz="2200" dirty="0"/>
              <a:t>The SQL allows renaming relations and attributes using the </a:t>
            </a:r>
            <a:r>
              <a:rPr lang="en-US" altLang="en-US" sz="2200" b="1" dirty="0"/>
              <a:t>as </a:t>
            </a:r>
            <a:r>
              <a:rPr lang="en-US" altLang="en-US" sz="2200" dirty="0"/>
              <a:t>clause:</a:t>
            </a:r>
          </a:p>
          <a:p>
            <a:pPr>
              <a:buFont typeface="Monotype Sorts" pitchFamily="2" charset="2"/>
              <a:buNone/>
              <a:tabLst>
                <a:tab pos="2055813" algn="l"/>
              </a:tabLst>
            </a:pPr>
            <a:r>
              <a:rPr lang="en-US" altLang="en-US" sz="2200" i="1" dirty="0"/>
              <a:t>		old-name </a:t>
            </a:r>
            <a:r>
              <a:rPr lang="en-US" altLang="en-US" sz="2200" b="1" dirty="0"/>
              <a:t>as</a:t>
            </a:r>
            <a:r>
              <a:rPr lang="en-US" altLang="en-US" sz="2200" i="1" dirty="0"/>
              <a:t> new-name</a:t>
            </a:r>
            <a:r>
              <a:rPr lang="en-US" altLang="en-US" sz="2200" dirty="0"/>
              <a:t/>
            </a:r>
            <a:br>
              <a:rPr lang="en-US" altLang="en-US" sz="2200" dirty="0"/>
            </a:br>
            <a:endParaRPr lang="en-US" altLang="en-US" sz="2200" dirty="0"/>
          </a:p>
          <a:p>
            <a:pPr>
              <a:tabLst>
                <a:tab pos="2055813" algn="l"/>
              </a:tabLst>
            </a:pPr>
            <a:r>
              <a:rPr lang="en-US" altLang="en-US" sz="2200" dirty="0"/>
              <a:t>Find the names of all instructors who have a higher salary than </a:t>
            </a:r>
            <a:br>
              <a:rPr lang="en-US" altLang="en-US" sz="2200" dirty="0"/>
            </a:br>
            <a:r>
              <a:rPr lang="en-US" altLang="en-US" sz="2200" dirty="0"/>
              <a:t>some instructor in ‘Comp. </a:t>
            </a:r>
            <a:r>
              <a:rPr lang="en-US" altLang="en-US" sz="2200" dirty="0" err="1"/>
              <a:t>Sci</a:t>
            </a:r>
            <a:r>
              <a:rPr lang="en-US" altLang="en-US" sz="2200" dirty="0"/>
              <a:t>’.</a:t>
            </a:r>
          </a:p>
          <a:p>
            <a:pPr lvl="1">
              <a:tabLst>
                <a:tab pos="2055813" algn="l"/>
              </a:tabLst>
            </a:pPr>
            <a:r>
              <a:rPr lang="en-US" altLang="en-US" sz="2200" b="1" dirty="0"/>
              <a:t>select distinct </a:t>
            </a:r>
            <a:r>
              <a:rPr lang="en-US" altLang="en-US" sz="2200" i="1" dirty="0"/>
              <a:t>T.name</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&gt; </a:t>
            </a:r>
            <a:r>
              <a:rPr lang="en-US" altLang="en-US" sz="2200" i="1" dirty="0" err="1"/>
              <a:t>S.salary</a:t>
            </a:r>
            <a:r>
              <a:rPr lang="en-US" altLang="en-US" sz="2200" i="1" dirty="0"/>
              <a:t> </a:t>
            </a:r>
            <a:r>
              <a:rPr lang="en-US" altLang="en-US" sz="2200" b="1" dirty="0"/>
              <a:t>and </a:t>
            </a:r>
            <a:r>
              <a:rPr lang="en-US" altLang="en-US" sz="2200" i="1" dirty="0" err="1"/>
              <a:t>S.dept_name</a:t>
            </a:r>
            <a:r>
              <a:rPr lang="en-US" altLang="en-US" sz="2200" i="1" dirty="0"/>
              <a:t> = ‘Comp. Sci.’</a:t>
            </a:r>
          </a:p>
          <a:p>
            <a:pPr lvl="1">
              <a:buFont typeface="Monotype Sorts" pitchFamily="2" charset="2"/>
              <a:buNone/>
              <a:tabLst>
                <a:tab pos="2055813" algn="l"/>
              </a:tabLst>
            </a:pPr>
            <a:endParaRPr lang="en-US" altLang="en-US" sz="2200" dirty="0"/>
          </a:p>
          <a:p>
            <a:pPr>
              <a:tabLst>
                <a:tab pos="2055813" algn="l"/>
              </a:tabLst>
            </a:pPr>
            <a:r>
              <a:rPr lang="en-US" altLang="en-US" sz="2200" dirty="0"/>
              <a:t>Keyword </a:t>
            </a:r>
            <a:r>
              <a:rPr lang="en-US" altLang="en-US" sz="2200" b="1" dirty="0"/>
              <a:t>as</a:t>
            </a:r>
            <a:r>
              <a:rPr lang="en-US" altLang="en-US" sz="2200" dirty="0"/>
              <a:t> is optional and may be omitted</a:t>
            </a:r>
            <a:br>
              <a:rPr lang="en-US" altLang="en-US" sz="2200" dirty="0"/>
            </a:br>
            <a:r>
              <a:rPr lang="en-US" altLang="en-US" sz="2200" dirty="0"/>
              <a:t>              </a:t>
            </a:r>
            <a:r>
              <a:rPr lang="en-US" altLang="en-US" sz="2200" i="1" dirty="0"/>
              <a:t>instructor </a:t>
            </a:r>
            <a:r>
              <a:rPr lang="en-US" altLang="en-US" sz="2200" b="1" dirty="0"/>
              <a:t>as </a:t>
            </a:r>
            <a:r>
              <a:rPr lang="en-US" altLang="en-US" sz="2200" i="1" dirty="0"/>
              <a:t>T ≡ instructor</a:t>
            </a:r>
            <a:r>
              <a:rPr lang="en-US" altLang="en-US" sz="2200" b="1" dirty="0"/>
              <a:t> </a:t>
            </a:r>
            <a:r>
              <a:rPr lang="en-US" altLang="en-US" sz="2200" i="1" dirty="0"/>
              <a:t>T</a:t>
            </a:r>
            <a:endParaRPr lang="en-US" altLang="en-US" sz="2200" dirty="0"/>
          </a:p>
        </p:txBody>
      </p:sp>
      <p:sp>
        <p:nvSpPr>
          <p:cNvPr id="4" name="Date Placeholder 3"/>
          <p:cNvSpPr>
            <a:spLocks noGrp="1"/>
          </p:cNvSpPr>
          <p:nvPr>
            <p:ph type="dt" sz="half" idx="10"/>
          </p:nvPr>
        </p:nvSpPr>
        <p:spPr/>
        <p:txBody>
          <a:bodyPr/>
          <a:lstStyle/>
          <a:p>
            <a:fld id="{A34AE79F-BDA6-4E8D-85B1-59A1343DE31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Rename Operation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EAAE30-B4AA-42D6-8C20-93FC0E33C26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Self Join Example</a:t>
            </a:r>
          </a:p>
        </p:txBody>
      </p:sp>
      <p:sp>
        <p:nvSpPr>
          <p:cNvPr id="10" name="Rectangle 4"/>
          <p:cNvSpPr>
            <a:spLocks noChangeArrowheads="1"/>
          </p:cNvSpPr>
          <p:nvPr/>
        </p:nvSpPr>
        <p:spPr bwMode="auto">
          <a:xfrm>
            <a:off x="798513" y="1125538"/>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100000"/>
              <a:buFont typeface="Monotype Sorts" pitchFamily="2" charset="2"/>
              <a:buChar char="n"/>
            </a:pPr>
            <a:r>
              <a:rPr kumimoji="1" lang="en-US" altLang="en-US" sz="2200" dirty="0">
                <a:latin typeface="+mn-lt"/>
              </a:rPr>
              <a:t> Relation </a:t>
            </a:r>
            <a:r>
              <a:rPr kumimoji="1" lang="en-US" altLang="en-US" sz="2200" i="1" dirty="0" err="1">
                <a:latin typeface="+mn-lt"/>
              </a:rPr>
              <a:t>emp</a:t>
            </a:r>
            <a:r>
              <a:rPr kumimoji="1" lang="en-US" altLang="en-US" sz="2200" i="1" dirty="0">
                <a:latin typeface="+mn-lt"/>
              </a:rPr>
              <a:t>-super</a:t>
            </a:r>
            <a:endParaRPr kumimoji="1" lang="en-US" altLang="en-US" sz="2200" dirty="0">
              <a:latin typeface="+mn-lt"/>
            </a:endParaRPr>
          </a:p>
        </p:txBody>
      </p:sp>
      <p:sp>
        <p:nvSpPr>
          <p:cNvPr id="11" name="Rectangle 5"/>
          <p:cNvSpPr>
            <a:spLocks noChangeArrowheads="1"/>
          </p:cNvSpPr>
          <p:nvPr/>
        </p:nvSpPr>
        <p:spPr bwMode="auto">
          <a:xfrm>
            <a:off x="801688" y="3671888"/>
            <a:ext cx="8291512" cy="134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Font typeface="Monotype Sorts" pitchFamily="2" charset="2"/>
              <a:buChar char="n"/>
            </a:pPr>
            <a:r>
              <a:rPr kumimoji="1" lang="en-US" altLang="en-US" sz="2200" dirty="0">
                <a:latin typeface="+mn-lt"/>
              </a:rPr>
              <a:t>   Find the supervisor of “Bob”</a:t>
            </a:r>
          </a:p>
          <a:p>
            <a:pPr>
              <a:spcBef>
                <a:spcPct val="35000"/>
              </a:spcBef>
              <a:buClr>
                <a:schemeClr val="tx2"/>
              </a:buClr>
              <a:buFont typeface="Monotype Sorts" pitchFamily="2" charset="2"/>
              <a:buChar char="n"/>
            </a:pPr>
            <a:r>
              <a:rPr kumimoji="1" lang="en-US" altLang="en-US" sz="2200" dirty="0">
                <a:latin typeface="+mn-lt"/>
              </a:rPr>
              <a:t>   Find the supervisor of the supervisor of “Bob”</a:t>
            </a:r>
          </a:p>
          <a:p>
            <a:pPr>
              <a:spcBef>
                <a:spcPct val="35000"/>
              </a:spcBef>
              <a:buClr>
                <a:schemeClr val="tx2"/>
              </a:buClr>
              <a:buFont typeface="Monotype Sorts" pitchFamily="2" charset="2"/>
              <a:buChar char="n"/>
            </a:pPr>
            <a:r>
              <a:rPr kumimoji="1" lang="en-US" altLang="en-US" sz="2200" dirty="0">
                <a:latin typeface="+mn-lt"/>
              </a:rPr>
              <a:t>   Find  ALL the supervisors (direct and indirect) of “Bob</a:t>
            </a:r>
          </a:p>
        </p:txBody>
      </p:sp>
      <p:grpSp>
        <p:nvGrpSpPr>
          <p:cNvPr id="12" name="Group 5"/>
          <p:cNvGrpSpPr>
            <a:grpSpLocks/>
          </p:cNvGrpSpPr>
          <p:nvPr/>
        </p:nvGrpSpPr>
        <p:grpSpPr bwMode="auto">
          <a:xfrm>
            <a:off x="2228850" y="1673225"/>
            <a:ext cx="2443163" cy="1744663"/>
            <a:chOff x="3555721" y="1565274"/>
            <a:chExt cx="2443162" cy="1744663"/>
          </a:xfrm>
        </p:grpSpPr>
        <p:sp>
          <p:nvSpPr>
            <p:cNvPr id="13" name="Rectangle 1"/>
            <p:cNvSpPr>
              <a:spLocks noChangeArrowheads="1"/>
            </p:cNvSpPr>
            <p:nvPr/>
          </p:nvSpPr>
          <p:spPr bwMode="auto">
            <a:xfrm>
              <a:off x="3555721" y="1619249"/>
              <a:ext cx="2360612" cy="360363"/>
            </a:xfrm>
            <a:prstGeom prst="rect">
              <a:avLst/>
            </a:prstGeom>
            <a:solidFill>
              <a:schemeClr val="bg1"/>
            </a:solidFill>
            <a:ln w="2857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en-US" altLang="en-US"/>
            </a:p>
          </p:txBody>
        </p:sp>
        <p:sp>
          <p:nvSpPr>
            <p:cNvPr id="14" name="Rectangle 6"/>
            <p:cNvSpPr>
              <a:spLocks noChangeArrowheads="1"/>
            </p:cNvSpPr>
            <p:nvPr/>
          </p:nvSpPr>
          <p:spPr bwMode="auto">
            <a:xfrm>
              <a:off x="3566833" y="2020887"/>
              <a:ext cx="2360613" cy="1239837"/>
            </a:xfrm>
            <a:prstGeom prst="rect">
              <a:avLst/>
            </a:prstGeom>
            <a:solidFill>
              <a:schemeClr val="accent1"/>
            </a:solidFill>
            <a:ln w="2857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en-US" altLang="en-US"/>
            </a:p>
          </p:txBody>
        </p:sp>
        <p:cxnSp>
          <p:nvCxnSpPr>
            <p:cNvPr id="15" name="Straight Connector 3"/>
            <p:cNvCxnSpPr>
              <a:cxnSpLocks noChangeShapeType="1"/>
            </p:cNvCxnSpPr>
            <p:nvPr/>
          </p:nvCxnSpPr>
          <p:spPr bwMode="auto">
            <a:xfrm>
              <a:off x="4635221" y="1619249"/>
              <a:ext cx="0" cy="3603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9"/>
            <p:cNvCxnSpPr>
              <a:cxnSpLocks noChangeShapeType="1"/>
            </p:cNvCxnSpPr>
            <p:nvPr/>
          </p:nvCxnSpPr>
          <p:spPr bwMode="auto">
            <a:xfrm flipH="1">
              <a:off x="4635221" y="2028824"/>
              <a:ext cx="3175" cy="1231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7" name="TextBox 5"/>
            <p:cNvSpPr txBox="1">
              <a:spLocks noChangeArrowheads="1"/>
            </p:cNvSpPr>
            <p:nvPr/>
          </p:nvSpPr>
          <p:spPr bwMode="auto">
            <a:xfrm>
              <a:off x="3649383" y="1565274"/>
              <a:ext cx="234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i="1"/>
                <a:t> </a:t>
              </a:r>
              <a:r>
                <a:rPr lang="en-US" altLang="en-US" sz="2000" i="1">
                  <a:latin typeface="Palatino Linotype" pitchFamily="18" charset="0"/>
                </a:rPr>
                <a:t>person    supervisor</a:t>
              </a:r>
            </a:p>
          </p:txBody>
        </p:sp>
        <p:sp>
          <p:nvSpPr>
            <p:cNvPr id="18" name="TextBox 7"/>
            <p:cNvSpPr txBox="1">
              <a:spLocks noChangeArrowheads="1"/>
            </p:cNvSpPr>
            <p:nvPr/>
          </p:nvSpPr>
          <p:spPr bwMode="auto">
            <a:xfrm>
              <a:off x="3590646" y="1987549"/>
              <a:ext cx="23304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2000">
                  <a:latin typeface="Palatino Linotype" pitchFamily="18" charset="0"/>
                </a:rPr>
                <a:t>Bob	   Alice</a:t>
              </a:r>
            </a:p>
            <a:p>
              <a:r>
                <a:rPr lang="en-US" altLang="en-US" sz="2000">
                  <a:latin typeface="Palatino Linotype" pitchFamily="18" charset="0"/>
                </a:rPr>
                <a:t>Mary	   Susan</a:t>
              </a:r>
            </a:p>
            <a:p>
              <a:r>
                <a:rPr lang="en-US" altLang="en-US" sz="2000">
                  <a:latin typeface="Palatino Linotype" pitchFamily="18" charset="0"/>
                </a:rPr>
                <a:t>Alice	   David</a:t>
              </a:r>
            </a:p>
            <a:p>
              <a:r>
                <a:rPr lang="en-US" altLang="en-US" sz="2000">
                  <a:latin typeface="Palatino Linotype" pitchFamily="18" charset="0"/>
                </a:rPr>
                <a:t>David   	   Mary</a:t>
              </a:r>
            </a:p>
          </p:txBody>
        </p:sp>
      </p:grpSp>
    </p:spTree>
    <p:extLst>
      <p:ext uri="{BB962C8B-B14F-4D97-AF65-F5344CB8AC3E}">
        <p14:creationId xmlns:p14="http://schemas.microsoft.com/office/powerpoint/2010/main" val="367984363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Autofit/>
          </a:bodyPr>
          <a:lstStyle/>
          <a:p>
            <a:pPr>
              <a:tabLst>
                <a:tab pos="1889125" algn="l"/>
                <a:tab pos="2403475" algn="l"/>
              </a:tabLst>
            </a:pPr>
            <a:r>
              <a:rPr lang="en-US" altLang="en-US" sz="2200" dirty="0"/>
              <a:t>SQL includes a string-matching operator for comparisons on character strings.  The operator </a:t>
            </a:r>
            <a:r>
              <a:rPr lang="en-US" altLang="en-US" sz="2200" b="1" dirty="0"/>
              <a:t>like</a:t>
            </a:r>
            <a:r>
              <a:rPr lang="en-US" altLang="en-US" sz="2200" dirty="0"/>
              <a:t> uses patterns that are described using two special characters:</a:t>
            </a:r>
          </a:p>
          <a:p>
            <a:pPr lvl="1">
              <a:tabLst>
                <a:tab pos="1889125" algn="l"/>
                <a:tab pos="2403475" algn="l"/>
              </a:tabLst>
            </a:pPr>
            <a:r>
              <a:rPr lang="en-US" altLang="en-US" sz="2200" dirty="0"/>
              <a:t>percent ( % ).  The % character matches any substring.</a:t>
            </a:r>
          </a:p>
          <a:p>
            <a:pPr lvl="1">
              <a:tabLst>
                <a:tab pos="1889125" algn="l"/>
                <a:tab pos="2403475" algn="l"/>
              </a:tabLst>
            </a:pPr>
            <a:r>
              <a:rPr lang="en-US" altLang="en-US" sz="2200" dirty="0"/>
              <a:t>underscore ( _ ).  The _ character matches any character.</a:t>
            </a:r>
          </a:p>
          <a:p>
            <a:pPr>
              <a:tabLst>
                <a:tab pos="1889125" algn="l"/>
                <a:tab pos="2403475" algn="l"/>
              </a:tabLst>
            </a:pPr>
            <a:r>
              <a:rPr lang="en-US" altLang="en-US" sz="2200" dirty="0"/>
              <a:t>Find the names of all instructors whose name includes the substring “</a:t>
            </a:r>
            <a:r>
              <a:rPr lang="en-US" altLang="en-US" sz="2200" dirty="0" err="1"/>
              <a:t>dar</a:t>
            </a:r>
            <a:r>
              <a:rPr lang="en-US" altLang="en-US" sz="2200" dirty="0"/>
              <a:t>”.</a:t>
            </a:r>
          </a:p>
          <a:p>
            <a:pPr>
              <a:buFont typeface="Monotype Sorts" pitchFamily="2" charset="2"/>
              <a:buNone/>
              <a:tabLst>
                <a:tab pos="1889125" algn="l"/>
                <a:tab pos="2403475" algn="l"/>
              </a:tabLst>
            </a:pPr>
            <a:r>
              <a:rPr lang="en-US" altLang="en-US" sz="2200" b="1" dirty="0"/>
              <a:t>		se</a:t>
            </a:r>
            <a:r>
              <a:rPr lang="en-US" altLang="en-US" sz="2200" dirty="0"/>
              <a:t>le</a:t>
            </a:r>
            <a:r>
              <a:rPr lang="en-US" altLang="en-US" sz="2200" b="1" dirty="0"/>
              <a:t>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b="1" dirty="0"/>
              <a:t>where</a:t>
            </a:r>
            <a:r>
              <a:rPr lang="en-US" altLang="en-US" sz="2200" b="1" i="1" dirty="0"/>
              <a:t> </a:t>
            </a:r>
            <a:r>
              <a:rPr lang="en-US" altLang="en-US" sz="2200" i="1" dirty="0"/>
              <a:t>name </a:t>
            </a:r>
            <a:r>
              <a:rPr lang="en-US" altLang="en-US" sz="2200" b="1" dirty="0"/>
              <a:t>like '</a:t>
            </a:r>
            <a:r>
              <a:rPr lang="en-US" altLang="en-US" sz="2200" dirty="0"/>
              <a:t>%</a:t>
            </a:r>
            <a:r>
              <a:rPr lang="en-US" altLang="en-US" sz="2200" dirty="0" err="1"/>
              <a:t>dar</a:t>
            </a:r>
            <a:r>
              <a:rPr lang="en-US" altLang="en-US" sz="2200" dirty="0"/>
              <a:t>%' </a:t>
            </a:r>
          </a:p>
          <a:p>
            <a:pPr>
              <a:tabLst>
                <a:tab pos="1889125" algn="l"/>
                <a:tab pos="2403475" algn="l"/>
              </a:tabLst>
            </a:pPr>
            <a:r>
              <a:rPr lang="en-US" altLang="en-US" sz="2200" dirty="0"/>
              <a:t>Match the string “100%”</a:t>
            </a:r>
          </a:p>
          <a:p>
            <a:pPr>
              <a:buFont typeface="Monotype Sorts" pitchFamily="2" charset="2"/>
              <a:buNone/>
              <a:tabLst>
                <a:tab pos="1889125" algn="l"/>
                <a:tab pos="2403475" algn="l"/>
              </a:tabLst>
            </a:pPr>
            <a:r>
              <a:rPr lang="en-US" altLang="en-US" sz="2200" dirty="0"/>
              <a:t>			</a:t>
            </a:r>
            <a:r>
              <a:rPr lang="en-US" altLang="en-US" sz="2200" b="1" dirty="0"/>
              <a:t>like ‘</a:t>
            </a:r>
            <a:r>
              <a:rPr lang="en-US" altLang="en-US" sz="2200" dirty="0"/>
              <a:t>100 \%'  </a:t>
            </a:r>
            <a:r>
              <a:rPr lang="en-US" altLang="en-US" sz="2200" b="1" dirty="0"/>
              <a:t>escape  '</a:t>
            </a:r>
            <a:r>
              <a:rPr lang="en-US" altLang="en-US" sz="2200" dirty="0"/>
              <a:t>\' </a:t>
            </a:r>
          </a:p>
          <a:p>
            <a:pPr>
              <a:buFont typeface="Monotype Sorts" pitchFamily="2" charset="2"/>
              <a:buNone/>
              <a:tabLst>
                <a:tab pos="1889125" algn="l"/>
                <a:tab pos="2403475" algn="l"/>
              </a:tabLst>
            </a:pPr>
            <a:r>
              <a:rPr lang="en-US" altLang="en-US" sz="2200" dirty="0"/>
              <a:t>      in that above we use backslash (\) as the escape character.</a:t>
            </a:r>
          </a:p>
          <a:p>
            <a:pPr>
              <a:buFont typeface="Monotype Sorts" pitchFamily="2" charset="2"/>
              <a:buNone/>
              <a:tabLst>
                <a:tab pos="1889125" algn="l"/>
                <a:tab pos="2403475" algn="l"/>
              </a:tabLst>
            </a:pPr>
            <a:endParaRPr lang="en-US" altLang="en-US" sz="2200" dirty="0"/>
          </a:p>
          <a:p>
            <a:endParaRPr lang="en-US" sz="2200" dirty="0"/>
          </a:p>
        </p:txBody>
      </p:sp>
      <p:sp>
        <p:nvSpPr>
          <p:cNvPr id="4" name="Date Placeholder 3"/>
          <p:cNvSpPr>
            <a:spLocks noGrp="1"/>
          </p:cNvSpPr>
          <p:nvPr>
            <p:ph type="dt" sz="half" idx="10"/>
          </p:nvPr>
        </p:nvSpPr>
        <p:spPr/>
        <p:txBody>
          <a:bodyPr/>
          <a:lstStyle/>
          <a:p>
            <a:fld id="{B553B240-D06F-4529-947F-5B6A02456CD6}"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String Operations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tabLst>
                <a:tab pos="1889125" algn="l"/>
                <a:tab pos="2403475" algn="l"/>
              </a:tabLst>
            </a:pPr>
            <a:r>
              <a:rPr lang="en-US" altLang="en-US" sz="2200" dirty="0"/>
              <a:t>Patterns are case sensitive. </a:t>
            </a:r>
          </a:p>
          <a:p>
            <a:pPr>
              <a:tabLst>
                <a:tab pos="1889125" algn="l"/>
                <a:tab pos="2403475" algn="l"/>
              </a:tabLst>
            </a:pPr>
            <a:r>
              <a:rPr lang="en-US" altLang="en-US" sz="2200" dirty="0"/>
              <a:t>Pattern matching examples:</a:t>
            </a:r>
          </a:p>
          <a:p>
            <a:pPr lvl="1">
              <a:tabLst>
                <a:tab pos="1889125" algn="l"/>
                <a:tab pos="2403475" algn="l"/>
              </a:tabLst>
            </a:pPr>
            <a:r>
              <a:rPr lang="en-US" altLang="en-US" sz="2200" dirty="0"/>
              <a:t>‘Intro%’ matches any string beginning with “Intro”.</a:t>
            </a:r>
          </a:p>
          <a:p>
            <a:pPr lvl="1">
              <a:tabLst>
                <a:tab pos="1889125" algn="l"/>
                <a:tab pos="2403475" algn="l"/>
              </a:tabLst>
            </a:pPr>
            <a:r>
              <a:rPr lang="en-US" altLang="en-US" sz="2200" dirty="0"/>
              <a:t>‘%Comp%’ matches any string containing “Comp” as a substring.</a:t>
            </a:r>
          </a:p>
          <a:p>
            <a:pPr lvl="1">
              <a:tabLst>
                <a:tab pos="1889125" algn="l"/>
                <a:tab pos="2403475" algn="l"/>
              </a:tabLst>
            </a:pPr>
            <a:r>
              <a:rPr lang="en-US" altLang="en-US" sz="2200" dirty="0"/>
              <a:t>‘_ _ _’ matches any string of exactly three characters.</a:t>
            </a:r>
          </a:p>
          <a:p>
            <a:pPr lvl="1">
              <a:tabLst>
                <a:tab pos="1889125" algn="l"/>
                <a:tab pos="2403475" algn="l"/>
              </a:tabLst>
            </a:pPr>
            <a:r>
              <a:rPr lang="en-US" altLang="en-US" sz="2200" dirty="0"/>
              <a:t>‘_ _ _ %’ matches any string of at least three characters.</a:t>
            </a:r>
          </a:p>
          <a:p>
            <a:pPr lvl="1">
              <a:buFont typeface="Monotype Sorts" pitchFamily="2" charset="2"/>
              <a:buNone/>
              <a:tabLst>
                <a:tab pos="1889125" algn="l"/>
                <a:tab pos="2403475" algn="l"/>
              </a:tabLst>
            </a:pPr>
            <a:endParaRPr lang="en-US" altLang="en-US" sz="2200" dirty="0"/>
          </a:p>
          <a:p>
            <a:pPr>
              <a:tabLst>
                <a:tab pos="1889125" algn="l"/>
                <a:tab pos="2403475" algn="l"/>
              </a:tabLst>
            </a:pPr>
            <a:r>
              <a:rPr lang="en-US" altLang="en-US" sz="2200" dirty="0"/>
              <a:t>SQL supports a variety of string operations such as</a:t>
            </a:r>
          </a:p>
          <a:p>
            <a:pPr lvl="1">
              <a:tabLst>
                <a:tab pos="1889125" algn="l"/>
                <a:tab pos="2403475" algn="l"/>
              </a:tabLst>
            </a:pPr>
            <a:r>
              <a:rPr lang="en-US" altLang="en-US" sz="2200" dirty="0"/>
              <a:t>concatenation (using “||”)</a:t>
            </a:r>
          </a:p>
          <a:p>
            <a:pPr lvl="1">
              <a:tabLst>
                <a:tab pos="1889125" algn="l"/>
                <a:tab pos="2403475" algn="l"/>
              </a:tabLst>
            </a:pPr>
            <a:r>
              <a:rPr lang="en-US" altLang="en-US" sz="2200" dirty="0"/>
              <a:t>converting from upper to lower case (and vice versa)</a:t>
            </a:r>
          </a:p>
          <a:p>
            <a:pPr lvl="1">
              <a:tabLst>
                <a:tab pos="1889125" algn="l"/>
                <a:tab pos="2403475" algn="l"/>
              </a:tabLst>
            </a:pPr>
            <a:r>
              <a:rPr lang="en-US" altLang="en-US" sz="2200" dirty="0"/>
              <a:t>finding string length, extracting substrings, etc.</a:t>
            </a:r>
          </a:p>
          <a:p>
            <a:endParaRPr lang="en-US" sz="2200" dirty="0"/>
          </a:p>
        </p:txBody>
      </p:sp>
      <p:sp>
        <p:nvSpPr>
          <p:cNvPr id="4" name="Date Placeholder 3"/>
          <p:cNvSpPr>
            <a:spLocks noGrp="1"/>
          </p:cNvSpPr>
          <p:nvPr>
            <p:ph type="dt" sz="half" idx="10"/>
          </p:nvPr>
        </p:nvSpPr>
        <p:spPr/>
        <p:txBody>
          <a:bodyPr/>
          <a:lstStyle/>
          <a:p>
            <a:fld id="{CBDF32D2-2FC1-4281-901F-DB1D52C24FA1}"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String Operations (Cont.)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tabLst>
                <a:tab pos="906463" algn="l"/>
              </a:tabLst>
            </a:pPr>
            <a:r>
              <a:rPr lang="en-US" altLang="en-US" sz="2200" dirty="0"/>
              <a:t>List in alphabetic order the names of all instructors </a:t>
            </a:r>
          </a:p>
          <a:p>
            <a:pPr>
              <a:buFont typeface="Monotype Sorts" pitchFamily="2" charset="2"/>
              <a:buNone/>
              <a:tabLst>
                <a:tab pos="906463" algn="l"/>
              </a:tabLst>
            </a:pPr>
            <a:r>
              <a:rPr lang="en-US" altLang="en-US" sz="2200" dirty="0"/>
              <a:t>              </a:t>
            </a:r>
            <a:r>
              <a:rPr lang="en-US" altLang="en-US" sz="2200" b="1" dirty="0"/>
              <a:t>select distinct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dirty="0"/>
              <a:t>	</a:t>
            </a:r>
            <a:r>
              <a:rPr lang="en-US" altLang="en-US" sz="2200" b="1" dirty="0"/>
              <a:t>order by </a:t>
            </a:r>
            <a:r>
              <a:rPr lang="en-US" altLang="en-US" sz="2200" i="1" dirty="0"/>
              <a:t>name</a:t>
            </a:r>
            <a:endParaRPr lang="en-US" altLang="en-US" sz="2200" dirty="0"/>
          </a:p>
          <a:p>
            <a:pPr>
              <a:tabLst>
                <a:tab pos="906463" algn="l"/>
              </a:tabLst>
            </a:pPr>
            <a:r>
              <a:rPr lang="en-US" altLang="en-US" sz="2200" dirty="0"/>
              <a:t>We may specify </a:t>
            </a:r>
            <a:r>
              <a:rPr lang="en-US" altLang="en-US" sz="2200" b="1" dirty="0" err="1">
                <a:solidFill>
                  <a:srgbClr val="000099"/>
                </a:solidFill>
              </a:rPr>
              <a:t>desc</a:t>
            </a:r>
            <a:r>
              <a:rPr lang="en-US" altLang="en-US" sz="2200" dirty="0"/>
              <a:t> for descending order or </a:t>
            </a:r>
            <a:r>
              <a:rPr lang="en-US" altLang="en-US" sz="2200" b="1" dirty="0" err="1">
                <a:solidFill>
                  <a:srgbClr val="000099"/>
                </a:solidFill>
              </a:rPr>
              <a:t>asc</a:t>
            </a:r>
            <a:r>
              <a:rPr lang="en-US" altLang="en-US" sz="2200" dirty="0"/>
              <a:t> for ascending order, for each attribute; ascending order is the default.</a:t>
            </a:r>
          </a:p>
          <a:p>
            <a:pPr lvl="1">
              <a:tabLst>
                <a:tab pos="906463" algn="l"/>
              </a:tabLst>
            </a:pPr>
            <a:r>
              <a:rPr lang="en-US" altLang="en-US" sz="2200" dirty="0"/>
              <a:t>Example:  </a:t>
            </a:r>
            <a:r>
              <a:rPr lang="en-US" altLang="en-US" sz="2200" b="1" dirty="0"/>
              <a:t>order by</a:t>
            </a:r>
            <a:r>
              <a:rPr lang="en-US" altLang="en-US" sz="2200" dirty="0"/>
              <a:t> </a:t>
            </a:r>
            <a:r>
              <a:rPr lang="en-US" altLang="en-US" sz="2200" i="1" dirty="0"/>
              <a:t>name</a:t>
            </a:r>
            <a:r>
              <a:rPr lang="en-US" altLang="en-US" sz="2200" dirty="0"/>
              <a:t> </a:t>
            </a:r>
            <a:r>
              <a:rPr lang="en-US" altLang="en-US" sz="2200" b="1" dirty="0" err="1"/>
              <a:t>desc</a:t>
            </a:r>
            <a:endParaRPr lang="en-US" altLang="en-US" sz="2200" b="1" dirty="0"/>
          </a:p>
          <a:p>
            <a:pPr>
              <a:tabLst>
                <a:tab pos="906463" algn="l"/>
              </a:tabLst>
            </a:pPr>
            <a:r>
              <a:rPr lang="en-US" altLang="en-US" sz="2200" dirty="0"/>
              <a:t>Can sort on multiple attributes</a:t>
            </a:r>
          </a:p>
          <a:p>
            <a:pPr lvl="1">
              <a:tabLst>
                <a:tab pos="906463" algn="l"/>
              </a:tabLst>
            </a:pPr>
            <a:r>
              <a:rPr lang="en-US" altLang="en-US" sz="2200" dirty="0"/>
              <a:t>Example: </a:t>
            </a:r>
            <a:r>
              <a:rPr lang="en-US" altLang="en-US" sz="2200" b="1" dirty="0"/>
              <a:t>order by </a:t>
            </a:r>
            <a:r>
              <a:rPr lang="en-US" altLang="en-US" sz="2200" dirty="0"/>
              <a:t> </a:t>
            </a:r>
            <a:r>
              <a:rPr lang="en-US" altLang="en-US" sz="2200" i="1" dirty="0" err="1"/>
              <a:t>dept_name</a:t>
            </a:r>
            <a:r>
              <a:rPr lang="en-US" altLang="en-US" sz="2200" i="1" dirty="0"/>
              <a:t>, name</a:t>
            </a:r>
            <a:endParaRPr lang="en-US" altLang="en-US" sz="2200" dirty="0"/>
          </a:p>
          <a:p>
            <a:endParaRPr lang="en-US" sz="2200" dirty="0"/>
          </a:p>
        </p:txBody>
      </p:sp>
      <p:sp>
        <p:nvSpPr>
          <p:cNvPr id="4" name="Date Placeholder 3"/>
          <p:cNvSpPr>
            <a:spLocks noGrp="1"/>
          </p:cNvSpPr>
          <p:nvPr>
            <p:ph type="dt" sz="half" idx="10"/>
          </p:nvPr>
        </p:nvSpPr>
        <p:spPr/>
        <p:txBody>
          <a:bodyPr/>
          <a:lstStyle/>
          <a:p>
            <a:fld id="{ED0927AB-9F70-45AA-A235-4A2924F5D88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Ordering the Display of Tuples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SQL includes a </a:t>
            </a:r>
            <a:r>
              <a:rPr lang="en-US" altLang="en-US" sz="2200" b="1" dirty="0">
                <a:solidFill>
                  <a:srgbClr val="000099"/>
                </a:solidFill>
              </a:rPr>
              <a:t>between</a:t>
            </a:r>
            <a:r>
              <a:rPr lang="en-US" altLang="en-US" sz="2200" dirty="0"/>
              <a:t> comparison operator</a:t>
            </a:r>
          </a:p>
          <a:p>
            <a:r>
              <a:rPr lang="en-US" altLang="en-US" sz="2200" dirty="0"/>
              <a:t>Example:  Find the names of all instructors with salary between $90,000 and $100,000 (that is, </a:t>
            </a:r>
            <a:r>
              <a:rPr lang="en-US" altLang="en-US" sz="2200" dirty="0">
                <a:latin typeface="Symbol" charset="2"/>
              </a:rPr>
              <a:t> </a:t>
            </a:r>
            <a:r>
              <a:rPr lang="en-US" altLang="en-US" sz="2200" dirty="0"/>
              <a:t>$90,000 and </a:t>
            </a:r>
            <a:r>
              <a:rPr lang="en-US" altLang="en-US" sz="2200" dirty="0">
                <a:latin typeface="Symbol" charset="2"/>
              </a:rPr>
              <a:t> </a:t>
            </a:r>
            <a:r>
              <a:rPr lang="en-US" altLang="en-US" sz="2200" dirty="0"/>
              <a:t>$100,000)</a:t>
            </a:r>
          </a:p>
          <a:p>
            <a:pPr lvl="1"/>
            <a:r>
              <a:rPr lang="en-US" altLang="en-US" sz="2200" b="1" dirty="0"/>
              <a:t>select</a:t>
            </a:r>
            <a:r>
              <a:rPr lang="en-US" altLang="en-US" sz="2200" i="1" dirty="0"/>
              <a:t> name</a:t>
            </a:r>
            <a:br>
              <a:rPr lang="en-US" altLang="en-US" sz="2200" i="1" dirty="0"/>
            </a:br>
            <a:r>
              <a:rPr lang="en-US" altLang="en-US" sz="2200" b="1" dirty="0"/>
              <a:t>from </a:t>
            </a:r>
            <a:r>
              <a:rPr lang="en-US" altLang="en-US" sz="2200" i="1" dirty="0"/>
              <a:t>instructor</a:t>
            </a:r>
            <a:r>
              <a:rPr lang="en-US" altLang="en-US" sz="2200" dirty="0"/>
              <a:t/>
            </a:r>
            <a:br>
              <a:rPr lang="en-US" altLang="en-US" sz="2200" dirty="0"/>
            </a:br>
            <a:r>
              <a:rPr lang="en-US" altLang="en-US" sz="2200" b="1" dirty="0"/>
              <a:t>where </a:t>
            </a:r>
            <a:r>
              <a:rPr lang="en-US" altLang="en-US" sz="2200" i="1" dirty="0"/>
              <a:t>salary </a:t>
            </a:r>
            <a:r>
              <a:rPr lang="en-US" altLang="en-US" sz="2200" b="1" dirty="0"/>
              <a:t>between </a:t>
            </a:r>
            <a:r>
              <a:rPr lang="en-US" altLang="en-US" sz="2200" dirty="0"/>
              <a:t>90000 </a:t>
            </a:r>
            <a:r>
              <a:rPr lang="en-US" altLang="en-US" sz="2200" b="1" dirty="0"/>
              <a:t>and </a:t>
            </a:r>
            <a:r>
              <a:rPr lang="en-US" altLang="en-US" sz="2200" dirty="0"/>
              <a:t>100000</a:t>
            </a:r>
          </a:p>
          <a:p>
            <a:r>
              <a:rPr lang="en-US" altLang="en-US" sz="2200" dirty="0"/>
              <a:t>Tuple comparison</a:t>
            </a:r>
          </a:p>
          <a:p>
            <a:pPr lvl="1"/>
            <a:r>
              <a:rPr lang="en-US" altLang="en-US" sz="2200" b="1" dirty="0"/>
              <a:t>select </a:t>
            </a:r>
            <a:r>
              <a:rPr lang="en-US" altLang="en-US" sz="2200" i="1" dirty="0"/>
              <a:t>name</a:t>
            </a:r>
            <a:r>
              <a:rPr lang="en-US" altLang="en-US" sz="2200" dirty="0"/>
              <a:t>, </a:t>
            </a:r>
            <a:r>
              <a:rPr lang="en-US" altLang="en-US" sz="2200" i="1" dirty="0" err="1"/>
              <a:t>course_id</a:t>
            </a:r>
            <a:r>
              <a:rPr lang="en-US" altLang="en-US" sz="2200" i="1" dirty="0"/>
              <a:t/>
            </a:r>
            <a:br>
              <a:rPr lang="en-US" altLang="en-US" sz="2200" i="1" dirty="0"/>
            </a:br>
            <a:r>
              <a:rPr lang="en-US" altLang="en-US" sz="2200" b="1" dirty="0"/>
              <a:t>from </a:t>
            </a:r>
            <a:r>
              <a:rPr lang="en-US" altLang="en-US" sz="2200" i="1" dirty="0"/>
              <a:t>instructor</a:t>
            </a:r>
            <a:r>
              <a:rPr lang="en-US" altLang="en-US" sz="2200" dirty="0"/>
              <a:t>, </a:t>
            </a:r>
            <a:r>
              <a:rPr lang="en-US" altLang="en-US" sz="2200" i="1" dirty="0"/>
              <a:t>teaches</a:t>
            </a:r>
            <a:br>
              <a:rPr lang="en-US" altLang="en-US" sz="2200" i="1" dirty="0"/>
            </a:br>
            <a:r>
              <a:rPr lang="en-US" altLang="en-US" sz="2200" b="1" dirty="0"/>
              <a:t>where </a:t>
            </a:r>
            <a:r>
              <a:rPr lang="en-US" altLang="en-US" sz="2200" dirty="0"/>
              <a:t>(</a:t>
            </a:r>
            <a:r>
              <a:rPr lang="en-US" altLang="en-US" sz="2200" i="1" dirty="0"/>
              <a:t>instructor</a:t>
            </a:r>
            <a:r>
              <a:rPr lang="en-US" altLang="en-US" sz="2200" dirty="0"/>
              <a:t>.</a:t>
            </a:r>
            <a:r>
              <a:rPr lang="en-US" altLang="en-US" sz="2200" i="1" dirty="0"/>
              <a:t>ID</a:t>
            </a:r>
            <a:r>
              <a:rPr lang="en-US" altLang="en-US" sz="2200" dirty="0"/>
              <a:t>, </a:t>
            </a:r>
            <a:r>
              <a:rPr lang="en-US" altLang="en-US" sz="2200" i="1" dirty="0" err="1"/>
              <a:t>dept_name</a:t>
            </a:r>
            <a:r>
              <a:rPr lang="en-US" altLang="en-US" sz="2200" dirty="0"/>
              <a:t>) = (</a:t>
            </a:r>
            <a:r>
              <a:rPr lang="en-US" altLang="en-US" sz="2200" i="1" dirty="0"/>
              <a:t>teaches</a:t>
            </a:r>
            <a:r>
              <a:rPr lang="en-US" altLang="en-US" sz="2200" dirty="0"/>
              <a:t>.</a:t>
            </a:r>
            <a:r>
              <a:rPr lang="en-US" altLang="en-US" sz="2200" i="1" dirty="0"/>
              <a:t>ID</a:t>
            </a:r>
            <a:r>
              <a:rPr lang="en-US" altLang="en-US" sz="2200" dirty="0"/>
              <a:t>, ’Biology’);</a:t>
            </a:r>
          </a:p>
          <a:p>
            <a:pPr lvl="1"/>
            <a:endParaRPr lang="en-US" altLang="en-US" sz="2200" dirty="0">
              <a:latin typeface="Times New Roman" pitchFamily="18" charset="0"/>
            </a:endParaRPr>
          </a:p>
          <a:p>
            <a:endParaRPr lang="en-US" altLang="en-US" sz="2200" dirty="0"/>
          </a:p>
          <a:p>
            <a:endParaRPr lang="en-US" sz="2200" dirty="0"/>
          </a:p>
        </p:txBody>
      </p:sp>
      <p:sp>
        <p:nvSpPr>
          <p:cNvPr id="4" name="Date Placeholder 3"/>
          <p:cNvSpPr>
            <a:spLocks noGrp="1"/>
          </p:cNvSpPr>
          <p:nvPr>
            <p:ph type="dt" sz="half" idx="10"/>
          </p:nvPr>
        </p:nvSpPr>
        <p:spPr/>
        <p:txBody>
          <a:bodyPr/>
          <a:lstStyle/>
          <a:p>
            <a:fld id="{CD3DDBCA-6B57-4A29-889B-C96A24131B59}"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Where Clause Predicates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In relations with duplicates, SQL can define how many copies of tuples appear in the result.</a:t>
            </a:r>
          </a:p>
          <a:p>
            <a:r>
              <a:rPr lang="en-US" altLang="en-US" sz="2200" b="1" dirty="0">
                <a:solidFill>
                  <a:srgbClr val="000099"/>
                </a:solidFill>
              </a:rPr>
              <a:t>Multiset</a:t>
            </a:r>
            <a:r>
              <a:rPr lang="en-US" altLang="en-US" sz="2200" b="1" dirty="0">
                <a:solidFill>
                  <a:schemeClr val="tx2"/>
                </a:solidFill>
              </a:rPr>
              <a:t> </a:t>
            </a:r>
            <a:r>
              <a:rPr lang="en-US" altLang="en-US" sz="2200" dirty="0"/>
              <a:t>versions of some of the relational algebra operators – given multiset relations </a:t>
            </a:r>
            <a:r>
              <a:rPr lang="en-US" altLang="en-US" sz="2200" i="1" dirty="0"/>
              <a:t>r</a:t>
            </a:r>
            <a:r>
              <a:rPr lang="en-US" altLang="en-US" sz="2200" baseline="-25000" dirty="0"/>
              <a:t>1</a:t>
            </a:r>
            <a:r>
              <a:rPr lang="en-US" altLang="en-US" sz="2200" dirty="0"/>
              <a:t> and </a:t>
            </a:r>
            <a:r>
              <a:rPr lang="en-US" altLang="en-US" sz="2200" i="1" dirty="0"/>
              <a:t>r</a:t>
            </a:r>
            <a:r>
              <a:rPr lang="en-US" altLang="en-US" sz="2200" baseline="-25000" dirty="0"/>
              <a:t>2</a:t>
            </a:r>
            <a:r>
              <a:rPr lang="en-US" altLang="en-US" sz="2200" dirty="0"/>
              <a:t>:</a:t>
            </a:r>
          </a:p>
          <a:p>
            <a:pPr lvl="1">
              <a:buFont typeface="Monotype Sorts" pitchFamily="2" charset="2"/>
              <a:buNone/>
            </a:pPr>
            <a:r>
              <a:rPr lang="en-US" altLang="en-US" sz="2200" dirty="0"/>
              <a:t>1.	 </a:t>
            </a:r>
            <a:r>
              <a:rPr lang="en-US" altLang="en-US" sz="2200" b="1" dirty="0">
                <a:sym typeface="Symbol" charset="2"/>
              </a:rPr>
              <a:t></a:t>
            </a:r>
            <a:r>
              <a:rPr lang="en-US" altLang="en-US" sz="2200" b="1" i="1" baseline="-25000" dirty="0">
                <a:sym typeface="Symbol" charset="2"/>
              </a:rPr>
              <a:t> </a:t>
            </a:r>
            <a:r>
              <a:rPr lang="en-US" altLang="en-US" sz="2200" b="1" dirty="0">
                <a:sym typeface="Symbol" charset="2"/>
              </a:rPr>
              <a:t>(</a:t>
            </a:r>
            <a:r>
              <a:rPr lang="en-US" altLang="en-US" sz="2200" b="1" i="1" dirty="0">
                <a:sym typeface="Symbol" charset="2"/>
              </a:rPr>
              <a:t>r</a:t>
            </a:r>
            <a:r>
              <a:rPr lang="en-US" altLang="en-US" sz="2200" b="1" baseline="-25000" dirty="0">
                <a:sym typeface="Symbol" charset="2"/>
              </a:rPr>
              <a:t>1</a:t>
            </a:r>
            <a:r>
              <a:rPr lang="en-US" altLang="en-US" sz="2200" b="1" dirty="0">
                <a:sym typeface="Symbol" charset="2"/>
              </a:rPr>
              <a:t>):</a:t>
            </a:r>
            <a:r>
              <a:rPr lang="en-US" altLang="en-US" sz="2200" dirty="0"/>
              <a:t> If there are </a:t>
            </a:r>
            <a:r>
              <a:rPr lang="en-US" altLang="en-US" sz="2200" i="1" dirty="0"/>
              <a:t>c</a:t>
            </a:r>
            <a:r>
              <a:rPr lang="en-US" altLang="en-US" sz="2200" baseline="-25000" dirty="0"/>
              <a:t>1</a:t>
            </a:r>
            <a:r>
              <a:rPr lang="en-US" altLang="en-US" sz="2200" dirty="0"/>
              <a:t> copies of tuple </a:t>
            </a:r>
            <a:r>
              <a:rPr lang="en-US" altLang="en-US" sz="2200" i="1" dirty="0"/>
              <a:t>t</a:t>
            </a:r>
            <a:r>
              <a:rPr lang="en-US" altLang="en-US" sz="2200" baseline="-25000" dirty="0"/>
              <a:t>1</a:t>
            </a:r>
            <a:r>
              <a:rPr lang="en-US" altLang="en-US" sz="2200" dirty="0"/>
              <a:t> in </a:t>
            </a:r>
            <a:r>
              <a:rPr lang="en-US" altLang="en-US" sz="2200" i="1" dirty="0"/>
              <a:t>r</a:t>
            </a:r>
            <a:r>
              <a:rPr lang="en-US" altLang="en-US" sz="2200" baseline="-25000" dirty="0"/>
              <a:t>1</a:t>
            </a:r>
            <a:r>
              <a:rPr lang="en-US" altLang="en-US" sz="2200" dirty="0"/>
              <a:t>, and </a:t>
            </a:r>
            <a:r>
              <a:rPr lang="en-US" altLang="en-US" sz="2200" i="1" dirty="0"/>
              <a:t>t</a:t>
            </a:r>
            <a:r>
              <a:rPr lang="en-US" altLang="en-US" sz="2200" baseline="-25000" dirty="0"/>
              <a:t>1</a:t>
            </a:r>
            <a:r>
              <a:rPr lang="en-US" altLang="en-US" sz="2200" dirty="0"/>
              <a:t> satisfies selections </a:t>
            </a:r>
            <a:r>
              <a:rPr lang="en-US" altLang="en-US" sz="2200" dirty="0">
                <a:sym typeface="Symbol" charset="2"/>
              </a:rPr>
              <a:t></a:t>
            </a:r>
            <a:r>
              <a:rPr lang="en-US" altLang="en-US" sz="2200" i="1" baseline="-25000" dirty="0">
                <a:sym typeface="Symbol" charset="2"/>
              </a:rPr>
              <a:t></a:t>
            </a:r>
            <a:r>
              <a:rPr lang="en-US" altLang="en-US" sz="2200" baseline="-25000" dirty="0">
                <a:sym typeface="Symbol" charset="2"/>
              </a:rPr>
              <a:t>,</a:t>
            </a:r>
            <a:r>
              <a:rPr lang="en-US" altLang="en-US" sz="2200" dirty="0">
                <a:sym typeface="Symbol" charset="2"/>
              </a:rPr>
              <a:t>, then there are </a:t>
            </a:r>
            <a:r>
              <a:rPr lang="en-US" altLang="en-US" sz="2200" i="1" dirty="0">
                <a:sym typeface="Symbol" charset="2"/>
              </a:rPr>
              <a:t>c</a:t>
            </a:r>
            <a:r>
              <a:rPr lang="en-US" altLang="en-US" sz="2200" baseline="-25000" dirty="0">
                <a:sym typeface="Symbol" charset="2"/>
              </a:rPr>
              <a:t>1 </a:t>
            </a:r>
            <a:r>
              <a:rPr lang="en-US" altLang="en-US" sz="2200" dirty="0">
                <a:sym typeface="Symbol" charset="2"/>
              </a:rPr>
              <a:t>copies of </a:t>
            </a:r>
            <a:r>
              <a:rPr lang="en-US" altLang="en-US" sz="2200" i="1" dirty="0">
                <a:sym typeface="Symbol" charset="2"/>
              </a:rPr>
              <a:t>t</a:t>
            </a:r>
            <a:r>
              <a:rPr lang="en-US" altLang="en-US" sz="2200" baseline="-25000" dirty="0">
                <a:sym typeface="Symbol" charset="2"/>
              </a:rPr>
              <a:t>1</a:t>
            </a:r>
            <a:r>
              <a:rPr lang="en-US" altLang="en-US" sz="2200" dirty="0">
                <a:sym typeface="Symbol" charset="2"/>
              </a:rPr>
              <a:t> in </a:t>
            </a:r>
            <a:r>
              <a:rPr lang="en-US" altLang="en-US" sz="2200" dirty="0"/>
              <a:t> </a:t>
            </a:r>
            <a:r>
              <a:rPr lang="en-US" altLang="en-US" sz="2200" dirty="0">
                <a:sym typeface="Symbol" charset="2"/>
              </a:rPr>
              <a:t></a:t>
            </a:r>
            <a:r>
              <a:rPr lang="en-US" altLang="en-US" sz="2200" i="1" baseline="-25000" dirty="0">
                <a:sym typeface="Symbol" charset="2"/>
              </a:rPr>
              <a:t> </a:t>
            </a:r>
            <a:r>
              <a:rPr lang="en-US" altLang="en-US" sz="2200" dirty="0">
                <a:sym typeface="Symbol" charset="2"/>
              </a:rPr>
              <a:t>(</a:t>
            </a:r>
            <a:r>
              <a:rPr lang="en-US" altLang="en-US" sz="2200" i="1" dirty="0">
                <a:sym typeface="Symbol" charset="2"/>
              </a:rPr>
              <a:t>r</a:t>
            </a:r>
            <a:r>
              <a:rPr lang="en-US" altLang="en-US" sz="2200" baseline="-25000" dirty="0">
                <a:sym typeface="Symbol" charset="2"/>
              </a:rPr>
              <a:t>1</a:t>
            </a:r>
            <a:r>
              <a:rPr lang="en-US" altLang="en-US" sz="2200" dirty="0">
                <a:sym typeface="Symbol" charset="2"/>
              </a:rPr>
              <a:t>)</a:t>
            </a:r>
            <a:r>
              <a:rPr lang="en-US" altLang="en-US" sz="2200" i="1" dirty="0">
                <a:sym typeface="Symbol" charset="2"/>
              </a:rPr>
              <a:t>.</a:t>
            </a:r>
            <a:endParaRPr lang="en-US" altLang="en-US" sz="2200" dirty="0">
              <a:sym typeface="Symbol" charset="2"/>
            </a:endParaRPr>
          </a:p>
          <a:p>
            <a:pPr lvl="1">
              <a:buFont typeface="Monotype Sorts" pitchFamily="2" charset="2"/>
              <a:buNone/>
            </a:pPr>
            <a:r>
              <a:rPr lang="en-US" altLang="en-US" sz="2200" dirty="0">
                <a:sym typeface="Symbol" charset="2"/>
              </a:rPr>
              <a:t>2.	 </a:t>
            </a:r>
            <a:r>
              <a:rPr lang="en-US" altLang="en-US" sz="2200" b="1" dirty="0">
                <a:sym typeface="Symbol" charset="2"/>
              </a:rPr>
              <a:t></a:t>
            </a:r>
            <a:r>
              <a:rPr lang="en-US" altLang="en-US" sz="2200" b="1" i="1" baseline="-25000" dirty="0">
                <a:sym typeface="Symbol" charset="2"/>
              </a:rPr>
              <a:t>A </a:t>
            </a:r>
            <a:r>
              <a:rPr lang="en-US" altLang="en-US" sz="2200" b="1" dirty="0">
                <a:sym typeface="Symbol" charset="2"/>
              </a:rPr>
              <a:t>(</a:t>
            </a:r>
            <a:r>
              <a:rPr lang="en-US" altLang="en-US" sz="2200" b="1" i="1" dirty="0">
                <a:sym typeface="Symbol" charset="2"/>
              </a:rPr>
              <a:t>r </a:t>
            </a:r>
            <a:r>
              <a:rPr lang="en-US" altLang="en-US" sz="2200" b="1" dirty="0">
                <a:sym typeface="Symbol" charset="2"/>
              </a:rPr>
              <a:t>):</a:t>
            </a:r>
            <a:r>
              <a:rPr lang="en-US" altLang="en-US" sz="2200" dirty="0">
                <a:sym typeface="Symbol" charset="2"/>
              </a:rPr>
              <a:t> For each copy of tuple </a:t>
            </a:r>
            <a:r>
              <a:rPr lang="en-US" altLang="en-US" sz="2200" i="1" dirty="0">
                <a:sym typeface="Symbol" charset="2"/>
              </a:rPr>
              <a:t>t</a:t>
            </a:r>
            <a:r>
              <a:rPr lang="en-US" altLang="en-US" sz="2200" i="1" baseline="-25000" dirty="0">
                <a:sym typeface="Symbol" charset="2"/>
              </a:rPr>
              <a:t>1</a:t>
            </a:r>
            <a:r>
              <a:rPr lang="en-US" altLang="en-US" sz="2200" i="1" dirty="0">
                <a:sym typeface="Symbol" charset="2"/>
              </a:rPr>
              <a:t> </a:t>
            </a:r>
            <a:r>
              <a:rPr lang="en-US" altLang="en-US" sz="2200" dirty="0">
                <a:sym typeface="Symbol" charset="2"/>
              </a:rPr>
              <a:t>in </a:t>
            </a:r>
            <a:r>
              <a:rPr lang="en-US" altLang="en-US" sz="2200" i="1" dirty="0">
                <a:sym typeface="Symbol" charset="2"/>
              </a:rPr>
              <a:t>r</a:t>
            </a:r>
            <a:r>
              <a:rPr lang="en-US" altLang="en-US" sz="2200" baseline="-25000" dirty="0">
                <a:sym typeface="Symbol" charset="2"/>
              </a:rPr>
              <a:t>1</a:t>
            </a:r>
            <a:r>
              <a:rPr lang="en-US" altLang="en-US" sz="2200" i="1" dirty="0">
                <a:sym typeface="Symbol" charset="2"/>
              </a:rPr>
              <a:t>, </a:t>
            </a:r>
            <a:r>
              <a:rPr lang="en-US" altLang="en-US" sz="2200" dirty="0">
                <a:sym typeface="Symbol" charset="2"/>
              </a:rPr>
              <a:t>there is a copy of tuple</a:t>
            </a:r>
            <a:r>
              <a:rPr lang="en-US" altLang="en-US" sz="2200" i="1" dirty="0">
                <a:sym typeface="Symbol" charset="2"/>
              </a:rPr>
              <a:t>    </a:t>
            </a:r>
            <a:r>
              <a:rPr lang="en-US" altLang="en-US" sz="2200" dirty="0">
                <a:sym typeface="Symbol" charset="2"/>
              </a:rPr>
              <a:t></a:t>
            </a:r>
            <a:r>
              <a:rPr lang="en-US" altLang="en-US" sz="2200" i="1" baseline="-25000" dirty="0">
                <a:sym typeface="Symbol" charset="2"/>
              </a:rPr>
              <a:t>A </a:t>
            </a:r>
            <a:r>
              <a:rPr lang="en-US" altLang="en-US" sz="2200" dirty="0">
                <a:sym typeface="Symbol" charset="2"/>
              </a:rPr>
              <a:t>(</a:t>
            </a:r>
            <a:r>
              <a:rPr lang="en-US" altLang="en-US" sz="2200" i="1" dirty="0">
                <a:sym typeface="Symbol" charset="2"/>
              </a:rPr>
              <a:t>t</a:t>
            </a:r>
            <a:r>
              <a:rPr lang="en-US" altLang="en-US" sz="2200" baseline="-25000" dirty="0">
                <a:sym typeface="Symbol" charset="2"/>
              </a:rPr>
              <a:t>1</a:t>
            </a:r>
            <a:r>
              <a:rPr lang="en-US" altLang="en-US" sz="2200" i="1" dirty="0">
                <a:sym typeface="Symbol" charset="2"/>
              </a:rPr>
              <a:t>)</a:t>
            </a:r>
            <a:r>
              <a:rPr lang="en-US" altLang="en-US" sz="2200" dirty="0">
                <a:sym typeface="Symbol" charset="2"/>
              </a:rPr>
              <a:t> in </a:t>
            </a:r>
            <a:r>
              <a:rPr lang="en-US" altLang="en-US" sz="2200" i="1" baseline="-25000" dirty="0">
                <a:sym typeface="Symbol" charset="2"/>
              </a:rPr>
              <a:t>A </a:t>
            </a:r>
            <a:r>
              <a:rPr lang="en-US" altLang="en-US" sz="2200" dirty="0">
                <a:sym typeface="Symbol" charset="2"/>
              </a:rPr>
              <a:t>(</a:t>
            </a:r>
            <a:r>
              <a:rPr lang="en-US" altLang="en-US" sz="2200" i="1" dirty="0">
                <a:sym typeface="Symbol" charset="2"/>
              </a:rPr>
              <a:t>r</a:t>
            </a:r>
            <a:r>
              <a:rPr lang="en-US" altLang="en-US" sz="2200" baseline="-25000" dirty="0">
                <a:sym typeface="Symbol" charset="2"/>
              </a:rPr>
              <a:t>1</a:t>
            </a:r>
            <a:r>
              <a:rPr lang="en-US" altLang="en-US" sz="2200" dirty="0">
                <a:sym typeface="Symbol" charset="2"/>
              </a:rPr>
              <a:t>) where </a:t>
            </a:r>
            <a:r>
              <a:rPr lang="en-US" altLang="en-US" sz="2200" i="1" baseline="-25000" dirty="0">
                <a:sym typeface="Symbol" charset="2"/>
              </a:rPr>
              <a:t>A </a:t>
            </a:r>
            <a:r>
              <a:rPr lang="en-US" altLang="en-US" sz="2200" dirty="0">
                <a:sym typeface="Symbol" charset="2"/>
              </a:rPr>
              <a:t>(</a:t>
            </a:r>
            <a:r>
              <a:rPr lang="en-US" altLang="en-US" sz="2200" i="1" dirty="0">
                <a:sym typeface="Symbol" charset="2"/>
              </a:rPr>
              <a:t>t</a:t>
            </a:r>
            <a:r>
              <a:rPr lang="en-US" altLang="en-US" sz="2200" baseline="-25000" dirty="0">
                <a:sym typeface="Symbol" charset="2"/>
              </a:rPr>
              <a:t>1</a:t>
            </a:r>
            <a:r>
              <a:rPr lang="en-US" altLang="en-US" sz="2200" dirty="0">
                <a:sym typeface="Symbol" charset="2"/>
              </a:rPr>
              <a:t>) denotes the projection of the single tuple </a:t>
            </a:r>
            <a:r>
              <a:rPr lang="en-US" altLang="en-US" sz="2200" i="1" dirty="0">
                <a:sym typeface="Symbol" charset="2"/>
              </a:rPr>
              <a:t>t</a:t>
            </a:r>
            <a:r>
              <a:rPr lang="en-US" altLang="en-US" sz="2200" i="1" baseline="-25000" dirty="0">
                <a:sym typeface="Symbol" charset="2"/>
              </a:rPr>
              <a:t>1</a:t>
            </a:r>
            <a:r>
              <a:rPr lang="en-US" altLang="en-US" sz="2200" i="1" dirty="0">
                <a:sym typeface="Symbol" charset="2"/>
              </a:rPr>
              <a:t>.</a:t>
            </a:r>
          </a:p>
          <a:p>
            <a:pPr lvl="1">
              <a:buFont typeface="Monotype Sorts" pitchFamily="2" charset="2"/>
              <a:buNone/>
            </a:pPr>
            <a:r>
              <a:rPr lang="en-US" altLang="en-US" sz="2200" dirty="0">
                <a:sym typeface="Symbol" charset="2"/>
              </a:rPr>
              <a:t>3.	 </a:t>
            </a:r>
            <a:r>
              <a:rPr lang="en-US" altLang="en-US" sz="2200" b="1" i="1" dirty="0">
                <a:sym typeface="Symbol" charset="2"/>
              </a:rPr>
              <a:t>r</a:t>
            </a:r>
            <a:r>
              <a:rPr lang="en-US" altLang="en-US" sz="2200" b="1" baseline="-25000" dirty="0">
                <a:sym typeface="Symbol" charset="2"/>
              </a:rPr>
              <a:t>1 </a:t>
            </a:r>
            <a:r>
              <a:rPr lang="en-US" altLang="en-US" sz="2200" b="1" dirty="0">
                <a:sym typeface="Symbol" charset="2"/>
              </a:rPr>
              <a:t> x </a:t>
            </a:r>
            <a:r>
              <a:rPr lang="en-US" altLang="en-US" sz="2200" b="1" i="1" dirty="0"/>
              <a:t>r</a:t>
            </a:r>
            <a:r>
              <a:rPr lang="en-US" altLang="en-US" sz="2200" b="1" baseline="-25000" dirty="0"/>
              <a:t>2</a:t>
            </a:r>
            <a:r>
              <a:rPr lang="en-US" altLang="en-US" sz="2200" b="1" dirty="0">
                <a:sym typeface="Symbol" charset="2"/>
              </a:rPr>
              <a:t>:</a:t>
            </a:r>
            <a:r>
              <a:rPr lang="en-US" altLang="en-US" sz="2200" dirty="0">
                <a:sym typeface="Symbol" charset="2"/>
              </a:rPr>
              <a:t> If there are </a:t>
            </a:r>
            <a:r>
              <a:rPr lang="en-US" altLang="en-US" sz="2200" i="1" dirty="0">
                <a:sym typeface="Symbol" charset="2"/>
              </a:rPr>
              <a:t>c</a:t>
            </a:r>
            <a:r>
              <a:rPr lang="en-US" altLang="en-US" sz="2200" baseline="-25000" dirty="0">
                <a:sym typeface="Symbol" charset="2"/>
              </a:rPr>
              <a:t>1</a:t>
            </a:r>
            <a:r>
              <a:rPr lang="en-US" altLang="en-US" sz="2200" dirty="0">
                <a:sym typeface="Symbol" charset="2"/>
              </a:rPr>
              <a:t> copies of tuple </a:t>
            </a:r>
            <a:r>
              <a:rPr lang="en-US" altLang="en-US" sz="2200" i="1" dirty="0">
                <a:sym typeface="Symbol" charset="2"/>
              </a:rPr>
              <a:t>t</a:t>
            </a:r>
            <a:r>
              <a:rPr lang="en-US" altLang="en-US" sz="2200" i="1" baseline="-25000" dirty="0">
                <a:sym typeface="Symbol" charset="2"/>
              </a:rPr>
              <a:t>1</a:t>
            </a:r>
            <a:r>
              <a:rPr lang="en-US" altLang="en-US" sz="2200" i="1" dirty="0">
                <a:sym typeface="Symbol" charset="2"/>
              </a:rPr>
              <a:t> </a:t>
            </a:r>
            <a:r>
              <a:rPr lang="en-US" altLang="en-US" sz="2200" dirty="0">
                <a:sym typeface="Symbol" charset="2"/>
              </a:rPr>
              <a:t>in </a:t>
            </a:r>
            <a:r>
              <a:rPr lang="en-US" altLang="en-US" sz="2200" i="1" dirty="0">
                <a:sym typeface="Symbol" charset="2"/>
              </a:rPr>
              <a:t>r</a:t>
            </a:r>
            <a:r>
              <a:rPr lang="en-US" altLang="en-US" sz="2200" baseline="-25000" dirty="0">
                <a:sym typeface="Symbol" charset="2"/>
              </a:rPr>
              <a:t>1</a:t>
            </a:r>
            <a:r>
              <a:rPr lang="en-US" altLang="en-US" sz="2200" dirty="0">
                <a:sym typeface="Symbol" charset="2"/>
              </a:rPr>
              <a:t> and </a:t>
            </a:r>
            <a:r>
              <a:rPr lang="en-US" altLang="en-US" sz="2200" i="1" dirty="0">
                <a:sym typeface="Symbol" charset="2"/>
              </a:rPr>
              <a:t>c</a:t>
            </a:r>
            <a:r>
              <a:rPr lang="en-US" altLang="en-US" sz="2200" baseline="-25000" dirty="0">
                <a:sym typeface="Symbol" charset="2"/>
              </a:rPr>
              <a:t>2</a:t>
            </a:r>
            <a:r>
              <a:rPr lang="en-US" altLang="en-US" sz="2200" dirty="0">
                <a:sym typeface="Symbol" charset="2"/>
              </a:rPr>
              <a:t> copies of tuple </a:t>
            </a:r>
            <a:r>
              <a:rPr lang="en-US" altLang="en-US" sz="2200" i="1" dirty="0">
                <a:sym typeface="Symbol" charset="2"/>
              </a:rPr>
              <a:t>t</a:t>
            </a:r>
            <a:r>
              <a:rPr lang="en-US" altLang="en-US" sz="2200" baseline="-25000" dirty="0">
                <a:sym typeface="Symbol" charset="2"/>
              </a:rPr>
              <a:t>2</a:t>
            </a:r>
            <a:r>
              <a:rPr lang="en-US" altLang="en-US" sz="2200" dirty="0">
                <a:sym typeface="Symbol" charset="2"/>
              </a:rPr>
              <a:t> in </a:t>
            </a:r>
            <a:r>
              <a:rPr lang="en-US" altLang="en-US" sz="2200" i="1" dirty="0">
                <a:sym typeface="Symbol" charset="2"/>
              </a:rPr>
              <a:t>r</a:t>
            </a:r>
            <a:r>
              <a:rPr lang="en-US" altLang="en-US" sz="2200" baseline="-25000" dirty="0">
                <a:sym typeface="Symbol" charset="2"/>
              </a:rPr>
              <a:t>2</a:t>
            </a:r>
            <a:r>
              <a:rPr lang="en-US" altLang="en-US" sz="2200" dirty="0">
                <a:sym typeface="Symbol" charset="2"/>
              </a:rPr>
              <a:t>, there are </a:t>
            </a:r>
            <a:r>
              <a:rPr lang="en-US" altLang="en-US" sz="2200" i="1" dirty="0">
                <a:sym typeface="Symbol" charset="2"/>
              </a:rPr>
              <a:t>c</a:t>
            </a:r>
            <a:r>
              <a:rPr lang="en-US" altLang="en-US" sz="2200" baseline="-25000" dirty="0">
                <a:sym typeface="Symbol" charset="2"/>
              </a:rPr>
              <a:t>1</a:t>
            </a:r>
            <a:r>
              <a:rPr lang="en-US" altLang="en-US" sz="2200" dirty="0">
                <a:sym typeface="Symbol" charset="2"/>
              </a:rPr>
              <a:t> x </a:t>
            </a:r>
            <a:r>
              <a:rPr lang="en-US" altLang="en-US" sz="2200" i="1" dirty="0">
                <a:sym typeface="Symbol" charset="2"/>
              </a:rPr>
              <a:t>c</a:t>
            </a:r>
            <a:r>
              <a:rPr lang="en-US" altLang="en-US" sz="2200" baseline="-25000" dirty="0">
                <a:sym typeface="Symbol" charset="2"/>
              </a:rPr>
              <a:t>2</a:t>
            </a:r>
            <a:r>
              <a:rPr lang="en-US" altLang="en-US" sz="2200" dirty="0">
                <a:sym typeface="Symbol" charset="2"/>
              </a:rPr>
              <a:t> copies of the tuple </a:t>
            </a:r>
            <a:r>
              <a:rPr lang="en-US" altLang="en-US" sz="2200" i="1" dirty="0">
                <a:sym typeface="Symbol" charset="2"/>
              </a:rPr>
              <a:t>t</a:t>
            </a:r>
            <a:r>
              <a:rPr lang="en-US" altLang="en-US" sz="2200" i="1" baseline="-25000" dirty="0">
                <a:sym typeface="Symbol" charset="2"/>
              </a:rPr>
              <a:t>1</a:t>
            </a:r>
            <a:r>
              <a:rPr lang="en-US" altLang="en-US" sz="2200" i="1" dirty="0">
                <a:sym typeface="Symbol" charset="2"/>
              </a:rPr>
              <a:t>. t</a:t>
            </a:r>
            <a:r>
              <a:rPr lang="en-US" altLang="en-US" sz="2200" baseline="-25000" dirty="0">
                <a:sym typeface="Symbol" charset="2"/>
              </a:rPr>
              <a:t>2</a:t>
            </a:r>
            <a:r>
              <a:rPr lang="en-US" altLang="en-US" sz="2200" dirty="0">
                <a:sym typeface="Symbol" charset="2"/>
              </a:rPr>
              <a:t> in </a:t>
            </a:r>
            <a:r>
              <a:rPr lang="en-US" altLang="en-US" sz="2200" i="1" dirty="0">
                <a:sym typeface="Symbol" charset="2"/>
              </a:rPr>
              <a:t>r</a:t>
            </a:r>
            <a:r>
              <a:rPr lang="en-US" altLang="en-US" sz="2200" baseline="-25000" dirty="0">
                <a:sym typeface="Symbol" charset="2"/>
              </a:rPr>
              <a:t>1 </a:t>
            </a:r>
            <a:r>
              <a:rPr lang="en-US" altLang="en-US" sz="2200" dirty="0">
                <a:sym typeface="Symbol" charset="2"/>
              </a:rPr>
              <a:t> x </a:t>
            </a:r>
            <a:r>
              <a:rPr lang="en-US" altLang="en-US" sz="2200" i="1" dirty="0"/>
              <a:t>r</a:t>
            </a:r>
            <a:r>
              <a:rPr lang="en-US" altLang="en-US" sz="2200" baseline="-25000" dirty="0"/>
              <a:t>2</a:t>
            </a:r>
          </a:p>
          <a:p>
            <a:endParaRPr lang="en-US" sz="2200" dirty="0"/>
          </a:p>
        </p:txBody>
      </p:sp>
      <p:sp>
        <p:nvSpPr>
          <p:cNvPr id="4" name="Date Placeholder 3"/>
          <p:cNvSpPr>
            <a:spLocks noGrp="1"/>
          </p:cNvSpPr>
          <p:nvPr>
            <p:ph type="dt" sz="half" idx="10"/>
          </p:nvPr>
        </p:nvSpPr>
        <p:spPr/>
        <p:txBody>
          <a:bodyPr/>
          <a:lstStyle/>
          <a:p>
            <a:fld id="{D6C3ED6D-F014-41DD-9654-84D22ED770AA}"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Duplicates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7984363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2706C9-3F68-4F5E-8C6A-83BA47785CF4}"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Duplicates (Cont.)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Rectangle 3"/>
          <p:cNvSpPr txBox="1">
            <a:spLocks noChangeArrowheads="1"/>
          </p:cNvSpPr>
          <p:nvPr/>
        </p:nvSpPr>
        <p:spPr>
          <a:xfrm>
            <a:off x="814388" y="1104900"/>
            <a:ext cx="6991350" cy="4549775"/>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436688" algn="l"/>
                <a:tab pos="2176463" algn="l"/>
              </a:tabLst>
            </a:pPr>
            <a:r>
              <a:rPr lang="en-US" altLang="en-US" dirty="0"/>
              <a:t>Example: Suppose </a:t>
            </a:r>
            <a:r>
              <a:rPr lang="en-US" altLang="en-US" dirty="0" err="1"/>
              <a:t>multiset</a:t>
            </a:r>
            <a:r>
              <a:rPr lang="en-US" altLang="en-US" dirty="0"/>
              <a:t> relations </a:t>
            </a:r>
            <a:r>
              <a:rPr lang="en-US" altLang="en-US" i="1" dirty="0"/>
              <a:t>r</a:t>
            </a:r>
            <a:r>
              <a:rPr lang="en-US" altLang="en-US" baseline="-25000" dirty="0"/>
              <a:t>1</a:t>
            </a:r>
            <a:r>
              <a:rPr lang="en-US" altLang="en-US" dirty="0"/>
              <a:t> (</a:t>
            </a:r>
            <a:r>
              <a:rPr lang="en-US" altLang="en-US" i="1" dirty="0"/>
              <a:t>A, B</a:t>
            </a:r>
            <a:r>
              <a:rPr lang="en-US" altLang="en-US" dirty="0"/>
              <a:t>) and </a:t>
            </a:r>
            <a:r>
              <a:rPr lang="en-US" altLang="en-US" i="1" dirty="0"/>
              <a:t>r</a:t>
            </a:r>
            <a:r>
              <a:rPr lang="en-US" altLang="en-US" baseline="-25000" dirty="0"/>
              <a:t>2</a:t>
            </a:r>
            <a:r>
              <a:rPr lang="en-US" altLang="en-US" dirty="0"/>
              <a:t> (</a:t>
            </a:r>
            <a:r>
              <a:rPr lang="en-US" altLang="en-US" i="1" dirty="0"/>
              <a:t>C</a:t>
            </a:r>
            <a:r>
              <a:rPr lang="en-US" altLang="en-US" dirty="0"/>
              <a:t>) are as follows:</a:t>
            </a:r>
          </a:p>
          <a:p>
            <a:pPr>
              <a:buFont typeface="Monotype Sorts" pitchFamily="2" charset="2"/>
              <a:buNone/>
              <a:tabLst>
                <a:tab pos="1436688" algn="l"/>
                <a:tab pos="2176463" algn="l"/>
              </a:tabLst>
            </a:pPr>
            <a:r>
              <a:rPr lang="en-US" altLang="en-US" dirty="0"/>
              <a:t>		 </a:t>
            </a:r>
            <a:r>
              <a:rPr lang="en-US" altLang="en-US" i="1" dirty="0"/>
              <a:t>r</a:t>
            </a:r>
            <a:r>
              <a:rPr lang="en-US" altLang="en-US" baseline="-25000" dirty="0"/>
              <a:t>1</a:t>
            </a:r>
            <a:r>
              <a:rPr lang="en-US" altLang="en-US" dirty="0"/>
              <a:t> = {(1, </a:t>
            </a:r>
            <a:r>
              <a:rPr lang="en-US" altLang="en-US" i="1" dirty="0"/>
              <a:t>a</a:t>
            </a:r>
            <a:r>
              <a:rPr lang="en-US" altLang="en-US" dirty="0"/>
              <a:t>) (2,</a:t>
            </a:r>
            <a:r>
              <a:rPr lang="en-US" altLang="en-US" i="1" dirty="0"/>
              <a:t>a</a:t>
            </a:r>
            <a:r>
              <a:rPr lang="en-US" altLang="en-US" dirty="0"/>
              <a:t>)}     </a:t>
            </a:r>
            <a:r>
              <a:rPr lang="en-US" altLang="en-US" i="1" dirty="0"/>
              <a:t>r</a:t>
            </a:r>
            <a:r>
              <a:rPr lang="en-US" altLang="en-US" baseline="-25000" dirty="0"/>
              <a:t>2</a:t>
            </a:r>
            <a:r>
              <a:rPr lang="en-US" altLang="en-US" dirty="0"/>
              <a:t> = {(2), (3), (3)}</a:t>
            </a:r>
          </a:p>
          <a:p>
            <a:pPr>
              <a:tabLst>
                <a:tab pos="1436688" algn="l"/>
                <a:tab pos="2176463" algn="l"/>
              </a:tabLst>
            </a:pPr>
            <a:r>
              <a:rPr lang="en-US" altLang="en-US" dirty="0"/>
              <a:t>Then </a:t>
            </a:r>
            <a:r>
              <a:rPr lang="en-US" altLang="en-US" dirty="0">
                <a:sym typeface="Symbol" charset="2"/>
              </a:rPr>
              <a:t></a:t>
            </a:r>
            <a:r>
              <a:rPr lang="en-US" altLang="en-US" sz="2000" i="1" baseline="-25000" dirty="0">
                <a:sym typeface="Symbol" charset="2"/>
              </a:rPr>
              <a:t>B</a:t>
            </a:r>
            <a:r>
              <a:rPr lang="en-US" altLang="en-US" dirty="0">
                <a:sym typeface="Symbol" charset="2"/>
              </a:rPr>
              <a:t>(</a:t>
            </a:r>
            <a:r>
              <a:rPr lang="en-US" altLang="en-US" i="1" dirty="0"/>
              <a:t>r</a:t>
            </a:r>
            <a:r>
              <a:rPr lang="en-US" altLang="en-US" baseline="-25000" dirty="0"/>
              <a:t>1</a:t>
            </a:r>
            <a:r>
              <a:rPr lang="en-US" altLang="en-US" dirty="0"/>
              <a:t>) would be {(a), (a)}, while </a:t>
            </a:r>
            <a:r>
              <a:rPr lang="en-US" altLang="en-US" dirty="0">
                <a:sym typeface="Symbol" charset="2"/>
              </a:rPr>
              <a:t></a:t>
            </a:r>
            <a:r>
              <a:rPr lang="en-US" altLang="en-US" sz="2000" i="1" baseline="-25000" dirty="0">
                <a:sym typeface="Symbol" charset="2"/>
              </a:rPr>
              <a:t>B</a:t>
            </a:r>
            <a:r>
              <a:rPr lang="en-US" altLang="en-US" dirty="0">
                <a:sym typeface="Symbol" charset="2"/>
              </a:rPr>
              <a:t>(</a:t>
            </a:r>
            <a:r>
              <a:rPr lang="en-US" altLang="en-US" i="1" dirty="0"/>
              <a:t>r</a:t>
            </a:r>
            <a:r>
              <a:rPr lang="en-US" altLang="en-US" baseline="-25000" dirty="0"/>
              <a:t>1</a:t>
            </a:r>
            <a:r>
              <a:rPr lang="en-US" altLang="en-US" dirty="0"/>
              <a:t>) x </a:t>
            </a:r>
            <a:r>
              <a:rPr lang="en-US" altLang="en-US" i="1" dirty="0"/>
              <a:t>r</a:t>
            </a:r>
            <a:r>
              <a:rPr lang="en-US" altLang="en-US" baseline="-25000" dirty="0"/>
              <a:t>2</a:t>
            </a:r>
            <a:r>
              <a:rPr lang="en-US" altLang="en-US" dirty="0"/>
              <a:t> would be</a:t>
            </a:r>
          </a:p>
          <a:p>
            <a:pPr>
              <a:buFont typeface="Monotype Sorts" pitchFamily="2" charset="2"/>
              <a:buNone/>
              <a:tabLst>
                <a:tab pos="1436688" algn="l"/>
                <a:tab pos="2176463" algn="l"/>
              </a:tabLst>
            </a:pPr>
            <a:r>
              <a:rPr lang="en-US" altLang="en-US" dirty="0"/>
              <a:t>		{(</a:t>
            </a:r>
            <a:r>
              <a:rPr lang="en-US" altLang="en-US" i="1" dirty="0"/>
              <a:t>a</a:t>
            </a:r>
            <a:r>
              <a:rPr lang="en-US" altLang="en-US" dirty="0"/>
              <a:t>,2), (</a:t>
            </a:r>
            <a:r>
              <a:rPr lang="en-US" altLang="en-US" i="1" dirty="0"/>
              <a:t>a</a:t>
            </a:r>
            <a:r>
              <a:rPr lang="en-US" altLang="en-US" dirty="0"/>
              <a:t>,2), (</a:t>
            </a:r>
            <a:r>
              <a:rPr lang="en-US" altLang="en-US" i="1" dirty="0"/>
              <a:t>a</a:t>
            </a:r>
            <a:r>
              <a:rPr lang="en-US" altLang="en-US" dirty="0"/>
              <a:t>,3), (</a:t>
            </a:r>
            <a:r>
              <a:rPr lang="en-US" altLang="en-US" i="1" dirty="0"/>
              <a:t>a</a:t>
            </a:r>
            <a:r>
              <a:rPr lang="en-US" altLang="en-US" dirty="0"/>
              <a:t>,3), (</a:t>
            </a:r>
            <a:r>
              <a:rPr lang="en-US" altLang="en-US" i="1" dirty="0"/>
              <a:t>a</a:t>
            </a:r>
            <a:r>
              <a:rPr lang="en-US" altLang="en-US" dirty="0"/>
              <a:t>,3), (</a:t>
            </a:r>
            <a:r>
              <a:rPr lang="en-US" altLang="en-US" i="1" dirty="0"/>
              <a:t>a</a:t>
            </a:r>
            <a:r>
              <a:rPr lang="en-US" altLang="en-US" dirty="0"/>
              <a:t>,3)}</a:t>
            </a:r>
          </a:p>
          <a:p>
            <a:pPr>
              <a:tabLst>
                <a:tab pos="1436688" algn="l"/>
                <a:tab pos="2176463" algn="l"/>
              </a:tabLst>
            </a:pPr>
            <a:r>
              <a:rPr lang="en-US" altLang="en-US" dirty="0"/>
              <a:t>SQL duplicate semantics: </a:t>
            </a:r>
          </a:p>
          <a:p>
            <a:pPr>
              <a:buFont typeface="Monotype Sorts" pitchFamily="2" charset="2"/>
              <a:buNone/>
              <a:tabLst>
                <a:tab pos="1436688" algn="l"/>
                <a:tab pos="2176463" algn="l"/>
              </a:tabLst>
            </a:pPr>
            <a:r>
              <a:rPr lang="en-US" altLang="en-US" dirty="0"/>
              <a:t>		</a:t>
            </a:r>
            <a:r>
              <a:rPr lang="en-US" altLang="en-US" b="1" dirty="0"/>
              <a:t>select </a:t>
            </a:r>
            <a:r>
              <a:rPr lang="en-US" altLang="en-US" i="1" dirty="0"/>
              <a:t>A</a:t>
            </a:r>
            <a:r>
              <a:rPr lang="en-US" altLang="en-US" baseline="-25000" dirty="0"/>
              <a:t>1</a:t>
            </a:r>
            <a:r>
              <a:rPr lang="en-US" altLang="en-US" dirty="0"/>
              <a:t>,</a:t>
            </a:r>
            <a:r>
              <a:rPr lang="en-US" altLang="en-US" baseline="-25000" dirty="0"/>
              <a:t>, </a:t>
            </a:r>
            <a:r>
              <a:rPr lang="en-US" altLang="en-US" i="1" dirty="0"/>
              <a:t>A</a:t>
            </a:r>
            <a:r>
              <a:rPr lang="en-US" altLang="en-US" baseline="-25000" dirty="0"/>
              <a:t>2</a:t>
            </a:r>
            <a:r>
              <a:rPr lang="en-US" altLang="en-US" dirty="0"/>
              <a:t>, ..., </a:t>
            </a:r>
            <a:r>
              <a:rPr lang="en-US" altLang="en-US" i="1" dirty="0"/>
              <a:t>A</a:t>
            </a:r>
            <a:r>
              <a:rPr lang="en-US" altLang="en-US" sz="2000" i="1" baseline="-25000" dirty="0"/>
              <a:t>n</a:t>
            </a:r>
            <a:r>
              <a:rPr lang="en-US" altLang="en-US" i="1" dirty="0"/>
              <a:t/>
            </a:r>
            <a:br>
              <a:rPr lang="en-US" altLang="en-US" i="1" dirty="0"/>
            </a:br>
            <a:r>
              <a:rPr lang="en-US" altLang="en-US" i="1" dirty="0"/>
              <a:t>	</a:t>
            </a:r>
            <a:r>
              <a:rPr lang="en-US" altLang="en-US" b="1" dirty="0"/>
              <a:t>from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err="1"/>
              <a:t>r</a:t>
            </a:r>
            <a:r>
              <a:rPr lang="en-US" altLang="en-US" sz="2000" i="1" baseline="-25000" dirty="0" err="1"/>
              <a:t>m</a:t>
            </a:r>
            <a:r>
              <a:rPr lang="en-US" altLang="en-US" dirty="0"/>
              <a:t/>
            </a:r>
            <a:br>
              <a:rPr lang="en-US" altLang="en-US" dirty="0"/>
            </a:br>
            <a:r>
              <a:rPr lang="en-US" altLang="en-US" dirty="0"/>
              <a:t>	</a:t>
            </a:r>
            <a:r>
              <a:rPr lang="en-US" altLang="en-US" b="1" dirty="0"/>
              <a:t>where </a:t>
            </a:r>
            <a:r>
              <a:rPr lang="en-US" altLang="en-US" i="1" dirty="0"/>
              <a:t>P</a:t>
            </a:r>
          </a:p>
          <a:p>
            <a:pPr>
              <a:buFont typeface="Monotype Sorts" pitchFamily="2" charset="2"/>
              <a:buNone/>
              <a:tabLst>
                <a:tab pos="1436688" algn="l"/>
                <a:tab pos="2176463" algn="l"/>
              </a:tabLst>
            </a:pPr>
            <a:r>
              <a:rPr lang="en-US" altLang="en-US" i="1" dirty="0"/>
              <a:t>	</a:t>
            </a:r>
            <a:r>
              <a:rPr lang="en-US" altLang="en-US" dirty="0"/>
              <a:t>is equivalent to the </a:t>
            </a:r>
            <a:r>
              <a:rPr lang="en-US" altLang="en-US" i="1" dirty="0" err="1"/>
              <a:t>multiset</a:t>
            </a:r>
            <a:r>
              <a:rPr lang="en-US" altLang="en-US" dirty="0"/>
              <a:t> version of the expression:</a:t>
            </a:r>
          </a:p>
          <a:p>
            <a:pPr>
              <a:buFont typeface="Monotype Sorts" pitchFamily="2" charset="2"/>
              <a:buNone/>
              <a:tabLst>
                <a:tab pos="1436688" algn="l"/>
                <a:tab pos="2176463" algn="l"/>
              </a:tabLst>
            </a:pPr>
            <a:r>
              <a:rPr lang="en-US" altLang="en-US" dirty="0"/>
              <a:t>		</a:t>
            </a:r>
            <a:endParaRPr lang="en-US" altLang="en-US" i="1" baseline="-25000" dirty="0"/>
          </a:p>
        </p:txBody>
      </p:sp>
      <p:graphicFrame>
        <p:nvGraphicFramePr>
          <p:cNvPr id="2" name="Object 1"/>
          <p:cNvGraphicFramePr>
            <a:graphicFrameLocks noChangeAspect="1"/>
          </p:cNvGraphicFramePr>
          <p:nvPr/>
        </p:nvGraphicFramePr>
        <p:xfrm>
          <a:off x="2378075" y="4908550"/>
          <a:ext cx="3640138" cy="428625"/>
        </p:xfrm>
        <a:graphic>
          <a:graphicData uri="http://schemas.openxmlformats.org/presentationml/2006/ole">
            <mc:AlternateContent xmlns:mc="http://schemas.openxmlformats.org/markup-compatibility/2006">
              <mc:Choice xmlns:v="urn:schemas-microsoft-com:vml" Requires="v">
                <p:oleObj spid="_x0000_s4206" name="Equation" r:id="rId4" imgW="3022600" imgH="355600" progId="Equation.3">
                  <p:embed/>
                </p:oleObj>
              </mc:Choice>
              <mc:Fallback>
                <p:oleObj name="Equation" r:id="rId4" imgW="3022600" imgH="3556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075" y="4908550"/>
                        <a:ext cx="3640138"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984363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641014-22FE-421B-81D1-659F85C8724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552450" y="38100"/>
            <a:ext cx="8077200" cy="609600"/>
          </a:xfrm>
        </p:spPr>
        <p:txBody>
          <a:bodyPr>
            <a:normAutofit/>
          </a:bodyPr>
          <a:lstStyle/>
          <a:p>
            <a:pPr>
              <a:defRPr/>
            </a:pPr>
            <a:r>
              <a:rPr lang="en-US" sz="3200" b="1" dirty="0"/>
              <a:t>Set Operations</a:t>
            </a:r>
          </a:p>
        </p:txBody>
      </p:sp>
      <p:sp>
        <p:nvSpPr>
          <p:cNvPr id="10" name="Rectangle 3"/>
          <p:cNvSpPr txBox="1">
            <a:spLocks noChangeArrowheads="1"/>
          </p:cNvSpPr>
          <p:nvPr/>
        </p:nvSpPr>
        <p:spPr>
          <a:xfrm>
            <a:off x="814388" y="1108075"/>
            <a:ext cx="7661275" cy="511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481138" algn="l"/>
              </a:tabLst>
            </a:pPr>
            <a:r>
              <a:rPr lang="en-US" altLang="en-US" sz="2200" dirty="0"/>
              <a:t>Find courses that ran in Fall 2009 or in Spring 2010</a:t>
            </a:r>
          </a:p>
        </p:txBody>
      </p:sp>
      <p:sp>
        <p:nvSpPr>
          <p:cNvPr id="11" name="Text Box 4"/>
          <p:cNvSpPr txBox="1">
            <a:spLocks noChangeArrowheads="1"/>
          </p:cNvSpPr>
          <p:nvPr/>
        </p:nvSpPr>
        <p:spPr bwMode="auto">
          <a:xfrm>
            <a:off x="819150" y="4222750"/>
            <a:ext cx="6210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dirty="0"/>
              <a:t>  </a:t>
            </a:r>
            <a:r>
              <a:rPr kumimoji="1" lang="en-US" altLang="en-US" sz="1600" dirty="0"/>
              <a:t> </a:t>
            </a:r>
            <a:r>
              <a:rPr kumimoji="1" lang="en-US" altLang="en-US" dirty="0"/>
              <a:t>Find courses that ran in Fall 2009 but not in Spring 2010</a:t>
            </a:r>
          </a:p>
        </p:txBody>
      </p:sp>
      <p:sp>
        <p:nvSpPr>
          <p:cNvPr id="12" name="Text Box 5"/>
          <p:cNvSpPr txBox="1">
            <a:spLocks noChangeArrowheads="1"/>
          </p:cNvSpPr>
          <p:nvPr/>
        </p:nvSpPr>
        <p:spPr bwMode="auto">
          <a:xfrm>
            <a:off x="1141413" y="15605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union</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13" name="Text Box 6"/>
          <p:cNvSpPr txBox="1">
            <a:spLocks noChangeArrowheads="1"/>
          </p:cNvSpPr>
          <p:nvPr/>
        </p:nvSpPr>
        <p:spPr bwMode="auto">
          <a:xfrm>
            <a:off x="847725" y="2678113"/>
            <a:ext cx="583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r>
              <a:rPr kumimoji="1" lang="en-US" altLang="en-US" dirty="0"/>
              <a:t>  Find courses that ran in Fall 2009 and in Spring 2010</a:t>
            </a:r>
          </a:p>
        </p:txBody>
      </p:sp>
      <p:sp>
        <p:nvSpPr>
          <p:cNvPr id="14" name="Text Box 7"/>
          <p:cNvSpPr txBox="1">
            <a:spLocks noChangeArrowheads="1"/>
          </p:cNvSpPr>
          <p:nvPr/>
        </p:nvSpPr>
        <p:spPr bwMode="auto">
          <a:xfrm>
            <a:off x="1150938" y="3094038"/>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intersect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15" name="Text Box 8"/>
          <p:cNvSpPr txBox="1">
            <a:spLocks noChangeArrowheads="1"/>
          </p:cNvSpPr>
          <p:nvPr/>
        </p:nvSpPr>
        <p:spPr bwMode="auto">
          <a:xfrm>
            <a:off x="1166813" y="46593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None/>
            </a:pPr>
            <a:r>
              <a:rPr kumimoji="1" lang="en-US" altLang="en-US"/>
              <a:t>(</a:t>
            </a:r>
            <a:r>
              <a:rPr kumimoji="1" lang="en-US" altLang="en-US" b="1"/>
              <a:t>select</a:t>
            </a:r>
            <a:r>
              <a:rPr kumimoji="1" lang="en-US" altLang="en-US"/>
              <a:t> </a:t>
            </a:r>
            <a:r>
              <a:rPr kumimoji="1" lang="en-US" altLang="en-US" i="1"/>
              <a:t>course_id </a:t>
            </a:r>
            <a:r>
              <a:rPr kumimoji="1" lang="en-US" altLang="en-US" b="1"/>
              <a:t>from </a:t>
            </a:r>
            <a:r>
              <a:rPr kumimoji="1" lang="en-US" altLang="en-US" i="1"/>
              <a:t>section </a:t>
            </a:r>
            <a:r>
              <a:rPr kumimoji="1" lang="en-US" altLang="en-US" b="1"/>
              <a:t>where </a:t>
            </a:r>
            <a:r>
              <a:rPr kumimoji="1" lang="en-US" altLang="en-US" i="1"/>
              <a:t>sem = </a:t>
            </a:r>
            <a:r>
              <a:rPr kumimoji="1" lang="en-US" altLang="en-US"/>
              <a:t>‘Fall’ </a:t>
            </a:r>
            <a:r>
              <a:rPr kumimoji="1" lang="en-US" altLang="en-US" b="1"/>
              <a:t>and </a:t>
            </a:r>
            <a:r>
              <a:rPr kumimoji="1" lang="en-US" altLang="en-US" i="1"/>
              <a:t>year = </a:t>
            </a:r>
            <a:r>
              <a:rPr kumimoji="1" lang="en-US" altLang="en-US"/>
              <a:t>2009)</a:t>
            </a:r>
            <a:br>
              <a:rPr kumimoji="1" lang="en-US" altLang="en-US"/>
            </a:br>
            <a:r>
              <a:rPr kumimoji="1" lang="en-US" altLang="en-US"/>
              <a:t> </a:t>
            </a:r>
            <a:r>
              <a:rPr kumimoji="1" lang="en-US" altLang="en-US" b="1"/>
              <a:t>except</a:t>
            </a:r>
            <a:br>
              <a:rPr kumimoji="1" lang="en-US" altLang="en-US" b="1"/>
            </a:br>
            <a:r>
              <a:rPr kumimoji="1" lang="en-US" altLang="en-US"/>
              <a:t>(</a:t>
            </a:r>
            <a:r>
              <a:rPr kumimoji="1" lang="en-US" altLang="en-US" b="1"/>
              <a:t>select</a:t>
            </a:r>
            <a:r>
              <a:rPr kumimoji="1" lang="en-US" altLang="en-US"/>
              <a:t> </a:t>
            </a:r>
            <a:r>
              <a:rPr kumimoji="1" lang="en-US" altLang="en-US" i="1"/>
              <a:t>course_id </a:t>
            </a:r>
            <a:r>
              <a:rPr kumimoji="1" lang="en-US" altLang="en-US" b="1"/>
              <a:t>from </a:t>
            </a:r>
            <a:r>
              <a:rPr kumimoji="1" lang="en-US" altLang="en-US" i="1"/>
              <a:t>section </a:t>
            </a:r>
            <a:r>
              <a:rPr kumimoji="1" lang="en-US" altLang="en-US" b="1"/>
              <a:t>where </a:t>
            </a:r>
            <a:r>
              <a:rPr kumimoji="1" lang="en-US" altLang="en-US" i="1"/>
              <a:t>sem = </a:t>
            </a:r>
            <a:r>
              <a:rPr kumimoji="1" lang="en-US" altLang="en-US"/>
              <a:t>‘Spring’ </a:t>
            </a:r>
            <a:r>
              <a:rPr kumimoji="1" lang="en-US" altLang="en-US" b="1"/>
              <a:t>and </a:t>
            </a:r>
            <a:r>
              <a:rPr kumimoji="1" lang="en-US" altLang="en-US" i="1"/>
              <a:t>year = </a:t>
            </a:r>
            <a:r>
              <a:rPr kumimoji="1" lang="en-US" altLang="en-US"/>
              <a:t>2010)</a:t>
            </a:r>
          </a:p>
        </p:txBody>
      </p:sp>
    </p:spTree>
    <p:extLst>
      <p:ext uri="{BB962C8B-B14F-4D97-AF65-F5344CB8AC3E}">
        <p14:creationId xmlns:p14="http://schemas.microsoft.com/office/powerpoint/2010/main" val="367984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9C4A18-E595-4840-B24B-DEE9681D73E6}"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Referential Integrity Constraints</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066800"/>
            <a:ext cx="8229600" cy="1752599"/>
          </a:xfrm>
        </p:spPr>
        <p:txBody>
          <a:bodyPr>
            <a:normAutofit fontScale="70000" lnSpcReduction="20000"/>
          </a:bodyPr>
          <a:lstStyle/>
          <a:p>
            <a:pPr algn="just"/>
            <a:r>
              <a:rPr lang="en-US" dirty="0"/>
              <a:t>A referential integrity constraint is specified between two tables.</a:t>
            </a:r>
          </a:p>
          <a:p>
            <a:pPr algn="just"/>
            <a:r>
              <a:rPr lang="en-US" dirty="0"/>
              <a:t>In the Referential integrity constraints, if a foreign key in Table 1 refers to the Primary Key of Table 2, then every value of the Foreign Key in Table 1 must be null or be available in Table 2.</a:t>
            </a:r>
          </a:p>
          <a:p>
            <a:pPr marL="0" indent="0" algn="just">
              <a:buNone/>
            </a:pPr>
            <a:endParaRPr lang="en-US" dirty="0"/>
          </a:p>
        </p:txBody>
      </p:sp>
      <p:pic>
        <p:nvPicPr>
          <p:cNvPr id="10" name="Picture 2" descr="DBMS Integrity Constra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438400"/>
            <a:ext cx="53340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36099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F0A861-077A-490A-8866-7FD69E60BF3D}"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lIns="90488" tIns="44450" rIns="90488" bIns="44450" anchor="ctr">
            <a:normAutofit/>
          </a:bodyPr>
          <a:lstStyle/>
          <a:p>
            <a:pPr>
              <a:defRPr/>
            </a:pPr>
            <a:r>
              <a:rPr lang="en-US" sz="3200" b="1" dirty="0"/>
              <a:t>Set Operations (Cont.)</a:t>
            </a:r>
          </a:p>
        </p:txBody>
      </p:sp>
      <p:sp>
        <p:nvSpPr>
          <p:cNvPr id="10" name="Rectangle 3"/>
          <p:cNvSpPr txBox="1">
            <a:spLocks noChangeArrowheads="1"/>
          </p:cNvSpPr>
          <p:nvPr/>
        </p:nvSpPr>
        <p:spPr>
          <a:xfrm>
            <a:off x="533400" y="1066800"/>
            <a:ext cx="8435975" cy="4806950"/>
          </a:xfrm>
          <a:prstGeom prst="rect">
            <a:avLst/>
          </a:prstGeom>
          <a:noFill/>
        </p:spPr>
        <p:txBody>
          <a:bodyPr vert="horz" lIns="90488" tIns="44450" rIns="90488" bIns="4445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2055813" algn="l"/>
              </a:tabLst>
            </a:pPr>
            <a:r>
              <a:rPr lang="en-US" altLang="en-US" sz="2200" dirty="0"/>
              <a:t>Find the salaries of all instructors that are less than the largest salary.</a:t>
            </a:r>
          </a:p>
          <a:p>
            <a:pPr lvl="1">
              <a:tabLst>
                <a:tab pos="2055813" algn="l"/>
              </a:tabLst>
            </a:pPr>
            <a:r>
              <a:rPr lang="en-US" altLang="en-US" sz="2200" b="1" dirty="0"/>
              <a:t>select distinct </a:t>
            </a:r>
            <a:r>
              <a:rPr lang="en-US" altLang="en-US" sz="2200" i="1" dirty="0" err="1"/>
              <a:t>T.salary</a:t>
            </a:r>
            <a:r>
              <a:rPr lang="en-US" altLang="en-US" sz="2200" i="1" dirty="0"/>
              <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&lt; </a:t>
            </a:r>
            <a:r>
              <a:rPr lang="en-US" altLang="en-US" sz="2200" i="1" dirty="0" err="1"/>
              <a:t>S.salary</a:t>
            </a:r>
            <a:r>
              <a:rPr lang="en-US" altLang="en-US" sz="2200" i="1" dirty="0"/>
              <a:t> </a:t>
            </a:r>
          </a:p>
          <a:p>
            <a:pPr lvl="1">
              <a:buFont typeface="Monotype Sorts" pitchFamily="2" charset="2"/>
              <a:buNone/>
              <a:tabLst>
                <a:tab pos="2055813" algn="l"/>
              </a:tabLst>
            </a:pPr>
            <a:endParaRPr lang="en-US" altLang="en-US" sz="2200" i="1" dirty="0"/>
          </a:p>
          <a:p>
            <a:pPr>
              <a:tabLst>
                <a:tab pos="2055813" algn="l"/>
              </a:tabLst>
            </a:pPr>
            <a:r>
              <a:rPr lang="en-US" altLang="en-US" sz="2200" dirty="0"/>
              <a:t>Find all the salaries of all instructors</a:t>
            </a:r>
          </a:p>
          <a:p>
            <a:pPr lvl="1">
              <a:tabLst>
                <a:tab pos="2055813" algn="l"/>
              </a:tabLst>
            </a:pPr>
            <a:r>
              <a:rPr lang="en-US" altLang="en-US" sz="2200" b="1" dirty="0"/>
              <a:t>select distinct </a:t>
            </a:r>
            <a:r>
              <a:rPr lang="en-US" altLang="en-US" sz="2200" i="1" dirty="0"/>
              <a:t>salary</a:t>
            </a:r>
            <a:br>
              <a:rPr lang="en-US" altLang="en-US" sz="2200" i="1" dirty="0"/>
            </a:br>
            <a:r>
              <a:rPr lang="en-US" altLang="en-US" sz="2200" b="1" dirty="0"/>
              <a:t>from </a:t>
            </a:r>
            <a:r>
              <a:rPr lang="en-US" altLang="en-US" sz="2200" i="1" dirty="0"/>
              <a:t>instructor</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largest salary of all instructors.</a:t>
            </a:r>
          </a:p>
          <a:p>
            <a:pPr lvl="1">
              <a:tabLst>
                <a:tab pos="2055813" algn="l"/>
              </a:tabLst>
            </a:pPr>
            <a:r>
              <a:rPr lang="en-US" altLang="en-US" sz="2200" dirty="0"/>
              <a:t>  (</a:t>
            </a:r>
            <a:r>
              <a:rPr lang="en-US" altLang="en-US" sz="2200" b="1" dirty="0"/>
              <a:t>select</a:t>
            </a:r>
            <a:r>
              <a:rPr lang="en-US" altLang="en-US" sz="2200" dirty="0"/>
              <a:t>  “second query” )</a:t>
            </a:r>
            <a:br>
              <a:rPr lang="en-US" altLang="en-US" sz="2200" dirty="0"/>
            </a:br>
            <a:r>
              <a:rPr lang="en-US" altLang="en-US" sz="2200" dirty="0"/>
              <a:t> </a:t>
            </a:r>
            <a:r>
              <a:rPr lang="en-US" altLang="en-US" sz="2200" b="1" dirty="0"/>
              <a:t>except</a:t>
            </a:r>
            <a:br>
              <a:rPr lang="en-US" altLang="en-US" sz="2200" b="1" dirty="0"/>
            </a:br>
            <a:r>
              <a:rPr lang="en-US" altLang="en-US" sz="2200" b="1" dirty="0"/>
              <a:t>   </a:t>
            </a:r>
            <a:r>
              <a:rPr lang="en-US" altLang="en-US" sz="2200" dirty="0"/>
              <a:t>(</a:t>
            </a:r>
            <a:r>
              <a:rPr lang="en-US" altLang="en-US" sz="2200" b="1" dirty="0"/>
              <a:t>select</a:t>
            </a:r>
            <a:r>
              <a:rPr lang="en-US" altLang="en-US" sz="2200" dirty="0"/>
              <a:t> “first query”)</a:t>
            </a:r>
          </a:p>
        </p:txBody>
      </p:sp>
    </p:spTree>
    <p:extLst>
      <p:ext uri="{BB962C8B-B14F-4D97-AF65-F5344CB8AC3E}">
        <p14:creationId xmlns:p14="http://schemas.microsoft.com/office/powerpoint/2010/main" val="3679843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box(in)">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Effect transition="in" filter="box(in)">
                                      <p:cBhvr>
                                        <p:cTn id="1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7B16A9-8F76-45EB-97B5-35AC874D287A}"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Set Operations (Cont.)</a:t>
            </a:r>
          </a:p>
        </p:txBody>
      </p:sp>
      <p:sp>
        <p:nvSpPr>
          <p:cNvPr id="10" name="Rectangle 3"/>
          <p:cNvSpPr txBox="1">
            <a:spLocks noChangeArrowheads="1"/>
          </p:cNvSpPr>
          <p:nvPr/>
        </p:nvSpPr>
        <p:spPr>
          <a:xfrm>
            <a:off x="809625" y="1095375"/>
            <a:ext cx="7661275" cy="49037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Set operations </a:t>
            </a:r>
            <a:r>
              <a:rPr lang="en-US" altLang="en-US" sz="2200" b="1" dirty="0">
                <a:solidFill>
                  <a:srgbClr val="000099"/>
                </a:solidFill>
              </a:rPr>
              <a:t>union</a:t>
            </a:r>
            <a:r>
              <a:rPr lang="en-US" altLang="en-US" sz="2200" b="1" dirty="0"/>
              <a:t>, </a:t>
            </a:r>
            <a:r>
              <a:rPr lang="en-US" altLang="en-US" sz="2200" b="1" dirty="0">
                <a:solidFill>
                  <a:srgbClr val="000099"/>
                </a:solidFill>
              </a:rPr>
              <a:t>intersect</a:t>
            </a:r>
            <a:r>
              <a:rPr lang="en-US" altLang="en-US" sz="2200" b="1" dirty="0"/>
              <a:t>, </a:t>
            </a:r>
            <a:r>
              <a:rPr lang="en-US" altLang="en-US" sz="2200" dirty="0"/>
              <a:t>and </a:t>
            </a:r>
            <a:r>
              <a:rPr lang="en-US" altLang="en-US" sz="2200" b="1" dirty="0">
                <a:solidFill>
                  <a:srgbClr val="000099"/>
                </a:solidFill>
              </a:rPr>
              <a:t>except</a:t>
            </a:r>
            <a:r>
              <a:rPr lang="en-US" altLang="en-US" sz="2200" b="1" dirty="0"/>
              <a:t> </a:t>
            </a:r>
          </a:p>
          <a:p>
            <a:pPr lvl="1"/>
            <a:r>
              <a:rPr lang="en-US" altLang="en-US" sz="2200" dirty="0">
                <a:sym typeface="Symbol" charset="2"/>
              </a:rPr>
              <a:t>Each of the above operations automatically eliminates duplicates</a:t>
            </a:r>
          </a:p>
          <a:p>
            <a:pPr>
              <a:buFont typeface="Wingdings" pitchFamily="2" charset="2"/>
              <a:buChar char="n"/>
            </a:pPr>
            <a:r>
              <a:rPr lang="en-US" altLang="en-US" sz="2200" dirty="0">
                <a:sym typeface="Symbol" charset="2"/>
              </a:rPr>
              <a:t>To retain all duplicates use the corresponding </a:t>
            </a:r>
            <a:r>
              <a:rPr lang="en-US" altLang="en-US" sz="2200" dirty="0" err="1">
                <a:sym typeface="Symbol" charset="2"/>
              </a:rPr>
              <a:t>multiset</a:t>
            </a:r>
            <a:r>
              <a:rPr lang="en-US" altLang="en-US" sz="2200" dirty="0">
                <a:sym typeface="Symbol" charset="2"/>
              </a:rPr>
              <a:t> versions </a:t>
            </a:r>
            <a:r>
              <a:rPr lang="en-US" altLang="en-US" sz="2200" b="1" dirty="0">
                <a:solidFill>
                  <a:srgbClr val="000099"/>
                </a:solidFill>
                <a:sym typeface="Symbol" charset="2"/>
              </a:rPr>
              <a:t>union all, intersect all</a:t>
            </a:r>
            <a:r>
              <a:rPr lang="en-US" altLang="en-US" sz="2200" b="1" dirty="0">
                <a:sym typeface="Symbol" charset="2"/>
              </a:rPr>
              <a:t> </a:t>
            </a:r>
            <a:r>
              <a:rPr lang="en-US" altLang="en-US" sz="2200" dirty="0">
                <a:sym typeface="Symbol" charset="2"/>
              </a:rPr>
              <a:t>and </a:t>
            </a:r>
            <a:r>
              <a:rPr lang="en-US" altLang="en-US" sz="2200" b="1" dirty="0">
                <a:solidFill>
                  <a:srgbClr val="000099"/>
                </a:solidFill>
                <a:sym typeface="Symbol" charset="2"/>
              </a:rPr>
              <a:t>except all</a:t>
            </a:r>
            <a:r>
              <a:rPr lang="en-US" altLang="en-US" sz="2200" b="1" dirty="0">
                <a:sym typeface="Symbol" charset="2"/>
              </a:rPr>
              <a:t>.</a:t>
            </a:r>
            <a:br>
              <a:rPr lang="en-US" altLang="en-US" sz="2200" b="1" dirty="0">
                <a:sym typeface="Symbol" charset="2"/>
              </a:rPr>
            </a:br>
            <a:endParaRPr lang="en-US" altLang="en-US" sz="2200" dirty="0">
              <a:sym typeface="Symbol" charset="2"/>
            </a:endParaRPr>
          </a:p>
          <a:p>
            <a:pPr>
              <a:buFont typeface="Wingdings" pitchFamily="2" charset="2"/>
              <a:buChar char="n"/>
            </a:pPr>
            <a:r>
              <a:rPr lang="en-US" altLang="en-US" sz="2200" dirty="0">
                <a:sym typeface="Symbol" charset="2"/>
              </a:rPr>
              <a:t>Suppose a </a:t>
            </a:r>
            <a:r>
              <a:rPr lang="en-US" altLang="en-US" sz="2200" dirty="0" err="1">
                <a:sym typeface="Symbol" charset="2"/>
              </a:rPr>
              <a:t>tuple</a:t>
            </a:r>
            <a:r>
              <a:rPr lang="en-US" altLang="en-US" sz="2200" dirty="0">
                <a:sym typeface="Symbol" charset="2"/>
              </a:rPr>
              <a:t> occurs </a:t>
            </a:r>
            <a:r>
              <a:rPr lang="en-US" altLang="en-US" sz="2200" i="1" dirty="0">
                <a:sym typeface="Symbol" charset="2"/>
              </a:rPr>
              <a:t>m</a:t>
            </a:r>
            <a:r>
              <a:rPr lang="en-US" altLang="en-US" sz="2200" dirty="0">
                <a:sym typeface="Symbol" charset="2"/>
              </a:rPr>
              <a:t> times in </a:t>
            </a:r>
            <a:r>
              <a:rPr lang="en-US" altLang="en-US" sz="2200" i="1" dirty="0">
                <a:sym typeface="Symbol" charset="2"/>
              </a:rPr>
              <a:t>r</a:t>
            </a:r>
            <a:r>
              <a:rPr lang="en-US" altLang="en-US" sz="2200" dirty="0">
                <a:sym typeface="Symbol" charset="2"/>
              </a:rPr>
              <a:t> and </a:t>
            </a:r>
            <a:r>
              <a:rPr lang="en-US" altLang="en-US" sz="2200" i="1" dirty="0">
                <a:sym typeface="Symbol" charset="2"/>
              </a:rPr>
              <a:t>n </a:t>
            </a:r>
            <a:r>
              <a:rPr lang="en-US" altLang="en-US" sz="2200" dirty="0">
                <a:sym typeface="Symbol" charset="2"/>
              </a:rPr>
              <a:t>times in </a:t>
            </a:r>
            <a:r>
              <a:rPr lang="en-US" altLang="en-US" sz="2200" i="1" dirty="0">
                <a:sym typeface="Symbol" charset="2"/>
              </a:rPr>
              <a:t>s, </a:t>
            </a:r>
            <a:r>
              <a:rPr lang="en-US" altLang="en-US" sz="2200" dirty="0">
                <a:sym typeface="Symbol" charset="2"/>
              </a:rPr>
              <a:t>then, it occurs:</a:t>
            </a:r>
          </a:p>
          <a:p>
            <a:pPr lvl="1"/>
            <a:r>
              <a:rPr lang="en-US" altLang="en-US" sz="2200" i="1" dirty="0"/>
              <a:t>m </a:t>
            </a:r>
            <a:r>
              <a:rPr lang="en-US" altLang="en-US" sz="2200" i="1" baseline="-25000" dirty="0"/>
              <a:t> </a:t>
            </a:r>
            <a:r>
              <a:rPr lang="en-US" altLang="en-US" sz="2200" i="1" dirty="0"/>
              <a:t>+ n </a:t>
            </a:r>
            <a:r>
              <a:rPr lang="en-US" altLang="en-US" sz="2200" dirty="0"/>
              <a:t>times in </a:t>
            </a:r>
            <a:r>
              <a:rPr lang="en-US" altLang="en-US" sz="2200" i="1" dirty="0"/>
              <a:t>r </a:t>
            </a:r>
            <a:r>
              <a:rPr lang="en-US" altLang="en-US" sz="2200" b="1" dirty="0"/>
              <a:t>union all </a:t>
            </a:r>
            <a:r>
              <a:rPr lang="en-US" altLang="en-US" sz="2200" i="1" dirty="0"/>
              <a:t>s</a:t>
            </a:r>
          </a:p>
          <a:p>
            <a:pPr lvl="1"/>
            <a:r>
              <a:rPr lang="en-US" altLang="en-US" sz="2200" dirty="0"/>
              <a:t>min(</a:t>
            </a:r>
            <a:r>
              <a:rPr lang="en-US" altLang="en-US" sz="2200" i="1" dirty="0" err="1"/>
              <a:t>m,n</a:t>
            </a:r>
            <a:r>
              <a:rPr lang="en-US" altLang="en-US" sz="2200" i="1" dirty="0"/>
              <a:t>)</a:t>
            </a:r>
            <a:r>
              <a:rPr lang="en-US" altLang="en-US" sz="2200" dirty="0"/>
              <a:t> times in </a:t>
            </a:r>
            <a:r>
              <a:rPr lang="en-US" altLang="en-US" sz="2200" i="1" dirty="0"/>
              <a:t>r</a:t>
            </a:r>
            <a:r>
              <a:rPr lang="en-US" altLang="en-US" sz="2200" dirty="0"/>
              <a:t> </a:t>
            </a:r>
            <a:r>
              <a:rPr lang="en-US" altLang="en-US" sz="2200" b="1" dirty="0"/>
              <a:t>intersect all </a:t>
            </a:r>
            <a:r>
              <a:rPr lang="en-US" altLang="en-US" sz="2200" i="1" dirty="0"/>
              <a:t>s</a:t>
            </a:r>
          </a:p>
          <a:p>
            <a:pPr lvl="1"/>
            <a:r>
              <a:rPr lang="en-US" altLang="en-US" sz="2200" dirty="0"/>
              <a:t>max(0, </a:t>
            </a:r>
            <a:r>
              <a:rPr lang="en-US" altLang="en-US" sz="2200" i="1" dirty="0"/>
              <a:t>m – n)</a:t>
            </a:r>
            <a:r>
              <a:rPr lang="en-US" altLang="en-US" sz="2200" dirty="0"/>
              <a:t> times in </a:t>
            </a:r>
            <a:r>
              <a:rPr lang="en-US" altLang="en-US" sz="2200" i="1" dirty="0"/>
              <a:t>r</a:t>
            </a:r>
            <a:r>
              <a:rPr lang="en-US" altLang="en-US" sz="2200" dirty="0"/>
              <a:t> </a:t>
            </a:r>
            <a:r>
              <a:rPr lang="en-US" altLang="en-US" sz="2200" b="1" dirty="0"/>
              <a:t>except all </a:t>
            </a:r>
            <a:r>
              <a:rPr lang="en-US" altLang="en-US" sz="2200" i="1" dirty="0"/>
              <a:t>s</a:t>
            </a:r>
            <a:endParaRPr lang="en-US" altLang="en-US" sz="2200" dirty="0"/>
          </a:p>
        </p:txBody>
      </p:sp>
    </p:spTree>
    <p:extLst>
      <p:ext uri="{BB962C8B-B14F-4D97-AF65-F5344CB8AC3E}">
        <p14:creationId xmlns:p14="http://schemas.microsoft.com/office/powerpoint/2010/main" val="226244281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4C802-2ED7-44F0-AF42-1141724716D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Null Values</a:t>
            </a:r>
          </a:p>
        </p:txBody>
      </p:sp>
      <p:sp>
        <p:nvSpPr>
          <p:cNvPr id="10" name="Rectangle 3"/>
          <p:cNvSpPr txBox="1">
            <a:spLocks noChangeArrowheads="1"/>
          </p:cNvSpPr>
          <p:nvPr/>
        </p:nvSpPr>
        <p:spPr>
          <a:xfrm>
            <a:off x="739775" y="1106488"/>
            <a:ext cx="7126288" cy="515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It is possible for tuples to have a null value, denoted by </a:t>
            </a:r>
            <a:r>
              <a:rPr lang="en-US" altLang="en-US" sz="2200" i="1" dirty="0"/>
              <a:t>null</a:t>
            </a:r>
            <a:r>
              <a:rPr lang="en-US" altLang="en-US" sz="2200" dirty="0"/>
              <a:t>, for some of their attributes</a:t>
            </a:r>
          </a:p>
          <a:p>
            <a:r>
              <a:rPr lang="en-US" altLang="en-US" sz="2200" i="1" dirty="0"/>
              <a:t>null</a:t>
            </a:r>
            <a:r>
              <a:rPr lang="en-US" altLang="en-US" sz="2200" dirty="0"/>
              <a:t> signifies an unknown value or that a value does not exist.</a:t>
            </a:r>
          </a:p>
          <a:p>
            <a:r>
              <a:rPr lang="en-US" altLang="en-US" sz="2200" dirty="0"/>
              <a:t>The result of any arithmetic expression involving </a:t>
            </a:r>
            <a:r>
              <a:rPr lang="en-US" altLang="en-US" sz="2200" i="1" dirty="0"/>
              <a:t>null</a:t>
            </a:r>
            <a:r>
              <a:rPr lang="en-US" altLang="en-US" sz="2200" dirty="0"/>
              <a:t> is </a:t>
            </a:r>
            <a:r>
              <a:rPr lang="en-US" altLang="en-US" sz="2200" i="1" dirty="0"/>
              <a:t>null</a:t>
            </a:r>
          </a:p>
          <a:p>
            <a:pPr lvl="1"/>
            <a:r>
              <a:rPr lang="en-US" altLang="en-US" sz="2200" dirty="0"/>
              <a:t>Example:  5 + </a:t>
            </a:r>
            <a:r>
              <a:rPr lang="en-US" altLang="en-US" sz="2200" i="1" dirty="0"/>
              <a:t>null</a:t>
            </a:r>
            <a:r>
              <a:rPr lang="en-US" altLang="en-US" sz="2200" dirty="0"/>
              <a:t>  returns null</a:t>
            </a:r>
          </a:p>
          <a:p>
            <a:r>
              <a:rPr lang="en-US" altLang="en-US" sz="2200" dirty="0"/>
              <a:t>The predicate  is null can be used to check for null values.</a:t>
            </a:r>
          </a:p>
          <a:p>
            <a:pPr lvl="1"/>
            <a:r>
              <a:rPr lang="en-US" altLang="en-US" sz="2200" dirty="0"/>
              <a:t>Example: Find all instructors whose salary is null</a:t>
            </a:r>
            <a:r>
              <a:rPr lang="en-US" altLang="en-US" sz="2200" i="1" dirty="0"/>
              <a:t>.</a:t>
            </a:r>
          </a:p>
          <a:p>
            <a:pPr>
              <a:buFont typeface="Monotype Sorts" pitchFamily="2" charset="2"/>
              <a:buNone/>
            </a:pPr>
            <a:r>
              <a:rPr lang="en-US" altLang="en-US" sz="2200" dirty="0"/>
              <a:t>		select</a:t>
            </a:r>
            <a:r>
              <a:rPr lang="en-US" altLang="en-US" sz="2200" i="1" dirty="0"/>
              <a:t> name</a:t>
            </a:r>
            <a:br>
              <a:rPr lang="en-US" altLang="en-US" sz="2200" i="1" dirty="0"/>
            </a:br>
            <a:r>
              <a:rPr lang="en-US" altLang="en-US" sz="2200" i="1" dirty="0"/>
              <a:t>	</a:t>
            </a:r>
            <a:r>
              <a:rPr lang="en-US" altLang="en-US" sz="2200" dirty="0"/>
              <a:t>from</a:t>
            </a:r>
            <a:r>
              <a:rPr lang="en-US" altLang="en-US" sz="2200" i="1" dirty="0"/>
              <a:t> instructor</a:t>
            </a:r>
            <a:br>
              <a:rPr lang="en-US" altLang="en-US" sz="2200" i="1" dirty="0"/>
            </a:br>
            <a:r>
              <a:rPr lang="en-US" altLang="en-US" sz="2200" i="1" dirty="0"/>
              <a:t>	</a:t>
            </a:r>
            <a:r>
              <a:rPr lang="en-US" altLang="en-US" sz="2200" dirty="0"/>
              <a:t>where </a:t>
            </a:r>
            <a:r>
              <a:rPr lang="en-US" altLang="en-US" sz="2200" i="1" dirty="0"/>
              <a:t>salary </a:t>
            </a:r>
            <a:r>
              <a:rPr lang="en-US" altLang="en-US" sz="2200" dirty="0"/>
              <a:t>is null</a:t>
            </a:r>
          </a:p>
          <a:p>
            <a:pPr lvl="1"/>
            <a:endParaRPr lang="en-US" altLang="en-US" sz="2200" dirty="0"/>
          </a:p>
        </p:txBody>
      </p:sp>
    </p:spTree>
    <p:extLst>
      <p:ext uri="{BB962C8B-B14F-4D97-AF65-F5344CB8AC3E}">
        <p14:creationId xmlns:p14="http://schemas.microsoft.com/office/powerpoint/2010/main" val="22624428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79EC9A-3024-4BE6-972E-C21F497F5094}"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871538" y="120650"/>
            <a:ext cx="8077200" cy="609600"/>
          </a:xfrm>
        </p:spPr>
        <p:txBody>
          <a:bodyPr>
            <a:normAutofit/>
          </a:bodyPr>
          <a:lstStyle/>
          <a:p>
            <a:pPr>
              <a:defRPr/>
            </a:pPr>
            <a:r>
              <a:rPr lang="en-US" sz="3200" b="1" dirty="0"/>
              <a:t>Null Values and Three Valued Logic</a:t>
            </a:r>
          </a:p>
        </p:txBody>
      </p:sp>
      <p:sp>
        <p:nvSpPr>
          <p:cNvPr id="10" name="Rectangle 3"/>
          <p:cNvSpPr txBox="1">
            <a:spLocks noChangeArrowheads="1"/>
          </p:cNvSpPr>
          <p:nvPr/>
        </p:nvSpPr>
        <p:spPr>
          <a:xfrm>
            <a:off x="990600" y="685799"/>
            <a:ext cx="7661275" cy="49037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Three values – </a:t>
            </a:r>
            <a:r>
              <a:rPr lang="en-US" altLang="en-US" sz="2200" i="1" dirty="0"/>
              <a:t>true</a:t>
            </a:r>
            <a:r>
              <a:rPr lang="en-US" altLang="en-US" sz="2200" dirty="0"/>
              <a:t>, </a:t>
            </a:r>
            <a:r>
              <a:rPr lang="en-US" altLang="en-US" sz="2200" i="1" dirty="0"/>
              <a:t>false</a:t>
            </a:r>
            <a:r>
              <a:rPr lang="en-US" altLang="en-US" sz="2200" dirty="0"/>
              <a:t>, </a:t>
            </a:r>
            <a:r>
              <a:rPr lang="en-US" altLang="en-US" sz="2200" i="1" dirty="0"/>
              <a:t>unknown</a:t>
            </a:r>
          </a:p>
          <a:p>
            <a:r>
              <a:rPr lang="en-US" altLang="en-US" sz="2200" dirty="0"/>
              <a:t>Any comparison with </a:t>
            </a:r>
            <a:r>
              <a:rPr lang="en-US" altLang="en-US" sz="2200" i="1" dirty="0"/>
              <a:t>null</a:t>
            </a:r>
            <a:r>
              <a:rPr lang="en-US" altLang="en-US" sz="2200" dirty="0"/>
              <a:t> returns </a:t>
            </a:r>
            <a:r>
              <a:rPr lang="en-US" altLang="en-US" sz="2200" i="1" dirty="0"/>
              <a:t>unknown</a:t>
            </a:r>
          </a:p>
          <a:p>
            <a:pPr lvl="1"/>
            <a:r>
              <a:rPr lang="en-US" altLang="en-US" sz="2200" dirty="0"/>
              <a:t>Example</a:t>
            </a:r>
            <a:r>
              <a:rPr lang="en-US" altLang="en-US" sz="2200" i="1" dirty="0"/>
              <a:t>: 5 &lt; null   or   null &lt;&gt; null    or    null = null</a:t>
            </a:r>
          </a:p>
          <a:p>
            <a:r>
              <a:rPr lang="en-US" altLang="en-US" sz="2200" dirty="0"/>
              <a:t>Three-valued logic using the value </a:t>
            </a:r>
            <a:r>
              <a:rPr lang="en-US" altLang="en-US" sz="2200" i="1" dirty="0"/>
              <a:t>unknown</a:t>
            </a:r>
            <a:r>
              <a:rPr lang="en-US" altLang="en-US" sz="2200" dirty="0"/>
              <a:t>:</a:t>
            </a:r>
          </a:p>
          <a:p>
            <a:pPr lvl="1"/>
            <a:r>
              <a:rPr lang="en-US" altLang="en-US" sz="2200" dirty="0"/>
              <a:t>OR: (</a:t>
            </a:r>
            <a:r>
              <a:rPr lang="en-US" altLang="en-US" sz="2200" i="1" dirty="0"/>
              <a:t>unknown</a:t>
            </a:r>
            <a:r>
              <a:rPr lang="en-US" altLang="en-US" sz="2200" dirty="0"/>
              <a:t> </a:t>
            </a:r>
            <a:r>
              <a:rPr lang="en-US" altLang="en-US" sz="2200" b="1" dirty="0"/>
              <a:t>or</a:t>
            </a:r>
            <a:r>
              <a:rPr lang="en-US" altLang="en-US" sz="2200" dirty="0"/>
              <a:t> </a:t>
            </a:r>
            <a:r>
              <a:rPr lang="en-US" altLang="en-US" sz="2200" i="1" dirty="0"/>
              <a:t>true</a:t>
            </a:r>
            <a:r>
              <a:rPr lang="en-US" altLang="en-US" sz="2200" dirty="0"/>
              <a:t>)   = </a:t>
            </a:r>
            <a:r>
              <a:rPr lang="en-US" altLang="en-US" sz="2200" i="1" dirty="0"/>
              <a:t>true</a:t>
            </a:r>
            <a:r>
              <a:rPr lang="en-US" altLang="en-US" sz="2200" dirty="0"/>
              <a:t>,</a:t>
            </a:r>
            <a:br>
              <a:rPr lang="en-US" altLang="en-US" sz="2200" dirty="0"/>
            </a:br>
            <a:r>
              <a:rPr lang="en-US" altLang="en-US" sz="2200" dirty="0"/>
              <a:t>       (</a:t>
            </a:r>
            <a:r>
              <a:rPr lang="en-US" altLang="en-US" sz="2200" i="1" dirty="0"/>
              <a:t>unknown</a:t>
            </a:r>
            <a:r>
              <a:rPr lang="en-US" altLang="en-US" sz="2200" dirty="0"/>
              <a:t> </a:t>
            </a:r>
            <a:r>
              <a:rPr lang="en-US" altLang="en-US" sz="2200" b="1" dirty="0"/>
              <a:t>or</a:t>
            </a:r>
            <a:r>
              <a:rPr lang="en-US" altLang="en-US" sz="2200" dirty="0"/>
              <a:t> </a:t>
            </a:r>
            <a:r>
              <a:rPr lang="en-US" altLang="en-US" sz="2200" i="1" dirty="0"/>
              <a:t>false</a:t>
            </a:r>
            <a:r>
              <a:rPr lang="en-US" altLang="en-US" sz="2200" dirty="0"/>
              <a:t>)  = </a:t>
            </a:r>
            <a:r>
              <a:rPr lang="en-US" altLang="en-US" sz="2200" i="1" dirty="0"/>
              <a:t>unknown</a:t>
            </a:r>
            <a:r>
              <a:rPr lang="en-US" altLang="en-US" sz="2200" dirty="0"/>
              <a:t/>
            </a:r>
            <a:br>
              <a:rPr lang="en-US" altLang="en-US" sz="2200" dirty="0"/>
            </a:br>
            <a:r>
              <a:rPr lang="en-US" altLang="en-US" sz="2200" dirty="0"/>
              <a:t>       (</a:t>
            </a:r>
            <a:r>
              <a:rPr lang="en-US" altLang="en-US" sz="2200" i="1" dirty="0"/>
              <a:t>unknown </a:t>
            </a:r>
            <a:r>
              <a:rPr lang="en-US" altLang="en-US" sz="2200" b="1" dirty="0"/>
              <a:t>or</a:t>
            </a:r>
            <a:r>
              <a:rPr lang="en-US" altLang="en-US" sz="2200" i="1" dirty="0"/>
              <a:t> unknown) = unknown</a:t>
            </a:r>
          </a:p>
          <a:p>
            <a:pPr lvl="1"/>
            <a:r>
              <a:rPr lang="en-US" altLang="en-US" sz="2200" dirty="0"/>
              <a:t>AND:</a:t>
            </a:r>
            <a:r>
              <a:rPr lang="en-US" altLang="en-US" sz="2200" i="1" dirty="0"/>
              <a:t> (true</a:t>
            </a:r>
            <a:r>
              <a:rPr lang="en-US" altLang="en-US" sz="2200" b="1" dirty="0"/>
              <a:t> and </a:t>
            </a:r>
            <a:r>
              <a:rPr lang="en-US" altLang="en-US" sz="2200" i="1" dirty="0"/>
              <a:t>unknown)  = unknown,    </a:t>
            </a:r>
            <a:br>
              <a:rPr lang="en-US" altLang="en-US" sz="2200" i="1" dirty="0"/>
            </a:br>
            <a:r>
              <a:rPr lang="en-US" altLang="en-US" sz="2200" i="1" dirty="0"/>
              <a:t>         (false</a:t>
            </a:r>
            <a:r>
              <a:rPr lang="en-US" altLang="en-US" sz="2200" b="1" dirty="0"/>
              <a:t> and </a:t>
            </a:r>
            <a:r>
              <a:rPr lang="en-US" altLang="en-US" sz="2200" i="1" dirty="0"/>
              <a:t>unknown) = false,</a:t>
            </a:r>
            <a:br>
              <a:rPr lang="en-US" altLang="en-US" sz="2200" i="1" dirty="0"/>
            </a:br>
            <a:r>
              <a:rPr lang="en-US" altLang="en-US" sz="2200" i="1" dirty="0"/>
              <a:t>         (unknown </a:t>
            </a:r>
            <a:r>
              <a:rPr lang="en-US" altLang="en-US" sz="2200" b="1" dirty="0"/>
              <a:t>and</a:t>
            </a:r>
            <a:r>
              <a:rPr lang="en-US" altLang="en-US" sz="2200" i="1" dirty="0"/>
              <a:t> unknown) = unknown</a:t>
            </a:r>
          </a:p>
          <a:p>
            <a:pPr lvl="1"/>
            <a:r>
              <a:rPr lang="en-US" altLang="en-US" sz="2200" dirty="0"/>
              <a:t>NOT</a:t>
            </a:r>
            <a:r>
              <a:rPr lang="en-US" altLang="en-US" sz="2200" i="1" dirty="0"/>
              <a:t>:  (</a:t>
            </a:r>
            <a:r>
              <a:rPr lang="en-US" altLang="en-US" sz="2200" b="1" dirty="0"/>
              <a:t>not</a:t>
            </a:r>
            <a:r>
              <a:rPr lang="en-US" altLang="en-US" sz="2200" i="1" dirty="0"/>
              <a:t> unknown) = unknown</a:t>
            </a:r>
          </a:p>
          <a:p>
            <a:pPr lvl="1"/>
            <a:r>
              <a:rPr lang="en-US" altLang="en-US" sz="2200" dirty="0"/>
              <a:t>“</a:t>
            </a:r>
            <a:r>
              <a:rPr lang="en-US" altLang="en-US" sz="2200" i="1" dirty="0"/>
              <a:t>P</a:t>
            </a:r>
            <a:r>
              <a:rPr lang="en-US" altLang="en-US" sz="2200" b="1" dirty="0"/>
              <a:t>  is unknown</a:t>
            </a:r>
            <a:r>
              <a:rPr lang="en-US" altLang="en-US" sz="2200" dirty="0"/>
              <a:t>”</a:t>
            </a:r>
            <a:r>
              <a:rPr lang="en-US" altLang="en-US" sz="2200" b="1" dirty="0"/>
              <a:t> </a:t>
            </a:r>
            <a:r>
              <a:rPr lang="en-US" altLang="en-US" sz="2200" dirty="0"/>
              <a:t>evaluates to true if predicate </a:t>
            </a:r>
            <a:r>
              <a:rPr lang="en-US" altLang="en-US" sz="2200" i="1" dirty="0"/>
              <a:t>P</a:t>
            </a:r>
            <a:r>
              <a:rPr lang="en-US" altLang="en-US" sz="2200" dirty="0"/>
              <a:t> evaluates to </a:t>
            </a:r>
            <a:r>
              <a:rPr lang="en-US" altLang="en-US" sz="2200" i="1" dirty="0"/>
              <a:t>unknown</a:t>
            </a:r>
          </a:p>
          <a:p>
            <a:r>
              <a:rPr lang="en-US" altLang="en-US" sz="2200" dirty="0"/>
              <a:t>Result of </a:t>
            </a:r>
            <a:r>
              <a:rPr lang="en-US" altLang="en-US" sz="2200" b="1" dirty="0"/>
              <a:t>where </a:t>
            </a:r>
            <a:r>
              <a:rPr lang="en-US" altLang="en-US" sz="2200" dirty="0"/>
              <a:t>clause predicate is treated as </a:t>
            </a:r>
            <a:r>
              <a:rPr lang="en-US" altLang="en-US" sz="2200" i="1" dirty="0"/>
              <a:t>false </a:t>
            </a:r>
            <a:r>
              <a:rPr lang="en-US" altLang="en-US" sz="2200" dirty="0"/>
              <a:t>if it evaluates to </a:t>
            </a:r>
            <a:r>
              <a:rPr lang="en-US" altLang="en-US" sz="2200" i="1" dirty="0"/>
              <a:t>unknown</a:t>
            </a:r>
            <a:endParaRPr lang="en-US" altLang="en-US" sz="2200" dirty="0"/>
          </a:p>
        </p:txBody>
      </p:sp>
    </p:spTree>
    <p:extLst>
      <p:ext uri="{BB962C8B-B14F-4D97-AF65-F5344CB8AC3E}">
        <p14:creationId xmlns:p14="http://schemas.microsoft.com/office/powerpoint/2010/main" val="226244281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594AC4-8084-496B-A550-557738DED76F}"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Aggregate Functions</a:t>
            </a:r>
          </a:p>
        </p:txBody>
      </p:sp>
      <p:sp>
        <p:nvSpPr>
          <p:cNvPr id="10" name="Rectangle 3"/>
          <p:cNvSpPr txBox="1">
            <a:spLocks noChangeArrowheads="1"/>
          </p:cNvSpPr>
          <p:nvPr/>
        </p:nvSpPr>
        <p:spPr>
          <a:xfrm>
            <a:off x="814388" y="1093788"/>
            <a:ext cx="7010400" cy="3897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2222500" algn="l"/>
              </a:tabLst>
            </a:pPr>
            <a:r>
              <a:rPr lang="en-US" altLang="en-US" sz="2200" dirty="0"/>
              <a:t>These functions operate on the multiset of values of a column of a relation, and return a value</a:t>
            </a:r>
          </a:p>
          <a:p>
            <a:pPr>
              <a:buFont typeface="Monotype Sorts" pitchFamily="2" charset="2"/>
              <a:buNone/>
              <a:tabLst>
                <a:tab pos="2222500" algn="l"/>
              </a:tabLst>
            </a:pPr>
            <a:r>
              <a:rPr lang="en-US" altLang="en-US" sz="2200" dirty="0"/>
              <a:t>		</a:t>
            </a:r>
            <a:r>
              <a:rPr lang="en-US" altLang="en-US" sz="2200" b="1" dirty="0" err="1"/>
              <a:t>avg</a:t>
            </a:r>
            <a:r>
              <a:rPr lang="en-US" altLang="en-US" sz="2200" b="1" dirty="0"/>
              <a:t>: </a:t>
            </a:r>
            <a:r>
              <a:rPr lang="en-US" altLang="en-US" sz="2200" dirty="0"/>
              <a:t>average value</a:t>
            </a:r>
            <a:br>
              <a:rPr lang="en-US" altLang="en-US" sz="2200" dirty="0"/>
            </a:br>
            <a:r>
              <a:rPr lang="en-US" altLang="en-US" sz="2200" dirty="0"/>
              <a:t>	</a:t>
            </a:r>
            <a:r>
              <a:rPr lang="en-US" altLang="en-US" sz="2200" b="1" dirty="0"/>
              <a:t>min:  </a:t>
            </a:r>
            <a:r>
              <a:rPr lang="en-US" altLang="en-US" sz="2200" dirty="0"/>
              <a:t>minimum value</a:t>
            </a:r>
            <a:br>
              <a:rPr lang="en-US" altLang="en-US" sz="2200" dirty="0"/>
            </a:br>
            <a:r>
              <a:rPr lang="en-US" altLang="en-US" sz="2200" dirty="0"/>
              <a:t>	</a:t>
            </a:r>
            <a:r>
              <a:rPr lang="en-US" altLang="en-US" sz="2200" b="1" dirty="0"/>
              <a:t>max:  </a:t>
            </a:r>
            <a:r>
              <a:rPr lang="en-US" altLang="en-US" sz="2200" dirty="0"/>
              <a:t>maximum value</a:t>
            </a:r>
            <a:br>
              <a:rPr lang="en-US" altLang="en-US" sz="2200" dirty="0"/>
            </a:br>
            <a:r>
              <a:rPr lang="en-US" altLang="en-US" sz="2200" dirty="0"/>
              <a:t>	</a:t>
            </a:r>
            <a:r>
              <a:rPr lang="en-US" altLang="en-US" sz="2200" b="1" dirty="0"/>
              <a:t>sum:  </a:t>
            </a:r>
            <a:r>
              <a:rPr lang="en-US" altLang="en-US" sz="2200" dirty="0"/>
              <a:t>sum of values</a:t>
            </a:r>
            <a:br>
              <a:rPr lang="en-US" altLang="en-US" sz="2200" dirty="0"/>
            </a:br>
            <a:r>
              <a:rPr lang="en-US" altLang="en-US" sz="2200" dirty="0"/>
              <a:t>	</a:t>
            </a:r>
            <a:r>
              <a:rPr lang="en-US" altLang="en-US" sz="2200" b="1" dirty="0"/>
              <a:t>count:  </a:t>
            </a:r>
            <a:r>
              <a:rPr lang="en-US" altLang="en-US" sz="2200" dirty="0"/>
              <a:t>number of values</a:t>
            </a:r>
          </a:p>
        </p:txBody>
      </p:sp>
    </p:spTree>
    <p:extLst>
      <p:ext uri="{BB962C8B-B14F-4D97-AF65-F5344CB8AC3E}">
        <p14:creationId xmlns:p14="http://schemas.microsoft.com/office/powerpoint/2010/main" val="226244281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020AB4-9D45-445D-88A9-BC237E66FCD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Aggregate Functions (Cont.)</a:t>
            </a:r>
          </a:p>
        </p:txBody>
      </p:sp>
      <p:sp>
        <p:nvSpPr>
          <p:cNvPr id="10" name="Rectangle 3"/>
          <p:cNvSpPr txBox="1">
            <a:spLocks noChangeArrowheads="1"/>
          </p:cNvSpPr>
          <p:nvPr/>
        </p:nvSpPr>
        <p:spPr>
          <a:xfrm>
            <a:off x="814388" y="1108075"/>
            <a:ext cx="7843837" cy="5064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711325" algn="l"/>
              </a:tabLst>
            </a:pPr>
            <a:r>
              <a:rPr lang="en-US" altLang="en-US" sz="2200" dirty="0"/>
              <a:t>Find the average salary of instructors in the Computer Science department </a:t>
            </a:r>
          </a:p>
          <a:p>
            <a:pPr lvl="1">
              <a:tabLst>
                <a:tab pos="1711325" algn="l"/>
              </a:tabLst>
            </a:pPr>
            <a:r>
              <a:rPr lang="en-US" altLang="en-US" sz="2200" b="1" dirty="0"/>
              <a:t>select </a:t>
            </a:r>
            <a:r>
              <a:rPr lang="en-US" altLang="en-US" sz="2200" b="1" dirty="0" err="1"/>
              <a:t>avg</a:t>
            </a:r>
            <a:r>
              <a:rPr lang="en-US" altLang="en-US" sz="2200" b="1" dirty="0"/>
              <a:t> </a:t>
            </a:r>
            <a:r>
              <a:rPr lang="en-US" altLang="en-US" sz="2200" dirty="0"/>
              <a:t>(</a:t>
            </a:r>
            <a:r>
              <a:rPr lang="en-US" altLang="en-US" sz="2200" i="1" dirty="0"/>
              <a:t>salary</a:t>
            </a:r>
            <a:r>
              <a:rPr lang="en-US" altLang="en-US" sz="2200" dirty="0"/>
              <a:t>)</a:t>
            </a:r>
            <a:br>
              <a:rPr lang="en-US" altLang="en-US" sz="2200" dirty="0"/>
            </a:br>
            <a:r>
              <a:rPr lang="en-US" altLang="en-US" sz="2200" b="1" dirty="0"/>
              <a:t>from </a:t>
            </a:r>
            <a:r>
              <a:rPr lang="en-US" altLang="en-US" sz="2200" i="1" dirty="0"/>
              <a:t>instructor</a:t>
            </a:r>
            <a:br>
              <a:rPr lang="en-US" altLang="en-US" sz="2200" i="1" dirty="0"/>
            </a:br>
            <a:r>
              <a:rPr lang="en-US" altLang="en-US" sz="2200" b="1" dirty="0"/>
              <a:t>where </a:t>
            </a:r>
            <a:r>
              <a:rPr lang="en-US" altLang="en-US" sz="2200" i="1" dirty="0" err="1"/>
              <a:t>dept_name</a:t>
            </a:r>
            <a:r>
              <a:rPr lang="en-US" altLang="en-US" sz="2200" dirty="0"/>
              <a:t>= ’Comp. Sci.’;</a:t>
            </a:r>
          </a:p>
          <a:p>
            <a:pPr>
              <a:tabLst>
                <a:tab pos="1711325" algn="l"/>
              </a:tabLst>
            </a:pPr>
            <a:r>
              <a:rPr lang="en-US" altLang="en-US" sz="2200" dirty="0"/>
              <a:t>Find the total number of instructors who teach a course in the Spring 2010 semester</a:t>
            </a:r>
          </a:p>
          <a:p>
            <a:pPr lvl="1">
              <a:tabLst>
                <a:tab pos="1711325" algn="l"/>
              </a:tabLst>
            </a:pPr>
            <a:r>
              <a:rPr lang="en-US" altLang="en-US" sz="2200" b="1" dirty="0"/>
              <a:t>select count </a:t>
            </a:r>
            <a:r>
              <a:rPr lang="en-US" altLang="en-US" sz="2200" dirty="0"/>
              <a:t>(</a:t>
            </a:r>
            <a:r>
              <a:rPr lang="en-US" altLang="en-US" sz="2200" b="1" dirty="0"/>
              <a:t>distinct </a:t>
            </a:r>
            <a:r>
              <a:rPr lang="en-US" altLang="en-US" sz="2200" i="1" dirty="0"/>
              <a:t>ID</a:t>
            </a:r>
            <a:r>
              <a:rPr lang="en-US" altLang="en-US" sz="2200" dirty="0"/>
              <a:t>)</a:t>
            </a:r>
            <a:br>
              <a:rPr lang="en-US" altLang="en-US" sz="2200" dirty="0"/>
            </a:br>
            <a:r>
              <a:rPr lang="en-US" altLang="en-US" sz="2200" b="1" dirty="0"/>
              <a:t>from </a:t>
            </a:r>
            <a:r>
              <a:rPr lang="en-US" altLang="en-US" sz="2200" i="1" dirty="0"/>
              <a:t>teaches</a:t>
            </a:r>
            <a:br>
              <a:rPr lang="en-US" altLang="en-US" sz="2200" i="1" dirty="0"/>
            </a:br>
            <a:r>
              <a:rPr lang="en-US" altLang="en-US" sz="2200" b="1" dirty="0"/>
              <a:t>where </a:t>
            </a:r>
            <a:r>
              <a:rPr lang="en-US" altLang="en-US" sz="2200" i="1" dirty="0"/>
              <a:t>semester </a:t>
            </a:r>
            <a:r>
              <a:rPr lang="en-US" altLang="en-US" sz="2200" dirty="0"/>
              <a:t>= ’Spring’ </a:t>
            </a:r>
            <a:r>
              <a:rPr lang="en-US" altLang="en-US" sz="2200" b="1" dirty="0"/>
              <a:t>and </a:t>
            </a:r>
            <a:r>
              <a:rPr lang="en-US" altLang="en-US" sz="2200" i="1" dirty="0"/>
              <a:t>year </a:t>
            </a:r>
            <a:r>
              <a:rPr lang="en-US" altLang="en-US" sz="2200" dirty="0"/>
              <a:t>= 2010;</a:t>
            </a:r>
          </a:p>
          <a:p>
            <a:pPr>
              <a:tabLst>
                <a:tab pos="1711325" algn="l"/>
              </a:tabLst>
            </a:pPr>
            <a:r>
              <a:rPr lang="en-US" altLang="en-US" sz="2200" dirty="0"/>
              <a:t>Find the number of tuples in the </a:t>
            </a:r>
            <a:r>
              <a:rPr lang="en-US" altLang="en-US" sz="2200" i="1" dirty="0"/>
              <a:t>course </a:t>
            </a:r>
            <a:r>
              <a:rPr lang="en-US" altLang="en-US" sz="2200" dirty="0"/>
              <a:t>relation</a:t>
            </a:r>
          </a:p>
          <a:p>
            <a:pPr lvl="1">
              <a:tabLst>
                <a:tab pos="1711325" algn="l"/>
              </a:tabLst>
            </a:pPr>
            <a:r>
              <a:rPr lang="en-US" altLang="en-US" sz="2200" b="1" dirty="0"/>
              <a:t>select count </a:t>
            </a:r>
            <a:r>
              <a:rPr lang="en-US" altLang="en-US" sz="2200" dirty="0"/>
              <a:t>(*)</a:t>
            </a:r>
            <a:br>
              <a:rPr lang="en-US" altLang="en-US" sz="2200" dirty="0"/>
            </a:br>
            <a:r>
              <a:rPr lang="en-US" altLang="en-US" sz="2200" b="1" dirty="0"/>
              <a:t>from </a:t>
            </a:r>
            <a:r>
              <a:rPr lang="en-US" altLang="en-US" sz="2200" i="1" dirty="0"/>
              <a:t>course</a:t>
            </a:r>
            <a:r>
              <a:rPr lang="en-US" altLang="en-US" sz="2200" dirty="0"/>
              <a:t>;</a:t>
            </a:r>
          </a:p>
          <a:p>
            <a:pPr>
              <a:tabLst>
                <a:tab pos="1711325" algn="l"/>
              </a:tabLst>
            </a:pPr>
            <a:endParaRPr lang="en-US" altLang="en-US" sz="2200" dirty="0"/>
          </a:p>
        </p:txBody>
      </p:sp>
      <p:sp>
        <p:nvSpPr>
          <p:cNvPr id="11" name="Text Box 4"/>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kumimoji="1" lang="en-US" altLang="en-US"/>
              <a:t>   </a:t>
            </a:r>
            <a:endParaRPr lang="en-US" altLang="en-US" sz="1600"/>
          </a:p>
        </p:txBody>
      </p:sp>
    </p:spTree>
    <p:extLst>
      <p:ext uri="{BB962C8B-B14F-4D97-AF65-F5344CB8AC3E}">
        <p14:creationId xmlns:p14="http://schemas.microsoft.com/office/powerpoint/2010/main" val="226244281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5FBE63-235A-49D9-A209-2B03C12254F0}"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Aggregate Functions – Group By</a:t>
            </a:r>
          </a:p>
        </p:txBody>
      </p:sp>
      <p:sp>
        <p:nvSpPr>
          <p:cNvPr id="10" name="Rectangle 3"/>
          <p:cNvSpPr txBox="1">
            <a:spLocks noChangeArrowheads="1"/>
          </p:cNvSpPr>
          <p:nvPr/>
        </p:nvSpPr>
        <p:spPr>
          <a:xfrm>
            <a:off x="760413" y="1023938"/>
            <a:ext cx="8048625" cy="14144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625475" algn="l"/>
              </a:tabLst>
            </a:pPr>
            <a:r>
              <a:rPr lang="en-US" altLang="en-US" sz="2200" dirty="0"/>
              <a:t>Find the average salary of instructors in each department</a:t>
            </a:r>
          </a:p>
          <a:p>
            <a:pPr lvl="1">
              <a:tabLst>
                <a:tab pos="625475" algn="l"/>
              </a:tabLst>
            </a:pPr>
            <a:r>
              <a:rPr lang="en-US" altLang="en-US" sz="2200" b="1" dirty="0"/>
              <a:t>select </a:t>
            </a:r>
            <a:r>
              <a:rPr lang="en-US" altLang="en-US" sz="2200" i="1" dirty="0" err="1"/>
              <a:t>dept_name</a:t>
            </a:r>
            <a:r>
              <a:rPr lang="en-US" altLang="en-US" sz="2200" dirty="0"/>
              <a:t>, </a:t>
            </a:r>
            <a:r>
              <a:rPr lang="en-US" altLang="en-US" sz="2200" b="1" dirty="0" err="1"/>
              <a:t>avg</a:t>
            </a:r>
            <a:r>
              <a:rPr lang="en-US" altLang="en-US" sz="2200" b="1" dirty="0"/>
              <a:t> </a:t>
            </a:r>
            <a:r>
              <a:rPr lang="en-US" altLang="en-US" sz="2200" dirty="0"/>
              <a:t>(</a:t>
            </a:r>
            <a:r>
              <a:rPr lang="en-US" altLang="en-US" sz="2200" i="1" dirty="0"/>
              <a:t>salary</a:t>
            </a:r>
            <a:r>
              <a:rPr lang="en-US" altLang="en-US" sz="2200" dirty="0"/>
              <a:t>) </a:t>
            </a:r>
            <a:r>
              <a:rPr lang="en-US" altLang="en-US" sz="2200" b="1" dirty="0"/>
              <a:t>as</a:t>
            </a:r>
            <a:r>
              <a:rPr lang="en-US" altLang="en-US" sz="2200" dirty="0"/>
              <a:t> </a:t>
            </a:r>
            <a:r>
              <a:rPr lang="en-US" altLang="en-US" sz="2200" i="1" dirty="0" err="1"/>
              <a:t>avg_salary</a:t>
            </a:r>
            <a:r>
              <a:rPr lang="en-US" altLang="en-US" sz="2200" dirty="0"/>
              <a:t/>
            </a:r>
            <a:br>
              <a:rPr lang="en-US" altLang="en-US" sz="2200" dirty="0"/>
            </a:br>
            <a:r>
              <a:rPr lang="en-US" altLang="en-US" sz="2200" b="1" dirty="0"/>
              <a:t>from </a:t>
            </a:r>
            <a:r>
              <a:rPr lang="en-US" altLang="en-US" sz="2200" i="1" dirty="0"/>
              <a:t>instructor</a:t>
            </a:r>
            <a:br>
              <a:rPr lang="en-US" altLang="en-US" sz="2200" i="1" dirty="0"/>
            </a:br>
            <a:r>
              <a:rPr lang="en-US" altLang="en-US" sz="2200" b="1" dirty="0"/>
              <a:t>group by </a:t>
            </a:r>
            <a:r>
              <a:rPr lang="en-US" altLang="en-US" sz="2200" i="1" dirty="0" err="1"/>
              <a:t>dept_name</a:t>
            </a:r>
            <a:r>
              <a:rPr lang="en-US" altLang="en-US" sz="2200" dirty="0"/>
              <a:t>;</a:t>
            </a:r>
          </a:p>
          <a:p>
            <a:pPr lvl="1">
              <a:tabLst>
                <a:tab pos="625475" algn="l"/>
              </a:tabLst>
            </a:pPr>
            <a:endParaRPr lang="en-US" altLang="en-US" sz="2200" dirty="0"/>
          </a:p>
          <a:p>
            <a:pPr lvl="1">
              <a:tabLst>
                <a:tab pos="625475" algn="l"/>
              </a:tabLst>
            </a:pPr>
            <a:endParaRPr lang="en-US" altLang="en-US" sz="2200" dirty="0"/>
          </a:p>
        </p:txBody>
      </p:sp>
      <p:pic>
        <p:nvPicPr>
          <p:cNvPr id="11"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571750"/>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3122613"/>
            <a:ext cx="241141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7129463" y="3228975"/>
            <a:ext cx="882650" cy="2127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1400" i="1"/>
              <a:t>avg_salary</a:t>
            </a:r>
          </a:p>
        </p:txBody>
      </p:sp>
    </p:spTree>
    <p:extLst>
      <p:ext uri="{BB962C8B-B14F-4D97-AF65-F5344CB8AC3E}">
        <p14:creationId xmlns:p14="http://schemas.microsoft.com/office/powerpoint/2010/main" val="226244281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80BED9-DBA2-405A-A952-0EDE6F3759D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Aggregation (Cont.)</a:t>
            </a:r>
          </a:p>
        </p:txBody>
      </p:sp>
      <p:sp>
        <p:nvSpPr>
          <p:cNvPr id="10" name="Text Box 3"/>
          <p:cNvSpPr txBox="1">
            <a:spLocks noChangeArrowheads="1"/>
          </p:cNvSpPr>
          <p:nvPr/>
        </p:nvSpPr>
        <p:spPr>
          <a:xfrm>
            <a:off x="814388" y="1093788"/>
            <a:ext cx="7661275" cy="4903787"/>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Attributes in </a:t>
            </a:r>
            <a:r>
              <a:rPr lang="en-US" altLang="en-US" sz="2200" b="1" dirty="0"/>
              <a:t>select </a:t>
            </a:r>
            <a:r>
              <a:rPr lang="en-US" altLang="en-US" sz="2200" dirty="0"/>
              <a:t>clause outside of aggregate functions must appear in </a:t>
            </a:r>
            <a:r>
              <a:rPr lang="en-US" altLang="en-US" sz="2200" b="1" dirty="0"/>
              <a:t>group by</a:t>
            </a:r>
            <a:r>
              <a:rPr lang="en-US" altLang="en-US" sz="2200" dirty="0"/>
              <a:t> list</a:t>
            </a:r>
          </a:p>
          <a:p>
            <a:pPr lvl="1"/>
            <a:r>
              <a:rPr lang="en-US" altLang="en-US" sz="2200" dirty="0"/>
              <a:t>/* erroneous query */</a:t>
            </a:r>
            <a:br>
              <a:rPr lang="en-US" altLang="en-US" sz="2200" dirty="0"/>
            </a:br>
            <a:r>
              <a:rPr lang="en-US" altLang="en-US" sz="2200" b="1" dirty="0"/>
              <a:t>select </a:t>
            </a:r>
            <a:r>
              <a:rPr lang="en-US" altLang="en-US" sz="2200" i="1" dirty="0" err="1"/>
              <a:t>dept_name</a:t>
            </a:r>
            <a:r>
              <a:rPr lang="en-US" altLang="en-US" sz="2200" dirty="0"/>
              <a:t>, </a:t>
            </a:r>
            <a:r>
              <a:rPr lang="en-US" altLang="en-US" sz="2200" i="1" dirty="0"/>
              <a:t>ID</a:t>
            </a:r>
            <a:r>
              <a:rPr lang="en-US" altLang="en-US" sz="2200" dirty="0"/>
              <a:t>, </a:t>
            </a:r>
            <a:r>
              <a:rPr lang="en-US" altLang="en-US" sz="2200" b="1" dirty="0" err="1"/>
              <a:t>avg</a:t>
            </a:r>
            <a:r>
              <a:rPr lang="en-US" altLang="en-US" sz="2200" b="1" dirty="0"/>
              <a:t> </a:t>
            </a:r>
            <a:r>
              <a:rPr lang="en-US" altLang="en-US" sz="2200" dirty="0"/>
              <a:t>(</a:t>
            </a:r>
            <a:r>
              <a:rPr lang="en-US" altLang="en-US" sz="2200" i="1" dirty="0"/>
              <a:t>salary</a:t>
            </a:r>
            <a:r>
              <a:rPr lang="en-US" altLang="en-US" sz="2200" dirty="0"/>
              <a:t>)</a:t>
            </a:r>
            <a:br>
              <a:rPr lang="en-US" altLang="en-US" sz="2200" dirty="0"/>
            </a:br>
            <a:r>
              <a:rPr lang="en-US" altLang="en-US" sz="2200" b="1" dirty="0"/>
              <a:t>from </a:t>
            </a:r>
            <a:r>
              <a:rPr lang="en-US" altLang="en-US" sz="2200" i="1" dirty="0"/>
              <a:t>instructor</a:t>
            </a:r>
            <a:br>
              <a:rPr lang="en-US" altLang="en-US" sz="2200" i="1" dirty="0"/>
            </a:br>
            <a:r>
              <a:rPr lang="en-US" altLang="en-US" sz="2200" b="1" dirty="0"/>
              <a:t>group by </a:t>
            </a:r>
            <a:r>
              <a:rPr lang="en-US" altLang="en-US" sz="2200" i="1" dirty="0" err="1"/>
              <a:t>dept_name</a:t>
            </a:r>
            <a:r>
              <a:rPr lang="en-US" altLang="en-US" sz="2200" dirty="0"/>
              <a:t>;</a:t>
            </a:r>
          </a:p>
          <a:p>
            <a:pPr lvl="1"/>
            <a:endParaRPr lang="en-US" altLang="en-US" sz="2200" dirty="0"/>
          </a:p>
        </p:txBody>
      </p:sp>
    </p:spTree>
    <p:extLst>
      <p:ext uri="{BB962C8B-B14F-4D97-AF65-F5344CB8AC3E}">
        <p14:creationId xmlns:p14="http://schemas.microsoft.com/office/powerpoint/2010/main" val="226244281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A8EECF-CE1D-4AFB-B426-F26F1A56ECBA}"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923925" y="96838"/>
            <a:ext cx="8077200" cy="609600"/>
          </a:xfrm>
        </p:spPr>
        <p:txBody>
          <a:bodyPr>
            <a:normAutofit/>
          </a:bodyPr>
          <a:lstStyle/>
          <a:p>
            <a:pPr>
              <a:defRPr/>
            </a:pPr>
            <a:r>
              <a:rPr lang="en-US" sz="3200" b="1" dirty="0"/>
              <a:t>Aggregate Functions – Having Clause</a:t>
            </a:r>
          </a:p>
        </p:txBody>
      </p:sp>
      <p:sp>
        <p:nvSpPr>
          <p:cNvPr id="10" name="Rectangle 3"/>
          <p:cNvSpPr txBox="1">
            <a:spLocks noChangeArrowheads="1"/>
          </p:cNvSpPr>
          <p:nvPr/>
        </p:nvSpPr>
        <p:spPr>
          <a:xfrm>
            <a:off x="814388" y="1193800"/>
            <a:ext cx="7661275" cy="773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489075" algn="l"/>
              </a:tabLst>
            </a:pPr>
            <a:r>
              <a:rPr lang="en-US" altLang="en-US" sz="2200" dirty="0"/>
              <a:t>Find the names and average salaries of all departments whose average salary is greater than 42000</a:t>
            </a:r>
          </a:p>
        </p:txBody>
      </p:sp>
      <p:sp>
        <p:nvSpPr>
          <p:cNvPr id="11" name="Text Box 4"/>
          <p:cNvSpPr txBox="1">
            <a:spLocks noChangeArrowheads="1"/>
          </p:cNvSpPr>
          <p:nvPr/>
        </p:nvSpPr>
        <p:spPr bwMode="auto">
          <a:xfrm>
            <a:off x="658813" y="3567113"/>
            <a:ext cx="784225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just">
              <a:spcBef>
                <a:spcPct val="35000"/>
              </a:spcBef>
              <a:buClr>
                <a:schemeClr val="tx2"/>
              </a:buClr>
              <a:buSzPct val="90000"/>
              <a:buFont typeface="Monotype Sorts" pitchFamily="2" charset="2"/>
              <a:buNone/>
            </a:pPr>
            <a:r>
              <a:rPr kumimoji="1" lang="en-US" altLang="en-US" sz="2200" dirty="0">
                <a:solidFill>
                  <a:schemeClr val="tx2"/>
                </a:solidFill>
                <a:latin typeface="+mn-lt"/>
              </a:rPr>
              <a:t>       </a:t>
            </a:r>
            <a:r>
              <a:rPr kumimoji="1" lang="en-US" altLang="en-US" sz="2200" dirty="0">
                <a:latin typeface="+mn-lt"/>
              </a:rPr>
              <a:t>Note:  predicates in the </a:t>
            </a:r>
            <a:r>
              <a:rPr kumimoji="1" lang="en-US" altLang="en-US" sz="2200" b="1" dirty="0">
                <a:latin typeface="+mn-lt"/>
              </a:rPr>
              <a:t>having</a:t>
            </a:r>
            <a:r>
              <a:rPr kumimoji="1" lang="en-US" altLang="en-US" sz="2200" dirty="0">
                <a:latin typeface="+mn-lt"/>
              </a:rPr>
              <a:t> clause are applied after the </a:t>
            </a:r>
            <a:br>
              <a:rPr kumimoji="1" lang="en-US" altLang="en-US" sz="2200" dirty="0">
                <a:latin typeface="+mn-lt"/>
              </a:rPr>
            </a:br>
            <a:r>
              <a:rPr kumimoji="1" lang="en-US" altLang="en-US" sz="2200" dirty="0">
                <a:latin typeface="+mn-lt"/>
              </a:rPr>
              <a:t>                 formation of groups whereas predicates in the </a:t>
            </a:r>
            <a:r>
              <a:rPr kumimoji="1" lang="en-US" altLang="en-US" sz="2200" b="1" dirty="0">
                <a:latin typeface="+mn-lt"/>
              </a:rPr>
              <a:t>where</a:t>
            </a:r>
            <a:r>
              <a:rPr kumimoji="1" lang="en-US" altLang="en-US" sz="2200" dirty="0">
                <a:latin typeface="+mn-lt"/>
              </a:rPr>
              <a:t> </a:t>
            </a:r>
            <a:br>
              <a:rPr kumimoji="1" lang="en-US" altLang="en-US" sz="2200" dirty="0">
                <a:latin typeface="+mn-lt"/>
              </a:rPr>
            </a:br>
            <a:r>
              <a:rPr kumimoji="1" lang="en-US" altLang="en-US" sz="2200" dirty="0">
                <a:latin typeface="+mn-lt"/>
              </a:rPr>
              <a:t>                 clause are applied before forming groups</a:t>
            </a:r>
          </a:p>
          <a:p>
            <a:pPr algn="just"/>
            <a:endParaRPr lang="en-US" altLang="en-US" sz="2200" dirty="0">
              <a:latin typeface="+mn-lt"/>
            </a:endParaRPr>
          </a:p>
        </p:txBody>
      </p:sp>
      <p:sp>
        <p:nvSpPr>
          <p:cNvPr id="12" name="Text Box 5"/>
          <p:cNvSpPr txBox="1">
            <a:spLocks noChangeArrowheads="1"/>
          </p:cNvSpPr>
          <p:nvPr/>
        </p:nvSpPr>
        <p:spPr bwMode="auto">
          <a:xfrm>
            <a:off x="1677988" y="2114550"/>
            <a:ext cx="5861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1600" b="1" dirty="0"/>
              <a:t>select </a:t>
            </a:r>
            <a:r>
              <a:rPr lang="en-US" altLang="en-US" sz="1600" i="1" dirty="0" err="1"/>
              <a:t>dept_name</a:t>
            </a:r>
            <a:r>
              <a:rPr lang="en-US" altLang="en-US" sz="1600" dirty="0"/>
              <a:t>, </a:t>
            </a:r>
            <a:r>
              <a:rPr lang="en-US" altLang="en-US" sz="1600" b="1" dirty="0" err="1"/>
              <a:t>avg</a:t>
            </a:r>
            <a:r>
              <a:rPr lang="en-US" altLang="en-US" sz="1600" b="1" dirty="0"/>
              <a:t> </a:t>
            </a:r>
            <a:r>
              <a:rPr lang="en-US" altLang="en-US" sz="1600" dirty="0"/>
              <a:t>(</a:t>
            </a:r>
            <a:r>
              <a:rPr lang="en-US" altLang="en-US" sz="1600" i="1" dirty="0"/>
              <a:t>salary</a:t>
            </a:r>
            <a:r>
              <a:rPr lang="en-US" altLang="en-US" sz="1600" dirty="0"/>
              <a:t>)</a:t>
            </a:r>
          </a:p>
          <a:p>
            <a:r>
              <a:rPr lang="en-US" altLang="en-US" sz="1600" b="1" dirty="0"/>
              <a:t>from </a:t>
            </a:r>
            <a:r>
              <a:rPr lang="en-US" altLang="en-US" sz="1600" i="1" dirty="0"/>
              <a:t>instructor</a:t>
            </a:r>
          </a:p>
          <a:p>
            <a:r>
              <a:rPr lang="en-US" altLang="en-US" sz="1600" b="1" dirty="0"/>
              <a:t>group by </a:t>
            </a:r>
            <a:r>
              <a:rPr lang="en-US" altLang="en-US" sz="1600" i="1" dirty="0" err="1"/>
              <a:t>dept_name</a:t>
            </a:r>
            <a:endParaRPr lang="en-US" altLang="en-US" sz="1600" i="1" dirty="0"/>
          </a:p>
          <a:p>
            <a:r>
              <a:rPr lang="en-US" altLang="en-US" sz="1600" b="1" dirty="0"/>
              <a:t>having </a:t>
            </a:r>
            <a:r>
              <a:rPr lang="en-US" altLang="en-US" sz="1600" b="1" dirty="0" err="1"/>
              <a:t>avg</a:t>
            </a:r>
            <a:r>
              <a:rPr lang="en-US" altLang="en-US" sz="1600" b="1" dirty="0"/>
              <a:t> </a:t>
            </a:r>
            <a:r>
              <a:rPr lang="en-US" altLang="en-US" sz="1600" dirty="0"/>
              <a:t>(</a:t>
            </a:r>
            <a:r>
              <a:rPr lang="en-US" altLang="en-US" sz="1600" i="1" dirty="0"/>
              <a:t>salary</a:t>
            </a:r>
            <a:r>
              <a:rPr lang="en-US" altLang="en-US" sz="1600" dirty="0"/>
              <a:t>) &gt; 42000;</a:t>
            </a:r>
          </a:p>
        </p:txBody>
      </p:sp>
    </p:spTree>
    <p:extLst>
      <p:ext uri="{BB962C8B-B14F-4D97-AF65-F5344CB8AC3E}">
        <p14:creationId xmlns:p14="http://schemas.microsoft.com/office/powerpoint/2010/main" val="226244281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08F401-8BC0-43FE-B983-9D10EC6584F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Null Values and Aggregates</a:t>
            </a:r>
          </a:p>
        </p:txBody>
      </p:sp>
      <p:sp>
        <p:nvSpPr>
          <p:cNvPr id="10" name="Rectangle 3"/>
          <p:cNvSpPr txBox="1">
            <a:spLocks noChangeArrowheads="1"/>
          </p:cNvSpPr>
          <p:nvPr/>
        </p:nvSpPr>
        <p:spPr>
          <a:xfrm>
            <a:off x="739775" y="1106488"/>
            <a:ext cx="7840663" cy="46672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830388" algn="l"/>
                <a:tab pos="2232025" algn="l"/>
              </a:tabLst>
            </a:pPr>
            <a:r>
              <a:rPr lang="en-US" altLang="en-US" sz="2200" dirty="0"/>
              <a:t>Total all salaries</a:t>
            </a:r>
          </a:p>
          <a:p>
            <a:pPr>
              <a:buFont typeface="Monotype Sorts" pitchFamily="2" charset="2"/>
              <a:buNone/>
              <a:tabLst>
                <a:tab pos="1830388" algn="l"/>
                <a:tab pos="2232025" algn="l"/>
              </a:tabLst>
            </a:pPr>
            <a:r>
              <a:rPr lang="en-US" altLang="en-US" sz="2200" dirty="0"/>
              <a:t>		</a:t>
            </a:r>
            <a:r>
              <a:rPr lang="en-US" altLang="en-US" sz="2200" b="1" dirty="0"/>
              <a:t>select sum</a:t>
            </a:r>
            <a:r>
              <a:rPr lang="en-US" altLang="en-US" sz="2200" dirty="0"/>
              <a:t> (</a:t>
            </a:r>
            <a:r>
              <a:rPr lang="en-US" altLang="en-US" sz="2200" i="1" dirty="0"/>
              <a:t>salary </a:t>
            </a:r>
            <a:r>
              <a:rPr lang="en-US" altLang="en-US" sz="2200" dirty="0"/>
              <a:t>)</a:t>
            </a:r>
            <a:r>
              <a:rPr lang="en-US" altLang="en-US" sz="2200" i="1" dirty="0"/>
              <a:t/>
            </a:r>
            <a:br>
              <a:rPr lang="en-US" altLang="en-US" sz="2200" i="1" dirty="0"/>
            </a:br>
            <a:r>
              <a:rPr lang="en-US" altLang="en-US" sz="2200" i="1" dirty="0"/>
              <a:t>	</a:t>
            </a:r>
            <a:r>
              <a:rPr lang="en-US" altLang="en-US" sz="2200" b="1" dirty="0"/>
              <a:t>from</a:t>
            </a:r>
            <a:r>
              <a:rPr lang="en-US" altLang="en-US" sz="2200" i="1" dirty="0"/>
              <a:t> instructor</a:t>
            </a:r>
            <a:endParaRPr lang="en-US" altLang="en-US" sz="2200" dirty="0"/>
          </a:p>
          <a:p>
            <a:pPr lvl="1">
              <a:tabLst>
                <a:tab pos="1830388" algn="l"/>
                <a:tab pos="2232025" algn="l"/>
              </a:tabLst>
            </a:pPr>
            <a:r>
              <a:rPr lang="en-US" altLang="en-US" sz="2200" dirty="0"/>
              <a:t>Above statement ignores null amounts</a:t>
            </a:r>
          </a:p>
          <a:p>
            <a:pPr lvl="1">
              <a:tabLst>
                <a:tab pos="1830388" algn="l"/>
                <a:tab pos="2232025" algn="l"/>
              </a:tabLst>
            </a:pPr>
            <a:r>
              <a:rPr lang="en-US" altLang="en-US" sz="2200" dirty="0"/>
              <a:t>Result is </a:t>
            </a:r>
            <a:r>
              <a:rPr lang="en-US" altLang="en-US" sz="2200" i="1" dirty="0"/>
              <a:t>null</a:t>
            </a:r>
            <a:r>
              <a:rPr lang="en-US" altLang="en-US" sz="2200" dirty="0"/>
              <a:t> if there is no non-null amount</a:t>
            </a:r>
          </a:p>
          <a:p>
            <a:pPr>
              <a:tabLst>
                <a:tab pos="1830388" algn="l"/>
                <a:tab pos="2232025" algn="l"/>
              </a:tabLst>
            </a:pPr>
            <a:r>
              <a:rPr lang="en-US" altLang="en-US" sz="2200" dirty="0"/>
              <a:t>All aggregate operations except </a:t>
            </a:r>
            <a:r>
              <a:rPr lang="en-US" altLang="en-US" sz="2200" b="1" dirty="0"/>
              <a:t>count(*)</a:t>
            </a:r>
            <a:r>
              <a:rPr lang="en-US" altLang="en-US" sz="2200" dirty="0"/>
              <a:t> ignore tuples with null values on the aggregated attributes</a:t>
            </a:r>
          </a:p>
          <a:p>
            <a:pPr>
              <a:tabLst>
                <a:tab pos="1830388" algn="l"/>
                <a:tab pos="2232025" algn="l"/>
              </a:tabLst>
            </a:pPr>
            <a:r>
              <a:rPr lang="en-US" altLang="en-US" sz="2200" dirty="0"/>
              <a:t>What if collection has only null values?</a:t>
            </a:r>
          </a:p>
          <a:p>
            <a:pPr lvl="1">
              <a:tabLst>
                <a:tab pos="1830388" algn="l"/>
                <a:tab pos="2232025" algn="l"/>
              </a:tabLst>
            </a:pPr>
            <a:r>
              <a:rPr lang="en-US" altLang="en-US" sz="2200" dirty="0"/>
              <a:t>count returns 0</a:t>
            </a:r>
          </a:p>
          <a:p>
            <a:pPr lvl="1">
              <a:tabLst>
                <a:tab pos="1830388" algn="l"/>
                <a:tab pos="2232025" algn="l"/>
              </a:tabLst>
            </a:pPr>
            <a:r>
              <a:rPr lang="en-US" altLang="en-US" sz="2200" dirty="0"/>
              <a:t>all other aggregates return null</a:t>
            </a:r>
          </a:p>
        </p:txBody>
      </p:sp>
    </p:spTree>
    <p:extLst>
      <p:ext uri="{BB962C8B-B14F-4D97-AF65-F5344CB8AC3E}">
        <p14:creationId xmlns:p14="http://schemas.microsoft.com/office/powerpoint/2010/main" val="226244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F26070-E2D0-4FFC-8E86-6DB50C7EC6CE}"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Key constraints</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457200" y="1295400"/>
            <a:ext cx="8229600" cy="1981200"/>
          </a:xfrm>
        </p:spPr>
        <p:txBody>
          <a:bodyPr>
            <a:normAutofit/>
          </a:bodyPr>
          <a:lstStyle/>
          <a:p>
            <a:pPr algn="just"/>
            <a:r>
              <a:rPr lang="en-US" sz="2200" dirty="0"/>
              <a:t>Keys are the entity set that is used to identify an entity within its entity set uniquely.</a:t>
            </a:r>
          </a:p>
          <a:p>
            <a:pPr algn="just"/>
            <a:r>
              <a:rPr lang="en-US" sz="2200" dirty="0"/>
              <a:t>An entity set can have multiple keys, but out of which one key will be the primary key. A primary key can contain a unique and null value in the relational table.</a:t>
            </a:r>
          </a:p>
          <a:p>
            <a:pPr algn="just"/>
            <a:endParaRPr lang="en-US" sz="2200" dirty="0"/>
          </a:p>
        </p:txBody>
      </p:sp>
      <p:pic>
        <p:nvPicPr>
          <p:cNvPr id="10" name="Picture 2" descr="DBMS Integrity Constra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62400"/>
            <a:ext cx="4438650"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36099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8EE0FE-7CBE-4F67-BBD0-931582657EF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Nested Subqueries</a:t>
            </a:r>
          </a:p>
        </p:txBody>
      </p:sp>
      <p:sp>
        <p:nvSpPr>
          <p:cNvPr id="10" name="Rectangle 3"/>
          <p:cNvSpPr txBox="1">
            <a:spLocks noChangeArrowheads="1"/>
          </p:cNvSpPr>
          <p:nvPr/>
        </p:nvSpPr>
        <p:spPr>
          <a:xfrm>
            <a:off x="762000" y="914400"/>
            <a:ext cx="7724775" cy="4876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en-US" sz="2200" dirty="0"/>
              <a:t>SQL provides a mechanism for the nesting of subqueries. A </a:t>
            </a:r>
            <a:r>
              <a:rPr lang="en-US" altLang="en-US" sz="2200" b="1" dirty="0">
                <a:solidFill>
                  <a:srgbClr val="000099"/>
                </a:solidFill>
              </a:rPr>
              <a:t>subquery</a:t>
            </a:r>
            <a:r>
              <a:rPr lang="en-US" altLang="en-US" sz="2200" dirty="0"/>
              <a:t> is a </a:t>
            </a:r>
            <a:r>
              <a:rPr lang="en-US" altLang="en-US" sz="2200" b="1" dirty="0"/>
              <a:t>select-from-where</a:t>
            </a:r>
            <a:r>
              <a:rPr lang="en-US" altLang="en-US" sz="2200" dirty="0"/>
              <a:t> expression that is nested within another query.</a:t>
            </a:r>
          </a:p>
          <a:p>
            <a:r>
              <a:rPr lang="en-US" altLang="en-US" sz="2200" dirty="0"/>
              <a:t>The nesting can be done in the following SQL query</a:t>
            </a:r>
            <a:br>
              <a:rPr lang="en-US" altLang="en-US" sz="2200" dirty="0"/>
            </a:br>
            <a:r>
              <a:rPr lang="en-US" altLang="en-US" sz="2200" dirty="0"/>
              <a:t>	</a:t>
            </a:r>
            <a:r>
              <a:rPr lang="en-US" altLang="en-US" sz="2200" b="1" dirty="0"/>
              <a:t>select </a:t>
            </a:r>
            <a:r>
              <a:rPr lang="en-US" altLang="en-US" sz="2200" i="1" dirty="0"/>
              <a:t>A</a:t>
            </a:r>
            <a:r>
              <a:rPr lang="en-US" altLang="en-US" sz="2200" baseline="-25000" dirty="0"/>
              <a:t>1</a:t>
            </a:r>
            <a:r>
              <a:rPr lang="en-US" altLang="en-US" sz="2200" dirty="0"/>
              <a:t>, </a:t>
            </a:r>
            <a:r>
              <a:rPr lang="en-US" altLang="en-US" sz="2200" i="1" dirty="0"/>
              <a:t>A</a:t>
            </a:r>
            <a:r>
              <a:rPr lang="en-US" altLang="en-US" sz="2200" baseline="-25000" dirty="0"/>
              <a:t>2</a:t>
            </a:r>
            <a:r>
              <a:rPr lang="en-US" altLang="en-US" sz="2200" dirty="0"/>
              <a:t>, ..., </a:t>
            </a:r>
            <a:r>
              <a:rPr lang="en-US" altLang="en-US" sz="2200" i="1" dirty="0"/>
              <a:t>A</a:t>
            </a:r>
            <a:r>
              <a:rPr lang="en-US" altLang="en-US" sz="2200" i="1" baseline="-25000" dirty="0"/>
              <a:t>n</a:t>
            </a:r>
            <a:r>
              <a:rPr lang="en-US" altLang="en-US" sz="2200" dirty="0"/>
              <a:t/>
            </a:r>
            <a:br>
              <a:rPr lang="en-US" altLang="en-US" sz="2200" dirty="0"/>
            </a:br>
            <a:r>
              <a:rPr lang="en-US" altLang="en-US" sz="2200" dirty="0"/>
              <a:t>	</a:t>
            </a:r>
            <a:r>
              <a:rPr lang="en-US" altLang="en-US" sz="2200" b="1" dirty="0"/>
              <a:t>from</a:t>
            </a:r>
            <a:r>
              <a:rPr lang="en-US" altLang="en-US" sz="2200" dirty="0"/>
              <a:t> </a:t>
            </a:r>
            <a:r>
              <a:rPr lang="en-US" altLang="en-US" sz="2200" i="1" dirty="0"/>
              <a:t>r</a:t>
            </a:r>
            <a:r>
              <a:rPr lang="en-US" altLang="en-US" sz="2200" baseline="-25000" dirty="0"/>
              <a:t>1</a:t>
            </a:r>
            <a:r>
              <a:rPr lang="en-US" altLang="en-US" sz="2200" dirty="0"/>
              <a:t>, </a:t>
            </a:r>
            <a:r>
              <a:rPr lang="en-US" altLang="en-US" sz="2200" i="1" dirty="0"/>
              <a:t>r</a:t>
            </a:r>
            <a:r>
              <a:rPr lang="en-US" altLang="en-US" sz="2200" baseline="-25000" dirty="0"/>
              <a:t>2</a:t>
            </a:r>
            <a:r>
              <a:rPr lang="en-US" altLang="en-US" sz="2200" dirty="0"/>
              <a:t>, ..., </a:t>
            </a:r>
            <a:r>
              <a:rPr lang="en-US" altLang="en-US" sz="2200" i="1" dirty="0" err="1"/>
              <a:t>r</a:t>
            </a:r>
            <a:r>
              <a:rPr lang="en-US" altLang="en-US" sz="2200" i="1" baseline="-25000" dirty="0" err="1"/>
              <a:t>m</a:t>
            </a:r>
            <a:r>
              <a:rPr lang="en-US" altLang="en-US" sz="2200" dirty="0"/>
              <a:t/>
            </a:r>
            <a:br>
              <a:rPr lang="en-US" altLang="en-US" sz="2200" dirty="0"/>
            </a:br>
            <a:r>
              <a:rPr lang="en-US" altLang="en-US" sz="2200" dirty="0"/>
              <a:t>	</a:t>
            </a:r>
            <a:r>
              <a:rPr lang="en-US" altLang="en-US" sz="2200" b="1" dirty="0"/>
              <a:t>where </a:t>
            </a:r>
            <a:r>
              <a:rPr lang="en-US" altLang="en-US" sz="2200" i="1" dirty="0"/>
              <a:t>P</a:t>
            </a:r>
            <a:br>
              <a:rPr lang="en-US" altLang="en-US" sz="2200" i="1" dirty="0"/>
            </a:br>
            <a:r>
              <a:rPr lang="en-US" altLang="en-US" sz="2200" dirty="0"/>
              <a:t>as follows:</a:t>
            </a:r>
          </a:p>
          <a:p>
            <a:pPr lvl="1" algn="just"/>
            <a:r>
              <a:rPr lang="en-US" altLang="en-US" sz="2000" i="1" dirty="0"/>
              <a:t>A</a:t>
            </a:r>
            <a:r>
              <a:rPr lang="en-US" altLang="en-US" sz="2000" i="1" baseline="-25000" dirty="0"/>
              <a:t>i   </a:t>
            </a:r>
            <a:r>
              <a:rPr lang="en-US" altLang="en-US" sz="2000" dirty="0"/>
              <a:t>can be replaced be a subquery that generates a single value.</a:t>
            </a:r>
          </a:p>
          <a:p>
            <a:pPr lvl="1" algn="just"/>
            <a:r>
              <a:rPr lang="en-US" altLang="en-US" sz="2000" i="1" dirty="0" err="1"/>
              <a:t>r</a:t>
            </a:r>
            <a:r>
              <a:rPr lang="en-US" altLang="en-US" sz="2000" i="1" baseline="-25000" dirty="0" err="1"/>
              <a:t>i</a:t>
            </a:r>
            <a:r>
              <a:rPr lang="en-US" altLang="en-US" sz="2000" i="1" baseline="-25000" dirty="0"/>
              <a:t> </a:t>
            </a:r>
            <a:r>
              <a:rPr lang="en-US" altLang="en-US" sz="2000" dirty="0"/>
              <a:t> can be replaced by any valid subquery</a:t>
            </a:r>
          </a:p>
          <a:p>
            <a:pPr lvl="1" algn="just"/>
            <a:r>
              <a:rPr lang="en-US" altLang="en-US" sz="2000" i="1" dirty="0"/>
              <a:t>P</a:t>
            </a:r>
            <a:r>
              <a:rPr lang="en-US" altLang="en-US" sz="2000" dirty="0"/>
              <a:t> can be replaced with an expression of the form:</a:t>
            </a:r>
          </a:p>
          <a:p>
            <a:pPr lvl="1" algn="just">
              <a:buFont typeface="Monotype Sorts" pitchFamily="2" charset="2"/>
              <a:buNone/>
            </a:pPr>
            <a:r>
              <a:rPr lang="en-US" altLang="en-US" sz="2000" dirty="0"/>
              <a:t>                </a:t>
            </a:r>
            <a:r>
              <a:rPr lang="en-US" altLang="en-US" sz="2000" i="1" dirty="0"/>
              <a:t>B</a:t>
            </a:r>
            <a:r>
              <a:rPr lang="en-US" altLang="en-US" sz="2000" dirty="0"/>
              <a:t> &lt;operation&gt; (subquery)</a:t>
            </a:r>
          </a:p>
          <a:p>
            <a:pPr lvl="1" algn="just">
              <a:buFont typeface="Monotype Sorts" pitchFamily="2" charset="2"/>
              <a:buNone/>
            </a:pPr>
            <a:r>
              <a:rPr lang="en-US" altLang="en-US" sz="2000" dirty="0"/>
              <a:t>     Where </a:t>
            </a:r>
            <a:r>
              <a:rPr lang="en-US" altLang="en-US" sz="2000" i="1" dirty="0"/>
              <a:t>B</a:t>
            </a:r>
            <a:r>
              <a:rPr lang="en-US" altLang="en-US" sz="2000" dirty="0"/>
              <a:t> is an attribute and &lt;operation&gt; to be defined later.</a:t>
            </a:r>
          </a:p>
        </p:txBody>
      </p:sp>
    </p:spTree>
    <p:extLst>
      <p:ext uri="{BB962C8B-B14F-4D97-AF65-F5344CB8AC3E}">
        <p14:creationId xmlns:p14="http://schemas.microsoft.com/office/powerpoint/2010/main" val="226244281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D8A80F-F60A-4525-AC17-570ED6200BE5}"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65100"/>
            <a:ext cx="8077200" cy="609600"/>
          </a:xfrm>
        </p:spPr>
        <p:txBody>
          <a:bodyPr>
            <a:normAutofit/>
          </a:bodyPr>
          <a:lstStyle/>
          <a:p>
            <a:pPr>
              <a:defRPr/>
            </a:pPr>
            <a:r>
              <a:rPr lang="en-US" sz="3200" b="1" dirty="0"/>
              <a:t>Subqueries in the Where Clause</a:t>
            </a:r>
          </a:p>
        </p:txBody>
      </p:sp>
      <p:sp>
        <p:nvSpPr>
          <p:cNvPr id="10" name="Rectangle 3"/>
          <p:cNvSpPr txBox="1">
            <a:spLocks noChangeArrowheads="1"/>
          </p:cNvSpPr>
          <p:nvPr/>
        </p:nvSpPr>
        <p:spPr>
          <a:xfrm>
            <a:off x="803275" y="803275"/>
            <a:ext cx="7343775" cy="4586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Monotype Sorts" pitchFamily="2" charset="2"/>
              <a:buNone/>
            </a:pPr>
            <a:endParaRPr lang="en-US" altLang="en-US" sz="2200" dirty="0"/>
          </a:p>
          <a:p>
            <a:r>
              <a:rPr lang="en-US" altLang="en-US" sz="2200" dirty="0"/>
              <a:t>A common use of subqueries is to perform tests:</a:t>
            </a:r>
          </a:p>
          <a:p>
            <a:pPr lvl="1"/>
            <a:r>
              <a:rPr lang="en-US" altLang="en-US" sz="2200" dirty="0"/>
              <a:t> For set membership</a:t>
            </a:r>
          </a:p>
          <a:p>
            <a:pPr lvl="1"/>
            <a:r>
              <a:rPr lang="en-US" altLang="en-US" sz="2200" dirty="0"/>
              <a:t> For set comparisons</a:t>
            </a:r>
          </a:p>
          <a:p>
            <a:pPr lvl="1"/>
            <a:r>
              <a:rPr lang="en-US" altLang="en-US" sz="2200" dirty="0"/>
              <a:t> For set cardinality.</a:t>
            </a:r>
          </a:p>
          <a:p>
            <a:endParaRPr lang="en-US" altLang="en-US" sz="2200" dirty="0"/>
          </a:p>
          <a:p>
            <a:endParaRPr lang="en-US" altLang="en-US" sz="2200" dirty="0"/>
          </a:p>
        </p:txBody>
      </p:sp>
    </p:spTree>
    <p:extLst>
      <p:ext uri="{BB962C8B-B14F-4D97-AF65-F5344CB8AC3E}">
        <p14:creationId xmlns:p14="http://schemas.microsoft.com/office/powerpoint/2010/main" val="226244281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4D0BAD-0DE8-41B9-9FE5-BB34255F95BC}"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Set Membership </a:t>
            </a:r>
          </a:p>
        </p:txBody>
      </p:sp>
      <p:sp>
        <p:nvSpPr>
          <p:cNvPr id="10" name="Rectangle 3"/>
          <p:cNvSpPr txBox="1">
            <a:spLocks noChangeArrowheads="1"/>
          </p:cNvSpPr>
          <p:nvPr/>
        </p:nvSpPr>
        <p:spPr>
          <a:xfrm>
            <a:off x="811213" y="1109663"/>
            <a:ext cx="7661275" cy="917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027113" algn="l"/>
              </a:tabLst>
            </a:pPr>
            <a:r>
              <a:rPr lang="en-US" altLang="en-US" sz="2200" dirty="0"/>
              <a:t>Find courses offered in Fall 2009 and in Spring 2010</a:t>
            </a:r>
          </a:p>
        </p:txBody>
      </p:sp>
      <p:sp>
        <p:nvSpPr>
          <p:cNvPr id="11" name="Text Box 4"/>
          <p:cNvSpPr txBox="1">
            <a:spLocks noChangeArrowheads="1"/>
          </p:cNvSpPr>
          <p:nvPr/>
        </p:nvSpPr>
        <p:spPr bwMode="auto">
          <a:xfrm>
            <a:off x="758825" y="3595688"/>
            <a:ext cx="76882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r>
              <a:rPr kumimoji="1" lang="en-US" altLang="en-US" sz="2200" dirty="0">
                <a:latin typeface="+mn-lt"/>
              </a:rPr>
              <a:t>   Find courses offered in Fall 2009 but not in Spring 2010</a:t>
            </a:r>
            <a:endParaRPr lang="en-US" altLang="en-US" sz="2200" dirty="0">
              <a:latin typeface="+mn-lt"/>
            </a:endParaRPr>
          </a:p>
        </p:txBody>
      </p:sp>
      <p:sp>
        <p:nvSpPr>
          <p:cNvPr id="12" name="Text Box 5"/>
          <p:cNvSpPr txBox="1">
            <a:spLocks noChangeArrowheads="1"/>
          </p:cNvSpPr>
          <p:nvPr/>
        </p:nvSpPr>
        <p:spPr bwMode="auto">
          <a:xfrm>
            <a:off x="1612900" y="1698625"/>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2009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2010);</a:t>
            </a:r>
          </a:p>
        </p:txBody>
      </p:sp>
      <p:sp>
        <p:nvSpPr>
          <p:cNvPr id="13" name="Text Box 6"/>
          <p:cNvSpPr txBox="1">
            <a:spLocks noChangeArrowheads="1"/>
          </p:cNvSpPr>
          <p:nvPr/>
        </p:nvSpPr>
        <p:spPr bwMode="auto">
          <a:xfrm>
            <a:off x="1625600" y="422592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2009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not 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2010);</a:t>
            </a:r>
          </a:p>
        </p:txBody>
      </p:sp>
    </p:spTree>
    <p:extLst>
      <p:ext uri="{BB962C8B-B14F-4D97-AF65-F5344CB8AC3E}">
        <p14:creationId xmlns:p14="http://schemas.microsoft.com/office/powerpoint/2010/main" val="226244281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0CCEE5-9275-436B-A5A4-FA5B648EDE4E}"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Set Membership (Cont.)</a:t>
            </a:r>
          </a:p>
        </p:txBody>
      </p:sp>
      <p:sp>
        <p:nvSpPr>
          <p:cNvPr id="10" name="Rectangle 3"/>
          <p:cNvSpPr txBox="1">
            <a:spLocks noChangeArrowheads="1"/>
          </p:cNvSpPr>
          <p:nvPr/>
        </p:nvSpPr>
        <p:spPr>
          <a:xfrm>
            <a:off x="739775" y="1106488"/>
            <a:ext cx="7661275" cy="76041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defTabSz="915988">
              <a:tabLst>
                <a:tab pos="684213" algn="l"/>
                <a:tab pos="1250950" algn="l"/>
              </a:tabLst>
            </a:pPr>
            <a:r>
              <a:rPr lang="en-US" altLang="en-US" dirty="0"/>
              <a:t>Find the total number of (distinct) students who have taken course sections taught by the instructor with </a:t>
            </a:r>
            <a:r>
              <a:rPr lang="en-US" altLang="en-US" i="1" dirty="0"/>
              <a:t>ID </a:t>
            </a:r>
            <a:r>
              <a:rPr lang="en-US" altLang="en-US" dirty="0"/>
              <a:t>10101</a:t>
            </a:r>
          </a:p>
          <a:p>
            <a:pPr algn="just" defTabSz="915988">
              <a:tabLst>
                <a:tab pos="684213" algn="l"/>
                <a:tab pos="1250950" algn="l"/>
              </a:tabLst>
            </a:pPr>
            <a:endParaRPr lang="en-US" altLang="en-US" i="1" dirty="0"/>
          </a:p>
        </p:txBody>
      </p:sp>
      <p:sp>
        <p:nvSpPr>
          <p:cNvPr id="11" name="Text Box 4"/>
          <p:cNvSpPr txBox="1">
            <a:spLocks noChangeArrowheads="1"/>
          </p:cNvSpPr>
          <p:nvPr/>
        </p:nvSpPr>
        <p:spPr bwMode="auto">
          <a:xfrm>
            <a:off x="1143000" y="4648200"/>
            <a:ext cx="743743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just">
              <a:spcBef>
                <a:spcPct val="35000"/>
              </a:spcBef>
              <a:buClr>
                <a:schemeClr val="tx2"/>
              </a:buClr>
              <a:buSzPct val="90000"/>
              <a:buFont typeface="Monotype Sorts" pitchFamily="2" charset="2"/>
              <a:buChar char="n"/>
            </a:pPr>
            <a:r>
              <a:rPr kumimoji="1" lang="en-US" altLang="en-US" sz="2200" dirty="0">
                <a:solidFill>
                  <a:schemeClr val="tx2"/>
                </a:solidFill>
                <a:latin typeface="+mn-lt"/>
              </a:rPr>
              <a:t>  </a:t>
            </a:r>
            <a:r>
              <a:rPr kumimoji="1" lang="en-US" altLang="en-US" sz="2200" dirty="0">
                <a:latin typeface="+mn-lt"/>
              </a:rPr>
              <a:t>Note: Above query can be written in a much simpler manner.  </a:t>
            </a:r>
            <a:br>
              <a:rPr kumimoji="1" lang="en-US" altLang="en-US" sz="2200" dirty="0">
                <a:latin typeface="+mn-lt"/>
              </a:rPr>
            </a:br>
            <a:r>
              <a:rPr kumimoji="1" lang="en-US" altLang="en-US" sz="2200" dirty="0">
                <a:latin typeface="+mn-lt"/>
              </a:rPr>
              <a:t>     The formulation above is simply to illustrate SQL features.</a:t>
            </a:r>
          </a:p>
        </p:txBody>
      </p:sp>
      <p:sp>
        <p:nvSpPr>
          <p:cNvPr id="12" name="Text Box 5"/>
          <p:cNvSpPr txBox="1">
            <a:spLocks noChangeArrowheads="1"/>
          </p:cNvSpPr>
          <p:nvPr/>
        </p:nvSpPr>
        <p:spPr bwMode="auto">
          <a:xfrm>
            <a:off x="1905000" y="2514600"/>
            <a:ext cx="5749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1600" b="1" dirty="0"/>
              <a:t>select count </a:t>
            </a:r>
            <a:r>
              <a:rPr lang="en-US" altLang="en-US" sz="1600" dirty="0"/>
              <a:t>(</a:t>
            </a:r>
            <a:r>
              <a:rPr lang="en-US" altLang="en-US" sz="1600" b="1" dirty="0"/>
              <a:t>distinct </a:t>
            </a:r>
            <a:r>
              <a:rPr lang="en-US" altLang="en-US" sz="1600" i="1" dirty="0"/>
              <a:t>ID</a:t>
            </a:r>
            <a:r>
              <a:rPr lang="en-US" altLang="en-US" sz="1600" dirty="0"/>
              <a:t>)</a:t>
            </a:r>
          </a:p>
          <a:p>
            <a:r>
              <a:rPr lang="en-US" altLang="en-US" sz="1600" b="1" dirty="0"/>
              <a:t>from </a:t>
            </a:r>
            <a:r>
              <a:rPr lang="en-US" altLang="en-US" sz="1600" i="1" dirty="0"/>
              <a:t>takes</a:t>
            </a:r>
          </a:p>
          <a:p>
            <a:r>
              <a:rPr lang="en-US" altLang="en-US" sz="1600" b="1" dirty="0"/>
              <a:t>where </a:t>
            </a:r>
            <a:r>
              <a:rPr lang="en-US" altLang="en-US" sz="1600" dirty="0"/>
              <a:t>(</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r>
              <a:rPr lang="en-US" altLang="en-US" sz="1600" dirty="0"/>
              <a:t>) </a:t>
            </a:r>
            <a:r>
              <a:rPr lang="en-US" altLang="en-US" sz="1600" b="1" dirty="0"/>
              <a:t>in </a:t>
            </a:r>
            <a:br>
              <a:rPr lang="en-US" altLang="en-US" sz="1600" b="1" dirty="0"/>
            </a:br>
            <a:r>
              <a:rPr lang="en-US" altLang="en-US" sz="1600" b="1" dirty="0"/>
              <a:t>                                </a:t>
            </a:r>
            <a:r>
              <a:rPr lang="en-US" altLang="en-US" sz="1600" dirty="0"/>
              <a:t>(</a:t>
            </a:r>
            <a:r>
              <a:rPr lang="en-US" altLang="en-US" sz="1600" b="1" dirty="0"/>
              <a:t>select </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p>
          <a:p>
            <a:r>
              <a:rPr lang="en-US" altLang="en-US" sz="1600" b="1" dirty="0"/>
              <a:t>                                 from </a:t>
            </a:r>
            <a:r>
              <a:rPr lang="en-US" altLang="en-US" sz="1600" i="1" dirty="0"/>
              <a:t>teaches</a:t>
            </a:r>
          </a:p>
          <a:p>
            <a:r>
              <a:rPr lang="en-US" altLang="en-US" sz="1600" b="1" dirty="0"/>
              <a:t>                                 where </a:t>
            </a:r>
            <a:r>
              <a:rPr lang="en-US" altLang="en-US" sz="1600" i="1" dirty="0"/>
              <a:t>teaches</a:t>
            </a:r>
            <a:r>
              <a:rPr lang="en-US" altLang="en-US" sz="1600" dirty="0"/>
              <a:t>.</a:t>
            </a:r>
            <a:r>
              <a:rPr lang="en-US" altLang="en-US" sz="1600" i="1" dirty="0"/>
              <a:t>ID</a:t>
            </a:r>
            <a:r>
              <a:rPr lang="en-US" altLang="en-US" sz="1600" dirty="0"/>
              <a:t>= 10101);</a:t>
            </a:r>
          </a:p>
        </p:txBody>
      </p:sp>
    </p:spTree>
    <p:extLst>
      <p:ext uri="{BB962C8B-B14F-4D97-AF65-F5344CB8AC3E}">
        <p14:creationId xmlns:p14="http://schemas.microsoft.com/office/powerpoint/2010/main" val="226244281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7982AA-0FDA-4926-ADF5-736FFFD23750}"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066800" y="0"/>
            <a:ext cx="8077200" cy="685800"/>
          </a:xfrm>
        </p:spPr>
        <p:txBody>
          <a:bodyPr>
            <a:normAutofit/>
          </a:bodyPr>
          <a:lstStyle/>
          <a:p>
            <a:pPr>
              <a:defRPr/>
            </a:pPr>
            <a:r>
              <a:rPr lang="en-US" sz="3200" b="1" dirty="0"/>
              <a:t>Set Comparison – “some” Clause</a:t>
            </a:r>
          </a:p>
        </p:txBody>
      </p:sp>
      <p:sp>
        <p:nvSpPr>
          <p:cNvPr id="10" name="Rectangle 3"/>
          <p:cNvSpPr txBox="1">
            <a:spLocks noChangeArrowheads="1"/>
          </p:cNvSpPr>
          <p:nvPr/>
        </p:nvSpPr>
        <p:spPr>
          <a:xfrm>
            <a:off x="764159" y="1295400"/>
            <a:ext cx="7661275" cy="76676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915988">
              <a:tabLst>
                <a:tab pos="1830388" algn="l"/>
              </a:tabLst>
            </a:pPr>
            <a:r>
              <a:rPr lang="en-US" altLang="en-US" dirty="0"/>
              <a:t>Find names of instructors with salary greater than that of some (at least one) instructor in the Biology department.</a:t>
            </a:r>
          </a:p>
        </p:txBody>
      </p:sp>
      <p:sp>
        <p:nvSpPr>
          <p:cNvPr id="11" name="Text Box 4"/>
          <p:cNvSpPr txBox="1">
            <a:spLocks noChangeArrowheads="1"/>
          </p:cNvSpPr>
          <p:nvPr/>
        </p:nvSpPr>
        <p:spPr bwMode="auto">
          <a:xfrm>
            <a:off x="952499" y="3733800"/>
            <a:ext cx="723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r>
              <a:rPr kumimoji="1" lang="en-US" altLang="en-US" dirty="0"/>
              <a:t>  Same query using &gt; </a:t>
            </a:r>
            <a:r>
              <a:rPr kumimoji="1" lang="en-US" altLang="en-US" b="1" dirty="0"/>
              <a:t>some</a:t>
            </a:r>
            <a:r>
              <a:rPr kumimoji="1" lang="en-US" altLang="en-US" dirty="0"/>
              <a:t> clause</a:t>
            </a:r>
            <a:endParaRPr lang="en-US" altLang="en-US" dirty="0">
              <a:latin typeface="Times New Roman" pitchFamily="18" charset="0"/>
            </a:endParaRPr>
          </a:p>
        </p:txBody>
      </p:sp>
      <p:sp>
        <p:nvSpPr>
          <p:cNvPr id="12" name="Text Box 5"/>
          <p:cNvSpPr txBox="1">
            <a:spLocks noChangeArrowheads="1"/>
          </p:cNvSpPr>
          <p:nvPr/>
        </p:nvSpPr>
        <p:spPr bwMode="auto">
          <a:xfrm>
            <a:off x="1741487" y="4288028"/>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1600" b="1" dirty="0"/>
              <a:t>select </a:t>
            </a:r>
            <a:r>
              <a:rPr lang="en-US" altLang="en-US" sz="1600" i="1" dirty="0"/>
              <a:t>name</a:t>
            </a:r>
          </a:p>
          <a:p>
            <a:r>
              <a:rPr lang="en-US" altLang="en-US" sz="1600" b="1" dirty="0"/>
              <a:t>from </a:t>
            </a:r>
            <a:r>
              <a:rPr lang="en-US" altLang="en-US" sz="1600" i="1" dirty="0"/>
              <a:t>instructor</a:t>
            </a:r>
          </a:p>
          <a:p>
            <a:r>
              <a:rPr lang="en-US" altLang="en-US" sz="1600" b="1" dirty="0"/>
              <a:t>where </a:t>
            </a:r>
            <a:r>
              <a:rPr lang="en-US" altLang="en-US" sz="1600" i="1" dirty="0"/>
              <a:t>salary </a:t>
            </a:r>
            <a:r>
              <a:rPr lang="en-US" altLang="en-US" sz="1600" dirty="0"/>
              <a:t>&gt; </a:t>
            </a:r>
            <a:r>
              <a:rPr lang="en-US" altLang="en-US" sz="1600" b="1" dirty="0"/>
              <a:t>some </a:t>
            </a:r>
            <a:r>
              <a:rPr lang="en-US" altLang="en-US" sz="1600" dirty="0"/>
              <a:t>(</a:t>
            </a:r>
            <a:r>
              <a:rPr lang="en-US" altLang="en-US" sz="1600" b="1" dirty="0"/>
              <a:t>select </a:t>
            </a:r>
            <a:r>
              <a:rPr lang="en-US" altLang="en-US" sz="1600" i="1" dirty="0"/>
              <a:t>salary</a:t>
            </a:r>
          </a:p>
          <a:p>
            <a:r>
              <a:rPr lang="en-US" altLang="en-US" sz="1600" b="1" dirty="0"/>
              <a:t>                                     from </a:t>
            </a:r>
            <a:r>
              <a:rPr lang="en-US" altLang="en-US" sz="1600" i="1" dirty="0"/>
              <a:t>instructor</a:t>
            </a:r>
          </a:p>
          <a:p>
            <a:r>
              <a:rPr lang="en-US" altLang="en-US" sz="1600" b="1" dirty="0"/>
              <a:t>                                     where </a:t>
            </a:r>
            <a:r>
              <a:rPr lang="en-US" altLang="en-US" sz="1600" i="1" dirty="0" err="1"/>
              <a:t>dept</a:t>
            </a:r>
            <a:r>
              <a:rPr lang="en-US" altLang="en-US" sz="1600" i="1" dirty="0"/>
              <a:t> name </a:t>
            </a:r>
            <a:r>
              <a:rPr lang="en-US" altLang="en-US" sz="1600" dirty="0"/>
              <a:t>= ’Biology’);</a:t>
            </a:r>
          </a:p>
        </p:txBody>
      </p:sp>
      <p:sp>
        <p:nvSpPr>
          <p:cNvPr id="13" name="Text Box 6"/>
          <p:cNvSpPr txBox="1">
            <a:spLocks noChangeArrowheads="1"/>
          </p:cNvSpPr>
          <p:nvPr/>
        </p:nvSpPr>
        <p:spPr bwMode="auto">
          <a:xfrm>
            <a:off x="1952625" y="2514600"/>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1600" b="1" dirty="0"/>
              <a:t>select distinct </a:t>
            </a:r>
            <a:r>
              <a:rPr lang="en-US" altLang="en-US" sz="1600" i="1" dirty="0"/>
              <a:t>T</a:t>
            </a:r>
            <a:r>
              <a:rPr lang="en-US" altLang="en-US" sz="1600" dirty="0"/>
              <a:t>.</a:t>
            </a:r>
            <a:r>
              <a:rPr lang="en-US" altLang="en-US" sz="1600" i="1" dirty="0"/>
              <a:t>name</a:t>
            </a:r>
          </a:p>
          <a:p>
            <a:r>
              <a:rPr lang="en-US" altLang="en-US" sz="1600" b="1" dirty="0"/>
              <a:t>from </a:t>
            </a:r>
            <a:r>
              <a:rPr lang="en-US" altLang="en-US" sz="1600" i="1" dirty="0"/>
              <a:t>instructor </a:t>
            </a:r>
            <a:r>
              <a:rPr lang="en-US" altLang="en-US" sz="1600" b="1" dirty="0"/>
              <a:t>as </a:t>
            </a:r>
            <a:r>
              <a:rPr lang="en-US" altLang="en-US" sz="1600" i="1" dirty="0"/>
              <a:t>T</a:t>
            </a:r>
            <a:r>
              <a:rPr lang="en-US" altLang="en-US" sz="1600" dirty="0"/>
              <a:t>, </a:t>
            </a:r>
            <a:r>
              <a:rPr lang="en-US" altLang="en-US" sz="1600" i="1" dirty="0"/>
              <a:t>instructor </a:t>
            </a:r>
            <a:r>
              <a:rPr lang="en-US" altLang="en-US" sz="1600" b="1" dirty="0"/>
              <a:t>as </a:t>
            </a:r>
            <a:r>
              <a:rPr lang="en-US" altLang="en-US" sz="1600" i="1" dirty="0"/>
              <a:t>S</a:t>
            </a:r>
          </a:p>
          <a:p>
            <a:r>
              <a:rPr lang="en-US" altLang="en-US" sz="1600" b="1" dirty="0"/>
              <a:t>where </a:t>
            </a:r>
            <a:r>
              <a:rPr lang="en-US" altLang="en-US" sz="1600" i="1" dirty="0" err="1"/>
              <a:t>T.salary</a:t>
            </a:r>
            <a:r>
              <a:rPr lang="en-US" altLang="en-US" sz="1600" i="1" dirty="0"/>
              <a:t> </a:t>
            </a:r>
            <a:r>
              <a:rPr lang="en-US" altLang="en-US" sz="1600" dirty="0"/>
              <a:t>&gt; </a:t>
            </a:r>
            <a:r>
              <a:rPr lang="en-US" altLang="en-US" sz="1600" i="1" dirty="0" err="1"/>
              <a:t>S.salary</a:t>
            </a:r>
            <a:r>
              <a:rPr lang="en-US" altLang="en-US" sz="1600" i="1" dirty="0"/>
              <a:t> </a:t>
            </a:r>
            <a:r>
              <a:rPr lang="en-US" altLang="en-US" sz="1600" b="1" dirty="0"/>
              <a:t>and </a:t>
            </a:r>
            <a:r>
              <a:rPr lang="en-US" altLang="en-US" sz="1600" i="1" dirty="0" err="1"/>
              <a:t>S.dept</a:t>
            </a:r>
            <a:r>
              <a:rPr lang="en-US" altLang="en-US" sz="1600" i="1" dirty="0"/>
              <a:t> name </a:t>
            </a:r>
            <a:r>
              <a:rPr lang="en-US" altLang="en-US" sz="1600" dirty="0"/>
              <a:t>= ’Biology’;</a:t>
            </a:r>
          </a:p>
        </p:txBody>
      </p:sp>
    </p:spTree>
    <p:extLst>
      <p:ext uri="{BB962C8B-B14F-4D97-AF65-F5344CB8AC3E}">
        <p14:creationId xmlns:p14="http://schemas.microsoft.com/office/powerpoint/2010/main" val="226244281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F84AB3-4741-4F2E-B160-2B9E65DD4A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38100"/>
            <a:ext cx="7772400" cy="609600"/>
          </a:xfrm>
        </p:spPr>
        <p:txBody>
          <a:bodyPr>
            <a:normAutofit/>
          </a:bodyPr>
          <a:lstStyle/>
          <a:p>
            <a:pPr>
              <a:defRPr/>
            </a:pPr>
            <a:r>
              <a:rPr lang="en-US" sz="3200" b="1" dirty="0"/>
              <a:t>Definition of  “some” Clause</a:t>
            </a:r>
          </a:p>
        </p:txBody>
      </p:sp>
      <p:sp>
        <p:nvSpPr>
          <p:cNvPr id="10" name="Rectangle 3"/>
          <p:cNvSpPr txBox="1">
            <a:spLocks noChangeArrowheads="1"/>
          </p:cNvSpPr>
          <p:nvPr/>
        </p:nvSpPr>
        <p:spPr>
          <a:xfrm>
            <a:off x="739775" y="1106488"/>
            <a:ext cx="6800850" cy="714375"/>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t>F &lt;comp&gt; </a:t>
            </a:r>
            <a:r>
              <a:rPr lang="en-US" altLang="en-US" b="1" dirty="0"/>
              <a:t>some </a:t>
            </a:r>
            <a:r>
              <a:rPr lang="en-US" altLang="en-US" i="1" dirty="0"/>
              <a:t>r </a:t>
            </a:r>
            <a:r>
              <a:rPr lang="en-US" altLang="en-US" dirty="0">
                <a:sym typeface="Symbol" charset="2"/>
              </a:rPr>
              <a:t></a:t>
            </a:r>
            <a:r>
              <a:rPr lang="en-US" altLang="en-US" i="1" dirty="0">
                <a:sym typeface="Symbol" charset="2"/>
              </a:rPr>
              <a:t>t </a:t>
            </a:r>
            <a:r>
              <a:rPr lang="en-US" altLang="en-US" dirty="0">
                <a:sym typeface="Symbol" charset="2"/>
              </a:rPr>
              <a:t></a:t>
            </a:r>
            <a:r>
              <a:rPr lang="en-US" altLang="en-US" i="1" dirty="0">
                <a:sym typeface="Symbol" charset="2"/>
              </a:rPr>
              <a:t>r </a:t>
            </a:r>
            <a:r>
              <a:rPr lang="en-US" altLang="en-US" dirty="0">
                <a:sym typeface="Symbol" charset="2"/>
              </a:rPr>
              <a:t>such that (F &lt;comp&gt; </a:t>
            </a:r>
            <a:r>
              <a:rPr lang="en-US" altLang="en-US" i="1" dirty="0">
                <a:sym typeface="Symbol" charset="2"/>
              </a:rPr>
              <a:t>t </a:t>
            </a:r>
            <a:r>
              <a:rPr lang="en-US" altLang="en-US" dirty="0">
                <a:sym typeface="Symbol" charset="2"/>
              </a:rPr>
              <a:t>)</a:t>
            </a:r>
            <a:r>
              <a:rPr lang="en-US" altLang="en-US" i="1" dirty="0">
                <a:sym typeface="Symbol" charset="2"/>
              </a:rPr>
              <a:t/>
            </a:r>
            <a:br>
              <a:rPr lang="en-US" altLang="en-US" i="1" dirty="0">
                <a:sym typeface="Symbol" charset="2"/>
              </a:rPr>
            </a:br>
            <a:r>
              <a:rPr lang="en-US" altLang="en-US" dirty="0">
                <a:sym typeface="Symbol" charset="2"/>
              </a:rPr>
              <a:t>Where &lt;comp&gt; can be:      </a:t>
            </a:r>
            <a:endParaRPr lang="en-US" altLang="en-US" dirty="0"/>
          </a:p>
        </p:txBody>
      </p:sp>
      <p:grpSp>
        <p:nvGrpSpPr>
          <p:cNvPr id="11" name="Group 1"/>
          <p:cNvGrpSpPr>
            <a:grpSpLocks/>
          </p:cNvGrpSpPr>
          <p:nvPr/>
        </p:nvGrpSpPr>
        <p:grpSpPr bwMode="auto">
          <a:xfrm>
            <a:off x="1512888" y="1952625"/>
            <a:ext cx="7805737" cy="4233863"/>
            <a:chOff x="809625" y="1952625"/>
            <a:chExt cx="7805738" cy="4233863"/>
          </a:xfrm>
        </p:grpSpPr>
        <p:grpSp>
          <p:nvGrpSpPr>
            <p:cNvPr id="12" name="Group 4"/>
            <p:cNvGrpSpPr>
              <a:grpSpLocks/>
            </p:cNvGrpSpPr>
            <p:nvPr/>
          </p:nvGrpSpPr>
          <p:grpSpPr bwMode="auto">
            <a:xfrm>
              <a:off x="2105025" y="1952625"/>
              <a:ext cx="457200" cy="1066800"/>
              <a:chOff x="2448" y="1296"/>
              <a:chExt cx="288" cy="960"/>
            </a:xfrm>
          </p:grpSpPr>
          <p:sp>
            <p:nvSpPr>
              <p:cNvPr id="30"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0</a:t>
                </a:r>
              </a:p>
            </p:txBody>
          </p:sp>
          <p:sp>
            <p:nvSpPr>
              <p:cNvPr id="31"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5</a:t>
                </a:r>
              </a:p>
            </p:txBody>
          </p:sp>
          <p:sp>
            <p:nvSpPr>
              <p:cNvPr id="32"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6</a:t>
                </a:r>
              </a:p>
            </p:txBody>
          </p:sp>
        </p:grpSp>
        <p:sp>
          <p:nvSpPr>
            <p:cNvPr id="13" name="Text Box 8"/>
            <p:cNvSpPr txBox="1">
              <a:spLocks noChangeArrowheads="1"/>
            </p:cNvSpPr>
            <p:nvPr/>
          </p:nvSpPr>
          <p:spPr bwMode="auto">
            <a:xfrm>
              <a:off x="830263" y="2257425"/>
              <a:ext cx="135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(5 &lt; </a:t>
              </a:r>
              <a:r>
                <a:rPr lang="en-US" altLang="en-US" b="1"/>
                <a:t>some</a:t>
              </a:r>
              <a:endParaRPr lang="en-US" altLang="en-US"/>
            </a:p>
          </p:txBody>
        </p:sp>
        <p:sp>
          <p:nvSpPr>
            <p:cNvPr id="14" name="Text Box 9"/>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 = true</a:t>
              </a:r>
            </a:p>
          </p:txBody>
        </p:sp>
        <p:sp>
          <p:nvSpPr>
            <p:cNvPr id="15" name="Rectangle 10"/>
            <p:cNvSpPr>
              <a:spLocks noChangeArrowheads="1"/>
            </p:cNvSpPr>
            <p:nvPr/>
          </p:nvSpPr>
          <p:spPr bwMode="auto">
            <a:xfrm>
              <a:off x="2105025" y="3118035"/>
              <a:ext cx="457200" cy="3810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0</a:t>
              </a:r>
            </a:p>
          </p:txBody>
        </p:sp>
        <p:sp>
          <p:nvSpPr>
            <p:cNvPr id="16"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5</a:t>
              </a:r>
            </a:p>
          </p:txBody>
        </p:sp>
        <p:sp>
          <p:nvSpPr>
            <p:cNvPr id="17"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0</a:t>
              </a:r>
            </a:p>
          </p:txBody>
        </p:sp>
        <p:sp>
          <p:nvSpPr>
            <p:cNvPr id="18" name="Text Box 13"/>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 = false</a:t>
              </a:r>
            </a:p>
          </p:txBody>
        </p:sp>
        <p:sp>
          <p:nvSpPr>
            <p:cNvPr id="19"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5</a:t>
              </a:r>
            </a:p>
          </p:txBody>
        </p:sp>
        <p:sp>
          <p:nvSpPr>
            <p:cNvPr id="20"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0</a:t>
              </a:r>
            </a:p>
          </p:txBody>
        </p:sp>
        <p:sp>
          <p:nvSpPr>
            <p:cNvPr id="21"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5</a:t>
              </a:r>
            </a:p>
          </p:txBody>
        </p:sp>
        <p:sp>
          <p:nvSpPr>
            <p:cNvPr id="22" name="Text Box 17"/>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(5 </a:t>
              </a:r>
              <a:r>
                <a:rPr lang="en-US" altLang="en-US" sz="2400">
                  <a:latin typeface="Times New Roman" pitchFamily="18" charset="0"/>
                  <a:sym typeface="Symbol" charset="2"/>
                </a:rPr>
                <a:t></a:t>
              </a:r>
              <a:r>
                <a:rPr lang="en-US" altLang="en-US"/>
                <a:t> </a:t>
              </a:r>
              <a:r>
                <a:rPr lang="en-US" altLang="en-US" b="1"/>
                <a:t>some</a:t>
              </a:r>
            </a:p>
          </p:txBody>
        </p:sp>
        <p:sp>
          <p:nvSpPr>
            <p:cNvPr id="23" name="Text Box 18"/>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 = true (since 0 </a:t>
              </a:r>
              <a:r>
                <a:rPr lang="en-US" altLang="en-US" sz="2400">
                  <a:latin typeface="Times New Roman" pitchFamily="18" charset="0"/>
                  <a:sym typeface="Symbol" charset="2"/>
                </a:rPr>
                <a:t> </a:t>
              </a:r>
              <a:r>
                <a:rPr lang="en-US" altLang="en-US">
                  <a:sym typeface="Symbol" charset="2"/>
                </a:rPr>
                <a:t>5)</a:t>
              </a:r>
              <a:endParaRPr lang="en-US" altLang="en-US" sz="2400">
                <a:latin typeface="Times New Roman" pitchFamily="18" charset="0"/>
                <a:sym typeface="Symbol" charset="2"/>
              </a:endParaRPr>
            </a:p>
          </p:txBody>
        </p:sp>
        <p:sp>
          <p:nvSpPr>
            <p:cNvPr id="24" name="Text Box 19"/>
            <p:cNvSpPr txBox="1">
              <a:spLocks noChangeArrowheads="1"/>
            </p:cNvSpPr>
            <p:nvPr/>
          </p:nvSpPr>
          <p:spPr bwMode="auto">
            <a:xfrm>
              <a:off x="3738563" y="2486025"/>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(read:  5 &lt; some tuple in the relation) </a:t>
              </a:r>
            </a:p>
          </p:txBody>
        </p:sp>
        <p:sp>
          <p:nvSpPr>
            <p:cNvPr id="25" name="Text Box 20"/>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(5 &lt; </a:t>
              </a:r>
              <a:r>
                <a:rPr lang="en-US" altLang="en-US" b="1"/>
                <a:t>some</a:t>
              </a:r>
              <a:endParaRPr lang="en-US" altLang="en-US"/>
            </a:p>
          </p:txBody>
        </p:sp>
        <p:sp>
          <p:nvSpPr>
            <p:cNvPr id="26" name="Text Box 21"/>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 = true</a:t>
              </a:r>
            </a:p>
          </p:txBody>
        </p:sp>
        <p:sp>
          <p:nvSpPr>
            <p:cNvPr id="27" name="Text Box 22"/>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(5 = </a:t>
              </a:r>
              <a:r>
                <a:rPr lang="en-US" altLang="en-US" b="1"/>
                <a:t>some</a:t>
              </a:r>
              <a:endParaRPr lang="en-US" altLang="en-US"/>
            </a:p>
          </p:txBody>
        </p:sp>
        <p:sp>
          <p:nvSpPr>
            <p:cNvPr id="28" name="Rectangle 23"/>
            <p:cNvSpPr>
              <a:spLocks noChangeArrowheads="1"/>
            </p:cNvSpPr>
            <p:nvPr/>
          </p:nvSpPr>
          <p:spPr bwMode="auto">
            <a:xfrm>
              <a:off x="823913" y="5472113"/>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a:latin typeface="Arial" charset="0"/>
                </a:rPr>
                <a:t>(= </a:t>
              </a:r>
              <a:r>
                <a:rPr lang="en-US" altLang="en-US" b="1">
                  <a:latin typeface="Arial" charset="0"/>
                </a:rPr>
                <a:t>some</a:t>
              </a:r>
              <a:r>
                <a:rPr lang="en-US" altLang="en-US">
                  <a:latin typeface="Arial" charset="0"/>
                </a:rPr>
                <a:t>) </a:t>
              </a:r>
              <a:r>
                <a:rPr lang="en-US" altLang="en-US">
                  <a:latin typeface="Arial" charset="0"/>
                  <a:sym typeface="Symbol" charset="2"/>
                </a:rPr>
                <a:t> </a:t>
              </a:r>
              <a:r>
                <a:rPr lang="en-US" altLang="en-US" b="1">
                  <a:latin typeface="Arial" charset="0"/>
                  <a:sym typeface="Symbol" charset="2"/>
                </a:rPr>
                <a:t>in</a:t>
              </a:r>
            </a:p>
            <a:p>
              <a:r>
                <a:rPr lang="en-US" altLang="en-US">
                  <a:latin typeface="Arial" charset="0"/>
                  <a:sym typeface="Symbol" charset="2"/>
                </a:rPr>
                <a:t>However, ( </a:t>
              </a:r>
              <a:r>
                <a:rPr lang="en-US" altLang="en-US" b="1">
                  <a:latin typeface="Arial" charset="0"/>
                  <a:sym typeface="Symbol" charset="2"/>
                </a:rPr>
                <a:t>some</a:t>
              </a:r>
              <a:r>
                <a:rPr lang="en-US" altLang="en-US">
                  <a:latin typeface="Arial" charset="0"/>
                  <a:sym typeface="Symbol" charset="2"/>
                </a:rPr>
                <a:t>)  </a:t>
              </a:r>
              <a:r>
                <a:rPr lang="en-US" altLang="en-US" b="1">
                  <a:latin typeface="Arial" charset="0"/>
                  <a:sym typeface="Symbol" charset="2"/>
                </a:rPr>
                <a:t>not in</a:t>
              </a:r>
              <a:endParaRPr lang="en-US" altLang="en-US">
                <a:latin typeface="Arial" charset="0"/>
                <a:sym typeface="Symbol" charset="2"/>
              </a:endParaRPr>
            </a:p>
          </p:txBody>
        </p:sp>
        <p:sp>
          <p:nvSpPr>
            <p:cNvPr id="29" name="Line 24"/>
            <p:cNvSpPr>
              <a:spLocks noChangeShapeType="1"/>
            </p:cNvSpPr>
            <p:nvPr/>
          </p:nvSpPr>
          <p:spPr bwMode="auto">
            <a:xfrm flipH="1">
              <a:off x="2919413" y="5840413"/>
              <a:ext cx="122237"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26244281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0B725-7AEC-4C6D-94ED-8C7806EC4B2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Set Comparison – “all” Clause</a:t>
            </a:r>
          </a:p>
        </p:txBody>
      </p:sp>
      <p:sp>
        <p:nvSpPr>
          <p:cNvPr id="10" name="Rectangle 3"/>
          <p:cNvSpPr txBox="1">
            <a:spLocks noChangeArrowheads="1"/>
          </p:cNvSpPr>
          <p:nvPr/>
        </p:nvSpPr>
        <p:spPr>
          <a:xfrm>
            <a:off x="814388" y="1108075"/>
            <a:ext cx="7661275" cy="97631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370013" algn="l"/>
                <a:tab pos="1830388" algn="l"/>
              </a:tabLst>
            </a:pPr>
            <a:r>
              <a:rPr lang="en-US" altLang="en-US" dirty="0"/>
              <a:t>Find the names of all instructors whose salary is greater than the salary of all instructors in the Biology department.</a:t>
            </a:r>
          </a:p>
        </p:txBody>
      </p:sp>
      <p:sp>
        <p:nvSpPr>
          <p:cNvPr id="11" name="Text Box 4"/>
          <p:cNvSpPr txBox="1">
            <a:spLocks noChangeArrowheads="1"/>
          </p:cNvSpPr>
          <p:nvPr/>
        </p:nvSpPr>
        <p:spPr bwMode="auto">
          <a:xfrm>
            <a:off x="1836738" y="2065338"/>
            <a:ext cx="50180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1600" b="1"/>
              <a:t>select </a:t>
            </a:r>
            <a:r>
              <a:rPr lang="en-US" altLang="en-US" sz="1600" i="1"/>
              <a:t>name</a:t>
            </a:r>
          </a:p>
          <a:p>
            <a:r>
              <a:rPr lang="en-US" altLang="en-US" sz="1600" b="1"/>
              <a:t>from </a:t>
            </a:r>
            <a:r>
              <a:rPr lang="en-US" altLang="en-US" sz="1600" i="1"/>
              <a:t>instructor</a:t>
            </a:r>
          </a:p>
          <a:p>
            <a:r>
              <a:rPr lang="en-US" altLang="en-US" sz="1600" b="1"/>
              <a:t>where </a:t>
            </a:r>
            <a:r>
              <a:rPr lang="en-US" altLang="en-US" sz="1600" i="1"/>
              <a:t>salary </a:t>
            </a:r>
            <a:r>
              <a:rPr lang="en-US" altLang="en-US" sz="1600"/>
              <a:t>&gt; </a:t>
            </a:r>
            <a:r>
              <a:rPr lang="en-US" altLang="en-US" sz="1600" b="1"/>
              <a:t>all </a:t>
            </a:r>
            <a:r>
              <a:rPr lang="en-US" altLang="en-US" sz="1600"/>
              <a:t>(</a:t>
            </a:r>
            <a:r>
              <a:rPr lang="en-US" altLang="en-US" sz="1600" b="1"/>
              <a:t>select </a:t>
            </a:r>
            <a:r>
              <a:rPr lang="en-US" altLang="en-US" sz="1600" i="1"/>
              <a:t>salary</a:t>
            </a:r>
          </a:p>
          <a:p>
            <a:r>
              <a:rPr lang="en-US" altLang="en-US" sz="1600" b="1"/>
              <a:t>                                from </a:t>
            </a:r>
            <a:r>
              <a:rPr lang="en-US" altLang="en-US" sz="1600" i="1"/>
              <a:t>instructor</a:t>
            </a:r>
          </a:p>
          <a:p>
            <a:r>
              <a:rPr lang="en-US" altLang="en-US" sz="1600" b="1"/>
              <a:t>                                where </a:t>
            </a:r>
            <a:r>
              <a:rPr lang="en-US" altLang="en-US" sz="1600" i="1"/>
              <a:t>dept name </a:t>
            </a:r>
            <a:r>
              <a:rPr lang="en-US" altLang="en-US" sz="1600"/>
              <a:t>= ’Biology’);</a:t>
            </a:r>
          </a:p>
        </p:txBody>
      </p:sp>
    </p:spTree>
    <p:extLst>
      <p:ext uri="{BB962C8B-B14F-4D97-AF65-F5344CB8AC3E}">
        <p14:creationId xmlns:p14="http://schemas.microsoft.com/office/powerpoint/2010/main" val="226244281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8F2BE2-5BF5-4CA8-97E4-468F3837FDA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Definition of “all” Clause</a:t>
            </a:r>
          </a:p>
        </p:txBody>
      </p:sp>
      <p:sp>
        <p:nvSpPr>
          <p:cNvPr id="10" name="Rectangle 3"/>
          <p:cNvSpPr txBox="1">
            <a:spLocks noChangeArrowheads="1"/>
          </p:cNvSpPr>
          <p:nvPr/>
        </p:nvSpPr>
        <p:spPr>
          <a:xfrm>
            <a:off x="823913" y="1122363"/>
            <a:ext cx="6638925" cy="382587"/>
          </a:xfrm>
          <a:prstGeom prst="rect">
            <a:avLst/>
          </a:prstGeom>
          <a:noFill/>
        </p:spPr>
        <p:txBody>
          <a:bodyPr vert="horz" lIns="90488" tIns="44450" rIns="90488" bIns="4445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a:t>F &lt;comp&gt; </a:t>
            </a:r>
            <a:r>
              <a:rPr lang="en-US" altLang="en-US" b="1"/>
              <a:t>all </a:t>
            </a:r>
            <a:r>
              <a:rPr lang="en-US" altLang="en-US" i="1"/>
              <a:t>r </a:t>
            </a:r>
            <a:r>
              <a:rPr lang="en-US" altLang="en-US">
                <a:sym typeface="Symbol" charset="2"/>
              </a:rPr>
              <a:t></a:t>
            </a:r>
            <a:r>
              <a:rPr lang="en-US" altLang="en-US" i="1">
                <a:sym typeface="Symbol" charset="2"/>
              </a:rPr>
              <a:t>t </a:t>
            </a:r>
            <a:r>
              <a:rPr lang="en-US" altLang="en-US">
                <a:sym typeface="Symbol" charset="2"/>
              </a:rPr>
              <a:t></a:t>
            </a:r>
            <a:r>
              <a:rPr lang="en-US" altLang="en-US" i="1">
                <a:sym typeface="Symbol" charset="2"/>
              </a:rPr>
              <a:t>r</a:t>
            </a:r>
            <a:r>
              <a:rPr lang="en-US" altLang="en-US">
                <a:sym typeface="Symbol" charset="2"/>
              </a:rPr>
              <a:t> (F &lt;comp&gt; </a:t>
            </a:r>
            <a:r>
              <a:rPr lang="en-US" altLang="en-US" i="1">
                <a:sym typeface="Symbol" charset="2"/>
              </a:rPr>
              <a:t>t)</a:t>
            </a:r>
            <a:endParaRPr lang="en-US" altLang="en-US"/>
          </a:p>
        </p:txBody>
      </p:sp>
      <p:grpSp>
        <p:nvGrpSpPr>
          <p:cNvPr id="11" name="Group 1"/>
          <p:cNvGrpSpPr>
            <a:grpSpLocks/>
          </p:cNvGrpSpPr>
          <p:nvPr/>
        </p:nvGrpSpPr>
        <p:grpSpPr bwMode="auto">
          <a:xfrm>
            <a:off x="1365250" y="1752600"/>
            <a:ext cx="6800850" cy="4219575"/>
            <a:chOff x="1238250" y="1752600"/>
            <a:chExt cx="6800850" cy="4219575"/>
          </a:xfrm>
        </p:grpSpPr>
        <p:grpSp>
          <p:nvGrpSpPr>
            <p:cNvPr id="12" name="Group 4"/>
            <p:cNvGrpSpPr>
              <a:grpSpLocks/>
            </p:cNvGrpSpPr>
            <p:nvPr/>
          </p:nvGrpSpPr>
          <p:grpSpPr bwMode="auto">
            <a:xfrm>
              <a:off x="2619375" y="1752600"/>
              <a:ext cx="457200" cy="1066800"/>
              <a:chOff x="2448" y="1296"/>
              <a:chExt cx="288" cy="960"/>
            </a:xfrm>
          </p:grpSpPr>
          <p:sp>
            <p:nvSpPr>
              <p:cNvPr id="29"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0</a:t>
                </a:r>
              </a:p>
            </p:txBody>
          </p:sp>
          <p:sp>
            <p:nvSpPr>
              <p:cNvPr id="30"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5</a:t>
                </a:r>
              </a:p>
            </p:txBody>
          </p:sp>
          <p:sp>
            <p:nvSpPr>
              <p:cNvPr id="31"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6</a:t>
                </a:r>
              </a:p>
            </p:txBody>
          </p:sp>
        </p:grpSp>
        <p:sp>
          <p:nvSpPr>
            <p:cNvPr id="13"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(5 &lt; </a:t>
              </a:r>
              <a:r>
                <a:rPr lang="en-US" altLang="en-US" b="1"/>
                <a:t>all</a:t>
              </a:r>
              <a:endParaRPr lang="en-US" altLang="en-US"/>
            </a:p>
          </p:txBody>
        </p:sp>
        <p:sp>
          <p:nvSpPr>
            <p:cNvPr id="14"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 = false</a:t>
              </a:r>
            </a:p>
          </p:txBody>
        </p:sp>
        <p:sp>
          <p:nvSpPr>
            <p:cNvPr id="15"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6</a:t>
              </a:r>
            </a:p>
          </p:txBody>
        </p:sp>
        <p:sp>
          <p:nvSpPr>
            <p:cNvPr id="16"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10</a:t>
              </a:r>
            </a:p>
          </p:txBody>
        </p:sp>
        <p:sp>
          <p:nvSpPr>
            <p:cNvPr id="17"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4</a:t>
              </a:r>
            </a:p>
          </p:txBody>
        </p:sp>
        <p:sp>
          <p:nvSpPr>
            <p:cNvPr id="18"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 = true</a:t>
              </a:r>
            </a:p>
          </p:txBody>
        </p:sp>
        <p:sp>
          <p:nvSpPr>
            <p:cNvPr id="19"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5</a:t>
              </a:r>
            </a:p>
          </p:txBody>
        </p:sp>
        <p:sp>
          <p:nvSpPr>
            <p:cNvPr id="20"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4</a:t>
              </a:r>
            </a:p>
          </p:txBody>
        </p:sp>
        <p:sp>
          <p:nvSpPr>
            <p:cNvPr id="21"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en-US" sz="2400">
                  <a:latin typeface="Times New Roman" pitchFamily="18" charset="0"/>
                </a:rPr>
                <a:t>6</a:t>
              </a:r>
            </a:p>
          </p:txBody>
        </p:sp>
        <p:sp>
          <p:nvSpPr>
            <p:cNvPr id="22"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(5 </a:t>
              </a:r>
              <a:r>
                <a:rPr lang="en-US" altLang="en-US" sz="2400">
                  <a:latin typeface="Times New Roman" pitchFamily="18" charset="0"/>
                  <a:sym typeface="Symbol" charset="2"/>
                </a:rPr>
                <a:t></a:t>
              </a:r>
              <a:r>
                <a:rPr lang="en-US" altLang="en-US"/>
                <a:t> </a:t>
              </a:r>
              <a:r>
                <a:rPr lang="en-US" altLang="en-US" b="1"/>
                <a:t>all</a:t>
              </a:r>
            </a:p>
          </p:txBody>
        </p:sp>
        <p:sp>
          <p:nvSpPr>
            <p:cNvPr id="23" name="Text Box 18"/>
            <p:cNvSpPr txBox="1">
              <a:spLocks noChangeArrowheads="1"/>
            </p:cNvSpPr>
            <p:nvPr/>
          </p:nvSpPr>
          <p:spPr bwMode="auto">
            <a:xfrm>
              <a:off x="3163888" y="47863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 = true (since 5 </a:t>
              </a:r>
              <a:r>
                <a:rPr lang="en-US" altLang="en-US" sz="2400">
                  <a:latin typeface="Times New Roman" pitchFamily="18" charset="0"/>
                  <a:sym typeface="Symbol" charset="2"/>
                </a:rPr>
                <a:t> </a:t>
              </a:r>
              <a:r>
                <a:rPr lang="en-US" altLang="en-US">
                  <a:sym typeface="Symbol" charset="2"/>
                </a:rPr>
                <a:t>4 and 5 </a:t>
              </a:r>
              <a:r>
                <a:rPr lang="en-US" altLang="en-US" sz="2400">
                  <a:latin typeface="Times New Roman" pitchFamily="18" charset="0"/>
                  <a:sym typeface="Symbol" charset="2"/>
                </a:rPr>
                <a:t></a:t>
              </a:r>
              <a:r>
                <a:rPr lang="en-US" altLang="en-US">
                  <a:sym typeface="Symbol" charset="2"/>
                </a:rPr>
                <a:t> 6)</a:t>
              </a:r>
              <a:endParaRPr lang="en-US" altLang="en-US" sz="2400">
                <a:latin typeface="Times New Roman" pitchFamily="18" charset="0"/>
                <a:sym typeface="Symbol" charset="2"/>
              </a:endParaRPr>
            </a:p>
          </p:txBody>
        </p:sp>
        <p:sp>
          <p:nvSpPr>
            <p:cNvPr id="24"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(5 &lt; </a:t>
              </a:r>
              <a:r>
                <a:rPr lang="en-US" altLang="en-US" b="1"/>
                <a:t>all</a:t>
              </a:r>
              <a:endParaRPr lang="en-US" altLang="en-US"/>
            </a:p>
          </p:txBody>
        </p:sp>
        <p:sp>
          <p:nvSpPr>
            <p:cNvPr id="25"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 = false</a:t>
              </a:r>
            </a:p>
          </p:txBody>
        </p:sp>
        <p:sp>
          <p:nvSpPr>
            <p:cNvPr id="26"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ltLang="en-US"/>
                <a:t>(5 = </a:t>
              </a:r>
              <a:r>
                <a:rPr lang="en-US" altLang="en-US" b="1"/>
                <a:t>all</a:t>
              </a:r>
              <a:endParaRPr lang="en-US" altLang="en-US"/>
            </a:p>
          </p:txBody>
        </p:sp>
        <p:sp>
          <p:nvSpPr>
            <p:cNvPr id="27"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a:latin typeface="Arial" charset="0"/>
                </a:rPr>
                <a:t>(</a:t>
              </a:r>
              <a:r>
                <a:rPr lang="en-US" altLang="en-US">
                  <a:latin typeface="Arial" charset="0"/>
                  <a:sym typeface="Symbol" charset="2"/>
                </a:rPr>
                <a:t></a:t>
              </a:r>
              <a:r>
                <a:rPr lang="en-US" altLang="en-US">
                  <a:latin typeface="Arial" charset="0"/>
                </a:rPr>
                <a:t> </a:t>
              </a:r>
              <a:r>
                <a:rPr lang="en-US" altLang="en-US" b="1">
                  <a:latin typeface="Arial" charset="0"/>
                </a:rPr>
                <a:t>all</a:t>
              </a:r>
              <a:r>
                <a:rPr lang="en-US" altLang="en-US">
                  <a:latin typeface="Arial" charset="0"/>
                </a:rPr>
                <a:t>) </a:t>
              </a:r>
              <a:r>
                <a:rPr lang="en-US" altLang="en-US">
                  <a:latin typeface="Arial" charset="0"/>
                  <a:sym typeface="Symbol" charset="2"/>
                </a:rPr>
                <a:t> </a:t>
              </a:r>
              <a:r>
                <a:rPr lang="en-US" altLang="en-US" b="1">
                  <a:latin typeface="Arial" charset="0"/>
                  <a:sym typeface="Symbol" charset="2"/>
                </a:rPr>
                <a:t>not in</a:t>
              </a:r>
            </a:p>
            <a:p>
              <a:r>
                <a:rPr lang="en-US" altLang="en-US">
                  <a:latin typeface="Arial" charset="0"/>
                  <a:sym typeface="Symbol" charset="2"/>
                </a:rPr>
                <a:t>However, (= </a:t>
              </a:r>
              <a:r>
                <a:rPr lang="en-US" altLang="en-US" b="1">
                  <a:latin typeface="Arial" charset="0"/>
                  <a:sym typeface="Symbol" charset="2"/>
                </a:rPr>
                <a:t>all</a:t>
              </a:r>
              <a:r>
                <a:rPr lang="en-US" altLang="en-US">
                  <a:latin typeface="Arial" charset="0"/>
                  <a:sym typeface="Symbol" charset="2"/>
                </a:rPr>
                <a:t>)  </a:t>
              </a:r>
              <a:r>
                <a:rPr lang="en-US" altLang="en-US" b="1">
                  <a:latin typeface="Arial" charset="0"/>
                  <a:sym typeface="Symbol" charset="2"/>
                </a:rPr>
                <a:t>in</a:t>
              </a:r>
            </a:p>
          </p:txBody>
        </p:sp>
        <p:sp>
          <p:nvSpPr>
            <p:cNvPr id="28" name="Line 23"/>
            <p:cNvSpPr>
              <a:spLocks noChangeShapeType="1"/>
            </p:cNvSpPr>
            <p:nvPr/>
          </p:nvSpPr>
          <p:spPr bwMode="auto">
            <a:xfrm flipH="1">
              <a:off x="3016250" y="5603875"/>
              <a:ext cx="109538"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2624428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FFB11D-3C3B-4585-970D-E0CA9B8A7B2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Test for Empty Relations</a:t>
            </a:r>
          </a:p>
        </p:txBody>
      </p:sp>
      <p:sp>
        <p:nvSpPr>
          <p:cNvPr id="10" name="Rectangle 3"/>
          <p:cNvSpPr txBox="1">
            <a:spLocks noChangeArrowheads="1"/>
          </p:cNvSpPr>
          <p:nvPr/>
        </p:nvSpPr>
        <p:spPr>
          <a:xfrm>
            <a:off x="1089025" y="1106488"/>
            <a:ext cx="6683375"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The </a:t>
            </a:r>
            <a:r>
              <a:rPr lang="en-US" altLang="en-US" sz="2200" b="1" dirty="0"/>
              <a:t>exists</a:t>
            </a:r>
            <a:r>
              <a:rPr lang="en-US" altLang="en-US" sz="2200" dirty="0"/>
              <a:t> construct returns the value </a:t>
            </a:r>
            <a:r>
              <a:rPr lang="en-US" altLang="en-US" sz="2200" b="1" dirty="0"/>
              <a:t>true</a:t>
            </a:r>
            <a:r>
              <a:rPr lang="en-US" altLang="en-US" sz="2200" dirty="0"/>
              <a:t> if the argument subquery is nonempty.</a:t>
            </a:r>
          </a:p>
          <a:p>
            <a:r>
              <a:rPr lang="en-US" altLang="en-US" sz="2200" b="1" dirty="0"/>
              <a:t>exists </a:t>
            </a:r>
            <a:r>
              <a:rPr lang="en-US" altLang="en-US" sz="2200" i="1" dirty="0"/>
              <a:t> r </a:t>
            </a:r>
            <a:r>
              <a:rPr lang="en-US" altLang="en-US" sz="2200" dirty="0">
                <a:sym typeface="Symbol" charset="2"/>
              </a:rPr>
              <a:t> </a:t>
            </a:r>
            <a:r>
              <a:rPr lang="en-US" altLang="en-US" sz="2200" i="1" dirty="0">
                <a:sym typeface="Symbol" charset="2"/>
              </a:rPr>
              <a:t>r </a:t>
            </a:r>
            <a:r>
              <a:rPr lang="en-US" altLang="en-US" sz="2200" dirty="0">
                <a:sym typeface="Symbol" charset="2"/>
              </a:rPr>
              <a:t> </a:t>
            </a:r>
            <a:r>
              <a:rPr lang="en-US" altLang="en-US" sz="2200" i="1" dirty="0"/>
              <a:t>Ø</a:t>
            </a:r>
            <a:endParaRPr lang="en-US" altLang="en-US" sz="2200" dirty="0">
              <a:sym typeface="Symbol" charset="2"/>
            </a:endParaRPr>
          </a:p>
          <a:p>
            <a:r>
              <a:rPr lang="en-US" altLang="en-US" sz="2200" b="1" dirty="0">
                <a:sym typeface="Symbol" charset="2"/>
              </a:rPr>
              <a:t>not exists </a:t>
            </a:r>
            <a:r>
              <a:rPr lang="en-US" altLang="en-US" sz="2200" i="1" dirty="0"/>
              <a:t>r </a:t>
            </a:r>
            <a:r>
              <a:rPr lang="en-US" altLang="en-US" sz="2200" dirty="0">
                <a:sym typeface="Symbol" charset="2"/>
              </a:rPr>
              <a:t> </a:t>
            </a:r>
            <a:r>
              <a:rPr lang="en-US" altLang="en-US" sz="2200" i="1" dirty="0">
                <a:sym typeface="Symbol" charset="2"/>
              </a:rPr>
              <a:t>r </a:t>
            </a:r>
            <a:r>
              <a:rPr lang="en-US" altLang="en-US" sz="2200" dirty="0">
                <a:sym typeface="Symbol" charset="2"/>
              </a:rPr>
              <a:t>= </a:t>
            </a:r>
            <a:r>
              <a:rPr lang="en-US" altLang="en-US" sz="2200" i="1" dirty="0"/>
              <a:t>Ø</a:t>
            </a:r>
          </a:p>
        </p:txBody>
      </p:sp>
    </p:spTree>
    <p:extLst>
      <p:ext uri="{BB962C8B-B14F-4D97-AF65-F5344CB8AC3E}">
        <p14:creationId xmlns:p14="http://schemas.microsoft.com/office/powerpoint/2010/main" val="226244281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85E194-B5A3-4030-B7AD-41D99C3D5384}"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Use of “exists” Clause</a:t>
            </a:r>
          </a:p>
        </p:txBody>
      </p:sp>
      <p:sp>
        <p:nvSpPr>
          <p:cNvPr id="10" name="Rectangle 3"/>
          <p:cNvSpPr txBox="1">
            <a:spLocks noChangeArrowheads="1"/>
          </p:cNvSpPr>
          <p:nvPr/>
        </p:nvSpPr>
        <p:spPr>
          <a:xfrm>
            <a:off x="814388" y="1093788"/>
            <a:ext cx="7661275" cy="4903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Yet another way of specifying the query “Find all courses taught in both the Fall 2009 semester and in the Spring 2010 semester”</a:t>
            </a:r>
          </a:p>
          <a:p>
            <a:pPr>
              <a:buFont typeface="Monotype Sorts" pitchFamily="2" charset="2"/>
              <a:buNone/>
            </a:pPr>
            <a:r>
              <a:rPr lang="en-US" altLang="en-US" sz="2200" b="1" dirty="0"/>
              <a:t>	   select </a:t>
            </a:r>
            <a:r>
              <a:rPr lang="en-US" altLang="en-US" sz="2200" i="1" dirty="0" err="1"/>
              <a:t>course_id</a:t>
            </a:r>
            <a:r>
              <a:rPr lang="en-US" altLang="en-US" sz="2200" i="1" dirty="0"/>
              <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S</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’Fall’ </a:t>
            </a:r>
            <a:r>
              <a:rPr lang="en-US" altLang="en-US" sz="2200" b="1" dirty="0"/>
              <a:t>and </a:t>
            </a:r>
            <a:r>
              <a:rPr lang="en-US" altLang="en-US" sz="2200" i="1" dirty="0"/>
              <a:t>year </a:t>
            </a:r>
            <a:r>
              <a:rPr lang="en-US" altLang="en-US" sz="2200" dirty="0"/>
              <a:t>= 2009 </a:t>
            </a:r>
            <a:r>
              <a:rPr lang="en-US" altLang="en-US" sz="2200" b="1" dirty="0"/>
              <a:t>and </a:t>
            </a:r>
            <a:br>
              <a:rPr lang="en-US" altLang="en-US" sz="2200" b="1" dirty="0"/>
            </a:br>
            <a:r>
              <a:rPr lang="en-US" altLang="en-US" sz="2200" b="1" dirty="0"/>
              <a:t>               exists </a:t>
            </a:r>
            <a:r>
              <a:rPr lang="en-US" altLang="en-US" sz="2200" dirty="0"/>
              <a:t>(</a:t>
            </a:r>
            <a:r>
              <a:rPr lang="en-US" altLang="en-US" sz="2200" b="1" dirty="0"/>
              <a:t>select </a:t>
            </a:r>
            <a:r>
              <a:rPr lang="en-US" altLang="en-US" sz="2200" dirty="0"/>
              <a:t>*</a:t>
            </a:r>
            <a:br>
              <a:rPr lang="en-US" altLang="en-US" sz="2200" dirty="0"/>
            </a:br>
            <a:r>
              <a:rPr lang="en-US" altLang="en-US" sz="2200" dirty="0"/>
              <a:t>                            </a:t>
            </a:r>
            <a:r>
              <a:rPr lang="en-US" altLang="en-US" sz="2200" b="1" dirty="0"/>
              <a:t>from </a:t>
            </a:r>
            <a:r>
              <a:rPr lang="en-US" altLang="en-US" sz="2200" i="1" dirty="0"/>
              <a:t>section </a:t>
            </a:r>
            <a:r>
              <a:rPr lang="en-US" altLang="en-US" sz="2200" b="1" dirty="0"/>
              <a:t>as </a:t>
            </a:r>
            <a:r>
              <a:rPr lang="en-US" altLang="en-US" sz="2200" i="1" dirty="0"/>
              <a:t>T</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’Spring’ </a:t>
            </a:r>
            <a:r>
              <a:rPr lang="en-US" altLang="en-US" sz="2200" b="1" dirty="0"/>
              <a:t>and </a:t>
            </a:r>
            <a:r>
              <a:rPr lang="en-US" altLang="en-US" sz="2200" i="1" dirty="0"/>
              <a:t>year</a:t>
            </a:r>
            <a:r>
              <a:rPr lang="en-US" altLang="en-US" sz="2200" dirty="0"/>
              <a:t>= 2010 </a:t>
            </a:r>
            <a:br>
              <a:rPr lang="en-US" altLang="en-US" sz="2200" dirty="0"/>
            </a:br>
            <a:r>
              <a:rPr lang="en-US" altLang="en-US" sz="2200" dirty="0"/>
              <a:t>                                        </a:t>
            </a:r>
            <a:r>
              <a:rPr lang="en-US" altLang="en-US" sz="2200" b="1" dirty="0"/>
              <a:t>and </a:t>
            </a:r>
            <a:r>
              <a:rPr lang="en-US" altLang="en-US" sz="2200" i="1" dirty="0" err="1"/>
              <a:t>S</a:t>
            </a:r>
            <a:r>
              <a:rPr lang="en-US" altLang="en-US" sz="2200" dirty="0" err="1"/>
              <a:t>.</a:t>
            </a:r>
            <a:r>
              <a:rPr lang="en-US" altLang="en-US" sz="2200" i="1" dirty="0" err="1"/>
              <a:t>course_id</a:t>
            </a:r>
            <a:r>
              <a:rPr lang="en-US" altLang="en-US" sz="2200" i="1" dirty="0"/>
              <a:t> </a:t>
            </a:r>
            <a:r>
              <a:rPr lang="en-US" altLang="en-US" sz="2200" dirty="0"/>
              <a:t>= </a:t>
            </a:r>
            <a:r>
              <a:rPr lang="en-US" altLang="en-US" sz="2200" i="1" dirty="0" err="1"/>
              <a:t>T</a:t>
            </a:r>
            <a:r>
              <a:rPr lang="en-US" altLang="en-US" sz="2200" dirty="0" err="1"/>
              <a:t>.</a:t>
            </a:r>
            <a:r>
              <a:rPr lang="en-US" altLang="en-US" sz="2200" i="1" dirty="0" err="1"/>
              <a:t>course_id</a:t>
            </a:r>
            <a:r>
              <a:rPr lang="en-US" altLang="en-US" sz="2200" dirty="0"/>
              <a:t>);</a:t>
            </a:r>
          </a:p>
          <a:p>
            <a:pPr>
              <a:buFont typeface="Monotype Sorts" pitchFamily="2" charset="2"/>
              <a:buNone/>
            </a:pPr>
            <a:endParaRPr lang="en-US" altLang="en-US" sz="2200" dirty="0"/>
          </a:p>
          <a:p>
            <a:r>
              <a:rPr lang="en-US" altLang="en-US" sz="2200" b="1" dirty="0">
                <a:solidFill>
                  <a:srgbClr val="000099"/>
                </a:solidFill>
              </a:rPr>
              <a:t>Correlation name</a:t>
            </a:r>
            <a:r>
              <a:rPr lang="en-US" altLang="en-US" sz="2200" dirty="0"/>
              <a:t> – variable S  in the outer query</a:t>
            </a:r>
            <a:endParaRPr lang="en-US" altLang="en-US" sz="2200" b="1" dirty="0">
              <a:solidFill>
                <a:srgbClr val="000099"/>
              </a:solidFill>
            </a:endParaRPr>
          </a:p>
          <a:p>
            <a:r>
              <a:rPr lang="en-US" altLang="en-US" sz="2200" b="1" dirty="0">
                <a:solidFill>
                  <a:srgbClr val="000099"/>
                </a:solidFill>
              </a:rPr>
              <a:t>Correlated subquery </a:t>
            </a:r>
            <a:r>
              <a:rPr lang="en-US" altLang="en-US" sz="2200" dirty="0"/>
              <a:t>– the inner query</a:t>
            </a:r>
          </a:p>
          <a:p>
            <a:pPr>
              <a:buFont typeface="Monotype Sorts" pitchFamily="2" charset="2"/>
              <a:buNone/>
            </a:pPr>
            <a:endParaRPr lang="en-US" altLang="en-US" sz="2200" b="1" dirty="0">
              <a:solidFill>
                <a:srgbClr val="000099"/>
              </a:solidFill>
            </a:endParaRPr>
          </a:p>
        </p:txBody>
      </p:sp>
    </p:spTree>
    <p:extLst>
      <p:ext uri="{BB962C8B-B14F-4D97-AF65-F5344CB8AC3E}">
        <p14:creationId xmlns:p14="http://schemas.microsoft.com/office/powerpoint/2010/main" val="2262442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Codd’s 12 Rules</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1052736"/>
            <a:ext cx="8229600" cy="5073427"/>
          </a:xfrm>
        </p:spPr>
        <p:txBody>
          <a:bodyPr>
            <a:normAutofit fontScale="92500"/>
          </a:bodyPr>
          <a:lstStyle/>
          <a:p>
            <a:pPr algn="just">
              <a:lnSpc>
                <a:spcPct val="110000"/>
              </a:lnSpc>
            </a:pPr>
            <a:r>
              <a:rPr lang="en-US" sz="2200" dirty="0"/>
              <a:t>Dr Edgar F. Codd, after his extensive research on the Relational Model of database systems, came up with twelve rules of his own, which according to him, a database must obey in order to be regarded as a true relational database.</a:t>
            </a:r>
          </a:p>
          <a:p>
            <a:pPr algn="just">
              <a:lnSpc>
                <a:spcPct val="110000"/>
              </a:lnSpc>
            </a:pPr>
            <a:endParaRPr lang="en-US" sz="2200" dirty="0"/>
          </a:p>
          <a:p>
            <a:pPr algn="just">
              <a:lnSpc>
                <a:spcPct val="110000"/>
              </a:lnSpc>
            </a:pPr>
            <a:r>
              <a:rPr lang="en-US" sz="2200" dirty="0"/>
              <a:t>These rules can be applied on any database system that manages stored data using only its relational capabilities. This is a foundation rule, which acts as a base for all the other rules.</a:t>
            </a:r>
          </a:p>
          <a:p>
            <a:pPr algn="just">
              <a:lnSpc>
                <a:spcPct val="110000"/>
              </a:lnSpc>
            </a:pPr>
            <a:endParaRPr lang="en-US" sz="2200" dirty="0"/>
          </a:p>
          <a:p>
            <a:pPr marL="0" indent="0" algn="just">
              <a:lnSpc>
                <a:spcPct val="110000"/>
              </a:lnSpc>
              <a:buNone/>
            </a:pPr>
            <a:r>
              <a:rPr lang="en-US" sz="2400" b="1" dirty="0"/>
              <a:t>Rule 0: The foundation rule</a:t>
            </a:r>
          </a:p>
          <a:p>
            <a:pPr algn="just">
              <a:lnSpc>
                <a:spcPct val="110000"/>
              </a:lnSpc>
            </a:pPr>
            <a:r>
              <a:rPr lang="en-US" sz="2400" dirty="0"/>
              <a:t>For any system that is advertised as, or claimed to be, a relational data base management system, that system must be able to manage data bases entirely through its relational capabilities.</a:t>
            </a:r>
            <a:endParaRPr lang="en-IN" sz="2200" dirty="0"/>
          </a:p>
        </p:txBody>
      </p:sp>
    </p:spTree>
    <p:extLst>
      <p:ext uri="{BB962C8B-B14F-4D97-AF65-F5344CB8AC3E}">
        <p14:creationId xmlns:p14="http://schemas.microsoft.com/office/powerpoint/2010/main" val="150436099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F468B4-C030-413E-8366-CD4BCDB504E7}"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Use of “not exists” Clause</a:t>
            </a:r>
          </a:p>
        </p:txBody>
      </p:sp>
      <p:sp>
        <p:nvSpPr>
          <p:cNvPr id="10" name="Rectangle 3"/>
          <p:cNvSpPr txBox="1">
            <a:spLocks noChangeArrowheads="1"/>
          </p:cNvSpPr>
          <p:nvPr/>
        </p:nvSpPr>
        <p:spPr>
          <a:xfrm>
            <a:off x="739775" y="1106488"/>
            <a:ext cx="7661275" cy="876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461963" algn="l"/>
                <a:tab pos="1027113" algn="l"/>
                <a:tab pos="1547813" algn="l"/>
              </a:tabLst>
            </a:pPr>
            <a:r>
              <a:rPr lang="en-US" altLang="en-US" sz="2200" dirty="0"/>
              <a:t>Find all students who have taken all courses offered in the Biology department.</a:t>
            </a:r>
          </a:p>
        </p:txBody>
      </p:sp>
      <p:sp>
        <p:nvSpPr>
          <p:cNvPr id="11" name="Text Box 4"/>
          <p:cNvSpPr txBox="1">
            <a:spLocks noChangeArrowheads="1"/>
          </p:cNvSpPr>
          <p:nvPr/>
        </p:nvSpPr>
        <p:spPr bwMode="auto">
          <a:xfrm>
            <a:off x="1054100" y="1976438"/>
            <a:ext cx="6162675"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p>
          <a:p>
            <a:r>
              <a:rPr kumimoji="1" lang="en-US" altLang="en-US" sz="1600" b="1" dirty="0"/>
              <a:t>                               except</a:t>
            </a:r>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p>
          <a:p>
            <a:endParaRPr kumimoji="1" lang="en-US" altLang="en-US" sz="1600" dirty="0"/>
          </a:p>
          <a:p>
            <a:pPr>
              <a:buFontTx/>
              <a:buChar char="•"/>
            </a:pPr>
            <a:r>
              <a:rPr kumimoji="1" lang="en-US" altLang="en-US" sz="1600" dirty="0"/>
              <a:t>    First nested query lists all courses offered in Biology</a:t>
            </a:r>
          </a:p>
          <a:p>
            <a:pPr>
              <a:buFontTx/>
              <a:buChar char="•"/>
            </a:pPr>
            <a:r>
              <a:rPr kumimoji="1" lang="en-US" altLang="en-US" sz="1600" dirty="0"/>
              <a:t>    Second nested query lists all courses a particular student took</a:t>
            </a:r>
          </a:p>
          <a:p>
            <a:endParaRPr kumimoji="1" lang="en-US" altLang="en-US" sz="1600" dirty="0"/>
          </a:p>
        </p:txBody>
      </p:sp>
      <p:sp>
        <p:nvSpPr>
          <p:cNvPr id="12" name="Text Box 5"/>
          <p:cNvSpPr txBox="1">
            <a:spLocks noChangeArrowheads="1"/>
          </p:cNvSpPr>
          <p:nvPr/>
        </p:nvSpPr>
        <p:spPr bwMode="auto">
          <a:xfrm>
            <a:off x="690563" y="5129213"/>
            <a:ext cx="7619394" cy="88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r>
              <a:rPr kumimoji="1" lang="en-US" altLang="en-US" sz="2200" dirty="0"/>
              <a:t>   Note that </a:t>
            </a:r>
            <a:r>
              <a:rPr kumimoji="1" lang="en-US" altLang="en-US" sz="2200" i="1" dirty="0"/>
              <a:t>X – Y = Ø   </a:t>
            </a:r>
            <a:r>
              <a:rPr kumimoji="1" lang="en-US" altLang="en-US" sz="2200" dirty="0">
                <a:sym typeface="Symbol" charset="2"/>
              </a:rPr>
              <a:t>   </a:t>
            </a:r>
            <a:r>
              <a:rPr kumimoji="1" lang="en-US" altLang="en-US" sz="2200" i="1" dirty="0">
                <a:sym typeface="Symbol" charset="2"/>
              </a:rPr>
              <a:t>X</a:t>
            </a:r>
            <a:r>
              <a:rPr kumimoji="1" lang="en-US" altLang="en-US" sz="2200" dirty="0">
                <a:sym typeface="Symbol" charset="2"/>
              </a:rPr>
              <a:t> </a:t>
            </a:r>
            <a:r>
              <a:rPr kumimoji="1" lang="en-US" altLang="en-US" sz="2200" i="1" dirty="0">
                <a:sym typeface="Symbol" charset="2"/>
              </a:rPr>
              <a:t>Y</a:t>
            </a:r>
          </a:p>
          <a:p>
            <a:pPr>
              <a:spcBef>
                <a:spcPct val="35000"/>
              </a:spcBef>
              <a:buClr>
                <a:schemeClr val="tx2"/>
              </a:buClr>
              <a:buSzPct val="90000"/>
              <a:buFont typeface="Monotype Sorts" pitchFamily="2" charset="2"/>
              <a:buChar char="n"/>
            </a:pPr>
            <a:r>
              <a:rPr kumimoji="1" lang="en-US" altLang="en-US" sz="2200" i="1" dirty="0">
                <a:sym typeface="Symbol" charset="2"/>
              </a:rPr>
              <a:t>   Note: </a:t>
            </a:r>
            <a:r>
              <a:rPr kumimoji="1" lang="en-US" altLang="en-US" sz="2200" dirty="0">
                <a:sym typeface="Symbol" charset="2"/>
              </a:rPr>
              <a:t>Cannot write this query using</a:t>
            </a:r>
            <a:r>
              <a:rPr kumimoji="1" lang="en-US" altLang="en-US" sz="2200" i="1" dirty="0">
                <a:sym typeface="Symbol" charset="2"/>
              </a:rPr>
              <a:t> </a:t>
            </a:r>
            <a:r>
              <a:rPr kumimoji="1" lang="en-US" altLang="en-US" sz="2200" dirty="0">
                <a:sym typeface="Symbol" charset="2"/>
              </a:rPr>
              <a:t>=</a:t>
            </a:r>
            <a:r>
              <a:rPr kumimoji="1" lang="en-US" altLang="en-US" sz="2200" b="1" dirty="0">
                <a:sym typeface="Symbol" charset="2"/>
              </a:rPr>
              <a:t> all</a:t>
            </a:r>
            <a:r>
              <a:rPr kumimoji="1" lang="en-US" altLang="en-US" sz="2200" i="1" dirty="0">
                <a:sym typeface="Symbol" charset="2"/>
              </a:rPr>
              <a:t> </a:t>
            </a:r>
            <a:r>
              <a:rPr kumimoji="1" lang="en-US" altLang="en-US" sz="2200" dirty="0">
                <a:sym typeface="Symbol" charset="2"/>
              </a:rPr>
              <a:t>and its variants</a:t>
            </a:r>
            <a:endParaRPr lang="en-US" altLang="en-US" sz="2200" dirty="0">
              <a:latin typeface="Times New Roman" pitchFamily="18" charset="0"/>
            </a:endParaRPr>
          </a:p>
        </p:txBody>
      </p:sp>
    </p:spTree>
    <p:extLst>
      <p:ext uri="{BB962C8B-B14F-4D97-AF65-F5344CB8AC3E}">
        <p14:creationId xmlns:p14="http://schemas.microsoft.com/office/powerpoint/2010/main" val="226244281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DE3FF5-AC5D-4928-81EC-7BCEC461228A}"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0"/>
            <a:ext cx="7772400" cy="685800"/>
          </a:xfrm>
        </p:spPr>
        <p:txBody>
          <a:bodyPr>
            <a:normAutofit/>
          </a:bodyPr>
          <a:lstStyle/>
          <a:p>
            <a:pPr>
              <a:defRPr/>
            </a:pPr>
            <a:r>
              <a:rPr lang="en-US" sz="3200" b="1" dirty="0"/>
              <a:t>Test for Absence of Duplicate Tuples</a:t>
            </a:r>
          </a:p>
        </p:txBody>
      </p:sp>
      <p:sp>
        <p:nvSpPr>
          <p:cNvPr id="10" name="Rectangle 3"/>
          <p:cNvSpPr txBox="1">
            <a:spLocks noChangeArrowheads="1"/>
          </p:cNvSpPr>
          <p:nvPr/>
        </p:nvSpPr>
        <p:spPr>
          <a:xfrm>
            <a:off x="814388" y="1112838"/>
            <a:ext cx="6965950" cy="43672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tests whether a subquery has any duplicate tuples in its result.</a:t>
            </a:r>
          </a:p>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evaluates to “true” if a given subquery contains no duplicates .</a:t>
            </a:r>
          </a:p>
          <a:p>
            <a:pPr>
              <a:tabLst>
                <a:tab pos="803275" algn="l"/>
                <a:tab pos="1547813" algn="l"/>
              </a:tabLst>
            </a:pPr>
            <a:r>
              <a:rPr lang="en-US" altLang="en-US" sz="2200" dirty="0"/>
              <a:t>Find all courses that were offered at most once in 2009</a:t>
            </a:r>
          </a:p>
          <a:p>
            <a:pPr lvl="1">
              <a:buFont typeface="Monotype Sorts" pitchFamily="2" charset="2"/>
              <a:buNone/>
              <a:tabLst>
                <a:tab pos="803275" algn="l"/>
                <a:tab pos="1547813" algn="l"/>
              </a:tabLst>
            </a:pPr>
            <a:r>
              <a:rPr lang="en-US" altLang="en-US" sz="2200" b="1" dirty="0"/>
              <a:t>    select </a:t>
            </a:r>
            <a:r>
              <a:rPr lang="en-US" altLang="en-US" sz="2200" i="1" dirty="0" err="1"/>
              <a:t>T</a:t>
            </a:r>
            <a:r>
              <a:rPr lang="en-US" altLang="en-US" sz="2200" dirty="0" err="1"/>
              <a:t>.</a:t>
            </a:r>
            <a:r>
              <a:rPr lang="en-US" altLang="en-US" sz="2200" i="1" dirty="0" err="1"/>
              <a:t>course_id</a:t>
            </a:r>
            <a:r>
              <a:rPr lang="en-US" altLang="en-US" sz="2200" i="1" dirty="0"/>
              <a:t/>
            </a:r>
            <a:br>
              <a:rPr lang="en-US" altLang="en-US" sz="2200" i="1" dirty="0"/>
            </a:br>
            <a:r>
              <a:rPr lang="en-US" altLang="en-US" sz="2200" b="1" dirty="0"/>
              <a:t>from </a:t>
            </a:r>
            <a:r>
              <a:rPr lang="en-US" altLang="en-US" sz="2200" i="1" dirty="0"/>
              <a:t>course </a:t>
            </a:r>
            <a:r>
              <a:rPr lang="en-US" altLang="en-US" sz="2200" b="1" dirty="0"/>
              <a:t>as </a:t>
            </a:r>
            <a:r>
              <a:rPr lang="en-US" altLang="en-US" sz="2200" i="1" dirty="0"/>
              <a:t>T</a:t>
            </a:r>
            <a:br>
              <a:rPr lang="en-US" altLang="en-US" sz="2200" i="1" dirty="0"/>
            </a:br>
            <a:r>
              <a:rPr lang="en-US" altLang="en-US" sz="2200" b="1" dirty="0"/>
              <a:t>where unique </a:t>
            </a:r>
            <a:r>
              <a:rPr lang="en-US" altLang="en-US" sz="2200" dirty="0"/>
              <a:t>(</a:t>
            </a:r>
            <a:r>
              <a:rPr lang="en-US" altLang="en-US" sz="2200" b="1" dirty="0"/>
              <a:t>select </a:t>
            </a:r>
            <a:r>
              <a:rPr lang="en-US" altLang="en-US" sz="2200" i="1" dirty="0" err="1"/>
              <a:t>R</a:t>
            </a:r>
            <a:r>
              <a:rPr lang="en-US" altLang="en-US" sz="2200" dirty="0" err="1"/>
              <a:t>.</a:t>
            </a:r>
            <a:r>
              <a:rPr lang="en-US" altLang="en-US" sz="2200" i="1" dirty="0" err="1"/>
              <a:t>course_id</a:t>
            </a:r>
            <a:r>
              <a:rPr lang="en-US" altLang="en-US" sz="2200" i="1" dirty="0"/>
              <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R</a:t>
            </a:r>
            <a:br>
              <a:rPr lang="en-US" altLang="en-US" sz="2200" i="1" dirty="0"/>
            </a:br>
            <a:r>
              <a:rPr lang="en-US" altLang="en-US" sz="2200" i="1" dirty="0"/>
              <a:t>                           </a:t>
            </a:r>
            <a:r>
              <a:rPr lang="en-US" altLang="en-US" sz="2200" b="1" dirty="0"/>
              <a:t>where </a:t>
            </a:r>
            <a:r>
              <a:rPr lang="en-US" altLang="en-US" sz="2200" i="1" dirty="0" err="1"/>
              <a:t>T</a:t>
            </a:r>
            <a:r>
              <a:rPr lang="en-US" altLang="en-US" sz="2200" dirty="0" err="1"/>
              <a:t>.</a:t>
            </a:r>
            <a:r>
              <a:rPr lang="en-US" altLang="en-US" sz="2200" i="1" dirty="0" err="1"/>
              <a:t>course_id</a:t>
            </a:r>
            <a:r>
              <a:rPr lang="en-US" altLang="en-US" sz="2200" dirty="0"/>
              <a:t>= </a:t>
            </a:r>
            <a:r>
              <a:rPr lang="en-US" altLang="en-US" sz="2200" i="1" dirty="0" err="1"/>
              <a:t>R</a:t>
            </a:r>
            <a:r>
              <a:rPr lang="en-US" altLang="en-US" sz="2200" dirty="0" err="1"/>
              <a:t>.</a:t>
            </a:r>
            <a:r>
              <a:rPr lang="en-US" altLang="en-US" sz="2200" i="1" dirty="0" err="1"/>
              <a:t>course_id</a:t>
            </a:r>
            <a:r>
              <a:rPr lang="en-US" altLang="en-US" sz="2200" i="1" dirty="0"/>
              <a:t> </a:t>
            </a:r>
            <a:br>
              <a:rPr lang="en-US" altLang="en-US" sz="2200" i="1" dirty="0"/>
            </a:br>
            <a:r>
              <a:rPr lang="en-US" altLang="en-US" sz="2200" i="1" dirty="0"/>
              <a:t>                                       </a:t>
            </a:r>
            <a:r>
              <a:rPr lang="en-US" altLang="en-US" sz="2200" b="1" dirty="0"/>
              <a:t>and </a:t>
            </a:r>
            <a:r>
              <a:rPr lang="en-US" altLang="en-US" sz="2200" i="1" dirty="0" err="1"/>
              <a:t>R</a:t>
            </a:r>
            <a:r>
              <a:rPr lang="en-US" altLang="en-US" sz="2200" dirty="0" err="1"/>
              <a:t>.</a:t>
            </a:r>
            <a:r>
              <a:rPr lang="en-US" altLang="en-US" sz="2200" i="1" dirty="0" err="1"/>
              <a:t>year</a:t>
            </a:r>
            <a:r>
              <a:rPr lang="en-US" altLang="en-US" sz="2200" i="1" dirty="0"/>
              <a:t> </a:t>
            </a:r>
            <a:r>
              <a:rPr lang="en-US" altLang="en-US" sz="2200" dirty="0"/>
              <a:t>= 2009);</a:t>
            </a:r>
          </a:p>
        </p:txBody>
      </p:sp>
    </p:spTree>
    <p:extLst>
      <p:ext uri="{BB962C8B-B14F-4D97-AF65-F5344CB8AC3E}">
        <p14:creationId xmlns:p14="http://schemas.microsoft.com/office/powerpoint/2010/main" val="226244281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43A8FA-1F5F-4EBA-A600-4ADED0DA7D09}"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0"/>
            <a:ext cx="7772400" cy="727075"/>
          </a:xfrm>
        </p:spPr>
        <p:txBody>
          <a:bodyPr>
            <a:normAutofit/>
          </a:bodyPr>
          <a:lstStyle/>
          <a:p>
            <a:pPr>
              <a:defRPr/>
            </a:pPr>
            <a:r>
              <a:rPr lang="en-US" sz="3200" b="1" dirty="0"/>
              <a:t>Subqueries in the Form Clause</a:t>
            </a:r>
          </a:p>
        </p:txBody>
      </p:sp>
      <p:sp>
        <p:nvSpPr>
          <p:cNvPr id="10" name="Rectangle 3"/>
          <p:cNvSpPr txBox="1">
            <a:spLocks noChangeArrowheads="1"/>
          </p:cNvSpPr>
          <p:nvPr/>
        </p:nvSpPr>
        <p:spPr>
          <a:xfrm>
            <a:off x="533400" y="789794"/>
            <a:ext cx="8458200" cy="54586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146175" algn="l"/>
                <a:tab pos="1608138" algn="l"/>
                <a:tab pos="1711325" algn="l"/>
              </a:tabLst>
            </a:pPr>
            <a:r>
              <a:rPr lang="en-US" altLang="en-US" sz="2200" dirty="0"/>
              <a:t>SQL allows a subquery expression to be used in the </a:t>
            </a:r>
            <a:r>
              <a:rPr lang="en-US" altLang="en-US" sz="2200" b="1" dirty="0"/>
              <a:t>from </a:t>
            </a:r>
            <a:r>
              <a:rPr lang="en-US" altLang="en-US" sz="2200" dirty="0"/>
              <a:t>clause</a:t>
            </a:r>
          </a:p>
          <a:p>
            <a:pPr>
              <a:tabLst>
                <a:tab pos="1146175" algn="l"/>
                <a:tab pos="1608138" algn="l"/>
                <a:tab pos="1711325" algn="l"/>
              </a:tabLst>
            </a:pPr>
            <a:r>
              <a:rPr lang="en-US" altLang="en-US" sz="2200" dirty="0"/>
              <a:t>Find the average instructors’ salaries of those departments where the average salary is greater than $42,000.”</a:t>
            </a:r>
          </a:p>
          <a:p>
            <a:pPr lvl="1">
              <a:buFont typeface="Monotype Sorts" pitchFamily="2" charset="2"/>
              <a:buNone/>
              <a:tabLst>
                <a:tab pos="1146175" algn="l"/>
                <a:tab pos="1608138" algn="l"/>
                <a:tab pos="1711325" algn="l"/>
              </a:tabLst>
            </a:pPr>
            <a:r>
              <a:rPr lang="en-US" altLang="en-US" sz="2200" b="1" dirty="0"/>
              <a:t>    select </a:t>
            </a:r>
            <a:r>
              <a:rPr lang="en-US" altLang="en-US" sz="2200" i="1" dirty="0" err="1"/>
              <a:t>dept_name</a:t>
            </a:r>
            <a:r>
              <a:rPr lang="en-US" altLang="en-US" sz="2200" dirty="0"/>
              <a:t>, </a:t>
            </a:r>
            <a:r>
              <a:rPr lang="en-US" altLang="en-US" sz="2200" i="1" dirty="0" err="1"/>
              <a:t>avg_salary</a:t>
            </a:r>
            <a:r>
              <a:rPr lang="en-US" altLang="en-US" sz="2200" i="1" dirty="0"/>
              <a:t/>
            </a:r>
            <a:br>
              <a:rPr lang="en-US" altLang="en-US" sz="2200" i="1" dirty="0"/>
            </a:br>
            <a:r>
              <a:rPr lang="en-US" altLang="en-US" sz="2200" b="1" dirty="0"/>
              <a:t>from </a:t>
            </a:r>
            <a:r>
              <a:rPr lang="en-US" altLang="en-US" sz="2200" dirty="0"/>
              <a:t>(</a:t>
            </a:r>
            <a:r>
              <a:rPr lang="en-US" altLang="en-US" sz="2200" b="1" dirty="0"/>
              <a:t>select </a:t>
            </a:r>
            <a:r>
              <a:rPr lang="en-US" altLang="en-US" sz="2200" i="1" dirty="0" err="1"/>
              <a:t>dept_name</a:t>
            </a:r>
            <a:r>
              <a:rPr lang="en-US" altLang="en-US" sz="2200" dirty="0"/>
              <a:t>, </a:t>
            </a:r>
            <a:r>
              <a:rPr lang="en-US" altLang="en-US" sz="2200" b="1" dirty="0" err="1"/>
              <a:t>avg</a:t>
            </a:r>
            <a:r>
              <a:rPr lang="en-US" altLang="en-US" sz="2200" b="1" dirty="0"/>
              <a:t> </a:t>
            </a:r>
            <a:r>
              <a:rPr lang="en-US" altLang="en-US" sz="2200" dirty="0"/>
              <a:t>(</a:t>
            </a:r>
            <a:r>
              <a:rPr lang="en-US" altLang="en-US" sz="2200" i="1" dirty="0"/>
              <a:t>salary</a:t>
            </a:r>
            <a:r>
              <a:rPr lang="en-US" altLang="en-US" sz="2200" dirty="0"/>
              <a:t>) </a:t>
            </a:r>
            <a:r>
              <a:rPr lang="en-US" altLang="en-US" sz="2200" b="1" dirty="0"/>
              <a:t>as </a:t>
            </a:r>
            <a:r>
              <a:rPr lang="en-US" altLang="en-US" sz="2200" i="1" dirty="0" err="1"/>
              <a:t>avg_salary</a:t>
            </a:r>
            <a:r>
              <a:rPr lang="en-US" altLang="en-US" sz="2200" i="1" dirty="0"/>
              <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b="1" dirty="0"/>
              <a:t>group by </a:t>
            </a:r>
            <a:r>
              <a:rPr lang="en-US" altLang="en-US" sz="2200" i="1" dirty="0" err="1"/>
              <a:t>dept_name</a:t>
            </a:r>
            <a:r>
              <a:rPr lang="en-US" altLang="en-US" sz="2200" dirty="0"/>
              <a:t>)</a:t>
            </a:r>
            <a:br>
              <a:rPr lang="en-US" altLang="en-US" sz="2200" dirty="0"/>
            </a:br>
            <a:r>
              <a:rPr lang="en-US" altLang="en-US" sz="2200" b="1" dirty="0"/>
              <a:t>where </a:t>
            </a:r>
            <a:r>
              <a:rPr lang="en-US" altLang="en-US" sz="2200" i="1" dirty="0" err="1"/>
              <a:t>avg_salary</a:t>
            </a:r>
            <a:r>
              <a:rPr lang="en-US" altLang="en-US" sz="2200" i="1" dirty="0"/>
              <a:t> </a:t>
            </a:r>
            <a:r>
              <a:rPr lang="en-US" altLang="en-US" sz="2200" dirty="0"/>
              <a:t>&gt; 42000;</a:t>
            </a:r>
          </a:p>
          <a:p>
            <a:pPr>
              <a:tabLst>
                <a:tab pos="1146175" algn="l"/>
                <a:tab pos="1608138" algn="l"/>
                <a:tab pos="1711325" algn="l"/>
              </a:tabLst>
            </a:pPr>
            <a:r>
              <a:rPr lang="en-US" altLang="en-US" sz="2200" dirty="0"/>
              <a:t>Note that we do not need to use the </a:t>
            </a:r>
            <a:r>
              <a:rPr lang="en-US" altLang="en-US" sz="2200" b="1" dirty="0"/>
              <a:t>having </a:t>
            </a:r>
            <a:r>
              <a:rPr lang="en-US" altLang="en-US" sz="2200" dirty="0"/>
              <a:t>clause</a:t>
            </a:r>
          </a:p>
          <a:p>
            <a:pPr>
              <a:tabLst>
                <a:tab pos="1146175" algn="l"/>
                <a:tab pos="1608138" algn="l"/>
                <a:tab pos="1711325" algn="l"/>
              </a:tabLst>
            </a:pPr>
            <a:r>
              <a:rPr lang="en-US" altLang="en-US" sz="2200" dirty="0"/>
              <a:t>Another way to write above query</a:t>
            </a:r>
          </a:p>
          <a:p>
            <a:pPr lvl="1">
              <a:buFont typeface="Monotype Sorts" pitchFamily="2" charset="2"/>
              <a:buNone/>
              <a:tabLst>
                <a:tab pos="1146175" algn="l"/>
                <a:tab pos="1608138" algn="l"/>
                <a:tab pos="1711325" algn="l"/>
              </a:tabLst>
            </a:pPr>
            <a:r>
              <a:rPr lang="en-US" altLang="en-US" sz="2200" b="1" dirty="0"/>
              <a:t>    select </a:t>
            </a:r>
            <a:r>
              <a:rPr lang="en-US" altLang="en-US" sz="2200" i="1" dirty="0" err="1"/>
              <a:t>dept_name</a:t>
            </a:r>
            <a:r>
              <a:rPr lang="en-US" altLang="en-US" sz="2200" dirty="0"/>
              <a:t>, </a:t>
            </a:r>
            <a:r>
              <a:rPr lang="en-US" altLang="en-US" sz="2200" i="1" dirty="0" err="1"/>
              <a:t>avg_salary</a:t>
            </a:r>
            <a:r>
              <a:rPr lang="en-US" altLang="en-US" sz="2200" i="1" dirty="0"/>
              <a:t/>
            </a:r>
            <a:br>
              <a:rPr lang="en-US" altLang="en-US" sz="2200" i="1" dirty="0"/>
            </a:br>
            <a:r>
              <a:rPr lang="en-US" altLang="en-US" sz="2200" b="1" dirty="0"/>
              <a:t>from </a:t>
            </a:r>
            <a:r>
              <a:rPr lang="en-US" altLang="en-US" sz="2200" dirty="0"/>
              <a:t>(</a:t>
            </a:r>
            <a:r>
              <a:rPr lang="en-US" altLang="en-US" sz="2200" b="1" dirty="0"/>
              <a:t>select </a:t>
            </a:r>
            <a:r>
              <a:rPr lang="en-US" altLang="en-US" sz="2200" i="1" dirty="0" err="1"/>
              <a:t>dept_name</a:t>
            </a:r>
            <a:r>
              <a:rPr lang="en-US" altLang="en-US" sz="2200" dirty="0"/>
              <a:t>, </a:t>
            </a:r>
            <a:r>
              <a:rPr lang="en-US" altLang="en-US" sz="2200" b="1" dirty="0" err="1"/>
              <a:t>avg</a:t>
            </a:r>
            <a:r>
              <a:rPr lang="en-US" altLang="en-US" sz="2200" b="1" dirty="0"/>
              <a:t> </a:t>
            </a:r>
            <a:r>
              <a:rPr lang="en-US" altLang="en-US" sz="2200" dirty="0"/>
              <a:t>(</a:t>
            </a:r>
            <a:r>
              <a:rPr lang="en-US" altLang="en-US" sz="2200" i="1" dirty="0"/>
              <a:t>salary</a:t>
            </a:r>
            <a:r>
              <a:rPr lang="en-US" altLang="en-US" sz="2200" dirty="0"/>
              <a:t>) </a:t>
            </a:r>
            <a:r>
              <a:rPr lang="en-US" altLang="en-US" sz="2200" i="1" dirty="0"/>
              <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b="1" dirty="0"/>
              <a:t>group by </a:t>
            </a:r>
            <a:r>
              <a:rPr lang="en-US" altLang="en-US" sz="2200" i="1" dirty="0" err="1"/>
              <a:t>dept_name</a:t>
            </a:r>
            <a:r>
              <a:rPr lang="en-US" altLang="en-US" sz="2200" dirty="0"/>
              <a:t>) </a:t>
            </a:r>
            <a:r>
              <a:rPr lang="en-US" altLang="en-US" sz="2200" b="1" dirty="0"/>
              <a:t>as </a:t>
            </a:r>
            <a:r>
              <a:rPr lang="en-US" altLang="en-US" sz="2200" i="1" dirty="0" err="1"/>
              <a:t>dept_avg</a:t>
            </a:r>
            <a:r>
              <a:rPr lang="en-US" altLang="en-US" sz="2200" i="1" dirty="0"/>
              <a:t> </a:t>
            </a:r>
            <a:r>
              <a:rPr lang="en-US" altLang="en-US" sz="2200" dirty="0"/>
              <a:t>(</a:t>
            </a:r>
            <a:r>
              <a:rPr lang="en-US" altLang="en-US" sz="2200" i="1" dirty="0" err="1"/>
              <a:t>dept_name</a:t>
            </a:r>
            <a:r>
              <a:rPr lang="en-US" altLang="en-US" sz="2200" dirty="0"/>
              <a:t>, </a:t>
            </a:r>
            <a:r>
              <a:rPr lang="en-US" altLang="en-US" sz="2200" dirty="0" err="1"/>
              <a:t>a</a:t>
            </a:r>
            <a:r>
              <a:rPr lang="en-US" altLang="en-US" sz="2200" i="1" dirty="0" err="1"/>
              <a:t>vg_salary</a:t>
            </a:r>
            <a:r>
              <a:rPr lang="en-US" altLang="en-US" sz="2200" dirty="0"/>
              <a:t>)</a:t>
            </a:r>
          </a:p>
          <a:p>
            <a:pPr lvl="1">
              <a:buFont typeface="Monotype Sorts" pitchFamily="2" charset="2"/>
              <a:buNone/>
              <a:tabLst>
                <a:tab pos="1146175" algn="l"/>
                <a:tab pos="1608138" algn="l"/>
                <a:tab pos="1711325" algn="l"/>
              </a:tabLst>
            </a:pPr>
            <a:r>
              <a:rPr lang="en-US" altLang="en-US" sz="2200" b="1" dirty="0"/>
              <a:t>    where </a:t>
            </a:r>
            <a:r>
              <a:rPr lang="en-US" altLang="en-US" sz="2200" i="1" dirty="0" err="1"/>
              <a:t>avg_salary</a:t>
            </a:r>
            <a:r>
              <a:rPr lang="en-US" altLang="en-US" sz="2200" i="1" dirty="0"/>
              <a:t> </a:t>
            </a:r>
            <a:r>
              <a:rPr lang="en-US" altLang="en-US" sz="2200" dirty="0"/>
              <a:t>&gt; 42000;</a:t>
            </a:r>
          </a:p>
        </p:txBody>
      </p:sp>
    </p:spTree>
    <p:extLst>
      <p:ext uri="{BB962C8B-B14F-4D97-AF65-F5344CB8AC3E}">
        <p14:creationId xmlns:p14="http://schemas.microsoft.com/office/powerpoint/2010/main" val="226244281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DEEDAC-4C47-42DA-8AB0-918F4D9CF14F}"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768350" y="117475"/>
            <a:ext cx="8077200" cy="609600"/>
          </a:xfrm>
        </p:spPr>
        <p:txBody>
          <a:bodyPr>
            <a:normAutofit/>
          </a:bodyPr>
          <a:lstStyle/>
          <a:p>
            <a:pPr>
              <a:defRPr/>
            </a:pPr>
            <a:r>
              <a:rPr lang="en-US" sz="3200" b="1" dirty="0"/>
              <a:t>With Clause</a:t>
            </a:r>
          </a:p>
        </p:txBody>
      </p:sp>
      <p:sp>
        <p:nvSpPr>
          <p:cNvPr id="10" name="Rectangle 3"/>
          <p:cNvSpPr txBox="1">
            <a:spLocks noChangeArrowheads="1"/>
          </p:cNvSpPr>
          <p:nvPr/>
        </p:nvSpPr>
        <p:spPr>
          <a:xfrm>
            <a:off x="739775" y="1106488"/>
            <a:ext cx="7421563" cy="4903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The </a:t>
            </a:r>
            <a:r>
              <a:rPr lang="en-US" altLang="en-US" sz="2200" b="1" dirty="0">
                <a:solidFill>
                  <a:srgbClr val="000099"/>
                </a:solidFill>
              </a:rPr>
              <a:t>with</a:t>
            </a:r>
            <a:r>
              <a:rPr lang="en-US" altLang="en-US" sz="2200" dirty="0"/>
              <a:t> clause provides a way of defining a temporary relation whose definition is available only to the query in which the </a:t>
            </a:r>
            <a:r>
              <a:rPr lang="en-US" altLang="en-US" sz="2200" b="1" dirty="0"/>
              <a:t>with</a:t>
            </a:r>
            <a:r>
              <a:rPr lang="en-US" altLang="en-US" sz="2200" b="1" dirty="0">
                <a:solidFill>
                  <a:schemeClr val="tx2"/>
                </a:solidFill>
              </a:rPr>
              <a:t> </a:t>
            </a:r>
            <a:r>
              <a:rPr lang="en-US" altLang="en-US" sz="2200" dirty="0"/>
              <a:t>clause occurs. </a:t>
            </a:r>
          </a:p>
          <a:p>
            <a:r>
              <a:rPr lang="en-US" altLang="en-US" sz="2200" dirty="0"/>
              <a:t>Find all departments with the maximum budget </a:t>
            </a:r>
            <a:br>
              <a:rPr lang="en-US" altLang="en-US" sz="2200" dirty="0"/>
            </a:br>
            <a:r>
              <a:rPr lang="en-US" altLang="en-US" sz="2200" b="1" dirty="0"/>
              <a:t/>
            </a:r>
            <a:br>
              <a:rPr lang="en-US" altLang="en-US" sz="2200" b="1" dirty="0"/>
            </a:br>
            <a:r>
              <a:rPr lang="en-US" altLang="en-US" sz="2200" b="1" dirty="0"/>
              <a:t>     with </a:t>
            </a:r>
            <a:r>
              <a:rPr lang="en-US" altLang="en-US" sz="2200" i="1" dirty="0" err="1"/>
              <a:t>max_budget</a:t>
            </a:r>
            <a:r>
              <a:rPr lang="en-US" altLang="en-US" sz="2200" i="1" dirty="0"/>
              <a:t> </a:t>
            </a:r>
            <a:r>
              <a:rPr lang="en-US" altLang="en-US" sz="2200" dirty="0"/>
              <a:t>(</a:t>
            </a:r>
            <a:r>
              <a:rPr lang="en-US" altLang="en-US" sz="2200" i="1" dirty="0"/>
              <a:t>value</a:t>
            </a:r>
            <a:r>
              <a:rPr lang="en-US" altLang="en-US" sz="2200" dirty="0"/>
              <a:t>) </a:t>
            </a:r>
            <a:r>
              <a:rPr lang="en-US" altLang="en-US" sz="2200" b="1" dirty="0"/>
              <a:t>as </a:t>
            </a:r>
            <a:br>
              <a:rPr lang="en-US" altLang="en-US" sz="2200" b="1" dirty="0"/>
            </a:br>
            <a:r>
              <a:rPr lang="en-US" altLang="en-US" sz="2200" b="1" dirty="0"/>
              <a:t>             </a:t>
            </a:r>
            <a:r>
              <a:rPr lang="en-US" altLang="en-US" sz="2200" dirty="0"/>
              <a:t>(</a:t>
            </a:r>
            <a:r>
              <a:rPr lang="en-US" altLang="en-US" sz="2200" b="1" dirty="0"/>
              <a:t>select max</a:t>
            </a:r>
            <a:r>
              <a:rPr lang="en-US" altLang="en-US" sz="2200" dirty="0"/>
              <a:t>(</a:t>
            </a:r>
            <a:r>
              <a:rPr lang="en-US" altLang="en-US" sz="2200" i="1" dirty="0"/>
              <a:t>budget</a:t>
            </a:r>
            <a:r>
              <a:rPr lang="en-US" altLang="en-US" sz="2200" dirty="0"/>
              <a:t>)</a:t>
            </a:r>
            <a:br>
              <a:rPr lang="en-US" altLang="en-US" sz="2200" dirty="0"/>
            </a:br>
            <a:r>
              <a:rPr lang="en-US" altLang="en-US" sz="2200" dirty="0"/>
              <a:t>              </a:t>
            </a:r>
            <a:r>
              <a:rPr lang="en-US" altLang="en-US" sz="2200" b="1" dirty="0"/>
              <a:t>from </a:t>
            </a:r>
            <a:r>
              <a:rPr lang="en-US" altLang="en-US" sz="2200" i="1" dirty="0"/>
              <a:t>department</a:t>
            </a:r>
            <a:r>
              <a:rPr lang="en-US" altLang="en-US" sz="2200" dirty="0"/>
              <a:t>)</a:t>
            </a:r>
            <a:br>
              <a:rPr lang="en-US" altLang="en-US" sz="2200" dirty="0"/>
            </a:br>
            <a:r>
              <a:rPr lang="en-US" altLang="en-US" sz="2200" dirty="0"/>
              <a:t>     </a:t>
            </a:r>
            <a:r>
              <a:rPr lang="en-US" altLang="en-US" sz="2200" b="1" dirty="0"/>
              <a:t>select </a:t>
            </a:r>
            <a:r>
              <a:rPr lang="en-US" altLang="en-US" sz="2200" i="1" dirty="0"/>
              <a:t>department.name</a:t>
            </a:r>
            <a:br>
              <a:rPr lang="en-US" altLang="en-US" sz="2200" i="1" dirty="0"/>
            </a:br>
            <a:r>
              <a:rPr lang="en-US" altLang="en-US" sz="2200" i="1" dirty="0"/>
              <a:t>     </a:t>
            </a:r>
            <a:r>
              <a:rPr lang="en-US" altLang="en-US" sz="2200" b="1" dirty="0"/>
              <a:t>from </a:t>
            </a:r>
            <a:r>
              <a:rPr lang="en-US" altLang="en-US" sz="2200" i="1" dirty="0"/>
              <a:t>department</a:t>
            </a:r>
            <a:r>
              <a:rPr lang="en-US" altLang="en-US" sz="2200" dirty="0"/>
              <a:t>, </a:t>
            </a:r>
            <a:r>
              <a:rPr lang="en-US" altLang="en-US" sz="2200" i="1" dirty="0" err="1"/>
              <a:t>max_budget</a:t>
            </a:r>
            <a:r>
              <a:rPr lang="en-US" altLang="en-US" sz="2200" i="1" dirty="0"/>
              <a:t/>
            </a:r>
            <a:br>
              <a:rPr lang="en-US" altLang="en-US" sz="2200" i="1" dirty="0"/>
            </a:br>
            <a:r>
              <a:rPr lang="en-US" altLang="en-US" sz="2200" i="1" dirty="0"/>
              <a:t>     </a:t>
            </a:r>
            <a:r>
              <a:rPr lang="en-US" altLang="en-US" sz="2200" b="1" dirty="0"/>
              <a:t>where </a:t>
            </a:r>
            <a:r>
              <a:rPr lang="en-US" altLang="en-US" sz="2200" i="1" dirty="0" err="1"/>
              <a:t>department</a:t>
            </a:r>
            <a:r>
              <a:rPr lang="en-US" altLang="en-US" sz="2200" dirty="0" err="1"/>
              <a:t>.</a:t>
            </a:r>
            <a:r>
              <a:rPr lang="en-US" altLang="en-US" sz="2200" i="1" dirty="0" err="1"/>
              <a:t>budget</a:t>
            </a:r>
            <a:r>
              <a:rPr lang="en-US" altLang="en-US" sz="2200" i="1" dirty="0"/>
              <a:t> </a:t>
            </a:r>
            <a:r>
              <a:rPr lang="en-US" altLang="en-US" sz="2200" dirty="0"/>
              <a:t>= </a:t>
            </a:r>
            <a:r>
              <a:rPr lang="en-US" altLang="en-US" sz="2200" i="1" dirty="0" err="1"/>
              <a:t>max_budget.value</a:t>
            </a:r>
            <a:r>
              <a:rPr lang="en-US" altLang="en-US" sz="2200" dirty="0"/>
              <a:t>;</a:t>
            </a:r>
          </a:p>
        </p:txBody>
      </p:sp>
    </p:spTree>
    <p:extLst>
      <p:ext uri="{BB962C8B-B14F-4D97-AF65-F5344CB8AC3E}">
        <p14:creationId xmlns:p14="http://schemas.microsoft.com/office/powerpoint/2010/main" val="226244281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DEE324-E2C7-4576-BA81-9E2EEB1D26C8}"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1"/>
            <a:ext cx="7772400" cy="685800"/>
          </a:xfrm>
        </p:spPr>
        <p:txBody>
          <a:bodyPr>
            <a:normAutofit/>
          </a:bodyPr>
          <a:lstStyle/>
          <a:p>
            <a:pPr>
              <a:defRPr/>
            </a:pPr>
            <a:r>
              <a:rPr lang="en-US" sz="3200" b="1" dirty="0"/>
              <a:t>Complex Queries using With Clause</a:t>
            </a:r>
          </a:p>
        </p:txBody>
      </p:sp>
      <p:sp>
        <p:nvSpPr>
          <p:cNvPr id="10" name="Rectangle 3"/>
          <p:cNvSpPr txBox="1">
            <a:spLocks noChangeArrowheads="1"/>
          </p:cNvSpPr>
          <p:nvPr/>
        </p:nvSpPr>
        <p:spPr>
          <a:xfrm>
            <a:off x="814388" y="1147763"/>
            <a:ext cx="7661275" cy="9969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Find all departments where the total salary is greater than the average of the total salary at all departments</a:t>
            </a:r>
          </a:p>
        </p:txBody>
      </p:sp>
      <p:sp>
        <p:nvSpPr>
          <p:cNvPr id="11" name="Text Box 4"/>
          <p:cNvSpPr txBox="1">
            <a:spLocks noChangeArrowheads="1"/>
          </p:cNvSpPr>
          <p:nvPr/>
        </p:nvSpPr>
        <p:spPr bwMode="auto">
          <a:xfrm>
            <a:off x="1201738" y="2073275"/>
            <a:ext cx="765968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en-US" sz="2200" b="1" dirty="0"/>
              <a:t>with </a:t>
            </a:r>
            <a:r>
              <a:rPr lang="en-US" altLang="en-US" sz="2200" i="1" dirty="0" err="1"/>
              <a:t>dept</a:t>
            </a:r>
            <a:r>
              <a:rPr lang="en-US" altLang="en-US" sz="2200" i="1" dirty="0"/>
              <a:t> _total </a:t>
            </a:r>
            <a:r>
              <a:rPr lang="en-US" altLang="en-US" sz="2200" dirty="0"/>
              <a:t>(</a:t>
            </a:r>
            <a:r>
              <a:rPr lang="en-US" altLang="en-US" sz="2200" i="1" dirty="0" err="1"/>
              <a:t>dept_name</a:t>
            </a:r>
            <a:r>
              <a:rPr lang="en-US" altLang="en-US" sz="2200" dirty="0"/>
              <a:t>, </a:t>
            </a:r>
            <a:r>
              <a:rPr lang="en-US" altLang="en-US" sz="2200" i="1" dirty="0"/>
              <a:t>value</a:t>
            </a:r>
            <a:r>
              <a:rPr lang="en-US" altLang="en-US" sz="2200" dirty="0"/>
              <a:t>) </a:t>
            </a:r>
            <a:r>
              <a:rPr lang="en-US" altLang="en-US" sz="2200" b="1" dirty="0"/>
              <a:t>as</a:t>
            </a:r>
          </a:p>
          <a:p>
            <a:r>
              <a:rPr lang="en-US" altLang="en-US" sz="2200" dirty="0"/>
              <a:t>        (</a:t>
            </a:r>
            <a:r>
              <a:rPr lang="en-US" altLang="en-US" sz="2200" b="1" dirty="0"/>
              <a:t>select </a:t>
            </a:r>
            <a:r>
              <a:rPr lang="en-US" altLang="en-US" sz="2200" i="1" dirty="0" err="1"/>
              <a:t>dept_name</a:t>
            </a:r>
            <a:r>
              <a:rPr lang="en-US" altLang="en-US" sz="2200" dirty="0"/>
              <a:t>, </a:t>
            </a:r>
            <a:r>
              <a:rPr lang="en-US" altLang="en-US" sz="2200" b="1" dirty="0"/>
              <a:t>sum</a:t>
            </a:r>
            <a:r>
              <a:rPr lang="en-US" altLang="en-US" sz="2200" dirty="0"/>
              <a:t>(</a:t>
            </a:r>
            <a:r>
              <a:rPr lang="en-US" altLang="en-US" sz="2200" i="1" dirty="0"/>
              <a:t>salary</a:t>
            </a:r>
            <a:r>
              <a:rPr lang="en-US" altLang="en-US" sz="2200" dirty="0"/>
              <a:t>)</a:t>
            </a:r>
          </a:p>
          <a:p>
            <a:r>
              <a:rPr lang="en-US" altLang="en-US" sz="2200" b="1" dirty="0"/>
              <a:t>         from </a:t>
            </a:r>
            <a:r>
              <a:rPr lang="en-US" altLang="en-US" sz="2200" i="1" dirty="0"/>
              <a:t>instructor</a:t>
            </a:r>
          </a:p>
          <a:p>
            <a:r>
              <a:rPr lang="en-US" altLang="en-US" sz="2200" b="1" dirty="0"/>
              <a:t>         group by </a:t>
            </a:r>
            <a:r>
              <a:rPr lang="en-US" altLang="en-US" sz="2200" i="1" dirty="0" err="1"/>
              <a:t>dept_name</a:t>
            </a:r>
            <a:r>
              <a:rPr lang="en-US" altLang="en-US" sz="2200" dirty="0"/>
              <a:t>),</a:t>
            </a:r>
          </a:p>
          <a:p>
            <a:r>
              <a:rPr lang="en-US" altLang="en-US" sz="2200" i="1" dirty="0" err="1"/>
              <a:t>dept_total_avg</a:t>
            </a:r>
            <a:r>
              <a:rPr lang="en-US" altLang="en-US" sz="2200" dirty="0"/>
              <a:t>(</a:t>
            </a:r>
            <a:r>
              <a:rPr lang="en-US" altLang="en-US" sz="2200" i="1" dirty="0"/>
              <a:t>value</a:t>
            </a:r>
            <a:r>
              <a:rPr lang="en-US" altLang="en-US" sz="2200" dirty="0"/>
              <a:t>) </a:t>
            </a:r>
            <a:r>
              <a:rPr lang="en-US" altLang="en-US" sz="2200" b="1" dirty="0"/>
              <a:t>as</a:t>
            </a:r>
          </a:p>
          <a:p>
            <a:r>
              <a:rPr lang="en-US" altLang="en-US" sz="2200" dirty="0"/>
              <a:t>       (</a:t>
            </a:r>
            <a:r>
              <a:rPr lang="en-US" altLang="en-US" sz="2200" b="1" dirty="0"/>
              <a:t>select </a:t>
            </a:r>
            <a:r>
              <a:rPr lang="en-US" altLang="en-US" sz="2200" b="1" dirty="0" err="1"/>
              <a:t>avg</a:t>
            </a:r>
            <a:r>
              <a:rPr lang="en-US" altLang="en-US" sz="2200" dirty="0"/>
              <a:t>(</a:t>
            </a:r>
            <a:r>
              <a:rPr lang="en-US" altLang="en-US" sz="2200" i="1" dirty="0"/>
              <a:t>value</a:t>
            </a:r>
            <a:r>
              <a:rPr lang="en-US" altLang="en-US" sz="2200" dirty="0"/>
              <a:t>)</a:t>
            </a:r>
          </a:p>
          <a:p>
            <a:r>
              <a:rPr lang="en-US" altLang="en-US" sz="2200" b="1" dirty="0"/>
              <a:t>       from </a:t>
            </a:r>
            <a:r>
              <a:rPr lang="en-US" altLang="en-US" sz="2200" i="1" dirty="0" err="1"/>
              <a:t>dept_total</a:t>
            </a:r>
            <a:r>
              <a:rPr lang="en-US" altLang="en-US" sz="2200" dirty="0"/>
              <a:t>)</a:t>
            </a:r>
          </a:p>
          <a:p>
            <a:r>
              <a:rPr lang="en-US" altLang="en-US" sz="2200" b="1" dirty="0"/>
              <a:t>select </a:t>
            </a:r>
            <a:r>
              <a:rPr lang="en-US" altLang="en-US" sz="2200" i="1" dirty="0" err="1"/>
              <a:t>dept_name</a:t>
            </a:r>
            <a:endParaRPr lang="en-US" altLang="en-US" sz="2200" i="1" dirty="0"/>
          </a:p>
          <a:p>
            <a:r>
              <a:rPr lang="en-US" altLang="en-US" sz="2200" b="1" dirty="0"/>
              <a:t>from </a:t>
            </a:r>
            <a:r>
              <a:rPr lang="en-US" altLang="en-US" sz="2200" i="1" dirty="0" err="1"/>
              <a:t>dept_total</a:t>
            </a:r>
            <a:r>
              <a:rPr lang="en-US" altLang="en-US" sz="2200" dirty="0"/>
              <a:t>, </a:t>
            </a:r>
            <a:r>
              <a:rPr lang="en-US" altLang="en-US" sz="2200" i="1" dirty="0" err="1"/>
              <a:t>dept_total_avg</a:t>
            </a:r>
            <a:endParaRPr lang="en-US" altLang="en-US" sz="2200" i="1" dirty="0"/>
          </a:p>
          <a:p>
            <a:r>
              <a:rPr lang="en-US" altLang="en-US" sz="2200" b="1" dirty="0"/>
              <a:t>where </a:t>
            </a:r>
            <a:r>
              <a:rPr lang="en-US" altLang="en-US" sz="2200" i="1" dirty="0" err="1"/>
              <a:t>dept_total.value</a:t>
            </a:r>
            <a:r>
              <a:rPr lang="en-US" altLang="en-US" sz="2200" i="1" dirty="0"/>
              <a:t> </a:t>
            </a:r>
            <a:r>
              <a:rPr lang="en-US" altLang="en-US" sz="2200" dirty="0"/>
              <a:t>&gt; </a:t>
            </a:r>
            <a:r>
              <a:rPr lang="en-US" altLang="en-US" sz="2200" i="1" dirty="0" err="1"/>
              <a:t>dept_total_avg.value</a:t>
            </a:r>
            <a:r>
              <a:rPr lang="en-US" altLang="en-US" sz="2200" dirty="0"/>
              <a:t>;</a:t>
            </a:r>
          </a:p>
        </p:txBody>
      </p:sp>
    </p:spTree>
    <p:extLst>
      <p:ext uri="{BB962C8B-B14F-4D97-AF65-F5344CB8AC3E}">
        <p14:creationId xmlns:p14="http://schemas.microsoft.com/office/powerpoint/2010/main" val="226244281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AC812A-33E4-4936-A909-A3234607BFD5}"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1"/>
            <a:ext cx="7772400" cy="685800"/>
          </a:xfrm>
        </p:spPr>
        <p:txBody>
          <a:bodyPr>
            <a:normAutofit/>
          </a:bodyPr>
          <a:lstStyle/>
          <a:p>
            <a:pPr>
              <a:defRPr/>
            </a:pPr>
            <a:r>
              <a:rPr lang="en-US" sz="3200" b="1" dirty="0"/>
              <a:t>Scalar Subquery</a:t>
            </a:r>
          </a:p>
        </p:txBody>
      </p:sp>
      <p:sp>
        <p:nvSpPr>
          <p:cNvPr id="10" name="Rectangle 3"/>
          <p:cNvSpPr txBox="1">
            <a:spLocks noChangeArrowheads="1"/>
          </p:cNvSpPr>
          <p:nvPr/>
        </p:nvSpPr>
        <p:spPr>
          <a:xfrm>
            <a:off x="814388" y="1093788"/>
            <a:ext cx="8056562" cy="4903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Scalar subquery is one which is used where a single value is expected</a:t>
            </a:r>
          </a:p>
          <a:p>
            <a:r>
              <a:rPr lang="en-US" altLang="en-US" sz="2200" dirty="0"/>
              <a:t>List all departments along with the number of instructors in each department</a:t>
            </a:r>
          </a:p>
          <a:p>
            <a:pPr>
              <a:buFont typeface="Monotype Sorts" pitchFamily="2" charset="2"/>
              <a:buNone/>
            </a:pPr>
            <a:r>
              <a:rPr lang="en-US" altLang="en-US" sz="2200" b="1" dirty="0"/>
              <a:t>	select </a:t>
            </a:r>
            <a:r>
              <a:rPr lang="en-US" altLang="en-US" sz="2200" i="1" dirty="0" err="1"/>
              <a:t>dept_name</a:t>
            </a:r>
            <a:r>
              <a:rPr lang="en-US" altLang="en-US" sz="2200" dirty="0"/>
              <a:t>, </a:t>
            </a:r>
            <a:br>
              <a:rPr lang="en-US" altLang="en-US" sz="2200" dirty="0"/>
            </a:br>
            <a:r>
              <a:rPr lang="en-US" altLang="en-US" sz="2200" dirty="0"/>
              <a:t>             (</a:t>
            </a:r>
            <a:r>
              <a:rPr lang="en-US" altLang="en-US" sz="2200" b="1" dirty="0"/>
              <a:t>select count</a:t>
            </a:r>
            <a:r>
              <a:rPr lang="en-US" altLang="en-US" sz="2200" dirty="0"/>
              <a:t>(*) </a:t>
            </a:r>
            <a:br>
              <a:rPr lang="en-US" altLang="en-US" sz="2200" dirty="0"/>
            </a:br>
            <a:r>
              <a:rPr lang="en-US" altLang="en-US" sz="2200" dirty="0"/>
              <a:t>                 </a:t>
            </a:r>
            <a:r>
              <a:rPr lang="en-US" altLang="en-US" sz="2200" b="1" dirty="0"/>
              <a:t>from </a:t>
            </a:r>
            <a:r>
              <a:rPr lang="en-US" altLang="en-US" sz="2200" i="1" dirty="0"/>
              <a:t>instructor </a:t>
            </a:r>
            <a:br>
              <a:rPr lang="en-US" altLang="en-US" sz="2200" i="1" dirty="0"/>
            </a:br>
            <a:r>
              <a:rPr lang="en-US" altLang="en-US" sz="2200" i="1" dirty="0"/>
              <a:t>                </a:t>
            </a:r>
            <a:r>
              <a:rPr lang="en-US" altLang="en-US" sz="2200" b="1" dirty="0"/>
              <a:t>where </a:t>
            </a:r>
            <a:r>
              <a:rPr lang="en-US" altLang="en-US" sz="2200" i="1" dirty="0" err="1"/>
              <a:t>department</a:t>
            </a:r>
            <a:r>
              <a:rPr lang="en-US" altLang="en-US" sz="2200" dirty="0" err="1"/>
              <a:t>.</a:t>
            </a:r>
            <a:r>
              <a:rPr lang="en-US" altLang="en-US" sz="2200" i="1" dirty="0" err="1"/>
              <a:t>dept_name</a:t>
            </a:r>
            <a:r>
              <a:rPr lang="en-US" altLang="en-US" sz="2200" i="1" dirty="0"/>
              <a:t> </a:t>
            </a:r>
            <a:r>
              <a:rPr lang="en-US" altLang="en-US" sz="2200" dirty="0"/>
              <a:t>= </a:t>
            </a:r>
            <a:r>
              <a:rPr lang="en-US" altLang="en-US" sz="2200" i="1" dirty="0" err="1"/>
              <a:t>instructor</a:t>
            </a:r>
            <a:r>
              <a:rPr lang="en-US" altLang="en-US" sz="2200" dirty="0" err="1"/>
              <a:t>.</a:t>
            </a:r>
            <a:r>
              <a:rPr lang="en-US" altLang="en-US" sz="2200" i="1" dirty="0" err="1"/>
              <a:t>dept_name</a:t>
            </a:r>
            <a:r>
              <a:rPr lang="en-US" altLang="en-US" sz="2200" dirty="0"/>
              <a:t>)</a:t>
            </a:r>
            <a:br>
              <a:rPr lang="en-US" altLang="en-US" sz="2200" dirty="0"/>
            </a:br>
            <a:r>
              <a:rPr lang="en-US" altLang="en-US" sz="2200" dirty="0"/>
              <a:t>             </a:t>
            </a:r>
            <a:r>
              <a:rPr lang="en-US" altLang="en-US" sz="2200" b="1" dirty="0"/>
              <a:t>as </a:t>
            </a:r>
            <a:r>
              <a:rPr lang="en-US" altLang="en-US" sz="2200" i="1" dirty="0" err="1"/>
              <a:t>num_instructors</a:t>
            </a:r>
            <a:r>
              <a:rPr lang="en-US" altLang="en-US" sz="2200" i="1" dirty="0"/>
              <a:t/>
            </a:r>
            <a:br>
              <a:rPr lang="en-US" altLang="en-US" sz="2200" i="1" dirty="0"/>
            </a:br>
            <a:r>
              <a:rPr lang="en-US" altLang="en-US" sz="2200" b="1" dirty="0"/>
              <a:t>from </a:t>
            </a:r>
            <a:r>
              <a:rPr lang="en-US" altLang="en-US" sz="2200" i="1" dirty="0"/>
              <a:t>department</a:t>
            </a:r>
            <a:r>
              <a:rPr lang="en-US" altLang="en-US" sz="2200" dirty="0"/>
              <a:t>;</a:t>
            </a:r>
          </a:p>
          <a:p>
            <a:r>
              <a:rPr lang="en-US" altLang="en-US" sz="2200" dirty="0"/>
              <a:t>Runtime error if subquery returns more than one result tuple</a:t>
            </a:r>
          </a:p>
        </p:txBody>
      </p:sp>
    </p:spTree>
    <p:extLst>
      <p:ext uri="{BB962C8B-B14F-4D97-AF65-F5344CB8AC3E}">
        <p14:creationId xmlns:p14="http://schemas.microsoft.com/office/powerpoint/2010/main" val="226244281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4AE773-F7CB-403B-8E3E-883512500845}"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909638" y="112713"/>
            <a:ext cx="8077200" cy="609600"/>
          </a:xfrm>
        </p:spPr>
        <p:txBody>
          <a:bodyPr>
            <a:normAutofit/>
          </a:bodyPr>
          <a:lstStyle/>
          <a:p>
            <a:pPr>
              <a:defRPr/>
            </a:pPr>
            <a:r>
              <a:rPr lang="en-US" sz="3200" b="1" dirty="0"/>
              <a:t>Modification of the Database</a:t>
            </a:r>
          </a:p>
        </p:txBody>
      </p:sp>
      <p:sp>
        <p:nvSpPr>
          <p:cNvPr id="10" name="Rectangle 3"/>
          <p:cNvSpPr txBox="1">
            <a:spLocks noChangeArrowheads="1"/>
          </p:cNvSpPr>
          <p:nvPr/>
        </p:nvSpPr>
        <p:spPr>
          <a:xfrm>
            <a:off x="962025" y="1363663"/>
            <a:ext cx="7747000" cy="3768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652588" algn="l"/>
                <a:tab pos="2633663" algn="l"/>
              </a:tabLst>
            </a:pPr>
            <a:r>
              <a:rPr lang="en-US" altLang="en-US" sz="2200" dirty="0"/>
              <a:t>Deletion of tuples from a given relation.</a:t>
            </a:r>
          </a:p>
          <a:p>
            <a:pPr>
              <a:tabLst>
                <a:tab pos="1652588" algn="l"/>
                <a:tab pos="2633663" algn="l"/>
              </a:tabLst>
            </a:pPr>
            <a:r>
              <a:rPr lang="en-US" altLang="en-US" sz="2200" dirty="0"/>
              <a:t>Insertion of new tuples into a given relation</a:t>
            </a:r>
          </a:p>
          <a:p>
            <a:pPr>
              <a:tabLst>
                <a:tab pos="1652588" algn="l"/>
                <a:tab pos="2633663" algn="l"/>
              </a:tabLst>
            </a:pPr>
            <a:r>
              <a:rPr lang="en-US" altLang="en-US" sz="2200" dirty="0"/>
              <a:t>Updating of values in some tuples in a given relation</a:t>
            </a:r>
          </a:p>
        </p:txBody>
      </p:sp>
    </p:spTree>
    <p:extLst>
      <p:ext uri="{BB962C8B-B14F-4D97-AF65-F5344CB8AC3E}">
        <p14:creationId xmlns:p14="http://schemas.microsoft.com/office/powerpoint/2010/main" val="226244281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B48EA8-F3BB-4529-B824-C836B5F475FA}"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33338"/>
            <a:ext cx="7772400" cy="652462"/>
          </a:xfrm>
        </p:spPr>
        <p:txBody>
          <a:bodyPr>
            <a:normAutofit/>
          </a:bodyPr>
          <a:lstStyle/>
          <a:p>
            <a:pPr>
              <a:defRPr/>
            </a:pPr>
            <a:r>
              <a:rPr lang="en-US" sz="3200" dirty="0"/>
              <a:t>Deletion</a:t>
            </a:r>
          </a:p>
        </p:txBody>
      </p:sp>
      <p:sp>
        <p:nvSpPr>
          <p:cNvPr id="10" name="Rectangle 3"/>
          <p:cNvSpPr txBox="1">
            <a:spLocks noChangeArrowheads="1"/>
          </p:cNvSpPr>
          <p:nvPr/>
        </p:nvSpPr>
        <p:spPr>
          <a:xfrm>
            <a:off x="739775" y="1106488"/>
            <a:ext cx="7747000" cy="51752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652588" algn="l"/>
                <a:tab pos="2633663" algn="l"/>
              </a:tabLst>
            </a:pPr>
            <a:r>
              <a:rPr lang="en-US" altLang="en-US" sz="2200" dirty="0"/>
              <a:t>Delete all instructors</a:t>
            </a:r>
          </a:p>
          <a:p>
            <a:pPr>
              <a:buFont typeface="Monotype Sorts" pitchFamily="2" charset="2"/>
              <a:buNone/>
              <a:tabLst>
                <a:tab pos="1652588" algn="l"/>
                <a:tab pos="2633663" algn="l"/>
              </a:tabLst>
            </a:pPr>
            <a:r>
              <a:rPr lang="en-US" altLang="en-US" sz="2200" dirty="0"/>
              <a:t>		</a:t>
            </a:r>
            <a:r>
              <a:rPr lang="en-US" altLang="en-US" sz="2200" b="1" dirty="0"/>
              <a:t>delete from </a:t>
            </a:r>
            <a:r>
              <a:rPr lang="en-US" altLang="en-US" sz="2200" i="1" dirty="0"/>
              <a:t>instructor</a:t>
            </a:r>
            <a:r>
              <a:rPr lang="en-US" altLang="en-US" sz="2200" dirty="0"/>
              <a:t> </a:t>
            </a:r>
          </a:p>
          <a:p>
            <a:pPr>
              <a:buFont typeface="Monotype Sorts" pitchFamily="2" charset="2"/>
              <a:buNone/>
              <a:tabLst>
                <a:tab pos="1652588" algn="l"/>
                <a:tab pos="2633663" algn="l"/>
              </a:tabLst>
            </a:pPr>
            <a:endParaRPr lang="en-US" altLang="en-US" sz="2200" dirty="0"/>
          </a:p>
          <a:p>
            <a:pPr>
              <a:tabLst>
                <a:tab pos="1652588" algn="l"/>
                <a:tab pos="2633663" algn="l"/>
              </a:tabLst>
            </a:pPr>
            <a:r>
              <a:rPr lang="en-US" altLang="en-US" sz="2200" dirty="0"/>
              <a:t>Delete all instructors from the Finance department</a:t>
            </a:r>
            <a:br>
              <a:rPr lang="en-US" altLang="en-US" sz="2200" dirty="0"/>
            </a:br>
            <a:r>
              <a:rPr lang="en-US" altLang="en-US" sz="2200" dirty="0"/>
              <a:t>                     </a:t>
            </a:r>
            <a:r>
              <a:rPr lang="en-US" altLang="en-US" sz="2200" b="1" dirty="0"/>
              <a:t>delete from </a:t>
            </a:r>
            <a:r>
              <a:rPr lang="en-US" altLang="en-US" sz="2200" i="1" dirty="0"/>
              <a:t>instructor</a:t>
            </a:r>
            <a:br>
              <a:rPr lang="en-US" altLang="en-US" sz="2200" i="1" dirty="0"/>
            </a:br>
            <a:r>
              <a:rPr lang="en-US" altLang="en-US" sz="2200" i="1" dirty="0"/>
              <a:t>                     </a:t>
            </a:r>
            <a:r>
              <a:rPr lang="en-US" altLang="en-US" sz="2200" b="1" dirty="0"/>
              <a:t>where </a:t>
            </a:r>
            <a:r>
              <a:rPr lang="en-US" altLang="en-US" sz="2200" i="1" dirty="0" err="1"/>
              <a:t>dept_name</a:t>
            </a:r>
            <a:r>
              <a:rPr lang="en-US" altLang="en-US" sz="2200" dirty="0"/>
              <a:t>= ’Finance’;</a:t>
            </a:r>
          </a:p>
          <a:p>
            <a:pPr>
              <a:buFont typeface="Monotype Sorts" pitchFamily="2" charset="2"/>
              <a:buNone/>
              <a:tabLst>
                <a:tab pos="1652588" algn="l"/>
                <a:tab pos="2633663" algn="l"/>
              </a:tabLst>
            </a:pPr>
            <a:endParaRPr lang="en-US" altLang="en-US" sz="2200" dirty="0"/>
          </a:p>
          <a:p>
            <a:pPr>
              <a:tabLst>
                <a:tab pos="1652588" algn="l"/>
                <a:tab pos="2633663" algn="l"/>
              </a:tabLst>
            </a:pPr>
            <a:r>
              <a:rPr lang="en-US" altLang="en-US" sz="2200" dirty="0"/>
              <a:t>Delete all tuples in the </a:t>
            </a:r>
            <a:r>
              <a:rPr lang="en-US" altLang="en-US" sz="2200" i="1" dirty="0"/>
              <a:t>instructor </a:t>
            </a:r>
            <a:r>
              <a:rPr lang="en-US" altLang="en-US" sz="2200" dirty="0"/>
              <a:t>relation for those instructors associated with a department located in the Watson building.</a:t>
            </a:r>
          </a:p>
          <a:p>
            <a:pPr>
              <a:buFont typeface="Monotype Sorts" pitchFamily="2" charset="2"/>
              <a:buNone/>
              <a:tabLst>
                <a:tab pos="1652588" algn="l"/>
                <a:tab pos="2633663" algn="l"/>
              </a:tabLst>
            </a:pPr>
            <a:r>
              <a:rPr lang="en-US" altLang="en-US" sz="2200" b="1" dirty="0"/>
              <a:t>		delete from </a:t>
            </a:r>
            <a:r>
              <a:rPr lang="en-US" altLang="en-US" sz="2200" i="1" dirty="0"/>
              <a:t>instructor</a:t>
            </a:r>
            <a:br>
              <a:rPr lang="en-US" altLang="en-US" sz="2200" i="1" dirty="0"/>
            </a:br>
            <a:r>
              <a:rPr lang="en-US" altLang="en-US" sz="2200" i="1" dirty="0"/>
              <a:t>                     </a:t>
            </a:r>
            <a:r>
              <a:rPr lang="en-US" altLang="en-US" sz="2200" b="1" dirty="0"/>
              <a:t>where </a:t>
            </a:r>
            <a:r>
              <a:rPr lang="en-US" altLang="en-US" sz="2200" i="1" dirty="0" err="1"/>
              <a:t>dept</a:t>
            </a:r>
            <a:r>
              <a:rPr lang="en-US" altLang="en-US" sz="2200" i="1" dirty="0"/>
              <a:t> name </a:t>
            </a:r>
            <a:r>
              <a:rPr lang="en-US" altLang="en-US" sz="2200" b="1" dirty="0"/>
              <a:t>in </a:t>
            </a:r>
            <a:r>
              <a:rPr lang="en-US" altLang="en-US" sz="2200" dirty="0"/>
              <a:t>(</a:t>
            </a:r>
            <a:r>
              <a:rPr lang="en-US" altLang="en-US" sz="2200" b="1" dirty="0"/>
              <a:t>select </a:t>
            </a:r>
            <a:r>
              <a:rPr lang="en-US" altLang="en-US" sz="2200" i="1" dirty="0" err="1"/>
              <a:t>dept</a:t>
            </a:r>
            <a:r>
              <a:rPr lang="en-US" altLang="en-US" sz="2200" i="1" dirty="0"/>
              <a:t> name</a:t>
            </a:r>
            <a:br>
              <a:rPr lang="en-US" altLang="en-US" sz="2200" i="1" dirty="0"/>
            </a:br>
            <a:r>
              <a:rPr lang="en-US" altLang="en-US" sz="2200" i="1" dirty="0"/>
              <a:t>                                                        </a:t>
            </a:r>
            <a:r>
              <a:rPr lang="en-US" altLang="en-US" sz="2200" b="1" dirty="0"/>
              <a:t>from </a:t>
            </a:r>
            <a:r>
              <a:rPr lang="en-US" altLang="en-US" sz="2200" i="1" dirty="0"/>
              <a:t>department</a:t>
            </a:r>
            <a:br>
              <a:rPr lang="en-US" altLang="en-US" sz="2200" i="1" dirty="0"/>
            </a:br>
            <a:r>
              <a:rPr lang="en-US" altLang="en-US" sz="2200" i="1" dirty="0"/>
              <a:t>                                                        </a:t>
            </a:r>
            <a:r>
              <a:rPr lang="en-US" altLang="en-US" sz="2200" b="1" dirty="0"/>
              <a:t>where </a:t>
            </a:r>
            <a:r>
              <a:rPr lang="en-US" altLang="en-US" sz="2200" i="1" dirty="0"/>
              <a:t>building </a:t>
            </a:r>
            <a:r>
              <a:rPr lang="en-US" altLang="en-US" sz="2200" dirty="0"/>
              <a:t>= ’Watson’);</a:t>
            </a:r>
          </a:p>
          <a:p>
            <a:pPr>
              <a:tabLst>
                <a:tab pos="1652588" algn="l"/>
                <a:tab pos="2633663" algn="l"/>
              </a:tabLst>
            </a:pPr>
            <a:endParaRPr lang="en-US" altLang="en-US" sz="2200" dirty="0"/>
          </a:p>
        </p:txBody>
      </p:sp>
    </p:spTree>
    <p:extLst>
      <p:ext uri="{BB962C8B-B14F-4D97-AF65-F5344CB8AC3E}">
        <p14:creationId xmlns:p14="http://schemas.microsoft.com/office/powerpoint/2010/main" val="226244281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D30877-CC3A-46AF-9282-0D549C52C83A}"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1"/>
            <a:ext cx="7772400" cy="685800"/>
          </a:xfrm>
        </p:spPr>
        <p:txBody>
          <a:bodyPr>
            <a:normAutofit/>
          </a:bodyPr>
          <a:lstStyle/>
          <a:p>
            <a:pPr>
              <a:defRPr/>
            </a:pPr>
            <a:r>
              <a:rPr lang="en-US" sz="3200" b="1" dirty="0"/>
              <a:t>Deletion (Cont.)</a:t>
            </a:r>
          </a:p>
        </p:txBody>
      </p:sp>
      <p:sp>
        <p:nvSpPr>
          <p:cNvPr id="10" name="Rectangle 3"/>
          <p:cNvSpPr txBox="1">
            <a:spLocks noChangeArrowheads="1"/>
          </p:cNvSpPr>
          <p:nvPr/>
        </p:nvSpPr>
        <p:spPr>
          <a:xfrm>
            <a:off x="809625" y="1109663"/>
            <a:ext cx="7661275" cy="12684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370013" algn="l"/>
                <a:tab pos="3140075" algn="l"/>
              </a:tabLst>
            </a:pPr>
            <a:r>
              <a:rPr lang="en-US" altLang="en-US" sz="2200" dirty="0"/>
              <a:t>Delete all instructors whose salary is less than the average salary of instructors</a:t>
            </a:r>
          </a:p>
        </p:txBody>
      </p:sp>
      <p:sp>
        <p:nvSpPr>
          <p:cNvPr id="11" name="Text Box 4"/>
          <p:cNvSpPr txBox="1">
            <a:spLocks noChangeArrowheads="1"/>
          </p:cNvSpPr>
          <p:nvPr/>
        </p:nvSpPr>
        <p:spPr bwMode="auto">
          <a:xfrm>
            <a:off x="1549400" y="1924050"/>
            <a:ext cx="74152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kumimoji="1" lang="en-US" altLang="en-US" sz="2200" b="1" dirty="0"/>
              <a:t>delete from </a:t>
            </a:r>
            <a:r>
              <a:rPr kumimoji="1" lang="en-US" altLang="en-US" sz="2200" i="1" dirty="0"/>
              <a:t>instructor</a:t>
            </a:r>
          </a:p>
          <a:p>
            <a:r>
              <a:rPr kumimoji="1" lang="en-US" altLang="en-US" sz="2200" b="1" dirty="0"/>
              <a:t>where </a:t>
            </a:r>
            <a:r>
              <a:rPr kumimoji="1" lang="en-US" altLang="en-US" sz="2200" i="1" dirty="0"/>
              <a:t>salary </a:t>
            </a:r>
            <a:r>
              <a:rPr kumimoji="1" lang="en-US" altLang="en-US" sz="2200" dirty="0"/>
              <a:t>&lt; (</a:t>
            </a:r>
            <a:r>
              <a:rPr kumimoji="1" lang="en-US" altLang="en-US" sz="2200" b="1" dirty="0"/>
              <a:t>select </a:t>
            </a:r>
            <a:r>
              <a:rPr kumimoji="1" lang="en-US" altLang="en-US" sz="2200" b="1" dirty="0" err="1"/>
              <a:t>avg</a:t>
            </a:r>
            <a:r>
              <a:rPr kumimoji="1" lang="en-US" altLang="en-US" sz="2200" b="1" dirty="0"/>
              <a:t> </a:t>
            </a:r>
            <a:r>
              <a:rPr kumimoji="1" lang="en-US" altLang="en-US" sz="2200" dirty="0"/>
              <a:t>(</a:t>
            </a:r>
            <a:r>
              <a:rPr kumimoji="1" lang="en-US" altLang="en-US" sz="2200" i="1" dirty="0"/>
              <a:t>salary</a:t>
            </a:r>
            <a:r>
              <a:rPr kumimoji="1" lang="en-US" altLang="en-US" sz="2200" dirty="0"/>
              <a:t>) </a:t>
            </a:r>
          </a:p>
          <a:p>
            <a:r>
              <a:rPr kumimoji="1" lang="en-US" altLang="en-US" sz="2200" b="1" dirty="0"/>
              <a:t>                           from </a:t>
            </a:r>
            <a:r>
              <a:rPr kumimoji="1" lang="en-US" altLang="en-US" sz="2200" i="1" dirty="0"/>
              <a:t>instructor</a:t>
            </a:r>
            <a:r>
              <a:rPr kumimoji="1" lang="en-US" altLang="en-US" sz="2200" dirty="0"/>
              <a:t>);</a:t>
            </a:r>
          </a:p>
        </p:txBody>
      </p:sp>
      <p:sp>
        <p:nvSpPr>
          <p:cNvPr id="12" name="Text Box 5"/>
          <p:cNvSpPr txBox="1">
            <a:spLocks noChangeArrowheads="1"/>
          </p:cNvSpPr>
          <p:nvPr/>
        </p:nvSpPr>
        <p:spPr bwMode="auto">
          <a:xfrm>
            <a:off x="747713" y="3046413"/>
            <a:ext cx="7527925" cy="33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Helvetica" pitchFamily="34" charset="0"/>
              </a:defRPr>
            </a:lvl1pPr>
            <a:lvl2pPr marL="793750" indent="-3365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lvl="1">
              <a:spcBef>
                <a:spcPct val="35000"/>
              </a:spcBef>
              <a:buClr>
                <a:schemeClr val="folHlink"/>
              </a:buClr>
              <a:buSzPct val="80000"/>
              <a:buFont typeface="Wingdings" pitchFamily="2" charset="2"/>
              <a:buChar char="l"/>
            </a:pPr>
            <a:r>
              <a:rPr kumimoji="1" lang="en-US" altLang="en-US" sz="2200" dirty="0">
                <a:latin typeface="+mn-lt"/>
              </a:rPr>
              <a:t>Problem:  as we delete tuples from deposit, the average salary changes</a:t>
            </a:r>
          </a:p>
          <a:p>
            <a:pPr lvl="1">
              <a:spcBef>
                <a:spcPct val="35000"/>
              </a:spcBef>
              <a:buClr>
                <a:schemeClr val="folHlink"/>
              </a:buClr>
              <a:buSzPct val="80000"/>
              <a:buFont typeface="Wingdings" pitchFamily="2" charset="2"/>
              <a:buChar char="l"/>
            </a:pPr>
            <a:r>
              <a:rPr kumimoji="1" lang="en-US" altLang="en-US" sz="2200" dirty="0">
                <a:latin typeface="+mn-lt"/>
              </a:rPr>
              <a:t>Solution used in SQL:</a:t>
            </a:r>
          </a:p>
          <a:p>
            <a:pPr lvl="1">
              <a:spcBef>
                <a:spcPct val="35000"/>
              </a:spcBef>
              <a:buClr>
                <a:srgbClr val="CC6600"/>
              </a:buClr>
              <a:buSzPct val="105000"/>
              <a:buFont typeface="Monotype Sorts" pitchFamily="2" charset="2"/>
              <a:buNone/>
            </a:pPr>
            <a:r>
              <a:rPr kumimoji="1" lang="en-US" altLang="en-US" sz="2200" dirty="0">
                <a:latin typeface="+mn-lt"/>
              </a:rPr>
              <a:t>       1.   First, compute </a:t>
            </a:r>
            <a:r>
              <a:rPr kumimoji="1" lang="en-US" altLang="en-US" sz="2200" b="1" dirty="0" err="1">
                <a:latin typeface="+mn-lt"/>
              </a:rPr>
              <a:t>avg</a:t>
            </a:r>
            <a:r>
              <a:rPr kumimoji="1" lang="en-US" altLang="en-US" sz="2200" dirty="0">
                <a:latin typeface="+mn-lt"/>
              </a:rPr>
              <a:t> (salary) and find all tuples to delete</a:t>
            </a:r>
          </a:p>
          <a:p>
            <a:pPr lvl="1">
              <a:spcBef>
                <a:spcPct val="35000"/>
              </a:spcBef>
              <a:buClr>
                <a:srgbClr val="CC6600"/>
              </a:buClr>
              <a:buSzPct val="105000"/>
              <a:buFont typeface="Monotype Sorts" pitchFamily="2" charset="2"/>
              <a:buNone/>
            </a:pPr>
            <a:endParaRPr kumimoji="1" lang="en-US" altLang="en-US" sz="2200" dirty="0">
              <a:latin typeface="+mn-lt"/>
            </a:endParaRPr>
          </a:p>
          <a:p>
            <a:pPr lvl="1">
              <a:spcBef>
                <a:spcPct val="35000"/>
              </a:spcBef>
              <a:buClr>
                <a:srgbClr val="CC6600"/>
              </a:buClr>
              <a:buSzPct val="105000"/>
              <a:buFont typeface="Monotype Sorts" pitchFamily="2" charset="2"/>
              <a:buNone/>
            </a:pPr>
            <a:r>
              <a:rPr kumimoji="1" lang="en-US" altLang="en-US" sz="2200" dirty="0">
                <a:latin typeface="+mn-lt"/>
              </a:rPr>
              <a:t>       2.   Next, delete all tuples found above (without </a:t>
            </a:r>
          </a:p>
          <a:p>
            <a:pPr lvl="1">
              <a:spcBef>
                <a:spcPct val="35000"/>
              </a:spcBef>
              <a:buClr>
                <a:srgbClr val="CC6600"/>
              </a:buClr>
              <a:buSzPct val="105000"/>
              <a:buFont typeface="Monotype Sorts" pitchFamily="2" charset="2"/>
              <a:buNone/>
            </a:pPr>
            <a:r>
              <a:rPr kumimoji="1" lang="en-US" altLang="en-US" sz="2200" dirty="0">
                <a:latin typeface="+mn-lt"/>
              </a:rPr>
              <a:t>             </a:t>
            </a:r>
            <a:r>
              <a:rPr kumimoji="1" lang="en-US" altLang="en-US" sz="2200" dirty="0" err="1">
                <a:latin typeface="+mn-lt"/>
              </a:rPr>
              <a:t>recomputing</a:t>
            </a:r>
            <a:r>
              <a:rPr kumimoji="1" lang="en-US" altLang="en-US" sz="2200" dirty="0">
                <a:latin typeface="+mn-lt"/>
              </a:rPr>
              <a:t>  </a:t>
            </a:r>
            <a:r>
              <a:rPr kumimoji="1" lang="en-US" altLang="en-US" sz="2200" b="1" dirty="0" err="1">
                <a:latin typeface="+mn-lt"/>
              </a:rPr>
              <a:t>avg</a:t>
            </a:r>
            <a:r>
              <a:rPr kumimoji="1" lang="en-US" altLang="en-US" sz="2200" dirty="0">
                <a:latin typeface="+mn-lt"/>
              </a:rPr>
              <a:t> or retesting the tuples) </a:t>
            </a:r>
            <a:endParaRPr lang="en-US" altLang="en-US" sz="2200" dirty="0">
              <a:latin typeface="+mn-lt"/>
            </a:endParaRPr>
          </a:p>
        </p:txBody>
      </p:sp>
    </p:spTree>
    <p:extLst>
      <p:ext uri="{BB962C8B-B14F-4D97-AF65-F5344CB8AC3E}">
        <p14:creationId xmlns:p14="http://schemas.microsoft.com/office/powerpoint/2010/main" val="226244281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8071D9-3A7B-4B00-808D-585B6968CFB3}"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0"/>
            <a:ext cx="7772400" cy="685800"/>
          </a:xfrm>
        </p:spPr>
        <p:txBody>
          <a:bodyPr>
            <a:noAutofit/>
          </a:bodyPr>
          <a:lstStyle/>
          <a:p>
            <a:pPr>
              <a:defRPr/>
            </a:pPr>
            <a:r>
              <a:rPr lang="en-US" sz="3200" b="1" dirty="0"/>
              <a:t>Insertion</a:t>
            </a:r>
          </a:p>
        </p:txBody>
      </p:sp>
      <p:sp>
        <p:nvSpPr>
          <p:cNvPr id="10" name="Rectangle 3"/>
          <p:cNvSpPr txBox="1">
            <a:spLocks noChangeArrowheads="1"/>
          </p:cNvSpPr>
          <p:nvPr/>
        </p:nvSpPr>
        <p:spPr>
          <a:xfrm>
            <a:off x="739775" y="1106488"/>
            <a:ext cx="78486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1204913" algn="l"/>
                <a:tab pos="1890713" algn="l"/>
              </a:tabLst>
            </a:pPr>
            <a:r>
              <a:rPr lang="en-US" altLang="en-US" sz="2200" dirty="0"/>
              <a:t>Add a new tuple to </a:t>
            </a:r>
            <a:r>
              <a:rPr lang="en-US" altLang="en-US" sz="2200" i="1" dirty="0"/>
              <a:t>course</a:t>
            </a:r>
          </a:p>
          <a:p>
            <a:pPr>
              <a:buFont typeface="Monotype Sorts" pitchFamily="2" charset="2"/>
              <a:buNone/>
              <a:tabLst>
                <a:tab pos="1204913" algn="l"/>
                <a:tab pos="1890713" algn="l"/>
              </a:tabLst>
            </a:pPr>
            <a:r>
              <a:rPr lang="en-US" altLang="en-US" sz="2200" b="1" dirty="0"/>
              <a:t>	      insert into </a:t>
            </a:r>
            <a:r>
              <a:rPr lang="en-US" altLang="en-US" sz="2200" i="1" dirty="0"/>
              <a:t>course</a:t>
            </a:r>
            <a:br>
              <a:rPr lang="en-US" altLang="en-US" sz="2200" i="1" dirty="0"/>
            </a:br>
            <a:r>
              <a:rPr lang="en-US" altLang="en-US" sz="2200" i="1" dirty="0"/>
              <a:t>             </a:t>
            </a:r>
            <a:r>
              <a:rPr lang="en-US" altLang="en-US" sz="2200" b="1" dirty="0"/>
              <a:t>values </a:t>
            </a:r>
            <a:r>
              <a:rPr lang="en-US" altLang="en-US" sz="2200" dirty="0"/>
              <a:t>(’CS-437’, ’Database Systems’, ’Comp. Sci.’, 4);</a:t>
            </a:r>
          </a:p>
          <a:p>
            <a:pPr>
              <a:buFont typeface="Monotype Sorts" pitchFamily="2" charset="2"/>
              <a:buNone/>
              <a:tabLst>
                <a:tab pos="1204913" algn="l"/>
                <a:tab pos="1890713" algn="l"/>
              </a:tabLst>
            </a:pPr>
            <a:endParaRPr lang="en-US" altLang="en-US" sz="2200" dirty="0"/>
          </a:p>
          <a:p>
            <a:pPr>
              <a:tabLst>
                <a:tab pos="1204913" algn="l"/>
                <a:tab pos="1890713" algn="l"/>
              </a:tabLst>
            </a:pPr>
            <a:r>
              <a:rPr lang="en-US" altLang="en-US" sz="2200" dirty="0"/>
              <a:t>or equivalently</a:t>
            </a:r>
            <a:br>
              <a:rPr lang="en-US" altLang="en-US" sz="2200" dirty="0"/>
            </a:br>
            <a:endParaRPr lang="en-US" altLang="en-US" sz="2200" dirty="0"/>
          </a:p>
          <a:p>
            <a:pPr>
              <a:buFont typeface="Monotype Sorts" pitchFamily="2" charset="2"/>
              <a:buNone/>
              <a:tabLst>
                <a:tab pos="1204913" algn="l"/>
                <a:tab pos="1890713" algn="l"/>
              </a:tabLst>
            </a:pPr>
            <a:r>
              <a:rPr lang="en-US" altLang="en-US" sz="2200" dirty="0"/>
              <a:t>           </a:t>
            </a:r>
            <a:r>
              <a:rPr lang="en-US" altLang="en-US" sz="2200" b="1" dirty="0"/>
              <a:t>insert into </a:t>
            </a:r>
            <a:r>
              <a:rPr lang="en-US" altLang="en-US" sz="2200" i="1" dirty="0"/>
              <a:t>course </a:t>
            </a:r>
            <a:r>
              <a:rPr lang="en-US" altLang="en-US" sz="2200" dirty="0"/>
              <a:t>(</a:t>
            </a:r>
            <a:r>
              <a:rPr lang="en-US" altLang="en-US" sz="2200" i="1" dirty="0" err="1"/>
              <a:t>course_id</a:t>
            </a:r>
            <a:r>
              <a:rPr lang="en-US" altLang="en-US" sz="2200" dirty="0"/>
              <a:t>, </a:t>
            </a:r>
            <a:r>
              <a:rPr lang="en-US" altLang="en-US" sz="2200" i="1" dirty="0"/>
              <a:t>title</a:t>
            </a:r>
            <a:r>
              <a:rPr lang="en-US" altLang="en-US" sz="2200" dirty="0"/>
              <a:t>, </a:t>
            </a:r>
            <a:r>
              <a:rPr lang="en-US" altLang="en-US" sz="2200" i="1" dirty="0" err="1"/>
              <a:t>dept_name</a:t>
            </a:r>
            <a:r>
              <a:rPr lang="en-US" altLang="en-US" sz="2200" dirty="0"/>
              <a:t>, </a:t>
            </a:r>
            <a:r>
              <a:rPr lang="en-US" altLang="en-US" sz="2200" i="1" dirty="0"/>
              <a:t>credits</a:t>
            </a:r>
            <a:r>
              <a:rPr lang="en-US" altLang="en-US" sz="2200" dirty="0"/>
              <a:t>)</a:t>
            </a:r>
            <a:br>
              <a:rPr lang="en-US" altLang="en-US" sz="2200" dirty="0"/>
            </a:br>
            <a:r>
              <a:rPr lang="en-US" altLang="en-US" sz="2200" dirty="0"/>
              <a:t>             </a:t>
            </a:r>
            <a:r>
              <a:rPr lang="en-US" altLang="en-US" sz="2200" b="1" dirty="0"/>
              <a:t>values </a:t>
            </a:r>
            <a:r>
              <a:rPr lang="en-US" altLang="en-US" sz="2200" dirty="0"/>
              <a:t>(’CS-437’, ’Database Systems’, ’Comp. Sci.’, 4);</a:t>
            </a:r>
          </a:p>
          <a:p>
            <a:pPr>
              <a:buFont typeface="Monotype Sorts" pitchFamily="2" charset="2"/>
              <a:buNone/>
              <a:tabLst>
                <a:tab pos="1204913" algn="l"/>
                <a:tab pos="1890713" algn="l"/>
              </a:tabLst>
            </a:pPr>
            <a:endParaRPr lang="en-US" altLang="en-US" sz="2200" dirty="0"/>
          </a:p>
          <a:p>
            <a:pPr>
              <a:tabLst>
                <a:tab pos="1204913" algn="l"/>
                <a:tab pos="1890713" algn="l"/>
              </a:tabLst>
            </a:pPr>
            <a:r>
              <a:rPr lang="en-US" altLang="en-US" sz="2200" dirty="0"/>
              <a:t>Add a new tuple to </a:t>
            </a:r>
            <a:r>
              <a:rPr lang="en-US" altLang="en-US" sz="2200" i="1" dirty="0"/>
              <a:t>student  </a:t>
            </a:r>
            <a:r>
              <a:rPr lang="en-US" altLang="en-US" sz="2200" dirty="0"/>
              <a:t>with </a:t>
            </a:r>
            <a:r>
              <a:rPr lang="en-US" altLang="en-US" sz="2200" i="1" dirty="0" err="1"/>
              <a:t>tot_creds</a:t>
            </a:r>
            <a:r>
              <a:rPr lang="en-US" altLang="en-US" sz="2200" i="1" dirty="0"/>
              <a:t> </a:t>
            </a:r>
            <a:r>
              <a:rPr lang="en-US" altLang="en-US" sz="2200" dirty="0"/>
              <a:t>set to null</a:t>
            </a:r>
          </a:p>
          <a:p>
            <a:pPr>
              <a:buFont typeface="Monotype Sorts" pitchFamily="2" charset="2"/>
              <a:buNone/>
              <a:tabLst>
                <a:tab pos="1204913" algn="l"/>
                <a:tab pos="1890713" algn="l"/>
              </a:tabLst>
            </a:pPr>
            <a:r>
              <a:rPr lang="en-US" altLang="en-US" sz="2200" b="1" dirty="0"/>
              <a:t>	      insert into </a:t>
            </a:r>
            <a:r>
              <a:rPr lang="en-US" altLang="en-US" sz="2200" i="1" dirty="0"/>
              <a:t>student</a:t>
            </a:r>
            <a:br>
              <a:rPr lang="en-US" altLang="en-US" sz="2200" i="1" dirty="0"/>
            </a:br>
            <a:r>
              <a:rPr lang="en-US" altLang="en-US" sz="2200" i="1" dirty="0"/>
              <a:t>             </a:t>
            </a:r>
            <a:r>
              <a:rPr lang="en-US" altLang="en-US" sz="2200" b="1" dirty="0"/>
              <a:t>values </a:t>
            </a:r>
            <a:r>
              <a:rPr lang="en-US" altLang="en-US" sz="2200" dirty="0"/>
              <a:t>(’3003’, ’Green’, ’Finance’, </a:t>
            </a:r>
            <a:r>
              <a:rPr lang="en-US" altLang="en-US" sz="2200" i="1" dirty="0"/>
              <a:t>null</a:t>
            </a:r>
            <a:r>
              <a:rPr lang="en-US" altLang="en-US" sz="2200" dirty="0"/>
              <a:t>);</a:t>
            </a:r>
          </a:p>
          <a:p>
            <a:pPr>
              <a:buFont typeface="Monotype Sorts" pitchFamily="2" charset="2"/>
              <a:buNone/>
              <a:tabLst>
                <a:tab pos="1204913" algn="l"/>
                <a:tab pos="1890713" algn="l"/>
              </a:tabLst>
            </a:pPr>
            <a:endParaRPr lang="en-US" altLang="en-US" sz="2200" dirty="0"/>
          </a:p>
        </p:txBody>
      </p:sp>
    </p:spTree>
    <p:extLst>
      <p:ext uri="{BB962C8B-B14F-4D97-AF65-F5344CB8AC3E}">
        <p14:creationId xmlns:p14="http://schemas.microsoft.com/office/powerpoint/2010/main" val="3679843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Codd’s 12 Rules (contd..)</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908720"/>
            <a:ext cx="8229600" cy="5217443"/>
          </a:xfrm>
        </p:spPr>
        <p:txBody>
          <a:bodyPr>
            <a:noAutofit/>
          </a:bodyPr>
          <a:lstStyle/>
          <a:p>
            <a:pPr marL="0" indent="0" algn="just">
              <a:lnSpc>
                <a:spcPct val="120000"/>
              </a:lnSpc>
              <a:buNone/>
            </a:pPr>
            <a:r>
              <a:rPr lang="en-US" sz="2000" b="1" dirty="0"/>
              <a:t>Rule 1: Information Rule</a:t>
            </a:r>
          </a:p>
          <a:p>
            <a:pPr algn="just">
              <a:lnSpc>
                <a:spcPct val="120000"/>
              </a:lnSpc>
            </a:pPr>
            <a:r>
              <a:rPr lang="en-US" sz="2000" dirty="0"/>
              <a:t>The data stored in a database, may it be user data or metadata, must be a value of some table cell. Everything in a database must be stored in a table format.</a:t>
            </a:r>
          </a:p>
          <a:p>
            <a:pPr marL="0" indent="0" algn="just">
              <a:lnSpc>
                <a:spcPct val="120000"/>
              </a:lnSpc>
              <a:buNone/>
            </a:pPr>
            <a:r>
              <a:rPr lang="en-US" sz="2000" b="1" dirty="0"/>
              <a:t>Rule 2: Guaranteed Access Rule</a:t>
            </a:r>
          </a:p>
          <a:p>
            <a:pPr algn="just">
              <a:lnSpc>
                <a:spcPct val="120000"/>
              </a:lnSpc>
            </a:pPr>
            <a:r>
              <a:rPr lang="en-US" sz="2000" dirty="0"/>
              <a:t>Every single data element (value) is guaranteed to be accessible logically with a combination of table-name, primary-key (row value), and attribute-name (column value). No other means, such as pointers, can be used to access data.</a:t>
            </a:r>
          </a:p>
          <a:p>
            <a:pPr marL="0" indent="0" algn="just">
              <a:lnSpc>
                <a:spcPct val="120000"/>
              </a:lnSpc>
              <a:buNone/>
            </a:pPr>
            <a:r>
              <a:rPr lang="en-US" sz="2000" b="1" dirty="0"/>
              <a:t>Rule 3: Systematic Treatment of NULL Values</a:t>
            </a:r>
          </a:p>
          <a:p>
            <a:pPr algn="just">
              <a:lnSpc>
                <a:spcPct val="120000"/>
              </a:lnSpc>
            </a:pPr>
            <a:r>
              <a:rPr lang="en-US" sz="2000" dirty="0"/>
              <a:t>The NULL values in a database must be given a systematic and uniform treatment. This is a very important rule because a NULL can be interpreted as one the following − data is missing, data is not known, or data is not applicable.</a:t>
            </a:r>
            <a:endParaRPr lang="en-IN" sz="2000" dirty="0"/>
          </a:p>
        </p:txBody>
      </p:sp>
    </p:spTree>
    <p:extLst>
      <p:ext uri="{BB962C8B-B14F-4D97-AF65-F5344CB8AC3E}">
        <p14:creationId xmlns:p14="http://schemas.microsoft.com/office/powerpoint/2010/main" val="59330957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B56A25-3CE5-402A-AB56-3983B6E2660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0"/>
            <a:ext cx="7772400" cy="703263"/>
          </a:xfrm>
        </p:spPr>
        <p:txBody>
          <a:bodyPr>
            <a:noAutofit/>
          </a:bodyPr>
          <a:lstStyle/>
          <a:p>
            <a:pPr>
              <a:defRPr/>
            </a:pPr>
            <a:r>
              <a:rPr lang="en-US" sz="3200" b="1" dirty="0"/>
              <a:t>Insertion (Cont.)</a:t>
            </a:r>
          </a:p>
        </p:txBody>
      </p:sp>
      <p:sp>
        <p:nvSpPr>
          <p:cNvPr id="10" name="Rectangle 3"/>
          <p:cNvSpPr txBox="1">
            <a:spLocks noChangeArrowheads="1"/>
          </p:cNvSpPr>
          <p:nvPr/>
        </p:nvSpPr>
        <p:spPr>
          <a:xfrm>
            <a:off x="739775" y="1106488"/>
            <a:ext cx="8115300" cy="5270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908050" algn="l"/>
              </a:tabLst>
            </a:pPr>
            <a:r>
              <a:rPr lang="en-US" altLang="en-US" sz="2200" dirty="0"/>
              <a:t>Add all instructors to the </a:t>
            </a:r>
            <a:r>
              <a:rPr lang="en-US" altLang="en-US" sz="2200" i="1" dirty="0"/>
              <a:t>student</a:t>
            </a:r>
            <a:r>
              <a:rPr lang="en-US" altLang="en-US" sz="2200" dirty="0"/>
              <a:t>  relation with </a:t>
            </a:r>
            <a:r>
              <a:rPr lang="en-US" altLang="en-US" sz="2200" dirty="0" err="1"/>
              <a:t>tot_creds</a:t>
            </a:r>
            <a:r>
              <a:rPr lang="en-US" altLang="en-US" sz="2200" dirty="0"/>
              <a:t> set to 0</a:t>
            </a:r>
          </a:p>
          <a:p>
            <a:pPr>
              <a:buFont typeface="Monotype Sorts" pitchFamily="2" charset="2"/>
              <a:buNone/>
              <a:tabLst>
                <a:tab pos="908050" algn="l"/>
              </a:tabLst>
            </a:pPr>
            <a:r>
              <a:rPr lang="en-US" altLang="en-US" sz="2200" dirty="0"/>
              <a:t>	    </a:t>
            </a:r>
            <a:r>
              <a:rPr lang="en-US" altLang="en-US" sz="2200" b="1" dirty="0"/>
              <a:t>insert into </a:t>
            </a:r>
            <a:r>
              <a:rPr lang="en-US" altLang="en-US" sz="2200" i="1" dirty="0"/>
              <a:t>student</a:t>
            </a:r>
            <a:br>
              <a:rPr lang="en-US" altLang="en-US" sz="2200" i="1" dirty="0"/>
            </a:br>
            <a:r>
              <a:rPr lang="en-US" altLang="en-US" sz="2200" i="1" dirty="0"/>
              <a:t>	</a:t>
            </a:r>
            <a:r>
              <a:rPr lang="en-US" altLang="en-US" sz="2200" b="1" dirty="0"/>
              <a:t>select </a:t>
            </a:r>
            <a:r>
              <a:rPr lang="en-US" altLang="en-US" sz="2200" i="1" dirty="0"/>
              <a:t>ID, name, </a:t>
            </a:r>
            <a:r>
              <a:rPr lang="en-US" altLang="en-US" sz="2200" i="1" dirty="0" err="1"/>
              <a:t>dept_name</a:t>
            </a:r>
            <a:r>
              <a:rPr lang="en-US" altLang="en-US" sz="2200" i="1" dirty="0"/>
              <a:t>, 0</a:t>
            </a:r>
            <a:br>
              <a:rPr lang="en-US" altLang="en-US" sz="2200" i="1" dirty="0"/>
            </a:br>
            <a:r>
              <a:rPr lang="en-US" altLang="en-US" sz="2200" i="1" dirty="0"/>
              <a:t>         </a:t>
            </a:r>
            <a:r>
              <a:rPr lang="en-US" altLang="en-US" sz="2200" b="1" dirty="0"/>
              <a:t>from </a:t>
            </a:r>
            <a:r>
              <a:rPr lang="en-US" altLang="en-US" sz="2200" i="1" dirty="0"/>
              <a:t>  instructor</a:t>
            </a:r>
          </a:p>
          <a:p>
            <a:pPr>
              <a:buFont typeface="Monotype Sorts" pitchFamily="2" charset="2"/>
              <a:buNone/>
              <a:tabLst>
                <a:tab pos="908050" algn="l"/>
              </a:tabLst>
            </a:pPr>
            <a:endParaRPr lang="en-US" altLang="en-US" sz="2200" i="1" dirty="0"/>
          </a:p>
          <a:p>
            <a:pPr>
              <a:tabLst>
                <a:tab pos="908050" algn="l"/>
              </a:tabLst>
            </a:pPr>
            <a:r>
              <a:rPr lang="en-US" altLang="en-US" sz="2200" dirty="0"/>
              <a:t>The </a:t>
            </a:r>
            <a:r>
              <a:rPr lang="en-US" altLang="en-US" sz="2200" b="1" dirty="0"/>
              <a:t>select from where</a:t>
            </a:r>
            <a:r>
              <a:rPr lang="en-US" altLang="en-US" sz="2200" dirty="0"/>
              <a:t> statement is evaluated fully before any of its results are inserted into the relation.  </a:t>
            </a:r>
          </a:p>
          <a:p>
            <a:pPr>
              <a:buFont typeface="Monotype Sorts" pitchFamily="2" charset="2"/>
              <a:buNone/>
              <a:tabLst>
                <a:tab pos="908050" algn="l"/>
              </a:tabLst>
            </a:pPr>
            <a:r>
              <a:rPr lang="en-US" altLang="en-US" sz="2200" dirty="0"/>
              <a:t>     Otherwise queries like</a:t>
            </a:r>
          </a:p>
          <a:p>
            <a:pPr>
              <a:buFont typeface="Monotype Sorts" pitchFamily="2" charset="2"/>
              <a:buNone/>
              <a:tabLst>
                <a:tab pos="908050" algn="l"/>
              </a:tabLst>
            </a:pPr>
            <a:r>
              <a:rPr lang="en-US" altLang="en-US" sz="2200" dirty="0"/>
              <a:t>       	</a:t>
            </a:r>
            <a:r>
              <a:rPr lang="en-US" altLang="en-US" sz="2200" b="1" dirty="0"/>
              <a:t>insert into</a:t>
            </a:r>
            <a:r>
              <a:rPr lang="en-US" altLang="en-US" sz="2200" dirty="0"/>
              <a:t> </a:t>
            </a:r>
            <a:r>
              <a:rPr lang="en-US" altLang="en-US" sz="2200" i="1" dirty="0"/>
              <a:t>table</a:t>
            </a:r>
            <a:r>
              <a:rPr lang="en-US" altLang="en-US" sz="2200" dirty="0"/>
              <a:t>1 </a:t>
            </a:r>
            <a:r>
              <a:rPr lang="en-US" altLang="en-US" sz="2200" b="1" dirty="0"/>
              <a:t>select</a:t>
            </a:r>
            <a:r>
              <a:rPr lang="en-US" altLang="en-US" sz="2200" dirty="0"/>
              <a:t> * </a:t>
            </a:r>
            <a:r>
              <a:rPr lang="en-US" altLang="en-US" sz="2200" b="1" dirty="0"/>
              <a:t>from</a:t>
            </a:r>
            <a:r>
              <a:rPr lang="en-US" altLang="en-US" sz="2200" dirty="0"/>
              <a:t> </a:t>
            </a:r>
            <a:r>
              <a:rPr lang="en-US" altLang="en-US" sz="2200" i="1" dirty="0"/>
              <a:t>table</a:t>
            </a:r>
            <a:r>
              <a:rPr lang="en-US" altLang="en-US" sz="2200" dirty="0"/>
              <a:t>1</a:t>
            </a:r>
          </a:p>
          <a:p>
            <a:pPr>
              <a:buFont typeface="Monotype Sorts" pitchFamily="2" charset="2"/>
              <a:buNone/>
              <a:tabLst>
                <a:tab pos="908050" algn="l"/>
              </a:tabLst>
            </a:pPr>
            <a:r>
              <a:rPr lang="en-US" altLang="en-US" sz="2200" dirty="0"/>
              <a:t>       would cause problem</a:t>
            </a:r>
          </a:p>
        </p:txBody>
      </p:sp>
    </p:spTree>
    <p:extLst>
      <p:ext uri="{BB962C8B-B14F-4D97-AF65-F5344CB8AC3E}">
        <p14:creationId xmlns:p14="http://schemas.microsoft.com/office/powerpoint/2010/main" val="241879028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DAB663-BC87-4DBB-B257-233C836D0B4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599" y="1"/>
            <a:ext cx="7772401" cy="685800"/>
          </a:xfrm>
        </p:spPr>
        <p:txBody>
          <a:bodyPr>
            <a:normAutofit/>
          </a:bodyPr>
          <a:lstStyle/>
          <a:p>
            <a:pPr>
              <a:defRPr/>
            </a:pPr>
            <a:r>
              <a:rPr lang="en-US" sz="3200" b="1" dirty="0"/>
              <a:t>Updates</a:t>
            </a:r>
          </a:p>
        </p:txBody>
      </p:sp>
      <p:sp>
        <p:nvSpPr>
          <p:cNvPr id="10" name="Rectangle 3"/>
          <p:cNvSpPr txBox="1">
            <a:spLocks noChangeArrowheads="1"/>
          </p:cNvSpPr>
          <p:nvPr/>
        </p:nvSpPr>
        <p:spPr>
          <a:xfrm>
            <a:off x="912813" y="1154113"/>
            <a:ext cx="6954837"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2336800" algn="l"/>
              </a:tabLst>
            </a:pPr>
            <a:r>
              <a:rPr lang="en-US" altLang="en-US" sz="2200" dirty="0"/>
              <a:t>Increase salaries of instructors whose salary is over $100,000 by 3%, and all others by a 5% </a:t>
            </a:r>
          </a:p>
          <a:p>
            <a:pPr lvl="1">
              <a:tabLst>
                <a:tab pos="2336800" algn="l"/>
              </a:tabLst>
            </a:pPr>
            <a:r>
              <a:rPr lang="en-US" altLang="en-US" sz="2200" dirty="0"/>
              <a:t>Write two </a:t>
            </a:r>
            <a:r>
              <a:rPr lang="en-US" altLang="en-US" sz="2200" b="1" dirty="0"/>
              <a:t>update </a:t>
            </a:r>
            <a:r>
              <a:rPr lang="en-US" altLang="en-US" sz="2200" dirty="0"/>
              <a:t>statements:</a:t>
            </a:r>
          </a:p>
          <a:p>
            <a:pPr lvl="1">
              <a:buFont typeface="Monotype Sorts" pitchFamily="2" charset="2"/>
              <a:buNone/>
              <a:tabLst>
                <a:tab pos="2336800" algn="l"/>
              </a:tabLst>
            </a:pPr>
            <a:r>
              <a:rPr lang="en-US" altLang="en-US" sz="2200" dirty="0"/>
              <a:t>	           </a:t>
            </a:r>
            <a:r>
              <a:rPr lang="en-US" altLang="en-US" sz="2200" b="1" dirty="0">
                <a:sym typeface="Symbol" charset="2"/>
              </a:rPr>
              <a:t>update </a:t>
            </a:r>
            <a:r>
              <a:rPr lang="en-US" altLang="en-US" sz="2200" i="1" dirty="0">
                <a:sym typeface="Symbol" charset="2"/>
              </a:rPr>
              <a:t>instructor</a:t>
            </a:r>
            <a:br>
              <a:rPr lang="en-US" altLang="en-US" sz="2200" i="1" dirty="0">
                <a:sym typeface="Symbol" charset="2"/>
              </a:rPr>
            </a:br>
            <a:r>
              <a:rPr lang="en-US" altLang="en-US" sz="2200" i="1" dirty="0">
                <a:sym typeface="Symbol" charset="2"/>
              </a:rPr>
              <a:t>               </a:t>
            </a:r>
            <a:r>
              <a:rPr lang="en-US" altLang="en-US" sz="2200" b="1" dirty="0">
                <a:sym typeface="Symbol" charset="2"/>
              </a:rPr>
              <a:t>set </a:t>
            </a:r>
            <a:r>
              <a:rPr lang="en-US" altLang="en-US" sz="2200" i="1" dirty="0">
                <a:sym typeface="Symbol" charset="2"/>
              </a:rPr>
              <a:t>salary </a:t>
            </a:r>
            <a:r>
              <a:rPr lang="en-US" altLang="en-US" sz="2200" dirty="0">
                <a:sym typeface="Symbol" charset="2"/>
              </a:rPr>
              <a:t>= </a:t>
            </a:r>
            <a:r>
              <a:rPr lang="en-US" altLang="en-US" sz="2200" i="1" dirty="0">
                <a:sym typeface="Symbol" charset="2"/>
              </a:rPr>
              <a:t>salary </a:t>
            </a:r>
            <a:r>
              <a:rPr lang="en-US" altLang="en-US" sz="2200" dirty="0">
                <a:sym typeface="Symbol" charset="2"/>
              </a:rPr>
              <a:t>* 1.03</a:t>
            </a:r>
            <a:br>
              <a:rPr lang="en-US" altLang="en-US" sz="2200" dirty="0">
                <a:sym typeface="Symbol" charset="2"/>
              </a:rPr>
            </a:br>
            <a:r>
              <a:rPr lang="en-US" altLang="en-US" sz="2200" dirty="0">
                <a:sym typeface="Symbol" charset="2"/>
              </a:rPr>
              <a:t>               </a:t>
            </a:r>
            <a:r>
              <a:rPr lang="en-US" altLang="en-US" sz="2200" b="1" dirty="0">
                <a:sym typeface="Symbol" charset="2"/>
              </a:rPr>
              <a:t>where </a:t>
            </a:r>
            <a:r>
              <a:rPr lang="en-US" altLang="en-US" sz="2200" i="1" dirty="0">
                <a:sym typeface="Symbol" charset="2"/>
              </a:rPr>
              <a:t>salary </a:t>
            </a:r>
            <a:r>
              <a:rPr lang="en-US" altLang="en-US" sz="2200" dirty="0">
                <a:sym typeface="Symbol" charset="2"/>
              </a:rPr>
              <a:t>&gt; 100000;</a:t>
            </a:r>
            <a:br>
              <a:rPr lang="en-US" altLang="en-US" sz="2200" dirty="0">
                <a:sym typeface="Symbol" charset="2"/>
              </a:rPr>
            </a:br>
            <a:r>
              <a:rPr lang="en-US" altLang="en-US" sz="2200" dirty="0">
                <a:sym typeface="Symbol" charset="2"/>
              </a:rPr>
              <a:t>           </a:t>
            </a:r>
            <a:r>
              <a:rPr lang="en-US" altLang="en-US" sz="2200" b="1" dirty="0">
                <a:sym typeface="Symbol" charset="2"/>
              </a:rPr>
              <a:t>update </a:t>
            </a:r>
            <a:r>
              <a:rPr lang="en-US" altLang="en-US" sz="2200" i="1" dirty="0">
                <a:sym typeface="Symbol" charset="2"/>
              </a:rPr>
              <a:t>instructor</a:t>
            </a:r>
            <a:br>
              <a:rPr lang="en-US" altLang="en-US" sz="2200" i="1" dirty="0">
                <a:sym typeface="Symbol" charset="2"/>
              </a:rPr>
            </a:br>
            <a:r>
              <a:rPr lang="en-US" altLang="en-US" sz="2200" i="1" dirty="0">
                <a:sym typeface="Symbol" charset="2"/>
              </a:rPr>
              <a:t>                </a:t>
            </a:r>
            <a:r>
              <a:rPr lang="en-US" altLang="en-US" sz="2200" b="1" dirty="0">
                <a:sym typeface="Symbol" charset="2"/>
              </a:rPr>
              <a:t>set </a:t>
            </a:r>
            <a:r>
              <a:rPr lang="en-US" altLang="en-US" sz="2200" i="1" dirty="0">
                <a:sym typeface="Symbol" charset="2"/>
              </a:rPr>
              <a:t>salary </a:t>
            </a:r>
            <a:r>
              <a:rPr lang="en-US" altLang="en-US" sz="2200" dirty="0">
                <a:sym typeface="Symbol" charset="2"/>
              </a:rPr>
              <a:t>= </a:t>
            </a:r>
            <a:r>
              <a:rPr lang="en-US" altLang="en-US" sz="2200" i="1" dirty="0">
                <a:sym typeface="Symbol" charset="2"/>
              </a:rPr>
              <a:t>salary </a:t>
            </a:r>
            <a:r>
              <a:rPr lang="en-US" altLang="en-US" sz="2200" dirty="0">
                <a:sym typeface="Symbol" charset="2"/>
              </a:rPr>
              <a:t>* 1.05</a:t>
            </a:r>
            <a:br>
              <a:rPr lang="en-US" altLang="en-US" sz="2200" dirty="0">
                <a:sym typeface="Symbol" charset="2"/>
              </a:rPr>
            </a:br>
            <a:r>
              <a:rPr lang="en-US" altLang="en-US" sz="2200" dirty="0">
                <a:sym typeface="Symbol" charset="2"/>
              </a:rPr>
              <a:t>                </a:t>
            </a:r>
            <a:r>
              <a:rPr lang="en-US" altLang="en-US" sz="2200" b="1" dirty="0">
                <a:sym typeface="Symbol" charset="2"/>
              </a:rPr>
              <a:t>where </a:t>
            </a:r>
            <a:r>
              <a:rPr lang="en-US" altLang="en-US" sz="2200" i="1" dirty="0">
                <a:sym typeface="Symbol" charset="2"/>
              </a:rPr>
              <a:t>salary </a:t>
            </a:r>
            <a:r>
              <a:rPr lang="en-US" altLang="en-US" sz="2200" dirty="0">
                <a:sym typeface="Symbol" charset="2"/>
              </a:rPr>
              <a:t>&lt;= 100000;</a:t>
            </a:r>
          </a:p>
          <a:p>
            <a:pPr lvl="1">
              <a:tabLst>
                <a:tab pos="2336800" algn="l"/>
              </a:tabLst>
            </a:pPr>
            <a:r>
              <a:rPr lang="en-US" altLang="en-US" sz="2200" dirty="0">
                <a:sym typeface="Symbol" charset="2"/>
              </a:rPr>
              <a:t>The order is important</a:t>
            </a:r>
          </a:p>
          <a:p>
            <a:pPr lvl="1">
              <a:tabLst>
                <a:tab pos="2336800" algn="l"/>
              </a:tabLst>
            </a:pPr>
            <a:r>
              <a:rPr lang="en-US" altLang="en-US" sz="2200" dirty="0">
                <a:sym typeface="Symbol" charset="2"/>
              </a:rPr>
              <a:t>Can be done better using the </a:t>
            </a:r>
            <a:r>
              <a:rPr lang="en-US" altLang="en-US" sz="2200" b="1" dirty="0">
                <a:sym typeface="Symbol" charset="2"/>
              </a:rPr>
              <a:t>case </a:t>
            </a:r>
            <a:r>
              <a:rPr lang="en-US" altLang="en-US" sz="2200" dirty="0">
                <a:sym typeface="Symbol" charset="2"/>
              </a:rPr>
              <a:t>statement (next slide)</a:t>
            </a:r>
          </a:p>
        </p:txBody>
      </p:sp>
    </p:spTree>
    <p:extLst>
      <p:ext uri="{BB962C8B-B14F-4D97-AF65-F5344CB8AC3E}">
        <p14:creationId xmlns:p14="http://schemas.microsoft.com/office/powerpoint/2010/main" val="241879028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6CACB-EE7C-42F5-9C8A-0054C37F49C1}"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0"/>
            <a:ext cx="7772400" cy="690563"/>
          </a:xfrm>
        </p:spPr>
        <p:txBody>
          <a:bodyPr>
            <a:normAutofit/>
          </a:bodyPr>
          <a:lstStyle/>
          <a:p>
            <a:pPr>
              <a:defRPr/>
            </a:pPr>
            <a:r>
              <a:rPr lang="en-US" sz="3200" b="1" dirty="0"/>
              <a:t>Case Statement for Conditional Updates</a:t>
            </a:r>
          </a:p>
        </p:txBody>
      </p:sp>
      <p:sp>
        <p:nvSpPr>
          <p:cNvPr id="10" name="Rectangle 3"/>
          <p:cNvSpPr txBox="1">
            <a:spLocks noChangeArrowheads="1"/>
          </p:cNvSpPr>
          <p:nvPr/>
        </p:nvSpPr>
        <p:spPr>
          <a:xfrm>
            <a:off x="814388" y="1093788"/>
            <a:ext cx="7661275" cy="4903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200" dirty="0"/>
              <a:t>Same query as before but with case statement</a:t>
            </a:r>
          </a:p>
          <a:p>
            <a:pPr>
              <a:buFont typeface="Monotype Sorts" pitchFamily="2" charset="2"/>
              <a:buNone/>
            </a:pPr>
            <a:r>
              <a:rPr lang="en-US" altLang="en-US" sz="2200" dirty="0"/>
              <a:t>		 </a:t>
            </a:r>
            <a:r>
              <a:rPr lang="en-US" altLang="en-US" sz="2200" b="1" dirty="0"/>
              <a:t>update </a:t>
            </a:r>
            <a:r>
              <a:rPr lang="en-US" altLang="en-US" sz="2200" i="1" dirty="0"/>
              <a:t>instructor</a:t>
            </a:r>
            <a:br>
              <a:rPr lang="en-US" altLang="en-US" sz="2200" i="1" dirty="0"/>
            </a:br>
            <a:r>
              <a:rPr lang="en-US" altLang="en-US" sz="2200" i="1" dirty="0"/>
              <a:t>               </a:t>
            </a:r>
            <a:r>
              <a:rPr lang="en-US" altLang="en-US" sz="2200" b="1" dirty="0"/>
              <a:t>set </a:t>
            </a:r>
            <a:r>
              <a:rPr lang="en-US" altLang="en-US" sz="2200" i="1" dirty="0"/>
              <a:t>salary </a:t>
            </a:r>
            <a:r>
              <a:rPr lang="en-US" altLang="en-US" sz="2200" dirty="0"/>
              <a:t>= </a:t>
            </a:r>
            <a:r>
              <a:rPr lang="en-US" altLang="en-US" sz="2200" b="1" dirty="0"/>
              <a:t>case</a:t>
            </a:r>
            <a:br>
              <a:rPr lang="en-US" altLang="en-US" sz="2200" b="1" dirty="0"/>
            </a:br>
            <a:r>
              <a:rPr lang="en-US" altLang="en-US" sz="2200" b="1" dirty="0"/>
              <a:t>                                     when </a:t>
            </a:r>
            <a:r>
              <a:rPr lang="en-US" altLang="en-US" sz="2200" i="1" dirty="0"/>
              <a:t>salary </a:t>
            </a:r>
            <a:r>
              <a:rPr lang="en-US" altLang="en-US" sz="2200" dirty="0"/>
              <a:t>&lt;= 100000 </a:t>
            </a:r>
            <a:r>
              <a:rPr lang="en-US" altLang="en-US" sz="2200" b="1" dirty="0"/>
              <a:t>then </a:t>
            </a:r>
            <a:r>
              <a:rPr lang="en-US" altLang="en-US" sz="2200" i="1" dirty="0"/>
              <a:t>salary </a:t>
            </a:r>
            <a:r>
              <a:rPr lang="en-US" altLang="en-US" sz="2200" dirty="0"/>
              <a:t>* 1.05</a:t>
            </a:r>
            <a:br>
              <a:rPr lang="en-US" altLang="en-US" sz="2200" dirty="0"/>
            </a:br>
            <a:r>
              <a:rPr lang="en-US" altLang="en-US" sz="2200" dirty="0"/>
              <a:t>                                      </a:t>
            </a:r>
            <a:r>
              <a:rPr lang="en-US" altLang="en-US" sz="2200" b="1" dirty="0"/>
              <a:t>else </a:t>
            </a:r>
            <a:r>
              <a:rPr lang="en-US" altLang="en-US" sz="2200" i="1" dirty="0"/>
              <a:t>salary </a:t>
            </a:r>
            <a:r>
              <a:rPr lang="en-US" altLang="en-US" sz="2200" dirty="0"/>
              <a:t>* 1.03</a:t>
            </a:r>
            <a:br>
              <a:rPr lang="en-US" altLang="en-US" sz="2200" dirty="0"/>
            </a:br>
            <a:r>
              <a:rPr lang="en-US" altLang="en-US" sz="2200" dirty="0"/>
              <a:t>                                     </a:t>
            </a:r>
            <a:r>
              <a:rPr lang="en-US" altLang="en-US" sz="2200" b="1" dirty="0"/>
              <a:t>end</a:t>
            </a:r>
            <a:endParaRPr lang="en-US" altLang="en-US" sz="2200" dirty="0"/>
          </a:p>
          <a:p>
            <a:pPr>
              <a:buFont typeface="Monotype Sorts" pitchFamily="2" charset="2"/>
              <a:buNone/>
            </a:pPr>
            <a:endParaRPr lang="en-US" altLang="en-US" sz="2200" dirty="0"/>
          </a:p>
        </p:txBody>
      </p:sp>
    </p:spTree>
    <p:extLst>
      <p:ext uri="{BB962C8B-B14F-4D97-AF65-F5344CB8AC3E}">
        <p14:creationId xmlns:p14="http://schemas.microsoft.com/office/powerpoint/2010/main" val="241879028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1F557C-0850-4FBF-BDF9-C3EEFB04467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2"/>
          <p:cNvSpPr>
            <a:spLocks noGrp="1" noChangeArrowheads="1"/>
          </p:cNvSpPr>
          <p:nvPr>
            <p:ph type="title"/>
          </p:nvPr>
        </p:nvSpPr>
        <p:spPr>
          <a:xfrm>
            <a:off x="1371600" y="0"/>
            <a:ext cx="7772400" cy="727075"/>
          </a:xfrm>
        </p:spPr>
        <p:txBody>
          <a:bodyPr>
            <a:normAutofit/>
          </a:bodyPr>
          <a:lstStyle/>
          <a:p>
            <a:pPr>
              <a:defRPr/>
            </a:pPr>
            <a:r>
              <a:rPr lang="en-US" sz="3200" b="1" dirty="0"/>
              <a:t>Updates with Scalar Subqueries</a:t>
            </a:r>
          </a:p>
        </p:txBody>
      </p:sp>
      <p:sp>
        <p:nvSpPr>
          <p:cNvPr id="10" name="Rectangle 3"/>
          <p:cNvSpPr txBox="1">
            <a:spLocks noChangeArrowheads="1"/>
          </p:cNvSpPr>
          <p:nvPr/>
        </p:nvSpPr>
        <p:spPr>
          <a:xfrm>
            <a:off x="814388" y="1093788"/>
            <a:ext cx="7661275" cy="4903787"/>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err="1"/>
              <a:t>Recompute</a:t>
            </a:r>
            <a:r>
              <a:rPr lang="en-US" altLang="en-US" dirty="0"/>
              <a:t> and update </a:t>
            </a:r>
            <a:r>
              <a:rPr lang="en-US" altLang="en-US" dirty="0" err="1"/>
              <a:t>tot_creds</a:t>
            </a:r>
            <a:r>
              <a:rPr lang="en-US" altLang="en-US" dirty="0"/>
              <a:t> value for all students</a:t>
            </a:r>
          </a:p>
          <a:p>
            <a:pPr>
              <a:buFont typeface="Monotype Sorts" pitchFamily="2" charset="2"/>
              <a:buNone/>
            </a:pPr>
            <a:r>
              <a:rPr lang="en-US" altLang="en-US" b="1" dirty="0"/>
              <a:t>       update </a:t>
            </a:r>
            <a:r>
              <a:rPr lang="en-US" altLang="en-US" i="1" dirty="0"/>
              <a:t>student S </a:t>
            </a:r>
            <a:br>
              <a:rPr lang="en-US" altLang="en-US" i="1" dirty="0"/>
            </a:br>
            <a:r>
              <a:rPr lang="en-US" altLang="en-US" i="1" dirty="0"/>
              <a:t>     </a:t>
            </a:r>
            <a:r>
              <a:rPr lang="en-US" altLang="en-US" b="1" dirty="0"/>
              <a:t>set </a:t>
            </a:r>
            <a:r>
              <a:rPr lang="en-US" altLang="en-US" i="1" dirty="0" err="1"/>
              <a:t>tot_cred</a:t>
            </a:r>
            <a:r>
              <a:rPr lang="en-US" altLang="en-US" i="1" dirty="0"/>
              <a:t> </a:t>
            </a:r>
            <a:r>
              <a:rPr lang="en-US" altLang="en-US" dirty="0"/>
              <a:t>= (</a:t>
            </a:r>
            <a:r>
              <a:rPr lang="en-US" altLang="en-US" b="1" dirty="0"/>
              <a:t>select sum</a:t>
            </a:r>
            <a:r>
              <a:rPr lang="en-US" altLang="en-US" dirty="0"/>
              <a:t>(</a:t>
            </a:r>
            <a:r>
              <a:rPr lang="en-US" altLang="en-US" i="1" dirty="0"/>
              <a:t>credits</a:t>
            </a:r>
            <a:r>
              <a:rPr lang="en-US" altLang="en-US" dirty="0"/>
              <a:t>)</a:t>
            </a:r>
            <a:br>
              <a:rPr lang="en-US" altLang="en-US" dirty="0"/>
            </a:br>
            <a:r>
              <a:rPr lang="en-US" altLang="en-US" dirty="0"/>
              <a:t>                              </a:t>
            </a:r>
            <a:r>
              <a:rPr lang="en-US" altLang="en-US" b="1" dirty="0"/>
              <a:t>from </a:t>
            </a:r>
            <a:r>
              <a:rPr lang="en-US" altLang="en-US" i="1" dirty="0"/>
              <a:t>takes, course</a:t>
            </a:r>
            <a:br>
              <a:rPr lang="en-US" altLang="en-US" i="1" dirty="0"/>
            </a:br>
            <a:r>
              <a:rPr lang="en-US" altLang="en-US" i="1" dirty="0"/>
              <a:t>                              </a:t>
            </a:r>
            <a:r>
              <a:rPr lang="en-US" altLang="en-US" b="1" dirty="0"/>
              <a:t>where </a:t>
            </a:r>
            <a:r>
              <a:rPr lang="en-US" altLang="en-US" i="1" dirty="0" err="1"/>
              <a:t>takes.course_id</a:t>
            </a:r>
            <a:r>
              <a:rPr lang="en-US" altLang="en-US" i="1" dirty="0"/>
              <a:t> </a:t>
            </a:r>
            <a:r>
              <a:rPr lang="en-US" altLang="en-US" dirty="0"/>
              <a:t>= </a:t>
            </a:r>
            <a:r>
              <a:rPr lang="en-US" altLang="en-US" i="1" dirty="0" err="1"/>
              <a:t>course.course_id</a:t>
            </a:r>
            <a:r>
              <a:rPr lang="en-US" altLang="en-US" i="1" dirty="0"/>
              <a:t> </a:t>
            </a:r>
            <a:r>
              <a:rPr lang="en-US" altLang="en-US" b="1" dirty="0"/>
              <a:t>and </a:t>
            </a:r>
            <a:br>
              <a:rPr lang="en-US" altLang="en-US" b="1" dirty="0"/>
            </a:br>
            <a:r>
              <a:rPr lang="en-US" altLang="en-US" b="1" dirty="0"/>
              <a:t>                                         </a:t>
            </a:r>
            <a:r>
              <a:rPr lang="en-US" altLang="en-US" i="1" dirty="0"/>
              <a:t>S</a:t>
            </a:r>
            <a:r>
              <a:rPr lang="en-US" altLang="en-US" dirty="0"/>
              <a:t>.</a:t>
            </a:r>
            <a:r>
              <a:rPr lang="en-US" altLang="en-US" i="1" dirty="0"/>
              <a:t>ID</a:t>
            </a:r>
            <a:r>
              <a:rPr lang="en-US" altLang="en-US" dirty="0"/>
              <a:t>= </a:t>
            </a:r>
            <a:r>
              <a:rPr lang="en-US" altLang="en-US" i="1" dirty="0" err="1"/>
              <a:t>takes</a:t>
            </a:r>
            <a:r>
              <a:rPr lang="en-US" altLang="en-US" dirty="0" err="1"/>
              <a:t>.</a:t>
            </a:r>
            <a:r>
              <a:rPr lang="en-US" altLang="en-US" i="1" dirty="0" err="1"/>
              <a:t>ID.</a:t>
            </a:r>
            <a:r>
              <a:rPr lang="en-US" altLang="en-US" b="1" dirty="0" err="1"/>
              <a:t>and</a:t>
            </a:r>
            <a:r>
              <a:rPr lang="en-US" altLang="en-US" b="1" dirty="0"/>
              <a:t>                             				   </a:t>
            </a:r>
            <a:r>
              <a:rPr lang="en-US" altLang="en-US" i="1" dirty="0" err="1"/>
              <a:t>takes</a:t>
            </a:r>
            <a:r>
              <a:rPr lang="en-US" altLang="en-US" dirty="0" err="1"/>
              <a:t>.</a:t>
            </a:r>
            <a:r>
              <a:rPr lang="en-US" altLang="en-US" i="1" dirty="0" err="1"/>
              <a:t>grade</a:t>
            </a:r>
            <a:r>
              <a:rPr lang="en-US" altLang="en-US" i="1" dirty="0"/>
              <a:t> </a:t>
            </a:r>
            <a:r>
              <a:rPr lang="en-US" altLang="en-US" dirty="0"/>
              <a:t>&lt;&gt; ’F’ </a:t>
            </a:r>
            <a:r>
              <a:rPr lang="en-US" altLang="en-US" b="1" dirty="0"/>
              <a:t>and</a:t>
            </a:r>
            <a:br>
              <a:rPr lang="en-US" altLang="en-US" b="1" dirty="0"/>
            </a:br>
            <a:r>
              <a:rPr lang="en-US" altLang="en-US" b="1" dirty="0"/>
              <a:t>                                         </a:t>
            </a:r>
            <a:r>
              <a:rPr lang="en-US" altLang="en-US" i="1" dirty="0" err="1"/>
              <a:t>takes</a:t>
            </a:r>
            <a:r>
              <a:rPr lang="en-US" altLang="en-US" dirty="0" err="1"/>
              <a:t>.</a:t>
            </a:r>
            <a:r>
              <a:rPr lang="en-US" altLang="en-US" i="1" dirty="0" err="1"/>
              <a:t>grade</a:t>
            </a:r>
            <a:r>
              <a:rPr lang="en-US" altLang="en-US" i="1" dirty="0"/>
              <a:t> </a:t>
            </a:r>
            <a:r>
              <a:rPr lang="en-US" altLang="en-US" b="1" dirty="0"/>
              <a:t>is not null</a:t>
            </a:r>
            <a:r>
              <a:rPr lang="en-US" altLang="en-US" dirty="0"/>
              <a:t>);</a:t>
            </a:r>
          </a:p>
          <a:p>
            <a:r>
              <a:rPr lang="en-US" altLang="en-US" dirty="0"/>
              <a:t>Sets </a:t>
            </a:r>
            <a:r>
              <a:rPr lang="en-US" altLang="en-US" i="1" dirty="0" err="1"/>
              <a:t>tot_creds</a:t>
            </a:r>
            <a:r>
              <a:rPr lang="en-US" altLang="en-US" dirty="0"/>
              <a:t> to null for students who have not taken any course</a:t>
            </a:r>
          </a:p>
          <a:p>
            <a:r>
              <a:rPr lang="en-US" altLang="en-US" dirty="0"/>
              <a:t>Instead of </a:t>
            </a:r>
            <a:r>
              <a:rPr lang="en-US" altLang="en-US" b="1" dirty="0"/>
              <a:t>sum</a:t>
            </a:r>
            <a:r>
              <a:rPr lang="en-US" altLang="en-US" dirty="0"/>
              <a:t>(</a:t>
            </a:r>
            <a:r>
              <a:rPr lang="en-US" altLang="en-US" i="1" dirty="0"/>
              <a:t>credits</a:t>
            </a:r>
            <a:r>
              <a:rPr lang="en-US" altLang="en-US" dirty="0"/>
              <a:t>), use:</a:t>
            </a:r>
          </a:p>
          <a:p>
            <a:pPr>
              <a:buFont typeface="Monotype Sorts" pitchFamily="2" charset="2"/>
              <a:buNone/>
            </a:pPr>
            <a:r>
              <a:rPr lang="en-US" altLang="en-US" b="1" dirty="0"/>
              <a:t>                  case </a:t>
            </a:r>
            <a:br>
              <a:rPr lang="en-US" altLang="en-US" b="1" dirty="0"/>
            </a:br>
            <a:r>
              <a:rPr lang="en-US" altLang="en-US" b="1" dirty="0"/>
              <a:t>                 when sum</a:t>
            </a:r>
            <a:r>
              <a:rPr lang="en-US" altLang="en-US" dirty="0"/>
              <a:t>(</a:t>
            </a:r>
            <a:r>
              <a:rPr lang="en-US" altLang="en-US" i="1" dirty="0"/>
              <a:t>credits</a:t>
            </a:r>
            <a:r>
              <a:rPr lang="en-US" altLang="en-US" dirty="0"/>
              <a:t>) </a:t>
            </a:r>
            <a:r>
              <a:rPr lang="en-US" altLang="en-US" b="1" dirty="0"/>
              <a:t>is not null then sum</a:t>
            </a:r>
            <a:r>
              <a:rPr lang="en-US" altLang="en-US" dirty="0"/>
              <a:t>(</a:t>
            </a:r>
            <a:r>
              <a:rPr lang="en-US" altLang="en-US" i="1" dirty="0"/>
              <a:t>credits</a:t>
            </a:r>
            <a:r>
              <a:rPr lang="en-US" altLang="en-US" dirty="0"/>
              <a:t>)</a:t>
            </a:r>
            <a:br>
              <a:rPr lang="en-US" altLang="en-US" dirty="0"/>
            </a:br>
            <a:r>
              <a:rPr lang="en-US" altLang="en-US" dirty="0"/>
              <a:t>                 </a:t>
            </a:r>
            <a:r>
              <a:rPr lang="en-US" altLang="en-US" b="1" dirty="0"/>
              <a:t>else </a:t>
            </a:r>
            <a:r>
              <a:rPr lang="en-US" altLang="en-US" dirty="0"/>
              <a:t>0</a:t>
            </a:r>
            <a:br>
              <a:rPr lang="en-US" altLang="en-US" dirty="0"/>
            </a:br>
            <a:r>
              <a:rPr lang="en-US" altLang="en-US" dirty="0"/>
              <a:t>             </a:t>
            </a:r>
            <a:r>
              <a:rPr lang="en-US" altLang="en-US" b="1" dirty="0"/>
              <a:t>end</a:t>
            </a:r>
            <a:endParaRPr lang="en-US" altLang="en-US" dirty="0"/>
          </a:p>
          <a:p>
            <a:pPr>
              <a:buFont typeface="Monotype Sorts" pitchFamily="2" charset="2"/>
              <a:buNone/>
            </a:pPr>
            <a:endParaRPr lang="en-US" altLang="en-US" dirty="0"/>
          </a:p>
          <a:p>
            <a:endParaRPr lang="en-US" altLang="en-US" dirty="0"/>
          </a:p>
        </p:txBody>
      </p:sp>
    </p:spTree>
    <p:extLst>
      <p:ext uri="{BB962C8B-B14F-4D97-AF65-F5344CB8AC3E}">
        <p14:creationId xmlns:p14="http://schemas.microsoft.com/office/powerpoint/2010/main" val="241879028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endParaRPr lang="en-US" sz="2000" dirty="0"/>
          </a:p>
          <a:p>
            <a:endParaRPr lang="en-US" sz="2000" dirty="0"/>
          </a:p>
          <a:p>
            <a:endParaRPr lang="en-US" sz="2000" dirty="0"/>
          </a:p>
          <a:p>
            <a:endParaRPr lang="en-US" sz="2000" dirty="0"/>
          </a:p>
          <a:p>
            <a:r>
              <a:rPr lang="en-US" sz="2000" dirty="0" err="1"/>
              <a:t>Youtube</a:t>
            </a:r>
            <a:r>
              <a:rPr lang="en-US" sz="2000" dirty="0"/>
              <a:t>/other  Video Links:</a:t>
            </a:r>
          </a:p>
          <a:p>
            <a:r>
              <a:rPr lang="en-IN" sz="2000" dirty="0">
                <a:hlinkClick r:id="rId2"/>
              </a:rPr>
              <a:t>https://www.youtube.com/watch?v=_yog7h4BokQ</a:t>
            </a:r>
            <a:endParaRPr lang="en-IN" sz="2000" dirty="0"/>
          </a:p>
          <a:p>
            <a:r>
              <a:rPr lang="en-IN" sz="2000" dirty="0">
                <a:hlinkClick r:id="rId3"/>
              </a:rPr>
              <a:t>https://www.youtube.com/watch?v=P8n_rwPzdBc</a:t>
            </a:r>
            <a:endParaRPr lang="en-US" sz="2000" dirty="0"/>
          </a:p>
        </p:txBody>
      </p:sp>
      <p:sp>
        <p:nvSpPr>
          <p:cNvPr id="4" name="Date Placeholder 3"/>
          <p:cNvSpPr>
            <a:spLocks noGrp="1"/>
          </p:cNvSpPr>
          <p:nvPr>
            <p:ph type="dt" sz="half" idx="10"/>
          </p:nvPr>
        </p:nvSpPr>
        <p:spPr/>
        <p:txBody>
          <a:bodyPr/>
          <a:lstStyle/>
          <a:p>
            <a:fld id="{4C7EAC30-C684-4C04-9EF4-1FDA43CADAD5}"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8711182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algn="just"/>
            <a:r>
              <a:rPr lang="en-IN" sz="2400" dirty="0"/>
              <a:t>What does SQL stand for?</a:t>
            </a:r>
          </a:p>
          <a:p>
            <a:pPr algn="just"/>
            <a:r>
              <a:rPr lang="en-IN" sz="2400" dirty="0"/>
              <a:t>Which SQL statement is used to extract data from a database?</a:t>
            </a:r>
          </a:p>
          <a:p>
            <a:pPr algn="just"/>
            <a:r>
              <a:rPr lang="en-IN" sz="2400" dirty="0"/>
              <a:t>Which SQL statement is used to update data in a database?</a:t>
            </a:r>
          </a:p>
          <a:p>
            <a:pPr algn="just"/>
            <a:r>
              <a:rPr lang="en-IN" sz="2400" dirty="0"/>
              <a:t>Which SQL statement is used to delete data from a database?</a:t>
            </a:r>
          </a:p>
          <a:p>
            <a:pPr algn="just"/>
            <a:r>
              <a:rPr lang="en-IN" sz="2400" dirty="0"/>
              <a:t>Which SQL statement is used to insert new data in a database?</a:t>
            </a:r>
          </a:p>
          <a:p>
            <a:pPr algn="just"/>
            <a:r>
              <a:rPr lang="en-IN" sz="2400" dirty="0"/>
              <a:t>With SQL, how do you select a column named "</a:t>
            </a:r>
            <a:r>
              <a:rPr lang="en-IN" sz="2400" dirty="0" err="1"/>
              <a:t>FirstName</a:t>
            </a:r>
            <a:r>
              <a:rPr lang="en-IN" sz="2400" dirty="0"/>
              <a:t>" from a table named "Persons"?</a:t>
            </a:r>
          </a:p>
          <a:p>
            <a:pPr algn="just"/>
            <a:r>
              <a:rPr lang="en-IN" sz="2400" dirty="0"/>
              <a:t>With SQL, how do you select all the columns from a table named "Persons"?</a:t>
            </a:r>
          </a:p>
          <a:p>
            <a:pPr algn="just"/>
            <a:r>
              <a:rPr lang="en-IN" sz="2400" dirty="0"/>
              <a:t>With SQL, how do you select all the records from a table named "Persons" where the value of the column "</a:t>
            </a:r>
            <a:r>
              <a:rPr lang="en-IN" sz="2400" dirty="0" err="1"/>
              <a:t>FirstName</a:t>
            </a:r>
            <a:r>
              <a:rPr lang="en-IN" sz="2400" dirty="0"/>
              <a:t>" is "Peter"?</a:t>
            </a:r>
            <a:endParaRPr lang="en-US" sz="2200" dirty="0"/>
          </a:p>
        </p:txBody>
      </p:sp>
      <p:sp>
        <p:nvSpPr>
          <p:cNvPr id="4" name="Date Placeholder 3"/>
          <p:cNvSpPr>
            <a:spLocks noGrp="1"/>
          </p:cNvSpPr>
          <p:nvPr>
            <p:ph type="dt" sz="half" idx="10"/>
          </p:nvPr>
        </p:nvSpPr>
        <p:spPr/>
        <p:txBody>
          <a:bodyPr/>
          <a:lstStyle/>
          <a:p>
            <a:fld id="{DBFE9E00-5CB2-46EA-AAFA-329FE4709984}"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9966276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lgn="just"/>
            <a:r>
              <a:rPr lang="en-GB" sz="2200" dirty="0"/>
              <a:t>Explain Entity integrity and Referential integrity in detail. CO2</a:t>
            </a:r>
            <a:endParaRPr lang="en-US" sz="2200" dirty="0"/>
          </a:p>
          <a:p>
            <a:pPr lvl="0" algn="just"/>
            <a:r>
              <a:rPr lang="en-GB" sz="2200" dirty="0"/>
              <a:t>What is relational algebra? Discuss the various operations of relational algebra with suitable example. CO2</a:t>
            </a:r>
            <a:endParaRPr lang="en-US" sz="2200" dirty="0"/>
          </a:p>
          <a:p>
            <a:pPr lvl="0" algn="just"/>
            <a:r>
              <a:rPr lang="en-GB" sz="2200" dirty="0"/>
              <a:t>What is relational calculus? Differentiate relational algebra and relational calculus. CO2</a:t>
            </a:r>
            <a:endParaRPr lang="en-US" sz="2200" dirty="0"/>
          </a:p>
          <a:p>
            <a:pPr algn="just"/>
            <a:r>
              <a:rPr lang="en-GB" sz="2200" dirty="0"/>
              <a:t>What is the difference between DBMS and RDBMS? Which of them is more suitable? CO2</a:t>
            </a:r>
            <a:endParaRPr lang="en-US" sz="2200" dirty="0"/>
          </a:p>
          <a:p>
            <a:pPr algn="just"/>
            <a:r>
              <a:rPr lang="en-US" sz="2200" dirty="0"/>
              <a:t>Why are integrity constraints important in database? CO2</a:t>
            </a:r>
          </a:p>
          <a:p>
            <a:pPr algn="just"/>
            <a:r>
              <a:rPr lang="en-US" sz="2200" dirty="0"/>
              <a:t>Discuss about SQL and it’s advantages. CO2</a:t>
            </a:r>
          </a:p>
          <a:p>
            <a:pPr algn="just"/>
            <a:r>
              <a:rPr lang="en-US" sz="2200" dirty="0"/>
              <a:t>Explain stored procedure and stored function with example. CO2</a:t>
            </a:r>
          </a:p>
          <a:p>
            <a:pPr algn="just">
              <a:buNone/>
            </a:pPr>
            <a:endParaRPr lang="en-US" sz="2200" dirty="0"/>
          </a:p>
        </p:txBody>
      </p:sp>
      <p:sp>
        <p:nvSpPr>
          <p:cNvPr id="4" name="Date Placeholder 3"/>
          <p:cNvSpPr>
            <a:spLocks noGrp="1"/>
          </p:cNvSpPr>
          <p:nvPr>
            <p:ph type="dt" sz="half" idx="10"/>
          </p:nvPr>
        </p:nvSpPr>
        <p:spPr/>
        <p:txBody>
          <a:bodyPr/>
          <a:lstStyle/>
          <a:p>
            <a:fld id="{7955C9E5-5DAA-4914-BCFE-B16F16674D10}"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288082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8229600" cy="5715000"/>
          </a:xfrm>
        </p:spPr>
        <p:txBody>
          <a:bodyPr>
            <a:noAutofit/>
          </a:bodyPr>
          <a:lstStyle/>
          <a:p>
            <a:pPr algn="just"/>
            <a:r>
              <a:rPr lang="en-US" sz="2200" dirty="0"/>
              <a:t>Which of the following in true regarding Referential Integrity?</a:t>
            </a:r>
          </a:p>
          <a:p>
            <a:pPr lvl="1" algn="just">
              <a:buNone/>
            </a:pPr>
            <a:r>
              <a:rPr lang="en-US" sz="2200" b="1" dirty="0"/>
              <a:t>a. </a:t>
            </a:r>
            <a:r>
              <a:rPr lang="en-US" sz="2200" dirty="0"/>
              <a:t>Every primary-key value must match a primary-key value in an associated table</a:t>
            </a:r>
          </a:p>
          <a:p>
            <a:pPr lvl="1" algn="just">
              <a:buNone/>
            </a:pPr>
            <a:r>
              <a:rPr lang="en-US" sz="2200" b="1" dirty="0"/>
              <a:t>b. </a:t>
            </a:r>
            <a:r>
              <a:rPr lang="en-US" sz="2200" dirty="0"/>
              <a:t>Every primary-key value must match a foreign-key value in an associated table</a:t>
            </a:r>
          </a:p>
          <a:p>
            <a:pPr lvl="1" algn="just">
              <a:buNone/>
            </a:pPr>
            <a:r>
              <a:rPr lang="en-US" sz="2200" b="1" dirty="0"/>
              <a:t>c. Every foreign-key value must match a primary-key value in an associated table</a:t>
            </a:r>
          </a:p>
          <a:p>
            <a:pPr lvl="1" algn="just">
              <a:buNone/>
            </a:pPr>
            <a:r>
              <a:rPr lang="en-US" sz="2200" b="1" dirty="0"/>
              <a:t>d. </a:t>
            </a:r>
            <a:r>
              <a:rPr lang="en-US" sz="2200" dirty="0"/>
              <a:t>Every foreign-key value must match a foreign-key value in an associated table</a:t>
            </a:r>
          </a:p>
          <a:p>
            <a:pPr lvl="1" algn="just">
              <a:buNone/>
            </a:pPr>
            <a:endParaRPr lang="en-US" sz="2200" dirty="0"/>
          </a:p>
          <a:p>
            <a:pPr algn="just"/>
            <a:r>
              <a:rPr lang="en-US" sz="2200" dirty="0"/>
              <a:t>Data Manipulation Language (DML) is not to</a:t>
            </a:r>
          </a:p>
          <a:p>
            <a:pPr lvl="1" algn="just">
              <a:buNone/>
            </a:pPr>
            <a:r>
              <a:rPr lang="en-US" sz="2200" b="1" dirty="0"/>
              <a:t>a. Create information table in the Database</a:t>
            </a:r>
          </a:p>
          <a:p>
            <a:pPr lvl="1" algn="just">
              <a:buNone/>
            </a:pPr>
            <a:r>
              <a:rPr lang="en-US" sz="2200" b="1" dirty="0"/>
              <a:t>b. </a:t>
            </a:r>
            <a:r>
              <a:rPr lang="en-US" sz="2200" dirty="0"/>
              <a:t>Insertion of new information into the Database</a:t>
            </a:r>
          </a:p>
          <a:p>
            <a:pPr lvl="1" algn="just">
              <a:buNone/>
            </a:pPr>
            <a:r>
              <a:rPr lang="en-US" sz="2200" b="1" dirty="0"/>
              <a:t>c. </a:t>
            </a:r>
            <a:r>
              <a:rPr lang="en-US" sz="2200" dirty="0"/>
              <a:t>Deletion of information in the Database</a:t>
            </a:r>
          </a:p>
          <a:p>
            <a:pPr lvl="1" algn="just">
              <a:buNone/>
            </a:pPr>
            <a:r>
              <a:rPr lang="en-US" sz="2200" b="1" dirty="0"/>
              <a:t>d. </a:t>
            </a:r>
            <a:r>
              <a:rPr lang="en-US" sz="2200" dirty="0"/>
              <a:t>Modification of information in the Database</a:t>
            </a:r>
          </a:p>
        </p:txBody>
      </p:sp>
      <p:sp>
        <p:nvSpPr>
          <p:cNvPr id="4" name="Date Placeholder 3"/>
          <p:cNvSpPr>
            <a:spLocks noGrp="1"/>
          </p:cNvSpPr>
          <p:nvPr>
            <p:ph type="dt" sz="half" idx="10"/>
          </p:nvPr>
        </p:nvSpPr>
        <p:spPr/>
        <p:txBody>
          <a:bodyPr/>
          <a:lstStyle/>
          <a:p>
            <a:fld id="{4031D35F-4077-4D07-BFA2-374F3F549FFC}" type="datetime1">
              <a:rPr lang="en-US" smtClean="0"/>
              <a:pPr/>
              <a:t>08/03/22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3534960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10200"/>
          </a:xfrm>
        </p:spPr>
        <p:txBody>
          <a:bodyPr>
            <a:noAutofit/>
          </a:bodyPr>
          <a:lstStyle/>
          <a:p>
            <a:r>
              <a:rPr lang="en-US" sz="2200" dirty="0"/>
              <a:t>Which SQL function is used to count the number of rows in a SQL query?</a:t>
            </a:r>
            <a:br>
              <a:rPr lang="en-US" sz="2200" dirty="0"/>
            </a:br>
            <a:r>
              <a:rPr lang="en-US" sz="2200" dirty="0"/>
              <a:t>	a) COUNT()</a:t>
            </a:r>
            <a:br>
              <a:rPr lang="en-US" sz="2200" dirty="0"/>
            </a:br>
            <a:r>
              <a:rPr lang="en-US" sz="2200" dirty="0"/>
              <a:t>	b) NUMBER()</a:t>
            </a:r>
            <a:br>
              <a:rPr lang="en-US" sz="2200" dirty="0"/>
            </a:br>
            <a:r>
              <a:rPr lang="en-US" sz="2200" dirty="0"/>
              <a:t>	c) SUM()</a:t>
            </a:r>
            <a:br>
              <a:rPr lang="en-US" sz="2200" dirty="0"/>
            </a:br>
            <a:r>
              <a:rPr lang="en-US" sz="2200" dirty="0"/>
              <a:t>	</a:t>
            </a:r>
            <a:r>
              <a:rPr lang="en-US" sz="2200" b="1" dirty="0"/>
              <a:t>d) COUNT(*)</a:t>
            </a:r>
          </a:p>
          <a:p>
            <a:endParaRPr lang="en-US" sz="2200" dirty="0"/>
          </a:p>
          <a:p>
            <a:r>
              <a:rPr lang="en-US" sz="2200" dirty="0"/>
              <a:t> What is the purpose of the SQL AS clause?</a:t>
            </a:r>
            <a:br>
              <a:rPr lang="en-US" sz="2200" dirty="0"/>
            </a:br>
            <a:r>
              <a:rPr lang="en-US" sz="2200" dirty="0"/>
              <a:t>	</a:t>
            </a:r>
            <a:r>
              <a:rPr lang="en-US" sz="2200" b="1" dirty="0"/>
              <a:t>a) The AS SQL clause is used to change the name of a column 	in the result set or to assign a name to a derived column</a:t>
            </a:r>
            <a:r>
              <a:rPr lang="en-US" sz="2200" dirty="0"/>
              <a:t/>
            </a:r>
            <a:br>
              <a:rPr lang="en-US" sz="2200" dirty="0"/>
            </a:br>
            <a:r>
              <a:rPr lang="en-US" sz="2200" dirty="0"/>
              <a:t>	b) The AS clause is used with the JOIN clause only</a:t>
            </a:r>
            <a:br>
              <a:rPr lang="en-US" sz="2200" dirty="0"/>
            </a:br>
            <a:r>
              <a:rPr lang="en-US" sz="2200" dirty="0"/>
              <a:t>	c) The AS clause defines a search condition</a:t>
            </a:r>
            <a:br>
              <a:rPr lang="en-US" sz="2200" dirty="0"/>
            </a:br>
            <a:r>
              <a:rPr lang="en-US" sz="2200" dirty="0"/>
              <a:t>	d) All of the mentioned</a:t>
            </a:r>
          </a:p>
        </p:txBody>
      </p:sp>
      <p:sp>
        <p:nvSpPr>
          <p:cNvPr id="4" name="Date Placeholder 3"/>
          <p:cNvSpPr>
            <a:spLocks noGrp="1"/>
          </p:cNvSpPr>
          <p:nvPr>
            <p:ph type="dt" sz="half" idx="10"/>
          </p:nvPr>
        </p:nvSpPr>
        <p:spPr/>
        <p:txBody>
          <a:bodyPr/>
          <a:lstStyle/>
          <a:p>
            <a:fld id="{AE3BC04E-C60E-4DFB-8F63-542FCD4E1B45}" type="datetime1">
              <a:rPr lang="en-US" smtClean="0"/>
              <a:pPr/>
              <a:t>08/03/22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3534960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000" dirty="0">
                <a:hlinkClick r:id="rId2"/>
              </a:rPr>
              <a:t>http://www.aktuonline.com/papers/btech-cs-5-sem-data-base-management-system-KCS501-2020.pdf</a:t>
            </a:r>
            <a:endParaRPr lang="en-US" sz="2000" dirty="0">
              <a:hlinkClick r:id="rId3"/>
            </a:endParaRPr>
          </a:p>
          <a:p>
            <a:pPr algn="just"/>
            <a:r>
              <a:rPr lang="en-US" sz="2000" dirty="0">
                <a:hlinkClick r:id="rId3"/>
              </a:rPr>
              <a:t>http://www.aktuonline.com/papers/btech-cs-5-sem-database-management-system-KCS-501-2018-19.pdf</a:t>
            </a:r>
            <a:endParaRPr lang="en-US" sz="2000" dirty="0"/>
          </a:p>
          <a:p>
            <a:pPr algn="just"/>
            <a:r>
              <a:rPr lang="en-US" sz="2000" dirty="0">
                <a:hlinkClick r:id="rId4"/>
              </a:rPr>
              <a:t>http://www.aktuonline.com/papers/btech-cs-5-sem-database-management-system-ncs-502-2017-18.pdf</a:t>
            </a:r>
            <a:endParaRPr lang="en-US" sz="2000" dirty="0"/>
          </a:p>
          <a:p>
            <a:pPr algn="just"/>
            <a:r>
              <a:rPr lang="en-US" sz="2000" dirty="0">
                <a:hlinkClick r:id="rId5"/>
              </a:rPr>
              <a:t>http://www.aktuonline.com/papers/btech-cs-5-sem-database-management-system-ncs-502-2016-17.pdf</a:t>
            </a:r>
            <a:endParaRPr lang="en-US" sz="2000" dirty="0"/>
          </a:p>
        </p:txBody>
      </p:sp>
      <p:sp>
        <p:nvSpPr>
          <p:cNvPr id="4" name="Date Placeholder 3"/>
          <p:cNvSpPr>
            <a:spLocks noGrp="1"/>
          </p:cNvSpPr>
          <p:nvPr>
            <p:ph type="dt" sz="half" idx="10"/>
          </p:nvPr>
        </p:nvSpPr>
        <p:spPr/>
        <p:txBody>
          <a:bodyPr/>
          <a:lstStyle/>
          <a:p>
            <a:fld id="{575790A6-0CD7-4989-AD23-C6C09B7043FB}" type="datetime1">
              <a:rPr lang="en-US" smtClean="0"/>
              <a:pPr/>
              <a:t>08/03/22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a:t>
            </a:r>
            <a:r>
              <a:rPr kumimoji="0" lang="en-US" sz="3200" b="1"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62404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Codd’s 12 Rules (contd..)</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1268760"/>
            <a:ext cx="8229600" cy="4857403"/>
          </a:xfrm>
        </p:spPr>
        <p:txBody>
          <a:bodyPr>
            <a:normAutofit fontScale="70000" lnSpcReduction="20000"/>
          </a:bodyPr>
          <a:lstStyle/>
          <a:p>
            <a:pPr marL="0" indent="0" algn="just">
              <a:lnSpc>
                <a:spcPct val="120000"/>
              </a:lnSpc>
              <a:buNone/>
            </a:pPr>
            <a:r>
              <a:rPr lang="en-US" b="1" dirty="0"/>
              <a:t>Rule 4: Active Online Catalog</a:t>
            </a:r>
          </a:p>
          <a:p>
            <a:pPr algn="just">
              <a:lnSpc>
                <a:spcPct val="120000"/>
              </a:lnSpc>
            </a:pPr>
            <a:r>
              <a:rPr lang="en-US" dirty="0"/>
              <a:t>The structure description of the entire database must be stored in an online catalog, known as data dictionary, which can be accessed by authorized users. Users can use the same query language to access the catalog which they use to access the database itself.</a:t>
            </a:r>
          </a:p>
          <a:p>
            <a:pPr algn="just">
              <a:lnSpc>
                <a:spcPct val="120000"/>
              </a:lnSpc>
            </a:pPr>
            <a:endParaRPr lang="en-US" dirty="0"/>
          </a:p>
          <a:p>
            <a:pPr marL="0" indent="0" algn="just">
              <a:lnSpc>
                <a:spcPct val="120000"/>
              </a:lnSpc>
              <a:buNone/>
            </a:pPr>
            <a:r>
              <a:rPr lang="en-US" b="1" dirty="0"/>
              <a:t>Rule 5: Comprehensive Data Sub-Language Rule</a:t>
            </a:r>
          </a:p>
          <a:p>
            <a:pPr algn="just">
              <a:lnSpc>
                <a:spcPct val="120000"/>
              </a:lnSpc>
            </a:pPr>
            <a:r>
              <a:rPr lang="en-US" dirty="0"/>
              <a:t>A database can only be accessed using a language having linear syntax that supports data definition, data manipulation, and transaction management operations. This language can be used directly or by means of some application. If the database allows access to data without any help of this language, then it is considered as a violation.</a:t>
            </a:r>
            <a:endParaRPr lang="en-IN" dirty="0"/>
          </a:p>
        </p:txBody>
      </p:sp>
    </p:spTree>
    <p:extLst>
      <p:ext uri="{BB962C8B-B14F-4D97-AF65-F5344CB8AC3E}">
        <p14:creationId xmlns:p14="http://schemas.microsoft.com/office/powerpoint/2010/main" val="2347502089"/>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4953000"/>
          </a:xfrm>
        </p:spPr>
        <p:txBody>
          <a:bodyPr>
            <a:noAutofit/>
          </a:bodyPr>
          <a:lstStyle/>
          <a:p>
            <a:pPr algn="just"/>
            <a:r>
              <a:rPr lang="en-US" sz="2200" dirty="0"/>
              <a:t>What is Relational Algebra?</a:t>
            </a:r>
          </a:p>
          <a:p>
            <a:pPr algn="just"/>
            <a:r>
              <a:rPr lang="en-US" sz="2200" dirty="0"/>
              <a:t>Describe mapping constraints with its types.</a:t>
            </a:r>
          </a:p>
          <a:p>
            <a:pPr algn="just"/>
            <a:r>
              <a:rPr lang="en-US" sz="2200" dirty="0"/>
              <a:t>Discuss the following terms (</a:t>
            </a:r>
            <a:r>
              <a:rPr lang="en-US" sz="2200" dirty="0" err="1"/>
              <a:t>i</a:t>
            </a:r>
            <a:r>
              <a:rPr lang="en-US" sz="2200" dirty="0"/>
              <a:t>) DDL Command (ii) DML command.</a:t>
            </a:r>
          </a:p>
          <a:p>
            <a:pPr algn="just"/>
            <a:r>
              <a:rPr lang="en-US" sz="2200" dirty="0"/>
              <a:t>Write difference between Cross Join, Natural Join, left outer join and right outer join with suitable example.</a:t>
            </a:r>
          </a:p>
          <a:p>
            <a:pPr algn="just"/>
            <a:r>
              <a:rPr lang="en-US" sz="2200" dirty="0"/>
              <a:t>Define constraint and its types in DBMS.</a:t>
            </a:r>
          </a:p>
          <a:p>
            <a:pPr lvl="0" algn="just"/>
            <a:r>
              <a:rPr lang="en-GB" sz="2200" dirty="0"/>
              <a:t>What is relational calculus? Differentiate relational algebra and relational calculus. </a:t>
            </a:r>
            <a:endParaRPr lang="en-US" sz="2200" dirty="0"/>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1CC5BF52-7714-4096-9203-74F3ED4B61AB}" type="datetime1">
              <a:rPr lang="en-US" smtClean="0"/>
              <a:pPr/>
              <a:t>08/03/22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9574942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5334000"/>
          </a:xfrm>
        </p:spPr>
        <p:txBody>
          <a:bodyPr>
            <a:noAutofit/>
          </a:bodyPr>
          <a:lstStyle/>
          <a:p>
            <a:pPr algn="just"/>
            <a:r>
              <a:rPr lang="en-US" sz="2200" dirty="0"/>
              <a:t>Give the following queries in the relational algebra using the relational schema: </a:t>
            </a:r>
          </a:p>
          <a:p>
            <a:pPr lvl="1" algn="just">
              <a:buNone/>
            </a:pPr>
            <a:r>
              <a:rPr lang="en-US" sz="2200" dirty="0"/>
              <a:t>student(id, name) </a:t>
            </a:r>
          </a:p>
          <a:p>
            <a:pPr lvl="1" algn="just">
              <a:buNone/>
            </a:pPr>
            <a:r>
              <a:rPr lang="en-US" sz="2200" dirty="0"/>
              <a:t>enrolled(id, code) </a:t>
            </a:r>
          </a:p>
          <a:p>
            <a:pPr lvl="1" algn="just">
              <a:buNone/>
            </a:pPr>
            <a:r>
              <a:rPr lang="en-US" sz="2200" dirty="0"/>
              <a:t>subject(code, lecturer)</a:t>
            </a:r>
          </a:p>
          <a:p>
            <a:pPr lvl="1" algn="just"/>
            <a:r>
              <a:rPr lang="en-US" sz="2200" dirty="0"/>
              <a:t> </a:t>
            </a:r>
            <a:r>
              <a:rPr lang="en-US" sz="2000" dirty="0" err="1"/>
              <a:t>i</a:t>
            </a:r>
            <a:r>
              <a:rPr lang="en-US" sz="2000" dirty="0"/>
              <a:t>). What are the names of students enrolled in cs3020? </a:t>
            </a:r>
          </a:p>
          <a:p>
            <a:pPr lvl="1" algn="just"/>
            <a:r>
              <a:rPr lang="en-US" sz="2000" dirty="0"/>
              <a:t>ii). Which subjects is Hector taking? </a:t>
            </a:r>
          </a:p>
          <a:p>
            <a:pPr lvl="1" algn="just"/>
            <a:r>
              <a:rPr lang="en-US" sz="2000" dirty="0"/>
              <a:t>iii). Who teaches cs1500? </a:t>
            </a:r>
          </a:p>
          <a:p>
            <a:pPr lvl="1" algn="just"/>
            <a:r>
              <a:rPr lang="en-US" sz="2000" dirty="0"/>
              <a:t>iv). Who teaches cs1500 or cs3020? </a:t>
            </a:r>
          </a:p>
          <a:p>
            <a:pPr lvl="1" algn="just"/>
            <a:r>
              <a:rPr lang="en-US" sz="2000" dirty="0"/>
              <a:t>v). Who teaches at least two different subjects? </a:t>
            </a:r>
          </a:p>
          <a:p>
            <a:pPr lvl="1" algn="just"/>
            <a:r>
              <a:rPr lang="en-US" sz="2000" dirty="0"/>
              <a:t>vi). What are the names of students in cs1500 or cs307? </a:t>
            </a:r>
          </a:p>
          <a:p>
            <a:pPr lvl="1" algn="just"/>
            <a:r>
              <a:rPr lang="en-US" sz="2000" dirty="0"/>
              <a:t>vii). What are the names of students in both cs1500 and cs1200?</a:t>
            </a:r>
          </a:p>
          <a:p>
            <a:pPr algn="just"/>
            <a:endParaRPr lang="en-US" sz="2200" dirty="0"/>
          </a:p>
        </p:txBody>
      </p:sp>
      <p:sp>
        <p:nvSpPr>
          <p:cNvPr id="4" name="Date Placeholder 3"/>
          <p:cNvSpPr>
            <a:spLocks noGrp="1"/>
          </p:cNvSpPr>
          <p:nvPr>
            <p:ph type="dt" sz="half" idx="10"/>
          </p:nvPr>
        </p:nvSpPr>
        <p:spPr/>
        <p:txBody>
          <a:bodyPr/>
          <a:lstStyle/>
          <a:p>
            <a:fld id="{CE40F700-8DE6-4AA0-B225-1DD62935F198}" type="datetime1">
              <a:rPr lang="en-US" smtClean="0"/>
              <a:pPr/>
              <a:t>08/03/22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9574942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CAFF64-E5A5-4BEC-B8A8-357C44CF2E0E}" type="datetime1">
              <a:rPr lang="en-US" smtClean="0"/>
              <a:pPr/>
              <a:t>08/03/22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9"/>
          <p:cNvSpPr>
            <a:spLocks noGrp="1"/>
          </p:cNvSpPr>
          <p:nvPr>
            <p:ph idx="1"/>
          </p:nvPr>
        </p:nvSpPr>
        <p:spPr>
          <a:xfrm>
            <a:off x="609600" y="1295400"/>
            <a:ext cx="8229600" cy="4525963"/>
          </a:xfrm>
        </p:spPr>
        <p:txBody>
          <a:bodyPr>
            <a:normAutofit/>
          </a:bodyPr>
          <a:lstStyle/>
          <a:p>
            <a:pPr algn="just"/>
            <a:r>
              <a:rPr lang="en-US" sz="2200" dirty="0"/>
              <a:t>Knowledge of relational data model and language.</a:t>
            </a:r>
          </a:p>
          <a:p>
            <a:pPr algn="just"/>
            <a:endParaRPr lang="en-US" sz="2200" dirty="0"/>
          </a:p>
          <a:p>
            <a:pPr algn="just"/>
            <a:r>
              <a:rPr lang="en-US" sz="2200" dirty="0"/>
              <a:t>Knowledge of SQL and SQL Commands.</a:t>
            </a:r>
          </a:p>
          <a:p>
            <a:pPr algn="just"/>
            <a:endParaRPr lang="en-US" sz="2200" dirty="0"/>
          </a:p>
          <a:p>
            <a:pPr algn="just"/>
            <a:r>
              <a:rPr lang="en-US" sz="2200" dirty="0"/>
              <a:t>Knowledge of handling queries in DBMS </a:t>
            </a:r>
          </a:p>
        </p:txBody>
      </p:sp>
    </p:spTree>
    <p:extLst>
      <p:ext uri="{BB962C8B-B14F-4D97-AF65-F5344CB8AC3E}">
        <p14:creationId xmlns:p14="http://schemas.microsoft.com/office/powerpoint/2010/main" val="45997020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5F032E-1E47-460F-BA1B-8622B96A2721}" type="datetime1">
              <a:rPr lang="en-US" smtClean="0"/>
              <a:pPr/>
              <a:t>08/03/22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References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609600" y="1295400"/>
            <a:ext cx="8229600" cy="4525963"/>
          </a:xfrm>
        </p:spPr>
        <p:txBody>
          <a:bodyPr>
            <a:normAutofit fontScale="70000" lnSpcReduction="20000"/>
          </a:bodyPr>
          <a:lstStyle/>
          <a:p>
            <a:pPr lvl="0" algn="just"/>
            <a:r>
              <a:rPr lang="en-US" dirty="0" err="1"/>
              <a:t>Korth</a:t>
            </a:r>
            <a:r>
              <a:rPr lang="en-US" dirty="0"/>
              <a:t>, </a:t>
            </a:r>
            <a:r>
              <a:rPr lang="en-US" dirty="0" err="1"/>
              <a:t>Silbertz</a:t>
            </a:r>
            <a:r>
              <a:rPr lang="en-US" dirty="0"/>
              <a:t>, </a:t>
            </a:r>
            <a:r>
              <a:rPr lang="en-US" dirty="0" err="1"/>
              <a:t>Sudarshan</a:t>
            </a:r>
            <a:r>
              <a:rPr lang="en-US" dirty="0"/>
              <a:t>,” Database Concepts”, McGraw Hill </a:t>
            </a:r>
          </a:p>
          <a:p>
            <a:pPr lvl="0" algn="just"/>
            <a:r>
              <a:rPr lang="en-US" dirty="0"/>
              <a:t>Date C J, “An Introduction to Database Systems”, </a:t>
            </a:r>
            <a:r>
              <a:rPr lang="en-US" dirty="0" err="1"/>
              <a:t>Addision</a:t>
            </a:r>
            <a:r>
              <a:rPr lang="en-US" dirty="0"/>
              <a:t> Wesley</a:t>
            </a:r>
          </a:p>
          <a:p>
            <a:pPr lvl="0" algn="just"/>
            <a:r>
              <a:rPr lang="en-US" dirty="0" err="1"/>
              <a:t>Elmasri</a:t>
            </a:r>
            <a:r>
              <a:rPr lang="en-US" dirty="0"/>
              <a:t>, </a:t>
            </a:r>
            <a:r>
              <a:rPr lang="en-US" dirty="0" err="1"/>
              <a:t>Navathe</a:t>
            </a:r>
            <a:r>
              <a:rPr lang="en-US" dirty="0"/>
              <a:t>, “ Fundamentals of Database Systems”, </a:t>
            </a:r>
            <a:r>
              <a:rPr lang="en-US" dirty="0" err="1"/>
              <a:t>Addision</a:t>
            </a:r>
            <a:r>
              <a:rPr lang="en-US" dirty="0"/>
              <a:t> Wesley</a:t>
            </a:r>
          </a:p>
          <a:p>
            <a:pPr lvl="0" algn="just"/>
            <a:r>
              <a:rPr lang="en-US" dirty="0"/>
              <a:t>O’Neil, Databases, Elsevier Pub. </a:t>
            </a:r>
          </a:p>
          <a:p>
            <a:pPr lvl="0" algn="just"/>
            <a:r>
              <a:rPr lang="en-US" dirty="0" err="1"/>
              <a:t>RAMAKRISHNAN"Database</a:t>
            </a:r>
            <a:r>
              <a:rPr lang="en-US" dirty="0"/>
              <a:t> Management </a:t>
            </a:r>
            <a:r>
              <a:rPr lang="en-US" dirty="0" err="1"/>
              <a:t>Systems",McGraw</a:t>
            </a:r>
            <a:r>
              <a:rPr lang="en-US" dirty="0"/>
              <a:t> Hill</a:t>
            </a:r>
          </a:p>
          <a:p>
            <a:pPr lvl="0" algn="just"/>
            <a:r>
              <a:rPr lang="en-US" dirty="0"/>
              <a:t>Leon &amp;</a:t>
            </a:r>
            <a:r>
              <a:rPr lang="en-US" dirty="0" err="1"/>
              <a:t>Leon,”Database</a:t>
            </a:r>
            <a:r>
              <a:rPr lang="en-US" dirty="0"/>
              <a:t> Management Systems”, </a:t>
            </a:r>
            <a:r>
              <a:rPr lang="en-US" dirty="0" err="1"/>
              <a:t>Vikas</a:t>
            </a:r>
            <a:r>
              <a:rPr lang="en-US" dirty="0"/>
              <a:t> Publishing House </a:t>
            </a:r>
          </a:p>
          <a:p>
            <a:pPr lvl="0" algn="just"/>
            <a:r>
              <a:rPr lang="en-US" dirty="0" err="1"/>
              <a:t>Bipin</a:t>
            </a:r>
            <a:r>
              <a:rPr lang="en-US" dirty="0"/>
              <a:t> C. Desai, “ An Introduction to Database Systems”, </a:t>
            </a:r>
            <a:r>
              <a:rPr lang="en-US" dirty="0" err="1"/>
              <a:t>Galgotia</a:t>
            </a:r>
            <a:r>
              <a:rPr lang="en-US" dirty="0"/>
              <a:t> Publications</a:t>
            </a:r>
          </a:p>
          <a:p>
            <a:pPr lvl="0" algn="just"/>
            <a:r>
              <a:rPr lang="en-US" dirty="0" err="1"/>
              <a:t>Majumdar</a:t>
            </a:r>
            <a:r>
              <a:rPr lang="en-US" dirty="0"/>
              <a:t>&amp; Bhattacharya, “Database Management System”, TMH</a:t>
            </a:r>
          </a:p>
          <a:p>
            <a:pPr lvl="0" algn="just"/>
            <a:r>
              <a:rPr lang="en-US" dirty="0"/>
              <a:t>R.P. </a:t>
            </a:r>
            <a:r>
              <a:rPr lang="en-US" dirty="0" err="1"/>
              <a:t>Mahapatra</a:t>
            </a:r>
            <a:r>
              <a:rPr lang="en-US" dirty="0"/>
              <a:t>, Database Management System, </a:t>
            </a:r>
            <a:r>
              <a:rPr lang="en-US" dirty="0" err="1"/>
              <a:t>Khanna</a:t>
            </a:r>
            <a:r>
              <a:rPr lang="en-US" dirty="0"/>
              <a:t> Publishing House</a:t>
            </a:r>
          </a:p>
          <a:p>
            <a:pPr algn="just"/>
            <a:endParaRPr lang="en-US" dirty="0"/>
          </a:p>
        </p:txBody>
      </p:sp>
    </p:spTree>
    <p:extLst>
      <p:ext uri="{BB962C8B-B14F-4D97-AF65-F5344CB8AC3E}">
        <p14:creationId xmlns:p14="http://schemas.microsoft.com/office/powerpoint/2010/main" val="303391549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25C475-E53E-4437-9A10-CE0586429E5B}" type="datetime1">
              <a:rPr lang="en-US" smtClean="0"/>
              <a:pPr/>
              <a:t>08/03/22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Ram Kumar Sharma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303391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200" dirty="0"/>
              <a:t>List and explain the fundamental concepts of a relational database system</a:t>
            </a:r>
          </a:p>
          <a:p>
            <a:pPr algn="just"/>
            <a:r>
              <a:rPr lang="en-US" sz="2200" dirty="0"/>
              <a:t>Knowledge of DBMS, both in terms of use and implementation/design.</a:t>
            </a:r>
          </a:p>
          <a:p>
            <a:pPr algn="just"/>
            <a:r>
              <a:rPr lang="en-US" sz="2200" dirty="0"/>
              <a:t>Experience with SQL and Manipulate a database using SQL</a:t>
            </a:r>
          </a:p>
          <a:p>
            <a:pPr algn="just"/>
            <a:r>
              <a:rPr lang="en-US" sz="2200" dirty="0"/>
              <a:t>Increased proficiency with the programming language C++.</a:t>
            </a:r>
          </a:p>
          <a:p>
            <a:pPr algn="just"/>
            <a:r>
              <a:rPr lang="en-US" sz="2200" dirty="0"/>
              <a:t>Experience working as part of team v Experience with analysis and design of (DB) software </a:t>
            </a:r>
          </a:p>
          <a:p>
            <a:pPr algn="just"/>
            <a:r>
              <a:rPr lang="en-US" sz="2200" dirty="0"/>
              <a:t>Assess the quality and ease of use of data modeling and diagramming tools</a:t>
            </a:r>
          </a:p>
          <a:p>
            <a:pPr algn="just"/>
            <a:r>
              <a:rPr lang="en-US" sz="2200" dirty="0"/>
              <a:t>Utilize a wide range of features available in a DBMS package.</a:t>
            </a:r>
            <a:br>
              <a:rPr lang="en-US" sz="2200" dirty="0"/>
            </a:br>
            <a:endParaRPr lang="en-US" sz="2200" dirty="0"/>
          </a:p>
        </p:txBody>
      </p:sp>
      <p:sp>
        <p:nvSpPr>
          <p:cNvPr id="4" name="Date Placeholder 3"/>
          <p:cNvSpPr>
            <a:spLocks noGrp="1"/>
          </p:cNvSpPr>
          <p:nvPr>
            <p:ph type="dt" sz="half" idx="10"/>
          </p:nvPr>
        </p:nvSpPr>
        <p:spPr/>
        <p:txBody>
          <a:bodyPr/>
          <a:lstStyle/>
          <a:p>
            <a:fld id="{FBCC33AD-1BC3-458B-9E41-48544FC94AB1}" type="datetime1">
              <a:rPr lang="en-US" smtClean="0"/>
              <a:pPr/>
              <a:t>08/03/22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Objective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90615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Codd’s 12 Rules (contd..)</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1196752"/>
            <a:ext cx="8229600" cy="4929411"/>
          </a:xfrm>
        </p:spPr>
        <p:txBody>
          <a:bodyPr>
            <a:normAutofit fontScale="62500" lnSpcReduction="20000"/>
          </a:bodyPr>
          <a:lstStyle/>
          <a:p>
            <a:pPr marL="0" indent="0" algn="just">
              <a:lnSpc>
                <a:spcPct val="120000"/>
              </a:lnSpc>
              <a:buNone/>
            </a:pPr>
            <a:r>
              <a:rPr lang="en-US" b="1" dirty="0"/>
              <a:t>Rule 6: View Updating Rule</a:t>
            </a:r>
          </a:p>
          <a:p>
            <a:pPr algn="just">
              <a:lnSpc>
                <a:spcPct val="120000"/>
              </a:lnSpc>
            </a:pPr>
            <a:r>
              <a:rPr lang="en-US" dirty="0"/>
              <a:t>All the views of a database, which can theoretically be updated, must also be updatable by the system.</a:t>
            </a:r>
          </a:p>
          <a:p>
            <a:pPr algn="just">
              <a:lnSpc>
                <a:spcPct val="120000"/>
              </a:lnSpc>
            </a:pPr>
            <a:endParaRPr lang="en-US" dirty="0"/>
          </a:p>
          <a:p>
            <a:pPr marL="0" indent="0" algn="just">
              <a:lnSpc>
                <a:spcPct val="120000"/>
              </a:lnSpc>
              <a:buNone/>
            </a:pPr>
            <a:r>
              <a:rPr lang="en-US" b="1" dirty="0"/>
              <a:t>Rule 7: High-Level Insert, Update, and Delete Rule</a:t>
            </a:r>
          </a:p>
          <a:p>
            <a:pPr algn="just">
              <a:lnSpc>
                <a:spcPct val="120000"/>
              </a:lnSpc>
            </a:pPr>
            <a:r>
              <a:rPr lang="en-US" dirty="0"/>
              <a:t>A database must support high-level insertion, </a:t>
            </a:r>
            <a:r>
              <a:rPr lang="en-US" dirty="0" err="1"/>
              <a:t>updation</a:t>
            </a:r>
            <a:r>
              <a:rPr lang="en-US" dirty="0"/>
              <a:t>, and deletion. This must not be limited to a single row, that is, it must also support union, intersection and minus operations to yield sets of data records.</a:t>
            </a:r>
          </a:p>
          <a:p>
            <a:pPr algn="just">
              <a:lnSpc>
                <a:spcPct val="120000"/>
              </a:lnSpc>
            </a:pPr>
            <a:endParaRPr lang="en-US" dirty="0"/>
          </a:p>
          <a:p>
            <a:pPr marL="0" indent="0" algn="just">
              <a:lnSpc>
                <a:spcPct val="120000"/>
              </a:lnSpc>
              <a:buNone/>
            </a:pPr>
            <a:r>
              <a:rPr lang="en-US" b="1" dirty="0"/>
              <a:t>Rule 8: Physical Data Independence</a:t>
            </a:r>
          </a:p>
          <a:p>
            <a:pPr algn="just">
              <a:lnSpc>
                <a:spcPct val="120000"/>
              </a:lnSpc>
            </a:pPr>
            <a:r>
              <a:rPr lang="en-US" dirty="0"/>
              <a:t>The data stored in a database must be independent of the applications that access the database. Any change in the physical structure of a database must not have any impact on how the data is being accessed by external applications.</a:t>
            </a:r>
            <a:endParaRPr lang="en-IN" dirty="0"/>
          </a:p>
        </p:txBody>
      </p:sp>
    </p:spTree>
    <p:extLst>
      <p:ext uri="{BB962C8B-B14F-4D97-AF65-F5344CB8AC3E}">
        <p14:creationId xmlns:p14="http://schemas.microsoft.com/office/powerpoint/2010/main" val="1403063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Codd’s 12 Rules (contd..)</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fontScale="62500" lnSpcReduction="20000"/>
          </a:bodyPr>
          <a:lstStyle/>
          <a:p>
            <a:pPr marL="0" indent="0" algn="just">
              <a:lnSpc>
                <a:spcPct val="120000"/>
              </a:lnSpc>
              <a:buNone/>
            </a:pPr>
            <a:r>
              <a:rPr lang="en-US" b="1" dirty="0"/>
              <a:t>Rule 9: Logical Data Independence</a:t>
            </a:r>
          </a:p>
          <a:p>
            <a:pPr algn="just">
              <a:lnSpc>
                <a:spcPct val="120000"/>
              </a:lnSpc>
            </a:pPr>
            <a:r>
              <a:rPr lang="en-US" dirty="0"/>
              <a:t>The logical data in a database must be independent of its user’s view (application). Any change in logical data must not affect the applications using it. For example, if two tables are merged or one is split into two different tables, there should be no impact or change on the user application. This is one of the most difficult rule to apply.</a:t>
            </a:r>
          </a:p>
          <a:p>
            <a:pPr algn="just">
              <a:lnSpc>
                <a:spcPct val="120000"/>
              </a:lnSpc>
            </a:pPr>
            <a:endParaRPr lang="en-US" dirty="0"/>
          </a:p>
          <a:p>
            <a:pPr marL="0" indent="0" algn="just">
              <a:lnSpc>
                <a:spcPct val="120000"/>
              </a:lnSpc>
              <a:buNone/>
            </a:pPr>
            <a:r>
              <a:rPr lang="en-US" b="1" dirty="0"/>
              <a:t>Rule 10: Integrity Independence</a:t>
            </a:r>
          </a:p>
          <a:p>
            <a:pPr algn="just">
              <a:lnSpc>
                <a:spcPct val="120000"/>
              </a:lnSpc>
            </a:pPr>
            <a:r>
              <a:rPr lang="en-US" dirty="0"/>
              <a:t>A database must be independent of the application that uses it. All its integrity constraints can be independently modified without the need of any change in the application. This rule makes a database independent of the front-end application and its interface.</a:t>
            </a:r>
            <a:endParaRPr lang="en-IN" dirty="0"/>
          </a:p>
        </p:txBody>
      </p:sp>
    </p:spTree>
    <p:extLst>
      <p:ext uri="{BB962C8B-B14F-4D97-AF65-F5344CB8AC3E}">
        <p14:creationId xmlns:p14="http://schemas.microsoft.com/office/powerpoint/2010/main" val="701552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Codd’s 12 Rules (contd..)</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marL="0" indent="0" algn="just">
              <a:buNone/>
            </a:pPr>
            <a:r>
              <a:rPr lang="en-US" sz="2200" b="1" dirty="0"/>
              <a:t>Rule 11: Distribution Independence</a:t>
            </a:r>
          </a:p>
          <a:p>
            <a:pPr algn="just"/>
            <a:r>
              <a:rPr lang="en-US" sz="2200" dirty="0"/>
              <a:t>The end-user must not be able to see that the data is distributed over various locations. Users should always get the impression that the data is located at one site only. This rule has been regarded as the foundation of distributed database systems.</a:t>
            </a:r>
          </a:p>
          <a:p>
            <a:pPr algn="just"/>
            <a:endParaRPr lang="en-US" sz="2200" dirty="0"/>
          </a:p>
          <a:p>
            <a:pPr marL="0" indent="0" algn="just">
              <a:buNone/>
            </a:pPr>
            <a:r>
              <a:rPr lang="en-US" sz="2200" b="1" dirty="0"/>
              <a:t>Rule 12: Non-Subversion Rule</a:t>
            </a:r>
          </a:p>
          <a:p>
            <a:pPr algn="just"/>
            <a:r>
              <a:rPr lang="en-US" sz="2200" dirty="0"/>
              <a:t>If a system has an interface that provides access to low-level records, then the interface must not be able to subvert the system and bypass security and integrity constraints.</a:t>
            </a:r>
            <a:endParaRPr lang="en-IN" sz="2200" dirty="0"/>
          </a:p>
        </p:txBody>
      </p:sp>
    </p:spTree>
    <p:extLst>
      <p:ext uri="{BB962C8B-B14F-4D97-AF65-F5344CB8AC3E}">
        <p14:creationId xmlns:p14="http://schemas.microsoft.com/office/powerpoint/2010/main" val="1868414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xmlns="" id="{4906409A-6092-43F8-8A38-B6E816132A52}"/>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rgbClr val="FF0000"/>
                </a:solidFill>
              </a:rPr>
              <a:t>	</a:t>
            </a:r>
            <a:r>
              <a:rPr lang="en-US" altLang="en-US" sz="4800" b="1" dirty="0">
                <a:solidFill>
                  <a:srgbClr val="FF0000"/>
                </a:solidFill>
              </a:rPr>
              <a:t>RELATIONAL ALGEBRA </a:t>
            </a:r>
          </a:p>
        </p:txBody>
      </p:sp>
      <p:sp>
        <p:nvSpPr>
          <p:cNvPr id="4" name="Date Placeholder 3">
            <a:extLst>
              <a:ext uri="{FF2B5EF4-FFF2-40B4-BE49-F238E27FC236}">
                <a16:creationId xmlns:a16="http://schemas.microsoft.com/office/drawing/2014/main" xmlns="" id="{D414772C-5D98-4384-A54F-84B36FE440E3}"/>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4326F679-0381-4FD8-B190-09E4ECD85C10}"/>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33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61CA2536-013D-48B6-9322-A7D8A7CF055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b="1" dirty="0">
              <a:solidFill>
                <a:srgbClr val="C00000"/>
              </a:solidFill>
            </a:endParaRPr>
          </a:p>
        </p:txBody>
      </p:sp>
      <p:pic>
        <p:nvPicPr>
          <p:cNvPr id="45063" name="Picture 2" descr="E:\NIET\Project\xLogo11.png.pagespeed.ic.pydHLuCQEZ.png">
            <a:extLst>
              <a:ext uri="{FF2B5EF4-FFF2-40B4-BE49-F238E27FC236}">
                <a16:creationId xmlns:a16="http://schemas.microsoft.com/office/drawing/2014/main" xmlns="" id="{167332B7-8D47-4B54-A448-321D1456B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xmlns="" id="{1C6D2FC8-9B97-4158-AA27-3597C34B9607}"/>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r>
              <a:rPr lang="en-US" altLang="en-US" sz="2800" b="1" dirty="0"/>
              <a:t>Relational Algebra</a:t>
            </a:r>
          </a:p>
          <a:p>
            <a:pPr algn="just" eaLnBrk="1" hangingPunct="1">
              <a:buFont typeface="Arial" panose="020B0604020202020204" pitchFamily="34" charset="0"/>
              <a:buNone/>
            </a:pPr>
            <a:endParaRPr lang="en-US" altLang="en-US" sz="2800" b="1" dirty="0"/>
          </a:p>
          <a:p>
            <a:pPr algn="just" eaLnBrk="1" hangingPunct="1">
              <a:buFont typeface="Wingdings" panose="05000000000000000000" pitchFamily="2" charset="2"/>
              <a:buChar char="Ø"/>
            </a:pPr>
            <a:r>
              <a:rPr lang="en-US" altLang="en-US" sz="2400" dirty="0"/>
              <a:t>Basic of Relational Database</a:t>
            </a:r>
          </a:p>
          <a:p>
            <a:pPr algn="just" eaLnBrk="1" hangingPunct="1">
              <a:buFont typeface="Wingdings" panose="05000000000000000000" pitchFamily="2" charset="2"/>
              <a:buChar char="Ø"/>
            </a:pPr>
            <a:r>
              <a:rPr lang="en-US" altLang="en-US" sz="2400" dirty="0"/>
              <a:t>Relational Algebra </a:t>
            </a:r>
          </a:p>
          <a:p>
            <a:pPr algn="just" eaLnBrk="1" hangingPunct="1">
              <a:buFont typeface="Wingdings" panose="05000000000000000000" pitchFamily="2" charset="2"/>
              <a:buChar char="Ø"/>
            </a:pPr>
            <a:r>
              <a:rPr lang="en-US" altLang="en-US" sz="2400" dirty="0"/>
              <a:t>Importance of Relational Algebra</a:t>
            </a:r>
          </a:p>
          <a:p>
            <a:pPr algn="just" eaLnBrk="1" hangingPunct="1">
              <a:buFont typeface="Wingdings" panose="05000000000000000000" pitchFamily="2" charset="2"/>
              <a:buChar char="Ø"/>
            </a:pPr>
            <a:r>
              <a:rPr lang="en-US" altLang="en-US" sz="2400" dirty="0"/>
              <a:t>Relational Query Language and their types </a:t>
            </a:r>
          </a:p>
          <a:p>
            <a:pPr algn="just" eaLnBrk="1" hangingPunct="1">
              <a:buFont typeface="Wingdings" panose="05000000000000000000" pitchFamily="2" charset="2"/>
              <a:buChar char="Ø"/>
            </a:pPr>
            <a:r>
              <a:rPr lang="en-US" altLang="en-US" sz="2400" dirty="0"/>
              <a:t>Relational Algebra Operations</a:t>
            </a:r>
          </a:p>
          <a:p>
            <a:pPr algn="just" eaLnBrk="1" hangingPunct="1">
              <a:buFont typeface="Arial" panose="020B0604020202020204" pitchFamily="34" charset="0"/>
              <a:buNone/>
            </a:pPr>
            <a:r>
              <a:rPr lang="en-US" altLang="en-US" sz="2800" b="1" dirty="0"/>
              <a:t> </a:t>
            </a:r>
          </a:p>
        </p:txBody>
      </p:sp>
      <p:sp>
        <p:nvSpPr>
          <p:cNvPr id="4" name="Date Placeholder 3">
            <a:extLst>
              <a:ext uri="{FF2B5EF4-FFF2-40B4-BE49-F238E27FC236}">
                <a16:creationId xmlns:a16="http://schemas.microsoft.com/office/drawing/2014/main" xmlns="" id="{C0A55BE1-7E56-4CC4-B6CF-DEEB6E16272E}"/>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9E18CBD8-2B09-4D4A-84C9-FA7BAB249469}"/>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EF96E006-7D7B-4788-AE5B-A5B18DBAD36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683D6D-59CE-476B-90F5-6AE328612416}" type="slidenum">
              <a:rPr lang="en-US" altLang="en-US">
                <a:solidFill>
                  <a:srgbClr val="898989"/>
                </a:solidFill>
                <a:latin typeface="Calibri" panose="020F0502020204030204" pitchFamily="34" charset="0"/>
              </a:rPr>
              <a:pPr eaLnBrk="1" hangingPunct="1"/>
              <a:t>34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397814EA-B37F-4756-ACCB-EEC7186A309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C00000"/>
                </a:solidFill>
              </a:rPr>
              <a:t>Content</a:t>
            </a:r>
          </a:p>
        </p:txBody>
      </p:sp>
      <p:pic>
        <p:nvPicPr>
          <p:cNvPr id="46087" name="Picture 2" descr="E:\NIET\Project\xLogo11.png.pagespeed.ic.pydHLuCQEZ.png">
            <a:extLst>
              <a:ext uri="{FF2B5EF4-FFF2-40B4-BE49-F238E27FC236}">
                <a16:creationId xmlns:a16="http://schemas.microsoft.com/office/drawing/2014/main" xmlns="" id="{D9B725ED-3AA8-43CA-913D-5446BC51E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D1A48446-3A24-4C3B-89EA-82B7DE947A72}"/>
              </a:ext>
            </a:extLst>
          </p:cNvPr>
          <p:cNvSpPr>
            <a:spLocks noGrp="1"/>
          </p:cNvSpPr>
          <p:nvPr>
            <p:ph idx="1"/>
          </p:nvPr>
        </p:nvSpPr>
        <p:spPr>
          <a:xfrm>
            <a:off x="533400" y="1143000"/>
            <a:ext cx="8229600" cy="5257800"/>
          </a:xfrm>
        </p:spPr>
        <p:txBody>
          <a:bodyPr/>
          <a:lstStyle/>
          <a:p>
            <a:pPr algn="just" eaLnBrk="1" hangingPunct="1">
              <a:buFont typeface="Arial" panose="020B0604020202020204" pitchFamily="34" charset="0"/>
              <a:buNone/>
            </a:pPr>
            <a:r>
              <a:rPr lang="en-US" altLang="en-US" sz="2400"/>
              <a:t>So far </a:t>
            </a:r>
          </a:p>
          <a:p>
            <a:pPr algn="just" eaLnBrk="1" hangingPunct="1">
              <a:buFont typeface="Wingdings" panose="05000000000000000000" pitchFamily="2" charset="2"/>
              <a:buChar char="q"/>
            </a:pPr>
            <a:r>
              <a:rPr lang="en-US" altLang="en-US" sz="2400"/>
              <a:t>we have seen what a database is, </a:t>
            </a:r>
          </a:p>
          <a:p>
            <a:pPr algn="just" eaLnBrk="1" hangingPunct="1">
              <a:buFont typeface="Wingdings" panose="05000000000000000000" pitchFamily="2" charset="2"/>
              <a:buChar char="q"/>
            </a:pPr>
            <a:r>
              <a:rPr lang="en-US" altLang="en-US" sz="2400"/>
              <a:t>what is the features of database,</a:t>
            </a:r>
          </a:p>
          <a:p>
            <a:pPr algn="just" eaLnBrk="1" hangingPunct="1">
              <a:buFont typeface="Wingdings" panose="05000000000000000000" pitchFamily="2" charset="2"/>
              <a:buChar char="q"/>
            </a:pPr>
            <a:r>
              <a:rPr lang="en-US" altLang="en-US" sz="2400"/>
              <a:t> how to gather requirements and how to put them in ER diagrams, </a:t>
            </a:r>
          </a:p>
          <a:p>
            <a:pPr algn="just" eaLnBrk="1" hangingPunct="1">
              <a:buFont typeface="Wingdings" panose="05000000000000000000" pitchFamily="2" charset="2"/>
              <a:buChar char="q"/>
            </a:pPr>
            <a:r>
              <a:rPr lang="en-US" altLang="en-US" sz="2400" b="1"/>
              <a:t>how to convert them into tables and their columns, set their constraints etc.</a:t>
            </a:r>
          </a:p>
          <a:p>
            <a:pPr algn="just" eaLnBrk="1" hangingPunct="1">
              <a:buFont typeface="Arial" panose="020B0604020202020204" pitchFamily="34" charset="0"/>
              <a:buNone/>
            </a:pPr>
            <a:endParaRPr lang="en-US" altLang="en-US" sz="2200"/>
          </a:p>
        </p:txBody>
      </p:sp>
      <p:sp>
        <p:nvSpPr>
          <p:cNvPr id="4" name="Date Placeholder 3">
            <a:extLst>
              <a:ext uri="{FF2B5EF4-FFF2-40B4-BE49-F238E27FC236}">
                <a16:creationId xmlns:a16="http://schemas.microsoft.com/office/drawing/2014/main" xmlns="" id="{4838801A-3B0D-451B-AFCB-5130D217C1C9}"/>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0B1959C7-8FCE-42E8-A337-9008FE52094F}"/>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EE96CAFE-67BB-4BB5-AEDB-AB27E594D37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09B1C4-F538-4013-ADE1-D5C3DF836EDA}" type="slidenum">
              <a:rPr lang="en-US" altLang="en-US">
                <a:solidFill>
                  <a:srgbClr val="898989"/>
                </a:solidFill>
                <a:latin typeface="Calibri" panose="020F0502020204030204" pitchFamily="34" charset="0"/>
              </a:rPr>
              <a:pPr eaLnBrk="1" hangingPunct="1"/>
              <a:t>35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B9514A5-B953-4B69-8799-45A446E22D2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C00000"/>
                </a:solidFill>
              </a:rPr>
              <a:t>Basic of relational database</a:t>
            </a:r>
          </a:p>
        </p:txBody>
      </p:sp>
      <p:pic>
        <p:nvPicPr>
          <p:cNvPr id="47111" name="Picture 2" descr="E:\NIET\Project\xLogo11.png.pagespeed.ic.pydHLuCQEZ.png">
            <a:extLst>
              <a:ext uri="{FF2B5EF4-FFF2-40B4-BE49-F238E27FC236}">
                <a16:creationId xmlns:a16="http://schemas.microsoft.com/office/drawing/2014/main" xmlns="" id="{45D35691-B3F8-4921-AE28-A5FA7E9ED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xmlns="" id="{ACA402BD-2AC6-4CF1-ABBA-7046FFDE6433}"/>
              </a:ext>
            </a:extLst>
          </p:cNvPr>
          <p:cNvSpPr>
            <a:spLocks noGrp="1"/>
          </p:cNvSpPr>
          <p:nvPr>
            <p:ph idx="1"/>
          </p:nvPr>
        </p:nvSpPr>
        <p:spPr>
          <a:xfrm>
            <a:off x="533400" y="1143000"/>
            <a:ext cx="8229600" cy="5257800"/>
          </a:xfrm>
        </p:spPr>
        <p:txBody>
          <a:bodyPr>
            <a:normAutofit lnSpcReduction="10000"/>
          </a:bodyPr>
          <a:lstStyle/>
          <a:p>
            <a:pPr algn="just" eaLnBrk="1" hangingPunct="1">
              <a:buFont typeface="Wingdings" panose="05000000000000000000" pitchFamily="2" charset="2"/>
              <a:buChar char="q"/>
            </a:pPr>
            <a:r>
              <a:rPr lang="en-US" altLang="en-US" sz="2400"/>
              <a:t>Once we have database ready </a:t>
            </a:r>
            <a:r>
              <a:rPr lang="en-US" altLang="en-US" sz="2400">
                <a:hlinkClick r:id="rId2"/>
              </a:rPr>
              <a:t>users</a:t>
            </a:r>
            <a:r>
              <a:rPr lang="en-US" altLang="en-US" sz="2400"/>
              <a:t> will start using them. </a:t>
            </a:r>
          </a:p>
          <a:p>
            <a:pPr algn="just" eaLnBrk="1" hangingPunct="1">
              <a:buFont typeface="Wingdings" panose="05000000000000000000" pitchFamily="2" charset="2"/>
              <a:buChar char="q"/>
            </a:pPr>
            <a:r>
              <a:rPr lang="en-US" altLang="en-US" sz="2400"/>
              <a:t>But how will they access the database? Most of the time they access the data by using some applications.</a:t>
            </a:r>
          </a:p>
          <a:p>
            <a:pPr algn="just" eaLnBrk="1" hangingPunct="1">
              <a:buFont typeface="Wingdings" panose="05000000000000000000" pitchFamily="2" charset="2"/>
              <a:buChar char="q"/>
            </a:pPr>
            <a:r>
              <a:rPr lang="en-US" altLang="en-US" sz="2400"/>
              <a:t> These applications will communicate to database by SQL and </a:t>
            </a:r>
            <a:r>
              <a:rPr lang="en-US" altLang="en-US" sz="2400">
                <a:hlinkClick r:id="rId3"/>
              </a:rPr>
              <a:t>DBMS</a:t>
            </a:r>
            <a:r>
              <a:rPr lang="en-US" altLang="en-US" sz="2400"/>
              <a:t> is responsible for managing the application and SQL intact. </a:t>
            </a:r>
          </a:p>
          <a:p>
            <a:pPr algn="just" eaLnBrk="1" hangingPunct="1">
              <a:buFont typeface="Wingdings" panose="05000000000000000000" pitchFamily="2" charset="2"/>
              <a:buChar char="q"/>
            </a:pPr>
            <a:r>
              <a:rPr lang="en-US" altLang="en-US" sz="2400"/>
              <a:t>SQL has its own querying methods to interact with database. But how these queries work in the database? </a:t>
            </a:r>
          </a:p>
          <a:p>
            <a:pPr algn="just" eaLnBrk="1" hangingPunct="1">
              <a:buFont typeface="Wingdings" panose="05000000000000000000" pitchFamily="2" charset="2"/>
              <a:buChar char="q"/>
            </a:pPr>
            <a:r>
              <a:rPr lang="en-US" altLang="en-US" sz="2400"/>
              <a:t>These queries work similar to </a:t>
            </a:r>
            <a:r>
              <a:rPr lang="en-US" altLang="en-US" sz="2400" b="1"/>
              <a:t>relational algebra </a:t>
            </a:r>
            <a:r>
              <a:rPr lang="en-US" altLang="en-US" sz="2400"/>
              <a:t>that we have in mathematics.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Note :- Relational algebra mainly provides theoretical foundation for relational databases and SQL.</a:t>
            </a:r>
            <a:endParaRPr lang="en-US" altLang="en-US" sz="2200"/>
          </a:p>
        </p:txBody>
      </p:sp>
      <p:sp>
        <p:nvSpPr>
          <p:cNvPr id="4" name="Date Placeholder 3">
            <a:extLst>
              <a:ext uri="{FF2B5EF4-FFF2-40B4-BE49-F238E27FC236}">
                <a16:creationId xmlns:a16="http://schemas.microsoft.com/office/drawing/2014/main" xmlns="" id="{36B477D9-2180-4A44-8A55-4A5C3311CAE5}"/>
              </a:ext>
            </a:extLst>
          </p:cNvPr>
          <p:cNvSpPr>
            <a:spLocks noGrp="1"/>
          </p:cNvSpPr>
          <p:nvPr>
            <p:ph type="dt" sz="quarter" idx="10"/>
          </p:nvPr>
        </p:nvSpPr>
        <p:spPr/>
        <p:txBody>
          <a:bodyPr/>
          <a:lstStyle/>
          <a:p>
            <a:pPr>
              <a:defRPr/>
            </a:pPr>
            <a:fld id="{07440454-B710-4B17-B745-D3AAE0DEF018}" type="datetime1">
              <a:rPr lang="en-US"/>
              <a:pPr>
                <a:defRPr/>
              </a:pPr>
              <a:t>08/03/22</a:t>
            </a:fld>
            <a:endParaRPr lang="en-US"/>
          </a:p>
        </p:txBody>
      </p:sp>
      <p:sp>
        <p:nvSpPr>
          <p:cNvPr id="5" name="Footer Placeholder 4">
            <a:extLst>
              <a:ext uri="{FF2B5EF4-FFF2-40B4-BE49-F238E27FC236}">
                <a16:creationId xmlns:a16="http://schemas.microsoft.com/office/drawing/2014/main" xmlns="" id="{848DDFC5-2F60-4F7C-BB59-5B85CE4840D3}"/>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4C9C6650-F287-4430-AE02-BD3BEBB5AD3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B6BD0B-2477-4932-92C5-0210912AD432}" type="slidenum">
              <a:rPr lang="en-US" altLang="en-US">
                <a:solidFill>
                  <a:srgbClr val="898989"/>
                </a:solidFill>
                <a:latin typeface="Calibri" panose="020F0502020204030204" pitchFamily="34" charset="0"/>
              </a:rPr>
              <a:pPr eaLnBrk="1" hangingPunct="1"/>
              <a:t>36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FC2B09DC-0C1D-466D-AB6B-E2EE287EAEA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C00000"/>
                </a:solidFill>
              </a:rPr>
              <a:t>Basic of relational database</a:t>
            </a:r>
          </a:p>
        </p:txBody>
      </p:sp>
      <p:pic>
        <p:nvPicPr>
          <p:cNvPr id="48135" name="Picture 2" descr="E:\NIET\Project\xLogo11.png.pagespeed.ic.pydHLuCQEZ.png">
            <a:extLst>
              <a:ext uri="{FF2B5EF4-FFF2-40B4-BE49-F238E27FC236}">
                <a16:creationId xmlns:a16="http://schemas.microsoft.com/office/drawing/2014/main" xmlns="" id="{57BAA8C6-E487-441A-A7A1-3E37971E5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xmlns="" id="{39E14FB9-64DB-4608-B1D6-A7C29FCDDDDC}"/>
              </a:ext>
            </a:extLst>
          </p:cNvPr>
          <p:cNvSpPr>
            <a:spLocks noGrp="1"/>
          </p:cNvSpPr>
          <p:nvPr>
            <p:ph idx="1"/>
          </p:nvPr>
        </p:nvSpPr>
        <p:spPr>
          <a:xfrm>
            <a:off x="533400" y="1143000"/>
            <a:ext cx="8229600" cy="5029200"/>
          </a:xfrm>
        </p:spPr>
        <p:txBody>
          <a:bodyPr>
            <a:normAutofit lnSpcReduction="10000"/>
          </a:bodyPr>
          <a:lstStyle/>
          <a:p>
            <a:pPr algn="just">
              <a:lnSpc>
                <a:spcPct val="90000"/>
              </a:lnSpc>
              <a:buFont typeface="Arial" panose="020B0604020202020204" pitchFamily="34" charset="0"/>
              <a:buNone/>
            </a:pPr>
            <a:r>
              <a:rPr lang="en-US" altLang="en-US" sz="2400" b="1" u="sng" dirty="0">
                <a:solidFill>
                  <a:srgbClr val="FF0000"/>
                </a:solidFill>
              </a:rPr>
              <a:t>The basic set of operations for the relational model is known as the relational algebra. </a:t>
            </a:r>
            <a:r>
              <a:rPr lang="en-US" altLang="en-US" sz="2400" dirty="0"/>
              <a:t>These operations enable a user to specify basic retrieval requests. </a:t>
            </a:r>
          </a:p>
          <a:p>
            <a:pPr algn="just">
              <a:lnSpc>
                <a:spcPct val="90000"/>
              </a:lnSpc>
              <a:buFont typeface="Arial" panose="020B0604020202020204" pitchFamily="34" charset="0"/>
              <a:buNone/>
            </a:pPr>
            <a:endParaRPr lang="en-US" altLang="en-US" sz="2400" dirty="0"/>
          </a:p>
          <a:p>
            <a:pPr algn="just">
              <a:lnSpc>
                <a:spcPct val="90000"/>
              </a:lnSpc>
              <a:buFont typeface="Arial" panose="020B0604020202020204" pitchFamily="34" charset="0"/>
              <a:buNone/>
            </a:pPr>
            <a:r>
              <a:rPr lang="en-US" altLang="en-US" sz="2400" b="1" dirty="0">
                <a:solidFill>
                  <a:srgbClr val="FF0000"/>
                </a:solidFill>
              </a:rPr>
              <a:t>Working of relational Algebra </a:t>
            </a:r>
            <a:endParaRPr lang="en-US" altLang="en-US" sz="2400" b="1" dirty="0"/>
          </a:p>
          <a:p>
            <a:pPr algn="just">
              <a:lnSpc>
                <a:spcPct val="90000"/>
              </a:lnSpc>
              <a:buFont typeface="Wingdings" panose="05000000000000000000" pitchFamily="2" charset="2"/>
              <a:buChar char="Ø"/>
            </a:pPr>
            <a:r>
              <a:rPr lang="en-US" altLang="en-US" sz="2400" dirty="0"/>
              <a:t>The result of a retrieval is a new relation, which may have been formed from one or more relations. The </a:t>
            </a:r>
            <a:r>
              <a:rPr lang="en-US" altLang="en-US" sz="2400" b="1" dirty="0"/>
              <a:t>algebra operations</a:t>
            </a:r>
            <a:r>
              <a:rPr lang="en-US" altLang="en-US" sz="2400" dirty="0"/>
              <a:t> thus produce new relations, which can be further manipulated using operations of the same algebra. </a:t>
            </a:r>
          </a:p>
          <a:p>
            <a:pPr algn="just">
              <a:lnSpc>
                <a:spcPct val="90000"/>
              </a:lnSpc>
              <a:buFont typeface="Arial" panose="020B0604020202020204" pitchFamily="34" charset="0"/>
              <a:buNone/>
            </a:pPr>
            <a:endParaRPr lang="en-US" altLang="en-US" sz="2400" dirty="0"/>
          </a:p>
          <a:p>
            <a:pPr algn="just">
              <a:lnSpc>
                <a:spcPct val="90000"/>
              </a:lnSpc>
              <a:buFont typeface="Wingdings" panose="05000000000000000000" pitchFamily="2" charset="2"/>
              <a:buChar char="Ø"/>
            </a:pPr>
            <a:r>
              <a:rPr lang="en-US" altLang="en-US" sz="2400" dirty="0"/>
              <a:t>A sequence of relational algebra operations forms a </a:t>
            </a:r>
            <a:r>
              <a:rPr lang="en-US" altLang="en-US" sz="2400" b="1" dirty="0"/>
              <a:t>relational algebra expression</a:t>
            </a:r>
            <a:r>
              <a:rPr lang="en-US" altLang="en-US" sz="2400" dirty="0"/>
              <a:t>, whose result will also be a relation that represents the result of a database query (or retrieval request).</a:t>
            </a:r>
          </a:p>
        </p:txBody>
      </p:sp>
      <p:sp>
        <p:nvSpPr>
          <p:cNvPr id="4" name="Date Placeholder 3">
            <a:extLst>
              <a:ext uri="{FF2B5EF4-FFF2-40B4-BE49-F238E27FC236}">
                <a16:creationId xmlns:a16="http://schemas.microsoft.com/office/drawing/2014/main" xmlns="" id="{A7F703DB-B146-4216-8CD8-28A1259AE000}"/>
              </a:ext>
            </a:extLst>
          </p:cNvPr>
          <p:cNvSpPr>
            <a:spLocks noGrp="1"/>
          </p:cNvSpPr>
          <p:nvPr>
            <p:ph type="dt" sz="quarter" idx="10"/>
          </p:nvPr>
        </p:nvSpPr>
        <p:spPr/>
        <p:txBody>
          <a:bodyPr/>
          <a:lstStyle/>
          <a:p>
            <a:pPr>
              <a:defRPr/>
            </a:pPr>
            <a:fld id="{A8825D48-F002-4281-830A-B9DDBCF3F13C}" type="datetime1">
              <a:rPr lang="en-US"/>
              <a:pPr>
                <a:defRPr/>
              </a:pPr>
              <a:t>08/03/22</a:t>
            </a:fld>
            <a:endParaRPr lang="en-US"/>
          </a:p>
        </p:txBody>
      </p:sp>
      <p:sp>
        <p:nvSpPr>
          <p:cNvPr id="5" name="Footer Placeholder 4">
            <a:extLst>
              <a:ext uri="{FF2B5EF4-FFF2-40B4-BE49-F238E27FC236}">
                <a16:creationId xmlns:a16="http://schemas.microsoft.com/office/drawing/2014/main" xmlns="" id="{B0645CBE-2A96-4D20-97B5-37F4AC9E78C6}"/>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956BDE0C-B28B-4C4F-85AC-152261CE328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4C4E78-8D22-4AA7-8B8C-BEE47982906B}" type="slidenum">
              <a:rPr lang="en-US" altLang="en-US">
                <a:solidFill>
                  <a:srgbClr val="898989"/>
                </a:solidFill>
                <a:latin typeface="Calibri" panose="020F0502020204030204" pitchFamily="34" charset="0"/>
              </a:rPr>
              <a:pPr eaLnBrk="1" hangingPunct="1"/>
              <a:t>37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CF3E2149-A201-4F56-9AE6-BD4122E83AD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Relational Algebra</a:t>
            </a:r>
          </a:p>
        </p:txBody>
      </p:sp>
      <p:pic>
        <p:nvPicPr>
          <p:cNvPr id="49159" name="Picture 2" descr="E:\NIET\Project\xLogo11.png.pagespeed.ic.pydHLuCQEZ.png">
            <a:extLst>
              <a:ext uri="{FF2B5EF4-FFF2-40B4-BE49-F238E27FC236}">
                <a16:creationId xmlns:a16="http://schemas.microsoft.com/office/drawing/2014/main" xmlns="" id="{1A10ABDA-0F25-4591-9747-23BB38A15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xmlns="" id="{919E5191-A505-458B-B18C-D393F256B0A1}"/>
              </a:ext>
            </a:extLst>
          </p:cNvPr>
          <p:cNvSpPr>
            <a:spLocks noGrp="1"/>
          </p:cNvSpPr>
          <p:nvPr>
            <p:ph idx="1"/>
          </p:nvPr>
        </p:nvSpPr>
        <p:spPr>
          <a:xfrm>
            <a:off x="533400" y="914400"/>
            <a:ext cx="8229600" cy="5029200"/>
          </a:xfrm>
        </p:spPr>
        <p:txBody>
          <a:bodyPr>
            <a:normAutofit lnSpcReduction="10000"/>
          </a:bodyPr>
          <a:lstStyle/>
          <a:p>
            <a:pPr algn="just" eaLnBrk="1" hangingPunct="1">
              <a:buFont typeface="Arial" panose="020B0604020202020204" pitchFamily="34" charset="0"/>
              <a:buNone/>
            </a:pPr>
            <a:r>
              <a:rPr lang="en-US" altLang="en-US" sz="2200" b="1">
                <a:solidFill>
                  <a:srgbClr val="C00000"/>
                </a:solidFill>
              </a:rPr>
              <a:t>Importance of relational Algebra</a:t>
            </a:r>
            <a:endParaRPr lang="en-US" altLang="en-US" sz="2200" b="1"/>
          </a:p>
          <a:p>
            <a:pPr algn="just" eaLnBrk="1" hangingPunct="1">
              <a:buFont typeface="Wingdings" panose="05000000000000000000" pitchFamily="2" charset="2"/>
              <a:buChar char="Ø"/>
            </a:pPr>
            <a:r>
              <a:rPr lang="en-US" altLang="en-US" sz="2200"/>
              <a:t>First, it provides a formal foundation for relational model operations.</a:t>
            </a:r>
          </a:p>
          <a:p>
            <a:pPr algn="just" eaLnBrk="1" hangingPunct="1">
              <a:buFont typeface="Wingdings" panose="05000000000000000000" pitchFamily="2" charset="2"/>
              <a:buChar char="Ø"/>
            </a:pPr>
            <a:r>
              <a:rPr lang="en-US" altLang="en-US" sz="2200"/>
              <a:t>Second, and perhaps more important, it is used as a basis for implementing and optimizing queries in the query processing and optimization modules that are integral parts of relational database management systems (RDBMSs)</a:t>
            </a:r>
            <a:r>
              <a:rPr lang="en-US" altLang="en-US" sz="2200" b="1"/>
              <a:t> </a:t>
            </a:r>
          </a:p>
          <a:p>
            <a:pPr algn="just" eaLnBrk="1" hangingPunct="1">
              <a:buFont typeface="Wingdings" panose="05000000000000000000" pitchFamily="2" charset="2"/>
              <a:buChar char="Ø"/>
            </a:pPr>
            <a:r>
              <a:rPr lang="en-US" altLang="en-US" sz="2200"/>
              <a:t>Third, some of its concepts are incorporated into the SQL . The Relational Algebra and Relational Calculus query language for RDBMSs.</a:t>
            </a:r>
          </a:p>
          <a:p>
            <a:pPr algn="just" eaLnBrk="1" hangingPunct="1">
              <a:buFont typeface="Arial" panose="020B0604020202020204" pitchFamily="34" charset="0"/>
              <a:buNone/>
            </a:pPr>
            <a:r>
              <a:rPr lang="en-US" altLang="en-US" sz="2200"/>
              <a:t> Although most commercial RDBMSs in use today do not provide user interfaces for relational algebra queries, the core operations and functions in the internal modules of most </a:t>
            </a:r>
            <a:r>
              <a:rPr lang="en-US" altLang="en-US" sz="2200" b="1" u="sng"/>
              <a:t>relational systems are based on relational algebra operations. </a:t>
            </a:r>
          </a:p>
        </p:txBody>
      </p:sp>
      <p:sp>
        <p:nvSpPr>
          <p:cNvPr id="4" name="Date Placeholder 3">
            <a:extLst>
              <a:ext uri="{FF2B5EF4-FFF2-40B4-BE49-F238E27FC236}">
                <a16:creationId xmlns:a16="http://schemas.microsoft.com/office/drawing/2014/main" xmlns="" id="{B163DD95-2949-4D7A-A8ED-8923B3EB34D9}"/>
              </a:ext>
            </a:extLst>
          </p:cNvPr>
          <p:cNvSpPr>
            <a:spLocks noGrp="1"/>
          </p:cNvSpPr>
          <p:nvPr>
            <p:ph type="dt" sz="quarter" idx="10"/>
          </p:nvPr>
        </p:nvSpPr>
        <p:spPr/>
        <p:txBody>
          <a:bodyPr/>
          <a:lstStyle/>
          <a:p>
            <a:pPr>
              <a:defRPr/>
            </a:pPr>
            <a:fld id="{F6D396B8-FBAF-4722-A272-4008D406D99A}" type="datetime1">
              <a:rPr lang="en-US"/>
              <a:pPr>
                <a:defRPr/>
              </a:pPr>
              <a:t>08/03/22</a:t>
            </a:fld>
            <a:endParaRPr lang="en-US"/>
          </a:p>
        </p:txBody>
      </p:sp>
      <p:sp>
        <p:nvSpPr>
          <p:cNvPr id="5" name="Footer Placeholder 4">
            <a:extLst>
              <a:ext uri="{FF2B5EF4-FFF2-40B4-BE49-F238E27FC236}">
                <a16:creationId xmlns:a16="http://schemas.microsoft.com/office/drawing/2014/main" xmlns="" id="{62A20274-06C0-4B51-9F68-62CDC82DA758}"/>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113732A8-A287-413D-86D7-3D88CACDAA6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F0BD1F-46E9-407B-BE62-C67CD08C8E10}"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F412B872-4233-43B2-A44B-D3CF3A7BCC7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buFont typeface="Arial" charset="0"/>
              <a:buNone/>
              <a:defRPr/>
            </a:pPr>
            <a:r>
              <a:rPr lang="en-US" sz="3200" b="1" dirty="0">
                <a:solidFill>
                  <a:srgbClr val="C00000"/>
                </a:solidFill>
              </a:rPr>
              <a:t>Importance of relational Algebra</a:t>
            </a:r>
          </a:p>
        </p:txBody>
      </p:sp>
      <p:pic>
        <p:nvPicPr>
          <p:cNvPr id="50183" name="Picture 2" descr="E:\NIET\Project\xLogo11.png.pagespeed.ic.pydHLuCQEZ.png">
            <a:extLst>
              <a:ext uri="{FF2B5EF4-FFF2-40B4-BE49-F238E27FC236}">
                <a16:creationId xmlns:a16="http://schemas.microsoft.com/office/drawing/2014/main" xmlns="" id="{6799CD8A-B2A9-463E-A14D-537D7ECD7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E010A-773C-4780-BC34-1DAC2A84460C}"/>
              </a:ext>
            </a:extLst>
          </p:cNvPr>
          <p:cNvSpPr>
            <a:spLocks noGrp="1"/>
          </p:cNvSpPr>
          <p:nvPr>
            <p:ph type="dt" sz="quarter" idx="10"/>
          </p:nvPr>
        </p:nvSpPr>
        <p:spPr/>
        <p:txBody>
          <a:bodyPr/>
          <a:lstStyle/>
          <a:p>
            <a:pPr>
              <a:defRPr/>
            </a:pPr>
            <a:fld id="{A8825D48-F002-4281-830A-B9DDBCF3F13C}" type="datetime1">
              <a:rPr lang="en-US"/>
              <a:pPr>
                <a:defRPr/>
              </a:pPr>
              <a:t>08/03/22</a:t>
            </a:fld>
            <a:endParaRPr lang="en-US"/>
          </a:p>
        </p:txBody>
      </p:sp>
      <p:sp>
        <p:nvSpPr>
          <p:cNvPr id="5" name="Footer Placeholder 4">
            <a:extLst>
              <a:ext uri="{FF2B5EF4-FFF2-40B4-BE49-F238E27FC236}">
                <a16:creationId xmlns:a16="http://schemas.microsoft.com/office/drawing/2014/main" xmlns="" id="{10F7375D-D2DD-48C9-8D7D-0CAE3CDA7C14}"/>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1AF42478-BC02-493D-BFAA-C5A211EA1C7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B13C00-AB6E-41CC-9AD6-40581C1BF54D}"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C3AC5A78-2D30-4D63-A87D-B1C35A1AF67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Query processing</a:t>
            </a:r>
          </a:p>
        </p:txBody>
      </p:sp>
      <p:pic>
        <p:nvPicPr>
          <p:cNvPr id="51206" name="Picture 2" descr="E:\NIET\Project\xLogo11.png.pagespeed.ic.pydHLuCQEZ.png">
            <a:extLst>
              <a:ext uri="{FF2B5EF4-FFF2-40B4-BE49-F238E27FC236}">
                <a16:creationId xmlns:a16="http://schemas.microsoft.com/office/drawing/2014/main" xmlns="" id="{E891F186-E8D8-43D5-A8A4-7A4F9BF78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2">
            <a:extLst>
              <a:ext uri="{FF2B5EF4-FFF2-40B4-BE49-F238E27FC236}">
                <a16:creationId xmlns:a16="http://schemas.microsoft.com/office/drawing/2014/main" xmlns="" id="{E5B21D93-21FF-4C25-BF5C-A9B2224616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763713"/>
            <a:ext cx="8305800" cy="456088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10200"/>
          </a:xfrm>
        </p:spPr>
        <p:txBody>
          <a:bodyPr>
            <a:noAutofit/>
          </a:bodyPr>
          <a:lstStyle/>
          <a:p>
            <a:pPr algn="just"/>
            <a:r>
              <a:rPr lang="en-US" sz="2200" dirty="0"/>
              <a:t>A good background in DBMS fundamentals is required. </a:t>
            </a:r>
          </a:p>
          <a:p>
            <a:pPr algn="just"/>
            <a:r>
              <a:rPr lang="en-US" sz="2200" dirty="0"/>
              <a:t>Students should be comfortable with the relational model, SQL, and the basic functions of database systems. </a:t>
            </a:r>
          </a:p>
          <a:p>
            <a:pPr algn="just"/>
            <a:r>
              <a:rPr lang="en-US" sz="2200" dirty="0"/>
              <a:t>Students should also be capable of implementing a large, complex system on UNIX in C or C++.</a:t>
            </a:r>
          </a:p>
          <a:p>
            <a:pPr algn="just"/>
            <a:r>
              <a:rPr lang="en-US" sz="2200" dirty="0"/>
              <a:t>The proper understanding of data structures and algorithms will help you to understand the DBMS quickly.</a:t>
            </a:r>
          </a:p>
          <a:p>
            <a:pPr algn="just"/>
            <a:endParaRPr lang="en-US" sz="2200" dirty="0"/>
          </a:p>
          <a:p>
            <a:pPr algn="just"/>
            <a:r>
              <a:rPr lang="en-US" sz="2200" dirty="0"/>
              <a:t>Recap </a:t>
            </a:r>
          </a:p>
          <a:p>
            <a:pPr lvl="1" algn="just"/>
            <a:r>
              <a:rPr lang="en-US" sz="2200" dirty="0"/>
              <a:t>In last unit we studied about</a:t>
            </a:r>
          </a:p>
          <a:p>
            <a:pPr lvl="2" algn="just"/>
            <a:r>
              <a:rPr lang="en-US" sz="2200" dirty="0"/>
              <a:t>Data base and file system</a:t>
            </a:r>
          </a:p>
          <a:p>
            <a:pPr lvl="2" algn="just"/>
            <a:r>
              <a:rPr lang="en-US" sz="2200" dirty="0"/>
              <a:t>Database concept and architecture</a:t>
            </a:r>
          </a:p>
          <a:p>
            <a:pPr lvl="2" algn="just"/>
            <a:r>
              <a:rPr lang="en-US" sz="2200" dirty="0"/>
              <a:t>Database languages</a:t>
            </a:r>
          </a:p>
          <a:p>
            <a:pPr lvl="2" algn="just"/>
            <a:r>
              <a:rPr lang="en-US" sz="2200" dirty="0"/>
              <a:t>ER modeling concepts</a:t>
            </a:r>
          </a:p>
        </p:txBody>
      </p:sp>
      <p:sp>
        <p:nvSpPr>
          <p:cNvPr id="4" name="Date Placeholder 3"/>
          <p:cNvSpPr>
            <a:spLocks noGrp="1"/>
          </p:cNvSpPr>
          <p:nvPr>
            <p:ph type="dt" sz="half" idx="10"/>
          </p:nvPr>
        </p:nvSpPr>
        <p:spPr/>
        <p:txBody>
          <a:bodyPr/>
          <a:lstStyle/>
          <a:p>
            <a:fld id="{506BD5F0-0E47-4662-94DA-A6C1817E2411}"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099464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576F31-2302-424F-99BC-83DB474A76D8}" type="datetime1">
              <a:rPr lang="en-US" smtClean="0"/>
              <a:pPr/>
              <a:t>08/03/22</a:t>
            </a:fld>
            <a:endParaRPr lang="en-US"/>
          </a:p>
        </p:txBody>
      </p:sp>
      <p:sp>
        <p:nvSpPr>
          <p:cNvPr id="5" name="Footer Placeholder 4"/>
          <p:cNvSpPr>
            <a:spLocks noGrp="1"/>
          </p:cNvSpPr>
          <p:nvPr>
            <p:ph type="ftr" sz="quarter" idx="11"/>
          </p:nvPr>
        </p:nvSpPr>
        <p:spPr/>
        <p:txBody>
          <a:bodyPr/>
          <a:lstStyle/>
          <a:p>
            <a:r>
              <a:rPr lang="en-US" smtClean="0"/>
              <a:t>Ram Kumar Sharma          KCS-501 and DBMS                Unit-2</a:t>
            </a:r>
            <a:endParaRPr lang="en-US"/>
          </a:p>
        </p:txBody>
      </p:sp>
      <p:sp>
        <p:nvSpPr>
          <p:cNvPr id="6" name="Slide Number Placeholder 5"/>
          <p:cNvSpPr>
            <a:spLocks noGrp="1"/>
          </p:cNvSpPr>
          <p:nvPr>
            <p:ph type="sldNum" sz="quarter" idx="12"/>
          </p:nvPr>
        </p:nvSpPr>
        <p:spPr/>
        <p:txBody>
          <a:bodyPr/>
          <a:lstStyle/>
          <a:p>
            <a:fld id="{87264B37-B6FE-4BF9-8A5E-5B19EEBC265D}" type="slidenum">
              <a:rPr lang="en-US" smtClean="0"/>
              <a:pPr/>
              <a:t>40</a:t>
            </a:fld>
            <a:endParaRPr lang="en-US"/>
          </a:p>
        </p:txBody>
      </p:sp>
      <p:sp>
        <p:nvSpPr>
          <p:cNvPr id="7" name="Title 1">
            <a:extLst>
              <a:ext uri="{FF2B5EF4-FFF2-40B4-BE49-F238E27FC236}">
                <a16:creationId xmlns:a16="http://schemas.microsoft.com/office/drawing/2014/main" xmlns="" id="{C3AC5A78-2D30-4D63-A87D-B1C35A1AF67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Query processing</a:t>
            </a:r>
          </a:p>
        </p:txBody>
      </p:sp>
      <p:pic>
        <p:nvPicPr>
          <p:cNvPr id="8" name="Picture 2" descr="E:\NIET\Project\xLogo11.png.pagespeed.ic.pydHLuCQEZ.png">
            <a:extLst>
              <a:ext uri="{FF2B5EF4-FFF2-40B4-BE49-F238E27FC236}">
                <a16:creationId xmlns:a16="http://schemas.microsoft.com/office/drawing/2014/main" xmlns="" id="{E891F186-E8D8-43D5-A8A4-7A4F9BF78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95536" y="980728"/>
            <a:ext cx="8316416" cy="2031325"/>
          </a:xfrm>
          <a:prstGeom prst="rect">
            <a:avLst/>
          </a:prstGeom>
        </p:spPr>
        <p:txBody>
          <a:bodyPr wrap="square">
            <a:spAutoFit/>
          </a:bodyPr>
          <a:lstStyle/>
          <a:p>
            <a:pPr algn="just"/>
            <a:r>
              <a:rPr lang="en-US" dirty="0"/>
              <a:t>Query Processing is the activity performed in extracting data from the database. In query processing, it takes various steps for fetching the data from the database. The steps involved are:</a:t>
            </a:r>
          </a:p>
          <a:p>
            <a:pPr algn="just"/>
            <a:endParaRPr lang="en-US" dirty="0"/>
          </a:p>
          <a:p>
            <a:pPr algn="just"/>
            <a:r>
              <a:rPr lang="en-US" dirty="0"/>
              <a:t>Parsing and translation</a:t>
            </a:r>
          </a:p>
          <a:p>
            <a:pPr algn="just"/>
            <a:r>
              <a:rPr lang="en-US" dirty="0"/>
              <a:t>Optimization</a:t>
            </a:r>
          </a:p>
          <a:p>
            <a:pPr algn="just"/>
            <a:r>
              <a:rPr lang="en-US" dirty="0"/>
              <a:t>Evaluation</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l="1796" t="11250" r="5206" b="13644"/>
          <a:stretch>
            <a:fillRect/>
          </a:stretch>
        </p:blipFill>
        <p:spPr bwMode="auto">
          <a:xfrm>
            <a:off x="2559248" y="2564904"/>
            <a:ext cx="6045200" cy="3662363"/>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707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49B13736-0CE3-44AE-A474-091097D4CDE0}"/>
              </a:ext>
            </a:extLst>
          </p:cNvPr>
          <p:cNvSpPr>
            <a:spLocks noGrp="1"/>
          </p:cNvSpPr>
          <p:nvPr>
            <p:ph idx="1"/>
          </p:nvPr>
        </p:nvSpPr>
        <p:spPr>
          <a:xfrm>
            <a:off x="533400" y="1143000"/>
            <a:ext cx="8229600" cy="5105400"/>
          </a:xfrm>
        </p:spPr>
        <p:txBody>
          <a:bodyPr/>
          <a:lstStyle/>
          <a:p>
            <a:pPr algn="just" eaLnBrk="1" hangingPunct="1">
              <a:buFont typeface="Arial" charset="0"/>
              <a:buNone/>
              <a:defRPr/>
            </a:pPr>
            <a:r>
              <a:rPr lang="en-US" sz="2400" dirty="0"/>
              <a:t>Relational query languages use relational algebra to break the user requests and instruct the DBMS to execute the requests.</a:t>
            </a:r>
          </a:p>
          <a:p>
            <a:pPr algn="just" eaLnBrk="1" hangingPunct="1">
              <a:buFont typeface="Arial" charset="0"/>
              <a:buNone/>
              <a:defRPr/>
            </a:pPr>
            <a:r>
              <a:rPr lang="en-US" sz="2400" dirty="0"/>
              <a:t>It is the language by which user communicates with the database.</a:t>
            </a:r>
          </a:p>
          <a:p>
            <a:pPr algn="just" eaLnBrk="1" hangingPunct="1">
              <a:buFont typeface="Arial" charset="0"/>
              <a:buNone/>
              <a:defRPr/>
            </a:pPr>
            <a:r>
              <a:rPr lang="en-US" sz="2400" dirty="0"/>
              <a:t> These relational query languages can be </a:t>
            </a:r>
          </a:p>
          <a:p>
            <a:pPr algn="just" eaLnBrk="1" hangingPunct="1">
              <a:buFont typeface="Arial" charset="0"/>
              <a:buNone/>
              <a:defRPr/>
            </a:pPr>
            <a:endParaRPr lang="en-US" sz="2400" dirty="0"/>
          </a:p>
          <a:p>
            <a:pPr marL="457200" indent="-457200" algn="just" eaLnBrk="1" hangingPunct="1">
              <a:buFont typeface="Arial" charset="0"/>
              <a:buAutoNum type="arabicPeriod"/>
              <a:defRPr/>
            </a:pPr>
            <a:r>
              <a:rPr lang="en-US" sz="2400" b="1" dirty="0"/>
              <a:t>Procedural Query Language</a:t>
            </a:r>
          </a:p>
          <a:p>
            <a:pPr marL="457200" indent="-457200" algn="just" eaLnBrk="1" hangingPunct="1">
              <a:buFont typeface="Arial" charset="0"/>
              <a:buAutoNum type="arabicPeriod"/>
              <a:defRPr/>
            </a:pPr>
            <a:r>
              <a:rPr lang="en-US" sz="2400" b="1" dirty="0"/>
              <a:t>Non- Procedural Query Language</a:t>
            </a:r>
            <a:endParaRPr lang="en-US" sz="2400" dirty="0"/>
          </a:p>
          <a:p>
            <a:pPr marL="457200" indent="-457200" eaLnBrk="1" hangingPunct="1">
              <a:buFont typeface="Arial" charset="0"/>
              <a:buNone/>
              <a:defRPr/>
            </a:pPr>
            <a:endParaRPr lang="en-US" sz="2200" dirty="0"/>
          </a:p>
        </p:txBody>
      </p:sp>
      <p:sp>
        <p:nvSpPr>
          <p:cNvPr id="4" name="Date Placeholder 3">
            <a:extLst>
              <a:ext uri="{FF2B5EF4-FFF2-40B4-BE49-F238E27FC236}">
                <a16:creationId xmlns:a16="http://schemas.microsoft.com/office/drawing/2014/main" xmlns="" id="{A4486DFB-1374-4EAF-A455-B551A785B641}"/>
              </a:ext>
            </a:extLst>
          </p:cNvPr>
          <p:cNvSpPr>
            <a:spLocks noGrp="1"/>
          </p:cNvSpPr>
          <p:nvPr>
            <p:ph type="dt" sz="quarter" idx="10"/>
          </p:nvPr>
        </p:nvSpPr>
        <p:spPr/>
        <p:txBody>
          <a:bodyPr/>
          <a:lstStyle/>
          <a:p>
            <a:pPr>
              <a:defRPr/>
            </a:pPr>
            <a:fld id="{00FFC975-67AC-453C-9523-1BFB7D570553}" type="datetime1">
              <a:rPr lang="en-US"/>
              <a:pPr>
                <a:defRPr/>
              </a:pPr>
              <a:t>08/03/22</a:t>
            </a:fld>
            <a:endParaRPr lang="en-US"/>
          </a:p>
        </p:txBody>
      </p:sp>
      <p:sp>
        <p:nvSpPr>
          <p:cNvPr id="5" name="Footer Placeholder 4">
            <a:extLst>
              <a:ext uri="{FF2B5EF4-FFF2-40B4-BE49-F238E27FC236}">
                <a16:creationId xmlns:a16="http://schemas.microsoft.com/office/drawing/2014/main" xmlns="" id="{EDF349F8-E6AF-4A5F-B6F5-88E39E1875E1}"/>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E42BECEC-9B85-4673-AC72-F3CFEFBF5FE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B3DF4C-A127-4C16-AAB9-83F0DE1B9451}" type="slidenum">
              <a:rPr lang="en-US" altLang="en-US">
                <a:solidFill>
                  <a:srgbClr val="898989"/>
                </a:solidFill>
                <a:latin typeface="Calibri" panose="020F0502020204030204" pitchFamily="34" charset="0"/>
              </a:rPr>
              <a:pPr eaLnBrk="1" hangingPunct="1"/>
              <a:t>41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A4C0F7D3-B885-4379-8176-5CC329DCDE9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rPr>
              <a:t>Relational Query Languages</a:t>
            </a:r>
          </a:p>
        </p:txBody>
      </p:sp>
      <p:pic>
        <p:nvPicPr>
          <p:cNvPr id="52231" name="Picture 2" descr="E:\NIET\Project\xLogo11.png.pagespeed.ic.pydHLuCQEZ.png">
            <a:extLst>
              <a:ext uri="{FF2B5EF4-FFF2-40B4-BE49-F238E27FC236}">
                <a16:creationId xmlns:a16="http://schemas.microsoft.com/office/drawing/2014/main" xmlns="" id="{E5305143-4E1D-4BD3-9369-047051E7E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xmlns="" id="{65B0C6E0-73E5-4212-B4F8-3C693863E2D9}"/>
              </a:ext>
            </a:extLst>
          </p:cNvPr>
          <p:cNvSpPr>
            <a:spLocks noGrp="1"/>
          </p:cNvSpPr>
          <p:nvPr>
            <p:ph idx="1"/>
          </p:nvPr>
        </p:nvSpPr>
        <p:spPr>
          <a:xfrm>
            <a:off x="533400" y="1143000"/>
            <a:ext cx="8229600" cy="5105400"/>
          </a:xfrm>
        </p:spPr>
        <p:txBody>
          <a:bodyPr/>
          <a:lstStyle/>
          <a:p>
            <a:pPr marL="457200" indent="-457200" algn="just" eaLnBrk="1" hangingPunct="1">
              <a:buFont typeface="Arial" charset="0"/>
              <a:buAutoNum type="arabicPeriod"/>
              <a:defRPr/>
            </a:pPr>
            <a:r>
              <a:rPr lang="en-US" sz="2400" b="1" dirty="0"/>
              <a:t>Procedural Query Language</a:t>
            </a:r>
          </a:p>
          <a:p>
            <a:pPr marL="457200" indent="-457200" algn="just" eaLnBrk="1" hangingPunct="1">
              <a:buFont typeface="Arial" charset="0"/>
              <a:buNone/>
              <a:defRPr/>
            </a:pPr>
            <a:endParaRPr lang="en-US" sz="2400" b="1" dirty="0"/>
          </a:p>
          <a:p>
            <a:pPr algn="just" eaLnBrk="1" hangingPunct="1">
              <a:buFont typeface="Wingdings" pitchFamily="2" charset="2"/>
              <a:buChar char="q"/>
              <a:defRPr/>
            </a:pPr>
            <a:r>
              <a:rPr lang="en-US" sz="2400" dirty="0"/>
              <a:t>In procedural query language, user instructs the system to perform a series of operations to produce the desired results. </a:t>
            </a:r>
          </a:p>
          <a:p>
            <a:pPr algn="just" eaLnBrk="1" hangingPunct="1">
              <a:buFont typeface="Arial" charset="0"/>
              <a:buNone/>
              <a:defRPr/>
            </a:pPr>
            <a:endParaRPr lang="en-US" sz="2400" dirty="0"/>
          </a:p>
          <a:p>
            <a:pPr algn="just" eaLnBrk="1" hangingPunct="1">
              <a:buFont typeface="Wingdings" pitchFamily="2" charset="2"/>
              <a:buChar char="q"/>
              <a:defRPr/>
            </a:pPr>
            <a:r>
              <a:rPr lang="en-US" sz="2400" dirty="0"/>
              <a:t>Here users tells what data to be retrieved from database and how to retrieve it. </a:t>
            </a:r>
            <a:r>
              <a:rPr lang="en-US" sz="2400" b="1" u="sng" dirty="0"/>
              <a:t>Relational algebra </a:t>
            </a:r>
            <a:r>
              <a:rPr lang="en-US" sz="2400" dirty="0"/>
              <a:t>is a procedural query language.</a:t>
            </a:r>
          </a:p>
          <a:p>
            <a:pPr marL="457200" indent="-457200" eaLnBrk="1" hangingPunct="1">
              <a:buFont typeface="Arial" charset="0"/>
              <a:buNone/>
              <a:defRPr/>
            </a:pPr>
            <a:endParaRPr lang="en-US" sz="2200" dirty="0"/>
          </a:p>
        </p:txBody>
      </p:sp>
      <p:sp>
        <p:nvSpPr>
          <p:cNvPr id="4" name="Date Placeholder 3">
            <a:extLst>
              <a:ext uri="{FF2B5EF4-FFF2-40B4-BE49-F238E27FC236}">
                <a16:creationId xmlns:a16="http://schemas.microsoft.com/office/drawing/2014/main" xmlns="" id="{D6F76DAE-C02E-4175-B8DD-6EAEC9A10C7A}"/>
              </a:ext>
            </a:extLst>
          </p:cNvPr>
          <p:cNvSpPr>
            <a:spLocks noGrp="1"/>
          </p:cNvSpPr>
          <p:nvPr>
            <p:ph type="dt" sz="quarter" idx="10"/>
          </p:nvPr>
        </p:nvSpPr>
        <p:spPr/>
        <p:txBody>
          <a:bodyPr/>
          <a:lstStyle/>
          <a:p>
            <a:pPr>
              <a:defRPr/>
            </a:pPr>
            <a:fld id="{00FFC975-67AC-453C-9523-1BFB7D570553}" type="datetime1">
              <a:rPr lang="en-US"/>
              <a:pPr>
                <a:defRPr/>
              </a:pPr>
              <a:t>08/03/22</a:t>
            </a:fld>
            <a:endParaRPr lang="en-US"/>
          </a:p>
        </p:txBody>
      </p:sp>
      <p:sp>
        <p:nvSpPr>
          <p:cNvPr id="5" name="Footer Placeholder 4">
            <a:extLst>
              <a:ext uri="{FF2B5EF4-FFF2-40B4-BE49-F238E27FC236}">
                <a16:creationId xmlns:a16="http://schemas.microsoft.com/office/drawing/2014/main" xmlns="" id="{C22EDBF8-3446-4653-A810-166CD9118D52}"/>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EA843671-93F0-48B4-8473-F1C42C0AD93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35F9B9-1EAD-4ED2-95DC-0FFB44307182}" type="slidenum">
              <a:rPr lang="en-US" altLang="en-US">
                <a:solidFill>
                  <a:srgbClr val="898989"/>
                </a:solidFill>
                <a:latin typeface="Calibri" panose="020F0502020204030204" pitchFamily="34" charset="0"/>
              </a:rPr>
              <a:pPr eaLnBrk="1" hangingPunct="1"/>
              <a:t>42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E3755EA-049B-40DF-8BD2-1FCA8AD27EE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rPr>
              <a:t>Conti……</a:t>
            </a:r>
          </a:p>
        </p:txBody>
      </p:sp>
      <p:pic>
        <p:nvPicPr>
          <p:cNvPr id="53255" name="Picture 2" descr="E:\NIET\Project\xLogo11.png.pagespeed.ic.pydHLuCQEZ.png">
            <a:extLst>
              <a:ext uri="{FF2B5EF4-FFF2-40B4-BE49-F238E27FC236}">
                <a16:creationId xmlns:a16="http://schemas.microsoft.com/office/drawing/2014/main" xmlns="" id="{8F14A5E0-CAB8-4C33-94D2-1833011FD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a16="http://schemas.microsoft.com/office/drawing/2014/main" xmlns="" id="{30B4C8A0-F277-4CEC-B1CB-92882E76CE2F}"/>
              </a:ext>
            </a:extLst>
          </p:cNvPr>
          <p:cNvSpPr>
            <a:spLocks noGrp="1"/>
          </p:cNvSpPr>
          <p:nvPr>
            <p:ph idx="1"/>
          </p:nvPr>
        </p:nvSpPr>
        <p:spPr>
          <a:xfrm>
            <a:off x="533400" y="1143000"/>
            <a:ext cx="8229600" cy="5181600"/>
          </a:xfrm>
        </p:spPr>
        <p:txBody>
          <a:bodyPr>
            <a:normAutofit lnSpcReduction="10000"/>
          </a:bodyPr>
          <a:lstStyle/>
          <a:p>
            <a:pPr eaLnBrk="1" hangingPunct="1">
              <a:buFont typeface="Arial" panose="020B0604020202020204" pitchFamily="34" charset="0"/>
              <a:buNone/>
            </a:pPr>
            <a:r>
              <a:rPr lang="en-US" altLang="en-US" sz="2400" b="1"/>
              <a:t>2 	Non- Procedural Query Language</a:t>
            </a: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In Non-procedural query language, user instructs the system to produce the desired result without telling the step by step process. Here users tells what data to be retrieved from database but doesn’t tell how to retrieve it. R</a:t>
            </a:r>
            <a:r>
              <a:rPr lang="en-US" altLang="en-US" sz="2400" b="1"/>
              <a:t>elational Calculus is Non- Procedural Query Language.</a:t>
            </a:r>
          </a:p>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r>
              <a:rPr lang="en-US" altLang="en-US" sz="2400" b="1"/>
              <a:t>Example :- </a:t>
            </a:r>
          </a:p>
          <a:p>
            <a:pPr algn="just" eaLnBrk="1" hangingPunct="1">
              <a:buFont typeface="Arial" panose="020B0604020202020204" pitchFamily="34" charset="0"/>
              <a:buNone/>
            </a:pPr>
            <a:r>
              <a:rPr lang="en-US" altLang="en-US" sz="2400"/>
              <a:t>if you are just telling him to make a tea and not telling the process then it is a non-procedural language, however if you are telling the step by step process like switch on the stove, boil the water, add milk etc. then it is a procedural language.</a:t>
            </a:r>
          </a:p>
        </p:txBody>
      </p:sp>
      <p:sp>
        <p:nvSpPr>
          <p:cNvPr id="4" name="Date Placeholder 3">
            <a:extLst>
              <a:ext uri="{FF2B5EF4-FFF2-40B4-BE49-F238E27FC236}">
                <a16:creationId xmlns:a16="http://schemas.microsoft.com/office/drawing/2014/main" xmlns="" id="{C66DDCD5-1CD7-4D41-B197-0910662932EB}"/>
              </a:ext>
            </a:extLst>
          </p:cNvPr>
          <p:cNvSpPr>
            <a:spLocks noGrp="1"/>
          </p:cNvSpPr>
          <p:nvPr>
            <p:ph type="dt" sz="quarter" idx="10"/>
          </p:nvPr>
        </p:nvSpPr>
        <p:spPr/>
        <p:txBody>
          <a:bodyPr/>
          <a:lstStyle/>
          <a:p>
            <a:pPr>
              <a:defRPr/>
            </a:pPr>
            <a:fld id="{6828CD38-F585-461E-AF4F-ACBEB7E9C2DE}" type="datetime1">
              <a:rPr lang="en-US"/>
              <a:pPr>
                <a:defRPr/>
              </a:pPr>
              <a:t>08/03/22</a:t>
            </a:fld>
            <a:endParaRPr lang="en-US"/>
          </a:p>
        </p:txBody>
      </p:sp>
      <p:sp>
        <p:nvSpPr>
          <p:cNvPr id="5" name="Footer Placeholder 4">
            <a:extLst>
              <a:ext uri="{FF2B5EF4-FFF2-40B4-BE49-F238E27FC236}">
                <a16:creationId xmlns:a16="http://schemas.microsoft.com/office/drawing/2014/main" xmlns="" id="{4C98361E-A642-4E37-9714-64EF3327FB2A}"/>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3B73E0C2-6318-4FE1-9403-D3612CAC482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54773F-002A-44BF-96D1-1E11CBF2B41A}" type="slidenum">
              <a:rPr lang="en-US" altLang="en-US">
                <a:solidFill>
                  <a:srgbClr val="898989"/>
                </a:solidFill>
                <a:latin typeface="Calibri" panose="020F0502020204030204" pitchFamily="34" charset="0"/>
              </a:rPr>
              <a:pPr eaLnBrk="1" hangingPunct="1"/>
              <a:t>43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470C0DF3-3814-402A-A12F-7B00559FA04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Conti………….</a:t>
            </a:r>
          </a:p>
        </p:txBody>
      </p:sp>
      <p:pic>
        <p:nvPicPr>
          <p:cNvPr id="54279" name="Picture 2" descr="E:\NIET\Project\xLogo11.png.pagespeed.ic.pydHLuCQEZ.png">
            <a:extLst>
              <a:ext uri="{FF2B5EF4-FFF2-40B4-BE49-F238E27FC236}">
                <a16:creationId xmlns:a16="http://schemas.microsoft.com/office/drawing/2014/main" xmlns="" id="{1582E73E-6A25-4A8F-BA01-CFEB02771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xmlns="" id="{1C5EF369-7B80-44F3-94E9-58EECF94EBF9}"/>
              </a:ext>
            </a:extLst>
          </p:cNvPr>
          <p:cNvSpPr>
            <a:spLocks noGrp="1"/>
          </p:cNvSpPr>
          <p:nvPr>
            <p:ph idx="1"/>
          </p:nvPr>
        </p:nvSpPr>
        <p:spPr>
          <a:xfrm>
            <a:off x="533400" y="1143000"/>
            <a:ext cx="8229600" cy="4953000"/>
          </a:xfrm>
        </p:spPr>
        <p:txBody>
          <a:bodyPr/>
          <a:lstStyle/>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r>
              <a:rPr lang="en-US" altLang="en-US" sz="2400" b="1"/>
              <a:t>Note :- </a:t>
            </a:r>
            <a:r>
              <a:rPr lang="en-US" altLang="en-US" sz="2400"/>
              <a:t>I have used word conceptual while describing relational algebra and relational calculus, because they are theoretical mathematical system or query language, they are not the practical implementation, SQL is a practical implementation of relational algebra and relational calculus.</a:t>
            </a:r>
          </a:p>
        </p:txBody>
      </p:sp>
      <p:sp>
        <p:nvSpPr>
          <p:cNvPr id="4" name="Date Placeholder 3">
            <a:extLst>
              <a:ext uri="{FF2B5EF4-FFF2-40B4-BE49-F238E27FC236}">
                <a16:creationId xmlns:a16="http://schemas.microsoft.com/office/drawing/2014/main" xmlns="" id="{874F52B5-A1A7-470A-AB09-05FC9CD0267F}"/>
              </a:ext>
            </a:extLst>
          </p:cNvPr>
          <p:cNvSpPr>
            <a:spLocks noGrp="1"/>
          </p:cNvSpPr>
          <p:nvPr>
            <p:ph type="dt" sz="quarter" idx="10"/>
          </p:nvPr>
        </p:nvSpPr>
        <p:spPr/>
        <p:txBody>
          <a:bodyPr/>
          <a:lstStyle/>
          <a:p>
            <a:pPr>
              <a:defRPr/>
            </a:pPr>
            <a:fld id="{6828CD38-F585-461E-AF4F-ACBEB7E9C2DE}" type="datetime1">
              <a:rPr lang="en-US"/>
              <a:pPr>
                <a:defRPr/>
              </a:pPr>
              <a:t>08/03/22</a:t>
            </a:fld>
            <a:endParaRPr lang="en-US"/>
          </a:p>
        </p:txBody>
      </p:sp>
      <p:sp>
        <p:nvSpPr>
          <p:cNvPr id="5" name="Footer Placeholder 4">
            <a:extLst>
              <a:ext uri="{FF2B5EF4-FFF2-40B4-BE49-F238E27FC236}">
                <a16:creationId xmlns:a16="http://schemas.microsoft.com/office/drawing/2014/main" xmlns="" id="{348B909F-B4DC-40A9-9AB2-0E4C5D0C15F8}"/>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3CAF7F23-BCAD-4048-9228-F245D1F2A79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1556A2-3CC7-4E22-8242-2BEC4B502E87}" type="slidenum">
              <a:rPr lang="en-US" altLang="en-US">
                <a:solidFill>
                  <a:srgbClr val="898989"/>
                </a:solidFill>
                <a:latin typeface="Calibri" panose="020F0502020204030204" pitchFamily="34" charset="0"/>
              </a:rPr>
              <a:pPr eaLnBrk="1" hangingPunct="1"/>
              <a:t>44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5706D9F7-1472-45AA-A5E1-C69838ED89F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Conti………….</a:t>
            </a:r>
          </a:p>
        </p:txBody>
      </p:sp>
      <p:pic>
        <p:nvPicPr>
          <p:cNvPr id="55303" name="Picture 2" descr="E:\NIET\Project\xLogo11.png.pagespeed.ic.pydHLuCQEZ.png">
            <a:extLst>
              <a:ext uri="{FF2B5EF4-FFF2-40B4-BE49-F238E27FC236}">
                <a16:creationId xmlns:a16="http://schemas.microsoft.com/office/drawing/2014/main" xmlns="" id="{64450294-FEA0-44A5-9191-EC467761E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Relational Algebra</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algn="just"/>
            <a:r>
              <a:rPr lang="en-US" sz="2200" dirty="0"/>
              <a:t>RELATIONAL ALGEBRA is a widely used procedural query language. </a:t>
            </a:r>
          </a:p>
          <a:p>
            <a:pPr algn="just"/>
            <a:endParaRPr lang="en-US" sz="2200" dirty="0"/>
          </a:p>
          <a:p>
            <a:pPr algn="just"/>
            <a:r>
              <a:rPr lang="en-US" sz="2200" dirty="0"/>
              <a:t>It collects instances of relations as input and gives occurrences of relations as output. </a:t>
            </a:r>
          </a:p>
          <a:p>
            <a:pPr algn="just"/>
            <a:endParaRPr lang="en-US" sz="2200" dirty="0"/>
          </a:p>
          <a:p>
            <a:pPr algn="just"/>
            <a:r>
              <a:rPr lang="en-US" sz="2200" dirty="0"/>
              <a:t>It uses various operations to perform this action. SQL Relational algebra query operations are performed recursively on a relation. </a:t>
            </a:r>
          </a:p>
          <a:p>
            <a:pPr algn="just"/>
            <a:endParaRPr lang="en-US" sz="2200" dirty="0"/>
          </a:p>
          <a:p>
            <a:pPr algn="just"/>
            <a:r>
              <a:rPr lang="en-US" sz="2200" dirty="0"/>
              <a:t>The output of these operations is a new relation, which might be formed from one or more input relations.</a:t>
            </a:r>
            <a:endParaRPr lang="en-IN" sz="2200" dirty="0"/>
          </a:p>
        </p:txBody>
      </p:sp>
    </p:spTree>
    <p:extLst>
      <p:ext uri="{BB962C8B-B14F-4D97-AF65-F5344CB8AC3E}">
        <p14:creationId xmlns:p14="http://schemas.microsoft.com/office/powerpoint/2010/main" val="4062885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Relational Algebra Operations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908720"/>
            <a:ext cx="8229600" cy="5217443"/>
          </a:xfrm>
        </p:spPr>
        <p:txBody>
          <a:bodyPr>
            <a:noAutofit/>
          </a:bodyPr>
          <a:lstStyle/>
          <a:p>
            <a:pPr marL="0" indent="0">
              <a:buNone/>
            </a:pPr>
            <a:r>
              <a:rPr lang="en-IN" sz="1500" dirty="0" smtClean="0"/>
              <a:t>Basic Operators</a:t>
            </a:r>
          </a:p>
          <a:p>
            <a:r>
              <a:rPr lang="en-IN" sz="1500" dirty="0" smtClean="0"/>
              <a:t>SELECT</a:t>
            </a:r>
            <a:r>
              <a:rPr lang="en-IN" sz="1500" dirty="0"/>
              <a:t>(</a:t>
            </a:r>
            <a:r>
              <a:rPr lang="el-GR" sz="1500" dirty="0"/>
              <a:t>σ)</a:t>
            </a:r>
          </a:p>
          <a:p>
            <a:r>
              <a:rPr lang="en-IN" sz="1500" dirty="0"/>
              <a:t>Projection(</a:t>
            </a:r>
            <a:r>
              <a:rPr lang="el-GR" sz="1500" dirty="0"/>
              <a:t>π)</a:t>
            </a:r>
          </a:p>
          <a:p>
            <a:r>
              <a:rPr lang="en-IN" sz="1500" dirty="0"/>
              <a:t>Rename (</a:t>
            </a:r>
            <a:r>
              <a:rPr lang="el-GR" sz="1500" dirty="0"/>
              <a:t>ρ)</a:t>
            </a:r>
          </a:p>
          <a:p>
            <a:r>
              <a:rPr lang="en-IN" sz="1500" dirty="0"/>
              <a:t>Union operation (</a:t>
            </a:r>
            <a:r>
              <a:rPr lang="el-GR" sz="1500" dirty="0"/>
              <a:t>υ)</a:t>
            </a:r>
          </a:p>
          <a:p>
            <a:r>
              <a:rPr lang="en-IN" sz="1500" dirty="0"/>
              <a:t>Set Difference (-</a:t>
            </a:r>
            <a:r>
              <a:rPr lang="en-IN" sz="1500" dirty="0" smtClean="0"/>
              <a:t>)</a:t>
            </a:r>
          </a:p>
          <a:p>
            <a:r>
              <a:rPr lang="en-IN" sz="1500" dirty="0"/>
              <a:t>Cartesian product(X)</a:t>
            </a:r>
          </a:p>
          <a:p>
            <a:pPr marL="0" indent="0">
              <a:buNone/>
            </a:pPr>
            <a:endParaRPr lang="en-IN" sz="1500" dirty="0" smtClean="0"/>
          </a:p>
          <a:p>
            <a:pPr marL="0" indent="0">
              <a:buNone/>
            </a:pPr>
            <a:r>
              <a:rPr lang="en-IN" sz="1500" dirty="0" smtClean="0"/>
              <a:t>Derived Operators</a:t>
            </a:r>
            <a:endParaRPr lang="en-IN" sz="1500" dirty="0"/>
          </a:p>
          <a:p>
            <a:r>
              <a:rPr lang="en-IN" sz="1500" dirty="0" smtClean="0"/>
              <a:t>Intersection</a:t>
            </a:r>
          </a:p>
          <a:p>
            <a:r>
              <a:rPr lang="en-IN" sz="1500" dirty="0" smtClean="0"/>
              <a:t>Division</a:t>
            </a:r>
            <a:endParaRPr lang="en-IN" sz="1500" dirty="0"/>
          </a:p>
          <a:p>
            <a:r>
              <a:rPr lang="en-IN" sz="1500" dirty="0" smtClean="0"/>
              <a:t>Join </a:t>
            </a:r>
            <a:r>
              <a:rPr lang="en-IN" sz="1500" dirty="0"/>
              <a:t>Operations</a:t>
            </a:r>
          </a:p>
          <a:p>
            <a:r>
              <a:rPr lang="en-IN" sz="1500" dirty="0"/>
              <a:t>Inner Join:</a:t>
            </a:r>
          </a:p>
          <a:p>
            <a:pPr lvl="1"/>
            <a:r>
              <a:rPr lang="en-IN" sz="1500" dirty="0"/>
              <a:t>Theta Join:</a:t>
            </a:r>
          </a:p>
          <a:p>
            <a:pPr lvl="1"/>
            <a:r>
              <a:rPr lang="en-IN" sz="1500" dirty="0"/>
              <a:t>EQUI join:</a:t>
            </a:r>
          </a:p>
          <a:p>
            <a:pPr lvl="1"/>
            <a:r>
              <a:rPr lang="en-IN" sz="1500" dirty="0"/>
              <a:t>NATURAL JOIN (⋈)</a:t>
            </a:r>
          </a:p>
          <a:p>
            <a:r>
              <a:rPr lang="en-IN" sz="1500" dirty="0"/>
              <a:t>OUTER JOIN</a:t>
            </a:r>
          </a:p>
          <a:p>
            <a:pPr lvl="1"/>
            <a:r>
              <a:rPr lang="en-IN" sz="1500" dirty="0"/>
              <a:t>Left Outer Join</a:t>
            </a:r>
          </a:p>
          <a:p>
            <a:pPr lvl="1"/>
            <a:r>
              <a:rPr lang="en-IN" sz="1500" dirty="0"/>
              <a:t>Right Outer Join</a:t>
            </a:r>
          </a:p>
          <a:p>
            <a:pPr lvl="1"/>
            <a:r>
              <a:rPr lang="en-IN" sz="1500" dirty="0"/>
              <a:t>Full Outer </a:t>
            </a:r>
            <a:r>
              <a:rPr lang="en-IN" sz="1500" dirty="0" smtClean="0"/>
              <a:t>Join</a:t>
            </a:r>
          </a:p>
        </p:txBody>
      </p:sp>
    </p:spTree>
    <p:extLst>
      <p:ext uri="{BB962C8B-B14F-4D97-AF65-F5344CB8AC3E}">
        <p14:creationId xmlns:p14="http://schemas.microsoft.com/office/powerpoint/2010/main" val="2970368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Basic SQL Relational Algebra Operations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980728"/>
            <a:ext cx="8229600" cy="5244258"/>
          </a:xfrm>
        </p:spPr>
        <p:txBody>
          <a:bodyPr>
            <a:noAutofit/>
          </a:bodyPr>
          <a:lstStyle/>
          <a:p>
            <a:pPr marL="0" indent="0" algn="just">
              <a:buNone/>
            </a:pPr>
            <a:r>
              <a:rPr lang="en-US" sz="2200" u="sng" dirty="0"/>
              <a:t>Relational Algebra divided in various groups</a:t>
            </a:r>
          </a:p>
          <a:p>
            <a:pPr marL="0" indent="0" algn="just">
              <a:buNone/>
            </a:pPr>
            <a:endParaRPr lang="en-US" sz="2200" b="1" dirty="0"/>
          </a:p>
          <a:p>
            <a:pPr algn="just"/>
            <a:r>
              <a:rPr lang="en-IN" sz="2200" b="1" dirty="0"/>
              <a:t>Unary Relational Operations</a:t>
            </a:r>
          </a:p>
          <a:p>
            <a:pPr lvl="1" algn="just"/>
            <a:r>
              <a:rPr lang="en-IN" sz="1800" dirty="0"/>
              <a:t>SELECT (symbol: </a:t>
            </a:r>
            <a:r>
              <a:rPr lang="el-GR" sz="1800" dirty="0"/>
              <a:t>σ)</a:t>
            </a:r>
          </a:p>
          <a:p>
            <a:pPr lvl="1" algn="just"/>
            <a:r>
              <a:rPr lang="en-IN" sz="1800" dirty="0"/>
              <a:t>PROJECT (symbol: </a:t>
            </a:r>
            <a:r>
              <a:rPr lang="el-GR" sz="1800" dirty="0"/>
              <a:t>π)</a:t>
            </a:r>
          </a:p>
          <a:p>
            <a:pPr lvl="1" algn="just"/>
            <a:r>
              <a:rPr lang="en-IN" sz="1800" dirty="0"/>
              <a:t>RENAME (symbol: </a:t>
            </a:r>
            <a:r>
              <a:rPr lang="el-GR" sz="1800" dirty="0"/>
              <a:t>ρ)</a:t>
            </a:r>
          </a:p>
          <a:p>
            <a:pPr algn="just"/>
            <a:r>
              <a:rPr lang="en-IN" sz="2200" b="1" dirty="0"/>
              <a:t>Relational Algebra Operations From Set Theory</a:t>
            </a:r>
          </a:p>
          <a:p>
            <a:pPr lvl="1" algn="just"/>
            <a:r>
              <a:rPr lang="en-IN" sz="1800" dirty="0"/>
              <a:t>UNION (</a:t>
            </a:r>
            <a:r>
              <a:rPr lang="el-GR" sz="1800" dirty="0"/>
              <a:t>υ)</a:t>
            </a:r>
          </a:p>
          <a:p>
            <a:pPr lvl="1" algn="just"/>
            <a:r>
              <a:rPr lang="en-IN" sz="1800" dirty="0"/>
              <a:t>INTERSECTION ( ),</a:t>
            </a:r>
          </a:p>
          <a:p>
            <a:pPr lvl="1" algn="just"/>
            <a:r>
              <a:rPr lang="en-IN" sz="1800" dirty="0"/>
              <a:t>DIFFERENCE (-)</a:t>
            </a:r>
          </a:p>
          <a:p>
            <a:pPr lvl="1" algn="just"/>
            <a:r>
              <a:rPr lang="en-IN" sz="1800" dirty="0"/>
              <a:t>CARTESIAN PRODUCT ( x )</a:t>
            </a:r>
          </a:p>
          <a:p>
            <a:pPr algn="just"/>
            <a:r>
              <a:rPr lang="en-IN" sz="2200" b="1" dirty="0"/>
              <a:t>Binary Relational Operations</a:t>
            </a:r>
          </a:p>
          <a:p>
            <a:pPr lvl="1" algn="just"/>
            <a:r>
              <a:rPr lang="en-IN" sz="1800" dirty="0"/>
              <a:t>JOIN</a:t>
            </a:r>
          </a:p>
          <a:p>
            <a:pPr lvl="1" algn="just"/>
            <a:r>
              <a:rPr lang="en-IN" sz="1800" dirty="0"/>
              <a:t>DIVISION</a:t>
            </a:r>
          </a:p>
        </p:txBody>
      </p:sp>
    </p:spTree>
    <p:extLst>
      <p:ext uri="{BB962C8B-B14F-4D97-AF65-F5344CB8AC3E}">
        <p14:creationId xmlns:p14="http://schemas.microsoft.com/office/powerpoint/2010/main" val="2611056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Basic SQL Relational Algebra Operations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980728"/>
            <a:ext cx="8229600" cy="5244258"/>
          </a:xfrm>
        </p:spPr>
        <p:txBody>
          <a:bodyPr>
            <a:noAutofit/>
          </a:bodyPr>
          <a:lstStyle/>
          <a:p>
            <a:pPr marL="0" indent="0" algn="just">
              <a:buNone/>
            </a:pPr>
            <a:r>
              <a:rPr lang="en-US" sz="2200" u="sng" dirty="0"/>
              <a:t>Relational Algebra divided in various groups</a:t>
            </a:r>
          </a:p>
          <a:p>
            <a:pPr marL="0" indent="0" algn="just">
              <a:buNone/>
            </a:pPr>
            <a:endParaRPr lang="en-US" sz="2200" b="1" dirty="0"/>
          </a:p>
          <a:p>
            <a:pPr algn="just"/>
            <a:r>
              <a:rPr lang="en-IN" sz="2200" b="1" dirty="0" smtClean="0"/>
              <a:t>Basic</a:t>
            </a:r>
            <a:endParaRPr lang="en-IN" sz="2200" b="1" dirty="0"/>
          </a:p>
          <a:p>
            <a:pPr lvl="1" algn="just"/>
            <a:r>
              <a:rPr lang="en-IN" sz="1800" dirty="0"/>
              <a:t>SELECT (symbol: </a:t>
            </a:r>
            <a:r>
              <a:rPr lang="el-GR" sz="1800" dirty="0"/>
              <a:t>σ)</a:t>
            </a:r>
          </a:p>
          <a:p>
            <a:pPr lvl="1" algn="just"/>
            <a:r>
              <a:rPr lang="en-IN" sz="1800" dirty="0"/>
              <a:t>PROJECT (symbol: </a:t>
            </a:r>
            <a:r>
              <a:rPr lang="el-GR" sz="1800" dirty="0"/>
              <a:t>π)</a:t>
            </a:r>
          </a:p>
          <a:p>
            <a:pPr lvl="1" algn="just"/>
            <a:r>
              <a:rPr lang="en-IN" sz="1800" dirty="0"/>
              <a:t>RENAME (symbol: </a:t>
            </a:r>
            <a:r>
              <a:rPr lang="el-GR" sz="1800" dirty="0"/>
              <a:t>ρ)</a:t>
            </a:r>
          </a:p>
          <a:p>
            <a:pPr lvl="1" algn="just"/>
            <a:r>
              <a:rPr lang="en-IN" sz="1800" dirty="0" smtClean="0"/>
              <a:t>UNION </a:t>
            </a:r>
            <a:r>
              <a:rPr lang="en-IN" sz="1800" dirty="0"/>
              <a:t>(</a:t>
            </a:r>
            <a:r>
              <a:rPr lang="el-GR" sz="1800" dirty="0"/>
              <a:t>υ)</a:t>
            </a:r>
          </a:p>
          <a:p>
            <a:pPr lvl="1" algn="just"/>
            <a:r>
              <a:rPr lang="en-IN" sz="1800" dirty="0" smtClean="0"/>
              <a:t>DIFFERENCE </a:t>
            </a:r>
            <a:r>
              <a:rPr lang="en-IN" sz="1800" dirty="0"/>
              <a:t>(-)</a:t>
            </a:r>
          </a:p>
          <a:p>
            <a:pPr lvl="1" algn="just"/>
            <a:r>
              <a:rPr lang="en-IN" sz="1800" dirty="0"/>
              <a:t>CARTESIAN PRODUCT ( x )</a:t>
            </a:r>
          </a:p>
          <a:p>
            <a:pPr algn="just"/>
            <a:r>
              <a:rPr lang="en-IN" sz="2200" b="1" dirty="0" smtClean="0"/>
              <a:t>Derived</a:t>
            </a:r>
            <a:endParaRPr lang="en-IN" sz="2200" b="1" dirty="0"/>
          </a:p>
          <a:p>
            <a:pPr lvl="1" algn="just"/>
            <a:r>
              <a:rPr lang="en-IN" sz="1800" dirty="0" smtClean="0"/>
              <a:t>JOIN</a:t>
            </a:r>
          </a:p>
          <a:p>
            <a:pPr lvl="1" algn="just"/>
            <a:r>
              <a:rPr lang="en-IN" sz="1800" dirty="0"/>
              <a:t>INTERSECTION ( </a:t>
            </a:r>
            <a:r>
              <a:rPr lang="en-IN" sz="1800" dirty="0" smtClean="0"/>
              <a:t>)</a:t>
            </a:r>
            <a:endParaRPr lang="en-IN" sz="1800" dirty="0"/>
          </a:p>
          <a:p>
            <a:pPr lvl="1" algn="just"/>
            <a:r>
              <a:rPr lang="en-IN" sz="1800" dirty="0"/>
              <a:t>DIVISION</a:t>
            </a:r>
          </a:p>
        </p:txBody>
      </p:sp>
    </p:spTree>
    <p:extLst>
      <p:ext uri="{BB962C8B-B14F-4D97-AF65-F5344CB8AC3E}">
        <p14:creationId xmlns:p14="http://schemas.microsoft.com/office/powerpoint/2010/main" val="1246640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Projection(</a:t>
            </a:r>
            <a:r>
              <a:rPr kumimoji="0" lang="el-GR" sz="3200" b="1" i="0" u="none" strike="noStrike" kern="1200" cap="none" spc="0" normalizeH="0" baseline="0" noProof="0" dirty="0">
                <a:ln>
                  <a:noFill/>
                </a:ln>
                <a:solidFill>
                  <a:schemeClr val="dk1"/>
                </a:solidFill>
                <a:effectLst/>
                <a:uLnTx/>
                <a:uFillTx/>
              </a:rPr>
              <a:t>π)</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fontScale="92500" lnSpcReduction="20000"/>
          </a:bodyPr>
          <a:lstStyle/>
          <a:p>
            <a:pPr algn="just"/>
            <a:r>
              <a:rPr lang="en-US" sz="2200" dirty="0"/>
              <a:t>The projection eliminates all attributes of the input relation but those mentioned in the projection list. The projection method defines a relation that contains a vertical subset of Relation.</a:t>
            </a:r>
          </a:p>
          <a:p>
            <a:pPr algn="just"/>
            <a:endParaRPr lang="en-US" sz="2200" dirty="0"/>
          </a:p>
          <a:p>
            <a:pPr algn="just"/>
            <a:r>
              <a:rPr lang="en-US" sz="2200" dirty="0"/>
              <a:t>This helps to extract the values of specified attributes to eliminates duplicate values. (pi) symbol is used to choose attributes from a relation. This operator helps you to keep specific columns from a relation and discards the other columns</a:t>
            </a:r>
            <a:r>
              <a:rPr lang="en-US" sz="2200" dirty="0" smtClean="0"/>
              <a:t>.</a:t>
            </a:r>
          </a:p>
          <a:p>
            <a:pPr algn="just"/>
            <a:endParaRPr lang="en-US" sz="2200" dirty="0"/>
          </a:p>
          <a:p>
            <a:pPr marL="0" indent="0" algn="just">
              <a:buNone/>
            </a:pPr>
            <a:r>
              <a:rPr lang="el-GR" sz="2400" dirty="0"/>
              <a:t>π</a:t>
            </a:r>
            <a:r>
              <a:rPr lang="en-US" sz="2200" baseline="-25000" dirty="0" smtClean="0"/>
              <a:t>p</a:t>
            </a:r>
            <a:r>
              <a:rPr lang="en-US" sz="2200" dirty="0"/>
              <a:t>(r)</a:t>
            </a:r>
          </a:p>
          <a:p>
            <a:pPr algn="just"/>
            <a:endParaRPr lang="en-US" sz="2200" dirty="0"/>
          </a:p>
          <a:p>
            <a:pPr marL="0" indent="0" algn="just">
              <a:buNone/>
            </a:pPr>
            <a:r>
              <a:rPr lang="en-US" sz="2200" dirty="0"/>
              <a:t>where:</a:t>
            </a:r>
          </a:p>
          <a:p>
            <a:pPr algn="just"/>
            <a:r>
              <a:rPr lang="el-GR" sz="2400" dirty="0"/>
              <a:t>π</a:t>
            </a:r>
            <a:r>
              <a:rPr lang="en-US" sz="2200" dirty="0" smtClean="0"/>
              <a:t> </a:t>
            </a:r>
            <a:r>
              <a:rPr lang="en-US" sz="2200" dirty="0"/>
              <a:t>is the predicate</a:t>
            </a:r>
          </a:p>
          <a:p>
            <a:pPr algn="just"/>
            <a:r>
              <a:rPr lang="en-US" sz="2200" dirty="0"/>
              <a:t>r stands for relation which is the name of the table</a:t>
            </a:r>
          </a:p>
          <a:p>
            <a:pPr algn="just"/>
            <a:r>
              <a:rPr lang="en-US" sz="2200" dirty="0"/>
              <a:t>p is prepositional logic</a:t>
            </a:r>
            <a:endParaRPr lang="en-IN" sz="2200" dirty="0"/>
          </a:p>
          <a:p>
            <a:pPr algn="just"/>
            <a:endParaRPr lang="en-IN" sz="2200" dirty="0"/>
          </a:p>
        </p:txBody>
      </p:sp>
    </p:spTree>
    <p:extLst>
      <p:ext uri="{BB962C8B-B14F-4D97-AF65-F5344CB8AC3E}">
        <p14:creationId xmlns:p14="http://schemas.microsoft.com/office/powerpoint/2010/main" val="96437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533400" y="1066800"/>
          <a:ext cx="8229599" cy="5000526"/>
        </p:xfrm>
        <a:graphic>
          <a:graphicData uri="http://schemas.openxmlformats.org/drawingml/2006/table">
            <a:tbl>
              <a:tblPr firstRow="1" firstCol="1" bandRow="1">
                <a:tableStyleId>{5C22544A-7EE6-4342-B048-85BDC9FD1C3A}</a:tableStyleId>
              </a:tblPr>
              <a:tblGrid>
                <a:gridCol w="1177733">
                  <a:extLst>
                    <a:ext uri="{9D8B030D-6E8A-4147-A177-3AD203B41FA5}">
                      <a16:colId xmlns:a16="http://schemas.microsoft.com/office/drawing/2014/main" xmlns="" val="20000"/>
                    </a:ext>
                  </a:extLst>
                </a:gridCol>
                <a:gridCol w="5815972">
                  <a:extLst>
                    <a:ext uri="{9D8B030D-6E8A-4147-A177-3AD203B41FA5}">
                      <a16:colId xmlns:a16="http://schemas.microsoft.com/office/drawing/2014/main" xmlns="" val="20001"/>
                    </a:ext>
                  </a:extLst>
                </a:gridCol>
                <a:gridCol w="1235894">
                  <a:extLst>
                    <a:ext uri="{9D8B030D-6E8A-4147-A177-3AD203B41FA5}">
                      <a16:colId xmlns:a16="http://schemas.microsoft.com/office/drawing/2014/main" xmlns="" val="20002"/>
                    </a:ext>
                  </a:extLst>
                </a:gridCol>
              </a:tblGrid>
              <a:tr h="422689">
                <a:tc>
                  <a:txBody>
                    <a:bodyPr/>
                    <a:lstStyle/>
                    <a:p>
                      <a:pPr algn="ctr">
                        <a:lnSpc>
                          <a:spcPct val="115000"/>
                        </a:lnSpc>
                        <a:spcAft>
                          <a:spcPts val="0"/>
                        </a:spcAft>
                        <a:tabLst>
                          <a:tab pos="1546860" algn="l"/>
                        </a:tabLst>
                      </a:pPr>
                      <a:r>
                        <a:rPr lang="en-US" sz="1800" dirty="0">
                          <a:effectLst/>
                        </a:rPr>
                        <a:t>S. 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546860" algn="l"/>
                        </a:tabLst>
                      </a:pPr>
                      <a:r>
                        <a:rPr lang="en-US" sz="1800" dirty="0">
                          <a:effectLst/>
                        </a:rPr>
                        <a:t>Course Outcomes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rPr>
                        <a:t>Blooms’ Taxonomy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858170">
                <a:tc>
                  <a:txBody>
                    <a:bodyPr/>
                    <a:lstStyle/>
                    <a:p>
                      <a:pPr algn="ctr">
                        <a:lnSpc>
                          <a:spcPct val="115000"/>
                        </a:lnSpc>
                        <a:spcAft>
                          <a:spcPts val="0"/>
                        </a:spcAft>
                      </a:pPr>
                      <a:r>
                        <a:rPr lang="en-US" sz="1800" dirty="0">
                          <a:effectLst/>
                        </a:rPr>
                        <a:t>KCS501.1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t>Apply knowledge of database for real life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858170">
                <a:tc>
                  <a:txBody>
                    <a:bodyPr/>
                    <a:lstStyle/>
                    <a:p>
                      <a:pPr algn="ctr">
                        <a:lnSpc>
                          <a:spcPct val="115000"/>
                        </a:lnSpc>
                        <a:spcAft>
                          <a:spcPts val="0"/>
                        </a:spcAft>
                      </a:pPr>
                      <a:r>
                        <a:rPr lang="en-US" sz="1800" dirty="0">
                          <a:effectLst/>
                        </a:rPr>
                        <a:t>KCS501.2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just">
                        <a:lnSpc>
                          <a:spcPct val="115000"/>
                        </a:lnSpc>
                        <a:spcAft>
                          <a:spcPts val="0"/>
                        </a:spcAft>
                      </a:pPr>
                      <a:r>
                        <a:rPr lang="en-US" sz="1800" dirty="0"/>
                        <a:t>Apply query processing techniques to automate the real time problems of databases.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0"/>
                        </a:spcAft>
                      </a:pPr>
                      <a:r>
                        <a:rPr lang="en-US" sz="1800" dirty="0"/>
                        <a:t>K3, K4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xmlns="" val="10002"/>
                  </a:ext>
                </a:extLst>
              </a:tr>
              <a:tr h="1075910">
                <a:tc>
                  <a:txBody>
                    <a:bodyPr/>
                    <a:lstStyle/>
                    <a:p>
                      <a:pPr algn="ctr">
                        <a:lnSpc>
                          <a:spcPct val="115000"/>
                        </a:lnSpc>
                        <a:spcAft>
                          <a:spcPts val="0"/>
                        </a:spcAft>
                      </a:pPr>
                      <a:r>
                        <a:rPr lang="en-US" sz="1800" dirty="0">
                          <a:effectLst/>
                        </a:rPr>
                        <a:t>KCS501.3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t>Identify and solve the redundancy problem in database tables using normalization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K2, K3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858170">
                <a:tc>
                  <a:txBody>
                    <a:bodyPr/>
                    <a:lstStyle/>
                    <a:p>
                      <a:pPr algn="ctr">
                        <a:lnSpc>
                          <a:spcPct val="115000"/>
                        </a:lnSpc>
                        <a:spcAft>
                          <a:spcPts val="0"/>
                        </a:spcAft>
                      </a:pPr>
                      <a:r>
                        <a:rPr lang="en-US" sz="1800" dirty="0">
                          <a:effectLst/>
                        </a:rPr>
                        <a:t>KCS501.4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t>Understand the concepts of transactions, their processing so they will familiar with broad range of database management issues including data integrity, security and recovery.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K2, K4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422689">
                <a:tc>
                  <a:txBody>
                    <a:bodyPr/>
                    <a:lstStyle/>
                    <a:p>
                      <a:pPr algn="ctr">
                        <a:lnSpc>
                          <a:spcPct val="115000"/>
                        </a:lnSpc>
                        <a:spcAft>
                          <a:spcPts val="0"/>
                        </a:spcAft>
                      </a:pPr>
                      <a:r>
                        <a:rPr lang="en-US" sz="1800" dirty="0">
                          <a:effectLst/>
                        </a:rPr>
                        <a:t>KCS501.5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effectLst/>
                        </a:rPr>
                        <a:t>D</a:t>
                      </a:r>
                      <a:r>
                        <a:rPr lang="en-US" sz="1800" dirty="0"/>
                        <a:t>esign, develop and implement a small database project using database tools.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 K6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bl>
          </a:graphicData>
        </a:graphic>
      </p:graphicFrame>
      <p:sp>
        <p:nvSpPr>
          <p:cNvPr id="4" name="Date Placeholder 3"/>
          <p:cNvSpPr>
            <a:spLocks noGrp="1"/>
          </p:cNvSpPr>
          <p:nvPr>
            <p:ph type="dt" sz="quarter" idx="10"/>
          </p:nvPr>
        </p:nvSpPr>
        <p:spPr/>
        <p:txBody>
          <a:bodyPr/>
          <a:lstStyle/>
          <a:p>
            <a:pPr>
              <a:defRPr/>
            </a:pPr>
            <a:fld id="{616E1796-BE8C-4918-AD6E-A1842811BCBD}"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B45F50CD-FD4D-48D7-9E5D-49B1C4BC9234}" type="slidenum">
              <a:rPr lang="en-US"/>
              <a:pPr>
                <a:defRPr/>
              </a:pPr>
              <a:t>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Outcome</a:t>
            </a:r>
          </a:p>
        </p:txBody>
      </p:sp>
      <p:pic>
        <p:nvPicPr>
          <p:cNvPr id="310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Example of Projection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817164"/>
            <a:ext cx="8229600" cy="5407822"/>
          </a:xfrm>
        </p:spPr>
        <p:txBody>
          <a:bodyPr>
            <a:normAutofit/>
          </a:bodyPr>
          <a:lstStyle/>
          <a:p>
            <a:pPr algn="just"/>
            <a:r>
              <a:rPr lang="en-IN" sz="2400" dirty="0"/>
              <a:t>Consider the following table</a:t>
            </a:r>
          </a:p>
          <a:p>
            <a:pPr algn="just"/>
            <a:endParaRPr lang="en-IN" sz="2400" dirty="0"/>
          </a:p>
          <a:p>
            <a:pPr algn="just"/>
            <a:endParaRPr lang="en-IN" sz="2400" dirty="0"/>
          </a:p>
          <a:p>
            <a:pPr algn="just"/>
            <a:endParaRPr lang="en-IN" sz="2400" dirty="0"/>
          </a:p>
          <a:p>
            <a:pPr algn="just"/>
            <a:endParaRPr lang="en-IN" sz="2400" dirty="0"/>
          </a:p>
          <a:p>
            <a:pPr algn="just"/>
            <a:endParaRPr lang="en-IN" sz="2400" dirty="0"/>
          </a:p>
          <a:p>
            <a:pPr algn="just"/>
            <a:r>
              <a:rPr lang="en-US" sz="2400" dirty="0"/>
              <a:t>Here, the projection of </a:t>
            </a:r>
            <a:r>
              <a:rPr lang="en-US" sz="2400" dirty="0" err="1"/>
              <a:t>CustomerName</a:t>
            </a:r>
            <a:r>
              <a:rPr lang="en-US" sz="2400" dirty="0"/>
              <a:t> and status will give</a:t>
            </a:r>
          </a:p>
          <a:p>
            <a:pPr algn="just"/>
            <a:r>
              <a:rPr lang="en-US" sz="2400" b="1" dirty="0"/>
              <a:t>Π </a:t>
            </a:r>
            <a:r>
              <a:rPr lang="en-US" sz="2400" b="1" baseline="-25000" dirty="0" err="1"/>
              <a:t>CustomerName</a:t>
            </a:r>
            <a:r>
              <a:rPr lang="en-US" sz="2400" b="1" baseline="-25000" dirty="0"/>
              <a:t>, Status </a:t>
            </a:r>
            <a:r>
              <a:rPr lang="en-US" sz="2400" b="1" dirty="0"/>
              <a:t>(Customers)</a:t>
            </a:r>
            <a:endParaRPr lang="en-IN" sz="2400" b="1" dirty="0"/>
          </a:p>
          <a:p>
            <a:pPr algn="just"/>
            <a:endParaRPr lang="en-IN" dirty="0"/>
          </a:p>
        </p:txBody>
      </p:sp>
      <p:graphicFrame>
        <p:nvGraphicFramePr>
          <p:cNvPr id="3" name="Table 9">
            <a:extLst>
              <a:ext uri="{FF2B5EF4-FFF2-40B4-BE49-F238E27FC236}">
                <a16:creationId xmlns:a16="http://schemas.microsoft.com/office/drawing/2014/main" xmlns="" id="{43B7D365-112B-4954-A1A0-89566C47C8A9}"/>
              </a:ext>
            </a:extLst>
          </p:cNvPr>
          <p:cNvGraphicFramePr>
            <a:graphicFrameLocks noGrp="1"/>
          </p:cNvGraphicFramePr>
          <p:nvPr>
            <p:extLst>
              <p:ext uri="{D42A27DB-BD31-4B8C-83A1-F6EECF244321}">
                <p14:modId xmlns:p14="http://schemas.microsoft.com/office/powerpoint/2010/main" val="2786295610"/>
              </p:ext>
            </p:extLst>
          </p:nvPr>
        </p:nvGraphicFramePr>
        <p:xfrm>
          <a:off x="1554160" y="1340768"/>
          <a:ext cx="6188079" cy="1828800"/>
        </p:xfrm>
        <a:graphic>
          <a:graphicData uri="http://schemas.openxmlformats.org/drawingml/2006/table">
            <a:tbl>
              <a:tblPr firstRow="1" bandRow="1">
                <a:tableStyleId>{5C22544A-7EE6-4342-B048-85BDC9FD1C3A}</a:tableStyleId>
              </a:tblPr>
              <a:tblGrid>
                <a:gridCol w="2062693">
                  <a:extLst>
                    <a:ext uri="{9D8B030D-6E8A-4147-A177-3AD203B41FA5}">
                      <a16:colId xmlns:a16="http://schemas.microsoft.com/office/drawing/2014/main" xmlns="" val="2110916840"/>
                    </a:ext>
                  </a:extLst>
                </a:gridCol>
                <a:gridCol w="2062693">
                  <a:extLst>
                    <a:ext uri="{9D8B030D-6E8A-4147-A177-3AD203B41FA5}">
                      <a16:colId xmlns:a16="http://schemas.microsoft.com/office/drawing/2014/main" xmlns="" val="2634786024"/>
                    </a:ext>
                  </a:extLst>
                </a:gridCol>
                <a:gridCol w="2062693">
                  <a:extLst>
                    <a:ext uri="{9D8B030D-6E8A-4147-A177-3AD203B41FA5}">
                      <a16:colId xmlns:a16="http://schemas.microsoft.com/office/drawing/2014/main" xmlns="" val="3878871697"/>
                    </a:ext>
                  </a:extLst>
                </a:gridCol>
              </a:tblGrid>
              <a:tr h="316835">
                <a:tc>
                  <a:txBody>
                    <a:bodyPr/>
                    <a:lstStyle/>
                    <a:p>
                      <a:pPr algn="ctr"/>
                      <a:r>
                        <a:rPr lang="en-IN" dirty="0" err="1">
                          <a:effectLst/>
                        </a:rPr>
                        <a:t>CustomerID</a:t>
                      </a:r>
                      <a:endParaRPr lang="en-IN" dirty="0">
                        <a:effectLst/>
                      </a:endParaRPr>
                    </a:p>
                  </a:txBody>
                  <a:tcPr anchor="ctr"/>
                </a:tc>
                <a:tc>
                  <a:txBody>
                    <a:bodyPr/>
                    <a:lstStyle/>
                    <a:p>
                      <a:pPr algn="ctr"/>
                      <a:r>
                        <a:rPr lang="en-IN" dirty="0" err="1">
                          <a:effectLst/>
                        </a:rPr>
                        <a:t>CustomerName</a:t>
                      </a:r>
                      <a:endParaRPr lang="en-IN" dirty="0">
                        <a:effectLst/>
                      </a:endParaRPr>
                    </a:p>
                  </a:txBody>
                  <a:tcPr anchor="ctr"/>
                </a:tc>
                <a:tc>
                  <a:txBody>
                    <a:bodyPr/>
                    <a:lstStyle/>
                    <a:p>
                      <a:pPr algn="ctr"/>
                      <a:r>
                        <a:rPr lang="en-IN">
                          <a:effectLst/>
                        </a:rPr>
                        <a:t>Status</a:t>
                      </a:r>
                    </a:p>
                  </a:txBody>
                  <a:tcPr anchor="ctr"/>
                </a:tc>
                <a:extLst>
                  <a:ext uri="{0D108BD9-81ED-4DB2-BD59-A6C34878D82A}">
                    <a16:rowId xmlns:a16="http://schemas.microsoft.com/office/drawing/2014/main" xmlns="" val="3606268229"/>
                  </a:ext>
                </a:extLst>
              </a:tr>
              <a:tr h="0">
                <a:tc>
                  <a:txBody>
                    <a:bodyPr/>
                    <a:lstStyle/>
                    <a:p>
                      <a:pPr algn="ctr"/>
                      <a:r>
                        <a:rPr lang="en-IN">
                          <a:effectLst/>
                        </a:rPr>
                        <a:t>1</a:t>
                      </a:r>
                    </a:p>
                  </a:txBody>
                  <a:tcPr anchor="ctr"/>
                </a:tc>
                <a:tc>
                  <a:txBody>
                    <a:bodyPr/>
                    <a:lstStyle/>
                    <a:p>
                      <a:pPr algn="ctr"/>
                      <a:r>
                        <a:rPr lang="en-IN" dirty="0">
                          <a:effectLst/>
                        </a:rPr>
                        <a:t>Google</a:t>
                      </a:r>
                    </a:p>
                  </a:txBody>
                  <a:tcPr anchor="ctr"/>
                </a:tc>
                <a:tc>
                  <a:txBody>
                    <a:bodyPr/>
                    <a:lstStyle/>
                    <a:p>
                      <a:pPr algn="ctr"/>
                      <a:r>
                        <a:rPr lang="en-IN">
                          <a:effectLst/>
                        </a:rPr>
                        <a:t>Active</a:t>
                      </a:r>
                    </a:p>
                  </a:txBody>
                  <a:tcPr anchor="ctr"/>
                </a:tc>
                <a:extLst>
                  <a:ext uri="{0D108BD9-81ED-4DB2-BD59-A6C34878D82A}">
                    <a16:rowId xmlns:a16="http://schemas.microsoft.com/office/drawing/2014/main" xmlns="" val="3059251680"/>
                  </a:ext>
                </a:extLst>
              </a:tr>
              <a:tr h="316835">
                <a:tc>
                  <a:txBody>
                    <a:bodyPr/>
                    <a:lstStyle/>
                    <a:p>
                      <a:pPr algn="ctr"/>
                      <a:r>
                        <a:rPr lang="en-IN">
                          <a:effectLst/>
                        </a:rPr>
                        <a:t>2</a:t>
                      </a:r>
                    </a:p>
                  </a:txBody>
                  <a:tcPr anchor="ctr"/>
                </a:tc>
                <a:tc>
                  <a:txBody>
                    <a:bodyPr/>
                    <a:lstStyle/>
                    <a:p>
                      <a:pPr algn="ctr"/>
                      <a:r>
                        <a:rPr lang="en-IN" dirty="0">
                          <a:effectLst/>
                        </a:rPr>
                        <a:t>Amazon</a:t>
                      </a:r>
                    </a:p>
                  </a:txBody>
                  <a:tcPr anchor="ctr"/>
                </a:tc>
                <a:tc>
                  <a:txBody>
                    <a:bodyPr/>
                    <a:lstStyle/>
                    <a:p>
                      <a:pPr algn="ctr"/>
                      <a:r>
                        <a:rPr lang="en-IN">
                          <a:effectLst/>
                        </a:rPr>
                        <a:t>Active</a:t>
                      </a:r>
                    </a:p>
                  </a:txBody>
                  <a:tcPr anchor="ctr"/>
                </a:tc>
                <a:extLst>
                  <a:ext uri="{0D108BD9-81ED-4DB2-BD59-A6C34878D82A}">
                    <a16:rowId xmlns:a16="http://schemas.microsoft.com/office/drawing/2014/main" xmlns="" val="1250489766"/>
                  </a:ext>
                </a:extLst>
              </a:tr>
              <a:tr h="316835">
                <a:tc>
                  <a:txBody>
                    <a:bodyPr/>
                    <a:lstStyle/>
                    <a:p>
                      <a:pPr algn="ctr"/>
                      <a:r>
                        <a:rPr lang="en-IN">
                          <a:effectLst/>
                        </a:rPr>
                        <a:t>3</a:t>
                      </a:r>
                    </a:p>
                  </a:txBody>
                  <a:tcPr anchor="ctr"/>
                </a:tc>
                <a:tc>
                  <a:txBody>
                    <a:bodyPr/>
                    <a:lstStyle/>
                    <a:p>
                      <a:pPr algn="ctr"/>
                      <a:r>
                        <a:rPr lang="en-IN">
                          <a:effectLst/>
                        </a:rPr>
                        <a:t>Apple</a:t>
                      </a:r>
                    </a:p>
                  </a:txBody>
                  <a:tcPr anchor="ctr"/>
                </a:tc>
                <a:tc>
                  <a:txBody>
                    <a:bodyPr/>
                    <a:lstStyle/>
                    <a:p>
                      <a:pPr algn="ctr"/>
                      <a:r>
                        <a:rPr lang="en-IN">
                          <a:effectLst/>
                        </a:rPr>
                        <a:t>Inactive</a:t>
                      </a:r>
                    </a:p>
                  </a:txBody>
                  <a:tcPr anchor="ctr"/>
                </a:tc>
                <a:extLst>
                  <a:ext uri="{0D108BD9-81ED-4DB2-BD59-A6C34878D82A}">
                    <a16:rowId xmlns:a16="http://schemas.microsoft.com/office/drawing/2014/main" xmlns="" val="4226826755"/>
                  </a:ext>
                </a:extLst>
              </a:tr>
              <a:tr h="316835">
                <a:tc>
                  <a:txBody>
                    <a:bodyPr/>
                    <a:lstStyle/>
                    <a:p>
                      <a:pPr algn="ctr"/>
                      <a:r>
                        <a:rPr lang="en-IN">
                          <a:effectLst/>
                        </a:rPr>
                        <a:t>4</a:t>
                      </a:r>
                    </a:p>
                  </a:txBody>
                  <a:tcPr anchor="ctr"/>
                </a:tc>
                <a:tc>
                  <a:txBody>
                    <a:bodyPr/>
                    <a:lstStyle/>
                    <a:p>
                      <a:pPr algn="ctr"/>
                      <a:r>
                        <a:rPr lang="en-IN" dirty="0">
                          <a:effectLst/>
                        </a:rPr>
                        <a:t>Alibaba</a:t>
                      </a:r>
                    </a:p>
                  </a:txBody>
                  <a:tcPr anchor="ctr"/>
                </a:tc>
                <a:tc>
                  <a:txBody>
                    <a:bodyPr/>
                    <a:lstStyle/>
                    <a:p>
                      <a:pPr algn="ctr"/>
                      <a:r>
                        <a:rPr lang="en-IN" dirty="0">
                          <a:effectLst/>
                        </a:rPr>
                        <a:t>Active</a:t>
                      </a:r>
                    </a:p>
                  </a:txBody>
                  <a:tcPr anchor="ctr"/>
                </a:tc>
                <a:extLst>
                  <a:ext uri="{0D108BD9-81ED-4DB2-BD59-A6C34878D82A}">
                    <a16:rowId xmlns:a16="http://schemas.microsoft.com/office/drawing/2014/main" xmlns="" val="4135164124"/>
                  </a:ext>
                </a:extLst>
              </a:tr>
            </a:tbl>
          </a:graphicData>
        </a:graphic>
      </p:graphicFrame>
      <p:graphicFrame>
        <p:nvGraphicFramePr>
          <p:cNvPr id="11" name="Table 11">
            <a:extLst>
              <a:ext uri="{FF2B5EF4-FFF2-40B4-BE49-F238E27FC236}">
                <a16:creationId xmlns:a16="http://schemas.microsoft.com/office/drawing/2014/main" xmlns="" id="{243AA6E5-00E9-4CA0-B2E5-5528ACD7CB45}"/>
              </a:ext>
            </a:extLst>
          </p:cNvPr>
          <p:cNvGraphicFramePr>
            <a:graphicFrameLocks noGrp="1"/>
          </p:cNvGraphicFramePr>
          <p:nvPr>
            <p:extLst>
              <p:ext uri="{D42A27DB-BD31-4B8C-83A1-F6EECF244321}">
                <p14:modId xmlns:p14="http://schemas.microsoft.com/office/powerpoint/2010/main" val="2281945071"/>
              </p:ext>
            </p:extLst>
          </p:nvPr>
        </p:nvGraphicFramePr>
        <p:xfrm>
          <a:off x="1646239" y="4387057"/>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837372381"/>
                    </a:ext>
                  </a:extLst>
                </a:gridCol>
                <a:gridCol w="3048000">
                  <a:extLst>
                    <a:ext uri="{9D8B030D-6E8A-4147-A177-3AD203B41FA5}">
                      <a16:colId xmlns:a16="http://schemas.microsoft.com/office/drawing/2014/main" xmlns="" val="3176190462"/>
                    </a:ext>
                  </a:extLst>
                </a:gridCol>
              </a:tblGrid>
              <a:tr h="370840">
                <a:tc>
                  <a:txBody>
                    <a:bodyPr/>
                    <a:lstStyle/>
                    <a:p>
                      <a:pPr algn="ctr"/>
                      <a:r>
                        <a:rPr lang="en-IN" dirty="0" err="1">
                          <a:effectLst/>
                        </a:rPr>
                        <a:t>CustomerName</a:t>
                      </a:r>
                      <a:endParaRPr lang="en-IN" dirty="0">
                        <a:effectLst/>
                      </a:endParaRPr>
                    </a:p>
                  </a:txBody>
                  <a:tcPr anchor="ctr"/>
                </a:tc>
                <a:tc>
                  <a:txBody>
                    <a:bodyPr/>
                    <a:lstStyle/>
                    <a:p>
                      <a:pPr algn="ctr"/>
                      <a:r>
                        <a:rPr lang="en-IN">
                          <a:effectLst/>
                        </a:rPr>
                        <a:t>Status</a:t>
                      </a:r>
                    </a:p>
                  </a:txBody>
                  <a:tcPr anchor="ctr"/>
                </a:tc>
                <a:extLst>
                  <a:ext uri="{0D108BD9-81ED-4DB2-BD59-A6C34878D82A}">
                    <a16:rowId xmlns:a16="http://schemas.microsoft.com/office/drawing/2014/main" xmlns="" val="1372463843"/>
                  </a:ext>
                </a:extLst>
              </a:tr>
              <a:tr h="370840">
                <a:tc>
                  <a:txBody>
                    <a:bodyPr/>
                    <a:lstStyle/>
                    <a:p>
                      <a:pPr algn="ctr"/>
                      <a:r>
                        <a:rPr lang="en-IN">
                          <a:effectLst/>
                        </a:rPr>
                        <a:t>Google</a:t>
                      </a:r>
                    </a:p>
                  </a:txBody>
                  <a:tcPr anchor="ctr"/>
                </a:tc>
                <a:tc>
                  <a:txBody>
                    <a:bodyPr/>
                    <a:lstStyle/>
                    <a:p>
                      <a:pPr algn="ctr"/>
                      <a:r>
                        <a:rPr lang="en-IN">
                          <a:effectLst/>
                        </a:rPr>
                        <a:t>Active</a:t>
                      </a:r>
                    </a:p>
                  </a:txBody>
                  <a:tcPr anchor="ctr"/>
                </a:tc>
                <a:extLst>
                  <a:ext uri="{0D108BD9-81ED-4DB2-BD59-A6C34878D82A}">
                    <a16:rowId xmlns:a16="http://schemas.microsoft.com/office/drawing/2014/main" xmlns="" val="1232960713"/>
                  </a:ext>
                </a:extLst>
              </a:tr>
              <a:tr h="370840">
                <a:tc>
                  <a:txBody>
                    <a:bodyPr/>
                    <a:lstStyle/>
                    <a:p>
                      <a:pPr algn="ctr"/>
                      <a:r>
                        <a:rPr lang="en-IN">
                          <a:effectLst/>
                        </a:rPr>
                        <a:t>Amazon</a:t>
                      </a:r>
                    </a:p>
                  </a:txBody>
                  <a:tcPr anchor="ctr"/>
                </a:tc>
                <a:tc>
                  <a:txBody>
                    <a:bodyPr/>
                    <a:lstStyle/>
                    <a:p>
                      <a:pPr algn="ctr"/>
                      <a:r>
                        <a:rPr lang="en-IN">
                          <a:effectLst/>
                        </a:rPr>
                        <a:t>Active</a:t>
                      </a:r>
                    </a:p>
                  </a:txBody>
                  <a:tcPr anchor="ctr"/>
                </a:tc>
                <a:extLst>
                  <a:ext uri="{0D108BD9-81ED-4DB2-BD59-A6C34878D82A}">
                    <a16:rowId xmlns:a16="http://schemas.microsoft.com/office/drawing/2014/main" xmlns="" val="3405578772"/>
                  </a:ext>
                </a:extLst>
              </a:tr>
              <a:tr h="370840">
                <a:tc>
                  <a:txBody>
                    <a:bodyPr/>
                    <a:lstStyle/>
                    <a:p>
                      <a:pPr algn="ctr"/>
                      <a:r>
                        <a:rPr lang="en-IN">
                          <a:effectLst/>
                        </a:rPr>
                        <a:t>Apple</a:t>
                      </a:r>
                    </a:p>
                  </a:txBody>
                  <a:tcPr anchor="ctr"/>
                </a:tc>
                <a:tc>
                  <a:txBody>
                    <a:bodyPr/>
                    <a:lstStyle/>
                    <a:p>
                      <a:pPr algn="ctr"/>
                      <a:r>
                        <a:rPr lang="en-IN">
                          <a:effectLst/>
                        </a:rPr>
                        <a:t>Inactive</a:t>
                      </a:r>
                    </a:p>
                  </a:txBody>
                  <a:tcPr anchor="ctr"/>
                </a:tc>
                <a:extLst>
                  <a:ext uri="{0D108BD9-81ED-4DB2-BD59-A6C34878D82A}">
                    <a16:rowId xmlns:a16="http://schemas.microsoft.com/office/drawing/2014/main" xmlns="" val="1340303255"/>
                  </a:ext>
                </a:extLst>
              </a:tr>
              <a:tr h="370840">
                <a:tc>
                  <a:txBody>
                    <a:bodyPr/>
                    <a:lstStyle/>
                    <a:p>
                      <a:pPr algn="ctr"/>
                      <a:r>
                        <a:rPr lang="en-IN">
                          <a:effectLst/>
                        </a:rPr>
                        <a:t>Alibaba</a:t>
                      </a:r>
                    </a:p>
                  </a:txBody>
                  <a:tcPr anchor="ctr"/>
                </a:tc>
                <a:tc>
                  <a:txBody>
                    <a:bodyPr/>
                    <a:lstStyle/>
                    <a:p>
                      <a:pPr algn="ctr"/>
                      <a:r>
                        <a:rPr lang="en-IN" dirty="0">
                          <a:effectLst/>
                        </a:rPr>
                        <a:t>Active</a:t>
                      </a:r>
                    </a:p>
                  </a:txBody>
                  <a:tcPr anchor="ctr"/>
                </a:tc>
                <a:extLst>
                  <a:ext uri="{0D108BD9-81ED-4DB2-BD59-A6C34878D82A}">
                    <a16:rowId xmlns:a16="http://schemas.microsoft.com/office/drawing/2014/main" xmlns="" val="2221874754"/>
                  </a:ext>
                </a:extLst>
              </a:tr>
            </a:tbl>
          </a:graphicData>
        </a:graphic>
      </p:graphicFrame>
    </p:spTree>
    <p:extLst>
      <p:ext uri="{BB962C8B-B14F-4D97-AF65-F5344CB8AC3E}">
        <p14:creationId xmlns:p14="http://schemas.microsoft.com/office/powerpoint/2010/main" val="2333603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SELECT (</a:t>
            </a:r>
            <a:r>
              <a:rPr kumimoji="0" lang="el-GR" sz="3200" b="1" i="0" u="none" strike="noStrike" kern="1200" cap="none" spc="0" normalizeH="0" baseline="0" noProof="0" dirty="0">
                <a:ln>
                  <a:noFill/>
                </a:ln>
                <a:solidFill>
                  <a:schemeClr val="dk1"/>
                </a:solidFill>
                <a:effectLst/>
                <a:uLnTx/>
                <a:uFillTx/>
              </a:rPr>
              <a:t>σ)</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Autofit/>
          </a:bodyPr>
          <a:lstStyle/>
          <a:p>
            <a:pPr algn="just"/>
            <a:r>
              <a:rPr lang="en-US" sz="2200" dirty="0"/>
              <a:t>The SELECT operation is used for selecting a subset of the tuples according to a given selection condition. Sigma(σ)Symbol denotes it. It is used as an expression to choose tuples which meet the selection condition. Select operator selects tuples that satisfy a given predicate.</a:t>
            </a:r>
          </a:p>
          <a:p>
            <a:pPr algn="just"/>
            <a:endParaRPr lang="en-US" sz="2200" dirty="0"/>
          </a:p>
          <a:p>
            <a:pPr algn="just"/>
            <a:r>
              <a:rPr lang="en-US" sz="2200" dirty="0" err="1"/>
              <a:t>σ</a:t>
            </a:r>
            <a:r>
              <a:rPr lang="en-US" sz="2200" baseline="-25000" dirty="0" err="1"/>
              <a:t>p</a:t>
            </a:r>
            <a:r>
              <a:rPr lang="en-US" sz="2200" dirty="0"/>
              <a:t>(r)</a:t>
            </a:r>
          </a:p>
          <a:p>
            <a:pPr algn="just"/>
            <a:endParaRPr lang="en-US" sz="2200" dirty="0"/>
          </a:p>
          <a:p>
            <a:pPr marL="0" indent="0" algn="just">
              <a:buNone/>
            </a:pPr>
            <a:r>
              <a:rPr lang="en-US" sz="2200" dirty="0"/>
              <a:t>where:</a:t>
            </a:r>
          </a:p>
          <a:p>
            <a:pPr algn="just"/>
            <a:r>
              <a:rPr lang="en-US" sz="2200" dirty="0"/>
              <a:t>σ is the predicate</a:t>
            </a:r>
          </a:p>
          <a:p>
            <a:pPr algn="just"/>
            <a:r>
              <a:rPr lang="en-US" sz="2200" dirty="0"/>
              <a:t>r stands for relation which is the name of the table</a:t>
            </a:r>
          </a:p>
          <a:p>
            <a:pPr algn="just"/>
            <a:r>
              <a:rPr lang="en-US" sz="2200" dirty="0"/>
              <a:t>p is prepositional logic</a:t>
            </a:r>
            <a:endParaRPr lang="en-IN" sz="2200" dirty="0"/>
          </a:p>
        </p:txBody>
      </p:sp>
    </p:spTree>
    <p:extLst>
      <p:ext uri="{BB962C8B-B14F-4D97-AF65-F5344CB8AC3E}">
        <p14:creationId xmlns:p14="http://schemas.microsoft.com/office/powerpoint/2010/main" val="4191047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SELECT (</a:t>
            </a:r>
            <a:r>
              <a:rPr kumimoji="0" lang="el-GR" sz="3200" b="1" i="0" u="none" strike="noStrike" kern="1200" cap="none" spc="0" normalizeH="0" baseline="0" noProof="0" dirty="0">
                <a:ln>
                  <a:noFill/>
                </a:ln>
                <a:solidFill>
                  <a:schemeClr val="dk1"/>
                </a:solidFill>
                <a:effectLst/>
                <a:uLnTx/>
                <a:uFillTx/>
              </a:rPr>
              <a:t>σ)</a:t>
            </a:r>
            <a:r>
              <a:rPr kumimoji="0" lang="en-US" sz="3200" b="1" i="0" u="none" strike="noStrike" kern="1200" cap="none" spc="0" normalizeH="0" baseline="0" noProof="0" dirty="0">
                <a:ln>
                  <a:noFill/>
                </a:ln>
                <a:solidFill>
                  <a:schemeClr val="dk1"/>
                </a:solidFill>
                <a:effectLst/>
                <a:uLnTx/>
                <a:uFillTx/>
              </a:rPr>
              <a:t> Examples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323528" y="1124744"/>
            <a:ext cx="8640960" cy="5001419"/>
          </a:xfrm>
        </p:spPr>
        <p:txBody>
          <a:bodyPr>
            <a:normAutofit fontScale="62500" lnSpcReduction="20000"/>
          </a:bodyPr>
          <a:lstStyle/>
          <a:p>
            <a:r>
              <a:rPr lang="en-IN" dirty="0"/>
              <a:t>Example 1:</a:t>
            </a:r>
          </a:p>
          <a:p>
            <a:endParaRPr lang="en-IN" dirty="0"/>
          </a:p>
          <a:p>
            <a:pPr marL="0" indent="0">
              <a:buNone/>
            </a:pPr>
            <a:r>
              <a:rPr lang="en-US" dirty="0"/>
              <a:t>	</a:t>
            </a:r>
            <a:r>
              <a:rPr lang="el-GR" b="1" dirty="0"/>
              <a:t>σ </a:t>
            </a:r>
            <a:r>
              <a:rPr lang="en-IN" b="1" baseline="-25000" dirty="0"/>
              <a:t>topic</a:t>
            </a:r>
            <a:r>
              <a:rPr lang="en-IN" b="1" dirty="0"/>
              <a:t> = "Database" (Tutorials)</a:t>
            </a:r>
          </a:p>
          <a:p>
            <a:pPr marL="0" indent="0">
              <a:buNone/>
            </a:pPr>
            <a:r>
              <a:rPr lang="en-IN" dirty="0"/>
              <a:t>	Output – Selects tuples from Tutorials where topic = ‘Database’.</a:t>
            </a:r>
          </a:p>
          <a:p>
            <a:endParaRPr lang="en-IN" dirty="0"/>
          </a:p>
          <a:p>
            <a:r>
              <a:rPr lang="en-IN" dirty="0"/>
              <a:t>Example 2</a:t>
            </a:r>
          </a:p>
          <a:p>
            <a:endParaRPr lang="en-IN" dirty="0"/>
          </a:p>
          <a:p>
            <a:pPr marL="0" indent="0">
              <a:buNone/>
            </a:pPr>
            <a:r>
              <a:rPr lang="en-US" dirty="0"/>
              <a:t>	</a:t>
            </a:r>
            <a:r>
              <a:rPr lang="el-GR" b="1" dirty="0"/>
              <a:t>σ </a:t>
            </a:r>
            <a:r>
              <a:rPr lang="en-IN" b="1" baseline="-25000" dirty="0"/>
              <a:t>topic</a:t>
            </a:r>
            <a:r>
              <a:rPr lang="en-IN" b="1" dirty="0"/>
              <a:t> = "Database" and author = “</a:t>
            </a:r>
            <a:r>
              <a:rPr lang="en-IN" b="1" dirty="0" err="1"/>
              <a:t>dbms</a:t>
            </a:r>
            <a:r>
              <a:rPr lang="en-IN" b="1" dirty="0"/>
              <a:t>"( Tutorials)</a:t>
            </a:r>
          </a:p>
          <a:p>
            <a:pPr marL="0" indent="0">
              <a:buNone/>
            </a:pPr>
            <a:r>
              <a:rPr lang="en-IN" dirty="0"/>
              <a:t>	Output – Selects tuples from Tutorials where the topic is ‘Database’ and 		‘author’ is </a:t>
            </a:r>
            <a:r>
              <a:rPr lang="en-IN" dirty="0" err="1"/>
              <a:t>dbms</a:t>
            </a:r>
            <a:r>
              <a:rPr lang="en-IN" dirty="0"/>
              <a:t>.</a:t>
            </a:r>
          </a:p>
          <a:p>
            <a:endParaRPr lang="en-IN" dirty="0"/>
          </a:p>
          <a:p>
            <a:r>
              <a:rPr lang="en-IN" dirty="0"/>
              <a:t>Example 3</a:t>
            </a:r>
          </a:p>
          <a:p>
            <a:endParaRPr lang="en-IN" dirty="0"/>
          </a:p>
          <a:p>
            <a:pPr marL="0" indent="0">
              <a:buNone/>
            </a:pPr>
            <a:r>
              <a:rPr lang="en-US" dirty="0"/>
              <a:t>	</a:t>
            </a:r>
            <a:r>
              <a:rPr lang="el-GR" b="1" dirty="0"/>
              <a:t>σ</a:t>
            </a:r>
            <a:r>
              <a:rPr lang="el-GR" b="1" baseline="-25000" dirty="0"/>
              <a:t> </a:t>
            </a:r>
            <a:r>
              <a:rPr lang="en-IN" b="1" baseline="-25000" dirty="0"/>
              <a:t>sales </a:t>
            </a:r>
            <a:r>
              <a:rPr lang="en-IN" b="1" dirty="0"/>
              <a:t>&gt; 50000 (Customers)</a:t>
            </a:r>
          </a:p>
          <a:p>
            <a:pPr marL="0" indent="0">
              <a:buNone/>
            </a:pPr>
            <a:r>
              <a:rPr lang="en-US" dirty="0"/>
              <a:t>	Output – Selects tuples from Customers where sales is greater than 			50000</a:t>
            </a:r>
            <a:endParaRPr lang="en-IN" dirty="0"/>
          </a:p>
        </p:txBody>
      </p:sp>
    </p:spTree>
    <p:extLst>
      <p:ext uri="{BB962C8B-B14F-4D97-AF65-F5344CB8AC3E}">
        <p14:creationId xmlns:p14="http://schemas.microsoft.com/office/powerpoint/2010/main" val="2767323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Cartesian Product(X) in DBMS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908720"/>
            <a:ext cx="8229600" cy="5217443"/>
          </a:xfrm>
        </p:spPr>
        <p:txBody>
          <a:bodyPr>
            <a:normAutofit/>
          </a:bodyPr>
          <a:lstStyle/>
          <a:p>
            <a:pPr marL="0" indent="0" algn="just">
              <a:buNone/>
            </a:pPr>
            <a:r>
              <a:rPr lang="en-US" sz="2200" dirty="0"/>
              <a:t>Cartesian Product in DBMS is an operation used to merge columns from two relations. Generally, a cartesian product is never a meaningful operation when it performs alone. However, it becomes meaningful when it is followed by other operations. It is also called Cross Product or Cross Join.</a:t>
            </a:r>
          </a:p>
          <a:p>
            <a:pPr marL="0" indent="0" algn="just">
              <a:buNone/>
            </a:pPr>
            <a:endParaRPr lang="en-US" sz="2200" dirty="0"/>
          </a:p>
          <a:p>
            <a:pPr algn="just"/>
            <a:r>
              <a:rPr lang="en-US" sz="2200" b="1" dirty="0"/>
              <a:t>σ </a:t>
            </a:r>
            <a:r>
              <a:rPr lang="en-US" sz="2200" b="1" baseline="-25000" dirty="0"/>
              <a:t>column 2 </a:t>
            </a:r>
            <a:r>
              <a:rPr lang="en-US" sz="2200" b="1" dirty="0"/>
              <a:t>=</a:t>
            </a:r>
            <a:r>
              <a:rPr lang="en-US" sz="2200" b="1" baseline="-25000" dirty="0"/>
              <a:t> ‘1’ </a:t>
            </a:r>
            <a:r>
              <a:rPr lang="en-US" sz="2200" b="1" dirty="0"/>
              <a:t>(A X B)</a:t>
            </a:r>
          </a:p>
          <a:p>
            <a:pPr algn="just"/>
            <a:r>
              <a:rPr lang="en-US" sz="2200" dirty="0"/>
              <a:t>Output – The above example shows all rows from relation A and B whose column 2 has value 1</a:t>
            </a:r>
          </a:p>
          <a:p>
            <a:pPr algn="just"/>
            <a:endParaRPr lang="en-IN" sz="2200" dirty="0"/>
          </a:p>
        </p:txBody>
      </p:sp>
      <p:graphicFrame>
        <p:nvGraphicFramePr>
          <p:cNvPr id="2" name="Table 2">
            <a:extLst>
              <a:ext uri="{FF2B5EF4-FFF2-40B4-BE49-F238E27FC236}">
                <a16:creationId xmlns:a16="http://schemas.microsoft.com/office/drawing/2014/main" xmlns="" id="{97CCB3C6-AF0D-435E-B116-B81F09F863BB}"/>
              </a:ext>
            </a:extLst>
          </p:cNvPr>
          <p:cNvGraphicFramePr>
            <a:graphicFrameLocks noGrp="1"/>
          </p:cNvGraphicFramePr>
          <p:nvPr>
            <p:extLst>
              <p:ext uri="{D42A27DB-BD31-4B8C-83A1-F6EECF244321}">
                <p14:modId xmlns:p14="http://schemas.microsoft.com/office/powerpoint/2010/main" val="2207480979"/>
              </p:ext>
            </p:extLst>
          </p:nvPr>
        </p:nvGraphicFramePr>
        <p:xfrm>
          <a:off x="1691680" y="4365104"/>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162707917"/>
                    </a:ext>
                  </a:extLst>
                </a:gridCol>
                <a:gridCol w="3048000">
                  <a:extLst>
                    <a:ext uri="{9D8B030D-6E8A-4147-A177-3AD203B41FA5}">
                      <a16:colId xmlns:a16="http://schemas.microsoft.com/office/drawing/2014/main" xmlns="" val="2980746694"/>
                    </a:ext>
                  </a:extLst>
                </a:gridCol>
              </a:tblGrid>
              <a:tr h="370840">
                <a:tc gridSpan="2">
                  <a:txBody>
                    <a:bodyPr/>
                    <a:lstStyle/>
                    <a:p>
                      <a:pPr algn="ctr"/>
                      <a:r>
                        <a:rPr lang="es-ES" sz="1800" b="1" i="0" kern="1200">
                          <a:solidFill>
                            <a:schemeClr val="lt1"/>
                          </a:solidFill>
                          <a:effectLst/>
                          <a:latin typeface="+mn-lt"/>
                          <a:ea typeface="+mn-ea"/>
                          <a:cs typeface="+mn-cs"/>
                        </a:rPr>
                        <a:t>σ column 2 = ‘1’ (A X B)</a:t>
                      </a:r>
                      <a:endParaRPr lang="en-IN" dirty="0"/>
                    </a:p>
                  </a:txBody>
                  <a:tcPr/>
                </a:tc>
                <a:tc hMerge="1">
                  <a:txBody>
                    <a:bodyPr/>
                    <a:lstStyle/>
                    <a:p>
                      <a:endParaRPr lang="en-IN" dirty="0"/>
                    </a:p>
                  </a:txBody>
                  <a:tcPr/>
                </a:tc>
                <a:extLst>
                  <a:ext uri="{0D108BD9-81ED-4DB2-BD59-A6C34878D82A}">
                    <a16:rowId xmlns:a16="http://schemas.microsoft.com/office/drawing/2014/main" xmlns="" val="3743120210"/>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xmlns="" val="123032698"/>
                  </a:ext>
                </a:extLst>
              </a:tr>
              <a:tr h="370840">
                <a:tc>
                  <a:txBody>
                    <a:bodyPr/>
                    <a:lstStyle/>
                    <a:p>
                      <a:pPr algn="ctr"/>
                      <a:r>
                        <a:rPr lang="en-IN">
                          <a:effectLst/>
                        </a:rPr>
                        <a:t>1</a:t>
                      </a:r>
                    </a:p>
                  </a:txBody>
                  <a:tcPr anchor="ctr"/>
                </a:tc>
                <a:tc>
                  <a:txBody>
                    <a:bodyPr/>
                    <a:lstStyle/>
                    <a:p>
                      <a:pPr algn="ctr"/>
                      <a:r>
                        <a:rPr lang="en-IN">
                          <a:effectLst/>
                        </a:rPr>
                        <a:t>1</a:t>
                      </a:r>
                    </a:p>
                  </a:txBody>
                  <a:tcPr anchor="ctr"/>
                </a:tc>
                <a:extLst>
                  <a:ext uri="{0D108BD9-81ED-4DB2-BD59-A6C34878D82A}">
                    <a16:rowId xmlns:a16="http://schemas.microsoft.com/office/drawing/2014/main" xmlns="" val="1661819802"/>
                  </a:ext>
                </a:extLst>
              </a:tr>
              <a:tr h="370840">
                <a:tc>
                  <a:txBody>
                    <a:bodyPr/>
                    <a:lstStyle/>
                    <a:p>
                      <a:pPr algn="ctr"/>
                      <a:r>
                        <a:rPr lang="en-IN">
                          <a:effectLst/>
                        </a:rPr>
                        <a:t>1</a:t>
                      </a:r>
                    </a:p>
                  </a:txBody>
                  <a:tcPr anchor="ctr"/>
                </a:tc>
                <a:tc>
                  <a:txBody>
                    <a:bodyPr/>
                    <a:lstStyle/>
                    <a:p>
                      <a:pPr algn="ctr"/>
                      <a:r>
                        <a:rPr lang="en-IN" dirty="0">
                          <a:effectLst/>
                        </a:rPr>
                        <a:t>1</a:t>
                      </a:r>
                    </a:p>
                  </a:txBody>
                  <a:tcPr anchor="ctr"/>
                </a:tc>
                <a:extLst>
                  <a:ext uri="{0D108BD9-81ED-4DB2-BD59-A6C34878D82A}">
                    <a16:rowId xmlns:a16="http://schemas.microsoft.com/office/drawing/2014/main" xmlns="" val="3379596784"/>
                  </a:ext>
                </a:extLst>
              </a:tr>
            </a:tbl>
          </a:graphicData>
        </a:graphic>
      </p:graphicFrame>
    </p:spTree>
    <p:extLst>
      <p:ext uri="{BB962C8B-B14F-4D97-AF65-F5344CB8AC3E}">
        <p14:creationId xmlns:p14="http://schemas.microsoft.com/office/powerpoint/2010/main" val="1330417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Cartesian Product(X) 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73968" y="1196751"/>
            <a:ext cx="8229600" cy="4886003"/>
          </a:xfrm>
        </p:spPr>
        <p:txBody>
          <a:bodyPr>
            <a:normAutofit/>
          </a:bodyPr>
          <a:lstStyle/>
          <a:p>
            <a:r>
              <a:rPr lang="en-IN" sz="2200" dirty="0"/>
              <a:t>Consider R1 table −</a:t>
            </a:r>
          </a:p>
          <a:p>
            <a:endParaRPr lang="en-IN" sz="2200" dirty="0"/>
          </a:p>
          <a:p>
            <a:endParaRPr lang="en-IN" sz="2200" dirty="0"/>
          </a:p>
          <a:p>
            <a:endParaRPr lang="en-IN" sz="2200" dirty="0"/>
          </a:p>
          <a:p>
            <a:endParaRPr lang="en-IN" sz="2200" dirty="0"/>
          </a:p>
          <a:p>
            <a:endParaRPr lang="en-IN" sz="2200" dirty="0"/>
          </a:p>
          <a:p>
            <a:endParaRPr lang="en-IN" sz="2200" dirty="0"/>
          </a:p>
          <a:p>
            <a:r>
              <a:rPr lang="en-IN" sz="2200" dirty="0"/>
              <a:t>Table R2</a:t>
            </a:r>
          </a:p>
          <a:p>
            <a:endParaRPr lang="en-IN" sz="2200" dirty="0"/>
          </a:p>
          <a:p>
            <a:endParaRPr lang="en-IN" sz="2200" dirty="0"/>
          </a:p>
        </p:txBody>
      </p:sp>
      <p:graphicFrame>
        <p:nvGraphicFramePr>
          <p:cNvPr id="2" name="Table 2">
            <a:extLst>
              <a:ext uri="{FF2B5EF4-FFF2-40B4-BE49-F238E27FC236}">
                <a16:creationId xmlns:a16="http://schemas.microsoft.com/office/drawing/2014/main" xmlns="" id="{4FBFF935-931B-49AB-AD55-280C6CBDD115}"/>
              </a:ext>
            </a:extLst>
          </p:cNvPr>
          <p:cNvGraphicFramePr>
            <a:graphicFrameLocks noGrp="1"/>
          </p:cNvGraphicFramePr>
          <p:nvPr>
            <p:extLst>
              <p:ext uri="{D42A27DB-BD31-4B8C-83A1-F6EECF244321}">
                <p14:modId xmlns:p14="http://schemas.microsoft.com/office/powerpoint/2010/main" val="2739039941"/>
              </p:ext>
            </p:extLst>
          </p:nvPr>
        </p:nvGraphicFramePr>
        <p:xfrm>
          <a:off x="1485900" y="1707157"/>
          <a:ext cx="6019800" cy="1879599"/>
        </p:xfrm>
        <a:graphic>
          <a:graphicData uri="http://schemas.openxmlformats.org/drawingml/2006/table">
            <a:tbl>
              <a:tblPr firstRow="1" bandRow="1">
                <a:tableStyleId>{5C22544A-7EE6-4342-B048-85BDC9FD1C3A}</a:tableStyleId>
              </a:tblPr>
              <a:tblGrid>
                <a:gridCol w="2006600">
                  <a:extLst>
                    <a:ext uri="{9D8B030D-6E8A-4147-A177-3AD203B41FA5}">
                      <a16:colId xmlns:a16="http://schemas.microsoft.com/office/drawing/2014/main" xmlns="" val="404098302"/>
                    </a:ext>
                  </a:extLst>
                </a:gridCol>
                <a:gridCol w="2006600">
                  <a:extLst>
                    <a:ext uri="{9D8B030D-6E8A-4147-A177-3AD203B41FA5}">
                      <a16:colId xmlns:a16="http://schemas.microsoft.com/office/drawing/2014/main" xmlns="" val="388440796"/>
                    </a:ext>
                  </a:extLst>
                </a:gridCol>
                <a:gridCol w="2006600">
                  <a:extLst>
                    <a:ext uri="{9D8B030D-6E8A-4147-A177-3AD203B41FA5}">
                      <a16:colId xmlns:a16="http://schemas.microsoft.com/office/drawing/2014/main" xmlns="" val="2813260966"/>
                    </a:ext>
                  </a:extLst>
                </a:gridCol>
              </a:tblGrid>
              <a:tr h="288032">
                <a:tc>
                  <a:txBody>
                    <a:bodyPr/>
                    <a:lstStyle/>
                    <a:p>
                      <a:pPr algn="ctr" fontAlgn="t"/>
                      <a:r>
                        <a:rPr lang="en-IN" dirty="0" err="1">
                          <a:effectLst/>
                        </a:rPr>
                        <a:t>RegNo</a:t>
                      </a:r>
                      <a:endParaRPr lang="en-IN" dirty="0">
                        <a:effectLst/>
                      </a:endParaRPr>
                    </a:p>
                  </a:txBody>
                  <a:tcPr marL="50800" marR="50800" marT="50800" marB="50800"/>
                </a:tc>
                <a:tc>
                  <a:txBody>
                    <a:bodyPr/>
                    <a:lstStyle/>
                    <a:p>
                      <a:pPr algn="ctr" fontAlgn="t"/>
                      <a:r>
                        <a:rPr lang="en-IN" dirty="0">
                          <a:effectLst/>
                        </a:rPr>
                        <a:t>Branch</a:t>
                      </a:r>
                    </a:p>
                  </a:txBody>
                  <a:tcPr marL="50800" marR="50800" marT="50800" marB="50800"/>
                </a:tc>
                <a:tc>
                  <a:txBody>
                    <a:bodyPr/>
                    <a:lstStyle/>
                    <a:p>
                      <a:pPr algn="ctr" fontAlgn="t"/>
                      <a:r>
                        <a:rPr lang="en-IN">
                          <a:effectLst/>
                        </a:rPr>
                        <a:t>Section</a:t>
                      </a:r>
                    </a:p>
                  </a:txBody>
                  <a:tcPr marL="50800" marR="50800" marT="50800" marB="50800"/>
                </a:tc>
                <a:extLst>
                  <a:ext uri="{0D108BD9-81ED-4DB2-BD59-A6C34878D82A}">
                    <a16:rowId xmlns:a16="http://schemas.microsoft.com/office/drawing/2014/main" xmlns="" val="1537852317"/>
                  </a:ext>
                </a:extLst>
              </a:tr>
              <a:tr h="288032">
                <a:tc>
                  <a:txBody>
                    <a:bodyPr/>
                    <a:lstStyle/>
                    <a:p>
                      <a:pPr algn="ctr" fontAlgn="t"/>
                      <a:r>
                        <a:rPr lang="en-IN">
                          <a:effectLst/>
                        </a:rPr>
                        <a:t>1</a:t>
                      </a:r>
                    </a:p>
                  </a:txBody>
                  <a:tcPr marL="50800" marR="50800" marT="50800" marB="50800"/>
                </a:tc>
                <a:tc>
                  <a:txBody>
                    <a:bodyPr/>
                    <a:lstStyle/>
                    <a:p>
                      <a:pPr algn="ctr" fontAlgn="t"/>
                      <a:r>
                        <a:rPr lang="en-IN" dirty="0">
                          <a:effectLst/>
                        </a:rPr>
                        <a:t>CSE</a:t>
                      </a:r>
                    </a:p>
                  </a:txBody>
                  <a:tcPr marL="50800" marR="50800" marT="50800" marB="50800"/>
                </a:tc>
                <a:tc>
                  <a:txBody>
                    <a:bodyPr/>
                    <a:lstStyle/>
                    <a:p>
                      <a:pPr algn="ctr" fontAlgn="t"/>
                      <a:r>
                        <a:rPr lang="en-IN">
                          <a:effectLst/>
                        </a:rPr>
                        <a:t>A</a:t>
                      </a:r>
                    </a:p>
                  </a:txBody>
                  <a:tcPr marL="50800" marR="50800" marT="50800" marB="50800"/>
                </a:tc>
                <a:extLst>
                  <a:ext uri="{0D108BD9-81ED-4DB2-BD59-A6C34878D82A}">
                    <a16:rowId xmlns:a16="http://schemas.microsoft.com/office/drawing/2014/main" xmlns="" val="1527512703"/>
                  </a:ext>
                </a:extLst>
              </a:tr>
              <a:tr h="288032">
                <a:tc>
                  <a:txBody>
                    <a:bodyPr/>
                    <a:lstStyle/>
                    <a:p>
                      <a:pPr algn="ctr" fontAlgn="t"/>
                      <a:r>
                        <a:rPr lang="en-IN">
                          <a:effectLst/>
                        </a:rPr>
                        <a:t>2</a:t>
                      </a:r>
                    </a:p>
                  </a:txBody>
                  <a:tcPr marL="50800" marR="50800" marT="50800" marB="50800"/>
                </a:tc>
                <a:tc>
                  <a:txBody>
                    <a:bodyPr/>
                    <a:lstStyle/>
                    <a:p>
                      <a:pPr algn="ctr" fontAlgn="t"/>
                      <a:r>
                        <a:rPr lang="en-IN">
                          <a:effectLst/>
                        </a:rPr>
                        <a:t>ECE</a:t>
                      </a:r>
                    </a:p>
                  </a:txBody>
                  <a:tcPr marL="50800" marR="50800" marT="50800" marB="50800"/>
                </a:tc>
                <a:tc>
                  <a:txBody>
                    <a:bodyPr/>
                    <a:lstStyle/>
                    <a:p>
                      <a:pPr algn="ctr" fontAlgn="t"/>
                      <a:r>
                        <a:rPr lang="en-IN">
                          <a:effectLst/>
                        </a:rPr>
                        <a:t>B</a:t>
                      </a:r>
                    </a:p>
                  </a:txBody>
                  <a:tcPr marL="50800" marR="50800" marT="50800" marB="50800"/>
                </a:tc>
                <a:extLst>
                  <a:ext uri="{0D108BD9-81ED-4DB2-BD59-A6C34878D82A}">
                    <a16:rowId xmlns:a16="http://schemas.microsoft.com/office/drawing/2014/main" xmlns="" val="2457605855"/>
                  </a:ext>
                </a:extLst>
              </a:tr>
              <a:tr h="288032">
                <a:tc>
                  <a:txBody>
                    <a:bodyPr/>
                    <a:lstStyle/>
                    <a:p>
                      <a:pPr algn="ctr" fontAlgn="t"/>
                      <a:r>
                        <a:rPr lang="en-IN">
                          <a:effectLst/>
                        </a:rPr>
                        <a:t>3</a:t>
                      </a:r>
                    </a:p>
                  </a:txBody>
                  <a:tcPr marL="50800" marR="50800" marT="50800" marB="50800"/>
                </a:tc>
                <a:tc>
                  <a:txBody>
                    <a:bodyPr/>
                    <a:lstStyle/>
                    <a:p>
                      <a:pPr algn="ctr" fontAlgn="t"/>
                      <a:r>
                        <a:rPr lang="en-IN">
                          <a:effectLst/>
                        </a:rPr>
                        <a:t>CIVIL</a:t>
                      </a:r>
                    </a:p>
                  </a:txBody>
                  <a:tcPr marL="50800" marR="50800" marT="50800" marB="50800"/>
                </a:tc>
                <a:tc>
                  <a:txBody>
                    <a:bodyPr/>
                    <a:lstStyle/>
                    <a:p>
                      <a:pPr algn="ctr" fontAlgn="t"/>
                      <a:r>
                        <a:rPr lang="en-IN">
                          <a:effectLst/>
                        </a:rPr>
                        <a:t>A</a:t>
                      </a:r>
                    </a:p>
                  </a:txBody>
                  <a:tcPr marL="50800" marR="50800" marT="50800" marB="50800"/>
                </a:tc>
                <a:extLst>
                  <a:ext uri="{0D108BD9-81ED-4DB2-BD59-A6C34878D82A}">
                    <a16:rowId xmlns:a16="http://schemas.microsoft.com/office/drawing/2014/main" xmlns="" val="2767405034"/>
                  </a:ext>
                </a:extLst>
              </a:tr>
              <a:tr h="288032">
                <a:tc>
                  <a:txBody>
                    <a:bodyPr/>
                    <a:lstStyle/>
                    <a:p>
                      <a:pPr algn="ctr" fontAlgn="t"/>
                      <a:r>
                        <a:rPr lang="en-IN">
                          <a:effectLst/>
                        </a:rPr>
                        <a:t>4</a:t>
                      </a:r>
                    </a:p>
                  </a:txBody>
                  <a:tcPr marL="50800" marR="50800" marT="50800" marB="50800"/>
                </a:tc>
                <a:tc>
                  <a:txBody>
                    <a:bodyPr/>
                    <a:lstStyle/>
                    <a:p>
                      <a:pPr algn="ctr" fontAlgn="t"/>
                      <a:r>
                        <a:rPr lang="en-IN" dirty="0">
                          <a:effectLst/>
                        </a:rPr>
                        <a:t>IT</a:t>
                      </a:r>
                    </a:p>
                  </a:txBody>
                  <a:tcPr marL="50800" marR="50800" marT="50800" marB="50800"/>
                </a:tc>
                <a:tc>
                  <a:txBody>
                    <a:bodyPr/>
                    <a:lstStyle/>
                    <a:p>
                      <a:pPr algn="ctr" fontAlgn="t"/>
                      <a:r>
                        <a:rPr lang="en-IN" dirty="0">
                          <a:effectLst/>
                        </a:rPr>
                        <a:t>B</a:t>
                      </a:r>
                    </a:p>
                  </a:txBody>
                  <a:tcPr marL="50800" marR="50800" marT="50800" marB="50800"/>
                </a:tc>
                <a:extLst>
                  <a:ext uri="{0D108BD9-81ED-4DB2-BD59-A6C34878D82A}">
                    <a16:rowId xmlns:a16="http://schemas.microsoft.com/office/drawing/2014/main" xmlns="" val="3149799085"/>
                  </a:ext>
                </a:extLst>
              </a:tr>
            </a:tbl>
          </a:graphicData>
        </a:graphic>
      </p:graphicFrame>
      <p:graphicFrame>
        <p:nvGraphicFramePr>
          <p:cNvPr id="3" name="Table 9">
            <a:extLst>
              <a:ext uri="{FF2B5EF4-FFF2-40B4-BE49-F238E27FC236}">
                <a16:creationId xmlns:a16="http://schemas.microsoft.com/office/drawing/2014/main" xmlns="" id="{32B4A54B-49F0-417E-B6E8-F3026C2F1AA1}"/>
              </a:ext>
            </a:extLst>
          </p:cNvPr>
          <p:cNvGraphicFramePr>
            <a:graphicFrameLocks noGrp="1"/>
          </p:cNvGraphicFramePr>
          <p:nvPr>
            <p:extLst>
              <p:ext uri="{D42A27DB-BD31-4B8C-83A1-F6EECF244321}">
                <p14:modId xmlns:p14="http://schemas.microsoft.com/office/powerpoint/2010/main" val="531258121"/>
              </p:ext>
            </p:extLst>
          </p:nvPr>
        </p:nvGraphicFramePr>
        <p:xfrm>
          <a:off x="1485900" y="4586963"/>
          <a:ext cx="6096000" cy="112775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919793044"/>
                    </a:ext>
                  </a:extLst>
                </a:gridCol>
                <a:gridCol w="3048000">
                  <a:extLst>
                    <a:ext uri="{9D8B030D-6E8A-4147-A177-3AD203B41FA5}">
                      <a16:colId xmlns:a16="http://schemas.microsoft.com/office/drawing/2014/main" xmlns="" val="2129283059"/>
                    </a:ext>
                  </a:extLst>
                </a:gridCol>
              </a:tblGrid>
              <a:tr h="247906">
                <a:tc>
                  <a:txBody>
                    <a:bodyPr/>
                    <a:lstStyle/>
                    <a:p>
                      <a:pPr algn="ctr" fontAlgn="t"/>
                      <a:r>
                        <a:rPr lang="en-IN" dirty="0">
                          <a:effectLst/>
                        </a:rPr>
                        <a:t>Name</a:t>
                      </a:r>
                    </a:p>
                  </a:txBody>
                  <a:tcPr marL="50800" marR="50800" marT="50800" marB="50800"/>
                </a:tc>
                <a:tc>
                  <a:txBody>
                    <a:bodyPr/>
                    <a:lstStyle/>
                    <a:p>
                      <a:pPr algn="ctr" fontAlgn="t"/>
                      <a:r>
                        <a:rPr lang="en-IN">
                          <a:effectLst/>
                        </a:rPr>
                        <a:t>RegNo</a:t>
                      </a:r>
                    </a:p>
                  </a:txBody>
                  <a:tcPr marL="50800" marR="50800" marT="50800" marB="50800"/>
                </a:tc>
                <a:extLst>
                  <a:ext uri="{0D108BD9-81ED-4DB2-BD59-A6C34878D82A}">
                    <a16:rowId xmlns:a16="http://schemas.microsoft.com/office/drawing/2014/main" xmlns="" val="4270231413"/>
                  </a:ext>
                </a:extLst>
              </a:tr>
              <a:tr h="370840">
                <a:tc>
                  <a:txBody>
                    <a:bodyPr/>
                    <a:lstStyle/>
                    <a:p>
                      <a:pPr algn="ctr" fontAlgn="t"/>
                      <a:r>
                        <a:rPr lang="en-IN">
                          <a:effectLst/>
                        </a:rPr>
                        <a:t>Bhanu</a:t>
                      </a:r>
                    </a:p>
                  </a:txBody>
                  <a:tcPr marL="50800" marR="50800" marT="50800" marB="50800"/>
                </a:tc>
                <a:tc>
                  <a:txBody>
                    <a:bodyPr/>
                    <a:lstStyle/>
                    <a:p>
                      <a:pPr algn="ctr" fontAlgn="t"/>
                      <a:r>
                        <a:rPr lang="en-IN" dirty="0">
                          <a:effectLst/>
                        </a:rPr>
                        <a:t>2</a:t>
                      </a:r>
                    </a:p>
                  </a:txBody>
                  <a:tcPr marL="50800" marR="50800" marT="50800" marB="50800"/>
                </a:tc>
                <a:extLst>
                  <a:ext uri="{0D108BD9-81ED-4DB2-BD59-A6C34878D82A}">
                    <a16:rowId xmlns:a16="http://schemas.microsoft.com/office/drawing/2014/main" xmlns="" val="1007649995"/>
                  </a:ext>
                </a:extLst>
              </a:tr>
              <a:tr h="370840">
                <a:tc>
                  <a:txBody>
                    <a:bodyPr/>
                    <a:lstStyle/>
                    <a:p>
                      <a:pPr algn="ctr" fontAlgn="t"/>
                      <a:r>
                        <a:rPr lang="en-IN">
                          <a:effectLst/>
                        </a:rPr>
                        <a:t>Priya</a:t>
                      </a:r>
                    </a:p>
                  </a:txBody>
                  <a:tcPr marL="50800" marR="50800" marT="50800" marB="50800"/>
                </a:tc>
                <a:tc>
                  <a:txBody>
                    <a:bodyPr/>
                    <a:lstStyle/>
                    <a:p>
                      <a:pPr algn="ctr" fontAlgn="t"/>
                      <a:r>
                        <a:rPr lang="en-IN" dirty="0">
                          <a:effectLst/>
                        </a:rPr>
                        <a:t>4</a:t>
                      </a:r>
                    </a:p>
                  </a:txBody>
                  <a:tcPr marL="50800" marR="50800" marT="50800" marB="50800"/>
                </a:tc>
                <a:extLst>
                  <a:ext uri="{0D108BD9-81ED-4DB2-BD59-A6C34878D82A}">
                    <a16:rowId xmlns:a16="http://schemas.microsoft.com/office/drawing/2014/main" xmlns="" val="270324729"/>
                  </a:ext>
                </a:extLst>
              </a:tr>
            </a:tbl>
          </a:graphicData>
        </a:graphic>
      </p:graphicFrame>
    </p:spTree>
    <p:extLst>
      <p:ext uri="{BB962C8B-B14F-4D97-AF65-F5344CB8AC3E}">
        <p14:creationId xmlns:p14="http://schemas.microsoft.com/office/powerpoint/2010/main" val="3743185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a:ln>
                  <a:noFill/>
                </a:ln>
                <a:solidFill>
                  <a:schemeClr val="dk1"/>
                </a:solidFill>
                <a:effectLst/>
                <a:uLnTx/>
                <a:uFillTx/>
              </a:rPr>
              <a:t>Cartesian Product(X) Example</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r>
              <a:rPr lang="en-IN" sz="2200" dirty="0"/>
              <a:t>R1 X R2</a:t>
            </a:r>
          </a:p>
          <a:p>
            <a:endParaRPr lang="en-IN" sz="2200" dirty="0"/>
          </a:p>
        </p:txBody>
      </p:sp>
      <p:graphicFrame>
        <p:nvGraphicFramePr>
          <p:cNvPr id="2" name="Table 2">
            <a:extLst>
              <a:ext uri="{FF2B5EF4-FFF2-40B4-BE49-F238E27FC236}">
                <a16:creationId xmlns:a16="http://schemas.microsoft.com/office/drawing/2014/main" xmlns="" id="{ACDD9C7D-670E-4E84-AEE6-6E648BBF1AAC}"/>
              </a:ext>
            </a:extLst>
          </p:cNvPr>
          <p:cNvGraphicFramePr>
            <a:graphicFrameLocks noGrp="1"/>
          </p:cNvGraphicFramePr>
          <p:nvPr>
            <p:extLst>
              <p:ext uri="{D42A27DB-BD31-4B8C-83A1-F6EECF244321}">
                <p14:modId xmlns:p14="http://schemas.microsoft.com/office/powerpoint/2010/main" val="1176262452"/>
              </p:ext>
            </p:extLst>
          </p:nvPr>
        </p:nvGraphicFramePr>
        <p:xfrm>
          <a:off x="1524000" y="2132856"/>
          <a:ext cx="6096000" cy="3383279"/>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4234010477"/>
                    </a:ext>
                  </a:extLst>
                </a:gridCol>
                <a:gridCol w="1219200">
                  <a:extLst>
                    <a:ext uri="{9D8B030D-6E8A-4147-A177-3AD203B41FA5}">
                      <a16:colId xmlns:a16="http://schemas.microsoft.com/office/drawing/2014/main" xmlns="" val="3526543960"/>
                    </a:ext>
                  </a:extLst>
                </a:gridCol>
                <a:gridCol w="1219200">
                  <a:extLst>
                    <a:ext uri="{9D8B030D-6E8A-4147-A177-3AD203B41FA5}">
                      <a16:colId xmlns:a16="http://schemas.microsoft.com/office/drawing/2014/main" xmlns="" val="2979617684"/>
                    </a:ext>
                  </a:extLst>
                </a:gridCol>
                <a:gridCol w="1219200">
                  <a:extLst>
                    <a:ext uri="{9D8B030D-6E8A-4147-A177-3AD203B41FA5}">
                      <a16:colId xmlns:a16="http://schemas.microsoft.com/office/drawing/2014/main" xmlns="" val="3867140138"/>
                    </a:ext>
                  </a:extLst>
                </a:gridCol>
                <a:gridCol w="1219200">
                  <a:extLst>
                    <a:ext uri="{9D8B030D-6E8A-4147-A177-3AD203B41FA5}">
                      <a16:colId xmlns:a16="http://schemas.microsoft.com/office/drawing/2014/main" xmlns="" val="52470207"/>
                    </a:ext>
                  </a:extLst>
                </a:gridCol>
              </a:tblGrid>
              <a:tr h="370840">
                <a:tc>
                  <a:txBody>
                    <a:bodyPr/>
                    <a:lstStyle/>
                    <a:p>
                      <a:pPr algn="ctr" fontAlgn="t"/>
                      <a:r>
                        <a:rPr lang="en-IN" dirty="0" err="1">
                          <a:effectLst/>
                        </a:rPr>
                        <a:t>RegNo</a:t>
                      </a:r>
                      <a:endParaRPr lang="en-IN" dirty="0">
                        <a:effectLst/>
                      </a:endParaRPr>
                    </a:p>
                  </a:txBody>
                  <a:tcPr marL="50800" marR="50800" marT="50800" marB="50800"/>
                </a:tc>
                <a:tc>
                  <a:txBody>
                    <a:bodyPr/>
                    <a:lstStyle/>
                    <a:p>
                      <a:pPr algn="ctr" fontAlgn="t"/>
                      <a:r>
                        <a:rPr lang="en-IN">
                          <a:effectLst/>
                        </a:rPr>
                        <a:t>Branch</a:t>
                      </a:r>
                    </a:p>
                  </a:txBody>
                  <a:tcPr marL="50800" marR="50800" marT="50800" marB="50800"/>
                </a:tc>
                <a:tc>
                  <a:txBody>
                    <a:bodyPr/>
                    <a:lstStyle/>
                    <a:p>
                      <a:pPr algn="ctr" fontAlgn="t"/>
                      <a:r>
                        <a:rPr lang="en-IN">
                          <a:effectLst/>
                        </a:rPr>
                        <a:t>Section</a:t>
                      </a:r>
                    </a:p>
                  </a:txBody>
                  <a:tcPr marL="50800" marR="50800" marT="50800" marB="50800"/>
                </a:tc>
                <a:tc>
                  <a:txBody>
                    <a:bodyPr/>
                    <a:lstStyle/>
                    <a:p>
                      <a:pPr algn="ctr" fontAlgn="t"/>
                      <a:r>
                        <a:rPr lang="en-IN">
                          <a:effectLst/>
                        </a:rPr>
                        <a:t>Name</a:t>
                      </a:r>
                    </a:p>
                  </a:txBody>
                  <a:tcPr marL="50800" marR="50800" marT="50800" marB="50800"/>
                </a:tc>
                <a:tc>
                  <a:txBody>
                    <a:bodyPr/>
                    <a:lstStyle/>
                    <a:p>
                      <a:pPr algn="ctr" fontAlgn="t"/>
                      <a:r>
                        <a:rPr lang="en-IN">
                          <a:effectLst/>
                        </a:rPr>
                        <a:t>RegNo</a:t>
                      </a:r>
                    </a:p>
                  </a:txBody>
                  <a:tcPr marL="50800" marR="50800" marT="50800" marB="50800"/>
                </a:tc>
                <a:extLst>
                  <a:ext uri="{0D108BD9-81ED-4DB2-BD59-A6C34878D82A}">
                    <a16:rowId xmlns:a16="http://schemas.microsoft.com/office/drawing/2014/main" xmlns="" val="206652633"/>
                  </a:ext>
                </a:extLst>
              </a:tr>
              <a:tr h="370840">
                <a:tc>
                  <a:txBody>
                    <a:bodyPr/>
                    <a:lstStyle/>
                    <a:p>
                      <a:pPr algn="ctr" fontAlgn="t"/>
                      <a:r>
                        <a:rPr lang="en-IN">
                          <a:effectLst/>
                        </a:rPr>
                        <a:t>1</a:t>
                      </a:r>
                    </a:p>
                  </a:txBody>
                  <a:tcPr marL="50800" marR="50800" marT="50800" marB="50800"/>
                </a:tc>
                <a:tc>
                  <a:txBody>
                    <a:bodyPr/>
                    <a:lstStyle/>
                    <a:p>
                      <a:pPr algn="ctr" fontAlgn="t"/>
                      <a:r>
                        <a:rPr lang="en-IN">
                          <a:effectLst/>
                        </a:rPr>
                        <a:t>CSE</a:t>
                      </a:r>
                    </a:p>
                  </a:txBody>
                  <a:tcPr marL="50800" marR="50800" marT="50800" marB="50800"/>
                </a:tc>
                <a:tc>
                  <a:txBody>
                    <a:bodyPr/>
                    <a:lstStyle/>
                    <a:p>
                      <a:pPr algn="ctr" fontAlgn="t"/>
                      <a:r>
                        <a:rPr lang="en-IN">
                          <a:effectLst/>
                        </a:rPr>
                        <a:t>A</a:t>
                      </a:r>
                    </a:p>
                  </a:txBody>
                  <a:tcPr marL="50800" marR="50800" marT="50800" marB="50800"/>
                </a:tc>
                <a:tc>
                  <a:txBody>
                    <a:bodyPr/>
                    <a:lstStyle/>
                    <a:p>
                      <a:pPr algn="ctr" fontAlgn="t"/>
                      <a:r>
                        <a:rPr lang="en-IN">
                          <a:effectLst/>
                        </a:rPr>
                        <a:t>Bhanu</a:t>
                      </a:r>
                    </a:p>
                  </a:txBody>
                  <a:tcPr marL="50800" marR="50800" marT="50800" marB="50800"/>
                </a:tc>
                <a:tc>
                  <a:txBody>
                    <a:bodyPr/>
                    <a:lstStyle/>
                    <a:p>
                      <a:pPr algn="ctr" fontAlgn="t"/>
                      <a:r>
                        <a:rPr lang="en-IN">
                          <a:effectLst/>
                        </a:rPr>
                        <a:t>2</a:t>
                      </a:r>
                    </a:p>
                  </a:txBody>
                  <a:tcPr marL="50800" marR="50800" marT="50800" marB="50800"/>
                </a:tc>
                <a:extLst>
                  <a:ext uri="{0D108BD9-81ED-4DB2-BD59-A6C34878D82A}">
                    <a16:rowId xmlns:a16="http://schemas.microsoft.com/office/drawing/2014/main" xmlns="" val="3830984347"/>
                  </a:ext>
                </a:extLst>
              </a:tr>
              <a:tr h="370840">
                <a:tc>
                  <a:txBody>
                    <a:bodyPr/>
                    <a:lstStyle/>
                    <a:p>
                      <a:pPr algn="ctr" fontAlgn="t"/>
                      <a:r>
                        <a:rPr lang="en-IN">
                          <a:effectLst/>
                        </a:rPr>
                        <a:t>1</a:t>
                      </a:r>
                    </a:p>
                  </a:txBody>
                  <a:tcPr marL="50800" marR="50800" marT="50800" marB="50800"/>
                </a:tc>
                <a:tc>
                  <a:txBody>
                    <a:bodyPr/>
                    <a:lstStyle/>
                    <a:p>
                      <a:pPr algn="ctr" fontAlgn="t"/>
                      <a:r>
                        <a:rPr lang="en-IN">
                          <a:effectLst/>
                        </a:rPr>
                        <a:t>CSE</a:t>
                      </a:r>
                    </a:p>
                  </a:txBody>
                  <a:tcPr marL="50800" marR="50800" marT="50800" marB="50800"/>
                </a:tc>
                <a:tc>
                  <a:txBody>
                    <a:bodyPr/>
                    <a:lstStyle/>
                    <a:p>
                      <a:pPr algn="ctr" fontAlgn="t"/>
                      <a:r>
                        <a:rPr lang="en-IN">
                          <a:effectLst/>
                        </a:rPr>
                        <a:t>A</a:t>
                      </a:r>
                    </a:p>
                  </a:txBody>
                  <a:tcPr marL="50800" marR="50800" marT="50800" marB="50800"/>
                </a:tc>
                <a:tc>
                  <a:txBody>
                    <a:bodyPr/>
                    <a:lstStyle/>
                    <a:p>
                      <a:pPr algn="ctr" fontAlgn="t"/>
                      <a:r>
                        <a:rPr lang="en-IN">
                          <a:effectLst/>
                        </a:rPr>
                        <a:t>Priya</a:t>
                      </a:r>
                    </a:p>
                  </a:txBody>
                  <a:tcPr marL="50800" marR="50800" marT="50800" marB="50800"/>
                </a:tc>
                <a:tc>
                  <a:txBody>
                    <a:bodyPr/>
                    <a:lstStyle/>
                    <a:p>
                      <a:pPr algn="ctr" fontAlgn="t"/>
                      <a:r>
                        <a:rPr lang="en-IN">
                          <a:effectLst/>
                        </a:rPr>
                        <a:t>4</a:t>
                      </a:r>
                    </a:p>
                  </a:txBody>
                  <a:tcPr marL="50800" marR="50800" marT="50800" marB="50800"/>
                </a:tc>
                <a:extLst>
                  <a:ext uri="{0D108BD9-81ED-4DB2-BD59-A6C34878D82A}">
                    <a16:rowId xmlns:a16="http://schemas.microsoft.com/office/drawing/2014/main" xmlns="" val="1551560982"/>
                  </a:ext>
                </a:extLst>
              </a:tr>
              <a:tr h="370840">
                <a:tc>
                  <a:txBody>
                    <a:bodyPr/>
                    <a:lstStyle/>
                    <a:p>
                      <a:pPr algn="ctr" fontAlgn="t"/>
                      <a:r>
                        <a:rPr lang="en-IN">
                          <a:effectLst/>
                        </a:rPr>
                        <a:t>2</a:t>
                      </a:r>
                    </a:p>
                  </a:txBody>
                  <a:tcPr marL="50800" marR="50800" marT="50800" marB="50800"/>
                </a:tc>
                <a:tc>
                  <a:txBody>
                    <a:bodyPr/>
                    <a:lstStyle/>
                    <a:p>
                      <a:pPr algn="ctr" fontAlgn="t"/>
                      <a:r>
                        <a:rPr lang="en-IN">
                          <a:effectLst/>
                        </a:rPr>
                        <a:t>ECE</a:t>
                      </a:r>
                    </a:p>
                  </a:txBody>
                  <a:tcPr marL="50800" marR="50800" marT="50800" marB="50800"/>
                </a:tc>
                <a:tc>
                  <a:txBody>
                    <a:bodyPr/>
                    <a:lstStyle/>
                    <a:p>
                      <a:pPr algn="ctr" fontAlgn="t"/>
                      <a:r>
                        <a:rPr lang="en-IN">
                          <a:effectLst/>
                        </a:rPr>
                        <a:t>B</a:t>
                      </a:r>
                    </a:p>
                  </a:txBody>
                  <a:tcPr marL="50800" marR="50800" marT="50800" marB="50800"/>
                </a:tc>
                <a:tc>
                  <a:txBody>
                    <a:bodyPr/>
                    <a:lstStyle/>
                    <a:p>
                      <a:pPr algn="ctr" fontAlgn="t"/>
                      <a:r>
                        <a:rPr lang="en-IN">
                          <a:effectLst/>
                        </a:rPr>
                        <a:t>Bhanu</a:t>
                      </a:r>
                    </a:p>
                  </a:txBody>
                  <a:tcPr marL="50800" marR="50800" marT="50800" marB="50800"/>
                </a:tc>
                <a:tc>
                  <a:txBody>
                    <a:bodyPr/>
                    <a:lstStyle/>
                    <a:p>
                      <a:pPr algn="ctr" fontAlgn="t"/>
                      <a:r>
                        <a:rPr lang="en-IN">
                          <a:effectLst/>
                        </a:rPr>
                        <a:t>2</a:t>
                      </a:r>
                    </a:p>
                  </a:txBody>
                  <a:tcPr marL="50800" marR="50800" marT="50800" marB="50800"/>
                </a:tc>
                <a:extLst>
                  <a:ext uri="{0D108BD9-81ED-4DB2-BD59-A6C34878D82A}">
                    <a16:rowId xmlns:a16="http://schemas.microsoft.com/office/drawing/2014/main" xmlns="" val="3727262672"/>
                  </a:ext>
                </a:extLst>
              </a:tr>
              <a:tr h="370840">
                <a:tc>
                  <a:txBody>
                    <a:bodyPr/>
                    <a:lstStyle/>
                    <a:p>
                      <a:pPr algn="ctr" fontAlgn="t"/>
                      <a:r>
                        <a:rPr lang="en-IN">
                          <a:effectLst/>
                        </a:rPr>
                        <a:t>2</a:t>
                      </a:r>
                    </a:p>
                  </a:txBody>
                  <a:tcPr marL="50800" marR="50800" marT="50800" marB="50800"/>
                </a:tc>
                <a:tc>
                  <a:txBody>
                    <a:bodyPr/>
                    <a:lstStyle/>
                    <a:p>
                      <a:pPr algn="ctr" fontAlgn="t"/>
                      <a:r>
                        <a:rPr lang="en-IN">
                          <a:effectLst/>
                        </a:rPr>
                        <a:t>ECE</a:t>
                      </a:r>
                    </a:p>
                  </a:txBody>
                  <a:tcPr marL="50800" marR="50800" marT="50800" marB="50800"/>
                </a:tc>
                <a:tc>
                  <a:txBody>
                    <a:bodyPr/>
                    <a:lstStyle/>
                    <a:p>
                      <a:pPr algn="ctr" fontAlgn="t"/>
                      <a:r>
                        <a:rPr lang="en-IN">
                          <a:effectLst/>
                        </a:rPr>
                        <a:t>B</a:t>
                      </a:r>
                    </a:p>
                  </a:txBody>
                  <a:tcPr marL="50800" marR="50800" marT="50800" marB="50800"/>
                </a:tc>
                <a:tc>
                  <a:txBody>
                    <a:bodyPr/>
                    <a:lstStyle/>
                    <a:p>
                      <a:pPr algn="ctr" fontAlgn="t"/>
                      <a:r>
                        <a:rPr lang="en-IN">
                          <a:effectLst/>
                        </a:rPr>
                        <a:t>Priya</a:t>
                      </a:r>
                    </a:p>
                  </a:txBody>
                  <a:tcPr marL="50800" marR="50800" marT="50800" marB="50800"/>
                </a:tc>
                <a:tc>
                  <a:txBody>
                    <a:bodyPr/>
                    <a:lstStyle/>
                    <a:p>
                      <a:pPr algn="ctr" fontAlgn="t"/>
                      <a:r>
                        <a:rPr lang="en-IN">
                          <a:effectLst/>
                        </a:rPr>
                        <a:t>4</a:t>
                      </a:r>
                    </a:p>
                  </a:txBody>
                  <a:tcPr marL="50800" marR="50800" marT="50800" marB="50800"/>
                </a:tc>
                <a:extLst>
                  <a:ext uri="{0D108BD9-81ED-4DB2-BD59-A6C34878D82A}">
                    <a16:rowId xmlns:a16="http://schemas.microsoft.com/office/drawing/2014/main" xmlns="" val="1275481235"/>
                  </a:ext>
                </a:extLst>
              </a:tr>
              <a:tr h="370840">
                <a:tc>
                  <a:txBody>
                    <a:bodyPr/>
                    <a:lstStyle/>
                    <a:p>
                      <a:pPr algn="ctr" fontAlgn="t"/>
                      <a:r>
                        <a:rPr lang="en-IN">
                          <a:effectLst/>
                        </a:rPr>
                        <a:t>3</a:t>
                      </a:r>
                    </a:p>
                  </a:txBody>
                  <a:tcPr marL="50800" marR="50800" marT="50800" marB="50800"/>
                </a:tc>
                <a:tc>
                  <a:txBody>
                    <a:bodyPr/>
                    <a:lstStyle/>
                    <a:p>
                      <a:pPr algn="ctr" fontAlgn="t"/>
                      <a:r>
                        <a:rPr lang="en-IN">
                          <a:effectLst/>
                        </a:rPr>
                        <a:t>CIVIL</a:t>
                      </a:r>
                    </a:p>
                  </a:txBody>
                  <a:tcPr marL="50800" marR="50800" marT="50800" marB="50800"/>
                </a:tc>
                <a:tc>
                  <a:txBody>
                    <a:bodyPr/>
                    <a:lstStyle/>
                    <a:p>
                      <a:pPr algn="ctr" fontAlgn="t"/>
                      <a:r>
                        <a:rPr lang="en-IN">
                          <a:effectLst/>
                        </a:rPr>
                        <a:t>A</a:t>
                      </a:r>
                    </a:p>
                  </a:txBody>
                  <a:tcPr marL="50800" marR="50800" marT="50800" marB="50800"/>
                </a:tc>
                <a:tc>
                  <a:txBody>
                    <a:bodyPr/>
                    <a:lstStyle/>
                    <a:p>
                      <a:pPr algn="ctr" fontAlgn="t"/>
                      <a:r>
                        <a:rPr lang="en-IN">
                          <a:effectLst/>
                        </a:rPr>
                        <a:t>Bhanu</a:t>
                      </a:r>
                    </a:p>
                  </a:txBody>
                  <a:tcPr marL="50800" marR="50800" marT="50800" marB="50800"/>
                </a:tc>
                <a:tc>
                  <a:txBody>
                    <a:bodyPr/>
                    <a:lstStyle/>
                    <a:p>
                      <a:pPr algn="ctr" fontAlgn="t"/>
                      <a:r>
                        <a:rPr lang="en-IN">
                          <a:effectLst/>
                        </a:rPr>
                        <a:t>2</a:t>
                      </a:r>
                    </a:p>
                  </a:txBody>
                  <a:tcPr marL="50800" marR="50800" marT="50800" marB="50800"/>
                </a:tc>
                <a:extLst>
                  <a:ext uri="{0D108BD9-81ED-4DB2-BD59-A6C34878D82A}">
                    <a16:rowId xmlns:a16="http://schemas.microsoft.com/office/drawing/2014/main" xmlns="" val="4120211934"/>
                  </a:ext>
                </a:extLst>
              </a:tr>
              <a:tr h="370840">
                <a:tc>
                  <a:txBody>
                    <a:bodyPr/>
                    <a:lstStyle/>
                    <a:p>
                      <a:pPr algn="ctr" fontAlgn="t"/>
                      <a:r>
                        <a:rPr lang="en-IN">
                          <a:effectLst/>
                        </a:rPr>
                        <a:t>3</a:t>
                      </a:r>
                    </a:p>
                  </a:txBody>
                  <a:tcPr marL="50800" marR="50800" marT="50800" marB="50800"/>
                </a:tc>
                <a:tc>
                  <a:txBody>
                    <a:bodyPr/>
                    <a:lstStyle/>
                    <a:p>
                      <a:pPr algn="ctr" fontAlgn="t"/>
                      <a:r>
                        <a:rPr lang="en-IN">
                          <a:effectLst/>
                        </a:rPr>
                        <a:t>CIVIL</a:t>
                      </a:r>
                    </a:p>
                  </a:txBody>
                  <a:tcPr marL="50800" marR="50800" marT="50800" marB="50800"/>
                </a:tc>
                <a:tc>
                  <a:txBody>
                    <a:bodyPr/>
                    <a:lstStyle/>
                    <a:p>
                      <a:pPr algn="ctr" fontAlgn="t"/>
                      <a:r>
                        <a:rPr lang="en-IN">
                          <a:effectLst/>
                        </a:rPr>
                        <a:t>A</a:t>
                      </a:r>
                    </a:p>
                  </a:txBody>
                  <a:tcPr marL="50800" marR="50800" marT="50800" marB="50800"/>
                </a:tc>
                <a:tc>
                  <a:txBody>
                    <a:bodyPr/>
                    <a:lstStyle/>
                    <a:p>
                      <a:pPr algn="ctr" fontAlgn="t"/>
                      <a:r>
                        <a:rPr lang="en-IN">
                          <a:effectLst/>
                        </a:rPr>
                        <a:t>Priya</a:t>
                      </a:r>
                    </a:p>
                  </a:txBody>
                  <a:tcPr marL="50800" marR="50800" marT="50800" marB="50800"/>
                </a:tc>
                <a:tc>
                  <a:txBody>
                    <a:bodyPr/>
                    <a:lstStyle/>
                    <a:p>
                      <a:pPr algn="ctr" fontAlgn="t"/>
                      <a:r>
                        <a:rPr lang="en-IN">
                          <a:effectLst/>
                        </a:rPr>
                        <a:t>4</a:t>
                      </a:r>
                    </a:p>
                  </a:txBody>
                  <a:tcPr marL="50800" marR="50800" marT="50800" marB="50800"/>
                </a:tc>
                <a:extLst>
                  <a:ext uri="{0D108BD9-81ED-4DB2-BD59-A6C34878D82A}">
                    <a16:rowId xmlns:a16="http://schemas.microsoft.com/office/drawing/2014/main" xmlns="" val="3007187923"/>
                  </a:ext>
                </a:extLst>
              </a:tr>
              <a:tr h="370840">
                <a:tc>
                  <a:txBody>
                    <a:bodyPr/>
                    <a:lstStyle/>
                    <a:p>
                      <a:pPr algn="ctr" fontAlgn="t"/>
                      <a:r>
                        <a:rPr lang="en-IN">
                          <a:effectLst/>
                        </a:rPr>
                        <a:t>4</a:t>
                      </a:r>
                    </a:p>
                  </a:txBody>
                  <a:tcPr marL="50800" marR="50800" marT="50800" marB="50800"/>
                </a:tc>
                <a:tc>
                  <a:txBody>
                    <a:bodyPr/>
                    <a:lstStyle/>
                    <a:p>
                      <a:pPr algn="ctr" fontAlgn="t"/>
                      <a:r>
                        <a:rPr lang="en-IN">
                          <a:effectLst/>
                        </a:rPr>
                        <a:t>IT</a:t>
                      </a:r>
                    </a:p>
                  </a:txBody>
                  <a:tcPr marL="50800" marR="50800" marT="50800" marB="50800"/>
                </a:tc>
                <a:tc>
                  <a:txBody>
                    <a:bodyPr/>
                    <a:lstStyle/>
                    <a:p>
                      <a:pPr algn="ctr" fontAlgn="t"/>
                      <a:r>
                        <a:rPr lang="en-IN">
                          <a:effectLst/>
                        </a:rPr>
                        <a:t>B</a:t>
                      </a:r>
                    </a:p>
                  </a:txBody>
                  <a:tcPr marL="50800" marR="50800" marT="50800" marB="50800"/>
                </a:tc>
                <a:tc>
                  <a:txBody>
                    <a:bodyPr/>
                    <a:lstStyle/>
                    <a:p>
                      <a:pPr algn="ctr" fontAlgn="t"/>
                      <a:r>
                        <a:rPr lang="en-IN">
                          <a:effectLst/>
                        </a:rPr>
                        <a:t>Bhanu</a:t>
                      </a:r>
                    </a:p>
                  </a:txBody>
                  <a:tcPr marL="50800" marR="50800" marT="50800" marB="50800"/>
                </a:tc>
                <a:tc>
                  <a:txBody>
                    <a:bodyPr/>
                    <a:lstStyle/>
                    <a:p>
                      <a:pPr algn="ctr" fontAlgn="t"/>
                      <a:r>
                        <a:rPr lang="en-IN">
                          <a:effectLst/>
                        </a:rPr>
                        <a:t>2</a:t>
                      </a:r>
                    </a:p>
                  </a:txBody>
                  <a:tcPr marL="50800" marR="50800" marT="50800" marB="50800"/>
                </a:tc>
                <a:extLst>
                  <a:ext uri="{0D108BD9-81ED-4DB2-BD59-A6C34878D82A}">
                    <a16:rowId xmlns:a16="http://schemas.microsoft.com/office/drawing/2014/main" xmlns="" val="1567100578"/>
                  </a:ext>
                </a:extLst>
              </a:tr>
              <a:tr h="370840">
                <a:tc>
                  <a:txBody>
                    <a:bodyPr/>
                    <a:lstStyle/>
                    <a:p>
                      <a:pPr algn="ctr" fontAlgn="t"/>
                      <a:r>
                        <a:rPr lang="en-IN">
                          <a:effectLst/>
                        </a:rPr>
                        <a:t>4</a:t>
                      </a:r>
                    </a:p>
                  </a:txBody>
                  <a:tcPr marL="50800" marR="50800" marT="50800" marB="50800"/>
                </a:tc>
                <a:tc>
                  <a:txBody>
                    <a:bodyPr/>
                    <a:lstStyle/>
                    <a:p>
                      <a:pPr algn="ctr" fontAlgn="t"/>
                      <a:r>
                        <a:rPr lang="en-IN">
                          <a:effectLst/>
                        </a:rPr>
                        <a:t>IT</a:t>
                      </a:r>
                    </a:p>
                  </a:txBody>
                  <a:tcPr marL="50800" marR="50800" marT="50800" marB="50800"/>
                </a:tc>
                <a:tc>
                  <a:txBody>
                    <a:bodyPr/>
                    <a:lstStyle/>
                    <a:p>
                      <a:pPr algn="ctr" fontAlgn="t"/>
                      <a:r>
                        <a:rPr lang="en-IN">
                          <a:effectLst/>
                        </a:rPr>
                        <a:t>B</a:t>
                      </a:r>
                    </a:p>
                  </a:txBody>
                  <a:tcPr marL="50800" marR="50800" marT="50800" marB="50800"/>
                </a:tc>
                <a:tc>
                  <a:txBody>
                    <a:bodyPr/>
                    <a:lstStyle/>
                    <a:p>
                      <a:pPr algn="ctr" fontAlgn="t"/>
                      <a:r>
                        <a:rPr lang="en-IN">
                          <a:effectLst/>
                        </a:rPr>
                        <a:t>Priya</a:t>
                      </a:r>
                    </a:p>
                  </a:txBody>
                  <a:tcPr marL="50800" marR="50800" marT="50800" marB="50800"/>
                </a:tc>
                <a:tc>
                  <a:txBody>
                    <a:bodyPr/>
                    <a:lstStyle/>
                    <a:p>
                      <a:pPr algn="ctr" fontAlgn="t"/>
                      <a:r>
                        <a:rPr lang="en-IN" dirty="0">
                          <a:effectLst/>
                        </a:rPr>
                        <a:t>4</a:t>
                      </a:r>
                    </a:p>
                  </a:txBody>
                  <a:tcPr marL="50800" marR="50800" marT="50800" marB="50800"/>
                </a:tc>
                <a:extLst>
                  <a:ext uri="{0D108BD9-81ED-4DB2-BD59-A6C34878D82A}">
                    <a16:rowId xmlns:a16="http://schemas.microsoft.com/office/drawing/2014/main" xmlns="" val="1830209814"/>
                  </a:ext>
                </a:extLst>
              </a:tr>
            </a:tbl>
          </a:graphicData>
        </a:graphic>
      </p:graphicFrame>
    </p:spTree>
    <p:extLst>
      <p:ext uri="{BB962C8B-B14F-4D97-AF65-F5344CB8AC3E}">
        <p14:creationId xmlns:p14="http://schemas.microsoft.com/office/powerpoint/2010/main" val="1277901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Set Difference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318356" y="1268760"/>
            <a:ext cx="8507288" cy="4813995"/>
          </a:xfrm>
        </p:spPr>
        <p:txBody>
          <a:bodyPr>
            <a:normAutofit/>
          </a:bodyPr>
          <a:lstStyle/>
          <a:p>
            <a:pPr algn="just"/>
            <a:r>
              <a:rPr lang="en-US" sz="2200" dirty="0"/>
              <a:t>– Symbol denotes it. The result of A – B, is a relation which includes all tuples that are in A but not in B.</a:t>
            </a:r>
          </a:p>
          <a:p>
            <a:pPr algn="just"/>
            <a:endParaRPr lang="en-US" sz="2200" dirty="0"/>
          </a:p>
          <a:p>
            <a:pPr lvl="1" algn="just"/>
            <a:r>
              <a:rPr lang="en-US" sz="2200" dirty="0"/>
              <a:t>The attribute name of A has to match with the attribute name in B.</a:t>
            </a:r>
          </a:p>
          <a:p>
            <a:pPr lvl="1" algn="just"/>
            <a:r>
              <a:rPr lang="en-US" sz="2200" dirty="0"/>
              <a:t>The two-operand relations A and B should be either compatible or Union compatible.</a:t>
            </a:r>
          </a:p>
          <a:p>
            <a:pPr lvl="1" algn="just"/>
            <a:r>
              <a:rPr lang="en-US" sz="2200" dirty="0"/>
              <a:t>It should be defined relation consisting of the tuples that are in relation A, but not in B.</a:t>
            </a:r>
          </a:p>
          <a:p>
            <a:pPr lvl="1" algn="just"/>
            <a:endParaRPr lang="en-IN" sz="2200" dirty="0"/>
          </a:p>
          <a:p>
            <a:pPr marL="457200" lvl="1" indent="0" algn="just">
              <a:buNone/>
            </a:pPr>
            <a:endParaRPr lang="en-US" sz="2200" dirty="0"/>
          </a:p>
        </p:txBody>
      </p:sp>
    </p:spTree>
    <p:extLst>
      <p:ext uri="{BB962C8B-B14F-4D97-AF65-F5344CB8AC3E}">
        <p14:creationId xmlns:p14="http://schemas.microsoft.com/office/powerpoint/2010/main" val="3656924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Set Difference (-)</a:t>
            </a:r>
            <a:r>
              <a:rPr lang="en-US" sz="3200" b="1" dirty="0"/>
              <a:t> Example</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r>
              <a:rPr lang="en-IN" sz="2200" dirty="0"/>
              <a:t>Example: A-B</a:t>
            </a:r>
          </a:p>
          <a:p>
            <a:endParaRPr lang="en-IN" sz="2200" dirty="0"/>
          </a:p>
          <a:p>
            <a:endParaRPr lang="en-IN" sz="2200" dirty="0"/>
          </a:p>
        </p:txBody>
      </p:sp>
      <p:graphicFrame>
        <p:nvGraphicFramePr>
          <p:cNvPr id="3" name="Table 9">
            <a:extLst>
              <a:ext uri="{FF2B5EF4-FFF2-40B4-BE49-F238E27FC236}">
                <a16:creationId xmlns:a16="http://schemas.microsoft.com/office/drawing/2014/main" xmlns="" id="{179773C9-6C66-454D-A315-9DB756797D95}"/>
              </a:ext>
            </a:extLst>
          </p:cNvPr>
          <p:cNvGraphicFramePr>
            <a:graphicFrameLocks noGrp="1"/>
          </p:cNvGraphicFramePr>
          <p:nvPr>
            <p:extLst>
              <p:ext uri="{D42A27DB-BD31-4B8C-83A1-F6EECF244321}">
                <p14:modId xmlns:p14="http://schemas.microsoft.com/office/powerpoint/2010/main" val="3327953732"/>
              </p:ext>
            </p:extLst>
          </p:nvPr>
        </p:nvGraphicFramePr>
        <p:xfrm>
          <a:off x="1464568" y="2474236"/>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1411319566"/>
                    </a:ext>
                  </a:extLst>
                </a:gridCol>
                <a:gridCol w="3048000">
                  <a:extLst>
                    <a:ext uri="{9D8B030D-6E8A-4147-A177-3AD203B41FA5}">
                      <a16:colId xmlns:a16="http://schemas.microsoft.com/office/drawing/2014/main" xmlns="" val="1435393028"/>
                    </a:ext>
                  </a:extLst>
                </a:gridCol>
              </a:tblGrid>
              <a:tr h="370840">
                <a:tc gridSpan="2">
                  <a:txBody>
                    <a:bodyPr/>
                    <a:lstStyle/>
                    <a:p>
                      <a:pPr algn="ctr"/>
                      <a:r>
                        <a:rPr lang="en-IN" sz="1800" b="1" i="0" kern="1200" dirty="0">
                          <a:solidFill>
                            <a:schemeClr val="lt1"/>
                          </a:solidFill>
                          <a:effectLst/>
                          <a:latin typeface="+mn-lt"/>
                          <a:ea typeface="+mn-ea"/>
                          <a:cs typeface="+mn-cs"/>
                        </a:rPr>
                        <a:t>Table A – B</a:t>
                      </a:r>
                      <a:endParaRPr lang="en-IN" dirty="0"/>
                    </a:p>
                  </a:txBody>
                  <a:tcPr/>
                </a:tc>
                <a:tc hMerge="1">
                  <a:txBody>
                    <a:bodyPr/>
                    <a:lstStyle/>
                    <a:p>
                      <a:endParaRPr lang="en-IN" dirty="0"/>
                    </a:p>
                  </a:txBody>
                  <a:tcPr/>
                </a:tc>
                <a:extLst>
                  <a:ext uri="{0D108BD9-81ED-4DB2-BD59-A6C34878D82A}">
                    <a16:rowId xmlns:a16="http://schemas.microsoft.com/office/drawing/2014/main" xmlns="" val="2495292251"/>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xmlns="" val="1631467868"/>
                  </a:ext>
                </a:extLst>
              </a:tr>
              <a:tr h="370840">
                <a:tc>
                  <a:txBody>
                    <a:bodyPr/>
                    <a:lstStyle/>
                    <a:p>
                      <a:pPr algn="ctr"/>
                      <a:r>
                        <a:rPr lang="en-IN">
                          <a:effectLst/>
                        </a:rPr>
                        <a:t>1</a:t>
                      </a:r>
                    </a:p>
                  </a:txBody>
                  <a:tcPr anchor="ctr"/>
                </a:tc>
                <a:tc>
                  <a:txBody>
                    <a:bodyPr/>
                    <a:lstStyle/>
                    <a:p>
                      <a:pPr algn="ctr"/>
                      <a:r>
                        <a:rPr lang="en-IN" dirty="0">
                          <a:effectLst/>
                        </a:rPr>
                        <a:t>2</a:t>
                      </a:r>
                    </a:p>
                  </a:txBody>
                  <a:tcPr anchor="ctr"/>
                </a:tc>
                <a:extLst>
                  <a:ext uri="{0D108BD9-81ED-4DB2-BD59-A6C34878D82A}">
                    <a16:rowId xmlns:a16="http://schemas.microsoft.com/office/drawing/2014/main" xmlns="" val="686972979"/>
                  </a:ext>
                </a:extLst>
              </a:tr>
            </a:tbl>
          </a:graphicData>
        </a:graphic>
      </p:graphicFrame>
    </p:spTree>
    <p:extLst>
      <p:ext uri="{BB962C8B-B14F-4D97-AF65-F5344CB8AC3E}">
        <p14:creationId xmlns:p14="http://schemas.microsoft.com/office/powerpoint/2010/main" val="1605227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Union operation (</a:t>
            </a:r>
            <a:r>
              <a:rPr kumimoji="0" lang="el-GR" sz="3200" b="1" i="0" u="none" strike="noStrike" kern="1200" cap="none" spc="0" normalizeH="0" baseline="0" noProof="0" dirty="0">
                <a:ln>
                  <a:noFill/>
                </a:ln>
                <a:solidFill>
                  <a:schemeClr val="dk1"/>
                </a:solidFill>
                <a:effectLst/>
                <a:uLnTx/>
                <a:uFillTx/>
              </a:rPr>
              <a:t>υ)</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algn="just"/>
            <a:r>
              <a:rPr lang="en-US" sz="2200" dirty="0"/>
              <a:t>UNION is symbolized by ∪ symbol. It includes all tuples that are in tables A or in B. It also eliminates duplicate tuples. So, set A UNION set B would be expressed as:</a:t>
            </a:r>
          </a:p>
          <a:p>
            <a:pPr algn="just"/>
            <a:endParaRPr lang="en-US" sz="2200" dirty="0"/>
          </a:p>
          <a:p>
            <a:pPr algn="just"/>
            <a:r>
              <a:rPr lang="en-US" sz="2200" dirty="0"/>
              <a:t>The result &lt;- A ∪ B</a:t>
            </a:r>
          </a:p>
          <a:p>
            <a:pPr algn="just"/>
            <a:endParaRPr lang="en-US" sz="2200" dirty="0"/>
          </a:p>
          <a:p>
            <a:pPr algn="just"/>
            <a:r>
              <a:rPr lang="en-US" sz="2200" dirty="0"/>
              <a:t>For a union operation to be valid, the following conditions must hold –</a:t>
            </a:r>
          </a:p>
          <a:p>
            <a:pPr lvl="1" algn="just"/>
            <a:r>
              <a:rPr lang="en-US" sz="2200" dirty="0"/>
              <a:t>R and S must be the same number of attributes.</a:t>
            </a:r>
          </a:p>
          <a:p>
            <a:pPr lvl="1" algn="just"/>
            <a:r>
              <a:rPr lang="en-US" sz="2200" dirty="0"/>
              <a:t>Attribute domains need to be compatible.</a:t>
            </a:r>
          </a:p>
          <a:p>
            <a:pPr lvl="1" algn="just"/>
            <a:r>
              <a:rPr lang="en-US" sz="2200" dirty="0"/>
              <a:t>Duplicate tuples should be automatically removed.</a:t>
            </a:r>
            <a:endParaRPr lang="en-IN" sz="2200" dirty="0"/>
          </a:p>
        </p:txBody>
      </p:sp>
    </p:spTree>
    <p:extLst>
      <p:ext uri="{BB962C8B-B14F-4D97-AF65-F5344CB8AC3E}">
        <p14:creationId xmlns:p14="http://schemas.microsoft.com/office/powerpoint/2010/main" val="3090814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Example of Union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r>
              <a:rPr lang="en-IN" sz="2200" dirty="0"/>
              <a:t>Consider the following tables.</a:t>
            </a:r>
          </a:p>
          <a:p>
            <a:endParaRPr lang="en-IN" sz="2200" dirty="0"/>
          </a:p>
          <a:p>
            <a:endParaRPr lang="en-IN" sz="2200" dirty="0"/>
          </a:p>
          <a:p>
            <a:endParaRPr lang="en-IN" sz="2200" dirty="0"/>
          </a:p>
          <a:p>
            <a:endParaRPr lang="en-IN" sz="2200" dirty="0"/>
          </a:p>
          <a:p>
            <a:endParaRPr lang="en-IN" sz="2200" dirty="0"/>
          </a:p>
          <a:p>
            <a:r>
              <a:rPr lang="en-IN" sz="2200" dirty="0"/>
              <a:t>A ∪ B gives</a:t>
            </a:r>
          </a:p>
          <a:p>
            <a:endParaRPr lang="en-IN" sz="2200" dirty="0"/>
          </a:p>
          <a:p>
            <a:endParaRPr lang="en-IN" sz="2200" dirty="0"/>
          </a:p>
        </p:txBody>
      </p:sp>
      <p:graphicFrame>
        <p:nvGraphicFramePr>
          <p:cNvPr id="2" name="Table 2">
            <a:extLst>
              <a:ext uri="{FF2B5EF4-FFF2-40B4-BE49-F238E27FC236}">
                <a16:creationId xmlns:a16="http://schemas.microsoft.com/office/drawing/2014/main" xmlns="" id="{2B58253B-4247-4AA2-B02B-A5161C6AD2B1}"/>
              </a:ext>
            </a:extLst>
          </p:cNvPr>
          <p:cNvGraphicFramePr>
            <a:graphicFrameLocks noGrp="1"/>
          </p:cNvGraphicFramePr>
          <p:nvPr>
            <p:extLst>
              <p:ext uri="{D42A27DB-BD31-4B8C-83A1-F6EECF244321}">
                <p14:modId xmlns:p14="http://schemas.microsoft.com/office/powerpoint/2010/main" val="3060963486"/>
              </p:ext>
            </p:extLst>
          </p:nvPr>
        </p:nvGraphicFramePr>
        <p:xfrm>
          <a:off x="1371600" y="2291714"/>
          <a:ext cx="6096000" cy="1473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1305420314"/>
                    </a:ext>
                  </a:extLst>
                </a:gridCol>
                <a:gridCol w="1219200">
                  <a:extLst>
                    <a:ext uri="{9D8B030D-6E8A-4147-A177-3AD203B41FA5}">
                      <a16:colId xmlns:a16="http://schemas.microsoft.com/office/drawing/2014/main" xmlns="" val="863243317"/>
                    </a:ext>
                  </a:extLst>
                </a:gridCol>
                <a:gridCol w="1219200">
                  <a:extLst>
                    <a:ext uri="{9D8B030D-6E8A-4147-A177-3AD203B41FA5}">
                      <a16:colId xmlns:a16="http://schemas.microsoft.com/office/drawing/2014/main" xmlns="" val="4029475615"/>
                    </a:ext>
                  </a:extLst>
                </a:gridCol>
                <a:gridCol w="1219200">
                  <a:extLst>
                    <a:ext uri="{9D8B030D-6E8A-4147-A177-3AD203B41FA5}">
                      <a16:colId xmlns:a16="http://schemas.microsoft.com/office/drawing/2014/main" xmlns="" val="1109956549"/>
                    </a:ext>
                  </a:extLst>
                </a:gridCol>
                <a:gridCol w="1219200">
                  <a:extLst>
                    <a:ext uri="{9D8B030D-6E8A-4147-A177-3AD203B41FA5}">
                      <a16:colId xmlns:a16="http://schemas.microsoft.com/office/drawing/2014/main" xmlns="" val="1895035969"/>
                    </a:ext>
                  </a:extLst>
                </a:gridCol>
              </a:tblGrid>
              <a:tr h="0">
                <a:tc gridSpan="2">
                  <a:txBody>
                    <a:bodyPr/>
                    <a:lstStyle/>
                    <a:p>
                      <a:pPr algn="ctr"/>
                      <a:r>
                        <a:rPr lang="en-IN" sz="1800" b="1" i="0" kern="1200" dirty="0">
                          <a:solidFill>
                            <a:schemeClr val="lt1"/>
                          </a:solidFill>
                          <a:effectLst/>
                          <a:latin typeface="+mn-lt"/>
                          <a:ea typeface="+mn-ea"/>
                          <a:cs typeface="+mn-cs"/>
                        </a:rPr>
                        <a:t>Table A</a:t>
                      </a:r>
                      <a:endParaRPr lang="en-IN" dirty="0"/>
                    </a:p>
                  </a:txBody>
                  <a:tcPr/>
                </a:tc>
                <a:tc hMerge="1">
                  <a:txBody>
                    <a:bodyPr/>
                    <a:lstStyle/>
                    <a:p>
                      <a:endParaRPr lang="en-IN" dirty="0"/>
                    </a:p>
                  </a:txBody>
                  <a:tcPr/>
                </a:tc>
                <a:tc>
                  <a:txBody>
                    <a:bodyPr/>
                    <a:lstStyle/>
                    <a:p>
                      <a:pPr algn="ctr"/>
                      <a:endParaRPr lang="en-IN"/>
                    </a:p>
                  </a:txBody>
                  <a:tcPr/>
                </a:tc>
                <a:tc gridSpan="2">
                  <a:txBody>
                    <a:bodyPr/>
                    <a:lstStyle/>
                    <a:p>
                      <a:pPr algn="ctr"/>
                      <a:r>
                        <a:rPr lang="en-IN" sz="1800" b="1" i="0" kern="1200" dirty="0">
                          <a:solidFill>
                            <a:schemeClr val="lt1"/>
                          </a:solidFill>
                          <a:effectLst/>
                          <a:latin typeface="+mn-lt"/>
                          <a:ea typeface="+mn-ea"/>
                          <a:cs typeface="+mn-cs"/>
                        </a:rPr>
                        <a:t>Table B</a:t>
                      </a:r>
                      <a:endParaRPr lang="en-IN" dirty="0"/>
                    </a:p>
                  </a:txBody>
                  <a:tcPr/>
                </a:tc>
                <a:tc hMerge="1">
                  <a:txBody>
                    <a:bodyPr/>
                    <a:lstStyle/>
                    <a:p>
                      <a:endParaRPr lang="en-IN" dirty="0"/>
                    </a:p>
                  </a:txBody>
                  <a:tcPr/>
                </a:tc>
                <a:extLst>
                  <a:ext uri="{0D108BD9-81ED-4DB2-BD59-A6C34878D82A}">
                    <a16:rowId xmlns:a16="http://schemas.microsoft.com/office/drawing/2014/main" xmlns="" val="416050175"/>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tc>
                  <a:txBody>
                    <a:bodyPr/>
                    <a:lstStyle/>
                    <a:p>
                      <a:pPr algn="ctr"/>
                      <a:endParaRPr lang="en-IN">
                        <a:effectLst/>
                      </a:endParaRPr>
                    </a:p>
                  </a:txBody>
                  <a:tcPr anchor="ctr"/>
                </a:tc>
                <a:tc>
                  <a:txBody>
                    <a:bodyPr/>
                    <a:lstStyle/>
                    <a:p>
                      <a:pPr algn="ctr"/>
                      <a:r>
                        <a:rPr lang="en-IN">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xmlns="" val="3199088046"/>
                  </a:ext>
                </a:extLst>
              </a:tr>
              <a:tr h="361574">
                <a:tc>
                  <a:txBody>
                    <a:bodyPr/>
                    <a:lstStyle/>
                    <a:p>
                      <a:pPr algn="ctr"/>
                      <a:r>
                        <a:rPr lang="en-IN">
                          <a:effectLst/>
                        </a:rPr>
                        <a:t>1</a:t>
                      </a:r>
                    </a:p>
                  </a:txBody>
                  <a:tcPr anchor="ctr"/>
                </a:tc>
                <a:tc>
                  <a:txBody>
                    <a:bodyPr/>
                    <a:lstStyle/>
                    <a:p>
                      <a:pPr algn="ctr"/>
                      <a:r>
                        <a:rPr lang="en-IN">
                          <a:effectLst/>
                        </a:rPr>
                        <a:t>1</a:t>
                      </a:r>
                    </a:p>
                  </a:txBody>
                  <a:tcPr anchor="ctr"/>
                </a:tc>
                <a:tc>
                  <a:txBody>
                    <a:bodyPr/>
                    <a:lstStyle/>
                    <a:p>
                      <a:pPr algn="ctr"/>
                      <a:endParaRPr lang="en-IN">
                        <a:effectLst/>
                      </a:endParaRPr>
                    </a:p>
                  </a:txBody>
                  <a:tcPr anchor="ctr"/>
                </a:tc>
                <a:tc>
                  <a:txBody>
                    <a:bodyPr/>
                    <a:lstStyle/>
                    <a:p>
                      <a:pPr algn="ctr"/>
                      <a:r>
                        <a:rPr lang="en-IN">
                          <a:effectLst/>
                        </a:rPr>
                        <a:t>1</a:t>
                      </a:r>
                    </a:p>
                  </a:txBody>
                  <a:tcPr anchor="ctr"/>
                </a:tc>
                <a:tc>
                  <a:txBody>
                    <a:bodyPr/>
                    <a:lstStyle/>
                    <a:p>
                      <a:pPr algn="ctr"/>
                      <a:r>
                        <a:rPr lang="en-IN">
                          <a:effectLst/>
                        </a:rPr>
                        <a:t>1</a:t>
                      </a:r>
                    </a:p>
                  </a:txBody>
                  <a:tcPr anchor="ctr"/>
                </a:tc>
                <a:extLst>
                  <a:ext uri="{0D108BD9-81ED-4DB2-BD59-A6C34878D82A}">
                    <a16:rowId xmlns:a16="http://schemas.microsoft.com/office/drawing/2014/main" xmlns="" val="367506527"/>
                  </a:ext>
                </a:extLst>
              </a:tr>
              <a:tr h="370840">
                <a:tc>
                  <a:txBody>
                    <a:bodyPr/>
                    <a:lstStyle/>
                    <a:p>
                      <a:pPr algn="ctr"/>
                      <a:r>
                        <a:rPr lang="en-IN">
                          <a:effectLst/>
                        </a:rPr>
                        <a:t>1</a:t>
                      </a:r>
                    </a:p>
                  </a:txBody>
                  <a:tcPr anchor="ctr"/>
                </a:tc>
                <a:tc>
                  <a:txBody>
                    <a:bodyPr/>
                    <a:lstStyle/>
                    <a:p>
                      <a:pPr algn="ctr"/>
                      <a:r>
                        <a:rPr lang="en-IN">
                          <a:effectLst/>
                        </a:rPr>
                        <a:t>2</a:t>
                      </a:r>
                    </a:p>
                  </a:txBody>
                  <a:tcPr anchor="ctr"/>
                </a:tc>
                <a:tc>
                  <a:txBody>
                    <a:bodyPr/>
                    <a:lstStyle/>
                    <a:p>
                      <a:pPr algn="ctr"/>
                      <a:endParaRPr lang="en-IN">
                        <a:effectLst/>
                      </a:endParaRPr>
                    </a:p>
                  </a:txBody>
                  <a:tcPr anchor="ctr"/>
                </a:tc>
                <a:tc>
                  <a:txBody>
                    <a:bodyPr/>
                    <a:lstStyle/>
                    <a:p>
                      <a:pPr algn="ctr"/>
                      <a:r>
                        <a:rPr lang="en-IN">
                          <a:effectLst/>
                        </a:rPr>
                        <a:t>1</a:t>
                      </a:r>
                    </a:p>
                  </a:txBody>
                  <a:tcPr anchor="ctr"/>
                </a:tc>
                <a:tc>
                  <a:txBody>
                    <a:bodyPr/>
                    <a:lstStyle/>
                    <a:p>
                      <a:pPr algn="ctr"/>
                      <a:r>
                        <a:rPr lang="en-IN" dirty="0">
                          <a:effectLst/>
                        </a:rPr>
                        <a:t>3</a:t>
                      </a:r>
                    </a:p>
                  </a:txBody>
                  <a:tcPr anchor="ctr"/>
                </a:tc>
                <a:extLst>
                  <a:ext uri="{0D108BD9-81ED-4DB2-BD59-A6C34878D82A}">
                    <a16:rowId xmlns:a16="http://schemas.microsoft.com/office/drawing/2014/main" xmlns="" val="1701712678"/>
                  </a:ext>
                </a:extLst>
              </a:tr>
            </a:tbl>
          </a:graphicData>
        </a:graphic>
      </p:graphicFrame>
      <p:graphicFrame>
        <p:nvGraphicFramePr>
          <p:cNvPr id="3" name="Table 9">
            <a:extLst>
              <a:ext uri="{FF2B5EF4-FFF2-40B4-BE49-F238E27FC236}">
                <a16:creationId xmlns:a16="http://schemas.microsoft.com/office/drawing/2014/main" xmlns="" id="{64C2A649-3AA4-428A-B558-8BA21747524E}"/>
              </a:ext>
            </a:extLst>
          </p:cNvPr>
          <p:cNvGraphicFramePr>
            <a:graphicFrameLocks noGrp="1"/>
          </p:cNvGraphicFramePr>
          <p:nvPr>
            <p:extLst>
              <p:ext uri="{D42A27DB-BD31-4B8C-83A1-F6EECF244321}">
                <p14:modId xmlns:p14="http://schemas.microsoft.com/office/powerpoint/2010/main" val="2510226339"/>
              </p:ext>
            </p:extLst>
          </p:nvPr>
        </p:nvGraphicFramePr>
        <p:xfrm>
          <a:off x="1345952" y="4451348"/>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2273713"/>
                    </a:ext>
                  </a:extLst>
                </a:gridCol>
                <a:gridCol w="3048000">
                  <a:extLst>
                    <a:ext uri="{9D8B030D-6E8A-4147-A177-3AD203B41FA5}">
                      <a16:colId xmlns:a16="http://schemas.microsoft.com/office/drawing/2014/main" xmlns="" val="2391817069"/>
                    </a:ext>
                  </a:extLst>
                </a:gridCol>
              </a:tblGrid>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xmlns="" val="3372022411"/>
                  </a:ext>
                </a:extLst>
              </a:tr>
              <a:tr h="370840">
                <a:tc>
                  <a:txBody>
                    <a:bodyPr/>
                    <a:lstStyle/>
                    <a:p>
                      <a:pPr algn="ctr"/>
                      <a:r>
                        <a:rPr lang="en-IN">
                          <a:effectLst/>
                        </a:rPr>
                        <a:t>1</a:t>
                      </a:r>
                    </a:p>
                  </a:txBody>
                  <a:tcPr anchor="ctr"/>
                </a:tc>
                <a:tc>
                  <a:txBody>
                    <a:bodyPr/>
                    <a:lstStyle/>
                    <a:p>
                      <a:pPr algn="ctr"/>
                      <a:r>
                        <a:rPr lang="en-IN">
                          <a:effectLst/>
                        </a:rPr>
                        <a:t>1</a:t>
                      </a:r>
                    </a:p>
                  </a:txBody>
                  <a:tcPr anchor="ctr"/>
                </a:tc>
                <a:extLst>
                  <a:ext uri="{0D108BD9-81ED-4DB2-BD59-A6C34878D82A}">
                    <a16:rowId xmlns:a16="http://schemas.microsoft.com/office/drawing/2014/main" xmlns="" val="2740388999"/>
                  </a:ext>
                </a:extLst>
              </a:tr>
              <a:tr h="370840">
                <a:tc>
                  <a:txBody>
                    <a:bodyPr/>
                    <a:lstStyle/>
                    <a:p>
                      <a:pPr algn="ctr"/>
                      <a:r>
                        <a:rPr lang="en-IN">
                          <a:effectLst/>
                        </a:rPr>
                        <a:t>1</a:t>
                      </a:r>
                    </a:p>
                  </a:txBody>
                  <a:tcPr anchor="ctr"/>
                </a:tc>
                <a:tc>
                  <a:txBody>
                    <a:bodyPr/>
                    <a:lstStyle/>
                    <a:p>
                      <a:pPr algn="ctr"/>
                      <a:r>
                        <a:rPr lang="en-IN">
                          <a:effectLst/>
                        </a:rPr>
                        <a:t>2</a:t>
                      </a:r>
                    </a:p>
                  </a:txBody>
                  <a:tcPr anchor="ctr"/>
                </a:tc>
                <a:extLst>
                  <a:ext uri="{0D108BD9-81ED-4DB2-BD59-A6C34878D82A}">
                    <a16:rowId xmlns:a16="http://schemas.microsoft.com/office/drawing/2014/main" xmlns="" val="588764839"/>
                  </a:ext>
                </a:extLst>
              </a:tr>
              <a:tr h="370840">
                <a:tc>
                  <a:txBody>
                    <a:bodyPr/>
                    <a:lstStyle/>
                    <a:p>
                      <a:pPr algn="ctr"/>
                      <a:r>
                        <a:rPr lang="en-IN">
                          <a:effectLst/>
                        </a:rPr>
                        <a:t>1</a:t>
                      </a:r>
                    </a:p>
                  </a:txBody>
                  <a:tcPr anchor="ctr"/>
                </a:tc>
                <a:tc>
                  <a:txBody>
                    <a:bodyPr/>
                    <a:lstStyle/>
                    <a:p>
                      <a:pPr algn="ctr"/>
                      <a:r>
                        <a:rPr lang="en-IN" dirty="0">
                          <a:effectLst/>
                        </a:rPr>
                        <a:t>3</a:t>
                      </a:r>
                    </a:p>
                  </a:txBody>
                  <a:tcPr anchor="ctr"/>
                </a:tc>
                <a:extLst>
                  <a:ext uri="{0D108BD9-81ED-4DB2-BD59-A6C34878D82A}">
                    <a16:rowId xmlns:a16="http://schemas.microsoft.com/office/drawing/2014/main" xmlns="" val="3273461518"/>
                  </a:ext>
                </a:extLst>
              </a:tr>
            </a:tbl>
          </a:graphicData>
        </a:graphic>
      </p:graphicFrame>
    </p:spTree>
    <p:extLst>
      <p:ext uri="{BB962C8B-B14F-4D97-AF65-F5344CB8AC3E}">
        <p14:creationId xmlns:p14="http://schemas.microsoft.com/office/powerpoint/2010/main" val="380679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371600" y="1492250"/>
          <a:ext cx="6781803" cy="2096255"/>
        </p:xfrm>
        <a:graphic>
          <a:graphicData uri="http://schemas.openxmlformats.org/drawingml/2006/table">
            <a:tbl>
              <a:tblPr firstRow="1" firstCol="1" bandRow="1">
                <a:tableStyleId>{5C22544A-7EE6-4342-B048-85BDC9FD1C3A}</a:tableStyleId>
              </a:tblPr>
              <a:tblGrid>
                <a:gridCol w="886224">
                  <a:extLst>
                    <a:ext uri="{9D8B030D-6E8A-4147-A177-3AD203B41FA5}">
                      <a16:colId xmlns:a16="http://schemas.microsoft.com/office/drawing/2014/main" xmlns="" val="20000"/>
                    </a:ext>
                  </a:extLst>
                </a:gridCol>
                <a:gridCol w="469253">
                  <a:extLst>
                    <a:ext uri="{9D8B030D-6E8A-4147-A177-3AD203B41FA5}">
                      <a16:colId xmlns:a16="http://schemas.microsoft.com/office/drawing/2014/main" xmlns="" val="20001"/>
                    </a:ext>
                  </a:extLst>
                </a:gridCol>
                <a:gridCol w="469253">
                  <a:extLst>
                    <a:ext uri="{9D8B030D-6E8A-4147-A177-3AD203B41FA5}">
                      <a16:colId xmlns:a16="http://schemas.microsoft.com/office/drawing/2014/main" xmlns="" val="20002"/>
                    </a:ext>
                  </a:extLst>
                </a:gridCol>
                <a:gridCol w="469253">
                  <a:extLst>
                    <a:ext uri="{9D8B030D-6E8A-4147-A177-3AD203B41FA5}">
                      <a16:colId xmlns:a16="http://schemas.microsoft.com/office/drawing/2014/main" xmlns="" val="20003"/>
                    </a:ext>
                  </a:extLst>
                </a:gridCol>
                <a:gridCol w="469253">
                  <a:extLst>
                    <a:ext uri="{9D8B030D-6E8A-4147-A177-3AD203B41FA5}">
                      <a16:colId xmlns:a16="http://schemas.microsoft.com/office/drawing/2014/main" xmlns="" val="20004"/>
                    </a:ext>
                  </a:extLst>
                </a:gridCol>
                <a:gridCol w="469253">
                  <a:extLst>
                    <a:ext uri="{9D8B030D-6E8A-4147-A177-3AD203B41FA5}">
                      <a16:colId xmlns:a16="http://schemas.microsoft.com/office/drawing/2014/main" xmlns="" val="20005"/>
                    </a:ext>
                  </a:extLst>
                </a:gridCol>
                <a:gridCol w="469253">
                  <a:extLst>
                    <a:ext uri="{9D8B030D-6E8A-4147-A177-3AD203B41FA5}">
                      <a16:colId xmlns:a16="http://schemas.microsoft.com/office/drawing/2014/main" xmlns="" val="20006"/>
                    </a:ext>
                  </a:extLst>
                </a:gridCol>
                <a:gridCol w="469253">
                  <a:extLst>
                    <a:ext uri="{9D8B030D-6E8A-4147-A177-3AD203B41FA5}">
                      <a16:colId xmlns:a16="http://schemas.microsoft.com/office/drawing/2014/main" xmlns="" val="20007"/>
                    </a:ext>
                  </a:extLst>
                </a:gridCol>
                <a:gridCol w="469253">
                  <a:extLst>
                    <a:ext uri="{9D8B030D-6E8A-4147-A177-3AD203B41FA5}">
                      <a16:colId xmlns:a16="http://schemas.microsoft.com/office/drawing/2014/main" xmlns="" val="20008"/>
                    </a:ext>
                  </a:extLst>
                </a:gridCol>
                <a:gridCol w="469253">
                  <a:extLst>
                    <a:ext uri="{9D8B030D-6E8A-4147-A177-3AD203B41FA5}">
                      <a16:colId xmlns:a16="http://schemas.microsoft.com/office/drawing/2014/main" xmlns="" val="20009"/>
                    </a:ext>
                  </a:extLst>
                </a:gridCol>
                <a:gridCol w="557434">
                  <a:extLst>
                    <a:ext uri="{9D8B030D-6E8A-4147-A177-3AD203B41FA5}">
                      <a16:colId xmlns:a16="http://schemas.microsoft.com/office/drawing/2014/main" xmlns="" val="20010"/>
                    </a:ext>
                  </a:extLst>
                </a:gridCol>
                <a:gridCol w="557434">
                  <a:extLst>
                    <a:ext uri="{9D8B030D-6E8A-4147-A177-3AD203B41FA5}">
                      <a16:colId xmlns:a16="http://schemas.microsoft.com/office/drawing/2014/main" xmlns="" val="20011"/>
                    </a:ext>
                  </a:extLst>
                </a:gridCol>
                <a:gridCol w="557434">
                  <a:extLst>
                    <a:ext uri="{9D8B030D-6E8A-4147-A177-3AD203B41FA5}">
                      <a16:colId xmlns:a16="http://schemas.microsoft.com/office/drawing/2014/main" xmlns="" val="20012"/>
                    </a:ext>
                  </a:extLst>
                </a:gridCol>
              </a:tblGrid>
              <a:tr h="467663">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271432">
                <a:tc>
                  <a:txBody>
                    <a:bodyPr/>
                    <a:lstStyle/>
                    <a:p>
                      <a:pPr algn="just">
                        <a:lnSpc>
                          <a:spcPct val="115000"/>
                        </a:lnSpc>
                        <a:spcAft>
                          <a:spcPts val="0"/>
                        </a:spcAft>
                      </a:pPr>
                      <a:r>
                        <a:rPr lang="en-US" sz="1400" dirty="0">
                          <a:effectLst/>
                        </a:rPr>
                        <a:t>KCS501.1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1"/>
                  </a:ext>
                </a:extLst>
              </a:tr>
              <a:tr h="271432">
                <a:tc>
                  <a:txBody>
                    <a:bodyPr/>
                    <a:lstStyle/>
                    <a:p>
                      <a:pPr>
                        <a:lnSpc>
                          <a:spcPct val="115000"/>
                        </a:lnSpc>
                        <a:spcAft>
                          <a:spcPts val="0"/>
                        </a:spcAft>
                      </a:pPr>
                      <a:r>
                        <a:rPr lang="en-US" sz="1400" dirty="0">
                          <a:effectLst/>
                        </a:rPr>
                        <a:t>KCS501.2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xmlns="" val="10002"/>
                  </a:ext>
                </a:extLst>
              </a:tr>
              <a:tr h="271432">
                <a:tc>
                  <a:txBody>
                    <a:bodyPr/>
                    <a:lstStyle/>
                    <a:p>
                      <a:pPr>
                        <a:lnSpc>
                          <a:spcPct val="115000"/>
                        </a:lnSpc>
                        <a:spcAft>
                          <a:spcPts val="0"/>
                        </a:spcAft>
                      </a:pPr>
                      <a:r>
                        <a:rPr lang="en-US" sz="1400" dirty="0">
                          <a:effectLst/>
                        </a:rPr>
                        <a:t>KCS501.3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3"/>
                  </a:ext>
                </a:extLst>
              </a:tr>
              <a:tr h="271432">
                <a:tc>
                  <a:txBody>
                    <a:bodyPr/>
                    <a:lstStyle/>
                    <a:p>
                      <a:pPr>
                        <a:lnSpc>
                          <a:spcPct val="115000"/>
                        </a:lnSpc>
                        <a:spcAft>
                          <a:spcPts val="0"/>
                        </a:spcAft>
                      </a:pPr>
                      <a:r>
                        <a:rPr lang="en-US" sz="1400" dirty="0">
                          <a:effectLst/>
                        </a:rPr>
                        <a:t>KCS501.4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4"/>
                  </a:ext>
                </a:extLst>
              </a:tr>
              <a:tr h="271432">
                <a:tc>
                  <a:txBody>
                    <a:bodyPr/>
                    <a:lstStyle/>
                    <a:p>
                      <a:pPr>
                        <a:lnSpc>
                          <a:spcPct val="115000"/>
                        </a:lnSpc>
                        <a:spcAft>
                          <a:spcPts val="0"/>
                        </a:spcAft>
                      </a:pPr>
                      <a:r>
                        <a:rPr lang="en-US" sz="1400" dirty="0">
                          <a:effectLst/>
                        </a:rPr>
                        <a:t>KCS501.5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5"/>
                  </a:ext>
                </a:extLst>
              </a:tr>
              <a:tr h="271432">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2.60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6"/>
                  </a:ext>
                </a:extLst>
              </a:tr>
            </a:tbl>
          </a:graphicData>
        </a:graphic>
      </p:graphicFrame>
      <p:sp>
        <p:nvSpPr>
          <p:cNvPr id="4" name="Date Placeholder 3"/>
          <p:cNvSpPr>
            <a:spLocks noGrp="1"/>
          </p:cNvSpPr>
          <p:nvPr>
            <p:ph type="dt" sz="quarter" idx="10"/>
          </p:nvPr>
        </p:nvSpPr>
        <p:spPr/>
        <p:txBody>
          <a:bodyPr/>
          <a:lstStyle/>
          <a:p>
            <a:pPr>
              <a:defRPr/>
            </a:pPr>
            <a:fld id="{39CE3B7F-6F44-41F2-8D2A-C23A30BD91AD}" type="datetime1">
              <a:rPr lang="en-US"/>
              <a:pPr>
                <a:defRPr/>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pPr>
              <a:defRPr/>
            </a:pPr>
            <a:fld id="{040CC543-553B-4F80-8412-C29B2275FBD2}" type="slidenum">
              <a:rPr lang="en-US"/>
              <a:pPr>
                <a:defRPr/>
              </a:pPr>
              <a:t>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CO-PO and PSO Mapping</a:t>
            </a:r>
          </a:p>
        </p:txBody>
      </p:sp>
      <p:pic>
        <p:nvPicPr>
          <p:cNvPr id="421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4217" name="Rectangle 8"/>
          <p:cNvSpPr>
            <a:spLocks noChangeArrowheads="1"/>
          </p:cNvSpPr>
          <p:nvPr/>
        </p:nvSpPr>
        <p:spPr bwMode="auto">
          <a:xfrm>
            <a:off x="495300" y="1006475"/>
            <a:ext cx="8229600" cy="430213"/>
          </a:xfrm>
          <a:prstGeom prst="rect">
            <a:avLst/>
          </a:prstGeom>
          <a:noFill/>
          <a:ln w="9525">
            <a:noFill/>
            <a:miter lim="800000"/>
            <a:headEnd/>
            <a:tailEnd/>
          </a:ln>
        </p:spPr>
        <p:txBody>
          <a:bodyPr>
            <a:spAutoFit/>
          </a:bodyPr>
          <a:lstStyle/>
          <a:p>
            <a:pPr algn="ctr"/>
            <a:r>
              <a:rPr lang="en-US" sz="2200" b="1">
                <a:latin typeface="Calibri" pitchFamily="34" charset="0"/>
              </a:rPr>
              <a:t>CO-PO correlation matrix of DBMS(KCS 501)</a:t>
            </a:r>
            <a:endParaRPr lang="en-US" sz="2200">
              <a:latin typeface="Calibri" pitchFamily="34" charset="0"/>
            </a:endParaRPr>
          </a:p>
        </p:txBody>
      </p:sp>
      <p:sp>
        <p:nvSpPr>
          <p:cNvPr id="4218" name="Rectangle 9"/>
          <p:cNvSpPr>
            <a:spLocks noChangeArrowheads="1"/>
          </p:cNvSpPr>
          <p:nvPr/>
        </p:nvSpPr>
        <p:spPr bwMode="auto">
          <a:xfrm>
            <a:off x="723900" y="3773488"/>
            <a:ext cx="7962900" cy="430212"/>
          </a:xfrm>
          <a:prstGeom prst="rect">
            <a:avLst/>
          </a:prstGeom>
          <a:noFill/>
          <a:ln w="9525">
            <a:noFill/>
            <a:miter lim="800000"/>
            <a:headEnd/>
            <a:tailEnd/>
          </a:ln>
        </p:spPr>
        <p:txBody>
          <a:bodyPr>
            <a:spAutoFit/>
          </a:bodyPr>
          <a:lstStyle/>
          <a:p>
            <a:pPr algn="ctr"/>
            <a:r>
              <a:rPr lang="en-US" sz="2200" b="1">
                <a:latin typeface="Calibri" pitchFamily="34" charset="0"/>
              </a:rPr>
              <a:t>Mapping of Program Specific Outcomes and Course Outcomes</a:t>
            </a:r>
            <a:endParaRPr lang="en-US" sz="2200">
              <a:latin typeface="Calibri" pitchFamily="34" charset="0"/>
            </a:endParaRPr>
          </a:p>
        </p:txBody>
      </p:sp>
      <p:graphicFrame>
        <p:nvGraphicFramePr>
          <p:cNvPr id="11" name="Content Placeholder 8"/>
          <p:cNvGraphicFramePr>
            <a:graphicFrameLocks/>
          </p:cNvGraphicFramePr>
          <p:nvPr/>
        </p:nvGraphicFramePr>
        <p:xfrm>
          <a:off x="2563813" y="4249738"/>
          <a:ext cx="4571999" cy="2057396"/>
        </p:xfrm>
        <a:graphic>
          <a:graphicData uri="http://schemas.openxmlformats.org/drawingml/2006/table">
            <a:tbl>
              <a:tblPr firstRow="1" firstCol="1" bandRow="1">
                <a:tableStyleId>{5C22544A-7EE6-4342-B048-85BDC9FD1C3A}</a:tableStyleId>
              </a:tblPr>
              <a:tblGrid>
                <a:gridCol w="1450269">
                  <a:extLst>
                    <a:ext uri="{9D8B030D-6E8A-4147-A177-3AD203B41FA5}">
                      <a16:colId xmlns:a16="http://schemas.microsoft.com/office/drawing/2014/main" xmlns="" val="20000"/>
                    </a:ext>
                  </a:extLst>
                </a:gridCol>
                <a:gridCol w="810709">
                  <a:extLst>
                    <a:ext uri="{9D8B030D-6E8A-4147-A177-3AD203B41FA5}">
                      <a16:colId xmlns:a16="http://schemas.microsoft.com/office/drawing/2014/main" xmlns="" val="20001"/>
                    </a:ext>
                  </a:extLst>
                </a:gridCol>
                <a:gridCol w="810709">
                  <a:extLst>
                    <a:ext uri="{9D8B030D-6E8A-4147-A177-3AD203B41FA5}">
                      <a16:colId xmlns:a16="http://schemas.microsoft.com/office/drawing/2014/main" xmlns="" val="20002"/>
                    </a:ext>
                  </a:extLst>
                </a:gridCol>
                <a:gridCol w="750156">
                  <a:extLst>
                    <a:ext uri="{9D8B030D-6E8A-4147-A177-3AD203B41FA5}">
                      <a16:colId xmlns:a16="http://schemas.microsoft.com/office/drawing/2014/main" xmlns="" val="20003"/>
                    </a:ext>
                  </a:extLst>
                </a:gridCol>
                <a:gridCol w="750156">
                  <a:extLst>
                    <a:ext uri="{9D8B030D-6E8A-4147-A177-3AD203B41FA5}">
                      <a16:colId xmlns:a16="http://schemas.microsoft.com/office/drawing/2014/main" xmlns="" val="20004"/>
                    </a:ext>
                  </a:extLst>
                </a:gridCol>
              </a:tblGrid>
              <a:tr h="246938">
                <a:tc rowSpan="2">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marL="457200" algn="ctr">
                        <a:lnSpc>
                          <a:spcPct val="115000"/>
                        </a:lnSpc>
                        <a:spcAft>
                          <a:spcPts val="1000"/>
                        </a:spcAft>
                      </a:pPr>
                      <a:r>
                        <a:rPr lang="en-US" sz="1400">
                          <a:effectLst/>
                        </a:rPr>
                        <a:t>Program Specific Outcomes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246938">
                <a:tc vMerge="1">
                  <a:txBody>
                    <a:bodyPr/>
                    <a:lstStyle/>
                    <a:p>
                      <a:endParaRPr lang="en-IN"/>
                    </a:p>
                  </a:txBody>
                  <a:tcPr/>
                </a:tc>
                <a:tc>
                  <a:txBody>
                    <a:bodyPr/>
                    <a:lstStyle/>
                    <a:p>
                      <a:pPr algn="ctr">
                        <a:lnSpc>
                          <a:spcPct val="115000"/>
                        </a:lnSpc>
                        <a:spcAft>
                          <a:spcPts val="0"/>
                        </a:spcAft>
                      </a:pPr>
                      <a:r>
                        <a:rPr lang="en-US" sz="1400" dirty="0">
                          <a:effectLst/>
                        </a:rPr>
                        <a:t>PSO1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12831">
                <a:tc>
                  <a:txBody>
                    <a:bodyPr/>
                    <a:lstStyle/>
                    <a:p>
                      <a:pPr algn="ctr">
                        <a:lnSpc>
                          <a:spcPct val="115000"/>
                        </a:lnSpc>
                        <a:spcAft>
                          <a:spcPts val="0"/>
                        </a:spcAft>
                      </a:pPr>
                      <a:r>
                        <a:rPr lang="en-US" sz="1400" cap="small" dirty="0">
                          <a:effectLst/>
                        </a:rPr>
                        <a:t>KCS-501.1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2"/>
                  </a:ext>
                </a:extLst>
              </a:tr>
              <a:tr h="262937">
                <a:tc>
                  <a:txBody>
                    <a:bodyPr/>
                    <a:lstStyle/>
                    <a:p>
                      <a:pPr algn="ctr">
                        <a:lnSpc>
                          <a:spcPct val="115000"/>
                        </a:lnSpc>
                        <a:spcAft>
                          <a:spcPts val="0"/>
                        </a:spcAft>
                      </a:pPr>
                      <a:r>
                        <a:rPr lang="en-US" sz="1400" cap="small" dirty="0">
                          <a:effectLst/>
                        </a:rPr>
                        <a:t>KCS-501.2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xmlns="" val="10003"/>
                  </a:ext>
                </a:extLst>
              </a:tr>
              <a:tr h="246938">
                <a:tc>
                  <a:txBody>
                    <a:bodyPr/>
                    <a:lstStyle/>
                    <a:p>
                      <a:pPr algn="ctr">
                        <a:lnSpc>
                          <a:spcPct val="115000"/>
                        </a:lnSpc>
                        <a:spcAft>
                          <a:spcPts val="0"/>
                        </a:spcAft>
                      </a:pPr>
                      <a:r>
                        <a:rPr lang="en-US" sz="1400" cap="small" dirty="0">
                          <a:effectLst/>
                        </a:rPr>
                        <a:t>KCS-501.3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4"/>
                  </a:ext>
                </a:extLst>
              </a:tr>
              <a:tr h="246938">
                <a:tc>
                  <a:txBody>
                    <a:bodyPr/>
                    <a:lstStyle/>
                    <a:p>
                      <a:pPr algn="ctr">
                        <a:lnSpc>
                          <a:spcPct val="115000"/>
                        </a:lnSpc>
                        <a:spcAft>
                          <a:spcPts val="0"/>
                        </a:spcAft>
                      </a:pPr>
                      <a:r>
                        <a:rPr lang="en-US" sz="1400" cap="small" dirty="0">
                          <a:effectLst/>
                        </a:rPr>
                        <a:t>KCS-501.4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5"/>
                  </a:ext>
                </a:extLst>
              </a:tr>
              <a:tr h="246938">
                <a:tc>
                  <a:txBody>
                    <a:bodyPr/>
                    <a:lstStyle/>
                    <a:p>
                      <a:pPr algn="ctr">
                        <a:lnSpc>
                          <a:spcPct val="115000"/>
                        </a:lnSpc>
                        <a:spcAft>
                          <a:spcPts val="0"/>
                        </a:spcAft>
                      </a:pPr>
                      <a:r>
                        <a:rPr lang="en-US" sz="1400" cap="small" dirty="0">
                          <a:effectLst/>
                        </a:rPr>
                        <a:t>KCS-501.5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6"/>
                  </a:ext>
                </a:extLst>
              </a:tr>
              <a:tr h="246938">
                <a:tc>
                  <a:txBody>
                    <a:bodyPr/>
                    <a:lstStyle/>
                    <a:p>
                      <a:pPr algn="ctr">
                        <a:lnSpc>
                          <a:spcPct val="115000"/>
                        </a:lnSpc>
                        <a:spcAft>
                          <a:spcPts val="0"/>
                        </a:spcAft>
                      </a:pPr>
                      <a:r>
                        <a:rPr lang="en-US" sz="1400" cap="small">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0007"/>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a:ln>
                  <a:noFill/>
                </a:ln>
                <a:solidFill>
                  <a:schemeClr val="dk1"/>
                </a:solidFill>
                <a:effectLst/>
                <a:uLnTx/>
                <a:uFillTx/>
              </a:rPr>
              <a:t>Rename (</a:t>
            </a:r>
            <a:r>
              <a:rPr kumimoji="0" lang="el-GR" sz="3200" b="1" i="0" u="none" strike="noStrike" kern="1200" cap="none" spc="0" normalizeH="0" baseline="0" noProof="0">
                <a:ln>
                  <a:noFill/>
                </a:ln>
                <a:solidFill>
                  <a:schemeClr val="dk1"/>
                </a:solidFill>
                <a:effectLst/>
                <a:uLnTx/>
                <a:uFillTx/>
              </a:rPr>
              <a:t>ρ)</a:t>
            </a:r>
            <a:endParaRPr kumimoji="0" lang="el-GR"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algn="just"/>
            <a:r>
              <a:rPr lang="en-US" sz="2200" dirty="0"/>
              <a:t>Rename is a unary operation used for renaming attributes of a relation.</a:t>
            </a:r>
          </a:p>
          <a:p>
            <a:pPr algn="just"/>
            <a:endParaRPr lang="en-US" sz="2200" dirty="0"/>
          </a:p>
          <a:p>
            <a:pPr algn="just"/>
            <a:r>
              <a:rPr lang="en-US" sz="2200" dirty="0"/>
              <a:t>ρ (a/b)R will rename the attribute ‘b’ of relation by ‘a’.</a:t>
            </a:r>
            <a:endParaRPr lang="en-IN" sz="2200" dirty="0"/>
          </a:p>
        </p:txBody>
      </p:sp>
    </p:spTree>
    <p:extLst>
      <p:ext uri="{BB962C8B-B14F-4D97-AF65-F5344CB8AC3E}">
        <p14:creationId xmlns:p14="http://schemas.microsoft.com/office/powerpoint/2010/main" val="1564258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Intersection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351507" y="1288821"/>
            <a:ext cx="8229600" cy="4525963"/>
          </a:xfrm>
        </p:spPr>
        <p:txBody>
          <a:bodyPr>
            <a:normAutofit/>
          </a:bodyPr>
          <a:lstStyle/>
          <a:p>
            <a:pPr algn="just"/>
            <a:r>
              <a:rPr lang="en-US" sz="2200" dirty="0"/>
              <a:t>An intersection is defined by the symbol ∩</a:t>
            </a:r>
          </a:p>
          <a:p>
            <a:pPr algn="just"/>
            <a:r>
              <a:rPr lang="en-US" sz="2200" dirty="0"/>
              <a:t>A ∩ B</a:t>
            </a:r>
          </a:p>
          <a:p>
            <a:pPr algn="just"/>
            <a:r>
              <a:rPr lang="en-US" sz="2200" dirty="0"/>
              <a:t>Defines a relation consisting of a set of all tuple that are in both A and B. However, A and B must be union-compatible.</a:t>
            </a:r>
            <a:endParaRPr lang="en-IN" sz="2200" dirty="0"/>
          </a:p>
        </p:txBody>
      </p:sp>
      <p:pic>
        <p:nvPicPr>
          <p:cNvPr id="7170" name="Picture 2">
            <a:extLst>
              <a:ext uri="{FF2B5EF4-FFF2-40B4-BE49-F238E27FC236}">
                <a16:creationId xmlns:a16="http://schemas.microsoft.com/office/drawing/2014/main" xmlns="" id="{3835A091-5012-4DE9-AA9B-5EFD78AC4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2996952"/>
            <a:ext cx="48291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56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Intersection 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r>
              <a:rPr lang="en-IN" sz="2200" dirty="0"/>
              <a:t>Example: A ∩ B</a:t>
            </a:r>
          </a:p>
        </p:txBody>
      </p:sp>
      <p:graphicFrame>
        <p:nvGraphicFramePr>
          <p:cNvPr id="10" name="Table 9">
            <a:extLst>
              <a:ext uri="{FF2B5EF4-FFF2-40B4-BE49-F238E27FC236}">
                <a16:creationId xmlns:a16="http://schemas.microsoft.com/office/drawing/2014/main" xmlns="" id="{7FD47A5F-2570-4552-9F31-18FD2AD363C0}"/>
              </a:ext>
            </a:extLst>
          </p:cNvPr>
          <p:cNvGraphicFramePr>
            <a:graphicFrameLocks noGrp="1"/>
          </p:cNvGraphicFramePr>
          <p:nvPr>
            <p:extLst>
              <p:ext uri="{D42A27DB-BD31-4B8C-83A1-F6EECF244321}">
                <p14:modId xmlns:p14="http://schemas.microsoft.com/office/powerpoint/2010/main" val="4262423256"/>
              </p:ext>
            </p:extLst>
          </p:nvPr>
        </p:nvGraphicFramePr>
        <p:xfrm>
          <a:off x="1464568" y="2474236"/>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1411319566"/>
                    </a:ext>
                  </a:extLst>
                </a:gridCol>
                <a:gridCol w="3048000">
                  <a:extLst>
                    <a:ext uri="{9D8B030D-6E8A-4147-A177-3AD203B41FA5}">
                      <a16:colId xmlns:a16="http://schemas.microsoft.com/office/drawing/2014/main" xmlns="" val="1435393028"/>
                    </a:ext>
                  </a:extLst>
                </a:gridCol>
              </a:tblGrid>
              <a:tr h="370840">
                <a:tc gridSpan="2">
                  <a:txBody>
                    <a:bodyPr/>
                    <a:lstStyle/>
                    <a:p>
                      <a:pPr algn="ctr"/>
                      <a:r>
                        <a:rPr lang="en-IN" sz="1800" b="1" i="0" kern="1200" dirty="0">
                          <a:solidFill>
                            <a:schemeClr val="lt1"/>
                          </a:solidFill>
                          <a:effectLst/>
                          <a:latin typeface="+mn-lt"/>
                          <a:ea typeface="+mn-ea"/>
                          <a:cs typeface="+mn-cs"/>
                        </a:rPr>
                        <a:t>Table A ∩ B</a:t>
                      </a:r>
                      <a:endParaRPr lang="en-IN" dirty="0"/>
                    </a:p>
                  </a:txBody>
                  <a:tcPr/>
                </a:tc>
                <a:tc hMerge="1">
                  <a:txBody>
                    <a:bodyPr/>
                    <a:lstStyle/>
                    <a:p>
                      <a:endParaRPr lang="en-IN" dirty="0"/>
                    </a:p>
                  </a:txBody>
                  <a:tcPr/>
                </a:tc>
                <a:extLst>
                  <a:ext uri="{0D108BD9-81ED-4DB2-BD59-A6C34878D82A}">
                    <a16:rowId xmlns:a16="http://schemas.microsoft.com/office/drawing/2014/main" xmlns="" val="2495292251"/>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xmlns="" val="1631467868"/>
                  </a:ext>
                </a:extLst>
              </a:tr>
              <a:tr h="370840">
                <a:tc>
                  <a:txBody>
                    <a:bodyPr/>
                    <a:lstStyle/>
                    <a:p>
                      <a:pPr algn="ctr"/>
                      <a:r>
                        <a:rPr lang="en-IN">
                          <a:effectLst/>
                        </a:rPr>
                        <a:t>1</a:t>
                      </a:r>
                    </a:p>
                  </a:txBody>
                  <a:tcPr anchor="ctr"/>
                </a:tc>
                <a:tc>
                  <a:txBody>
                    <a:bodyPr/>
                    <a:lstStyle/>
                    <a:p>
                      <a:pPr algn="ctr"/>
                      <a:r>
                        <a:rPr lang="en-US" dirty="0">
                          <a:effectLst/>
                        </a:rPr>
                        <a:t>1</a:t>
                      </a:r>
                      <a:endParaRPr lang="en-IN" dirty="0">
                        <a:effectLst/>
                      </a:endParaRPr>
                    </a:p>
                  </a:txBody>
                  <a:tcPr anchor="ctr"/>
                </a:tc>
                <a:extLst>
                  <a:ext uri="{0D108BD9-81ED-4DB2-BD59-A6C34878D82A}">
                    <a16:rowId xmlns:a16="http://schemas.microsoft.com/office/drawing/2014/main" xmlns="" val="686972979"/>
                  </a:ext>
                </a:extLst>
              </a:tr>
            </a:tbl>
          </a:graphicData>
        </a:graphic>
      </p:graphicFrame>
    </p:spTree>
    <p:extLst>
      <p:ext uri="{BB962C8B-B14F-4D97-AF65-F5344CB8AC3E}">
        <p14:creationId xmlns:p14="http://schemas.microsoft.com/office/powerpoint/2010/main" val="17228950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Join Operations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817164"/>
            <a:ext cx="8229600" cy="5539186"/>
          </a:xfrm>
        </p:spPr>
        <p:txBody>
          <a:bodyPr>
            <a:noAutofit/>
          </a:bodyPr>
          <a:lstStyle/>
          <a:p>
            <a:pPr algn="l"/>
            <a:r>
              <a:rPr lang="en-US" sz="2200" b="0" i="0" dirty="0">
                <a:solidFill>
                  <a:srgbClr val="222222"/>
                </a:solidFill>
                <a:effectLst/>
                <a:latin typeface="Source Sans Pro" panose="020B0503030403020204" pitchFamily="34" charset="0"/>
              </a:rPr>
              <a:t>Join operation is essentially a cartesian product followed by a selection criterion.</a:t>
            </a:r>
          </a:p>
          <a:p>
            <a:pPr algn="l"/>
            <a:r>
              <a:rPr lang="en-US" sz="2200" b="0" i="0" dirty="0">
                <a:solidFill>
                  <a:srgbClr val="222222"/>
                </a:solidFill>
                <a:effectLst/>
                <a:latin typeface="Source Sans Pro" panose="020B0503030403020204" pitchFamily="34" charset="0"/>
              </a:rPr>
              <a:t>Join operation denoted by ⋈.</a:t>
            </a:r>
          </a:p>
          <a:p>
            <a:pPr algn="l"/>
            <a:r>
              <a:rPr lang="en-US" sz="2200" b="0" i="0" dirty="0">
                <a:solidFill>
                  <a:srgbClr val="222222"/>
                </a:solidFill>
                <a:effectLst/>
                <a:latin typeface="Source Sans Pro" panose="020B0503030403020204" pitchFamily="34" charset="0"/>
              </a:rPr>
              <a:t>JOIN operation also allows joining variously related tuples from different relations.</a:t>
            </a:r>
          </a:p>
          <a:p>
            <a:pPr algn="l"/>
            <a:r>
              <a:rPr lang="en-US" sz="2200" b="1" i="0" dirty="0">
                <a:solidFill>
                  <a:srgbClr val="222222"/>
                </a:solidFill>
                <a:effectLst/>
                <a:latin typeface="Source Sans Pro" panose="020B0503030403020204" pitchFamily="34" charset="0"/>
              </a:rPr>
              <a:t>Types of JOIN:</a:t>
            </a:r>
            <a:r>
              <a:rPr lang="en-US" sz="2200" dirty="0">
                <a:solidFill>
                  <a:srgbClr val="222222"/>
                </a:solidFill>
                <a:latin typeface="Source Sans Pro" panose="020B0503030403020204" pitchFamily="34" charset="0"/>
              </a:rPr>
              <a:t> </a:t>
            </a:r>
            <a:r>
              <a:rPr lang="en-US" sz="2200" b="0" i="0" dirty="0">
                <a:solidFill>
                  <a:srgbClr val="222222"/>
                </a:solidFill>
                <a:effectLst/>
                <a:latin typeface="Source Sans Pro" panose="020B0503030403020204" pitchFamily="34" charset="0"/>
              </a:rPr>
              <a:t>Various forms of join operation are:</a:t>
            </a:r>
          </a:p>
          <a:p>
            <a:pPr algn="l"/>
            <a:r>
              <a:rPr lang="en-US" sz="2200" b="0" i="0" dirty="0">
                <a:solidFill>
                  <a:srgbClr val="222222"/>
                </a:solidFill>
                <a:effectLst/>
                <a:latin typeface="Source Sans Pro" panose="020B0503030403020204" pitchFamily="34" charset="0"/>
              </a:rPr>
              <a:t>Inner Joins:</a:t>
            </a:r>
          </a:p>
          <a:p>
            <a:pPr lvl="1"/>
            <a:r>
              <a:rPr lang="en-US" sz="2200" b="0" i="0" dirty="0">
                <a:solidFill>
                  <a:srgbClr val="222222"/>
                </a:solidFill>
                <a:effectLst/>
                <a:latin typeface="Source Sans Pro" panose="020B0503030403020204" pitchFamily="34" charset="0"/>
              </a:rPr>
              <a:t>Theta join</a:t>
            </a:r>
          </a:p>
          <a:p>
            <a:pPr lvl="1"/>
            <a:r>
              <a:rPr lang="en-US" sz="2200" b="0" i="0" dirty="0">
                <a:solidFill>
                  <a:srgbClr val="222222"/>
                </a:solidFill>
                <a:effectLst/>
                <a:latin typeface="Source Sans Pro" panose="020B0503030403020204" pitchFamily="34" charset="0"/>
              </a:rPr>
              <a:t>EQUI join</a:t>
            </a:r>
          </a:p>
          <a:p>
            <a:pPr lvl="1"/>
            <a:r>
              <a:rPr lang="en-US" sz="2200" b="0" i="0" dirty="0">
                <a:solidFill>
                  <a:srgbClr val="222222"/>
                </a:solidFill>
                <a:effectLst/>
                <a:latin typeface="Source Sans Pro" panose="020B0503030403020204" pitchFamily="34" charset="0"/>
              </a:rPr>
              <a:t>Natural join</a:t>
            </a:r>
          </a:p>
          <a:p>
            <a:pPr algn="l"/>
            <a:r>
              <a:rPr lang="en-US" sz="2200" b="0" i="0" dirty="0">
                <a:solidFill>
                  <a:srgbClr val="222222"/>
                </a:solidFill>
                <a:effectLst/>
                <a:latin typeface="Source Sans Pro" panose="020B0503030403020204" pitchFamily="34" charset="0"/>
              </a:rPr>
              <a:t>Outer join:</a:t>
            </a:r>
          </a:p>
          <a:p>
            <a:pPr lvl="1"/>
            <a:r>
              <a:rPr lang="en-US" sz="2200" b="0" i="0" dirty="0">
                <a:solidFill>
                  <a:srgbClr val="222222"/>
                </a:solidFill>
                <a:effectLst/>
                <a:latin typeface="Source Sans Pro" panose="020B0503030403020204" pitchFamily="34" charset="0"/>
              </a:rPr>
              <a:t>Left Outer Join</a:t>
            </a:r>
          </a:p>
          <a:p>
            <a:pPr lvl="1"/>
            <a:r>
              <a:rPr lang="en-US" sz="2200" b="0" i="0" dirty="0">
                <a:solidFill>
                  <a:srgbClr val="222222"/>
                </a:solidFill>
                <a:effectLst/>
                <a:latin typeface="Source Sans Pro" panose="020B0503030403020204" pitchFamily="34" charset="0"/>
              </a:rPr>
              <a:t>Right Outer Join</a:t>
            </a:r>
          </a:p>
          <a:p>
            <a:pPr lvl="1"/>
            <a:r>
              <a:rPr lang="en-US" sz="2200" b="0" i="0" dirty="0">
                <a:solidFill>
                  <a:srgbClr val="222222"/>
                </a:solidFill>
                <a:effectLst/>
                <a:latin typeface="Source Sans Pro" panose="020B0503030403020204" pitchFamily="34" charset="0"/>
              </a:rPr>
              <a:t>Full Outer Join</a:t>
            </a:r>
          </a:p>
          <a:p>
            <a:endParaRPr lang="en-IN" sz="2200" dirty="0"/>
          </a:p>
        </p:txBody>
      </p:sp>
    </p:spTree>
    <p:extLst>
      <p:ext uri="{BB962C8B-B14F-4D97-AF65-F5344CB8AC3E}">
        <p14:creationId xmlns:p14="http://schemas.microsoft.com/office/powerpoint/2010/main" val="13265994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Inner Join (Theta Join)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1052736"/>
            <a:ext cx="8229600" cy="5073427"/>
          </a:xfrm>
        </p:spPr>
        <p:txBody>
          <a:bodyPr>
            <a:normAutofit/>
          </a:bodyPr>
          <a:lstStyle/>
          <a:p>
            <a:pPr algn="just"/>
            <a:r>
              <a:rPr lang="en-US" sz="2200" dirty="0"/>
              <a:t>In an inner join, only those tuples that satisfy the matching criteria are included, while the rest are excluded. Let’s study various types of Inner Joins:</a:t>
            </a:r>
          </a:p>
          <a:p>
            <a:pPr algn="just"/>
            <a:endParaRPr lang="en-US" sz="2200" dirty="0"/>
          </a:p>
          <a:p>
            <a:pPr marL="0" indent="0" algn="just">
              <a:buNone/>
            </a:pPr>
            <a:r>
              <a:rPr lang="en-US" sz="2200" b="1" dirty="0"/>
              <a:t>Theta Join:</a:t>
            </a:r>
          </a:p>
          <a:p>
            <a:pPr algn="just"/>
            <a:r>
              <a:rPr lang="en-US" sz="2200" dirty="0"/>
              <a:t>The general case of JOIN operation is called a Theta join. It is denoted by symbol θ</a:t>
            </a:r>
          </a:p>
          <a:p>
            <a:pPr lvl="1" algn="just"/>
            <a:r>
              <a:rPr lang="en-US" sz="2200" dirty="0"/>
              <a:t>Example:- </a:t>
            </a:r>
            <a:r>
              <a:rPr lang="en-US" sz="2200" b="1" dirty="0"/>
              <a:t>A ⋈</a:t>
            </a:r>
            <a:r>
              <a:rPr lang="en-US" sz="2200" b="1" baseline="-25000" dirty="0"/>
              <a:t>θ</a:t>
            </a:r>
            <a:r>
              <a:rPr lang="en-US" sz="2200" b="1" dirty="0"/>
              <a:t> B</a:t>
            </a:r>
          </a:p>
          <a:p>
            <a:pPr algn="just"/>
            <a:r>
              <a:rPr lang="en-US" sz="2200" dirty="0"/>
              <a:t>Theta join can use any conditions in the selection criteria.</a:t>
            </a:r>
          </a:p>
          <a:p>
            <a:pPr algn="just"/>
            <a:r>
              <a:rPr lang="en-US" sz="2200" dirty="0"/>
              <a:t>For example:- </a:t>
            </a:r>
            <a:r>
              <a:rPr lang="en-US" sz="2200" b="1" dirty="0"/>
              <a:t>A ⋈ </a:t>
            </a:r>
            <a:r>
              <a:rPr lang="en-US" sz="2200" b="1" baseline="-25000" dirty="0" err="1"/>
              <a:t>A.column</a:t>
            </a:r>
            <a:r>
              <a:rPr lang="en-US" sz="2200" b="1" baseline="-25000" dirty="0"/>
              <a:t> 2 &gt;  </a:t>
            </a:r>
            <a:r>
              <a:rPr lang="en-US" sz="2200" b="1" baseline="-25000" dirty="0" err="1"/>
              <a:t>B.column</a:t>
            </a:r>
            <a:r>
              <a:rPr lang="en-US" sz="2200" b="1" baseline="-25000" dirty="0"/>
              <a:t> 2 </a:t>
            </a:r>
            <a:r>
              <a:rPr lang="en-US" sz="2200" b="1" dirty="0"/>
              <a:t>(B)</a:t>
            </a:r>
          </a:p>
          <a:p>
            <a:pPr algn="just"/>
            <a:endParaRPr lang="en-IN" sz="2200" b="1" dirty="0"/>
          </a:p>
        </p:txBody>
      </p:sp>
      <p:graphicFrame>
        <p:nvGraphicFramePr>
          <p:cNvPr id="3" name="Table 9">
            <a:extLst>
              <a:ext uri="{FF2B5EF4-FFF2-40B4-BE49-F238E27FC236}">
                <a16:creationId xmlns:a16="http://schemas.microsoft.com/office/drawing/2014/main" xmlns="" id="{58D42B19-4BC7-491E-A1BC-02A05861F3C4}"/>
              </a:ext>
            </a:extLst>
          </p:cNvPr>
          <p:cNvGraphicFramePr>
            <a:graphicFrameLocks noGrp="1"/>
          </p:cNvGraphicFramePr>
          <p:nvPr>
            <p:extLst>
              <p:ext uri="{D42A27DB-BD31-4B8C-83A1-F6EECF244321}">
                <p14:modId xmlns:p14="http://schemas.microsoft.com/office/powerpoint/2010/main" val="4008954090"/>
              </p:ext>
            </p:extLst>
          </p:nvPr>
        </p:nvGraphicFramePr>
        <p:xfrm>
          <a:off x="1619672" y="5013643"/>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385237052"/>
                    </a:ext>
                  </a:extLst>
                </a:gridCol>
                <a:gridCol w="3048000">
                  <a:extLst>
                    <a:ext uri="{9D8B030D-6E8A-4147-A177-3AD203B41FA5}">
                      <a16:colId xmlns:a16="http://schemas.microsoft.com/office/drawing/2014/main" xmlns="" val="1848983935"/>
                    </a:ext>
                  </a:extLst>
                </a:gridCol>
              </a:tblGrid>
              <a:tr h="370840">
                <a:tc gridSpan="2">
                  <a:txBody>
                    <a:bodyPr/>
                    <a:lstStyle/>
                    <a:p>
                      <a:pPr algn="ctr"/>
                      <a:r>
                        <a:rPr lang="es-ES" dirty="0"/>
                        <a:t>A ⋈ </a:t>
                      </a:r>
                      <a:r>
                        <a:rPr lang="es-ES" dirty="0" err="1"/>
                        <a:t>A.column</a:t>
                      </a:r>
                      <a:r>
                        <a:rPr lang="es-ES" dirty="0"/>
                        <a:t> 2 &gt; </a:t>
                      </a:r>
                      <a:r>
                        <a:rPr lang="es-ES" dirty="0" err="1"/>
                        <a:t>B.column</a:t>
                      </a:r>
                      <a:r>
                        <a:rPr lang="es-ES" dirty="0"/>
                        <a:t> 2 (B)</a:t>
                      </a:r>
                      <a:endParaRPr lang="en-IN" dirty="0"/>
                    </a:p>
                  </a:txBody>
                  <a:tcPr/>
                </a:tc>
                <a:tc hMerge="1">
                  <a:txBody>
                    <a:bodyPr/>
                    <a:lstStyle/>
                    <a:p>
                      <a:endParaRPr lang="en-IN" dirty="0"/>
                    </a:p>
                  </a:txBody>
                  <a:tcPr/>
                </a:tc>
                <a:extLst>
                  <a:ext uri="{0D108BD9-81ED-4DB2-BD59-A6C34878D82A}">
                    <a16:rowId xmlns:a16="http://schemas.microsoft.com/office/drawing/2014/main" xmlns="" val="3982023986"/>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xmlns="" val="4156216393"/>
                  </a:ext>
                </a:extLst>
              </a:tr>
              <a:tr h="370840">
                <a:tc>
                  <a:txBody>
                    <a:bodyPr/>
                    <a:lstStyle/>
                    <a:p>
                      <a:pPr algn="ctr"/>
                      <a:r>
                        <a:rPr lang="en-IN">
                          <a:effectLst/>
                        </a:rPr>
                        <a:t>1</a:t>
                      </a:r>
                    </a:p>
                  </a:txBody>
                  <a:tcPr anchor="ctr"/>
                </a:tc>
                <a:tc>
                  <a:txBody>
                    <a:bodyPr/>
                    <a:lstStyle/>
                    <a:p>
                      <a:pPr algn="ctr"/>
                      <a:r>
                        <a:rPr lang="en-IN" dirty="0">
                          <a:effectLst/>
                        </a:rPr>
                        <a:t>2</a:t>
                      </a:r>
                    </a:p>
                  </a:txBody>
                  <a:tcPr anchor="ctr"/>
                </a:tc>
                <a:extLst>
                  <a:ext uri="{0D108BD9-81ED-4DB2-BD59-A6C34878D82A}">
                    <a16:rowId xmlns:a16="http://schemas.microsoft.com/office/drawing/2014/main" xmlns="" val="3394216665"/>
                  </a:ext>
                </a:extLst>
              </a:tr>
            </a:tbl>
          </a:graphicData>
        </a:graphic>
      </p:graphicFrame>
    </p:spTree>
    <p:extLst>
      <p:ext uri="{BB962C8B-B14F-4D97-AF65-F5344CB8AC3E}">
        <p14:creationId xmlns:p14="http://schemas.microsoft.com/office/powerpoint/2010/main" val="42753191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uLnTx/>
                <a:uFillTx/>
              </a:rPr>
              <a:t>Inner Join (</a:t>
            </a:r>
            <a:r>
              <a:rPr kumimoji="0" lang="en-US" sz="3200" b="1" i="0" u="none" strike="noStrike" kern="1200" cap="none" spc="0" normalizeH="0" baseline="0" noProof="0" dirty="0" err="1">
                <a:ln>
                  <a:noFill/>
                </a:ln>
                <a:solidFill>
                  <a:schemeClr val="dk1"/>
                </a:solidFill>
                <a:effectLst/>
                <a:uLnTx/>
                <a:uFillTx/>
              </a:rPr>
              <a:t>Equi</a:t>
            </a:r>
            <a:r>
              <a:rPr kumimoji="0" lang="en-US" sz="3200" b="1" i="0" u="none" strike="noStrike" kern="1200" cap="none" spc="0" normalizeH="0" baseline="0" noProof="0" dirty="0">
                <a:ln>
                  <a:noFill/>
                </a:ln>
                <a:solidFill>
                  <a:schemeClr val="dk1"/>
                </a:solidFill>
                <a:effectLst/>
                <a:uLnTx/>
                <a:uFillTx/>
              </a:rPr>
              <a:t> Join)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marL="0" indent="0" algn="just">
              <a:buNone/>
            </a:pPr>
            <a:r>
              <a:rPr lang="en-US" sz="2200" b="1" dirty="0"/>
              <a:t>EQUI join:</a:t>
            </a:r>
          </a:p>
          <a:p>
            <a:pPr algn="just"/>
            <a:r>
              <a:rPr lang="en-US" sz="2200" dirty="0"/>
              <a:t>When a theta join uses only equivalence condition, it becomes a </a:t>
            </a:r>
            <a:r>
              <a:rPr lang="en-US" sz="2200" dirty="0" err="1"/>
              <a:t>equi</a:t>
            </a:r>
            <a:r>
              <a:rPr lang="en-US" sz="2200" dirty="0"/>
              <a:t> join.</a:t>
            </a:r>
          </a:p>
          <a:p>
            <a:pPr algn="just"/>
            <a:endParaRPr lang="en-US" sz="2200" dirty="0"/>
          </a:p>
          <a:p>
            <a:pPr algn="just"/>
            <a:r>
              <a:rPr lang="en-US" sz="2200" dirty="0"/>
              <a:t>For example:- A ⋈ </a:t>
            </a:r>
            <a:r>
              <a:rPr lang="en-US" sz="2200" baseline="-25000" dirty="0" err="1"/>
              <a:t>A.column</a:t>
            </a:r>
            <a:r>
              <a:rPr lang="en-US" sz="2200" baseline="-25000" dirty="0"/>
              <a:t> 2 =  </a:t>
            </a:r>
            <a:r>
              <a:rPr lang="en-US" sz="2200" baseline="-25000" dirty="0" err="1"/>
              <a:t>B.column</a:t>
            </a:r>
            <a:r>
              <a:rPr lang="en-US" sz="2200" baseline="-25000" dirty="0"/>
              <a:t> 2 </a:t>
            </a:r>
            <a:r>
              <a:rPr lang="en-US" sz="2200" dirty="0"/>
              <a:t>(B)</a:t>
            </a:r>
            <a:endParaRPr lang="en-IN" sz="2200" dirty="0"/>
          </a:p>
        </p:txBody>
      </p:sp>
      <p:graphicFrame>
        <p:nvGraphicFramePr>
          <p:cNvPr id="10" name="Table 9">
            <a:extLst>
              <a:ext uri="{FF2B5EF4-FFF2-40B4-BE49-F238E27FC236}">
                <a16:creationId xmlns:a16="http://schemas.microsoft.com/office/drawing/2014/main" xmlns="" id="{9197B1B4-39B0-49D6-8A99-5CD2994D146A}"/>
              </a:ext>
            </a:extLst>
          </p:cNvPr>
          <p:cNvGraphicFramePr>
            <a:graphicFrameLocks noGrp="1"/>
          </p:cNvGraphicFramePr>
          <p:nvPr>
            <p:extLst>
              <p:ext uri="{D42A27DB-BD31-4B8C-83A1-F6EECF244321}">
                <p14:modId xmlns:p14="http://schemas.microsoft.com/office/powerpoint/2010/main" val="11909868"/>
              </p:ext>
            </p:extLst>
          </p:nvPr>
        </p:nvGraphicFramePr>
        <p:xfrm>
          <a:off x="1619672" y="3836997"/>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385237052"/>
                    </a:ext>
                  </a:extLst>
                </a:gridCol>
                <a:gridCol w="3048000">
                  <a:extLst>
                    <a:ext uri="{9D8B030D-6E8A-4147-A177-3AD203B41FA5}">
                      <a16:colId xmlns:a16="http://schemas.microsoft.com/office/drawing/2014/main" xmlns="" val="1848983935"/>
                    </a:ext>
                  </a:extLst>
                </a:gridCol>
              </a:tblGrid>
              <a:tr h="370840">
                <a:tc gridSpan="2">
                  <a:txBody>
                    <a:bodyPr/>
                    <a:lstStyle/>
                    <a:p>
                      <a:pPr algn="ctr"/>
                      <a:r>
                        <a:rPr lang="es-ES" dirty="0"/>
                        <a:t>A ⋈ </a:t>
                      </a:r>
                      <a:r>
                        <a:rPr lang="es-ES" dirty="0" err="1"/>
                        <a:t>A.column</a:t>
                      </a:r>
                      <a:r>
                        <a:rPr lang="es-ES" dirty="0"/>
                        <a:t> 2 = </a:t>
                      </a:r>
                      <a:r>
                        <a:rPr lang="es-ES" dirty="0" err="1"/>
                        <a:t>B.column</a:t>
                      </a:r>
                      <a:r>
                        <a:rPr lang="es-ES" dirty="0"/>
                        <a:t> 2 (B)</a:t>
                      </a:r>
                      <a:endParaRPr lang="en-IN" dirty="0"/>
                    </a:p>
                  </a:txBody>
                  <a:tcPr/>
                </a:tc>
                <a:tc hMerge="1">
                  <a:txBody>
                    <a:bodyPr/>
                    <a:lstStyle/>
                    <a:p>
                      <a:endParaRPr lang="en-IN" dirty="0"/>
                    </a:p>
                  </a:txBody>
                  <a:tcPr/>
                </a:tc>
                <a:extLst>
                  <a:ext uri="{0D108BD9-81ED-4DB2-BD59-A6C34878D82A}">
                    <a16:rowId xmlns:a16="http://schemas.microsoft.com/office/drawing/2014/main" xmlns="" val="3982023986"/>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xmlns="" val="4156216393"/>
                  </a:ext>
                </a:extLst>
              </a:tr>
              <a:tr h="370840">
                <a:tc>
                  <a:txBody>
                    <a:bodyPr/>
                    <a:lstStyle/>
                    <a:p>
                      <a:pPr algn="ctr"/>
                      <a:r>
                        <a:rPr lang="en-IN">
                          <a:effectLst/>
                        </a:rPr>
                        <a:t>1</a:t>
                      </a:r>
                    </a:p>
                  </a:txBody>
                  <a:tcPr anchor="ctr"/>
                </a:tc>
                <a:tc>
                  <a:txBody>
                    <a:bodyPr/>
                    <a:lstStyle/>
                    <a:p>
                      <a:pPr algn="ctr"/>
                      <a:r>
                        <a:rPr lang="en-US" dirty="0">
                          <a:effectLst/>
                        </a:rPr>
                        <a:t>1</a:t>
                      </a:r>
                      <a:endParaRPr lang="en-IN" dirty="0">
                        <a:effectLst/>
                      </a:endParaRPr>
                    </a:p>
                  </a:txBody>
                  <a:tcPr anchor="ctr"/>
                </a:tc>
                <a:extLst>
                  <a:ext uri="{0D108BD9-81ED-4DB2-BD59-A6C34878D82A}">
                    <a16:rowId xmlns:a16="http://schemas.microsoft.com/office/drawing/2014/main" xmlns="" val="3394216665"/>
                  </a:ext>
                </a:extLst>
              </a:tr>
            </a:tbl>
          </a:graphicData>
        </a:graphic>
      </p:graphicFrame>
    </p:spTree>
    <p:extLst>
      <p:ext uri="{BB962C8B-B14F-4D97-AF65-F5344CB8AC3E}">
        <p14:creationId xmlns:p14="http://schemas.microsoft.com/office/powerpoint/2010/main" val="2794778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Inner Join- Natural Join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algn="just"/>
            <a:r>
              <a:rPr lang="en-US" sz="2200" dirty="0"/>
              <a:t>NATURAL JOIN does not utilize any of the comparison operators. In this type of join, the attributes should have the same name and domain. </a:t>
            </a:r>
          </a:p>
          <a:p>
            <a:pPr algn="just"/>
            <a:endParaRPr lang="en-US" sz="2200" dirty="0"/>
          </a:p>
          <a:p>
            <a:pPr algn="just"/>
            <a:r>
              <a:rPr lang="en-US" sz="2200" dirty="0"/>
              <a:t>In Natural Join, there should be at least one common attribute between two relations.</a:t>
            </a:r>
          </a:p>
          <a:p>
            <a:pPr algn="just"/>
            <a:endParaRPr lang="en-US" sz="2200" dirty="0"/>
          </a:p>
          <a:p>
            <a:pPr algn="just"/>
            <a:r>
              <a:rPr lang="en-US" sz="2200" dirty="0"/>
              <a:t>It performs selection forming equality on those attributes which appear in both relations and eliminates the duplicate attributes.</a:t>
            </a:r>
            <a:endParaRPr lang="en-IN" sz="2200" dirty="0"/>
          </a:p>
        </p:txBody>
      </p:sp>
    </p:spTree>
    <p:extLst>
      <p:ext uri="{BB962C8B-B14F-4D97-AF65-F5344CB8AC3E}">
        <p14:creationId xmlns:p14="http://schemas.microsoft.com/office/powerpoint/2010/main" val="34362089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Natural Join 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36984" y="1556792"/>
            <a:ext cx="8229600" cy="4525963"/>
          </a:xfrm>
        </p:spPr>
        <p:txBody>
          <a:bodyPr>
            <a:normAutofit/>
          </a:bodyPr>
          <a:lstStyle/>
          <a:p>
            <a:pPr algn="just"/>
            <a:r>
              <a:rPr lang="en-US" sz="2200" b="0" i="0" dirty="0">
                <a:solidFill>
                  <a:srgbClr val="222222"/>
                </a:solidFill>
                <a:effectLst/>
                <a:latin typeface="Source Sans Pro" panose="020B0503030403020204" pitchFamily="34" charset="0"/>
              </a:rPr>
              <a:t>Consider the following two tables</a:t>
            </a:r>
          </a:p>
          <a:p>
            <a:pPr algn="just"/>
            <a:endParaRPr lang="en-US" sz="2200" dirty="0">
              <a:solidFill>
                <a:srgbClr val="222222"/>
              </a:solidFill>
              <a:latin typeface="Source Sans Pro" panose="020B0503030403020204" pitchFamily="34" charset="0"/>
            </a:endParaRPr>
          </a:p>
          <a:p>
            <a:pPr algn="just"/>
            <a:endParaRPr lang="en-US" sz="2200" b="0" i="0" dirty="0">
              <a:solidFill>
                <a:srgbClr val="222222"/>
              </a:solidFill>
              <a:effectLst/>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endParaRPr lang="en-US" sz="2200" b="0" i="0" dirty="0">
              <a:solidFill>
                <a:srgbClr val="222222"/>
              </a:solidFill>
              <a:effectLst/>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r>
              <a:rPr lang="en-US" sz="2200" b="0" i="0" dirty="0">
                <a:solidFill>
                  <a:srgbClr val="222222"/>
                </a:solidFill>
                <a:effectLst/>
                <a:latin typeface="Source Sans Pro" panose="020B0503030403020204" pitchFamily="34" charset="0"/>
              </a:rPr>
              <a:t>C ⋈ D</a:t>
            </a:r>
          </a:p>
          <a:p>
            <a:pPr marL="0" indent="0" algn="just">
              <a:buNone/>
            </a:pPr>
            <a:endParaRPr lang="en-US" sz="2200" b="0" i="0" dirty="0">
              <a:solidFill>
                <a:srgbClr val="222222"/>
              </a:solidFill>
              <a:effectLst/>
              <a:latin typeface="Source Sans Pro" panose="020B0503030403020204" pitchFamily="34" charset="0"/>
            </a:endParaRPr>
          </a:p>
          <a:p>
            <a:pPr algn="just"/>
            <a:endParaRPr lang="en-IN" sz="2200" dirty="0"/>
          </a:p>
        </p:txBody>
      </p:sp>
      <p:graphicFrame>
        <p:nvGraphicFramePr>
          <p:cNvPr id="2" name="Table 2">
            <a:extLst>
              <a:ext uri="{FF2B5EF4-FFF2-40B4-BE49-F238E27FC236}">
                <a16:creationId xmlns:a16="http://schemas.microsoft.com/office/drawing/2014/main" xmlns="" id="{8858EDD6-6F59-4646-80E4-4340E7A543A9}"/>
              </a:ext>
            </a:extLst>
          </p:cNvPr>
          <p:cNvGraphicFramePr>
            <a:graphicFrameLocks noGrp="1"/>
          </p:cNvGraphicFramePr>
          <p:nvPr>
            <p:extLst>
              <p:ext uri="{D42A27DB-BD31-4B8C-83A1-F6EECF244321}">
                <p14:modId xmlns:p14="http://schemas.microsoft.com/office/powerpoint/2010/main" val="1379512749"/>
              </p:ext>
            </p:extLst>
          </p:nvPr>
        </p:nvGraphicFramePr>
        <p:xfrm>
          <a:off x="1400304" y="2204864"/>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1370551067"/>
                    </a:ext>
                  </a:extLst>
                </a:gridCol>
                <a:gridCol w="1524000">
                  <a:extLst>
                    <a:ext uri="{9D8B030D-6E8A-4147-A177-3AD203B41FA5}">
                      <a16:colId xmlns:a16="http://schemas.microsoft.com/office/drawing/2014/main" xmlns="" val="4085171557"/>
                    </a:ext>
                  </a:extLst>
                </a:gridCol>
                <a:gridCol w="1524000">
                  <a:extLst>
                    <a:ext uri="{9D8B030D-6E8A-4147-A177-3AD203B41FA5}">
                      <a16:colId xmlns:a16="http://schemas.microsoft.com/office/drawing/2014/main" xmlns="" val="3126318319"/>
                    </a:ext>
                  </a:extLst>
                </a:gridCol>
                <a:gridCol w="1524000">
                  <a:extLst>
                    <a:ext uri="{9D8B030D-6E8A-4147-A177-3AD203B41FA5}">
                      <a16:colId xmlns:a16="http://schemas.microsoft.com/office/drawing/2014/main" xmlns="" val="2031604505"/>
                    </a:ext>
                  </a:extLst>
                </a:gridCol>
              </a:tblGrid>
              <a:tr h="370840">
                <a:tc gridSpan="2">
                  <a:txBody>
                    <a:bodyPr/>
                    <a:lstStyle/>
                    <a:p>
                      <a:pPr algn="ctr"/>
                      <a:r>
                        <a:rPr lang="en-US" dirty="0"/>
                        <a:t>C</a:t>
                      </a:r>
                      <a:endParaRPr lang="en-IN" dirty="0"/>
                    </a:p>
                  </a:txBody>
                  <a:tcPr/>
                </a:tc>
                <a:tc hMerge="1">
                  <a:txBody>
                    <a:bodyPr/>
                    <a:lstStyle/>
                    <a:p>
                      <a:endParaRPr lang="en-IN" dirty="0"/>
                    </a:p>
                  </a:txBody>
                  <a:tcPr/>
                </a:tc>
                <a:tc gridSpan="2">
                  <a:txBody>
                    <a:bodyPr/>
                    <a:lstStyle/>
                    <a:p>
                      <a:pPr algn="ctr"/>
                      <a:r>
                        <a:rPr lang="en-US" dirty="0"/>
                        <a:t>D</a:t>
                      </a:r>
                      <a:endParaRPr lang="en-IN" dirty="0"/>
                    </a:p>
                  </a:txBody>
                  <a:tcPr/>
                </a:tc>
                <a:tc hMerge="1">
                  <a:txBody>
                    <a:bodyPr/>
                    <a:lstStyle/>
                    <a:p>
                      <a:endParaRPr lang="en-IN" dirty="0"/>
                    </a:p>
                  </a:txBody>
                  <a:tcPr/>
                </a:tc>
                <a:extLst>
                  <a:ext uri="{0D108BD9-81ED-4DB2-BD59-A6C34878D82A}">
                    <a16:rowId xmlns:a16="http://schemas.microsoft.com/office/drawing/2014/main" xmlns="" val="450736707"/>
                  </a:ext>
                </a:extLst>
              </a:tr>
              <a:tr h="370840">
                <a:tc>
                  <a:txBody>
                    <a:bodyPr/>
                    <a:lstStyle/>
                    <a:p>
                      <a:pPr algn="ctr"/>
                      <a:r>
                        <a:rPr lang="en-IN" dirty="0" err="1">
                          <a:effectLst/>
                        </a:rPr>
                        <a:t>Num</a:t>
                      </a:r>
                      <a:endParaRPr lang="en-IN" dirty="0">
                        <a:effectLst/>
                      </a:endParaRPr>
                    </a:p>
                  </a:txBody>
                  <a:tcPr anchor="ctr"/>
                </a:tc>
                <a:tc>
                  <a:txBody>
                    <a:bodyPr/>
                    <a:lstStyle/>
                    <a:p>
                      <a:pPr algn="ctr"/>
                      <a:r>
                        <a:rPr lang="en-IN">
                          <a:effectLst/>
                        </a:rPr>
                        <a:t>Square</a:t>
                      </a:r>
                    </a:p>
                  </a:txBody>
                  <a:tcPr anchor="ctr"/>
                </a:tc>
                <a:tc>
                  <a:txBody>
                    <a:bodyPr/>
                    <a:lstStyle/>
                    <a:p>
                      <a:pPr algn="ctr"/>
                      <a:r>
                        <a:rPr lang="en-IN" dirty="0" err="1">
                          <a:effectLst/>
                        </a:rPr>
                        <a:t>Num</a:t>
                      </a:r>
                      <a:endParaRPr lang="en-IN" dirty="0">
                        <a:effectLst/>
                      </a:endParaRPr>
                    </a:p>
                  </a:txBody>
                  <a:tcPr anchor="ctr"/>
                </a:tc>
                <a:tc>
                  <a:txBody>
                    <a:bodyPr/>
                    <a:lstStyle/>
                    <a:p>
                      <a:pPr algn="ctr"/>
                      <a:r>
                        <a:rPr lang="en-IN">
                          <a:effectLst/>
                        </a:rPr>
                        <a:t>Cube</a:t>
                      </a:r>
                    </a:p>
                  </a:txBody>
                  <a:tcPr anchor="ctr"/>
                </a:tc>
                <a:extLst>
                  <a:ext uri="{0D108BD9-81ED-4DB2-BD59-A6C34878D82A}">
                    <a16:rowId xmlns:a16="http://schemas.microsoft.com/office/drawing/2014/main" xmlns="" val="1210728081"/>
                  </a:ext>
                </a:extLst>
              </a:tr>
              <a:tr h="370840">
                <a:tc>
                  <a:txBody>
                    <a:bodyPr/>
                    <a:lstStyle/>
                    <a:p>
                      <a:pPr algn="ctr"/>
                      <a:r>
                        <a:rPr lang="en-IN">
                          <a:effectLst/>
                        </a:rPr>
                        <a:t>2</a:t>
                      </a:r>
                    </a:p>
                  </a:txBody>
                  <a:tcPr anchor="ctr"/>
                </a:tc>
                <a:tc>
                  <a:txBody>
                    <a:bodyPr/>
                    <a:lstStyle/>
                    <a:p>
                      <a:pPr algn="ctr"/>
                      <a:r>
                        <a:rPr lang="en-IN">
                          <a:effectLst/>
                        </a:rPr>
                        <a:t>4</a:t>
                      </a:r>
                    </a:p>
                  </a:txBody>
                  <a:tcPr anchor="ctr"/>
                </a:tc>
                <a:tc>
                  <a:txBody>
                    <a:bodyPr/>
                    <a:lstStyle/>
                    <a:p>
                      <a:pPr algn="ctr"/>
                      <a:r>
                        <a:rPr lang="en-IN">
                          <a:effectLst/>
                        </a:rPr>
                        <a:t>2</a:t>
                      </a:r>
                    </a:p>
                  </a:txBody>
                  <a:tcPr anchor="ctr"/>
                </a:tc>
                <a:tc>
                  <a:txBody>
                    <a:bodyPr/>
                    <a:lstStyle/>
                    <a:p>
                      <a:pPr algn="ctr"/>
                      <a:r>
                        <a:rPr lang="en-IN">
                          <a:effectLst/>
                        </a:rPr>
                        <a:t>8</a:t>
                      </a:r>
                    </a:p>
                  </a:txBody>
                  <a:tcPr anchor="ctr"/>
                </a:tc>
                <a:extLst>
                  <a:ext uri="{0D108BD9-81ED-4DB2-BD59-A6C34878D82A}">
                    <a16:rowId xmlns:a16="http://schemas.microsoft.com/office/drawing/2014/main" xmlns="" val="1638627144"/>
                  </a:ext>
                </a:extLst>
              </a:tr>
              <a:tr h="370840">
                <a:tc>
                  <a:txBody>
                    <a:bodyPr/>
                    <a:lstStyle/>
                    <a:p>
                      <a:pPr algn="ctr"/>
                      <a:r>
                        <a:rPr lang="en-IN">
                          <a:effectLst/>
                        </a:rPr>
                        <a:t>3</a:t>
                      </a:r>
                    </a:p>
                  </a:txBody>
                  <a:tcPr anchor="ctr"/>
                </a:tc>
                <a:tc>
                  <a:txBody>
                    <a:bodyPr/>
                    <a:lstStyle/>
                    <a:p>
                      <a:pPr algn="ctr"/>
                      <a:r>
                        <a:rPr lang="en-IN" dirty="0">
                          <a:effectLst/>
                        </a:rPr>
                        <a:t>9</a:t>
                      </a:r>
                    </a:p>
                  </a:txBody>
                  <a:tcPr anchor="ctr"/>
                </a:tc>
                <a:tc>
                  <a:txBody>
                    <a:bodyPr/>
                    <a:lstStyle/>
                    <a:p>
                      <a:pPr algn="ctr"/>
                      <a:r>
                        <a:rPr lang="en-IN">
                          <a:effectLst/>
                        </a:rPr>
                        <a:t>3</a:t>
                      </a:r>
                    </a:p>
                  </a:txBody>
                  <a:tcPr anchor="ctr"/>
                </a:tc>
                <a:tc>
                  <a:txBody>
                    <a:bodyPr/>
                    <a:lstStyle/>
                    <a:p>
                      <a:pPr algn="ctr"/>
                      <a:r>
                        <a:rPr lang="en-US" dirty="0">
                          <a:effectLst/>
                        </a:rPr>
                        <a:t>2</a:t>
                      </a:r>
                      <a:r>
                        <a:rPr lang="en-IN" dirty="0">
                          <a:effectLst/>
                        </a:rPr>
                        <a:t>7</a:t>
                      </a:r>
                    </a:p>
                  </a:txBody>
                  <a:tcPr anchor="ctr"/>
                </a:tc>
                <a:extLst>
                  <a:ext uri="{0D108BD9-81ED-4DB2-BD59-A6C34878D82A}">
                    <a16:rowId xmlns:a16="http://schemas.microsoft.com/office/drawing/2014/main" xmlns="" val="3536859146"/>
                  </a:ext>
                </a:extLst>
              </a:tr>
            </a:tbl>
          </a:graphicData>
        </a:graphic>
      </p:graphicFrame>
      <p:graphicFrame>
        <p:nvGraphicFramePr>
          <p:cNvPr id="10" name="Table 10">
            <a:extLst>
              <a:ext uri="{FF2B5EF4-FFF2-40B4-BE49-F238E27FC236}">
                <a16:creationId xmlns:a16="http://schemas.microsoft.com/office/drawing/2014/main" xmlns="" id="{F6D50906-E180-48DF-8180-A9B0B678AAD2}"/>
              </a:ext>
            </a:extLst>
          </p:cNvPr>
          <p:cNvGraphicFramePr>
            <a:graphicFrameLocks noGrp="1"/>
          </p:cNvGraphicFramePr>
          <p:nvPr>
            <p:extLst>
              <p:ext uri="{D42A27DB-BD31-4B8C-83A1-F6EECF244321}">
                <p14:modId xmlns:p14="http://schemas.microsoft.com/office/powerpoint/2010/main" val="1735904211"/>
              </p:ext>
            </p:extLst>
          </p:nvPr>
        </p:nvGraphicFramePr>
        <p:xfrm>
          <a:off x="1524000" y="4427853"/>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3375450236"/>
                    </a:ext>
                  </a:extLst>
                </a:gridCol>
                <a:gridCol w="2032000">
                  <a:extLst>
                    <a:ext uri="{9D8B030D-6E8A-4147-A177-3AD203B41FA5}">
                      <a16:colId xmlns:a16="http://schemas.microsoft.com/office/drawing/2014/main" xmlns="" val="565429116"/>
                    </a:ext>
                  </a:extLst>
                </a:gridCol>
                <a:gridCol w="2032000">
                  <a:extLst>
                    <a:ext uri="{9D8B030D-6E8A-4147-A177-3AD203B41FA5}">
                      <a16:colId xmlns:a16="http://schemas.microsoft.com/office/drawing/2014/main" xmlns="" val="2436056791"/>
                    </a:ext>
                  </a:extLst>
                </a:gridCol>
              </a:tblGrid>
              <a:tr h="370840">
                <a:tc gridSpan="3">
                  <a:txBody>
                    <a:bodyPr/>
                    <a:lstStyle/>
                    <a:p>
                      <a:pPr algn="ctr"/>
                      <a:r>
                        <a:rPr lang="en-IN" sz="1800" b="1" i="0" kern="1200" dirty="0">
                          <a:solidFill>
                            <a:schemeClr val="lt1"/>
                          </a:solidFill>
                          <a:effectLst/>
                          <a:latin typeface="+mn-lt"/>
                          <a:ea typeface="+mn-ea"/>
                          <a:cs typeface="+mn-cs"/>
                        </a:rPr>
                        <a:t>C ⋈ D</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3697703546"/>
                  </a:ext>
                </a:extLst>
              </a:tr>
              <a:tr h="370840">
                <a:tc>
                  <a:txBody>
                    <a:bodyPr/>
                    <a:lstStyle/>
                    <a:p>
                      <a:pPr algn="ctr"/>
                      <a:r>
                        <a:rPr lang="en-IN" dirty="0" err="1">
                          <a:effectLst/>
                        </a:rPr>
                        <a:t>Num</a:t>
                      </a:r>
                      <a:endParaRPr lang="en-IN" dirty="0">
                        <a:effectLst/>
                      </a:endParaRPr>
                    </a:p>
                  </a:txBody>
                  <a:tcPr anchor="ctr"/>
                </a:tc>
                <a:tc>
                  <a:txBody>
                    <a:bodyPr/>
                    <a:lstStyle/>
                    <a:p>
                      <a:pPr algn="ctr"/>
                      <a:r>
                        <a:rPr lang="en-IN">
                          <a:effectLst/>
                        </a:rPr>
                        <a:t>Square</a:t>
                      </a:r>
                    </a:p>
                  </a:txBody>
                  <a:tcPr anchor="ctr"/>
                </a:tc>
                <a:tc>
                  <a:txBody>
                    <a:bodyPr/>
                    <a:lstStyle/>
                    <a:p>
                      <a:pPr algn="ctr"/>
                      <a:r>
                        <a:rPr lang="en-IN">
                          <a:effectLst/>
                        </a:rPr>
                        <a:t>Cube</a:t>
                      </a:r>
                    </a:p>
                  </a:txBody>
                  <a:tcPr anchor="ctr"/>
                </a:tc>
                <a:extLst>
                  <a:ext uri="{0D108BD9-81ED-4DB2-BD59-A6C34878D82A}">
                    <a16:rowId xmlns:a16="http://schemas.microsoft.com/office/drawing/2014/main" xmlns="" val="3316526804"/>
                  </a:ext>
                </a:extLst>
              </a:tr>
              <a:tr h="370840">
                <a:tc>
                  <a:txBody>
                    <a:bodyPr/>
                    <a:lstStyle/>
                    <a:p>
                      <a:pPr algn="ctr"/>
                      <a:r>
                        <a:rPr lang="en-IN">
                          <a:effectLst/>
                        </a:rPr>
                        <a:t>2</a:t>
                      </a:r>
                    </a:p>
                  </a:txBody>
                  <a:tcPr anchor="ctr"/>
                </a:tc>
                <a:tc>
                  <a:txBody>
                    <a:bodyPr/>
                    <a:lstStyle/>
                    <a:p>
                      <a:pPr algn="ctr"/>
                      <a:r>
                        <a:rPr lang="en-IN">
                          <a:effectLst/>
                        </a:rPr>
                        <a:t>4</a:t>
                      </a:r>
                    </a:p>
                  </a:txBody>
                  <a:tcPr anchor="ctr"/>
                </a:tc>
                <a:tc>
                  <a:txBody>
                    <a:bodyPr/>
                    <a:lstStyle/>
                    <a:p>
                      <a:pPr algn="ctr"/>
                      <a:r>
                        <a:rPr lang="en-IN">
                          <a:effectLst/>
                        </a:rPr>
                        <a:t>8</a:t>
                      </a:r>
                    </a:p>
                  </a:txBody>
                  <a:tcPr anchor="ctr"/>
                </a:tc>
                <a:extLst>
                  <a:ext uri="{0D108BD9-81ED-4DB2-BD59-A6C34878D82A}">
                    <a16:rowId xmlns:a16="http://schemas.microsoft.com/office/drawing/2014/main" xmlns="" val="795666489"/>
                  </a:ext>
                </a:extLst>
              </a:tr>
              <a:tr h="370840">
                <a:tc>
                  <a:txBody>
                    <a:bodyPr/>
                    <a:lstStyle/>
                    <a:p>
                      <a:pPr algn="ctr"/>
                      <a:r>
                        <a:rPr lang="en-IN">
                          <a:effectLst/>
                        </a:rPr>
                        <a:t>3</a:t>
                      </a:r>
                    </a:p>
                  </a:txBody>
                  <a:tcPr anchor="ctr"/>
                </a:tc>
                <a:tc>
                  <a:txBody>
                    <a:bodyPr/>
                    <a:lstStyle/>
                    <a:p>
                      <a:pPr algn="ctr"/>
                      <a:r>
                        <a:rPr lang="en-IN">
                          <a:effectLst/>
                        </a:rPr>
                        <a:t>9</a:t>
                      </a:r>
                    </a:p>
                  </a:txBody>
                  <a:tcPr anchor="ctr"/>
                </a:tc>
                <a:tc>
                  <a:txBody>
                    <a:bodyPr/>
                    <a:lstStyle/>
                    <a:p>
                      <a:pPr algn="ctr"/>
                      <a:r>
                        <a:rPr lang="en-US" dirty="0">
                          <a:effectLst/>
                        </a:rPr>
                        <a:t>2</a:t>
                      </a:r>
                      <a:r>
                        <a:rPr lang="en-IN" dirty="0">
                          <a:effectLst/>
                        </a:rPr>
                        <a:t>7</a:t>
                      </a:r>
                    </a:p>
                  </a:txBody>
                  <a:tcPr anchor="ctr"/>
                </a:tc>
                <a:extLst>
                  <a:ext uri="{0D108BD9-81ED-4DB2-BD59-A6C34878D82A}">
                    <a16:rowId xmlns:a16="http://schemas.microsoft.com/office/drawing/2014/main" xmlns="" val="2845098456"/>
                  </a:ext>
                </a:extLst>
              </a:tr>
            </a:tbl>
          </a:graphicData>
        </a:graphic>
      </p:graphicFrame>
    </p:spTree>
    <p:extLst>
      <p:ext uri="{BB962C8B-B14F-4D97-AF65-F5344CB8AC3E}">
        <p14:creationId xmlns:p14="http://schemas.microsoft.com/office/powerpoint/2010/main" val="37792365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a:ln>
                  <a:noFill/>
                </a:ln>
                <a:solidFill>
                  <a:schemeClr val="dk1"/>
                </a:solidFill>
                <a:effectLst/>
                <a:uLnTx/>
                <a:uFillTx/>
              </a:rPr>
              <a:t>Outer Join</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algn="just"/>
            <a:r>
              <a:rPr lang="en-US" sz="2200" dirty="0"/>
              <a:t>An OUTER JOIN doesn’t require each record in the two join tables to have a matching record. In this type of join, the table retains each record even if no other matching record exists.</a:t>
            </a:r>
          </a:p>
          <a:p>
            <a:pPr algn="just"/>
            <a:endParaRPr lang="en-US" sz="2200" dirty="0"/>
          </a:p>
          <a:p>
            <a:pPr algn="just"/>
            <a:r>
              <a:rPr lang="en-US" sz="2200" dirty="0"/>
              <a:t>Three types of Outer Joins are:</a:t>
            </a:r>
          </a:p>
          <a:p>
            <a:pPr lvl="1" algn="just"/>
            <a:r>
              <a:rPr lang="en-US" sz="2200" dirty="0"/>
              <a:t>Left Outer Join</a:t>
            </a:r>
          </a:p>
          <a:p>
            <a:pPr lvl="1" algn="just"/>
            <a:r>
              <a:rPr lang="en-US" sz="2200" dirty="0"/>
              <a:t>Right Outer Join</a:t>
            </a:r>
          </a:p>
          <a:p>
            <a:pPr lvl="1" algn="just"/>
            <a:r>
              <a:rPr lang="en-US" sz="2200" dirty="0"/>
              <a:t>Full Outer Join</a:t>
            </a:r>
            <a:endParaRPr lang="en-IN" sz="2200" dirty="0"/>
          </a:p>
        </p:txBody>
      </p:sp>
    </p:spTree>
    <p:extLst>
      <p:ext uri="{BB962C8B-B14F-4D97-AF65-F5344CB8AC3E}">
        <p14:creationId xmlns:p14="http://schemas.microsoft.com/office/powerpoint/2010/main" val="34113508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63816" y="-2288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Left Outer Join (A       B)</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36880" y="1310311"/>
            <a:ext cx="8229600" cy="4525963"/>
          </a:xfrm>
        </p:spPr>
        <p:txBody>
          <a:bodyPr>
            <a:normAutofit/>
          </a:bodyPr>
          <a:lstStyle/>
          <a:p>
            <a:pPr algn="just"/>
            <a:r>
              <a:rPr lang="en-US" sz="2200" dirty="0"/>
              <a:t>LEFT JOIN returns all the rows from the table on the left even if no matching rows have been found in the table on the right. When no matching record found in the table on the right, NULL is returned.</a:t>
            </a:r>
          </a:p>
          <a:p>
            <a:pPr algn="just"/>
            <a:endParaRPr lang="en-US" sz="2200" dirty="0"/>
          </a:p>
          <a:p>
            <a:pPr algn="just"/>
            <a:endParaRPr lang="en-IN" sz="2200" dirty="0"/>
          </a:p>
        </p:txBody>
      </p:sp>
      <p:sp>
        <p:nvSpPr>
          <p:cNvPr id="3" name="Rectangle 3">
            <a:extLst>
              <a:ext uri="{FF2B5EF4-FFF2-40B4-BE49-F238E27FC236}">
                <a16:creationId xmlns:a16="http://schemas.microsoft.com/office/drawing/2014/main" xmlns="" id="{772C060E-D769-43E1-8357-F1EC242451D9}"/>
              </a:ext>
            </a:extLst>
          </p:cNvPr>
          <p:cNvSpPr>
            <a:spLocks noChangeArrowheads="1"/>
          </p:cNvSpPr>
          <p:nvPr/>
        </p:nvSpPr>
        <p:spPr bwMode="auto">
          <a:xfrm>
            <a:off x="0" y="500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8" name="Picture 4">
            <a:extLst>
              <a:ext uri="{FF2B5EF4-FFF2-40B4-BE49-F238E27FC236}">
                <a16:creationId xmlns:a16="http://schemas.microsoft.com/office/drawing/2014/main" xmlns="" id="{0F7F72D7-DDD2-4F18-9E99-EAF61A7CD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3840" y="188640"/>
            <a:ext cx="366107" cy="26276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Left Outer Join">
            <a:extLst>
              <a:ext uri="{FF2B5EF4-FFF2-40B4-BE49-F238E27FC236}">
                <a16:creationId xmlns:a16="http://schemas.microsoft.com/office/drawing/2014/main" xmlns="" id="{5ED9C2CB-F807-4E1B-B199-B356B66FB9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780928"/>
            <a:ext cx="6912768"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32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cs typeface="Times New Roman" panose="02020603050405020304" pitchFamily="18" charset="0"/>
              </a:rPr>
              <a:t>Relational data Model and Language: Relational data model concepts, integrity constraints, entity integrity, referential integrity, Keys constraints, Domain constraints, relational algebra, relational calculus, tuple and domain calculus.</a:t>
            </a:r>
          </a:p>
          <a:p>
            <a:pPr algn="just"/>
            <a:endParaRPr lang="en-US" sz="2200" dirty="0">
              <a:cs typeface="Times New Roman" panose="02020603050405020304" pitchFamily="18" charset="0"/>
            </a:endParaRPr>
          </a:p>
          <a:p>
            <a:pPr algn="just"/>
            <a:r>
              <a:rPr lang="en-US" sz="2200" dirty="0">
                <a:cs typeface="Times New Roman" panose="02020603050405020304" pitchFamily="18" charset="0"/>
              </a:rPr>
              <a:t>Introduction on SQL: Characteristics of SQL, advantage of SQL. </a:t>
            </a:r>
            <a:r>
              <a:rPr lang="en-US" sz="2200" dirty="0" err="1">
                <a:cs typeface="Times New Roman" panose="02020603050405020304" pitchFamily="18" charset="0"/>
              </a:rPr>
              <a:t>SQl</a:t>
            </a:r>
            <a:r>
              <a:rPr lang="en-US" sz="2200" dirty="0">
                <a:cs typeface="Times New Roman" panose="02020603050405020304" pitchFamily="18" charset="0"/>
              </a:rPr>
              <a:t> data type and literals. Types of SQL commands. SQL operators and their procedure. Tables, views and indexes. Queries and sub queries. Aggregate functions. Insert, update and delete operations, Joins, Unions, Intersection, Minus, Cursors, Triggers, Procedures in SQL/PL SQL</a:t>
            </a:r>
          </a:p>
          <a:p>
            <a:endParaRPr lang="en-US" sz="2200" dirty="0"/>
          </a:p>
        </p:txBody>
      </p:sp>
      <p:sp>
        <p:nvSpPr>
          <p:cNvPr id="4" name="Date Placeholder 3"/>
          <p:cNvSpPr>
            <a:spLocks noGrp="1"/>
          </p:cNvSpPr>
          <p:nvPr>
            <p:ph type="dt" sz="half" idx="10"/>
          </p:nvPr>
        </p:nvSpPr>
        <p:spPr/>
        <p:txBody>
          <a:bodyPr/>
          <a:lstStyle/>
          <a:p>
            <a:fld id="{6244F409-5E1E-4CCE-8852-69DADF762AA6}"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Syllabus of Unit 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0994647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457200" y="1052736"/>
            <a:ext cx="8229600" cy="5073427"/>
          </a:xfrm>
        </p:spPr>
        <p:txBody>
          <a:bodyPr>
            <a:normAutofit/>
          </a:bodyPr>
          <a:lstStyle/>
          <a:p>
            <a:r>
              <a:rPr lang="en-US" sz="2200" dirty="0"/>
              <a:t>Consider the following 2 Tables</a:t>
            </a:r>
          </a:p>
          <a:p>
            <a:endParaRPr lang="en-US" sz="2200" dirty="0"/>
          </a:p>
          <a:p>
            <a:endParaRPr lang="en-IN" sz="2200" dirty="0"/>
          </a:p>
        </p:txBody>
      </p:sp>
      <p:graphicFrame>
        <p:nvGraphicFramePr>
          <p:cNvPr id="2" name="Table 2">
            <a:extLst>
              <a:ext uri="{FF2B5EF4-FFF2-40B4-BE49-F238E27FC236}">
                <a16:creationId xmlns:a16="http://schemas.microsoft.com/office/drawing/2014/main" xmlns="" id="{B118F524-1B08-4662-9D83-4D27E09C5070}"/>
              </a:ext>
            </a:extLst>
          </p:cNvPr>
          <p:cNvGraphicFramePr>
            <a:graphicFrameLocks noGrp="1"/>
          </p:cNvGraphicFramePr>
          <p:nvPr>
            <p:extLst>
              <p:ext uri="{D42A27DB-BD31-4B8C-83A1-F6EECF244321}">
                <p14:modId xmlns:p14="http://schemas.microsoft.com/office/powerpoint/2010/main" val="2157844380"/>
              </p:ext>
            </p:extLst>
          </p:nvPr>
        </p:nvGraphicFramePr>
        <p:xfrm>
          <a:off x="1259632" y="1671954"/>
          <a:ext cx="6096000" cy="1849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3139362680"/>
                    </a:ext>
                  </a:extLst>
                </a:gridCol>
                <a:gridCol w="3048000">
                  <a:extLst>
                    <a:ext uri="{9D8B030D-6E8A-4147-A177-3AD203B41FA5}">
                      <a16:colId xmlns:a16="http://schemas.microsoft.com/office/drawing/2014/main" xmlns="" val="1804076454"/>
                    </a:ext>
                  </a:extLst>
                </a:gridCol>
              </a:tblGrid>
              <a:tr h="139040">
                <a:tc gridSpan="2">
                  <a:txBody>
                    <a:bodyPr/>
                    <a:lstStyle/>
                    <a:p>
                      <a:pPr algn="ctr"/>
                      <a:r>
                        <a:rPr lang="en-US" dirty="0"/>
                        <a:t>A</a:t>
                      </a:r>
                      <a:endParaRPr lang="en-IN" dirty="0"/>
                    </a:p>
                  </a:txBody>
                  <a:tcPr/>
                </a:tc>
                <a:tc hMerge="1">
                  <a:txBody>
                    <a:bodyPr/>
                    <a:lstStyle/>
                    <a:p>
                      <a:endParaRPr lang="en-IN" dirty="0"/>
                    </a:p>
                  </a:txBody>
                  <a:tcPr/>
                </a:tc>
                <a:extLst>
                  <a:ext uri="{0D108BD9-81ED-4DB2-BD59-A6C34878D82A}">
                    <a16:rowId xmlns:a16="http://schemas.microsoft.com/office/drawing/2014/main" xmlns="" val="1489720555"/>
                  </a:ext>
                </a:extLst>
              </a:tr>
              <a:tr h="370840">
                <a:tc>
                  <a:txBody>
                    <a:bodyPr/>
                    <a:lstStyle/>
                    <a:p>
                      <a:pPr algn="ctr"/>
                      <a:r>
                        <a:rPr lang="en-IN" dirty="0" err="1">
                          <a:effectLst/>
                        </a:rPr>
                        <a:t>Num</a:t>
                      </a:r>
                      <a:endParaRPr lang="en-IN" dirty="0">
                        <a:effectLst/>
                      </a:endParaRPr>
                    </a:p>
                  </a:txBody>
                  <a:tcPr anchor="ctr"/>
                </a:tc>
                <a:tc>
                  <a:txBody>
                    <a:bodyPr/>
                    <a:lstStyle/>
                    <a:p>
                      <a:pPr algn="ctr"/>
                      <a:r>
                        <a:rPr lang="en-IN">
                          <a:effectLst/>
                        </a:rPr>
                        <a:t>Square</a:t>
                      </a:r>
                    </a:p>
                  </a:txBody>
                  <a:tcPr anchor="ctr"/>
                </a:tc>
                <a:extLst>
                  <a:ext uri="{0D108BD9-81ED-4DB2-BD59-A6C34878D82A}">
                    <a16:rowId xmlns:a16="http://schemas.microsoft.com/office/drawing/2014/main" xmlns="" val="707341171"/>
                  </a:ext>
                </a:extLst>
              </a:tr>
              <a:tr h="370840">
                <a:tc>
                  <a:txBody>
                    <a:bodyPr/>
                    <a:lstStyle/>
                    <a:p>
                      <a:pPr algn="ctr"/>
                      <a:r>
                        <a:rPr lang="en-IN">
                          <a:effectLst/>
                        </a:rPr>
                        <a:t>2</a:t>
                      </a:r>
                    </a:p>
                  </a:txBody>
                  <a:tcPr anchor="ctr"/>
                </a:tc>
                <a:tc>
                  <a:txBody>
                    <a:bodyPr/>
                    <a:lstStyle/>
                    <a:p>
                      <a:pPr algn="ctr"/>
                      <a:r>
                        <a:rPr lang="en-IN">
                          <a:effectLst/>
                        </a:rPr>
                        <a:t>4</a:t>
                      </a:r>
                    </a:p>
                  </a:txBody>
                  <a:tcPr anchor="ctr"/>
                </a:tc>
                <a:extLst>
                  <a:ext uri="{0D108BD9-81ED-4DB2-BD59-A6C34878D82A}">
                    <a16:rowId xmlns:a16="http://schemas.microsoft.com/office/drawing/2014/main" xmlns="" val="3080744456"/>
                  </a:ext>
                </a:extLst>
              </a:tr>
              <a:tr h="370840">
                <a:tc>
                  <a:txBody>
                    <a:bodyPr/>
                    <a:lstStyle/>
                    <a:p>
                      <a:pPr algn="ctr"/>
                      <a:r>
                        <a:rPr lang="en-IN">
                          <a:effectLst/>
                        </a:rPr>
                        <a:t>3</a:t>
                      </a:r>
                    </a:p>
                  </a:txBody>
                  <a:tcPr anchor="ctr"/>
                </a:tc>
                <a:tc>
                  <a:txBody>
                    <a:bodyPr/>
                    <a:lstStyle/>
                    <a:p>
                      <a:pPr algn="ctr"/>
                      <a:r>
                        <a:rPr lang="en-IN">
                          <a:effectLst/>
                        </a:rPr>
                        <a:t>9</a:t>
                      </a:r>
                    </a:p>
                  </a:txBody>
                  <a:tcPr anchor="ctr"/>
                </a:tc>
                <a:extLst>
                  <a:ext uri="{0D108BD9-81ED-4DB2-BD59-A6C34878D82A}">
                    <a16:rowId xmlns:a16="http://schemas.microsoft.com/office/drawing/2014/main" xmlns="" val="3406165696"/>
                  </a:ext>
                </a:extLst>
              </a:tr>
              <a:tr h="370840">
                <a:tc>
                  <a:txBody>
                    <a:bodyPr/>
                    <a:lstStyle/>
                    <a:p>
                      <a:pPr algn="ctr"/>
                      <a:r>
                        <a:rPr lang="en-IN">
                          <a:effectLst/>
                        </a:rPr>
                        <a:t>4</a:t>
                      </a:r>
                    </a:p>
                  </a:txBody>
                  <a:tcPr anchor="ctr"/>
                </a:tc>
                <a:tc>
                  <a:txBody>
                    <a:bodyPr/>
                    <a:lstStyle/>
                    <a:p>
                      <a:pPr algn="ctr"/>
                      <a:r>
                        <a:rPr lang="en-IN" dirty="0">
                          <a:effectLst/>
                        </a:rPr>
                        <a:t>16</a:t>
                      </a:r>
                    </a:p>
                  </a:txBody>
                  <a:tcPr anchor="ctr"/>
                </a:tc>
                <a:extLst>
                  <a:ext uri="{0D108BD9-81ED-4DB2-BD59-A6C34878D82A}">
                    <a16:rowId xmlns:a16="http://schemas.microsoft.com/office/drawing/2014/main" xmlns="" val="2793459638"/>
                  </a:ext>
                </a:extLst>
              </a:tr>
            </a:tbl>
          </a:graphicData>
        </a:graphic>
      </p:graphicFrame>
      <p:graphicFrame>
        <p:nvGraphicFramePr>
          <p:cNvPr id="10" name="Table 2">
            <a:extLst>
              <a:ext uri="{FF2B5EF4-FFF2-40B4-BE49-F238E27FC236}">
                <a16:creationId xmlns:a16="http://schemas.microsoft.com/office/drawing/2014/main" xmlns="" id="{D9DEAEAD-0067-4A2B-B810-08DC9267D1F8}"/>
              </a:ext>
            </a:extLst>
          </p:cNvPr>
          <p:cNvGraphicFramePr>
            <a:graphicFrameLocks noGrp="1"/>
          </p:cNvGraphicFramePr>
          <p:nvPr>
            <p:extLst>
              <p:ext uri="{D42A27DB-BD31-4B8C-83A1-F6EECF244321}">
                <p14:modId xmlns:p14="http://schemas.microsoft.com/office/powerpoint/2010/main" val="1168117805"/>
              </p:ext>
            </p:extLst>
          </p:nvPr>
        </p:nvGraphicFramePr>
        <p:xfrm>
          <a:off x="1284784" y="4146156"/>
          <a:ext cx="6096000" cy="1849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3139362680"/>
                    </a:ext>
                  </a:extLst>
                </a:gridCol>
                <a:gridCol w="3048000">
                  <a:extLst>
                    <a:ext uri="{9D8B030D-6E8A-4147-A177-3AD203B41FA5}">
                      <a16:colId xmlns:a16="http://schemas.microsoft.com/office/drawing/2014/main" xmlns="" val="1804076454"/>
                    </a:ext>
                  </a:extLst>
                </a:gridCol>
              </a:tblGrid>
              <a:tr h="139040">
                <a:tc gridSpan="2">
                  <a:txBody>
                    <a:bodyPr/>
                    <a:lstStyle/>
                    <a:p>
                      <a:pPr algn="ctr"/>
                      <a:r>
                        <a:rPr lang="en-US" dirty="0"/>
                        <a:t>B</a:t>
                      </a:r>
                      <a:endParaRPr lang="en-IN" dirty="0"/>
                    </a:p>
                  </a:txBody>
                  <a:tcPr/>
                </a:tc>
                <a:tc hMerge="1">
                  <a:txBody>
                    <a:bodyPr/>
                    <a:lstStyle/>
                    <a:p>
                      <a:endParaRPr lang="en-IN" dirty="0"/>
                    </a:p>
                  </a:txBody>
                  <a:tcPr/>
                </a:tc>
                <a:extLst>
                  <a:ext uri="{0D108BD9-81ED-4DB2-BD59-A6C34878D82A}">
                    <a16:rowId xmlns:a16="http://schemas.microsoft.com/office/drawing/2014/main" xmlns="" val="1489720555"/>
                  </a:ext>
                </a:extLst>
              </a:tr>
              <a:tr h="370840">
                <a:tc>
                  <a:txBody>
                    <a:bodyPr/>
                    <a:lstStyle/>
                    <a:p>
                      <a:pPr algn="ctr"/>
                      <a:r>
                        <a:rPr lang="en-IN" dirty="0" err="1">
                          <a:effectLst/>
                        </a:rPr>
                        <a:t>Num</a:t>
                      </a:r>
                      <a:endParaRPr lang="en-IN" dirty="0">
                        <a:effectLst/>
                      </a:endParaRPr>
                    </a:p>
                  </a:txBody>
                  <a:tcPr anchor="ctr"/>
                </a:tc>
                <a:tc>
                  <a:txBody>
                    <a:bodyPr/>
                    <a:lstStyle/>
                    <a:p>
                      <a:pPr algn="ctr"/>
                      <a:r>
                        <a:rPr lang="en-US" dirty="0">
                          <a:effectLst/>
                        </a:rPr>
                        <a:t>C</a:t>
                      </a:r>
                      <a:r>
                        <a:rPr lang="en-IN" dirty="0" err="1">
                          <a:effectLst/>
                        </a:rPr>
                        <a:t>ube</a:t>
                      </a:r>
                      <a:endParaRPr lang="en-IN" dirty="0">
                        <a:effectLst/>
                      </a:endParaRPr>
                    </a:p>
                  </a:txBody>
                  <a:tcPr anchor="ctr"/>
                </a:tc>
                <a:extLst>
                  <a:ext uri="{0D108BD9-81ED-4DB2-BD59-A6C34878D82A}">
                    <a16:rowId xmlns:a16="http://schemas.microsoft.com/office/drawing/2014/main" xmlns="" val="707341171"/>
                  </a:ext>
                </a:extLst>
              </a:tr>
              <a:tr h="370840">
                <a:tc>
                  <a:txBody>
                    <a:bodyPr/>
                    <a:lstStyle/>
                    <a:p>
                      <a:pPr algn="ctr"/>
                      <a:r>
                        <a:rPr lang="en-IN">
                          <a:effectLst/>
                        </a:rPr>
                        <a:t>2</a:t>
                      </a:r>
                    </a:p>
                  </a:txBody>
                  <a:tcPr anchor="ctr"/>
                </a:tc>
                <a:tc>
                  <a:txBody>
                    <a:bodyPr/>
                    <a:lstStyle/>
                    <a:p>
                      <a:pPr algn="ctr"/>
                      <a:r>
                        <a:rPr lang="en-US" dirty="0">
                          <a:effectLst/>
                        </a:rPr>
                        <a:t>8</a:t>
                      </a:r>
                      <a:endParaRPr lang="en-IN" dirty="0">
                        <a:effectLst/>
                      </a:endParaRPr>
                    </a:p>
                  </a:txBody>
                  <a:tcPr anchor="ctr"/>
                </a:tc>
                <a:extLst>
                  <a:ext uri="{0D108BD9-81ED-4DB2-BD59-A6C34878D82A}">
                    <a16:rowId xmlns:a16="http://schemas.microsoft.com/office/drawing/2014/main" xmlns="" val="3080744456"/>
                  </a:ext>
                </a:extLst>
              </a:tr>
              <a:tr h="370840">
                <a:tc>
                  <a:txBody>
                    <a:bodyPr/>
                    <a:lstStyle/>
                    <a:p>
                      <a:pPr algn="ctr"/>
                      <a:r>
                        <a:rPr lang="en-IN">
                          <a:effectLst/>
                        </a:rPr>
                        <a:t>3</a:t>
                      </a:r>
                    </a:p>
                  </a:txBody>
                  <a:tcPr anchor="ctr"/>
                </a:tc>
                <a:tc>
                  <a:txBody>
                    <a:bodyPr/>
                    <a:lstStyle/>
                    <a:p>
                      <a:pPr algn="ctr"/>
                      <a:r>
                        <a:rPr lang="en-US" dirty="0">
                          <a:effectLst/>
                        </a:rPr>
                        <a:t>27</a:t>
                      </a:r>
                      <a:endParaRPr lang="en-IN" dirty="0">
                        <a:effectLst/>
                      </a:endParaRPr>
                    </a:p>
                  </a:txBody>
                  <a:tcPr anchor="ctr"/>
                </a:tc>
                <a:extLst>
                  <a:ext uri="{0D108BD9-81ED-4DB2-BD59-A6C34878D82A}">
                    <a16:rowId xmlns:a16="http://schemas.microsoft.com/office/drawing/2014/main" xmlns="" val="3406165696"/>
                  </a:ext>
                </a:extLst>
              </a:tr>
              <a:tr h="370840">
                <a:tc>
                  <a:txBody>
                    <a:bodyPr/>
                    <a:lstStyle/>
                    <a:p>
                      <a:pPr algn="ctr"/>
                      <a:r>
                        <a:rPr lang="en-US" dirty="0">
                          <a:effectLst/>
                        </a:rPr>
                        <a:t>5</a:t>
                      </a:r>
                      <a:endParaRPr lang="en-IN" dirty="0">
                        <a:effectLst/>
                      </a:endParaRPr>
                    </a:p>
                  </a:txBody>
                  <a:tcPr anchor="ctr"/>
                </a:tc>
                <a:tc>
                  <a:txBody>
                    <a:bodyPr/>
                    <a:lstStyle/>
                    <a:p>
                      <a:pPr algn="ctr"/>
                      <a:r>
                        <a:rPr lang="en-US" dirty="0">
                          <a:effectLst/>
                        </a:rPr>
                        <a:t>125</a:t>
                      </a:r>
                      <a:endParaRPr lang="en-IN" dirty="0">
                        <a:effectLst/>
                      </a:endParaRPr>
                    </a:p>
                  </a:txBody>
                  <a:tcPr anchor="ctr"/>
                </a:tc>
                <a:extLst>
                  <a:ext uri="{0D108BD9-81ED-4DB2-BD59-A6C34878D82A}">
                    <a16:rowId xmlns:a16="http://schemas.microsoft.com/office/drawing/2014/main" xmlns="" val="2793459638"/>
                  </a:ext>
                </a:extLst>
              </a:tr>
            </a:tbl>
          </a:graphicData>
        </a:graphic>
      </p:graphicFrame>
    </p:spTree>
    <p:extLst>
      <p:ext uri="{BB962C8B-B14F-4D97-AF65-F5344CB8AC3E}">
        <p14:creationId xmlns:p14="http://schemas.microsoft.com/office/powerpoint/2010/main" val="300665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algn="just"/>
            <a:r>
              <a:rPr kumimoji="0" lang="en-US" sz="2200" b="1" i="0" u="none" strike="noStrike" kern="1200" cap="none" spc="0" normalizeH="0" baseline="0" noProof="0" dirty="0">
                <a:ln>
                  <a:noFill/>
                </a:ln>
                <a:solidFill>
                  <a:schemeClr val="dk1"/>
                </a:solidFill>
                <a:effectLst/>
                <a:uLnTx/>
                <a:uFillTx/>
              </a:rPr>
              <a:t>(A       B)</a:t>
            </a:r>
          </a:p>
          <a:p>
            <a:pPr algn="just"/>
            <a:endParaRPr lang="en-IN" sz="2200" dirty="0"/>
          </a:p>
        </p:txBody>
      </p:sp>
      <p:pic>
        <p:nvPicPr>
          <p:cNvPr id="10" name="Picture 4">
            <a:extLst>
              <a:ext uri="{FF2B5EF4-FFF2-40B4-BE49-F238E27FC236}">
                <a16:creationId xmlns:a16="http://schemas.microsoft.com/office/drawing/2014/main" xmlns="" id="{BA88230C-5A3B-4464-997D-821D50C00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80" y="1731564"/>
            <a:ext cx="236240" cy="1695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10">
            <a:extLst>
              <a:ext uri="{FF2B5EF4-FFF2-40B4-BE49-F238E27FC236}">
                <a16:creationId xmlns:a16="http://schemas.microsoft.com/office/drawing/2014/main" xmlns="" id="{0492471A-6DDA-48A8-A6FA-2851BE731BE6}"/>
              </a:ext>
            </a:extLst>
          </p:cNvPr>
          <p:cNvGraphicFramePr>
            <a:graphicFrameLocks noGrp="1"/>
          </p:cNvGraphicFramePr>
          <p:nvPr>
            <p:extLst>
              <p:ext uri="{D42A27DB-BD31-4B8C-83A1-F6EECF244321}">
                <p14:modId xmlns:p14="http://schemas.microsoft.com/office/powerpoint/2010/main" val="23561539"/>
              </p:ext>
            </p:extLst>
          </p:nvPr>
        </p:nvGraphicFramePr>
        <p:xfrm>
          <a:off x="1371600" y="2348880"/>
          <a:ext cx="6096000" cy="19154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781000888"/>
                    </a:ext>
                  </a:extLst>
                </a:gridCol>
                <a:gridCol w="2032000">
                  <a:extLst>
                    <a:ext uri="{9D8B030D-6E8A-4147-A177-3AD203B41FA5}">
                      <a16:colId xmlns:a16="http://schemas.microsoft.com/office/drawing/2014/main" xmlns="" val="2863760858"/>
                    </a:ext>
                  </a:extLst>
                </a:gridCol>
                <a:gridCol w="2032000">
                  <a:extLst>
                    <a:ext uri="{9D8B030D-6E8A-4147-A177-3AD203B41FA5}">
                      <a16:colId xmlns:a16="http://schemas.microsoft.com/office/drawing/2014/main" xmlns="" val="4088189250"/>
                    </a:ext>
                  </a:extLst>
                </a:gridCol>
              </a:tblGrid>
              <a:tr h="43204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dk1"/>
                          </a:solidFill>
                          <a:effectLst/>
                          <a:uLnTx/>
                          <a:uFillTx/>
                        </a:rPr>
                        <a:t>(A       B)</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2138897558"/>
                  </a:ext>
                </a:extLst>
              </a:tr>
              <a:tr h="370840">
                <a:tc>
                  <a:txBody>
                    <a:bodyPr/>
                    <a:lstStyle/>
                    <a:p>
                      <a:pPr algn="ctr"/>
                      <a:r>
                        <a:rPr lang="en-IN" dirty="0" err="1">
                          <a:effectLst/>
                        </a:rPr>
                        <a:t>Num</a:t>
                      </a:r>
                      <a:endParaRPr lang="en-IN" dirty="0">
                        <a:effectLst/>
                      </a:endParaRPr>
                    </a:p>
                  </a:txBody>
                  <a:tcPr anchor="ctr"/>
                </a:tc>
                <a:tc>
                  <a:txBody>
                    <a:bodyPr/>
                    <a:lstStyle/>
                    <a:p>
                      <a:pPr algn="ctr"/>
                      <a:r>
                        <a:rPr lang="en-IN" dirty="0">
                          <a:effectLst/>
                        </a:rPr>
                        <a:t>Square</a:t>
                      </a:r>
                    </a:p>
                  </a:txBody>
                  <a:tcPr anchor="ctr"/>
                </a:tc>
                <a:tc>
                  <a:txBody>
                    <a:bodyPr/>
                    <a:lstStyle/>
                    <a:p>
                      <a:pPr algn="ctr"/>
                      <a:r>
                        <a:rPr lang="en-IN">
                          <a:effectLst/>
                        </a:rPr>
                        <a:t>Cube</a:t>
                      </a:r>
                    </a:p>
                  </a:txBody>
                  <a:tcPr anchor="ctr"/>
                </a:tc>
                <a:extLst>
                  <a:ext uri="{0D108BD9-81ED-4DB2-BD59-A6C34878D82A}">
                    <a16:rowId xmlns:a16="http://schemas.microsoft.com/office/drawing/2014/main" xmlns="" val="509939648"/>
                  </a:ext>
                </a:extLst>
              </a:tr>
              <a:tr h="370840">
                <a:tc>
                  <a:txBody>
                    <a:bodyPr/>
                    <a:lstStyle/>
                    <a:p>
                      <a:pPr algn="ctr"/>
                      <a:r>
                        <a:rPr lang="en-IN">
                          <a:effectLst/>
                        </a:rPr>
                        <a:t>2</a:t>
                      </a:r>
                    </a:p>
                  </a:txBody>
                  <a:tcPr anchor="ctr"/>
                </a:tc>
                <a:tc>
                  <a:txBody>
                    <a:bodyPr/>
                    <a:lstStyle/>
                    <a:p>
                      <a:pPr algn="ctr"/>
                      <a:r>
                        <a:rPr lang="en-IN">
                          <a:effectLst/>
                        </a:rPr>
                        <a:t>4</a:t>
                      </a:r>
                    </a:p>
                  </a:txBody>
                  <a:tcPr anchor="ctr"/>
                </a:tc>
                <a:tc>
                  <a:txBody>
                    <a:bodyPr/>
                    <a:lstStyle/>
                    <a:p>
                      <a:pPr algn="ctr"/>
                      <a:r>
                        <a:rPr lang="en-IN">
                          <a:effectLst/>
                        </a:rPr>
                        <a:t>8</a:t>
                      </a:r>
                    </a:p>
                  </a:txBody>
                  <a:tcPr anchor="ctr"/>
                </a:tc>
                <a:extLst>
                  <a:ext uri="{0D108BD9-81ED-4DB2-BD59-A6C34878D82A}">
                    <a16:rowId xmlns:a16="http://schemas.microsoft.com/office/drawing/2014/main" xmlns="" val="3182798557"/>
                  </a:ext>
                </a:extLst>
              </a:tr>
              <a:tr h="370840">
                <a:tc>
                  <a:txBody>
                    <a:bodyPr/>
                    <a:lstStyle/>
                    <a:p>
                      <a:pPr algn="ctr"/>
                      <a:r>
                        <a:rPr lang="en-IN">
                          <a:effectLst/>
                        </a:rPr>
                        <a:t>3</a:t>
                      </a:r>
                    </a:p>
                  </a:txBody>
                  <a:tcPr anchor="ctr"/>
                </a:tc>
                <a:tc>
                  <a:txBody>
                    <a:bodyPr/>
                    <a:lstStyle/>
                    <a:p>
                      <a:pPr algn="ctr"/>
                      <a:r>
                        <a:rPr lang="en-IN">
                          <a:effectLst/>
                        </a:rPr>
                        <a:t>9</a:t>
                      </a:r>
                    </a:p>
                  </a:txBody>
                  <a:tcPr anchor="ctr"/>
                </a:tc>
                <a:tc>
                  <a:txBody>
                    <a:bodyPr/>
                    <a:lstStyle/>
                    <a:p>
                      <a:pPr algn="ctr"/>
                      <a:r>
                        <a:rPr lang="en-US" dirty="0">
                          <a:effectLst/>
                        </a:rPr>
                        <a:t>2</a:t>
                      </a:r>
                      <a:r>
                        <a:rPr lang="en-IN" dirty="0">
                          <a:effectLst/>
                        </a:rPr>
                        <a:t>7</a:t>
                      </a:r>
                    </a:p>
                  </a:txBody>
                  <a:tcPr anchor="ctr"/>
                </a:tc>
                <a:extLst>
                  <a:ext uri="{0D108BD9-81ED-4DB2-BD59-A6C34878D82A}">
                    <a16:rowId xmlns:a16="http://schemas.microsoft.com/office/drawing/2014/main" xmlns="" val="883922835"/>
                  </a:ext>
                </a:extLst>
              </a:tr>
              <a:tr h="370840">
                <a:tc>
                  <a:txBody>
                    <a:bodyPr/>
                    <a:lstStyle/>
                    <a:p>
                      <a:pPr algn="ctr"/>
                      <a:r>
                        <a:rPr lang="en-IN" dirty="0">
                          <a:effectLst/>
                        </a:rPr>
                        <a:t>4</a:t>
                      </a:r>
                    </a:p>
                  </a:txBody>
                  <a:tcPr anchor="ctr"/>
                </a:tc>
                <a:tc>
                  <a:txBody>
                    <a:bodyPr/>
                    <a:lstStyle/>
                    <a:p>
                      <a:pPr algn="ctr"/>
                      <a:r>
                        <a:rPr lang="en-IN">
                          <a:effectLst/>
                        </a:rPr>
                        <a:t>16</a:t>
                      </a:r>
                    </a:p>
                  </a:txBody>
                  <a:tcPr anchor="ctr"/>
                </a:tc>
                <a:tc>
                  <a:txBody>
                    <a:bodyPr/>
                    <a:lstStyle/>
                    <a:p>
                      <a:pPr algn="ctr"/>
                      <a:r>
                        <a:rPr lang="en-IN" dirty="0">
                          <a:effectLst/>
                        </a:rPr>
                        <a:t>–</a:t>
                      </a:r>
                    </a:p>
                  </a:txBody>
                  <a:tcPr anchor="ctr"/>
                </a:tc>
                <a:extLst>
                  <a:ext uri="{0D108BD9-81ED-4DB2-BD59-A6C34878D82A}">
                    <a16:rowId xmlns:a16="http://schemas.microsoft.com/office/drawing/2014/main" xmlns="" val="1186072073"/>
                  </a:ext>
                </a:extLst>
              </a:tr>
            </a:tbl>
          </a:graphicData>
        </a:graphic>
      </p:graphicFrame>
      <p:pic>
        <p:nvPicPr>
          <p:cNvPr id="12" name="Picture 4">
            <a:extLst>
              <a:ext uri="{FF2B5EF4-FFF2-40B4-BE49-F238E27FC236}">
                <a16:creationId xmlns:a16="http://schemas.microsoft.com/office/drawing/2014/main" xmlns="" id="{3FEDB9A0-12C9-4508-94EE-AB6D0623F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480" y="2462416"/>
            <a:ext cx="236240" cy="16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5484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Right</a:t>
            </a:r>
            <a:r>
              <a:rPr kumimoji="0" lang="en-US" sz="3200" b="1" i="0" u="none" strike="noStrike" kern="1200" cap="none" spc="0" normalizeH="0" baseline="0" noProof="0" dirty="0">
                <a:ln>
                  <a:noFill/>
                </a:ln>
                <a:solidFill>
                  <a:schemeClr val="dk1"/>
                </a:solidFill>
                <a:effectLst/>
                <a:uLnTx/>
                <a:uFillTx/>
              </a:rPr>
              <a:t> Outer Join (A    B)</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algn="just"/>
            <a:r>
              <a:rPr lang="en-US" sz="2200" dirty="0"/>
              <a:t>RIGHT JOIN returns all the columns from the table on the right even if no matching rows have been found in the table on the left. Where no matches have been found in the table on the left, NULL is returned. RIGHT outer JOIN is the opposite of LEFT JOIN</a:t>
            </a:r>
            <a:endParaRPr lang="en-IN" sz="2200" dirty="0"/>
          </a:p>
        </p:txBody>
      </p:sp>
      <p:sp>
        <p:nvSpPr>
          <p:cNvPr id="2" name="Rectangle 1">
            <a:extLst>
              <a:ext uri="{FF2B5EF4-FFF2-40B4-BE49-F238E27FC236}">
                <a16:creationId xmlns:a16="http://schemas.microsoft.com/office/drawing/2014/main" xmlns="" id="{F8C0EDBD-4924-4F94-9275-B37BC7BB1BD7}"/>
              </a:ext>
            </a:extLst>
          </p:cNvPr>
          <p:cNvSpPr>
            <a:spLocks noChangeArrowheads="1"/>
          </p:cNvSpPr>
          <p:nvPr/>
        </p:nvSpPr>
        <p:spPr bwMode="auto">
          <a:xfrm>
            <a:off x="0" y="500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4" name="Picture 2">
            <a:extLst>
              <a:ext uri="{FF2B5EF4-FFF2-40B4-BE49-F238E27FC236}">
                <a16:creationId xmlns:a16="http://schemas.microsoft.com/office/drawing/2014/main" xmlns="" id="{E5CF9468-FDC8-43DF-A3EE-18DB5DCFF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4112" y="252411"/>
            <a:ext cx="283277" cy="22426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ight Outer Join">
            <a:extLst>
              <a:ext uri="{FF2B5EF4-FFF2-40B4-BE49-F238E27FC236}">
                <a16:creationId xmlns:a16="http://schemas.microsoft.com/office/drawing/2014/main" xmlns="" id="{293E6911-2920-4286-A2CF-D881004D2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284984"/>
            <a:ext cx="7128006" cy="182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09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p:txBody>
          <a:bodyPr>
            <a:normAutofit/>
          </a:bodyPr>
          <a:lstStyle/>
          <a:p>
            <a:pPr algn="just"/>
            <a:r>
              <a:rPr kumimoji="0" lang="en-US" sz="2200" b="1" i="0" u="none" strike="noStrike" kern="1200" cap="none" spc="0" normalizeH="0" baseline="0" noProof="0" dirty="0">
                <a:ln>
                  <a:noFill/>
                </a:ln>
                <a:solidFill>
                  <a:schemeClr val="dk1"/>
                </a:solidFill>
                <a:effectLst/>
                <a:uLnTx/>
                <a:uFillTx/>
              </a:rPr>
              <a:t>(A       B)</a:t>
            </a:r>
          </a:p>
          <a:p>
            <a:pPr algn="just"/>
            <a:endParaRPr lang="en-IN" sz="2200" dirty="0"/>
          </a:p>
        </p:txBody>
      </p:sp>
      <p:graphicFrame>
        <p:nvGraphicFramePr>
          <p:cNvPr id="3" name="Table 10">
            <a:extLst>
              <a:ext uri="{FF2B5EF4-FFF2-40B4-BE49-F238E27FC236}">
                <a16:creationId xmlns:a16="http://schemas.microsoft.com/office/drawing/2014/main" xmlns="" id="{0492471A-6DDA-48A8-A6FA-2851BE731BE6}"/>
              </a:ext>
            </a:extLst>
          </p:cNvPr>
          <p:cNvGraphicFramePr>
            <a:graphicFrameLocks noGrp="1"/>
          </p:cNvGraphicFramePr>
          <p:nvPr>
            <p:extLst>
              <p:ext uri="{D42A27DB-BD31-4B8C-83A1-F6EECF244321}">
                <p14:modId xmlns:p14="http://schemas.microsoft.com/office/powerpoint/2010/main" val="2992049847"/>
              </p:ext>
            </p:extLst>
          </p:nvPr>
        </p:nvGraphicFramePr>
        <p:xfrm>
          <a:off x="1371600" y="2348880"/>
          <a:ext cx="6096000" cy="19154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781000888"/>
                    </a:ext>
                  </a:extLst>
                </a:gridCol>
                <a:gridCol w="2032000">
                  <a:extLst>
                    <a:ext uri="{9D8B030D-6E8A-4147-A177-3AD203B41FA5}">
                      <a16:colId xmlns:a16="http://schemas.microsoft.com/office/drawing/2014/main" xmlns="" val="2863760858"/>
                    </a:ext>
                  </a:extLst>
                </a:gridCol>
                <a:gridCol w="2032000">
                  <a:extLst>
                    <a:ext uri="{9D8B030D-6E8A-4147-A177-3AD203B41FA5}">
                      <a16:colId xmlns:a16="http://schemas.microsoft.com/office/drawing/2014/main" xmlns="" val="4088189250"/>
                    </a:ext>
                  </a:extLst>
                </a:gridCol>
              </a:tblGrid>
              <a:tr h="43204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dk1"/>
                          </a:solidFill>
                          <a:effectLst/>
                          <a:uLnTx/>
                          <a:uFillTx/>
                        </a:rPr>
                        <a:t>(A       B)</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2138897558"/>
                  </a:ext>
                </a:extLst>
              </a:tr>
              <a:tr h="370840">
                <a:tc>
                  <a:txBody>
                    <a:bodyPr/>
                    <a:lstStyle/>
                    <a:p>
                      <a:pPr algn="ctr"/>
                      <a:r>
                        <a:rPr lang="en-IN" dirty="0" err="1">
                          <a:effectLst/>
                        </a:rPr>
                        <a:t>Num</a:t>
                      </a:r>
                      <a:endParaRPr lang="en-IN" dirty="0">
                        <a:effectLst/>
                      </a:endParaRPr>
                    </a:p>
                  </a:txBody>
                  <a:tcPr anchor="ctr"/>
                </a:tc>
                <a:tc>
                  <a:txBody>
                    <a:bodyPr/>
                    <a:lstStyle/>
                    <a:p>
                      <a:pPr algn="ctr"/>
                      <a:r>
                        <a:rPr lang="en-US" dirty="0">
                          <a:effectLst/>
                        </a:rPr>
                        <a:t>Cube</a:t>
                      </a:r>
                      <a:endParaRPr lang="en-IN" dirty="0">
                        <a:effectLst/>
                      </a:endParaRPr>
                    </a:p>
                  </a:txBody>
                  <a:tcPr anchor="ctr"/>
                </a:tc>
                <a:tc>
                  <a:txBody>
                    <a:bodyPr/>
                    <a:lstStyle/>
                    <a:p>
                      <a:pPr algn="ctr"/>
                      <a:r>
                        <a:rPr lang="en-US" dirty="0">
                          <a:effectLst/>
                        </a:rPr>
                        <a:t>S</a:t>
                      </a:r>
                      <a:r>
                        <a:rPr lang="en-IN" dirty="0">
                          <a:effectLst/>
                        </a:rPr>
                        <a:t>quare</a:t>
                      </a:r>
                    </a:p>
                  </a:txBody>
                  <a:tcPr anchor="ctr"/>
                </a:tc>
                <a:extLst>
                  <a:ext uri="{0D108BD9-81ED-4DB2-BD59-A6C34878D82A}">
                    <a16:rowId xmlns:a16="http://schemas.microsoft.com/office/drawing/2014/main" xmlns="" val="509939648"/>
                  </a:ext>
                </a:extLst>
              </a:tr>
              <a:tr h="370840">
                <a:tc>
                  <a:txBody>
                    <a:bodyPr/>
                    <a:lstStyle/>
                    <a:p>
                      <a:pPr algn="ctr"/>
                      <a:r>
                        <a:rPr lang="en-IN">
                          <a:effectLst/>
                        </a:rPr>
                        <a:t>2</a:t>
                      </a:r>
                    </a:p>
                  </a:txBody>
                  <a:tcPr anchor="ctr"/>
                </a:tc>
                <a:tc>
                  <a:txBody>
                    <a:bodyPr/>
                    <a:lstStyle/>
                    <a:p>
                      <a:pPr algn="ctr"/>
                      <a:r>
                        <a:rPr lang="en-US" dirty="0">
                          <a:effectLst/>
                        </a:rPr>
                        <a:t>8</a:t>
                      </a:r>
                      <a:endParaRPr lang="en-IN" dirty="0">
                        <a:effectLst/>
                      </a:endParaRPr>
                    </a:p>
                  </a:txBody>
                  <a:tcPr anchor="ctr"/>
                </a:tc>
                <a:tc>
                  <a:txBody>
                    <a:bodyPr/>
                    <a:lstStyle/>
                    <a:p>
                      <a:pPr algn="ctr"/>
                      <a:r>
                        <a:rPr lang="en-US" dirty="0">
                          <a:effectLst/>
                        </a:rPr>
                        <a:t>4</a:t>
                      </a:r>
                      <a:endParaRPr lang="en-IN" dirty="0">
                        <a:effectLst/>
                      </a:endParaRPr>
                    </a:p>
                  </a:txBody>
                  <a:tcPr anchor="ctr"/>
                </a:tc>
                <a:extLst>
                  <a:ext uri="{0D108BD9-81ED-4DB2-BD59-A6C34878D82A}">
                    <a16:rowId xmlns:a16="http://schemas.microsoft.com/office/drawing/2014/main" xmlns="" val="3182798557"/>
                  </a:ext>
                </a:extLst>
              </a:tr>
              <a:tr h="370840">
                <a:tc>
                  <a:txBody>
                    <a:bodyPr/>
                    <a:lstStyle/>
                    <a:p>
                      <a:pPr algn="ctr"/>
                      <a:r>
                        <a:rPr lang="en-IN">
                          <a:effectLst/>
                        </a:rPr>
                        <a:t>3</a:t>
                      </a:r>
                    </a:p>
                  </a:txBody>
                  <a:tcPr anchor="ctr"/>
                </a:tc>
                <a:tc>
                  <a:txBody>
                    <a:bodyPr/>
                    <a:lstStyle/>
                    <a:p>
                      <a:pPr algn="ctr"/>
                      <a:r>
                        <a:rPr lang="en-US" dirty="0">
                          <a:effectLst/>
                        </a:rPr>
                        <a:t>2</a:t>
                      </a:r>
                      <a:r>
                        <a:rPr lang="en-IN" dirty="0">
                          <a:effectLst/>
                        </a:rPr>
                        <a:t>7</a:t>
                      </a:r>
                    </a:p>
                  </a:txBody>
                  <a:tcPr anchor="ctr"/>
                </a:tc>
                <a:tc>
                  <a:txBody>
                    <a:bodyPr/>
                    <a:lstStyle/>
                    <a:p>
                      <a:pPr algn="ctr"/>
                      <a:r>
                        <a:rPr lang="en-US" dirty="0">
                          <a:effectLst/>
                        </a:rPr>
                        <a:t>9</a:t>
                      </a:r>
                      <a:endParaRPr lang="en-IN" dirty="0">
                        <a:effectLst/>
                      </a:endParaRPr>
                    </a:p>
                  </a:txBody>
                  <a:tcPr anchor="ctr"/>
                </a:tc>
                <a:extLst>
                  <a:ext uri="{0D108BD9-81ED-4DB2-BD59-A6C34878D82A}">
                    <a16:rowId xmlns:a16="http://schemas.microsoft.com/office/drawing/2014/main" xmlns="" val="883922835"/>
                  </a:ext>
                </a:extLst>
              </a:tr>
              <a:tr h="370840">
                <a:tc>
                  <a:txBody>
                    <a:bodyPr/>
                    <a:lstStyle/>
                    <a:p>
                      <a:pPr algn="ctr"/>
                      <a:r>
                        <a:rPr lang="en-US" dirty="0">
                          <a:effectLst/>
                        </a:rPr>
                        <a:t>5</a:t>
                      </a:r>
                      <a:endParaRPr lang="en-IN" dirty="0">
                        <a:effectLst/>
                      </a:endParaRPr>
                    </a:p>
                  </a:txBody>
                  <a:tcPr anchor="ctr"/>
                </a:tc>
                <a:tc>
                  <a:txBody>
                    <a:bodyPr/>
                    <a:lstStyle/>
                    <a:p>
                      <a:pPr algn="ctr"/>
                      <a:r>
                        <a:rPr lang="en-US" dirty="0">
                          <a:effectLst/>
                        </a:rPr>
                        <a:t>125</a:t>
                      </a:r>
                      <a:endParaRPr lang="en-IN" dirty="0">
                        <a:effectLst/>
                      </a:endParaRPr>
                    </a:p>
                  </a:txBody>
                  <a:tcPr anchor="ctr"/>
                </a:tc>
                <a:tc>
                  <a:txBody>
                    <a:bodyPr/>
                    <a:lstStyle/>
                    <a:p>
                      <a:pPr algn="ctr"/>
                      <a:r>
                        <a:rPr lang="en-IN" dirty="0">
                          <a:effectLst/>
                        </a:rPr>
                        <a:t>–</a:t>
                      </a:r>
                    </a:p>
                  </a:txBody>
                  <a:tcPr anchor="ctr"/>
                </a:tc>
                <a:extLst>
                  <a:ext uri="{0D108BD9-81ED-4DB2-BD59-A6C34878D82A}">
                    <a16:rowId xmlns:a16="http://schemas.microsoft.com/office/drawing/2014/main" xmlns="" val="1186072073"/>
                  </a:ext>
                </a:extLst>
              </a:tr>
            </a:tbl>
          </a:graphicData>
        </a:graphic>
      </p:graphicFrame>
      <p:pic>
        <p:nvPicPr>
          <p:cNvPr id="11" name="Picture 2">
            <a:extLst>
              <a:ext uri="{FF2B5EF4-FFF2-40B4-BE49-F238E27FC236}">
                <a16:creationId xmlns:a16="http://schemas.microsoft.com/office/drawing/2014/main" xmlns="" id="{BA811E34-6AD9-4860-A50F-B5419DEC6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03" y="1731565"/>
            <a:ext cx="234023" cy="1852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xmlns="" id="{75C980A6-48E4-4AF7-8CA3-C3FBD817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588" y="2452256"/>
            <a:ext cx="234023" cy="18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685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2E7373-8A81-4800-A581-218B027F593B}"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8640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Full Outer Join (A    B)</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xmlns="" id="{6FE696AD-E1D7-46C8-BCD8-41944C8A61EB}"/>
              </a:ext>
            </a:extLst>
          </p:cNvPr>
          <p:cNvSpPr>
            <a:spLocks noGrp="1"/>
          </p:cNvSpPr>
          <p:nvPr>
            <p:ph idx="1"/>
          </p:nvPr>
        </p:nvSpPr>
        <p:spPr>
          <a:xfrm>
            <a:off x="539552" y="1226091"/>
            <a:ext cx="8229600" cy="4525963"/>
          </a:xfrm>
        </p:spPr>
        <p:txBody>
          <a:bodyPr>
            <a:normAutofit/>
          </a:bodyPr>
          <a:lstStyle/>
          <a:p>
            <a:pPr algn="just"/>
            <a:r>
              <a:rPr lang="en-US" sz="2200" dirty="0"/>
              <a:t>In a FULL OUTER JOIN , all tuples from both relations are included in the result, irrespective of the matching condition.</a:t>
            </a:r>
          </a:p>
          <a:p>
            <a:pPr algn="just"/>
            <a:endParaRPr lang="en-US" sz="2200" dirty="0"/>
          </a:p>
          <a:p>
            <a:pPr algn="just"/>
            <a:r>
              <a:rPr lang="en-IN" sz="2200" dirty="0"/>
              <a:t>Example:</a:t>
            </a:r>
          </a:p>
          <a:p>
            <a:pPr algn="just"/>
            <a:endParaRPr lang="en-IN" sz="2200" dirty="0"/>
          </a:p>
        </p:txBody>
      </p:sp>
      <p:pic>
        <p:nvPicPr>
          <p:cNvPr id="10" name="Picture 2">
            <a:extLst>
              <a:ext uri="{FF2B5EF4-FFF2-40B4-BE49-F238E27FC236}">
                <a16:creationId xmlns:a16="http://schemas.microsoft.com/office/drawing/2014/main" xmlns="" id="{F1CB9BF5-4462-4B07-855A-EC6FE31BE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9001" y="260648"/>
            <a:ext cx="348398" cy="2177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xmlns="" id="{53770BBA-CE12-45EA-8AF7-D646FCF7B4FE}"/>
              </a:ext>
            </a:extLst>
          </p:cNvPr>
          <p:cNvGraphicFramePr>
            <a:graphicFrameLocks noGrp="1"/>
          </p:cNvGraphicFramePr>
          <p:nvPr>
            <p:extLst>
              <p:ext uri="{D42A27DB-BD31-4B8C-83A1-F6EECF244321}">
                <p14:modId xmlns:p14="http://schemas.microsoft.com/office/powerpoint/2010/main" val="994394708"/>
              </p:ext>
            </p:extLst>
          </p:nvPr>
        </p:nvGraphicFramePr>
        <p:xfrm>
          <a:off x="1414224" y="3280522"/>
          <a:ext cx="6096000" cy="2219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546762259"/>
                    </a:ext>
                  </a:extLst>
                </a:gridCol>
                <a:gridCol w="2032000">
                  <a:extLst>
                    <a:ext uri="{9D8B030D-6E8A-4147-A177-3AD203B41FA5}">
                      <a16:colId xmlns:a16="http://schemas.microsoft.com/office/drawing/2014/main" xmlns="" val="3236241722"/>
                    </a:ext>
                  </a:extLst>
                </a:gridCol>
                <a:gridCol w="2032000">
                  <a:extLst>
                    <a:ext uri="{9D8B030D-6E8A-4147-A177-3AD203B41FA5}">
                      <a16:colId xmlns:a16="http://schemas.microsoft.com/office/drawing/2014/main" xmlns="" val="4123649850"/>
                    </a:ext>
                  </a:extLst>
                </a:gridCol>
              </a:tblGrid>
              <a:tr h="283056">
                <a:tc gridSpan="3">
                  <a:txBody>
                    <a:bodyPr/>
                    <a:lstStyle/>
                    <a:p>
                      <a:pPr algn="ctr"/>
                      <a:r>
                        <a:rPr lang="en-IN" dirty="0">
                          <a:effectLst/>
                        </a:rPr>
                        <a:t>A         B   </a:t>
                      </a:r>
                    </a:p>
                  </a:txBody>
                  <a:tcPr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398466811"/>
                  </a:ext>
                </a:extLst>
              </a:tr>
              <a:tr h="370840">
                <a:tc>
                  <a:txBody>
                    <a:bodyPr/>
                    <a:lstStyle/>
                    <a:p>
                      <a:pPr algn="ctr"/>
                      <a:r>
                        <a:rPr lang="en-IN" dirty="0" err="1">
                          <a:effectLst/>
                        </a:rPr>
                        <a:t>Num</a:t>
                      </a:r>
                      <a:endParaRPr lang="en-IN" dirty="0">
                        <a:effectLst/>
                      </a:endParaRPr>
                    </a:p>
                  </a:txBody>
                  <a:tcPr anchor="ctr"/>
                </a:tc>
                <a:tc>
                  <a:txBody>
                    <a:bodyPr/>
                    <a:lstStyle/>
                    <a:p>
                      <a:pPr algn="ctr"/>
                      <a:r>
                        <a:rPr lang="en-IN">
                          <a:effectLst/>
                        </a:rPr>
                        <a:t>Square</a:t>
                      </a:r>
                    </a:p>
                  </a:txBody>
                  <a:tcPr anchor="ctr"/>
                </a:tc>
                <a:tc>
                  <a:txBody>
                    <a:bodyPr/>
                    <a:lstStyle/>
                    <a:p>
                      <a:pPr algn="ctr"/>
                      <a:r>
                        <a:rPr lang="en-IN">
                          <a:effectLst/>
                        </a:rPr>
                        <a:t>Cube</a:t>
                      </a:r>
                    </a:p>
                  </a:txBody>
                  <a:tcPr anchor="ctr"/>
                </a:tc>
                <a:extLst>
                  <a:ext uri="{0D108BD9-81ED-4DB2-BD59-A6C34878D82A}">
                    <a16:rowId xmlns:a16="http://schemas.microsoft.com/office/drawing/2014/main" xmlns="" val="3691339203"/>
                  </a:ext>
                </a:extLst>
              </a:tr>
              <a:tr h="370840">
                <a:tc>
                  <a:txBody>
                    <a:bodyPr/>
                    <a:lstStyle/>
                    <a:p>
                      <a:pPr algn="ctr"/>
                      <a:r>
                        <a:rPr lang="en-IN">
                          <a:effectLst/>
                        </a:rPr>
                        <a:t>2</a:t>
                      </a:r>
                    </a:p>
                  </a:txBody>
                  <a:tcPr anchor="ctr"/>
                </a:tc>
                <a:tc>
                  <a:txBody>
                    <a:bodyPr/>
                    <a:lstStyle/>
                    <a:p>
                      <a:pPr algn="ctr"/>
                      <a:r>
                        <a:rPr lang="en-IN">
                          <a:effectLst/>
                        </a:rPr>
                        <a:t>4</a:t>
                      </a:r>
                    </a:p>
                  </a:txBody>
                  <a:tcPr anchor="ctr"/>
                </a:tc>
                <a:tc>
                  <a:txBody>
                    <a:bodyPr/>
                    <a:lstStyle/>
                    <a:p>
                      <a:pPr algn="ctr"/>
                      <a:r>
                        <a:rPr lang="en-IN">
                          <a:effectLst/>
                        </a:rPr>
                        <a:t>8</a:t>
                      </a:r>
                    </a:p>
                  </a:txBody>
                  <a:tcPr anchor="ctr"/>
                </a:tc>
                <a:extLst>
                  <a:ext uri="{0D108BD9-81ED-4DB2-BD59-A6C34878D82A}">
                    <a16:rowId xmlns:a16="http://schemas.microsoft.com/office/drawing/2014/main" xmlns="" val="2076610573"/>
                  </a:ext>
                </a:extLst>
              </a:tr>
              <a:tr h="370840">
                <a:tc>
                  <a:txBody>
                    <a:bodyPr/>
                    <a:lstStyle/>
                    <a:p>
                      <a:pPr algn="ctr"/>
                      <a:r>
                        <a:rPr lang="en-IN">
                          <a:effectLst/>
                        </a:rPr>
                        <a:t>3</a:t>
                      </a:r>
                    </a:p>
                  </a:txBody>
                  <a:tcPr anchor="ctr"/>
                </a:tc>
                <a:tc>
                  <a:txBody>
                    <a:bodyPr/>
                    <a:lstStyle/>
                    <a:p>
                      <a:pPr algn="ctr"/>
                      <a:r>
                        <a:rPr lang="en-IN">
                          <a:effectLst/>
                        </a:rPr>
                        <a:t>9</a:t>
                      </a:r>
                    </a:p>
                  </a:txBody>
                  <a:tcPr anchor="ctr"/>
                </a:tc>
                <a:tc>
                  <a:txBody>
                    <a:bodyPr/>
                    <a:lstStyle/>
                    <a:p>
                      <a:pPr algn="ctr"/>
                      <a:r>
                        <a:rPr lang="en-US" dirty="0">
                          <a:effectLst/>
                        </a:rPr>
                        <a:t>2</a:t>
                      </a:r>
                      <a:r>
                        <a:rPr lang="en-IN" dirty="0">
                          <a:effectLst/>
                        </a:rPr>
                        <a:t>7</a:t>
                      </a:r>
                    </a:p>
                  </a:txBody>
                  <a:tcPr anchor="ctr"/>
                </a:tc>
                <a:extLst>
                  <a:ext uri="{0D108BD9-81ED-4DB2-BD59-A6C34878D82A}">
                    <a16:rowId xmlns:a16="http://schemas.microsoft.com/office/drawing/2014/main" xmlns="" val="3512655825"/>
                  </a:ext>
                </a:extLst>
              </a:tr>
              <a:tr h="370840">
                <a:tc>
                  <a:txBody>
                    <a:bodyPr/>
                    <a:lstStyle/>
                    <a:p>
                      <a:pPr algn="ctr"/>
                      <a:r>
                        <a:rPr lang="en-IN">
                          <a:effectLst/>
                        </a:rPr>
                        <a:t>4</a:t>
                      </a:r>
                    </a:p>
                  </a:txBody>
                  <a:tcPr anchor="ctr"/>
                </a:tc>
                <a:tc>
                  <a:txBody>
                    <a:bodyPr/>
                    <a:lstStyle/>
                    <a:p>
                      <a:pPr algn="ctr"/>
                      <a:r>
                        <a:rPr lang="en-IN">
                          <a:effectLst/>
                        </a:rPr>
                        <a:t>16</a:t>
                      </a:r>
                    </a:p>
                  </a:txBody>
                  <a:tcPr anchor="ctr"/>
                </a:tc>
                <a:tc>
                  <a:txBody>
                    <a:bodyPr/>
                    <a:lstStyle/>
                    <a:p>
                      <a:pPr algn="ctr"/>
                      <a:r>
                        <a:rPr lang="en-IN">
                          <a:effectLst/>
                        </a:rPr>
                        <a:t>–</a:t>
                      </a:r>
                    </a:p>
                  </a:txBody>
                  <a:tcPr anchor="ctr"/>
                </a:tc>
                <a:extLst>
                  <a:ext uri="{0D108BD9-81ED-4DB2-BD59-A6C34878D82A}">
                    <a16:rowId xmlns:a16="http://schemas.microsoft.com/office/drawing/2014/main" xmlns="" val="1280385018"/>
                  </a:ext>
                </a:extLst>
              </a:tr>
              <a:tr h="370840">
                <a:tc>
                  <a:txBody>
                    <a:bodyPr/>
                    <a:lstStyle/>
                    <a:p>
                      <a:pPr algn="ctr"/>
                      <a:r>
                        <a:rPr lang="en-IN">
                          <a:effectLst/>
                        </a:rPr>
                        <a:t>5</a:t>
                      </a:r>
                    </a:p>
                  </a:txBody>
                  <a:tcPr anchor="ctr"/>
                </a:tc>
                <a:tc>
                  <a:txBody>
                    <a:bodyPr/>
                    <a:lstStyle/>
                    <a:p>
                      <a:pPr algn="ctr"/>
                      <a:r>
                        <a:rPr lang="en-IN">
                          <a:effectLst/>
                        </a:rPr>
                        <a:t>–</a:t>
                      </a:r>
                    </a:p>
                  </a:txBody>
                  <a:tcPr anchor="ctr"/>
                </a:tc>
                <a:tc>
                  <a:txBody>
                    <a:bodyPr/>
                    <a:lstStyle/>
                    <a:p>
                      <a:pPr algn="ctr"/>
                      <a:r>
                        <a:rPr lang="en-US" dirty="0">
                          <a:effectLst/>
                        </a:rPr>
                        <a:t>1</a:t>
                      </a:r>
                      <a:r>
                        <a:rPr lang="en-IN" dirty="0">
                          <a:effectLst/>
                        </a:rPr>
                        <a:t>25</a:t>
                      </a:r>
                    </a:p>
                  </a:txBody>
                  <a:tcPr anchor="ctr"/>
                </a:tc>
                <a:extLst>
                  <a:ext uri="{0D108BD9-81ED-4DB2-BD59-A6C34878D82A}">
                    <a16:rowId xmlns:a16="http://schemas.microsoft.com/office/drawing/2014/main" xmlns="" val="1151054911"/>
                  </a:ext>
                </a:extLst>
              </a:tr>
            </a:tbl>
          </a:graphicData>
        </a:graphic>
      </p:graphicFrame>
      <p:pic>
        <p:nvPicPr>
          <p:cNvPr id="11" name="Picture 2">
            <a:extLst>
              <a:ext uri="{FF2B5EF4-FFF2-40B4-BE49-F238E27FC236}">
                <a16:creationId xmlns:a16="http://schemas.microsoft.com/office/drawing/2014/main" xmlns="" id="{838A5EC0-67B4-4532-9876-7290E5332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3191" y="3375654"/>
            <a:ext cx="268241" cy="16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9727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3D9B100-8048-4CC6-B0A3-C3BFFC9CE66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altLang="en-US" sz="3200" b="1" dirty="0">
                <a:effectLst>
                  <a:outerShdw blurRad="38100" dist="38100" dir="2700000" algn="tl">
                    <a:srgbClr val="000000">
                      <a:alpha val="43137"/>
                    </a:srgbClr>
                  </a:outerShdw>
                </a:effectLst>
              </a:rPr>
              <a:t>ER diagram for Banking Enterprises (CO1)</a:t>
            </a:r>
            <a:endParaRPr lang="en-US" sz="3200" b="1" dirty="0">
              <a:effectLst>
                <a:outerShdw blurRad="38100" dist="38100" dir="2700000" algn="tl">
                  <a:srgbClr val="000000">
                    <a:alpha val="43137"/>
                  </a:srgbClr>
                </a:outerShdw>
              </a:effectLst>
            </a:endParaRPr>
          </a:p>
        </p:txBody>
      </p:sp>
      <p:pic>
        <p:nvPicPr>
          <p:cNvPr id="8195" name="Picture 2" descr="E:\NIET\Project\xLogo11.png.pagespeed.ic.pydHLuCQEZ.png">
            <a:extLst>
              <a:ext uri="{FF2B5EF4-FFF2-40B4-BE49-F238E27FC236}">
                <a16:creationId xmlns:a16="http://schemas.microsoft.com/office/drawing/2014/main" xmlns="" id="{F252258E-D7A2-4350-A91F-2E346FB66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Content Placeholder 5">
            <a:extLst>
              <a:ext uri="{FF2B5EF4-FFF2-40B4-BE49-F238E27FC236}">
                <a16:creationId xmlns:a16="http://schemas.microsoft.com/office/drawing/2014/main" xmlns="" id="{45996901-FB09-4A29-ABE7-9173B2494CE5}"/>
              </a:ext>
            </a:extLst>
          </p:cNvPr>
          <p:cNvSpPr>
            <a:spLocks noGrp="1"/>
          </p:cNvSpPr>
          <p:nvPr>
            <p:ph idx="1"/>
          </p:nvPr>
        </p:nvSpPr>
        <p:spPr/>
        <p:txBody>
          <a:bodyPr/>
          <a:lstStyle/>
          <a:p>
            <a:pPr eaLnBrk="1" hangingPunct="1"/>
            <a:endParaRPr lang="en-US" altLang="en-US"/>
          </a:p>
        </p:txBody>
      </p:sp>
      <p:cxnSp>
        <p:nvCxnSpPr>
          <p:cNvPr id="8" name="Straight Connector 7">
            <a:extLst>
              <a:ext uri="{FF2B5EF4-FFF2-40B4-BE49-F238E27FC236}">
                <a16:creationId xmlns:a16="http://schemas.microsoft.com/office/drawing/2014/main" xmlns="" id="{2BF372A5-F251-4711-B18D-6D3C340DE44C}"/>
              </a:ext>
            </a:extLst>
          </p:cNvPr>
          <p:cNvCxnSpPr/>
          <p:nvPr/>
        </p:nvCxnSpPr>
        <p:spPr>
          <a:xfrm rot="5400000" flipH="1" flipV="1">
            <a:off x="4114800" y="17526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CFDE6973-EFCB-44D5-B63B-8F1B0A89116C}"/>
              </a:ext>
            </a:extLst>
          </p:cNvPr>
          <p:cNvCxnSpPr/>
          <p:nvPr/>
        </p:nvCxnSpPr>
        <p:spPr>
          <a:xfrm>
            <a:off x="4114800" y="1981200"/>
            <a:ext cx="152400" cy="76200"/>
          </a:xfrm>
          <a:prstGeom prst="line">
            <a:avLst/>
          </a:prstGeom>
        </p:spPr>
        <p:style>
          <a:lnRef idx="1">
            <a:schemeClr val="accent1"/>
          </a:lnRef>
          <a:fillRef idx="0">
            <a:schemeClr val="accent1"/>
          </a:fillRef>
          <a:effectRef idx="0">
            <a:schemeClr val="accent1"/>
          </a:effectRef>
          <a:fontRef idx="minor">
            <a:schemeClr val="tx1"/>
          </a:fontRef>
        </p:style>
      </p:cxnSp>
      <p:pic>
        <p:nvPicPr>
          <p:cNvPr id="8199" name="Picture 8">
            <a:extLst>
              <a:ext uri="{FF2B5EF4-FFF2-40B4-BE49-F238E27FC236}">
                <a16:creationId xmlns:a16="http://schemas.microsoft.com/office/drawing/2014/main" xmlns="" id="{55FF4EA6-7195-4C46-A53F-0D60CCBEE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52538"/>
            <a:ext cx="8534400" cy="484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a:extLst>
              <a:ext uri="{FF2B5EF4-FFF2-40B4-BE49-F238E27FC236}">
                <a16:creationId xmlns:a16="http://schemas.microsoft.com/office/drawing/2014/main" xmlns="" id="{D4FCCD4C-AD69-43E7-B8F6-04293C099D64}"/>
              </a:ext>
            </a:extLst>
          </p:cNvPr>
          <p:cNvSpPr>
            <a:spLocks noGrp="1"/>
          </p:cNvSpPr>
          <p:nvPr>
            <p:ph type="dt" sz="quarter" idx="10"/>
          </p:nvPr>
        </p:nvSpPr>
        <p:spPr/>
        <p:txBody>
          <a:bodyPr/>
          <a:lstStyle/>
          <a:p>
            <a:pPr>
              <a:defRPr/>
            </a:pPr>
            <a:fld id="{4572FBE9-7968-447D-A45F-671E9EC65574}" type="datetime1">
              <a:rPr lang="en-US"/>
              <a:pPr>
                <a:defRPr/>
              </a:pPr>
              <a:t>08/03/22</a:t>
            </a:fld>
            <a:endParaRPr lang="en-US"/>
          </a:p>
        </p:txBody>
      </p:sp>
      <p:sp>
        <p:nvSpPr>
          <p:cNvPr id="11" name="Slide Number Placeholder 10">
            <a:extLst>
              <a:ext uri="{FF2B5EF4-FFF2-40B4-BE49-F238E27FC236}">
                <a16:creationId xmlns:a16="http://schemas.microsoft.com/office/drawing/2014/main" xmlns="" id="{D2A3058B-AF73-442D-A7A3-A6576AC58FB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3D4613-17CF-4C44-A029-D553FB5AE84A}" type="slidenum">
              <a:rPr lang="en-US" altLang="en-US">
                <a:solidFill>
                  <a:srgbClr val="898989"/>
                </a:solidFill>
                <a:latin typeface="Calibri" panose="020F0502020204030204" pitchFamily="34" charset="0"/>
              </a:rPr>
              <a:pPr eaLnBrk="1" hangingPunct="1"/>
              <a:t>75</a:t>
            </a:fld>
            <a:endParaRPr lang="en-US" altLang="en-US">
              <a:solidFill>
                <a:srgbClr val="898989"/>
              </a:solidFill>
              <a:latin typeface="Calibri" panose="020F0502020204030204" pitchFamily="34" charset="0"/>
            </a:endParaRPr>
          </a:p>
        </p:txBody>
      </p:sp>
      <p:sp>
        <p:nvSpPr>
          <p:cNvPr id="12" name="Footer Placeholder 11">
            <a:extLst>
              <a:ext uri="{FF2B5EF4-FFF2-40B4-BE49-F238E27FC236}">
                <a16:creationId xmlns:a16="http://schemas.microsoft.com/office/drawing/2014/main" xmlns="" id="{80C990DC-2BBE-4154-B834-9E6A8C891516}"/>
              </a:ext>
            </a:extLst>
          </p:cNvPr>
          <p:cNvSpPr>
            <a:spLocks noGrp="1"/>
          </p:cNvSpPr>
          <p:nvPr>
            <p:ph type="ftr" sz="quarter" idx="11"/>
          </p:nvPr>
        </p:nvSpPr>
        <p:spPr>
          <a:xfrm>
            <a:off x="3124200" y="6356350"/>
            <a:ext cx="5029200" cy="365125"/>
          </a:xfrm>
        </p:spPr>
        <p:txBody>
          <a:bodyPr/>
          <a:lstStyle/>
          <a:p>
            <a:r>
              <a:rPr lang="en-US"/>
              <a:t>Vikrant Malik          KCS-501 and DBMS                Unit-2</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xmlns="" id="{7CFD2FD2-5ADA-4231-BE7E-2DB468BDC6D5}"/>
              </a:ext>
            </a:extLst>
          </p:cNvPr>
          <p:cNvSpPr>
            <a:spLocks noGrp="1"/>
          </p:cNvSpPr>
          <p:nvPr>
            <p:ph idx="1"/>
          </p:nvPr>
        </p:nvSpPr>
        <p:spPr>
          <a:xfrm>
            <a:off x="533400" y="838200"/>
            <a:ext cx="8229600" cy="5562600"/>
          </a:xfrm>
        </p:spPr>
        <p:txBody>
          <a:bodyPr/>
          <a:lstStyle/>
          <a:p>
            <a:pPr algn="just" eaLnBrk="1" hangingPunct="1">
              <a:buFont typeface="Arial" panose="020B0604020202020204" pitchFamily="34" charset="0"/>
              <a:buNone/>
            </a:pPr>
            <a:r>
              <a:rPr lang="en-US" altLang="en-US" sz="2000" b="1">
                <a:solidFill>
                  <a:srgbClr val="00B050"/>
                </a:solidFill>
              </a:rPr>
              <a:t>Branch</a:t>
            </a:r>
          </a:p>
          <a:p>
            <a:pPr algn="just" eaLnBrk="1" hangingPunct="1">
              <a:buFont typeface="Arial" panose="020B0604020202020204" pitchFamily="34" charset="0"/>
              <a:buNone/>
            </a:pPr>
            <a:r>
              <a:rPr lang="en-US" altLang="en-US" sz="2000"/>
              <a:t>(</a:t>
            </a:r>
            <a:r>
              <a:rPr lang="en-US" altLang="en-US" sz="2000" b="1" u="sng"/>
              <a:t>branch_name</a:t>
            </a:r>
            <a:r>
              <a:rPr lang="en-US" altLang="en-US" sz="2000"/>
              <a:t>, branch_city, assets) </a:t>
            </a:r>
          </a:p>
          <a:p>
            <a:pPr algn="just" eaLnBrk="1" hangingPunct="1">
              <a:buFont typeface="Arial" panose="020B0604020202020204" pitchFamily="34" charset="0"/>
              <a:buNone/>
            </a:pPr>
            <a:r>
              <a:rPr lang="en-US" altLang="en-US" sz="2000" b="1">
                <a:solidFill>
                  <a:srgbClr val="00B050"/>
                </a:solidFill>
              </a:rPr>
              <a:t>Account</a:t>
            </a:r>
          </a:p>
          <a:p>
            <a:pPr algn="just" eaLnBrk="1" hangingPunct="1">
              <a:buFont typeface="Arial" panose="020B0604020202020204" pitchFamily="34" charset="0"/>
              <a:buNone/>
            </a:pPr>
            <a:r>
              <a:rPr lang="en-US" altLang="en-US" sz="2000"/>
              <a:t>(</a:t>
            </a:r>
            <a:r>
              <a:rPr lang="en-US" altLang="en-US" sz="2000" b="1" u="sng"/>
              <a:t>account_number</a:t>
            </a:r>
            <a:r>
              <a:rPr lang="en-US" altLang="en-US" sz="2000" b="1"/>
              <a:t>, </a:t>
            </a:r>
            <a:r>
              <a:rPr lang="en-US" altLang="en-US" sz="2000"/>
              <a:t>balance, Branch_name)</a:t>
            </a:r>
          </a:p>
          <a:p>
            <a:pPr algn="just" eaLnBrk="1" hangingPunct="1">
              <a:buFont typeface="Arial" panose="020B0604020202020204" pitchFamily="34" charset="0"/>
              <a:buNone/>
            </a:pPr>
            <a:r>
              <a:rPr lang="en-US" altLang="en-US" sz="2000" b="1">
                <a:solidFill>
                  <a:srgbClr val="00B050"/>
                </a:solidFill>
              </a:rPr>
              <a:t>Customer</a:t>
            </a:r>
          </a:p>
          <a:p>
            <a:pPr algn="just" eaLnBrk="1" hangingPunct="1">
              <a:buFont typeface="Arial" panose="020B0604020202020204" pitchFamily="34" charset="0"/>
              <a:buNone/>
            </a:pPr>
            <a:r>
              <a:rPr lang="en-US" altLang="en-US" sz="2000"/>
              <a:t>(</a:t>
            </a:r>
            <a:r>
              <a:rPr lang="en-US" altLang="en-US" sz="2000" b="1" u="sng"/>
              <a:t>customer_name</a:t>
            </a:r>
            <a:r>
              <a:rPr lang="en-US" altLang="en-US" sz="2000"/>
              <a:t>, customer_street, customer_city) </a:t>
            </a:r>
          </a:p>
          <a:p>
            <a:pPr algn="just" eaLnBrk="1" hangingPunct="1">
              <a:buFont typeface="Arial" panose="020B0604020202020204" pitchFamily="34" charset="0"/>
              <a:buNone/>
            </a:pPr>
            <a:r>
              <a:rPr lang="en-US" altLang="en-US" sz="2000" b="1">
                <a:solidFill>
                  <a:srgbClr val="00B050"/>
                </a:solidFill>
              </a:rPr>
              <a:t>Loan</a:t>
            </a:r>
          </a:p>
          <a:p>
            <a:pPr algn="just" eaLnBrk="1" hangingPunct="1">
              <a:buFont typeface="Arial" panose="020B0604020202020204" pitchFamily="34" charset="0"/>
              <a:buNone/>
            </a:pPr>
            <a:r>
              <a:rPr lang="en-US" altLang="en-US" sz="2000"/>
              <a:t>(</a:t>
            </a:r>
            <a:r>
              <a:rPr lang="en-US" altLang="en-US" sz="2000" b="1" u="sng"/>
              <a:t>loan_number</a:t>
            </a:r>
            <a:r>
              <a:rPr lang="en-US" altLang="en-US" sz="2000"/>
              <a:t>, amount, Branch_name) </a:t>
            </a:r>
          </a:p>
          <a:p>
            <a:pPr algn="just" eaLnBrk="1" hangingPunct="1">
              <a:buFont typeface="Arial" panose="020B0604020202020204" pitchFamily="34" charset="0"/>
              <a:buNone/>
            </a:pPr>
            <a:r>
              <a:rPr lang="en-US" altLang="en-US" sz="2000" b="1">
                <a:solidFill>
                  <a:srgbClr val="00B050"/>
                </a:solidFill>
              </a:rPr>
              <a:t>borrower </a:t>
            </a:r>
          </a:p>
          <a:p>
            <a:pPr algn="just" eaLnBrk="1" hangingPunct="1">
              <a:buFont typeface="Arial" panose="020B0604020202020204" pitchFamily="34" charset="0"/>
              <a:buNone/>
            </a:pPr>
            <a:r>
              <a:rPr lang="en-US" altLang="en-US" sz="2000"/>
              <a:t>(</a:t>
            </a:r>
            <a:r>
              <a:rPr lang="en-US" altLang="en-US" sz="2000" b="1" u="sng"/>
              <a:t>customer_name</a:t>
            </a:r>
            <a:r>
              <a:rPr lang="en-US" altLang="en-US" sz="2000"/>
              <a:t>, </a:t>
            </a:r>
            <a:r>
              <a:rPr lang="en-US" altLang="en-US" sz="2000" b="1" u="sng"/>
              <a:t>loan_number</a:t>
            </a:r>
            <a:r>
              <a:rPr lang="en-US" altLang="en-US" sz="2000"/>
              <a:t>)</a:t>
            </a:r>
          </a:p>
          <a:p>
            <a:pPr algn="just" eaLnBrk="1" hangingPunct="1">
              <a:buFont typeface="Arial" panose="020B0604020202020204" pitchFamily="34" charset="0"/>
              <a:buNone/>
            </a:pPr>
            <a:r>
              <a:rPr lang="en-US" altLang="en-US" sz="2000" b="1">
                <a:solidFill>
                  <a:srgbClr val="00B050"/>
                </a:solidFill>
              </a:rPr>
              <a:t>Depositor</a:t>
            </a:r>
          </a:p>
          <a:p>
            <a:pPr algn="just" eaLnBrk="1" hangingPunct="1">
              <a:buFont typeface="Arial" panose="020B0604020202020204" pitchFamily="34" charset="0"/>
              <a:buNone/>
            </a:pPr>
            <a:r>
              <a:rPr lang="en-US" altLang="en-US" sz="2000"/>
              <a:t> (</a:t>
            </a:r>
            <a:r>
              <a:rPr lang="en-US" altLang="en-US" sz="2000" b="1"/>
              <a:t>customer_name</a:t>
            </a:r>
            <a:r>
              <a:rPr lang="en-US" altLang="en-US" sz="2000"/>
              <a:t>, </a:t>
            </a:r>
            <a:r>
              <a:rPr lang="en-US" altLang="en-US" sz="2000" b="1"/>
              <a:t>account_number</a:t>
            </a:r>
            <a:r>
              <a:rPr lang="en-US" altLang="en-US" sz="2000"/>
              <a:t>)</a:t>
            </a:r>
          </a:p>
        </p:txBody>
      </p:sp>
      <p:sp>
        <p:nvSpPr>
          <p:cNvPr id="7" name="Title 1">
            <a:extLst>
              <a:ext uri="{FF2B5EF4-FFF2-40B4-BE49-F238E27FC236}">
                <a16:creationId xmlns:a16="http://schemas.microsoft.com/office/drawing/2014/main" xmlns="" id="{D0B09B29-3EC3-4A0E-AE92-FAEF63145AF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800" b="1" dirty="0">
                <a:solidFill>
                  <a:srgbClr val="FF0000"/>
                </a:solidFill>
              </a:rPr>
              <a:t>Schema Diagram For the </a:t>
            </a:r>
            <a:r>
              <a:rPr lang="en-US" altLang="en-US" sz="2800" b="1" dirty="0">
                <a:solidFill>
                  <a:srgbClr val="FF0000"/>
                </a:solidFill>
                <a:effectLst>
                  <a:outerShdw blurRad="38100" dist="38100" dir="2700000" algn="tl">
                    <a:srgbClr val="000000">
                      <a:alpha val="43137"/>
                    </a:srgbClr>
                  </a:outerShdw>
                </a:effectLst>
              </a:rPr>
              <a:t>Banking Enterprise</a:t>
            </a:r>
            <a:endParaRPr lang="en-US" sz="2400" b="1" dirty="0">
              <a:solidFill>
                <a:srgbClr val="FF0000"/>
              </a:solidFill>
              <a:effectLst>
                <a:outerShdw blurRad="38100" dist="38100" dir="2700000" algn="tl">
                  <a:srgbClr val="000000">
                    <a:alpha val="43137"/>
                  </a:srgbClr>
                </a:outerShdw>
              </a:effectLst>
            </a:endParaRPr>
          </a:p>
        </p:txBody>
      </p:sp>
      <p:pic>
        <p:nvPicPr>
          <p:cNvPr id="9220" name="Picture 2" descr="E:\NIET\Project\xLogo11.png.pagespeed.ic.pydHLuCQEZ.png">
            <a:extLst>
              <a:ext uri="{FF2B5EF4-FFF2-40B4-BE49-F238E27FC236}">
                <a16:creationId xmlns:a16="http://schemas.microsoft.com/office/drawing/2014/main" xmlns="" id="{34E764F9-16D9-41C5-96D0-16C4D6FD5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4EA158C0-01B7-493C-A28A-103544C673C2}"/>
              </a:ext>
            </a:extLst>
          </p:cNvPr>
          <p:cNvSpPr>
            <a:spLocks noGrp="1"/>
          </p:cNvSpPr>
          <p:nvPr>
            <p:ph type="dt" sz="quarter" idx="10"/>
          </p:nvPr>
        </p:nvSpPr>
        <p:spPr/>
        <p:txBody>
          <a:bodyPr/>
          <a:lstStyle/>
          <a:p>
            <a:pPr>
              <a:defRPr/>
            </a:pPr>
            <a:fld id="{75C5E656-8802-445F-AB6B-3A051B9E9DF5}" type="datetime1">
              <a:rPr lang="en-US"/>
              <a:pPr>
                <a:defRPr/>
              </a:pPr>
              <a:t>08/03/22</a:t>
            </a:fld>
            <a:endParaRPr lang="en-US" dirty="0"/>
          </a:p>
        </p:txBody>
      </p:sp>
      <p:sp>
        <p:nvSpPr>
          <p:cNvPr id="6" name="Slide Number Placeholder 5">
            <a:extLst>
              <a:ext uri="{FF2B5EF4-FFF2-40B4-BE49-F238E27FC236}">
                <a16:creationId xmlns:a16="http://schemas.microsoft.com/office/drawing/2014/main" xmlns="" id="{F1708662-2F5E-449C-B6FF-994F0E9169E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B45151-2723-4CBA-821A-7F724D709946}" type="slidenum">
              <a:rPr lang="en-US" altLang="en-US">
                <a:solidFill>
                  <a:srgbClr val="898989"/>
                </a:solidFill>
                <a:latin typeface="Calibri" panose="020F0502020204030204" pitchFamily="34" charset="0"/>
              </a:rPr>
              <a:pPr eaLnBrk="1" hangingPunct="1"/>
              <a:t>76</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xmlns="" id="{070F1B91-BB40-40A7-834A-45D563AB58AC}"/>
              </a:ext>
            </a:extLst>
          </p:cNvPr>
          <p:cNvSpPr>
            <a:spLocks noGrp="1"/>
          </p:cNvSpPr>
          <p:nvPr>
            <p:ph type="ftr" sz="quarter" idx="11"/>
          </p:nvPr>
        </p:nvSpPr>
        <p:spPr>
          <a:xfrm>
            <a:off x="3124200" y="6356350"/>
            <a:ext cx="5029200" cy="365125"/>
          </a:xfrm>
        </p:spPr>
        <p:txBody>
          <a:bodyPr/>
          <a:lstStyle/>
          <a:p>
            <a:r>
              <a:rPr lang="en-US"/>
              <a:t>Vikrant Malik          KCS-501 and DBMS                Unit-2</a:t>
            </a:r>
            <a:endParaRPr lang="en-US" dirty="0"/>
          </a:p>
        </p:txBody>
      </p:sp>
      <p:pic>
        <p:nvPicPr>
          <p:cNvPr id="9224" name="Picture 8">
            <a:extLst>
              <a:ext uri="{FF2B5EF4-FFF2-40B4-BE49-F238E27FC236}">
                <a16:creationId xmlns:a16="http://schemas.microsoft.com/office/drawing/2014/main" xmlns="" id="{B9BC4278-9FEF-4842-A4AB-55C1E555E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240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a:extLst>
              <a:ext uri="{FF2B5EF4-FFF2-40B4-BE49-F238E27FC236}">
                <a16:creationId xmlns:a16="http://schemas.microsoft.com/office/drawing/2014/main" xmlns="" id="{69604AC3-4F24-4CC7-A974-6E381B15C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0">
            <a:extLst>
              <a:ext uri="{FF2B5EF4-FFF2-40B4-BE49-F238E27FC236}">
                <a16:creationId xmlns:a16="http://schemas.microsoft.com/office/drawing/2014/main" xmlns="" id="{E1DE51D2-7B04-48C3-BB3F-522F1CBDC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9718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1">
            <a:extLst>
              <a:ext uri="{FF2B5EF4-FFF2-40B4-BE49-F238E27FC236}">
                <a16:creationId xmlns:a16="http://schemas.microsoft.com/office/drawing/2014/main" xmlns="" id="{5CF8633C-A273-4CD0-85B2-7EF1148C9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338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12">
            <a:extLst>
              <a:ext uri="{FF2B5EF4-FFF2-40B4-BE49-F238E27FC236}">
                <a16:creationId xmlns:a16="http://schemas.microsoft.com/office/drawing/2014/main" xmlns="" id="{F068315B-6352-4B55-B87C-6FB3244CB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1148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13">
            <a:extLst>
              <a:ext uri="{FF2B5EF4-FFF2-40B4-BE49-F238E27FC236}">
                <a16:creationId xmlns:a16="http://schemas.microsoft.com/office/drawing/2014/main" xmlns="" id="{73326731-7EEE-40F5-8FA5-BEC4173CB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1148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14">
            <a:extLst>
              <a:ext uri="{FF2B5EF4-FFF2-40B4-BE49-F238E27FC236}">
                <a16:creationId xmlns:a16="http://schemas.microsoft.com/office/drawing/2014/main" xmlns="" id="{D452060E-9911-4226-BD83-739CBCFFB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3340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15">
            <a:extLst>
              <a:ext uri="{FF2B5EF4-FFF2-40B4-BE49-F238E27FC236}">
                <a16:creationId xmlns:a16="http://schemas.microsoft.com/office/drawing/2014/main" xmlns="" id="{DC8F7C9F-73C5-464D-82BD-B8D137286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3340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6">
            <a:extLst>
              <a:ext uri="{FF2B5EF4-FFF2-40B4-BE49-F238E27FC236}">
                <a16:creationId xmlns:a16="http://schemas.microsoft.com/office/drawing/2014/main" xmlns="" id="{8446EAB9-1000-4E69-AABB-2F73C0177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572000"/>
            <a:ext cx="971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7">
            <a:extLst>
              <a:ext uri="{FF2B5EF4-FFF2-40B4-BE49-F238E27FC236}">
                <a16:creationId xmlns:a16="http://schemas.microsoft.com/office/drawing/2014/main" xmlns="" id="{498A9869-0ABC-446C-B070-C51F265753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715000"/>
            <a:ext cx="971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13">
            <a:extLst>
              <a:ext uri="{FF2B5EF4-FFF2-40B4-BE49-F238E27FC236}">
                <a16:creationId xmlns:a16="http://schemas.microsoft.com/office/drawing/2014/main" xmlns="" id="{5DF42E4C-B36F-4D84-8E03-D0B5B31A7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2860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13">
            <a:extLst>
              <a:ext uri="{FF2B5EF4-FFF2-40B4-BE49-F238E27FC236}">
                <a16:creationId xmlns:a16="http://schemas.microsoft.com/office/drawing/2014/main" xmlns="" id="{45BA0FE0-78B1-482B-8688-7710342F8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7338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92D2B938-3AEC-4FAC-83C4-3588D076693C}"/>
              </a:ext>
            </a:extLst>
          </p:cNvPr>
          <p:cNvSpPr>
            <a:spLocks noGrp="1"/>
          </p:cNvSpPr>
          <p:nvPr>
            <p:ph type="title"/>
          </p:nvPr>
        </p:nvSpPr>
        <p:spPr>
          <a:xfrm>
            <a:off x="1371600" y="0"/>
            <a:ext cx="7543800" cy="715963"/>
          </a:xfrm>
        </p:spPr>
        <p:txBody>
          <a:bodyPr/>
          <a:lstStyle/>
          <a:p>
            <a:pPr eaLnBrk="1" hangingPunct="1"/>
            <a:r>
              <a:rPr lang="en-US" altLang="en-US" sz="3200" b="1">
                <a:solidFill>
                  <a:srgbClr val="FF0000"/>
                </a:solidFill>
              </a:rPr>
              <a:t>Diagram Company Database</a:t>
            </a:r>
            <a:endParaRPr lang="en-US" altLang="en-US" sz="3200" b="1"/>
          </a:p>
        </p:txBody>
      </p:sp>
      <p:sp>
        <p:nvSpPr>
          <p:cNvPr id="5" name="Title 1">
            <a:extLst>
              <a:ext uri="{FF2B5EF4-FFF2-40B4-BE49-F238E27FC236}">
                <a16:creationId xmlns:a16="http://schemas.microsoft.com/office/drawing/2014/main" xmlns="" id="{3CAC6A43-A97E-4526-942C-311786A794B7}"/>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Aft>
                <a:spcPts val="0"/>
              </a:spcAft>
              <a:defRPr/>
            </a:pPr>
            <a:r>
              <a:rPr lang="en-US" sz="3200" b="1" dirty="0">
                <a:solidFill>
                  <a:srgbClr val="FF0000"/>
                </a:solidFill>
              </a:rPr>
              <a:t>ER Diagram for  Company database </a:t>
            </a:r>
            <a:endParaRPr lang="en-US" sz="3200" b="1" dirty="0">
              <a:effectLst>
                <a:outerShdw blurRad="38100" dist="38100" dir="2700000" algn="tl">
                  <a:srgbClr val="000000">
                    <a:alpha val="43137"/>
                  </a:srgbClr>
                </a:outerShdw>
              </a:effectLst>
            </a:endParaRPr>
          </a:p>
        </p:txBody>
      </p:sp>
      <p:pic>
        <p:nvPicPr>
          <p:cNvPr id="10246" name="Picture 2" descr="E:\NIET\Project\xLogo11.png.pagespeed.ic.pydHLuCQEZ.png">
            <a:extLst>
              <a:ext uri="{FF2B5EF4-FFF2-40B4-BE49-F238E27FC236}">
                <a16:creationId xmlns:a16="http://schemas.microsoft.com/office/drawing/2014/main" xmlns="" id="{15506B31-3ABA-4392-9143-E247C330D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395536" y="792088"/>
            <a:ext cx="8496944" cy="6065912"/>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rcRect l="-39808" r="-39808"/>
          <a:stretch>
            <a:fillRect/>
          </a:stretch>
        </p:blipFill>
        <p:spPr>
          <a:xfrm>
            <a:off x="590550" y="188641"/>
            <a:ext cx="8229600" cy="5832648"/>
          </a:xfrm>
        </p:spPr>
      </p:pic>
      <p:sp>
        <p:nvSpPr>
          <p:cNvPr id="4" name="Date Placeholder 3"/>
          <p:cNvSpPr>
            <a:spLocks noGrp="1"/>
          </p:cNvSpPr>
          <p:nvPr>
            <p:ph type="dt" sz="half" idx="10"/>
          </p:nvPr>
        </p:nvSpPr>
        <p:spPr/>
        <p:txBody>
          <a:bodyPr/>
          <a:lstStyle/>
          <a:p>
            <a:fld id="{79576F31-2302-424F-99BC-83DB474A76D8}" type="datetime1">
              <a:rPr lang="en-US" smtClean="0"/>
              <a:pPr/>
              <a:t>08/03/22</a:t>
            </a:fld>
            <a:endParaRPr lang="en-US"/>
          </a:p>
        </p:txBody>
      </p:sp>
      <p:sp>
        <p:nvSpPr>
          <p:cNvPr id="5" name="Footer Placeholder 4"/>
          <p:cNvSpPr>
            <a:spLocks noGrp="1"/>
          </p:cNvSpPr>
          <p:nvPr>
            <p:ph type="ftr" sz="quarter" idx="11"/>
          </p:nvPr>
        </p:nvSpPr>
        <p:spPr/>
        <p:txBody>
          <a:bodyPr/>
          <a:lstStyle/>
          <a:p>
            <a:r>
              <a:rPr lang="en-US" smtClean="0"/>
              <a:t>Ram Kumar Sharma          KCS-501 and DBMS                Unit-2</a:t>
            </a:r>
            <a:endParaRPr lang="en-US"/>
          </a:p>
        </p:txBody>
      </p:sp>
      <p:sp>
        <p:nvSpPr>
          <p:cNvPr id="6" name="Slide Number Placeholder 5"/>
          <p:cNvSpPr>
            <a:spLocks noGrp="1"/>
          </p:cNvSpPr>
          <p:nvPr>
            <p:ph type="sldNum" sz="quarter" idx="12"/>
          </p:nvPr>
        </p:nvSpPr>
        <p:spPr/>
        <p:txBody>
          <a:bodyPr/>
          <a:lstStyle/>
          <a:p>
            <a:fld id="{87264B37-B6FE-4BF9-8A5E-5B19EEBC265D}" type="slidenum">
              <a:rPr lang="en-US" smtClean="0"/>
              <a:pPr/>
              <a:t>78</a:t>
            </a:fld>
            <a:endParaRPr lang="en-US"/>
          </a:p>
        </p:txBody>
      </p:sp>
    </p:spTree>
    <p:extLst>
      <p:ext uri="{BB962C8B-B14F-4D97-AF65-F5344CB8AC3E}">
        <p14:creationId xmlns:p14="http://schemas.microsoft.com/office/powerpoint/2010/main" val="19230159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xmlns="" id="{25E3BE3F-0C37-422B-95F4-F8F3FC8C37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19200"/>
            <a:ext cx="8229600" cy="4770438"/>
          </a:xfrm>
        </p:spPr>
      </p:pic>
      <p:sp>
        <p:nvSpPr>
          <p:cNvPr id="4" name="Title 1">
            <a:extLst>
              <a:ext uri="{FF2B5EF4-FFF2-40B4-BE49-F238E27FC236}">
                <a16:creationId xmlns:a16="http://schemas.microsoft.com/office/drawing/2014/main" xmlns="" id="{E317B334-9EB4-4600-A9FC-00A79799A4F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sz="2400" b="1" dirty="0">
                <a:solidFill>
                  <a:srgbClr val="FF0000"/>
                </a:solidFill>
              </a:rPr>
              <a:t>Schema Diagram For the Company Database</a:t>
            </a:r>
            <a:endParaRPr lang="en-US" sz="2400" b="1" dirty="0">
              <a:effectLst>
                <a:outerShdw blurRad="38100" dist="38100" dir="2700000" algn="tl">
                  <a:srgbClr val="000000">
                    <a:alpha val="43137"/>
                  </a:srgbClr>
                </a:outerShdw>
              </a:effectLst>
            </a:endParaRPr>
          </a:p>
        </p:txBody>
      </p:sp>
      <p:pic>
        <p:nvPicPr>
          <p:cNvPr id="11268" name="Picture 2" descr="E:\NIET\Project\xLogo11.png.pagespeed.ic.pydHLuCQEZ.png">
            <a:extLst>
              <a:ext uri="{FF2B5EF4-FFF2-40B4-BE49-F238E27FC236}">
                <a16:creationId xmlns:a16="http://schemas.microsoft.com/office/drawing/2014/main" xmlns="" id="{C1223C75-33C7-4CB8-9C9D-07FB501FE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xmlns="" id="{82BD6C3B-6CB9-44A5-B093-7F0E4E474025}"/>
              </a:ext>
            </a:extLst>
          </p:cNvPr>
          <p:cNvSpPr>
            <a:spLocks noGrp="1"/>
          </p:cNvSpPr>
          <p:nvPr>
            <p:ph type="dt" sz="quarter" idx="10"/>
          </p:nvPr>
        </p:nvSpPr>
        <p:spPr/>
        <p:txBody>
          <a:bodyPr/>
          <a:lstStyle/>
          <a:p>
            <a:pPr>
              <a:defRPr/>
            </a:pPr>
            <a:fld id="{FE0F5849-83BB-4808-9200-8B56F9871CD9}" type="datetime1">
              <a:rPr lang="en-US"/>
              <a:pPr>
                <a:defRPr/>
              </a:pPr>
              <a:t>08/03/22</a:t>
            </a:fld>
            <a:endParaRPr lang="en-US"/>
          </a:p>
        </p:txBody>
      </p:sp>
      <p:sp>
        <p:nvSpPr>
          <p:cNvPr id="6" name="Slide Number Placeholder 5">
            <a:extLst>
              <a:ext uri="{FF2B5EF4-FFF2-40B4-BE49-F238E27FC236}">
                <a16:creationId xmlns:a16="http://schemas.microsoft.com/office/drawing/2014/main" xmlns="" id="{CA9BFF38-1255-4302-9BFA-675EE3C8003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AE6DA9-08C9-46B6-896A-D55364E8FE5D}" type="slidenum">
              <a:rPr lang="en-US" altLang="en-US">
                <a:solidFill>
                  <a:srgbClr val="898989"/>
                </a:solidFill>
                <a:latin typeface="Calibri" panose="020F0502020204030204" pitchFamily="34" charset="0"/>
              </a:rPr>
              <a:pPr eaLnBrk="1" hangingPunct="1"/>
              <a:t>79</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xmlns="" id="{6B216A91-1E2D-4D7E-BF6F-C37DFD4330C3}"/>
              </a:ext>
            </a:extLst>
          </p:cNvPr>
          <p:cNvSpPr>
            <a:spLocks noGrp="1"/>
          </p:cNvSpPr>
          <p:nvPr>
            <p:ph type="ftr" sz="quarter" idx="11"/>
          </p:nvPr>
        </p:nvSpPr>
        <p:spPr>
          <a:xfrm>
            <a:off x="3124200" y="6356350"/>
            <a:ext cx="4648200" cy="365125"/>
          </a:xfrm>
        </p:spPr>
        <p:txBody>
          <a:bodyPr/>
          <a:lstStyle/>
          <a:p>
            <a:r>
              <a:rPr lang="en-US" dirty="0"/>
              <a:t>Vikrant Malik          KCS-501 and DBMS                Unit-2</a:t>
            </a:r>
          </a:p>
        </p:txBody>
      </p:sp>
      <p:pic>
        <p:nvPicPr>
          <p:cNvPr id="11272" name="Picture 7">
            <a:extLst>
              <a:ext uri="{FF2B5EF4-FFF2-40B4-BE49-F238E27FC236}">
                <a16:creationId xmlns:a16="http://schemas.microsoft.com/office/drawing/2014/main" xmlns="" id="{FF37CC23-6BD9-41FA-9CDF-7CF8E3F29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9718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8">
            <a:extLst>
              <a:ext uri="{FF2B5EF4-FFF2-40B4-BE49-F238E27FC236}">
                <a16:creationId xmlns:a16="http://schemas.microsoft.com/office/drawing/2014/main" xmlns="" id="{7F11B31B-DF4D-4930-90BA-365920D66F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908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9">
            <a:extLst>
              <a:ext uri="{FF2B5EF4-FFF2-40B4-BE49-F238E27FC236}">
                <a16:creationId xmlns:a16="http://schemas.microsoft.com/office/drawing/2014/main" xmlns="" id="{F7DFDC3B-3000-48EA-B127-051F7090D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954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10">
            <a:extLst>
              <a:ext uri="{FF2B5EF4-FFF2-40B4-BE49-F238E27FC236}">
                <a16:creationId xmlns:a16="http://schemas.microsoft.com/office/drawing/2014/main" xmlns="" id="{9CA709BC-179D-436A-99CC-ED58D851D7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2954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1">
            <a:extLst>
              <a:ext uri="{FF2B5EF4-FFF2-40B4-BE49-F238E27FC236}">
                <a16:creationId xmlns:a16="http://schemas.microsoft.com/office/drawing/2014/main" xmlns="" id="{1B999553-5794-48D3-97C1-6656B62E0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0292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2">
            <a:extLst>
              <a:ext uri="{FF2B5EF4-FFF2-40B4-BE49-F238E27FC236}">
                <a16:creationId xmlns:a16="http://schemas.microsoft.com/office/drawing/2014/main" xmlns="" id="{B1CB9926-1D30-4857-8BCB-5F67F0129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0292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Picture 13">
            <a:extLst>
              <a:ext uri="{FF2B5EF4-FFF2-40B4-BE49-F238E27FC236}">
                <a16:creationId xmlns:a16="http://schemas.microsoft.com/office/drawing/2014/main" xmlns="" id="{A4841C58-FCED-4C62-98EE-A44B7EC68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943600"/>
            <a:ext cx="2190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Picture 14">
            <a:extLst>
              <a:ext uri="{FF2B5EF4-FFF2-40B4-BE49-F238E27FC236}">
                <a16:creationId xmlns:a16="http://schemas.microsoft.com/office/drawing/2014/main" xmlns="" id="{6DEAE351-3DC0-400D-A745-A5DFC811AA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8288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15">
            <a:extLst>
              <a:ext uri="{FF2B5EF4-FFF2-40B4-BE49-F238E27FC236}">
                <a16:creationId xmlns:a16="http://schemas.microsoft.com/office/drawing/2014/main" xmlns="" id="{958A01BE-35B8-4733-AA10-EA266B3EE0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5908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16">
            <a:extLst>
              <a:ext uri="{FF2B5EF4-FFF2-40B4-BE49-F238E27FC236}">
                <a16:creationId xmlns:a16="http://schemas.microsoft.com/office/drawing/2014/main" xmlns="" id="{7D1300D4-90DC-4B6E-9AFD-F2EC4FA0C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267200"/>
            <a:ext cx="219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 name="Picture 5">
            <a:extLst>
              <a:ext uri="{FF2B5EF4-FFF2-40B4-BE49-F238E27FC236}">
                <a16:creationId xmlns:a16="http://schemas.microsoft.com/office/drawing/2014/main" xmlns="" id="{E5B5C117-F5AD-4D75-B982-19A6EA0EA7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429000"/>
            <a:ext cx="971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3" name="Picture 6">
            <a:extLst>
              <a:ext uri="{FF2B5EF4-FFF2-40B4-BE49-F238E27FC236}">
                <a16:creationId xmlns:a16="http://schemas.microsoft.com/office/drawing/2014/main" xmlns="" id="{372211FE-23CD-4A3C-93D7-09B82B4F33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6096000"/>
            <a:ext cx="971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4" name="Picture 7">
            <a:extLst>
              <a:ext uri="{FF2B5EF4-FFF2-40B4-BE49-F238E27FC236}">
                <a16:creationId xmlns:a16="http://schemas.microsoft.com/office/drawing/2014/main" xmlns="" id="{0DEB38D4-3755-4DC3-BF28-036AE76E27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105400"/>
            <a:ext cx="971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5" name="Picture 8">
            <a:extLst>
              <a:ext uri="{FF2B5EF4-FFF2-40B4-BE49-F238E27FC236}">
                <a16:creationId xmlns:a16="http://schemas.microsoft.com/office/drawing/2014/main" xmlns="" id="{17DE2F2F-6E6A-471B-8604-65E8D8AD1B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667000"/>
            <a:ext cx="1905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9">
            <a:extLst>
              <a:ext uri="{FF2B5EF4-FFF2-40B4-BE49-F238E27FC236}">
                <a16:creationId xmlns:a16="http://schemas.microsoft.com/office/drawing/2014/main" xmlns="" id="{26A07E7C-C047-48D3-8A90-95C719965B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267200"/>
            <a:ext cx="1905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5486400"/>
          </a:xfrm>
        </p:spPr>
        <p:txBody>
          <a:bodyPr>
            <a:noAutofit/>
          </a:bodyPr>
          <a:lstStyle/>
          <a:p>
            <a:pPr algn="just"/>
            <a:r>
              <a:rPr lang="en-US" sz="2200" dirty="0"/>
              <a:t>The relational model represents the database as a collection of relations. A relation is nothing but a table of values. Every row in the table represents a collection of related data values. </a:t>
            </a:r>
            <a:r>
              <a:rPr lang="en-US" sz="2200" dirty="0">
                <a:solidFill>
                  <a:srgbClr val="FF0000"/>
                </a:solidFill>
              </a:rPr>
              <a:t>These rows in the table denote a real-world entity or relationship. </a:t>
            </a:r>
          </a:p>
          <a:p>
            <a:pPr algn="just"/>
            <a:endParaRPr lang="en-US" sz="2200" dirty="0"/>
          </a:p>
          <a:p>
            <a:pPr algn="just"/>
            <a:r>
              <a:rPr lang="en-US" sz="2200" dirty="0"/>
              <a:t>The table name and column names are helpful to interpret the meaning of values in each row. The data are represented as a set of relations. In the relational model, data are stored as tables. </a:t>
            </a:r>
            <a:r>
              <a:rPr lang="en-US" sz="2200" dirty="0">
                <a:solidFill>
                  <a:srgbClr val="FF0000"/>
                </a:solidFill>
              </a:rPr>
              <a:t>However, the physical storage of the data is independent of the way the data are logically organized</a:t>
            </a:r>
            <a:r>
              <a:rPr lang="en-US" sz="2200" dirty="0"/>
              <a:t>. </a:t>
            </a:r>
          </a:p>
          <a:p>
            <a:pPr algn="just"/>
            <a:endParaRPr lang="en-US" sz="2200" dirty="0"/>
          </a:p>
          <a:p>
            <a:pPr algn="just"/>
            <a:r>
              <a:rPr lang="en-US" sz="2200" dirty="0"/>
              <a:t>Some popular Relational Database management systems are: </a:t>
            </a:r>
          </a:p>
          <a:p>
            <a:pPr lvl="1" algn="just"/>
            <a:r>
              <a:rPr lang="en-US" sz="2000" dirty="0"/>
              <a:t>DB2 and Informix Dynamic Server - IBM</a:t>
            </a:r>
          </a:p>
          <a:p>
            <a:pPr lvl="1" algn="just"/>
            <a:r>
              <a:rPr lang="en-US" sz="2000" dirty="0"/>
              <a:t>Oracle and RDB – Oracle </a:t>
            </a:r>
          </a:p>
          <a:p>
            <a:pPr lvl="1" algn="just"/>
            <a:r>
              <a:rPr lang="en-US" sz="2000" dirty="0"/>
              <a:t>SQL Server and Access - Microsoft</a:t>
            </a:r>
          </a:p>
          <a:p>
            <a:pPr algn="just"/>
            <a:endParaRPr lang="en-US" sz="2200" dirty="0"/>
          </a:p>
          <a:p>
            <a:endParaRPr lang="en-US" sz="2200" dirty="0"/>
          </a:p>
        </p:txBody>
      </p:sp>
      <p:sp>
        <p:nvSpPr>
          <p:cNvPr id="4" name="Date Placeholder 3"/>
          <p:cNvSpPr>
            <a:spLocks noGrp="1"/>
          </p:cNvSpPr>
          <p:nvPr>
            <p:ph type="dt" sz="half" idx="10"/>
          </p:nvPr>
        </p:nvSpPr>
        <p:spPr/>
        <p:txBody>
          <a:bodyPr/>
          <a:lstStyle/>
          <a:p>
            <a:fld id="{81539B17-A55C-48A7-BD4C-9662A1DF4310}"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Relational Data Model in DBMS (CO2)</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77651D4-F05E-4687-9B3E-2A36AD6D2B26}"/>
              </a:ext>
            </a:extLst>
          </p:cNvPr>
          <p:cNvSpPr>
            <a:spLocks noGrp="1"/>
          </p:cNvSpPr>
          <p:nvPr>
            <p:ph type="dt" sz="quarter" idx="10"/>
          </p:nvPr>
        </p:nvSpPr>
        <p:spPr/>
        <p:txBody>
          <a:bodyPr/>
          <a:lstStyle/>
          <a:p>
            <a:pPr>
              <a:defRPr/>
            </a:pPr>
            <a:fld id="{8D2B5ED3-9BEE-412A-B4D1-F55F54E4265C}" type="datetime1">
              <a:rPr lang="en-US"/>
              <a:pPr>
                <a:defRPr/>
              </a:pPr>
              <a:t>08/03/22</a:t>
            </a:fld>
            <a:endParaRPr lang="en-US"/>
          </a:p>
        </p:txBody>
      </p:sp>
      <p:sp>
        <p:nvSpPr>
          <p:cNvPr id="5" name="Footer Placeholder 4">
            <a:extLst>
              <a:ext uri="{FF2B5EF4-FFF2-40B4-BE49-F238E27FC236}">
                <a16:creationId xmlns:a16="http://schemas.microsoft.com/office/drawing/2014/main" xmlns="" id="{4620FB63-A5B7-4572-BEE2-52B1D3744CF3}"/>
              </a:ext>
            </a:extLst>
          </p:cNvPr>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a:extLst>
              <a:ext uri="{FF2B5EF4-FFF2-40B4-BE49-F238E27FC236}">
                <a16:creationId xmlns:a16="http://schemas.microsoft.com/office/drawing/2014/main" xmlns="" id="{6404555E-D0B5-44DD-9413-C5233C2EC6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01BFB9-73F6-4A43-BC80-4218C4C76CAA}" type="slidenum">
              <a:rPr lang="en-US" altLang="en-US">
                <a:solidFill>
                  <a:srgbClr val="898989"/>
                </a:solidFill>
                <a:latin typeface="Calibri" panose="020F0502020204030204" pitchFamily="34" charset="0"/>
              </a:rPr>
              <a:pPr eaLnBrk="1" hangingPunct="1"/>
              <a:t>80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DA9A2486-B5A1-4D4C-B2D6-54A44709708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One possible database state for the COMPANY relational database schema</a:t>
            </a:r>
          </a:p>
        </p:txBody>
      </p:sp>
      <p:pic>
        <p:nvPicPr>
          <p:cNvPr id="58374" name="Picture 2" descr="E:\NIET\Project\xLogo11.png.pagespeed.ic.pydHLuCQEZ.png">
            <a:extLst>
              <a:ext uri="{FF2B5EF4-FFF2-40B4-BE49-F238E27FC236}">
                <a16:creationId xmlns:a16="http://schemas.microsoft.com/office/drawing/2014/main" xmlns="" id="{33EBC57B-B03B-42D1-A55B-374334E86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Content Placeholder 7">
            <a:extLst>
              <a:ext uri="{FF2B5EF4-FFF2-40B4-BE49-F238E27FC236}">
                <a16:creationId xmlns:a16="http://schemas.microsoft.com/office/drawing/2014/main" xmlns="" id="{C46A27B8-9001-439F-92B4-75B5905049F3}"/>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914400"/>
            <a:ext cx="7543800" cy="3209925"/>
          </a:xfrm>
        </p:spPr>
      </p:pic>
      <p:pic>
        <p:nvPicPr>
          <p:cNvPr id="58376" name="Picture 8">
            <a:extLst>
              <a:ext uri="{FF2B5EF4-FFF2-40B4-BE49-F238E27FC236}">
                <a16:creationId xmlns:a16="http://schemas.microsoft.com/office/drawing/2014/main" xmlns="" id="{4602200C-B28B-4F71-8403-2D2229878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38600"/>
            <a:ext cx="76200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xmlns="" id="{4A27C284-FD66-4A35-B3FE-FC22C0CFB453}"/>
              </a:ext>
            </a:extLst>
          </p:cNvPr>
          <p:cNvSpPr>
            <a:spLocks noGrp="1"/>
          </p:cNvSpPr>
          <p:nvPr>
            <p:ph idx="1"/>
          </p:nvPr>
        </p:nvSpPr>
        <p:spPr>
          <a:xfrm>
            <a:off x="533400" y="1143000"/>
            <a:ext cx="8229600" cy="5029200"/>
          </a:xfrm>
        </p:spPr>
        <p:txBody>
          <a:bodyPr/>
          <a:lstStyle/>
          <a:p>
            <a:pPr algn="just" eaLnBrk="1" hangingPunct="1">
              <a:buFont typeface="Arial" charset="0"/>
              <a:buNone/>
              <a:defRPr/>
            </a:pPr>
            <a:r>
              <a:rPr lang="en-US" sz="2000" dirty="0">
                <a:latin typeface="Times New Roman" pitchFamily="18" charset="0"/>
              </a:rPr>
              <a:t>SELECT operation is used to select a </a:t>
            </a:r>
            <a:r>
              <a:rPr lang="en-US" sz="2000" i="1" dirty="0">
                <a:latin typeface="Times New Roman" pitchFamily="18" charset="0"/>
              </a:rPr>
              <a:t>subset </a:t>
            </a:r>
            <a:r>
              <a:rPr lang="en-US" sz="2000" dirty="0">
                <a:latin typeface="Times New Roman" pitchFamily="18" charset="0"/>
              </a:rPr>
              <a:t>of the </a:t>
            </a:r>
            <a:r>
              <a:rPr lang="en-US" sz="2000" dirty="0" err="1">
                <a:latin typeface="Times New Roman" pitchFamily="18" charset="0"/>
              </a:rPr>
              <a:t>tuples</a:t>
            </a:r>
            <a:r>
              <a:rPr lang="en-US" sz="2000" dirty="0">
                <a:latin typeface="Times New Roman" pitchFamily="18" charset="0"/>
              </a:rPr>
              <a:t> from a relation that satisfy a </a:t>
            </a:r>
            <a:r>
              <a:rPr lang="en-US" sz="2000" b="1" dirty="0">
                <a:latin typeface="Times New Roman" pitchFamily="18" charset="0"/>
              </a:rPr>
              <a:t>selection condition</a:t>
            </a:r>
            <a:r>
              <a:rPr lang="en-US" sz="2000" dirty="0">
                <a:latin typeface="Times New Roman" pitchFamily="18" charset="0"/>
              </a:rPr>
              <a:t>. It is a filter that keeps only those </a:t>
            </a:r>
            <a:r>
              <a:rPr lang="en-US" sz="2000" dirty="0" err="1">
                <a:latin typeface="Times New Roman" pitchFamily="18" charset="0"/>
              </a:rPr>
              <a:t>tuples</a:t>
            </a:r>
            <a:r>
              <a:rPr lang="en-US" sz="2000" dirty="0">
                <a:latin typeface="Times New Roman" pitchFamily="18" charset="0"/>
              </a:rPr>
              <a:t> that satisfy a qualifying condition – those satisfying the condition are selected while others are discarded.</a:t>
            </a:r>
            <a:endParaRPr lang="en-US" sz="2000" dirty="0"/>
          </a:p>
          <a:p>
            <a:pPr algn="just" eaLnBrk="1" hangingPunct="1">
              <a:buFont typeface="Arial" charset="0"/>
              <a:buChar char="•"/>
              <a:defRPr/>
            </a:pPr>
            <a:endParaRPr lang="en-US" sz="2000" dirty="0"/>
          </a:p>
          <a:p>
            <a:pPr algn="just" eaLnBrk="1" hangingPunct="1">
              <a:buFont typeface="Arial" charset="0"/>
              <a:buNone/>
              <a:defRPr/>
            </a:pPr>
            <a:r>
              <a:rPr lang="en-US" sz="2000" dirty="0"/>
              <a:t>The SELECT operation can also be visualized as a horizontal partition of the relation into two sets of </a:t>
            </a:r>
            <a:r>
              <a:rPr lang="en-US" sz="2000" dirty="0" err="1"/>
              <a:t>tuples</a:t>
            </a:r>
            <a:r>
              <a:rPr lang="en-US" sz="2000" dirty="0"/>
              <a:t>.—</a:t>
            </a:r>
          </a:p>
          <a:p>
            <a:pPr algn="just" eaLnBrk="1" hangingPunct="1">
              <a:buFont typeface="Arial" charset="0"/>
              <a:buNone/>
              <a:defRPr/>
            </a:pPr>
            <a:endParaRPr lang="en-US" sz="2000" dirty="0"/>
          </a:p>
          <a:p>
            <a:pPr marL="457200" indent="-457200" algn="just" eaLnBrk="1" hangingPunct="1">
              <a:buFont typeface="Arial" charset="0"/>
              <a:buAutoNum type="arabicPeriod"/>
              <a:defRPr/>
            </a:pPr>
            <a:r>
              <a:rPr lang="en-US" sz="2000" dirty="0"/>
              <a:t>Those </a:t>
            </a:r>
            <a:r>
              <a:rPr lang="en-US" sz="2000" dirty="0" err="1"/>
              <a:t>tuples</a:t>
            </a:r>
            <a:r>
              <a:rPr lang="en-US" sz="2000" dirty="0"/>
              <a:t> that satisfy the condition and are selected, and</a:t>
            </a:r>
          </a:p>
          <a:p>
            <a:pPr marL="457200" indent="-457200" algn="just" eaLnBrk="1" hangingPunct="1">
              <a:buFont typeface="Arial" charset="0"/>
              <a:buAutoNum type="arabicPeriod"/>
              <a:defRPr/>
            </a:pPr>
            <a:r>
              <a:rPr lang="en-US" sz="2000" dirty="0"/>
              <a:t>Those </a:t>
            </a:r>
            <a:r>
              <a:rPr lang="en-US" sz="2000" dirty="0" err="1"/>
              <a:t>tuples</a:t>
            </a:r>
            <a:r>
              <a:rPr lang="en-US" sz="2000" dirty="0"/>
              <a:t> that do not satisfy the condition and are filtered out.</a:t>
            </a:r>
          </a:p>
          <a:p>
            <a:pPr>
              <a:lnSpc>
                <a:spcPct val="90000"/>
              </a:lnSpc>
              <a:buFontTx/>
              <a:buNone/>
              <a:defRPr/>
            </a:pPr>
            <a:endParaRPr lang="en-US" sz="2000" dirty="0">
              <a:solidFill>
                <a:srgbClr val="000000"/>
              </a:solidFill>
              <a:cs typeface="Times New Roman" pitchFamily="18" charset="0"/>
            </a:endParaRPr>
          </a:p>
          <a:p>
            <a:pPr marL="457200" indent="-457200" algn="just" eaLnBrk="1" hangingPunct="1">
              <a:buFont typeface="Arial" charset="0"/>
              <a:buAutoNum type="arabicPeriod"/>
              <a:defRPr/>
            </a:pPr>
            <a:endParaRPr lang="en-US" sz="2200" dirty="0"/>
          </a:p>
        </p:txBody>
      </p:sp>
      <p:sp>
        <p:nvSpPr>
          <p:cNvPr id="4" name="Date Placeholder 3">
            <a:extLst>
              <a:ext uri="{FF2B5EF4-FFF2-40B4-BE49-F238E27FC236}">
                <a16:creationId xmlns:a16="http://schemas.microsoft.com/office/drawing/2014/main" xmlns="" id="{F291FAEF-6DD0-4141-8B30-3F22E90F031F}"/>
              </a:ext>
            </a:extLst>
          </p:cNvPr>
          <p:cNvSpPr>
            <a:spLocks noGrp="1"/>
          </p:cNvSpPr>
          <p:nvPr>
            <p:ph type="dt" sz="quarter" idx="10"/>
          </p:nvPr>
        </p:nvSpPr>
        <p:spPr/>
        <p:txBody>
          <a:bodyPr/>
          <a:lstStyle/>
          <a:p>
            <a:pPr>
              <a:defRPr/>
            </a:pPr>
            <a:fld id="{C5820005-383B-4A78-883C-EA0BE9F93091}" type="datetime1">
              <a:rPr lang="en-US"/>
              <a:pPr>
                <a:defRPr/>
              </a:pPr>
              <a:t>08/03/22</a:t>
            </a:fld>
            <a:endParaRPr lang="en-US"/>
          </a:p>
        </p:txBody>
      </p:sp>
      <p:sp>
        <p:nvSpPr>
          <p:cNvPr id="5" name="Footer Placeholder 4">
            <a:extLst>
              <a:ext uri="{FF2B5EF4-FFF2-40B4-BE49-F238E27FC236}">
                <a16:creationId xmlns:a16="http://schemas.microsoft.com/office/drawing/2014/main" xmlns="" id="{F570AECA-DD69-45F0-8C15-1EFC1A8590F1}"/>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7861878C-A674-47F0-9780-FFC01393AAF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52E879-7A48-4E7A-BE58-D8B0394A9659}" type="slidenum">
              <a:rPr lang="en-US" altLang="en-US">
                <a:solidFill>
                  <a:srgbClr val="898989"/>
                </a:solidFill>
                <a:latin typeface="Calibri" panose="020F0502020204030204" pitchFamily="34" charset="0"/>
              </a:rPr>
              <a:pPr eaLnBrk="1" hangingPunct="1"/>
              <a:t>81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F6740419-23EA-4644-A46D-FFF15404F27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800" b="1" dirty="0">
                <a:solidFill>
                  <a:srgbClr val="C00000"/>
                </a:solidFill>
              </a:rPr>
              <a:t>SELECT Operation(</a:t>
            </a:r>
            <a:r>
              <a:rPr lang="en-US" sz="2800" b="1" dirty="0">
                <a:latin typeface="Symbol" pitchFamily="18" charset="2"/>
              </a:rPr>
              <a:t></a:t>
            </a:r>
            <a:r>
              <a:rPr lang="en-US" sz="2800" b="1" dirty="0">
                <a:solidFill>
                  <a:srgbClr val="C00000"/>
                </a:solidFill>
              </a:rPr>
              <a:t>) </a:t>
            </a:r>
          </a:p>
        </p:txBody>
      </p:sp>
      <p:pic>
        <p:nvPicPr>
          <p:cNvPr id="66567" name="Picture 2" descr="E:\NIET\Project\xLogo11.png.pagespeed.ic.pydHLuCQEZ.png">
            <a:extLst>
              <a:ext uri="{FF2B5EF4-FFF2-40B4-BE49-F238E27FC236}">
                <a16:creationId xmlns:a16="http://schemas.microsoft.com/office/drawing/2014/main" xmlns="" id="{889A7190-0794-449C-95DD-94B69D9E7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a:extLst>
              <a:ext uri="{FF2B5EF4-FFF2-40B4-BE49-F238E27FC236}">
                <a16:creationId xmlns:a16="http://schemas.microsoft.com/office/drawing/2014/main" xmlns="" id="{C9391AC9-FB3D-4C8C-B309-3656E2636761}"/>
              </a:ext>
            </a:extLst>
          </p:cNvPr>
          <p:cNvSpPr>
            <a:spLocks noGrp="1"/>
          </p:cNvSpPr>
          <p:nvPr>
            <p:ph idx="1"/>
          </p:nvPr>
        </p:nvSpPr>
        <p:spPr>
          <a:xfrm>
            <a:off x="533400" y="914400"/>
            <a:ext cx="8229600" cy="5486400"/>
          </a:xfrm>
        </p:spPr>
        <p:txBody>
          <a:bodyPr>
            <a:normAutofit lnSpcReduction="10000"/>
          </a:bodyPr>
          <a:lstStyle/>
          <a:p>
            <a:pPr algn="just" eaLnBrk="1" hangingPunct="1">
              <a:buFont typeface="Arial" panose="020B0604020202020204" pitchFamily="34" charset="0"/>
              <a:buNone/>
            </a:pPr>
            <a:endParaRPr lang="en-US" altLang="en-US" sz="2000" dirty="0"/>
          </a:p>
          <a:p>
            <a:pPr algn="just">
              <a:lnSpc>
                <a:spcPct val="80000"/>
              </a:lnSpc>
              <a:buFont typeface="Wingdings" panose="05000000000000000000" pitchFamily="2" charset="2"/>
              <a:buNone/>
            </a:pPr>
            <a:r>
              <a:rPr lang="en-US" altLang="en-US" sz="2000" dirty="0">
                <a:latin typeface="Times New Roman" panose="02020603050405020304" pitchFamily="18" charset="0"/>
              </a:rPr>
              <a:t>In general, the select operation is denoted by </a:t>
            </a:r>
            <a:r>
              <a:rPr lang="en-US" altLang="en-US" sz="2400" b="1" baseline="-16000" dirty="0">
                <a:latin typeface="Symbol" panose="05050102010706020507" pitchFamily="18" charset="2"/>
              </a:rPr>
              <a:t></a:t>
            </a:r>
            <a:r>
              <a:rPr lang="en-US" altLang="en-US" sz="2400" baseline="-16000" dirty="0">
                <a:latin typeface="Symbol" panose="05050102010706020507" pitchFamily="18" charset="2"/>
              </a:rPr>
              <a:t> </a:t>
            </a:r>
            <a:r>
              <a:rPr lang="en-US" altLang="en-US" sz="2000" baseline="-16000" dirty="0">
                <a:latin typeface="Times New Roman" panose="02020603050405020304" pitchFamily="18" charset="0"/>
              </a:rPr>
              <a:t>&lt;selection condition&gt;</a:t>
            </a:r>
            <a:r>
              <a:rPr lang="en-US" altLang="en-US" sz="2000" dirty="0">
                <a:latin typeface="Times New Roman" panose="02020603050405020304" pitchFamily="18" charset="0"/>
              </a:rPr>
              <a:t>(R) where the symbol </a:t>
            </a:r>
            <a:r>
              <a:rPr lang="en-US" altLang="en-US" sz="2400" b="1" dirty="0">
                <a:latin typeface="Symbol" panose="05050102010706020507" pitchFamily="18" charset="2"/>
              </a:rPr>
              <a:t></a:t>
            </a:r>
            <a:r>
              <a:rPr lang="en-US" altLang="en-US" sz="2000" dirty="0">
                <a:latin typeface="Times New Roman" panose="02020603050405020304" pitchFamily="18" charset="0"/>
              </a:rPr>
              <a:t> (sigma) is used to denote the select operator, and the selection condition is a Boolean expression specified on the attributes of relation R.</a:t>
            </a:r>
          </a:p>
          <a:p>
            <a:pPr>
              <a:lnSpc>
                <a:spcPct val="90000"/>
              </a:lnSpc>
              <a:buFontTx/>
              <a:buNone/>
            </a:pPr>
            <a:endParaRPr lang="en-US" altLang="en-US" sz="2000" dirty="0">
              <a:solidFill>
                <a:srgbClr val="000000"/>
              </a:solidFill>
              <a:cs typeface="Times New Roman" panose="02020603050405020304" pitchFamily="18" charset="0"/>
            </a:endParaRPr>
          </a:p>
          <a:p>
            <a:pPr>
              <a:lnSpc>
                <a:spcPct val="90000"/>
              </a:lnSpc>
              <a:buFontTx/>
              <a:buNone/>
            </a:pPr>
            <a:r>
              <a:rPr lang="en-US" altLang="en-US" sz="2000" dirty="0">
                <a:solidFill>
                  <a:srgbClr val="000000"/>
                </a:solidFill>
                <a:cs typeface="Times New Roman" panose="02020603050405020304" pitchFamily="18" charset="0"/>
              </a:rPr>
              <a:t>Resulting relation has the </a:t>
            </a:r>
            <a:r>
              <a:rPr lang="en-US" altLang="en-US" sz="2000" i="1" dirty="0">
                <a:solidFill>
                  <a:srgbClr val="000000"/>
                </a:solidFill>
                <a:cs typeface="Times New Roman" panose="02020603050405020304" pitchFamily="18" charset="0"/>
              </a:rPr>
              <a:t>same attributes</a:t>
            </a:r>
            <a:r>
              <a:rPr lang="en-US" altLang="en-US" sz="2000" dirty="0">
                <a:solidFill>
                  <a:srgbClr val="000000"/>
                </a:solidFill>
                <a:cs typeface="Times New Roman" panose="02020603050405020304" pitchFamily="18" charset="0"/>
              </a:rPr>
              <a:t>  as R</a:t>
            </a:r>
          </a:p>
          <a:p>
            <a:pPr>
              <a:lnSpc>
                <a:spcPct val="90000"/>
              </a:lnSpc>
              <a:buFontTx/>
              <a:buNone/>
            </a:pPr>
            <a:r>
              <a:rPr lang="en-US" altLang="en-US" sz="2000" dirty="0">
                <a:solidFill>
                  <a:srgbClr val="000000"/>
                </a:solidFill>
                <a:cs typeface="Times New Roman" panose="02020603050405020304" pitchFamily="18" charset="0"/>
              </a:rPr>
              <a:t>      -Resulting relation includes each tuple in r(R) whose attribute values satisfy the condition ‘c’.</a:t>
            </a:r>
          </a:p>
          <a:p>
            <a:pPr>
              <a:lnSpc>
                <a:spcPct val="90000"/>
              </a:lnSpc>
              <a:buFontTx/>
              <a:buNone/>
            </a:pPr>
            <a:endParaRPr lang="en-US" altLang="en-US" sz="2000" dirty="0">
              <a:solidFill>
                <a:srgbClr val="000000"/>
              </a:solidFill>
              <a:cs typeface="Times New Roman" panose="02020603050405020304" pitchFamily="18" charset="0"/>
            </a:endParaRPr>
          </a:p>
          <a:p>
            <a:pPr>
              <a:lnSpc>
                <a:spcPct val="90000"/>
              </a:lnSpc>
              <a:buFontTx/>
              <a:buNone/>
            </a:pPr>
            <a:endParaRPr lang="en-US" altLang="en-US" sz="2000" dirty="0">
              <a:solidFill>
                <a:srgbClr val="000000"/>
              </a:solidFill>
              <a:cs typeface="Times New Roman" panose="02020603050405020304" pitchFamily="18" charset="0"/>
            </a:endParaRPr>
          </a:p>
          <a:p>
            <a:pPr>
              <a:lnSpc>
                <a:spcPct val="90000"/>
              </a:lnSpc>
              <a:buNone/>
            </a:pPr>
            <a:r>
              <a:rPr lang="en-US" altLang="en-US" sz="2000" b="1" dirty="0">
                <a:solidFill>
                  <a:srgbClr val="000000"/>
                </a:solidFill>
                <a:cs typeface="Times New Roman" panose="02020603050405020304" pitchFamily="18" charset="0"/>
              </a:rPr>
              <a:t>Relation :</a:t>
            </a:r>
            <a:endParaRPr lang="en-US" altLang="en-US" sz="2000" dirty="0">
              <a:solidFill>
                <a:srgbClr val="000000"/>
              </a:solidFill>
              <a:cs typeface="Times New Roman" panose="02020603050405020304" pitchFamily="18" charset="0"/>
            </a:endParaRPr>
          </a:p>
          <a:p>
            <a:pPr>
              <a:lnSpc>
                <a:spcPct val="90000"/>
              </a:lnSpc>
              <a:buFontTx/>
              <a:buNone/>
            </a:pPr>
            <a:endParaRPr lang="en-US" altLang="en-US" sz="2000" dirty="0">
              <a:solidFill>
                <a:srgbClr val="000000"/>
              </a:solidFill>
              <a:cs typeface="Times New Roman" panose="02020603050405020304" pitchFamily="18" charset="0"/>
            </a:endParaRPr>
          </a:p>
          <a:p>
            <a:pPr>
              <a:lnSpc>
                <a:spcPct val="90000"/>
              </a:lnSpc>
              <a:buFontTx/>
              <a:buNone/>
            </a:pPr>
            <a:r>
              <a:rPr lang="en-US" altLang="en-US" sz="2000" dirty="0">
                <a:solidFill>
                  <a:srgbClr val="000000"/>
                </a:solidFill>
                <a:cs typeface="Times New Roman" panose="02020603050405020304" pitchFamily="18" charset="0"/>
              </a:rPr>
              <a:t>Example :- Find</a:t>
            </a:r>
            <a:r>
              <a:rPr lang="en-US" altLang="en-US" sz="2000" dirty="0"/>
              <a:t> all person  hobby is  ‘stamps’.</a:t>
            </a:r>
            <a:endParaRPr lang="en-US" altLang="en-US" sz="2000" dirty="0">
              <a:solidFill>
                <a:srgbClr val="000000"/>
              </a:solidFill>
              <a:cs typeface="Times New Roman" panose="02020603050405020304" pitchFamily="18" charset="0"/>
            </a:endParaRPr>
          </a:p>
          <a:p>
            <a:pPr>
              <a:lnSpc>
                <a:spcPct val="90000"/>
              </a:lnSpc>
              <a:buFontTx/>
              <a:buNone/>
            </a:pPr>
            <a:endParaRPr lang="en-US" altLang="en-US" sz="2000" dirty="0">
              <a:solidFill>
                <a:srgbClr val="000000"/>
              </a:solidFill>
              <a:cs typeface="Times New Roman" panose="02020603050405020304" pitchFamily="18" charset="0"/>
            </a:endParaRPr>
          </a:p>
          <a:p>
            <a:pPr>
              <a:lnSpc>
                <a:spcPct val="90000"/>
              </a:lnSpc>
              <a:buFontTx/>
              <a:buNone/>
            </a:pPr>
            <a:endParaRPr lang="en-US" altLang="en-US" sz="2000" dirty="0">
              <a:solidFill>
                <a:srgbClr val="000000"/>
              </a:solidFill>
              <a:cs typeface="Times New Roman" panose="02020603050405020304" pitchFamily="18" charset="0"/>
            </a:endParaRPr>
          </a:p>
          <a:p>
            <a:pPr>
              <a:lnSpc>
                <a:spcPct val="90000"/>
              </a:lnSpc>
              <a:buFont typeface="Arial" panose="020B0604020202020204" pitchFamily="34" charset="0"/>
              <a:buNone/>
            </a:pPr>
            <a:endParaRPr lang="en-US" altLang="en-US" sz="2000" dirty="0">
              <a:solidFill>
                <a:srgbClr val="000000"/>
              </a:solidFill>
              <a:cs typeface="Times New Roman" panose="02020603050405020304" pitchFamily="18" charset="0"/>
            </a:endParaRPr>
          </a:p>
          <a:p>
            <a:pPr>
              <a:lnSpc>
                <a:spcPct val="90000"/>
              </a:lnSpc>
              <a:buNone/>
            </a:pPr>
            <a:r>
              <a:rPr lang="en-US" altLang="en-US" sz="2000" dirty="0">
                <a:solidFill>
                  <a:srgbClr val="000000"/>
                </a:solidFill>
                <a:cs typeface="Times New Roman" panose="02020603050405020304" pitchFamily="18" charset="0"/>
              </a:rPr>
              <a:t> </a:t>
            </a:r>
            <a:r>
              <a:rPr lang="en-US" altLang="en-US" sz="2000" b="1" dirty="0">
                <a:solidFill>
                  <a:srgbClr val="000000"/>
                </a:solidFill>
                <a:cs typeface="Times New Roman" panose="02020603050405020304" pitchFamily="18" charset="0"/>
              </a:rPr>
              <a:t>Ans: 				Output:-</a:t>
            </a:r>
          </a:p>
          <a:p>
            <a:pPr>
              <a:lnSpc>
                <a:spcPct val="90000"/>
              </a:lnSpc>
              <a:buFont typeface="Arial" panose="020B0604020202020204" pitchFamily="34" charset="0"/>
              <a:buNone/>
            </a:pPr>
            <a:endParaRPr lang="en-US" altLang="en-US" sz="2000" dirty="0">
              <a:solidFill>
                <a:srgbClr val="000000"/>
              </a:solidFill>
              <a:cs typeface="Times New Roman" panose="02020603050405020304" pitchFamily="18" charset="0"/>
            </a:endParaRPr>
          </a:p>
          <a:p>
            <a:pPr>
              <a:lnSpc>
                <a:spcPct val="90000"/>
              </a:lnSpc>
              <a:buFont typeface="Arial" panose="020B0604020202020204" pitchFamily="34" charset="0"/>
              <a:buNone/>
            </a:pPr>
            <a:endParaRPr lang="en-US" altLang="en-US" sz="2000" dirty="0">
              <a:solidFill>
                <a:srgbClr val="000000"/>
              </a:solidFill>
              <a:cs typeface="Times New Roman" panose="02020603050405020304" pitchFamily="18" charset="0"/>
            </a:endParaRPr>
          </a:p>
          <a:p>
            <a:pPr algn="just" eaLnBrk="1" hangingPunct="1">
              <a:buFont typeface="Arial" panose="020B0604020202020204" pitchFamily="34" charset="0"/>
              <a:buNone/>
            </a:pPr>
            <a:endParaRPr lang="en-US" altLang="en-US" sz="2000" dirty="0"/>
          </a:p>
        </p:txBody>
      </p:sp>
      <p:sp>
        <p:nvSpPr>
          <p:cNvPr id="4" name="Date Placeholder 3">
            <a:extLst>
              <a:ext uri="{FF2B5EF4-FFF2-40B4-BE49-F238E27FC236}">
                <a16:creationId xmlns:a16="http://schemas.microsoft.com/office/drawing/2014/main" xmlns="" id="{BE5C3844-F0AF-48A5-B341-4D705A2589CD}"/>
              </a:ext>
            </a:extLst>
          </p:cNvPr>
          <p:cNvSpPr>
            <a:spLocks noGrp="1"/>
          </p:cNvSpPr>
          <p:nvPr>
            <p:ph type="dt" sz="quarter" idx="10"/>
          </p:nvPr>
        </p:nvSpPr>
        <p:spPr/>
        <p:txBody>
          <a:bodyPr/>
          <a:lstStyle/>
          <a:p>
            <a:pPr>
              <a:defRPr/>
            </a:pPr>
            <a:fld id="{40B0FC2B-DA0F-4108-8DD7-282B43AE4017}" type="datetime1">
              <a:rPr lang="en-US"/>
              <a:pPr>
                <a:defRPr/>
              </a:pPr>
              <a:t>08/03/22</a:t>
            </a:fld>
            <a:endParaRPr lang="en-US"/>
          </a:p>
        </p:txBody>
      </p:sp>
      <p:sp>
        <p:nvSpPr>
          <p:cNvPr id="5" name="Footer Placeholder 4">
            <a:extLst>
              <a:ext uri="{FF2B5EF4-FFF2-40B4-BE49-F238E27FC236}">
                <a16:creationId xmlns:a16="http://schemas.microsoft.com/office/drawing/2014/main" xmlns="" id="{3950D7E3-3A9A-4536-8338-DB1995BF3A20}"/>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D46752B4-0ED3-4542-A272-60B352BA189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6B3882-0346-4004-8018-096CAFACC1D2}" type="slidenum">
              <a:rPr lang="en-US" altLang="en-US">
                <a:solidFill>
                  <a:srgbClr val="898989"/>
                </a:solidFill>
                <a:latin typeface="Calibri" panose="020F0502020204030204" pitchFamily="34" charset="0"/>
              </a:rPr>
              <a:pPr eaLnBrk="1" hangingPunct="1"/>
              <a:t>82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332F1882-7C31-47B3-82AD-B719BFF38FB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800" b="1" dirty="0">
                <a:solidFill>
                  <a:srgbClr val="C00000"/>
                </a:solidFill>
              </a:rPr>
              <a:t>SELECT Operator</a:t>
            </a:r>
          </a:p>
        </p:txBody>
      </p:sp>
      <p:pic>
        <p:nvPicPr>
          <p:cNvPr id="67591" name="Picture 2" descr="E:\NIET\Project\xLogo11.png.pagespeed.ic.pydHLuCQEZ.png">
            <a:extLst>
              <a:ext uri="{FF2B5EF4-FFF2-40B4-BE49-F238E27FC236}">
                <a16:creationId xmlns:a16="http://schemas.microsoft.com/office/drawing/2014/main" xmlns="" id="{F63B84C3-7686-41A7-95D5-995A45112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0">
            <a:extLst>
              <a:ext uri="{FF2B5EF4-FFF2-40B4-BE49-F238E27FC236}">
                <a16:creationId xmlns:a16="http://schemas.microsoft.com/office/drawing/2014/main" xmlns="" id="{DB298D73-C7DB-4BB5-B5E2-6CBDE9213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212976"/>
            <a:ext cx="28575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0" name="Picture 12">
            <a:extLst>
              <a:ext uri="{FF2B5EF4-FFF2-40B4-BE49-F238E27FC236}">
                <a16:creationId xmlns:a16="http://schemas.microsoft.com/office/drawing/2014/main" xmlns="" id="{FAEA53D9-6D0A-4266-B374-562390663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402694"/>
            <a:ext cx="289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2" name="Picture 14">
            <a:extLst>
              <a:ext uri="{FF2B5EF4-FFF2-40B4-BE49-F238E27FC236}">
                <a16:creationId xmlns:a16="http://schemas.microsoft.com/office/drawing/2014/main" xmlns="" id="{EC173431-70F1-4FB9-ADAF-2FD4ECEFA4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5715863"/>
            <a:ext cx="2352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3502"/>
                                        </p:tgtEl>
                                        <p:attrNameLst>
                                          <p:attrName>style.visibility</p:attrName>
                                        </p:attrNameLst>
                                      </p:cBhvr>
                                      <p:to>
                                        <p:strVal val="visible"/>
                                      </p:to>
                                    </p:set>
                                    <p:anim calcmode="lin" valueType="num">
                                      <p:cBhvr additive="base">
                                        <p:cTn id="7" dur="500" fill="hold"/>
                                        <p:tgtEl>
                                          <p:spTgt spid="63502"/>
                                        </p:tgtEl>
                                        <p:attrNameLst>
                                          <p:attrName>ppt_x</p:attrName>
                                        </p:attrNameLst>
                                      </p:cBhvr>
                                      <p:tavLst>
                                        <p:tav tm="0">
                                          <p:val>
                                            <p:strVal val="0-#ppt_w/2"/>
                                          </p:val>
                                        </p:tav>
                                        <p:tav tm="100000">
                                          <p:val>
                                            <p:strVal val="#ppt_x"/>
                                          </p:val>
                                        </p:tav>
                                      </p:tavLst>
                                    </p:anim>
                                    <p:anim calcmode="lin" valueType="num">
                                      <p:cBhvr additive="base">
                                        <p:cTn id="8" dur="500" fill="hold"/>
                                        <p:tgtEl>
                                          <p:spTgt spid="635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3500"/>
                                        </p:tgtEl>
                                        <p:attrNameLst>
                                          <p:attrName>style.visibility</p:attrName>
                                        </p:attrNameLst>
                                      </p:cBhvr>
                                      <p:to>
                                        <p:strVal val="visible"/>
                                      </p:to>
                                    </p:set>
                                    <p:anim calcmode="lin" valueType="num">
                                      <p:cBhvr additive="base">
                                        <p:cTn id="13" dur="500" fill="hold"/>
                                        <p:tgtEl>
                                          <p:spTgt spid="63500"/>
                                        </p:tgtEl>
                                        <p:attrNameLst>
                                          <p:attrName>ppt_x</p:attrName>
                                        </p:attrNameLst>
                                      </p:cBhvr>
                                      <p:tavLst>
                                        <p:tav tm="0">
                                          <p:val>
                                            <p:strVal val="1+#ppt_w/2"/>
                                          </p:val>
                                        </p:tav>
                                        <p:tav tm="100000">
                                          <p:val>
                                            <p:strVal val="#ppt_x"/>
                                          </p:val>
                                        </p:tav>
                                      </p:tavLst>
                                    </p:anim>
                                    <p:anim calcmode="lin" valueType="num">
                                      <p:cBhvr additive="base">
                                        <p:cTn id="14" dur="500" fill="hold"/>
                                        <p:tgtEl>
                                          <p:spTgt spid="63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a:extLst>
              <a:ext uri="{FF2B5EF4-FFF2-40B4-BE49-F238E27FC236}">
                <a16:creationId xmlns:a16="http://schemas.microsoft.com/office/drawing/2014/main" xmlns="" id="{B0DF4330-5DAB-4746-88C4-454CAADB1F2D}"/>
              </a:ext>
            </a:extLst>
          </p:cNvPr>
          <p:cNvSpPr>
            <a:spLocks noGrp="1"/>
          </p:cNvSpPr>
          <p:nvPr>
            <p:ph idx="1"/>
          </p:nvPr>
        </p:nvSpPr>
        <p:spPr>
          <a:xfrm>
            <a:off x="533400" y="762000"/>
            <a:ext cx="8382000" cy="5562600"/>
          </a:xfrm>
        </p:spPr>
        <p:txBody>
          <a:bodyPr/>
          <a:lstStyle/>
          <a:p>
            <a:pPr>
              <a:lnSpc>
                <a:spcPct val="90000"/>
              </a:lnSpc>
              <a:buFont typeface="Arial" panose="020B0604020202020204" pitchFamily="34" charset="0"/>
              <a:buNone/>
            </a:pPr>
            <a:r>
              <a:rPr lang="en-US" altLang="en-US" sz="2000">
                <a:solidFill>
                  <a:srgbClr val="000000"/>
                </a:solidFill>
                <a:cs typeface="Times New Roman" panose="02020603050405020304" pitchFamily="18" charset="0"/>
              </a:rPr>
              <a:t>1:- </a:t>
            </a:r>
            <a:r>
              <a:rPr lang="en-US" altLang="en-US" sz="2000"/>
              <a:t>Find all loans of over 12000.</a:t>
            </a:r>
          </a:p>
          <a:p>
            <a:pPr>
              <a:lnSpc>
                <a:spcPct val="90000"/>
              </a:lnSpc>
              <a:buFont typeface="Arial" panose="020B0604020202020204" pitchFamily="34" charset="0"/>
              <a:buNone/>
            </a:pPr>
            <a:r>
              <a:rPr kumimoji="1" lang="en-US" altLang="en-US" sz="2000">
                <a:sym typeface="Symbol" panose="05050102010706020507" pitchFamily="18" charset="2"/>
              </a:rPr>
              <a:t>				</a:t>
            </a:r>
            <a:r>
              <a:rPr kumimoji="1" lang="en-US" altLang="en-US" sz="2000">
                <a:solidFill>
                  <a:srgbClr val="FF0000"/>
                </a:solidFill>
                <a:sym typeface="Symbol" panose="05050102010706020507" pitchFamily="18" charset="2"/>
              </a:rPr>
              <a:t>Ans.</a:t>
            </a:r>
            <a:r>
              <a:rPr kumimoji="1" lang="en-US" altLang="en-US" sz="2000">
                <a:sym typeface="Symbol" panose="05050102010706020507" pitchFamily="18" charset="2"/>
              </a:rPr>
              <a:t>       </a:t>
            </a:r>
            <a:r>
              <a:rPr kumimoji="1" lang="en-US" altLang="en-US" sz="2400" i="1" baseline="-25000">
                <a:sym typeface="Symbol" panose="05050102010706020507" pitchFamily="18" charset="2"/>
              </a:rPr>
              <a:t>amount</a:t>
            </a:r>
            <a:r>
              <a:rPr kumimoji="1" lang="en-US" altLang="en-US" sz="2000" i="1" baseline="-25000">
                <a:sym typeface="Symbol" panose="05050102010706020507" pitchFamily="18" charset="2"/>
              </a:rPr>
              <a:t> </a:t>
            </a:r>
            <a:r>
              <a:rPr kumimoji="1" lang="en-US" altLang="en-US" sz="2000" baseline="-25000">
                <a:sym typeface="Symbol" panose="05050102010706020507" pitchFamily="18" charset="2"/>
              </a:rPr>
              <a:t>&gt; 12000</a:t>
            </a:r>
            <a:r>
              <a:rPr kumimoji="1" lang="en-US" altLang="en-US" sz="2000">
                <a:sym typeface="Symbol" panose="05050102010706020507" pitchFamily="18" charset="2"/>
              </a:rPr>
              <a:t> (</a:t>
            </a:r>
            <a:r>
              <a:rPr kumimoji="1" lang="en-US" altLang="en-US" sz="2000" i="1">
                <a:sym typeface="Symbol" panose="05050102010706020507" pitchFamily="18" charset="2"/>
              </a:rPr>
              <a:t>loan</a:t>
            </a:r>
            <a:r>
              <a:rPr kumimoji="1" lang="en-US" altLang="en-US" sz="2000">
                <a:sym typeface="Symbol" panose="05050102010706020507" pitchFamily="18" charset="2"/>
              </a:rPr>
              <a:t>)</a:t>
            </a:r>
          </a:p>
          <a:p>
            <a:pPr algn="just" eaLnBrk="1" hangingPunct="1">
              <a:buFont typeface="Arial" panose="020B0604020202020204" pitchFamily="34" charset="0"/>
              <a:buNone/>
            </a:pPr>
            <a:r>
              <a:rPr lang="en-US" altLang="en-US" sz="2000"/>
              <a:t>2.</a:t>
            </a:r>
            <a:r>
              <a:rPr lang="en-US" altLang="en-US" sz="2000">
                <a:latin typeface="Times New Roman" panose="02020603050405020304" pitchFamily="18" charset="0"/>
              </a:rPr>
              <a:t>To select the EMPLOYEE tuples whose department number is four or those whose salary is greater than 30,000.</a:t>
            </a:r>
            <a:r>
              <a:rPr lang="en-US" altLang="en-US" sz="2000"/>
              <a:t> </a:t>
            </a:r>
          </a:p>
          <a:p>
            <a:pPr algn="just" eaLnBrk="1" hangingPunct="1">
              <a:buFont typeface="Arial" panose="020B0604020202020204" pitchFamily="34" charset="0"/>
              <a:buNone/>
            </a:pPr>
            <a:r>
              <a:rPr lang="en-US" altLang="en-US" sz="2000"/>
              <a:t>we can individually specify each of these two conditions with a SELECT operation as follows: -</a:t>
            </a:r>
            <a:endParaRPr lang="en-US" altLang="en-US" sz="2000">
              <a:latin typeface="Times New Roman" panose="02020603050405020304" pitchFamily="18" charset="0"/>
            </a:endParaRPr>
          </a:p>
          <a:p>
            <a:pPr algn="just" eaLnBrk="1" hangingPunct="1">
              <a:buFont typeface="Arial" panose="020B0604020202020204" pitchFamily="34" charset="0"/>
              <a:buNone/>
            </a:pPr>
            <a:r>
              <a:rPr lang="en-US" altLang="en-US" sz="2000">
                <a:latin typeface="Times New Roman" panose="02020603050405020304" pitchFamily="18" charset="0"/>
              </a:rPr>
              <a:t>	</a:t>
            </a:r>
            <a:r>
              <a:rPr lang="en-US" altLang="en-US" sz="2000">
                <a:solidFill>
                  <a:srgbClr val="FF0000"/>
                </a:solidFill>
                <a:latin typeface="Times New Roman" panose="02020603050405020304" pitchFamily="18" charset="0"/>
              </a:rPr>
              <a:t>Ans. 	</a:t>
            </a:r>
            <a:r>
              <a:rPr kumimoji="1" lang="en-US" altLang="en-US" sz="2000">
                <a:sym typeface="Symbol" panose="05050102010706020507" pitchFamily="18" charset="2"/>
              </a:rPr>
              <a:t> 	 </a:t>
            </a:r>
            <a:r>
              <a:rPr kumimoji="1" lang="en-US" altLang="en-US" sz="2000" baseline="-25000">
                <a:sym typeface="Symbol" panose="05050102010706020507" pitchFamily="18" charset="2"/>
              </a:rPr>
              <a:t>Dno=4</a:t>
            </a:r>
            <a:r>
              <a:rPr kumimoji="1" lang="en-US" altLang="en-US" sz="2800" baseline="-25000">
                <a:sym typeface="Symbol" panose="05050102010706020507" pitchFamily="18" charset="2"/>
              </a:rPr>
              <a:t> </a:t>
            </a:r>
            <a:r>
              <a:rPr kumimoji="1" lang="en-US" altLang="en-US" sz="2000">
                <a:sym typeface="Symbol" panose="05050102010706020507" pitchFamily="18" charset="2"/>
              </a:rPr>
              <a:t>(Employee)</a:t>
            </a:r>
            <a:endParaRPr lang="en-US" altLang="en-US" sz="2000"/>
          </a:p>
          <a:p>
            <a:pPr algn="just" eaLnBrk="1" hangingPunct="1">
              <a:buFont typeface="Arial" panose="020B0604020202020204" pitchFamily="34" charset="0"/>
              <a:buNone/>
            </a:pPr>
            <a:r>
              <a:rPr lang="en-US" altLang="en-US" sz="2000"/>
              <a:t>			</a:t>
            </a:r>
            <a:r>
              <a:rPr kumimoji="1" lang="en-US" altLang="en-US" sz="2000">
                <a:sym typeface="Symbol" panose="05050102010706020507" pitchFamily="18" charset="2"/>
              </a:rPr>
              <a:t>  </a:t>
            </a:r>
            <a:r>
              <a:rPr kumimoji="1" lang="en-US" altLang="en-US" sz="2000" baseline="-25000">
                <a:sym typeface="Symbol" panose="05050102010706020507" pitchFamily="18" charset="2"/>
              </a:rPr>
              <a:t>Salary&gt; 30000</a:t>
            </a:r>
            <a:r>
              <a:rPr kumimoji="1" lang="en-US" altLang="en-US" sz="2000">
                <a:sym typeface="Symbol" panose="05050102010706020507" pitchFamily="18" charset="2"/>
              </a:rPr>
              <a:t>(Employee)</a:t>
            </a:r>
            <a:endParaRPr lang="en-US" altLang="en-US" sz="2000"/>
          </a:p>
          <a:p>
            <a:pPr algn="just" eaLnBrk="1" hangingPunct="1">
              <a:buFont typeface="Arial" panose="020B0604020202020204" pitchFamily="34" charset="0"/>
              <a:buNone/>
            </a:pPr>
            <a:r>
              <a:rPr lang="en-US" altLang="en-US" sz="2400">
                <a:latin typeface="Times New Roman" panose="02020603050405020304" pitchFamily="18" charset="0"/>
              </a:rPr>
              <a:t>or 	</a:t>
            </a:r>
            <a:r>
              <a:rPr lang="en-US" altLang="en-US" sz="2000">
                <a:latin typeface="Times New Roman" panose="02020603050405020304" pitchFamily="18" charset="0"/>
              </a:rPr>
              <a:t>		</a:t>
            </a:r>
          </a:p>
          <a:p>
            <a:pPr algn="just" eaLnBrk="1" hangingPunct="1">
              <a:buFont typeface="Arial" panose="020B0604020202020204" pitchFamily="34" charset="0"/>
              <a:buNone/>
            </a:pPr>
            <a:r>
              <a:rPr kumimoji="1" lang="en-US" altLang="en-US" sz="2000">
                <a:latin typeface="Times New Roman" panose="02020603050405020304" pitchFamily="18" charset="0"/>
                <a:sym typeface="Symbol" panose="05050102010706020507" pitchFamily="18" charset="2"/>
              </a:rPr>
              <a:t>				</a:t>
            </a:r>
            <a:r>
              <a:rPr kumimoji="1" lang="en-US" altLang="en-US" sz="2000">
                <a:sym typeface="Symbol" panose="05050102010706020507" pitchFamily="18" charset="2"/>
              </a:rPr>
              <a:t>  </a:t>
            </a:r>
            <a:r>
              <a:rPr kumimoji="1" lang="en-US" altLang="en-US" sz="1800" baseline="-25000">
                <a:sym typeface="Symbol" panose="05050102010706020507" pitchFamily="18" charset="2"/>
              </a:rPr>
              <a:t>Dno=4 or </a:t>
            </a:r>
            <a:r>
              <a:rPr kumimoji="1" lang="en-US" altLang="en-US" sz="1800" i="1" baseline="-25000">
                <a:sym typeface="Symbol" panose="05050102010706020507" pitchFamily="18" charset="2"/>
              </a:rPr>
              <a:t> </a:t>
            </a:r>
            <a:r>
              <a:rPr kumimoji="1" lang="en-US" altLang="en-US" sz="1800" baseline="-25000">
                <a:sym typeface="Symbol" panose="05050102010706020507" pitchFamily="18" charset="2"/>
              </a:rPr>
              <a:t>Salary&gt; 30000 </a:t>
            </a:r>
            <a:r>
              <a:rPr kumimoji="1" lang="en-US" altLang="en-US" sz="2000">
                <a:sym typeface="Symbol" panose="05050102010706020507" pitchFamily="18" charset="2"/>
              </a:rPr>
              <a:t>(Employee)</a:t>
            </a:r>
            <a:endParaRPr kumimoji="1" lang="en-US" altLang="en-US" sz="2000">
              <a:latin typeface="Times New Roman" panose="02020603050405020304" pitchFamily="18" charset="0"/>
              <a:sym typeface="Symbol" panose="05050102010706020507" pitchFamily="18" charset="2"/>
            </a:endParaRPr>
          </a:p>
          <a:p>
            <a:pPr algn="just" eaLnBrk="1" hangingPunct="1">
              <a:buFont typeface="Arial" panose="020B0604020202020204" pitchFamily="34" charset="0"/>
              <a:buNone/>
            </a:pPr>
            <a:r>
              <a:rPr lang="en-US" altLang="en-US" sz="2000" b="1">
                <a:solidFill>
                  <a:srgbClr val="FF0000"/>
                </a:solidFill>
                <a:latin typeface="Times New Roman" panose="02020603050405020304" pitchFamily="18" charset="0"/>
              </a:rPr>
              <a:t>Output</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endParaRPr lang="en-US" altLang="en-US" sz="2000"/>
          </a:p>
        </p:txBody>
      </p:sp>
      <p:sp>
        <p:nvSpPr>
          <p:cNvPr id="4" name="Date Placeholder 3">
            <a:extLst>
              <a:ext uri="{FF2B5EF4-FFF2-40B4-BE49-F238E27FC236}">
                <a16:creationId xmlns:a16="http://schemas.microsoft.com/office/drawing/2014/main" xmlns="" id="{4A5E7B1C-EA84-4FD7-B403-F0FC47D3EC77}"/>
              </a:ext>
            </a:extLst>
          </p:cNvPr>
          <p:cNvSpPr>
            <a:spLocks noGrp="1"/>
          </p:cNvSpPr>
          <p:nvPr>
            <p:ph type="dt" sz="quarter" idx="10"/>
          </p:nvPr>
        </p:nvSpPr>
        <p:spPr/>
        <p:txBody>
          <a:bodyPr/>
          <a:lstStyle/>
          <a:p>
            <a:pPr>
              <a:defRPr/>
            </a:pPr>
            <a:fld id="{40B0FC2B-DA0F-4108-8DD7-282B43AE4017}" type="datetime1">
              <a:rPr lang="en-US"/>
              <a:pPr>
                <a:defRPr/>
              </a:pPr>
              <a:t>08/03/22</a:t>
            </a:fld>
            <a:endParaRPr lang="en-US"/>
          </a:p>
        </p:txBody>
      </p:sp>
      <p:sp>
        <p:nvSpPr>
          <p:cNvPr id="5" name="Footer Placeholder 4">
            <a:extLst>
              <a:ext uri="{FF2B5EF4-FFF2-40B4-BE49-F238E27FC236}">
                <a16:creationId xmlns:a16="http://schemas.microsoft.com/office/drawing/2014/main" xmlns="" id="{CE4DB4D7-7AFB-4E42-9BC9-BE999397B448}"/>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BA471786-F503-4CBF-93CC-769B4FD470E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900BB0-7A00-466A-AB39-FF05D358F3E6}" type="slidenum">
              <a:rPr lang="en-US" altLang="en-US">
                <a:solidFill>
                  <a:srgbClr val="898989"/>
                </a:solidFill>
                <a:latin typeface="Calibri" panose="020F0502020204030204" pitchFamily="34" charset="0"/>
              </a:rPr>
              <a:pPr eaLnBrk="1" hangingPunct="1"/>
              <a:t>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9E4CA3D2-5F4B-41CF-8806-393B1434C5D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800" b="1" dirty="0">
                <a:solidFill>
                  <a:srgbClr val="C00000"/>
                </a:solidFill>
              </a:rPr>
              <a:t>SELECT Operator</a:t>
            </a:r>
          </a:p>
        </p:txBody>
      </p:sp>
      <p:pic>
        <p:nvPicPr>
          <p:cNvPr id="68615" name="Picture 2" descr="E:\NIET\Project\xLogo11.png.pagespeed.ic.pydHLuCQEZ.png">
            <a:extLst>
              <a:ext uri="{FF2B5EF4-FFF2-40B4-BE49-F238E27FC236}">
                <a16:creationId xmlns:a16="http://schemas.microsoft.com/office/drawing/2014/main" xmlns="" id="{9F785861-C9AF-4090-9FFF-4AF8C8894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5" name="Picture 19">
            <a:extLst>
              <a:ext uri="{FF2B5EF4-FFF2-40B4-BE49-F238E27FC236}">
                <a16:creationId xmlns:a16="http://schemas.microsoft.com/office/drawing/2014/main" xmlns="" id="{672CF68A-F1DF-463D-B22A-272ECAA98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648200"/>
            <a:ext cx="78581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6" name="Picture 20">
            <a:extLst>
              <a:ext uri="{FF2B5EF4-FFF2-40B4-BE49-F238E27FC236}">
                <a16:creationId xmlns:a16="http://schemas.microsoft.com/office/drawing/2014/main" xmlns="" id="{1F46F2B6-8DF3-494D-8799-8A100F89E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638800"/>
            <a:ext cx="77819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7" name="Picture 21">
            <a:extLst>
              <a:ext uri="{FF2B5EF4-FFF2-40B4-BE49-F238E27FC236}">
                <a16:creationId xmlns:a16="http://schemas.microsoft.com/office/drawing/2014/main" xmlns="" id="{0A2D71A3-98AE-4314-86E8-DE08C01D6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6096000"/>
            <a:ext cx="77819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4">
                                            <p:txEl>
                                              <p:pRg st="4" end="4"/>
                                            </p:txEl>
                                          </p:spTgt>
                                        </p:tgtEl>
                                        <p:attrNameLst>
                                          <p:attrName>style.visibility</p:attrName>
                                        </p:attrNameLst>
                                      </p:cBhvr>
                                      <p:to>
                                        <p:strVal val="visible"/>
                                      </p:to>
                                    </p:set>
                                    <p:anim calcmode="lin" valueType="num">
                                      <p:cBhvr additive="base">
                                        <p:cTn id="7" dur="500" fill="hold"/>
                                        <p:tgtEl>
                                          <p:spTgt spid="6451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4">
                                            <p:txEl>
                                              <p:pRg st="5" end="5"/>
                                            </p:txEl>
                                          </p:spTgt>
                                        </p:tgtEl>
                                        <p:attrNameLst>
                                          <p:attrName>style.visibility</p:attrName>
                                        </p:attrNameLst>
                                      </p:cBhvr>
                                      <p:to>
                                        <p:strVal val="visible"/>
                                      </p:to>
                                    </p:set>
                                    <p:anim calcmode="lin" valueType="num">
                                      <p:cBhvr additive="base">
                                        <p:cTn id="13" dur="500" fill="hold"/>
                                        <p:tgtEl>
                                          <p:spTgt spid="6451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514">
                                            <p:txEl>
                                              <p:pRg st="7" end="7"/>
                                            </p:txEl>
                                          </p:spTgt>
                                        </p:tgtEl>
                                        <p:attrNameLst>
                                          <p:attrName>style.visibility</p:attrName>
                                        </p:attrNameLst>
                                      </p:cBhvr>
                                      <p:to>
                                        <p:strVal val="visible"/>
                                      </p:to>
                                    </p:set>
                                    <p:anim calcmode="lin" valueType="num">
                                      <p:cBhvr additive="base">
                                        <p:cTn id="19" dur="500" fill="hold"/>
                                        <p:tgtEl>
                                          <p:spTgt spid="6451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5555"/>
                                        </p:tgtEl>
                                        <p:attrNameLst>
                                          <p:attrName>style.visibility</p:attrName>
                                        </p:attrNameLst>
                                      </p:cBhvr>
                                      <p:to>
                                        <p:strVal val="visible"/>
                                      </p:to>
                                    </p:set>
                                    <p:anim calcmode="lin" valueType="num">
                                      <p:cBhvr additive="base">
                                        <p:cTn id="25" dur="500" fill="hold"/>
                                        <p:tgtEl>
                                          <p:spTgt spid="65555"/>
                                        </p:tgtEl>
                                        <p:attrNameLst>
                                          <p:attrName>ppt_x</p:attrName>
                                        </p:attrNameLst>
                                      </p:cBhvr>
                                      <p:tavLst>
                                        <p:tav tm="0">
                                          <p:val>
                                            <p:strVal val="0-#ppt_w/2"/>
                                          </p:val>
                                        </p:tav>
                                        <p:tav tm="100000">
                                          <p:val>
                                            <p:strVal val="#ppt_x"/>
                                          </p:val>
                                        </p:tav>
                                      </p:tavLst>
                                    </p:anim>
                                    <p:anim calcmode="lin" valueType="num">
                                      <p:cBhvr additive="base">
                                        <p:cTn id="26" dur="500" fill="hold"/>
                                        <p:tgtEl>
                                          <p:spTgt spid="6555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5556"/>
                                        </p:tgtEl>
                                        <p:attrNameLst>
                                          <p:attrName>style.visibility</p:attrName>
                                        </p:attrNameLst>
                                      </p:cBhvr>
                                      <p:to>
                                        <p:strVal val="visible"/>
                                      </p:to>
                                    </p:set>
                                    <p:anim calcmode="lin" valueType="num">
                                      <p:cBhvr additive="base">
                                        <p:cTn id="31" dur="500" fill="hold"/>
                                        <p:tgtEl>
                                          <p:spTgt spid="65556"/>
                                        </p:tgtEl>
                                        <p:attrNameLst>
                                          <p:attrName>ppt_x</p:attrName>
                                        </p:attrNameLst>
                                      </p:cBhvr>
                                      <p:tavLst>
                                        <p:tav tm="0">
                                          <p:val>
                                            <p:strVal val="0-#ppt_w/2"/>
                                          </p:val>
                                        </p:tav>
                                        <p:tav tm="100000">
                                          <p:val>
                                            <p:strVal val="#ppt_x"/>
                                          </p:val>
                                        </p:tav>
                                      </p:tavLst>
                                    </p:anim>
                                    <p:anim calcmode="lin" valueType="num">
                                      <p:cBhvr additive="base">
                                        <p:cTn id="32" dur="500" fill="hold"/>
                                        <p:tgtEl>
                                          <p:spTgt spid="6555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5557"/>
                                        </p:tgtEl>
                                        <p:attrNameLst>
                                          <p:attrName>style.visibility</p:attrName>
                                        </p:attrNameLst>
                                      </p:cBhvr>
                                      <p:to>
                                        <p:strVal val="visible"/>
                                      </p:to>
                                    </p:set>
                                    <p:anim calcmode="lin" valueType="num">
                                      <p:cBhvr additive="base">
                                        <p:cTn id="37" dur="500" fill="hold"/>
                                        <p:tgtEl>
                                          <p:spTgt spid="65557"/>
                                        </p:tgtEl>
                                        <p:attrNameLst>
                                          <p:attrName>ppt_x</p:attrName>
                                        </p:attrNameLst>
                                      </p:cBhvr>
                                      <p:tavLst>
                                        <p:tav tm="0">
                                          <p:val>
                                            <p:strVal val="0-#ppt_w/2"/>
                                          </p:val>
                                        </p:tav>
                                        <p:tav tm="100000">
                                          <p:val>
                                            <p:strVal val="#ppt_x"/>
                                          </p:val>
                                        </p:tav>
                                      </p:tavLst>
                                    </p:anim>
                                    <p:anim calcmode="lin" valueType="num">
                                      <p:cBhvr additive="base">
                                        <p:cTn id="38" dur="500" fill="hold"/>
                                        <p:tgtEl>
                                          <p:spTgt spid="65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xmlns="" id="{2E9D25BF-708B-4239-BE25-236C23D13E38}"/>
              </a:ext>
            </a:extLst>
          </p:cNvPr>
          <p:cNvSpPr>
            <a:spLocks noGrp="1"/>
          </p:cNvSpPr>
          <p:nvPr>
            <p:ph idx="1"/>
          </p:nvPr>
        </p:nvSpPr>
        <p:spPr>
          <a:xfrm>
            <a:off x="533400" y="990600"/>
            <a:ext cx="8229600" cy="5105400"/>
          </a:xfrm>
        </p:spPr>
        <p:txBody>
          <a:bodyPr/>
          <a:lstStyle/>
          <a:p>
            <a:pPr algn="just" eaLnBrk="1" hangingPunct="1">
              <a:buFont typeface="Arial" panose="020B0604020202020204" pitchFamily="34" charset="0"/>
              <a:buNone/>
            </a:pPr>
            <a:r>
              <a:rPr lang="en-US" altLang="en-US" sz="2400" b="1"/>
              <a:t>The Boolean expression specified in is made up of a number of clauses of the form</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&lt;Attribute-name &gt;&lt;comparison Op&gt;&lt;constant value&gt;</a:t>
            </a:r>
          </a:p>
          <a:p>
            <a:pPr algn="just" eaLnBrk="1" hangingPunct="1">
              <a:buFont typeface="Arial" panose="020B0604020202020204" pitchFamily="34" charset="0"/>
              <a:buNone/>
            </a:pPr>
            <a:r>
              <a:rPr lang="en-US" altLang="en-US" sz="2400"/>
              <a:t>Or</a:t>
            </a:r>
          </a:p>
          <a:p>
            <a:pPr algn="just" eaLnBrk="1" hangingPunct="1">
              <a:buFont typeface="Arial" panose="020B0604020202020204" pitchFamily="34" charset="0"/>
              <a:buNone/>
            </a:pPr>
            <a:r>
              <a:rPr lang="en-US" altLang="en-US" sz="2400"/>
              <a:t>&lt;Attribute-name &gt;&lt;comparison Op&gt;&lt;attribute name&gt;</a:t>
            </a:r>
          </a:p>
          <a:p>
            <a:pPr algn="just" eaLnBrk="1" hangingPunct="1">
              <a:buFont typeface="Arial" panose="020B0604020202020204" pitchFamily="34" charset="0"/>
              <a:buNone/>
            </a:pPr>
            <a:r>
              <a:rPr lang="en-US" altLang="en-US" sz="2400" b="1"/>
              <a:t>Where: </a:t>
            </a:r>
          </a:p>
          <a:p>
            <a:pPr algn="just" eaLnBrk="1" hangingPunct="1">
              <a:buFont typeface="Wingdings" panose="05000000000000000000" pitchFamily="2" charset="2"/>
              <a:buChar char="§"/>
            </a:pPr>
            <a:r>
              <a:rPr lang="en-US" altLang="en-US" sz="2400"/>
              <a:t>&lt;Attribute-name &gt; is the name of an attribute of R, </a:t>
            </a:r>
          </a:p>
          <a:p>
            <a:pPr algn="just" eaLnBrk="1" hangingPunct="1">
              <a:buFont typeface="Wingdings" panose="05000000000000000000" pitchFamily="2" charset="2"/>
              <a:buChar char="§"/>
            </a:pPr>
            <a:r>
              <a:rPr lang="en-US" altLang="en-US" sz="2400"/>
              <a:t>&lt;comparison Op&gt; is normally one of the operators {=,&lt; , ≥,≠ }, and</a:t>
            </a:r>
          </a:p>
          <a:p>
            <a:pPr algn="just" eaLnBrk="1" hangingPunct="1">
              <a:buFont typeface="Wingdings" panose="05000000000000000000" pitchFamily="2" charset="2"/>
              <a:buChar char="§"/>
            </a:pPr>
            <a:r>
              <a:rPr lang="en-US" altLang="en-US" sz="2400"/>
              <a:t>&lt;constant value&gt; is a constant value from the attribute domain. </a:t>
            </a:r>
          </a:p>
        </p:txBody>
      </p:sp>
      <p:sp>
        <p:nvSpPr>
          <p:cNvPr id="4" name="Date Placeholder 3">
            <a:extLst>
              <a:ext uri="{FF2B5EF4-FFF2-40B4-BE49-F238E27FC236}">
                <a16:creationId xmlns:a16="http://schemas.microsoft.com/office/drawing/2014/main" xmlns="" id="{8D5A4B20-1B02-41B6-B77A-B1C6E31EDC7A}"/>
              </a:ext>
            </a:extLst>
          </p:cNvPr>
          <p:cNvSpPr>
            <a:spLocks noGrp="1"/>
          </p:cNvSpPr>
          <p:nvPr>
            <p:ph type="dt" sz="quarter" idx="10"/>
          </p:nvPr>
        </p:nvSpPr>
        <p:spPr/>
        <p:txBody>
          <a:bodyPr/>
          <a:lstStyle/>
          <a:p>
            <a:pPr>
              <a:defRPr/>
            </a:pPr>
            <a:fld id="{67AC8606-194B-460D-A340-BB635DAD7D27}" type="datetime1">
              <a:rPr lang="en-US"/>
              <a:pPr>
                <a:defRPr/>
              </a:pPr>
              <a:t>08/03/22</a:t>
            </a:fld>
            <a:endParaRPr lang="en-US"/>
          </a:p>
        </p:txBody>
      </p:sp>
      <p:sp>
        <p:nvSpPr>
          <p:cNvPr id="5" name="Footer Placeholder 4">
            <a:extLst>
              <a:ext uri="{FF2B5EF4-FFF2-40B4-BE49-F238E27FC236}">
                <a16:creationId xmlns:a16="http://schemas.microsoft.com/office/drawing/2014/main" xmlns="" id="{9E540888-D153-4FE6-9949-2DEFCB83349E}"/>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62F0F0BB-7D1E-4A7F-A744-F950A792B81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C211FF-C15E-4B82-9415-9C0C5D5B1BE1}" type="slidenum">
              <a:rPr lang="en-US" altLang="en-US">
                <a:solidFill>
                  <a:srgbClr val="898989"/>
                </a:solidFill>
                <a:latin typeface="Calibri" panose="020F0502020204030204" pitchFamily="34" charset="0"/>
              </a:rPr>
              <a:pPr eaLnBrk="1" hangingPunct="1"/>
              <a:t>84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CE27B7E1-0126-4F97-A331-ED215E38884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Select Operation</a:t>
            </a:r>
          </a:p>
        </p:txBody>
      </p:sp>
      <p:pic>
        <p:nvPicPr>
          <p:cNvPr id="69639" name="Picture 2" descr="E:\NIET\Project\xLogo11.png.pagespeed.ic.pydHLuCQEZ.png">
            <a:extLst>
              <a:ext uri="{FF2B5EF4-FFF2-40B4-BE49-F238E27FC236}">
                <a16:creationId xmlns:a16="http://schemas.microsoft.com/office/drawing/2014/main" xmlns="" id="{8C7F2927-774B-450B-8259-4AD528BAA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a:extLst>
              <a:ext uri="{FF2B5EF4-FFF2-40B4-BE49-F238E27FC236}">
                <a16:creationId xmlns:a16="http://schemas.microsoft.com/office/drawing/2014/main" xmlns="" id="{7B102CDD-AE14-43B0-8A8D-65D79CAF3601}"/>
              </a:ext>
            </a:extLst>
          </p:cNvPr>
          <p:cNvSpPr>
            <a:spLocks noGrp="1"/>
          </p:cNvSpPr>
          <p:nvPr>
            <p:ph idx="1"/>
          </p:nvPr>
        </p:nvSpPr>
        <p:spPr>
          <a:xfrm>
            <a:off x="533400" y="990600"/>
            <a:ext cx="8229600" cy="5257800"/>
          </a:xfrm>
        </p:spPr>
        <p:txBody>
          <a:bodyPr/>
          <a:lstStyle/>
          <a:p>
            <a:pPr algn="just" eaLnBrk="1" hangingPunct="1">
              <a:buFont typeface="Arial" panose="020B0604020202020204" pitchFamily="34" charset="0"/>
              <a:buNone/>
              <a:tabLst>
                <a:tab pos="1658938" algn="l"/>
                <a:tab pos="3149600" algn="ctr"/>
                <a:tab pos="3425825" algn="l"/>
              </a:tabLst>
            </a:pPr>
            <a:r>
              <a:rPr lang="en-US" altLang="en-US" sz="2000"/>
              <a:t>All the selected tuples appear in the result of the SELECT operation. The Boolean conditions AND, OR, and NOT have their normal interpretation, as follows: -</a:t>
            </a:r>
          </a:p>
          <a:p>
            <a:pPr algn="just" eaLnBrk="1" hangingPunct="1">
              <a:buFont typeface="Arial" panose="020B0604020202020204" pitchFamily="34" charset="0"/>
              <a:buNone/>
              <a:tabLst>
                <a:tab pos="1658938" algn="l"/>
                <a:tab pos="3149600" algn="ctr"/>
                <a:tab pos="3425825" algn="l"/>
              </a:tabLst>
            </a:pPr>
            <a:endParaRPr lang="en-US" altLang="en-US" sz="2000"/>
          </a:p>
          <a:p>
            <a:pPr algn="just" eaLnBrk="1" hangingPunct="1">
              <a:buFont typeface="Wingdings" panose="05000000000000000000" pitchFamily="2" charset="2"/>
              <a:buChar char="v"/>
              <a:tabLst>
                <a:tab pos="1658938" algn="l"/>
                <a:tab pos="3149600" algn="ctr"/>
                <a:tab pos="3425825" algn="l"/>
              </a:tabLst>
            </a:pPr>
            <a:r>
              <a:rPr lang="en-US" altLang="en-US" sz="2000"/>
              <a:t>(</a:t>
            </a:r>
            <a:r>
              <a:rPr lang="en-US" altLang="en-US" sz="2000" b="1"/>
              <a:t>cond1 AND cond2</a:t>
            </a:r>
            <a:r>
              <a:rPr lang="en-US" altLang="en-US" sz="2000"/>
              <a:t>) is TRUE if both (cond1) and (cond2) are TRUE; otherwise, it is FALSE.</a:t>
            </a:r>
          </a:p>
          <a:p>
            <a:pPr algn="just" eaLnBrk="1" hangingPunct="1">
              <a:buFont typeface="Wingdings" panose="05000000000000000000" pitchFamily="2" charset="2"/>
              <a:buChar char="v"/>
              <a:tabLst>
                <a:tab pos="1658938" algn="l"/>
                <a:tab pos="3149600" algn="ctr"/>
                <a:tab pos="3425825" algn="l"/>
              </a:tabLst>
            </a:pPr>
            <a:r>
              <a:rPr lang="en-US" altLang="en-US" sz="2000"/>
              <a:t>(</a:t>
            </a:r>
            <a:r>
              <a:rPr lang="en-US" altLang="en-US" sz="2000" b="1"/>
              <a:t>cond1 OR cond2</a:t>
            </a:r>
            <a:r>
              <a:rPr lang="en-US" altLang="en-US" sz="2000"/>
              <a:t>) is TRUE if either (cond1) or (cond2) or both are TRUE; otherwise, it is FALSE.</a:t>
            </a:r>
          </a:p>
          <a:p>
            <a:pPr algn="just" eaLnBrk="1" hangingPunct="1">
              <a:buFont typeface="Wingdings" panose="05000000000000000000" pitchFamily="2" charset="2"/>
              <a:buChar char="v"/>
              <a:tabLst>
                <a:tab pos="1658938" algn="l"/>
                <a:tab pos="3149600" algn="ctr"/>
                <a:tab pos="3425825" algn="l"/>
              </a:tabLst>
            </a:pPr>
            <a:r>
              <a:rPr lang="en-US" altLang="en-US" sz="2000"/>
              <a:t>(</a:t>
            </a:r>
            <a:r>
              <a:rPr lang="en-US" altLang="en-US" sz="2000" b="1"/>
              <a:t>NOT cond</a:t>
            </a:r>
            <a:r>
              <a:rPr lang="en-US" altLang="en-US" sz="2000"/>
              <a:t>) is TRUE if cond is FALSE; otherwise, it is FALSE.</a:t>
            </a:r>
          </a:p>
          <a:p>
            <a:pPr algn="just" eaLnBrk="1" hangingPunct="1">
              <a:buFont typeface="Wingdings" panose="05000000000000000000" pitchFamily="2" charset="2"/>
              <a:buChar char="v"/>
              <a:tabLst>
                <a:tab pos="1658938" algn="l"/>
                <a:tab pos="3149600" algn="ctr"/>
                <a:tab pos="3425825" algn="l"/>
              </a:tabLst>
            </a:pPr>
            <a:endParaRPr lang="en-US" altLang="en-US" sz="2000"/>
          </a:p>
          <a:p>
            <a:pPr algn="just" eaLnBrk="1" hangingPunct="1">
              <a:buFont typeface="Arial" panose="020B0604020202020204" pitchFamily="34" charset="0"/>
              <a:buNone/>
              <a:tabLst>
                <a:tab pos="1658938" algn="l"/>
                <a:tab pos="3149600" algn="ctr"/>
                <a:tab pos="3425825" algn="l"/>
              </a:tabLst>
            </a:pPr>
            <a:endParaRPr lang="en-US" altLang="en-US" sz="2000"/>
          </a:p>
          <a:p>
            <a:pPr algn="just" eaLnBrk="1" hangingPunct="1">
              <a:buFont typeface="Arial" panose="020B0604020202020204" pitchFamily="34" charset="0"/>
              <a:buNone/>
              <a:tabLst>
                <a:tab pos="1658938" algn="l"/>
                <a:tab pos="3149600" algn="ctr"/>
                <a:tab pos="3425825" algn="l"/>
              </a:tabLst>
            </a:pPr>
            <a:r>
              <a:rPr lang="en-US" altLang="en-US" sz="2000"/>
              <a:t>The SELECT operator is unary; that is, it is applied to a single relation. Moreover, the selection operation is applied to each tuple individually; hence, selection conditions cannot involve more than one tuple.</a:t>
            </a:r>
          </a:p>
        </p:txBody>
      </p:sp>
      <p:sp>
        <p:nvSpPr>
          <p:cNvPr id="4" name="Date Placeholder 3">
            <a:extLst>
              <a:ext uri="{FF2B5EF4-FFF2-40B4-BE49-F238E27FC236}">
                <a16:creationId xmlns:a16="http://schemas.microsoft.com/office/drawing/2014/main" xmlns="" id="{2C98C72B-2F28-4EA2-BD62-0CA925A371D7}"/>
              </a:ext>
            </a:extLst>
          </p:cNvPr>
          <p:cNvSpPr>
            <a:spLocks noGrp="1"/>
          </p:cNvSpPr>
          <p:nvPr>
            <p:ph type="dt" sz="quarter" idx="10"/>
          </p:nvPr>
        </p:nvSpPr>
        <p:spPr/>
        <p:txBody>
          <a:bodyPr/>
          <a:lstStyle/>
          <a:p>
            <a:pPr>
              <a:defRPr/>
            </a:pPr>
            <a:fld id="{8482240B-8F6E-403F-9219-D81361A9E40C}" type="datetime1">
              <a:rPr lang="en-US"/>
              <a:pPr>
                <a:defRPr/>
              </a:pPr>
              <a:t>08/03/22</a:t>
            </a:fld>
            <a:endParaRPr lang="en-US"/>
          </a:p>
        </p:txBody>
      </p:sp>
      <p:sp>
        <p:nvSpPr>
          <p:cNvPr id="5" name="Footer Placeholder 4">
            <a:extLst>
              <a:ext uri="{FF2B5EF4-FFF2-40B4-BE49-F238E27FC236}">
                <a16:creationId xmlns:a16="http://schemas.microsoft.com/office/drawing/2014/main" xmlns="" id="{5CA3C28B-0E77-4D31-9934-81C2D7114F9B}"/>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A4DD72C5-25B3-4AE7-906F-F6C93363E27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03B50A-B803-4488-8F0E-82ECDC8031AA}" type="slidenum">
              <a:rPr lang="en-US" altLang="en-US">
                <a:solidFill>
                  <a:srgbClr val="898989"/>
                </a:solidFill>
                <a:latin typeface="Calibri" panose="020F0502020204030204" pitchFamily="34" charset="0"/>
              </a:rPr>
              <a:pPr eaLnBrk="1" hangingPunct="1"/>
              <a:t>85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31617521-A2A2-4A5F-A97F-BCC8857879D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Select Operation</a:t>
            </a:r>
          </a:p>
        </p:txBody>
      </p:sp>
      <p:pic>
        <p:nvPicPr>
          <p:cNvPr id="70663" name="Picture 2" descr="E:\NIET\Project\xLogo11.png.pagespeed.ic.pydHLuCQEZ.png">
            <a:extLst>
              <a:ext uri="{FF2B5EF4-FFF2-40B4-BE49-F238E27FC236}">
                <a16:creationId xmlns:a16="http://schemas.microsoft.com/office/drawing/2014/main" xmlns="" id="{A7796606-7229-483E-AC3E-ECBFDC9F2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xmlns="" id="{5ADFFC97-395C-4E23-B885-020617538D50}"/>
              </a:ext>
            </a:extLst>
          </p:cNvPr>
          <p:cNvSpPr>
            <a:spLocks noGrp="1"/>
          </p:cNvSpPr>
          <p:nvPr>
            <p:ph idx="1"/>
          </p:nvPr>
        </p:nvSpPr>
        <p:spPr>
          <a:xfrm>
            <a:off x="533400" y="990600"/>
            <a:ext cx="8229600" cy="5105400"/>
          </a:xfrm>
        </p:spPr>
        <p:txBody>
          <a:bodyPr/>
          <a:lstStyle/>
          <a:p>
            <a:pPr algn="just" eaLnBrk="1" hangingPunct="1">
              <a:buFont typeface="Arial" panose="020B0604020202020204" pitchFamily="34" charset="0"/>
              <a:buNone/>
              <a:tabLst>
                <a:tab pos="1658938" algn="l"/>
                <a:tab pos="3149600" algn="ctr"/>
                <a:tab pos="3425825" algn="l"/>
              </a:tabLst>
            </a:pPr>
            <a:r>
              <a:rPr lang="en-US" altLang="en-US" sz="2400" b="1">
                <a:solidFill>
                  <a:srgbClr val="FF0000"/>
                </a:solidFill>
              </a:rPr>
              <a:t>Clauses can be connected by the standard Boolean operators </a:t>
            </a:r>
            <a:r>
              <a:rPr lang="en-US" altLang="en-US" sz="2400" b="1" i="1">
                <a:solidFill>
                  <a:srgbClr val="FF0000"/>
                </a:solidFill>
              </a:rPr>
              <a:t>and, or</a:t>
            </a:r>
            <a:r>
              <a:rPr lang="en-US" altLang="en-US" sz="2400" b="1">
                <a:solidFill>
                  <a:srgbClr val="FF0000"/>
                </a:solidFill>
              </a:rPr>
              <a:t>, and </a:t>
            </a:r>
            <a:r>
              <a:rPr lang="en-US" altLang="en-US" sz="2400" b="1" i="1">
                <a:solidFill>
                  <a:srgbClr val="FF0000"/>
                </a:solidFill>
              </a:rPr>
              <a:t>not</a:t>
            </a:r>
            <a:r>
              <a:rPr lang="en-US" altLang="en-US" sz="2400" b="1">
                <a:solidFill>
                  <a:srgbClr val="FF0000"/>
                </a:solidFill>
              </a:rPr>
              <a:t> to form a general selection condition.</a:t>
            </a:r>
          </a:p>
          <a:p>
            <a:pPr algn="just" eaLnBrk="1" hangingPunct="1">
              <a:buFont typeface="Arial" panose="020B0604020202020204" pitchFamily="34" charset="0"/>
              <a:buNone/>
              <a:tabLst>
                <a:tab pos="1658938" algn="l"/>
                <a:tab pos="3149600" algn="ctr"/>
                <a:tab pos="3425825" algn="l"/>
              </a:tabLst>
            </a:pPr>
            <a:r>
              <a:rPr lang="en-US" altLang="en-US" sz="2400" b="1"/>
              <a:t>For example,</a:t>
            </a:r>
          </a:p>
          <a:p>
            <a:pPr algn="just" eaLnBrk="1" hangingPunct="1">
              <a:buFont typeface="Arial" panose="020B0604020202020204" pitchFamily="34" charset="0"/>
              <a:buNone/>
              <a:tabLst>
                <a:tab pos="1658938" algn="l"/>
                <a:tab pos="3149600" algn="ctr"/>
                <a:tab pos="3425825" algn="l"/>
              </a:tabLst>
            </a:pPr>
            <a:r>
              <a:rPr lang="en-US" altLang="en-US" sz="2400"/>
              <a:t>To select the tuples for all employees who either work in department 4 and make over 25,000 per year, or work in department 5 and make over 30,000.</a:t>
            </a:r>
          </a:p>
          <a:p>
            <a:pPr algn="just" eaLnBrk="1" hangingPunct="1">
              <a:buFont typeface="Arial" panose="020B0604020202020204" pitchFamily="34" charset="0"/>
              <a:buNone/>
              <a:tabLst>
                <a:tab pos="1658938" algn="l"/>
                <a:tab pos="3149600" algn="ctr"/>
                <a:tab pos="3425825" algn="l"/>
              </a:tabLst>
            </a:pPr>
            <a:r>
              <a:rPr lang="en-US" altLang="en-US" sz="2400"/>
              <a:t>we can specify the following SELECT operation:-</a:t>
            </a:r>
          </a:p>
          <a:p>
            <a:pPr algn="just" eaLnBrk="1" hangingPunct="1">
              <a:buFont typeface="Arial" panose="020B0604020202020204" pitchFamily="34" charset="0"/>
              <a:buNone/>
              <a:tabLst>
                <a:tab pos="1658938" algn="l"/>
                <a:tab pos="3149600" algn="ctr"/>
                <a:tab pos="3425825" algn="l"/>
              </a:tabLst>
            </a:pPr>
            <a:r>
              <a:rPr lang="en-US" altLang="en-US" sz="2400" b="1"/>
              <a:t>Ans.</a:t>
            </a:r>
          </a:p>
          <a:p>
            <a:pPr algn="just" eaLnBrk="1" hangingPunct="1">
              <a:buFont typeface="Arial" panose="020B0604020202020204" pitchFamily="34" charset="0"/>
              <a:buNone/>
              <a:tabLst>
                <a:tab pos="1658938" algn="l"/>
                <a:tab pos="3149600" algn="ctr"/>
                <a:tab pos="3425825" algn="l"/>
              </a:tabLst>
            </a:pPr>
            <a:endParaRPr lang="en-US" altLang="en-US" sz="2400" b="1"/>
          </a:p>
          <a:p>
            <a:pPr algn="just" eaLnBrk="1" hangingPunct="1">
              <a:buFont typeface="Arial" panose="020B0604020202020204" pitchFamily="34" charset="0"/>
              <a:buNone/>
              <a:tabLst>
                <a:tab pos="1658938" algn="l"/>
                <a:tab pos="3149600" algn="ctr"/>
                <a:tab pos="3425825" algn="l"/>
              </a:tabLst>
            </a:pPr>
            <a:r>
              <a:rPr lang="en-US" altLang="en-US" sz="2400" b="1">
                <a:solidFill>
                  <a:srgbClr val="FF0000"/>
                </a:solidFill>
              </a:rPr>
              <a:t>Output</a:t>
            </a:r>
          </a:p>
        </p:txBody>
      </p:sp>
      <p:sp>
        <p:nvSpPr>
          <p:cNvPr id="4" name="Date Placeholder 3">
            <a:extLst>
              <a:ext uri="{FF2B5EF4-FFF2-40B4-BE49-F238E27FC236}">
                <a16:creationId xmlns:a16="http://schemas.microsoft.com/office/drawing/2014/main" xmlns="" id="{77B775CE-ADB6-4DE4-98AE-9A1B8AA66525}"/>
              </a:ext>
            </a:extLst>
          </p:cNvPr>
          <p:cNvSpPr>
            <a:spLocks noGrp="1"/>
          </p:cNvSpPr>
          <p:nvPr>
            <p:ph type="dt" sz="quarter" idx="10"/>
          </p:nvPr>
        </p:nvSpPr>
        <p:spPr/>
        <p:txBody>
          <a:bodyPr/>
          <a:lstStyle/>
          <a:p>
            <a:pPr>
              <a:defRPr/>
            </a:pPr>
            <a:fld id="{67AC8606-194B-460D-A340-BB635DAD7D27}" type="datetime1">
              <a:rPr lang="en-US"/>
              <a:pPr>
                <a:defRPr/>
              </a:pPr>
              <a:t>08/03/22</a:t>
            </a:fld>
            <a:endParaRPr lang="en-US"/>
          </a:p>
        </p:txBody>
      </p:sp>
      <p:sp>
        <p:nvSpPr>
          <p:cNvPr id="5" name="Footer Placeholder 4">
            <a:extLst>
              <a:ext uri="{FF2B5EF4-FFF2-40B4-BE49-F238E27FC236}">
                <a16:creationId xmlns:a16="http://schemas.microsoft.com/office/drawing/2014/main" xmlns="" id="{6ACECCD7-DDD5-4243-915F-470D042D4911}"/>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CA36358E-E11D-4F2F-8C6A-01C9383D8AB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FB056-0C71-4EFF-9D20-DC42349CA00E}" type="slidenum">
              <a:rPr lang="en-US" altLang="en-US">
                <a:solidFill>
                  <a:srgbClr val="898989"/>
                </a:solidFill>
                <a:latin typeface="Calibri" panose="020F0502020204030204" pitchFamily="34" charset="0"/>
              </a:rPr>
              <a:pPr eaLnBrk="1" hangingPunct="1"/>
              <a:t>86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A0B298DF-5B60-4FD6-8886-97F12BF6919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Select Operation</a:t>
            </a:r>
          </a:p>
        </p:txBody>
      </p:sp>
      <p:pic>
        <p:nvPicPr>
          <p:cNvPr id="71687" name="Picture 2" descr="E:\NIET\Project\xLogo11.png.pagespeed.ic.pydHLuCQEZ.png">
            <a:extLst>
              <a:ext uri="{FF2B5EF4-FFF2-40B4-BE49-F238E27FC236}">
                <a16:creationId xmlns:a16="http://schemas.microsoft.com/office/drawing/2014/main" xmlns="" id="{C62FF6D2-6DFB-4460-B333-12F54FBBB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10">
            <a:extLst>
              <a:ext uri="{FF2B5EF4-FFF2-40B4-BE49-F238E27FC236}">
                <a16:creationId xmlns:a16="http://schemas.microsoft.com/office/drawing/2014/main" xmlns="" id="{AEE05C14-C343-4B62-AB4E-B3F8D9858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43400"/>
            <a:ext cx="6096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9" name="Picture 15">
            <a:extLst>
              <a:ext uri="{FF2B5EF4-FFF2-40B4-BE49-F238E27FC236}">
                <a16:creationId xmlns:a16="http://schemas.microsoft.com/office/drawing/2014/main" xmlns="" id="{0AAE8079-64F2-48DF-A369-86F2BAB151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105400"/>
            <a:ext cx="7353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1" name="Picture 17">
            <a:extLst>
              <a:ext uri="{FF2B5EF4-FFF2-40B4-BE49-F238E27FC236}">
                <a16:creationId xmlns:a16="http://schemas.microsoft.com/office/drawing/2014/main" xmlns="" id="{1AC06FAA-19D0-4AFE-BF78-98E08475A2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334000"/>
            <a:ext cx="7353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2" name="Picture 18">
            <a:extLst>
              <a:ext uri="{FF2B5EF4-FFF2-40B4-BE49-F238E27FC236}">
                <a16:creationId xmlns:a16="http://schemas.microsoft.com/office/drawing/2014/main" xmlns="" id="{69940849-84B0-4642-9505-70F871FDC1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562600"/>
            <a:ext cx="73914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6568"/>
                                        </p:tgtEl>
                                        <p:attrNameLst>
                                          <p:attrName>style.visibility</p:attrName>
                                        </p:attrNameLst>
                                      </p:cBhvr>
                                      <p:to>
                                        <p:strVal val="visible"/>
                                      </p:to>
                                    </p:set>
                                    <p:anim calcmode="lin" valueType="num">
                                      <p:cBhvr additive="base">
                                        <p:cTn id="7" dur="500" fill="hold"/>
                                        <p:tgtEl>
                                          <p:spTgt spid="66568"/>
                                        </p:tgtEl>
                                        <p:attrNameLst>
                                          <p:attrName>ppt_x</p:attrName>
                                        </p:attrNameLst>
                                      </p:cBhvr>
                                      <p:tavLst>
                                        <p:tav tm="0">
                                          <p:val>
                                            <p:strVal val="1+#ppt_w/2"/>
                                          </p:val>
                                        </p:tav>
                                        <p:tav tm="100000">
                                          <p:val>
                                            <p:strVal val="#ppt_x"/>
                                          </p:val>
                                        </p:tav>
                                      </p:tavLst>
                                    </p:anim>
                                    <p:anim calcmode="lin" valueType="num">
                                      <p:cBhvr additive="base">
                                        <p:cTn id="8" dur="500" fill="hold"/>
                                        <p:tgtEl>
                                          <p:spTgt spid="665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7599"/>
                                        </p:tgtEl>
                                        <p:attrNameLst>
                                          <p:attrName>style.visibility</p:attrName>
                                        </p:attrNameLst>
                                      </p:cBhvr>
                                      <p:to>
                                        <p:strVal val="visible"/>
                                      </p:to>
                                    </p:set>
                                    <p:anim calcmode="lin" valueType="num">
                                      <p:cBhvr additive="base">
                                        <p:cTn id="13" dur="500" fill="hold"/>
                                        <p:tgtEl>
                                          <p:spTgt spid="67599"/>
                                        </p:tgtEl>
                                        <p:attrNameLst>
                                          <p:attrName>ppt_x</p:attrName>
                                        </p:attrNameLst>
                                      </p:cBhvr>
                                      <p:tavLst>
                                        <p:tav tm="0">
                                          <p:val>
                                            <p:strVal val="0-#ppt_w/2"/>
                                          </p:val>
                                        </p:tav>
                                        <p:tav tm="100000">
                                          <p:val>
                                            <p:strVal val="#ppt_x"/>
                                          </p:val>
                                        </p:tav>
                                      </p:tavLst>
                                    </p:anim>
                                    <p:anim calcmode="lin" valueType="num">
                                      <p:cBhvr additive="base">
                                        <p:cTn id="14" dur="500" fill="hold"/>
                                        <p:tgtEl>
                                          <p:spTgt spid="675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7601"/>
                                        </p:tgtEl>
                                        <p:attrNameLst>
                                          <p:attrName>style.visibility</p:attrName>
                                        </p:attrNameLst>
                                      </p:cBhvr>
                                      <p:to>
                                        <p:strVal val="visible"/>
                                      </p:to>
                                    </p:set>
                                    <p:anim calcmode="lin" valueType="num">
                                      <p:cBhvr additive="base">
                                        <p:cTn id="19" dur="500" fill="hold"/>
                                        <p:tgtEl>
                                          <p:spTgt spid="67601"/>
                                        </p:tgtEl>
                                        <p:attrNameLst>
                                          <p:attrName>ppt_x</p:attrName>
                                        </p:attrNameLst>
                                      </p:cBhvr>
                                      <p:tavLst>
                                        <p:tav tm="0">
                                          <p:val>
                                            <p:strVal val="0-#ppt_w/2"/>
                                          </p:val>
                                        </p:tav>
                                        <p:tav tm="100000">
                                          <p:val>
                                            <p:strVal val="#ppt_x"/>
                                          </p:val>
                                        </p:tav>
                                      </p:tavLst>
                                    </p:anim>
                                    <p:anim calcmode="lin" valueType="num">
                                      <p:cBhvr additive="base">
                                        <p:cTn id="20" dur="500" fill="hold"/>
                                        <p:tgtEl>
                                          <p:spTgt spid="676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7602"/>
                                        </p:tgtEl>
                                        <p:attrNameLst>
                                          <p:attrName>style.visibility</p:attrName>
                                        </p:attrNameLst>
                                      </p:cBhvr>
                                      <p:to>
                                        <p:strVal val="visible"/>
                                      </p:to>
                                    </p:set>
                                    <p:anim calcmode="lin" valueType="num">
                                      <p:cBhvr additive="base">
                                        <p:cTn id="25" dur="500" fill="hold"/>
                                        <p:tgtEl>
                                          <p:spTgt spid="67602"/>
                                        </p:tgtEl>
                                        <p:attrNameLst>
                                          <p:attrName>ppt_x</p:attrName>
                                        </p:attrNameLst>
                                      </p:cBhvr>
                                      <p:tavLst>
                                        <p:tav tm="0">
                                          <p:val>
                                            <p:strVal val="0-#ppt_w/2"/>
                                          </p:val>
                                        </p:tav>
                                        <p:tav tm="100000">
                                          <p:val>
                                            <p:strVal val="#ppt_x"/>
                                          </p:val>
                                        </p:tav>
                                      </p:tavLst>
                                    </p:anim>
                                    <p:anim calcmode="lin" valueType="num">
                                      <p:cBhvr additive="base">
                                        <p:cTn id="26" dur="500" fill="hold"/>
                                        <p:tgtEl>
                                          <p:spTgt spid="676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a:extLst>
              <a:ext uri="{FF2B5EF4-FFF2-40B4-BE49-F238E27FC236}">
                <a16:creationId xmlns:a16="http://schemas.microsoft.com/office/drawing/2014/main" xmlns="" id="{8D30F6B1-7569-40B3-85E1-DE7BE101AA12}"/>
              </a:ext>
            </a:extLst>
          </p:cNvPr>
          <p:cNvSpPr>
            <a:spLocks noGrp="1"/>
          </p:cNvSpPr>
          <p:nvPr>
            <p:ph idx="1"/>
          </p:nvPr>
        </p:nvSpPr>
        <p:spPr>
          <a:xfrm>
            <a:off x="533400" y="990600"/>
            <a:ext cx="8229600" cy="5105400"/>
          </a:xfrm>
        </p:spPr>
        <p:txBody>
          <a:bodyPr/>
          <a:lstStyle/>
          <a:p>
            <a:pPr>
              <a:lnSpc>
                <a:spcPct val="80000"/>
              </a:lnSpc>
              <a:buFont typeface="Wingdings" panose="05000000000000000000" pitchFamily="2" charset="2"/>
              <a:buNone/>
            </a:pPr>
            <a:r>
              <a:rPr lang="en-US" altLang="en-US" sz="2400" b="1" dirty="0">
                <a:latin typeface="Times New Roman" panose="02020603050405020304" pitchFamily="18" charset="0"/>
              </a:rPr>
              <a:t>SELECT Operation Properties</a:t>
            </a:r>
          </a:p>
          <a:p>
            <a:pPr>
              <a:lnSpc>
                <a:spcPct val="80000"/>
              </a:lnSpc>
              <a:buFont typeface="Wingdings" panose="05000000000000000000" pitchFamily="2" charset="2"/>
              <a:buNone/>
            </a:pPr>
            <a:r>
              <a:rPr lang="en-US" altLang="en-US" sz="1000" dirty="0"/>
              <a:t>	</a:t>
            </a:r>
          </a:p>
          <a:p>
            <a:pPr>
              <a:lnSpc>
                <a:spcPct val="80000"/>
              </a:lnSpc>
              <a:buFont typeface="Wingdings" panose="05000000000000000000" pitchFamily="2" charset="2"/>
              <a:buNone/>
            </a:pPr>
            <a:endParaRPr lang="en-US" altLang="en-US" sz="1000" dirty="0">
              <a:latin typeface="Times New Roman" panose="02020603050405020304" pitchFamily="18" charset="0"/>
            </a:endParaRPr>
          </a:p>
          <a:p>
            <a:pPr lvl="1">
              <a:lnSpc>
                <a:spcPct val="80000"/>
              </a:lnSpc>
            </a:pPr>
            <a:r>
              <a:rPr lang="en-US" altLang="en-US" sz="1800" dirty="0"/>
              <a:t>	</a:t>
            </a:r>
            <a:r>
              <a:rPr lang="en-US" altLang="en-US" sz="2000" dirty="0"/>
              <a:t>The SELECT operation </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&lt;selection condition&gt;</a:t>
            </a:r>
            <a:r>
              <a:rPr lang="en-US" altLang="en-US" sz="2000" dirty="0"/>
              <a:t>(R) produces a relation S that has the same schema as R</a:t>
            </a:r>
          </a:p>
          <a:p>
            <a:pPr lvl="1">
              <a:lnSpc>
                <a:spcPct val="80000"/>
              </a:lnSpc>
              <a:buFontTx/>
              <a:buNone/>
            </a:pPr>
            <a:endParaRPr lang="en-US" altLang="en-US" sz="2000" dirty="0"/>
          </a:p>
          <a:p>
            <a:pPr lvl="1">
              <a:lnSpc>
                <a:spcPct val="80000"/>
              </a:lnSpc>
            </a:pPr>
            <a:r>
              <a:rPr lang="en-US" altLang="en-US" sz="2000" dirty="0"/>
              <a:t> The SELECT operation </a:t>
            </a:r>
            <a:r>
              <a:rPr lang="en-US" altLang="en-US" sz="2000" b="1" dirty="0">
                <a:latin typeface="Symbol" panose="05050102010706020507" pitchFamily="18" charset="2"/>
              </a:rPr>
              <a:t> </a:t>
            </a:r>
            <a:r>
              <a:rPr lang="en-US" altLang="en-US" sz="2000" dirty="0"/>
              <a:t>is</a:t>
            </a:r>
            <a:r>
              <a:rPr lang="en-US" altLang="en-US" sz="2000" b="1" dirty="0"/>
              <a:t> commutative; </a:t>
            </a:r>
            <a:r>
              <a:rPr lang="en-US" altLang="en-US" sz="2000" dirty="0"/>
              <a:t>i.e.,</a:t>
            </a:r>
            <a:r>
              <a:rPr lang="en-US" altLang="en-US" sz="2000" b="1" dirty="0"/>
              <a:t> </a:t>
            </a:r>
          </a:p>
          <a:p>
            <a:pPr lvl="1">
              <a:lnSpc>
                <a:spcPct val="80000"/>
              </a:lnSpc>
              <a:buFont typeface="Symbol" panose="05050102010706020507" pitchFamily="18" charset="2"/>
              <a:buChar char=" "/>
            </a:pP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&lt;condition1&gt;</a:t>
            </a:r>
            <a:r>
              <a:rPr lang="en-US" altLang="en-US" sz="2000" dirty="0"/>
              <a:t>(</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 condition2&gt; </a:t>
            </a:r>
            <a:r>
              <a:rPr lang="en-US" altLang="en-US" sz="2000" dirty="0"/>
              <a:t>(</a:t>
            </a:r>
            <a:r>
              <a:rPr lang="en-US" altLang="en-US" sz="2000" baseline="-16000" dirty="0"/>
              <a:t> </a:t>
            </a:r>
            <a:r>
              <a:rPr lang="en-US" altLang="en-US" sz="2000" dirty="0"/>
              <a:t>R)) = </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&lt;condition2&gt; </a:t>
            </a:r>
            <a:r>
              <a:rPr lang="en-US" altLang="en-US" sz="2000" dirty="0"/>
              <a:t>(</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 condition1&gt; </a:t>
            </a:r>
            <a:r>
              <a:rPr lang="en-US" altLang="en-US" sz="2000" dirty="0"/>
              <a:t>( R))</a:t>
            </a:r>
          </a:p>
          <a:p>
            <a:pPr lvl="1">
              <a:lnSpc>
                <a:spcPct val="80000"/>
              </a:lnSpc>
              <a:buFont typeface="Symbol" panose="05050102010706020507" pitchFamily="18" charset="2"/>
              <a:buChar char=" "/>
            </a:pPr>
            <a:endParaRPr lang="en-US" altLang="en-US" sz="2000" dirty="0"/>
          </a:p>
          <a:p>
            <a:pPr lvl="1">
              <a:lnSpc>
                <a:spcPct val="80000"/>
              </a:lnSpc>
            </a:pPr>
            <a:r>
              <a:rPr lang="en-US" altLang="en-US" sz="2000" dirty="0"/>
              <a:t>A cascaded SELECT operation </a:t>
            </a:r>
            <a:r>
              <a:rPr lang="en-US" altLang="en-US" sz="2000" b="1" dirty="0"/>
              <a:t>may be applied in any order; </a:t>
            </a:r>
            <a:r>
              <a:rPr lang="en-US" altLang="en-US" sz="2000" dirty="0"/>
              <a:t>i.e.,</a:t>
            </a:r>
            <a:r>
              <a:rPr lang="en-US" altLang="en-US" sz="2000" b="1" dirty="0"/>
              <a:t> </a:t>
            </a:r>
          </a:p>
          <a:p>
            <a:pPr lvl="1">
              <a:lnSpc>
                <a:spcPct val="80000"/>
              </a:lnSpc>
              <a:buFont typeface="Symbol" panose="05050102010706020507" pitchFamily="18" charset="2"/>
              <a:buChar char=" "/>
            </a:pP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&lt;condition1&gt;</a:t>
            </a:r>
            <a:r>
              <a:rPr lang="en-US" altLang="en-US" sz="2000" dirty="0"/>
              <a:t>(</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 condition2&gt; </a:t>
            </a:r>
            <a:r>
              <a:rPr lang="en-US" altLang="en-US" sz="2000" dirty="0"/>
              <a:t>(</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&lt;condition3&gt;</a:t>
            </a:r>
            <a:r>
              <a:rPr lang="en-US" altLang="en-US" sz="2000" dirty="0"/>
              <a:t> (</a:t>
            </a:r>
            <a:r>
              <a:rPr lang="en-US" altLang="en-US" sz="2000" baseline="-16000" dirty="0"/>
              <a:t> </a:t>
            </a:r>
            <a:r>
              <a:rPr lang="en-US" altLang="en-US" sz="2000" dirty="0"/>
              <a:t>R)) </a:t>
            </a:r>
          </a:p>
          <a:p>
            <a:pPr lvl="1">
              <a:lnSpc>
                <a:spcPct val="80000"/>
              </a:lnSpc>
              <a:buFont typeface="Symbol" panose="05050102010706020507" pitchFamily="18" charset="2"/>
              <a:buChar char=" "/>
            </a:pPr>
            <a:r>
              <a:rPr lang="en-US" altLang="en-US" sz="2000" dirty="0"/>
              <a:t>= </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&lt;condition2&gt; </a:t>
            </a:r>
            <a:r>
              <a:rPr lang="en-US" altLang="en-US" sz="2000" dirty="0"/>
              <a:t>(</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 condition3&gt; </a:t>
            </a:r>
            <a:r>
              <a:rPr lang="en-US" altLang="en-US" sz="2000" dirty="0"/>
              <a:t>(</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 condition1&gt; </a:t>
            </a:r>
            <a:r>
              <a:rPr lang="en-US" altLang="en-US" sz="2000" dirty="0"/>
              <a:t>( R)))</a:t>
            </a:r>
          </a:p>
          <a:p>
            <a:pPr lvl="1">
              <a:lnSpc>
                <a:spcPct val="80000"/>
              </a:lnSpc>
              <a:buFont typeface="Symbol" panose="05050102010706020507" pitchFamily="18" charset="2"/>
              <a:buChar char=" "/>
            </a:pPr>
            <a:endParaRPr lang="en-US" altLang="en-US" sz="2000" dirty="0"/>
          </a:p>
          <a:p>
            <a:pPr lvl="1">
              <a:lnSpc>
                <a:spcPct val="80000"/>
              </a:lnSpc>
            </a:pPr>
            <a:r>
              <a:rPr lang="en-US" altLang="en-US" sz="2000" dirty="0"/>
              <a:t>A cascaded SELECT operation may be replaced by a single selection with a conjunction of all the conditions</a:t>
            </a:r>
            <a:r>
              <a:rPr lang="en-US" altLang="en-US" sz="2000" b="1" dirty="0"/>
              <a:t>; </a:t>
            </a:r>
            <a:r>
              <a:rPr lang="en-US" altLang="en-US" sz="2000" dirty="0"/>
              <a:t>i.e.,</a:t>
            </a:r>
            <a:r>
              <a:rPr lang="en-US" altLang="en-US" sz="2000" b="1" dirty="0"/>
              <a:t> </a:t>
            </a:r>
          </a:p>
          <a:p>
            <a:pPr lvl="1">
              <a:lnSpc>
                <a:spcPct val="80000"/>
              </a:lnSpc>
              <a:buFont typeface="Symbol" panose="05050102010706020507" pitchFamily="18" charset="2"/>
              <a:buChar char=" "/>
            </a:pP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&lt;condition1&gt;</a:t>
            </a:r>
            <a:r>
              <a:rPr lang="en-US" altLang="en-US" sz="2000" dirty="0"/>
              <a:t>(</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 condition2&gt; </a:t>
            </a:r>
            <a:r>
              <a:rPr lang="en-US" altLang="en-US" sz="2000" dirty="0"/>
              <a:t>(</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&lt;condition3&gt;</a:t>
            </a:r>
            <a:r>
              <a:rPr lang="en-US" altLang="en-US" sz="2000" dirty="0"/>
              <a:t> (</a:t>
            </a:r>
            <a:r>
              <a:rPr lang="en-US" altLang="en-US" sz="2000" baseline="-16000" dirty="0"/>
              <a:t> </a:t>
            </a:r>
            <a:r>
              <a:rPr lang="en-US" altLang="en-US" sz="2000" dirty="0"/>
              <a:t>R)) </a:t>
            </a:r>
          </a:p>
          <a:p>
            <a:pPr lvl="1">
              <a:lnSpc>
                <a:spcPct val="80000"/>
              </a:lnSpc>
              <a:buFont typeface="Symbol" panose="05050102010706020507" pitchFamily="18" charset="2"/>
              <a:buChar char=" "/>
            </a:pPr>
            <a:r>
              <a:rPr lang="en-US" altLang="en-US" sz="2000" dirty="0"/>
              <a:t>= </a:t>
            </a:r>
            <a:r>
              <a:rPr lang="en-US" altLang="en-US" sz="2000" b="1" dirty="0">
                <a:latin typeface="Symbol" panose="05050102010706020507" pitchFamily="18" charset="2"/>
              </a:rPr>
              <a:t></a:t>
            </a:r>
            <a:r>
              <a:rPr lang="en-US" altLang="en-US" sz="2000" baseline="-16000" dirty="0">
                <a:latin typeface="Symbol" panose="05050102010706020507" pitchFamily="18" charset="2"/>
              </a:rPr>
              <a:t> </a:t>
            </a:r>
            <a:r>
              <a:rPr lang="en-US" altLang="en-US" sz="2000" baseline="-16000" dirty="0"/>
              <a:t>&lt;condition1&gt; AND &lt; condition2&gt;  AND &lt; condition3&gt; </a:t>
            </a:r>
            <a:r>
              <a:rPr lang="en-US" altLang="en-US" sz="2000" dirty="0"/>
              <a:t>( R)))</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xmlns="" id="{1B215B0C-6160-48A7-94C0-676F2ADE5A43}"/>
              </a:ext>
            </a:extLst>
          </p:cNvPr>
          <p:cNvSpPr>
            <a:spLocks noGrp="1"/>
          </p:cNvSpPr>
          <p:nvPr>
            <p:ph type="dt" sz="quarter" idx="10"/>
          </p:nvPr>
        </p:nvSpPr>
        <p:spPr/>
        <p:txBody>
          <a:bodyPr/>
          <a:lstStyle/>
          <a:p>
            <a:pPr>
              <a:defRPr/>
            </a:pPr>
            <a:fld id="{C434E729-088D-40D6-9F70-783BCA3C0469}" type="datetime1">
              <a:rPr lang="en-US"/>
              <a:pPr>
                <a:defRPr/>
              </a:pPr>
              <a:t>08/03/22</a:t>
            </a:fld>
            <a:endParaRPr lang="en-US"/>
          </a:p>
        </p:txBody>
      </p:sp>
      <p:sp>
        <p:nvSpPr>
          <p:cNvPr id="5" name="Footer Placeholder 4">
            <a:extLst>
              <a:ext uri="{FF2B5EF4-FFF2-40B4-BE49-F238E27FC236}">
                <a16:creationId xmlns:a16="http://schemas.microsoft.com/office/drawing/2014/main" xmlns="" id="{9A33433E-82CF-477C-B749-FD5520032E59}"/>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C8EE629A-6B7A-44CA-8515-BF36A4DDF42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3EE7B4-709E-43E0-B7DD-A76B74BCF3EA}" type="slidenum">
              <a:rPr lang="en-US" altLang="en-US">
                <a:solidFill>
                  <a:srgbClr val="898989"/>
                </a:solidFill>
                <a:latin typeface="Calibri" panose="020F0502020204030204" pitchFamily="34" charset="0"/>
              </a:rPr>
              <a:pPr eaLnBrk="1" hangingPunct="1"/>
              <a:t>87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D0B4C831-3601-4AAA-A660-BE2C4DE0042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Select Operation</a:t>
            </a:r>
          </a:p>
        </p:txBody>
      </p:sp>
      <p:pic>
        <p:nvPicPr>
          <p:cNvPr id="72711" name="Picture 2" descr="E:\NIET\Project\xLogo11.png.pagespeed.ic.pydHLuCQEZ.png">
            <a:extLst>
              <a:ext uri="{FF2B5EF4-FFF2-40B4-BE49-F238E27FC236}">
                <a16:creationId xmlns:a16="http://schemas.microsoft.com/office/drawing/2014/main" xmlns="" id="{C7D798F5-3347-494A-8A8A-F17F92D54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xmlns="" id="{A535A8A0-7DE7-4BD4-AD2A-5C268C1B6FF4}"/>
              </a:ext>
            </a:extLst>
          </p:cNvPr>
          <p:cNvSpPr>
            <a:spLocks noGrp="1"/>
          </p:cNvSpPr>
          <p:nvPr>
            <p:ph idx="1"/>
          </p:nvPr>
        </p:nvSpPr>
        <p:spPr>
          <a:xfrm>
            <a:off x="533400" y="990600"/>
            <a:ext cx="8229600" cy="5105400"/>
          </a:xfrm>
        </p:spPr>
        <p:txBody>
          <a:bodyPr>
            <a:normAutofit lnSpcReduction="10000"/>
          </a:bodyPr>
          <a:lstStyle/>
          <a:p>
            <a:pPr algn="just" eaLnBrk="1" hangingPunct="1">
              <a:buFont typeface="Arial" panose="020B0604020202020204" pitchFamily="34" charset="0"/>
              <a:buNone/>
              <a:tabLst>
                <a:tab pos="1658938" algn="l"/>
                <a:tab pos="3149600" algn="ctr"/>
                <a:tab pos="3425825" algn="l"/>
              </a:tabLst>
            </a:pPr>
            <a:r>
              <a:rPr lang="en-US" altLang="en-US" sz="2400"/>
              <a:t>In SQL, the SELECT condition is typically specified in the </a:t>
            </a:r>
            <a:r>
              <a:rPr lang="en-US" altLang="en-US" sz="2400" b="1"/>
              <a:t>WHERE clause </a:t>
            </a:r>
            <a:r>
              <a:rPr lang="en-US" altLang="en-US" sz="2400"/>
              <a:t>of a query. For example, the following operation: </a:t>
            </a:r>
          </a:p>
          <a:p>
            <a:pPr algn="just" eaLnBrk="1" hangingPunct="1">
              <a:buFont typeface="Arial" panose="020B0604020202020204" pitchFamily="34" charset="0"/>
              <a:buNone/>
              <a:tabLst>
                <a:tab pos="1658938" algn="l"/>
                <a:tab pos="3149600" algn="ctr"/>
                <a:tab pos="3425825" algn="l"/>
              </a:tabLst>
            </a:pPr>
            <a:r>
              <a:rPr lang="en-US" altLang="en-US" sz="2400"/>
              <a:t>Example :- To select the tuples for all employees who  work in department 4 and make over 30,000 per year.</a:t>
            </a:r>
          </a:p>
          <a:p>
            <a:pPr algn="just" eaLnBrk="1" hangingPunct="1">
              <a:buFont typeface="Arial" panose="020B0604020202020204" pitchFamily="34" charset="0"/>
              <a:buNone/>
              <a:tabLst>
                <a:tab pos="1658938" algn="l"/>
                <a:tab pos="3149600" algn="ctr"/>
                <a:tab pos="3425825" algn="l"/>
              </a:tabLst>
            </a:pPr>
            <a:endParaRPr lang="en-US" altLang="en-US" sz="2400"/>
          </a:p>
          <a:p>
            <a:pPr algn="just" eaLnBrk="1" hangingPunct="1">
              <a:buFont typeface="Arial" panose="020B0604020202020204" pitchFamily="34" charset="0"/>
              <a:buNone/>
              <a:tabLst>
                <a:tab pos="1658938" algn="l"/>
                <a:tab pos="3149600" algn="ctr"/>
                <a:tab pos="3425825" algn="l"/>
              </a:tabLst>
            </a:pPr>
            <a:r>
              <a:rPr lang="en-US" altLang="en-US" sz="2400"/>
              <a:t>	</a:t>
            </a:r>
            <a:r>
              <a:rPr lang="en-US" altLang="en-US" sz="2400" b="1"/>
              <a:t>Ans.</a:t>
            </a:r>
            <a:r>
              <a:rPr lang="en-US" altLang="en-US" sz="2400"/>
              <a:t>	σ Dno=4 AND Salary&gt;30000 (EMPLOYEE)</a:t>
            </a:r>
          </a:p>
          <a:p>
            <a:pPr algn="just" eaLnBrk="1" hangingPunct="1">
              <a:buFont typeface="Arial" panose="020B0604020202020204" pitchFamily="34" charset="0"/>
              <a:buNone/>
              <a:tabLst>
                <a:tab pos="1658938" algn="l"/>
                <a:tab pos="3149600" algn="ctr"/>
                <a:tab pos="3425825" algn="l"/>
              </a:tabLst>
            </a:pPr>
            <a:r>
              <a:rPr lang="en-US" altLang="en-US" sz="2400" b="1">
                <a:solidFill>
                  <a:srgbClr val="FF0000"/>
                </a:solidFill>
              </a:rPr>
              <a:t>Output</a:t>
            </a:r>
          </a:p>
          <a:p>
            <a:pPr algn="just" eaLnBrk="1" hangingPunct="1">
              <a:buFont typeface="Arial" panose="020B0604020202020204" pitchFamily="34" charset="0"/>
              <a:buNone/>
              <a:tabLst>
                <a:tab pos="1658938" algn="l"/>
                <a:tab pos="3149600" algn="ctr"/>
                <a:tab pos="3425825" algn="l"/>
              </a:tabLst>
            </a:pPr>
            <a:endParaRPr lang="en-US" altLang="en-US" sz="2400"/>
          </a:p>
          <a:p>
            <a:pPr algn="just" eaLnBrk="1" hangingPunct="1">
              <a:buFont typeface="Arial" panose="020B0604020202020204" pitchFamily="34" charset="0"/>
              <a:buNone/>
              <a:tabLst>
                <a:tab pos="1658938" algn="l"/>
                <a:tab pos="3149600" algn="ctr"/>
                <a:tab pos="3425825" algn="l"/>
              </a:tabLst>
            </a:pPr>
            <a:endParaRPr lang="en-US" altLang="en-US" sz="2400"/>
          </a:p>
          <a:p>
            <a:pPr algn="just" eaLnBrk="1" hangingPunct="1">
              <a:buFont typeface="Arial" panose="020B0604020202020204" pitchFamily="34" charset="0"/>
              <a:buNone/>
              <a:tabLst>
                <a:tab pos="1658938" algn="l"/>
                <a:tab pos="3149600" algn="ctr"/>
                <a:tab pos="3425825" algn="l"/>
              </a:tabLst>
            </a:pPr>
            <a:endParaRPr lang="en-US" altLang="en-US" sz="2400" b="1">
              <a:solidFill>
                <a:srgbClr val="FF0000"/>
              </a:solidFill>
            </a:endParaRPr>
          </a:p>
          <a:p>
            <a:pPr algn="just" eaLnBrk="1" hangingPunct="1">
              <a:buFont typeface="Arial" panose="020B0604020202020204" pitchFamily="34" charset="0"/>
              <a:buNone/>
              <a:tabLst>
                <a:tab pos="1658938" algn="l"/>
                <a:tab pos="3149600" algn="ctr"/>
                <a:tab pos="3425825" algn="l"/>
              </a:tabLst>
            </a:pPr>
            <a:r>
              <a:rPr lang="en-US" altLang="en-US" sz="2400" b="1">
                <a:solidFill>
                  <a:srgbClr val="FF0000"/>
                </a:solidFill>
              </a:rPr>
              <a:t>would correspond to the following SQL query: </a:t>
            </a:r>
            <a:r>
              <a:rPr lang="en-US" altLang="en-US" sz="2400"/>
              <a:t>-</a:t>
            </a:r>
          </a:p>
          <a:p>
            <a:pPr algn="just" eaLnBrk="1" hangingPunct="1">
              <a:buFont typeface="Arial" panose="020B0604020202020204" pitchFamily="34" charset="0"/>
              <a:buNone/>
              <a:tabLst>
                <a:tab pos="1658938" algn="l"/>
                <a:tab pos="3149600" algn="ctr"/>
                <a:tab pos="3425825" algn="l"/>
              </a:tabLst>
            </a:pPr>
            <a:r>
              <a:rPr lang="en-US" altLang="en-US" sz="2400"/>
              <a:t>SELECT * FROM EMPLOYEE WHERE Dno=4 AND Salary&gt;30000;</a:t>
            </a:r>
          </a:p>
          <a:p>
            <a:pPr algn="just" eaLnBrk="1" hangingPunct="1">
              <a:buFont typeface="Arial" panose="020B0604020202020204" pitchFamily="34" charset="0"/>
              <a:buNone/>
              <a:tabLst>
                <a:tab pos="1658938" algn="l"/>
                <a:tab pos="3149600" algn="ctr"/>
                <a:tab pos="3425825" algn="l"/>
              </a:tabLst>
            </a:pPr>
            <a:endParaRPr lang="en-US" altLang="en-US" sz="2400"/>
          </a:p>
        </p:txBody>
      </p:sp>
      <p:sp>
        <p:nvSpPr>
          <p:cNvPr id="4" name="Date Placeholder 3">
            <a:extLst>
              <a:ext uri="{FF2B5EF4-FFF2-40B4-BE49-F238E27FC236}">
                <a16:creationId xmlns:a16="http://schemas.microsoft.com/office/drawing/2014/main" xmlns="" id="{37D8228E-C94B-49B0-B9B2-545B0350BA0D}"/>
              </a:ext>
            </a:extLst>
          </p:cNvPr>
          <p:cNvSpPr>
            <a:spLocks noGrp="1"/>
          </p:cNvSpPr>
          <p:nvPr>
            <p:ph type="dt" sz="quarter" idx="10"/>
          </p:nvPr>
        </p:nvSpPr>
        <p:spPr/>
        <p:txBody>
          <a:bodyPr/>
          <a:lstStyle/>
          <a:p>
            <a:pPr>
              <a:defRPr/>
            </a:pPr>
            <a:fld id="{A2EDB45B-986C-497A-8145-F6B7325B59C3}" type="datetime1">
              <a:rPr lang="en-US"/>
              <a:pPr>
                <a:defRPr/>
              </a:pPr>
              <a:t>08/03/22</a:t>
            </a:fld>
            <a:endParaRPr lang="en-US"/>
          </a:p>
        </p:txBody>
      </p:sp>
      <p:sp>
        <p:nvSpPr>
          <p:cNvPr id="5" name="Footer Placeholder 4">
            <a:extLst>
              <a:ext uri="{FF2B5EF4-FFF2-40B4-BE49-F238E27FC236}">
                <a16:creationId xmlns:a16="http://schemas.microsoft.com/office/drawing/2014/main" xmlns="" id="{6243E3E7-085F-43A1-8B88-8025126E943B}"/>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6A5D4EE3-C2FC-4B9F-9629-CF9DAE50198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501320-6046-4155-9CC1-A28B2C272AD2}" type="slidenum">
              <a:rPr lang="en-US" altLang="en-US">
                <a:solidFill>
                  <a:srgbClr val="898989"/>
                </a:solidFill>
                <a:latin typeface="Calibri" panose="020F0502020204030204" pitchFamily="34" charset="0"/>
              </a:rPr>
              <a:pPr eaLnBrk="1" hangingPunct="1"/>
              <a:t>88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B8D05D-F249-46DF-9E83-3B5A87F21F9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Select Operation with SQL</a:t>
            </a:r>
          </a:p>
        </p:txBody>
      </p:sp>
      <p:pic>
        <p:nvPicPr>
          <p:cNvPr id="73735" name="Picture 2" descr="E:\NIET\Project\xLogo11.png.pagespeed.ic.pydHLuCQEZ.png">
            <a:extLst>
              <a:ext uri="{FF2B5EF4-FFF2-40B4-BE49-F238E27FC236}">
                <a16:creationId xmlns:a16="http://schemas.microsoft.com/office/drawing/2014/main" xmlns="" id="{C070D1BF-F8D1-4184-BB20-36A07CFB4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a:extLst>
              <a:ext uri="{FF2B5EF4-FFF2-40B4-BE49-F238E27FC236}">
                <a16:creationId xmlns:a16="http://schemas.microsoft.com/office/drawing/2014/main" xmlns="" id="{C81AB4AE-3D17-40AE-8B04-C7FF914B9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114800"/>
            <a:ext cx="7353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a:extLst>
              <a:ext uri="{FF2B5EF4-FFF2-40B4-BE49-F238E27FC236}">
                <a16:creationId xmlns:a16="http://schemas.microsoft.com/office/drawing/2014/main" xmlns="" id="{8706EF1C-B413-4506-999B-3AC5734A4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343400"/>
            <a:ext cx="7353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9634">
                                            <p:txEl>
                                              <p:pRg st="3" end="3"/>
                                            </p:txEl>
                                          </p:spTgt>
                                        </p:tgtEl>
                                        <p:attrNameLst>
                                          <p:attrName>style.visibility</p:attrName>
                                        </p:attrNameLst>
                                      </p:cBhvr>
                                      <p:to>
                                        <p:strVal val="visible"/>
                                      </p:to>
                                    </p:set>
                                    <p:anim calcmode="lin" valueType="num">
                                      <p:cBhvr additive="base">
                                        <p:cTn id="7" dur="500" fill="hold"/>
                                        <p:tgtEl>
                                          <p:spTgt spid="69634">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9634">
                                            <p:txEl>
                                              <p:pRg st="9" end="9"/>
                                            </p:txEl>
                                          </p:spTgt>
                                        </p:tgtEl>
                                        <p:attrNameLst>
                                          <p:attrName>style.visibility</p:attrName>
                                        </p:attrNameLst>
                                      </p:cBhvr>
                                      <p:to>
                                        <p:strVal val="visible"/>
                                      </p:to>
                                    </p:set>
                                    <p:anim calcmode="lin" valueType="num">
                                      <p:cBhvr additive="base">
                                        <p:cTn id="25" dur="500" fill="hold"/>
                                        <p:tgtEl>
                                          <p:spTgt spid="69634">
                                            <p:txEl>
                                              <p:pRg st="9" end="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63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xmlns="" id="{C8BB4187-F8BB-49A1-B63B-9D42ADB4564A}"/>
              </a:ext>
            </a:extLst>
          </p:cNvPr>
          <p:cNvSpPr>
            <a:spLocks noGrp="1"/>
          </p:cNvSpPr>
          <p:nvPr>
            <p:ph idx="1"/>
          </p:nvPr>
        </p:nvSpPr>
        <p:spPr>
          <a:xfrm>
            <a:off x="533400" y="990600"/>
            <a:ext cx="8229600" cy="5105400"/>
          </a:xfrm>
        </p:spPr>
        <p:txBody>
          <a:bodyPr/>
          <a:lstStyle/>
          <a:p>
            <a:pPr algn="just" eaLnBrk="1" hangingPunct="1">
              <a:buFont typeface="Arial" panose="020B0604020202020204" pitchFamily="34" charset="0"/>
              <a:buNone/>
              <a:tabLst>
                <a:tab pos="1658938" algn="l"/>
                <a:tab pos="3149600" algn="ctr"/>
                <a:tab pos="3425825" algn="l"/>
              </a:tabLst>
            </a:pPr>
            <a:r>
              <a:rPr lang="en-US" altLang="en-US" sz="2400" dirty="0"/>
              <a:t>Q1. What is Integrity Constraint? Also discussed the different type of Integrity Constraint?</a:t>
            </a:r>
          </a:p>
          <a:p>
            <a:pPr algn="just" eaLnBrk="1" hangingPunct="1">
              <a:buFont typeface="Arial" panose="020B0604020202020204" pitchFamily="34" charset="0"/>
              <a:buNone/>
              <a:tabLst>
                <a:tab pos="1658938" algn="l"/>
                <a:tab pos="3149600" algn="ctr"/>
                <a:tab pos="3425825" algn="l"/>
              </a:tabLst>
            </a:pPr>
            <a:r>
              <a:rPr lang="en-US" altLang="en-US" sz="2400" dirty="0"/>
              <a:t>Q2. Differentiate between relational data model, relational database and relation database management system.</a:t>
            </a:r>
          </a:p>
          <a:p>
            <a:pPr algn="just" eaLnBrk="1" hangingPunct="1">
              <a:buFont typeface="Arial" panose="020B0604020202020204" pitchFamily="34" charset="0"/>
              <a:buNone/>
              <a:tabLst>
                <a:tab pos="1658938" algn="l"/>
                <a:tab pos="3149600" algn="ctr"/>
                <a:tab pos="3425825" algn="l"/>
              </a:tabLst>
            </a:pPr>
            <a:r>
              <a:rPr lang="en-US" altLang="en-US" sz="2400" dirty="0"/>
              <a:t>Q3 Differentiate between procedural and non-procedural Query language .</a:t>
            </a:r>
          </a:p>
          <a:p>
            <a:pPr algn="just" eaLnBrk="1" hangingPunct="1">
              <a:buFont typeface="Arial" panose="020B0604020202020204" pitchFamily="34" charset="0"/>
              <a:buNone/>
              <a:tabLst>
                <a:tab pos="1658938" algn="l"/>
                <a:tab pos="3149600" algn="ctr"/>
                <a:tab pos="3425825" algn="l"/>
              </a:tabLst>
            </a:pPr>
            <a:r>
              <a:rPr lang="en-US" altLang="en-US" sz="2400" b="1" dirty="0">
                <a:solidFill>
                  <a:srgbClr val="C00000"/>
                </a:solidFill>
              </a:rPr>
              <a:t>Exercise:-  </a:t>
            </a:r>
          </a:p>
          <a:p>
            <a:pPr algn="just" eaLnBrk="1" hangingPunct="1">
              <a:buFont typeface="Arial" panose="020B0604020202020204" pitchFamily="34" charset="0"/>
              <a:buNone/>
              <a:tabLst>
                <a:tab pos="1658938" algn="l"/>
                <a:tab pos="3149600" algn="ctr"/>
                <a:tab pos="3425825" algn="l"/>
              </a:tabLst>
            </a:pPr>
            <a:r>
              <a:rPr lang="en-US" altLang="en-US" sz="2400" dirty="0"/>
              <a:t> 1. To find  those tuple  who live in the city  “ Greater </a:t>
            </a:r>
            <a:r>
              <a:rPr lang="en-US" altLang="en-US" sz="2400" dirty="0" err="1"/>
              <a:t>noida</a:t>
            </a:r>
            <a:r>
              <a:rPr lang="en-US" altLang="en-US" sz="2400" dirty="0"/>
              <a:t> ” .</a:t>
            </a:r>
          </a:p>
          <a:p>
            <a:pPr algn="just" eaLnBrk="1" hangingPunct="1">
              <a:buFont typeface="Arial" panose="020B0604020202020204" pitchFamily="34" charset="0"/>
              <a:buNone/>
              <a:tabLst>
                <a:tab pos="1658938" algn="l"/>
                <a:tab pos="3149600" algn="ctr"/>
                <a:tab pos="3425825" algn="l"/>
              </a:tabLst>
            </a:pPr>
            <a:r>
              <a:rPr lang="en-US" altLang="en-US" sz="2400" dirty="0"/>
              <a:t>2. To find those tuple have loan of more than 2000 made by </a:t>
            </a:r>
            <a:r>
              <a:rPr lang="en-US" altLang="en-US" sz="2400" dirty="0" err="1"/>
              <a:t>noida</a:t>
            </a:r>
            <a:r>
              <a:rPr lang="en-US" altLang="en-US" sz="2400" dirty="0"/>
              <a:t>  branch.  </a:t>
            </a:r>
          </a:p>
          <a:p>
            <a:pPr algn="just" eaLnBrk="1" hangingPunct="1">
              <a:buFont typeface="Arial" panose="020B0604020202020204" pitchFamily="34" charset="0"/>
              <a:buNone/>
              <a:tabLst>
                <a:tab pos="1658938" algn="l"/>
                <a:tab pos="3149600" algn="ctr"/>
                <a:tab pos="3425825" algn="l"/>
              </a:tabLst>
            </a:pPr>
            <a:endParaRPr lang="en-US" altLang="en-US" sz="2400" dirty="0"/>
          </a:p>
          <a:p>
            <a:pPr algn="just" eaLnBrk="1" hangingPunct="1">
              <a:buFont typeface="Arial" panose="020B0604020202020204" pitchFamily="34" charset="0"/>
              <a:buNone/>
              <a:tabLst>
                <a:tab pos="1658938" algn="l"/>
                <a:tab pos="3149600" algn="ctr"/>
                <a:tab pos="3425825" algn="l"/>
              </a:tabLst>
            </a:pPr>
            <a:endParaRPr lang="en-US" altLang="en-US" sz="2400" dirty="0"/>
          </a:p>
          <a:p>
            <a:pPr algn="just" eaLnBrk="1" hangingPunct="1">
              <a:buFont typeface="Arial" panose="020B0604020202020204" pitchFamily="34" charset="0"/>
              <a:buNone/>
              <a:tabLst>
                <a:tab pos="1658938" algn="l"/>
                <a:tab pos="3149600" algn="ctr"/>
                <a:tab pos="3425825" algn="l"/>
              </a:tabLst>
            </a:pPr>
            <a:endParaRPr lang="en-US" altLang="en-US" sz="2400" dirty="0"/>
          </a:p>
        </p:txBody>
      </p:sp>
      <p:sp>
        <p:nvSpPr>
          <p:cNvPr id="4" name="Date Placeholder 3">
            <a:extLst>
              <a:ext uri="{FF2B5EF4-FFF2-40B4-BE49-F238E27FC236}">
                <a16:creationId xmlns:a16="http://schemas.microsoft.com/office/drawing/2014/main" xmlns="" id="{4B5D7A43-3FD5-4DCC-BB86-86BF594BD508}"/>
              </a:ext>
            </a:extLst>
          </p:cNvPr>
          <p:cNvSpPr>
            <a:spLocks noGrp="1"/>
          </p:cNvSpPr>
          <p:nvPr>
            <p:ph type="dt" sz="quarter" idx="10"/>
          </p:nvPr>
        </p:nvSpPr>
        <p:spPr/>
        <p:txBody>
          <a:bodyPr/>
          <a:lstStyle/>
          <a:p>
            <a:pPr>
              <a:defRPr/>
            </a:pPr>
            <a:fld id="{A2EDB45B-986C-497A-8145-F6B7325B59C3}" type="datetime1">
              <a:rPr lang="en-US"/>
              <a:pPr>
                <a:defRPr/>
              </a:pPr>
              <a:t>08/03/22</a:t>
            </a:fld>
            <a:endParaRPr lang="en-US"/>
          </a:p>
        </p:txBody>
      </p:sp>
      <p:sp>
        <p:nvSpPr>
          <p:cNvPr id="5" name="Footer Placeholder 4">
            <a:extLst>
              <a:ext uri="{FF2B5EF4-FFF2-40B4-BE49-F238E27FC236}">
                <a16:creationId xmlns:a16="http://schemas.microsoft.com/office/drawing/2014/main" xmlns="" id="{8BE2A1B2-39A2-43ED-942C-D9F4C7141EAE}"/>
              </a:ext>
            </a:extLst>
          </p:cNvPr>
          <p:cNvSpPr>
            <a:spLocks noGrp="1"/>
          </p:cNvSpPr>
          <p:nvPr>
            <p:ph type="ftr" sz="quarter" idx="11"/>
          </p:nvPr>
        </p:nvSpPr>
        <p:spPr>
          <a:xfrm>
            <a:off x="2514600" y="6356350"/>
            <a:ext cx="5029200" cy="365125"/>
          </a:xfrm>
        </p:spPr>
        <p:txBody>
          <a:bodyPr/>
          <a:lstStyle/>
          <a:p>
            <a:r>
              <a:rPr lang="en-US" dirty="0"/>
              <a:t>Vikrant Malik          KCS-501 and DBMS                Unit-2</a:t>
            </a:r>
          </a:p>
        </p:txBody>
      </p:sp>
      <p:sp>
        <p:nvSpPr>
          <p:cNvPr id="6" name="Slide Number Placeholder 5">
            <a:extLst>
              <a:ext uri="{FF2B5EF4-FFF2-40B4-BE49-F238E27FC236}">
                <a16:creationId xmlns:a16="http://schemas.microsoft.com/office/drawing/2014/main" xmlns="" id="{C33B54EA-BC8C-463D-ABAE-8249A6D1D93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49FA04-1E39-40F9-9BA8-C7FC3FB16505}" type="slidenum">
              <a:rPr lang="en-US" altLang="en-US">
                <a:solidFill>
                  <a:srgbClr val="898989"/>
                </a:solidFill>
                <a:latin typeface="Calibri" panose="020F0502020204030204" pitchFamily="34" charset="0"/>
              </a:rPr>
              <a:pPr eaLnBrk="1" hangingPunct="1"/>
              <a:t>89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F0DA7BFD-6604-4A76-ABDE-1C9EB61F3D4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buFont typeface="Arial" pitchFamily="34" charset="0"/>
              <a:buNone/>
              <a:tabLst>
                <a:tab pos="1658938" algn="l"/>
                <a:tab pos="3149600" algn="ctr"/>
                <a:tab pos="3425825" algn="l"/>
              </a:tabLst>
              <a:defRPr/>
            </a:pPr>
            <a:r>
              <a:rPr lang="en-US" sz="3200" b="1" dirty="0"/>
              <a:t>Quiz </a:t>
            </a:r>
          </a:p>
        </p:txBody>
      </p:sp>
      <p:pic>
        <p:nvPicPr>
          <p:cNvPr id="74759" name="Picture 2" descr="E:\NIET\Project\xLogo11.png.pagespeed.ic.pydHLuCQEZ.png">
            <a:extLst>
              <a:ext uri="{FF2B5EF4-FFF2-40B4-BE49-F238E27FC236}">
                <a16:creationId xmlns:a16="http://schemas.microsoft.com/office/drawing/2014/main" xmlns="" id="{79DBE218-B858-45D1-8D76-D31418B02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229600" cy="4680520"/>
          </a:xfrm>
        </p:spPr>
        <p:txBody>
          <a:bodyPr>
            <a:noAutofit/>
          </a:bodyPr>
          <a:lstStyle/>
          <a:p>
            <a:pPr algn="just"/>
            <a:r>
              <a:rPr lang="en-US" sz="2200" b="1" dirty="0"/>
              <a:t>Attribute:</a:t>
            </a:r>
            <a:r>
              <a:rPr lang="en-US" sz="2200" dirty="0"/>
              <a:t> Each column in a Table. Attributes are the properties which define a relation. e.g., </a:t>
            </a:r>
            <a:r>
              <a:rPr lang="en-US" sz="2200" dirty="0" err="1"/>
              <a:t>Student_Rollno</a:t>
            </a:r>
            <a:r>
              <a:rPr lang="en-US" sz="2200" dirty="0"/>
              <a:t>, </a:t>
            </a:r>
            <a:r>
              <a:rPr lang="en-US" sz="2200" dirty="0" err="1"/>
              <a:t>NAME,etc</a:t>
            </a:r>
            <a:r>
              <a:rPr lang="en-US" sz="2200" dirty="0"/>
              <a:t>.</a:t>
            </a:r>
          </a:p>
          <a:p>
            <a:pPr algn="just"/>
            <a:r>
              <a:rPr lang="en-US" sz="2200" b="1" dirty="0"/>
              <a:t>Tables</a:t>
            </a:r>
            <a:r>
              <a:rPr lang="en-US" sz="2200" dirty="0"/>
              <a:t> – In the Relational model the, relations are saved in the table format. It is stored along with its entities. A table has two properties rows and columns. Rows represent records and columns represent attributes. </a:t>
            </a:r>
          </a:p>
          <a:p>
            <a:pPr algn="just"/>
            <a:r>
              <a:rPr lang="en-US" sz="2200" b="1" dirty="0"/>
              <a:t>Tuple</a:t>
            </a:r>
            <a:r>
              <a:rPr lang="en-US" sz="2200" dirty="0"/>
              <a:t> – It is nothing but a single row of a table, which contains a single record. </a:t>
            </a:r>
          </a:p>
          <a:p>
            <a:pPr algn="just"/>
            <a:r>
              <a:rPr lang="en-US" sz="2200" b="1" dirty="0"/>
              <a:t>Relation Schema:</a:t>
            </a:r>
            <a:r>
              <a:rPr lang="en-US" sz="2200" dirty="0"/>
              <a:t> A relation schema represents the name of the relation with its attributes.</a:t>
            </a:r>
            <a:r>
              <a:rPr lang="en-US" sz="2200" b="1" dirty="0"/>
              <a:t> </a:t>
            </a:r>
            <a:endParaRPr lang="en-US" sz="2200" dirty="0"/>
          </a:p>
          <a:p>
            <a:pPr algn="just"/>
            <a:r>
              <a:rPr lang="en-US" sz="2200" b="1" dirty="0"/>
              <a:t>Degree:</a:t>
            </a:r>
            <a:r>
              <a:rPr lang="en-US" sz="2200" dirty="0"/>
              <a:t> The total number of attributes which in the relation is called the degree of the </a:t>
            </a:r>
            <a:r>
              <a:rPr lang="en-US" sz="2200" dirty="0" smtClean="0"/>
              <a:t>relation (unary, Binary, n-</a:t>
            </a:r>
            <a:r>
              <a:rPr lang="en-US" sz="2200" dirty="0" err="1" smtClean="0"/>
              <a:t>ary</a:t>
            </a:r>
            <a:r>
              <a:rPr lang="en-US" sz="2200" dirty="0" smtClean="0"/>
              <a:t> etc.). </a:t>
            </a:r>
            <a:endParaRPr lang="en-US" sz="2200" dirty="0"/>
          </a:p>
          <a:p>
            <a:endParaRPr lang="en-US" sz="2200" dirty="0"/>
          </a:p>
        </p:txBody>
      </p:sp>
      <p:sp>
        <p:nvSpPr>
          <p:cNvPr id="4" name="Date Placeholder 3"/>
          <p:cNvSpPr>
            <a:spLocks noGrp="1"/>
          </p:cNvSpPr>
          <p:nvPr>
            <p:ph type="dt" sz="half" idx="10"/>
          </p:nvPr>
        </p:nvSpPr>
        <p:spPr/>
        <p:txBody>
          <a:bodyPr/>
          <a:lstStyle/>
          <a:p>
            <a:fld id="{46C167D5-B025-4470-A76F-DCAC5A6DBFD2}" type="datetime1">
              <a:rPr lang="en-US" smtClean="0"/>
              <a:pPr/>
              <a:t>08/03/22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Relational Model Concepts (CO2)</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43609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xmlns="" id="{BDA801E0-A06E-4519-8804-B3FAFCBDAC99}"/>
              </a:ext>
            </a:extLst>
          </p:cNvPr>
          <p:cNvSpPr>
            <a:spLocks noGrp="1"/>
          </p:cNvSpPr>
          <p:nvPr>
            <p:ph idx="1"/>
          </p:nvPr>
        </p:nvSpPr>
        <p:spPr>
          <a:xfrm>
            <a:off x="533400" y="838200"/>
            <a:ext cx="8229600" cy="5257800"/>
          </a:xfrm>
        </p:spPr>
        <p:txBody>
          <a:bodyPr>
            <a:normAutofit lnSpcReduction="10000"/>
          </a:bodyPr>
          <a:lstStyle/>
          <a:p>
            <a:pPr algn="just">
              <a:lnSpc>
                <a:spcPct val="80000"/>
              </a:lnSpc>
              <a:buFont typeface="Wingdings" panose="05000000000000000000" pitchFamily="2" charset="2"/>
              <a:buNone/>
            </a:pPr>
            <a:r>
              <a:rPr lang="en-US" altLang="en-US" sz="2400"/>
              <a:t>This operation selects certain </a:t>
            </a:r>
            <a:r>
              <a:rPr lang="en-US" altLang="en-US" sz="2400" i="1"/>
              <a:t>columns</a:t>
            </a:r>
            <a:r>
              <a:rPr lang="en-US" altLang="en-US" sz="2400"/>
              <a:t> from the table and discards the other columns. The PROJECT creates a vertical partitioning – one with the needed columns (attributes) containing results of the operation and other containing the discarded Columns.</a:t>
            </a:r>
          </a:p>
          <a:p>
            <a:pPr algn="just">
              <a:lnSpc>
                <a:spcPct val="80000"/>
              </a:lnSpc>
              <a:buFont typeface="Wingdings" panose="05000000000000000000" pitchFamily="2" charset="2"/>
              <a:buNone/>
            </a:pPr>
            <a:endParaRPr lang="en-US" altLang="en-US" sz="2400"/>
          </a:p>
          <a:p>
            <a:pPr algn="just">
              <a:lnSpc>
                <a:spcPct val="80000"/>
              </a:lnSpc>
              <a:buFont typeface="Wingdings" panose="05000000000000000000" pitchFamily="2" charset="2"/>
              <a:buNone/>
            </a:pPr>
            <a:r>
              <a:rPr lang="en-US" altLang="en-US" sz="2400" b="1">
                <a:solidFill>
                  <a:srgbClr val="FF0000"/>
                </a:solidFill>
              </a:rPr>
              <a:t>The general form of the project operation is </a:t>
            </a:r>
          </a:p>
          <a:p>
            <a:pPr algn="just">
              <a:lnSpc>
                <a:spcPct val="80000"/>
              </a:lnSpc>
              <a:buFont typeface="Wingdings" panose="05000000000000000000" pitchFamily="2" charset="2"/>
              <a:buNone/>
            </a:pPr>
            <a:r>
              <a:rPr lang="en-US" altLang="en-US" sz="3600">
                <a:latin typeface="Symbol" panose="05050102010706020507" pitchFamily="18" charset="2"/>
              </a:rPr>
              <a:t>					</a:t>
            </a:r>
            <a:r>
              <a:rPr lang="en-US" altLang="en-US" sz="2000">
                <a:latin typeface="Times New Roman" panose="02020603050405020304" pitchFamily="18" charset="0"/>
              </a:rPr>
              <a:t>&lt;attribute list&gt;(R) </a:t>
            </a:r>
          </a:p>
          <a:p>
            <a:pPr algn="just">
              <a:lnSpc>
                <a:spcPct val="80000"/>
              </a:lnSpc>
              <a:buFont typeface="Wingdings" panose="05000000000000000000" pitchFamily="2" charset="2"/>
              <a:buNone/>
            </a:pPr>
            <a:r>
              <a:rPr lang="en-US" altLang="en-US" sz="2400"/>
              <a:t> </a:t>
            </a:r>
            <a:r>
              <a:rPr lang="en-US" altLang="en-US" sz="2400">
                <a:latin typeface="Times New Roman" panose="02020603050405020304" pitchFamily="18" charset="0"/>
              </a:rPr>
              <a:t>where </a:t>
            </a:r>
            <a:r>
              <a:rPr lang="en-US" altLang="en-US" sz="3600">
                <a:latin typeface="Symbol" panose="05050102010706020507" pitchFamily="18" charset="2"/>
              </a:rPr>
              <a:t></a:t>
            </a:r>
            <a:r>
              <a:rPr lang="en-US" altLang="en-US" sz="2000"/>
              <a:t> (</a:t>
            </a:r>
            <a:r>
              <a:rPr lang="en-US" altLang="en-US" sz="2400"/>
              <a:t>pi) is the symbol used to represent the project operation and &lt;attribute list&gt; is the desired list of attributes from the attributes of relation R. </a:t>
            </a:r>
          </a:p>
          <a:p>
            <a:pPr algn="just">
              <a:lnSpc>
                <a:spcPct val="80000"/>
              </a:lnSpc>
              <a:buFont typeface="Wingdings" panose="05000000000000000000" pitchFamily="2" charset="2"/>
              <a:buNone/>
            </a:pPr>
            <a:endParaRPr lang="en-US" altLang="en-US" sz="2400"/>
          </a:p>
          <a:p>
            <a:pPr algn="just">
              <a:lnSpc>
                <a:spcPct val="80000"/>
              </a:lnSpc>
              <a:buFont typeface="Wingdings" panose="05000000000000000000" pitchFamily="2" charset="2"/>
              <a:buNone/>
            </a:pPr>
            <a:r>
              <a:rPr lang="en-US" altLang="en-US" sz="2400"/>
              <a:t>The project operation </a:t>
            </a:r>
            <a:r>
              <a:rPr lang="en-US" altLang="en-US" sz="2400" i="1"/>
              <a:t>removes any duplicate tuples,</a:t>
            </a:r>
            <a:r>
              <a:rPr lang="en-US" altLang="en-US" sz="2400"/>
              <a:t> so the result of the project operation is a set of tuples and hence a valid relation. This is also unary operator.</a:t>
            </a:r>
            <a:endParaRPr lang="en-US" altLang="en-US" sz="2400">
              <a:solidFill>
                <a:srgbClr val="FF0066"/>
              </a:solidFill>
            </a:endParaRPr>
          </a:p>
          <a:p>
            <a:pPr algn="just">
              <a:lnSpc>
                <a:spcPct val="80000"/>
              </a:lnSpc>
              <a:buFont typeface="Wingdings" panose="05000000000000000000" pitchFamily="2" charset="2"/>
              <a:buNone/>
            </a:pPr>
            <a:endParaRPr lang="en-US" altLang="en-US" sz="2400">
              <a:latin typeface="Times New Roman" panose="02020603050405020304" pitchFamily="18" charset="0"/>
            </a:endParaRPr>
          </a:p>
          <a:p>
            <a:pPr eaLnBrk="1" hangingPunct="1"/>
            <a:endParaRPr lang="en-US" altLang="en-US" sz="2200"/>
          </a:p>
        </p:txBody>
      </p:sp>
      <p:sp>
        <p:nvSpPr>
          <p:cNvPr id="4" name="Date Placeholder 3">
            <a:extLst>
              <a:ext uri="{FF2B5EF4-FFF2-40B4-BE49-F238E27FC236}">
                <a16:creationId xmlns:a16="http://schemas.microsoft.com/office/drawing/2014/main" xmlns="" id="{C8F4771B-007F-4243-AA53-4AE5B17AEAC4}"/>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152F30A9-B93C-4D92-98BC-98C6DE745825}"/>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E5A30372-35DB-4803-A140-9745AF46141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975043-C4F8-41D6-8A74-9C6DC6C5A660}" type="slidenum">
              <a:rPr lang="en-US" altLang="en-US">
                <a:solidFill>
                  <a:srgbClr val="898989"/>
                </a:solidFill>
                <a:latin typeface="Calibri" panose="020F0502020204030204" pitchFamily="34" charset="0"/>
              </a:rPr>
              <a:pPr eaLnBrk="1" hangingPunct="1"/>
              <a:t>90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47E38B75-7648-48CA-8EC6-855C0ACC326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solidFill>
                  <a:srgbClr val="FF0000"/>
                </a:solidFill>
              </a:rPr>
              <a:t>Project Operation (</a:t>
            </a:r>
            <a:r>
              <a:rPr lang="en-US" sz="3200" dirty="0">
                <a:solidFill>
                  <a:srgbClr val="FF0000"/>
                </a:solidFill>
                <a:latin typeface="Symbol" pitchFamily="18" charset="2"/>
              </a:rPr>
              <a:t></a:t>
            </a:r>
            <a:r>
              <a:rPr lang="en-US" sz="3200" b="1" dirty="0">
                <a:solidFill>
                  <a:srgbClr val="FF0000"/>
                </a:solidFill>
              </a:rPr>
              <a:t>)            </a:t>
            </a:r>
            <a:r>
              <a:rPr lang="en-US" sz="3200" b="1" dirty="0"/>
              <a:t>CO2</a:t>
            </a:r>
          </a:p>
        </p:txBody>
      </p:sp>
      <p:pic>
        <p:nvPicPr>
          <p:cNvPr id="75783" name="Picture 2" descr="E:\NIET\Project\xLogo11.png.pagespeed.ic.pydHLuCQEZ.png">
            <a:extLst>
              <a:ext uri="{FF2B5EF4-FFF2-40B4-BE49-F238E27FC236}">
                <a16:creationId xmlns:a16="http://schemas.microsoft.com/office/drawing/2014/main" xmlns="" id="{48B10CE4-D5A4-4F30-86E5-9FD217552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a:extLst>
              <a:ext uri="{FF2B5EF4-FFF2-40B4-BE49-F238E27FC236}">
                <a16:creationId xmlns:a16="http://schemas.microsoft.com/office/drawing/2014/main" xmlns="" id="{752B3F0B-C7FD-4775-AFF2-4F831C724877}"/>
              </a:ext>
            </a:extLst>
          </p:cNvPr>
          <p:cNvSpPr>
            <a:spLocks noGrp="1"/>
          </p:cNvSpPr>
          <p:nvPr>
            <p:ph idx="1"/>
          </p:nvPr>
        </p:nvSpPr>
        <p:spPr>
          <a:xfrm>
            <a:off x="533400" y="990600"/>
            <a:ext cx="8229600" cy="5181600"/>
          </a:xfrm>
        </p:spPr>
        <p:txBody>
          <a:bodyPr/>
          <a:lstStyle/>
          <a:p>
            <a:pPr>
              <a:lnSpc>
                <a:spcPct val="80000"/>
              </a:lnSpc>
              <a:buFont typeface="Wingdings" panose="05000000000000000000" pitchFamily="2" charset="2"/>
              <a:buNone/>
            </a:pPr>
            <a:r>
              <a:rPr lang="en-US" altLang="en-US" sz="2000" dirty="0">
                <a:latin typeface="Times New Roman" panose="02020603050405020304" pitchFamily="18" charset="0"/>
              </a:rPr>
              <a:t>Example 1;- To list each employee’s </a:t>
            </a:r>
            <a:r>
              <a:rPr lang="en-US" altLang="en-US" sz="2000" dirty="0" err="1">
                <a:latin typeface="Times New Roman" panose="02020603050405020304" pitchFamily="18" charset="0"/>
              </a:rPr>
              <a:t>lastname</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firstname</a:t>
            </a:r>
            <a:r>
              <a:rPr lang="en-US" altLang="en-US" sz="2000" dirty="0">
                <a:latin typeface="Times New Roman" panose="02020603050405020304" pitchFamily="18" charset="0"/>
              </a:rPr>
              <a:t> and salary,</a:t>
            </a:r>
          </a:p>
          <a:p>
            <a:pPr>
              <a:lnSpc>
                <a:spcPct val="80000"/>
              </a:lnSpc>
              <a:buFont typeface="Wingdings" panose="05000000000000000000" pitchFamily="2" charset="2"/>
              <a:buNone/>
            </a:pPr>
            <a:endParaRPr lang="en-US" altLang="en-US" sz="2000" dirty="0">
              <a:latin typeface="Times New Roman" panose="02020603050405020304" pitchFamily="18" charset="0"/>
            </a:endParaRPr>
          </a:p>
          <a:p>
            <a:pPr>
              <a:lnSpc>
                <a:spcPct val="80000"/>
              </a:lnSpc>
              <a:buFont typeface="Wingdings" panose="05000000000000000000" pitchFamily="2" charset="2"/>
              <a:buNone/>
            </a:pPr>
            <a:r>
              <a:rPr lang="en-US" altLang="en-US" sz="2000" dirty="0">
                <a:latin typeface="Times New Roman" panose="02020603050405020304" pitchFamily="18" charset="0"/>
              </a:rPr>
              <a:t>Ans </a:t>
            </a:r>
          </a:p>
          <a:p>
            <a:pPr lvl="1">
              <a:lnSpc>
                <a:spcPct val="80000"/>
              </a:lnSpc>
              <a:buSzPct val="150000"/>
              <a:buFontTx/>
              <a:buNone/>
            </a:pPr>
            <a:r>
              <a:rPr lang="en-US" altLang="en-US" sz="700" dirty="0"/>
              <a:t>		</a:t>
            </a:r>
            <a:r>
              <a:rPr lang="en-US" altLang="en-US" sz="1600" dirty="0"/>
              <a:t>	</a:t>
            </a:r>
            <a:r>
              <a:rPr lang="en-US" altLang="en-US" sz="1600" dirty="0">
                <a:latin typeface="Symbol" panose="05050102010706020507" pitchFamily="18" charset="2"/>
              </a:rPr>
              <a:t></a:t>
            </a:r>
            <a:r>
              <a:rPr lang="en-US" altLang="en-US" sz="3200" dirty="0">
                <a:latin typeface="Symbol" panose="05050102010706020507" pitchFamily="18" charset="2"/>
              </a:rPr>
              <a:t></a:t>
            </a:r>
            <a:r>
              <a:rPr lang="en-US" altLang="en-US" sz="1800" b="1" baseline="-25000" dirty="0"/>
              <a:t> LNAME,FNAME,SALARY</a:t>
            </a:r>
            <a:r>
              <a:rPr lang="en-US" altLang="en-US" sz="2000" b="1" dirty="0"/>
              <a:t>(EMPLOYEE)</a:t>
            </a:r>
          </a:p>
          <a:p>
            <a:pPr lvl="1">
              <a:lnSpc>
                <a:spcPct val="80000"/>
              </a:lnSpc>
              <a:buSzPct val="150000"/>
              <a:buFontTx/>
              <a:buNone/>
            </a:pPr>
            <a:endParaRPr lang="en-US" altLang="en-US" sz="2000" b="1" dirty="0"/>
          </a:p>
          <a:p>
            <a:pPr lvl="1">
              <a:lnSpc>
                <a:spcPct val="80000"/>
              </a:lnSpc>
              <a:buSzPct val="150000"/>
              <a:buFontTx/>
              <a:buNone/>
            </a:pPr>
            <a:r>
              <a:rPr lang="en-US" altLang="en-US" sz="2000" b="1" dirty="0"/>
              <a:t>Output</a:t>
            </a:r>
          </a:p>
          <a:p>
            <a:pPr lvl="1">
              <a:lnSpc>
                <a:spcPct val="80000"/>
              </a:lnSpc>
              <a:buSzPct val="150000"/>
              <a:buFontTx/>
              <a:buNone/>
            </a:pPr>
            <a:endParaRPr lang="en-US" altLang="en-US" sz="2000" b="1" dirty="0"/>
          </a:p>
          <a:p>
            <a:pPr lvl="1">
              <a:lnSpc>
                <a:spcPct val="80000"/>
              </a:lnSpc>
              <a:buSzPct val="150000"/>
              <a:buFontTx/>
              <a:buNone/>
            </a:pPr>
            <a:endParaRPr lang="en-US" altLang="en-US" sz="1600" b="1" dirty="0"/>
          </a:p>
          <a:p>
            <a:pPr eaLnBrk="1" hangingPunct="1"/>
            <a:endParaRPr lang="en-US" altLang="en-US" sz="2200" dirty="0">
              <a:sym typeface="Symbol" panose="05050102010706020507" pitchFamily="18" charset="2"/>
            </a:endParaRPr>
          </a:p>
          <a:p>
            <a:pPr eaLnBrk="1" hangingPunct="1">
              <a:lnSpc>
                <a:spcPct val="140000"/>
              </a:lnSpc>
            </a:pPr>
            <a:endParaRPr lang="en-US" altLang="en-US" sz="2200" dirty="0"/>
          </a:p>
          <a:p>
            <a:pPr eaLnBrk="1" hangingPunct="1">
              <a:lnSpc>
                <a:spcPct val="140000"/>
              </a:lnSpc>
              <a:buFont typeface="Monotype Sorts"/>
              <a:buNone/>
            </a:pPr>
            <a:endParaRPr lang="en-US" altLang="en-US" sz="2200" i="1" dirty="0"/>
          </a:p>
          <a:p>
            <a:pPr eaLnBrk="1" hangingPunct="1">
              <a:lnSpc>
                <a:spcPct val="140000"/>
              </a:lnSpc>
              <a:buFont typeface="Monotype Sorts"/>
              <a:buNone/>
            </a:pPr>
            <a:r>
              <a:rPr lang="en-US" altLang="en-US" sz="2400" dirty="0"/>
              <a:t/>
            </a:r>
            <a:br>
              <a:rPr lang="en-US" altLang="en-US" sz="2400" dirty="0"/>
            </a:br>
            <a:endParaRPr lang="en-US" altLang="en-US" sz="2200" i="1" dirty="0"/>
          </a:p>
          <a:p>
            <a:pPr eaLnBrk="1" hangingPunct="1"/>
            <a:endParaRPr lang="en-US" altLang="en-US" sz="2200" dirty="0"/>
          </a:p>
        </p:txBody>
      </p:sp>
      <p:sp>
        <p:nvSpPr>
          <p:cNvPr id="4" name="Date Placeholder 3">
            <a:extLst>
              <a:ext uri="{FF2B5EF4-FFF2-40B4-BE49-F238E27FC236}">
                <a16:creationId xmlns:a16="http://schemas.microsoft.com/office/drawing/2014/main" xmlns="" id="{92B3C6F9-101E-4239-B6BC-51BD6A362DE2}"/>
              </a:ext>
            </a:extLst>
          </p:cNvPr>
          <p:cNvSpPr>
            <a:spLocks noGrp="1"/>
          </p:cNvSpPr>
          <p:nvPr>
            <p:ph type="dt" sz="quarter" idx="10"/>
          </p:nvPr>
        </p:nvSpPr>
        <p:spPr/>
        <p:txBody>
          <a:bodyPr/>
          <a:lstStyle/>
          <a:p>
            <a:pPr>
              <a:defRPr/>
            </a:pPr>
            <a:fld id="{D0C4E785-4815-457C-86A9-A517D291311A}" type="datetime1">
              <a:rPr lang="en-US"/>
              <a:pPr>
                <a:defRPr/>
              </a:pPr>
              <a:t>08/03/22</a:t>
            </a:fld>
            <a:endParaRPr lang="en-US"/>
          </a:p>
        </p:txBody>
      </p:sp>
      <p:sp>
        <p:nvSpPr>
          <p:cNvPr id="5" name="Footer Placeholder 4">
            <a:extLst>
              <a:ext uri="{FF2B5EF4-FFF2-40B4-BE49-F238E27FC236}">
                <a16:creationId xmlns:a16="http://schemas.microsoft.com/office/drawing/2014/main" xmlns="" id="{8F161905-CB3D-4537-BF7B-7E2137941AE9}"/>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478760AF-0D23-46DB-9D93-77384D35ED4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C9318E-B52B-4180-9F0D-2D37C58677AB}" type="slidenum">
              <a:rPr lang="en-US" altLang="en-US">
                <a:solidFill>
                  <a:srgbClr val="898989"/>
                </a:solidFill>
                <a:latin typeface="Calibri" panose="020F0502020204030204" pitchFamily="34" charset="0"/>
              </a:rPr>
              <a:pPr eaLnBrk="1" hangingPunct="1"/>
              <a:t>91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E7A8B309-FEC1-4F3B-B3C9-073AC9CECAF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Projection Operator</a:t>
            </a:r>
          </a:p>
        </p:txBody>
      </p:sp>
      <p:pic>
        <p:nvPicPr>
          <p:cNvPr id="76807" name="Picture 2" descr="E:\NIET\Project\xLogo11.png.pagespeed.ic.pydHLuCQEZ.png">
            <a:extLst>
              <a:ext uri="{FF2B5EF4-FFF2-40B4-BE49-F238E27FC236}">
                <a16:creationId xmlns:a16="http://schemas.microsoft.com/office/drawing/2014/main" xmlns="" id="{7B1764FD-61B2-44ED-83A9-B7A9950EA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2" name="Picture 9">
            <a:extLst>
              <a:ext uri="{FF2B5EF4-FFF2-40B4-BE49-F238E27FC236}">
                <a16:creationId xmlns:a16="http://schemas.microsoft.com/office/drawing/2014/main" xmlns="" id="{AEF2D39F-6CA4-4B3A-B8B1-A816521EB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276600"/>
            <a:ext cx="40386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2706">
                                            <p:txEl>
                                              <p:pRg st="3" end="3"/>
                                            </p:txEl>
                                          </p:spTgt>
                                        </p:tgtEl>
                                        <p:attrNameLst>
                                          <p:attrName>style.visibility</p:attrName>
                                        </p:attrNameLst>
                                      </p:cBhvr>
                                      <p:to>
                                        <p:strVal val="visible"/>
                                      </p:to>
                                    </p:set>
                                    <p:anim calcmode="lin" valueType="num">
                                      <p:cBhvr additive="base">
                                        <p:cTn id="7" dur="500" fill="hold"/>
                                        <p:tgtEl>
                                          <p:spTgt spid="72706">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27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2712"/>
                                        </p:tgtEl>
                                        <p:attrNameLst>
                                          <p:attrName>style.visibility</p:attrName>
                                        </p:attrNameLst>
                                      </p:cBhvr>
                                      <p:to>
                                        <p:strVal val="visible"/>
                                      </p:to>
                                    </p:set>
                                    <p:anim calcmode="lin" valueType="num">
                                      <p:cBhvr additive="base">
                                        <p:cTn id="13" dur="500" fill="hold"/>
                                        <p:tgtEl>
                                          <p:spTgt spid="72712"/>
                                        </p:tgtEl>
                                        <p:attrNameLst>
                                          <p:attrName>ppt_x</p:attrName>
                                        </p:attrNameLst>
                                      </p:cBhvr>
                                      <p:tavLst>
                                        <p:tav tm="0">
                                          <p:val>
                                            <p:strVal val="1+#ppt_w/2"/>
                                          </p:val>
                                        </p:tav>
                                        <p:tav tm="100000">
                                          <p:val>
                                            <p:strVal val="#ppt_x"/>
                                          </p:val>
                                        </p:tav>
                                      </p:tavLst>
                                    </p:anim>
                                    <p:anim calcmode="lin" valueType="num">
                                      <p:cBhvr additive="base">
                                        <p:cTn id="14" dur="500" fill="hold"/>
                                        <p:tgtEl>
                                          <p:spTgt spid="727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a:extLst>
              <a:ext uri="{FF2B5EF4-FFF2-40B4-BE49-F238E27FC236}">
                <a16:creationId xmlns:a16="http://schemas.microsoft.com/office/drawing/2014/main" xmlns="" id="{D40670B3-2D27-4D36-A29C-B12B9984F5E7}"/>
              </a:ext>
            </a:extLst>
          </p:cNvPr>
          <p:cNvSpPr>
            <a:spLocks noGrp="1"/>
          </p:cNvSpPr>
          <p:nvPr>
            <p:ph idx="1"/>
          </p:nvPr>
        </p:nvSpPr>
        <p:spPr>
          <a:xfrm>
            <a:off x="533400" y="990600"/>
            <a:ext cx="8229600" cy="5181600"/>
          </a:xfrm>
        </p:spPr>
        <p:txBody>
          <a:bodyPr/>
          <a:lstStyle/>
          <a:p>
            <a:pPr eaLnBrk="1" hangingPunct="1">
              <a:lnSpc>
                <a:spcPct val="140000"/>
              </a:lnSpc>
              <a:buFont typeface="Monotype Sorts"/>
              <a:buNone/>
            </a:pPr>
            <a:r>
              <a:rPr lang="en-US" altLang="en-US" sz="2400" b="1">
                <a:solidFill>
                  <a:srgbClr val="FF0000"/>
                </a:solidFill>
              </a:rPr>
              <a:t>Example 2:-</a:t>
            </a:r>
            <a:r>
              <a:rPr lang="en-US" altLang="en-US" sz="2400"/>
              <a:t>To eliminate the </a:t>
            </a:r>
            <a:r>
              <a:rPr lang="en-US" altLang="en-US" sz="2400" i="1"/>
              <a:t>branch_name</a:t>
            </a:r>
            <a:r>
              <a:rPr lang="en-US" altLang="en-US" sz="2400"/>
              <a:t> attribute of </a:t>
            </a:r>
            <a:r>
              <a:rPr lang="en-US" altLang="en-US" sz="2400" i="1"/>
              <a:t>account.</a:t>
            </a:r>
            <a:r>
              <a:rPr lang="en-US" altLang="en-US" sz="2400"/>
              <a:t/>
            </a:r>
            <a:br>
              <a:rPr lang="en-US" altLang="en-US" sz="2400"/>
            </a:br>
            <a:r>
              <a:rPr lang="en-US" altLang="en-US" sz="2400"/>
              <a:t>         	</a:t>
            </a:r>
            <a:r>
              <a:rPr lang="en-US" altLang="en-US" sz="2400">
                <a:sym typeface="Symbol" panose="05050102010706020507" pitchFamily="18" charset="2"/>
              </a:rPr>
              <a:t></a:t>
            </a:r>
            <a:r>
              <a:rPr lang="en-US" altLang="en-US" sz="2400" i="1" baseline="-25000"/>
              <a:t>account_number, balance</a:t>
            </a:r>
            <a:r>
              <a:rPr lang="en-US" altLang="en-US" sz="2400"/>
              <a:t> (</a:t>
            </a:r>
            <a:r>
              <a:rPr lang="en-US" altLang="en-US" sz="2400" i="1"/>
              <a:t>account</a:t>
            </a:r>
            <a:r>
              <a:rPr lang="en-US" altLang="en-US" sz="2400"/>
              <a:t>) </a:t>
            </a:r>
            <a:br>
              <a:rPr lang="en-US" altLang="en-US" sz="2400"/>
            </a:br>
            <a:endParaRPr lang="en-US" altLang="en-US" sz="2200" i="1"/>
          </a:p>
          <a:p>
            <a:pPr eaLnBrk="1" hangingPunct="1">
              <a:buFont typeface="Arial" panose="020B0604020202020204" pitchFamily="34" charset="0"/>
              <a:buNone/>
            </a:pPr>
            <a:r>
              <a:rPr kumimoji="1" lang="en-US" altLang="en-US" sz="2400" b="1">
                <a:solidFill>
                  <a:srgbClr val="FF0000"/>
                </a:solidFill>
                <a:sym typeface="Symbol" panose="05050102010706020507" pitchFamily="18" charset="2"/>
              </a:rPr>
              <a:t>Example 3:- </a:t>
            </a:r>
            <a:r>
              <a:rPr kumimoji="1" lang="en-US" altLang="en-US" sz="2400">
                <a:sym typeface="Symbol" panose="05050102010706020507" pitchFamily="18" charset="2"/>
              </a:rPr>
              <a:t>Find the loan number for each loan of an amount greater than 12000.</a:t>
            </a:r>
          </a:p>
          <a:p>
            <a:pPr eaLnBrk="1" hangingPunct="1">
              <a:buFont typeface="Arial" panose="020B0604020202020204" pitchFamily="34" charset="0"/>
              <a:buNone/>
            </a:pPr>
            <a:endParaRPr kumimoji="1" lang="en-US" altLang="en-US" sz="2400">
              <a:sym typeface="Symbol" panose="05050102010706020507" pitchFamily="18" charset="2"/>
            </a:endParaRPr>
          </a:p>
          <a:p>
            <a:pPr eaLnBrk="1" hangingPunct="1">
              <a:buFont typeface="Arial" panose="020B0604020202020204" pitchFamily="34" charset="0"/>
              <a:buNone/>
            </a:pPr>
            <a:r>
              <a:rPr kumimoji="1" lang="en-US" altLang="en-US" sz="2400">
                <a:sym typeface="Symbol" panose="05050102010706020507" pitchFamily="18" charset="2"/>
              </a:rPr>
              <a:t>Ans.		 </a:t>
            </a:r>
            <a:r>
              <a:rPr kumimoji="1" lang="en-US" altLang="en-US" sz="2400" baseline="-25000">
                <a:sym typeface="Symbol" panose="05050102010706020507" pitchFamily="18" charset="2"/>
              </a:rPr>
              <a:t>loan_number</a:t>
            </a:r>
            <a:r>
              <a:rPr kumimoji="1" lang="en-US" altLang="en-US" sz="2400">
                <a:sym typeface="Symbol" panose="05050102010706020507" pitchFamily="18" charset="2"/>
              </a:rPr>
              <a:t> (</a:t>
            </a:r>
            <a:r>
              <a:rPr kumimoji="1" lang="en-US" altLang="en-US" sz="2800" i="1" baseline="-25000">
                <a:sym typeface="Symbol" panose="05050102010706020507" pitchFamily="18" charset="2"/>
              </a:rPr>
              <a:t>amount</a:t>
            </a:r>
            <a:r>
              <a:rPr kumimoji="1" lang="en-US" altLang="en-US" sz="2400" i="1">
                <a:sym typeface="Symbol" panose="05050102010706020507" pitchFamily="18" charset="2"/>
              </a:rPr>
              <a:t> </a:t>
            </a:r>
            <a:r>
              <a:rPr kumimoji="1" lang="en-US" altLang="en-US" sz="2400" baseline="-25000">
                <a:sym typeface="Symbol" panose="05050102010706020507" pitchFamily="18" charset="2"/>
              </a:rPr>
              <a:t>&gt; 12000</a:t>
            </a:r>
            <a:r>
              <a:rPr kumimoji="1" lang="en-US" altLang="en-US" sz="2400">
                <a:sym typeface="Symbol" panose="05050102010706020507" pitchFamily="18" charset="2"/>
              </a:rPr>
              <a:t> (</a:t>
            </a:r>
            <a:r>
              <a:rPr kumimoji="1" lang="en-US" altLang="en-US" sz="2400" i="1">
                <a:sym typeface="Symbol" panose="05050102010706020507" pitchFamily="18" charset="2"/>
              </a:rPr>
              <a:t>loan</a:t>
            </a:r>
            <a:r>
              <a:rPr kumimoji="1" lang="en-US" altLang="en-US" sz="2400">
                <a:sym typeface="Symbol" panose="05050102010706020507" pitchFamily="18" charset="2"/>
              </a:rPr>
              <a:t>))</a:t>
            </a:r>
            <a:endParaRPr kumimoji="1" lang="en-US" altLang="en-US" sz="2400"/>
          </a:p>
          <a:p>
            <a:pPr eaLnBrk="1" hangingPunct="1">
              <a:buFont typeface="Arial" panose="020B0604020202020204" pitchFamily="34" charset="0"/>
              <a:buNone/>
            </a:pPr>
            <a:endParaRPr kumimoji="1" lang="en-US" altLang="en-US" sz="2400">
              <a:sym typeface="Symbol" panose="05050102010706020507" pitchFamily="18" charset="2"/>
            </a:endParaRPr>
          </a:p>
          <a:p>
            <a:pPr eaLnBrk="1" hangingPunct="1"/>
            <a:endParaRPr lang="en-US" altLang="en-US" sz="2200"/>
          </a:p>
        </p:txBody>
      </p:sp>
      <p:sp>
        <p:nvSpPr>
          <p:cNvPr id="4" name="Date Placeholder 3">
            <a:extLst>
              <a:ext uri="{FF2B5EF4-FFF2-40B4-BE49-F238E27FC236}">
                <a16:creationId xmlns:a16="http://schemas.microsoft.com/office/drawing/2014/main" xmlns="" id="{2C508CEB-83A8-4781-BCFD-EBD7A951A9DE}"/>
              </a:ext>
            </a:extLst>
          </p:cNvPr>
          <p:cNvSpPr>
            <a:spLocks noGrp="1"/>
          </p:cNvSpPr>
          <p:nvPr>
            <p:ph type="dt" sz="quarter" idx="10"/>
          </p:nvPr>
        </p:nvSpPr>
        <p:spPr/>
        <p:txBody>
          <a:bodyPr/>
          <a:lstStyle/>
          <a:p>
            <a:pPr>
              <a:defRPr/>
            </a:pPr>
            <a:fld id="{D0C4E785-4815-457C-86A9-A517D291311A}" type="datetime1">
              <a:rPr lang="en-US"/>
              <a:pPr>
                <a:defRPr/>
              </a:pPr>
              <a:t>08/03/22</a:t>
            </a:fld>
            <a:endParaRPr lang="en-US"/>
          </a:p>
        </p:txBody>
      </p:sp>
      <p:sp>
        <p:nvSpPr>
          <p:cNvPr id="5" name="Footer Placeholder 4">
            <a:extLst>
              <a:ext uri="{FF2B5EF4-FFF2-40B4-BE49-F238E27FC236}">
                <a16:creationId xmlns:a16="http://schemas.microsoft.com/office/drawing/2014/main" xmlns="" id="{3B2117E7-FC8B-4C2C-BDE5-DEF0D1091AB0}"/>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06ADF9A6-8E7B-469C-8647-888E298EBDA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21B94C-08AE-4E8D-90F0-6C6331AAF6F6}" type="slidenum">
              <a:rPr lang="en-US" altLang="en-US">
                <a:solidFill>
                  <a:srgbClr val="898989"/>
                </a:solidFill>
                <a:latin typeface="Calibri" panose="020F0502020204030204" pitchFamily="34" charset="0"/>
              </a:rPr>
              <a:pPr eaLnBrk="1" hangingPunct="1"/>
              <a:t>92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841ECBE-CE8F-4101-A953-2011DBBBA0B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Projection Operator</a:t>
            </a:r>
          </a:p>
        </p:txBody>
      </p:sp>
      <p:pic>
        <p:nvPicPr>
          <p:cNvPr id="77831" name="Picture 2" descr="E:\NIET\Project\xLogo11.png.pagespeed.ic.pydHLuCQEZ.png">
            <a:extLst>
              <a:ext uri="{FF2B5EF4-FFF2-40B4-BE49-F238E27FC236}">
                <a16:creationId xmlns:a16="http://schemas.microsoft.com/office/drawing/2014/main" xmlns="" id="{883A175C-AA45-4174-8CF7-82CAB3C30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2706">
                                            <p:txEl>
                                              <p:pRg st="3" end="3"/>
                                            </p:txEl>
                                          </p:spTgt>
                                        </p:tgtEl>
                                        <p:attrNameLst>
                                          <p:attrName>style.visibility</p:attrName>
                                        </p:attrNameLst>
                                      </p:cBhvr>
                                      <p:to>
                                        <p:strVal val="visible"/>
                                      </p:to>
                                    </p:set>
                                    <p:anim calcmode="lin" valueType="num">
                                      <p:cBhvr additive="base">
                                        <p:cTn id="7" dur="500" fill="hold"/>
                                        <p:tgtEl>
                                          <p:spTgt spid="72706">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a:extLst>
              <a:ext uri="{FF2B5EF4-FFF2-40B4-BE49-F238E27FC236}">
                <a16:creationId xmlns:a16="http://schemas.microsoft.com/office/drawing/2014/main" xmlns="" id="{6FF85E76-6A64-4D81-878F-44F09FA7ABC0}"/>
              </a:ext>
            </a:extLst>
          </p:cNvPr>
          <p:cNvSpPr>
            <a:spLocks noGrp="1"/>
          </p:cNvSpPr>
          <p:nvPr>
            <p:ph idx="1"/>
          </p:nvPr>
        </p:nvSpPr>
        <p:spPr>
          <a:xfrm>
            <a:off x="533400" y="990600"/>
            <a:ext cx="8229600" cy="5181600"/>
          </a:xfrm>
        </p:spPr>
        <p:txBody>
          <a:bodyPr/>
          <a:lstStyle/>
          <a:p>
            <a:pPr eaLnBrk="1" hangingPunct="1">
              <a:lnSpc>
                <a:spcPct val="140000"/>
              </a:lnSpc>
              <a:buFont typeface="Monotype Sorts"/>
              <a:buNone/>
              <a:defRPr/>
            </a:pPr>
            <a:r>
              <a:rPr kumimoji="1" lang="en-US" sz="2400" b="1" dirty="0">
                <a:solidFill>
                  <a:srgbClr val="FF0000"/>
                </a:solidFill>
              </a:rPr>
              <a:t>Exercise </a:t>
            </a:r>
          </a:p>
          <a:p>
            <a:pPr marL="457200" indent="-457200" algn="just" eaLnBrk="1" hangingPunct="1">
              <a:lnSpc>
                <a:spcPct val="140000"/>
              </a:lnSpc>
              <a:buFont typeface="Monotype Sorts"/>
              <a:buAutoNum type="arabicPeriod"/>
              <a:defRPr/>
            </a:pPr>
            <a:r>
              <a:rPr lang="en-US" sz="2400" dirty="0">
                <a:latin typeface="Times New Roman" pitchFamily="18" charset="0"/>
              </a:rPr>
              <a:t>To retrieve the </a:t>
            </a:r>
            <a:r>
              <a:rPr lang="en-US" sz="2400" dirty="0" err="1">
                <a:latin typeface="Times New Roman" pitchFamily="18" charset="0"/>
              </a:rPr>
              <a:t>firstname</a:t>
            </a:r>
            <a:r>
              <a:rPr lang="en-US" sz="2400" dirty="0">
                <a:latin typeface="Times New Roman" pitchFamily="18" charset="0"/>
              </a:rPr>
              <a:t>, </a:t>
            </a:r>
            <a:r>
              <a:rPr lang="en-US" sz="2400" dirty="0" err="1">
                <a:latin typeface="Times New Roman" pitchFamily="18" charset="0"/>
              </a:rPr>
              <a:t>lastname</a:t>
            </a:r>
            <a:r>
              <a:rPr lang="en-US" sz="2400" dirty="0">
                <a:latin typeface="Times New Roman" pitchFamily="18" charset="0"/>
              </a:rPr>
              <a:t>, and salary of all employees who work in department number 5.</a:t>
            </a:r>
          </a:p>
          <a:p>
            <a:pPr marL="457200" indent="-457200" algn="just" eaLnBrk="1" hangingPunct="1">
              <a:lnSpc>
                <a:spcPct val="140000"/>
              </a:lnSpc>
              <a:buFont typeface="Monotype Sorts"/>
              <a:buAutoNum type="arabicPeriod"/>
              <a:defRPr/>
            </a:pPr>
            <a:endParaRPr lang="en-US" sz="2400" dirty="0">
              <a:latin typeface="Times New Roman" pitchFamily="18" charset="0"/>
            </a:endParaRPr>
          </a:p>
          <a:p>
            <a:pPr eaLnBrk="1" hangingPunct="1">
              <a:lnSpc>
                <a:spcPct val="140000"/>
              </a:lnSpc>
              <a:buFont typeface="Monotype Sorts"/>
              <a:buNone/>
              <a:defRPr/>
            </a:pPr>
            <a:r>
              <a:rPr lang="en-US" sz="2000" b="1" dirty="0">
                <a:latin typeface="Symbol" pitchFamily="18" charset="2"/>
              </a:rPr>
              <a:t> </a:t>
            </a:r>
            <a:r>
              <a:rPr lang="en-US" sz="2000" b="1" baseline="-25000" dirty="0">
                <a:latin typeface="Times New Roman" pitchFamily="18" charset="0"/>
              </a:rPr>
              <a:t>FNAME, LNAME, SALARY</a:t>
            </a:r>
            <a:r>
              <a:rPr lang="en-US" sz="2000" b="1" dirty="0">
                <a:latin typeface="Times New Roman" pitchFamily="18" charset="0"/>
              </a:rPr>
              <a:t>(</a:t>
            </a:r>
            <a:r>
              <a:rPr lang="en-US" sz="2000" b="1" dirty="0">
                <a:latin typeface="Symbol" pitchFamily="18" charset="2"/>
              </a:rPr>
              <a:t></a:t>
            </a:r>
            <a:r>
              <a:rPr lang="en-US" sz="2000" b="1" dirty="0">
                <a:latin typeface="Times New Roman" pitchFamily="18" charset="0"/>
              </a:rPr>
              <a:t> </a:t>
            </a:r>
            <a:r>
              <a:rPr lang="en-US" sz="2000" b="1" baseline="-25000" dirty="0">
                <a:latin typeface="Times New Roman" pitchFamily="18" charset="0"/>
              </a:rPr>
              <a:t>DNO=5</a:t>
            </a:r>
            <a:r>
              <a:rPr lang="en-US" sz="2000" b="1" dirty="0">
                <a:latin typeface="Times New Roman" pitchFamily="18" charset="0"/>
              </a:rPr>
              <a:t>(EMPLOYEE))</a:t>
            </a:r>
          </a:p>
          <a:p>
            <a:pPr eaLnBrk="1" hangingPunct="1">
              <a:lnSpc>
                <a:spcPct val="140000"/>
              </a:lnSpc>
              <a:buFont typeface="Arial" panose="020B0604020202020204" pitchFamily="34" charset="0"/>
              <a:buNone/>
              <a:defRPr/>
            </a:pPr>
            <a:r>
              <a:rPr lang="en-US" sz="2400" b="1" dirty="0">
                <a:latin typeface="Times New Roman" pitchFamily="18" charset="0"/>
              </a:rPr>
              <a:t>2. </a:t>
            </a:r>
            <a:r>
              <a:rPr lang="en-US" sz="2400" dirty="0">
                <a:latin typeface="Times New Roman" pitchFamily="18" charset="0"/>
              </a:rPr>
              <a:t>To retrieve  </a:t>
            </a:r>
            <a:r>
              <a:rPr lang="en-US" sz="2400" dirty="0" err="1">
                <a:latin typeface="Times New Roman" pitchFamily="18" charset="0"/>
              </a:rPr>
              <a:t>ssn</a:t>
            </a:r>
            <a:r>
              <a:rPr lang="en-US" sz="2400" dirty="0">
                <a:latin typeface="Times New Roman" pitchFamily="18" charset="0"/>
              </a:rPr>
              <a:t> all employees  who work in </a:t>
            </a:r>
            <a:r>
              <a:rPr lang="en-US" sz="2400" dirty="0" err="1">
                <a:latin typeface="Times New Roman" pitchFamily="18" charset="0"/>
              </a:rPr>
              <a:t>departmentno</a:t>
            </a:r>
            <a:r>
              <a:rPr lang="en-US" sz="2400" dirty="0">
                <a:latin typeface="Times New Roman" pitchFamily="18" charset="0"/>
              </a:rPr>
              <a:t>=1.</a:t>
            </a:r>
          </a:p>
          <a:p>
            <a:pPr eaLnBrk="1" hangingPunct="1">
              <a:buFont typeface="Arial" panose="020B0604020202020204" pitchFamily="34" charset="0"/>
              <a:buNone/>
              <a:defRPr/>
            </a:pPr>
            <a:endParaRPr lang="en-US" sz="2400" b="1" dirty="0">
              <a:latin typeface="Symbol" pitchFamily="18" charset="2"/>
            </a:endParaRPr>
          </a:p>
          <a:p>
            <a:pPr eaLnBrk="1" hangingPunct="1">
              <a:buFont typeface="Arial" panose="020B0604020202020204" pitchFamily="34" charset="0"/>
              <a:buNone/>
              <a:defRPr/>
            </a:pPr>
            <a:r>
              <a:rPr lang="en-US" sz="3600" dirty="0">
                <a:solidFill>
                  <a:prstClr val="black"/>
                </a:solidFill>
                <a:latin typeface="Symbol" pitchFamily="18" charset="2"/>
              </a:rPr>
              <a:t></a:t>
            </a:r>
            <a:r>
              <a:rPr lang="en-US" sz="1800" b="1" dirty="0">
                <a:latin typeface="Times New Roman" pitchFamily="18" charset="0"/>
              </a:rPr>
              <a:t> </a:t>
            </a:r>
            <a:r>
              <a:rPr lang="en-US" sz="1800" b="1" dirty="0" err="1">
                <a:latin typeface="Times New Roman" pitchFamily="18" charset="0"/>
              </a:rPr>
              <a:t>ssn</a:t>
            </a:r>
            <a:r>
              <a:rPr lang="en-US" sz="1800" b="1" dirty="0">
                <a:latin typeface="Times New Roman" pitchFamily="18" charset="0"/>
              </a:rPr>
              <a:t>(</a:t>
            </a:r>
            <a:r>
              <a:rPr lang="en-US" sz="1800" b="1" dirty="0">
                <a:latin typeface="Symbol" pitchFamily="18" charset="2"/>
              </a:rPr>
              <a:t></a:t>
            </a:r>
            <a:r>
              <a:rPr lang="en-US" sz="1800" b="1" dirty="0">
                <a:latin typeface="Times New Roman" pitchFamily="18" charset="0"/>
              </a:rPr>
              <a:t> </a:t>
            </a:r>
            <a:r>
              <a:rPr lang="en-US" sz="1800" b="1" baseline="-25000" dirty="0">
                <a:latin typeface="Times New Roman" pitchFamily="18" charset="0"/>
              </a:rPr>
              <a:t>DNO=1</a:t>
            </a:r>
            <a:r>
              <a:rPr lang="en-US" sz="1800" b="1" dirty="0">
                <a:latin typeface="Times New Roman" pitchFamily="18" charset="0"/>
              </a:rPr>
              <a:t>(EMPLOYEE))</a:t>
            </a:r>
            <a:endParaRPr kumimoji="1" lang="en-US" sz="1800" dirty="0"/>
          </a:p>
          <a:p>
            <a:pPr eaLnBrk="1" hangingPunct="1">
              <a:buFont typeface="Arial" panose="020B0604020202020204" pitchFamily="34" charset="0"/>
              <a:buNone/>
              <a:defRPr/>
            </a:pPr>
            <a:endParaRPr kumimoji="1" lang="en-US" sz="2400" dirty="0">
              <a:sym typeface="Symbol" pitchFamily="18" charset="2"/>
            </a:endParaRPr>
          </a:p>
          <a:p>
            <a:pPr eaLnBrk="1" hangingPunct="1">
              <a:defRPr/>
            </a:pPr>
            <a:endParaRPr lang="en-US" sz="2200" dirty="0"/>
          </a:p>
        </p:txBody>
      </p:sp>
      <p:sp>
        <p:nvSpPr>
          <p:cNvPr id="4" name="Date Placeholder 3">
            <a:extLst>
              <a:ext uri="{FF2B5EF4-FFF2-40B4-BE49-F238E27FC236}">
                <a16:creationId xmlns:a16="http://schemas.microsoft.com/office/drawing/2014/main" xmlns="" id="{D85DF748-2736-4F15-B236-2230CCD982E0}"/>
              </a:ext>
            </a:extLst>
          </p:cNvPr>
          <p:cNvSpPr>
            <a:spLocks noGrp="1"/>
          </p:cNvSpPr>
          <p:nvPr>
            <p:ph type="dt" sz="quarter" idx="10"/>
          </p:nvPr>
        </p:nvSpPr>
        <p:spPr/>
        <p:txBody>
          <a:bodyPr/>
          <a:lstStyle/>
          <a:p>
            <a:pPr>
              <a:defRPr/>
            </a:pPr>
            <a:fld id="{D0C4E785-4815-457C-86A9-A517D291311A}" type="datetime1">
              <a:rPr lang="en-US"/>
              <a:pPr>
                <a:defRPr/>
              </a:pPr>
              <a:t>08/03/22</a:t>
            </a:fld>
            <a:endParaRPr lang="en-US"/>
          </a:p>
        </p:txBody>
      </p:sp>
      <p:sp>
        <p:nvSpPr>
          <p:cNvPr id="5" name="Footer Placeholder 4">
            <a:extLst>
              <a:ext uri="{FF2B5EF4-FFF2-40B4-BE49-F238E27FC236}">
                <a16:creationId xmlns:a16="http://schemas.microsoft.com/office/drawing/2014/main" xmlns="" id="{C1E1F1B7-A7EA-43FA-9D7E-F1A0BB39A864}"/>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03D0C90C-B0E1-4DD2-97F0-3F70EE74CD1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A362C2-0161-45C3-BA9A-A4964EE781C5}" type="slidenum">
              <a:rPr lang="en-US" altLang="en-US">
                <a:solidFill>
                  <a:srgbClr val="898989"/>
                </a:solidFill>
                <a:latin typeface="Calibri" panose="020F0502020204030204" pitchFamily="34" charset="0"/>
              </a:rPr>
              <a:pPr eaLnBrk="1" hangingPunct="1"/>
              <a:t>93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D7AFC871-C850-4DFB-AC13-9355D54C1F5E}"/>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Projection Operator</a:t>
            </a:r>
          </a:p>
        </p:txBody>
      </p:sp>
      <p:pic>
        <p:nvPicPr>
          <p:cNvPr id="78855" name="Picture 2" descr="E:\NIET\Project\xLogo11.png.pagespeed.ic.pydHLuCQEZ.png">
            <a:extLst>
              <a:ext uri="{FF2B5EF4-FFF2-40B4-BE49-F238E27FC236}">
                <a16:creationId xmlns:a16="http://schemas.microsoft.com/office/drawing/2014/main" xmlns="" id="{37E699DB-7651-4220-B8E0-68E2265D0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2706">
                                            <p:txEl>
                                              <p:pRg st="3" end="3"/>
                                            </p:txEl>
                                          </p:spTgt>
                                        </p:tgtEl>
                                        <p:attrNameLst>
                                          <p:attrName>style.visibility</p:attrName>
                                        </p:attrNameLst>
                                      </p:cBhvr>
                                      <p:to>
                                        <p:strVal val="visible"/>
                                      </p:to>
                                    </p:set>
                                    <p:anim calcmode="lin" valueType="num">
                                      <p:cBhvr additive="base">
                                        <p:cTn id="7" dur="500" fill="hold"/>
                                        <p:tgtEl>
                                          <p:spTgt spid="72706">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27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2706">
                                            <p:txEl>
                                              <p:pRg st="6" end="6"/>
                                            </p:txEl>
                                          </p:spTgt>
                                        </p:tgtEl>
                                        <p:attrNameLst>
                                          <p:attrName>style.visibility</p:attrName>
                                        </p:attrNameLst>
                                      </p:cBhvr>
                                      <p:to>
                                        <p:strVal val="visible"/>
                                      </p:to>
                                    </p:set>
                                    <p:anim calcmode="lin" valueType="num">
                                      <p:cBhvr additive="base">
                                        <p:cTn id="13" dur="500" fill="hold"/>
                                        <p:tgtEl>
                                          <p:spTgt spid="72706">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xmlns="" id="{F7C688DA-BCE1-4B10-8C9B-F049A3030A7F}"/>
              </a:ext>
            </a:extLst>
          </p:cNvPr>
          <p:cNvSpPr>
            <a:spLocks noGrp="1"/>
          </p:cNvSpPr>
          <p:nvPr>
            <p:ph idx="1"/>
          </p:nvPr>
        </p:nvSpPr>
        <p:spPr>
          <a:xfrm>
            <a:off x="533400" y="838200"/>
            <a:ext cx="8229600" cy="5257800"/>
          </a:xfrm>
        </p:spPr>
        <p:txBody>
          <a:bodyPr/>
          <a:lstStyle/>
          <a:p>
            <a:pPr algn="just">
              <a:lnSpc>
                <a:spcPct val="80000"/>
              </a:lnSpc>
              <a:buFont typeface="Wingdings" pitchFamily="2" charset="2"/>
              <a:buNone/>
              <a:defRPr/>
            </a:pPr>
            <a:r>
              <a:rPr lang="en-US" sz="2400" b="1" dirty="0">
                <a:solidFill>
                  <a:srgbClr val="FF0000"/>
                </a:solidFill>
              </a:rPr>
              <a:t>Rules of projection operator</a:t>
            </a:r>
          </a:p>
          <a:p>
            <a:pPr marL="457200" indent="-457200" algn="just">
              <a:lnSpc>
                <a:spcPct val="80000"/>
              </a:lnSpc>
              <a:buFont typeface="Arial" panose="020B0604020202020204" pitchFamily="34" charset="0"/>
              <a:buAutoNum type="arabicPeriod"/>
              <a:defRPr/>
            </a:pPr>
            <a:r>
              <a:rPr lang="en-US" sz="2000" dirty="0"/>
              <a:t>The projection operation is performed after selection (if they are to be used together).</a:t>
            </a:r>
          </a:p>
          <a:p>
            <a:pPr marL="457200" indent="-457200" algn="just">
              <a:lnSpc>
                <a:spcPct val="80000"/>
              </a:lnSpc>
              <a:buFont typeface="Arial" panose="020B0604020202020204" pitchFamily="34" charset="0"/>
              <a:buAutoNum type="arabicPeriod"/>
              <a:defRPr/>
            </a:pPr>
            <a:endParaRPr lang="en-US" sz="2000" dirty="0"/>
          </a:p>
          <a:p>
            <a:pPr marL="457200" indent="-457200" algn="just">
              <a:lnSpc>
                <a:spcPct val="80000"/>
              </a:lnSpc>
              <a:buFont typeface="Arial" panose="020B0604020202020204" pitchFamily="34" charset="0"/>
              <a:buAutoNum type="arabicPeriod"/>
              <a:defRPr/>
            </a:pPr>
            <a:r>
              <a:rPr lang="en-US" sz="2000" dirty="0"/>
              <a:t>The degree of output relation (number of columns present) is equal to the number of attributes mentioned in the attribute list.</a:t>
            </a:r>
          </a:p>
          <a:p>
            <a:pPr marL="457200" indent="-457200" algn="just">
              <a:lnSpc>
                <a:spcPct val="80000"/>
              </a:lnSpc>
              <a:buFont typeface="Arial" panose="020B0604020202020204" pitchFamily="34" charset="0"/>
              <a:buAutoNum type="arabicPeriod"/>
              <a:defRPr/>
            </a:pPr>
            <a:endParaRPr lang="en-US" sz="2000" b="1" dirty="0"/>
          </a:p>
          <a:p>
            <a:pPr marL="457200" indent="-457200" algn="just">
              <a:lnSpc>
                <a:spcPct val="80000"/>
              </a:lnSpc>
              <a:buFont typeface="Arial" panose="020B0604020202020204" pitchFamily="34" charset="0"/>
              <a:buAutoNum type="arabicPeriod"/>
              <a:defRPr/>
            </a:pPr>
            <a:endParaRPr lang="en-US" sz="2000" b="1" dirty="0"/>
          </a:p>
          <a:p>
            <a:pPr marL="457200" indent="-457200" algn="just">
              <a:lnSpc>
                <a:spcPct val="80000"/>
              </a:lnSpc>
              <a:buFont typeface="Arial" panose="020B0604020202020204" pitchFamily="34" charset="0"/>
              <a:buAutoNum type="arabicPeriod"/>
              <a:defRPr/>
            </a:pPr>
            <a:r>
              <a:rPr lang="en-US" sz="2000" b="1" dirty="0"/>
              <a:t> </a:t>
            </a:r>
            <a:r>
              <a:rPr lang="en-US" sz="2000" dirty="0"/>
              <a:t>Projection operator does not obey commutative property </a:t>
            </a:r>
          </a:p>
          <a:p>
            <a:pPr marL="457200" indent="-457200" algn="just">
              <a:lnSpc>
                <a:spcPct val="80000"/>
              </a:lnSpc>
              <a:buFont typeface="Arial" panose="020B0604020202020204" pitchFamily="34" charset="0"/>
              <a:buNone/>
              <a:defRPr/>
            </a:pPr>
            <a:endParaRPr lang="en-US" sz="2000" dirty="0"/>
          </a:p>
          <a:p>
            <a:pPr marL="457200" indent="-457200" algn="just">
              <a:lnSpc>
                <a:spcPct val="80000"/>
              </a:lnSpc>
              <a:buFont typeface="Arial" panose="020B0604020202020204" pitchFamily="34" charset="0"/>
              <a:buNone/>
              <a:defRPr/>
            </a:pPr>
            <a:r>
              <a:rPr lang="en-US" sz="2000" dirty="0"/>
              <a:t>	i.e.	</a:t>
            </a:r>
            <a:r>
              <a:rPr lang="el-GR" sz="2000" dirty="0"/>
              <a:t>π </a:t>
            </a:r>
            <a:r>
              <a:rPr lang="el-GR" sz="2000" baseline="-25000" dirty="0"/>
              <a:t>&lt;</a:t>
            </a:r>
            <a:r>
              <a:rPr lang="en-US" sz="2000" baseline="-25000" dirty="0"/>
              <a:t>list2&gt;</a:t>
            </a:r>
            <a:r>
              <a:rPr lang="en-US" sz="2000" dirty="0"/>
              <a:t> (</a:t>
            </a:r>
            <a:r>
              <a:rPr lang="el-GR" sz="2000" dirty="0"/>
              <a:t>π </a:t>
            </a:r>
            <a:r>
              <a:rPr lang="el-GR" sz="2000" baseline="-25000" dirty="0"/>
              <a:t>&lt;</a:t>
            </a:r>
            <a:r>
              <a:rPr lang="en-US" sz="2000" baseline="-25000" dirty="0"/>
              <a:t>list1&gt; </a:t>
            </a:r>
            <a:r>
              <a:rPr lang="en-US" sz="2000" dirty="0"/>
              <a:t>(R)) ≠ </a:t>
            </a:r>
            <a:r>
              <a:rPr lang="el-GR" sz="2000" dirty="0"/>
              <a:t>π </a:t>
            </a:r>
            <a:r>
              <a:rPr lang="el-GR" sz="2000" baseline="-25000" dirty="0"/>
              <a:t>&lt;</a:t>
            </a:r>
            <a:r>
              <a:rPr lang="en-US" sz="2000" baseline="-25000" dirty="0"/>
              <a:t>list1&gt;</a:t>
            </a:r>
            <a:r>
              <a:rPr lang="en-US" sz="2000" dirty="0"/>
              <a:t> (</a:t>
            </a:r>
            <a:r>
              <a:rPr lang="el-GR" sz="2000" dirty="0"/>
              <a:t>π </a:t>
            </a:r>
            <a:r>
              <a:rPr lang="el-GR" sz="2000" baseline="-25000" dirty="0"/>
              <a:t>&lt;</a:t>
            </a:r>
            <a:r>
              <a:rPr lang="en-US" sz="2000" baseline="-25000" dirty="0"/>
              <a:t>list2&gt; </a:t>
            </a:r>
            <a:r>
              <a:rPr lang="en-US" sz="2000" dirty="0"/>
              <a:t>(R))</a:t>
            </a:r>
          </a:p>
          <a:p>
            <a:pPr marL="457200" indent="-457200" algn="just">
              <a:lnSpc>
                <a:spcPct val="80000"/>
              </a:lnSpc>
              <a:buFont typeface="Arial" panose="020B0604020202020204" pitchFamily="34" charset="0"/>
              <a:buNone/>
              <a:defRPr/>
            </a:pPr>
            <a:endParaRPr lang="en-US" sz="2000" dirty="0"/>
          </a:p>
          <a:p>
            <a:pPr>
              <a:buFont typeface="Arial" panose="020B0604020202020204" pitchFamily="34" charset="0"/>
              <a:buNone/>
              <a:defRPr/>
            </a:pPr>
            <a:r>
              <a:rPr lang="en-US" sz="2000" dirty="0"/>
              <a:t>4. projection operation </a:t>
            </a:r>
            <a:r>
              <a:rPr lang="en-US" sz="2000" dirty="0" err="1"/>
              <a:t>cascadeless</a:t>
            </a:r>
            <a:r>
              <a:rPr lang="en-US" sz="2000" dirty="0"/>
              <a:t> because It </a:t>
            </a:r>
            <a:r>
              <a:rPr lang="en-US" sz="2000" b="1" dirty="0"/>
              <a:t>may not be applied in any order.</a:t>
            </a:r>
            <a:endParaRPr lang="en-US" sz="2000" dirty="0"/>
          </a:p>
          <a:p>
            <a:pPr>
              <a:buFont typeface="Arial" panose="020B0604020202020204" pitchFamily="34" charset="0"/>
              <a:buNone/>
              <a:defRPr/>
            </a:pPr>
            <a:endParaRPr lang="en-US" sz="2000" dirty="0"/>
          </a:p>
          <a:p>
            <a:pPr marL="457200" indent="-457200" algn="just">
              <a:lnSpc>
                <a:spcPct val="80000"/>
              </a:lnSpc>
              <a:buFont typeface="Arial" panose="020B0604020202020204" pitchFamily="34" charset="0"/>
              <a:buNone/>
              <a:defRPr/>
            </a:pPr>
            <a:endParaRPr lang="en-US" sz="2000" dirty="0"/>
          </a:p>
          <a:p>
            <a:pPr marL="457200" indent="-457200" algn="just">
              <a:lnSpc>
                <a:spcPct val="80000"/>
              </a:lnSpc>
              <a:buFont typeface="Arial" panose="020B0604020202020204" pitchFamily="34" charset="0"/>
              <a:buNone/>
              <a:defRPr/>
            </a:pPr>
            <a:endParaRPr lang="en-US" sz="2000" dirty="0"/>
          </a:p>
          <a:p>
            <a:pPr marL="457200" indent="-457200" algn="just">
              <a:lnSpc>
                <a:spcPct val="80000"/>
              </a:lnSpc>
              <a:buFont typeface="Arial" panose="020B0604020202020204" pitchFamily="34" charset="0"/>
              <a:buNone/>
              <a:defRPr/>
            </a:pPr>
            <a:endParaRPr lang="en-US" sz="2000" dirty="0"/>
          </a:p>
          <a:p>
            <a:pPr algn="just">
              <a:lnSpc>
                <a:spcPct val="80000"/>
              </a:lnSpc>
              <a:buFont typeface="Wingdings" pitchFamily="2" charset="2"/>
              <a:buNone/>
              <a:defRPr/>
            </a:pPr>
            <a:endParaRPr lang="en-US" sz="2200" dirty="0"/>
          </a:p>
        </p:txBody>
      </p:sp>
      <p:sp>
        <p:nvSpPr>
          <p:cNvPr id="4" name="Date Placeholder 3">
            <a:extLst>
              <a:ext uri="{FF2B5EF4-FFF2-40B4-BE49-F238E27FC236}">
                <a16:creationId xmlns:a16="http://schemas.microsoft.com/office/drawing/2014/main" xmlns="" id="{0F46E41C-3C7B-48A8-AB12-A2B7DD0EA83B}"/>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DF757434-985C-45B8-BA92-5911E853EF23}"/>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E72EDA87-081C-42E6-AC2A-B53F984BA5A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8F43B-6A4F-4BFC-B6E7-338158DE9E97}" type="slidenum">
              <a:rPr lang="en-US" altLang="en-US">
                <a:solidFill>
                  <a:srgbClr val="898989"/>
                </a:solidFill>
                <a:latin typeface="Calibri" panose="020F0502020204030204" pitchFamily="34" charset="0"/>
              </a:rPr>
              <a:pPr eaLnBrk="1" hangingPunct="1"/>
              <a:t>94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6109B6E-34F0-4426-AE64-CD478A1E92A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Projection Operation</a:t>
            </a:r>
          </a:p>
        </p:txBody>
      </p:sp>
      <p:pic>
        <p:nvPicPr>
          <p:cNvPr id="79879" name="Picture 2" descr="E:\NIET\Project\xLogo11.png.pagespeed.ic.pydHLuCQEZ.png">
            <a:extLst>
              <a:ext uri="{FF2B5EF4-FFF2-40B4-BE49-F238E27FC236}">
                <a16:creationId xmlns:a16="http://schemas.microsoft.com/office/drawing/2014/main" xmlns="" id="{CBC0A327-036B-4255-A467-1E81EA029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xmlns="" id="{F287B8D2-2DEC-4144-89BB-96189482A5C9}"/>
              </a:ext>
            </a:extLst>
          </p:cNvPr>
          <p:cNvSpPr>
            <a:spLocks noGrp="1"/>
          </p:cNvSpPr>
          <p:nvPr>
            <p:ph idx="1"/>
          </p:nvPr>
        </p:nvSpPr>
        <p:spPr>
          <a:xfrm>
            <a:off x="533400" y="838200"/>
            <a:ext cx="8229600" cy="5257800"/>
          </a:xfrm>
        </p:spPr>
        <p:txBody>
          <a:bodyPr/>
          <a:lstStyle/>
          <a:p>
            <a:pPr algn="just">
              <a:lnSpc>
                <a:spcPct val="80000"/>
              </a:lnSpc>
              <a:buFont typeface="Wingdings" panose="05000000000000000000" pitchFamily="2" charset="2"/>
              <a:buNone/>
            </a:pPr>
            <a:r>
              <a:rPr lang="en-US" altLang="en-US" sz="2400" b="1">
                <a:solidFill>
                  <a:srgbClr val="FF0000"/>
                </a:solidFill>
              </a:rPr>
              <a:t>Rules of projection operator</a:t>
            </a:r>
          </a:p>
          <a:p>
            <a:pPr algn="just">
              <a:lnSpc>
                <a:spcPct val="80000"/>
              </a:lnSpc>
              <a:buFont typeface="Wingdings" panose="05000000000000000000" pitchFamily="2" charset="2"/>
              <a:buNone/>
            </a:pPr>
            <a:r>
              <a:rPr lang="en-US" altLang="en-US" sz="2000" b="1"/>
              <a:t>5. Project operation remove duplicate tuple from new relation</a:t>
            </a:r>
          </a:p>
          <a:p>
            <a:pPr algn="just">
              <a:lnSpc>
                <a:spcPct val="80000"/>
              </a:lnSpc>
              <a:buFont typeface="Wingdings" panose="05000000000000000000" pitchFamily="2" charset="2"/>
              <a:buNone/>
            </a:pPr>
            <a:r>
              <a:rPr lang="en-US" altLang="en-US" sz="2000"/>
              <a:t>(If the attribute list includes only non key attributes of R, duplicate tuples are likely to occur. The PROJECT operation removes any duplicate tuples</a:t>
            </a:r>
            <a:r>
              <a:rPr lang="en-US" altLang="en-US" sz="2000" b="1"/>
              <a:t>, (but is allowed in SQL</a:t>
            </a:r>
            <a:r>
              <a:rPr lang="en-US" altLang="en-US" sz="2000"/>
              <a:t>) so the result of the PROJECT operation is a set of distinct tuples, and hence a valid relation. This is known as </a:t>
            </a:r>
            <a:r>
              <a:rPr lang="en-US" altLang="en-US" sz="2000" b="1"/>
              <a:t>duplicate elimination</a:t>
            </a:r>
            <a:r>
              <a:rPr lang="en-US" altLang="en-US" sz="2000"/>
              <a:t>.)</a:t>
            </a:r>
          </a:p>
          <a:p>
            <a:pPr algn="just">
              <a:lnSpc>
                <a:spcPct val="80000"/>
              </a:lnSpc>
              <a:buFont typeface="Wingdings" panose="05000000000000000000" pitchFamily="2" charset="2"/>
              <a:buNone/>
            </a:pPr>
            <a:endParaRPr lang="en-US" altLang="en-US" sz="2200"/>
          </a:p>
          <a:p>
            <a:pPr algn="just">
              <a:lnSpc>
                <a:spcPct val="80000"/>
              </a:lnSpc>
              <a:buFont typeface="Wingdings" panose="05000000000000000000" pitchFamily="2" charset="2"/>
              <a:buNone/>
            </a:pPr>
            <a:r>
              <a:rPr lang="en-US" altLang="en-US" sz="2200"/>
              <a:t>For example, consider the following PROJECT operation:-</a:t>
            </a:r>
          </a:p>
          <a:p>
            <a:pPr algn="just">
              <a:lnSpc>
                <a:spcPct val="80000"/>
              </a:lnSpc>
              <a:buFont typeface="Wingdings" panose="05000000000000000000" pitchFamily="2" charset="2"/>
              <a:buNone/>
            </a:pPr>
            <a:r>
              <a:rPr lang="en-US" altLang="en-US" sz="2200" b="1">
                <a:solidFill>
                  <a:srgbClr val="FF0000"/>
                </a:solidFill>
              </a:rPr>
              <a:t>Example :-</a:t>
            </a:r>
            <a:r>
              <a:rPr lang="en-US" altLang="en-US" sz="2200"/>
              <a:t>Select the sex, salary from employee.</a:t>
            </a:r>
          </a:p>
          <a:p>
            <a:pPr algn="just">
              <a:lnSpc>
                <a:spcPct val="80000"/>
              </a:lnSpc>
              <a:buFont typeface="Arial" panose="020B0604020202020204" pitchFamily="34" charset="0"/>
              <a:buNone/>
            </a:pPr>
            <a:r>
              <a:rPr lang="en-US" altLang="en-US">
                <a:solidFill>
                  <a:srgbClr val="000000"/>
                </a:solidFill>
                <a:latin typeface="Symbol" panose="05050102010706020507" pitchFamily="18" charset="2"/>
              </a:rPr>
              <a:t>            </a:t>
            </a:r>
            <a:r>
              <a:rPr lang="en-US" altLang="en-US" sz="2200"/>
              <a:t>Sex, Salary(EMPLOYEE)                         </a:t>
            </a:r>
            <a:r>
              <a:rPr lang="en-US" altLang="en-US" sz="2200" b="1"/>
              <a:t>Output</a:t>
            </a:r>
          </a:p>
          <a:p>
            <a:pPr algn="just">
              <a:lnSpc>
                <a:spcPct val="80000"/>
              </a:lnSpc>
              <a:buFont typeface="Wingdings" panose="05000000000000000000" pitchFamily="2" charset="2"/>
              <a:buNone/>
            </a:pPr>
            <a:endParaRPr lang="en-US" altLang="en-US" sz="2200"/>
          </a:p>
          <a:p>
            <a:pPr algn="just">
              <a:lnSpc>
                <a:spcPct val="80000"/>
              </a:lnSpc>
              <a:buFont typeface="Wingdings" panose="05000000000000000000" pitchFamily="2" charset="2"/>
              <a:buNone/>
            </a:pPr>
            <a:endParaRPr lang="en-US" altLang="en-US" sz="2200"/>
          </a:p>
          <a:p>
            <a:pPr algn="just">
              <a:lnSpc>
                <a:spcPct val="80000"/>
              </a:lnSpc>
              <a:buFont typeface="Wingdings" panose="05000000000000000000" pitchFamily="2" charset="2"/>
              <a:buNone/>
            </a:pPr>
            <a:r>
              <a:rPr lang="en-US" altLang="en-US" sz="2200" b="1">
                <a:solidFill>
                  <a:srgbClr val="FF0000"/>
                </a:solidFill>
              </a:rPr>
              <a:t>would correspond to the following Sql Query :- </a:t>
            </a:r>
          </a:p>
          <a:p>
            <a:pPr algn="just">
              <a:lnSpc>
                <a:spcPct val="80000"/>
              </a:lnSpc>
              <a:buFont typeface="Wingdings" panose="05000000000000000000" pitchFamily="2" charset="2"/>
              <a:buNone/>
            </a:pPr>
            <a:r>
              <a:rPr lang="en-US" altLang="en-US" sz="2200"/>
              <a:t>               Select distinct sex, salary from Employee;</a:t>
            </a:r>
          </a:p>
        </p:txBody>
      </p:sp>
      <p:sp>
        <p:nvSpPr>
          <p:cNvPr id="4" name="Date Placeholder 3">
            <a:extLst>
              <a:ext uri="{FF2B5EF4-FFF2-40B4-BE49-F238E27FC236}">
                <a16:creationId xmlns:a16="http://schemas.microsoft.com/office/drawing/2014/main" xmlns="" id="{1A2E8452-1018-4E04-8169-5DDD257EE4BD}"/>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16035707-9458-465B-B488-14F57F02AE8C}"/>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C7ECF640-914E-4AA5-9D72-0AED8AFCEE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C6A680-F71E-4653-AE9F-E629B76C1AC8}" type="slidenum">
              <a:rPr lang="en-US" altLang="en-US">
                <a:solidFill>
                  <a:srgbClr val="898989"/>
                </a:solidFill>
                <a:latin typeface="Calibri" panose="020F0502020204030204" pitchFamily="34" charset="0"/>
              </a:rPr>
              <a:pPr eaLnBrk="1" hangingPunct="1"/>
              <a:t>95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A8466E71-A725-4B60-94C5-52261F27A3F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Projection Operation</a:t>
            </a:r>
          </a:p>
        </p:txBody>
      </p:sp>
      <p:pic>
        <p:nvPicPr>
          <p:cNvPr id="80903" name="Picture 2" descr="E:\NIET\Project\xLogo11.png.pagespeed.ic.pydHLuCQEZ.png">
            <a:extLst>
              <a:ext uri="{FF2B5EF4-FFF2-40B4-BE49-F238E27FC236}">
                <a16:creationId xmlns:a16="http://schemas.microsoft.com/office/drawing/2014/main" xmlns="" id="{744BC753-4D66-4014-8359-E98DBB505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Picture 3">
            <a:extLst>
              <a:ext uri="{FF2B5EF4-FFF2-40B4-BE49-F238E27FC236}">
                <a16:creationId xmlns:a16="http://schemas.microsoft.com/office/drawing/2014/main" xmlns="" id="{21726DED-E1FE-4C3A-AD7E-7483C0CF1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267200"/>
            <a:ext cx="107632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1682">
                                            <p:txEl>
                                              <p:pRg st="10" end="10"/>
                                            </p:txEl>
                                          </p:spTgt>
                                        </p:tgtEl>
                                        <p:attrNameLst>
                                          <p:attrName>style.visibility</p:attrName>
                                        </p:attrNameLst>
                                      </p:cBhvr>
                                      <p:to>
                                        <p:strVal val="visible"/>
                                      </p:to>
                                    </p:set>
                                    <p:anim calcmode="lin" valueType="num">
                                      <p:cBhvr additive="base">
                                        <p:cTn id="7" dur="500" fill="hold"/>
                                        <p:tgtEl>
                                          <p:spTgt spid="71682">
                                            <p:txEl>
                                              <p:pRg st="10" end="1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682">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a:extLst>
              <a:ext uri="{FF2B5EF4-FFF2-40B4-BE49-F238E27FC236}">
                <a16:creationId xmlns:a16="http://schemas.microsoft.com/office/drawing/2014/main" xmlns="" id="{1C7C1E85-9096-48AF-91C7-8960A6CBC8E6}"/>
              </a:ext>
            </a:extLst>
          </p:cNvPr>
          <p:cNvSpPr>
            <a:spLocks noGrp="1"/>
          </p:cNvSpPr>
          <p:nvPr>
            <p:ph idx="1"/>
          </p:nvPr>
        </p:nvSpPr>
        <p:spPr>
          <a:xfrm>
            <a:off x="533400" y="838200"/>
            <a:ext cx="8229600" cy="5257800"/>
          </a:xfrm>
        </p:spPr>
        <p:txBody>
          <a:bodyPr>
            <a:normAutofit lnSpcReduction="10000"/>
          </a:bodyPr>
          <a:lstStyle/>
          <a:p>
            <a:pPr algn="just" eaLnBrk="1" hangingPunct="1">
              <a:lnSpc>
                <a:spcPct val="80000"/>
              </a:lnSpc>
              <a:buFont typeface="Wingdings" panose="05000000000000000000" pitchFamily="2" charset="2"/>
              <a:buNone/>
            </a:pPr>
            <a:r>
              <a:rPr lang="en-US" altLang="en-US" sz="2000">
                <a:latin typeface="Times New Roman" panose="02020603050405020304" pitchFamily="18" charset="0"/>
              </a:rPr>
              <a:t>We may want to apply several relational algebra operations one after the other. Either we can write the operations as a single </a:t>
            </a:r>
            <a:r>
              <a:rPr lang="en-US" altLang="en-US" sz="2000" b="1">
                <a:latin typeface="Times New Roman" panose="02020603050405020304" pitchFamily="18" charset="0"/>
              </a:rPr>
              <a:t>relational algebra expression</a:t>
            </a:r>
            <a:r>
              <a:rPr lang="en-US" altLang="en-US" sz="2000">
                <a:latin typeface="Times New Roman" panose="02020603050405020304" pitchFamily="18" charset="0"/>
              </a:rPr>
              <a:t> by nesting the operations, or we can apply one operation at a time and create </a:t>
            </a:r>
            <a:r>
              <a:rPr lang="en-US" altLang="en-US" sz="2000" b="1">
                <a:latin typeface="Times New Roman" panose="02020603050405020304" pitchFamily="18" charset="0"/>
              </a:rPr>
              <a:t>intermediate result relations</a:t>
            </a:r>
            <a:r>
              <a:rPr lang="en-US" altLang="en-US" sz="2000">
                <a:latin typeface="Times New Roman" panose="02020603050405020304" pitchFamily="18" charset="0"/>
              </a:rPr>
              <a:t>. In the latter case, we must give names to the relations that hold the intermediate results. </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	</a:t>
            </a:r>
          </a:p>
          <a:p>
            <a:pPr algn="just" eaLnBrk="1" hangingPunct="1">
              <a:lnSpc>
                <a:spcPct val="80000"/>
              </a:lnSpc>
              <a:buFont typeface="Wingdings" panose="05000000000000000000" pitchFamily="2" charset="2"/>
              <a:buNone/>
            </a:pPr>
            <a:r>
              <a:rPr lang="en-US" altLang="en-US" sz="2000" b="1">
                <a:latin typeface="Times New Roman" panose="02020603050405020304" pitchFamily="18" charset="0"/>
              </a:rPr>
              <a:t>Example:</a:t>
            </a:r>
            <a:r>
              <a:rPr lang="en-US" altLang="en-US" sz="2000">
                <a:latin typeface="Times New Roman" panose="02020603050405020304" pitchFamily="18" charset="0"/>
              </a:rPr>
              <a:t> To retrieve the first name, last name, and salary of all employees who work in department number 5, we must apply a select and a project operation. </a:t>
            </a:r>
          </a:p>
          <a:p>
            <a:pPr algn="just" eaLnBrk="1" hangingPunct="1">
              <a:lnSpc>
                <a:spcPct val="80000"/>
              </a:lnSpc>
              <a:buFont typeface="Wingdings" panose="05000000000000000000" pitchFamily="2" charset="2"/>
              <a:buNone/>
            </a:pPr>
            <a:r>
              <a:rPr lang="en-US" altLang="en-US" sz="2000">
                <a:latin typeface="Times New Roman" panose="02020603050405020304" pitchFamily="18" charset="0"/>
              </a:rPr>
              <a:t>We can write a single relational algebra expression </a:t>
            </a:r>
            <a:r>
              <a:rPr lang="en-US" altLang="en-US" sz="2000" b="1">
                <a:solidFill>
                  <a:srgbClr val="FF0000"/>
                </a:solidFill>
              </a:rPr>
              <a:t>In-line expression</a:t>
            </a:r>
            <a:r>
              <a:rPr lang="en-US" altLang="en-US" sz="2000">
                <a:latin typeface="Times New Roman" panose="02020603050405020304" pitchFamily="18" charset="0"/>
              </a:rPr>
              <a:t> as follows: </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	</a:t>
            </a:r>
            <a:r>
              <a:rPr lang="en-US" altLang="en-US" sz="2000" b="1">
                <a:latin typeface="Symbol" panose="05050102010706020507" pitchFamily="18" charset="2"/>
              </a:rPr>
              <a:t></a:t>
            </a:r>
            <a:r>
              <a:rPr lang="en-US" altLang="en-US" sz="2000" b="1" baseline="-25000">
                <a:latin typeface="Times New Roman" panose="02020603050405020304" pitchFamily="18" charset="0"/>
              </a:rPr>
              <a:t>FNAME, LNAME, SALARY</a:t>
            </a:r>
            <a:r>
              <a:rPr lang="en-US" altLang="en-US" sz="2000" b="1">
                <a:latin typeface="Times New Roman" panose="02020603050405020304" pitchFamily="18" charset="0"/>
              </a:rPr>
              <a:t>(</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(EMPLOYEE))</a:t>
            </a: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a:latin typeface="Times New Roman" panose="02020603050405020304" pitchFamily="18" charset="0"/>
              </a:rPr>
              <a:t>Alternatively, we can explicitly show the </a:t>
            </a:r>
            <a:r>
              <a:rPr lang="en-US" altLang="en-US" sz="2000" b="1">
                <a:solidFill>
                  <a:srgbClr val="FF0000"/>
                </a:solidFill>
                <a:latin typeface="Times New Roman" panose="02020603050405020304" pitchFamily="18" charset="0"/>
              </a:rPr>
              <a:t>sequence of operations</a:t>
            </a:r>
            <a:r>
              <a:rPr lang="en-US" altLang="en-US" sz="2000">
                <a:latin typeface="Times New Roman" panose="02020603050405020304" pitchFamily="18" charset="0"/>
              </a:rPr>
              <a:t>, </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	</a:t>
            </a:r>
            <a:r>
              <a:rPr lang="en-US" altLang="en-US" sz="2000" b="1">
                <a:latin typeface="Times New Roman" panose="02020603050405020304" pitchFamily="18" charset="0"/>
              </a:rPr>
              <a:t>DEP5_EMPS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DNO=5</a:t>
            </a:r>
            <a:r>
              <a:rPr lang="en-US" altLang="en-US" sz="2000" b="1">
                <a:latin typeface="Times New Roman" panose="02020603050405020304" pitchFamily="18" charset="0"/>
              </a:rPr>
              <a:t>(EMPLOYEE)</a:t>
            </a:r>
          </a:p>
          <a:p>
            <a:pPr eaLnBrk="1" hangingPunct="1">
              <a:lnSpc>
                <a:spcPct val="80000"/>
              </a:lnSpc>
              <a:buFont typeface="Wingdings" panose="05000000000000000000" pitchFamily="2" charset="2"/>
              <a:buNone/>
            </a:pPr>
            <a:r>
              <a:rPr lang="en-US" altLang="en-US" sz="2000" b="1">
                <a:latin typeface="Times New Roman" panose="02020603050405020304" pitchFamily="18" charset="0"/>
              </a:rPr>
              <a:t>	RESULT </a:t>
            </a:r>
            <a:r>
              <a:rPr lang="en-US" altLang="en-US" sz="2000" b="1">
                <a:latin typeface="Times New Roman" panose="02020603050405020304" pitchFamily="18" charset="0"/>
                <a:sym typeface="Symbol" panose="05050102010706020507" pitchFamily="18" charset="2"/>
              </a:rPr>
              <a:t> </a:t>
            </a:r>
            <a:r>
              <a:rPr lang="en-US" altLang="en-US" sz="2000" b="1">
                <a:latin typeface="Symbol" panose="05050102010706020507" pitchFamily="18" charset="2"/>
              </a:rPr>
              <a:t></a:t>
            </a:r>
            <a:r>
              <a:rPr lang="en-US" altLang="en-US" sz="2000" b="1">
                <a:latin typeface="Times New Roman" panose="02020603050405020304" pitchFamily="18" charset="0"/>
              </a:rPr>
              <a:t> </a:t>
            </a:r>
            <a:r>
              <a:rPr lang="en-US" altLang="en-US" sz="2000" b="1" baseline="-25000">
                <a:latin typeface="Times New Roman" panose="02020603050405020304" pitchFamily="18" charset="0"/>
              </a:rPr>
              <a:t>FNAME, LNAME, SALARY</a:t>
            </a:r>
            <a:r>
              <a:rPr lang="en-US" altLang="en-US" sz="2000" b="1">
                <a:latin typeface="Times New Roman" panose="02020603050405020304" pitchFamily="18" charset="0"/>
              </a:rPr>
              <a:t> (DEP5_EMPS)</a:t>
            </a:r>
          </a:p>
          <a:p>
            <a:pPr eaLnBrk="1" hangingPunct="1">
              <a:lnSpc>
                <a:spcPct val="80000"/>
              </a:lnSpc>
              <a:buFont typeface="Arial" panose="020B0604020202020204" pitchFamily="34" charset="0"/>
              <a:buNone/>
            </a:pPr>
            <a:endParaRPr lang="en-US" altLang="en-US" sz="2000">
              <a:latin typeface="Times New Roman" panose="02020603050405020304" pitchFamily="18" charset="0"/>
            </a:endParaRPr>
          </a:p>
          <a:p>
            <a:pPr eaLnBrk="1" hangingPunct="1">
              <a:lnSpc>
                <a:spcPct val="80000"/>
              </a:lnSpc>
              <a:buFont typeface="Arial" panose="020B0604020202020204" pitchFamily="34" charset="0"/>
              <a:buNone/>
            </a:pPr>
            <a:r>
              <a:rPr lang="en-US" altLang="en-US" sz="2000">
                <a:latin typeface="Times New Roman" panose="02020603050405020304" pitchFamily="18" charset="0"/>
              </a:rPr>
              <a:t>We can explicitly show the sequence of operations, giving a name to each intermediate relation.</a:t>
            </a:r>
          </a:p>
          <a:p>
            <a:pPr eaLnBrk="1" hangingPunct="1">
              <a:lnSpc>
                <a:spcPct val="80000"/>
              </a:lnSpc>
              <a:buFont typeface="Wingdings" panose="05000000000000000000" pitchFamily="2" charset="2"/>
              <a:buNone/>
            </a:pPr>
            <a:endParaRPr lang="en-US" altLang="en-US" sz="2000" b="1">
              <a:latin typeface="Times New Roman" panose="02020603050405020304" pitchFamily="18" charset="0"/>
            </a:endParaRPr>
          </a:p>
          <a:p>
            <a:pPr eaLnBrk="1" hangingPunct="1">
              <a:lnSpc>
                <a:spcPct val="80000"/>
              </a:lnSpc>
              <a:buFont typeface="Wingdings" panose="05000000000000000000" pitchFamily="2" charset="2"/>
              <a:buNone/>
            </a:pPr>
            <a:endParaRPr lang="en-US" altLang="en-US" sz="2000"/>
          </a:p>
        </p:txBody>
      </p:sp>
      <p:sp>
        <p:nvSpPr>
          <p:cNvPr id="4" name="Date Placeholder 3">
            <a:extLst>
              <a:ext uri="{FF2B5EF4-FFF2-40B4-BE49-F238E27FC236}">
                <a16:creationId xmlns:a16="http://schemas.microsoft.com/office/drawing/2014/main" xmlns="" id="{ED9D68E7-A7EB-4AE1-B5C2-9071ED6C09EB}"/>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B52142A0-79A2-4921-9BF7-38164F05FAF4}"/>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60B30667-1E9B-463B-9632-66A3569C533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FCDA5A-2BD8-4348-972B-5279AB398CBE}" type="slidenum">
              <a:rPr lang="en-US" altLang="en-US">
                <a:solidFill>
                  <a:srgbClr val="898989"/>
                </a:solidFill>
                <a:latin typeface="Calibri" panose="020F0502020204030204" pitchFamily="34" charset="0"/>
              </a:rPr>
              <a:pPr eaLnBrk="1" hangingPunct="1"/>
              <a:t>96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167EBEAC-C7DC-4DEE-917D-FC5047240E18}"/>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Sequences of Operations and the RENAME Operation</a:t>
            </a:r>
          </a:p>
        </p:txBody>
      </p:sp>
      <p:pic>
        <p:nvPicPr>
          <p:cNvPr id="81927" name="Picture 2" descr="E:\NIET\Project\xLogo11.png.pagespeed.ic.pydHLuCQEZ.png">
            <a:extLst>
              <a:ext uri="{FF2B5EF4-FFF2-40B4-BE49-F238E27FC236}">
                <a16:creationId xmlns:a16="http://schemas.microsoft.com/office/drawing/2014/main" xmlns="" id="{047E8B56-C501-464F-834F-087A0D9C8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2">
            <a:extLst>
              <a:ext uri="{FF2B5EF4-FFF2-40B4-BE49-F238E27FC236}">
                <a16:creationId xmlns:a16="http://schemas.microsoft.com/office/drawing/2014/main" xmlns="" id="{4269D76D-DD96-4374-A747-8C8673ED2D6B}"/>
              </a:ext>
            </a:extLst>
          </p:cNvPr>
          <p:cNvSpPr>
            <a:spLocks noGrp="1"/>
          </p:cNvSpPr>
          <p:nvPr>
            <p:ph idx="1"/>
          </p:nvPr>
        </p:nvSpPr>
        <p:spPr>
          <a:xfrm>
            <a:off x="533400" y="838200"/>
            <a:ext cx="8229600" cy="5257800"/>
          </a:xfrm>
        </p:spPr>
        <p:txBody>
          <a:bodyPr/>
          <a:lstStyle/>
          <a:p>
            <a:pPr algn="just">
              <a:buFont typeface="Arial" panose="020B0604020202020204" pitchFamily="34" charset="0"/>
              <a:buNone/>
            </a:pPr>
            <a:r>
              <a:rPr lang="en-US" altLang="en-US" sz="2400"/>
              <a:t>The RENAME operation (</a:t>
            </a:r>
            <a:r>
              <a:rPr lang="en-US" altLang="en-US" sz="2400">
                <a:sym typeface="Symbol" panose="05050102010706020507" pitchFamily="18" charset="2"/>
              </a:rPr>
              <a:t></a:t>
            </a:r>
            <a:r>
              <a:rPr lang="en-US" altLang="en-US" sz="2400"/>
              <a:t>) is used to rename the output of a relation.</a:t>
            </a:r>
          </a:p>
          <a:p>
            <a:pPr algn="just">
              <a:buFont typeface="Arial" panose="020B0604020202020204" pitchFamily="34" charset="0"/>
              <a:buNone/>
            </a:pPr>
            <a:r>
              <a:rPr lang="en-US" altLang="en-US" sz="2400"/>
              <a:t>Sometimes it is simple and suitable to break a complicated sequence of operations and rename it as a relation with different names.</a:t>
            </a:r>
          </a:p>
          <a:p>
            <a:pPr algn="just"/>
            <a:endParaRPr lang="en-US" altLang="en-US" sz="2400"/>
          </a:p>
          <a:p>
            <a:pPr algn="just">
              <a:buFont typeface="Arial" panose="020B0604020202020204" pitchFamily="34" charset="0"/>
              <a:buNone/>
            </a:pPr>
            <a:r>
              <a:rPr lang="en-US" altLang="en-US" sz="2400" b="1"/>
              <a:t>Reasons to rename a relation can be many, like </a:t>
            </a:r>
            <a:r>
              <a:rPr lang="en-US" altLang="en-US" sz="2400"/>
              <a:t>–</a:t>
            </a:r>
          </a:p>
          <a:p>
            <a:pPr algn="just">
              <a:buFont typeface="Wingdings" panose="05000000000000000000" pitchFamily="2" charset="2"/>
              <a:buChar char="Ø"/>
            </a:pPr>
            <a:r>
              <a:rPr lang="en-US" altLang="en-US" sz="2400"/>
              <a:t>We may want to save the result of a relational algebra expression as a relation so that we can use it later.</a:t>
            </a:r>
          </a:p>
          <a:p>
            <a:pPr algn="just">
              <a:buFont typeface="Wingdings" panose="05000000000000000000" pitchFamily="2" charset="2"/>
              <a:buChar char="Ø"/>
            </a:pPr>
            <a:r>
              <a:rPr lang="en-US" altLang="en-US" sz="2400"/>
              <a:t>We may want to join a relation with itself, in that case, it becomes too confusing to specify which one of the tables we are talking about, in that case, we rename one of the tables and perform join operations on them.</a:t>
            </a:r>
          </a:p>
          <a:p>
            <a:endParaRPr lang="en-US" altLang="en-US" sz="2000"/>
          </a:p>
          <a:p>
            <a:pPr eaLnBrk="1" hangingPunct="1">
              <a:lnSpc>
                <a:spcPct val="80000"/>
              </a:lnSpc>
              <a:buFont typeface="Wingdings" panose="05000000000000000000" pitchFamily="2" charset="2"/>
              <a:buNone/>
            </a:pPr>
            <a:endParaRPr lang="en-US" altLang="en-US" sz="2000"/>
          </a:p>
        </p:txBody>
      </p:sp>
      <p:sp>
        <p:nvSpPr>
          <p:cNvPr id="4" name="Date Placeholder 3">
            <a:extLst>
              <a:ext uri="{FF2B5EF4-FFF2-40B4-BE49-F238E27FC236}">
                <a16:creationId xmlns:a16="http://schemas.microsoft.com/office/drawing/2014/main" xmlns="" id="{B0E92C8C-99F4-40C9-A815-9FF905BFD513}"/>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9A515B3F-0BC5-4BD0-82D8-9D61A0AD64D2}"/>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D3A8098D-132C-4A59-8241-3ACF0192E54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879635-00C2-4D96-B058-21A9AAE2D298}" type="slidenum">
              <a:rPr lang="en-US" altLang="en-US">
                <a:solidFill>
                  <a:srgbClr val="898989"/>
                </a:solidFill>
                <a:latin typeface="Calibri" panose="020F0502020204030204" pitchFamily="34" charset="0"/>
              </a:rPr>
              <a:pPr eaLnBrk="1" hangingPunct="1"/>
              <a:t>97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E7BE7E4C-8CC0-42EA-BF00-E88DDE44F18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Rename Operation (</a:t>
            </a:r>
            <a:r>
              <a:rPr lang="en-US" sz="3200" dirty="0">
                <a:latin typeface="Symbol" pitchFamily="18" charset="2"/>
                <a:sym typeface="Symbol" pitchFamily="18" charset="2"/>
              </a:rPr>
              <a:t></a:t>
            </a:r>
            <a:r>
              <a:rPr lang="en-US" sz="3200" b="1" dirty="0"/>
              <a:t>)         CO2</a:t>
            </a:r>
          </a:p>
        </p:txBody>
      </p:sp>
      <p:pic>
        <p:nvPicPr>
          <p:cNvPr id="82951" name="Picture 2" descr="E:\NIET\Project\xLogo11.png.pagespeed.ic.pydHLuCQEZ.png">
            <a:extLst>
              <a:ext uri="{FF2B5EF4-FFF2-40B4-BE49-F238E27FC236}">
                <a16:creationId xmlns:a16="http://schemas.microsoft.com/office/drawing/2014/main" xmlns="" id="{DE57A72D-A339-4091-88BA-4564B9D3D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xmlns="" id="{91BE3126-2854-467A-9610-7FD340BB05EE}"/>
              </a:ext>
            </a:extLst>
          </p:cNvPr>
          <p:cNvSpPr>
            <a:spLocks noGrp="1"/>
          </p:cNvSpPr>
          <p:nvPr>
            <p:ph idx="1"/>
          </p:nvPr>
        </p:nvSpPr>
        <p:spPr>
          <a:xfrm>
            <a:off x="533400" y="838200"/>
            <a:ext cx="8229600" cy="5486400"/>
          </a:xfrm>
        </p:spPr>
        <p:txBody>
          <a:bodyPr>
            <a:normAutofit lnSpcReduction="10000"/>
          </a:bodyPr>
          <a:lstStyle/>
          <a:p>
            <a:pPr>
              <a:buFont typeface="Arial" panose="020B0604020202020204" pitchFamily="34" charset="0"/>
              <a:buNone/>
              <a:defRPr/>
            </a:pPr>
            <a:r>
              <a:rPr lang="en-US" sz="2400" dirty="0"/>
              <a:t>The RENAME operator is denoted by </a:t>
            </a:r>
            <a:r>
              <a:rPr lang="en-US" sz="2400" dirty="0">
                <a:sym typeface="Symbol" pitchFamily="18" charset="2"/>
              </a:rPr>
              <a:t> (rho)</a:t>
            </a:r>
          </a:p>
          <a:p>
            <a:pPr>
              <a:buFont typeface="Arial" panose="020B0604020202020204" pitchFamily="34" charset="0"/>
              <a:buNone/>
              <a:defRPr/>
            </a:pPr>
            <a:endParaRPr lang="en-US" sz="2400" dirty="0">
              <a:sym typeface="Symbol" pitchFamily="18" charset="2"/>
            </a:endParaRPr>
          </a:p>
          <a:p>
            <a:pPr algn="just" eaLnBrk="1" hangingPunct="1">
              <a:lnSpc>
                <a:spcPct val="80000"/>
              </a:lnSpc>
              <a:buFont typeface="Wingdings" pitchFamily="2" charset="2"/>
              <a:buNone/>
              <a:defRPr/>
            </a:pPr>
            <a:r>
              <a:rPr lang="en-US" sz="2400" b="1" dirty="0"/>
              <a:t>The general RENAME operation </a:t>
            </a:r>
            <a:r>
              <a:rPr lang="en-US" sz="2400" b="1" dirty="0">
                <a:sym typeface="Symbol" pitchFamily="18" charset="2"/>
              </a:rPr>
              <a:t> </a:t>
            </a:r>
            <a:r>
              <a:rPr lang="en-US" sz="2400" b="1" dirty="0"/>
              <a:t>can be expressed by any of the following forms:-</a:t>
            </a:r>
          </a:p>
          <a:p>
            <a:pPr algn="just" eaLnBrk="1" hangingPunct="1">
              <a:lnSpc>
                <a:spcPct val="80000"/>
              </a:lnSpc>
              <a:buFont typeface="Wingdings" pitchFamily="2" charset="2"/>
              <a:buNone/>
              <a:defRPr/>
            </a:pPr>
            <a:endParaRPr lang="en-US" sz="2200" dirty="0"/>
          </a:p>
          <a:p>
            <a:pPr lvl="1">
              <a:defRPr/>
            </a:pPr>
            <a:r>
              <a:rPr lang="en-US" dirty="0">
                <a:sym typeface="Symbol" pitchFamily="18" charset="2"/>
              </a:rPr>
              <a:t></a:t>
            </a:r>
            <a:r>
              <a:rPr lang="en-US" baseline="-25000" dirty="0">
                <a:sym typeface="Symbol" pitchFamily="18" charset="2"/>
              </a:rPr>
              <a:t>S (B1, B2, …, </a:t>
            </a:r>
            <a:r>
              <a:rPr lang="en-US" baseline="-25000" dirty="0" err="1">
                <a:sym typeface="Symbol" pitchFamily="18" charset="2"/>
              </a:rPr>
              <a:t>Bn</a:t>
            </a:r>
            <a:r>
              <a:rPr lang="en-US" baseline="-25000" dirty="0">
                <a:sym typeface="Symbol" pitchFamily="18" charset="2"/>
              </a:rPr>
              <a:t> )</a:t>
            </a:r>
            <a:r>
              <a:rPr lang="en-US" dirty="0">
                <a:sym typeface="Symbol" pitchFamily="18" charset="2"/>
              </a:rPr>
              <a:t>(R) changes both:</a:t>
            </a:r>
          </a:p>
          <a:p>
            <a:pPr lvl="2">
              <a:defRPr/>
            </a:pPr>
            <a:r>
              <a:rPr lang="en-US" dirty="0">
                <a:sym typeface="Symbol" pitchFamily="18" charset="2"/>
              </a:rPr>
              <a:t>the relation name to S, </a:t>
            </a:r>
            <a:r>
              <a:rPr lang="en-US" i="1" dirty="0">
                <a:sym typeface="Symbol" pitchFamily="18" charset="2"/>
              </a:rPr>
              <a:t>and </a:t>
            </a:r>
          </a:p>
          <a:p>
            <a:pPr lvl="2">
              <a:defRPr/>
            </a:pPr>
            <a:r>
              <a:rPr lang="en-US" dirty="0">
                <a:sym typeface="Symbol" pitchFamily="18" charset="2"/>
              </a:rPr>
              <a:t>the column (attribute) names to B1, B1, …..</a:t>
            </a:r>
            <a:r>
              <a:rPr lang="en-US" dirty="0" err="1">
                <a:sym typeface="Symbol" pitchFamily="18" charset="2"/>
              </a:rPr>
              <a:t>Bn</a:t>
            </a:r>
            <a:endParaRPr lang="en-US" dirty="0">
              <a:sym typeface="Symbol" pitchFamily="18" charset="2"/>
            </a:endParaRPr>
          </a:p>
          <a:p>
            <a:pPr marL="457200" indent="-457200" eaLnBrk="1" hangingPunct="1">
              <a:lnSpc>
                <a:spcPct val="80000"/>
              </a:lnSpc>
              <a:buFont typeface="+mj-lt"/>
              <a:buAutoNum type="arabicPeriod"/>
              <a:defRPr/>
            </a:pPr>
            <a:endParaRPr lang="en-US" sz="2200" dirty="0">
              <a:sym typeface="Symbol" pitchFamily="18" charset="2"/>
            </a:endParaRPr>
          </a:p>
          <a:p>
            <a:pPr lvl="1">
              <a:defRPr/>
            </a:pPr>
            <a:r>
              <a:rPr lang="en-US" dirty="0">
                <a:sym typeface="Symbol" pitchFamily="18" charset="2"/>
              </a:rPr>
              <a:t></a:t>
            </a:r>
            <a:r>
              <a:rPr lang="en-US" baseline="-25000" dirty="0">
                <a:sym typeface="Symbol" pitchFamily="18" charset="2"/>
              </a:rPr>
              <a:t>S</a:t>
            </a:r>
            <a:r>
              <a:rPr lang="en-US" dirty="0">
                <a:sym typeface="Symbol" pitchFamily="18" charset="2"/>
              </a:rPr>
              <a:t>(R) changes:</a:t>
            </a:r>
          </a:p>
          <a:p>
            <a:pPr lvl="2">
              <a:defRPr/>
            </a:pPr>
            <a:r>
              <a:rPr lang="en-US" dirty="0">
                <a:sym typeface="Symbol" pitchFamily="18" charset="2"/>
              </a:rPr>
              <a:t>the </a:t>
            </a:r>
            <a:r>
              <a:rPr lang="en-US" i="1" dirty="0">
                <a:sym typeface="Symbol" pitchFamily="18" charset="2"/>
              </a:rPr>
              <a:t>relation name</a:t>
            </a:r>
            <a:r>
              <a:rPr lang="en-US" dirty="0">
                <a:sym typeface="Symbol" pitchFamily="18" charset="2"/>
              </a:rPr>
              <a:t> only to S</a:t>
            </a:r>
          </a:p>
          <a:p>
            <a:pPr lvl="1">
              <a:defRPr/>
            </a:pPr>
            <a:r>
              <a:rPr lang="en-US" dirty="0">
                <a:sym typeface="Symbol" pitchFamily="18" charset="2"/>
              </a:rPr>
              <a:t></a:t>
            </a:r>
            <a:r>
              <a:rPr lang="en-US" baseline="-25000" dirty="0">
                <a:sym typeface="Symbol" pitchFamily="18" charset="2"/>
              </a:rPr>
              <a:t>(B1, B2, …, </a:t>
            </a:r>
            <a:r>
              <a:rPr lang="en-US" baseline="-25000" dirty="0" err="1">
                <a:sym typeface="Symbol" pitchFamily="18" charset="2"/>
              </a:rPr>
              <a:t>Bn</a:t>
            </a:r>
            <a:r>
              <a:rPr lang="en-US" baseline="-25000" dirty="0">
                <a:sym typeface="Symbol" pitchFamily="18" charset="2"/>
              </a:rPr>
              <a:t> )</a:t>
            </a:r>
            <a:r>
              <a:rPr lang="en-US" dirty="0">
                <a:sym typeface="Symbol" pitchFamily="18" charset="2"/>
              </a:rPr>
              <a:t>(R) changes:</a:t>
            </a:r>
          </a:p>
          <a:p>
            <a:pPr lvl="2">
              <a:defRPr/>
            </a:pPr>
            <a:r>
              <a:rPr lang="en-US" dirty="0">
                <a:sym typeface="Symbol" pitchFamily="18" charset="2"/>
              </a:rPr>
              <a:t>the </a:t>
            </a:r>
            <a:r>
              <a:rPr lang="en-US" i="1" dirty="0">
                <a:sym typeface="Symbol" pitchFamily="18" charset="2"/>
              </a:rPr>
              <a:t>column (attribute) names</a:t>
            </a:r>
            <a:r>
              <a:rPr lang="en-US" dirty="0">
                <a:sym typeface="Symbol" pitchFamily="18" charset="2"/>
              </a:rPr>
              <a:t> only to B1, B1, …..</a:t>
            </a:r>
            <a:r>
              <a:rPr lang="en-US" dirty="0" err="1">
                <a:sym typeface="Symbol" pitchFamily="18" charset="2"/>
              </a:rPr>
              <a:t>Bn</a:t>
            </a:r>
            <a:endParaRPr lang="en-US" dirty="0">
              <a:sym typeface="Symbol" pitchFamily="18" charset="2"/>
            </a:endParaRPr>
          </a:p>
          <a:p>
            <a:pPr lvl="2">
              <a:buFont typeface="Arial" panose="020B0604020202020204" pitchFamily="34" charset="0"/>
              <a:buNone/>
              <a:defRPr/>
            </a:pPr>
            <a:endParaRPr lang="en-US" dirty="0"/>
          </a:p>
        </p:txBody>
      </p:sp>
      <p:sp>
        <p:nvSpPr>
          <p:cNvPr id="4" name="Date Placeholder 3">
            <a:extLst>
              <a:ext uri="{FF2B5EF4-FFF2-40B4-BE49-F238E27FC236}">
                <a16:creationId xmlns:a16="http://schemas.microsoft.com/office/drawing/2014/main" xmlns="" id="{FEF007DF-EA35-4E69-A1A6-B039FEA5A8C9}"/>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3FB09C6B-2A4C-400C-9253-ACDBE0B51C33}"/>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751D2988-AD0D-4259-87E2-804A4AF8BBB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638928-8811-47B9-9E68-FFEC0AA6FD27}" type="slidenum">
              <a:rPr lang="en-US" altLang="en-US">
                <a:solidFill>
                  <a:srgbClr val="898989"/>
                </a:solidFill>
                <a:latin typeface="Calibri" panose="020F0502020204030204" pitchFamily="34" charset="0"/>
              </a:rPr>
              <a:pPr eaLnBrk="1" hangingPunct="1"/>
              <a:t>98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5FD54D30-5859-4250-AB54-55661C62135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Rename Operation (</a:t>
            </a:r>
            <a:r>
              <a:rPr lang="en-US" sz="2400" dirty="0">
                <a:latin typeface="Symbol" pitchFamily="18" charset="2"/>
                <a:sym typeface="Symbol" pitchFamily="18" charset="2"/>
              </a:rPr>
              <a:t></a:t>
            </a:r>
            <a:r>
              <a:rPr lang="en-US" sz="2400" b="1" dirty="0"/>
              <a:t>)</a:t>
            </a:r>
          </a:p>
        </p:txBody>
      </p:sp>
      <p:pic>
        <p:nvPicPr>
          <p:cNvPr id="83975" name="Picture 2" descr="E:\NIET\Project\xLogo11.png.pagespeed.ic.pydHLuCQEZ.png">
            <a:extLst>
              <a:ext uri="{FF2B5EF4-FFF2-40B4-BE49-F238E27FC236}">
                <a16:creationId xmlns:a16="http://schemas.microsoft.com/office/drawing/2014/main" xmlns="" id="{8C3F0B4A-EBDB-4A45-B95D-5A3602F0B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xmlns="" id="{5B351BE6-8EB1-40E1-9B78-E8E99DD7A2B7}"/>
              </a:ext>
            </a:extLst>
          </p:cNvPr>
          <p:cNvSpPr>
            <a:spLocks noGrp="1"/>
          </p:cNvSpPr>
          <p:nvPr>
            <p:ph idx="1"/>
          </p:nvPr>
        </p:nvSpPr>
        <p:spPr>
          <a:xfrm>
            <a:off x="533400" y="838200"/>
            <a:ext cx="8229600" cy="5486400"/>
          </a:xfrm>
        </p:spPr>
        <p:txBody>
          <a:bodyPr/>
          <a:lstStyle/>
          <a:p>
            <a:pPr eaLnBrk="1" hangingPunct="1">
              <a:lnSpc>
                <a:spcPct val="80000"/>
              </a:lnSpc>
              <a:buFont typeface="Arial" panose="020B0604020202020204" pitchFamily="34" charset="0"/>
              <a:buNone/>
            </a:pPr>
            <a:r>
              <a:rPr lang="en-US" altLang="en-US" sz="2000" b="1" dirty="0">
                <a:solidFill>
                  <a:srgbClr val="FF0000"/>
                </a:solidFill>
              </a:rPr>
              <a:t>Example :-</a:t>
            </a:r>
          </a:p>
          <a:p>
            <a:pPr eaLnBrk="1" hangingPunct="1">
              <a:lnSpc>
                <a:spcPct val="80000"/>
              </a:lnSpc>
              <a:buFont typeface="Arial" panose="020B0604020202020204" pitchFamily="34" charset="0"/>
              <a:buNone/>
            </a:pPr>
            <a:r>
              <a:rPr lang="en-US" altLang="en-US" sz="2000" b="1" dirty="0">
                <a:solidFill>
                  <a:srgbClr val="FF0000"/>
                </a:solidFill>
              </a:rPr>
              <a:t>Relation</a:t>
            </a:r>
          </a:p>
          <a:p>
            <a:pPr eaLnBrk="1" hangingPunct="1">
              <a:lnSpc>
                <a:spcPct val="80000"/>
              </a:lnSpc>
              <a:buFont typeface="Arial" panose="020B0604020202020204" pitchFamily="34" charset="0"/>
              <a:buNone/>
            </a:pPr>
            <a:r>
              <a:rPr lang="en-US" altLang="en-US" sz="2000" dirty="0"/>
              <a:t>	1. Department (</a:t>
            </a:r>
            <a:r>
              <a:rPr lang="en-US" altLang="en-US" sz="2000" dirty="0" err="1"/>
              <a:t>Dno,Dname</a:t>
            </a:r>
            <a:r>
              <a:rPr lang="en-US" altLang="en-US" sz="2000" dirty="0"/>
              <a:t>)</a:t>
            </a:r>
          </a:p>
          <a:p>
            <a:pPr eaLnBrk="1" hangingPunct="1">
              <a:lnSpc>
                <a:spcPct val="80000"/>
              </a:lnSpc>
              <a:buFont typeface="Arial" panose="020B0604020202020204" pitchFamily="34" charset="0"/>
              <a:buNone/>
            </a:pPr>
            <a:r>
              <a:rPr lang="en-US" altLang="en-US" sz="2000" dirty="0"/>
              <a:t>	2. Project (</a:t>
            </a:r>
            <a:r>
              <a:rPr lang="en-US" altLang="en-US" sz="2000" dirty="0" err="1"/>
              <a:t>Pno,Pname,Plocation</a:t>
            </a:r>
            <a:r>
              <a:rPr lang="en-US" altLang="en-US" sz="2000" dirty="0"/>
              <a:t>)</a:t>
            </a:r>
          </a:p>
          <a:p>
            <a:pPr eaLnBrk="1" hangingPunct="1">
              <a:lnSpc>
                <a:spcPct val="80000"/>
              </a:lnSpc>
              <a:buFont typeface="Arial" panose="020B0604020202020204" pitchFamily="34" charset="0"/>
              <a:buNone/>
            </a:pPr>
            <a:endParaRPr lang="en-US" altLang="en-US" sz="2000" dirty="0"/>
          </a:p>
          <a:p>
            <a:pPr eaLnBrk="1" hangingPunct="1">
              <a:lnSpc>
                <a:spcPct val="80000"/>
              </a:lnSpc>
              <a:buFont typeface="Arial" panose="020B0604020202020204" pitchFamily="34" charset="0"/>
              <a:buNone/>
            </a:pPr>
            <a:r>
              <a:rPr lang="en-US" altLang="en-US" sz="2000" dirty="0"/>
              <a:t>1</a:t>
            </a:r>
            <a:r>
              <a:rPr lang="en-US" altLang="en-US" sz="2000" b="1" dirty="0"/>
              <a:t>. Query to rename the attributes </a:t>
            </a:r>
            <a:r>
              <a:rPr lang="en-US" altLang="en-US" sz="2000" b="1" dirty="0" err="1"/>
              <a:t>Dno</a:t>
            </a:r>
            <a:r>
              <a:rPr lang="en-US" altLang="en-US" sz="2000" b="1" dirty="0"/>
              <a:t>, </a:t>
            </a:r>
            <a:r>
              <a:rPr lang="en-US" altLang="en-US" sz="2000" b="1" dirty="0" err="1"/>
              <a:t>Dname</a:t>
            </a:r>
            <a:r>
              <a:rPr lang="en-US" altLang="en-US" sz="2000" b="1" dirty="0"/>
              <a:t> of Relation Department to A,B.</a:t>
            </a:r>
          </a:p>
          <a:p>
            <a:pPr eaLnBrk="1" hangingPunct="1">
              <a:lnSpc>
                <a:spcPct val="80000"/>
              </a:lnSpc>
              <a:buFont typeface="Arial" panose="020B0604020202020204" pitchFamily="34" charset="0"/>
              <a:buNone/>
            </a:pPr>
            <a:endParaRPr lang="en-US" altLang="en-US" sz="2000" dirty="0"/>
          </a:p>
          <a:p>
            <a:pPr eaLnBrk="1" hangingPunct="1">
              <a:lnSpc>
                <a:spcPct val="80000"/>
              </a:lnSpc>
              <a:buFont typeface="Arial" panose="020B0604020202020204" pitchFamily="34" charset="0"/>
              <a:buNone/>
            </a:pPr>
            <a:r>
              <a:rPr lang="el-GR" altLang="en-US" sz="2000" dirty="0"/>
              <a:t>ρ </a:t>
            </a:r>
            <a:r>
              <a:rPr lang="el-GR" altLang="en-US" sz="2000" baseline="-25000" dirty="0"/>
              <a:t>(</a:t>
            </a:r>
            <a:r>
              <a:rPr lang="en-US" altLang="en-US" sz="2000" baseline="-25000" dirty="0"/>
              <a:t>A, B)</a:t>
            </a:r>
            <a:r>
              <a:rPr lang="en-US" altLang="en-US" sz="2000" dirty="0"/>
              <a:t> (Department)</a:t>
            </a:r>
          </a:p>
          <a:p>
            <a:pPr eaLnBrk="1" hangingPunct="1">
              <a:lnSpc>
                <a:spcPct val="80000"/>
              </a:lnSpc>
              <a:buFont typeface="Arial" panose="020B0604020202020204" pitchFamily="34" charset="0"/>
              <a:buNone/>
            </a:pPr>
            <a:endParaRPr lang="en-US" altLang="en-US" sz="2000" dirty="0"/>
          </a:p>
          <a:p>
            <a:pPr eaLnBrk="1" hangingPunct="1">
              <a:lnSpc>
                <a:spcPct val="80000"/>
              </a:lnSpc>
              <a:buFont typeface="Arial" panose="020B0604020202020204" pitchFamily="34" charset="0"/>
              <a:buNone/>
            </a:pPr>
            <a:r>
              <a:rPr lang="en-US" altLang="en-US" sz="2000" dirty="0"/>
              <a:t>2</a:t>
            </a:r>
            <a:r>
              <a:rPr lang="en-US" altLang="en-US" sz="2000" b="1" dirty="0"/>
              <a:t>. Query to rename the Relation name Project to Pro and its attributes to P, Q, R.</a:t>
            </a:r>
          </a:p>
          <a:p>
            <a:pPr eaLnBrk="1" hangingPunct="1">
              <a:lnSpc>
                <a:spcPct val="80000"/>
              </a:lnSpc>
              <a:buFont typeface="Arial" panose="020B0604020202020204" pitchFamily="34" charset="0"/>
              <a:buNone/>
            </a:pPr>
            <a:endParaRPr lang="en-US" altLang="en-US" sz="2000" dirty="0"/>
          </a:p>
          <a:p>
            <a:pPr eaLnBrk="1" hangingPunct="1">
              <a:lnSpc>
                <a:spcPct val="80000"/>
              </a:lnSpc>
              <a:buFont typeface="Arial" panose="020B0604020202020204" pitchFamily="34" charset="0"/>
              <a:buNone/>
            </a:pPr>
            <a:r>
              <a:rPr lang="pt-BR" altLang="en-US" sz="2000" dirty="0"/>
              <a:t>ρ </a:t>
            </a:r>
            <a:r>
              <a:rPr lang="pt-BR" altLang="en-US" sz="2000" baseline="-25000" dirty="0"/>
              <a:t>Pro(P, Q, R)</a:t>
            </a:r>
            <a:r>
              <a:rPr lang="pt-BR" altLang="en-US" sz="2000" dirty="0"/>
              <a:t> (Project)</a:t>
            </a:r>
          </a:p>
          <a:p>
            <a:pPr eaLnBrk="1" hangingPunct="1">
              <a:lnSpc>
                <a:spcPct val="80000"/>
              </a:lnSpc>
              <a:buFont typeface="Arial" panose="020B0604020202020204" pitchFamily="34" charset="0"/>
              <a:buNone/>
            </a:pPr>
            <a:endParaRPr lang="pt-BR" altLang="en-US" sz="2000" dirty="0"/>
          </a:p>
          <a:p>
            <a:pPr eaLnBrk="1" hangingPunct="1">
              <a:lnSpc>
                <a:spcPct val="80000"/>
              </a:lnSpc>
              <a:buFont typeface="Arial" panose="020B0604020202020204" pitchFamily="34" charset="0"/>
              <a:buNone/>
            </a:pPr>
            <a:r>
              <a:rPr lang="en-US" altLang="en-US" sz="2000" b="1" dirty="0"/>
              <a:t>3. Query to rename the Relation name Project to Project1.</a:t>
            </a:r>
            <a:endParaRPr lang="pt-BR" altLang="en-US" sz="2000" dirty="0"/>
          </a:p>
          <a:p>
            <a:pPr eaLnBrk="1" hangingPunct="1">
              <a:lnSpc>
                <a:spcPct val="80000"/>
              </a:lnSpc>
              <a:buFont typeface="Arial" panose="020B0604020202020204" pitchFamily="34" charset="0"/>
              <a:buNone/>
            </a:pPr>
            <a:r>
              <a:rPr lang="el-GR" altLang="en-US" sz="2000" dirty="0"/>
              <a:t>ρ </a:t>
            </a:r>
            <a:r>
              <a:rPr lang="en-US" altLang="en-US" sz="2000" baseline="-25000" dirty="0"/>
              <a:t>Project1</a:t>
            </a:r>
            <a:r>
              <a:rPr lang="en-US" altLang="en-US" sz="2000" dirty="0"/>
              <a:t> (project)</a:t>
            </a:r>
          </a:p>
          <a:p>
            <a:pPr eaLnBrk="1" hangingPunct="1">
              <a:lnSpc>
                <a:spcPct val="80000"/>
              </a:lnSpc>
              <a:buFont typeface="Arial" panose="020B0604020202020204" pitchFamily="34" charset="0"/>
              <a:buNone/>
            </a:pPr>
            <a:endParaRPr lang="pt-BR" altLang="en-US" sz="2000" dirty="0"/>
          </a:p>
          <a:p>
            <a:pPr eaLnBrk="1" hangingPunct="1">
              <a:lnSpc>
                <a:spcPct val="80000"/>
              </a:lnSpc>
              <a:buFont typeface="Arial" panose="020B0604020202020204" pitchFamily="34" charset="0"/>
              <a:buNone/>
            </a:pPr>
            <a:endParaRPr lang="pt-BR" altLang="en-US" sz="2000" dirty="0"/>
          </a:p>
          <a:p>
            <a:pPr eaLnBrk="1" hangingPunct="1">
              <a:lnSpc>
                <a:spcPct val="80000"/>
              </a:lnSpc>
              <a:buFont typeface="Arial" panose="020B0604020202020204" pitchFamily="34" charset="0"/>
              <a:buNone/>
            </a:pPr>
            <a:endParaRPr lang="pt-BR" altLang="en-US" sz="2000" dirty="0"/>
          </a:p>
          <a:p>
            <a:pPr eaLnBrk="1" hangingPunct="1">
              <a:lnSpc>
                <a:spcPct val="80000"/>
              </a:lnSpc>
              <a:buFont typeface="Arial" panose="020B0604020202020204" pitchFamily="34" charset="0"/>
              <a:buNone/>
            </a:pPr>
            <a:endParaRPr lang="pt-BR" altLang="en-US" sz="2000" dirty="0"/>
          </a:p>
          <a:p>
            <a:pPr eaLnBrk="1" hangingPunct="1">
              <a:lnSpc>
                <a:spcPct val="80000"/>
              </a:lnSpc>
              <a:buFont typeface="Arial" panose="020B0604020202020204" pitchFamily="34" charset="0"/>
              <a:buNone/>
            </a:pPr>
            <a:endParaRPr lang="en-US" altLang="en-US" sz="2000" dirty="0"/>
          </a:p>
        </p:txBody>
      </p:sp>
      <p:sp>
        <p:nvSpPr>
          <p:cNvPr id="4" name="Date Placeholder 3">
            <a:extLst>
              <a:ext uri="{FF2B5EF4-FFF2-40B4-BE49-F238E27FC236}">
                <a16:creationId xmlns:a16="http://schemas.microsoft.com/office/drawing/2014/main" xmlns="" id="{ACE2FDC2-20D3-4FF5-9804-1A8E3D6E31ED}"/>
              </a:ext>
            </a:extLst>
          </p:cNvPr>
          <p:cNvSpPr>
            <a:spLocks noGrp="1"/>
          </p:cNvSpPr>
          <p:nvPr>
            <p:ph type="dt" sz="quarter" idx="10"/>
          </p:nvPr>
        </p:nvSpPr>
        <p:spPr/>
        <p:txBody>
          <a:bodyPr/>
          <a:lstStyle/>
          <a:p>
            <a:pPr>
              <a:defRPr/>
            </a:pPr>
            <a:fld id="{AB1CBA9A-D505-40DD-A604-2EC134174954}" type="datetime1">
              <a:rPr lang="en-US"/>
              <a:pPr>
                <a:defRPr/>
              </a:pPr>
              <a:t>08/03/22</a:t>
            </a:fld>
            <a:endParaRPr lang="en-US"/>
          </a:p>
        </p:txBody>
      </p:sp>
      <p:sp>
        <p:nvSpPr>
          <p:cNvPr id="5" name="Footer Placeholder 4">
            <a:extLst>
              <a:ext uri="{FF2B5EF4-FFF2-40B4-BE49-F238E27FC236}">
                <a16:creationId xmlns:a16="http://schemas.microsoft.com/office/drawing/2014/main" xmlns="" id="{F9F5486A-E646-424A-A4EC-5AB5DF1DF19C}"/>
              </a:ext>
            </a:extLst>
          </p:cNvPr>
          <p:cNvSpPr>
            <a:spLocks noGrp="1"/>
          </p:cNvSpPr>
          <p:nvPr>
            <p:ph type="ftr" sz="quarter" idx="11"/>
          </p:nvPr>
        </p:nvSpPr>
        <p:spPr>
          <a:xfrm>
            <a:off x="2514600" y="6356350"/>
            <a:ext cx="5029200" cy="365125"/>
          </a:xfrm>
        </p:spPr>
        <p:txBody>
          <a:bodyPr/>
          <a:lstStyle/>
          <a:p>
            <a:r>
              <a:rPr lang="en-US"/>
              <a:t>Vikrant Malik          KCS-501 and DBMS                Unit-2</a:t>
            </a:r>
            <a:endParaRPr lang="en-US" dirty="0"/>
          </a:p>
        </p:txBody>
      </p:sp>
      <p:sp>
        <p:nvSpPr>
          <p:cNvPr id="6" name="Slide Number Placeholder 5">
            <a:extLst>
              <a:ext uri="{FF2B5EF4-FFF2-40B4-BE49-F238E27FC236}">
                <a16:creationId xmlns:a16="http://schemas.microsoft.com/office/drawing/2014/main" xmlns="" id="{9909D4D6-0D8D-4F13-BFBD-7B76600620E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8C4325-2D05-44F2-BFE3-1CD9251C502F}" type="slidenum">
              <a:rPr lang="en-US" altLang="en-US">
                <a:solidFill>
                  <a:srgbClr val="898989"/>
                </a:solidFill>
                <a:latin typeface="Calibri" panose="020F0502020204030204" pitchFamily="34" charset="0"/>
              </a:rPr>
              <a:pPr eaLnBrk="1" hangingPunct="1"/>
              <a:t>99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6C218110-CF4E-4462-8137-902458CB7E1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Sequences of Operations and the RENAME Operation</a:t>
            </a:r>
          </a:p>
        </p:txBody>
      </p:sp>
      <p:pic>
        <p:nvPicPr>
          <p:cNvPr id="84999" name="Picture 2" descr="E:\NIET\Project\xLogo11.png.pagespeed.ic.pydHLuCQEZ.png">
            <a:extLst>
              <a:ext uri="{FF2B5EF4-FFF2-40B4-BE49-F238E27FC236}">
                <a16:creationId xmlns:a16="http://schemas.microsoft.com/office/drawing/2014/main" xmlns="" id="{15B4C61F-4A4C-4F22-A438-FEFAE029A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2979</TotalTime>
  <Words>17851</Words>
  <Application>Microsoft Macintosh PowerPoint</Application>
  <PresentationFormat>On-screen Show (4:3)</PresentationFormat>
  <Paragraphs>3784</Paragraphs>
  <Slides>294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294</vt:i4>
      </vt:variant>
    </vt:vector>
  </HeadingPairs>
  <TitlesOfParts>
    <vt:vector size="296" baseType="lpstr">
      <vt:lpstr>Office Theme</vt:lpstr>
      <vt:lpstr>Equation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 Company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Queries</vt:lpstr>
      <vt:lpstr>Example Queries</vt:lpstr>
      <vt:lpstr>Universal Quantification</vt:lpstr>
      <vt:lpstr>PowerPoint Presentation</vt:lpstr>
      <vt:lpstr>PowerPoint Presentation</vt:lpstr>
      <vt:lpstr>PowerPoint Presentation</vt:lpstr>
      <vt:lpstr>PowerPoint Presentation</vt:lpstr>
      <vt:lpstr>Example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Cartesian Product</vt:lpstr>
      <vt:lpstr>PowerPoint Presentation</vt:lpstr>
      <vt:lpstr>PowerPoint Presentation</vt:lpstr>
      <vt:lpstr>Self Join Example</vt:lpstr>
      <vt:lpstr>PowerPoint Presentation</vt:lpstr>
      <vt:lpstr>PowerPoint Presentation</vt:lpstr>
      <vt:lpstr>PowerPoint Presentation</vt:lpstr>
      <vt:lpstr>PowerPoint Presentation</vt:lpstr>
      <vt:lpstr>PowerPoint Presentation</vt:lpstr>
      <vt:lpstr>PowerPoint Presentation</vt:lpstr>
      <vt:lpstr>Set Operations</vt:lpstr>
      <vt:lpstr>Set Operations (Cont.)</vt:lpstr>
      <vt:lpstr>Set Operations (Cont.)</vt:lpstr>
      <vt:lpstr>Null Values</vt:lpstr>
      <vt:lpstr>Null Values and Three Valued Logic</vt:lpstr>
      <vt:lpstr>Aggregate Functions</vt:lpstr>
      <vt:lpstr>Aggregate Functions (Cont.)</vt:lpstr>
      <vt:lpstr>Aggregate Functions – Group By</vt:lpstr>
      <vt:lpstr>Aggregation (Cont.)</vt:lpstr>
      <vt:lpstr>Aggregate Functions – Having Clause</vt:lpstr>
      <vt:lpstr>Null Values and Aggregates</vt:lpstr>
      <vt:lpstr>Nested Subqueries</vt:lpstr>
      <vt:lpstr>Subqueries in the Where Clause</vt:lpstr>
      <vt:lpstr>Set Membership </vt:lpstr>
      <vt:lpstr>Set Membership (Cont.)</vt:lpstr>
      <vt:lpstr>Set Comparison – “some” Clause</vt:lpstr>
      <vt:lpstr>Definition of  “some” Clause</vt:lpstr>
      <vt:lpstr>Set Comparison – “all” Clause</vt:lpstr>
      <vt:lpstr>Definition of “all” Clause</vt:lpstr>
      <vt:lpstr>Test for Empty Relations</vt:lpstr>
      <vt:lpstr>Use of “exists” Clause</vt:lpstr>
      <vt:lpstr>Use of “not exists” Clause</vt:lpstr>
      <vt:lpstr>Test for Absence of Duplicate Tuples</vt:lpstr>
      <vt:lpstr>Subqueries in the Form Clause</vt:lpstr>
      <vt:lpstr>With Clause</vt:lpstr>
      <vt:lpstr>Complex Queries using With Clause</vt:lpstr>
      <vt:lpstr>Scalar Subquery</vt:lpstr>
      <vt:lpstr>Modification of the Database</vt:lpstr>
      <vt:lpstr>Deletion</vt:lpstr>
      <vt:lpstr>Deletion (Cont.)</vt:lpstr>
      <vt:lpstr>Insertion</vt:lpstr>
      <vt:lpstr>Insertion (Cont.)</vt:lpstr>
      <vt:lpstr>Updates</vt:lpstr>
      <vt:lpstr>Case Statement for Conditional Updates</vt:lpstr>
      <vt:lpstr>Updates with Scalar Subqueries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hitoopc</dc:creator>
  <cp:lastModifiedBy>JAMEEL</cp:lastModifiedBy>
  <cp:revision>167</cp:revision>
  <dcterms:created xsi:type="dcterms:W3CDTF">2020-05-15T05:03:09Z</dcterms:created>
  <dcterms:modified xsi:type="dcterms:W3CDTF">2022-03-08T18:08:55Z</dcterms:modified>
</cp:coreProperties>
</file>