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4"/>
  </p:notesMasterIdLst>
  <p:handoutMasterIdLst>
    <p:handoutMasterId r:id="rId185"/>
  </p:handoutMasterIdLst>
  <p:sldIdLst>
    <p:sldId id="256" r:id="rId2"/>
    <p:sldId id="495" r:id="rId3"/>
    <p:sldId id="496" r:id="rId4"/>
    <p:sldId id="497" r:id="rId5"/>
    <p:sldId id="498" r:id="rId6"/>
    <p:sldId id="499" r:id="rId7"/>
    <p:sldId id="500" r:id="rId8"/>
    <p:sldId id="511" r:id="rId9"/>
    <p:sldId id="502" r:id="rId10"/>
    <p:sldId id="503" r:id="rId11"/>
    <p:sldId id="504" r:id="rId12"/>
    <p:sldId id="505" r:id="rId13"/>
    <p:sldId id="506" r:id="rId14"/>
    <p:sldId id="507" r:id="rId15"/>
    <p:sldId id="508" r:id="rId16"/>
    <p:sldId id="509" r:id="rId17"/>
    <p:sldId id="510" r:id="rId18"/>
    <p:sldId id="272" r:id="rId19"/>
    <p:sldId id="512" r:id="rId20"/>
    <p:sldId id="515" r:id="rId21"/>
    <p:sldId id="334" r:id="rId22"/>
    <p:sldId id="280" r:id="rId23"/>
    <p:sldId id="357" r:id="rId24"/>
    <p:sldId id="358" r:id="rId25"/>
    <p:sldId id="284" r:id="rId26"/>
    <p:sldId id="355" r:id="rId27"/>
    <p:sldId id="356" r:id="rId28"/>
    <p:sldId id="287" r:id="rId29"/>
    <p:sldId id="417" r:id="rId30"/>
    <p:sldId id="288" r:id="rId31"/>
    <p:sldId id="418" r:id="rId32"/>
    <p:sldId id="516" r:id="rId33"/>
    <p:sldId id="517" r:id="rId34"/>
    <p:sldId id="421" r:id="rId35"/>
    <p:sldId id="419" r:id="rId36"/>
    <p:sldId id="363" r:id="rId37"/>
    <p:sldId id="364" r:id="rId38"/>
    <p:sldId id="365" r:id="rId39"/>
    <p:sldId id="367" r:id="rId40"/>
    <p:sldId id="371" r:id="rId41"/>
    <p:sldId id="372" r:id="rId42"/>
    <p:sldId id="373" r:id="rId43"/>
    <p:sldId id="375" r:id="rId44"/>
    <p:sldId id="518" r:id="rId45"/>
    <p:sldId id="519" r:id="rId46"/>
    <p:sldId id="377" r:id="rId47"/>
    <p:sldId id="386" r:id="rId48"/>
    <p:sldId id="379" r:id="rId49"/>
    <p:sldId id="380" r:id="rId50"/>
    <p:sldId id="381" r:id="rId51"/>
    <p:sldId id="382" r:id="rId52"/>
    <p:sldId id="387" r:id="rId53"/>
    <p:sldId id="410" r:id="rId54"/>
    <p:sldId id="415" r:id="rId55"/>
    <p:sldId id="416" r:id="rId56"/>
    <p:sldId id="411" r:id="rId57"/>
    <p:sldId id="413" r:id="rId58"/>
    <p:sldId id="422" r:id="rId59"/>
    <p:sldId id="428" r:id="rId60"/>
    <p:sldId id="425" r:id="rId61"/>
    <p:sldId id="389" r:id="rId62"/>
    <p:sldId id="429" r:id="rId63"/>
    <p:sldId id="437" r:id="rId64"/>
    <p:sldId id="431" r:id="rId65"/>
    <p:sldId id="432" r:id="rId66"/>
    <p:sldId id="433" r:id="rId67"/>
    <p:sldId id="443" r:id="rId68"/>
    <p:sldId id="444" r:id="rId69"/>
    <p:sldId id="445" r:id="rId70"/>
    <p:sldId id="440" r:id="rId71"/>
    <p:sldId id="446" r:id="rId72"/>
    <p:sldId id="458" r:id="rId73"/>
    <p:sldId id="447" r:id="rId74"/>
    <p:sldId id="448" r:id="rId75"/>
    <p:sldId id="449" r:id="rId76"/>
    <p:sldId id="450" r:id="rId77"/>
    <p:sldId id="457" r:id="rId78"/>
    <p:sldId id="451" r:id="rId79"/>
    <p:sldId id="452" r:id="rId80"/>
    <p:sldId id="453" r:id="rId81"/>
    <p:sldId id="454" r:id="rId82"/>
    <p:sldId id="460" r:id="rId83"/>
    <p:sldId id="461" r:id="rId84"/>
    <p:sldId id="520" r:id="rId85"/>
    <p:sldId id="521" r:id="rId86"/>
    <p:sldId id="462" r:id="rId87"/>
    <p:sldId id="463" r:id="rId88"/>
    <p:sldId id="464" r:id="rId89"/>
    <p:sldId id="465" r:id="rId90"/>
    <p:sldId id="466" r:id="rId91"/>
    <p:sldId id="467" r:id="rId92"/>
    <p:sldId id="468" r:id="rId93"/>
    <p:sldId id="469" r:id="rId94"/>
    <p:sldId id="470" r:id="rId95"/>
    <p:sldId id="522" r:id="rId96"/>
    <p:sldId id="523" r:id="rId97"/>
    <p:sldId id="471" r:id="rId98"/>
    <p:sldId id="472" r:id="rId99"/>
    <p:sldId id="473" r:id="rId100"/>
    <p:sldId id="524" r:id="rId101"/>
    <p:sldId id="474" r:id="rId102"/>
    <p:sldId id="475" r:id="rId103"/>
    <p:sldId id="476" r:id="rId104"/>
    <p:sldId id="526" r:id="rId105"/>
    <p:sldId id="527" r:id="rId106"/>
    <p:sldId id="478" r:id="rId107"/>
    <p:sldId id="479" r:id="rId108"/>
    <p:sldId id="480" r:id="rId109"/>
    <p:sldId id="481" r:id="rId110"/>
    <p:sldId id="482" r:id="rId111"/>
    <p:sldId id="483" r:id="rId112"/>
    <p:sldId id="484" r:id="rId113"/>
    <p:sldId id="485" r:id="rId114"/>
    <p:sldId id="486" r:id="rId115"/>
    <p:sldId id="487" r:id="rId116"/>
    <p:sldId id="488" r:id="rId117"/>
    <p:sldId id="489" r:id="rId118"/>
    <p:sldId id="528" r:id="rId119"/>
    <p:sldId id="542" r:id="rId120"/>
    <p:sldId id="543" r:id="rId121"/>
    <p:sldId id="576" r:id="rId122"/>
    <p:sldId id="577" r:id="rId123"/>
    <p:sldId id="578" r:id="rId124"/>
    <p:sldId id="579" r:id="rId125"/>
    <p:sldId id="580" r:id="rId126"/>
    <p:sldId id="582" r:id="rId127"/>
    <p:sldId id="544" r:id="rId128"/>
    <p:sldId id="545" r:id="rId129"/>
    <p:sldId id="546" r:id="rId130"/>
    <p:sldId id="547" r:id="rId131"/>
    <p:sldId id="548" r:id="rId132"/>
    <p:sldId id="549" r:id="rId133"/>
    <p:sldId id="550" r:id="rId134"/>
    <p:sldId id="551" r:id="rId135"/>
    <p:sldId id="552" r:id="rId136"/>
    <p:sldId id="553" r:id="rId137"/>
    <p:sldId id="583" r:id="rId138"/>
    <p:sldId id="554" r:id="rId139"/>
    <p:sldId id="555" r:id="rId140"/>
    <p:sldId id="532" r:id="rId141"/>
    <p:sldId id="585" r:id="rId142"/>
    <p:sldId id="584" r:id="rId143"/>
    <p:sldId id="586" r:id="rId144"/>
    <p:sldId id="565" r:id="rId145"/>
    <p:sldId id="596" r:id="rId146"/>
    <p:sldId id="597" r:id="rId147"/>
    <p:sldId id="598" r:id="rId148"/>
    <p:sldId id="566" r:id="rId149"/>
    <p:sldId id="567" r:id="rId150"/>
    <p:sldId id="568" r:id="rId151"/>
    <p:sldId id="569" r:id="rId152"/>
    <p:sldId id="570" r:id="rId153"/>
    <p:sldId id="571" r:id="rId154"/>
    <p:sldId id="572" r:id="rId155"/>
    <p:sldId id="573" r:id="rId156"/>
    <p:sldId id="574" r:id="rId157"/>
    <p:sldId id="575" r:id="rId158"/>
    <p:sldId id="529" r:id="rId159"/>
    <p:sldId id="490" r:id="rId160"/>
    <p:sldId id="491" r:id="rId161"/>
    <p:sldId id="492" r:id="rId162"/>
    <p:sldId id="493" r:id="rId163"/>
    <p:sldId id="494" r:id="rId164"/>
    <p:sldId id="587" r:id="rId165"/>
    <p:sldId id="588" r:id="rId166"/>
    <p:sldId id="589" r:id="rId167"/>
    <p:sldId id="590" r:id="rId168"/>
    <p:sldId id="591" r:id="rId169"/>
    <p:sldId id="592" r:id="rId170"/>
    <p:sldId id="593" r:id="rId171"/>
    <p:sldId id="594" r:id="rId172"/>
    <p:sldId id="348" r:id="rId173"/>
    <p:sldId id="273" r:id="rId174"/>
    <p:sldId id="513" r:id="rId175"/>
    <p:sldId id="264" r:id="rId176"/>
    <p:sldId id="346" r:id="rId177"/>
    <p:sldId id="347" r:id="rId178"/>
    <p:sldId id="514" r:id="rId179"/>
    <p:sldId id="274" r:id="rId180"/>
    <p:sldId id="267" r:id="rId181"/>
    <p:sldId id="265" r:id="rId182"/>
    <p:sldId id="283" r:id="rId1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89" autoAdjust="0"/>
    <p:restoredTop sz="95600" autoAdjust="0"/>
  </p:normalViewPr>
  <p:slideViewPr>
    <p:cSldViewPr>
      <p:cViewPr>
        <p:scale>
          <a:sx n="85" d="100"/>
          <a:sy n="85" d="100"/>
        </p:scale>
        <p:origin x="-160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7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notesMaster" Target="notesMasters/notesMaster1.xml"/><Relationship Id="rId185" Type="http://schemas.openxmlformats.org/officeDocument/2006/relationships/handoutMaster" Target="handoutMasters/handoutMaster1.xml"/><Relationship Id="rId186" Type="http://schemas.openxmlformats.org/officeDocument/2006/relationships/printerSettings" Target="printerSettings/printerSettings1.bin"/><Relationship Id="rId187" Type="http://schemas.openxmlformats.org/officeDocument/2006/relationships/presProps" Target="presProps.xml"/><Relationship Id="rId188" Type="http://schemas.openxmlformats.org/officeDocument/2006/relationships/viewProps" Target="viewProps.xml"/><Relationship Id="rId189"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25EA653-819B-E44B-7341-CF2174FAB3B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7C7CBFE3-8EF9-77ED-EB95-C9713201FA9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F4A3DFD-BE31-4CF4-8BCF-B667A82619F7}" type="datetimeFigureOut">
              <a:rPr lang="en-US"/>
              <a:pPr>
                <a:defRPr/>
              </a:pPr>
              <a:t>08/05/22</a:t>
            </a:fld>
            <a:endParaRPr lang="en-US"/>
          </a:p>
        </p:txBody>
      </p:sp>
      <p:sp>
        <p:nvSpPr>
          <p:cNvPr id="4" name="Footer Placeholder 3">
            <a:extLst>
              <a:ext uri="{FF2B5EF4-FFF2-40B4-BE49-F238E27FC236}">
                <a16:creationId xmlns="" xmlns:a16="http://schemas.microsoft.com/office/drawing/2014/main" id="{E20718F8-6E05-B191-CE20-07BB5C9593A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 xmlns:a16="http://schemas.microsoft.com/office/drawing/2014/main" id="{B9C29C90-6397-A562-9DFE-2CD564902E2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E930AAB-B235-4CA1-A145-9325F80CF009}" type="slidenum">
              <a:rPr lang="en-US" altLang="en-US"/>
              <a:pPr/>
              <a:t>‹#›</a:t>
            </a:fld>
            <a:endParaRPr lang="en-US" altLang="en-US"/>
          </a:p>
        </p:txBody>
      </p:sp>
    </p:spTree>
    <p:extLst>
      <p:ext uri="{BB962C8B-B14F-4D97-AF65-F5344CB8AC3E}">
        <p14:creationId xmlns:p14="http://schemas.microsoft.com/office/powerpoint/2010/main" val="1052699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22E8BE7-3F19-B698-78D4-AFBEE27538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20E20179-E9FB-3E67-4E08-91D2EF96D7F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5E8E0D6-889A-4824-9D41-879C610E992E}" type="datetimeFigureOut">
              <a:rPr lang="en-US"/>
              <a:pPr>
                <a:defRPr/>
              </a:pPr>
              <a:t>08/05/22</a:t>
            </a:fld>
            <a:endParaRPr lang="en-US"/>
          </a:p>
        </p:txBody>
      </p:sp>
      <p:sp>
        <p:nvSpPr>
          <p:cNvPr id="4" name="Slide Image Placeholder 3">
            <a:extLst>
              <a:ext uri="{FF2B5EF4-FFF2-40B4-BE49-F238E27FC236}">
                <a16:creationId xmlns="" xmlns:a16="http://schemas.microsoft.com/office/drawing/2014/main" id="{774083DD-A45D-45A0-9863-C7E05E70DA4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3335B2C4-ACC0-D49E-09D0-DAE2A9537C8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073A1211-B228-9E85-0A69-D6002E68382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CDBEE54E-6C21-2EF8-525F-1E1D52001B6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A3F6CEB2-AA5A-4EED-84CD-2AC9400EF42D}" type="slidenum">
              <a:rPr lang="en-US" altLang="en-US"/>
              <a:pPr/>
              <a:t>‹#›</a:t>
            </a:fld>
            <a:endParaRPr lang="en-US" altLang="en-US"/>
          </a:p>
        </p:txBody>
      </p:sp>
    </p:spTree>
    <p:extLst>
      <p:ext uri="{BB962C8B-B14F-4D97-AF65-F5344CB8AC3E}">
        <p14:creationId xmlns:p14="http://schemas.microsoft.com/office/powerpoint/2010/main" val="963867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 xmlns:a16="http://schemas.microsoft.com/office/drawing/2014/main" id="{60F1D793-3E38-F53E-1AA3-D3483B1179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 xmlns:a16="http://schemas.microsoft.com/office/drawing/2014/main" id="{6CB47832-86FC-A0B3-9C15-0247C7C452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 xmlns:a16="http://schemas.microsoft.com/office/drawing/2014/main" id="{79CCEC5F-0C81-165C-51CF-332CD61568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8B12AF-8CE0-435F-B1D0-2AAD38DA83D0}"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90830FC-E04D-4A7A-8C5D-238C9318BC9E}" type="slidenum">
              <a:rPr lang="en-US"/>
              <a:pPr/>
              <a:t>168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49916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2BE2C2E-687E-4B1B-841E-C67AB4AC915F}" type="slidenum">
              <a:rPr lang="en-US"/>
              <a:pPr/>
              <a:t>169</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2170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85A5255-3DF3-4B56-9A32-0C56A10C1EEF}" type="slidenum">
              <a:rPr lang="en-US"/>
              <a:pPr/>
              <a:t>171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63704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1C6AAE7-8B80-4129-962D-823086BFAEEE}" type="slidenum">
              <a:rPr lang="en-US"/>
              <a:pPr/>
              <a:t>164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41808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9943526-2197-4977-801E-D4A07F9457C5}" type="slidenum">
              <a:rPr lang="en-US"/>
              <a:pPr/>
              <a:t>165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200192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9CA7859-336B-4417-8A47-93A9C9B40791}" type="slidenum">
              <a:rPr lang="en-US"/>
              <a:pPr/>
              <a:t>166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47695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6449BD5-DA08-4C1E-A32C-8402FDA9CE78}" type="slidenum">
              <a:rPr lang="en-US"/>
              <a:pPr/>
              <a:t>167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264171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48B03552-8E76-96D0-5F64-BB63EE202AB0}"/>
              </a:ext>
            </a:extLst>
          </p:cNvPr>
          <p:cNvSpPr>
            <a:spLocks noGrp="1"/>
          </p:cNvSpPr>
          <p:nvPr>
            <p:ph type="dt" sz="half" idx="10"/>
          </p:nvPr>
        </p:nvSpPr>
        <p:spPr/>
        <p:txBody>
          <a:bodyPr/>
          <a:lstStyle>
            <a:lvl1pPr>
              <a:defRPr/>
            </a:lvl1pPr>
          </a:lstStyle>
          <a:p>
            <a:pPr>
              <a:defRPr/>
            </a:pPr>
            <a:fld id="{3AA70BD5-7CD9-40CE-8B14-FD285F485F23}" type="datetime1">
              <a:rPr lang="en-US"/>
              <a:pPr>
                <a:defRPr/>
              </a:pPr>
              <a:t>08/05/22</a:t>
            </a:fld>
            <a:endParaRPr lang="en-US"/>
          </a:p>
        </p:txBody>
      </p:sp>
      <p:sp>
        <p:nvSpPr>
          <p:cNvPr id="5" name="Footer Placeholder 4">
            <a:extLst>
              <a:ext uri="{FF2B5EF4-FFF2-40B4-BE49-F238E27FC236}">
                <a16:creationId xmlns="" xmlns:a16="http://schemas.microsoft.com/office/drawing/2014/main" id="{F115B73A-1A6D-FE16-F0ED-218E0DFB8F10}"/>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9D6902AC-FA36-7264-2296-A2639111BA06}"/>
              </a:ext>
            </a:extLst>
          </p:cNvPr>
          <p:cNvSpPr>
            <a:spLocks noGrp="1"/>
          </p:cNvSpPr>
          <p:nvPr>
            <p:ph type="sldNum" sz="quarter" idx="12"/>
          </p:nvPr>
        </p:nvSpPr>
        <p:spPr/>
        <p:txBody>
          <a:bodyPr/>
          <a:lstStyle>
            <a:lvl1pPr>
              <a:defRPr/>
            </a:lvl1pPr>
          </a:lstStyle>
          <a:p>
            <a:fld id="{442E91F5-C0E0-4D58-8628-5E137D2EEA37}" type="slidenum">
              <a:rPr lang="en-US" altLang="en-US"/>
              <a:pPr/>
              <a:t>‹#›</a:t>
            </a:fld>
            <a:endParaRPr lang="en-US" altLang="en-US"/>
          </a:p>
        </p:txBody>
      </p:sp>
    </p:spTree>
    <p:extLst>
      <p:ext uri="{BB962C8B-B14F-4D97-AF65-F5344CB8AC3E}">
        <p14:creationId xmlns:p14="http://schemas.microsoft.com/office/powerpoint/2010/main" val="143198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3EBEBB-0282-8AE0-12CB-9F99A73D3D08}"/>
              </a:ext>
            </a:extLst>
          </p:cNvPr>
          <p:cNvSpPr>
            <a:spLocks noGrp="1"/>
          </p:cNvSpPr>
          <p:nvPr>
            <p:ph type="dt" sz="half" idx="10"/>
          </p:nvPr>
        </p:nvSpPr>
        <p:spPr/>
        <p:txBody>
          <a:bodyPr/>
          <a:lstStyle>
            <a:lvl1pPr>
              <a:defRPr/>
            </a:lvl1pPr>
          </a:lstStyle>
          <a:p>
            <a:pPr>
              <a:defRPr/>
            </a:pPr>
            <a:fld id="{59C79C9A-A9D0-42ED-9E67-32AFADC66E9B}" type="datetime1">
              <a:rPr lang="en-US"/>
              <a:pPr>
                <a:defRPr/>
              </a:pPr>
              <a:t>08/05/22</a:t>
            </a:fld>
            <a:endParaRPr lang="en-US"/>
          </a:p>
        </p:txBody>
      </p:sp>
      <p:sp>
        <p:nvSpPr>
          <p:cNvPr id="5" name="Footer Placeholder 4">
            <a:extLst>
              <a:ext uri="{FF2B5EF4-FFF2-40B4-BE49-F238E27FC236}">
                <a16:creationId xmlns="" xmlns:a16="http://schemas.microsoft.com/office/drawing/2014/main" id="{E051009B-AEE1-8491-1700-6B340B9EDFDC}"/>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94C700BD-CD22-A0D5-C0A7-C270CFA42484}"/>
              </a:ext>
            </a:extLst>
          </p:cNvPr>
          <p:cNvSpPr>
            <a:spLocks noGrp="1"/>
          </p:cNvSpPr>
          <p:nvPr>
            <p:ph type="sldNum" sz="quarter" idx="12"/>
          </p:nvPr>
        </p:nvSpPr>
        <p:spPr/>
        <p:txBody>
          <a:bodyPr/>
          <a:lstStyle>
            <a:lvl1pPr>
              <a:defRPr/>
            </a:lvl1pPr>
          </a:lstStyle>
          <a:p>
            <a:fld id="{29DE77B2-70DA-470D-86F9-36D6960C43B7}" type="slidenum">
              <a:rPr lang="en-US" altLang="en-US"/>
              <a:pPr/>
              <a:t>‹#›</a:t>
            </a:fld>
            <a:endParaRPr lang="en-US" altLang="en-US"/>
          </a:p>
        </p:txBody>
      </p:sp>
    </p:spTree>
    <p:extLst>
      <p:ext uri="{BB962C8B-B14F-4D97-AF65-F5344CB8AC3E}">
        <p14:creationId xmlns:p14="http://schemas.microsoft.com/office/powerpoint/2010/main" val="176296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AA9294-291A-1BCE-71AB-0D51C6AD1D51}"/>
              </a:ext>
            </a:extLst>
          </p:cNvPr>
          <p:cNvSpPr>
            <a:spLocks noGrp="1"/>
          </p:cNvSpPr>
          <p:nvPr>
            <p:ph type="dt" sz="half" idx="10"/>
          </p:nvPr>
        </p:nvSpPr>
        <p:spPr/>
        <p:txBody>
          <a:bodyPr/>
          <a:lstStyle>
            <a:lvl1pPr>
              <a:defRPr/>
            </a:lvl1pPr>
          </a:lstStyle>
          <a:p>
            <a:pPr>
              <a:defRPr/>
            </a:pPr>
            <a:fld id="{53727464-9144-46A4-B293-B485C070AD79}" type="datetime1">
              <a:rPr lang="en-US"/>
              <a:pPr>
                <a:defRPr/>
              </a:pPr>
              <a:t>08/05/22</a:t>
            </a:fld>
            <a:endParaRPr lang="en-US"/>
          </a:p>
        </p:txBody>
      </p:sp>
      <p:sp>
        <p:nvSpPr>
          <p:cNvPr id="5" name="Footer Placeholder 4">
            <a:extLst>
              <a:ext uri="{FF2B5EF4-FFF2-40B4-BE49-F238E27FC236}">
                <a16:creationId xmlns="" xmlns:a16="http://schemas.microsoft.com/office/drawing/2014/main" id="{CBF1FB73-0E4D-1E51-940A-F3E176BA2CD5}"/>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58AE485D-BBC0-FDD8-70C7-65B8A2F17015}"/>
              </a:ext>
            </a:extLst>
          </p:cNvPr>
          <p:cNvSpPr>
            <a:spLocks noGrp="1"/>
          </p:cNvSpPr>
          <p:nvPr>
            <p:ph type="sldNum" sz="quarter" idx="12"/>
          </p:nvPr>
        </p:nvSpPr>
        <p:spPr/>
        <p:txBody>
          <a:bodyPr/>
          <a:lstStyle>
            <a:lvl1pPr>
              <a:defRPr/>
            </a:lvl1pPr>
          </a:lstStyle>
          <a:p>
            <a:fld id="{CA14A288-7954-41CF-BBBD-B7B76AEAFC34}" type="slidenum">
              <a:rPr lang="en-US" altLang="en-US"/>
              <a:pPr/>
              <a:t>‹#›</a:t>
            </a:fld>
            <a:endParaRPr lang="en-US" altLang="en-US"/>
          </a:p>
        </p:txBody>
      </p:sp>
    </p:spTree>
    <p:extLst>
      <p:ext uri="{BB962C8B-B14F-4D97-AF65-F5344CB8AC3E}">
        <p14:creationId xmlns:p14="http://schemas.microsoft.com/office/powerpoint/2010/main" val="26182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2D1CC5F-ACD1-FF15-2160-0F06447CB79F}"/>
              </a:ext>
            </a:extLst>
          </p:cNvPr>
          <p:cNvSpPr>
            <a:spLocks noGrp="1"/>
          </p:cNvSpPr>
          <p:nvPr>
            <p:ph type="dt" sz="half" idx="10"/>
          </p:nvPr>
        </p:nvSpPr>
        <p:spPr/>
        <p:txBody>
          <a:bodyPr/>
          <a:lstStyle>
            <a:lvl1pPr>
              <a:defRPr/>
            </a:lvl1pPr>
          </a:lstStyle>
          <a:p>
            <a:pPr>
              <a:defRPr/>
            </a:pPr>
            <a:fld id="{9C3BCB76-1D50-4474-B0C0-FF4463E3C02C}" type="datetime1">
              <a:rPr lang="en-US"/>
              <a:pPr>
                <a:defRPr/>
              </a:pPr>
              <a:t>08/05/22</a:t>
            </a:fld>
            <a:endParaRPr lang="en-US"/>
          </a:p>
        </p:txBody>
      </p:sp>
      <p:sp>
        <p:nvSpPr>
          <p:cNvPr id="5" name="Footer Placeholder 4">
            <a:extLst>
              <a:ext uri="{FF2B5EF4-FFF2-40B4-BE49-F238E27FC236}">
                <a16:creationId xmlns="" xmlns:a16="http://schemas.microsoft.com/office/drawing/2014/main" id="{0DFBDAD9-BFA0-F408-7783-1572E3BD3764}"/>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96FC2F88-0977-F4C8-680B-045C88B2BCFF}"/>
              </a:ext>
            </a:extLst>
          </p:cNvPr>
          <p:cNvSpPr>
            <a:spLocks noGrp="1"/>
          </p:cNvSpPr>
          <p:nvPr>
            <p:ph type="sldNum" sz="quarter" idx="12"/>
          </p:nvPr>
        </p:nvSpPr>
        <p:spPr/>
        <p:txBody>
          <a:bodyPr/>
          <a:lstStyle>
            <a:lvl1pPr>
              <a:defRPr/>
            </a:lvl1pPr>
          </a:lstStyle>
          <a:p>
            <a:fld id="{C1F4F304-4199-4451-AB64-C23F291AD956}" type="slidenum">
              <a:rPr lang="en-US" altLang="en-US"/>
              <a:pPr/>
              <a:t>‹#›</a:t>
            </a:fld>
            <a:endParaRPr lang="en-US" altLang="en-US"/>
          </a:p>
        </p:txBody>
      </p:sp>
    </p:spTree>
    <p:extLst>
      <p:ext uri="{BB962C8B-B14F-4D97-AF65-F5344CB8AC3E}">
        <p14:creationId xmlns:p14="http://schemas.microsoft.com/office/powerpoint/2010/main" val="395334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1888EEA-916C-13AD-F900-4D04518BAF7E}"/>
              </a:ext>
            </a:extLst>
          </p:cNvPr>
          <p:cNvSpPr>
            <a:spLocks noGrp="1"/>
          </p:cNvSpPr>
          <p:nvPr>
            <p:ph type="dt" sz="half" idx="10"/>
          </p:nvPr>
        </p:nvSpPr>
        <p:spPr/>
        <p:txBody>
          <a:bodyPr/>
          <a:lstStyle>
            <a:lvl1pPr>
              <a:defRPr/>
            </a:lvl1pPr>
          </a:lstStyle>
          <a:p>
            <a:pPr>
              <a:defRPr/>
            </a:pPr>
            <a:fld id="{9F2FB6E3-9D2F-406C-88FC-6D95AC647E16}" type="datetime1">
              <a:rPr lang="en-US"/>
              <a:pPr>
                <a:defRPr/>
              </a:pPr>
              <a:t>08/05/22</a:t>
            </a:fld>
            <a:endParaRPr lang="en-US"/>
          </a:p>
        </p:txBody>
      </p:sp>
      <p:sp>
        <p:nvSpPr>
          <p:cNvPr id="5" name="Footer Placeholder 4">
            <a:extLst>
              <a:ext uri="{FF2B5EF4-FFF2-40B4-BE49-F238E27FC236}">
                <a16:creationId xmlns="" xmlns:a16="http://schemas.microsoft.com/office/drawing/2014/main" id="{AE9EC113-872C-B6B0-E5E6-988F99317CCD}"/>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C08E6FF4-C539-EE37-A62F-D76E6B2E4BBF}"/>
              </a:ext>
            </a:extLst>
          </p:cNvPr>
          <p:cNvSpPr>
            <a:spLocks noGrp="1"/>
          </p:cNvSpPr>
          <p:nvPr>
            <p:ph type="sldNum" sz="quarter" idx="12"/>
          </p:nvPr>
        </p:nvSpPr>
        <p:spPr/>
        <p:txBody>
          <a:bodyPr/>
          <a:lstStyle>
            <a:lvl1pPr>
              <a:defRPr/>
            </a:lvl1pPr>
          </a:lstStyle>
          <a:p>
            <a:fld id="{E45BB88E-666C-4876-B7EF-4B7F885613DF}" type="slidenum">
              <a:rPr lang="en-US" altLang="en-US"/>
              <a:pPr/>
              <a:t>‹#›</a:t>
            </a:fld>
            <a:endParaRPr lang="en-US" altLang="en-US"/>
          </a:p>
        </p:txBody>
      </p:sp>
    </p:spTree>
    <p:extLst>
      <p:ext uri="{BB962C8B-B14F-4D97-AF65-F5344CB8AC3E}">
        <p14:creationId xmlns:p14="http://schemas.microsoft.com/office/powerpoint/2010/main" val="76580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9E25D490-7379-FB67-BF8E-B70607279F20}"/>
              </a:ext>
            </a:extLst>
          </p:cNvPr>
          <p:cNvSpPr>
            <a:spLocks noGrp="1"/>
          </p:cNvSpPr>
          <p:nvPr>
            <p:ph type="dt" sz="half" idx="10"/>
          </p:nvPr>
        </p:nvSpPr>
        <p:spPr/>
        <p:txBody>
          <a:bodyPr/>
          <a:lstStyle>
            <a:lvl1pPr>
              <a:defRPr/>
            </a:lvl1pPr>
          </a:lstStyle>
          <a:p>
            <a:pPr>
              <a:defRPr/>
            </a:pPr>
            <a:fld id="{6B5DF347-4945-4B2C-ACC0-6EAB37F284E2}" type="datetime1">
              <a:rPr lang="en-US"/>
              <a:pPr>
                <a:defRPr/>
              </a:pPr>
              <a:t>08/05/22</a:t>
            </a:fld>
            <a:endParaRPr lang="en-US"/>
          </a:p>
        </p:txBody>
      </p:sp>
      <p:sp>
        <p:nvSpPr>
          <p:cNvPr id="6" name="Footer Placeholder 4">
            <a:extLst>
              <a:ext uri="{FF2B5EF4-FFF2-40B4-BE49-F238E27FC236}">
                <a16:creationId xmlns="" xmlns:a16="http://schemas.microsoft.com/office/drawing/2014/main" id="{555DAD63-51F3-A5EF-D572-2DA851EDAC08}"/>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7" name="Slide Number Placeholder 5">
            <a:extLst>
              <a:ext uri="{FF2B5EF4-FFF2-40B4-BE49-F238E27FC236}">
                <a16:creationId xmlns="" xmlns:a16="http://schemas.microsoft.com/office/drawing/2014/main" id="{9BC454CC-FD03-7176-9F74-77905A3BFC6E}"/>
              </a:ext>
            </a:extLst>
          </p:cNvPr>
          <p:cNvSpPr>
            <a:spLocks noGrp="1"/>
          </p:cNvSpPr>
          <p:nvPr>
            <p:ph type="sldNum" sz="quarter" idx="12"/>
          </p:nvPr>
        </p:nvSpPr>
        <p:spPr/>
        <p:txBody>
          <a:bodyPr/>
          <a:lstStyle>
            <a:lvl1pPr>
              <a:defRPr/>
            </a:lvl1pPr>
          </a:lstStyle>
          <a:p>
            <a:fld id="{EE501D46-262C-40FF-B274-9890B03CB384}" type="slidenum">
              <a:rPr lang="en-US" altLang="en-US"/>
              <a:pPr/>
              <a:t>‹#›</a:t>
            </a:fld>
            <a:endParaRPr lang="en-US" altLang="en-US"/>
          </a:p>
        </p:txBody>
      </p:sp>
    </p:spTree>
    <p:extLst>
      <p:ext uri="{BB962C8B-B14F-4D97-AF65-F5344CB8AC3E}">
        <p14:creationId xmlns:p14="http://schemas.microsoft.com/office/powerpoint/2010/main" val="334127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028B2293-0421-DB1F-6113-525B56A01721}"/>
              </a:ext>
            </a:extLst>
          </p:cNvPr>
          <p:cNvSpPr>
            <a:spLocks noGrp="1"/>
          </p:cNvSpPr>
          <p:nvPr>
            <p:ph type="dt" sz="half" idx="10"/>
          </p:nvPr>
        </p:nvSpPr>
        <p:spPr/>
        <p:txBody>
          <a:bodyPr/>
          <a:lstStyle>
            <a:lvl1pPr>
              <a:defRPr/>
            </a:lvl1pPr>
          </a:lstStyle>
          <a:p>
            <a:pPr>
              <a:defRPr/>
            </a:pPr>
            <a:fld id="{8CA95140-2B11-48DB-A74B-77A6AA8D90DE}" type="datetime1">
              <a:rPr lang="en-US"/>
              <a:pPr>
                <a:defRPr/>
              </a:pPr>
              <a:t>08/05/22</a:t>
            </a:fld>
            <a:endParaRPr lang="en-US"/>
          </a:p>
        </p:txBody>
      </p:sp>
      <p:sp>
        <p:nvSpPr>
          <p:cNvPr id="8" name="Footer Placeholder 4">
            <a:extLst>
              <a:ext uri="{FF2B5EF4-FFF2-40B4-BE49-F238E27FC236}">
                <a16:creationId xmlns="" xmlns:a16="http://schemas.microsoft.com/office/drawing/2014/main" id="{D3B976D5-D723-4441-5AF3-92EF519799AB}"/>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9" name="Slide Number Placeholder 5">
            <a:extLst>
              <a:ext uri="{FF2B5EF4-FFF2-40B4-BE49-F238E27FC236}">
                <a16:creationId xmlns="" xmlns:a16="http://schemas.microsoft.com/office/drawing/2014/main" id="{F95B141B-272E-E36E-52B5-89FE082854DE}"/>
              </a:ext>
            </a:extLst>
          </p:cNvPr>
          <p:cNvSpPr>
            <a:spLocks noGrp="1"/>
          </p:cNvSpPr>
          <p:nvPr>
            <p:ph type="sldNum" sz="quarter" idx="12"/>
          </p:nvPr>
        </p:nvSpPr>
        <p:spPr/>
        <p:txBody>
          <a:bodyPr/>
          <a:lstStyle>
            <a:lvl1pPr>
              <a:defRPr/>
            </a:lvl1pPr>
          </a:lstStyle>
          <a:p>
            <a:fld id="{82E881E5-2EC1-455B-80E7-E35856A3E404}" type="slidenum">
              <a:rPr lang="en-US" altLang="en-US"/>
              <a:pPr/>
              <a:t>‹#›</a:t>
            </a:fld>
            <a:endParaRPr lang="en-US" altLang="en-US"/>
          </a:p>
        </p:txBody>
      </p:sp>
    </p:spTree>
    <p:extLst>
      <p:ext uri="{BB962C8B-B14F-4D97-AF65-F5344CB8AC3E}">
        <p14:creationId xmlns:p14="http://schemas.microsoft.com/office/powerpoint/2010/main" val="213110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149F58A5-B9B7-002B-7629-967527D775F5}"/>
              </a:ext>
            </a:extLst>
          </p:cNvPr>
          <p:cNvSpPr>
            <a:spLocks noGrp="1"/>
          </p:cNvSpPr>
          <p:nvPr>
            <p:ph type="dt" sz="half" idx="10"/>
          </p:nvPr>
        </p:nvSpPr>
        <p:spPr/>
        <p:txBody>
          <a:bodyPr/>
          <a:lstStyle>
            <a:lvl1pPr>
              <a:defRPr/>
            </a:lvl1pPr>
          </a:lstStyle>
          <a:p>
            <a:pPr>
              <a:defRPr/>
            </a:pPr>
            <a:fld id="{36459C82-0060-4D22-86DE-C2457C3ABF0D}" type="datetime1">
              <a:rPr lang="en-US"/>
              <a:pPr>
                <a:defRPr/>
              </a:pPr>
              <a:t>08/05/22</a:t>
            </a:fld>
            <a:endParaRPr lang="en-US"/>
          </a:p>
        </p:txBody>
      </p:sp>
      <p:sp>
        <p:nvSpPr>
          <p:cNvPr id="4" name="Footer Placeholder 4">
            <a:extLst>
              <a:ext uri="{FF2B5EF4-FFF2-40B4-BE49-F238E27FC236}">
                <a16:creationId xmlns="" xmlns:a16="http://schemas.microsoft.com/office/drawing/2014/main" id="{82E984BC-5595-19D6-4761-2120D148578C}"/>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5" name="Slide Number Placeholder 5">
            <a:extLst>
              <a:ext uri="{FF2B5EF4-FFF2-40B4-BE49-F238E27FC236}">
                <a16:creationId xmlns="" xmlns:a16="http://schemas.microsoft.com/office/drawing/2014/main" id="{B8A87160-07D7-9BA3-9736-21721DA31C65}"/>
              </a:ext>
            </a:extLst>
          </p:cNvPr>
          <p:cNvSpPr>
            <a:spLocks noGrp="1"/>
          </p:cNvSpPr>
          <p:nvPr>
            <p:ph type="sldNum" sz="quarter" idx="12"/>
          </p:nvPr>
        </p:nvSpPr>
        <p:spPr/>
        <p:txBody>
          <a:bodyPr/>
          <a:lstStyle>
            <a:lvl1pPr>
              <a:defRPr/>
            </a:lvl1pPr>
          </a:lstStyle>
          <a:p>
            <a:fld id="{75A6D712-6D21-4E3D-9FF5-9E4760EAF014}" type="slidenum">
              <a:rPr lang="en-US" altLang="en-US"/>
              <a:pPr/>
              <a:t>‹#›</a:t>
            </a:fld>
            <a:endParaRPr lang="en-US" altLang="en-US"/>
          </a:p>
        </p:txBody>
      </p:sp>
    </p:spTree>
    <p:extLst>
      <p:ext uri="{BB962C8B-B14F-4D97-AF65-F5344CB8AC3E}">
        <p14:creationId xmlns:p14="http://schemas.microsoft.com/office/powerpoint/2010/main" val="705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BF72A91F-5F51-51BA-B293-C26FEA4E48B9}"/>
              </a:ext>
            </a:extLst>
          </p:cNvPr>
          <p:cNvSpPr>
            <a:spLocks noGrp="1"/>
          </p:cNvSpPr>
          <p:nvPr>
            <p:ph type="dt" sz="half" idx="10"/>
          </p:nvPr>
        </p:nvSpPr>
        <p:spPr/>
        <p:txBody>
          <a:bodyPr/>
          <a:lstStyle>
            <a:lvl1pPr>
              <a:defRPr/>
            </a:lvl1pPr>
          </a:lstStyle>
          <a:p>
            <a:pPr>
              <a:defRPr/>
            </a:pPr>
            <a:fld id="{05499F47-6F1C-4AD5-945B-4D3011520652}" type="datetime1">
              <a:rPr lang="en-US"/>
              <a:pPr>
                <a:defRPr/>
              </a:pPr>
              <a:t>08/05/22</a:t>
            </a:fld>
            <a:endParaRPr lang="en-US"/>
          </a:p>
        </p:txBody>
      </p:sp>
      <p:sp>
        <p:nvSpPr>
          <p:cNvPr id="3" name="Footer Placeholder 4">
            <a:extLst>
              <a:ext uri="{FF2B5EF4-FFF2-40B4-BE49-F238E27FC236}">
                <a16:creationId xmlns="" xmlns:a16="http://schemas.microsoft.com/office/drawing/2014/main" id="{47CFE234-4E1B-F8D1-7FBA-616444E290FF}"/>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4" name="Slide Number Placeholder 5">
            <a:extLst>
              <a:ext uri="{FF2B5EF4-FFF2-40B4-BE49-F238E27FC236}">
                <a16:creationId xmlns="" xmlns:a16="http://schemas.microsoft.com/office/drawing/2014/main" id="{1BEC5FFA-B2D5-E7BF-2FA5-BFBC1B9A93EE}"/>
              </a:ext>
            </a:extLst>
          </p:cNvPr>
          <p:cNvSpPr>
            <a:spLocks noGrp="1"/>
          </p:cNvSpPr>
          <p:nvPr>
            <p:ph type="sldNum" sz="quarter" idx="12"/>
          </p:nvPr>
        </p:nvSpPr>
        <p:spPr/>
        <p:txBody>
          <a:bodyPr/>
          <a:lstStyle>
            <a:lvl1pPr>
              <a:defRPr/>
            </a:lvl1pPr>
          </a:lstStyle>
          <a:p>
            <a:fld id="{F2ACB09D-C46E-4FDE-8E95-1EFDC96A9A2D}" type="slidenum">
              <a:rPr lang="en-US" altLang="en-US"/>
              <a:pPr/>
              <a:t>‹#›</a:t>
            </a:fld>
            <a:endParaRPr lang="en-US" altLang="en-US"/>
          </a:p>
        </p:txBody>
      </p:sp>
    </p:spTree>
    <p:extLst>
      <p:ext uri="{BB962C8B-B14F-4D97-AF65-F5344CB8AC3E}">
        <p14:creationId xmlns:p14="http://schemas.microsoft.com/office/powerpoint/2010/main" val="285200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29EA314C-30EC-0679-10DA-3611B65D6400}"/>
              </a:ext>
            </a:extLst>
          </p:cNvPr>
          <p:cNvSpPr>
            <a:spLocks noGrp="1"/>
          </p:cNvSpPr>
          <p:nvPr>
            <p:ph type="dt" sz="half" idx="10"/>
          </p:nvPr>
        </p:nvSpPr>
        <p:spPr/>
        <p:txBody>
          <a:bodyPr/>
          <a:lstStyle>
            <a:lvl1pPr>
              <a:defRPr/>
            </a:lvl1pPr>
          </a:lstStyle>
          <a:p>
            <a:pPr>
              <a:defRPr/>
            </a:pPr>
            <a:fld id="{F46CF2ED-E128-41C2-A229-DFE63BD7F943}" type="datetime1">
              <a:rPr lang="en-US"/>
              <a:pPr>
                <a:defRPr/>
              </a:pPr>
              <a:t>08/05/22</a:t>
            </a:fld>
            <a:endParaRPr lang="en-US"/>
          </a:p>
        </p:txBody>
      </p:sp>
      <p:sp>
        <p:nvSpPr>
          <p:cNvPr id="6" name="Footer Placeholder 4">
            <a:extLst>
              <a:ext uri="{FF2B5EF4-FFF2-40B4-BE49-F238E27FC236}">
                <a16:creationId xmlns="" xmlns:a16="http://schemas.microsoft.com/office/drawing/2014/main" id="{63C950E3-1609-0980-8A81-597045437AF2}"/>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7" name="Slide Number Placeholder 5">
            <a:extLst>
              <a:ext uri="{FF2B5EF4-FFF2-40B4-BE49-F238E27FC236}">
                <a16:creationId xmlns="" xmlns:a16="http://schemas.microsoft.com/office/drawing/2014/main" id="{6CE8E7C2-C720-08CE-CC8C-DB48B530C327}"/>
              </a:ext>
            </a:extLst>
          </p:cNvPr>
          <p:cNvSpPr>
            <a:spLocks noGrp="1"/>
          </p:cNvSpPr>
          <p:nvPr>
            <p:ph type="sldNum" sz="quarter" idx="12"/>
          </p:nvPr>
        </p:nvSpPr>
        <p:spPr/>
        <p:txBody>
          <a:bodyPr/>
          <a:lstStyle>
            <a:lvl1pPr>
              <a:defRPr/>
            </a:lvl1pPr>
          </a:lstStyle>
          <a:p>
            <a:fld id="{F0C7F2A7-2A8A-455B-AEA4-1908DA1B9ECD}" type="slidenum">
              <a:rPr lang="en-US" altLang="en-US"/>
              <a:pPr/>
              <a:t>‹#›</a:t>
            </a:fld>
            <a:endParaRPr lang="en-US" altLang="en-US"/>
          </a:p>
        </p:txBody>
      </p:sp>
    </p:spTree>
    <p:extLst>
      <p:ext uri="{BB962C8B-B14F-4D97-AF65-F5344CB8AC3E}">
        <p14:creationId xmlns:p14="http://schemas.microsoft.com/office/powerpoint/2010/main" val="348601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5B9A4FA9-E31C-0FE9-7120-4148E4D03CED}"/>
              </a:ext>
            </a:extLst>
          </p:cNvPr>
          <p:cNvSpPr>
            <a:spLocks noGrp="1"/>
          </p:cNvSpPr>
          <p:nvPr>
            <p:ph type="dt" sz="half" idx="10"/>
          </p:nvPr>
        </p:nvSpPr>
        <p:spPr/>
        <p:txBody>
          <a:bodyPr/>
          <a:lstStyle>
            <a:lvl1pPr>
              <a:defRPr/>
            </a:lvl1pPr>
          </a:lstStyle>
          <a:p>
            <a:pPr>
              <a:defRPr/>
            </a:pPr>
            <a:fld id="{BDD4B422-5FDE-4BD8-B870-25E91937C02B}" type="datetime1">
              <a:rPr lang="en-US"/>
              <a:pPr>
                <a:defRPr/>
              </a:pPr>
              <a:t>08/05/22</a:t>
            </a:fld>
            <a:endParaRPr lang="en-US"/>
          </a:p>
        </p:txBody>
      </p:sp>
      <p:sp>
        <p:nvSpPr>
          <p:cNvPr id="6" name="Footer Placeholder 4">
            <a:extLst>
              <a:ext uri="{FF2B5EF4-FFF2-40B4-BE49-F238E27FC236}">
                <a16:creationId xmlns="" xmlns:a16="http://schemas.microsoft.com/office/drawing/2014/main" id="{C375A923-66FB-4F42-F1C7-2F701AE57704}"/>
              </a:ext>
            </a:extLst>
          </p:cNvPr>
          <p:cNvSpPr>
            <a:spLocks noGrp="1"/>
          </p:cNvSpPr>
          <p:nvPr>
            <p:ph type="ftr" sz="quarter" idx="11"/>
          </p:nvPr>
        </p:nvSpPr>
        <p:spPr/>
        <p:txBody>
          <a:bodyPr/>
          <a:lstStyle>
            <a:lvl1pPr>
              <a:defRPr/>
            </a:lvl1pPr>
          </a:lstStyle>
          <a:p>
            <a:pPr>
              <a:defRPr/>
            </a:pPr>
            <a:r>
              <a:rPr lang="en-US"/>
              <a:t>Dr Kumud Saxena         ACSAI-0402 and DBMS                Unit-1</a:t>
            </a:r>
          </a:p>
        </p:txBody>
      </p:sp>
      <p:sp>
        <p:nvSpPr>
          <p:cNvPr id="7" name="Slide Number Placeholder 5">
            <a:extLst>
              <a:ext uri="{FF2B5EF4-FFF2-40B4-BE49-F238E27FC236}">
                <a16:creationId xmlns="" xmlns:a16="http://schemas.microsoft.com/office/drawing/2014/main" id="{F279B948-6854-2D7D-39D1-D9EBACF60A03}"/>
              </a:ext>
            </a:extLst>
          </p:cNvPr>
          <p:cNvSpPr>
            <a:spLocks noGrp="1"/>
          </p:cNvSpPr>
          <p:nvPr>
            <p:ph type="sldNum" sz="quarter" idx="12"/>
          </p:nvPr>
        </p:nvSpPr>
        <p:spPr/>
        <p:txBody>
          <a:bodyPr/>
          <a:lstStyle>
            <a:lvl1pPr>
              <a:defRPr/>
            </a:lvl1pPr>
          </a:lstStyle>
          <a:p>
            <a:fld id="{EE476129-1620-4573-9280-D046301EF4C7}" type="slidenum">
              <a:rPr lang="en-US" altLang="en-US"/>
              <a:pPr/>
              <a:t>‹#›</a:t>
            </a:fld>
            <a:endParaRPr lang="en-US" altLang="en-US"/>
          </a:p>
        </p:txBody>
      </p:sp>
    </p:spTree>
    <p:extLst>
      <p:ext uri="{BB962C8B-B14F-4D97-AF65-F5344CB8AC3E}">
        <p14:creationId xmlns:p14="http://schemas.microsoft.com/office/powerpoint/2010/main" val="557853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EC840738-428C-40FE-9BDF-BEEFF0E427C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FB401A9C-C963-B263-0B9A-418B191C32C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266657C7-BC64-13F8-7008-ACF7860B1E7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0EDD980-7429-4712-805E-044FBB7C2FE8}" type="datetime1">
              <a:rPr lang="en-US"/>
              <a:pPr>
                <a:defRPr/>
              </a:pPr>
              <a:t>08/05/22</a:t>
            </a:fld>
            <a:endParaRPr lang="en-US"/>
          </a:p>
        </p:txBody>
      </p:sp>
      <p:sp>
        <p:nvSpPr>
          <p:cNvPr id="5" name="Footer Placeholder 4">
            <a:extLst>
              <a:ext uri="{FF2B5EF4-FFF2-40B4-BE49-F238E27FC236}">
                <a16:creationId xmlns="" xmlns:a16="http://schemas.microsoft.com/office/drawing/2014/main" id="{B0C7CDEF-0744-5EF9-7647-1545D311311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Dr Kumud Saxena         ACSAI-0402 and DBMS                Unit-1</a:t>
            </a:r>
          </a:p>
        </p:txBody>
      </p:sp>
      <p:sp>
        <p:nvSpPr>
          <p:cNvPr id="6" name="Slide Number Placeholder 5">
            <a:extLst>
              <a:ext uri="{FF2B5EF4-FFF2-40B4-BE49-F238E27FC236}">
                <a16:creationId xmlns="" xmlns:a16="http://schemas.microsoft.com/office/drawing/2014/main" id="{3D20E225-5E3E-1CA6-465A-455A0B66561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D1C9A0E4-71E7-4E78-9E40-7B587C2BBF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5.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www.youtube.com/watch?v=jm1NUBMpyVo"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infocobuild.com/education/audio-video-courses/computer-science/FundamentalsOfDatabaseSystems-IIT-Kanpur/lecture-42.html"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0.e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yIqBwxokm40&amp;list=PLyvBGMFYV3auVdxQ1-88ivNFpmUEy-U3M&amp;index=35" TargetMode="External"/><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4.xml.rels><?xml version="1.0" encoding="UTF-8" standalone="yes"?>
<Relationships xmlns="http://schemas.openxmlformats.org/package/2006/relationships"><Relationship Id="rId11" Type="http://schemas.openxmlformats.org/officeDocument/2006/relationships/hyperlink" Target="https://www.youtube.com/watch?v=IYaxn0qkzUI&amp;t=12s" TargetMode="External"/><Relationship Id="rId12" Type="http://schemas.openxmlformats.org/officeDocument/2006/relationships/hyperlink" Target="https://www.youtube.com/watch?v=xCxdBkFX_ww" TargetMode="External"/><Relationship Id="rId13" Type="http://schemas.openxmlformats.org/officeDocument/2006/relationships/hyperlink" Target="https://www.youtube.com/watch?v=-r734q6sSa0" TargetMode="External"/><Relationship Id="rId1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www.youtube.com/watch?v=5ammL5KU4mo" TargetMode="External"/><Relationship Id="rId3" Type="http://schemas.openxmlformats.org/officeDocument/2006/relationships/hyperlink" Target="https://www.youtube.com/watch?v=HAAhn--tZV8" TargetMode="External"/><Relationship Id="rId4" Type="http://schemas.openxmlformats.org/officeDocument/2006/relationships/hyperlink" Target="https://www.youtube.com/watch?v=q6ISl9YNxoQ" TargetMode="External"/><Relationship Id="rId5" Type="http://schemas.openxmlformats.org/officeDocument/2006/relationships/hyperlink" Target="https://www.youtube.com/watch?v=XCLA0cjk0o8&amp;t=17s" TargetMode="External"/><Relationship Id="rId6" Type="http://schemas.openxmlformats.org/officeDocument/2006/relationships/hyperlink" Target="https://www.youtube.com/watch?v=Yu4rIeQZOjo" TargetMode="External"/><Relationship Id="rId7" Type="http://schemas.openxmlformats.org/officeDocument/2006/relationships/hyperlink" Target="https://www.youtube.com/watch?v=HhLhIEnsBR0" TargetMode="External"/><Relationship Id="rId8" Type="http://schemas.openxmlformats.org/officeDocument/2006/relationships/hyperlink" Target="https://www.youtube.com/watch?v=u3-ciC_TC_k" TargetMode="External"/><Relationship Id="rId9" Type="http://schemas.openxmlformats.org/officeDocument/2006/relationships/hyperlink" Target="https://www.youtube.com/watch?v=qH2iYtuJEwQ&amp;t=330s" TargetMode="External"/><Relationship Id="rId10" Type="http://schemas.openxmlformats.org/officeDocument/2006/relationships/hyperlink" Target="https://www.youtube.com/watch?v=Jw3jDTAXuAk&amp;list=PL-zLo58JCM3BkfC_wlAosP5VTLV9ObiW1&amp;index=37"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9.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4" Type="http://schemas.openxmlformats.org/officeDocument/2006/relationships/hyperlink" Target="http://www.aktuonline.com/papers/btech-cs-5-sem-database-management-system-ncs-502-2017-18.pdf" TargetMode="External"/><Relationship Id="rId5" Type="http://schemas.openxmlformats.org/officeDocument/2006/relationships/hyperlink" Target="http://www.aktuonline.com/papers/btech-cs-5-sem-database-management-system-ncs-502-2016-17.pdf" TargetMode="External"/><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aktuonline.com/papers/btech-cs-5-sem-data-base-management-system-rcs501-202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eginnersbook.com/2017/09/transaction-management-in-dbms/" TargetMode="Externa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eginnersbook.com/2018/12/dbms-schedules/" TargetMode="Externa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s://beginnersbook.com/2018/12/dbms-schedul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C0DC8-1CFA-4B0E-421C-16F40ED197C3}"/>
              </a:ext>
            </a:extLst>
          </p:cNvPr>
          <p:cNvSpPr>
            <a:spLocks noGrp="1"/>
          </p:cNvSpPr>
          <p:nvPr>
            <p:ph type="ctrTitle"/>
          </p:nvPr>
        </p:nvSpPr>
        <p:spPr>
          <a:xfrm>
            <a:off x="1371600" y="0"/>
            <a:ext cx="77724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a:extLst>
              <a:ext uri="{FF2B5EF4-FFF2-40B4-BE49-F238E27FC236}">
                <a16:creationId xmlns="" xmlns:a16="http://schemas.microsoft.com/office/drawing/2014/main" id="{4EFC3244-6CD1-AB6B-9AAC-3388FF26D6DA}"/>
              </a:ext>
            </a:extLst>
          </p:cNvPr>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b="1" dirty="0">
                <a:solidFill>
                  <a:schemeClr val="tx1"/>
                </a:solidFill>
              </a:rPr>
              <a:t>TRANSACTION PROCESSING AND RECOVERY CONCEPT</a:t>
            </a:r>
          </a:p>
        </p:txBody>
      </p:sp>
      <p:pic>
        <p:nvPicPr>
          <p:cNvPr id="2052" name="Picture 2" descr="E:\NIET\Project\xLogo11.png.pagespeed.ic.pydHLuCQEZ.png">
            <a:extLst>
              <a:ext uri="{FF2B5EF4-FFF2-40B4-BE49-F238E27FC236}">
                <a16:creationId xmlns="" xmlns:a16="http://schemas.microsoft.com/office/drawing/2014/main" id="{6ED41D0D-D0D7-AAAA-43EA-24F661FC8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 xmlns:a16="http://schemas.microsoft.com/office/drawing/2014/main" id="{06F1C3F2-99B7-84EF-2886-D13D5943A650}"/>
              </a:ext>
            </a:extLst>
          </p:cNvPr>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400" dirty="0">
                <a:solidFill>
                  <a:schemeClr val="tx1"/>
                </a:solidFill>
              </a:rPr>
              <a:t>Dr </a:t>
            </a:r>
            <a:r>
              <a:rPr lang="en-US" sz="2400" dirty="0" err="1">
                <a:solidFill>
                  <a:schemeClr val="tx1"/>
                </a:solidFill>
              </a:rPr>
              <a:t>Kumud</a:t>
            </a:r>
            <a:r>
              <a:rPr lang="en-US" sz="2400" dirty="0">
                <a:solidFill>
                  <a:schemeClr val="tx1"/>
                </a:solidFill>
              </a:rPr>
              <a:t> </a:t>
            </a:r>
            <a:r>
              <a:rPr lang="en-US" sz="2400" dirty="0" err="1">
                <a:solidFill>
                  <a:schemeClr val="tx1"/>
                </a:solidFill>
              </a:rPr>
              <a:t>Saxena</a:t>
            </a:r>
            <a:endParaRPr lang="en-US" sz="2400" dirty="0">
              <a:solidFill>
                <a:schemeClr val="tx1"/>
              </a:solidFill>
            </a:endParaRPr>
          </a:p>
          <a:p>
            <a:pPr algn="ctr" eaLnBrk="1" fontAlgn="auto" hangingPunct="1">
              <a:spcBef>
                <a:spcPct val="20000"/>
              </a:spcBef>
              <a:spcAft>
                <a:spcPts val="0"/>
              </a:spcAft>
              <a:defRPr/>
            </a:pPr>
            <a:r>
              <a:rPr lang="en-US" sz="2400" dirty="0">
                <a:solidFill>
                  <a:schemeClr val="tx1"/>
                </a:solidFill>
              </a:rPr>
              <a:t>HOD</a:t>
            </a:r>
          </a:p>
          <a:p>
            <a:pPr algn="ctr" eaLnBrk="1" fontAlgn="auto" hangingPunct="1">
              <a:spcBef>
                <a:spcPct val="20000"/>
              </a:spcBef>
              <a:spcAft>
                <a:spcPts val="0"/>
              </a:spcAft>
              <a:defRPr/>
            </a:pPr>
            <a:r>
              <a:rPr lang="en-US" sz="2400" dirty="0">
                <a:solidFill>
                  <a:schemeClr val="tx1"/>
                </a:solidFill>
              </a:rPr>
              <a:t>(AI-I0T-CS)</a:t>
            </a:r>
          </a:p>
        </p:txBody>
      </p:sp>
      <p:pic>
        <p:nvPicPr>
          <p:cNvPr id="2054" name="Picture 3" descr="C:\Users\Manks\Downloads\128_calendar-schedule-credit-mortgage-date-512.png">
            <a:extLst>
              <a:ext uri="{FF2B5EF4-FFF2-40B4-BE49-F238E27FC236}">
                <a16:creationId xmlns="" xmlns:a16="http://schemas.microsoft.com/office/drawing/2014/main" id="{F2EDB960-C5A0-CB99-1977-7D0CB0AB4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94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 xmlns:a16="http://schemas.microsoft.com/office/drawing/2014/main" id="{A312EB3D-4A79-9B7B-2E5A-C054A524098D}"/>
              </a:ext>
            </a:extLst>
          </p:cNvPr>
          <p:cNvSpPr>
            <a:spLocks noGrp="1"/>
          </p:cNvSpPr>
          <p:nvPr>
            <p:ph type="dt" sz="quarter" idx="10"/>
          </p:nvPr>
        </p:nvSpPr>
        <p:spPr>
          <a:xfrm>
            <a:off x="381000" y="6492875"/>
            <a:ext cx="2133600" cy="365125"/>
          </a:xfrm>
        </p:spPr>
        <p:txBody>
          <a:bodyPr/>
          <a:lstStyle/>
          <a:p>
            <a:pPr>
              <a:defRPr/>
            </a:pPr>
            <a:fld id="{7D10C19F-BE61-4675-9AD6-B29FC8307005}" type="datetime1">
              <a:rPr lang="en-US"/>
              <a:pPr>
                <a:defRPr/>
              </a:pPr>
              <a:t>08/05/22</a:t>
            </a:fld>
            <a:endParaRPr lang="en-US" dirty="0"/>
          </a:p>
        </p:txBody>
      </p:sp>
      <p:sp>
        <p:nvSpPr>
          <p:cNvPr id="2056" name="Slide Number Placeholder 9">
            <a:extLst>
              <a:ext uri="{FF2B5EF4-FFF2-40B4-BE49-F238E27FC236}">
                <a16:creationId xmlns="" xmlns:a16="http://schemas.microsoft.com/office/drawing/2014/main" id="{13823CF5-E66A-3D12-800F-8CFEDB1D28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5BEFED-95A1-4241-B464-06BD49DEE0AD}"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pic>
        <p:nvPicPr>
          <p:cNvPr id="2057" name="Picture 4" descr="C:\Users\Manks\Downloads\speak.png">
            <a:extLst>
              <a:ext uri="{FF2B5EF4-FFF2-40B4-BE49-F238E27FC236}">
                <a16:creationId xmlns="" xmlns:a16="http://schemas.microsoft.com/office/drawing/2014/main" id="{8442FA29-4179-888F-A998-284FE83933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590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ubtitle 2">
            <a:extLst>
              <a:ext uri="{FF2B5EF4-FFF2-40B4-BE49-F238E27FC236}">
                <a16:creationId xmlns="" xmlns:a16="http://schemas.microsoft.com/office/drawing/2014/main" id="{74780E66-2C65-45AB-01F7-E32EE4F0B956}"/>
              </a:ext>
            </a:extLst>
          </p:cNvPr>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4</a:t>
            </a:r>
          </a:p>
        </p:txBody>
      </p:sp>
      <p:sp>
        <p:nvSpPr>
          <p:cNvPr id="13" name="Footer Placeholder 12">
            <a:extLst>
              <a:ext uri="{FF2B5EF4-FFF2-40B4-BE49-F238E27FC236}">
                <a16:creationId xmlns="" xmlns:a16="http://schemas.microsoft.com/office/drawing/2014/main" id="{808316C9-533B-75A6-18A1-59E070F8EB8C}"/>
              </a:ext>
            </a:extLst>
          </p:cNvPr>
          <p:cNvSpPr>
            <a:spLocks noGrp="1"/>
          </p:cNvSpPr>
          <p:nvPr>
            <p:ph type="ftr" sz="quarter" idx="11"/>
          </p:nvPr>
        </p:nvSpPr>
        <p:spPr>
          <a:xfrm>
            <a:off x="2286000" y="624840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4" name="Subtitle 2">
            <a:extLst>
              <a:ext uri="{FF2B5EF4-FFF2-40B4-BE49-F238E27FC236}">
                <a16:creationId xmlns="" xmlns:a16="http://schemas.microsoft.com/office/drawing/2014/main" id="{F31254C0-3371-6A40-ECFD-873886ED6F8B}"/>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rPr>
              <a:t>DBMS</a:t>
            </a:r>
          </a:p>
        </p:txBody>
      </p:sp>
      <p:sp>
        <p:nvSpPr>
          <p:cNvPr id="15" name="Subtitle 2">
            <a:extLst>
              <a:ext uri="{FF2B5EF4-FFF2-40B4-BE49-F238E27FC236}">
                <a16:creationId xmlns="" xmlns:a16="http://schemas.microsoft.com/office/drawing/2014/main" id="{9FD5CFE4-E521-180B-AD9E-376E1972756C}"/>
              </a:ext>
            </a:extLst>
          </p:cNvPr>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a:t>
            </a:r>
            <a:r>
              <a:rPr lang="en-US" sz="2000" dirty="0" err="1">
                <a:solidFill>
                  <a:schemeClr val="tx1"/>
                </a:solidFill>
              </a:rPr>
              <a:t>Sem</a:t>
            </a:r>
            <a:r>
              <a:rPr lang="en-US" sz="2000" dirty="0">
                <a:solidFill>
                  <a:schemeClr val="tx1"/>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6519304-4FD1-D97B-34A3-803B93EB6E8D}"/>
              </a:ext>
            </a:extLst>
          </p:cNvPr>
          <p:cNvSpPr>
            <a:spLocks noGrp="1"/>
          </p:cNvSpPr>
          <p:nvPr>
            <p:ph type="dt" sz="quarter" idx="10"/>
          </p:nvPr>
        </p:nvSpPr>
        <p:spPr/>
        <p:txBody>
          <a:bodyPr/>
          <a:lstStyle/>
          <a:p>
            <a:pPr>
              <a:defRPr/>
            </a:pPr>
            <a:fld id="{EEA78879-8417-46C8-B5F9-0E2E93DBF630}" type="datetime1">
              <a:rPr lang="en-US"/>
              <a:pPr>
                <a:defRPr/>
              </a:pPr>
              <a:t>08/05/22</a:t>
            </a:fld>
            <a:endParaRPr lang="en-US"/>
          </a:p>
        </p:txBody>
      </p:sp>
      <p:sp>
        <p:nvSpPr>
          <p:cNvPr id="5" name="Footer Placeholder 4">
            <a:extLst>
              <a:ext uri="{FF2B5EF4-FFF2-40B4-BE49-F238E27FC236}">
                <a16:creationId xmlns="" xmlns:a16="http://schemas.microsoft.com/office/drawing/2014/main" id="{AC9445F0-A134-7CF3-7890-A28704390532}"/>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1268" name="Slide Number Placeholder 5">
            <a:extLst>
              <a:ext uri="{FF2B5EF4-FFF2-40B4-BE49-F238E27FC236}">
                <a16:creationId xmlns="" xmlns:a16="http://schemas.microsoft.com/office/drawing/2014/main" id="{47FF9316-41D7-6123-8724-145A19F844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28E58A-C12E-4C1C-A603-5DEA9863481E}"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5AC287D-D93C-DF36-1D59-14BA72A1391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POs  Mapping</a:t>
            </a:r>
          </a:p>
        </p:txBody>
      </p:sp>
      <p:pic>
        <p:nvPicPr>
          <p:cNvPr id="11270" name="Picture 2" descr="E:\NIET\Project\xLogo11.png.pagespeed.ic.pydHLuCQEZ.png">
            <a:extLst>
              <a:ext uri="{FF2B5EF4-FFF2-40B4-BE49-F238E27FC236}">
                <a16:creationId xmlns="" xmlns:a16="http://schemas.microsoft.com/office/drawing/2014/main" id="{83C3082D-6D16-1C7A-8760-58D4949F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1">
            <a:extLst>
              <a:ext uri="{FF2B5EF4-FFF2-40B4-BE49-F238E27FC236}">
                <a16:creationId xmlns="" xmlns:a16="http://schemas.microsoft.com/office/drawing/2014/main" id="{BF8B79D5-052B-95E2-08A1-D48C400D2CEA}"/>
              </a:ext>
            </a:extLst>
          </p:cNvPr>
          <p:cNvGraphicFramePr>
            <a:graphicFrameLocks/>
          </p:cNvGraphicFramePr>
          <p:nvPr/>
        </p:nvGraphicFramePr>
        <p:xfrm>
          <a:off x="533400" y="1492250"/>
          <a:ext cx="8000999" cy="4527552"/>
        </p:xfrm>
        <a:graphic>
          <a:graphicData uri="http://schemas.openxmlformats.org/drawingml/2006/table">
            <a:tbl>
              <a:tblPr firstRow="1" firstCol="1" bandRow="1">
                <a:tableStyleId>{5C22544A-7EE6-4342-B048-85BDC9FD1C3A}</a:tableStyleId>
              </a:tblPr>
              <a:tblGrid>
                <a:gridCol w="1045544">
                  <a:extLst>
                    <a:ext uri="{9D8B030D-6E8A-4147-A177-3AD203B41FA5}">
                      <a16:colId xmlns="" xmlns:a16="http://schemas.microsoft.com/office/drawing/2014/main" val="20000"/>
                    </a:ext>
                  </a:extLst>
                </a:gridCol>
                <a:gridCol w="553613">
                  <a:extLst>
                    <a:ext uri="{9D8B030D-6E8A-4147-A177-3AD203B41FA5}">
                      <a16:colId xmlns="" xmlns:a16="http://schemas.microsoft.com/office/drawing/2014/main" val="20001"/>
                    </a:ext>
                  </a:extLst>
                </a:gridCol>
                <a:gridCol w="553613">
                  <a:extLst>
                    <a:ext uri="{9D8B030D-6E8A-4147-A177-3AD203B41FA5}">
                      <a16:colId xmlns="" xmlns:a16="http://schemas.microsoft.com/office/drawing/2014/main" val="20002"/>
                    </a:ext>
                  </a:extLst>
                </a:gridCol>
                <a:gridCol w="553613">
                  <a:extLst>
                    <a:ext uri="{9D8B030D-6E8A-4147-A177-3AD203B41FA5}">
                      <a16:colId xmlns="" xmlns:a16="http://schemas.microsoft.com/office/drawing/2014/main" val="20003"/>
                    </a:ext>
                  </a:extLst>
                </a:gridCol>
                <a:gridCol w="553613">
                  <a:extLst>
                    <a:ext uri="{9D8B030D-6E8A-4147-A177-3AD203B41FA5}">
                      <a16:colId xmlns="" xmlns:a16="http://schemas.microsoft.com/office/drawing/2014/main" val="20004"/>
                    </a:ext>
                  </a:extLst>
                </a:gridCol>
                <a:gridCol w="553613">
                  <a:extLst>
                    <a:ext uri="{9D8B030D-6E8A-4147-A177-3AD203B41FA5}">
                      <a16:colId xmlns="" xmlns:a16="http://schemas.microsoft.com/office/drawing/2014/main" val="20005"/>
                    </a:ext>
                  </a:extLst>
                </a:gridCol>
                <a:gridCol w="553613">
                  <a:extLst>
                    <a:ext uri="{9D8B030D-6E8A-4147-A177-3AD203B41FA5}">
                      <a16:colId xmlns="" xmlns:a16="http://schemas.microsoft.com/office/drawing/2014/main" val="20006"/>
                    </a:ext>
                  </a:extLst>
                </a:gridCol>
                <a:gridCol w="553613">
                  <a:extLst>
                    <a:ext uri="{9D8B030D-6E8A-4147-A177-3AD203B41FA5}">
                      <a16:colId xmlns="" xmlns:a16="http://schemas.microsoft.com/office/drawing/2014/main" val="20007"/>
                    </a:ext>
                  </a:extLst>
                </a:gridCol>
                <a:gridCol w="553613">
                  <a:extLst>
                    <a:ext uri="{9D8B030D-6E8A-4147-A177-3AD203B41FA5}">
                      <a16:colId xmlns="" xmlns:a16="http://schemas.microsoft.com/office/drawing/2014/main" val="20008"/>
                    </a:ext>
                  </a:extLst>
                </a:gridCol>
                <a:gridCol w="553613">
                  <a:extLst>
                    <a:ext uri="{9D8B030D-6E8A-4147-A177-3AD203B41FA5}">
                      <a16:colId xmlns="" xmlns:a16="http://schemas.microsoft.com/office/drawing/2014/main" val="20009"/>
                    </a:ext>
                  </a:extLst>
                </a:gridCol>
                <a:gridCol w="657646">
                  <a:extLst>
                    <a:ext uri="{9D8B030D-6E8A-4147-A177-3AD203B41FA5}">
                      <a16:colId xmlns="" xmlns:a16="http://schemas.microsoft.com/office/drawing/2014/main" val="20010"/>
                    </a:ext>
                  </a:extLst>
                </a:gridCol>
                <a:gridCol w="685997">
                  <a:extLst>
                    <a:ext uri="{9D8B030D-6E8A-4147-A177-3AD203B41FA5}">
                      <a16:colId xmlns="" xmlns:a16="http://schemas.microsoft.com/office/drawing/2014/main" val="20011"/>
                    </a:ext>
                  </a:extLst>
                </a:gridCol>
                <a:gridCol w="629295">
                  <a:extLst>
                    <a:ext uri="{9D8B030D-6E8A-4147-A177-3AD203B41FA5}">
                      <a16:colId xmlns="" xmlns:a16="http://schemas.microsoft.com/office/drawing/2014/main" val="20012"/>
                    </a:ext>
                  </a:extLst>
                </a:gridCol>
              </a:tblGrid>
              <a:tr h="1042866">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0"/>
                  </a:ext>
                </a:extLst>
              </a:tr>
              <a:tr h="580781">
                <a:tc>
                  <a:txBody>
                    <a:bodyPr/>
                    <a:lstStyle/>
                    <a:p>
                      <a:pPr algn="just">
                        <a:lnSpc>
                          <a:spcPct val="115000"/>
                        </a:lnSpc>
                        <a:spcAft>
                          <a:spcPts val="0"/>
                        </a:spcAft>
                      </a:pPr>
                      <a:r>
                        <a:rPr lang="en-US" sz="1400" dirty="0">
                          <a:effectLst/>
                        </a:rPr>
                        <a:t>KCS501.1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1"/>
                  </a:ext>
                </a:extLst>
              </a:tr>
              <a:tr h="580781">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 xmlns:a16="http://schemas.microsoft.com/office/drawing/2014/main" val="10002"/>
                  </a:ext>
                </a:extLst>
              </a:tr>
              <a:tr h="580781">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580781">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4"/>
                  </a:ext>
                </a:extLst>
              </a:tr>
              <a:tr h="580781">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580781">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74A09DC-FE0E-623E-CACB-6A978F9A95E8}"/>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BA027E2A-43BD-B7D3-667C-87972B25B75E}"/>
              </a:ext>
            </a:extLst>
          </p:cNvPr>
          <p:cNvSpPr>
            <a:spLocks noGrp="1"/>
          </p:cNvSpPr>
          <p:nvPr>
            <p:ph type="ftr" sz="quarter" idx="11"/>
          </p:nvPr>
        </p:nvSpPr>
        <p:spPr>
          <a:xfrm>
            <a:off x="2667000" y="6356350"/>
            <a:ext cx="44958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03428" name="Slide Number Placeholder 3">
            <a:extLst>
              <a:ext uri="{FF2B5EF4-FFF2-40B4-BE49-F238E27FC236}">
                <a16:creationId xmlns="" xmlns:a16="http://schemas.microsoft.com/office/drawing/2014/main" id="{DC97AADB-979E-9A14-0C64-938219AA4B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A9AA3D-60B2-40E4-8B40-8C72CC628D43}" type="slidenum">
              <a:rPr lang="en-US" altLang="en-US">
                <a:solidFill>
                  <a:srgbClr val="898989"/>
                </a:solidFill>
                <a:latin typeface="Calibri" panose="020F0502020204030204" pitchFamily="34" charset="0"/>
              </a:rPr>
              <a:pPr/>
              <a:t>100</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43AE1C59-6B51-14FC-18C4-61543100B29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solidFill>
                  <a:schemeClr val="tx1"/>
                </a:solidFill>
                <a:effectLst>
                  <a:outerShdw blurRad="38100" dist="38100" dir="2700000" algn="tl">
                    <a:srgbClr val="C0C0C0"/>
                  </a:outerShdw>
                </a:effectLst>
              </a:rPr>
              <a:t>Topic- Checkpoints Objective</a:t>
            </a:r>
            <a:endParaRPr lang="en-US" sz="2400" b="1" dirty="0">
              <a:solidFill>
                <a:schemeClr val="tx1"/>
              </a:solidFill>
            </a:endParaRPr>
          </a:p>
        </p:txBody>
      </p:sp>
      <p:pic>
        <p:nvPicPr>
          <p:cNvPr id="103430" name="Picture 2" descr="E:\NIET\Project\xLogo11.png.pagespeed.ic.pydHLuCQEZ.png">
            <a:extLst>
              <a:ext uri="{FF2B5EF4-FFF2-40B4-BE49-F238E27FC236}">
                <a16:creationId xmlns="" xmlns:a16="http://schemas.microsoft.com/office/drawing/2014/main" id="{4CD65723-577E-FE08-EDFF-27CF10B58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Rectangle 6">
            <a:extLst>
              <a:ext uri="{FF2B5EF4-FFF2-40B4-BE49-F238E27FC236}">
                <a16:creationId xmlns="" xmlns:a16="http://schemas.microsoft.com/office/drawing/2014/main" id="{2F27A7E8-BB59-E1C4-5B31-3F09FEC2A291}"/>
              </a:ext>
            </a:extLst>
          </p:cNvPr>
          <p:cNvSpPr>
            <a:spLocks noChangeArrowheads="1"/>
          </p:cNvSpPr>
          <p:nvPr/>
        </p:nvSpPr>
        <p:spPr bwMode="auto">
          <a:xfrm>
            <a:off x="533400" y="1524000"/>
            <a:ext cx="807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a:t>Checkpoint is a mechanism where all the previous logs are removed from the system and stored permanently in a storage disk.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Checkpoint declares a point before which the DBMS was in consistent state, and all the transactions were committed.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B4F6C52-46F7-9469-A775-CA48D451B60A}"/>
              </a:ext>
            </a:extLst>
          </p:cNvPr>
          <p:cNvSpPr>
            <a:spLocks noGrp="1"/>
          </p:cNvSpPr>
          <p:nvPr>
            <p:ph type="dt" sz="quarter" idx="10"/>
          </p:nvPr>
        </p:nvSpPr>
        <p:spPr/>
        <p:txBody>
          <a:bodyPr/>
          <a:lstStyle/>
          <a:p>
            <a:pPr>
              <a:defRPr/>
            </a:pPr>
            <a:fld id="{810D02E0-00D3-4291-B358-99079C47018F}" type="datetime1">
              <a:rPr lang="en-US"/>
              <a:pPr>
                <a:defRPr/>
              </a:pPr>
              <a:t>08/05/22</a:t>
            </a:fld>
            <a:endParaRPr lang="en-US"/>
          </a:p>
        </p:txBody>
      </p:sp>
      <p:sp>
        <p:nvSpPr>
          <p:cNvPr id="5" name="Footer Placeholder 4">
            <a:extLst>
              <a:ext uri="{FF2B5EF4-FFF2-40B4-BE49-F238E27FC236}">
                <a16:creationId xmlns="" xmlns:a16="http://schemas.microsoft.com/office/drawing/2014/main" id="{93116358-6A27-0F0D-EF96-57807ED73B2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4452" name="Slide Number Placeholder 5">
            <a:extLst>
              <a:ext uri="{FF2B5EF4-FFF2-40B4-BE49-F238E27FC236}">
                <a16:creationId xmlns="" xmlns:a16="http://schemas.microsoft.com/office/drawing/2014/main" id="{BC406CEA-9F20-5C78-8F4E-E4D663AC7B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3C081C-8C8F-4875-8096-89654BDC3993}" type="slidenum">
              <a:rPr lang="en-US" altLang="en-US">
                <a:solidFill>
                  <a:srgbClr val="898989"/>
                </a:solidFill>
                <a:latin typeface="Calibri" panose="020F0502020204030204" pitchFamily="34" charset="0"/>
              </a:rPr>
              <a:pPr/>
              <a:t>101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6BFFD18-F12D-472A-8DAB-CE1747A3953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Checkpoint</a:t>
            </a:r>
          </a:p>
        </p:txBody>
      </p:sp>
      <p:pic>
        <p:nvPicPr>
          <p:cNvPr id="104454" name="Picture 2" descr="E:\NIET\Project\xLogo11.png.pagespeed.ic.pydHLuCQEZ.png">
            <a:extLst>
              <a:ext uri="{FF2B5EF4-FFF2-40B4-BE49-F238E27FC236}">
                <a16:creationId xmlns="" xmlns:a16="http://schemas.microsoft.com/office/drawing/2014/main" id="{B47FB5F4-5979-5CA9-25DA-0F2050E40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Content Placeholder 2">
            <a:extLst>
              <a:ext uri="{FF2B5EF4-FFF2-40B4-BE49-F238E27FC236}">
                <a16:creationId xmlns="" xmlns:a16="http://schemas.microsoft.com/office/drawing/2014/main" id="{A0B2370A-8F9E-C529-4614-C32A0D1F1097}"/>
              </a:ext>
            </a:extLst>
          </p:cNvPr>
          <p:cNvSpPr>
            <a:spLocks noGrp="1"/>
          </p:cNvSpPr>
          <p:nvPr>
            <p:ph idx="1"/>
          </p:nvPr>
        </p:nvSpPr>
        <p:spPr>
          <a:xfrm>
            <a:off x="457200" y="925513"/>
            <a:ext cx="8229600" cy="5430837"/>
          </a:xfrm>
        </p:spPr>
        <p:txBody>
          <a:bodyPr/>
          <a:lstStyle/>
          <a:p>
            <a:pPr algn="just">
              <a:buFont typeface="Wingdings" panose="05000000000000000000" pitchFamily="2" charset="2"/>
              <a:buChar char="q"/>
            </a:pPr>
            <a:r>
              <a:rPr lang="en-US" altLang="en-US" sz="2000" b="1"/>
              <a:t>Problems in recovery procedure as discussed earlier : </a:t>
            </a:r>
          </a:p>
          <a:p>
            <a:pPr algn="just">
              <a:buFont typeface="Arial" panose="020B0604020202020204" pitchFamily="34" charset="0"/>
              <a:buNone/>
            </a:pPr>
            <a:r>
              <a:rPr lang="en-US" altLang="en-US" sz="2000"/>
              <a:t>	1. searching the entire log is time-consuming </a:t>
            </a:r>
          </a:p>
          <a:p>
            <a:pPr algn="just">
              <a:buFont typeface="Arial" panose="020B0604020202020204" pitchFamily="34" charset="0"/>
              <a:buNone/>
            </a:pPr>
            <a:r>
              <a:rPr lang="en-US" altLang="en-US" sz="2000"/>
              <a:t>	2. we might unnecessarily redo transactions which have already output their updates to the database.</a:t>
            </a:r>
          </a:p>
          <a:p>
            <a:pPr algn="just">
              <a:buFont typeface="Wingdings" panose="05000000000000000000" pitchFamily="2" charset="2"/>
              <a:buChar char="q"/>
            </a:pPr>
            <a:r>
              <a:rPr lang="en-US" altLang="en-US" sz="2000"/>
              <a:t>The checkpoint is like a bookmark. While the execution of the transaction, such checkpoints are marked, and the transaction is executed then using the steps of the transaction, the log files will be created.</a:t>
            </a:r>
          </a:p>
          <a:p>
            <a:pPr algn="just">
              <a:buFont typeface="Wingdings" panose="05000000000000000000" pitchFamily="2" charset="2"/>
              <a:buChar char="q"/>
            </a:pPr>
            <a:endParaRPr lang="en-US" altLang="en-US" sz="2000"/>
          </a:p>
          <a:p>
            <a:pPr algn="just">
              <a:buFont typeface="Wingdings" panose="05000000000000000000" pitchFamily="2" charset="2"/>
              <a:buChar char="q"/>
            </a:pPr>
            <a:r>
              <a:rPr lang="en-US" altLang="en-US" sz="2000"/>
              <a:t>When it reaches to the checkpoint, then the transaction will be updated into the database, and till that point, the entire log file will be removed from the file. Then the log file is updated with the new step of transaction till next checkpoint and so on.</a:t>
            </a:r>
          </a:p>
          <a:p>
            <a:pPr algn="just">
              <a:buFont typeface="Wingdings" panose="05000000000000000000" pitchFamily="2" charset="2"/>
              <a:buChar char="q"/>
            </a:pPr>
            <a:endParaRPr lang="en-US" altLang="en-US" sz="2000"/>
          </a:p>
          <a:p>
            <a:pPr algn="just">
              <a:buFont typeface="Wingdings" panose="05000000000000000000" pitchFamily="2" charset="2"/>
              <a:buChar char="q"/>
            </a:pPr>
            <a:r>
              <a:rPr lang="en-US" altLang="en-US" sz="2000"/>
              <a:t>The checkpoint is used to declare a point before which the DBMS was in the consistent state, and all transactions were committed.</a:t>
            </a:r>
          </a:p>
          <a:p>
            <a:pPr algn="just" eaLnBrk="1" hangingPunct="1">
              <a:buFont typeface="Arial" panose="020B0604020202020204" pitchFamily="34" charset="0"/>
              <a:buNone/>
            </a:pPr>
            <a:endParaRPr lang="en-US" altLang="en-US" sz="2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DD779AA-42AC-5ACC-110C-04E8065D9294}"/>
              </a:ext>
            </a:extLst>
          </p:cNvPr>
          <p:cNvSpPr>
            <a:spLocks noGrp="1"/>
          </p:cNvSpPr>
          <p:nvPr>
            <p:ph type="dt" sz="quarter" idx="10"/>
          </p:nvPr>
        </p:nvSpPr>
        <p:spPr/>
        <p:txBody>
          <a:bodyPr/>
          <a:lstStyle/>
          <a:p>
            <a:pPr>
              <a:defRPr/>
            </a:pPr>
            <a:fld id="{CE770CD5-AB21-4ED5-B073-7C4296B359D8}" type="datetime1">
              <a:rPr lang="en-US"/>
              <a:pPr>
                <a:defRPr/>
              </a:pPr>
              <a:t>08/05/22</a:t>
            </a:fld>
            <a:endParaRPr lang="en-US"/>
          </a:p>
        </p:txBody>
      </p:sp>
      <p:sp>
        <p:nvSpPr>
          <p:cNvPr id="5" name="Footer Placeholder 4">
            <a:extLst>
              <a:ext uri="{FF2B5EF4-FFF2-40B4-BE49-F238E27FC236}">
                <a16:creationId xmlns="" xmlns:a16="http://schemas.microsoft.com/office/drawing/2014/main" id="{0538B3DD-A074-986D-944A-37F257D3AB7B}"/>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5476" name="Slide Number Placeholder 5">
            <a:extLst>
              <a:ext uri="{FF2B5EF4-FFF2-40B4-BE49-F238E27FC236}">
                <a16:creationId xmlns="" xmlns:a16="http://schemas.microsoft.com/office/drawing/2014/main" id="{C8582C25-899E-E0A3-58C7-852AB6C4A0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CF8A05-50D8-4246-98E7-177F1B6E615C}" type="slidenum">
              <a:rPr lang="en-US" altLang="en-US">
                <a:solidFill>
                  <a:srgbClr val="898989"/>
                </a:solidFill>
                <a:latin typeface="Calibri" panose="020F0502020204030204" pitchFamily="34" charset="0"/>
              </a:rPr>
              <a:pPr/>
              <a:t>102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D5E1B78-5F06-BC89-37D8-CCF6A4A8FFF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Recovery using Checkpoint</a:t>
            </a:r>
          </a:p>
        </p:txBody>
      </p:sp>
      <p:pic>
        <p:nvPicPr>
          <p:cNvPr id="105478" name="Picture 2" descr="E:\NIET\Project\xLogo11.png.pagespeed.ic.pydHLuCQEZ.png">
            <a:extLst>
              <a:ext uri="{FF2B5EF4-FFF2-40B4-BE49-F238E27FC236}">
                <a16:creationId xmlns="" xmlns:a16="http://schemas.microsoft.com/office/drawing/2014/main" id="{5852F107-0015-2C87-89EA-1D5FC891B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9" name="Content Placeholder 2">
            <a:extLst>
              <a:ext uri="{FF2B5EF4-FFF2-40B4-BE49-F238E27FC236}">
                <a16:creationId xmlns="" xmlns:a16="http://schemas.microsoft.com/office/drawing/2014/main" id="{8C9CB711-8521-3E72-2F63-362CC555455B}"/>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000"/>
              <a:t>	In the following manner, a recovery system recovers the database from this failure:-</a:t>
            </a:r>
          </a:p>
          <a:p>
            <a:pPr algn="just" eaLnBrk="1" hangingPunct="1">
              <a:buFont typeface="Arial" panose="020B0604020202020204" pitchFamily="34" charset="0"/>
              <a:buNone/>
            </a:pPr>
            <a:r>
              <a:rPr lang="en-US" altLang="en-US" sz="2000" b="1"/>
              <a:t>Example :-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05480" name="Picture 3">
            <a:extLst>
              <a:ext uri="{FF2B5EF4-FFF2-40B4-BE49-F238E27FC236}">
                <a16:creationId xmlns="" xmlns:a16="http://schemas.microsoft.com/office/drawing/2014/main" id="{4C4DDA61-814F-6ADA-A603-4505697F8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005013"/>
            <a:ext cx="5248275"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24887B9-EE20-1B83-3662-2BDCFF386A75}"/>
              </a:ext>
            </a:extLst>
          </p:cNvPr>
          <p:cNvSpPr>
            <a:spLocks noGrp="1"/>
          </p:cNvSpPr>
          <p:nvPr>
            <p:ph type="dt" sz="quarter" idx="10"/>
          </p:nvPr>
        </p:nvSpPr>
        <p:spPr/>
        <p:txBody>
          <a:bodyPr/>
          <a:lstStyle/>
          <a:p>
            <a:pPr>
              <a:defRPr/>
            </a:pPr>
            <a:fld id="{3C9EFBF9-8CB7-4129-904B-2F28131617F1}" type="datetime1">
              <a:rPr lang="en-US"/>
              <a:pPr>
                <a:defRPr/>
              </a:pPr>
              <a:t>08/05/22</a:t>
            </a:fld>
            <a:endParaRPr lang="en-US"/>
          </a:p>
        </p:txBody>
      </p:sp>
      <p:sp>
        <p:nvSpPr>
          <p:cNvPr id="5" name="Footer Placeholder 4">
            <a:extLst>
              <a:ext uri="{FF2B5EF4-FFF2-40B4-BE49-F238E27FC236}">
                <a16:creationId xmlns="" xmlns:a16="http://schemas.microsoft.com/office/drawing/2014/main" id="{60730680-B914-D04D-30F2-8D8256905EF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6500" name="Slide Number Placeholder 5">
            <a:extLst>
              <a:ext uri="{FF2B5EF4-FFF2-40B4-BE49-F238E27FC236}">
                <a16:creationId xmlns="" xmlns:a16="http://schemas.microsoft.com/office/drawing/2014/main" id="{A0D6A06A-86BA-5D6C-163A-A0688C406C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DA49AD-1007-4A18-965B-1AC5521F2F6F}" type="slidenum">
              <a:rPr lang="en-US" altLang="en-US">
                <a:solidFill>
                  <a:srgbClr val="898989"/>
                </a:solidFill>
                <a:latin typeface="Calibri" panose="020F0502020204030204" pitchFamily="34" charset="0"/>
              </a:rPr>
              <a:pPr/>
              <a:t>103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1F1F023-53D6-9049-EE5C-E037B3A1A1C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sz="2400" b="1" dirty="0">
              <a:solidFill>
                <a:schemeClr val="tx1"/>
              </a:solidFill>
            </a:endParaRPr>
          </a:p>
          <a:p>
            <a:pPr algn="ctr" eaLnBrk="1" hangingPunct="1">
              <a:defRPr/>
            </a:pPr>
            <a:r>
              <a:rPr lang="en-US" sz="2400" b="1" dirty="0">
                <a:solidFill>
                  <a:schemeClr val="tx1"/>
                </a:solidFill>
              </a:rPr>
              <a:t>Why do we need Checkpoints ?</a:t>
            </a:r>
            <a:br>
              <a:rPr lang="en-US" sz="2400" b="1" dirty="0">
                <a:solidFill>
                  <a:schemeClr val="tx1"/>
                </a:solidFill>
              </a:rPr>
            </a:br>
            <a:endParaRPr lang="en-US" sz="3200" b="1" dirty="0">
              <a:solidFill>
                <a:schemeClr val="tx1"/>
              </a:solidFill>
            </a:endParaRPr>
          </a:p>
        </p:txBody>
      </p:sp>
      <p:pic>
        <p:nvPicPr>
          <p:cNvPr id="106502" name="Picture 2" descr="E:\NIET\Project\xLogo11.png.pagespeed.ic.pydHLuCQEZ.png">
            <a:extLst>
              <a:ext uri="{FF2B5EF4-FFF2-40B4-BE49-F238E27FC236}">
                <a16:creationId xmlns="" xmlns:a16="http://schemas.microsoft.com/office/drawing/2014/main" id="{6CB7E64D-6402-3AF8-83C4-EF4F2CE7D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Content Placeholder 2">
            <a:extLst>
              <a:ext uri="{FF2B5EF4-FFF2-40B4-BE49-F238E27FC236}">
                <a16:creationId xmlns="" xmlns:a16="http://schemas.microsoft.com/office/drawing/2014/main" id="{42F7CE4D-0544-636E-C2EB-16F3F892553D}"/>
              </a:ext>
            </a:extLst>
          </p:cNvPr>
          <p:cNvSpPr>
            <a:spLocks noGrp="1"/>
          </p:cNvSpPr>
          <p:nvPr>
            <p:ph idx="1"/>
          </p:nvPr>
        </p:nvSpPr>
        <p:spPr>
          <a:xfrm>
            <a:off x="457200" y="925513"/>
            <a:ext cx="8229600" cy="5430837"/>
          </a:xfrm>
        </p:spPr>
        <p:txBody>
          <a:bodyPr/>
          <a:lstStyle/>
          <a:p>
            <a:pPr algn="just" eaLnBrk="1" hangingPunct="1">
              <a:buFont typeface="Wingdings" panose="05000000000000000000" pitchFamily="2" charset="2"/>
              <a:buChar char="v"/>
            </a:pPr>
            <a:r>
              <a:rPr lang="en-US" altLang="en-US" sz="2000"/>
              <a:t>	Whenever transaction logs are created in a real-time environment, it eats up lots of storage space. Also keeping track of every update and its maintenance may increase the physical space of the system. </a:t>
            </a:r>
          </a:p>
          <a:p>
            <a:pPr algn="just" eaLnBrk="1" hangingPunct="1">
              <a:buFont typeface="Wingdings" panose="05000000000000000000" pitchFamily="2" charset="2"/>
              <a:buChar char="v"/>
            </a:pPr>
            <a:endParaRPr lang="en-US" altLang="en-US" sz="2000"/>
          </a:p>
          <a:p>
            <a:pPr algn="just" eaLnBrk="1" hangingPunct="1">
              <a:buFont typeface="Wingdings" panose="05000000000000000000" pitchFamily="2" charset="2"/>
              <a:buChar char="v"/>
            </a:pPr>
            <a:r>
              <a:rPr lang="en-US" altLang="en-US" sz="2000"/>
              <a:t>	Eventually, the transaction log file may not be handled as the size keeps growing. This can be addressed with checkpoints. </a:t>
            </a:r>
          </a:p>
          <a:p>
            <a:pPr algn="just" eaLnBrk="1" hangingPunct="1">
              <a:buFont typeface="Wingdings" panose="05000000000000000000" pitchFamily="2" charset="2"/>
              <a:buChar char="v"/>
            </a:pPr>
            <a:endParaRPr lang="en-US" altLang="en-US" sz="2000"/>
          </a:p>
          <a:p>
            <a:pPr algn="just" eaLnBrk="1" hangingPunct="1">
              <a:buFont typeface="Wingdings" panose="05000000000000000000" pitchFamily="2" charset="2"/>
              <a:buChar char="v"/>
            </a:pPr>
            <a:r>
              <a:rPr lang="en-US" altLang="en-US" sz="2000"/>
              <a:t>	The methodology utilized for removing all previous transaction logs and storing them in permanent storage is called a </a:t>
            </a:r>
            <a:r>
              <a:rPr lang="en-US" altLang="en-US" sz="2000" b="1"/>
              <a:t>Checkpoint</a:t>
            </a:r>
            <a:r>
              <a:rPr lang="en-US" altLang="en-US" sz="200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014516A-F174-495F-EDC7-2B95F7F1D1CC}"/>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A7954EC5-617C-1261-76E5-F017A329171E}"/>
              </a:ext>
            </a:extLst>
          </p:cNvPr>
          <p:cNvSpPr>
            <a:spLocks noGrp="1"/>
          </p:cNvSpPr>
          <p:nvPr>
            <p:ph type="ftr" sz="quarter" idx="11"/>
          </p:nvPr>
        </p:nvSpPr>
        <p:spPr>
          <a:xfrm>
            <a:off x="1905000" y="6356350"/>
            <a:ext cx="5410200" cy="365125"/>
          </a:xfrm>
        </p:spPr>
        <p:txBody>
          <a:bodyPr/>
          <a:lstStyle/>
          <a:p>
            <a:pPr>
              <a:defRPr/>
            </a:pPr>
            <a:r>
              <a:rPr lang="en-US"/>
              <a:t>Dr Kumud Saxena         ACSAI-0402 and DBMS                Unit-1</a:t>
            </a:r>
          </a:p>
        </p:txBody>
      </p:sp>
      <p:sp>
        <p:nvSpPr>
          <p:cNvPr id="107524" name="Slide Number Placeholder 3">
            <a:extLst>
              <a:ext uri="{FF2B5EF4-FFF2-40B4-BE49-F238E27FC236}">
                <a16:creationId xmlns="" xmlns:a16="http://schemas.microsoft.com/office/drawing/2014/main" id="{4DB9CCEF-B35D-81DA-B3EE-A4CA5E3169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D23F97-2404-42E6-A31B-EA9143C889EA}" type="slidenum">
              <a:rPr lang="en-US" altLang="en-US">
                <a:solidFill>
                  <a:srgbClr val="898989"/>
                </a:solidFill>
                <a:latin typeface="Calibri" panose="020F0502020204030204" pitchFamily="34" charset="0"/>
              </a:rPr>
              <a:pPr/>
              <a:t>104</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9E1FE745-CE1D-8A2A-229B-F1B6322A9F7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b="1" dirty="0">
                <a:solidFill>
                  <a:schemeClr val="tx1"/>
                </a:solidFill>
              </a:rPr>
              <a:t>Short Quiz</a:t>
            </a:r>
            <a:endParaRPr lang="en-US" sz="3200" b="1" dirty="0">
              <a:solidFill>
                <a:schemeClr val="tx1"/>
              </a:solidFill>
            </a:endParaRPr>
          </a:p>
        </p:txBody>
      </p:sp>
      <p:pic>
        <p:nvPicPr>
          <p:cNvPr id="107526" name="Picture 2" descr="E:\NIET\Project\xLogo11.png.pagespeed.ic.pydHLuCQEZ.png">
            <a:extLst>
              <a:ext uri="{FF2B5EF4-FFF2-40B4-BE49-F238E27FC236}">
                <a16:creationId xmlns="" xmlns:a16="http://schemas.microsoft.com/office/drawing/2014/main" id="{982D05A5-32E5-7654-8BD0-853A41E11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Rectangle 6">
            <a:extLst>
              <a:ext uri="{FF2B5EF4-FFF2-40B4-BE49-F238E27FC236}">
                <a16:creationId xmlns="" xmlns:a16="http://schemas.microsoft.com/office/drawing/2014/main" id="{8D039054-B917-5768-8697-1019A86FE6B6}"/>
              </a:ext>
            </a:extLst>
          </p:cNvPr>
          <p:cNvSpPr>
            <a:spLocks noChangeArrowheads="1"/>
          </p:cNvSpPr>
          <p:nvPr/>
        </p:nvSpPr>
        <p:spPr bwMode="auto">
          <a:xfrm>
            <a:off x="457200" y="1219200"/>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400"/>
              <a:t>Which of the following scenarios may lead to an irrecoverable error in a database system ?</a:t>
            </a:r>
          </a:p>
          <a:p>
            <a:pPr algn="just"/>
            <a:endParaRPr lang="en-US" altLang="en-US" sz="2400"/>
          </a:p>
          <a:p>
            <a:pPr algn="just"/>
            <a:r>
              <a:rPr lang="en-US" altLang="en-US" sz="2400"/>
              <a:t>A.  A transaction writes a data item after it is read by an uncommitted transaction</a:t>
            </a:r>
          </a:p>
          <a:p>
            <a:pPr algn="just"/>
            <a:r>
              <a:rPr lang="en-US" altLang="en-US" sz="2400"/>
              <a:t>B.  A transaction reads a data item after it is read by an uncommitted transaction</a:t>
            </a:r>
          </a:p>
          <a:p>
            <a:pPr algn="just"/>
            <a:r>
              <a:rPr lang="en-US" altLang="en-US" sz="2400"/>
              <a:t>C. A transaction reads a data item after it is written by a committed transaction</a:t>
            </a:r>
          </a:p>
          <a:p>
            <a:pPr algn="just"/>
            <a:r>
              <a:rPr lang="en-US" altLang="en-US" sz="2400" b="1"/>
              <a:t>D. A transaction reads a data item after it is written by an uncommitted transaction</a:t>
            </a:r>
          </a:p>
          <a:p>
            <a:pPr algn="just"/>
            <a:endParaRPr lang="en-US" altLang="en-US"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C043211-6321-6868-56AA-0E894BDC08F6}"/>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B5209D45-1878-79E8-9613-1736F44DA72E}"/>
              </a:ext>
            </a:extLst>
          </p:cNvPr>
          <p:cNvSpPr>
            <a:spLocks noGrp="1"/>
          </p:cNvSpPr>
          <p:nvPr>
            <p:ph type="ftr" sz="quarter" idx="11"/>
          </p:nvPr>
        </p:nvSpPr>
        <p:spPr>
          <a:xfrm>
            <a:off x="3124200" y="6356350"/>
            <a:ext cx="43434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08548" name="Slide Number Placeholder 3">
            <a:extLst>
              <a:ext uri="{FF2B5EF4-FFF2-40B4-BE49-F238E27FC236}">
                <a16:creationId xmlns="" xmlns:a16="http://schemas.microsoft.com/office/drawing/2014/main" id="{BB888788-128E-6D8B-7509-45E0AE52AD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03E1AB-DBBE-4CDF-B35A-7C2CC79EBF20}" type="slidenum">
              <a:rPr lang="en-US" altLang="en-US">
                <a:solidFill>
                  <a:srgbClr val="898989"/>
                </a:solidFill>
                <a:latin typeface="Calibri" panose="020F0502020204030204" pitchFamily="34" charset="0"/>
              </a:rPr>
              <a:pPr/>
              <a:t>105</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46E102C6-F974-35A3-F4AF-3CA8F8605B9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b="1" dirty="0">
                <a:solidFill>
                  <a:schemeClr val="tx1"/>
                </a:solidFill>
              </a:rPr>
              <a:t>Topics- Deadlock</a:t>
            </a:r>
            <a:endParaRPr lang="en-US" sz="3200" b="1" dirty="0">
              <a:solidFill>
                <a:schemeClr val="tx1"/>
              </a:solidFill>
            </a:endParaRPr>
          </a:p>
        </p:txBody>
      </p:sp>
      <p:pic>
        <p:nvPicPr>
          <p:cNvPr id="108550" name="Picture 2" descr="E:\NIET\Project\xLogo11.png.pagespeed.ic.pydHLuCQEZ.png">
            <a:extLst>
              <a:ext uri="{FF2B5EF4-FFF2-40B4-BE49-F238E27FC236}">
                <a16:creationId xmlns="" xmlns:a16="http://schemas.microsoft.com/office/drawing/2014/main" id="{A7F1D6A8-B877-11AD-15BD-4B91D254D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 xmlns:a16="http://schemas.microsoft.com/office/drawing/2014/main" id="{6C147B7C-BE9D-F8E3-F6CC-309BFED4F57F}"/>
              </a:ext>
            </a:extLst>
          </p:cNvPr>
          <p:cNvSpPr/>
          <p:nvPr/>
        </p:nvSpPr>
        <p:spPr>
          <a:xfrm>
            <a:off x="533400" y="1524000"/>
            <a:ext cx="7924800" cy="2678113"/>
          </a:xfrm>
          <a:prstGeom prst="rect">
            <a:avLst/>
          </a:prstGeom>
        </p:spPr>
        <p:txBody>
          <a:bodyPr>
            <a:spAutoFit/>
          </a:bodyPr>
          <a:lstStyle/>
          <a:p>
            <a:pPr marL="457200" indent="-457200" algn="just">
              <a:buFont typeface="+mj-lt"/>
              <a:buAutoNum type="arabicPeriod"/>
              <a:defRPr/>
            </a:pPr>
            <a:r>
              <a:rPr lang="en-US" sz="2400" dirty="0">
                <a:latin typeface="+mn-lt"/>
              </a:rPr>
              <a:t>In computer science, deadlock prevention algorithms are used in concurrent programming when multiple processes must acquire more than one shared resource.</a:t>
            </a:r>
          </a:p>
          <a:p>
            <a:pPr marL="457200" indent="-457200" algn="just">
              <a:buFont typeface="+mj-lt"/>
              <a:buAutoNum type="arabicPeriod"/>
              <a:defRPr/>
            </a:pPr>
            <a:endParaRPr lang="en-US" sz="2400" dirty="0">
              <a:latin typeface="+mn-lt"/>
            </a:endParaRPr>
          </a:p>
          <a:p>
            <a:pPr marL="457200" indent="-457200" algn="just">
              <a:buFont typeface="+mj-lt"/>
              <a:buAutoNum type="arabicPeriod"/>
              <a:defRPr/>
            </a:pPr>
            <a:r>
              <a:rPr lang="en-US" sz="2400" dirty="0">
                <a:latin typeface="+mn-lt"/>
              </a:rPr>
              <a:t>A deadlock prevention algorithm organizes resource usage by each process to ensure that at least one process is always able to get all the resources it needs.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AE75C22-BDB1-4A90-0343-05DD53AC06DB}"/>
              </a:ext>
            </a:extLst>
          </p:cNvPr>
          <p:cNvSpPr>
            <a:spLocks noGrp="1"/>
          </p:cNvSpPr>
          <p:nvPr>
            <p:ph type="dt" sz="quarter" idx="10"/>
          </p:nvPr>
        </p:nvSpPr>
        <p:spPr/>
        <p:txBody>
          <a:bodyPr/>
          <a:lstStyle/>
          <a:p>
            <a:pPr>
              <a:defRPr/>
            </a:pPr>
            <a:fld id="{7878963B-EFAB-44A7-8794-1FDEF6188D2F}" type="datetime1">
              <a:rPr lang="en-US"/>
              <a:pPr>
                <a:defRPr/>
              </a:pPr>
              <a:t>08/05/22</a:t>
            </a:fld>
            <a:endParaRPr lang="en-US"/>
          </a:p>
        </p:txBody>
      </p:sp>
      <p:sp>
        <p:nvSpPr>
          <p:cNvPr id="5" name="Footer Placeholder 4">
            <a:extLst>
              <a:ext uri="{FF2B5EF4-FFF2-40B4-BE49-F238E27FC236}">
                <a16:creationId xmlns="" xmlns:a16="http://schemas.microsoft.com/office/drawing/2014/main" id="{B1D4A47B-FBE4-042A-DB6A-F46C2E4749B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9572" name="Slide Number Placeholder 5">
            <a:extLst>
              <a:ext uri="{FF2B5EF4-FFF2-40B4-BE49-F238E27FC236}">
                <a16:creationId xmlns="" xmlns:a16="http://schemas.microsoft.com/office/drawing/2014/main" id="{33C3CDB6-64C8-B3EC-B6CE-378884281B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944849-10CD-474D-B32E-7EA5D6D5F228}" type="slidenum">
              <a:rPr lang="en-US" altLang="en-US">
                <a:solidFill>
                  <a:srgbClr val="898989"/>
                </a:solidFill>
                <a:latin typeface="Calibri" panose="020F0502020204030204" pitchFamily="34" charset="0"/>
              </a:rPr>
              <a:pPr/>
              <a:t>106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385941F-3648-E843-37C1-35601943DAC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Deadlock</a:t>
            </a:r>
          </a:p>
        </p:txBody>
      </p:sp>
      <p:pic>
        <p:nvPicPr>
          <p:cNvPr id="109574" name="Picture 2" descr="E:\NIET\Project\xLogo11.png.pagespeed.ic.pydHLuCQEZ.png">
            <a:extLst>
              <a:ext uri="{FF2B5EF4-FFF2-40B4-BE49-F238E27FC236}">
                <a16:creationId xmlns="" xmlns:a16="http://schemas.microsoft.com/office/drawing/2014/main" id="{96999262-2D23-0844-A053-D84E7EA0E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Content Placeholder 2">
            <a:extLst>
              <a:ext uri="{FF2B5EF4-FFF2-40B4-BE49-F238E27FC236}">
                <a16:creationId xmlns="" xmlns:a16="http://schemas.microsoft.com/office/drawing/2014/main" id="{12463CDD-0391-0341-DC3B-2E8B1E0D27FD}"/>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000" b="1"/>
              <a:t>What is Deadlock? </a:t>
            </a:r>
          </a:p>
          <a:p>
            <a:pPr algn="just" eaLnBrk="1" hangingPunct="1">
              <a:buFont typeface="Arial" panose="020B0604020202020204" pitchFamily="34" charset="0"/>
              <a:buNone/>
            </a:pPr>
            <a:r>
              <a:rPr lang="en-US" altLang="en-US" sz="2000"/>
              <a:t>	A system is in a deadlock state if there exists a set of transactions such that every transaction in the set is waiting for another transaction in the set. </a:t>
            </a:r>
          </a:p>
          <a:p>
            <a:pPr algn="just" eaLnBrk="1" hangingPunct="1">
              <a:buFont typeface="Arial" panose="020B0604020202020204" pitchFamily="34" charset="0"/>
              <a:buNone/>
            </a:pPr>
            <a:r>
              <a:rPr lang="en-US" altLang="en-US" sz="2000"/>
              <a:t>	None of the transaction can make progress in such a situation. The only remedy to this undesirable condition is for system to invoke some drastic action, such as rolling back some of the transactions involved in the deadlock. </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a:t>
            </a:r>
            <a:r>
              <a:rPr lang="en-US" altLang="en-US" sz="2000" b="1"/>
              <a:t>There are two methods for dealing with deadlock </a:t>
            </a:r>
          </a:p>
          <a:p>
            <a:pPr algn="just" eaLnBrk="1" hangingPunct="1">
              <a:buFont typeface="Arial" panose="020B0604020202020204" pitchFamily="34" charset="0"/>
              <a:buNone/>
            </a:pPr>
            <a:r>
              <a:rPr lang="en-US" altLang="en-US" sz="2000"/>
              <a:t>	1.Deadlock Prevention. </a:t>
            </a:r>
          </a:p>
          <a:p>
            <a:pPr algn="just" eaLnBrk="1" hangingPunct="1">
              <a:buFont typeface="Arial" panose="020B0604020202020204" pitchFamily="34" charset="0"/>
              <a:buNone/>
            </a:pPr>
            <a:r>
              <a:rPr lang="en-US" altLang="en-US" sz="2000"/>
              <a:t>	2.Deadlock detection &amp; Recovery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9">
                                            <p:txEl>
                                              <p:pRg st="0" end="0"/>
                                            </p:txEl>
                                          </p:spTgt>
                                        </p:tgtEl>
                                        <p:attrNameLst>
                                          <p:attrName>style.visibility</p:attrName>
                                        </p:attrNameLst>
                                      </p:cBhvr>
                                      <p:to>
                                        <p:strVal val="visible"/>
                                      </p:to>
                                    </p:set>
                                    <p:anim calcmode="lin" valueType="num">
                                      <p:cBhvr additive="base">
                                        <p:cTn id="7" dur="500" fill="hold"/>
                                        <p:tgtEl>
                                          <p:spTgt spid="337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9">
                                            <p:txEl>
                                              <p:pRg st="1" end="1"/>
                                            </p:txEl>
                                          </p:spTgt>
                                        </p:tgtEl>
                                        <p:attrNameLst>
                                          <p:attrName>style.visibility</p:attrName>
                                        </p:attrNameLst>
                                      </p:cBhvr>
                                      <p:to>
                                        <p:strVal val="visible"/>
                                      </p:to>
                                    </p:set>
                                    <p:anim calcmode="lin" valueType="num">
                                      <p:cBhvr additive="base">
                                        <p:cTn id="13" dur="500" fill="hold"/>
                                        <p:tgtEl>
                                          <p:spTgt spid="337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9">
                                            <p:txEl>
                                              <p:pRg st="2" end="2"/>
                                            </p:txEl>
                                          </p:spTgt>
                                        </p:tgtEl>
                                        <p:attrNameLst>
                                          <p:attrName>style.visibility</p:attrName>
                                        </p:attrNameLst>
                                      </p:cBhvr>
                                      <p:to>
                                        <p:strVal val="visible"/>
                                      </p:to>
                                    </p:set>
                                    <p:anim calcmode="lin" valueType="num">
                                      <p:cBhvr additive="base">
                                        <p:cTn id="19" dur="500" fill="hold"/>
                                        <p:tgtEl>
                                          <p:spTgt spid="337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9">
                                            <p:txEl>
                                              <p:pRg st="4" end="4"/>
                                            </p:txEl>
                                          </p:spTgt>
                                        </p:tgtEl>
                                        <p:attrNameLst>
                                          <p:attrName>style.visibility</p:attrName>
                                        </p:attrNameLst>
                                      </p:cBhvr>
                                      <p:to>
                                        <p:strVal val="visible"/>
                                      </p:to>
                                    </p:set>
                                    <p:anim calcmode="lin" valueType="num">
                                      <p:cBhvr additive="base">
                                        <p:cTn id="25" dur="500" fill="hold"/>
                                        <p:tgtEl>
                                          <p:spTgt spid="337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9">
                                            <p:txEl>
                                              <p:pRg st="5" end="5"/>
                                            </p:txEl>
                                          </p:spTgt>
                                        </p:tgtEl>
                                        <p:attrNameLst>
                                          <p:attrName>style.visibility</p:attrName>
                                        </p:attrNameLst>
                                      </p:cBhvr>
                                      <p:to>
                                        <p:strVal val="visible"/>
                                      </p:to>
                                    </p:set>
                                    <p:anim calcmode="lin" valueType="num">
                                      <p:cBhvr additive="base">
                                        <p:cTn id="31" dur="500" fill="hold"/>
                                        <p:tgtEl>
                                          <p:spTgt spid="337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799">
                                            <p:txEl>
                                              <p:pRg st="6" end="6"/>
                                            </p:txEl>
                                          </p:spTgt>
                                        </p:tgtEl>
                                        <p:attrNameLst>
                                          <p:attrName>style.visibility</p:attrName>
                                        </p:attrNameLst>
                                      </p:cBhvr>
                                      <p:to>
                                        <p:strVal val="visible"/>
                                      </p:to>
                                    </p:set>
                                    <p:anim calcmode="lin" valueType="num">
                                      <p:cBhvr additive="base">
                                        <p:cTn id="37" dur="500" fill="hold"/>
                                        <p:tgtEl>
                                          <p:spTgt spid="337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4CA5F1C-70D1-F2D4-1C4F-E68F2131B658}"/>
              </a:ext>
            </a:extLst>
          </p:cNvPr>
          <p:cNvSpPr>
            <a:spLocks noGrp="1"/>
          </p:cNvSpPr>
          <p:nvPr>
            <p:ph type="dt" sz="quarter" idx="10"/>
          </p:nvPr>
        </p:nvSpPr>
        <p:spPr/>
        <p:txBody>
          <a:bodyPr/>
          <a:lstStyle/>
          <a:p>
            <a:pPr>
              <a:defRPr/>
            </a:pPr>
            <a:fld id="{4318EAAB-C6B2-45D8-B89C-49AAC8DACFA6}" type="datetime1">
              <a:rPr lang="en-US"/>
              <a:pPr>
                <a:defRPr/>
              </a:pPr>
              <a:t>08/05/22</a:t>
            </a:fld>
            <a:endParaRPr lang="en-US"/>
          </a:p>
        </p:txBody>
      </p:sp>
      <p:sp>
        <p:nvSpPr>
          <p:cNvPr id="5" name="Footer Placeholder 4">
            <a:extLst>
              <a:ext uri="{FF2B5EF4-FFF2-40B4-BE49-F238E27FC236}">
                <a16:creationId xmlns="" xmlns:a16="http://schemas.microsoft.com/office/drawing/2014/main" id="{F98DF4AB-4710-5751-3455-E7C604DFE01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0596" name="Slide Number Placeholder 5">
            <a:extLst>
              <a:ext uri="{FF2B5EF4-FFF2-40B4-BE49-F238E27FC236}">
                <a16:creationId xmlns="" xmlns:a16="http://schemas.microsoft.com/office/drawing/2014/main" id="{E0BB313B-155D-FFA8-ED33-0DE3A138FC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707C17-EA4C-44CA-8696-B3F9E9F3A1A3}" type="slidenum">
              <a:rPr lang="en-US" altLang="en-US">
                <a:solidFill>
                  <a:srgbClr val="898989"/>
                </a:solidFill>
                <a:latin typeface="Calibri" panose="020F0502020204030204" pitchFamily="34" charset="0"/>
              </a:rPr>
              <a:pPr/>
              <a:t>107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669D60B-AB81-E6B8-9C0A-208BE964479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Deadlock</a:t>
            </a:r>
          </a:p>
        </p:txBody>
      </p:sp>
      <p:pic>
        <p:nvPicPr>
          <p:cNvPr id="110598" name="Picture 2" descr="E:\NIET\Project\xLogo11.png.pagespeed.ic.pydHLuCQEZ.png">
            <a:extLst>
              <a:ext uri="{FF2B5EF4-FFF2-40B4-BE49-F238E27FC236}">
                <a16:creationId xmlns="" xmlns:a16="http://schemas.microsoft.com/office/drawing/2014/main" id="{441B17E5-6CA1-8401-169F-89B14B8CD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Content Placeholder 2">
            <a:extLst>
              <a:ext uri="{FF2B5EF4-FFF2-40B4-BE49-F238E27FC236}">
                <a16:creationId xmlns="" xmlns:a16="http://schemas.microsoft.com/office/drawing/2014/main" id="{6870FAB0-82CB-6705-866B-79B3A784A533}"/>
              </a:ext>
            </a:extLst>
          </p:cNvPr>
          <p:cNvSpPr>
            <a:spLocks noGrp="1"/>
          </p:cNvSpPr>
          <p:nvPr>
            <p:ph idx="1"/>
          </p:nvPr>
        </p:nvSpPr>
        <p:spPr>
          <a:xfrm>
            <a:off x="457200" y="838200"/>
            <a:ext cx="8229600" cy="5518150"/>
          </a:xfrm>
        </p:spPr>
        <p:txBody>
          <a:bodyPr/>
          <a:lstStyle/>
          <a:p>
            <a:pPr algn="just" eaLnBrk="1" hangingPunct="1">
              <a:buFont typeface="Arial" charset="0"/>
              <a:buNone/>
              <a:defRPr/>
            </a:pPr>
            <a:r>
              <a:rPr lang="en-US" sz="2000" b="1" dirty="0"/>
              <a:t>What is Deadlock? </a:t>
            </a:r>
          </a:p>
          <a:p>
            <a:pPr algn="just" eaLnBrk="1" hangingPunct="1">
              <a:buFont typeface="Arial" charset="0"/>
              <a:buNone/>
              <a:defRPr/>
            </a:pPr>
            <a:r>
              <a:rPr lang="en-US" sz="2000" dirty="0"/>
              <a:t>	A system is in a deadlock state if there exists a set of transactions such that every transaction in the set is waiting for another transaction in the set. </a:t>
            </a:r>
          </a:p>
          <a:p>
            <a:pPr algn="just" eaLnBrk="1" hangingPunct="1">
              <a:buFont typeface="Arial" charset="0"/>
              <a:buNone/>
              <a:defRPr/>
            </a:pPr>
            <a:r>
              <a:rPr lang="en-US" sz="2000" dirty="0"/>
              <a:t>	None of the transaction can make progress in such a situation. The only remedy to this undesirable condition is for system to invoke some drastic action, such as rolling back some of the transactions involved in the deadlock. </a:t>
            </a:r>
          </a:p>
          <a:p>
            <a:pPr algn="just" eaLnBrk="1" hangingPunct="1">
              <a:buFont typeface="Arial" charset="0"/>
              <a:buNone/>
              <a:defRPr/>
            </a:pPr>
            <a:r>
              <a:rPr lang="en-US" sz="2000" dirty="0"/>
              <a:t>	</a:t>
            </a:r>
            <a:r>
              <a:rPr lang="en-US" sz="2000" b="1" dirty="0"/>
              <a:t>There are four  condition simultaneously hold for deadlock</a:t>
            </a:r>
          </a:p>
          <a:p>
            <a:pPr marL="457200" indent="-457200" algn="just" eaLnBrk="1" hangingPunct="1">
              <a:buFont typeface="Arial" charset="0"/>
              <a:buAutoNum type="alphaLcPeriod"/>
              <a:defRPr/>
            </a:pPr>
            <a:r>
              <a:rPr lang="en-US" sz="2000" dirty="0"/>
              <a:t>Mutual Exclusion</a:t>
            </a:r>
          </a:p>
          <a:p>
            <a:pPr marL="457200" indent="-457200" algn="just" eaLnBrk="1" hangingPunct="1">
              <a:buFont typeface="Arial" charset="0"/>
              <a:buAutoNum type="alphaLcPeriod"/>
              <a:defRPr/>
            </a:pPr>
            <a:r>
              <a:rPr lang="en-US" sz="2000" dirty="0"/>
              <a:t>Hold and wait</a:t>
            </a:r>
          </a:p>
          <a:p>
            <a:pPr marL="457200" indent="-457200" algn="just" eaLnBrk="1" hangingPunct="1">
              <a:buFont typeface="Arial" charset="0"/>
              <a:buAutoNum type="alphaLcPeriod"/>
              <a:defRPr/>
            </a:pPr>
            <a:r>
              <a:rPr lang="en-US" sz="2000" dirty="0"/>
              <a:t>No Preemption</a:t>
            </a:r>
          </a:p>
          <a:p>
            <a:pPr marL="457200" indent="-457200" algn="just" eaLnBrk="1" hangingPunct="1">
              <a:buFont typeface="Arial" charset="0"/>
              <a:buAutoNum type="alphaLcPeriod"/>
              <a:defRPr/>
            </a:pPr>
            <a:r>
              <a:rPr lang="en-US" sz="2000" dirty="0"/>
              <a:t>Circular wait</a:t>
            </a:r>
          </a:p>
          <a:p>
            <a:pPr algn="just" eaLnBrk="1" hangingPunct="1">
              <a:buFont typeface="Arial" charset="0"/>
              <a:buNone/>
              <a:defRPr/>
            </a:pPr>
            <a:r>
              <a:rPr lang="en-US" sz="2000"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9">
                                            <p:txEl>
                                              <p:pRg st="0" end="0"/>
                                            </p:txEl>
                                          </p:spTgt>
                                        </p:tgtEl>
                                        <p:attrNameLst>
                                          <p:attrName>style.visibility</p:attrName>
                                        </p:attrNameLst>
                                      </p:cBhvr>
                                      <p:to>
                                        <p:strVal val="visible"/>
                                      </p:to>
                                    </p:set>
                                    <p:anim calcmode="lin" valueType="num">
                                      <p:cBhvr additive="base">
                                        <p:cTn id="7" dur="500" fill="hold"/>
                                        <p:tgtEl>
                                          <p:spTgt spid="337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9">
                                            <p:txEl>
                                              <p:pRg st="1" end="1"/>
                                            </p:txEl>
                                          </p:spTgt>
                                        </p:tgtEl>
                                        <p:attrNameLst>
                                          <p:attrName>style.visibility</p:attrName>
                                        </p:attrNameLst>
                                      </p:cBhvr>
                                      <p:to>
                                        <p:strVal val="visible"/>
                                      </p:to>
                                    </p:set>
                                    <p:anim calcmode="lin" valueType="num">
                                      <p:cBhvr additive="base">
                                        <p:cTn id="13" dur="500" fill="hold"/>
                                        <p:tgtEl>
                                          <p:spTgt spid="337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9">
                                            <p:txEl>
                                              <p:pRg st="2" end="2"/>
                                            </p:txEl>
                                          </p:spTgt>
                                        </p:tgtEl>
                                        <p:attrNameLst>
                                          <p:attrName>style.visibility</p:attrName>
                                        </p:attrNameLst>
                                      </p:cBhvr>
                                      <p:to>
                                        <p:strVal val="visible"/>
                                      </p:to>
                                    </p:set>
                                    <p:anim calcmode="lin" valueType="num">
                                      <p:cBhvr additive="base">
                                        <p:cTn id="19" dur="500" fill="hold"/>
                                        <p:tgtEl>
                                          <p:spTgt spid="337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9">
                                            <p:txEl>
                                              <p:pRg st="3" end="3"/>
                                            </p:txEl>
                                          </p:spTgt>
                                        </p:tgtEl>
                                        <p:attrNameLst>
                                          <p:attrName>style.visibility</p:attrName>
                                        </p:attrNameLst>
                                      </p:cBhvr>
                                      <p:to>
                                        <p:strVal val="visible"/>
                                      </p:to>
                                    </p:set>
                                    <p:anim calcmode="lin" valueType="num">
                                      <p:cBhvr additive="base">
                                        <p:cTn id="25" dur="500" fill="hold"/>
                                        <p:tgtEl>
                                          <p:spTgt spid="337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9">
                                            <p:txEl>
                                              <p:pRg st="4" end="4"/>
                                            </p:txEl>
                                          </p:spTgt>
                                        </p:tgtEl>
                                        <p:attrNameLst>
                                          <p:attrName>style.visibility</p:attrName>
                                        </p:attrNameLst>
                                      </p:cBhvr>
                                      <p:to>
                                        <p:strVal val="visible"/>
                                      </p:to>
                                    </p:set>
                                    <p:anim calcmode="lin" valueType="num">
                                      <p:cBhvr additive="base">
                                        <p:cTn id="31" dur="500" fill="hold"/>
                                        <p:tgtEl>
                                          <p:spTgt spid="337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799">
                                            <p:txEl>
                                              <p:pRg st="5" end="5"/>
                                            </p:txEl>
                                          </p:spTgt>
                                        </p:tgtEl>
                                        <p:attrNameLst>
                                          <p:attrName>style.visibility</p:attrName>
                                        </p:attrNameLst>
                                      </p:cBhvr>
                                      <p:to>
                                        <p:strVal val="visible"/>
                                      </p:to>
                                    </p:set>
                                    <p:anim calcmode="lin" valueType="num">
                                      <p:cBhvr additive="base">
                                        <p:cTn id="37" dur="500" fill="hold"/>
                                        <p:tgtEl>
                                          <p:spTgt spid="337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3799">
                                            <p:txEl>
                                              <p:pRg st="6" end="6"/>
                                            </p:txEl>
                                          </p:spTgt>
                                        </p:tgtEl>
                                        <p:attrNameLst>
                                          <p:attrName>style.visibility</p:attrName>
                                        </p:attrNameLst>
                                      </p:cBhvr>
                                      <p:to>
                                        <p:strVal val="visible"/>
                                      </p:to>
                                    </p:set>
                                    <p:anim calcmode="lin" valueType="num">
                                      <p:cBhvr additive="base">
                                        <p:cTn id="43" dur="500" fill="hold"/>
                                        <p:tgtEl>
                                          <p:spTgt spid="337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3799">
                                            <p:txEl>
                                              <p:pRg st="7" end="7"/>
                                            </p:txEl>
                                          </p:spTgt>
                                        </p:tgtEl>
                                        <p:attrNameLst>
                                          <p:attrName>style.visibility</p:attrName>
                                        </p:attrNameLst>
                                      </p:cBhvr>
                                      <p:to>
                                        <p:strVal val="visible"/>
                                      </p:to>
                                    </p:set>
                                    <p:anim calcmode="lin" valueType="num">
                                      <p:cBhvr additive="base">
                                        <p:cTn id="49" dur="500" fill="hold"/>
                                        <p:tgtEl>
                                          <p:spTgt spid="337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3799">
                                            <p:txEl>
                                              <p:pRg st="8" end="8"/>
                                            </p:txEl>
                                          </p:spTgt>
                                        </p:tgtEl>
                                        <p:attrNameLst>
                                          <p:attrName>style.visibility</p:attrName>
                                        </p:attrNameLst>
                                      </p:cBhvr>
                                      <p:to>
                                        <p:strVal val="visible"/>
                                      </p:to>
                                    </p:set>
                                    <p:anim calcmode="lin" valueType="num">
                                      <p:cBhvr additive="base">
                                        <p:cTn id="55" dur="500" fill="hold"/>
                                        <p:tgtEl>
                                          <p:spTgt spid="337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C56DE34-1040-6A80-F1FC-F70E773DEEE5}"/>
              </a:ext>
            </a:extLst>
          </p:cNvPr>
          <p:cNvSpPr>
            <a:spLocks noGrp="1"/>
          </p:cNvSpPr>
          <p:nvPr>
            <p:ph type="dt" sz="quarter" idx="10"/>
          </p:nvPr>
        </p:nvSpPr>
        <p:spPr/>
        <p:txBody>
          <a:bodyPr/>
          <a:lstStyle/>
          <a:p>
            <a:pPr>
              <a:defRPr/>
            </a:pPr>
            <a:fld id="{27137BD0-9CB0-4233-A707-CB35BB9C62A5}" type="datetime1">
              <a:rPr lang="en-US"/>
              <a:pPr>
                <a:defRPr/>
              </a:pPr>
              <a:t>08/05/22</a:t>
            </a:fld>
            <a:endParaRPr lang="en-US"/>
          </a:p>
        </p:txBody>
      </p:sp>
      <p:sp>
        <p:nvSpPr>
          <p:cNvPr id="5" name="Footer Placeholder 4">
            <a:extLst>
              <a:ext uri="{FF2B5EF4-FFF2-40B4-BE49-F238E27FC236}">
                <a16:creationId xmlns="" xmlns:a16="http://schemas.microsoft.com/office/drawing/2014/main" id="{F6CC1C2C-D38A-2599-C2FC-255AD958E463}"/>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1620" name="Slide Number Placeholder 5">
            <a:extLst>
              <a:ext uri="{FF2B5EF4-FFF2-40B4-BE49-F238E27FC236}">
                <a16:creationId xmlns="" xmlns:a16="http://schemas.microsoft.com/office/drawing/2014/main" id="{186F50F5-87B7-CA63-FE8A-CB2A5A521C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658BEC-BD3E-455B-82E7-A8046CF6312F}" type="slidenum">
              <a:rPr lang="en-US" altLang="en-US">
                <a:solidFill>
                  <a:srgbClr val="898989"/>
                </a:solidFill>
                <a:latin typeface="Calibri" panose="020F0502020204030204" pitchFamily="34" charset="0"/>
              </a:rPr>
              <a:pPr/>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B3048E3-7269-140D-6189-5B36C38234A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1. Deadlock Prevention</a:t>
            </a:r>
          </a:p>
        </p:txBody>
      </p:sp>
      <p:pic>
        <p:nvPicPr>
          <p:cNvPr id="111622" name="Picture 2" descr="E:\NIET\Project\xLogo11.png.pagespeed.ic.pydHLuCQEZ.png">
            <a:extLst>
              <a:ext uri="{FF2B5EF4-FFF2-40B4-BE49-F238E27FC236}">
                <a16:creationId xmlns="" xmlns:a16="http://schemas.microsoft.com/office/drawing/2014/main" id="{52A9F4FA-359E-AA4B-72A3-11D37BD52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Content Placeholder 2">
            <a:extLst>
              <a:ext uri="{FF2B5EF4-FFF2-40B4-BE49-F238E27FC236}">
                <a16:creationId xmlns="" xmlns:a16="http://schemas.microsoft.com/office/drawing/2014/main" id="{F2E3C07B-CEA7-AE1C-BE23-FAE7C30E2FC7}"/>
              </a:ext>
            </a:extLst>
          </p:cNvPr>
          <p:cNvSpPr>
            <a:spLocks noGrp="1"/>
          </p:cNvSpPr>
          <p:nvPr>
            <p:ph idx="1"/>
          </p:nvPr>
        </p:nvSpPr>
        <p:spPr>
          <a:xfrm>
            <a:off x="457200" y="925513"/>
            <a:ext cx="8229600" cy="5430837"/>
          </a:xfrm>
        </p:spPr>
        <p:txBody>
          <a:bodyPr/>
          <a:lstStyle/>
          <a:p>
            <a:pPr algn="just" eaLnBrk="1" hangingPunct="1">
              <a:buFont typeface="Arial" charset="0"/>
              <a:buNone/>
              <a:defRPr/>
            </a:pPr>
            <a:r>
              <a:rPr lang="en-US" sz="2200" b="1" dirty="0">
                <a:solidFill>
                  <a:srgbClr val="FF0000"/>
                </a:solidFill>
              </a:rPr>
              <a:t>Deadlock Prevention:-</a:t>
            </a:r>
            <a:r>
              <a:rPr lang="en-US" sz="2200" dirty="0"/>
              <a:t> This protocol ensure  that the system is not goes deadlock state </a:t>
            </a:r>
          </a:p>
          <a:p>
            <a:pPr algn="just" eaLnBrk="1" hangingPunct="1">
              <a:buFont typeface="Arial" charset="0"/>
              <a:buNone/>
              <a:defRPr/>
            </a:pPr>
            <a:r>
              <a:rPr lang="en-US" sz="2400" b="1" dirty="0"/>
              <a:t>There are two approaches to deadlock prevention.</a:t>
            </a:r>
          </a:p>
          <a:p>
            <a:pPr algn="just" eaLnBrk="1" hangingPunct="1">
              <a:buFont typeface="Arial" charset="0"/>
              <a:buNone/>
              <a:defRPr/>
            </a:pPr>
            <a:endParaRPr lang="en-US" sz="2000" b="1" dirty="0"/>
          </a:p>
          <a:p>
            <a:pPr marL="457200" indent="-457200" algn="just" eaLnBrk="1" hangingPunct="1">
              <a:buFont typeface="Arial" charset="0"/>
              <a:buAutoNum type="arabicPeriod"/>
              <a:defRPr/>
            </a:pPr>
            <a:r>
              <a:rPr lang="en-US" sz="2000" dirty="0"/>
              <a:t>One approach ensures that no cyclic waits can occur by ordering the requests for locks.</a:t>
            </a:r>
          </a:p>
          <a:p>
            <a:pPr marL="457200" indent="-457200" algn="just" eaLnBrk="1" hangingPunct="1">
              <a:buFont typeface="Arial" charset="0"/>
              <a:buAutoNum type="arabicPeriod"/>
              <a:defRPr/>
            </a:pPr>
            <a:endParaRPr lang="en-US" sz="2000" dirty="0"/>
          </a:p>
          <a:p>
            <a:pPr marL="457200" indent="-457200" algn="just" eaLnBrk="1" hangingPunct="1">
              <a:buFont typeface="Arial" charset="0"/>
              <a:buAutoNum type="arabicPeriod"/>
              <a:defRPr/>
            </a:pPr>
            <a:r>
              <a:rPr lang="en-US" sz="2000" dirty="0"/>
              <a:t>Second Approach is the rollback of transaction. The simplest scheme under the first approach requires that each transaction locks all its data before execution. Moreover, either all are locked or none. </a:t>
            </a:r>
          </a:p>
          <a:p>
            <a:pPr marL="457200" indent="-457200" algn="just" eaLnBrk="1" hangingPunct="1">
              <a:buFont typeface="Arial" charset="0"/>
              <a:buAutoNum type="arabicPeriod"/>
              <a:defRPr/>
            </a:pPr>
            <a:endParaRPr lang="en-US" sz="2000" dirty="0"/>
          </a:p>
          <a:p>
            <a:pPr marL="457200" indent="-457200" algn="just" eaLnBrk="1" hangingPunct="1">
              <a:buFont typeface="Arial" charset="0"/>
              <a:buNone/>
              <a:defRPr/>
            </a:pPr>
            <a:r>
              <a:rPr lang="en-US" sz="2000" dirty="0"/>
              <a:t>	Another Approach for preventing deadlocks is to impose an ordering of all data items, and to require that transaction lock data items in sequence.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3">
                                            <p:txEl>
                                              <p:pRg st="0" end="0"/>
                                            </p:txEl>
                                          </p:spTgt>
                                        </p:tgtEl>
                                        <p:attrNameLst>
                                          <p:attrName>style.visibility</p:attrName>
                                        </p:attrNameLst>
                                      </p:cBhvr>
                                      <p:to>
                                        <p:strVal val="visible"/>
                                      </p:to>
                                    </p:set>
                                    <p:anim calcmode="lin" valueType="num">
                                      <p:cBhvr additive="base">
                                        <p:cTn id="7" dur="500" fill="hold"/>
                                        <p:tgtEl>
                                          <p:spTgt spid="348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23">
                                            <p:txEl>
                                              <p:pRg st="1" end="1"/>
                                            </p:txEl>
                                          </p:spTgt>
                                        </p:tgtEl>
                                        <p:attrNameLst>
                                          <p:attrName>style.visibility</p:attrName>
                                        </p:attrNameLst>
                                      </p:cBhvr>
                                      <p:to>
                                        <p:strVal val="visible"/>
                                      </p:to>
                                    </p:set>
                                    <p:anim calcmode="lin" valueType="num">
                                      <p:cBhvr additive="base">
                                        <p:cTn id="13" dur="500" fill="hold"/>
                                        <p:tgtEl>
                                          <p:spTgt spid="348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23">
                                            <p:txEl>
                                              <p:pRg st="3" end="3"/>
                                            </p:txEl>
                                          </p:spTgt>
                                        </p:tgtEl>
                                        <p:attrNameLst>
                                          <p:attrName>style.visibility</p:attrName>
                                        </p:attrNameLst>
                                      </p:cBhvr>
                                      <p:to>
                                        <p:strVal val="visible"/>
                                      </p:to>
                                    </p:set>
                                    <p:anim calcmode="lin" valueType="num">
                                      <p:cBhvr additive="base">
                                        <p:cTn id="19" dur="500" fill="hold"/>
                                        <p:tgtEl>
                                          <p:spTgt spid="348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23">
                                            <p:txEl>
                                              <p:pRg st="5" end="5"/>
                                            </p:txEl>
                                          </p:spTgt>
                                        </p:tgtEl>
                                        <p:attrNameLst>
                                          <p:attrName>style.visibility</p:attrName>
                                        </p:attrNameLst>
                                      </p:cBhvr>
                                      <p:to>
                                        <p:strVal val="visible"/>
                                      </p:to>
                                    </p:set>
                                    <p:anim calcmode="lin" valueType="num">
                                      <p:cBhvr additive="base">
                                        <p:cTn id="25" dur="500" fill="hold"/>
                                        <p:tgtEl>
                                          <p:spTgt spid="348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23">
                                            <p:txEl>
                                              <p:pRg st="7" end="7"/>
                                            </p:txEl>
                                          </p:spTgt>
                                        </p:tgtEl>
                                        <p:attrNameLst>
                                          <p:attrName>style.visibility</p:attrName>
                                        </p:attrNameLst>
                                      </p:cBhvr>
                                      <p:to>
                                        <p:strVal val="visible"/>
                                      </p:to>
                                    </p:set>
                                    <p:anim calcmode="lin" valueType="num">
                                      <p:cBhvr additive="base">
                                        <p:cTn id="31" dur="500" fill="hold"/>
                                        <p:tgtEl>
                                          <p:spTgt spid="348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5DA3303-30FE-36D4-D53D-8303ABB074FA}"/>
              </a:ext>
            </a:extLst>
          </p:cNvPr>
          <p:cNvSpPr>
            <a:spLocks noGrp="1"/>
          </p:cNvSpPr>
          <p:nvPr>
            <p:ph type="dt" sz="quarter" idx="10"/>
          </p:nvPr>
        </p:nvSpPr>
        <p:spPr/>
        <p:txBody>
          <a:bodyPr/>
          <a:lstStyle/>
          <a:p>
            <a:pPr>
              <a:defRPr/>
            </a:pPr>
            <a:fld id="{D684D2C3-DE2A-47E7-8B7B-E760E7D7CDBC}" type="datetime1">
              <a:rPr lang="en-US"/>
              <a:pPr>
                <a:defRPr/>
              </a:pPr>
              <a:t>08/05/22</a:t>
            </a:fld>
            <a:endParaRPr lang="en-US"/>
          </a:p>
        </p:txBody>
      </p:sp>
      <p:sp>
        <p:nvSpPr>
          <p:cNvPr id="5" name="Footer Placeholder 4">
            <a:extLst>
              <a:ext uri="{FF2B5EF4-FFF2-40B4-BE49-F238E27FC236}">
                <a16:creationId xmlns="" xmlns:a16="http://schemas.microsoft.com/office/drawing/2014/main" id="{CF220216-EBCC-27FB-86D1-83278AA5F78B}"/>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2644" name="Slide Number Placeholder 5">
            <a:extLst>
              <a:ext uri="{FF2B5EF4-FFF2-40B4-BE49-F238E27FC236}">
                <a16:creationId xmlns="" xmlns:a16="http://schemas.microsoft.com/office/drawing/2014/main" id="{B410B6C1-ECEB-CF33-D390-E9AB73BC78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9DF66C-880C-4A7A-8C08-0B23094CF0A8}" type="slidenum">
              <a:rPr lang="en-US" altLang="en-US">
                <a:solidFill>
                  <a:srgbClr val="898989"/>
                </a:solidFill>
                <a:latin typeface="Calibri" panose="020F0502020204030204" pitchFamily="34" charset="0"/>
              </a:rPr>
              <a:pPr/>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3AD5A01-C850-0979-A710-BEBB4773660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Preemption-Prevention to Deadlock</a:t>
            </a:r>
          </a:p>
        </p:txBody>
      </p:sp>
      <p:pic>
        <p:nvPicPr>
          <p:cNvPr id="112646" name="Picture 2" descr="E:\NIET\Project\xLogo11.png.pagespeed.ic.pydHLuCQEZ.png">
            <a:extLst>
              <a:ext uri="{FF2B5EF4-FFF2-40B4-BE49-F238E27FC236}">
                <a16:creationId xmlns="" xmlns:a16="http://schemas.microsoft.com/office/drawing/2014/main" id="{51C1C014-277A-7921-6136-65106E128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Content Placeholder 2">
            <a:extLst>
              <a:ext uri="{FF2B5EF4-FFF2-40B4-BE49-F238E27FC236}">
                <a16:creationId xmlns="" xmlns:a16="http://schemas.microsoft.com/office/drawing/2014/main" id="{914C7645-C6D7-9B85-1B69-DDB6DF12CF91}"/>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400"/>
              <a:t>	</a:t>
            </a:r>
            <a:r>
              <a:rPr lang="en-US" altLang="en-US" sz="2000" b="1"/>
              <a:t>The second approach for prevention of deadlock is preemption and transaction rollback. </a:t>
            </a:r>
          </a:p>
          <a:p>
            <a:pPr algn="just" eaLnBrk="1" hangingPunct="1">
              <a:buFont typeface="Arial" panose="020B0604020202020204" pitchFamily="34" charset="0"/>
              <a:buNone/>
            </a:pPr>
            <a:r>
              <a:rPr lang="en-US" altLang="en-US" sz="2000"/>
              <a:t>	In preemption, when a transaction T2 requests a lock that transaction T1 holds, the lock granted to T1 may be preempted by rolling back of T1 and granting of lock to T2. </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a:t>
            </a:r>
            <a:r>
              <a:rPr lang="en-US" altLang="en-US" sz="2000" b="1"/>
              <a:t>Two different deadlock prevention Technique using Timestamps</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1.Wait-Die Scheme</a:t>
            </a:r>
          </a:p>
          <a:p>
            <a:pPr algn="just" eaLnBrk="1" hangingPunct="1">
              <a:buFont typeface="Arial" panose="020B0604020202020204" pitchFamily="34" charset="0"/>
              <a:buNone/>
            </a:pPr>
            <a:r>
              <a:rPr lang="en-US" altLang="en-US" sz="2000"/>
              <a:t>	 2.Wound-Wait Scheme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 calcmode="lin" valueType="num">
                                      <p:cBhvr additive="base">
                                        <p:cTn id="7" dur="500" fill="hold"/>
                                        <p:tgtEl>
                                          <p:spTgt spid="358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7">
                                            <p:txEl>
                                              <p:pRg st="1" end="1"/>
                                            </p:txEl>
                                          </p:spTgt>
                                        </p:tgtEl>
                                        <p:attrNameLst>
                                          <p:attrName>style.visibility</p:attrName>
                                        </p:attrNameLst>
                                      </p:cBhvr>
                                      <p:to>
                                        <p:strVal val="visible"/>
                                      </p:to>
                                    </p:set>
                                    <p:anim calcmode="lin" valueType="num">
                                      <p:cBhvr additive="base">
                                        <p:cTn id="13" dur="500" fill="hold"/>
                                        <p:tgtEl>
                                          <p:spTgt spid="358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7">
                                            <p:txEl>
                                              <p:pRg st="3" end="3"/>
                                            </p:txEl>
                                          </p:spTgt>
                                        </p:tgtEl>
                                        <p:attrNameLst>
                                          <p:attrName>style.visibility</p:attrName>
                                        </p:attrNameLst>
                                      </p:cBhvr>
                                      <p:to>
                                        <p:strVal val="visible"/>
                                      </p:to>
                                    </p:set>
                                    <p:anim calcmode="lin" valueType="num">
                                      <p:cBhvr additive="base">
                                        <p:cTn id="19" dur="500" fill="hold"/>
                                        <p:tgtEl>
                                          <p:spTgt spid="358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7">
                                            <p:txEl>
                                              <p:pRg st="5" end="5"/>
                                            </p:txEl>
                                          </p:spTgt>
                                        </p:tgtEl>
                                        <p:attrNameLst>
                                          <p:attrName>style.visibility</p:attrName>
                                        </p:attrNameLst>
                                      </p:cBhvr>
                                      <p:to>
                                        <p:strVal val="visible"/>
                                      </p:to>
                                    </p:set>
                                    <p:anim calcmode="lin" valueType="num">
                                      <p:cBhvr additive="base">
                                        <p:cTn id="25" dur="500" fill="hold"/>
                                        <p:tgtEl>
                                          <p:spTgt spid="358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7">
                                            <p:txEl>
                                              <p:pRg st="6" end="6"/>
                                            </p:txEl>
                                          </p:spTgt>
                                        </p:tgtEl>
                                        <p:attrNameLst>
                                          <p:attrName>style.visibility</p:attrName>
                                        </p:attrNameLst>
                                      </p:cBhvr>
                                      <p:to>
                                        <p:strVal val="visible"/>
                                      </p:to>
                                    </p:set>
                                    <p:anim calcmode="lin" valueType="num">
                                      <p:cBhvr additive="base">
                                        <p:cTn id="31" dur="500" fill="hold"/>
                                        <p:tgtEl>
                                          <p:spTgt spid="358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DA0F2BA-2C71-AA9F-7E37-975BBCC9727D}"/>
              </a:ext>
            </a:extLst>
          </p:cNvPr>
          <p:cNvSpPr>
            <a:spLocks noGrp="1"/>
          </p:cNvSpPr>
          <p:nvPr>
            <p:ph type="dt" sz="quarter" idx="10"/>
          </p:nvPr>
        </p:nvSpPr>
        <p:spPr/>
        <p:txBody>
          <a:bodyPr/>
          <a:lstStyle/>
          <a:p>
            <a:pPr>
              <a:defRPr/>
            </a:pPr>
            <a:fld id="{FA5FC0CD-4B1C-4FDE-9082-2F189F87DB20}" type="datetime1">
              <a:rPr lang="en-US"/>
              <a:pPr>
                <a:defRPr/>
              </a:pPr>
              <a:t>08/05/22</a:t>
            </a:fld>
            <a:endParaRPr lang="en-US"/>
          </a:p>
        </p:txBody>
      </p:sp>
      <p:sp>
        <p:nvSpPr>
          <p:cNvPr id="5" name="Footer Placeholder 4">
            <a:extLst>
              <a:ext uri="{FF2B5EF4-FFF2-40B4-BE49-F238E27FC236}">
                <a16:creationId xmlns="" xmlns:a16="http://schemas.microsoft.com/office/drawing/2014/main" id="{FE7A19FE-1774-716B-99BC-7AE9E152685F}"/>
              </a:ext>
            </a:extLst>
          </p:cNvPr>
          <p:cNvSpPr>
            <a:spLocks noGrp="1"/>
          </p:cNvSpPr>
          <p:nvPr>
            <p:ph type="ftr" sz="quarter" idx="11"/>
          </p:nvPr>
        </p:nvSpPr>
        <p:spPr>
          <a:xfrm>
            <a:off x="2124075" y="6356350"/>
            <a:ext cx="5832475"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2292" name="Slide Number Placeholder 5">
            <a:extLst>
              <a:ext uri="{FF2B5EF4-FFF2-40B4-BE49-F238E27FC236}">
                <a16:creationId xmlns="" xmlns:a16="http://schemas.microsoft.com/office/drawing/2014/main" id="{DB6F0185-CB97-C833-03E1-0AD6756DE9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8A4F4A-602A-4151-B62D-10B966C8C4E6}"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pic>
        <p:nvPicPr>
          <p:cNvPr id="12293" name="Picture 2" descr="E:\NIET\Project\xLogo11.png.pagespeed.ic.pydHLuCQEZ.png">
            <a:extLst>
              <a:ext uri="{FF2B5EF4-FFF2-40B4-BE49-F238E27FC236}">
                <a16:creationId xmlns="" xmlns:a16="http://schemas.microsoft.com/office/drawing/2014/main" id="{83A850E8-546C-014B-51D3-2F78F9CDF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F30A2624-776F-B44F-67AE-039F489954A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Specific Outcomes (PSOs)</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3FD2F01-2F25-9351-60CD-F0391FF41BBA}"/>
              </a:ext>
            </a:extLst>
          </p:cNvPr>
          <p:cNvSpPr>
            <a:spLocks noGrp="1"/>
          </p:cNvSpPr>
          <p:nvPr>
            <p:ph type="dt" sz="quarter" idx="10"/>
          </p:nvPr>
        </p:nvSpPr>
        <p:spPr/>
        <p:txBody>
          <a:bodyPr/>
          <a:lstStyle/>
          <a:p>
            <a:pPr>
              <a:defRPr/>
            </a:pPr>
            <a:fld id="{5CDD5ADC-951A-485E-94F3-80C53B297022}" type="datetime1">
              <a:rPr lang="en-US"/>
              <a:pPr>
                <a:defRPr/>
              </a:pPr>
              <a:t>08/05/22</a:t>
            </a:fld>
            <a:endParaRPr lang="en-US"/>
          </a:p>
        </p:txBody>
      </p:sp>
      <p:sp>
        <p:nvSpPr>
          <p:cNvPr id="5" name="Footer Placeholder 4">
            <a:extLst>
              <a:ext uri="{FF2B5EF4-FFF2-40B4-BE49-F238E27FC236}">
                <a16:creationId xmlns="" xmlns:a16="http://schemas.microsoft.com/office/drawing/2014/main" id="{5734E31D-9CE6-45BC-D092-AE2F2F5FC1EA}"/>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3668" name="Slide Number Placeholder 5">
            <a:extLst>
              <a:ext uri="{FF2B5EF4-FFF2-40B4-BE49-F238E27FC236}">
                <a16:creationId xmlns="" xmlns:a16="http://schemas.microsoft.com/office/drawing/2014/main" id="{3350FCAC-C8CE-9253-1C97-D8E422B37E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306F94-1D77-44A9-B271-9FC4FA40BB40}" type="slidenum">
              <a:rPr lang="en-US" altLang="en-US">
                <a:solidFill>
                  <a:srgbClr val="898989"/>
                </a:solidFill>
                <a:latin typeface="Calibri" panose="020F0502020204030204" pitchFamily="34" charset="0"/>
              </a:rPr>
              <a:pPr/>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3C506BF-5FCD-4263-D22F-4B433B5FC2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Preemption-Prevention to Deadlock</a:t>
            </a:r>
          </a:p>
        </p:txBody>
      </p:sp>
      <p:pic>
        <p:nvPicPr>
          <p:cNvPr id="113670" name="Picture 2" descr="E:\NIET\Project\xLogo11.png.pagespeed.ic.pydHLuCQEZ.png">
            <a:extLst>
              <a:ext uri="{FF2B5EF4-FFF2-40B4-BE49-F238E27FC236}">
                <a16:creationId xmlns="" xmlns:a16="http://schemas.microsoft.com/office/drawing/2014/main" id="{7679DF08-869D-4E2A-764D-3E394C31A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Content Placeholder 2">
            <a:extLst>
              <a:ext uri="{FF2B5EF4-FFF2-40B4-BE49-F238E27FC236}">
                <a16:creationId xmlns="" xmlns:a16="http://schemas.microsoft.com/office/drawing/2014/main" id="{9C7978E4-7B8F-42BF-2915-83B4B55F942C}"/>
              </a:ext>
            </a:extLst>
          </p:cNvPr>
          <p:cNvSpPr>
            <a:spLocks noGrp="1"/>
          </p:cNvSpPr>
          <p:nvPr>
            <p:ph idx="1"/>
          </p:nvPr>
        </p:nvSpPr>
        <p:spPr>
          <a:xfrm>
            <a:off x="457200" y="925513"/>
            <a:ext cx="8229600" cy="5430837"/>
          </a:xfrm>
        </p:spPr>
        <p:txBody>
          <a:bodyPr/>
          <a:lstStyle/>
          <a:p>
            <a:pPr algn="just">
              <a:buFont typeface="Arial" panose="020B0604020202020204" pitchFamily="34" charset="0"/>
              <a:buNone/>
            </a:pPr>
            <a:r>
              <a:rPr lang="en-US" altLang="en-US" sz="2000" b="1">
                <a:solidFill>
                  <a:srgbClr val="C00000"/>
                </a:solidFill>
              </a:rPr>
              <a:t>Wait-Die scheme</a:t>
            </a:r>
          </a:p>
          <a:p>
            <a:pPr algn="just"/>
            <a:r>
              <a:rPr lang="en-US" altLang="en-US" sz="2000"/>
              <a:t>In this scheme, if a transaction requests for a resource which is already held with a conflicting lock by another transaction then the DBMS simply checks the timestamp of both transactions. It allows the older transaction to wait until the resource is available for execution.</a:t>
            </a:r>
          </a:p>
          <a:p>
            <a:pPr algn="just"/>
            <a:endParaRPr lang="en-US" altLang="en-US" sz="2000"/>
          </a:p>
          <a:p>
            <a:pPr algn="just"/>
            <a:r>
              <a:rPr lang="en-US" altLang="en-US" sz="2000"/>
              <a:t>Let's assume there are two transactions Ti and Tj and let TS(T) is a timestamp of any transaction T. If T2 holds a lock by some other transaction and T1 is requesting for resources held by T2 then the following actions are performed by DBMS:-</a:t>
            </a:r>
          </a:p>
          <a:p>
            <a:pPr algn="just">
              <a:buFont typeface="Arial" panose="020B0604020202020204" pitchFamily="34" charset="0"/>
              <a:buNone/>
            </a:pPr>
            <a:endParaRPr lang="en-US" altLang="en-US" sz="2000"/>
          </a:p>
          <a:p>
            <a:pPr algn="just"/>
            <a:r>
              <a:rPr lang="en-US" altLang="en-US" sz="2000"/>
              <a:t>Check if TS(Ti) &lt; TS(Tj) - If Ti is the older transaction and Tj has held some resource, then Ti is allowed to wait until the data-item is available for execution. That means if the older transaction is waiting for a resource which is locked by the younger transaction, then the older transaction is allowed to wait for resource until it is available.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71">
                                            <p:txEl>
                                              <p:pRg st="1" end="1"/>
                                            </p:txEl>
                                          </p:spTgt>
                                        </p:tgtEl>
                                        <p:attrNameLst>
                                          <p:attrName>style.visibility</p:attrName>
                                        </p:attrNameLst>
                                      </p:cBhvr>
                                      <p:to>
                                        <p:strVal val="visible"/>
                                      </p:to>
                                    </p:set>
                                    <p:anim calcmode="lin" valueType="num">
                                      <p:cBhvr additive="base">
                                        <p:cTn id="7" dur="500" fill="hold"/>
                                        <p:tgtEl>
                                          <p:spTgt spid="368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71">
                                            <p:txEl>
                                              <p:pRg st="3" end="3"/>
                                            </p:txEl>
                                          </p:spTgt>
                                        </p:tgtEl>
                                        <p:attrNameLst>
                                          <p:attrName>style.visibility</p:attrName>
                                        </p:attrNameLst>
                                      </p:cBhvr>
                                      <p:to>
                                        <p:strVal val="visible"/>
                                      </p:to>
                                    </p:set>
                                    <p:anim calcmode="lin" valueType="num">
                                      <p:cBhvr additive="base">
                                        <p:cTn id="13" dur="500" fill="hold"/>
                                        <p:tgtEl>
                                          <p:spTgt spid="368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71">
                                            <p:txEl>
                                              <p:pRg st="5" end="5"/>
                                            </p:txEl>
                                          </p:spTgt>
                                        </p:tgtEl>
                                        <p:attrNameLst>
                                          <p:attrName>style.visibility</p:attrName>
                                        </p:attrNameLst>
                                      </p:cBhvr>
                                      <p:to>
                                        <p:strVal val="visible"/>
                                      </p:to>
                                    </p:set>
                                    <p:anim calcmode="lin" valueType="num">
                                      <p:cBhvr additive="base">
                                        <p:cTn id="19" dur="500" fill="hold"/>
                                        <p:tgtEl>
                                          <p:spTgt spid="368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AEAA994-2695-8A0E-D29F-8CC56B80482C}"/>
              </a:ext>
            </a:extLst>
          </p:cNvPr>
          <p:cNvSpPr>
            <a:spLocks noGrp="1"/>
          </p:cNvSpPr>
          <p:nvPr>
            <p:ph type="dt" sz="quarter" idx="10"/>
          </p:nvPr>
        </p:nvSpPr>
        <p:spPr/>
        <p:txBody>
          <a:bodyPr/>
          <a:lstStyle/>
          <a:p>
            <a:pPr>
              <a:defRPr/>
            </a:pPr>
            <a:fld id="{D084781D-8E80-4839-97D8-0A2F06DB223C}" type="datetime1">
              <a:rPr lang="en-US"/>
              <a:pPr>
                <a:defRPr/>
              </a:pPr>
              <a:t>08/05/22</a:t>
            </a:fld>
            <a:endParaRPr lang="en-US"/>
          </a:p>
        </p:txBody>
      </p:sp>
      <p:sp>
        <p:nvSpPr>
          <p:cNvPr id="5" name="Footer Placeholder 4">
            <a:extLst>
              <a:ext uri="{FF2B5EF4-FFF2-40B4-BE49-F238E27FC236}">
                <a16:creationId xmlns="" xmlns:a16="http://schemas.microsoft.com/office/drawing/2014/main" id="{FE471C81-A02D-C72E-2C43-726FD1C753ED}"/>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4692" name="Slide Number Placeholder 5">
            <a:extLst>
              <a:ext uri="{FF2B5EF4-FFF2-40B4-BE49-F238E27FC236}">
                <a16:creationId xmlns="" xmlns:a16="http://schemas.microsoft.com/office/drawing/2014/main" id="{6F5583AC-0DDC-FA18-8BF2-52153D5F93C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39FB0F-5478-452C-9D86-838197A9E6DB}" type="slidenum">
              <a:rPr lang="en-US" altLang="en-US">
                <a:solidFill>
                  <a:srgbClr val="898989"/>
                </a:solidFill>
                <a:latin typeface="Calibri" panose="020F0502020204030204" pitchFamily="34" charset="0"/>
              </a:rPr>
              <a:pPr/>
              <a:t>111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C207F73-E380-EE80-9022-44C8ECA6AD4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Preemption-Prevention to Deadlock</a:t>
            </a:r>
          </a:p>
        </p:txBody>
      </p:sp>
      <p:pic>
        <p:nvPicPr>
          <p:cNvPr id="114694" name="Picture 2" descr="E:\NIET\Project\xLogo11.png.pagespeed.ic.pydHLuCQEZ.png">
            <a:extLst>
              <a:ext uri="{FF2B5EF4-FFF2-40B4-BE49-F238E27FC236}">
                <a16:creationId xmlns="" xmlns:a16="http://schemas.microsoft.com/office/drawing/2014/main" id="{ACACCACC-C089-7100-14D4-AC3BBBB8C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Content Placeholder 2">
            <a:extLst>
              <a:ext uri="{FF2B5EF4-FFF2-40B4-BE49-F238E27FC236}">
                <a16:creationId xmlns="" xmlns:a16="http://schemas.microsoft.com/office/drawing/2014/main" id="{8EDC573F-1E36-1E98-1F9A-642D38AE54FF}"/>
              </a:ext>
            </a:extLst>
          </p:cNvPr>
          <p:cNvSpPr>
            <a:spLocks noGrp="1"/>
          </p:cNvSpPr>
          <p:nvPr>
            <p:ph idx="1"/>
          </p:nvPr>
        </p:nvSpPr>
        <p:spPr>
          <a:xfrm>
            <a:off x="457200" y="925513"/>
            <a:ext cx="8229600" cy="5430837"/>
          </a:xfrm>
        </p:spPr>
        <p:txBody>
          <a:bodyPr/>
          <a:lstStyle/>
          <a:p>
            <a:pPr>
              <a:buFont typeface="Arial" panose="020B0604020202020204" pitchFamily="34" charset="0"/>
              <a:buNone/>
            </a:pPr>
            <a:r>
              <a:rPr lang="en-US" altLang="en-US" sz="2000" b="1" dirty="0">
                <a:solidFill>
                  <a:srgbClr val="C00000"/>
                </a:solidFill>
              </a:rPr>
              <a:t>B. Wound wait scheme</a:t>
            </a:r>
          </a:p>
          <a:p>
            <a:pPr algn="just"/>
            <a:r>
              <a:rPr lang="en-US" altLang="en-US" sz="2000" dirty="0"/>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p>
          <a:p>
            <a:pPr algn="just"/>
            <a:endParaRPr lang="en-US" altLang="en-US" sz="2000" dirty="0"/>
          </a:p>
          <a:p>
            <a:pPr algn="just"/>
            <a:r>
              <a:rPr lang="en-US" altLang="en-US" sz="2000" dirty="0"/>
              <a:t>If the older transaction has held a resource which is requested by the Younger transaction, then the younger transaction is asked to wait until older releases it</a:t>
            </a:r>
            <a:r>
              <a:rPr lang="en-US" altLang="en-US" sz="2000" dirty="0" smtClean="0"/>
              <a:t>.</a:t>
            </a:r>
          </a:p>
          <a:p>
            <a:pPr algn="just"/>
            <a:endParaRPr lang="en-US" altLang="en-US" sz="2000" dirty="0"/>
          </a:p>
          <a:p>
            <a:pPr algn="just" eaLnBrk="1" hangingPunct="1">
              <a:buNone/>
            </a:pPr>
            <a:r>
              <a:rPr lang="en-US" altLang="en-US" sz="2400" b="1" dirty="0" smtClean="0">
                <a:solidFill>
                  <a:srgbClr val="C00000"/>
                </a:solidFill>
              </a:rPr>
              <a:t>Lock Time Out</a:t>
            </a:r>
            <a:endParaRPr lang="en-US" altLang="en-US" sz="2400" b="1" dirty="0">
              <a:solidFill>
                <a:srgbClr val="C00000"/>
              </a:solidFill>
            </a:endParaRPr>
          </a:p>
          <a:p>
            <a:pPr algn="just" eaLnBrk="1" hangingPunct="1">
              <a:buFont typeface="Arial" panose="020B0604020202020204" pitchFamily="34" charset="0"/>
              <a:buNone/>
            </a:pPr>
            <a:endParaRPr lang="en-US" altLang="en-US" sz="2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 calcmode="lin" valueType="num">
                                      <p:cBhvr additive="base">
                                        <p:cTn id="7" dur="500" fill="hold"/>
                                        <p:tgtEl>
                                          <p:spTgt spid="378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5">
                                            <p:txEl>
                                              <p:pRg st="1" end="1"/>
                                            </p:txEl>
                                          </p:spTgt>
                                        </p:tgtEl>
                                        <p:attrNameLst>
                                          <p:attrName>style.visibility</p:attrName>
                                        </p:attrNameLst>
                                      </p:cBhvr>
                                      <p:to>
                                        <p:strVal val="visible"/>
                                      </p:to>
                                    </p:set>
                                    <p:anim calcmode="lin" valueType="num">
                                      <p:cBhvr additive="base">
                                        <p:cTn id="13" dur="500" fill="hold"/>
                                        <p:tgtEl>
                                          <p:spTgt spid="378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5">
                                            <p:txEl>
                                              <p:pRg st="3" end="3"/>
                                            </p:txEl>
                                          </p:spTgt>
                                        </p:tgtEl>
                                        <p:attrNameLst>
                                          <p:attrName>style.visibility</p:attrName>
                                        </p:attrNameLst>
                                      </p:cBhvr>
                                      <p:to>
                                        <p:strVal val="visible"/>
                                      </p:to>
                                    </p:set>
                                    <p:anim calcmode="lin" valueType="num">
                                      <p:cBhvr additive="base">
                                        <p:cTn id="19" dur="500" fill="hold"/>
                                        <p:tgtEl>
                                          <p:spTgt spid="378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5">
                                            <p:txEl>
                                              <p:pRg st="5" end="5"/>
                                            </p:txEl>
                                          </p:spTgt>
                                        </p:tgtEl>
                                        <p:attrNameLst>
                                          <p:attrName>style.visibility</p:attrName>
                                        </p:attrNameLst>
                                      </p:cBhvr>
                                      <p:to>
                                        <p:strVal val="visible"/>
                                      </p:to>
                                    </p:set>
                                    <p:anim calcmode="lin" valueType="num">
                                      <p:cBhvr additive="base">
                                        <p:cTn id="25" dur="500" fill="hold"/>
                                        <p:tgtEl>
                                          <p:spTgt spid="378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7158C10-7D03-A12E-98BF-8672336DF725}"/>
              </a:ext>
            </a:extLst>
          </p:cNvPr>
          <p:cNvSpPr>
            <a:spLocks noGrp="1"/>
          </p:cNvSpPr>
          <p:nvPr>
            <p:ph type="dt" sz="quarter" idx="10"/>
          </p:nvPr>
        </p:nvSpPr>
        <p:spPr/>
        <p:txBody>
          <a:bodyPr/>
          <a:lstStyle/>
          <a:p>
            <a:pPr>
              <a:defRPr/>
            </a:pPr>
            <a:fld id="{7EB967F1-A240-47A4-9C40-51B7DAF62CDB}" type="datetime1">
              <a:rPr lang="en-US"/>
              <a:pPr>
                <a:defRPr/>
              </a:pPr>
              <a:t>08/05/22</a:t>
            </a:fld>
            <a:endParaRPr lang="en-US"/>
          </a:p>
        </p:txBody>
      </p:sp>
      <p:sp>
        <p:nvSpPr>
          <p:cNvPr id="5" name="Footer Placeholder 4">
            <a:extLst>
              <a:ext uri="{FF2B5EF4-FFF2-40B4-BE49-F238E27FC236}">
                <a16:creationId xmlns="" xmlns:a16="http://schemas.microsoft.com/office/drawing/2014/main" id="{F5EBD45C-6C2E-C83C-63F1-78ADBBD70C1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5716" name="Slide Number Placeholder 5">
            <a:extLst>
              <a:ext uri="{FF2B5EF4-FFF2-40B4-BE49-F238E27FC236}">
                <a16:creationId xmlns="" xmlns:a16="http://schemas.microsoft.com/office/drawing/2014/main" id="{551A6D12-B6E8-7840-4C9D-E52602B63F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757602-CFE8-403D-B187-22421D74B818}" type="slidenum">
              <a:rPr lang="en-US" altLang="en-US">
                <a:solidFill>
                  <a:srgbClr val="898989"/>
                </a:solidFill>
                <a:latin typeface="Calibri" panose="020F0502020204030204" pitchFamily="34" charset="0"/>
              </a:rPr>
              <a:pPr/>
              <a:t>112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CA4E830-34C8-27F7-CB67-AFA4BE7AFD5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Deadlock Detection</a:t>
            </a:r>
          </a:p>
        </p:txBody>
      </p:sp>
      <p:pic>
        <p:nvPicPr>
          <p:cNvPr id="115718" name="Picture 2" descr="E:\NIET\Project\xLogo11.png.pagespeed.ic.pydHLuCQEZ.png">
            <a:extLst>
              <a:ext uri="{FF2B5EF4-FFF2-40B4-BE49-F238E27FC236}">
                <a16:creationId xmlns="" xmlns:a16="http://schemas.microsoft.com/office/drawing/2014/main" id="{2E3DE283-776C-21A4-17C5-0C904B4B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Content Placeholder 2">
            <a:extLst>
              <a:ext uri="{FF2B5EF4-FFF2-40B4-BE49-F238E27FC236}">
                <a16:creationId xmlns="" xmlns:a16="http://schemas.microsoft.com/office/drawing/2014/main" id="{E11E1337-CD92-BC1B-81C2-67717F7C0721}"/>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400"/>
              <a:t>	</a:t>
            </a:r>
            <a:r>
              <a:rPr lang="en-US" altLang="en-US" sz="2000"/>
              <a:t>Deadlocks can be described precisely in terms of a directed Graph called wait-for Graph. </a:t>
            </a:r>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ctr"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p:txBody>
      </p:sp>
      <p:pic>
        <p:nvPicPr>
          <p:cNvPr id="115720" name="Picture 1">
            <a:extLst>
              <a:ext uri="{FF2B5EF4-FFF2-40B4-BE49-F238E27FC236}">
                <a16:creationId xmlns="" xmlns:a16="http://schemas.microsoft.com/office/drawing/2014/main" id="{4E26DCC7-93D6-73D2-6D75-DD5A8A727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37235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 calcmode="lin" valueType="num">
                                      <p:cBhvr additive="base">
                                        <p:cTn id="7" dur="500" fill="hold"/>
                                        <p:tgtEl>
                                          <p:spTgt spid="389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9">
                                            <p:txEl>
                                              <p:pRg st="1" end="1"/>
                                            </p:txEl>
                                          </p:spTgt>
                                        </p:tgtEl>
                                        <p:attrNameLst>
                                          <p:attrName>style.visibility</p:attrName>
                                        </p:attrNameLst>
                                      </p:cBhvr>
                                      <p:to>
                                        <p:strVal val="visible"/>
                                      </p:to>
                                    </p:set>
                                    <p:anim calcmode="lin" valueType="num">
                                      <p:cBhvr additive="base">
                                        <p:cTn id="11" dur="500" fill="hold"/>
                                        <p:tgtEl>
                                          <p:spTgt spid="389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19261BD-5A3F-0C53-E43C-14B1496F58D6}"/>
              </a:ext>
            </a:extLst>
          </p:cNvPr>
          <p:cNvSpPr>
            <a:spLocks noGrp="1"/>
          </p:cNvSpPr>
          <p:nvPr>
            <p:ph type="dt" sz="quarter" idx="10"/>
          </p:nvPr>
        </p:nvSpPr>
        <p:spPr/>
        <p:txBody>
          <a:bodyPr/>
          <a:lstStyle/>
          <a:p>
            <a:pPr>
              <a:defRPr/>
            </a:pPr>
            <a:fld id="{A1C43DC2-AD22-4A55-A2B3-10FD0257082A}" type="datetime1">
              <a:rPr lang="en-US"/>
              <a:pPr>
                <a:defRPr/>
              </a:pPr>
              <a:t>08/05/22</a:t>
            </a:fld>
            <a:endParaRPr lang="en-US"/>
          </a:p>
        </p:txBody>
      </p:sp>
      <p:sp>
        <p:nvSpPr>
          <p:cNvPr id="5" name="Footer Placeholder 4">
            <a:extLst>
              <a:ext uri="{FF2B5EF4-FFF2-40B4-BE49-F238E27FC236}">
                <a16:creationId xmlns="" xmlns:a16="http://schemas.microsoft.com/office/drawing/2014/main" id="{A37121BD-1AA2-B677-504F-493BA375FC46}"/>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6740" name="Slide Number Placeholder 5">
            <a:extLst>
              <a:ext uri="{FF2B5EF4-FFF2-40B4-BE49-F238E27FC236}">
                <a16:creationId xmlns="" xmlns:a16="http://schemas.microsoft.com/office/drawing/2014/main" id="{2F885354-4EB2-FCA6-C54E-BFC8E538753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E29CCB-225C-4D0B-9840-21309BB41B0E}" type="slidenum">
              <a:rPr lang="en-US" altLang="en-US">
                <a:solidFill>
                  <a:srgbClr val="898989"/>
                </a:solidFill>
                <a:latin typeface="Calibri" panose="020F0502020204030204" pitchFamily="34" charset="0"/>
              </a:rPr>
              <a:pPr/>
              <a:t>113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66AAB5D-F78B-4336-CAD9-991192E8F48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Recovery From Deadlock</a:t>
            </a:r>
          </a:p>
        </p:txBody>
      </p:sp>
      <p:pic>
        <p:nvPicPr>
          <p:cNvPr id="116742" name="Picture 2" descr="E:\NIET\Project\xLogo11.png.pagespeed.ic.pydHLuCQEZ.png">
            <a:extLst>
              <a:ext uri="{FF2B5EF4-FFF2-40B4-BE49-F238E27FC236}">
                <a16:creationId xmlns="" xmlns:a16="http://schemas.microsoft.com/office/drawing/2014/main" id="{AECACA77-3197-F832-17F9-C6BEA6CFD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Content Placeholder 2">
            <a:extLst>
              <a:ext uri="{FF2B5EF4-FFF2-40B4-BE49-F238E27FC236}">
                <a16:creationId xmlns="" xmlns:a16="http://schemas.microsoft.com/office/drawing/2014/main" id="{A8A97EF4-6453-CA95-2C32-9EE5777D4589}"/>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400"/>
              <a:t>	</a:t>
            </a:r>
            <a:r>
              <a:rPr lang="en-US" altLang="en-US" sz="2000"/>
              <a:t>When a detection algorithm determines that a dead lock exist, the system must recover from the deadlock. </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a:t>
            </a:r>
            <a:r>
              <a:rPr lang="en-US" altLang="en-US" sz="2000" b="1"/>
              <a:t>The most common solution is to rollback the transaction to break the deadlock. The following three actions should be taken: -</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r>
              <a:rPr lang="en-US" altLang="en-US" sz="2000"/>
              <a:t>	</a:t>
            </a:r>
            <a:r>
              <a:rPr lang="en-US" altLang="en-US" sz="2000" b="1"/>
              <a:t>1.Selection Of Victim:- </a:t>
            </a:r>
            <a:r>
              <a:rPr lang="en-US" altLang="en-US" sz="2000"/>
              <a:t>Given a set of deadlocked transactions, we should determine which transaction to rollback to break the deadlock. Following should be kept in mind for determining the roll back of transaction</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a)How many data items the transaction has used?</a:t>
            </a:r>
          </a:p>
          <a:p>
            <a:pPr algn="just" eaLnBrk="1" hangingPunct="1">
              <a:buFont typeface="Arial" panose="020B0604020202020204" pitchFamily="34" charset="0"/>
              <a:buNone/>
            </a:pPr>
            <a:r>
              <a:rPr lang="en-US" altLang="en-US" sz="2000"/>
              <a:t> b)How many more data items the transaction needs for it to complete? </a:t>
            </a:r>
          </a:p>
          <a:p>
            <a:pPr algn="just" eaLnBrk="1" hangingPunct="1">
              <a:buFont typeface="Arial" panose="020B0604020202020204" pitchFamily="34" charset="0"/>
              <a:buNone/>
            </a:pPr>
            <a:r>
              <a:rPr lang="en-US" altLang="en-US" sz="2000"/>
              <a:t>c)How many transactions will be involved in rollback?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43">
                                            <p:txEl>
                                              <p:pRg st="0" end="0"/>
                                            </p:txEl>
                                          </p:spTgt>
                                        </p:tgtEl>
                                        <p:attrNameLst>
                                          <p:attrName>style.visibility</p:attrName>
                                        </p:attrNameLst>
                                      </p:cBhvr>
                                      <p:to>
                                        <p:strVal val="visible"/>
                                      </p:to>
                                    </p:set>
                                    <p:anim calcmode="lin" valueType="num">
                                      <p:cBhvr additive="base">
                                        <p:cTn id="7" dur="500" fill="hold"/>
                                        <p:tgtEl>
                                          <p:spTgt spid="399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43">
                                            <p:txEl>
                                              <p:pRg st="2" end="2"/>
                                            </p:txEl>
                                          </p:spTgt>
                                        </p:tgtEl>
                                        <p:attrNameLst>
                                          <p:attrName>style.visibility</p:attrName>
                                        </p:attrNameLst>
                                      </p:cBhvr>
                                      <p:to>
                                        <p:strVal val="visible"/>
                                      </p:to>
                                    </p:set>
                                    <p:anim calcmode="lin" valueType="num">
                                      <p:cBhvr additive="base">
                                        <p:cTn id="13" dur="500" fill="hold"/>
                                        <p:tgtEl>
                                          <p:spTgt spid="399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43">
                                            <p:txEl>
                                              <p:pRg st="4" end="4"/>
                                            </p:txEl>
                                          </p:spTgt>
                                        </p:tgtEl>
                                        <p:attrNameLst>
                                          <p:attrName>style.visibility</p:attrName>
                                        </p:attrNameLst>
                                      </p:cBhvr>
                                      <p:to>
                                        <p:strVal val="visible"/>
                                      </p:to>
                                    </p:set>
                                    <p:anim calcmode="lin" valueType="num">
                                      <p:cBhvr additive="base">
                                        <p:cTn id="19" dur="500" fill="hold"/>
                                        <p:tgtEl>
                                          <p:spTgt spid="399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943">
                                            <p:txEl>
                                              <p:pRg st="6" end="6"/>
                                            </p:txEl>
                                          </p:spTgt>
                                        </p:tgtEl>
                                        <p:attrNameLst>
                                          <p:attrName>style.visibility</p:attrName>
                                        </p:attrNameLst>
                                      </p:cBhvr>
                                      <p:to>
                                        <p:strVal val="visible"/>
                                      </p:to>
                                    </p:set>
                                    <p:anim calcmode="lin" valueType="num">
                                      <p:cBhvr additive="base">
                                        <p:cTn id="25" dur="500" fill="hold"/>
                                        <p:tgtEl>
                                          <p:spTgt spid="399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943">
                                            <p:txEl>
                                              <p:pRg st="7" end="7"/>
                                            </p:txEl>
                                          </p:spTgt>
                                        </p:tgtEl>
                                        <p:attrNameLst>
                                          <p:attrName>style.visibility</p:attrName>
                                        </p:attrNameLst>
                                      </p:cBhvr>
                                      <p:to>
                                        <p:strVal val="visible"/>
                                      </p:to>
                                    </p:set>
                                    <p:anim calcmode="lin" valueType="num">
                                      <p:cBhvr additive="base">
                                        <p:cTn id="29" dur="500" fill="hold"/>
                                        <p:tgtEl>
                                          <p:spTgt spid="3994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4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943">
                                            <p:txEl>
                                              <p:pRg st="8" end="8"/>
                                            </p:txEl>
                                          </p:spTgt>
                                        </p:tgtEl>
                                        <p:attrNameLst>
                                          <p:attrName>style.visibility</p:attrName>
                                        </p:attrNameLst>
                                      </p:cBhvr>
                                      <p:to>
                                        <p:strVal val="visible"/>
                                      </p:to>
                                    </p:set>
                                    <p:anim calcmode="lin" valueType="num">
                                      <p:cBhvr additive="base">
                                        <p:cTn id="33" dur="500" fill="hold"/>
                                        <p:tgtEl>
                                          <p:spTgt spid="3994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8DC6DCE-A767-EB75-676C-D504C1F22124}"/>
              </a:ext>
            </a:extLst>
          </p:cNvPr>
          <p:cNvSpPr>
            <a:spLocks noGrp="1"/>
          </p:cNvSpPr>
          <p:nvPr>
            <p:ph type="dt" sz="quarter" idx="10"/>
          </p:nvPr>
        </p:nvSpPr>
        <p:spPr/>
        <p:txBody>
          <a:bodyPr/>
          <a:lstStyle/>
          <a:p>
            <a:pPr>
              <a:defRPr/>
            </a:pPr>
            <a:fld id="{7F214474-7D77-46A4-8826-1536123E93BB}" type="datetime1">
              <a:rPr lang="en-US"/>
              <a:pPr>
                <a:defRPr/>
              </a:pPr>
              <a:t>08/05/22</a:t>
            </a:fld>
            <a:endParaRPr lang="en-US"/>
          </a:p>
        </p:txBody>
      </p:sp>
      <p:sp>
        <p:nvSpPr>
          <p:cNvPr id="5" name="Footer Placeholder 4">
            <a:extLst>
              <a:ext uri="{FF2B5EF4-FFF2-40B4-BE49-F238E27FC236}">
                <a16:creationId xmlns="" xmlns:a16="http://schemas.microsoft.com/office/drawing/2014/main" id="{1433D6F5-3FE5-1FD2-371C-98B21B96451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7764" name="Slide Number Placeholder 5">
            <a:extLst>
              <a:ext uri="{FF2B5EF4-FFF2-40B4-BE49-F238E27FC236}">
                <a16:creationId xmlns="" xmlns:a16="http://schemas.microsoft.com/office/drawing/2014/main" id="{22F2EB69-2260-9329-1C6C-5D76A7C5ED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2F9044-3C91-4B00-843F-9C03D37591B4}" type="slidenum">
              <a:rPr lang="en-US" altLang="en-US">
                <a:solidFill>
                  <a:srgbClr val="898989"/>
                </a:solidFill>
                <a:latin typeface="Calibri" panose="020F0502020204030204" pitchFamily="34" charset="0"/>
              </a:rPr>
              <a:pPr/>
              <a:t>114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8E4DC38-4A65-C262-40EA-73AC53137C6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Conti…..</a:t>
            </a:r>
          </a:p>
        </p:txBody>
      </p:sp>
      <p:pic>
        <p:nvPicPr>
          <p:cNvPr id="117766" name="Picture 2" descr="E:\NIET\Project\xLogo11.png.pagespeed.ic.pydHLuCQEZ.png">
            <a:extLst>
              <a:ext uri="{FF2B5EF4-FFF2-40B4-BE49-F238E27FC236}">
                <a16:creationId xmlns="" xmlns:a16="http://schemas.microsoft.com/office/drawing/2014/main" id="{F7A5E98D-A3AD-6620-42DF-613AE8280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Content Placeholder 2">
            <a:extLst>
              <a:ext uri="{FF2B5EF4-FFF2-40B4-BE49-F238E27FC236}">
                <a16:creationId xmlns="" xmlns:a16="http://schemas.microsoft.com/office/drawing/2014/main" id="{E4B59327-1CBC-E57B-2BEA-3283DEBA97A3}"/>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000" b="1">
                <a:solidFill>
                  <a:srgbClr val="C00000"/>
                </a:solidFill>
              </a:rPr>
              <a:t>	b)Rollback</a:t>
            </a:r>
            <a:r>
              <a:rPr lang="en-US" altLang="en-US" sz="2000" b="1"/>
              <a:t> :- </a:t>
            </a:r>
            <a:r>
              <a:rPr lang="en-US" altLang="en-US" sz="2000"/>
              <a:t> Once we have decided that a particular transaction must be rolled back, we must determine how far this transaction should be rolled back. The simplest solution is total roll back. Abort the transaction and restart it. </a:t>
            </a:r>
          </a:p>
          <a:p>
            <a:pPr algn="just" eaLnBrk="1" hangingPunct="1">
              <a:buFont typeface="Arial" panose="020B0604020202020204" pitchFamily="34" charset="0"/>
              <a:buNone/>
            </a:pPr>
            <a:r>
              <a:rPr lang="en-US" altLang="en-US" sz="2000"/>
              <a:t>	However it is efficient to roll back the transaction to break the deadlock.  The deadlock detection mechanism should decide which locks the selected transaction needs to release in order to break the deadlock. </a:t>
            </a:r>
          </a:p>
          <a:p>
            <a:pPr algn="just" eaLnBrk="1" hangingPunct="1">
              <a:buFont typeface="Arial" panose="020B0604020202020204" pitchFamily="34" charset="0"/>
              <a:buNone/>
            </a:pPr>
            <a:r>
              <a:rPr lang="en-US" altLang="en-US" sz="2000" b="1">
                <a:solidFill>
                  <a:srgbClr val="C00000"/>
                </a:solidFill>
              </a:rPr>
              <a:t> 	c)Starvation:-  </a:t>
            </a:r>
            <a:r>
              <a:rPr lang="en-US" altLang="en-US" sz="2000"/>
              <a:t>In a system where the selection of victims is based primarily on cost factors. It may happen that the same transaction is always picked as a victim. </a:t>
            </a:r>
          </a:p>
          <a:p>
            <a:pPr algn="just" eaLnBrk="1" hangingPunct="1">
              <a:buFont typeface="Arial" panose="020B0604020202020204" pitchFamily="34" charset="0"/>
              <a:buNone/>
            </a:pPr>
            <a:r>
              <a:rPr lang="en-US" altLang="en-US" sz="2000"/>
              <a:t>	As a result,the transaction never completes its designated task,thus there is a transaction. We must be ensure that a particular transaction is rolled back for finite times.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 calcmode="lin" valueType="num">
                                      <p:cBhvr additive="base">
                                        <p:cTn id="7" dur="500" fill="hold"/>
                                        <p:tgtEl>
                                          <p:spTgt spid="409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7">
                                            <p:txEl>
                                              <p:pRg st="1" end="1"/>
                                            </p:txEl>
                                          </p:spTgt>
                                        </p:tgtEl>
                                        <p:attrNameLst>
                                          <p:attrName>style.visibility</p:attrName>
                                        </p:attrNameLst>
                                      </p:cBhvr>
                                      <p:to>
                                        <p:strVal val="visible"/>
                                      </p:to>
                                    </p:set>
                                    <p:anim calcmode="lin" valueType="num">
                                      <p:cBhvr additive="base">
                                        <p:cTn id="13" dur="500" fill="hold"/>
                                        <p:tgtEl>
                                          <p:spTgt spid="409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967">
                                            <p:txEl>
                                              <p:pRg st="2" end="2"/>
                                            </p:txEl>
                                          </p:spTgt>
                                        </p:tgtEl>
                                        <p:attrNameLst>
                                          <p:attrName>style.visibility</p:attrName>
                                        </p:attrNameLst>
                                      </p:cBhvr>
                                      <p:to>
                                        <p:strVal val="visible"/>
                                      </p:to>
                                    </p:set>
                                    <p:anim calcmode="lin" valueType="num">
                                      <p:cBhvr additive="base">
                                        <p:cTn id="19" dur="500" fill="hold"/>
                                        <p:tgtEl>
                                          <p:spTgt spid="409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967">
                                            <p:txEl>
                                              <p:pRg st="3" end="3"/>
                                            </p:txEl>
                                          </p:spTgt>
                                        </p:tgtEl>
                                        <p:attrNameLst>
                                          <p:attrName>style.visibility</p:attrName>
                                        </p:attrNameLst>
                                      </p:cBhvr>
                                      <p:to>
                                        <p:strVal val="visible"/>
                                      </p:to>
                                    </p:set>
                                    <p:anim calcmode="lin" valueType="num">
                                      <p:cBhvr additive="base">
                                        <p:cTn id="25" dur="500" fill="hold"/>
                                        <p:tgtEl>
                                          <p:spTgt spid="409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2B32771-13D1-48FF-0018-86E93153F45C}"/>
              </a:ext>
            </a:extLst>
          </p:cNvPr>
          <p:cNvSpPr>
            <a:spLocks noGrp="1"/>
          </p:cNvSpPr>
          <p:nvPr>
            <p:ph type="dt" sz="quarter" idx="10"/>
          </p:nvPr>
        </p:nvSpPr>
        <p:spPr/>
        <p:txBody>
          <a:bodyPr/>
          <a:lstStyle/>
          <a:p>
            <a:pPr>
              <a:defRPr/>
            </a:pPr>
            <a:fld id="{D37FE1D1-AD73-4D7D-9120-A7C5501314A6}" type="datetime1">
              <a:rPr lang="en-US"/>
              <a:pPr>
                <a:defRPr/>
              </a:pPr>
              <a:t>08/05/22</a:t>
            </a:fld>
            <a:endParaRPr lang="en-US"/>
          </a:p>
        </p:txBody>
      </p:sp>
      <p:sp>
        <p:nvSpPr>
          <p:cNvPr id="5" name="Footer Placeholder 4">
            <a:extLst>
              <a:ext uri="{FF2B5EF4-FFF2-40B4-BE49-F238E27FC236}">
                <a16:creationId xmlns="" xmlns:a16="http://schemas.microsoft.com/office/drawing/2014/main" id="{11B95B89-B27B-B6D2-8185-EBDC98448E5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8788" name="Slide Number Placeholder 5">
            <a:extLst>
              <a:ext uri="{FF2B5EF4-FFF2-40B4-BE49-F238E27FC236}">
                <a16:creationId xmlns="" xmlns:a16="http://schemas.microsoft.com/office/drawing/2014/main" id="{9F413CEE-D508-2D3F-FE15-BF7A5FD5E6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3C497F-5D1D-44C3-9EAB-4177B70DB14A}" type="slidenum">
              <a:rPr lang="en-US" altLang="en-US">
                <a:solidFill>
                  <a:srgbClr val="898989"/>
                </a:solidFill>
                <a:latin typeface="Calibri" panose="020F0502020204030204" pitchFamily="34" charset="0"/>
              </a:rPr>
              <a:pPr/>
              <a:t>115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4ED99CD-5D80-363E-85FA-E6D217FEB08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Remote Backup Systems</a:t>
            </a:r>
            <a:endParaRPr lang="en-US" sz="3200" b="1" dirty="0">
              <a:solidFill>
                <a:schemeClr val="tx1"/>
              </a:solidFill>
            </a:endParaRPr>
          </a:p>
        </p:txBody>
      </p:sp>
      <p:pic>
        <p:nvPicPr>
          <p:cNvPr id="118790" name="Picture 2" descr="E:\NIET\Project\xLogo11.png.pagespeed.ic.pydHLuCQEZ.png">
            <a:extLst>
              <a:ext uri="{FF2B5EF4-FFF2-40B4-BE49-F238E27FC236}">
                <a16:creationId xmlns="" xmlns:a16="http://schemas.microsoft.com/office/drawing/2014/main" id="{DEE1C362-C1CF-1E3B-7E22-66E52158E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Content Placeholder 2">
            <a:extLst>
              <a:ext uri="{FF2B5EF4-FFF2-40B4-BE49-F238E27FC236}">
                <a16:creationId xmlns="" xmlns:a16="http://schemas.microsoft.com/office/drawing/2014/main" id="{E8D12721-A207-B291-803E-D01FF0C8188D}"/>
              </a:ext>
            </a:extLst>
          </p:cNvPr>
          <p:cNvSpPr>
            <a:spLocks noGrp="1"/>
          </p:cNvSpPr>
          <p:nvPr>
            <p:ph idx="1"/>
          </p:nvPr>
        </p:nvSpPr>
        <p:spPr>
          <a:xfrm>
            <a:off x="457200" y="925513"/>
            <a:ext cx="8229600" cy="5430837"/>
          </a:xfrm>
        </p:spPr>
        <p:txBody>
          <a:bodyPr/>
          <a:lstStyle/>
          <a:p>
            <a:pPr algn="just" eaLnBrk="1" hangingPunct="1">
              <a:buFont typeface="Arial" charset="0"/>
              <a:buNone/>
              <a:defRPr/>
            </a:pPr>
            <a:r>
              <a:rPr lang="en-US" sz="2000" dirty="0"/>
              <a:t>	Remote backup systems provide high availability by allowing transaction processing to continue even if the primary site is destroyed.</a:t>
            </a:r>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just" eaLnBrk="1" hangingPunct="1">
              <a:buFont typeface="Arial" charset="0"/>
              <a:buNone/>
              <a:defRPr/>
            </a:pPr>
            <a:endParaRPr lang="en-US" sz="2000" dirty="0"/>
          </a:p>
          <a:p>
            <a:pPr algn="ctr" eaLnBrk="1" hangingPunct="1">
              <a:buFont typeface="Arial" charset="0"/>
              <a:buNone/>
              <a:defRPr/>
            </a:pPr>
            <a:r>
              <a:rPr lang="en-US" sz="2000" b="1" dirty="0">
                <a:solidFill>
                  <a:srgbClr val="C00000"/>
                </a:solidFill>
                <a:effectLst>
                  <a:outerShdw blurRad="38100" dist="38100" dir="2700000" algn="tl">
                    <a:srgbClr val="C0C0C0"/>
                  </a:outerShdw>
                </a:effectLst>
              </a:rPr>
              <a:t>Figure:- Remote Backup Systems</a:t>
            </a:r>
            <a:endParaRPr lang="en-US" sz="2000" b="1" dirty="0">
              <a:solidFill>
                <a:srgbClr val="C00000"/>
              </a:solidFill>
            </a:endParaRPr>
          </a:p>
          <a:p>
            <a:pPr algn="just" eaLnBrk="1" hangingPunct="1">
              <a:buFont typeface="Arial" charset="0"/>
              <a:buNone/>
              <a:defRPr/>
            </a:pPr>
            <a:endParaRPr lang="en-US" sz="2000" dirty="0"/>
          </a:p>
          <a:p>
            <a:pPr algn="just" eaLnBrk="1" hangingPunct="1">
              <a:buFont typeface="Arial" charset="0"/>
              <a:buNone/>
              <a:defRPr/>
            </a:pPr>
            <a:endParaRPr lang="en-US" sz="2000" dirty="0"/>
          </a:p>
        </p:txBody>
      </p:sp>
      <p:pic>
        <p:nvPicPr>
          <p:cNvPr id="118792" name="Picture 7">
            <a:extLst>
              <a:ext uri="{FF2B5EF4-FFF2-40B4-BE49-F238E27FC236}">
                <a16:creationId xmlns="" xmlns:a16="http://schemas.microsoft.com/office/drawing/2014/main" id="{7E986059-1C58-51E7-FACB-029625CA2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2154238"/>
            <a:ext cx="787082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105B6B6-ED3F-C0A2-0808-638E3014F8E7}"/>
              </a:ext>
            </a:extLst>
          </p:cNvPr>
          <p:cNvSpPr>
            <a:spLocks noGrp="1"/>
          </p:cNvSpPr>
          <p:nvPr>
            <p:ph type="dt" sz="quarter" idx="10"/>
          </p:nvPr>
        </p:nvSpPr>
        <p:spPr/>
        <p:txBody>
          <a:bodyPr/>
          <a:lstStyle/>
          <a:p>
            <a:pPr>
              <a:defRPr/>
            </a:pPr>
            <a:fld id="{70C46872-1568-410C-BEC9-60271DE7C6CE}" type="datetime1">
              <a:rPr lang="en-US"/>
              <a:pPr>
                <a:defRPr/>
              </a:pPr>
              <a:t>08/05/22</a:t>
            </a:fld>
            <a:endParaRPr lang="en-US"/>
          </a:p>
        </p:txBody>
      </p:sp>
      <p:sp>
        <p:nvSpPr>
          <p:cNvPr id="5" name="Footer Placeholder 4">
            <a:extLst>
              <a:ext uri="{FF2B5EF4-FFF2-40B4-BE49-F238E27FC236}">
                <a16:creationId xmlns="" xmlns:a16="http://schemas.microsoft.com/office/drawing/2014/main" id="{A3593CBF-EF1F-68EB-8835-827E59B1C85B}"/>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19812" name="Slide Number Placeholder 5">
            <a:extLst>
              <a:ext uri="{FF2B5EF4-FFF2-40B4-BE49-F238E27FC236}">
                <a16:creationId xmlns="" xmlns:a16="http://schemas.microsoft.com/office/drawing/2014/main" id="{0CEBE9D2-B9C3-D2A4-BFD9-92E29907C1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945AD4-ACF2-49D2-B5BC-1FD1F476CE33}" type="slidenum">
              <a:rPr lang="en-US" altLang="en-US">
                <a:solidFill>
                  <a:srgbClr val="898989"/>
                </a:solidFill>
                <a:latin typeface="Calibri" panose="020F0502020204030204" pitchFamily="34" charset="0"/>
              </a:rPr>
              <a:pPr/>
              <a:t>116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983EAB4-1EFB-3CDC-F710-6655263A232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Remote Backup Systems (Cont.)</a:t>
            </a:r>
            <a:endParaRPr lang="en-US" sz="3200" b="1" dirty="0">
              <a:solidFill>
                <a:schemeClr val="tx1"/>
              </a:solidFill>
            </a:endParaRPr>
          </a:p>
        </p:txBody>
      </p:sp>
      <p:pic>
        <p:nvPicPr>
          <p:cNvPr id="119814" name="Picture 2" descr="E:\NIET\Project\xLogo11.png.pagespeed.ic.pydHLuCQEZ.png">
            <a:extLst>
              <a:ext uri="{FF2B5EF4-FFF2-40B4-BE49-F238E27FC236}">
                <a16:creationId xmlns="" xmlns:a16="http://schemas.microsoft.com/office/drawing/2014/main" id="{233A0418-EE43-4238-4E7B-C27220A5E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5" name="Content Placeholder 2">
            <a:extLst>
              <a:ext uri="{FF2B5EF4-FFF2-40B4-BE49-F238E27FC236}">
                <a16:creationId xmlns="" xmlns:a16="http://schemas.microsoft.com/office/drawing/2014/main" id="{CF3C3A9B-845E-C24D-8AA9-976F5297A510}"/>
              </a:ext>
            </a:extLst>
          </p:cNvPr>
          <p:cNvSpPr>
            <a:spLocks noGrp="1"/>
          </p:cNvSpPr>
          <p:nvPr>
            <p:ph idx="1"/>
          </p:nvPr>
        </p:nvSpPr>
        <p:spPr>
          <a:xfrm>
            <a:off x="457200" y="925513"/>
            <a:ext cx="8229600" cy="5430837"/>
          </a:xfrm>
        </p:spPr>
        <p:txBody>
          <a:bodyPr/>
          <a:lstStyle/>
          <a:p>
            <a:pPr algn="just"/>
            <a:r>
              <a:rPr lang="en-US" altLang="en-US" sz="2000" b="1"/>
              <a:t>Detection of failure</a:t>
            </a:r>
            <a:r>
              <a:rPr lang="en-US" altLang="en-US" sz="2000"/>
              <a:t>: Backup site must detect when primary site has failed </a:t>
            </a:r>
          </a:p>
          <a:p>
            <a:pPr lvl="1" algn="just"/>
            <a:r>
              <a:rPr lang="en-US" altLang="en-US" sz="2000"/>
              <a:t>to distinguish primary site failure from link failure maintain several communication links between the primary and the remote backup.</a:t>
            </a:r>
          </a:p>
          <a:p>
            <a:pPr lvl="1" algn="just"/>
            <a:r>
              <a:rPr lang="en-US" altLang="en-US" sz="2000"/>
              <a:t>Heart-beat messages</a:t>
            </a:r>
          </a:p>
          <a:p>
            <a:pPr algn="just"/>
            <a:r>
              <a:rPr lang="en-US" altLang="en-US" sz="2000" b="1"/>
              <a:t>Transfer of control</a:t>
            </a:r>
            <a:r>
              <a:rPr lang="en-US" altLang="en-US" sz="2000"/>
              <a:t>: </a:t>
            </a:r>
          </a:p>
          <a:p>
            <a:pPr lvl="1" algn="just"/>
            <a:r>
              <a:rPr lang="en-US" altLang="en-US" sz="2000"/>
              <a:t>To take over control backup site first perform recovery using its copy of the database and all the long records it has received from the primary.</a:t>
            </a:r>
          </a:p>
          <a:p>
            <a:pPr lvl="2" algn="just"/>
            <a:r>
              <a:rPr lang="en-US" altLang="en-US" sz="2000"/>
              <a:t> Thus, completed transactions are redone and incomplete transactions are rolled back.</a:t>
            </a:r>
          </a:p>
          <a:p>
            <a:pPr lvl="1" algn="just"/>
            <a:r>
              <a:rPr lang="en-US" altLang="en-US" sz="2000"/>
              <a:t>When the backup site takes over processing it becomes the new primary</a:t>
            </a:r>
          </a:p>
          <a:p>
            <a:pPr lvl="1" algn="just"/>
            <a:r>
              <a:rPr lang="en-US" altLang="en-US" sz="2000"/>
              <a:t>To transfer control back to old primary when it recovers, old primary must receive redo logs from the old backup and apply all updates locally.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C5420C3-14C4-7B5B-C21C-7376CDF13049}"/>
              </a:ext>
            </a:extLst>
          </p:cNvPr>
          <p:cNvSpPr>
            <a:spLocks noGrp="1"/>
          </p:cNvSpPr>
          <p:nvPr>
            <p:ph type="dt" sz="quarter" idx="10"/>
          </p:nvPr>
        </p:nvSpPr>
        <p:spPr/>
        <p:txBody>
          <a:bodyPr/>
          <a:lstStyle/>
          <a:p>
            <a:pPr>
              <a:defRPr/>
            </a:pPr>
            <a:fld id="{83E54F00-E5D9-4FF1-AF8B-1356FBCD0E83}" type="datetime1">
              <a:rPr lang="en-US"/>
              <a:pPr>
                <a:defRPr/>
              </a:pPr>
              <a:t>08/05/22</a:t>
            </a:fld>
            <a:endParaRPr lang="en-US"/>
          </a:p>
        </p:txBody>
      </p:sp>
      <p:sp>
        <p:nvSpPr>
          <p:cNvPr id="5" name="Footer Placeholder 4">
            <a:extLst>
              <a:ext uri="{FF2B5EF4-FFF2-40B4-BE49-F238E27FC236}">
                <a16:creationId xmlns="" xmlns:a16="http://schemas.microsoft.com/office/drawing/2014/main" id="{18F5D0CA-11F1-993D-2B7E-4EB168E4CB53}"/>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0836" name="Slide Number Placeholder 5">
            <a:extLst>
              <a:ext uri="{FF2B5EF4-FFF2-40B4-BE49-F238E27FC236}">
                <a16:creationId xmlns="" xmlns:a16="http://schemas.microsoft.com/office/drawing/2014/main" id="{DBB851A3-CC11-C8C7-CD83-5B8C20FDC3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F07F98-193E-445F-8C44-1217DE819AA8}" type="slidenum">
              <a:rPr lang="en-US" altLang="en-US">
                <a:solidFill>
                  <a:srgbClr val="898989"/>
                </a:solidFill>
                <a:latin typeface="Calibri" panose="020F0502020204030204" pitchFamily="34" charset="0"/>
              </a:rPr>
              <a:pPr/>
              <a:t>117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00BCC10-2E12-13BB-4FBD-7F555F44824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Conti…..</a:t>
            </a:r>
          </a:p>
        </p:txBody>
      </p:sp>
      <p:pic>
        <p:nvPicPr>
          <p:cNvPr id="120838" name="Picture 2" descr="E:\NIET\Project\xLogo11.png.pagespeed.ic.pydHLuCQEZ.png">
            <a:extLst>
              <a:ext uri="{FF2B5EF4-FFF2-40B4-BE49-F238E27FC236}">
                <a16:creationId xmlns="" xmlns:a16="http://schemas.microsoft.com/office/drawing/2014/main" id="{E78D14B5-0B51-324D-6BAC-594A8D978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Content Placeholder 2">
            <a:extLst>
              <a:ext uri="{FF2B5EF4-FFF2-40B4-BE49-F238E27FC236}">
                <a16:creationId xmlns="" xmlns:a16="http://schemas.microsoft.com/office/drawing/2014/main" id="{DF499ACF-BF12-5C0B-B41D-A07F7924A751}"/>
              </a:ext>
            </a:extLst>
          </p:cNvPr>
          <p:cNvSpPr>
            <a:spLocks noGrp="1"/>
          </p:cNvSpPr>
          <p:nvPr>
            <p:ph idx="1"/>
          </p:nvPr>
        </p:nvSpPr>
        <p:spPr>
          <a:xfrm>
            <a:off x="457200" y="925513"/>
            <a:ext cx="8229600" cy="5430837"/>
          </a:xfrm>
        </p:spPr>
        <p:txBody>
          <a:bodyPr/>
          <a:lstStyle/>
          <a:p>
            <a:pPr algn="just">
              <a:buClr>
                <a:srgbClr val="CC3300"/>
              </a:buClr>
              <a:buFont typeface="Arial" panose="020B0604020202020204" pitchFamily="34" charset="0"/>
              <a:buNone/>
            </a:pPr>
            <a:r>
              <a:rPr lang="en-US" altLang="en-US" sz="2400" b="1"/>
              <a:t>	</a:t>
            </a:r>
            <a:r>
              <a:rPr lang="en-US" altLang="en-US" sz="2000" b="1"/>
              <a:t>Time to recover</a:t>
            </a:r>
            <a:r>
              <a:rPr lang="en-US" altLang="en-US" sz="2000"/>
              <a:t>: To reduce delay in takeover, backup site periodically processes the redo log records (in effect, performing recovery from previous database state), performs a checkpoint, and can then delete earlier parts of the log. </a:t>
            </a:r>
          </a:p>
          <a:p>
            <a:pPr algn="just">
              <a:buClr>
                <a:srgbClr val="CC3300"/>
              </a:buClr>
              <a:buFont typeface="Arial" panose="020B0604020202020204" pitchFamily="34" charset="0"/>
              <a:buNone/>
            </a:pPr>
            <a:endParaRPr lang="en-US" altLang="en-US" sz="2000"/>
          </a:p>
          <a:p>
            <a:pPr algn="just">
              <a:buClr>
                <a:srgbClr val="CC3300"/>
              </a:buClr>
              <a:buFont typeface="Arial" panose="020B0604020202020204" pitchFamily="34" charset="0"/>
              <a:buNone/>
            </a:pPr>
            <a:r>
              <a:rPr lang="en-US" altLang="en-US" sz="2000" b="1">
                <a:solidFill>
                  <a:srgbClr val="000099"/>
                </a:solidFill>
              </a:rPr>
              <a:t>	</a:t>
            </a:r>
            <a:endParaRPr lang="en-US" altLang="en-US" sz="2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7498C72-B421-3F80-BE8A-1EF56401C8A2}"/>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D778B84E-B5E6-F59D-CE06-4BEF5AE38317}"/>
              </a:ext>
            </a:extLst>
          </p:cNvPr>
          <p:cNvSpPr>
            <a:spLocks noGrp="1"/>
          </p:cNvSpPr>
          <p:nvPr>
            <p:ph type="ftr" sz="quarter" idx="11"/>
          </p:nvPr>
        </p:nvSpPr>
        <p:spPr/>
        <p:txBody>
          <a:bodyPr/>
          <a:lstStyle/>
          <a:p>
            <a:pPr>
              <a:defRPr/>
            </a:pPr>
            <a:r>
              <a:rPr lang="en-US"/>
              <a:t>Dr Kumud Saxena         ACSAI-0402 and DBMS                Unit-1</a:t>
            </a:r>
          </a:p>
        </p:txBody>
      </p:sp>
      <p:sp>
        <p:nvSpPr>
          <p:cNvPr id="121860" name="Slide Number Placeholder 3">
            <a:extLst>
              <a:ext uri="{FF2B5EF4-FFF2-40B4-BE49-F238E27FC236}">
                <a16:creationId xmlns="" xmlns:a16="http://schemas.microsoft.com/office/drawing/2014/main" id="{69B0AF3B-9162-77FD-3791-E70E45DDC5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F9E94B-E0E8-4653-866E-D51BD9AD9B47}" type="slidenum">
              <a:rPr lang="en-US" altLang="en-US">
                <a:solidFill>
                  <a:srgbClr val="898989"/>
                </a:solidFill>
                <a:latin typeface="Calibri" panose="020F0502020204030204" pitchFamily="34" charset="0"/>
              </a:rPr>
              <a:pPr/>
              <a:t>118</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52428665-6387-49B5-A849-776FB51138D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Short Quiz</a:t>
            </a:r>
            <a:endParaRPr lang="en-US" sz="3200" b="1" dirty="0">
              <a:solidFill>
                <a:schemeClr val="tx1"/>
              </a:solidFill>
            </a:endParaRPr>
          </a:p>
        </p:txBody>
      </p:sp>
      <p:pic>
        <p:nvPicPr>
          <p:cNvPr id="121862" name="Picture 2" descr="E:\NIET\Project\xLogo11.png.pagespeed.ic.pydHLuCQEZ.png">
            <a:extLst>
              <a:ext uri="{FF2B5EF4-FFF2-40B4-BE49-F238E27FC236}">
                <a16:creationId xmlns="" xmlns:a16="http://schemas.microsoft.com/office/drawing/2014/main" id="{C0DEE3B7-50E0-9A05-3723-C6AF7CAF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3" name="Rectangle 6">
            <a:extLst>
              <a:ext uri="{FF2B5EF4-FFF2-40B4-BE49-F238E27FC236}">
                <a16:creationId xmlns="" xmlns:a16="http://schemas.microsoft.com/office/drawing/2014/main" id="{6429ED3D-0A4F-C1DD-C174-AFA3BE71781C}"/>
              </a:ext>
            </a:extLst>
          </p:cNvPr>
          <p:cNvSpPr>
            <a:spLocks noChangeArrowheads="1"/>
          </p:cNvSpPr>
          <p:nvPr/>
        </p:nvSpPr>
        <p:spPr bwMode="auto">
          <a:xfrm>
            <a:off x="381000" y="762000"/>
            <a:ext cx="84582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 A system is in a ______ state if there exists a set of transactions such that every transaction in the set is waiting for another transaction in the set.</a:t>
            </a:r>
          </a:p>
          <a:p>
            <a:endParaRPr lang="en-US" altLang="en-US"/>
          </a:p>
          <a:p>
            <a:r>
              <a:rPr lang="en-US" altLang="en-US"/>
              <a:t>A. Idle</a:t>
            </a:r>
          </a:p>
          <a:p>
            <a:r>
              <a:rPr lang="en-US" altLang="en-US"/>
              <a:t>B. Waiting</a:t>
            </a:r>
          </a:p>
          <a:p>
            <a:r>
              <a:rPr lang="en-US" altLang="en-US" b="1"/>
              <a:t>C. Deadlock</a:t>
            </a:r>
          </a:p>
          <a:p>
            <a:r>
              <a:rPr lang="en-US" altLang="en-US"/>
              <a:t>D. Ready</a:t>
            </a:r>
          </a:p>
          <a:p>
            <a:endParaRPr lang="en-IN" altLang="en-US"/>
          </a:p>
          <a:p>
            <a:r>
              <a:rPr lang="en-US" altLang="en-US"/>
              <a:t>The deadlock state can be changed back to stable state by using _____________ statement.</a:t>
            </a:r>
          </a:p>
          <a:p>
            <a:endParaRPr lang="en-US" altLang="en-US"/>
          </a:p>
          <a:p>
            <a:r>
              <a:rPr lang="en-US" altLang="en-US"/>
              <a:t>A. Commit</a:t>
            </a:r>
          </a:p>
          <a:p>
            <a:r>
              <a:rPr lang="en-US" altLang="en-US" b="1"/>
              <a:t>B. Rollback</a:t>
            </a:r>
          </a:p>
          <a:p>
            <a:r>
              <a:rPr lang="en-US" altLang="en-US"/>
              <a:t>C. Savepoint</a:t>
            </a:r>
          </a:p>
          <a:p>
            <a:r>
              <a:rPr lang="en-US" altLang="en-US"/>
              <a:t>D. Deadlock</a:t>
            </a:r>
          </a:p>
          <a:p>
            <a:endParaRPr lang="en-IN" altLang="en-US"/>
          </a:p>
          <a:p>
            <a:r>
              <a:rPr lang="en-US" altLang="en-US"/>
              <a:t>What are the ways of dealing with deadlock ?</a:t>
            </a:r>
          </a:p>
          <a:p>
            <a:r>
              <a:rPr lang="en-US" altLang="en-US"/>
              <a:t>A. Deadlock prevention</a:t>
            </a:r>
          </a:p>
          <a:p>
            <a:r>
              <a:rPr lang="en-US" altLang="en-US"/>
              <a:t>B. Deadlock recovery</a:t>
            </a:r>
          </a:p>
          <a:p>
            <a:r>
              <a:rPr lang="en-US" altLang="en-US"/>
              <a:t>C. Deadlock detection</a:t>
            </a:r>
          </a:p>
          <a:p>
            <a:r>
              <a:rPr lang="en-US" altLang="en-US" b="1"/>
              <a:t>D. All of the mentioned</a:t>
            </a:r>
          </a:p>
          <a:p>
            <a:endParaRPr lang="en-US" altLang="en-US"/>
          </a:p>
          <a:p>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9CCAF80-811A-4183-A26D-4DB57821A0E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Concurrency Control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 xmlns:a16="http://schemas.microsoft.com/office/drawing/2014/main" id="{5CA69AE6-E0F2-4D8E-B8CE-A45B7F1FD72B}"/>
              </a:ext>
            </a:extLst>
          </p:cNvPr>
          <p:cNvSpPr>
            <a:spLocks noGrp="1" noChangeArrowheads="1"/>
          </p:cNvSpPr>
          <p:nvPr>
            <p:ph idx="1"/>
          </p:nvPr>
        </p:nvSpPr>
        <p:spPr>
          <a:xfrm>
            <a:off x="914400" y="1106488"/>
            <a:ext cx="7939088" cy="4884737"/>
          </a:xfrm>
        </p:spPr>
        <p:txBody>
          <a:bodyPr>
            <a:noAutofit/>
          </a:bodyPr>
          <a:lstStyle/>
          <a:p>
            <a:pPr eaLnBrk="1" hangingPunct="1"/>
            <a:r>
              <a:rPr lang="en-US" altLang="en-US" sz="2400" dirty="0"/>
              <a:t>A database must provide a mechanism that will ensure that all possible schedules are </a:t>
            </a:r>
          </a:p>
          <a:p>
            <a:pPr lvl="1" eaLnBrk="1" hangingPunct="1"/>
            <a:r>
              <a:rPr lang="en-US" altLang="en-US" sz="2400" dirty="0"/>
              <a:t>either conflict or view serializable, and </a:t>
            </a:r>
          </a:p>
          <a:p>
            <a:pPr lvl="1" eaLnBrk="1" hangingPunct="1"/>
            <a:r>
              <a:rPr lang="en-US" altLang="en-US" sz="2400" dirty="0"/>
              <a:t>are recoverable and preferably </a:t>
            </a:r>
            <a:r>
              <a:rPr lang="en-US" altLang="en-US" sz="2400" dirty="0" err="1"/>
              <a:t>cascadeless</a:t>
            </a:r>
            <a:endParaRPr lang="en-US" altLang="en-US" sz="2400" dirty="0"/>
          </a:p>
          <a:p>
            <a:pPr eaLnBrk="1" hangingPunct="1"/>
            <a:r>
              <a:rPr lang="en-US" altLang="en-US" sz="2400" dirty="0"/>
              <a:t>A policy in which only one transaction can execute at a time generates serial schedules, but provides a poor degree of concurrency</a:t>
            </a:r>
          </a:p>
          <a:p>
            <a:pPr lvl="1" eaLnBrk="1" hangingPunct="1"/>
            <a:r>
              <a:rPr lang="en-US" altLang="en-US" sz="2400" dirty="0"/>
              <a:t>Are serial schedules recoverable/</a:t>
            </a:r>
            <a:r>
              <a:rPr lang="en-US" altLang="en-US" sz="2400" dirty="0" err="1"/>
              <a:t>cascadeless</a:t>
            </a:r>
            <a:r>
              <a:rPr lang="en-US" altLang="en-US" sz="2400" dirty="0"/>
              <a:t>?</a:t>
            </a:r>
          </a:p>
          <a:p>
            <a:pPr eaLnBrk="1" hangingPunct="1"/>
            <a:r>
              <a:rPr lang="en-US" altLang="en-US" sz="2400" dirty="0"/>
              <a:t>Testing a schedule for serializability </a:t>
            </a:r>
            <a:r>
              <a:rPr lang="en-US" altLang="en-US" sz="2400" i="1" dirty="0"/>
              <a:t>after</a:t>
            </a:r>
            <a:r>
              <a:rPr lang="en-US" altLang="en-US" sz="2400" dirty="0"/>
              <a:t> it has executed is a little too late!</a:t>
            </a:r>
          </a:p>
          <a:p>
            <a:pPr eaLnBrk="1" hangingPunct="1"/>
            <a:r>
              <a:rPr lang="en-US" altLang="en-US" sz="2400" b="1" dirty="0">
                <a:solidFill>
                  <a:schemeClr val="tx2"/>
                </a:solidFill>
              </a:rPr>
              <a:t>Goal</a:t>
            </a:r>
            <a:r>
              <a:rPr lang="en-US" altLang="en-US" sz="2400" dirty="0"/>
              <a:t> – to develop concurrency control protocols that will assure serializability.</a:t>
            </a:r>
          </a:p>
        </p:txBody>
      </p:sp>
    </p:spTree>
    <p:extLst>
      <p:ext uri="{BB962C8B-B14F-4D97-AF65-F5344CB8AC3E}">
        <p14:creationId xmlns:p14="http://schemas.microsoft.com/office/powerpoint/2010/main" val="81571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E1687C3-4D5E-E9D2-DDA8-D186051E9BE2}"/>
              </a:ext>
            </a:extLst>
          </p:cNvPr>
          <p:cNvSpPr>
            <a:spLocks noGrp="1"/>
          </p:cNvSpPr>
          <p:nvPr>
            <p:ph type="dt" sz="quarter" idx="10"/>
          </p:nvPr>
        </p:nvSpPr>
        <p:spPr/>
        <p:txBody>
          <a:bodyPr/>
          <a:lstStyle/>
          <a:p>
            <a:pPr>
              <a:defRPr/>
            </a:pPr>
            <a:fld id="{4ADAE67A-C51C-4609-82C4-E5F2CEE4E892}" type="datetime1">
              <a:rPr lang="en-US"/>
              <a:pPr>
                <a:defRPr/>
              </a:pPr>
              <a:t>08/05/22</a:t>
            </a:fld>
            <a:endParaRPr lang="en-US"/>
          </a:p>
        </p:txBody>
      </p:sp>
      <p:sp>
        <p:nvSpPr>
          <p:cNvPr id="5" name="Footer Placeholder 4">
            <a:extLst>
              <a:ext uri="{FF2B5EF4-FFF2-40B4-BE49-F238E27FC236}">
                <a16:creationId xmlns="" xmlns:a16="http://schemas.microsoft.com/office/drawing/2014/main" id="{CD4673A2-D433-A40D-966C-230A18BBCBE2}"/>
              </a:ext>
            </a:extLst>
          </p:cNvPr>
          <p:cNvSpPr>
            <a:spLocks noGrp="1"/>
          </p:cNvSpPr>
          <p:nvPr>
            <p:ph type="ftr" sz="quarter" idx="11"/>
          </p:nvPr>
        </p:nvSpPr>
        <p:spPr>
          <a:xfrm>
            <a:off x="2268538" y="6356350"/>
            <a:ext cx="5616575"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3316" name="Slide Number Placeholder 5">
            <a:extLst>
              <a:ext uri="{FF2B5EF4-FFF2-40B4-BE49-F238E27FC236}">
                <a16:creationId xmlns="" xmlns:a16="http://schemas.microsoft.com/office/drawing/2014/main" id="{0CC2C5C8-3A14-79FD-D382-31126E258E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1887C9-B3EB-4E80-914C-6D1A520F01A0}"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pic>
        <p:nvPicPr>
          <p:cNvPr id="13317" name="Picture 2" descr="E:\NIET\Project\xLogo11.png.pagespeed.ic.pydHLuCQEZ.png">
            <a:extLst>
              <a:ext uri="{FF2B5EF4-FFF2-40B4-BE49-F238E27FC236}">
                <a16:creationId xmlns="" xmlns:a16="http://schemas.microsoft.com/office/drawing/2014/main" id="{92800D9C-32B3-5E08-D7E1-C5955667B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42B8D6D8-ADA0-FED8-1E26-36FC9DC6467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PSOs Mapping</a:t>
            </a:r>
          </a:p>
        </p:txBody>
      </p:sp>
      <p:graphicFrame>
        <p:nvGraphicFramePr>
          <p:cNvPr id="10" name="Content Placeholder 8">
            <a:extLst>
              <a:ext uri="{FF2B5EF4-FFF2-40B4-BE49-F238E27FC236}">
                <a16:creationId xmlns="" xmlns:a16="http://schemas.microsoft.com/office/drawing/2014/main" id="{A3475CD9-0F84-39D5-BAD9-2D49D22CC224}"/>
              </a:ext>
            </a:extLst>
          </p:cNvPr>
          <p:cNvGraphicFramePr>
            <a:graphicFrameLocks/>
          </p:cNvGraphicFramePr>
          <p:nvPr/>
        </p:nvGraphicFramePr>
        <p:xfrm>
          <a:off x="685800" y="1447800"/>
          <a:ext cx="7696201" cy="4495801"/>
        </p:xfrm>
        <a:graphic>
          <a:graphicData uri="http://schemas.openxmlformats.org/drawingml/2006/table">
            <a:tbl>
              <a:tblPr firstRow="1" firstCol="1" bandRow="1">
                <a:tableStyleId>{5C22544A-7EE6-4342-B048-85BDC9FD1C3A}</a:tableStyleId>
              </a:tblPr>
              <a:tblGrid>
                <a:gridCol w="2441285">
                  <a:extLst>
                    <a:ext uri="{9D8B030D-6E8A-4147-A177-3AD203B41FA5}">
                      <a16:colId xmlns="" xmlns:a16="http://schemas.microsoft.com/office/drawing/2014/main" val="20000"/>
                    </a:ext>
                  </a:extLst>
                </a:gridCol>
                <a:gridCol w="1364695">
                  <a:extLst>
                    <a:ext uri="{9D8B030D-6E8A-4147-A177-3AD203B41FA5}">
                      <a16:colId xmlns="" xmlns:a16="http://schemas.microsoft.com/office/drawing/2014/main" val="20001"/>
                    </a:ext>
                  </a:extLst>
                </a:gridCol>
                <a:gridCol w="1364695">
                  <a:extLst>
                    <a:ext uri="{9D8B030D-6E8A-4147-A177-3AD203B41FA5}">
                      <a16:colId xmlns="" xmlns:a16="http://schemas.microsoft.com/office/drawing/2014/main" val="20002"/>
                    </a:ext>
                  </a:extLst>
                </a:gridCol>
                <a:gridCol w="1262763">
                  <a:extLst>
                    <a:ext uri="{9D8B030D-6E8A-4147-A177-3AD203B41FA5}">
                      <a16:colId xmlns="" xmlns:a16="http://schemas.microsoft.com/office/drawing/2014/main" val="20003"/>
                    </a:ext>
                  </a:extLst>
                </a:gridCol>
                <a:gridCol w="1262763">
                  <a:extLst>
                    <a:ext uri="{9D8B030D-6E8A-4147-A177-3AD203B41FA5}">
                      <a16:colId xmlns="" xmlns:a16="http://schemas.microsoft.com/office/drawing/2014/main" val="20004"/>
                    </a:ext>
                  </a:extLst>
                </a:gridCol>
              </a:tblGrid>
              <a:tr h="539606">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a:effectLst/>
                        </a:rPr>
                        <a:t>Program Specific Outcomes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539606">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683597">
                <a:tc>
                  <a:txBody>
                    <a:bodyPr/>
                    <a:lstStyle/>
                    <a:p>
                      <a:pPr algn="ctr">
                        <a:lnSpc>
                          <a:spcPct val="115000"/>
                        </a:lnSpc>
                        <a:spcAft>
                          <a:spcPts val="0"/>
                        </a:spcAft>
                      </a:pPr>
                      <a:r>
                        <a:rPr lang="en-US" sz="1400" cap="small" dirty="0">
                          <a:effectLst/>
                        </a:rPr>
                        <a:t>KCS-501.1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2"/>
                  </a:ext>
                </a:extLst>
              </a:tr>
              <a:tr h="574568">
                <a:tc>
                  <a:txBody>
                    <a:bodyPr/>
                    <a:lstStyle/>
                    <a:p>
                      <a:pPr algn="ctr">
                        <a:lnSpc>
                          <a:spcPct val="115000"/>
                        </a:lnSpc>
                        <a:spcAft>
                          <a:spcPts val="0"/>
                        </a:spcAft>
                      </a:pPr>
                      <a:r>
                        <a:rPr lang="en-US" sz="1400" cap="small" dirty="0">
                          <a:effectLst/>
                        </a:rPr>
                        <a:t>KCS-501.2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extLst>
                  <a:ext uri="{0D108BD9-81ED-4DB2-BD59-A6C34878D82A}">
                    <a16:rowId xmlns="" xmlns:a16="http://schemas.microsoft.com/office/drawing/2014/main" val="10003"/>
                  </a:ext>
                </a:extLst>
              </a:tr>
              <a:tr h="539606">
                <a:tc>
                  <a:txBody>
                    <a:bodyPr/>
                    <a:lstStyle/>
                    <a:p>
                      <a:pPr algn="ctr">
                        <a:lnSpc>
                          <a:spcPct val="115000"/>
                        </a:lnSpc>
                        <a:spcAft>
                          <a:spcPts val="0"/>
                        </a:spcAft>
                      </a:pPr>
                      <a:r>
                        <a:rPr lang="en-US" sz="1400" cap="small" dirty="0">
                          <a:effectLst/>
                        </a:rPr>
                        <a:t>KCS-501.3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539606">
                <a:tc>
                  <a:txBody>
                    <a:bodyPr/>
                    <a:lstStyle/>
                    <a:p>
                      <a:pPr algn="ctr">
                        <a:lnSpc>
                          <a:spcPct val="115000"/>
                        </a:lnSpc>
                        <a:spcAft>
                          <a:spcPts val="0"/>
                        </a:spcAft>
                      </a:pPr>
                      <a:r>
                        <a:rPr lang="en-US" sz="1400" cap="small" dirty="0">
                          <a:effectLst/>
                        </a:rPr>
                        <a:t>KCS-501.4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5"/>
                  </a:ext>
                </a:extLst>
              </a:tr>
              <a:tr h="539606">
                <a:tc>
                  <a:txBody>
                    <a:bodyPr/>
                    <a:lstStyle/>
                    <a:p>
                      <a:pPr algn="ctr">
                        <a:lnSpc>
                          <a:spcPct val="115000"/>
                        </a:lnSpc>
                        <a:spcAft>
                          <a:spcPts val="0"/>
                        </a:spcAft>
                      </a:pPr>
                      <a:r>
                        <a:rPr lang="en-US" sz="1400" cap="small" dirty="0">
                          <a:effectLst/>
                        </a:rPr>
                        <a:t>KCS-501.5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r h="539606">
                <a:tc>
                  <a:txBody>
                    <a:bodyPr/>
                    <a:lstStyle/>
                    <a:p>
                      <a:pPr algn="ctr">
                        <a:lnSpc>
                          <a:spcPct val="115000"/>
                        </a:lnSpc>
                        <a:spcAft>
                          <a:spcPts val="0"/>
                        </a:spcAft>
                      </a:pPr>
                      <a:r>
                        <a:rPr lang="en-US" sz="1400" cap="small">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7"/>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AD5269-6995-46D0-AD1F-F7595E0F8F7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Concurrency Control Techniques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 xmlns:a16="http://schemas.microsoft.com/office/drawing/2014/main" id="{0F06FB8B-373D-4EE1-92D5-1D66FC423120}"/>
              </a:ext>
            </a:extLst>
          </p:cNvPr>
          <p:cNvSpPr>
            <a:spLocks noGrp="1"/>
          </p:cNvSpPr>
          <p:nvPr>
            <p:ph idx="1"/>
          </p:nvPr>
        </p:nvSpPr>
        <p:spPr>
          <a:xfrm>
            <a:off x="1052513" y="1149658"/>
            <a:ext cx="7634287" cy="3594100"/>
          </a:xfrm>
        </p:spPr>
        <p:txBody>
          <a:bodyPr>
            <a:normAutofit lnSpcReduction="10000"/>
          </a:bodyPr>
          <a:lstStyle/>
          <a:p>
            <a:pPr>
              <a:defRPr/>
            </a:pPr>
            <a:r>
              <a:rPr lang="en-US" sz="2600" b="1" dirty="0">
                <a:solidFill>
                  <a:srgbClr val="0070C0"/>
                </a:solidFill>
              </a:rPr>
              <a:t>Concurrency Control</a:t>
            </a:r>
          </a:p>
          <a:p>
            <a:pPr marL="0" indent="0" algn="just">
              <a:buFont typeface="Arial" panose="020B0604020202020204" pitchFamily="34" charset="0"/>
              <a:buNone/>
              <a:defRPr/>
            </a:pPr>
            <a:r>
              <a:rPr lang="en-US" sz="2800" dirty="0"/>
              <a:t>	</a:t>
            </a:r>
            <a:r>
              <a:rPr lang="en-US" sz="2200" dirty="0"/>
              <a:t>it is process of managing simultaneous execution of transaction in a shared database to ensure the serializability of transaction.</a:t>
            </a:r>
          </a:p>
          <a:p>
            <a:pPr marL="0" indent="0">
              <a:buFont typeface="Arial" panose="020B0604020202020204" pitchFamily="34" charset="0"/>
              <a:buNone/>
              <a:defRPr/>
            </a:pPr>
            <a:endParaRPr lang="en-US" sz="2600" dirty="0"/>
          </a:p>
          <a:p>
            <a:pPr>
              <a:defRPr/>
            </a:pPr>
            <a:r>
              <a:rPr lang="en-US" sz="2600" b="1" dirty="0">
                <a:solidFill>
                  <a:srgbClr val="0070C0"/>
                </a:solidFill>
              </a:rPr>
              <a:t>Purpose of Concurrency Control</a:t>
            </a:r>
          </a:p>
          <a:p>
            <a:pPr lvl="1">
              <a:defRPr/>
            </a:pPr>
            <a:r>
              <a:rPr lang="en-US" sz="2200" dirty="0"/>
              <a:t>To enforce Isolation</a:t>
            </a:r>
          </a:p>
          <a:p>
            <a:pPr lvl="1">
              <a:defRPr/>
            </a:pPr>
            <a:r>
              <a:rPr lang="en-US" sz="2200" dirty="0"/>
              <a:t>To preserve  database consistency</a:t>
            </a:r>
          </a:p>
          <a:p>
            <a:pPr lvl="1">
              <a:defRPr/>
            </a:pPr>
            <a:r>
              <a:rPr lang="en-US" sz="2200" dirty="0"/>
              <a:t>To resolve the read write or write – write conflicts.</a:t>
            </a:r>
          </a:p>
        </p:txBody>
      </p:sp>
    </p:spTree>
    <p:extLst>
      <p:ext uri="{BB962C8B-B14F-4D97-AF65-F5344CB8AC3E}">
        <p14:creationId xmlns:p14="http://schemas.microsoft.com/office/powerpoint/2010/main" val="3115710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AD5269-6995-46D0-AD1F-F7595E0F8F7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Concurrency Control Techniques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 xmlns:a16="http://schemas.microsoft.com/office/drawing/2014/main" id="{0F06FB8B-373D-4EE1-92D5-1D66FC423120}"/>
              </a:ext>
            </a:extLst>
          </p:cNvPr>
          <p:cNvSpPr>
            <a:spLocks noGrp="1"/>
          </p:cNvSpPr>
          <p:nvPr>
            <p:ph idx="1"/>
          </p:nvPr>
        </p:nvSpPr>
        <p:spPr>
          <a:xfrm>
            <a:off x="1052513" y="1149658"/>
            <a:ext cx="7634287" cy="4717742"/>
          </a:xfrm>
        </p:spPr>
        <p:txBody>
          <a:bodyPr>
            <a:normAutofit lnSpcReduction="10000"/>
          </a:bodyPr>
          <a:lstStyle/>
          <a:p>
            <a:pPr marL="0" indent="0">
              <a:buNone/>
              <a:defRPr/>
            </a:pPr>
            <a:r>
              <a:rPr lang="en-US" sz="2600" b="1" dirty="0">
                <a:solidFill>
                  <a:srgbClr val="0070C0"/>
                </a:solidFill>
              </a:rPr>
              <a:t>Concurrency </a:t>
            </a:r>
            <a:r>
              <a:rPr lang="en-US" sz="2600" b="1" dirty="0" smtClean="0">
                <a:solidFill>
                  <a:srgbClr val="0070C0"/>
                </a:solidFill>
              </a:rPr>
              <a:t>Control Techniques</a:t>
            </a:r>
          </a:p>
          <a:p>
            <a:pPr>
              <a:defRPr/>
            </a:pPr>
            <a:endParaRPr lang="en-US" sz="2800" b="1" dirty="0" smtClean="0">
              <a:solidFill>
                <a:srgbClr val="0070C0"/>
              </a:solidFill>
            </a:endParaRPr>
          </a:p>
          <a:p>
            <a:pPr>
              <a:defRPr/>
            </a:pPr>
            <a:r>
              <a:rPr lang="en-US" sz="2800" dirty="0" smtClean="0"/>
              <a:t>Time Stamping Protocol</a:t>
            </a:r>
          </a:p>
          <a:p>
            <a:pPr>
              <a:defRPr/>
            </a:pPr>
            <a:r>
              <a:rPr lang="en-US" sz="2800" dirty="0" smtClean="0"/>
              <a:t>Lock Based Protocol</a:t>
            </a:r>
          </a:p>
          <a:p>
            <a:pPr lvl="1">
              <a:defRPr/>
            </a:pPr>
            <a:r>
              <a:rPr lang="en-US" dirty="0" smtClean="0"/>
              <a:t>2PL (2Phase Locking)</a:t>
            </a:r>
          </a:p>
          <a:p>
            <a:pPr lvl="1">
              <a:defRPr/>
            </a:pPr>
            <a:r>
              <a:rPr lang="en-US" dirty="0" smtClean="0"/>
              <a:t>Graph Based Approach</a:t>
            </a:r>
          </a:p>
          <a:p>
            <a:pPr>
              <a:defRPr/>
            </a:pPr>
            <a:r>
              <a:rPr lang="en-US" sz="2800" dirty="0" smtClean="0"/>
              <a:t>Validation Based Protocol</a:t>
            </a:r>
          </a:p>
          <a:p>
            <a:pPr>
              <a:defRPr/>
            </a:pPr>
            <a:endParaRPr lang="en-US" sz="2600" dirty="0" smtClean="0"/>
          </a:p>
          <a:p>
            <a:pPr>
              <a:defRPr/>
            </a:pPr>
            <a:endParaRPr lang="en-US" sz="2600" b="1" dirty="0">
              <a:solidFill>
                <a:srgbClr val="0070C0"/>
              </a:solidFill>
            </a:endParaRPr>
          </a:p>
          <a:p>
            <a:pPr marL="0" indent="0" algn="just">
              <a:buFont typeface="Arial" panose="020B0604020202020204" pitchFamily="34" charset="0"/>
              <a:buNone/>
              <a:defRPr/>
            </a:pPr>
            <a:r>
              <a:rPr lang="en-US" sz="2800" dirty="0"/>
              <a:t>	</a:t>
            </a:r>
            <a:endParaRPr lang="en-US" sz="2200" dirty="0"/>
          </a:p>
        </p:txBody>
      </p:sp>
    </p:spTree>
    <p:extLst>
      <p:ext uri="{BB962C8B-B14F-4D97-AF65-F5344CB8AC3E}">
        <p14:creationId xmlns:p14="http://schemas.microsoft.com/office/powerpoint/2010/main" val="1176817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69733A-A654-44CB-BA9E-EFD147D3486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Timestamp-Based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 xmlns:a16="http://schemas.microsoft.com/office/drawing/2014/main" id="{D5E38855-8A3A-484C-A7BC-9F7B2B2C0EFF}"/>
              </a:ext>
            </a:extLst>
          </p:cNvPr>
          <p:cNvSpPr txBox="1">
            <a:spLocks/>
          </p:cNvSpPr>
          <p:nvPr/>
        </p:nvSpPr>
        <p:spPr bwMode="auto">
          <a:xfrm>
            <a:off x="781050" y="1079500"/>
            <a:ext cx="80581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Each transaction is issued a timestamp when it enters the system. If an old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has time-stamp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 new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assigned time-stamp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such that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The protocol manages concurrent execution such that the time-stamps determine the serializability order.</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In order to assure such behavior, the protocol maintains for each data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 </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two timestamp values:</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1" i="0" u="none" strike="noStrike" kern="1200" cap="none" spc="0" normalizeH="0" baseline="0" noProof="0" dirty="0">
                <a:ln>
                  <a:noFill/>
                </a:ln>
                <a:solidFill>
                  <a:schemeClr val="tx1"/>
                </a:solidFill>
                <a:effectLst/>
                <a:uLnTx/>
                <a:uFillTx/>
                <a:latin typeface="+mj-lt"/>
                <a:ea typeface="+mn-ea"/>
                <a:cs typeface="+mn-cs"/>
              </a:rPr>
              <a:t>W-timestamp</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is the largest time-stamp of any transaction that executed </a:t>
            </a:r>
            <a:r>
              <a:rPr kumimoji="0" lang="en-US" altLang="en-US" sz="20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successfully.</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1" i="0" u="none" strike="noStrike" kern="1200" cap="none" spc="0" normalizeH="0" baseline="0" noProof="0" dirty="0">
                <a:ln>
                  <a:noFill/>
                </a:ln>
                <a:solidFill>
                  <a:schemeClr val="tx1"/>
                </a:solidFill>
                <a:effectLst/>
                <a:uLnTx/>
                <a:uFillTx/>
                <a:latin typeface="+mj-lt"/>
                <a:ea typeface="+mn-ea"/>
                <a:cs typeface="+mn-cs"/>
              </a:rPr>
              <a:t>R-timestamp</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is the largest time-stamp of any transaction that executed </a:t>
            </a:r>
            <a:r>
              <a:rPr kumimoji="0" lang="en-US" altLang="en-US" sz="2000" b="1" i="0" u="none" strike="noStrike" kern="1200" cap="none" spc="0" normalizeH="0" baseline="0" noProof="0" dirty="0">
                <a:ln>
                  <a:noFill/>
                </a:ln>
                <a:solidFill>
                  <a:schemeClr val="tx1"/>
                </a:solidFill>
                <a:effectLst/>
                <a:uLnTx/>
                <a:uFillTx/>
                <a:latin typeface="+mj-lt"/>
                <a:ea typeface="+mn-ea"/>
                <a:cs typeface="+mn-cs"/>
              </a:rPr>
              <a:t>read</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successfully.</a:t>
            </a:r>
          </a:p>
        </p:txBody>
      </p:sp>
    </p:spTree>
    <p:extLst>
      <p:ext uri="{BB962C8B-B14F-4D97-AF65-F5344CB8AC3E}">
        <p14:creationId xmlns:p14="http://schemas.microsoft.com/office/powerpoint/2010/main" val="30604474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1EFF8F6-E457-4785-A4BA-40F4BF17A58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 xmlns:a16="http://schemas.microsoft.com/office/drawing/2014/main"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a:solidFill>
                  <a:schemeClr val="tx1"/>
                </a:solidFill>
                <a:ea typeface="ＭＳ Ｐゴシック" pitchFamily="34" charset="-128"/>
              </a:rPr>
              <a:t>The timestamp ordering protocol ensures that any conflicting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 and </a:t>
            </a:r>
            <a:r>
              <a:rPr lang="en-US" sz="2800" b="1" dirty="0">
                <a:solidFill>
                  <a:schemeClr val="tx1"/>
                </a:solidFill>
                <a:ea typeface="ＭＳ Ｐゴシック" pitchFamily="34" charset="-128"/>
              </a:rPr>
              <a:t>write</a:t>
            </a:r>
            <a:r>
              <a:rPr lang="en-US" sz="2800" dirty="0">
                <a:solidFill>
                  <a:schemeClr val="tx1"/>
                </a:solidFill>
                <a:ea typeface="ＭＳ Ｐゴシック" pitchFamily="34" charset="-128"/>
              </a:rPr>
              <a:t> operations are executed in timestamp order.</a:t>
            </a:r>
          </a:p>
          <a:p>
            <a:r>
              <a:rPr lang="en-US" sz="2800" dirty="0">
                <a:solidFill>
                  <a:schemeClr val="tx1"/>
                </a:solidFill>
                <a:ea typeface="ＭＳ Ｐゴシック" pitchFamily="34" charset="-128"/>
              </a:rPr>
              <a:t>Suppose a transaction T</a:t>
            </a:r>
            <a:r>
              <a:rPr lang="en-US" sz="2800" baseline="-25000" dirty="0">
                <a:solidFill>
                  <a:schemeClr val="tx1"/>
                </a:solidFill>
                <a:ea typeface="ＭＳ Ｐゴシック" pitchFamily="34" charset="-128"/>
              </a:rPr>
              <a:t>i</a:t>
            </a:r>
            <a:r>
              <a:rPr lang="en-US" sz="2800" dirty="0">
                <a:solidFill>
                  <a:schemeClr val="tx1"/>
                </a:solidFill>
                <a:ea typeface="ＭＳ Ｐゴシック" pitchFamily="34" charset="-128"/>
              </a:rPr>
              <a:t> issues a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a:t>
            </a:r>
            <a:r>
              <a:rPr lang="en-US" sz="2800" i="1" dirty="0">
                <a:solidFill>
                  <a:schemeClr val="tx1"/>
                </a:solidFill>
                <a:ea typeface="ＭＳ Ｐゴシック" pitchFamily="34" charset="-128"/>
              </a:rPr>
              <a:t>Q</a:t>
            </a:r>
            <a:r>
              <a:rPr lang="en-US" sz="2800" dirty="0">
                <a:solidFill>
                  <a:schemeClr val="tx1"/>
                </a:solidFill>
                <a:ea typeface="ＭＳ Ｐゴシック" pitchFamily="34" charset="-128"/>
              </a:rPr>
              <a:t>)</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&lt;</a:t>
            </a:r>
            <a:r>
              <a:rPr lang="en-US" sz="2400" dirty="0" smtClean="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needs to read a value of </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that was already overwritten.</a:t>
            </a:r>
          </a:p>
          <a:p>
            <a:pPr marL="1200150" lvl="2" indent="-342900">
              <a:buFont typeface="Monotype Sorts" charset="2"/>
              <a:buChar char="n"/>
            </a:pPr>
            <a:r>
              <a:rPr lang="en-US" sz="2000" dirty="0">
                <a:solidFill>
                  <a:schemeClr val="tx1"/>
                </a:solidFill>
                <a:ea typeface="ＭＳ Ｐゴシック" pitchFamily="34" charset="-128"/>
              </a:rPr>
              <a:t>Hence, the </a:t>
            </a:r>
            <a:r>
              <a:rPr lang="en-US" sz="2000" b="1" dirty="0">
                <a:solidFill>
                  <a:schemeClr val="tx1"/>
                </a:solidFill>
                <a:ea typeface="ＭＳ Ｐゴシック" pitchFamily="34" charset="-128"/>
              </a:rPr>
              <a:t>read</a:t>
            </a:r>
            <a:r>
              <a:rPr lang="en-US" sz="2000" dirty="0">
                <a:solidFill>
                  <a:schemeClr val="tx1"/>
                </a:solidFill>
                <a:ea typeface="ＭＳ Ｐゴシック" pitchFamily="34" charset="-128"/>
              </a:rPr>
              <a:t> operation is rejected, and </a:t>
            </a:r>
            <a:r>
              <a:rPr lang="en-US" sz="2000" i="1" dirty="0">
                <a:solidFill>
                  <a:schemeClr val="tx1"/>
                </a:solidFill>
                <a:ea typeface="ＭＳ Ｐゴシック" pitchFamily="34" charset="-128"/>
              </a:rPr>
              <a:t>T</a:t>
            </a:r>
            <a:r>
              <a:rPr lang="en-US" sz="2000" i="1" baseline="-25000" dirty="0">
                <a:solidFill>
                  <a:schemeClr val="tx1"/>
                </a:solidFill>
                <a:ea typeface="ＭＳ Ｐゴシック" pitchFamily="34" charset="-128"/>
              </a:rPr>
              <a:t>i</a:t>
            </a:r>
            <a:r>
              <a:rPr lang="en-US" sz="2000" i="1" dirty="0">
                <a:solidFill>
                  <a:schemeClr val="tx1"/>
                </a:solidFill>
                <a:ea typeface="ＭＳ Ｐゴシック" pitchFamily="34" charset="-128"/>
              </a:rPr>
              <a:t> </a:t>
            </a:r>
            <a:r>
              <a:rPr lang="en-US" sz="2000" dirty="0">
                <a:solidFill>
                  <a:schemeClr val="tx1"/>
                </a:solidFill>
                <a:ea typeface="ＭＳ Ｐゴシック" pitchFamily="34" charset="-128"/>
              </a:rPr>
              <a:t> is rolled back.</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a:t>
            </a:r>
            <a:r>
              <a:rPr lang="en-US" sz="2400" dirty="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the </a:t>
            </a:r>
            <a:r>
              <a:rPr lang="en-US" sz="2400" b="1" dirty="0">
                <a:solidFill>
                  <a:schemeClr val="tx1"/>
                </a:solidFill>
                <a:ea typeface="ＭＳ Ｐゴシック" pitchFamily="34" charset="-128"/>
              </a:rPr>
              <a:t>read</a:t>
            </a:r>
            <a:r>
              <a:rPr lang="en-US" sz="2400" dirty="0">
                <a:solidFill>
                  <a:schemeClr val="tx1"/>
                </a:solidFill>
                <a:ea typeface="ＭＳ Ｐゴシック" pitchFamily="34" charset="-128"/>
              </a:rPr>
              <a:t> operation is executed, and 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is set to </a:t>
            </a:r>
            <a:r>
              <a:rPr lang="en-US" sz="2400" b="1" dirty="0">
                <a:solidFill>
                  <a:schemeClr val="tx1"/>
                </a:solidFill>
                <a:ea typeface="ＭＳ Ｐゴシック" pitchFamily="34" charset="-128"/>
              </a:rPr>
              <a:t>max</a:t>
            </a:r>
            <a:r>
              <a:rPr lang="en-US" sz="2400" dirty="0">
                <a:solidFill>
                  <a:schemeClr val="tx1"/>
                </a:solidFill>
                <a:ea typeface="ＭＳ Ｐゴシック" pitchFamily="34" charset="-128"/>
              </a:rPr>
              <a:t>(R-timestamp(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a:t>
            </a:r>
          </a:p>
        </p:txBody>
      </p:sp>
    </p:spTree>
    <p:extLst>
      <p:ext uri="{BB962C8B-B14F-4D97-AF65-F5344CB8AC3E}">
        <p14:creationId xmlns:p14="http://schemas.microsoft.com/office/powerpoint/2010/main" val="36481423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97D159-4B9C-4958-BDE6-3217C7C17B1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 xmlns:a16="http://schemas.microsoft.com/office/drawing/2014/main"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Suppose that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issues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 </a:t>
            </a:r>
            <a:r>
              <a:rPr lang="en-US" altLang="en-US" sz="2400" dirty="0">
                <a:solidFill>
                  <a:schemeClr val="tx1"/>
                </a:solidFill>
                <a:latin typeface="+mj-lt"/>
              </a:rPr>
              <a:t>R</a:t>
            </a:r>
            <a:r>
              <a:rPr kumimoji="0" lang="en-US" altLang="en-US" sz="2400" b="0" i="0" u="none" strike="noStrike" kern="1200" cap="none" spc="0" normalizeH="0" baseline="0" noProof="0" dirty="0" smtClean="0">
                <a:ln>
                  <a:noFill/>
                </a:ln>
                <a:solidFill>
                  <a:schemeClr val="tx1"/>
                </a:solidFill>
                <a:effectLst/>
                <a:uLnTx/>
                <a:uFillTx/>
                <a:latin typeface="+mj-lt"/>
                <a:ea typeface="+mn-ea"/>
                <a:cs typeface="+mn-cs"/>
              </a:rPr>
              <a:t>-</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the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that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producing was needed previously, and the system assumed that that value would never be produced.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the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lvl="1" indent="-342900" eaLnBrk="1" fontAlgn="auto" hangingPunct="1">
              <a:spcAft>
                <a:spcPts val="0"/>
              </a:spcAft>
              <a:buClr>
                <a:srgbClr val="2A1A00"/>
              </a:buClr>
              <a:buFont typeface="Monotype Sorts" pitchFamily="2" charset="2"/>
              <a:buAutoNum type="arabicPeriod"/>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r>
              <a:rPr lang="en-US" sz="2400" dirty="0">
                <a:solidFill>
                  <a:schemeClr val="tx1"/>
                </a:solidFill>
                <a:ea typeface="ＭＳ Ｐゴシック" pitchFamily="34" charset="-128"/>
                <a:sym typeface="Symbol" pitchFamily="18" charset="2"/>
              </a:rPr>
              <a:t></a:t>
            </a:r>
            <a:r>
              <a:rPr kumimoji="0" lang="en-US" altLang="en-US" sz="2400" b="0" i="0" u="none" strike="noStrike" kern="1200" cap="none" spc="0" normalizeH="0" baseline="0" noProof="0" dirty="0" smtClean="0">
                <a:ln>
                  <a:noFill/>
                </a:ln>
                <a:solidFill>
                  <a:schemeClr val="tx1"/>
                </a:solidFill>
                <a:effectLst/>
                <a:uLnTx/>
                <a:uFillTx/>
                <a:latin typeface="+mj-lt"/>
                <a:ea typeface="+mn-ea"/>
                <a:cs typeface="+mn-cs"/>
              </a:rPr>
              <a:t> </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attempting to write an obsolete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this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Otherwise, the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 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operation is executed, and 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set to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p:txBody>
      </p:sp>
    </p:spTree>
    <p:extLst>
      <p:ext uri="{BB962C8B-B14F-4D97-AF65-F5344CB8AC3E}">
        <p14:creationId xmlns:p14="http://schemas.microsoft.com/office/powerpoint/2010/main" val="25141855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A7E352-F9CA-49CA-8FBA-464B113BD37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 xmlns:a16="http://schemas.microsoft.com/office/drawing/2014/main"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kumimoji="1" lang="en-US" sz="2400" dirty="0">
                <a:solidFill>
                  <a:schemeClr val="tx1"/>
                </a:solidFill>
              </a:rPr>
              <a:t>A partial schedule for several data items for transactions with</a:t>
            </a:r>
          </a:p>
          <a:p>
            <a:r>
              <a:rPr kumimoji="1" lang="en-US" sz="2400" dirty="0">
                <a:solidFill>
                  <a:schemeClr val="tx1"/>
                </a:solidFill>
              </a:rPr>
              <a:t>timestamps 1, 2, 3, 4, 5</a:t>
            </a:r>
          </a:p>
        </p:txBody>
      </p:sp>
      <p:pic>
        <p:nvPicPr>
          <p:cNvPr id="8" name="Picture 6"/>
          <p:cNvPicPr>
            <a:picLocks noChangeAspect="1" noChangeArrowheads="1"/>
          </p:cNvPicPr>
          <p:nvPr/>
        </p:nvPicPr>
        <p:blipFill>
          <a:blip r:embed="rId2"/>
          <a:srcRect/>
          <a:stretch>
            <a:fillRect/>
          </a:stretch>
        </p:blipFill>
        <p:spPr bwMode="auto">
          <a:xfrm>
            <a:off x="1776413" y="2041525"/>
            <a:ext cx="4983162" cy="3717925"/>
          </a:xfrm>
          <a:prstGeom prst="rect">
            <a:avLst/>
          </a:prstGeom>
          <a:noFill/>
          <a:ln w="9525">
            <a:noFill/>
            <a:miter lim="800000"/>
            <a:headEnd/>
            <a:tailEnd/>
          </a:ln>
        </p:spPr>
      </p:pic>
    </p:spTree>
    <p:extLst>
      <p:ext uri="{BB962C8B-B14F-4D97-AF65-F5344CB8AC3E}">
        <p14:creationId xmlns:p14="http://schemas.microsoft.com/office/powerpoint/2010/main" val="34910722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F64323-C579-4E83-90F6-83CCD50F635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Thomas’ Write Rule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0" name="Rectangle 3">
            <a:extLst>
              <a:ext uri="{FF2B5EF4-FFF2-40B4-BE49-F238E27FC236}">
                <a16:creationId xmlns="" xmlns:a16="http://schemas.microsoft.com/office/drawing/2014/main" id="{919B3898-8A83-487A-B69D-7E18EEC65C1F}"/>
              </a:ext>
            </a:extLst>
          </p:cNvPr>
          <p:cNvSpPr txBox="1">
            <a:spLocks noChangeArrowheads="1"/>
          </p:cNvSpPr>
          <p:nvPr/>
        </p:nvSpPr>
        <p:spPr>
          <a:xfrm>
            <a:off x="914400" y="914399"/>
            <a:ext cx="7772400" cy="521335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3100" dirty="0"/>
              <a:t>Modified version of the timestamp-ordering protocol in which obsolete </a:t>
            </a:r>
            <a:r>
              <a:rPr lang="en-US" altLang="en-US" sz="3100" b="1" dirty="0"/>
              <a:t> write</a:t>
            </a:r>
            <a:r>
              <a:rPr lang="en-US" altLang="en-US" sz="3100" dirty="0"/>
              <a:t> operations may be ignored under certain circumstances.</a:t>
            </a:r>
          </a:p>
          <a:p>
            <a:pPr algn="just"/>
            <a:r>
              <a:rPr lang="en-US" altLang="en-US" sz="3100" dirty="0"/>
              <a:t>When </a:t>
            </a:r>
            <a:r>
              <a:rPr lang="en-US" altLang="en-US" sz="3100" i="1" dirty="0" err="1"/>
              <a:t>T</a:t>
            </a:r>
            <a:r>
              <a:rPr lang="en-US" altLang="en-US" sz="3100" i="1" baseline="-25000" dirty="0" err="1"/>
              <a:t>i</a:t>
            </a:r>
            <a:r>
              <a:rPr lang="en-US" altLang="en-US" sz="3100" dirty="0"/>
              <a:t> attempts to write data item </a:t>
            </a:r>
            <a:r>
              <a:rPr lang="en-US" altLang="en-US" sz="3100" i="1" dirty="0"/>
              <a:t>Q</a:t>
            </a:r>
            <a:r>
              <a:rPr lang="en-US" altLang="en-US" sz="3100" dirty="0"/>
              <a:t>, if TS(</a:t>
            </a:r>
            <a:r>
              <a:rPr lang="en-US" altLang="en-US" sz="3100" i="1" dirty="0" err="1"/>
              <a:t>T</a:t>
            </a:r>
            <a:r>
              <a:rPr lang="en-US" altLang="en-US" sz="3100" i="1" baseline="-25000" dirty="0" err="1"/>
              <a:t>i</a:t>
            </a:r>
            <a:r>
              <a:rPr lang="en-US" altLang="en-US" sz="3100" dirty="0"/>
              <a:t>) </a:t>
            </a:r>
            <a:r>
              <a:rPr lang="en-US" altLang="en-US" sz="3100" i="1" dirty="0"/>
              <a:t>&lt;</a:t>
            </a:r>
            <a:r>
              <a:rPr lang="en-US" altLang="en-US" sz="3100" dirty="0"/>
              <a:t> W-timestamp(</a:t>
            </a:r>
            <a:r>
              <a:rPr lang="en-US" altLang="en-US" sz="3100" i="1" dirty="0"/>
              <a:t>Q</a:t>
            </a:r>
            <a:r>
              <a:rPr lang="en-US" altLang="en-US" sz="3100" dirty="0"/>
              <a:t>), then </a:t>
            </a:r>
            <a:r>
              <a:rPr lang="en-US" altLang="en-US" sz="3100" i="1" dirty="0" err="1"/>
              <a:t>T</a:t>
            </a:r>
            <a:r>
              <a:rPr lang="en-US" altLang="en-US" sz="3100" i="1" baseline="-25000" dirty="0" err="1"/>
              <a:t>i</a:t>
            </a:r>
            <a:r>
              <a:rPr lang="en-US" altLang="en-US" sz="3100" dirty="0"/>
              <a:t> is attempting to write an obsolete value of {</a:t>
            </a:r>
            <a:r>
              <a:rPr lang="en-US" altLang="en-US" sz="3100" i="1" dirty="0"/>
              <a:t>Q</a:t>
            </a:r>
            <a:r>
              <a:rPr lang="en-US" altLang="en-US" sz="3100" dirty="0"/>
              <a:t>}. </a:t>
            </a:r>
          </a:p>
          <a:p>
            <a:pPr lvl="1" algn="just"/>
            <a:r>
              <a:rPr lang="en-US" altLang="en-US" dirty="0"/>
              <a:t>Rather than rolling back </a:t>
            </a:r>
            <a:r>
              <a:rPr lang="en-US" altLang="en-US" i="1" dirty="0" err="1"/>
              <a:t>T</a:t>
            </a:r>
            <a:r>
              <a:rPr lang="en-US" altLang="en-US" i="1" baseline="-25000" dirty="0" err="1"/>
              <a:t>i</a:t>
            </a:r>
            <a:r>
              <a:rPr lang="en-US" altLang="en-US" dirty="0"/>
              <a:t> as the timestamp ordering protocol would have done, this {</a:t>
            </a:r>
            <a:r>
              <a:rPr lang="en-US" altLang="en-US" b="1" dirty="0"/>
              <a:t>write</a:t>
            </a:r>
            <a:r>
              <a:rPr lang="en-US" altLang="en-US" dirty="0"/>
              <a:t>} operation can be ignored.</a:t>
            </a:r>
          </a:p>
          <a:p>
            <a:pPr algn="just"/>
            <a:r>
              <a:rPr lang="en-US" altLang="en-US" sz="3100" dirty="0"/>
              <a:t>Otherwise this protocol is the same as the timestamp ordering protocol.</a:t>
            </a:r>
          </a:p>
          <a:p>
            <a:pPr algn="just">
              <a:lnSpc>
                <a:spcPct val="120000"/>
              </a:lnSpc>
            </a:pPr>
            <a:r>
              <a:rPr lang="en-US" altLang="en-US" sz="3100" dirty="0"/>
              <a:t>Thomas' Write Rule allows greater potential concurrency. </a:t>
            </a:r>
          </a:p>
          <a:p>
            <a:pPr lvl="1" algn="just">
              <a:lnSpc>
                <a:spcPct val="120000"/>
              </a:lnSpc>
            </a:pPr>
            <a:r>
              <a:rPr lang="en-US" altLang="en-US" dirty="0"/>
              <a:t>Allows some view-serializable schedules that are not conflict-serializable.</a:t>
            </a:r>
          </a:p>
        </p:txBody>
      </p:sp>
    </p:spTree>
    <p:extLst>
      <p:ext uri="{BB962C8B-B14F-4D97-AF65-F5344CB8AC3E}">
        <p14:creationId xmlns:p14="http://schemas.microsoft.com/office/powerpoint/2010/main" val="30239775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024542F-7D90-4B6C-89E8-9B17D5D68EC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 xmlns:a16="http://schemas.microsoft.com/office/drawing/2014/main" id="{C9DBC5CE-96F7-466F-A314-064C3FB2925D}"/>
              </a:ext>
            </a:extLst>
          </p:cNvPr>
          <p:cNvSpPr txBox="1">
            <a:spLocks noChangeArrowheads="1"/>
          </p:cNvSpPr>
          <p:nvPr/>
        </p:nvSpPr>
        <p:spPr>
          <a:xfrm>
            <a:off x="842269" y="898524"/>
            <a:ext cx="7844531" cy="5245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A lock is a mechanism to control concurrent access to a data item</a:t>
            </a:r>
          </a:p>
          <a:p>
            <a:pPr lvl="1" algn="just"/>
            <a:r>
              <a:rPr lang="en-US" altLang="en-US" sz="2200" dirty="0"/>
              <a:t>To access data item lock is acquired</a:t>
            </a:r>
          </a:p>
          <a:p>
            <a:pPr lvl="1" algn="just"/>
            <a:r>
              <a:rPr lang="en-US" altLang="en-US" sz="2200" dirty="0"/>
              <a:t>After completion of transaction lock must be released</a:t>
            </a:r>
          </a:p>
          <a:p>
            <a:pPr algn="just"/>
            <a:r>
              <a:rPr lang="en-US" altLang="en-US" sz="2400" dirty="0"/>
              <a:t>Data items can be locked in two modes :</a:t>
            </a:r>
          </a:p>
          <a:p>
            <a:pPr algn="just">
              <a:buFontTx/>
              <a:buNone/>
            </a:pPr>
            <a:r>
              <a:rPr lang="en-US" altLang="en-US" sz="2400" i="1" dirty="0"/>
              <a:t>    </a:t>
            </a:r>
            <a:r>
              <a:rPr lang="en-US" altLang="en-US" sz="2400" dirty="0"/>
              <a:t>1</a:t>
            </a:r>
            <a:r>
              <a:rPr lang="en-US" altLang="en-US" sz="2400" i="1" dirty="0"/>
              <a:t>.  </a:t>
            </a:r>
            <a:r>
              <a:rPr lang="en-US" altLang="en-US" sz="2400" i="1" dirty="0">
                <a:solidFill>
                  <a:schemeClr val="tx2"/>
                </a:solidFill>
              </a:rPr>
              <a:t>exclusive</a:t>
            </a:r>
            <a:r>
              <a:rPr lang="en-US" altLang="en-US" sz="2400" i="1" dirty="0"/>
              <a:t> (X) mode</a:t>
            </a:r>
            <a:r>
              <a:rPr lang="en-US" altLang="en-US" sz="2400" dirty="0"/>
              <a:t>. Data item can be both read as well as write. X-lock is requested using </a:t>
            </a:r>
            <a:r>
              <a:rPr lang="en-US" altLang="en-US" sz="2400" b="1" dirty="0"/>
              <a:t> lock-X</a:t>
            </a:r>
            <a:r>
              <a:rPr lang="en-US" altLang="en-US" sz="2400" dirty="0"/>
              <a:t> instruction.</a:t>
            </a:r>
          </a:p>
          <a:p>
            <a:pPr algn="just">
              <a:buFontTx/>
              <a:buNone/>
            </a:pPr>
            <a:r>
              <a:rPr lang="en-US" altLang="en-US" sz="2400" i="1" dirty="0"/>
              <a:t>    </a:t>
            </a:r>
            <a:r>
              <a:rPr lang="en-US" altLang="en-US" sz="2400" dirty="0"/>
              <a:t>2</a:t>
            </a:r>
            <a:r>
              <a:rPr lang="en-US" altLang="en-US" sz="2400" i="1" dirty="0"/>
              <a:t>.  </a:t>
            </a:r>
            <a:r>
              <a:rPr lang="en-US" altLang="en-US" sz="2400" i="1" dirty="0">
                <a:solidFill>
                  <a:schemeClr val="tx2"/>
                </a:solidFill>
              </a:rPr>
              <a:t>shared</a:t>
            </a:r>
            <a:r>
              <a:rPr lang="en-US" altLang="en-US" sz="2400" i="1" dirty="0"/>
              <a:t> (S) mode</a:t>
            </a:r>
            <a:r>
              <a:rPr lang="en-US" altLang="en-US" sz="2400" dirty="0"/>
              <a:t>. Data item can only be read. S-lock is          </a:t>
            </a:r>
          </a:p>
          <a:p>
            <a:pPr algn="just">
              <a:lnSpc>
                <a:spcPct val="60000"/>
              </a:lnSpc>
              <a:buFontTx/>
              <a:buNone/>
            </a:pPr>
            <a:r>
              <a:rPr lang="en-US" altLang="en-US" sz="2400" dirty="0"/>
              <a:t>         requested using </a:t>
            </a:r>
            <a:r>
              <a:rPr lang="en-US" altLang="en-US" sz="2400" b="1" dirty="0"/>
              <a:t> lock-S</a:t>
            </a:r>
            <a:r>
              <a:rPr lang="en-US" altLang="en-US" sz="2400" dirty="0"/>
              <a:t> instruction.</a:t>
            </a:r>
          </a:p>
          <a:p>
            <a:pPr algn="just"/>
            <a:r>
              <a:rPr lang="en-US" altLang="en-US" sz="2400" dirty="0"/>
              <a:t>Lock requests are made to concurrency-control manager. Transaction can proceed only after request is granted.</a:t>
            </a:r>
          </a:p>
        </p:txBody>
      </p:sp>
    </p:spTree>
    <p:extLst>
      <p:ext uri="{BB962C8B-B14F-4D97-AF65-F5344CB8AC3E}">
        <p14:creationId xmlns:p14="http://schemas.microsoft.com/office/powerpoint/2010/main" val="169624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5CBC870-B7F3-4402-B330-E6DB132B070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  </a:t>
            </a:r>
            <a:r>
              <a:rPr lang="en-US" sz="2000" b="1" dirty="0" err="1">
                <a:solidFill>
                  <a:schemeClr val="tx1"/>
                </a:solidFill>
              </a:rPr>
              <a:t>contd</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 xmlns:a16="http://schemas.microsoft.com/office/drawing/2014/main" id="{1F2BCBBB-E740-4373-BBD9-9AEBD3995660}"/>
              </a:ext>
            </a:extLst>
          </p:cNvPr>
          <p:cNvSpPr txBox="1">
            <a:spLocks noChangeArrowheads="1"/>
          </p:cNvSpPr>
          <p:nvPr/>
        </p:nvSpPr>
        <p:spPr>
          <a:xfrm>
            <a:off x="1295400" y="838200"/>
            <a:ext cx="7467600" cy="5715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en-US" altLang="en-US" sz="2600" dirty="0"/>
              <a:t>A  </a:t>
            </a:r>
            <a:r>
              <a:rPr lang="en-US" altLang="en-US" sz="2600" b="1" dirty="0"/>
              <a:t>locking protocol</a:t>
            </a:r>
            <a:r>
              <a:rPr lang="en-US" altLang="en-US" sz="2600" dirty="0"/>
              <a:t> is a set of rules followed by all transactions while requesting and releasing locks. Locking protocols restrict the set of possible schedules.</a:t>
            </a:r>
          </a:p>
          <a:p>
            <a:pPr>
              <a:defRPr/>
            </a:pPr>
            <a:r>
              <a:rPr lang="en-US" altLang="en-US" sz="2600" b="1" dirty="0"/>
              <a:t>Lock-compatibility matrix</a:t>
            </a:r>
          </a:p>
          <a:p>
            <a:pPr>
              <a:defRPr/>
            </a:pPr>
            <a:endParaRPr lang="en-US" altLang="en-US" sz="2400" dirty="0"/>
          </a:p>
          <a:p>
            <a:pPr>
              <a:defRPr/>
            </a:pPr>
            <a:endParaRPr lang="en-US" altLang="en-US" dirty="0"/>
          </a:p>
          <a:p>
            <a:pPr algn="just">
              <a:defRPr/>
            </a:pPr>
            <a:r>
              <a:rPr lang="en-US" altLang="en-US" sz="2600" dirty="0"/>
              <a:t>A transaction may be granted a lock on an item if the requested lock is compatible with locks already held on the item by other transactions</a:t>
            </a:r>
          </a:p>
          <a:p>
            <a:pPr algn="just">
              <a:defRPr/>
            </a:pPr>
            <a:r>
              <a:rPr lang="en-US" altLang="en-US" sz="2600" dirty="0"/>
              <a:t>Any number of transactions can hold shared locks on an item, </a:t>
            </a:r>
          </a:p>
          <a:p>
            <a:pPr lvl="1">
              <a:defRPr/>
            </a:pPr>
            <a:r>
              <a:rPr lang="en-US" altLang="en-US" sz="2200" dirty="0"/>
              <a:t>but if any transaction holds an exclusive on the item no other transaction may hold any lock on the item.</a:t>
            </a:r>
          </a:p>
          <a:p>
            <a:pPr algn="just">
              <a:defRPr/>
            </a:pPr>
            <a:r>
              <a:rPr lang="en-US" altLang="en-US" sz="2600" dirty="0"/>
              <a:t>If a lock cannot be granted, the requesting transaction is made to wait till all incompatible locks held by other transactions have been released.  The lock is then granted.</a:t>
            </a:r>
          </a:p>
        </p:txBody>
      </p:sp>
      <p:pic>
        <p:nvPicPr>
          <p:cNvPr id="9" name="Picture 4">
            <a:extLst>
              <a:ext uri="{FF2B5EF4-FFF2-40B4-BE49-F238E27FC236}">
                <a16:creationId xmlns="" xmlns:a16="http://schemas.microsoft.com/office/drawing/2014/main" id="{344A4D3D-54B3-4579-9C72-3FA504420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99" t="20000" r="6250" b="21666"/>
          <a:stretch>
            <a:fillRect/>
          </a:stretch>
        </p:blipFill>
        <p:spPr bwMode="auto">
          <a:xfrm>
            <a:off x="6007222" y="1833238"/>
            <a:ext cx="2097088" cy="1033463"/>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74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D26D67-B106-450E-B39B-5E4F4ED9113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 xmlns:a16="http://schemas.microsoft.com/office/drawing/2014/main" id="{1112A021-8749-4A1E-AC66-7D43F8EC7A1D}"/>
              </a:ext>
            </a:extLst>
          </p:cNvPr>
          <p:cNvSpPr txBox="1">
            <a:spLocks/>
          </p:cNvSpPr>
          <p:nvPr/>
        </p:nvSpPr>
        <p:spPr>
          <a:xfrm>
            <a:off x="1028700" y="990599"/>
            <a:ext cx="7902236" cy="511723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en-US" sz="9600" b="1" dirty="0"/>
              <a:t>Example</a:t>
            </a:r>
            <a:r>
              <a:rPr lang="en-US" altLang="en-US" sz="9600" dirty="0"/>
              <a:t> of a transaction performing locking:</a:t>
            </a:r>
          </a:p>
          <a:p>
            <a:pPr>
              <a:buFontTx/>
              <a:buNone/>
              <a:defRPr/>
            </a:pPr>
            <a:r>
              <a:rPr lang="en-US" altLang="en-US" sz="9600" dirty="0"/>
              <a:t>                       </a:t>
            </a:r>
            <a:r>
              <a:rPr lang="en-US" altLang="en-US" sz="9600" i="1" dirty="0"/>
              <a:t>T</a:t>
            </a:r>
            <a:r>
              <a:rPr lang="en-US" altLang="en-US" sz="9600" i="1" baseline="-25000" dirty="0"/>
              <a:t>2</a:t>
            </a:r>
            <a:r>
              <a:rPr lang="en-US" altLang="en-US" sz="9600" dirty="0"/>
              <a:t>:</a:t>
            </a:r>
            <a:r>
              <a:rPr lang="en-US" altLang="en-US" sz="9600" b="1" dirty="0"/>
              <a:t> lock-S</a:t>
            </a:r>
            <a:r>
              <a:rPr lang="en-US" altLang="en-US" sz="9600" i="1" dirty="0"/>
              <a:t>(A)</a:t>
            </a:r>
            <a:r>
              <a:rPr lang="en-US" altLang="en-US" sz="9600" dirty="0"/>
              <a:t>;</a:t>
            </a:r>
          </a:p>
          <a:p>
            <a:pPr>
              <a:buFontTx/>
              <a:buNone/>
              <a:defRPr/>
            </a:pPr>
            <a:r>
              <a:rPr lang="en-US" altLang="en-US" sz="9600" b="1" dirty="0"/>
              <a:t>                             read </a:t>
            </a:r>
            <a:r>
              <a:rPr lang="en-US" altLang="en-US" sz="9600" i="1" dirty="0"/>
              <a:t>(A)</a:t>
            </a:r>
            <a:r>
              <a:rPr lang="en-US" altLang="en-US" sz="9600" dirty="0"/>
              <a:t>;</a:t>
            </a:r>
          </a:p>
          <a:p>
            <a:pPr>
              <a:buFontTx/>
              <a:buNone/>
              <a:defRPr/>
            </a:pPr>
            <a:r>
              <a:rPr lang="en-US" altLang="en-US" sz="9600" b="1" dirty="0"/>
              <a:t>                             unlock</a:t>
            </a:r>
            <a:r>
              <a:rPr lang="en-US" altLang="en-US" sz="9600" i="1" dirty="0"/>
              <a:t>(A)</a:t>
            </a:r>
            <a:r>
              <a:rPr lang="en-US" altLang="en-US" sz="9600" dirty="0"/>
              <a:t>;</a:t>
            </a:r>
          </a:p>
          <a:p>
            <a:pPr>
              <a:buFontTx/>
              <a:buNone/>
              <a:defRPr/>
            </a:pPr>
            <a:r>
              <a:rPr lang="en-US" altLang="en-US" sz="9600" b="1" dirty="0"/>
              <a:t>                             lock-S</a:t>
            </a:r>
            <a:r>
              <a:rPr lang="en-US" altLang="en-US" sz="9600" i="1" dirty="0"/>
              <a:t>(B)</a:t>
            </a:r>
            <a:r>
              <a:rPr lang="en-US" altLang="en-US" sz="9600" dirty="0"/>
              <a:t>;</a:t>
            </a:r>
          </a:p>
          <a:p>
            <a:pPr>
              <a:buFontTx/>
              <a:buNone/>
              <a:defRPr/>
            </a:pPr>
            <a:r>
              <a:rPr lang="en-US" altLang="en-US" sz="9600" b="1" dirty="0"/>
              <a:t>                             read </a:t>
            </a:r>
            <a:r>
              <a:rPr lang="en-US" altLang="en-US" sz="9600" i="1" dirty="0"/>
              <a:t>(B)</a:t>
            </a:r>
            <a:r>
              <a:rPr lang="en-US" altLang="en-US" sz="9600" dirty="0"/>
              <a:t>;</a:t>
            </a:r>
          </a:p>
          <a:p>
            <a:pPr>
              <a:buFontTx/>
              <a:buNone/>
              <a:defRPr/>
            </a:pPr>
            <a:r>
              <a:rPr lang="en-US" altLang="en-US" sz="9600" b="1" dirty="0"/>
              <a:t>                             unlock</a:t>
            </a:r>
            <a:r>
              <a:rPr lang="en-US" altLang="en-US" sz="9600" i="1" dirty="0"/>
              <a:t>(B)</a:t>
            </a:r>
            <a:r>
              <a:rPr lang="en-US" altLang="en-US" sz="9600" dirty="0"/>
              <a:t>;</a:t>
            </a:r>
          </a:p>
          <a:p>
            <a:pPr>
              <a:buFontTx/>
              <a:buNone/>
              <a:defRPr/>
            </a:pPr>
            <a:r>
              <a:rPr lang="en-US" altLang="en-US" sz="9600" b="1" dirty="0"/>
              <a:t>                             display</a:t>
            </a:r>
            <a:r>
              <a:rPr lang="en-US" altLang="en-US" sz="9600" i="1" dirty="0"/>
              <a:t>(A+B)</a:t>
            </a:r>
          </a:p>
          <a:p>
            <a:pPr>
              <a:defRPr/>
            </a:pPr>
            <a:endParaRPr lang="en-US" altLang="en-US" sz="9600" dirty="0"/>
          </a:p>
          <a:p>
            <a:pPr>
              <a:defRPr/>
            </a:pPr>
            <a:r>
              <a:rPr lang="en-US" altLang="en-US" sz="9600" dirty="0"/>
              <a:t>Locking as above is not sufficient to guarantee serializability </a:t>
            </a:r>
          </a:p>
          <a:p>
            <a:pPr lvl="1">
              <a:buFont typeface="Wingdings" panose="05000000000000000000" pitchFamily="2" charset="2"/>
              <a:buChar char="§"/>
              <a:defRPr/>
            </a:pPr>
            <a:r>
              <a:rPr lang="en-US" altLang="en-US" sz="9200" dirty="0"/>
              <a:t>if </a:t>
            </a:r>
            <a:r>
              <a:rPr lang="en-US" altLang="en-US" sz="9200" i="1" dirty="0"/>
              <a:t>A</a:t>
            </a:r>
            <a:r>
              <a:rPr lang="en-US" altLang="en-US" sz="9200" dirty="0"/>
              <a:t> and </a:t>
            </a:r>
            <a:r>
              <a:rPr lang="en-US" altLang="en-US" sz="9200" i="1" dirty="0"/>
              <a:t>B</a:t>
            </a:r>
            <a:r>
              <a:rPr lang="en-US" altLang="en-US" sz="9200" dirty="0"/>
              <a:t> get updated in-between the read of </a:t>
            </a:r>
            <a:r>
              <a:rPr lang="en-US" altLang="en-US" sz="9200" i="1" dirty="0"/>
              <a:t>A</a:t>
            </a:r>
            <a:r>
              <a:rPr lang="en-US" altLang="en-US" sz="9200" dirty="0"/>
              <a:t> and </a:t>
            </a:r>
            <a:r>
              <a:rPr lang="en-US" altLang="en-US" sz="9200" i="1" dirty="0"/>
              <a:t>B</a:t>
            </a:r>
            <a:r>
              <a:rPr lang="en-US" altLang="en-US" sz="9200" dirty="0"/>
              <a:t>, the displayed sum would be wrong.</a:t>
            </a:r>
          </a:p>
        </p:txBody>
      </p:sp>
    </p:spTree>
    <p:extLst>
      <p:ext uri="{BB962C8B-B14F-4D97-AF65-F5344CB8AC3E}">
        <p14:creationId xmlns:p14="http://schemas.microsoft.com/office/powerpoint/2010/main" val="3823404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D44DF4E-6149-BBE6-8919-947E44C16A2A}"/>
              </a:ext>
            </a:extLst>
          </p:cNvPr>
          <p:cNvSpPr>
            <a:spLocks noGrp="1"/>
          </p:cNvSpPr>
          <p:nvPr>
            <p:ph type="dt" sz="quarter" idx="10"/>
          </p:nvPr>
        </p:nvSpPr>
        <p:spPr/>
        <p:txBody>
          <a:bodyPr/>
          <a:lstStyle/>
          <a:p>
            <a:pPr>
              <a:defRPr/>
            </a:pPr>
            <a:fld id="{B69D814E-02DA-4A83-9F79-2A63596E25AD}" type="datetime1">
              <a:rPr lang="en-US"/>
              <a:pPr>
                <a:defRPr/>
              </a:pPr>
              <a:t>08/05/22</a:t>
            </a:fld>
            <a:endParaRPr lang="en-US"/>
          </a:p>
        </p:txBody>
      </p:sp>
      <p:sp>
        <p:nvSpPr>
          <p:cNvPr id="5" name="Footer Placeholder 4">
            <a:extLst>
              <a:ext uri="{FF2B5EF4-FFF2-40B4-BE49-F238E27FC236}">
                <a16:creationId xmlns="" xmlns:a16="http://schemas.microsoft.com/office/drawing/2014/main" id="{A4FE7ACC-0BDE-80BB-6C9D-6AC4F622B179}"/>
              </a:ext>
            </a:extLst>
          </p:cNvPr>
          <p:cNvSpPr>
            <a:spLocks noGrp="1"/>
          </p:cNvSpPr>
          <p:nvPr>
            <p:ph type="ftr" sz="quarter" idx="11"/>
          </p:nvPr>
        </p:nvSpPr>
        <p:spPr>
          <a:xfrm>
            <a:off x="2195513" y="6356350"/>
            <a:ext cx="5761037"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4340" name="Slide Number Placeholder 5">
            <a:extLst>
              <a:ext uri="{FF2B5EF4-FFF2-40B4-BE49-F238E27FC236}">
                <a16:creationId xmlns="" xmlns:a16="http://schemas.microsoft.com/office/drawing/2014/main" id="{C604B1A7-9956-4A85-A43D-72A6C7FF10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812B8B-EB53-485D-82DA-C7CBFD1EBB0A}"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pic>
        <p:nvPicPr>
          <p:cNvPr id="14341" name="Picture 2" descr="E:\NIET\Project\xLogo11.png.pagespeed.ic.pydHLuCQEZ.png">
            <a:extLst>
              <a:ext uri="{FF2B5EF4-FFF2-40B4-BE49-F238E27FC236}">
                <a16:creationId xmlns="" xmlns:a16="http://schemas.microsoft.com/office/drawing/2014/main" id="{CF283902-0293-8097-A886-966899D3F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888D8E67-4D16-F5AA-29AB-60A835563A5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Educational Objectives (PEOs)</a:t>
            </a:r>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548F24-7543-432B-B99F-CC00EE02166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Two-Phase Locking Protocol</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3">
            <a:extLst>
              <a:ext uri="{FF2B5EF4-FFF2-40B4-BE49-F238E27FC236}">
                <a16:creationId xmlns="" xmlns:a16="http://schemas.microsoft.com/office/drawing/2014/main" id="{22B213DB-DB3B-465D-8CC9-968A0C727F78}"/>
              </a:ext>
            </a:extLst>
          </p:cNvPr>
          <p:cNvSpPr txBox="1">
            <a:spLocks noChangeArrowheads="1"/>
          </p:cNvSpPr>
          <p:nvPr/>
        </p:nvSpPr>
        <p:spPr>
          <a:xfrm>
            <a:off x="914400" y="914400"/>
            <a:ext cx="7848600" cy="55610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This is a protocol which ensures conflict-serializable schedules.</a:t>
            </a:r>
          </a:p>
          <a:p>
            <a:r>
              <a:rPr lang="en-US" altLang="en-US" sz="2400" dirty="0">
                <a:solidFill>
                  <a:srgbClr val="0070C0"/>
                </a:solidFill>
              </a:rPr>
              <a:t>Phase 1: Growing Phase</a:t>
            </a:r>
          </a:p>
          <a:p>
            <a:pPr lvl="1"/>
            <a:r>
              <a:rPr lang="en-US" altLang="en-US" sz="2000" dirty="0"/>
              <a:t>transaction may obtain locks </a:t>
            </a:r>
          </a:p>
          <a:p>
            <a:pPr lvl="1"/>
            <a:r>
              <a:rPr lang="en-US" altLang="en-US" sz="2000" dirty="0"/>
              <a:t>transaction may not release locks</a:t>
            </a:r>
          </a:p>
          <a:p>
            <a:r>
              <a:rPr lang="en-US" altLang="en-US" sz="2400" dirty="0">
                <a:solidFill>
                  <a:srgbClr val="0070C0"/>
                </a:solidFill>
              </a:rPr>
              <a:t>Phase 2: Shrinking Phase</a:t>
            </a:r>
          </a:p>
          <a:p>
            <a:pPr lvl="1"/>
            <a:r>
              <a:rPr lang="en-US" altLang="en-US" sz="2000" dirty="0"/>
              <a:t>transaction may release locks</a:t>
            </a:r>
          </a:p>
          <a:p>
            <a:pPr lvl="1"/>
            <a:r>
              <a:rPr lang="en-US" altLang="en-US" sz="2000" dirty="0"/>
              <a:t>transaction may not obtain locks</a:t>
            </a:r>
          </a:p>
          <a:p>
            <a:pPr>
              <a:lnSpc>
                <a:spcPct val="120000"/>
              </a:lnSpc>
            </a:pPr>
            <a:r>
              <a:rPr lang="en-US" altLang="en-US" sz="2400" dirty="0"/>
              <a:t>The protocol assures serializability. It can be proved that the transactions can be serialized in the order of their </a:t>
            </a:r>
            <a:r>
              <a:rPr lang="en-US" altLang="en-US" sz="2400" b="1" dirty="0">
                <a:solidFill>
                  <a:schemeClr val="tx2"/>
                </a:solidFill>
              </a:rPr>
              <a:t>lock points</a:t>
            </a:r>
            <a:r>
              <a:rPr lang="en-US" altLang="en-US" sz="2400" i="1" dirty="0"/>
              <a:t> </a:t>
            </a:r>
            <a:r>
              <a:rPr lang="en-US" altLang="en-US" sz="2400" dirty="0"/>
              <a:t> (i.e. the point where a transaction acquired its final lock). </a:t>
            </a:r>
          </a:p>
        </p:txBody>
      </p:sp>
    </p:spTree>
    <p:extLst>
      <p:ext uri="{BB962C8B-B14F-4D97-AF65-F5344CB8AC3E}">
        <p14:creationId xmlns:p14="http://schemas.microsoft.com/office/powerpoint/2010/main" val="16880580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0D9D69-5229-432D-B2FC-B9BD12B4AEB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3">
            <a:extLst>
              <a:ext uri="{FF2B5EF4-FFF2-40B4-BE49-F238E27FC236}">
                <a16:creationId xmlns="" xmlns:a16="http://schemas.microsoft.com/office/drawing/2014/main" id="{C42DBDA8-2688-4EE5-8930-F5E8907DBD89}"/>
              </a:ext>
            </a:extLst>
          </p:cNvPr>
          <p:cNvSpPr txBox="1">
            <a:spLocks noChangeArrowheads="1"/>
          </p:cNvSpPr>
          <p:nvPr/>
        </p:nvSpPr>
        <p:spPr>
          <a:xfrm>
            <a:off x="969146" y="1297958"/>
            <a:ext cx="7517907" cy="5363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Two-phase locking </a:t>
            </a:r>
            <a:r>
              <a:rPr lang="en-US" altLang="en-US" sz="2400" i="1" dirty="0"/>
              <a:t>does not</a:t>
            </a:r>
            <a:r>
              <a:rPr lang="en-US" altLang="en-US" sz="2400" dirty="0"/>
              <a:t> ensure freedom from deadlocks</a:t>
            </a:r>
          </a:p>
          <a:p>
            <a:pPr algn="just"/>
            <a:r>
              <a:rPr lang="en-US" altLang="en-US" sz="2400" dirty="0"/>
              <a:t>Cascading roll-back is possible under two-phase locking. To avoid this, follow a modified protocol called </a:t>
            </a:r>
            <a:r>
              <a:rPr lang="en-US" altLang="en-US" sz="2400" b="1" dirty="0">
                <a:solidFill>
                  <a:schemeClr val="tx2"/>
                </a:solidFill>
              </a:rPr>
              <a:t>strict two-phase locking</a:t>
            </a:r>
            <a:r>
              <a:rPr lang="en-US" altLang="en-US" sz="2400" dirty="0"/>
              <a:t>. Here a transaction must hold all its exclusive locks till it commits/aborts.</a:t>
            </a:r>
          </a:p>
          <a:p>
            <a:pPr algn="just"/>
            <a:r>
              <a:rPr lang="en-US" altLang="en-US" sz="2400" b="1" dirty="0">
                <a:solidFill>
                  <a:schemeClr val="tx2"/>
                </a:solidFill>
              </a:rPr>
              <a:t>Rigorous two-phase locking</a:t>
            </a:r>
            <a:r>
              <a:rPr lang="en-US" altLang="en-US" sz="2400" dirty="0"/>
              <a:t> is even stricter: here </a:t>
            </a:r>
            <a:r>
              <a:rPr lang="en-US" altLang="en-US" sz="2400" i="1" dirty="0"/>
              <a:t>all </a:t>
            </a:r>
            <a:r>
              <a:rPr lang="en-US" altLang="en-US" sz="2400" dirty="0"/>
              <a:t>locks are held till commit/abort. In this protocol transactions can be serialized in the order in which they commit.</a:t>
            </a:r>
          </a:p>
        </p:txBody>
      </p:sp>
    </p:spTree>
    <p:extLst>
      <p:ext uri="{BB962C8B-B14F-4D97-AF65-F5344CB8AC3E}">
        <p14:creationId xmlns:p14="http://schemas.microsoft.com/office/powerpoint/2010/main" val="39464971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95D314-9761-41BF-B0F1-0790F3B7FE4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 xmlns:a16="http://schemas.microsoft.com/office/drawing/2014/main"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There can be conflict serializable schedules that cannot be obtained if two-phase locking is used.  </a:t>
            </a:r>
          </a:p>
          <a:p>
            <a:pPr algn="just"/>
            <a:r>
              <a:rPr lang="en-US" altLang="en-US" sz="2400" dirty="0"/>
              <a:t>However, in the absence of extra information (e.g., ordering of  access to data), two-phase locking is needed for conflict serializability in the following sense:</a:t>
            </a:r>
          </a:p>
          <a:p>
            <a:pPr algn="just">
              <a:buFontTx/>
              <a:buNone/>
            </a:pPr>
            <a:r>
              <a:rPr lang="en-US" altLang="en-US" sz="2400" dirty="0"/>
              <a:t>   </a:t>
            </a:r>
          </a:p>
          <a:p>
            <a:pPr algn="just">
              <a:buFontTx/>
              <a:buNone/>
            </a:pPr>
            <a:r>
              <a:rPr lang="en-US" altLang="en-US" sz="2400" dirty="0"/>
              <a:t> </a:t>
            </a:r>
            <a:r>
              <a:rPr lang="en-US" altLang="en-US" sz="2400" dirty="0">
                <a:solidFill>
                  <a:srgbClr val="0070C0"/>
                </a:solidFill>
              </a:rPr>
              <a:t>Given a transaction </a:t>
            </a:r>
            <a:r>
              <a:rPr lang="en-US" altLang="en-US" sz="2400" i="1" dirty="0" err="1">
                <a:solidFill>
                  <a:srgbClr val="0070C0"/>
                </a:solidFill>
              </a:rPr>
              <a:t>T</a:t>
            </a:r>
            <a:r>
              <a:rPr lang="en-US" altLang="en-US" sz="2400" baseline="-25000" dirty="0" err="1">
                <a:solidFill>
                  <a:srgbClr val="0070C0"/>
                </a:solidFill>
              </a:rPr>
              <a:t>i</a:t>
            </a:r>
            <a:r>
              <a:rPr lang="en-US" altLang="en-US" sz="2400" dirty="0">
                <a:solidFill>
                  <a:srgbClr val="0070C0"/>
                </a:solidFill>
              </a:rPr>
              <a:t> that does not follow two-phase locking, we can find a transaction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uses two-phase locking, and a schedule for </a:t>
            </a:r>
            <a:r>
              <a:rPr lang="en-US" altLang="en-US" sz="2400" i="1" dirty="0" err="1">
                <a:solidFill>
                  <a:srgbClr val="0070C0"/>
                </a:solidFill>
              </a:rPr>
              <a:t>T</a:t>
            </a:r>
            <a:r>
              <a:rPr lang="en-US" altLang="en-US" sz="2400" i="1" baseline="-25000" dirty="0" err="1">
                <a:solidFill>
                  <a:srgbClr val="0070C0"/>
                </a:solidFill>
              </a:rPr>
              <a:t>i</a:t>
            </a:r>
            <a:r>
              <a:rPr lang="en-US" altLang="en-US" sz="2400" dirty="0">
                <a:solidFill>
                  <a:srgbClr val="0070C0"/>
                </a:solidFill>
              </a:rPr>
              <a:t> and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is not conflict serializable.</a:t>
            </a:r>
          </a:p>
        </p:txBody>
      </p:sp>
    </p:spTree>
    <p:extLst>
      <p:ext uri="{BB962C8B-B14F-4D97-AF65-F5344CB8AC3E}">
        <p14:creationId xmlns:p14="http://schemas.microsoft.com/office/powerpoint/2010/main" val="37794949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D8FF00-29E9-41BA-9D20-3D752CAF83B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solidFill>
                  <a:schemeClr val="tx1"/>
                </a:solidFill>
              </a:rPr>
              <a:t>Lock Conversions      </a:t>
            </a:r>
            <a:r>
              <a:rPr lang="en-US" sz="24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 xmlns:a16="http://schemas.microsoft.com/office/drawing/2014/main" id="{0EE957AC-320A-431E-835E-CA335A40F7CB}"/>
              </a:ext>
            </a:extLst>
          </p:cNvPr>
          <p:cNvSpPr txBox="1">
            <a:spLocks noChangeArrowheads="1"/>
          </p:cNvSpPr>
          <p:nvPr/>
        </p:nvSpPr>
        <p:spPr>
          <a:xfrm>
            <a:off x="1295400" y="1079500"/>
            <a:ext cx="7209408" cy="520589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Two-phase locking with lock conversions:</a:t>
            </a:r>
          </a:p>
          <a:p>
            <a:pPr>
              <a:buFontTx/>
              <a:buNone/>
            </a:pPr>
            <a:r>
              <a:rPr lang="en-US" altLang="en-US" sz="2400" dirty="0"/>
              <a:t>     </a:t>
            </a:r>
            <a:r>
              <a:rPr lang="en-US" altLang="en-US" sz="2400" dirty="0">
                <a:solidFill>
                  <a:srgbClr val="0070C0"/>
                </a:solidFill>
              </a:rPr>
              <a:t>–   First Phase:        </a:t>
            </a:r>
          </a:p>
          <a:p>
            <a:pPr lvl="1"/>
            <a:r>
              <a:rPr lang="en-US" altLang="en-US" sz="2000" dirty="0"/>
              <a:t>can acquire a lock-S on item</a:t>
            </a:r>
          </a:p>
          <a:p>
            <a:pPr lvl="1"/>
            <a:r>
              <a:rPr lang="en-US" altLang="en-US" sz="2000" dirty="0"/>
              <a:t>can acquire a lock-X on item</a:t>
            </a:r>
          </a:p>
          <a:p>
            <a:pPr lvl="1"/>
            <a:r>
              <a:rPr lang="en-US" altLang="en-US" sz="2000" dirty="0"/>
              <a:t>can convert a lock-S to a lock-X (upgrade)</a:t>
            </a:r>
          </a:p>
          <a:p>
            <a:pPr>
              <a:buFontTx/>
              <a:buNone/>
            </a:pPr>
            <a:r>
              <a:rPr lang="en-US" altLang="en-US" sz="2400" dirty="0"/>
              <a:t>     </a:t>
            </a:r>
            <a:r>
              <a:rPr lang="en-US" altLang="en-US" sz="2400" dirty="0">
                <a:solidFill>
                  <a:srgbClr val="0070C0"/>
                </a:solidFill>
              </a:rPr>
              <a:t>–   Second Phase:</a:t>
            </a:r>
          </a:p>
          <a:p>
            <a:pPr lvl="1"/>
            <a:r>
              <a:rPr lang="en-US" altLang="en-US" sz="2000" dirty="0"/>
              <a:t>can release a lock-S</a:t>
            </a:r>
          </a:p>
          <a:p>
            <a:pPr lvl="1"/>
            <a:r>
              <a:rPr lang="en-US" altLang="en-US" sz="2000" dirty="0"/>
              <a:t>can release a lock-X</a:t>
            </a:r>
          </a:p>
          <a:p>
            <a:pPr lvl="1"/>
            <a:r>
              <a:rPr lang="en-US" altLang="en-US" sz="2000" dirty="0"/>
              <a:t>can convert a lock-X to a lock-S  (downgrade)</a:t>
            </a:r>
          </a:p>
          <a:p>
            <a:r>
              <a:rPr lang="en-US" altLang="en-US" sz="2400" dirty="0"/>
              <a:t>This protocol assures serializability. But still relies on the programmer to insert the various  locking instructions.</a:t>
            </a:r>
          </a:p>
        </p:txBody>
      </p:sp>
    </p:spTree>
    <p:extLst>
      <p:ext uri="{BB962C8B-B14F-4D97-AF65-F5344CB8AC3E}">
        <p14:creationId xmlns:p14="http://schemas.microsoft.com/office/powerpoint/2010/main" val="33167158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478D83-DEC1-4068-BE6F-E2EAC299EAF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 xmlns:a16="http://schemas.microsoft.com/office/drawing/2014/main" id="{3F443C84-FAF2-4328-A665-5A4974621EE2}"/>
              </a:ext>
            </a:extLst>
          </p:cNvPr>
          <p:cNvSpPr txBox="1">
            <a:spLocks noChangeArrowheads="1"/>
          </p:cNvSpPr>
          <p:nvPr/>
        </p:nvSpPr>
        <p:spPr>
          <a:xfrm>
            <a:off x="1268767" y="781141"/>
            <a:ext cx="7391400" cy="55552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dirty="0">
                <a:latin typeface="+mj-lt"/>
              </a:rPr>
              <a:t>Consider the partial schedule</a:t>
            </a: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buFontTx/>
              <a:buNone/>
            </a:pPr>
            <a:r>
              <a:rPr lang="en-US" altLang="en-US" sz="2400" dirty="0">
                <a:latin typeface="+mj-lt"/>
              </a:rPr>
              <a:t/>
            </a:r>
            <a:br>
              <a:rPr lang="en-US" altLang="en-US" sz="2400" dirty="0">
                <a:latin typeface="+mj-lt"/>
              </a:rPr>
            </a:b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gn="just">
              <a:lnSpc>
                <a:spcPct val="90000"/>
              </a:lnSpc>
              <a:buFontTx/>
              <a:buNone/>
            </a:pPr>
            <a:r>
              <a:rPr lang="en-US" altLang="en-US" sz="2400" dirty="0">
                <a:latin typeface="+mj-lt"/>
              </a:rPr>
              <a:t>Neither </a:t>
            </a:r>
            <a:r>
              <a:rPr lang="en-US" altLang="en-US" sz="2400" i="1" dirty="0">
                <a:latin typeface="+mj-lt"/>
              </a:rPr>
              <a:t>T</a:t>
            </a:r>
            <a:r>
              <a:rPr lang="en-US" altLang="en-US" sz="2400" i="1" baseline="-25000" dirty="0">
                <a:latin typeface="+mj-lt"/>
              </a:rPr>
              <a:t>3</a:t>
            </a:r>
            <a:r>
              <a:rPr lang="en-US" altLang="en-US" sz="2400" dirty="0">
                <a:latin typeface="+mj-lt"/>
              </a:rPr>
              <a:t> nor </a:t>
            </a:r>
            <a:r>
              <a:rPr lang="en-US" altLang="en-US" sz="2400" i="1" dirty="0">
                <a:latin typeface="+mj-lt"/>
              </a:rPr>
              <a:t>T</a:t>
            </a:r>
            <a:r>
              <a:rPr lang="en-US" altLang="en-US" sz="2400" i="1" baseline="-25000" dirty="0">
                <a:latin typeface="+mj-lt"/>
              </a:rPr>
              <a:t>4</a:t>
            </a:r>
            <a:r>
              <a:rPr lang="en-US" altLang="en-US" sz="2400" dirty="0">
                <a:latin typeface="+mj-lt"/>
              </a:rPr>
              <a:t> can make progress — executing  </a:t>
            </a:r>
            <a:r>
              <a:rPr lang="en-US" altLang="en-US" sz="2400" b="1" dirty="0">
                <a:latin typeface="+mj-lt"/>
              </a:rPr>
              <a:t>lock-S</a:t>
            </a:r>
            <a:r>
              <a:rPr lang="en-US" altLang="en-US" sz="2400" i="1" dirty="0">
                <a:latin typeface="+mj-lt"/>
              </a:rPr>
              <a:t>(B)</a:t>
            </a:r>
            <a:r>
              <a:rPr lang="en-US" altLang="en-US" sz="2400" dirty="0">
                <a:latin typeface="+mj-lt"/>
              </a:rPr>
              <a:t> causes </a:t>
            </a:r>
            <a:r>
              <a:rPr lang="en-US" altLang="en-US" sz="2400" i="1" dirty="0">
                <a:latin typeface="+mj-lt"/>
              </a:rPr>
              <a:t>T</a:t>
            </a:r>
            <a:r>
              <a:rPr lang="en-US" altLang="en-US" sz="2400" i="1" baseline="-25000" dirty="0">
                <a:latin typeface="+mj-lt"/>
              </a:rPr>
              <a:t>4</a:t>
            </a:r>
            <a:r>
              <a:rPr lang="en-US" altLang="en-US" sz="2400" dirty="0">
                <a:latin typeface="+mj-lt"/>
              </a:rPr>
              <a:t> to wait for </a:t>
            </a:r>
            <a:r>
              <a:rPr lang="en-US" altLang="en-US" sz="2400" i="1" dirty="0">
                <a:latin typeface="+mj-lt"/>
              </a:rPr>
              <a:t>T</a:t>
            </a:r>
            <a:r>
              <a:rPr lang="en-US" altLang="en-US" sz="2400" i="1" baseline="-25000" dirty="0">
                <a:latin typeface="+mj-lt"/>
              </a:rPr>
              <a:t>3</a:t>
            </a:r>
            <a:r>
              <a:rPr lang="en-US" altLang="en-US" sz="2400" dirty="0">
                <a:latin typeface="+mj-lt"/>
              </a:rPr>
              <a:t> to release its lock on </a:t>
            </a:r>
            <a:r>
              <a:rPr lang="en-US" altLang="en-US" sz="2400" i="1" dirty="0">
                <a:latin typeface="+mj-lt"/>
              </a:rPr>
              <a:t>B</a:t>
            </a:r>
            <a:r>
              <a:rPr lang="en-US" altLang="en-US" sz="2400" dirty="0">
                <a:latin typeface="+mj-lt"/>
              </a:rPr>
              <a:t>, while executing  </a:t>
            </a:r>
            <a:r>
              <a:rPr lang="en-US" altLang="en-US" sz="2400" b="1" dirty="0">
                <a:latin typeface="+mj-lt"/>
              </a:rPr>
              <a:t>lock-X</a:t>
            </a:r>
            <a:r>
              <a:rPr lang="en-US" altLang="en-US" sz="2400" i="1" dirty="0">
                <a:latin typeface="+mj-lt"/>
              </a:rPr>
              <a:t>(A)</a:t>
            </a:r>
            <a:r>
              <a:rPr lang="en-US" altLang="en-US" sz="2400" dirty="0">
                <a:latin typeface="+mj-lt"/>
              </a:rPr>
              <a:t> causes </a:t>
            </a:r>
            <a:r>
              <a:rPr lang="en-US" altLang="en-US" sz="2400" i="1" dirty="0">
                <a:latin typeface="+mj-lt"/>
              </a:rPr>
              <a:t>T</a:t>
            </a:r>
            <a:r>
              <a:rPr lang="en-US" altLang="en-US" sz="2400" i="1" baseline="-25000" dirty="0">
                <a:latin typeface="+mj-lt"/>
              </a:rPr>
              <a:t>3</a:t>
            </a:r>
            <a:r>
              <a:rPr lang="en-US" altLang="en-US" sz="2400" i="1" dirty="0">
                <a:latin typeface="+mj-lt"/>
              </a:rPr>
              <a:t> </a:t>
            </a:r>
            <a:r>
              <a:rPr lang="en-US" altLang="en-US" sz="2400" dirty="0">
                <a:latin typeface="+mj-lt"/>
              </a:rPr>
              <a:t> to wait for </a:t>
            </a:r>
            <a:r>
              <a:rPr lang="en-US" altLang="en-US" sz="2400" i="1" dirty="0">
                <a:latin typeface="+mj-lt"/>
              </a:rPr>
              <a:t>T</a:t>
            </a:r>
            <a:r>
              <a:rPr lang="en-US" altLang="en-US" sz="2400" i="1" baseline="-25000" dirty="0">
                <a:latin typeface="+mj-lt"/>
              </a:rPr>
              <a:t>4</a:t>
            </a:r>
            <a:r>
              <a:rPr lang="en-US" altLang="en-US" sz="2400" dirty="0">
                <a:latin typeface="+mj-lt"/>
              </a:rPr>
              <a:t> to release its lock on </a:t>
            </a:r>
            <a:r>
              <a:rPr lang="en-US" altLang="en-US" sz="2400" i="1" dirty="0">
                <a:latin typeface="+mj-lt"/>
              </a:rPr>
              <a:t>A</a:t>
            </a:r>
            <a:r>
              <a:rPr lang="en-US" altLang="en-US" sz="2400" dirty="0">
                <a:latin typeface="+mj-lt"/>
              </a:rPr>
              <a:t>.</a:t>
            </a:r>
          </a:p>
          <a:p>
            <a:pPr>
              <a:lnSpc>
                <a:spcPct val="90000"/>
              </a:lnSpc>
            </a:pPr>
            <a:r>
              <a:rPr lang="en-US" altLang="en-US" sz="2400" dirty="0">
                <a:latin typeface="+mj-lt"/>
              </a:rPr>
              <a:t>Such a situation is called a </a:t>
            </a:r>
            <a:r>
              <a:rPr lang="en-US" altLang="en-US" sz="2400" b="1" dirty="0">
                <a:latin typeface="+mj-lt"/>
              </a:rPr>
              <a:t>deadlock</a:t>
            </a:r>
            <a:r>
              <a:rPr lang="en-US" altLang="en-US" sz="2400" dirty="0">
                <a:latin typeface="+mj-lt"/>
              </a:rPr>
              <a:t>. </a:t>
            </a:r>
          </a:p>
          <a:p>
            <a:pPr lvl="1">
              <a:lnSpc>
                <a:spcPct val="90000"/>
              </a:lnSpc>
            </a:pPr>
            <a:r>
              <a:rPr lang="en-US" altLang="en-US" sz="2400" dirty="0">
                <a:latin typeface="+mj-lt"/>
              </a:rPr>
              <a:t>To handle a deadlock one of </a:t>
            </a:r>
            <a:r>
              <a:rPr lang="en-US" altLang="en-US" sz="2400" i="1" dirty="0">
                <a:latin typeface="+mj-lt"/>
              </a:rPr>
              <a:t>T</a:t>
            </a:r>
            <a:r>
              <a:rPr lang="en-US" altLang="en-US" sz="2400" i="1" baseline="-25000" dirty="0">
                <a:latin typeface="+mj-lt"/>
              </a:rPr>
              <a:t>3</a:t>
            </a:r>
            <a:r>
              <a:rPr lang="en-US" altLang="en-US" sz="2400" dirty="0">
                <a:latin typeface="+mj-lt"/>
              </a:rPr>
              <a:t> or </a:t>
            </a:r>
            <a:r>
              <a:rPr lang="en-US" altLang="en-US" sz="2400" i="1" dirty="0">
                <a:latin typeface="+mj-lt"/>
              </a:rPr>
              <a:t>T</a:t>
            </a:r>
            <a:r>
              <a:rPr lang="en-US" altLang="en-US" sz="2400" i="1" baseline="-25000" dirty="0">
                <a:latin typeface="+mj-lt"/>
              </a:rPr>
              <a:t>4</a:t>
            </a:r>
            <a:r>
              <a:rPr lang="en-US" altLang="en-US" sz="2400" dirty="0">
                <a:latin typeface="+mj-lt"/>
              </a:rPr>
              <a:t> must be rolled back and its locks released.</a:t>
            </a:r>
          </a:p>
        </p:txBody>
      </p:sp>
      <p:pic>
        <p:nvPicPr>
          <p:cNvPr id="11" name="Picture 4">
            <a:extLst>
              <a:ext uri="{FF2B5EF4-FFF2-40B4-BE49-F238E27FC236}">
                <a16:creationId xmlns="" xmlns:a16="http://schemas.microsoft.com/office/drawing/2014/main" id="{D8F53C57-6464-4D00-B077-3A9CBDE04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31" t="2899" r="13043" b="1450"/>
          <a:stretch>
            <a:fillRect/>
          </a:stretch>
        </p:blipFill>
        <p:spPr bwMode="auto">
          <a:xfrm>
            <a:off x="3175246" y="1232701"/>
            <a:ext cx="2665413" cy="2625725"/>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498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91D8AC-4B4A-411F-BAAE-F9618D7870F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 xmlns:a16="http://schemas.microsoft.com/office/drawing/2014/main" id="{52F307AE-7E5B-44E5-B1EB-D553301E110F}"/>
              </a:ext>
            </a:extLst>
          </p:cNvPr>
          <p:cNvSpPr txBox="1">
            <a:spLocks noChangeArrowheads="1"/>
          </p:cNvSpPr>
          <p:nvPr/>
        </p:nvSpPr>
        <p:spPr bwMode="auto">
          <a:xfrm>
            <a:off x="1126724" y="1069180"/>
            <a:ext cx="7661275"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The potential for deadlock exists in most locking protocols. Deadlocks are a necessary evil.</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1" i="0" u="none" strike="noStrike" kern="1200" cap="none" spc="0" normalizeH="0" baseline="0" noProof="0" dirty="0">
                <a:ln>
                  <a:noFill/>
                </a:ln>
                <a:solidFill>
                  <a:schemeClr val="tx1"/>
                </a:solidFill>
                <a:effectLst/>
                <a:uLnTx/>
                <a:uFillTx/>
                <a:latin typeface="+mj-lt"/>
                <a:ea typeface="+mn-ea"/>
                <a:cs typeface="+mn-cs"/>
              </a:rPr>
              <a:t>Starvation</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also possible if concurrency control manager is badly designed. For example:</a:t>
            </a:r>
          </a:p>
          <a:p>
            <a:pPr marL="685800" marR="0" lvl="1" indent="-228600" algn="l" defTabSz="685800" rtl="0" eaLnBrk="1" fontAlgn="base" latinLnBrk="0" hangingPunct="1">
              <a:lnSpc>
                <a:spcPct val="110000"/>
              </a:lnSpc>
              <a:spcBef>
                <a:spcPts val="700"/>
              </a:spcBef>
              <a:spcAft>
                <a:spcPct val="0"/>
              </a:spcAft>
              <a:buClr>
                <a:srgbClr val="2A1A00"/>
              </a:buClr>
              <a:buSzTx/>
              <a:buFont typeface="Gill Sans MT" panose="020B0502020104020203"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A transaction may be waiting for an X-lock on an item, while a sequence of other transactions request and are granted an S-lock on the same item.  </a:t>
            </a:r>
          </a:p>
          <a:p>
            <a:pPr marL="685800" marR="0" lvl="1" indent="-228600" algn="l" defTabSz="685800" rtl="0" eaLnBrk="1" fontAlgn="base" latinLnBrk="0" hangingPunct="1">
              <a:lnSpc>
                <a:spcPct val="110000"/>
              </a:lnSpc>
              <a:spcBef>
                <a:spcPts val="700"/>
              </a:spcBef>
              <a:spcAft>
                <a:spcPct val="0"/>
              </a:spcAft>
              <a:buClr>
                <a:srgbClr val="2A1A00"/>
              </a:buClr>
              <a:buSzTx/>
              <a:buFont typeface="Gill Sans MT" panose="020B0502020104020203"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The same transaction is repeatedly rolled back due to deadlocks.</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Concurrency control manager can be designed to prevent starvation.</a:t>
            </a:r>
          </a:p>
        </p:txBody>
      </p:sp>
    </p:spTree>
    <p:extLst>
      <p:ext uri="{BB962C8B-B14F-4D97-AF65-F5344CB8AC3E}">
        <p14:creationId xmlns:p14="http://schemas.microsoft.com/office/powerpoint/2010/main" val="22667710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CAC3A9-6AF5-44CB-83FE-FF51365FFCB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 xmlns:a16="http://schemas.microsoft.com/office/drawing/2014/main"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t>P</a:t>
            </a:r>
            <a:r>
              <a:rPr lang="en-US" sz="2400" b="1" dirty="0"/>
              <a:t>roblems with 2-PL</a:t>
            </a:r>
            <a:r>
              <a:rPr lang="en-US" sz="2400" dirty="0"/>
              <a:t>, </a:t>
            </a:r>
          </a:p>
          <a:p>
            <a:pPr lvl="1" algn="just"/>
            <a:r>
              <a:rPr lang="en-US" sz="2000" dirty="0"/>
              <a:t>Cascading Aborts and Deadlocks.</a:t>
            </a:r>
          </a:p>
          <a:p>
            <a:pPr lvl="1" algn="just"/>
            <a:endParaRPr lang="en-US" sz="2000" dirty="0"/>
          </a:p>
          <a:p>
            <a:pPr lvl="1" algn="just"/>
            <a:endParaRPr lang="en-US" sz="2000" dirty="0"/>
          </a:p>
          <a:p>
            <a:pPr fontAlgn="base"/>
            <a:r>
              <a:rPr lang="en-US" dirty="0"/>
              <a:t>There are three categories:</a:t>
            </a:r>
          </a:p>
          <a:p>
            <a:pPr lvl="1" fontAlgn="base"/>
            <a:r>
              <a:rPr lang="en-US" dirty="0"/>
              <a:t>Strict 2-PL</a:t>
            </a:r>
          </a:p>
          <a:p>
            <a:pPr lvl="1" fontAlgn="base"/>
            <a:r>
              <a:rPr lang="en-US" dirty="0"/>
              <a:t>Rigorous 2-PL</a:t>
            </a:r>
          </a:p>
          <a:p>
            <a:pPr lvl="1" fontAlgn="base"/>
            <a:r>
              <a:rPr lang="en-US" dirty="0"/>
              <a:t>Conservative 2-PL</a:t>
            </a:r>
          </a:p>
          <a:p>
            <a:pPr lvl="2" algn="just">
              <a:buNone/>
            </a:pPr>
            <a:endParaRPr lang="en-US" altLang="en-US" sz="1600" dirty="0">
              <a:solidFill>
                <a:srgbClr val="0070C0"/>
              </a:solidFill>
            </a:endParaRPr>
          </a:p>
        </p:txBody>
      </p:sp>
    </p:spTree>
    <p:extLst>
      <p:ext uri="{BB962C8B-B14F-4D97-AF65-F5344CB8AC3E}">
        <p14:creationId xmlns:p14="http://schemas.microsoft.com/office/powerpoint/2010/main" val="11458449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F6FAA8-C2FF-4C30-867B-466575B16EE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 xmlns:a16="http://schemas.microsoft.com/office/drawing/2014/main"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Conservative 2-PL –</a:t>
            </a:r>
          </a:p>
          <a:p>
            <a:pPr fontAlgn="base"/>
            <a:r>
              <a:rPr lang="en-US" sz="2600" dirty="0"/>
              <a:t> </a:t>
            </a:r>
            <a:r>
              <a:rPr lang="en-US" sz="2600" b="1" dirty="0"/>
              <a:t>Static 2-PL</a:t>
            </a:r>
            <a:r>
              <a:rPr lang="en-US" sz="2600" dirty="0"/>
              <a:t>, this protocol requires the transaction to lock all the items it access before the Transaction begins execution by </a:t>
            </a:r>
            <a:r>
              <a:rPr lang="en-US" sz="2600" dirty="0" err="1"/>
              <a:t>predeclaring</a:t>
            </a:r>
            <a:r>
              <a:rPr lang="en-US" sz="2600" dirty="0"/>
              <a:t> its read-set and write-set.</a:t>
            </a:r>
          </a:p>
          <a:p>
            <a:pPr lvl="1" fontAlgn="base">
              <a:buFont typeface="Wingdings" pitchFamily="2" charset="2"/>
              <a:buChar char="Ø"/>
            </a:pPr>
            <a:r>
              <a:rPr lang="en-US" sz="2000" dirty="0"/>
              <a:t>If any of the </a:t>
            </a:r>
            <a:r>
              <a:rPr lang="en-US" sz="2000" dirty="0" err="1"/>
              <a:t>predeclared</a:t>
            </a:r>
            <a:r>
              <a:rPr lang="en-US" sz="2000" dirty="0"/>
              <a:t> items needed cannot be locked, the transaction does not lock any of the items, instead it waits until all the items are available for locking.</a:t>
            </a:r>
            <a:br>
              <a:rPr lang="en-US" sz="2000" dirty="0"/>
            </a:br>
            <a:r>
              <a:rPr lang="en-US" sz="2000" dirty="0"/>
              <a:t/>
            </a:r>
            <a:br>
              <a:rPr lang="en-US" sz="2000" dirty="0"/>
            </a:br>
            <a:r>
              <a:rPr lang="en-US" sz="2000" dirty="0">
                <a:solidFill>
                  <a:srgbClr val="FF0000"/>
                </a:solidFill>
              </a:rPr>
              <a:t>Conservative 2-PL is </a:t>
            </a:r>
            <a:r>
              <a:rPr lang="en-US" sz="2000" i="1" dirty="0">
                <a:solidFill>
                  <a:srgbClr val="FF0000"/>
                </a:solidFill>
              </a:rPr>
              <a:t>Deadlock free</a:t>
            </a:r>
            <a:r>
              <a:rPr lang="en-US" sz="2000" dirty="0">
                <a:solidFill>
                  <a:srgbClr val="FF0000"/>
                </a:solidFill>
              </a:rPr>
              <a:t> and but it does not ensure Strict schedule</a:t>
            </a:r>
          </a:p>
        </p:txBody>
      </p:sp>
    </p:spTree>
    <p:extLst>
      <p:ext uri="{BB962C8B-B14F-4D97-AF65-F5344CB8AC3E}">
        <p14:creationId xmlns:p14="http://schemas.microsoft.com/office/powerpoint/2010/main" val="35352240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54C51E-D7FF-4AE9-9652-6B35EA68175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 xmlns:a16="http://schemas.microsoft.com/office/drawing/2014/main"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en-US" sz="3600" b="1" dirty="0"/>
              <a:t> Strict-2PL </a:t>
            </a:r>
            <a:endParaRPr lang="en-US" sz="2400" b="1" dirty="0"/>
          </a:p>
          <a:p>
            <a:pPr algn="just">
              <a:buFont typeface="Wingdings" pitchFamily="2" charset="2"/>
              <a:buChar char="Ø"/>
            </a:pPr>
            <a:r>
              <a:rPr lang="en-US" sz="2400" dirty="0"/>
              <a:t>The first phase of Strict-2PL is same as 2PL.</a:t>
            </a:r>
          </a:p>
          <a:p>
            <a:pPr algn="just">
              <a:buFont typeface="Wingdings" pitchFamily="2" charset="2"/>
              <a:buChar char="Ø"/>
            </a:pPr>
            <a:r>
              <a:rPr lang="en-US" sz="2400" dirty="0"/>
              <a:t> After acquiring all the locks in the first phase, the transaction continues to execute normally. But in contrast to 2PL, Strict-2PL does not release a lock after using it.</a:t>
            </a:r>
          </a:p>
          <a:p>
            <a:pPr algn="just">
              <a:buFont typeface="Wingdings" pitchFamily="2" charset="2"/>
              <a:buChar char="Ø"/>
            </a:pPr>
            <a:r>
              <a:rPr lang="en-US" sz="2400" dirty="0"/>
              <a:t> Strict-2PL holds all the locks until the commit point and releases all the locks at a time. </a:t>
            </a:r>
          </a:p>
          <a:p>
            <a:pPr algn="just">
              <a:buFont typeface="Wingdings" pitchFamily="2" charset="2"/>
              <a:buChar char="Ø"/>
            </a:pPr>
            <a:r>
              <a:rPr lang="en-US" sz="2400" dirty="0"/>
              <a:t>Strict-2PL does not have cascading abort as 2PL does.</a:t>
            </a:r>
          </a:p>
          <a:p>
            <a:pPr fontAlgn="base"/>
            <a:r>
              <a:rPr lang="en-US" sz="2400" dirty="0"/>
              <a:t>Following Strict 2-PL ensures that our schedule is:</a:t>
            </a:r>
          </a:p>
          <a:p>
            <a:pPr lvl="1" fontAlgn="base"/>
            <a:r>
              <a:rPr lang="en-US" sz="2000" dirty="0"/>
              <a:t>Recoverable</a:t>
            </a:r>
          </a:p>
          <a:p>
            <a:pPr lvl="1" fontAlgn="base"/>
            <a:r>
              <a:rPr lang="en-US" sz="2000" dirty="0" err="1"/>
              <a:t>Cascadeless</a:t>
            </a:r>
            <a:endParaRPr lang="en-US" sz="2000" dirty="0"/>
          </a:p>
          <a:p>
            <a:pPr algn="just">
              <a:buFont typeface="Wingdings" pitchFamily="2" charset="2"/>
              <a:buChar char="Ø"/>
            </a:pPr>
            <a:endParaRPr lang="en-US" altLang="en-US" sz="2400" dirty="0">
              <a:solidFill>
                <a:srgbClr val="0070C0"/>
              </a:solidFill>
            </a:endParaRPr>
          </a:p>
        </p:txBody>
      </p:sp>
    </p:spTree>
    <p:extLst>
      <p:ext uri="{BB962C8B-B14F-4D97-AF65-F5344CB8AC3E}">
        <p14:creationId xmlns:p14="http://schemas.microsoft.com/office/powerpoint/2010/main" val="4232875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8909FE-2C95-46E8-BA8B-31CFEF55897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 xmlns:a16="http://schemas.microsoft.com/office/drawing/2014/main"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Rigorous 2-PL –</a:t>
            </a:r>
          </a:p>
          <a:p>
            <a:pPr fontAlgn="base">
              <a:buFont typeface="Wingdings" pitchFamily="2" charset="2"/>
              <a:buChar char="Ø"/>
            </a:pPr>
            <a:r>
              <a:rPr lang="en-US" sz="2400" dirty="0"/>
              <a:t>This requires that in addition to the lock being 2-Phase </a:t>
            </a:r>
            <a:r>
              <a:rPr lang="en-US" sz="2400" b="1" dirty="0"/>
              <a:t>all Exclusive(X) and Shared(S) Locks</a:t>
            </a:r>
            <a:r>
              <a:rPr lang="en-US" sz="2400" dirty="0"/>
              <a:t> held by the transaction be released until </a:t>
            </a:r>
            <a:r>
              <a:rPr lang="en-US" sz="2400" i="1" dirty="0"/>
              <a:t>after</a:t>
            </a:r>
            <a:r>
              <a:rPr lang="en-US" sz="2400" dirty="0"/>
              <a:t> the Transaction Commits.</a:t>
            </a:r>
          </a:p>
          <a:p>
            <a:pPr fontAlgn="base">
              <a:buFont typeface="Wingdings" pitchFamily="2" charset="2"/>
              <a:buChar char="Ø"/>
            </a:pPr>
            <a:r>
              <a:rPr lang="en-US" sz="2400" dirty="0"/>
              <a:t>Following Rigorous 2-PL ensures that our schedule is:</a:t>
            </a:r>
          </a:p>
          <a:p>
            <a:pPr lvl="1" fontAlgn="base"/>
            <a:r>
              <a:rPr lang="en-US" dirty="0"/>
              <a:t>Recoverable</a:t>
            </a:r>
          </a:p>
          <a:p>
            <a:pPr lvl="1" fontAlgn="base"/>
            <a:r>
              <a:rPr lang="en-US" dirty="0" err="1"/>
              <a:t>Cascadeless</a:t>
            </a:r>
            <a:endParaRPr lang="en-US" dirty="0"/>
          </a:p>
          <a:p>
            <a:pPr lvl="1" fontAlgn="base">
              <a:buFont typeface="Wingdings" pitchFamily="2" charset="2"/>
              <a:buChar char="Ø"/>
            </a:pPr>
            <a:endParaRPr lang="en-US" sz="2000" dirty="0"/>
          </a:p>
        </p:txBody>
      </p:sp>
    </p:spTree>
    <p:extLst>
      <p:ext uri="{BB962C8B-B14F-4D97-AF65-F5344CB8AC3E}">
        <p14:creationId xmlns:p14="http://schemas.microsoft.com/office/powerpoint/2010/main" val="148823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5FD9520-BBCB-CEB0-564A-7CAFD1E2669B}"/>
              </a:ext>
            </a:extLst>
          </p:cNvPr>
          <p:cNvSpPr>
            <a:spLocks noGrp="1"/>
          </p:cNvSpPr>
          <p:nvPr>
            <p:ph type="dt" sz="quarter" idx="10"/>
          </p:nvPr>
        </p:nvSpPr>
        <p:spPr/>
        <p:txBody>
          <a:bodyPr/>
          <a:lstStyle/>
          <a:p>
            <a:pPr>
              <a:defRPr/>
            </a:pPr>
            <a:fld id="{191D1D23-B120-488F-81D8-E7229882ACC7}" type="datetime1">
              <a:rPr lang="en-US"/>
              <a:pPr>
                <a:defRPr/>
              </a:pPr>
              <a:t>08/05/22</a:t>
            </a:fld>
            <a:endParaRPr lang="en-US"/>
          </a:p>
        </p:txBody>
      </p:sp>
      <p:sp>
        <p:nvSpPr>
          <p:cNvPr id="5" name="Footer Placeholder 4">
            <a:extLst>
              <a:ext uri="{FF2B5EF4-FFF2-40B4-BE49-F238E27FC236}">
                <a16:creationId xmlns="" xmlns:a16="http://schemas.microsoft.com/office/drawing/2014/main" id="{85F50671-89B2-59CF-B4B0-2103141DCFC0}"/>
              </a:ext>
            </a:extLst>
          </p:cNvPr>
          <p:cNvSpPr>
            <a:spLocks noGrp="1"/>
          </p:cNvSpPr>
          <p:nvPr>
            <p:ph type="ftr" sz="quarter" idx="11"/>
          </p:nvPr>
        </p:nvSpPr>
        <p:spPr>
          <a:xfrm>
            <a:off x="2051050" y="6356350"/>
            <a:ext cx="5761038"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5364" name="Slide Number Placeholder 5">
            <a:extLst>
              <a:ext uri="{FF2B5EF4-FFF2-40B4-BE49-F238E27FC236}">
                <a16:creationId xmlns="" xmlns:a16="http://schemas.microsoft.com/office/drawing/2014/main" id="{FEBFC83A-41C2-BED3-0A1B-0233A994F1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5F794F-B8A0-4DBB-BD5A-EC4ACDA430E7}"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pic>
        <p:nvPicPr>
          <p:cNvPr id="15365" name="Picture 2" descr="E:\NIET\Project\xLogo11.png.pagespeed.ic.pydHLuCQEZ.png">
            <a:extLst>
              <a:ext uri="{FF2B5EF4-FFF2-40B4-BE49-F238E27FC236}">
                <a16:creationId xmlns="" xmlns:a16="http://schemas.microsoft.com/office/drawing/2014/main" id="{17A0256D-EEFB-F5DE-8559-D6C1CB12D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A28ED37B-5752-B9D4-FE7E-65AC6EE7BDC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Result Analysis</a:t>
            </a:r>
          </a:p>
        </p:txBody>
      </p:sp>
    </p:spTree>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23358" y="0"/>
            <a:ext cx="7720641" cy="698740"/>
          </a:xfrm>
          <a:solidFill>
            <a:schemeClr val="accent5">
              <a:lumMod val="60000"/>
              <a:lumOff val="40000"/>
            </a:schemeClr>
          </a:solidFill>
        </p:spPr>
        <p:txBody>
          <a:bodyPr/>
          <a:lstStyle/>
          <a:p>
            <a:pPr>
              <a:defRPr/>
            </a:pPr>
            <a:r>
              <a:rPr lang="en-US" dirty="0" smtClean="0"/>
              <a:t>Graph </a:t>
            </a:r>
            <a:r>
              <a:rPr lang="en-US" dirty="0" smtClean="0">
                <a:ea typeface="+mj-ea"/>
              </a:rPr>
              <a:t>based protocol</a:t>
            </a:r>
            <a:endParaRPr lang="en-US" dirty="0">
              <a:ea typeface="+mj-ea"/>
            </a:endParaRPr>
          </a:p>
        </p:txBody>
      </p:sp>
      <p:sp>
        <p:nvSpPr>
          <p:cNvPr id="2" name="Date Placeholder 1">
            <a:extLst>
              <a:ext uri="{FF2B5EF4-FFF2-40B4-BE49-F238E27FC236}">
                <a16:creationId xmlns="" xmlns:a16="http://schemas.microsoft.com/office/drawing/2014/main" id="{911E1A01-025E-43C0-9CDA-39E7A6F6AF44}"/>
              </a:ext>
            </a:extLst>
          </p:cNvPr>
          <p:cNvSpPr>
            <a:spLocks noGrp="1"/>
          </p:cNvSpPr>
          <p:nvPr>
            <p:ph type="dt" sz="half" idx="10"/>
          </p:nvPr>
        </p:nvSpPr>
        <p:spPr/>
        <p:txBody>
          <a:bodyPr/>
          <a:lstStyle/>
          <a:p>
            <a:fld id="{374725D2-45C6-4CFB-97B4-C912554C92EF}" type="datetime1">
              <a:rPr lang="en-US" smtClean="0"/>
              <a:t>08/05/22</a:t>
            </a:fld>
            <a:endParaRPr lang="en-US"/>
          </a:p>
        </p:txBody>
      </p:sp>
      <p:sp>
        <p:nvSpPr>
          <p:cNvPr id="4" name="Slide Number Placeholder 3">
            <a:extLst>
              <a:ext uri="{FF2B5EF4-FFF2-40B4-BE49-F238E27FC236}">
                <a16:creationId xmlns=""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140</a:t>
            </a:fld>
            <a:endParaRPr lang="en-US"/>
          </a:p>
        </p:txBody>
      </p:sp>
      <p:sp>
        <p:nvSpPr>
          <p:cNvPr id="3" name="TextBox 2"/>
          <p:cNvSpPr txBox="1"/>
          <p:nvPr/>
        </p:nvSpPr>
        <p:spPr>
          <a:xfrm>
            <a:off x="533400" y="1066800"/>
            <a:ext cx="8229600" cy="4832092"/>
          </a:xfrm>
          <a:prstGeom prst="rect">
            <a:avLst/>
          </a:prstGeom>
          <a:noFill/>
        </p:spPr>
        <p:txBody>
          <a:bodyPr wrap="square" rtlCol="0">
            <a:spAutoFit/>
          </a:bodyPr>
          <a:lstStyle/>
          <a:p>
            <a:pPr marL="285750" indent="-285750" algn="just">
              <a:buFont typeface="Arial"/>
              <a:buChar char="•"/>
            </a:pPr>
            <a:r>
              <a:rPr lang="en-US" sz="2200" dirty="0" smtClean="0"/>
              <a:t>A lock based technique that guarantees serializability that is not based on 2PL.</a:t>
            </a:r>
          </a:p>
          <a:p>
            <a:pPr marL="285750" indent="-285750" algn="just">
              <a:buFont typeface="Arial"/>
              <a:buChar char="•"/>
            </a:pPr>
            <a:r>
              <a:rPr lang="en-US" sz="2200" dirty="0" smtClean="0"/>
              <a:t>Additional information is required, how the transactions will use the data.</a:t>
            </a:r>
          </a:p>
          <a:p>
            <a:pPr marL="285750" indent="-285750" algn="just">
              <a:buFont typeface="Arial"/>
              <a:buChar char="•"/>
            </a:pPr>
            <a:r>
              <a:rPr lang="en-US" sz="2200" dirty="0" smtClean="0"/>
              <a:t>We need an idea about the order the data items are to be accessed.</a:t>
            </a:r>
          </a:p>
          <a:p>
            <a:pPr marL="285750" indent="-285750" algn="just">
              <a:buFont typeface="Arial"/>
              <a:buChar char="•"/>
            </a:pPr>
            <a:r>
              <a:rPr lang="en-US" sz="2200" dirty="0" smtClean="0"/>
              <a:t>Partial ordering is imposed on the data items.</a:t>
            </a:r>
          </a:p>
          <a:p>
            <a:pPr marL="285750" indent="-285750" algn="just">
              <a:buFont typeface="Arial"/>
              <a:buChar char="•"/>
            </a:pPr>
            <a:r>
              <a:rPr lang="en-US" sz="2200" dirty="0" smtClean="0"/>
              <a:t>Only </a:t>
            </a:r>
            <a:r>
              <a:rPr lang="en-US" sz="2200" dirty="0"/>
              <a:t>Exclusive Locks are allowed.</a:t>
            </a:r>
          </a:p>
          <a:p>
            <a:pPr marL="800100" lvl="1" indent="-342900">
              <a:buFont typeface="Arial"/>
              <a:buChar char="•"/>
            </a:pPr>
            <a:r>
              <a:rPr lang="en-US" sz="2200" dirty="0"/>
              <a:t>The first lock by Ti may be on any data item. </a:t>
            </a:r>
          </a:p>
          <a:p>
            <a:pPr marL="800100" lvl="1" indent="-342900">
              <a:buFont typeface="Arial"/>
              <a:buChar char="•"/>
            </a:pPr>
            <a:r>
              <a:rPr lang="en-US" sz="2200" dirty="0" smtClean="0"/>
              <a:t>Subsequently</a:t>
            </a:r>
            <a:r>
              <a:rPr lang="en-US" sz="2200" dirty="0"/>
              <a:t>, a data Q can be locked by Ti only if the parent of Q is currently locked by </a:t>
            </a:r>
            <a:r>
              <a:rPr lang="en-US" sz="2200" dirty="0" smtClean="0"/>
              <a:t>Ti.</a:t>
            </a:r>
          </a:p>
          <a:p>
            <a:pPr marL="800100" lvl="1" indent="-342900">
              <a:buFont typeface="Arial"/>
              <a:buChar char="•"/>
            </a:pPr>
            <a:r>
              <a:rPr lang="en-US" sz="2200" dirty="0" smtClean="0"/>
              <a:t>Data </a:t>
            </a:r>
            <a:r>
              <a:rPr lang="en-US" sz="2200" dirty="0"/>
              <a:t>items can be unlocked at any </a:t>
            </a:r>
            <a:r>
              <a:rPr lang="en-US" sz="2200" dirty="0" smtClean="0"/>
              <a:t>time.</a:t>
            </a:r>
          </a:p>
          <a:p>
            <a:pPr marL="800100" lvl="1" indent="-342900">
              <a:buFont typeface="Arial"/>
              <a:buChar char="•"/>
            </a:pPr>
            <a:r>
              <a:rPr lang="en-US" sz="2200" dirty="0" smtClean="0"/>
              <a:t>Data item locked and unlocked by a transaction Ti can not be subsequently relocked by the same transaction.</a:t>
            </a:r>
            <a:endParaRPr lang="en-US" sz="2200" dirty="0"/>
          </a:p>
        </p:txBody>
      </p:sp>
    </p:spTree>
    <p:extLst>
      <p:ext uri="{BB962C8B-B14F-4D97-AF65-F5344CB8AC3E}">
        <p14:creationId xmlns:p14="http://schemas.microsoft.com/office/powerpoint/2010/main" val="223718678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23358" y="0"/>
            <a:ext cx="7720641" cy="698740"/>
          </a:xfrm>
          <a:solidFill>
            <a:schemeClr val="accent5">
              <a:lumMod val="60000"/>
              <a:lumOff val="40000"/>
            </a:schemeClr>
          </a:solidFill>
        </p:spPr>
        <p:txBody>
          <a:bodyPr/>
          <a:lstStyle/>
          <a:p>
            <a:pPr>
              <a:defRPr/>
            </a:pPr>
            <a:r>
              <a:rPr lang="en-US" dirty="0" smtClean="0"/>
              <a:t>Graph </a:t>
            </a:r>
            <a:r>
              <a:rPr lang="en-US" dirty="0" smtClean="0">
                <a:ea typeface="+mj-ea"/>
              </a:rPr>
              <a:t>based protocol</a:t>
            </a:r>
            <a:endParaRPr lang="en-US" dirty="0">
              <a:ea typeface="+mj-ea"/>
            </a:endParaRPr>
          </a:p>
        </p:txBody>
      </p:sp>
      <p:sp>
        <p:nvSpPr>
          <p:cNvPr id="2" name="Date Placeholder 1">
            <a:extLst>
              <a:ext uri="{FF2B5EF4-FFF2-40B4-BE49-F238E27FC236}">
                <a16:creationId xmlns="" xmlns:a16="http://schemas.microsoft.com/office/drawing/2014/main" id="{911E1A01-025E-43C0-9CDA-39E7A6F6AF44}"/>
              </a:ext>
            </a:extLst>
          </p:cNvPr>
          <p:cNvSpPr>
            <a:spLocks noGrp="1"/>
          </p:cNvSpPr>
          <p:nvPr>
            <p:ph type="dt" sz="half" idx="10"/>
          </p:nvPr>
        </p:nvSpPr>
        <p:spPr/>
        <p:txBody>
          <a:bodyPr/>
          <a:lstStyle/>
          <a:p>
            <a:fld id="{374725D2-45C6-4CFB-97B4-C912554C92EF}" type="datetime1">
              <a:rPr lang="en-US" smtClean="0"/>
              <a:t>08/05/22</a:t>
            </a:fld>
            <a:endParaRPr lang="en-US"/>
          </a:p>
        </p:txBody>
      </p:sp>
      <p:sp>
        <p:nvSpPr>
          <p:cNvPr id="4" name="Slide Number Placeholder 3">
            <a:extLst>
              <a:ext uri="{FF2B5EF4-FFF2-40B4-BE49-F238E27FC236}">
                <a16:creationId xmlns=""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141</a:t>
            </a:fld>
            <a:endParaRPr lang="en-US"/>
          </a:p>
        </p:txBody>
      </p:sp>
      <p:pic>
        <p:nvPicPr>
          <p:cNvPr id="7" name="Picture 6"/>
          <p:cNvPicPr>
            <a:picLocks noChangeAspect="1"/>
          </p:cNvPicPr>
          <p:nvPr/>
        </p:nvPicPr>
        <p:blipFill>
          <a:blip r:embed="rId3"/>
          <a:stretch>
            <a:fillRect/>
          </a:stretch>
        </p:blipFill>
        <p:spPr>
          <a:xfrm>
            <a:off x="2489200" y="914400"/>
            <a:ext cx="4152900" cy="5029200"/>
          </a:xfrm>
          <a:prstGeom prst="rect">
            <a:avLst/>
          </a:prstGeom>
        </p:spPr>
      </p:pic>
    </p:spTree>
    <p:extLst>
      <p:ext uri="{BB962C8B-B14F-4D97-AF65-F5344CB8AC3E}">
        <p14:creationId xmlns:p14="http://schemas.microsoft.com/office/powerpoint/2010/main" val="21841969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23358" y="0"/>
            <a:ext cx="7720641" cy="698740"/>
          </a:xfrm>
          <a:solidFill>
            <a:schemeClr val="accent5">
              <a:lumMod val="60000"/>
              <a:lumOff val="40000"/>
            </a:schemeClr>
          </a:solidFill>
        </p:spPr>
        <p:txBody>
          <a:bodyPr/>
          <a:lstStyle/>
          <a:p>
            <a:pPr>
              <a:defRPr/>
            </a:pPr>
            <a:r>
              <a:rPr lang="en-US" dirty="0" smtClean="0">
                <a:ea typeface="+mj-ea"/>
              </a:rPr>
              <a:t>Validation based protocol</a:t>
            </a:r>
            <a:endParaRPr lang="en-US" dirty="0">
              <a:ea typeface="+mj-ea"/>
            </a:endParaRPr>
          </a:p>
        </p:txBody>
      </p:sp>
      <p:sp>
        <p:nvSpPr>
          <p:cNvPr id="2" name="Date Placeholder 1">
            <a:extLst>
              <a:ext uri="{FF2B5EF4-FFF2-40B4-BE49-F238E27FC236}">
                <a16:creationId xmlns="" xmlns:a16="http://schemas.microsoft.com/office/drawing/2014/main" id="{911E1A01-025E-43C0-9CDA-39E7A6F6AF44}"/>
              </a:ext>
            </a:extLst>
          </p:cNvPr>
          <p:cNvSpPr>
            <a:spLocks noGrp="1"/>
          </p:cNvSpPr>
          <p:nvPr>
            <p:ph type="dt" sz="half" idx="10"/>
          </p:nvPr>
        </p:nvSpPr>
        <p:spPr/>
        <p:txBody>
          <a:bodyPr/>
          <a:lstStyle/>
          <a:p>
            <a:fld id="{374725D2-45C6-4CFB-97B4-C912554C92EF}" type="datetime1">
              <a:rPr lang="en-US" smtClean="0"/>
              <a:t>08/05/22</a:t>
            </a:fld>
            <a:endParaRPr lang="en-US"/>
          </a:p>
        </p:txBody>
      </p:sp>
      <p:sp>
        <p:nvSpPr>
          <p:cNvPr id="4" name="Slide Number Placeholder 3">
            <a:extLst>
              <a:ext uri="{FF2B5EF4-FFF2-40B4-BE49-F238E27FC236}">
                <a16:creationId xmlns=""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142</a:t>
            </a:fld>
            <a:endParaRPr lang="en-US"/>
          </a:p>
        </p:txBody>
      </p:sp>
      <p:sp>
        <p:nvSpPr>
          <p:cNvPr id="3" name="Rectangle 2"/>
          <p:cNvSpPr/>
          <p:nvPr/>
        </p:nvSpPr>
        <p:spPr>
          <a:xfrm>
            <a:off x="457200" y="990600"/>
            <a:ext cx="8382000" cy="5847754"/>
          </a:xfrm>
          <a:prstGeom prst="rect">
            <a:avLst/>
          </a:prstGeom>
        </p:spPr>
        <p:txBody>
          <a:bodyPr wrap="square">
            <a:spAutoFit/>
          </a:bodyPr>
          <a:lstStyle/>
          <a:p>
            <a:pPr algn="just"/>
            <a:r>
              <a:rPr lang="en-US" sz="2200" dirty="0"/>
              <a:t>Validation Based Protocol is also called Optimistic Concurrency Control Technique. This protocol is used in DBMS (Database Management System) for avoiding concurrency in transactions. It is called optimistic because of the assumption it makes, i.e. very less interference occurs, therefore, there is no need for checking while the transaction is executed. </a:t>
            </a:r>
          </a:p>
          <a:p>
            <a:pPr algn="just"/>
            <a:endParaRPr lang="en-US" sz="2200" dirty="0"/>
          </a:p>
          <a:p>
            <a:pPr algn="just"/>
            <a:r>
              <a:rPr lang="en-US" sz="2200" dirty="0"/>
              <a:t>In this technique, no checking is done while the transaction is been executed. Until the transaction end is reached updates in the transaction are not applied directly to the database. All updates are applied to local copies of data items kept for the transaction. At the end of transaction execution, while execution of the transaction, a validation phase checks whether any of transaction updates violate serializability. If there is no violation of serializability the transaction is committed and the database is updated; or else, the transaction is updated and then restarted. </a:t>
            </a:r>
          </a:p>
          <a:p>
            <a:pPr algn="just"/>
            <a:endParaRPr lang="en-US" sz="2200" dirty="0"/>
          </a:p>
        </p:txBody>
      </p:sp>
    </p:spTree>
    <p:extLst>
      <p:ext uri="{BB962C8B-B14F-4D97-AF65-F5344CB8AC3E}">
        <p14:creationId xmlns:p14="http://schemas.microsoft.com/office/powerpoint/2010/main" val="21748209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23358" y="0"/>
            <a:ext cx="7720641" cy="698740"/>
          </a:xfrm>
          <a:solidFill>
            <a:schemeClr val="accent5">
              <a:lumMod val="60000"/>
              <a:lumOff val="40000"/>
            </a:schemeClr>
          </a:solidFill>
        </p:spPr>
        <p:txBody>
          <a:bodyPr/>
          <a:lstStyle/>
          <a:p>
            <a:pPr>
              <a:defRPr/>
            </a:pPr>
            <a:r>
              <a:rPr lang="en-US" dirty="0" smtClean="0">
                <a:ea typeface="+mj-ea"/>
              </a:rPr>
              <a:t>Validation based protocol</a:t>
            </a:r>
            <a:endParaRPr lang="en-US" dirty="0">
              <a:ea typeface="+mj-ea"/>
            </a:endParaRPr>
          </a:p>
        </p:txBody>
      </p:sp>
      <p:sp>
        <p:nvSpPr>
          <p:cNvPr id="2" name="Date Placeholder 1">
            <a:extLst>
              <a:ext uri="{FF2B5EF4-FFF2-40B4-BE49-F238E27FC236}">
                <a16:creationId xmlns="" xmlns:a16="http://schemas.microsoft.com/office/drawing/2014/main" id="{911E1A01-025E-43C0-9CDA-39E7A6F6AF44}"/>
              </a:ext>
            </a:extLst>
          </p:cNvPr>
          <p:cNvSpPr>
            <a:spLocks noGrp="1"/>
          </p:cNvSpPr>
          <p:nvPr>
            <p:ph type="dt" sz="half" idx="10"/>
          </p:nvPr>
        </p:nvSpPr>
        <p:spPr/>
        <p:txBody>
          <a:bodyPr/>
          <a:lstStyle/>
          <a:p>
            <a:fld id="{374725D2-45C6-4CFB-97B4-C912554C92EF}" type="datetime1">
              <a:rPr lang="en-US" smtClean="0"/>
              <a:t>08/05/22</a:t>
            </a:fld>
            <a:endParaRPr lang="en-US"/>
          </a:p>
        </p:txBody>
      </p:sp>
      <p:sp>
        <p:nvSpPr>
          <p:cNvPr id="4" name="Slide Number Placeholder 3">
            <a:extLst>
              <a:ext uri="{FF2B5EF4-FFF2-40B4-BE49-F238E27FC236}">
                <a16:creationId xmlns=""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143</a:t>
            </a:fld>
            <a:endParaRPr lang="en-US"/>
          </a:p>
        </p:txBody>
      </p:sp>
      <p:sp>
        <p:nvSpPr>
          <p:cNvPr id="3" name="Rectangle 2"/>
          <p:cNvSpPr/>
          <p:nvPr/>
        </p:nvSpPr>
        <p:spPr>
          <a:xfrm>
            <a:off x="609600" y="838200"/>
            <a:ext cx="8077200" cy="5847754"/>
          </a:xfrm>
          <a:prstGeom prst="rect">
            <a:avLst/>
          </a:prstGeom>
        </p:spPr>
        <p:txBody>
          <a:bodyPr wrap="square">
            <a:spAutoFit/>
          </a:bodyPr>
          <a:lstStyle/>
          <a:p>
            <a:r>
              <a:rPr lang="en-US" sz="2200" dirty="0" smtClean="0"/>
              <a:t>Optimistic </a:t>
            </a:r>
            <a:r>
              <a:rPr lang="en-US" sz="2200" dirty="0"/>
              <a:t>Concurrency Control is a three-phase protocol. The three phases for validation based protocol: </a:t>
            </a:r>
          </a:p>
          <a:p>
            <a:r>
              <a:rPr lang="en-US" sz="2200" dirty="0"/>
              <a:t> </a:t>
            </a:r>
          </a:p>
          <a:p>
            <a:r>
              <a:rPr lang="en-US" sz="2200" b="1" dirty="0"/>
              <a:t>Read Phase: </a:t>
            </a:r>
          </a:p>
          <a:p>
            <a:r>
              <a:rPr lang="en-US" sz="2200" dirty="0"/>
              <a:t>Values of committed data items from the database can be read by a transaction. Updates are only applied to local data versions. </a:t>
            </a:r>
          </a:p>
          <a:p>
            <a:r>
              <a:rPr lang="en-US" sz="2200" dirty="0"/>
              <a:t> </a:t>
            </a:r>
          </a:p>
          <a:p>
            <a:r>
              <a:rPr lang="en-US" sz="2200" b="1" dirty="0"/>
              <a:t>Validation Phase: </a:t>
            </a:r>
          </a:p>
          <a:p>
            <a:r>
              <a:rPr lang="en-US" sz="2200" dirty="0"/>
              <a:t>Checking is performed to make sure that there is no violation of serializability when the transaction updates are applied to the database. </a:t>
            </a:r>
          </a:p>
          <a:p>
            <a:r>
              <a:rPr lang="en-US" sz="2200" dirty="0"/>
              <a:t> </a:t>
            </a:r>
          </a:p>
          <a:p>
            <a:r>
              <a:rPr lang="en-US" sz="2200" b="1" dirty="0"/>
              <a:t>Write Phase: </a:t>
            </a:r>
          </a:p>
          <a:p>
            <a:r>
              <a:rPr lang="en-US" sz="2200" dirty="0"/>
              <a:t>On the success of the validation phase, the transaction updates are applied to the database, otherwise, the updates are discarded and the transaction is slowed down.</a:t>
            </a:r>
          </a:p>
        </p:txBody>
      </p:sp>
    </p:spTree>
    <p:extLst>
      <p:ext uri="{BB962C8B-B14F-4D97-AF65-F5344CB8AC3E}">
        <p14:creationId xmlns:p14="http://schemas.microsoft.com/office/powerpoint/2010/main" val="35460210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B9F77B-9557-49AC-B77C-4A74F5D3414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Multiple Granularity Locking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 xmlns:a16="http://schemas.microsoft.com/office/drawing/2014/main" id="{88D55543-5AC2-4702-989A-BFAD23FFAF13}"/>
              </a:ext>
            </a:extLst>
          </p:cNvPr>
          <p:cNvSpPr txBox="1">
            <a:spLocks noChangeArrowheads="1"/>
          </p:cNvSpPr>
          <p:nvPr/>
        </p:nvSpPr>
        <p:spPr>
          <a:xfrm>
            <a:off x="1139178" y="928148"/>
            <a:ext cx="7676348" cy="52684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b="1" dirty="0"/>
              <a:t>Transaction </a:t>
            </a:r>
            <a:r>
              <a:rPr lang="en-US" altLang="en-US" sz="2200" b="1" i="1" dirty="0"/>
              <a:t>T</a:t>
            </a:r>
            <a:r>
              <a:rPr lang="en-US" altLang="en-US" sz="2200" b="1" i="1" baseline="-25000" dirty="0"/>
              <a:t>i</a:t>
            </a:r>
            <a:r>
              <a:rPr lang="en-US" altLang="en-US" sz="2200" b="1" dirty="0"/>
              <a:t> can lock a node </a:t>
            </a:r>
            <a:r>
              <a:rPr lang="en-US" altLang="en-US" sz="2200" b="1" i="1" dirty="0"/>
              <a:t>Q</a:t>
            </a:r>
            <a:r>
              <a:rPr lang="en-US" altLang="en-US" sz="2200" b="1" dirty="0"/>
              <a:t>, using the following rules:</a:t>
            </a:r>
          </a:p>
          <a:p>
            <a:pPr marL="800100" lvl="1" indent="-342900">
              <a:lnSpc>
                <a:spcPct val="90000"/>
              </a:lnSpc>
              <a:buFont typeface="Monotype Sorts" pitchFamily="2" charset="2"/>
              <a:buAutoNum type="arabicPeriod"/>
            </a:pPr>
            <a:r>
              <a:rPr lang="en-US" altLang="en-US" sz="2200" dirty="0"/>
              <a:t>The lock compatibility matrix must be observed.</a:t>
            </a:r>
          </a:p>
          <a:p>
            <a:pPr marL="800100" lvl="1" indent="-342900">
              <a:buFont typeface="Monotype Sorts" pitchFamily="2" charset="2"/>
              <a:buAutoNum type="arabicPeriod"/>
            </a:pPr>
            <a:r>
              <a:rPr lang="en-US" altLang="en-US" sz="2200" dirty="0"/>
              <a:t>The root of the tree must be locked first, and may be locked in any mode.</a:t>
            </a:r>
          </a:p>
          <a:p>
            <a:pPr marL="800100" lvl="1" indent="-342900">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S or IS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IS mode.</a:t>
            </a:r>
          </a:p>
          <a:p>
            <a:pPr marL="800100" lvl="1" indent="-342900">
              <a:lnSpc>
                <a:spcPct val="90000"/>
              </a:lnSpc>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X, SIX, or IX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SIX mode.</a:t>
            </a:r>
          </a:p>
          <a:p>
            <a:pPr marL="800100" lvl="1" indent="-342900">
              <a:lnSpc>
                <a:spcPct val="90000"/>
              </a:lnSpc>
              <a:buFont typeface="Monotype Sorts" pitchFamily="2" charset="2"/>
              <a:buAutoNum type="arabicPeriod"/>
            </a:pPr>
            <a:r>
              <a:rPr lang="en-US" altLang="en-US" sz="2200" i="1" dirty="0"/>
              <a:t>T</a:t>
            </a:r>
            <a:r>
              <a:rPr lang="en-US" altLang="en-US" sz="2200" i="1" baseline="-25000" dirty="0"/>
              <a:t>i</a:t>
            </a:r>
            <a:r>
              <a:rPr lang="en-US" altLang="en-US" sz="2200" dirty="0"/>
              <a:t> can lock a node only if it has not previously unlocked any node (that is, </a:t>
            </a:r>
            <a:r>
              <a:rPr lang="en-US" altLang="en-US" sz="2200" i="1" dirty="0"/>
              <a:t>T</a:t>
            </a:r>
            <a:r>
              <a:rPr lang="en-US" altLang="en-US" sz="2200" i="1" baseline="-25000" dirty="0"/>
              <a:t>i</a:t>
            </a:r>
            <a:r>
              <a:rPr lang="en-US" altLang="en-US" sz="2200" i="1" dirty="0"/>
              <a:t> </a:t>
            </a:r>
            <a:r>
              <a:rPr lang="en-US" altLang="en-US" sz="2200" dirty="0"/>
              <a:t>is two-phase).</a:t>
            </a:r>
          </a:p>
          <a:p>
            <a:pPr marL="800100" lvl="1" indent="-342900">
              <a:buFont typeface="Monotype Sorts" pitchFamily="2" charset="2"/>
              <a:buAutoNum type="arabicPeriod"/>
            </a:pPr>
            <a:r>
              <a:rPr lang="en-US" altLang="en-US" sz="2200" i="1" dirty="0"/>
              <a:t>T</a:t>
            </a:r>
            <a:r>
              <a:rPr lang="en-US" altLang="en-US" sz="2200" i="1" baseline="-25000" dirty="0"/>
              <a:t>i</a:t>
            </a:r>
            <a:r>
              <a:rPr lang="en-US" altLang="en-US" sz="2200" i="1" dirty="0"/>
              <a:t> </a:t>
            </a:r>
            <a:r>
              <a:rPr lang="en-US" altLang="en-US" sz="2200" dirty="0"/>
              <a:t>can unlock a node </a:t>
            </a:r>
            <a:r>
              <a:rPr lang="en-US" altLang="en-US" sz="2200" i="1" dirty="0"/>
              <a:t>Q</a:t>
            </a:r>
            <a:r>
              <a:rPr lang="en-US" altLang="en-US" sz="2200" dirty="0"/>
              <a:t> only if none of the children of </a:t>
            </a:r>
            <a:r>
              <a:rPr lang="en-US" altLang="en-US" sz="2200" i="1" dirty="0"/>
              <a:t>Q</a:t>
            </a:r>
            <a:r>
              <a:rPr lang="en-US" altLang="en-US" sz="2200" dirty="0"/>
              <a:t> are currently locked by </a:t>
            </a:r>
            <a:r>
              <a:rPr lang="en-US" altLang="en-US" sz="2200" i="1" dirty="0"/>
              <a:t>T</a:t>
            </a:r>
            <a:r>
              <a:rPr lang="en-US" altLang="en-US" sz="2200" i="1" baseline="-25000" dirty="0"/>
              <a:t>i</a:t>
            </a:r>
            <a:r>
              <a:rPr lang="en-US" altLang="en-US" sz="2200" i="1" dirty="0"/>
              <a:t>.</a:t>
            </a:r>
            <a:endParaRPr lang="en-US" altLang="en-US" sz="2200" dirty="0"/>
          </a:p>
          <a:p>
            <a:pPr algn="just">
              <a:lnSpc>
                <a:spcPct val="90000"/>
              </a:lnSpc>
            </a:pPr>
            <a:r>
              <a:rPr lang="en-US" altLang="en-US" sz="2200" b="1" dirty="0"/>
              <a:t>Observe that locks are acquired in root-to-leaf order, whereas they are released in leaf-to-root order.</a:t>
            </a:r>
          </a:p>
        </p:txBody>
      </p:sp>
    </p:spTree>
    <p:extLst>
      <p:ext uri="{BB962C8B-B14F-4D97-AF65-F5344CB8AC3E}">
        <p14:creationId xmlns:p14="http://schemas.microsoft.com/office/powerpoint/2010/main" val="7249287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a:bodyPr>
          <a:lstStyle/>
          <a:p>
            <a:pPr algn="just" eaLnBrk="1" hangingPunct="1">
              <a:lnSpc>
                <a:spcPct val="90000"/>
              </a:lnSpc>
            </a:pPr>
            <a:r>
              <a:rPr lang="en-US" sz="2200">
                <a:solidFill>
                  <a:srgbClr val="0D0D0D"/>
                </a:solidFill>
                <a:latin typeface="Calibri" charset="0"/>
                <a:ea typeface="MS PGothic" charset="0"/>
                <a:cs typeface="MS PGothic" charset="0"/>
              </a:rPr>
              <a:t>Allow  data items to be of various sizes and define a hierarchy of data granularities, where the small granularities are nested within larger ones.</a:t>
            </a:r>
          </a:p>
          <a:p>
            <a:pPr algn="just" eaLnBrk="1" hangingPunct="1">
              <a:lnSpc>
                <a:spcPct val="90000"/>
              </a:lnSpc>
            </a:pPr>
            <a:r>
              <a:rPr lang="en-US" sz="2200">
                <a:solidFill>
                  <a:srgbClr val="0D0D0D"/>
                </a:solidFill>
                <a:latin typeface="Calibri" charset="0"/>
                <a:ea typeface="MS PGothic" charset="0"/>
                <a:cs typeface="MS PGothic" charset="0"/>
              </a:rPr>
              <a:t>Can be represented graphically as a tree.</a:t>
            </a:r>
          </a:p>
          <a:p>
            <a:pPr algn="just" eaLnBrk="1" hangingPunct="1">
              <a:lnSpc>
                <a:spcPct val="90000"/>
              </a:lnSpc>
            </a:pPr>
            <a:r>
              <a:rPr lang="en-US" sz="2200">
                <a:solidFill>
                  <a:srgbClr val="0D0D0D"/>
                </a:solidFill>
                <a:latin typeface="Calibri" charset="0"/>
                <a:ea typeface="MS PGothic" charset="0"/>
                <a:cs typeface="MS PGothic" charset="0"/>
              </a:rPr>
              <a:t>When a transaction locks a node in the tree </a:t>
            </a:r>
            <a:r>
              <a:rPr lang="en-US" sz="2200" i="1">
                <a:solidFill>
                  <a:srgbClr val="0D0D0D"/>
                </a:solidFill>
                <a:latin typeface="Calibri" charset="0"/>
                <a:ea typeface="MS PGothic" charset="0"/>
                <a:cs typeface="MS PGothic" charset="0"/>
              </a:rPr>
              <a:t>explicitly</a:t>
            </a:r>
            <a:r>
              <a:rPr lang="en-US" sz="2200">
                <a:solidFill>
                  <a:srgbClr val="0D0D0D"/>
                </a:solidFill>
                <a:latin typeface="Calibri" charset="0"/>
                <a:ea typeface="MS PGothic" charset="0"/>
                <a:cs typeface="MS PGothic" charset="0"/>
              </a:rPr>
              <a:t>, it </a:t>
            </a:r>
            <a:r>
              <a:rPr lang="en-US" sz="2200" i="1">
                <a:solidFill>
                  <a:srgbClr val="0D0D0D"/>
                </a:solidFill>
                <a:latin typeface="Calibri" charset="0"/>
                <a:ea typeface="MS PGothic" charset="0"/>
                <a:cs typeface="MS PGothic" charset="0"/>
              </a:rPr>
              <a:t>implicitly</a:t>
            </a:r>
            <a:r>
              <a:rPr lang="en-US" sz="2200">
                <a:solidFill>
                  <a:srgbClr val="0D0D0D"/>
                </a:solidFill>
                <a:latin typeface="Calibri" charset="0"/>
                <a:ea typeface="MS PGothic" charset="0"/>
                <a:cs typeface="MS PGothic" charset="0"/>
              </a:rPr>
              <a:t> locks all the node's descendents in the same mode.</a:t>
            </a:r>
          </a:p>
          <a:p>
            <a:pPr algn="just" eaLnBrk="1" hangingPunct="1">
              <a:lnSpc>
                <a:spcPct val="90000"/>
              </a:lnSpc>
            </a:pPr>
            <a:r>
              <a:rPr lang="en-US" sz="2200" b="1">
                <a:solidFill>
                  <a:srgbClr val="0D0D0D"/>
                </a:solidFill>
                <a:latin typeface="Calibri" charset="0"/>
                <a:ea typeface="MS PGothic" charset="0"/>
                <a:cs typeface="MS PGothic" charset="0"/>
              </a:rPr>
              <a:t>Granularity</a:t>
            </a:r>
            <a:r>
              <a:rPr lang="en-US" sz="2200">
                <a:solidFill>
                  <a:srgbClr val="0D0D0D"/>
                </a:solidFill>
                <a:latin typeface="Calibri" charset="0"/>
                <a:ea typeface="MS PGothic" charset="0"/>
                <a:cs typeface="MS PGothic" charset="0"/>
              </a:rPr>
              <a:t> </a:t>
            </a:r>
            <a:r>
              <a:rPr lang="en-US" sz="2200" b="1">
                <a:solidFill>
                  <a:srgbClr val="0D0D0D"/>
                </a:solidFill>
                <a:latin typeface="Calibri" charset="0"/>
                <a:ea typeface="MS PGothic" charset="0"/>
                <a:cs typeface="MS PGothic" charset="0"/>
              </a:rPr>
              <a:t>of locking </a:t>
            </a:r>
            <a:r>
              <a:rPr lang="en-US" sz="2200">
                <a:solidFill>
                  <a:srgbClr val="0D0D0D"/>
                </a:solidFill>
                <a:latin typeface="Calibri" charset="0"/>
                <a:ea typeface="MS PGothic" charset="0"/>
                <a:cs typeface="MS PGothic" charset="0"/>
              </a:rPr>
              <a:t>(level in tree where locking is done):</a:t>
            </a:r>
          </a:p>
          <a:p>
            <a:pPr lvl="1" algn="just" eaLnBrk="1" hangingPunct="1">
              <a:lnSpc>
                <a:spcPct val="90000"/>
              </a:lnSpc>
            </a:pPr>
            <a:r>
              <a:rPr lang="en-US" sz="2200">
                <a:solidFill>
                  <a:srgbClr val="0D0D0D"/>
                </a:solidFill>
                <a:latin typeface="Calibri" charset="0"/>
                <a:ea typeface="MS PGothic" charset="0"/>
                <a:cs typeface="MS PGothic" charset="0"/>
              </a:rPr>
              <a:t>fine granularity (lower in tree): high concurrency, high locking overhead</a:t>
            </a:r>
          </a:p>
          <a:p>
            <a:pPr lvl="1" algn="just" eaLnBrk="1" hangingPunct="1">
              <a:lnSpc>
                <a:spcPct val="90000"/>
              </a:lnSpc>
            </a:pPr>
            <a:r>
              <a:rPr lang="en-US" sz="2200">
                <a:solidFill>
                  <a:srgbClr val="0D0D0D"/>
                </a:solidFill>
                <a:latin typeface="Calibri" charset="0"/>
                <a:ea typeface="MS PGothic" charset="0"/>
                <a:cs typeface="MS PGothic" charset="0"/>
              </a:rPr>
              <a:t>coarse granularity  (higher in tree): low locking overhead, low concurrency</a:t>
            </a:r>
          </a:p>
          <a:p>
            <a:pPr lvl="1" algn="just" eaLnBrk="1" hangingPunct="1">
              <a:lnSpc>
                <a:spcPct val="90000"/>
              </a:lnSpc>
              <a:buFont typeface="Arial" charset="0"/>
              <a:buNone/>
            </a:pPr>
            <a:r>
              <a:rPr lang="en-US" sz="1800" b="1">
                <a:solidFill>
                  <a:srgbClr val="FF0000"/>
                </a:solidFill>
                <a:latin typeface="Calibri" charset="0"/>
              </a:rPr>
              <a:t>Reference Book :- </a:t>
            </a:r>
            <a:r>
              <a:rPr lang="en-US" sz="1800">
                <a:latin typeface="Calibri" charset="0"/>
              </a:rPr>
              <a:t>DATABASE SYSTEM Concepts (6th Edition) Abraham Silberschatz, Henry F. Korth, S. Sudarshan. </a:t>
            </a:r>
            <a:r>
              <a:rPr lang="en-US" sz="1800" b="1">
                <a:latin typeface="Calibri" charset="0"/>
              </a:rPr>
              <a:t>Page No</a:t>
            </a:r>
            <a:r>
              <a:rPr lang="en-US" sz="1800">
                <a:latin typeface="Calibri" charset="0"/>
              </a:rPr>
              <a:t>. -679-682.</a:t>
            </a:r>
          </a:p>
          <a:p>
            <a:pPr lvl="1" eaLnBrk="1" hangingPunct="1">
              <a:lnSpc>
                <a:spcPct val="90000"/>
              </a:lnSpc>
              <a:buFont typeface="Arial" charset="0"/>
              <a:buNone/>
            </a:pPr>
            <a:r>
              <a:rPr lang="en-US" sz="1800" b="1">
                <a:solidFill>
                  <a:srgbClr val="C00000"/>
                </a:solidFill>
                <a:latin typeface="Calibri" charset="0"/>
              </a:rPr>
              <a:t>For video link:- </a:t>
            </a:r>
            <a:r>
              <a:rPr lang="en-US" sz="1800">
                <a:latin typeface="Calibri" charset="0"/>
                <a:hlinkClick r:id="rId2"/>
              </a:rPr>
              <a:t>http://www.infocobuild.com/education/audio-video-courses/computer-science/FundamentalsOfDatabaseSystems-IIT-Kanpur/lecture-42.html</a:t>
            </a:r>
            <a:endParaRPr lang="en-US" sz="1800">
              <a:latin typeface="Calibri" charset="0"/>
            </a:endParaRPr>
          </a:p>
          <a:p>
            <a:pPr lvl="1" eaLnBrk="1" hangingPunct="1">
              <a:lnSpc>
                <a:spcPct val="90000"/>
              </a:lnSpc>
              <a:buFont typeface="Arial" charset="0"/>
              <a:buNone/>
            </a:pPr>
            <a:r>
              <a:rPr lang="en-US" sz="1800">
                <a:latin typeface="Calibri" charset="0"/>
                <a:hlinkClick r:id="rId3"/>
              </a:rPr>
              <a:t>https://www.youtube.com/watch?v=jm1NUBMpyVo</a:t>
            </a:r>
            <a:endParaRPr lang="en-US" sz="1800">
              <a:latin typeface="Calibri" charset="0"/>
            </a:endParaRPr>
          </a:p>
          <a:p>
            <a:pPr algn="just" eaLnBrk="1" hangingPunct="1">
              <a:lnSpc>
                <a:spcPct val="90000"/>
              </a:lnSpc>
            </a:pPr>
            <a:endParaRPr lang="en-US" sz="2200">
              <a:solidFill>
                <a:srgbClr val="0D0D0D"/>
              </a:solidFill>
              <a:latin typeface="Calibri" charset="0"/>
            </a:endParaRPr>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8187003-F792-8044-A097-AEE4133D11D6}" type="datetime1">
              <a:rPr lang="en-US">
                <a:solidFill>
                  <a:srgbClr val="898989"/>
                </a:solidFill>
                <a:latin typeface="Calibri" charset="0"/>
              </a:rPr>
              <a:pPr/>
              <a:t>08/05/22</a:t>
            </a:fld>
            <a:endParaRPr lang="en-US">
              <a:solidFill>
                <a:srgbClr val="898989"/>
              </a:solidFill>
              <a:latin typeface="Calibri"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a:t>Vikrant Malik             RCS-501 and DBMS                Unit-5</a:t>
            </a:r>
            <a:endParaRPr lang="en-US" dirty="0"/>
          </a:p>
        </p:txBody>
      </p:sp>
      <p:sp>
        <p:nvSpPr>
          <p:cNvPr id="3686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56727033-2BCF-D74B-A81D-F2DB632A7123}" type="slidenum">
              <a:rPr lang="en-US" sz="1200">
                <a:solidFill>
                  <a:srgbClr val="898989"/>
                </a:solidFill>
              </a:rPr>
              <a:pPr/>
              <a:t>145</a:t>
            </a:fld>
            <a:endParaRPr lang="en-US" sz="1200">
              <a:solidFill>
                <a:srgbClr val="898989"/>
              </a:solidFill>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eaLnBrk="1" fontAlgn="auto" hangingPunct="1">
              <a:spcAft>
                <a:spcPts val="0"/>
              </a:spcAft>
              <a:defRPr/>
            </a:pPr>
            <a:r>
              <a:rPr lang="en-US" sz="3200" b="1" dirty="0">
                <a:solidFill>
                  <a:schemeClr val="dk1"/>
                </a:solidFill>
                <a:effectLst>
                  <a:outerShdw blurRad="38100" dist="38100" dir="2700000" algn="tl">
                    <a:srgbClr val="C0C0C0"/>
                  </a:outerShdw>
                </a:effectLst>
                <a:latin typeface="+mn-lt"/>
                <a:ea typeface="ＭＳ Ｐゴシック" pitchFamily="34" charset="-128"/>
                <a:cs typeface="+mn-cs"/>
              </a:rPr>
              <a:t>Multiple Granularity (CO4)</a:t>
            </a:r>
            <a:endParaRPr lang="en-US" sz="3200" b="1" dirty="0">
              <a:solidFill>
                <a:schemeClr val="dk1"/>
              </a:solidFill>
              <a:latin typeface="+mn-lt"/>
              <a:ea typeface="+mn-ea"/>
              <a:cs typeface="+mn-cs"/>
            </a:endParaRPr>
          </a:p>
        </p:txBody>
      </p:sp>
      <p:pic>
        <p:nvPicPr>
          <p:cNvPr id="36871" name="Picture 2" descr="E:\NIET\Project\xLogo11.png.pagespeed.ic.pydHLuCQEZ.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305537"/>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533400" y="1143000"/>
            <a:ext cx="8229600" cy="4525963"/>
          </a:xfrm>
        </p:spPr>
        <p:txBody>
          <a:bodyPr/>
          <a:lstStyle/>
          <a:p>
            <a:pPr eaLnBrk="1" hangingPunct="1">
              <a:lnSpc>
                <a:spcPct val="90000"/>
              </a:lnSpc>
              <a:buFont typeface="Monotype Sorts" charset="0"/>
              <a:buNone/>
            </a:pPr>
            <a:r>
              <a:rPr lang="en-US" sz="2200">
                <a:latin typeface="Calibri" charset="0"/>
                <a:ea typeface="MS PGothic" charset="0"/>
                <a:cs typeface="MS PGothic" charset="0"/>
              </a:rPr>
              <a:t>The levels, starting from the (top) level are</a:t>
            </a:r>
          </a:p>
          <a:p>
            <a:pPr lvl="1" eaLnBrk="1" hangingPunct="1">
              <a:lnSpc>
                <a:spcPct val="90000"/>
              </a:lnSpc>
            </a:pPr>
            <a:r>
              <a:rPr lang="en-US" sz="2200" i="1">
                <a:latin typeface="Calibri" charset="0"/>
                <a:ea typeface="MS PGothic" charset="0"/>
                <a:cs typeface="MS PGothic" charset="0"/>
              </a:rPr>
              <a:t>database</a:t>
            </a:r>
          </a:p>
          <a:p>
            <a:pPr lvl="1" eaLnBrk="1" hangingPunct="1">
              <a:lnSpc>
                <a:spcPct val="90000"/>
              </a:lnSpc>
            </a:pPr>
            <a:r>
              <a:rPr lang="en-US" sz="2200" i="1">
                <a:latin typeface="Calibri" charset="0"/>
                <a:ea typeface="MS PGothic" charset="0"/>
                <a:cs typeface="MS PGothic" charset="0"/>
              </a:rPr>
              <a:t>area </a:t>
            </a:r>
            <a:endParaRPr lang="en-US" sz="2200">
              <a:latin typeface="Calibri" charset="0"/>
              <a:ea typeface="MS PGothic" charset="0"/>
              <a:cs typeface="MS PGothic" charset="0"/>
            </a:endParaRPr>
          </a:p>
          <a:p>
            <a:pPr lvl="1" eaLnBrk="1" hangingPunct="1">
              <a:lnSpc>
                <a:spcPct val="90000"/>
              </a:lnSpc>
            </a:pPr>
            <a:r>
              <a:rPr lang="en-US" sz="2200" i="1">
                <a:latin typeface="Calibri" charset="0"/>
                <a:ea typeface="MS PGothic" charset="0"/>
                <a:cs typeface="MS PGothic" charset="0"/>
              </a:rPr>
              <a:t>file</a:t>
            </a:r>
            <a:endParaRPr lang="en-US" sz="2200">
              <a:latin typeface="Calibri" charset="0"/>
              <a:ea typeface="MS PGothic" charset="0"/>
              <a:cs typeface="MS PGothic" charset="0"/>
            </a:endParaRPr>
          </a:p>
          <a:p>
            <a:pPr lvl="1" eaLnBrk="1" hangingPunct="1">
              <a:lnSpc>
                <a:spcPct val="90000"/>
              </a:lnSpc>
            </a:pPr>
            <a:r>
              <a:rPr lang="en-US" sz="2200" i="1">
                <a:latin typeface="Calibri" charset="0"/>
                <a:ea typeface="MS PGothic" charset="0"/>
                <a:cs typeface="MS PGothic" charset="0"/>
              </a:rPr>
              <a:t>record</a:t>
            </a:r>
            <a:r>
              <a:rPr lang="en-US" sz="2200">
                <a:latin typeface="Calibri" charset="0"/>
                <a:ea typeface="MS PGothic" charset="0"/>
                <a:cs typeface="MS PGothic" charset="0"/>
              </a:rPr>
              <a:t> </a:t>
            </a:r>
          </a:p>
          <a:p>
            <a:pPr eaLnBrk="1" hangingPunct="1"/>
            <a:endParaRPr lang="en-US">
              <a:latin typeface="Calibri" charset="0"/>
            </a:endParaRPr>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E439014-C92D-CE40-8CC7-F0B48F445F43}" type="datetime1">
              <a:rPr lang="en-US">
                <a:solidFill>
                  <a:srgbClr val="898989"/>
                </a:solidFill>
                <a:latin typeface="Calibri" charset="0"/>
              </a:rPr>
              <a:pPr/>
              <a:t>08/05/22</a:t>
            </a:fld>
            <a:endParaRPr lang="en-US">
              <a:solidFill>
                <a:srgbClr val="898989"/>
              </a:solidFill>
              <a:latin typeface="Calibri"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a:t>Vikrant Malik             RCS-501 and DBMS                Unit-5</a:t>
            </a:r>
            <a:endParaRPr lang="en-US" dirty="0"/>
          </a:p>
        </p:txBody>
      </p:sp>
      <p:sp>
        <p:nvSpPr>
          <p:cNvPr id="3789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3D29B18F-4440-D145-922C-9BE2DB2CD6AE}" type="slidenum">
              <a:rPr lang="en-US" sz="1200">
                <a:solidFill>
                  <a:srgbClr val="898989"/>
                </a:solidFill>
              </a:rPr>
              <a:pPr/>
              <a:t>146</a:t>
            </a:fld>
            <a:endParaRPr lang="en-US" sz="1200">
              <a:solidFill>
                <a:srgbClr val="898989"/>
              </a:solidFill>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eaLnBrk="1" fontAlgn="auto" hangingPunct="1">
              <a:spcAft>
                <a:spcPts val="0"/>
              </a:spcAft>
              <a:defRPr/>
            </a:pPr>
            <a:r>
              <a:rPr lang="en-US" sz="3200" b="1" dirty="0">
                <a:solidFill>
                  <a:schemeClr val="dk1"/>
                </a:solidFill>
                <a:effectLst>
                  <a:outerShdw blurRad="38100" dist="38100" dir="2700000" algn="tl">
                    <a:srgbClr val="C0C0C0"/>
                  </a:outerShdw>
                </a:effectLst>
                <a:latin typeface="+mn-lt"/>
                <a:ea typeface="ＭＳ Ｐゴシック" pitchFamily="34" charset="-128"/>
                <a:cs typeface="+mn-cs"/>
              </a:rPr>
              <a:t>Example of Granularity Hierarchy</a:t>
            </a:r>
            <a:endParaRPr lang="en-US" sz="3200" b="1" dirty="0">
              <a:solidFill>
                <a:schemeClr val="dk1"/>
              </a:solidFill>
              <a:latin typeface="+mn-lt"/>
              <a:ea typeface="+mn-ea"/>
              <a:cs typeface="+mn-cs"/>
            </a:endParaRPr>
          </a:p>
        </p:txBody>
      </p:sp>
      <p:pic>
        <p:nvPicPr>
          <p:cNvPr id="3789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6008688"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Rectangle 9"/>
          <p:cNvSpPr>
            <a:spLocks noChangeArrowheads="1"/>
          </p:cNvSpPr>
          <p:nvPr/>
        </p:nvSpPr>
        <p:spPr bwMode="auto">
          <a:xfrm>
            <a:off x="3657600" y="5867400"/>
            <a:ext cx="3036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b="1">
                <a:latin typeface="Calibri" charset="0"/>
              </a:rPr>
              <a:t>Figure :- Granularity hierarchy</a:t>
            </a:r>
            <a:endParaRPr lang="en-US">
              <a:latin typeface="Calibri" charset="0"/>
            </a:endParaRPr>
          </a:p>
        </p:txBody>
      </p:sp>
    </p:spTree>
    <p:extLst>
      <p:ext uri="{BB962C8B-B14F-4D97-AF65-F5344CB8AC3E}">
        <p14:creationId xmlns:p14="http://schemas.microsoft.com/office/powerpoint/2010/main" val="2855443532"/>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US" sz="2200" dirty="0">
                <a:ea typeface="ＭＳ Ｐゴシック" pitchFamily="34" charset="-128"/>
              </a:rPr>
              <a:t>In addition to S and X lock modes, there are three additional lock modes with multiple granularity:</a:t>
            </a:r>
          </a:p>
          <a:p>
            <a:pPr lvl="1" eaLnBrk="1" fontAlgn="auto" hangingPunct="1">
              <a:spcAft>
                <a:spcPts val="0"/>
              </a:spcAft>
              <a:buFont typeface="Arial" panose="020B0604020202020204" pitchFamily="34" charset="0"/>
              <a:buChar char="–"/>
              <a:defRPr/>
            </a:pPr>
            <a:r>
              <a:rPr lang="en-US" sz="2200" b="1" i="1" dirty="0">
                <a:ea typeface="ＭＳ Ｐゴシック" pitchFamily="34" charset="-128"/>
              </a:rPr>
              <a:t>intention-shared</a:t>
            </a:r>
            <a:r>
              <a:rPr lang="en-US" sz="2200" dirty="0">
                <a:ea typeface="ＭＳ Ｐゴシック" pitchFamily="34" charset="-128"/>
              </a:rPr>
              <a:t> (IS): indicates explicit locking at a lower level of the tree but only with shared locks.</a:t>
            </a:r>
          </a:p>
          <a:p>
            <a:pPr lvl="1" eaLnBrk="1" fontAlgn="auto" hangingPunct="1">
              <a:spcAft>
                <a:spcPts val="0"/>
              </a:spcAft>
              <a:buFont typeface="Arial" panose="020B0604020202020204" pitchFamily="34" charset="0"/>
              <a:buChar char="–"/>
              <a:defRPr/>
            </a:pPr>
            <a:r>
              <a:rPr lang="en-US" sz="2200" b="1" i="1" dirty="0">
                <a:ea typeface="ＭＳ Ｐゴシック" pitchFamily="34" charset="-128"/>
              </a:rPr>
              <a:t>intention</a:t>
            </a:r>
            <a:r>
              <a:rPr lang="en-US" sz="2200" b="1" dirty="0">
                <a:ea typeface="ＭＳ Ｐゴシック" pitchFamily="34" charset="-128"/>
              </a:rPr>
              <a:t>-</a:t>
            </a:r>
            <a:r>
              <a:rPr lang="en-US" sz="2200" b="1" i="1" dirty="0">
                <a:ea typeface="ＭＳ Ｐゴシック" pitchFamily="34" charset="-128"/>
              </a:rPr>
              <a:t>exclusive</a:t>
            </a:r>
            <a:r>
              <a:rPr lang="en-US" sz="2200" dirty="0">
                <a:ea typeface="ＭＳ Ｐゴシック" pitchFamily="34" charset="-128"/>
              </a:rPr>
              <a:t> (IX): indicates explicit locking at a lower level with exclusive or shared locks</a:t>
            </a:r>
          </a:p>
          <a:p>
            <a:pPr lvl="1" eaLnBrk="1" fontAlgn="auto" hangingPunct="1">
              <a:spcAft>
                <a:spcPts val="0"/>
              </a:spcAft>
              <a:buFont typeface="Arial" panose="020B0604020202020204" pitchFamily="34" charset="0"/>
              <a:buChar char="–"/>
              <a:defRPr/>
            </a:pPr>
            <a:r>
              <a:rPr lang="en-US" sz="2200" b="1" i="1" dirty="0">
                <a:ea typeface="ＭＳ Ｐゴシック" pitchFamily="34" charset="-128"/>
              </a:rPr>
              <a:t>shared and intention</a:t>
            </a:r>
            <a:r>
              <a:rPr lang="en-US" sz="2200" b="1" dirty="0">
                <a:ea typeface="ＭＳ Ｐゴシック" pitchFamily="34" charset="-128"/>
              </a:rPr>
              <a:t>-</a:t>
            </a:r>
            <a:r>
              <a:rPr lang="en-US" sz="2200" b="1" i="1" dirty="0">
                <a:ea typeface="ＭＳ Ｐゴシック" pitchFamily="34" charset="-128"/>
              </a:rPr>
              <a:t>exclusive</a:t>
            </a:r>
            <a:r>
              <a:rPr lang="en-US" sz="2200" dirty="0">
                <a:ea typeface="ＭＳ Ｐゴシック" pitchFamily="34" charset="-128"/>
              </a:rPr>
              <a:t> (SIX): the </a:t>
            </a:r>
            <a:r>
              <a:rPr lang="en-US" sz="2200" dirty="0" err="1">
                <a:ea typeface="ＭＳ Ｐゴシック" pitchFamily="34" charset="-128"/>
              </a:rPr>
              <a:t>subtree</a:t>
            </a:r>
            <a:r>
              <a:rPr lang="en-US" sz="2200" dirty="0">
                <a:ea typeface="ＭＳ Ｐゴシック" pitchFamily="34" charset="-128"/>
              </a:rPr>
              <a:t> rooted by that node is locked explicitly in shared mode and explicit locking is being done at a lower level with exclusive-mode locks.</a:t>
            </a:r>
          </a:p>
          <a:p>
            <a:pPr eaLnBrk="1" fontAlgn="auto" hangingPunct="1">
              <a:spcAft>
                <a:spcPts val="0"/>
              </a:spcAft>
              <a:buFont typeface="Arial" panose="020B0604020202020204" pitchFamily="34" charset="0"/>
              <a:buChar char="•"/>
              <a:defRPr/>
            </a:pPr>
            <a:r>
              <a:rPr lang="en-US" sz="2200" dirty="0">
                <a:ea typeface="ＭＳ Ｐゴシック" pitchFamily="34" charset="-128"/>
              </a:rPr>
              <a:t>intention locks allow a higher level node to be locked in S or X mode without having to check all descendent nodes.</a:t>
            </a:r>
          </a:p>
          <a:p>
            <a:pPr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a:p>
            <a:pPr eaLnBrk="1" fontAlgn="auto" hangingPunct="1">
              <a:spcAft>
                <a:spcPts val="0"/>
              </a:spcAft>
              <a:buFont typeface="Arial" panose="020B0604020202020204" pitchFamily="34" charset="0"/>
              <a:buNone/>
              <a:defRPr/>
            </a:pPr>
            <a:r>
              <a:rPr lang="en-US" sz="2200" b="1" dirty="0">
                <a:solidFill>
                  <a:srgbClr val="C00000"/>
                </a:solidFill>
                <a:ea typeface="ＭＳ Ｐゴシック" pitchFamily="34" charset="-128"/>
              </a:rPr>
              <a:t>For video lecture:- </a:t>
            </a:r>
            <a:r>
              <a:rPr lang="en-US" sz="2200" dirty="0">
                <a:ea typeface="+mn-ea"/>
                <a:hlinkClick r:id="rId2"/>
              </a:rPr>
              <a:t>https://www.youtube.com/watch?v=yIqBwxokm40&amp;list=PLyvBGMFYV3auVdxQ1-88ivNFpmUEy-U3M&amp;index=35</a:t>
            </a:r>
            <a:endParaRPr lang="en-US" sz="2200" dirty="0">
              <a:ea typeface="ＭＳ Ｐゴシック" pitchFamily="34" charset="-128"/>
            </a:endParaRPr>
          </a:p>
          <a:p>
            <a:pPr eaLnBrk="1" fontAlgn="auto" hangingPunct="1">
              <a:spcAft>
                <a:spcPts val="0"/>
              </a:spcAft>
              <a:buFont typeface="Arial" panose="020B0604020202020204" pitchFamily="34" charset="0"/>
              <a:buChar char="•"/>
              <a:defRPr/>
            </a:pPr>
            <a:endParaRPr lang="en-US" sz="2200" dirty="0">
              <a:ea typeface="+mn-ea"/>
            </a:endParaRPr>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BEF3076-9C53-C345-9C3E-1C8BC0F372E8}" type="datetime1">
              <a:rPr lang="en-US">
                <a:solidFill>
                  <a:srgbClr val="898989"/>
                </a:solidFill>
                <a:latin typeface="Calibri" charset="0"/>
              </a:rPr>
              <a:pPr/>
              <a:t>08/05/22</a:t>
            </a:fld>
            <a:endParaRPr lang="en-US">
              <a:solidFill>
                <a:srgbClr val="898989"/>
              </a:solidFill>
              <a:latin typeface="Calibri"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a:t>Vikrant Malik             RCS-501 and DBMS                Unit-5</a:t>
            </a:r>
            <a:endParaRPr lang="en-US" dirty="0"/>
          </a:p>
        </p:txBody>
      </p:sp>
      <p:sp>
        <p:nvSpPr>
          <p:cNvPr id="3891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15BB0A50-A831-ED4C-93D9-2CC9AD495249}" type="slidenum">
              <a:rPr lang="en-US" sz="1200">
                <a:solidFill>
                  <a:srgbClr val="898989"/>
                </a:solidFill>
              </a:rPr>
              <a:pPr/>
              <a:t>147</a:t>
            </a:fld>
            <a:endParaRPr lang="en-US" sz="1200">
              <a:solidFill>
                <a:srgbClr val="898989"/>
              </a:solidFill>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eaLnBrk="1" fontAlgn="auto" hangingPunct="1">
              <a:spcAft>
                <a:spcPts val="0"/>
              </a:spcAft>
              <a:defRPr/>
            </a:pPr>
            <a:r>
              <a:rPr lang="en-US" sz="3200" b="1" dirty="0">
                <a:solidFill>
                  <a:schemeClr val="dk1"/>
                </a:solidFill>
                <a:effectLst>
                  <a:outerShdw blurRad="38100" dist="38100" dir="2700000" algn="tl">
                    <a:srgbClr val="C0C0C0"/>
                  </a:outerShdw>
                </a:effectLst>
                <a:latin typeface="+mn-lt"/>
                <a:ea typeface="ＭＳ Ｐゴシック" pitchFamily="34" charset="-128"/>
                <a:cs typeface="+mn-cs"/>
              </a:rPr>
              <a:t>Intention Lock Modes</a:t>
            </a:r>
            <a:endParaRPr lang="en-US" sz="3200" b="1" dirty="0">
              <a:solidFill>
                <a:schemeClr val="dk1"/>
              </a:solidFill>
              <a:latin typeface="+mn-lt"/>
              <a:ea typeface="+mn-ea"/>
              <a:cs typeface="+mn-cs"/>
            </a:endParaRPr>
          </a:p>
        </p:txBody>
      </p:sp>
      <p:pic>
        <p:nvPicPr>
          <p:cNvPr id="38919"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685229"/>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A89900-9137-4B83-99E1-9BB1E84824B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srcRect/>
          <a:stretch>
            <a:fillRect/>
          </a:stretch>
        </p:blipFill>
        <p:spPr bwMode="auto">
          <a:xfrm>
            <a:off x="457200" y="1676400"/>
            <a:ext cx="8534400" cy="4038600"/>
          </a:xfrm>
          <a:prstGeom prst="rect">
            <a:avLst/>
          </a:prstGeom>
          <a:noFill/>
          <a:ln w="9525">
            <a:noFill/>
            <a:miter lim="800000"/>
            <a:headEnd/>
            <a:tailEnd/>
          </a:ln>
          <a:effectLst/>
        </p:spPr>
      </p:pic>
    </p:spTree>
    <p:extLst>
      <p:ext uri="{BB962C8B-B14F-4D97-AF65-F5344CB8AC3E}">
        <p14:creationId xmlns:p14="http://schemas.microsoft.com/office/powerpoint/2010/main" val="5985635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18D8C5-A4D1-4135-A709-D0501228331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0" i="0" u="none" strike="noStrike" kern="1200" cap="none" spc="0" normalizeH="0" baseline="0" noProof="0" dirty="0">
                <a:ln>
                  <a:noFill/>
                </a:ln>
                <a:solidFill>
                  <a:schemeClr val="tx1"/>
                </a:solidFill>
                <a:effectLst/>
                <a:uLnTx/>
                <a:uFillTx/>
                <a:latin typeface="+mn-lt"/>
                <a:ea typeface="+mn-ea"/>
                <a:cs typeface="+mn-cs"/>
              </a:rPr>
              <a:t> schemes keep old versions of data item to increase concurrency.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1" i="0" u="none" strike="noStrike" kern="1200" cap="none" spc="0" normalizeH="0" baseline="0" noProof="0" dirty="0">
                <a:ln>
                  <a:noFill/>
                </a:ln>
                <a:solidFill>
                  <a:schemeClr val="tx1"/>
                </a:solidFill>
                <a:effectLst/>
                <a:uLnTx/>
                <a:uFillTx/>
                <a:latin typeface="+mn-lt"/>
                <a:ea typeface="+mn-ea"/>
                <a:cs typeface="+mn-cs"/>
              </a:rPr>
              <a:t> Timestamp Ordering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1" i="0" u="none" strike="noStrike" kern="1200" cap="none" spc="0" normalizeH="0" baseline="0" noProof="0" dirty="0">
                <a:ln>
                  <a:noFill/>
                </a:ln>
                <a:solidFill>
                  <a:schemeClr val="tx1"/>
                </a:solidFill>
                <a:effectLst/>
                <a:uLnTx/>
                <a:uFillTx/>
                <a:latin typeface="+mn-lt"/>
                <a:ea typeface="+mn-ea"/>
                <a:cs typeface="+mn-cs"/>
              </a:rPr>
              <a:t> Two-Phase Locking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srgbClr val="000099"/>
                </a:solidFill>
                <a:effectLst/>
                <a:uLnTx/>
                <a:uFillTx/>
                <a:latin typeface="+mn-lt"/>
                <a:ea typeface="+mn-ea"/>
                <a:cs typeface="+mn-cs"/>
              </a:rPr>
              <a:t>Snapshot isolation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Each successful </a:t>
            </a:r>
            <a:r>
              <a:rPr kumimoji="0" lang="en-US" sz="2000" b="1" i="0" u="none" strike="noStrike" kern="1200" cap="none" spc="0" normalizeH="0" baseline="0" noProof="0" dirty="0">
                <a:ln>
                  <a:noFill/>
                </a:ln>
                <a:solidFill>
                  <a:schemeClr val="tx1"/>
                </a:solidFill>
                <a:effectLst/>
                <a:uLnTx/>
                <a:uFillTx/>
                <a:latin typeface="+mn-lt"/>
                <a:ea typeface="+mn-ea"/>
                <a:cs typeface="+mn-cs"/>
              </a:rPr>
              <a:t>write</a:t>
            </a:r>
            <a:r>
              <a:rPr kumimoji="0" lang="en-US" sz="2000" b="0" i="0" u="none" strike="noStrike" kern="1200" cap="none" spc="0" normalizeH="0" baseline="0" noProof="0" dirty="0">
                <a:ln>
                  <a:noFill/>
                </a:ln>
                <a:solidFill>
                  <a:schemeClr val="tx1"/>
                </a:solidFill>
                <a:effectLst/>
                <a:uLnTx/>
                <a:uFillTx/>
                <a:latin typeface="+mn-lt"/>
                <a:ea typeface="+mn-ea"/>
                <a:cs typeface="+mn-cs"/>
              </a:rPr>
              <a:t> results in the creation of a new version of the data item written.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Use timestamps to label versions.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When a </a:t>
            </a:r>
            <a:r>
              <a:rPr kumimoji="0" lang="en-US" sz="2000" b="1" i="0" u="none" strike="noStrike" kern="1200" cap="none" spc="0" normalizeH="0" baseline="0" noProof="0" dirty="0">
                <a:ln>
                  <a:noFill/>
                </a:ln>
                <a:solidFill>
                  <a:schemeClr val="tx1"/>
                </a:solidFill>
                <a:effectLst/>
                <a:uLnTx/>
                <a:uFillTx/>
                <a:latin typeface="+mn-lt"/>
                <a:ea typeface="+mn-ea"/>
                <a:cs typeface="+mn-cs"/>
              </a:rPr>
              <a:t>read</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Q</a:t>
            </a:r>
            <a:r>
              <a:rPr kumimoji="0" lang="en-US" sz="2000" b="0" i="0" u="none" strike="noStrike" kern="1200" cap="none" spc="0" normalizeH="0" baseline="0" noProof="0" dirty="0">
                <a:ln>
                  <a:noFill/>
                </a:ln>
                <a:solidFill>
                  <a:schemeClr val="tx1"/>
                </a:solidFill>
                <a:effectLst/>
                <a:uLnTx/>
                <a:uFillTx/>
                <a:latin typeface="+mn-lt"/>
                <a:ea typeface="+mn-ea"/>
                <a:cs typeface="+mn-cs"/>
              </a:rPr>
              <a:t>) operation is issued, select an appropriate version of </a:t>
            </a:r>
            <a:r>
              <a:rPr kumimoji="0" lang="en-US" sz="2000" b="0" i="1" u="none" strike="noStrike" kern="1200" cap="none" spc="0" normalizeH="0" baseline="0" noProof="0" dirty="0">
                <a:ln>
                  <a:noFill/>
                </a:ln>
                <a:solidFill>
                  <a:schemeClr val="tx1"/>
                </a:solidFill>
                <a:effectLst/>
                <a:uLnTx/>
                <a:uFillTx/>
                <a:latin typeface="+mn-lt"/>
                <a:ea typeface="+mn-ea"/>
                <a:cs typeface="+mn-cs"/>
              </a:rPr>
              <a:t>Q</a:t>
            </a:r>
            <a:r>
              <a:rPr kumimoji="0" lang="en-US" sz="2000" b="0" i="0" u="none" strike="noStrike" kern="1200" cap="none" spc="0" normalizeH="0" baseline="0" noProof="0" dirty="0">
                <a:ln>
                  <a:noFill/>
                </a:ln>
                <a:solidFill>
                  <a:schemeClr val="tx1"/>
                </a:solidFill>
                <a:effectLst/>
                <a:uLnTx/>
                <a:uFillTx/>
                <a:latin typeface="+mn-lt"/>
                <a:ea typeface="+mn-ea"/>
                <a:cs typeface="+mn-cs"/>
              </a:rPr>
              <a:t> based on the timestamp of the transaction, and return the value of the selected version.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read</a:t>
            </a:r>
            <a:r>
              <a:rPr kumimoji="0" lang="en-US" sz="2000" b="0" i="0" u="none" strike="noStrike" kern="1200" cap="none" spc="0" normalizeH="0" baseline="0" noProof="0" dirty="0">
                <a:ln>
                  <a:noFill/>
                </a:ln>
                <a:solidFill>
                  <a:schemeClr val="tx1"/>
                </a:solidFill>
                <a:effectLst/>
                <a:uLnTx/>
                <a:uFillTx/>
                <a:latin typeface="+mn-lt"/>
                <a:ea typeface="+mn-ea"/>
                <a:cs typeface="+mn-cs"/>
              </a:rPr>
              <a:t>s never have to wait as an appropriate version is returned immediately.</a:t>
            </a:r>
          </a:p>
        </p:txBody>
      </p:sp>
    </p:spTree>
    <p:extLst>
      <p:ext uri="{BB962C8B-B14F-4D97-AF65-F5344CB8AC3E}">
        <p14:creationId xmlns:p14="http://schemas.microsoft.com/office/powerpoint/2010/main" val="28586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2AFF0C6-B645-4148-8344-3577CE33FF41}"/>
              </a:ext>
            </a:extLst>
          </p:cNvPr>
          <p:cNvSpPr>
            <a:spLocks noGrp="1"/>
          </p:cNvSpPr>
          <p:nvPr>
            <p:ph type="dt" sz="quarter" idx="10"/>
          </p:nvPr>
        </p:nvSpPr>
        <p:spPr/>
        <p:txBody>
          <a:bodyPr/>
          <a:lstStyle/>
          <a:p>
            <a:pPr>
              <a:defRPr/>
            </a:pPr>
            <a:fld id="{B331AA45-8EAD-471F-8912-53F6A94CD3F7}" type="datetime1">
              <a:rPr lang="en-US"/>
              <a:pPr>
                <a:defRPr/>
              </a:pPr>
              <a:t>08/05/22</a:t>
            </a:fld>
            <a:endParaRPr lang="en-US"/>
          </a:p>
        </p:txBody>
      </p:sp>
      <p:sp>
        <p:nvSpPr>
          <p:cNvPr id="5" name="Footer Placeholder 4">
            <a:extLst>
              <a:ext uri="{FF2B5EF4-FFF2-40B4-BE49-F238E27FC236}">
                <a16:creationId xmlns="" xmlns:a16="http://schemas.microsoft.com/office/drawing/2014/main" id="{5B4DDC52-C2CB-5D88-13C9-AE3841C152F3}"/>
              </a:ext>
            </a:extLst>
          </p:cNvPr>
          <p:cNvSpPr>
            <a:spLocks noGrp="1"/>
          </p:cNvSpPr>
          <p:nvPr>
            <p:ph type="ftr" sz="quarter" idx="11"/>
          </p:nvPr>
        </p:nvSpPr>
        <p:spPr>
          <a:xfrm>
            <a:off x="1979613" y="6356350"/>
            <a:ext cx="59055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6388" name="Slide Number Placeholder 5">
            <a:extLst>
              <a:ext uri="{FF2B5EF4-FFF2-40B4-BE49-F238E27FC236}">
                <a16:creationId xmlns="" xmlns:a16="http://schemas.microsoft.com/office/drawing/2014/main" id="{B3CDF7D6-E9F1-71B5-36BD-6813FD93DF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0057DF-F8B8-45AA-8C4C-DEDEF3ED6D33}"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pic>
        <p:nvPicPr>
          <p:cNvPr id="16389" name="Picture 2" descr="E:\NIET\Project\xLogo11.png.pagespeed.ic.pydHLuCQEZ.png">
            <a:extLst>
              <a:ext uri="{FF2B5EF4-FFF2-40B4-BE49-F238E27FC236}">
                <a16:creationId xmlns="" xmlns:a16="http://schemas.microsoft.com/office/drawing/2014/main" id="{12ADD334-1EF8-79B0-A251-6B7C018FF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A32A3F0B-ECF7-9A83-AD0C-6927161ED13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b="1" dirty="0"/>
              <a:t>End Semester Question Paper Templates</a:t>
            </a:r>
            <a:endParaRPr lang="en-US" sz="3200" b="1" dirty="0"/>
          </a:p>
        </p:txBody>
      </p:sp>
    </p:spTree>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5339F6-CD72-4131-9310-918DC4D35AD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7"/>
          <p:cNvSpPr/>
          <p:nvPr/>
        </p:nvSpPr>
        <p:spPr>
          <a:xfrm>
            <a:off x="1690778" y="848294"/>
            <a:ext cx="6219646" cy="584775"/>
          </a:xfrm>
          <a:prstGeom prst="rect">
            <a:avLst/>
          </a:prstGeom>
        </p:spPr>
        <p:txBody>
          <a:bodyPr wrap="square">
            <a:spAutoFit/>
          </a:bodyPr>
          <a:lstStyle/>
          <a:p>
            <a:pPr algn="ctr"/>
            <a:r>
              <a:rPr lang="en-US" sz="3200" b="1" dirty="0">
                <a:solidFill>
                  <a:srgbClr val="7030A0"/>
                </a:solidFill>
              </a:rPr>
              <a:t>MVCC: Implementation Issues</a:t>
            </a:r>
            <a:endParaRPr lang="en-US" sz="4800" b="1" dirty="0">
              <a:solidFill>
                <a:srgbClr val="7030A0"/>
              </a:solidFill>
            </a:endParaRPr>
          </a:p>
        </p:txBody>
      </p:sp>
      <p:sp>
        <p:nvSpPr>
          <p:cNvPr id="9" name="Rectangle 3"/>
          <p:cNvSpPr txBox="1">
            <a:spLocks noChangeArrowheads="1"/>
          </p:cNvSpPr>
          <p:nvPr/>
        </p:nvSpPr>
        <p:spPr>
          <a:xfrm>
            <a:off x="1107687" y="1585495"/>
            <a:ext cx="7432464" cy="387502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Creation of multiple versions increases storage overhead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space in each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a:t>
            </a:r>
            <a:r>
              <a:rPr kumimoji="0" lang="en-US" sz="2600" b="0" i="0" u="none" strike="noStrike" kern="1200" cap="none" spc="0" normalizeH="0" baseline="0" noProof="0" dirty="0">
                <a:ln>
                  <a:noFill/>
                </a:ln>
                <a:solidFill>
                  <a:schemeClr val="tx1"/>
                </a:solidFill>
                <a:effectLst/>
                <a:uLnTx/>
                <a:uFillTx/>
                <a:latin typeface="+mn-lt"/>
                <a:ea typeface="+mn-ea"/>
                <a:cs typeface="+mn-cs"/>
              </a:rPr>
              <a:t> for storing version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Versions can, however, be garbage collected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E.g. if Q has two versions Q5 and Q9, and the oldest active transaction has timestamp &gt; 9, than Q5 will never be required again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8956633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8E5642-3456-415F-81A1-144FFED36D7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7"/>
          <p:cNvSpPr/>
          <p:nvPr/>
        </p:nvSpPr>
        <p:spPr>
          <a:xfrm>
            <a:off x="1690778" y="848294"/>
            <a:ext cx="6219646" cy="584775"/>
          </a:xfrm>
          <a:prstGeom prst="rect">
            <a:avLst/>
          </a:prstGeom>
        </p:spPr>
        <p:txBody>
          <a:bodyPr wrap="square">
            <a:spAutoFit/>
          </a:bodyPr>
          <a:lstStyle/>
          <a:p>
            <a:pPr algn="ctr"/>
            <a:r>
              <a:rPr lang="en-US" sz="3200" b="1" dirty="0">
                <a:solidFill>
                  <a:srgbClr val="7030A0"/>
                </a:solidFill>
              </a:rPr>
              <a:t>MVCC: Implementation Issues</a:t>
            </a:r>
            <a:endParaRPr lang="en-US" sz="4800" b="1" dirty="0">
              <a:solidFill>
                <a:srgbClr val="7030A0"/>
              </a:solidFill>
            </a:endParaRPr>
          </a:p>
        </p:txBody>
      </p:sp>
      <p:sp>
        <p:nvSpPr>
          <p:cNvPr id="9" name="Rectangle 3"/>
          <p:cNvSpPr txBox="1">
            <a:spLocks noChangeArrowheads="1"/>
          </p:cNvSpPr>
          <p:nvPr/>
        </p:nvSpPr>
        <p:spPr>
          <a:xfrm>
            <a:off x="1107687" y="1585495"/>
            <a:ext cx="7432464" cy="387502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Creation of multiple versions increases storage overhead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space in each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a:t>
            </a:r>
            <a:r>
              <a:rPr kumimoji="0" lang="en-US" sz="2600" b="0" i="0" u="none" strike="noStrike" kern="1200" cap="none" spc="0" normalizeH="0" baseline="0" noProof="0" dirty="0">
                <a:ln>
                  <a:noFill/>
                </a:ln>
                <a:solidFill>
                  <a:schemeClr val="tx1"/>
                </a:solidFill>
                <a:effectLst/>
                <a:uLnTx/>
                <a:uFillTx/>
                <a:latin typeface="+mn-lt"/>
                <a:ea typeface="+mn-ea"/>
                <a:cs typeface="+mn-cs"/>
              </a:rPr>
              <a:t> for storing version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Versions can, however, be garbage collected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E.g. if Q has two versions Q5 and Q9, and the oldest active transaction has timestamp &gt; 9, than Q5 will never be required again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056667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78351-E9E6-453C-A2F1-1A5393254C5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1343743" y="1019265"/>
            <a:ext cx="7487808" cy="4303234"/>
          </a:xfrm>
          <a:prstGeom prst="rect">
            <a:avLst/>
          </a:prstGeom>
          <a:noFill/>
          <a:ln w="9525">
            <a:noFill/>
            <a:miter lim="800000"/>
            <a:headEnd/>
            <a:tailEnd/>
          </a:ln>
          <a:effectLst/>
        </p:spPr>
      </p:pic>
    </p:spTree>
    <p:extLst>
      <p:ext uri="{BB962C8B-B14F-4D97-AF65-F5344CB8AC3E}">
        <p14:creationId xmlns:p14="http://schemas.microsoft.com/office/powerpoint/2010/main" val="6194779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2B7274-6A77-4EC2-89D9-A5CF8534C29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990600" y="1133475"/>
            <a:ext cx="7162800" cy="4591050"/>
          </a:xfrm>
          <a:prstGeom prst="rect">
            <a:avLst/>
          </a:prstGeom>
          <a:noFill/>
          <a:ln w="9525">
            <a:noFill/>
            <a:miter lim="800000"/>
            <a:headEnd/>
            <a:tailEnd/>
          </a:ln>
          <a:effectLst/>
        </p:spPr>
      </p:pic>
    </p:spTree>
    <p:extLst>
      <p:ext uri="{BB962C8B-B14F-4D97-AF65-F5344CB8AC3E}">
        <p14:creationId xmlns:p14="http://schemas.microsoft.com/office/powerpoint/2010/main" val="31762328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42A7C88-9761-4255-BD97-1F47910F271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srcRect/>
          <a:stretch>
            <a:fillRect/>
          </a:stretch>
        </p:blipFill>
        <p:spPr bwMode="auto">
          <a:xfrm>
            <a:off x="361950" y="819600"/>
            <a:ext cx="8782050" cy="5667375"/>
          </a:xfrm>
          <a:prstGeom prst="rect">
            <a:avLst/>
          </a:prstGeom>
          <a:noFill/>
          <a:ln w="9525">
            <a:noFill/>
            <a:miter lim="800000"/>
            <a:headEnd/>
            <a:tailEnd/>
          </a:ln>
          <a:effectLst/>
        </p:spPr>
      </p:pic>
    </p:spTree>
    <p:extLst>
      <p:ext uri="{BB962C8B-B14F-4D97-AF65-F5344CB8AC3E}">
        <p14:creationId xmlns:p14="http://schemas.microsoft.com/office/powerpoint/2010/main" val="40950281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C346A1-379D-45A6-8860-59DB9CEE88D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609601" y="1177597"/>
            <a:ext cx="8071540" cy="4385003"/>
          </a:xfrm>
          <a:prstGeom prst="rect">
            <a:avLst/>
          </a:prstGeom>
          <a:noFill/>
          <a:ln w="9525">
            <a:noFill/>
            <a:miter lim="800000"/>
            <a:headEnd/>
            <a:tailEnd/>
          </a:ln>
          <a:effectLst/>
        </p:spPr>
      </p:pic>
    </p:spTree>
    <p:extLst>
      <p:ext uri="{BB962C8B-B14F-4D97-AF65-F5344CB8AC3E}">
        <p14:creationId xmlns:p14="http://schemas.microsoft.com/office/powerpoint/2010/main" val="4472601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ACADDB-B031-4DDA-BAC5-B7B58A660BF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srcRect/>
          <a:stretch>
            <a:fillRect/>
          </a:stretch>
        </p:blipFill>
        <p:spPr bwMode="auto">
          <a:xfrm>
            <a:off x="985029" y="859587"/>
            <a:ext cx="7829550" cy="5276850"/>
          </a:xfrm>
          <a:prstGeom prst="rect">
            <a:avLst/>
          </a:prstGeom>
          <a:noFill/>
          <a:ln w="9525">
            <a:noFill/>
            <a:miter lim="800000"/>
            <a:headEnd/>
            <a:tailEnd/>
          </a:ln>
          <a:effectLst/>
        </p:spPr>
      </p:pic>
    </p:spTree>
    <p:extLst>
      <p:ext uri="{BB962C8B-B14F-4D97-AF65-F5344CB8AC3E}">
        <p14:creationId xmlns:p14="http://schemas.microsoft.com/office/powerpoint/2010/main" val="139677702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9773C4-1124-47E1-B40E-BD228DD5CC0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08/05/22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srcRect/>
          <a:stretch>
            <a:fillRect/>
          </a:stretch>
        </p:blipFill>
        <p:spPr bwMode="auto">
          <a:xfrm>
            <a:off x="807020" y="1220908"/>
            <a:ext cx="8220075" cy="3743325"/>
          </a:xfrm>
          <a:prstGeom prst="rect">
            <a:avLst/>
          </a:prstGeom>
          <a:noFill/>
          <a:ln w="9525">
            <a:noFill/>
            <a:miter lim="800000"/>
            <a:headEnd/>
            <a:tailEnd/>
          </a:ln>
          <a:effectLst/>
        </p:spPr>
      </p:pic>
    </p:spTree>
    <p:extLst>
      <p:ext uri="{BB962C8B-B14F-4D97-AF65-F5344CB8AC3E}">
        <p14:creationId xmlns:p14="http://schemas.microsoft.com/office/powerpoint/2010/main" val="29916868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0F2DF5E-E71B-05F3-63A7-E1F0F792FAA7}"/>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F8CE7551-FF41-E95C-6D8C-37560D9A1273}"/>
              </a:ext>
            </a:extLst>
          </p:cNvPr>
          <p:cNvSpPr>
            <a:spLocks noGrp="1"/>
          </p:cNvSpPr>
          <p:nvPr>
            <p:ph type="ftr" sz="quarter" idx="11"/>
          </p:nvPr>
        </p:nvSpPr>
        <p:spPr>
          <a:xfrm>
            <a:off x="24384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22884" name="Slide Number Placeholder 3">
            <a:extLst>
              <a:ext uri="{FF2B5EF4-FFF2-40B4-BE49-F238E27FC236}">
                <a16:creationId xmlns="" xmlns:a16="http://schemas.microsoft.com/office/drawing/2014/main" id="{E4C88743-5CC1-074D-C564-04C00FB1F4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7C226B-474E-4DDA-9689-29BDC00608DB}" type="slidenum">
              <a:rPr lang="en-US" altLang="en-US">
                <a:solidFill>
                  <a:srgbClr val="898989"/>
                </a:solidFill>
                <a:latin typeface="Calibri" panose="020F0502020204030204" pitchFamily="34" charset="0"/>
              </a:rPr>
              <a:pPr/>
              <a:t>158</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AF641861-9BC7-E890-9013-D66ABBFEEA7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Topic-Distributed Database Objective</a:t>
            </a:r>
          </a:p>
        </p:txBody>
      </p:sp>
      <p:pic>
        <p:nvPicPr>
          <p:cNvPr id="122886" name="Picture 2" descr="E:\NIET\Project\xLogo11.png.pagespeed.ic.pydHLuCQEZ.png">
            <a:extLst>
              <a:ext uri="{FF2B5EF4-FFF2-40B4-BE49-F238E27FC236}">
                <a16:creationId xmlns="" xmlns:a16="http://schemas.microsoft.com/office/drawing/2014/main" id="{C17AD5CA-AFA5-E432-56D8-8C52C1841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Rectangle 6">
            <a:extLst>
              <a:ext uri="{FF2B5EF4-FFF2-40B4-BE49-F238E27FC236}">
                <a16:creationId xmlns="" xmlns:a16="http://schemas.microsoft.com/office/drawing/2014/main" id="{747C7DFB-B71A-723A-078A-6806C1188B71}"/>
              </a:ext>
            </a:extLst>
          </p:cNvPr>
          <p:cNvSpPr>
            <a:spLocks noChangeArrowheads="1"/>
          </p:cNvSpPr>
          <p:nvPr/>
        </p:nvSpPr>
        <p:spPr bwMode="auto">
          <a:xfrm>
            <a:off x="304800" y="1066800"/>
            <a:ext cx="838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a:t>The basic function of DDBMS is basically to decide which copy of a replicated data item to access and to maintain the consistency of copies of replicated data items.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The ability to recover from the individual site crashes and from new types of failures such as failure of communication links.</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The main objectives of query processing in a distributed environment is to form a high level query on a distributed database, which is seen as a single database by the users, into an efficient execution strategy expressed in a low level language in local databases.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E9759A8-B160-CB25-FBBC-7FB64E48D584}"/>
              </a:ext>
            </a:extLst>
          </p:cNvPr>
          <p:cNvSpPr>
            <a:spLocks noGrp="1"/>
          </p:cNvSpPr>
          <p:nvPr>
            <p:ph type="dt" sz="quarter" idx="10"/>
          </p:nvPr>
        </p:nvSpPr>
        <p:spPr/>
        <p:txBody>
          <a:bodyPr/>
          <a:lstStyle/>
          <a:p>
            <a:pPr>
              <a:defRPr/>
            </a:pPr>
            <a:fld id="{0228792C-818A-4449-ACD5-0CB0BC3B36BF}" type="datetime1">
              <a:rPr lang="en-US"/>
              <a:pPr>
                <a:defRPr/>
              </a:pPr>
              <a:t>08/05/22</a:t>
            </a:fld>
            <a:endParaRPr lang="en-US"/>
          </a:p>
        </p:txBody>
      </p:sp>
      <p:sp>
        <p:nvSpPr>
          <p:cNvPr id="5" name="Footer Placeholder 4">
            <a:extLst>
              <a:ext uri="{FF2B5EF4-FFF2-40B4-BE49-F238E27FC236}">
                <a16:creationId xmlns="" xmlns:a16="http://schemas.microsoft.com/office/drawing/2014/main" id="{3D1B6203-37F3-E071-8619-6777E5D7322D}"/>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3908" name="Slide Number Placeholder 5">
            <a:extLst>
              <a:ext uri="{FF2B5EF4-FFF2-40B4-BE49-F238E27FC236}">
                <a16:creationId xmlns="" xmlns:a16="http://schemas.microsoft.com/office/drawing/2014/main" id="{C37E302F-EE7F-690D-07D2-9CCB2A352E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027D1F-8AF6-45B9-859C-07A5EC938654}" type="slidenum">
              <a:rPr lang="en-US" altLang="en-US">
                <a:solidFill>
                  <a:srgbClr val="898989"/>
                </a:solidFill>
                <a:latin typeface="Calibri" panose="020F0502020204030204" pitchFamily="34" charset="0"/>
              </a:rPr>
              <a:pPr/>
              <a:t>159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3388F8B-061C-A4E9-5991-05D04B276B1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What is Distributed Database?</a:t>
            </a:r>
          </a:p>
        </p:txBody>
      </p:sp>
      <p:pic>
        <p:nvPicPr>
          <p:cNvPr id="123910" name="Picture 2" descr="E:\NIET\Project\xLogo11.png.pagespeed.ic.pydHLuCQEZ.png">
            <a:extLst>
              <a:ext uri="{FF2B5EF4-FFF2-40B4-BE49-F238E27FC236}">
                <a16:creationId xmlns="" xmlns:a16="http://schemas.microsoft.com/office/drawing/2014/main" id="{641A2253-1F26-8E6E-1C07-107CC5133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Content Placeholder 2">
            <a:extLst>
              <a:ext uri="{FF2B5EF4-FFF2-40B4-BE49-F238E27FC236}">
                <a16:creationId xmlns="" xmlns:a16="http://schemas.microsoft.com/office/drawing/2014/main" id="{01D6DE50-05DC-69C4-CB6C-BAAA36E76150}"/>
              </a:ext>
            </a:extLst>
          </p:cNvPr>
          <p:cNvSpPr>
            <a:spLocks noGrp="1"/>
          </p:cNvSpPr>
          <p:nvPr>
            <p:ph idx="1"/>
          </p:nvPr>
        </p:nvSpPr>
        <p:spPr>
          <a:xfrm>
            <a:off x="457200" y="925513"/>
            <a:ext cx="8229600" cy="5430837"/>
          </a:xfrm>
        </p:spPr>
        <p:txBody>
          <a:bodyPr/>
          <a:lstStyle/>
          <a:p>
            <a:pPr algn="just" eaLnBrk="1" hangingPunct="1">
              <a:buFont typeface="Arial" panose="020B0604020202020204" pitchFamily="34" charset="0"/>
              <a:buNone/>
            </a:pPr>
            <a:r>
              <a:rPr lang="en-US" altLang="en-US" sz="2000"/>
              <a:t>	A distributed database (DDB) is a collection of multiple, logically interrelated databases distributed over a computer network. </a:t>
            </a:r>
          </a:p>
          <a:p>
            <a:pPr algn="just" eaLnBrk="1" hangingPunct="1">
              <a:buFont typeface="Arial" panose="020B0604020202020204" pitchFamily="34" charset="0"/>
              <a:buNone/>
            </a:pPr>
            <a:r>
              <a:rPr lang="en-US" altLang="en-US" sz="2000"/>
              <a:t>	 A distributed database management system (DDBMS) is the software that manages the DDB and provides an access mechanism that makes this distribution transparent to the users.</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ctr" eaLnBrk="1" hangingPunct="1">
              <a:buFont typeface="Arial" panose="020B0604020202020204" pitchFamily="34" charset="0"/>
              <a:buNone/>
            </a:pPr>
            <a:r>
              <a:rPr lang="en-US" altLang="en-US" sz="2000" b="1">
                <a:solidFill>
                  <a:srgbClr val="C00000"/>
                </a:solidFill>
              </a:rPr>
              <a:t>Distributed database (DDB)</a:t>
            </a:r>
          </a:p>
        </p:txBody>
      </p:sp>
      <p:pic>
        <p:nvPicPr>
          <p:cNvPr id="123912" name="Picture 3">
            <a:extLst>
              <a:ext uri="{FF2B5EF4-FFF2-40B4-BE49-F238E27FC236}">
                <a16:creationId xmlns="" xmlns:a16="http://schemas.microsoft.com/office/drawing/2014/main" id="{1C42D176-8D9B-4E81-D936-891945FCB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639127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FFB2B4D-A804-2EC3-4E80-6DBF3023022D}"/>
              </a:ext>
            </a:extLst>
          </p:cNvPr>
          <p:cNvSpPr>
            <a:spLocks noGrp="1"/>
          </p:cNvSpPr>
          <p:nvPr>
            <p:ph type="dt" sz="quarter" idx="10"/>
          </p:nvPr>
        </p:nvSpPr>
        <p:spPr/>
        <p:txBody>
          <a:bodyPr/>
          <a:lstStyle/>
          <a:p>
            <a:pPr>
              <a:defRPr/>
            </a:pPr>
            <a:fld id="{149B6A7E-499C-4ED9-884E-16D46FDBBD20}" type="datetime1">
              <a:rPr lang="en-US"/>
              <a:pPr>
                <a:defRPr/>
              </a:pPr>
              <a:t>08/05/22</a:t>
            </a:fld>
            <a:endParaRPr lang="en-US"/>
          </a:p>
        </p:txBody>
      </p:sp>
      <p:sp>
        <p:nvSpPr>
          <p:cNvPr id="5" name="Footer Placeholder 4">
            <a:extLst>
              <a:ext uri="{FF2B5EF4-FFF2-40B4-BE49-F238E27FC236}">
                <a16:creationId xmlns="" xmlns:a16="http://schemas.microsoft.com/office/drawing/2014/main" id="{1F282444-A3F9-FCE2-427E-3C0BB97B4EF9}"/>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7412" name="Slide Number Placeholder 5">
            <a:extLst>
              <a:ext uri="{FF2B5EF4-FFF2-40B4-BE49-F238E27FC236}">
                <a16:creationId xmlns="" xmlns:a16="http://schemas.microsoft.com/office/drawing/2014/main" id="{907C15A6-E000-3FC6-3E03-9E9DF5F4DF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FF4ECF-B33A-4F53-A968-208CE0963812}"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E11D55E3-E21F-8563-8073-8A8B150C651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Prerequisite and Recap</a:t>
            </a:r>
          </a:p>
        </p:txBody>
      </p:sp>
      <p:pic>
        <p:nvPicPr>
          <p:cNvPr id="17414" name="Picture 2" descr="E:\NIET\Project\xLogo11.png.pagespeed.ic.pydHLuCQEZ.png">
            <a:extLst>
              <a:ext uri="{FF2B5EF4-FFF2-40B4-BE49-F238E27FC236}">
                <a16:creationId xmlns="" xmlns:a16="http://schemas.microsoft.com/office/drawing/2014/main" id="{201B3B76-32D2-9514-81F6-1CAA15E89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Content Placeholder 2">
            <a:extLst>
              <a:ext uri="{FF2B5EF4-FFF2-40B4-BE49-F238E27FC236}">
                <a16:creationId xmlns="" xmlns:a16="http://schemas.microsoft.com/office/drawing/2014/main" id="{A2CE9691-7AA1-56D3-FE7C-1FC8A186927D}"/>
              </a:ext>
            </a:extLst>
          </p:cNvPr>
          <p:cNvSpPr>
            <a:spLocks noGrp="1"/>
          </p:cNvSpPr>
          <p:nvPr>
            <p:ph idx="1"/>
          </p:nvPr>
        </p:nvSpPr>
        <p:spPr>
          <a:xfrm>
            <a:off x="533400" y="1143000"/>
            <a:ext cx="8229600" cy="4525963"/>
          </a:xfrm>
        </p:spPr>
        <p:txBody>
          <a:bodyPr/>
          <a:lstStyle/>
          <a:p>
            <a:pPr algn="just"/>
            <a:r>
              <a:rPr lang="en-US" altLang="en-US" sz="2400"/>
              <a:t>There is No prerequisite for learning DBMS from scratch.</a:t>
            </a:r>
          </a:p>
          <a:p>
            <a:pPr algn="just"/>
            <a:r>
              <a:rPr lang="en-US" altLang="en-US" sz="2400"/>
              <a:t>Having knowledge of basic mathematics like - SUM, DIFFERENCE, AVERAGE, MEAN, MEDIAN, MODE, etc will definitely be a plus point.</a:t>
            </a:r>
          </a:p>
          <a:p>
            <a:pPr algn="just"/>
            <a:r>
              <a:rPr lang="en-US" altLang="en-US" sz="2400"/>
              <a:t>Having knowledge on Set Theory will help.</a:t>
            </a:r>
          </a:p>
          <a:p>
            <a:pPr algn="just"/>
            <a:r>
              <a:rPr lang="en-US" altLang="en-US" sz="2400"/>
              <a:t>The proper understanding of data structures (B and B+ trees) will help you to understand the DBMS quickly.</a:t>
            </a:r>
          </a:p>
          <a:p>
            <a:pPr algn="just">
              <a:buFont typeface="Arial" panose="020B0604020202020204" pitchFamily="34" charset="0"/>
              <a:buNone/>
            </a:pPr>
            <a:endParaRPr lang="en-US" altLang="en-US" sz="2200"/>
          </a:p>
        </p:txBody>
      </p:sp>
    </p:spTree>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3E95666-9B55-7AD2-0D88-FC5AAC15C21D}"/>
              </a:ext>
            </a:extLst>
          </p:cNvPr>
          <p:cNvSpPr>
            <a:spLocks noGrp="1"/>
          </p:cNvSpPr>
          <p:nvPr>
            <p:ph type="dt" sz="quarter" idx="10"/>
          </p:nvPr>
        </p:nvSpPr>
        <p:spPr/>
        <p:txBody>
          <a:bodyPr/>
          <a:lstStyle/>
          <a:p>
            <a:pPr>
              <a:defRPr/>
            </a:pPr>
            <a:fld id="{691FD84F-EA89-4230-B476-AC68DCB48D40}" type="datetime1">
              <a:rPr lang="en-US"/>
              <a:pPr>
                <a:defRPr/>
              </a:pPr>
              <a:t>08/05/22</a:t>
            </a:fld>
            <a:endParaRPr lang="en-US"/>
          </a:p>
        </p:txBody>
      </p:sp>
      <p:sp>
        <p:nvSpPr>
          <p:cNvPr id="5" name="Footer Placeholder 4">
            <a:extLst>
              <a:ext uri="{FF2B5EF4-FFF2-40B4-BE49-F238E27FC236}">
                <a16:creationId xmlns="" xmlns:a16="http://schemas.microsoft.com/office/drawing/2014/main" id="{71E88EF1-5F1C-F25B-31C0-023B8B229E3D}"/>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4932" name="Slide Number Placeholder 5">
            <a:extLst>
              <a:ext uri="{FF2B5EF4-FFF2-40B4-BE49-F238E27FC236}">
                <a16:creationId xmlns="" xmlns:a16="http://schemas.microsoft.com/office/drawing/2014/main" id="{5A1A994B-9B06-C9A6-F084-C9E91D79C6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17D194-547E-4BCA-9503-A72E16714D75}" type="slidenum">
              <a:rPr lang="en-US" altLang="en-US">
                <a:solidFill>
                  <a:srgbClr val="898989"/>
                </a:solidFill>
                <a:latin typeface="Calibri" panose="020F0502020204030204" pitchFamily="34" charset="0"/>
              </a:rPr>
              <a:pPr/>
              <a:t>160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AEDD3D3-91AF-EBBD-53FE-E7651233D12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Types of Distributed Database </a:t>
            </a:r>
          </a:p>
        </p:txBody>
      </p:sp>
      <p:pic>
        <p:nvPicPr>
          <p:cNvPr id="124934" name="Picture 2" descr="E:\NIET\Project\xLogo11.png.pagespeed.ic.pydHLuCQEZ.png">
            <a:extLst>
              <a:ext uri="{FF2B5EF4-FFF2-40B4-BE49-F238E27FC236}">
                <a16:creationId xmlns="" xmlns:a16="http://schemas.microsoft.com/office/drawing/2014/main" id="{045DCBC3-93C9-0D16-1BC6-F197D6B08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Content Placeholder 2">
            <a:extLst>
              <a:ext uri="{FF2B5EF4-FFF2-40B4-BE49-F238E27FC236}">
                <a16:creationId xmlns="" xmlns:a16="http://schemas.microsoft.com/office/drawing/2014/main" id="{DAFB0850-2FC4-2052-A09B-E3B84812A707}"/>
              </a:ext>
            </a:extLst>
          </p:cNvPr>
          <p:cNvSpPr>
            <a:spLocks noGrp="1"/>
          </p:cNvSpPr>
          <p:nvPr>
            <p:ph idx="1"/>
          </p:nvPr>
        </p:nvSpPr>
        <p:spPr>
          <a:xfrm>
            <a:off x="457200" y="925513"/>
            <a:ext cx="8229600" cy="5430837"/>
          </a:xfrm>
        </p:spPr>
        <p:txBody>
          <a:bodyPr/>
          <a:lstStyle/>
          <a:p>
            <a:pPr algn="just">
              <a:lnSpc>
                <a:spcPct val="90000"/>
              </a:lnSpc>
              <a:buClr>
                <a:srgbClr val="CC3300"/>
              </a:buClr>
              <a:buFont typeface="Arial" panose="020B0604020202020204" pitchFamily="34" charset="0"/>
              <a:buNone/>
            </a:pPr>
            <a:r>
              <a:rPr lang="en-US" altLang="en-US" sz="2000"/>
              <a:t>	</a:t>
            </a:r>
            <a:r>
              <a:rPr lang="en-US" altLang="en-US" sz="2000" b="1"/>
              <a:t>A DDBMS mainly classified into two types: -</a:t>
            </a:r>
          </a:p>
          <a:p>
            <a:pPr algn="just">
              <a:lnSpc>
                <a:spcPct val="90000"/>
              </a:lnSpc>
              <a:buClr>
                <a:srgbClr val="CC3300"/>
              </a:buClr>
              <a:buFont typeface="Arial" panose="020B0604020202020204" pitchFamily="34" charset="0"/>
              <a:buNone/>
            </a:pPr>
            <a:endParaRPr lang="en-US" altLang="en-US" sz="2000" b="1"/>
          </a:p>
          <a:p>
            <a:pPr algn="just">
              <a:lnSpc>
                <a:spcPct val="90000"/>
              </a:lnSpc>
              <a:buClr>
                <a:srgbClr val="CC3300"/>
              </a:buClr>
              <a:buFont typeface="Arial" panose="020B0604020202020204" pitchFamily="34" charset="0"/>
              <a:buNone/>
            </a:pPr>
            <a:r>
              <a:rPr lang="en-US" altLang="en-US" sz="2000"/>
              <a:t>	</a:t>
            </a:r>
            <a:r>
              <a:rPr lang="en-US" altLang="en-US" sz="2000">
                <a:solidFill>
                  <a:srgbClr val="C00000"/>
                </a:solidFill>
              </a:rPr>
              <a:t>1. Homogeneous Distributed database management systems:-</a:t>
            </a:r>
          </a:p>
          <a:p>
            <a:pPr algn="just">
              <a:lnSpc>
                <a:spcPct val="90000"/>
              </a:lnSpc>
              <a:buClr>
                <a:srgbClr val="CC3300"/>
              </a:buClr>
              <a:buFont typeface="Arial" panose="020B0604020202020204" pitchFamily="34" charset="0"/>
              <a:buNone/>
            </a:pPr>
            <a:r>
              <a:rPr lang="en-US" altLang="en-US" sz="2000"/>
              <a:t>	In a homogeneous distributed database all sites have identical software and are aware of each other and agree to cooperate in processing user requests. The homogeneous system is much easier to design and manage The operating system used, at each location must be same or compatible. The database application (or DBMS) used at each location must be same or compatible. </a:t>
            </a:r>
          </a:p>
          <a:p>
            <a:pPr algn="just">
              <a:lnSpc>
                <a:spcPct val="90000"/>
              </a:lnSpc>
              <a:buClr>
                <a:srgbClr val="CC3300"/>
              </a:buClr>
              <a:buFont typeface="Arial" panose="020B0604020202020204" pitchFamily="34" charset="0"/>
              <a:buNone/>
            </a:pPr>
            <a:r>
              <a:rPr lang="en-US" altLang="en-US" sz="2000"/>
              <a:t>	</a:t>
            </a:r>
            <a:r>
              <a:rPr lang="en-US" altLang="en-US" sz="2000">
                <a:solidFill>
                  <a:srgbClr val="C00000"/>
                </a:solidFill>
              </a:rPr>
              <a:t>2. Heterogeneous Distributed database management systems:-</a:t>
            </a:r>
          </a:p>
          <a:p>
            <a:pPr algn="just">
              <a:lnSpc>
                <a:spcPct val="90000"/>
              </a:lnSpc>
              <a:buClr>
                <a:srgbClr val="CC3300"/>
              </a:buClr>
              <a:buFont typeface="Arial" panose="020B0604020202020204" pitchFamily="34" charset="0"/>
              <a:buNone/>
            </a:pPr>
            <a:r>
              <a:rPr lang="en-US" altLang="en-US" sz="2000"/>
              <a:t>	In a heterogeneous distributed database different sites may use different schema and software. In heterogeneous systems, different nodes may have different hardware &amp; software and data structures at various nodes or locations are also incompatible. Different computers and operating systems, database applications or data models may be used at each of the locations.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5C9DA3B-702A-0D89-25E8-6DE957815F16}"/>
              </a:ext>
            </a:extLst>
          </p:cNvPr>
          <p:cNvSpPr>
            <a:spLocks noGrp="1"/>
          </p:cNvSpPr>
          <p:nvPr>
            <p:ph type="dt" sz="quarter" idx="10"/>
          </p:nvPr>
        </p:nvSpPr>
        <p:spPr/>
        <p:txBody>
          <a:bodyPr/>
          <a:lstStyle/>
          <a:p>
            <a:pPr>
              <a:defRPr/>
            </a:pPr>
            <a:fld id="{BC152080-8F67-4155-B604-0B20901FB7D4}" type="datetime1">
              <a:rPr lang="en-US"/>
              <a:pPr>
                <a:defRPr/>
              </a:pPr>
              <a:t>08/05/22</a:t>
            </a:fld>
            <a:endParaRPr lang="en-US"/>
          </a:p>
        </p:txBody>
      </p:sp>
      <p:sp>
        <p:nvSpPr>
          <p:cNvPr id="5" name="Footer Placeholder 4">
            <a:extLst>
              <a:ext uri="{FF2B5EF4-FFF2-40B4-BE49-F238E27FC236}">
                <a16:creationId xmlns="" xmlns:a16="http://schemas.microsoft.com/office/drawing/2014/main" id="{666EDEC3-8CB2-B3B3-A896-12CC1E7DEE20}"/>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5956" name="Slide Number Placeholder 5">
            <a:extLst>
              <a:ext uri="{FF2B5EF4-FFF2-40B4-BE49-F238E27FC236}">
                <a16:creationId xmlns="" xmlns:a16="http://schemas.microsoft.com/office/drawing/2014/main" id="{91ACF6DD-2AEB-84F4-9317-0677F6DA35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D7070C-DE71-43AE-9DE0-9E6D79E7E92F}" type="slidenum">
              <a:rPr lang="en-US" altLang="en-US">
                <a:solidFill>
                  <a:srgbClr val="898989"/>
                </a:solidFill>
                <a:latin typeface="Calibri" panose="020F0502020204030204" pitchFamily="34" charset="0"/>
              </a:rPr>
              <a:pPr/>
              <a:t>161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8B00F86-A522-958C-8F9F-B836F60255E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Conti…..</a:t>
            </a:r>
          </a:p>
        </p:txBody>
      </p:sp>
      <p:pic>
        <p:nvPicPr>
          <p:cNvPr id="125958" name="Picture 2" descr="E:\NIET\Project\xLogo11.png.pagespeed.ic.pydHLuCQEZ.png">
            <a:extLst>
              <a:ext uri="{FF2B5EF4-FFF2-40B4-BE49-F238E27FC236}">
                <a16:creationId xmlns="" xmlns:a16="http://schemas.microsoft.com/office/drawing/2014/main" id="{CEF7F0D5-A620-EC4E-A451-39854C13F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Content Placeholder 2">
            <a:extLst>
              <a:ext uri="{FF2B5EF4-FFF2-40B4-BE49-F238E27FC236}">
                <a16:creationId xmlns="" xmlns:a16="http://schemas.microsoft.com/office/drawing/2014/main" id="{DBE86D32-7BF4-6761-30CE-208A19203A49}"/>
              </a:ext>
            </a:extLst>
          </p:cNvPr>
          <p:cNvSpPr>
            <a:spLocks noGrp="1"/>
          </p:cNvSpPr>
          <p:nvPr>
            <p:ph idx="1"/>
          </p:nvPr>
        </p:nvSpPr>
        <p:spPr>
          <a:xfrm>
            <a:off x="457200" y="925513"/>
            <a:ext cx="8229600" cy="5430837"/>
          </a:xfrm>
        </p:spPr>
        <p:txBody>
          <a:bodyPr/>
          <a:lstStyle/>
          <a:p>
            <a:pPr algn="just">
              <a:lnSpc>
                <a:spcPct val="90000"/>
              </a:lnSpc>
              <a:buClr>
                <a:srgbClr val="CC3300"/>
              </a:buClr>
              <a:buFont typeface="Arial" panose="020B0604020202020204" pitchFamily="34" charset="0"/>
              <a:buNone/>
            </a:pPr>
            <a:r>
              <a:rPr lang="en-US" altLang="en-US" sz="2000" b="1"/>
              <a:t>Characteristics </a:t>
            </a:r>
            <a:r>
              <a:rPr lang="en-US" altLang="en-US" sz="2000" b="1">
                <a:solidFill>
                  <a:srgbClr val="C00000"/>
                </a:solidFill>
              </a:rPr>
              <a:t>Distributed database (DDB) are </a:t>
            </a:r>
          </a:p>
          <a:p>
            <a:pPr algn="just">
              <a:lnSpc>
                <a:spcPct val="90000"/>
              </a:lnSpc>
              <a:buClr>
                <a:srgbClr val="CC3300"/>
              </a:buClr>
              <a:buFont typeface="Arial" panose="020B0604020202020204" pitchFamily="34" charset="0"/>
              <a:buNone/>
            </a:pPr>
            <a:endParaRPr lang="en-US" altLang="en-US" sz="2000"/>
          </a:p>
          <a:p>
            <a:pPr algn="just">
              <a:lnSpc>
                <a:spcPct val="90000"/>
              </a:lnSpc>
              <a:buClr>
                <a:srgbClr val="CC3300"/>
              </a:buClr>
              <a:buFont typeface="Wingdings" panose="05000000000000000000" pitchFamily="2" charset="2"/>
              <a:buChar char="v"/>
            </a:pPr>
            <a:r>
              <a:rPr lang="en-US" altLang="en-US" sz="2000"/>
              <a:t>	All sites are interconnected.</a:t>
            </a:r>
          </a:p>
          <a:p>
            <a:pPr algn="just">
              <a:lnSpc>
                <a:spcPct val="90000"/>
              </a:lnSpc>
              <a:buClr>
                <a:srgbClr val="CC3300"/>
              </a:buClr>
              <a:buFont typeface="Wingdings" panose="05000000000000000000" pitchFamily="2" charset="2"/>
              <a:buChar char="v"/>
            </a:pPr>
            <a:r>
              <a:rPr lang="en-US" altLang="en-US" sz="2000"/>
              <a:t> 	Fragments can be replicated.</a:t>
            </a:r>
          </a:p>
          <a:p>
            <a:pPr algn="just">
              <a:lnSpc>
                <a:spcPct val="90000"/>
              </a:lnSpc>
              <a:buClr>
                <a:srgbClr val="CC3300"/>
              </a:buClr>
              <a:buFont typeface="Wingdings" panose="05000000000000000000" pitchFamily="2" charset="2"/>
              <a:buChar char="v"/>
            </a:pPr>
            <a:r>
              <a:rPr lang="en-US" altLang="en-US" sz="2000"/>
              <a:t>	Logically related shared data can be collected. </a:t>
            </a:r>
          </a:p>
          <a:p>
            <a:pPr algn="just">
              <a:lnSpc>
                <a:spcPct val="90000"/>
              </a:lnSpc>
              <a:buClr>
                <a:srgbClr val="CC3300"/>
              </a:buClr>
              <a:buFont typeface="Wingdings" panose="05000000000000000000" pitchFamily="2" charset="2"/>
              <a:buChar char="v"/>
            </a:pPr>
            <a:r>
              <a:rPr lang="en-US" altLang="en-US" sz="2000"/>
              <a:t>	Data at each and every site is controlled by the DBMS.</a:t>
            </a:r>
          </a:p>
          <a:p>
            <a:pPr algn="just">
              <a:lnSpc>
                <a:spcPct val="90000"/>
              </a:lnSpc>
              <a:buClr>
                <a:srgbClr val="CC3300"/>
              </a:buClr>
              <a:buFont typeface="Wingdings" panose="05000000000000000000" pitchFamily="2" charset="2"/>
              <a:buChar char="v"/>
            </a:pPr>
            <a:r>
              <a:rPr lang="en-US" altLang="en-US" sz="2000"/>
              <a:t>	Each Distributed Database Management System takes part in at least 	one global application.</a:t>
            </a:r>
          </a:p>
          <a:p>
            <a:pPr algn="just">
              <a:lnSpc>
                <a:spcPct val="90000"/>
              </a:lnSpc>
              <a:buClr>
                <a:srgbClr val="CC3300"/>
              </a:buClr>
              <a:buFont typeface="Wingdings" panose="05000000000000000000" pitchFamily="2" charset="2"/>
              <a:buChar char="v"/>
            </a:pPr>
            <a:endParaRPr lang="en-US" altLang="en-US" sz="2000"/>
          </a:p>
          <a:p>
            <a:pPr algn="just">
              <a:lnSpc>
                <a:spcPct val="90000"/>
              </a:lnSpc>
              <a:buClr>
                <a:srgbClr val="CC3300"/>
              </a:buClr>
              <a:buFont typeface="Arial" panose="020B0604020202020204" pitchFamily="34" charset="0"/>
              <a:buNone/>
            </a:pPr>
            <a:r>
              <a:rPr lang="en-US" altLang="en-US" sz="2000" b="1">
                <a:solidFill>
                  <a:srgbClr val="C00000"/>
                </a:solidFill>
              </a:rPr>
              <a:t>Functionality Distributed database (DDB) are</a:t>
            </a:r>
          </a:p>
          <a:p>
            <a:pPr algn="just">
              <a:lnSpc>
                <a:spcPct val="90000"/>
              </a:lnSpc>
              <a:buClr>
                <a:srgbClr val="CC3300"/>
              </a:buClr>
              <a:buFont typeface="Wingdings" panose="05000000000000000000" pitchFamily="2" charset="2"/>
              <a:buChar char="v"/>
            </a:pPr>
            <a:r>
              <a:rPr lang="en-US" altLang="en-US" sz="2000"/>
              <a:t>Security</a:t>
            </a:r>
          </a:p>
          <a:p>
            <a:pPr algn="just">
              <a:lnSpc>
                <a:spcPct val="90000"/>
              </a:lnSpc>
              <a:buClr>
                <a:srgbClr val="CC3300"/>
              </a:buClr>
              <a:buFont typeface="Wingdings" panose="05000000000000000000" pitchFamily="2" charset="2"/>
              <a:buChar char="v"/>
            </a:pPr>
            <a:r>
              <a:rPr lang="en-US" altLang="en-US" sz="2000"/>
              <a:t>Keeping track of data </a:t>
            </a:r>
          </a:p>
          <a:p>
            <a:pPr algn="just">
              <a:lnSpc>
                <a:spcPct val="90000"/>
              </a:lnSpc>
              <a:buClr>
                <a:srgbClr val="CC3300"/>
              </a:buClr>
              <a:buFont typeface="Wingdings" panose="05000000000000000000" pitchFamily="2" charset="2"/>
              <a:buChar char="v"/>
            </a:pPr>
            <a:r>
              <a:rPr lang="en-US" altLang="en-US" sz="2000"/>
              <a:t>Replicated data management</a:t>
            </a:r>
          </a:p>
          <a:p>
            <a:pPr algn="just">
              <a:lnSpc>
                <a:spcPct val="90000"/>
              </a:lnSpc>
              <a:buClr>
                <a:srgbClr val="CC3300"/>
              </a:buClr>
              <a:buFont typeface="Wingdings" panose="05000000000000000000" pitchFamily="2" charset="2"/>
              <a:buChar char="v"/>
            </a:pPr>
            <a:r>
              <a:rPr lang="en-US" altLang="en-US" sz="2000"/>
              <a:t>System catalog management</a:t>
            </a:r>
          </a:p>
          <a:p>
            <a:pPr algn="just">
              <a:lnSpc>
                <a:spcPct val="90000"/>
              </a:lnSpc>
              <a:buClr>
                <a:srgbClr val="CC3300"/>
              </a:buClr>
              <a:buFont typeface="Wingdings" panose="05000000000000000000" pitchFamily="2" charset="2"/>
              <a:buChar char="v"/>
            </a:pPr>
            <a:r>
              <a:rPr lang="en-US" altLang="en-US" sz="2000"/>
              <a:t>Distributed transaction management </a:t>
            </a:r>
          </a:p>
          <a:p>
            <a:pPr algn="just">
              <a:lnSpc>
                <a:spcPct val="90000"/>
              </a:lnSpc>
              <a:buClr>
                <a:srgbClr val="CC3300"/>
              </a:buClr>
              <a:buFont typeface="Wingdings" panose="05000000000000000000" pitchFamily="2" charset="2"/>
              <a:buChar char="v"/>
            </a:pPr>
            <a:r>
              <a:rPr lang="en-US" altLang="en-US" sz="2000"/>
              <a:t>Distributed database recovery</a:t>
            </a:r>
            <a:r>
              <a:rPr lang="en-US" altLang="en-US" sz="2000" b="1">
                <a:solidFill>
                  <a:srgbClr val="C00000"/>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D2DE438-5AD1-E3DA-09B8-B85E94406108}"/>
              </a:ext>
            </a:extLst>
          </p:cNvPr>
          <p:cNvSpPr>
            <a:spLocks noGrp="1"/>
          </p:cNvSpPr>
          <p:nvPr>
            <p:ph type="dt" sz="quarter" idx="10"/>
          </p:nvPr>
        </p:nvSpPr>
        <p:spPr/>
        <p:txBody>
          <a:bodyPr/>
          <a:lstStyle/>
          <a:p>
            <a:pPr>
              <a:defRPr/>
            </a:pPr>
            <a:fld id="{C6D9A5B1-BEF1-4383-8939-4F9E1FB09491}" type="datetime1">
              <a:rPr lang="en-US"/>
              <a:pPr>
                <a:defRPr/>
              </a:pPr>
              <a:t>08/05/22</a:t>
            </a:fld>
            <a:endParaRPr lang="en-US"/>
          </a:p>
        </p:txBody>
      </p:sp>
      <p:sp>
        <p:nvSpPr>
          <p:cNvPr id="5" name="Footer Placeholder 4">
            <a:extLst>
              <a:ext uri="{FF2B5EF4-FFF2-40B4-BE49-F238E27FC236}">
                <a16:creationId xmlns="" xmlns:a16="http://schemas.microsoft.com/office/drawing/2014/main" id="{BF2A944D-45B9-8FBA-C9F8-8E7CE0AD307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6980" name="Slide Number Placeholder 5">
            <a:extLst>
              <a:ext uri="{FF2B5EF4-FFF2-40B4-BE49-F238E27FC236}">
                <a16:creationId xmlns="" xmlns:a16="http://schemas.microsoft.com/office/drawing/2014/main" id="{ED95901B-D1FE-77AB-92D8-AC2BAB5BDE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E5F2AD-03BA-4322-9EAD-160692B5313F}" type="slidenum">
              <a:rPr lang="en-US" altLang="en-US">
                <a:solidFill>
                  <a:srgbClr val="898989"/>
                </a:solidFill>
                <a:latin typeface="Calibri" panose="020F0502020204030204" pitchFamily="34" charset="0"/>
              </a:rPr>
              <a:pPr/>
              <a:t>162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F8BEA5A-1778-40FC-0296-35D68B535E7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Advantages &amp; Disadvantages </a:t>
            </a:r>
          </a:p>
        </p:txBody>
      </p:sp>
      <p:pic>
        <p:nvPicPr>
          <p:cNvPr id="126982" name="Picture 2" descr="E:\NIET\Project\xLogo11.png.pagespeed.ic.pydHLuCQEZ.png">
            <a:extLst>
              <a:ext uri="{FF2B5EF4-FFF2-40B4-BE49-F238E27FC236}">
                <a16:creationId xmlns="" xmlns:a16="http://schemas.microsoft.com/office/drawing/2014/main" id="{0C48EE36-3A29-C8DD-2663-18F6C36CE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3" name="Content Placeholder 2">
            <a:extLst>
              <a:ext uri="{FF2B5EF4-FFF2-40B4-BE49-F238E27FC236}">
                <a16:creationId xmlns="" xmlns:a16="http://schemas.microsoft.com/office/drawing/2014/main" id="{523BA881-1E6C-B11C-14FC-3702982B5618}"/>
              </a:ext>
            </a:extLst>
          </p:cNvPr>
          <p:cNvSpPr>
            <a:spLocks noGrp="1"/>
          </p:cNvSpPr>
          <p:nvPr>
            <p:ph idx="1"/>
          </p:nvPr>
        </p:nvSpPr>
        <p:spPr>
          <a:xfrm>
            <a:off x="457200" y="925513"/>
            <a:ext cx="8229600" cy="5430837"/>
          </a:xfrm>
        </p:spPr>
        <p:txBody>
          <a:bodyPr/>
          <a:lstStyle/>
          <a:p>
            <a:pPr algn="just">
              <a:lnSpc>
                <a:spcPct val="90000"/>
              </a:lnSpc>
              <a:buClr>
                <a:srgbClr val="CC3300"/>
              </a:buClr>
              <a:buFont typeface="Arial" panose="020B0604020202020204" pitchFamily="34" charset="0"/>
              <a:buNone/>
            </a:pPr>
            <a:r>
              <a:rPr lang="en-US" altLang="en-US" sz="2000"/>
              <a:t>Advantages of </a:t>
            </a:r>
            <a:r>
              <a:rPr lang="en-US" altLang="en-US" sz="2000" b="1">
                <a:solidFill>
                  <a:srgbClr val="C00000"/>
                </a:solidFill>
              </a:rPr>
              <a:t>Distributed database (DDB) are :-</a:t>
            </a:r>
          </a:p>
          <a:p>
            <a:pPr algn="just">
              <a:lnSpc>
                <a:spcPct val="90000"/>
              </a:lnSpc>
              <a:buClr>
                <a:srgbClr val="CC3300"/>
              </a:buClr>
              <a:buFont typeface="Arial" panose="020B0604020202020204" pitchFamily="34" charset="0"/>
              <a:buNone/>
            </a:pPr>
            <a:endParaRPr lang="en-US" altLang="en-US" sz="2000" b="1">
              <a:solidFill>
                <a:srgbClr val="C00000"/>
              </a:solidFill>
            </a:endParaRPr>
          </a:p>
          <a:p>
            <a:pPr algn="just">
              <a:lnSpc>
                <a:spcPct val="90000"/>
              </a:lnSpc>
              <a:buClr>
                <a:srgbClr val="CC3300"/>
              </a:buClr>
              <a:buFont typeface="Arial" panose="020B0604020202020204" pitchFamily="34" charset="0"/>
              <a:buNone/>
            </a:pPr>
            <a:endParaRPr lang="en-US" altLang="en-US" sz="2000"/>
          </a:p>
          <a:p>
            <a:pPr algn="just">
              <a:lnSpc>
                <a:spcPct val="90000"/>
              </a:lnSpc>
              <a:buClr>
                <a:srgbClr val="CC3300"/>
              </a:buClr>
              <a:buFont typeface="Wingdings" panose="05000000000000000000" pitchFamily="2" charset="2"/>
              <a:buChar char="v"/>
            </a:pPr>
            <a:r>
              <a:rPr lang="en-US" altLang="en-US" sz="2000"/>
              <a:t>Less danger of a single-point failure. When one of the computers fails, the workload is picked up by other workstations.</a:t>
            </a:r>
          </a:p>
          <a:p>
            <a:pPr algn="just">
              <a:lnSpc>
                <a:spcPct val="90000"/>
              </a:lnSpc>
              <a:buClr>
                <a:srgbClr val="CC3300"/>
              </a:buClr>
              <a:buFont typeface="Wingdings" panose="05000000000000000000" pitchFamily="2" charset="2"/>
              <a:buChar char="v"/>
            </a:pPr>
            <a:r>
              <a:rPr lang="en-US" altLang="en-US" sz="2000"/>
              <a:t> Data are also distributed at multiple sites. </a:t>
            </a:r>
          </a:p>
          <a:p>
            <a:pPr algn="just">
              <a:lnSpc>
                <a:spcPct val="90000"/>
              </a:lnSpc>
              <a:buClr>
                <a:srgbClr val="CC3300"/>
              </a:buClr>
              <a:buFont typeface="Wingdings" panose="05000000000000000000" pitchFamily="2" charset="2"/>
              <a:buChar char="v"/>
            </a:pPr>
            <a:r>
              <a:rPr lang="en-US" altLang="en-US" sz="2000"/>
              <a:t>The end user is able to access any available copy of the data, and an end user's request is processed by any processor at the data location.</a:t>
            </a:r>
          </a:p>
          <a:p>
            <a:pPr algn="just">
              <a:lnSpc>
                <a:spcPct val="90000"/>
              </a:lnSpc>
              <a:buClr>
                <a:srgbClr val="CC3300"/>
              </a:buClr>
              <a:buFont typeface="Wingdings" panose="05000000000000000000" pitchFamily="2" charset="2"/>
              <a:buChar char="v"/>
            </a:pPr>
            <a:r>
              <a:rPr lang="en-US" altLang="en-US" sz="2000"/>
              <a:t>Improved communications. Because local sites are smaller and located closer to customers. </a:t>
            </a:r>
          </a:p>
          <a:p>
            <a:pPr algn="just">
              <a:lnSpc>
                <a:spcPct val="90000"/>
              </a:lnSpc>
              <a:buClr>
                <a:srgbClr val="CC3300"/>
              </a:buClr>
              <a:buFont typeface="Wingdings" panose="05000000000000000000" pitchFamily="2" charset="2"/>
              <a:buChar char="v"/>
            </a:pPr>
            <a:r>
              <a:rPr lang="en-US" altLang="en-US" sz="2000"/>
              <a:t>Reduced operating costs. It is more cost effective to add workstations to a network than to update a mainframe system. </a:t>
            </a:r>
          </a:p>
          <a:p>
            <a:pPr algn="just">
              <a:lnSpc>
                <a:spcPct val="90000"/>
              </a:lnSpc>
              <a:buClr>
                <a:srgbClr val="CC3300"/>
              </a:buClr>
              <a:buFont typeface="Wingdings" panose="05000000000000000000" pitchFamily="2" charset="2"/>
              <a:buChar char="v"/>
            </a:pPr>
            <a:r>
              <a:rPr lang="en-US" altLang="en-US" sz="2000"/>
              <a:t> Faster data access, faster data processing. </a:t>
            </a:r>
          </a:p>
          <a:p>
            <a:pPr algn="just">
              <a:lnSpc>
                <a:spcPct val="90000"/>
              </a:lnSpc>
              <a:buClr>
                <a:srgbClr val="CC3300"/>
              </a:buClr>
              <a:buFont typeface="Wingdings" panose="05000000000000000000" pitchFamily="2" charset="2"/>
              <a:buChar char="v"/>
            </a:pPr>
            <a:r>
              <a:rPr lang="en-US" altLang="en-US" sz="2000"/>
              <a:t>A distributed database system spreads out the systems workload by processing data at several sites.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BFB603F-DD9D-710D-9F44-A02A84DE05E2}"/>
              </a:ext>
            </a:extLst>
          </p:cNvPr>
          <p:cNvSpPr>
            <a:spLocks noGrp="1"/>
          </p:cNvSpPr>
          <p:nvPr>
            <p:ph type="dt" sz="quarter" idx="10"/>
          </p:nvPr>
        </p:nvSpPr>
        <p:spPr/>
        <p:txBody>
          <a:bodyPr/>
          <a:lstStyle/>
          <a:p>
            <a:pPr>
              <a:defRPr/>
            </a:pPr>
            <a:fld id="{3436C4B9-EEE3-491C-85CC-74A7D61F186E}" type="datetime1">
              <a:rPr lang="en-US"/>
              <a:pPr>
                <a:defRPr/>
              </a:pPr>
              <a:t>08/05/22</a:t>
            </a:fld>
            <a:endParaRPr lang="en-US"/>
          </a:p>
        </p:txBody>
      </p:sp>
      <p:sp>
        <p:nvSpPr>
          <p:cNvPr id="5" name="Footer Placeholder 4">
            <a:extLst>
              <a:ext uri="{FF2B5EF4-FFF2-40B4-BE49-F238E27FC236}">
                <a16:creationId xmlns="" xmlns:a16="http://schemas.microsoft.com/office/drawing/2014/main" id="{8FC2832E-2860-BDF0-C02A-FE16468C482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8004" name="Slide Number Placeholder 5">
            <a:extLst>
              <a:ext uri="{FF2B5EF4-FFF2-40B4-BE49-F238E27FC236}">
                <a16:creationId xmlns="" xmlns:a16="http://schemas.microsoft.com/office/drawing/2014/main" id="{8956144E-8B57-E4C2-6B01-3F8CFE178F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E11026-08B8-4F4B-B83B-ADE12E842B20}" type="slidenum">
              <a:rPr lang="en-US" altLang="en-US">
                <a:solidFill>
                  <a:srgbClr val="898989"/>
                </a:solidFill>
                <a:latin typeface="Calibri" panose="020F0502020204030204" pitchFamily="34" charset="0"/>
              </a:rPr>
              <a:pPr/>
              <a:t>163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E70FB358-5B7B-9E68-E252-507AFC0E4EB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Cont….</a:t>
            </a:r>
          </a:p>
        </p:txBody>
      </p:sp>
      <p:pic>
        <p:nvPicPr>
          <p:cNvPr id="128006" name="Picture 2" descr="E:\NIET\Project\xLogo11.png.pagespeed.ic.pydHLuCQEZ.png">
            <a:extLst>
              <a:ext uri="{FF2B5EF4-FFF2-40B4-BE49-F238E27FC236}">
                <a16:creationId xmlns="" xmlns:a16="http://schemas.microsoft.com/office/drawing/2014/main" id="{0A542548-CA25-5EC5-CCD6-A1F5D3A12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Content Placeholder 2">
            <a:extLst>
              <a:ext uri="{FF2B5EF4-FFF2-40B4-BE49-F238E27FC236}">
                <a16:creationId xmlns="" xmlns:a16="http://schemas.microsoft.com/office/drawing/2014/main" id="{98F7E6E3-6D87-F8C0-BBB7-5B209F671D88}"/>
              </a:ext>
            </a:extLst>
          </p:cNvPr>
          <p:cNvSpPr>
            <a:spLocks noGrp="1"/>
          </p:cNvSpPr>
          <p:nvPr>
            <p:ph idx="1"/>
          </p:nvPr>
        </p:nvSpPr>
        <p:spPr>
          <a:xfrm>
            <a:off x="457200" y="925513"/>
            <a:ext cx="8229600" cy="5430837"/>
          </a:xfrm>
        </p:spPr>
        <p:txBody>
          <a:bodyPr/>
          <a:lstStyle/>
          <a:p>
            <a:pPr algn="just">
              <a:lnSpc>
                <a:spcPct val="90000"/>
              </a:lnSpc>
              <a:buClr>
                <a:srgbClr val="CC3300"/>
              </a:buClr>
              <a:buFont typeface="Arial" panose="020B0604020202020204" pitchFamily="34" charset="0"/>
              <a:buNone/>
            </a:pPr>
            <a:r>
              <a:rPr lang="en-US" altLang="en-US" sz="2000" b="1">
                <a:solidFill>
                  <a:srgbClr val="C00000"/>
                </a:solidFill>
              </a:rPr>
              <a:t>Disadvantages Distributed database (DDB) are </a:t>
            </a:r>
          </a:p>
          <a:p>
            <a:pPr algn="just">
              <a:lnSpc>
                <a:spcPct val="90000"/>
              </a:lnSpc>
              <a:buClr>
                <a:srgbClr val="CC3300"/>
              </a:buClr>
              <a:buFont typeface="Arial" panose="020B0604020202020204" pitchFamily="34" charset="0"/>
              <a:buNone/>
            </a:pPr>
            <a:endParaRPr lang="en-US" altLang="en-US" sz="2000"/>
          </a:p>
          <a:p>
            <a:pPr algn="just">
              <a:lnSpc>
                <a:spcPct val="90000"/>
              </a:lnSpc>
              <a:buClr>
                <a:srgbClr val="CC3300"/>
              </a:buClr>
              <a:buFont typeface="Wingdings" panose="05000000000000000000" pitchFamily="2" charset="2"/>
              <a:buChar char="v"/>
            </a:pPr>
            <a:r>
              <a:rPr lang="en-US" altLang="en-US" sz="2000"/>
              <a:t>Complexity of management and control. </a:t>
            </a:r>
          </a:p>
          <a:p>
            <a:pPr algn="just">
              <a:lnSpc>
                <a:spcPct val="90000"/>
              </a:lnSpc>
              <a:buClr>
                <a:srgbClr val="CC3300"/>
              </a:buClr>
              <a:buFont typeface="Wingdings" panose="05000000000000000000" pitchFamily="2" charset="2"/>
              <a:buChar char="v"/>
            </a:pPr>
            <a:r>
              <a:rPr lang="en-US" altLang="en-US" sz="2000"/>
              <a:t>Applications must recognize data location, and they must be able to stitch together data from various sites.</a:t>
            </a:r>
          </a:p>
          <a:p>
            <a:pPr algn="just">
              <a:lnSpc>
                <a:spcPct val="90000"/>
              </a:lnSpc>
              <a:buClr>
                <a:srgbClr val="CC3300"/>
              </a:buClr>
              <a:buFont typeface="Wingdings" panose="05000000000000000000" pitchFamily="2" charset="2"/>
              <a:buChar char="v"/>
            </a:pPr>
            <a:r>
              <a:rPr lang="en-US" altLang="en-US" sz="2000"/>
              <a:t> Security.</a:t>
            </a:r>
          </a:p>
          <a:p>
            <a:pPr algn="just">
              <a:lnSpc>
                <a:spcPct val="90000"/>
              </a:lnSpc>
              <a:buClr>
                <a:srgbClr val="CC3300"/>
              </a:buClr>
              <a:buFont typeface="Wingdings" panose="05000000000000000000" pitchFamily="2" charset="2"/>
              <a:buChar char="v"/>
            </a:pPr>
            <a:r>
              <a:rPr lang="en-US" altLang="en-US" sz="2000"/>
              <a:t>Increased storage and infrastructure requirements. </a:t>
            </a:r>
          </a:p>
          <a:p>
            <a:pPr algn="just">
              <a:lnSpc>
                <a:spcPct val="90000"/>
              </a:lnSpc>
              <a:buClr>
                <a:srgbClr val="CC3300"/>
              </a:buClr>
              <a:buFont typeface="Wingdings" panose="05000000000000000000" pitchFamily="2" charset="2"/>
              <a:buChar char="v"/>
            </a:pPr>
            <a:r>
              <a:rPr lang="en-US" altLang="en-US" sz="2000"/>
              <a:t>Multiple copies of data has to be at different sites, thus an additional disk storage space will be required. </a:t>
            </a:r>
          </a:p>
          <a:p>
            <a:pPr algn="just">
              <a:lnSpc>
                <a:spcPct val="90000"/>
              </a:lnSpc>
              <a:buClr>
                <a:srgbClr val="CC3300"/>
              </a:buClr>
              <a:buFont typeface="Wingdings" panose="05000000000000000000" pitchFamily="2" charset="2"/>
              <a:buChar char="v"/>
            </a:pPr>
            <a:r>
              <a:rPr lang="en-US" altLang="en-US" sz="2000"/>
              <a:t>The probability of security lapses increases when data are located at multiple sites</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630392" y="0"/>
            <a:ext cx="7513608" cy="715992"/>
          </a:xfrm>
          <a:solidFill>
            <a:schemeClr val="accent5">
              <a:lumMod val="60000"/>
              <a:lumOff val="40000"/>
            </a:schemeClr>
          </a:solidFill>
        </p:spPr>
        <p:txBody>
          <a:bodyPr/>
          <a:lstStyle/>
          <a:p>
            <a:pPr>
              <a:defRPr/>
            </a:pPr>
            <a:r>
              <a:rPr lang="en-US" dirty="0">
                <a:ea typeface="+mj-ea"/>
              </a:rPr>
              <a:t>System Failure Modes</a:t>
            </a:r>
          </a:p>
        </p:txBody>
      </p:sp>
      <p:sp>
        <p:nvSpPr>
          <p:cNvPr id="50179" name="Rectangle 3"/>
          <p:cNvSpPr>
            <a:spLocks noGrp="1" noChangeArrowheads="1"/>
          </p:cNvSpPr>
          <p:nvPr>
            <p:ph type="body" idx="4294967295"/>
          </p:nvPr>
        </p:nvSpPr>
        <p:spPr>
          <a:xfrm>
            <a:off x="767751" y="1117121"/>
            <a:ext cx="8229600" cy="4525963"/>
          </a:xfrm>
        </p:spPr>
        <p:txBody>
          <a:bodyPr>
            <a:normAutofit fontScale="85000" lnSpcReduction="20000"/>
          </a:bodyPr>
          <a:lstStyle/>
          <a:p>
            <a:r>
              <a:rPr lang="en-US" dirty="0"/>
              <a:t>Failures unique to distributed systems:</a:t>
            </a:r>
          </a:p>
          <a:p>
            <a:pPr lvl="1"/>
            <a:r>
              <a:rPr lang="en-US" dirty="0">
                <a:ea typeface="ＭＳ Ｐゴシック" pitchFamily="34" charset="-128"/>
              </a:rPr>
              <a:t>Failure of a site.</a:t>
            </a:r>
          </a:p>
          <a:p>
            <a:pPr lvl="1"/>
            <a:r>
              <a:rPr lang="en-US" dirty="0">
                <a:ea typeface="ＭＳ Ｐゴシック" pitchFamily="34" charset="-128"/>
              </a:rPr>
              <a:t>Loss of </a:t>
            </a:r>
            <a:r>
              <a:rPr lang="en-US" dirty="0" smtClean="0">
                <a:ea typeface="ＭＳ Ｐゴシック" pitchFamily="34" charset="-128"/>
              </a:rPr>
              <a:t>messages</a:t>
            </a:r>
            <a:endParaRPr lang="en-US" dirty="0">
              <a:ea typeface="ＭＳ Ｐゴシック" pitchFamily="34" charset="-128"/>
            </a:endParaRPr>
          </a:p>
          <a:p>
            <a:pPr lvl="2"/>
            <a:r>
              <a:rPr lang="en-US" dirty="0">
                <a:ea typeface="ＭＳ Ｐゴシック" pitchFamily="34" charset="-128"/>
              </a:rPr>
              <a:t>Handled by network transmission control protocols such as TCP-IP</a:t>
            </a:r>
          </a:p>
          <a:p>
            <a:pPr lvl="1"/>
            <a:r>
              <a:rPr lang="en-US" dirty="0">
                <a:ea typeface="ＭＳ Ｐゴシック" pitchFamily="34" charset="-128"/>
              </a:rPr>
              <a:t>Failure of a communication link</a:t>
            </a:r>
          </a:p>
          <a:p>
            <a:pPr lvl="2"/>
            <a:r>
              <a:rPr lang="en-US" dirty="0">
                <a:ea typeface="ＭＳ Ｐゴシック" pitchFamily="34" charset="-128"/>
              </a:rPr>
              <a:t>Handled by network protocols, by routing messages via alternative links</a:t>
            </a:r>
          </a:p>
          <a:p>
            <a:pPr lvl="1"/>
            <a:r>
              <a:rPr lang="en-US" b="1" dirty="0">
                <a:solidFill>
                  <a:srgbClr val="000099"/>
                </a:solidFill>
                <a:ea typeface="ＭＳ Ｐゴシック" pitchFamily="34" charset="-128"/>
              </a:rPr>
              <a:t>Network partition</a:t>
            </a:r>
          </a:p>
          <a:p>
            <a:pPr lvl="2"/>
            <a:r>
              <a:rPr lang="en-US" dirty="0">
                <a:ea typeface="ＭＳ Ｐゴシック" pitchFamily="34" charset="-128"/>
              </a:rPr>
              <a:t>A network is said to be </a:t>
            </a:r>
            <a:r>
              <a:rPr lang="en-US" b="1" dirty="0">
                <a:solidFill>
                  <a:srgbClr val="000099"/>
                </a:solidFill>
                <a:ea typeface="ＭＳ Ｐゴシック" pitchFamily="34" charset="-128"/>
              </a:rPr>
              <a:t>partitioned</a:t>
            </a:r>
            <a:r>
              <a:rPr lang="en-US" b="1" dirty="0">
                <a:ea typeface="ＭＳ Ｐゴシック" pitchFamily="34" charset="-128"/>
              </a:rPr>
              <a:t> </a:t>
            </a:r>
            <a:r>
              <a:rPr lang="en-US" dirty="0">
                <a:ea typeface="ＭＳ Ｐゴシック" pitchFamily="34" charset="-128"/>
              </a:rPr>
              <a:t>when it has been split into two or more subsystems that lack any connection between them</a:t>
            </a:r>
          </a:p>
          <a:p>
            <a:pPr lvl="3"/>
            <a:r>
              <a:rPr lang="en-US" dirty="0">
                <a:ea typeface="ＭＳ Ｐゴシック" pitchFamily="34" charset="-128"/>
              </a:rPr>
              <a:t>Note: a subsystem may consist of a single node </a:t>
            </a:r>
          </a:p>
          <a:p>
            <a:r>
              <a:rPr lang="en-US" dirty="0"/>
              <a:t>Network partitioning and site failures are generally indistinguishable.</a:t>
            </a:r>
          </a:p>
        </p:txBody>
      </p:sp>
      <p:sp>
        <p:nvSpPr>
          <p:cNvPr id="2" name="Date Placeholder 1">
            <a:extLst>
              <a:ext uri="{FF2B5EF4-FFF2-40B4-BE49-F238E27FC236}">
                <a16:creationId xmlns="" xmlns:a16="http://schemas.microsoft.com/office/drawing/2014/main" id="{BE031EC2-B410-4161-AA2E-4161A836CA50}"/>
              </a:ext>
            </a:extLst>
          </p:cNvPr>
          <p:cNvSpPr>
            <a:spLocks noGrp="1"/>
          </p:cNvSpPr>
          <p:nvPr>
            <p:ph type="dt" sz="half" idx="10"/>
          </p:nvPr>
        </p:nvSpPr>
        <p:spPr/>
        <p:txBody>
          <a:bodyPr/>
          <a:lstStyle/>
          <a:p>
            <a:fld id="{4808E495-1EAC-43EF-9399-18770691CF88}" type="datetime1">
              <a:rPr lang="en-US" smtClean="0"/>
              <a:t>08/05/22</a:t>
            </a:fld>
            <a:endParaRPr lang="en-US"/>
          </a:p>
        </p:txBody>
      </p:sp>
      <p:sp>
        <p:nvSpPr>
          <p:cNvPr id="4" name="Slide Number Placeholder 3">
            <a:extLst>
              <a:ext uri="{FF2B5EF4-FFF2-40B4-BE49-F238E27FC236}">
                <a16:creationId xmlns="" xmlns:a16="http://schemas.microsoft.com/office/drawing/2014/main" id="{0F2D1B11-DBF2-4E72-9036-2C086CCC0590}"/>
              </a:ext>
            </a:extLst>
          </p:cNvPr>
          <p:cNvSpPr>
            <a:spLocks noGrp="1"/>
          </p:cNvSpPr>
          <p:nvPr>
            <p:ph type="sldNum" sz="quarter" idx="12"/>
          </p:nvPr>
        </p:nvSpPr>
        <p:spPr/>
        <p:txBody>
          <a:bodyPr/>
          <a:lstStyle/>
          <a:p>
            <a:fld id="{B6F15528-21DE-4FAA-801E-634DDDAF4B2B}" type="slidenum">
              <a:rPr lang="en-US" smtClean="0"/>
              <a:pPr/>
              <a:t>164</a:t>
            </a:fld>
            <a:endParaRPr lang="en-US"/>
          </a:p>
        </p:txBody>
      </p:sp>
    </p:spTree>
    <p:extLst>
      <p:ext uri="{BB962C8B-B14F-4D97-AF65-F5344CB8AC3E}">
        <p14:creationId xmlns:p14="http://schemas.microsoft.com/office/powerpoint/2010/main" val="32953326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80226" y="0"/>
            <a:ext cx="7651630" cy="700147"/>
          </a:xfrm>
          <a:solidFill>
            <a:schemeClr val="accent5">
              <a:lumMod val="60000"/>
              <a:lumOff val="40000"/>
            </a:schemeClr>
          </a:solidFill>
        </p:spPr>
        <p:txBody>
          <a:bodyPr/>
          <a:lstStyle/>
          <a:p>
            <a:pPr>
              <a:defRPr/>
            </a:pPr>
            <a:r>
              <a:rPr lang="en-US" dirty="0">
                <a:ea typeface="+mj-ea"/>
              </a:rPr>
              <a:t>Commit Protocols</a:t>
            </a:r>
          </a:p>
        </p:txBody>
      </p:sp>
      <p:sp>
        <p:nvSpPr>
          <p:cNvPr id="52227" name="Rectangle 3"/>
          <p:cNvSpPr>
            <a:spLocks noGrp="1" noChangeArrowheads="1"/>
          </p:cNvSpPr>
          <p:nvPr>
            <p:ph type="body" idx="4294967295"/>
          </p:nvPr>
        </p:nvSpPr>
        <p:spPr>
          <a:xfrm>
            <a:off x="577970" y="1091241"/>
            <a:ext cx="8229600" cy="4525963"/>
          </a:xfrm>
        </p:spPr>
        <p:txBody>
          <a:bodyPr>
            <a:normAutofit fontScale="85000" lnSpcReduction="10000"/>
          </a:bodyPr>
          <a:lstStyle/>
          <a:p>
            <a:r>
              <a:rPr lang="en-US" dirty="0"/>
              <a:t>Commit protocols are used to ensure atomicity across sites</a:t>
            </a:r>
          </a:p>
          <a:p>
            <a:pPr lvl="1"/>
            <a:r>
              <a:rPr lang="en-US" dirty="0">
                <a:ea typeface="ＭＳ Ｐゴシック" pitchFamily="34" charset="-128"/>
              </a:rPr>
              <a:t>a transaction which executes at multiple sites must either be committed at all the sites, or aborted at all the sites.</a:t>
            </a:r>
          </a:p>
          <a:p>
            <a:pPr lvl="1"/>
            <a:r>
              <a:rPr lang="en-US" dirty="0">
                <a:ea typeface="ＭＳ Ｐゴシック" pitchFamily="34" charset="-128"/>
              </a:rPr>
              <a:t>not acceptable to have a transaction committed at one site and aborted at another</a:t>
            </a:r>
          </a:p>
          <a:p>
            <a:r>
              <a:rPr lang="en-US" dirty="0"/>
              <a:t>The </a:t>
            </a:r>
            <a:r>
              <a:rPr lang="en-US" i="1" dirty="0"/>
              <a:t>two-phase commit </a:t>
            </a:r>
            <a:r>
              <a:rPr lang="en-US" dirty="0"/>
              <a:t>(2PC) protocol is widely used </a:t>
            </a:r>
          </a:p>
          <a:p>
            <a:r>
              <a:rPr lang="en-US" dirty="0"/>
              <a:t>The </a:t>
            </a:r>
            <a:r>
              <a:rPr lang="en-US" i="1" dirty="0"/>
              <a:t>three-phase commit </a:t>
            </a:r>
            <a:r>
              <a:rPr lang="en-US" dirty="0"/>
              <a:t>(3PC) protocol is more complicated and more expensive, but avoids some drawbacks of two-phase commit protocol.  This protocol is not used in practice.</a:t>
            </a:r>
          </a:p>
        </p:txBody>
      </p:sp>
      <p:sp>
        <p:nvSpPr>
          <p:cNvPr id="2" name="Date Placeholder 1">
            <a:extLst>
              <a:ext uri="{FF2B5EF4-FFF2-40B4-BE49-F238E27FC236}">
                <a16:creationId xmlns="" xmlns:a16="http://schemas.microsoft.com/office/drawing/2014/main" id="{8A8DA985-3B24-42E9-BC82-C2A0D87E4FF5}"/>
              </a:ext>
            </a:extLst>
          </p:cNvPr>
          <p:cNvSpPr>
            <a:spLocks noGrp="1"/>
          </p:cNvSpPr>
          <p:nvPr>
            <p:ph type="dt" sz="half" idx="10"/>
          </p:nvPr>
        </p:nvSpPr>
        <p:spPr/>
        <p:txBody>
          <a:bodyPr/>
          <a:lstStyle/>
          <a:p>
            <a:fld id="{12D676AC-33F5-4405-996A-8ADD61C0C273}" type="datetime1">
              <a:rPr lang="en-US" smtClean="0"/>
              <a:t>08/05/22</a:t>
            </a:fld>
            <a:endParaRPr lang="en-US"/>
          </a:p>
        </p:txBody>
      </p:sp>
      <p:sp>
        <p:nvSpPr>
          <p:cNvPr id="4" name="Slide Number Placeholder 3">
            <a:extLst>
              <a:ext uri="{FF2B5EF4-FFF2-40B4-BE49-F238E27FC236}">
                <a16:creationId xmlns="" xmlns:a16="http://schemas.microsoft.com/office/drawing/2014/main" id="{70D85487-B5F2-4CF3-AC8B-B189C332A72A}"/>
              </a:ext>
            </a:extLst>
          </p:cNvPr>
          <p:cNvSpPr>
            <a:spLocks noGrp="1"/>
          </p:cNvSpPr>
          <p:nvPr>
            <p:ph type="sldNum" sz="quarter" idx="12"/>
          </p:nvPr>
        </p:nvSpPr>
        <p:spPr/>
        <p:txBody>
          <a:bodyPr/>
          <a:lstStyle/>
          <a:p>
            <a:fld id="{B6F15528-21DE-4FAA-801E-634DDDAF4B2B}" type="slidenum">
              <a:rPr lang="en-US" smtClean="0"/>
              <a:pPr/>
              <a:t>165</a:t>
            </a:fld>
            <a:endParaRPr lang="en-US"/>
          </a:p>
        </p:txBody>
      </p:sp>
    </p:spTree>
    <p:extLst>
      <p:ext uri="{BB962C8B-B14F-4D97-AF65-F5344CB8AC3E}">
        <p14:creationId xmlns:p14="http://schemas.microsoft.com/office/powerpoint/2010/main" val="151381459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35502" y="0"/>
            <a:ext cx="7435970" cy="570751"/>
          </a:xfrm>
          <a:solidFill>
            <a:schemeClr val="accent5">
              <a:lumMod val="60000"/>
              <a:lumOff val="40000"/>
            </a:schemeClr>
          </a:solidFill>
        </p:spPr>
        <p:txBody>
          <a:bodyPr/>
          <a:lstStyle/>
          <a:p>
            <a:pPr>
              <a:defRPr/>
            </a:pPr>
            <a:r>
              <a:rPr lang="en-US" sz="4000" dirty="0">
                <a:ea typeface="+mj-ea"/>
              </a:rPr>
              <a:t>Two Phase Commit Protocol (2PC)</a:t>
            </a:r>
          </a:p>
        </p:txBody>
      </p:sp>
      <p:sp>
        <p:nvSpPr>
          <p:cNvPr id="54275" name="Rectangle 3"/>
          <p:cNvSpPr>
            <a:spLocks noGrp="1" noChangeArrowheads="1"/>
          </p:cNvSpPr>
          <p:nvPr>
            <p:ph type="body" idx="4294967295"/>
          </p:nvPr>
        </p:nvSpPr>
        <p:spPr>
          <a:xfrm>
            <a:off x="793630" y="823822"/>
            <a:ext cx="8039819" cy="5223295"/>
          </a:xfrm>
        </p:spPr>
        <p:txBody>
          <a:bodyPr>
            <a:normAutofit fontScale="92500" lnSpcReduction="10000"/>
          </a:bodyPr>
          <a:lstStyle/>
          <a:p>
            <a:r>
              <a:rPr lang="en-US" dirty="0"/>
              <a:t>Assumes </a:t>
            </a:r>
            <a:r>
              <a:rPr lang="en-US" b="1" dirty="0">
                <a:solidFill>
                  <a:srgbClr val="000099"/>
                </a:solidFill>
              </a:rPr>
              <a:t>fail-stop</a:t>
            </a:r>
            <a:r>
              <a:rPr lang="en-US" i="1" dirty="0"/>
              <a:t> </a:t>
            </a:r>
            <a:r>
              <a:rPr lang="en-US" dirty="0"/>
              <a:t>model – failed sites simply stop working, and do not cause any other harm, such as sending incorrect messages to other sites.</a:t>
            </a:r>
          </a:p>
          <a:p>
            <a:r>
              <a:rPr lang="en-US" dirty="0"/>
              <a:t>Execution of the protocol is initiated by the coordinator after the last step of the transaction has been reached.</a:t>
            </a:r>
          </a:p>
          <a:p>
            <a:r>
              <a:rPr lang="en-US" dirty="0"/>
              <a:t>The protocol involves all the local sites at which the transaction executed</a:t>
            </a:r>
          </a:p>
          <a:p>
            <a:r>
              <a:rPr lang="en-US" dirty="0"/>
              <a:t>Let </a:t>
            </a:r>
            <a:r>
              <a:rPr lang="en-US" i="1" dirty="0"/>
              <a:t>T</a:t>
            </a:r>
            <a:r>
              <a:rPr lang="en-US" dirty="0"/>
              <a:t> be a transaction initiated at site </a:t>
            </a:r>
            <a:r>
              <a:rPr lang="en-US" i="1" dirty="0"/>
              <a:t>S</a:t>
            </a:r>
            <a:r>
              <a:rPr lang="en-US" i="1" baseline="-25000" dirty="0"/>
              <a:t>i</a:t>
            </a:r>
            <a:r>
              <a:rPr lang="en-US" i="1" dirty="0"/>
              <a:t>,</a:t>
            </a:r>
            <a:r>
              <a:rPr lang="en-US" dirty="0"/>
              <a:t> and let the transaction coordinator at </a:t>
            </a:r>
            <a:r>
              <a:rPr lang="en-US" i="1" dirty="0"/>
              <a:t>S</a:t>
            </a:r>
            <a:r>
              <a:rPr lang="en-US" i="1" baseline="-25000" dirty="0"/>
              <a:t>i</a:t>
            </a:r>
            <a:r>
              <a:rPr lang="en-US" i="1" dirty="0"/>
              <a:t> </a:t>
            </a:r>
            <a:r>
              <a:rPr lang="en-US" dirty="0"/>
              <a:t>be </a:t>
            </a:r>
            <a:r>
              <a:rPr lang="en-US" i="1" dirty="0" err="1"/>
              <a:t>C</a:t>
            </a:r>
            <a:r>
              <a:rPr lang="en-US" i="1" baseline="-25000" dirty="0" err="1"/>
              <a:t>i</a:t>
            </a:r>
            <a:endParaRPr lang="en-US" dirty="0"/>
          </a:p>
        </p:txBody>
      </p:sp>
      <p:sp>
        <p:nvSpPr>
          <p:cNvPr id="2" name="Date Placeholder 1">
            <a:extLst>
              <a:ext uri="{FF2B5EF4-FFF2-40B4-BE49-F238E27FC236}">
                <a16:creationId xmlns="" xmlns:a16="http://schemas.microsoft.com/office/drawing/2014/main" id="{F8FF6D6F-57F9-405B-8FE8-BB52E613CD8A}"/>
              </a:ext>
            </a:extLst>
          </p:cNvPr>
          <p:cNvSpPr>
            <a:spLocks noGrp="1"/>
          </p:cNvSpPr>
          <p:nvPr>
            <p:ph type="dt" sz="half" idx="10"/>
          </p:nvPr>
        </p:nvSpPr>
        <p:spPr/>
        <p:txBody>
          <a:bodyPr/>
          <a:lstStyle/>
          <a:p>
            <a:fld id="{4E3F80CC-A9F8-4E98-83DE-4340AD3C226D}" type="datetime1">
              <a:rPr lang="en-US" smtClean="0"/>
              <a:t>08/05/22</a:t>
            </a:fld>
            <a:endParaRPr lang="en-US"/>
          </a:p>
        </p:txBody>
      </p:sp>
      <p:sp>
        <p:nvSpPr>
          <p:cNvPr id="4" name="Slide Number Placeholder 3">
            <a:extLst>
              <a:ext uri="{FF2B5EF4-FFF2-40B4-BE49-F238E27FC236}">
                <a16:creationId xmlns="" xmlns:a16="http://schemas.microsoft.com/office/drawing/2014/main" id="{3A9AB1B3-06CC-4C1C-BE15-A70030B86A30}"/>
              </a:ext>
            </a:extLst>
          </p:cNvPr>
          <p:cNvSpPr>
            <a:spLocks noGrp="1"/>
          </p:cNvSpPr>
          <p:nvPr>
            <p:ph type="sldNum" sz="quarter" idx="12"/>
          </p:nvPr>
        </p:nvSpPr>
        <p:spPr/>
        <p:txBody>
          <a:bodyPr/>
          <a:lstStyle/>
          <a:p>
            <a:fld id="{B6F15528-21DE-4FAA-801E-634DDDAF4B2B}" type="slidenum">
              <a:rPr lang="en-US" smtClean="0"/>
              <a:pPr/>
              <a:t>166</a:t>
            </a:fld>
            <a:endParaRPr lang="en-US"/>
          </a:p>
        </p:txBody>
      </p:sp>
    </p:spTree>
    <p:extLst>
      <p:ext uri="{BB962C8B-B14F-4D97-AF65-F5344CB8AC3E}">
        <p14:creationId xmlns:p14="http://schemas.microsoft.com/office/powerpoint/2010/main" val="173771743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54348" y="0"/>
            <a:ext cx="7565366" cy="751905"/>
          </a:xfrm>
          <a:solidFill>
            <a:schemeClr val="accent5">
              <a:lumMod val="60000"/>
              <a:lumOff val="40000"/>
            </a:schemeClr>
          </a:solidFill>
        </p:spPr>
        <p:txBody>
          <a:bodyPr/>
          <a:lstStyle/>
          <a:p>
            <a:pPr>
              <a:defRPr/>
            </a:pPr>
            <a:r>
              <a:rPr lang="en-US" sz="3200" dirty="0">
                <a:ea typeface="+mj-ea"/>
              </a:rPr>
              <a:t>Phase 1: Obtaining a Decision (Voting Phase)</a:t>
            </a:r>
          </a:p>
        </p:txBody>
      </p:sp>
      <p:sp>
        <p:nvSpPr>
          <p:cNvPr id="56323" name="Rectangle 3"/>
          <p:cNvSpPr>
            <a:spLocks noGrp="1" noChangeArrowheads="1"/>
          </p:cNvSpPr>
          <p:nvPr>
            <p:ph type="body" idx="4294967295"/>
          </p:nvPr>
        </p:nvSpPr>
        <p:spPr>
          <a:xfrm>
            <a:off x="923027" y="1168880"/>
            <a:ext cx="7772400" cy="5068018"/>
          </a:xfrm>
        </p:spPr>
        <p:txBody>
          <a:bodyPr>
            <a:normAutofit fontScale="85000" lnSpcReduction="20000"/>
          </a:bodyPr>
          <a:lstStyle/>
          <a:p>
            <a:r>
              <a:rPr lang="en-US" dirty="0"/>
              <a:t>Coordinator asks all participants to </a:t>
            </a:r>
            <a:r>
              <a:rPr lang="en-US" i="1" dirty="0">
                <a:solidFill>
                  <a:srgbClr val="000099"/>
                </a:solidFill>
              </a:rPr>
              <a:t>prepare</a:t>
            </a:r>
            <a:r>
              <a:rPr lang="en-US" i="1" dirty="0"/>
              <a:t> </a:t>
            </a:r>
            <a:r>
              <a:rPr lang="en-US" dirty="0"/>
              <a:t>to commit transaction </a:t>
            </a:r>
            <a:r>
              <a:rPr lang="en-US" i="1" dirty="0"/>
              <a:t>T</a:t>
            </a:r>
            <a:r>
              <a:rPr lang="en-US" i="1" baseline="-25000" dirty="0"/>
              <a:t>i</a:t>
            </a:r>
            <a:r>
              <a:rPr lang="en-US" dirty="0"/>
              <a:t>.</a:t>
            </a:r>
          </a:p>
          <a:p>
            <a:pPr lvl="1"/>
            <a:r>
              <a:rPr lang="en-US" dirty="0" err="1">
                <a:ea typeface="ＭＳ Ｐゴシック" pitchFamily="34" charset="-128"/>
              </a:rPr>
              <a:t>C</a:t>
            </a:r>
            <a:r>
              <a:rPr lang="en-US" baseline="-25000" dirty="0" err="1">
                <a:ea typeface="ＭＳ Ｐゴシック" pitchFamily="34" charset="-128"/>
              </a:rPr>
              <a:t>i</a:t>
            </a:r>
            <a:r>
              <a:rPr lang="en-US" dirty="0">
                <a:ea typeface="ＭＳ Ｐゴシック" pitchFamily="34" charset="-128"/>
              </a:rPr>
              <a:t> adds the records &lt;</a:t>
            </a:r>
            <a:r>
              <a:rPr lang="en-US" b="1" dirty="0">
                <a:ea typeface="ＭＳ Ｐゴシック" pitchFamily="34" charset="-128"/>
              </a:rPr>
              <a:t>prepare </a:t>
            </a:r>
            <a:r>
              <a:rPr lang="en-US" i="1" dirty="0">
                <a:ea typeface="ＭＳ Ｐゴシック" pitchFamily="34" charset="-128"/>
              </a:rPr>
              <a:t>T</a:t>
            </a:r>
            <a:r>
              <a:rPr lang="en-US" dirty="0">
                <a:ea typeface="ＭＳ Ｐゴシック" pitchFamily="34" charset="-128"/>
              </a:rPr>
              <a:t>&gt; to the log and forces log to stable storage</a:t>
            </a:r>
          </a:p>
          <a:p>
            <a:pPr lvl="1"/>
            <a:r>
              <a:rPr lang="en-US" dirty="0">
                <a:ea typeface="ＭＳ Ｐゴシック" pitchFamily="34" charset="-128"/>
              </a:rPr>
              <a:t>sends </a:t>
            </a:r>
            <a:r>
              <a:rPr lang="en-US" b="1" dirty="0">
                <a:ea typeface="ＭＳ Ｐゴシック" pitchFamily="34" charset="-128"/>
              </a:rPr>
              <a:t>prepare </a:t>
            </a:r>
            <a:r>
              <a:rPr lang="en-US" i="1" dirty="0">
                <a:ea typeface="ＭＳ Ｐゴシック" pitchFamily="34" charset="-128"/>
              </a:rPr>
              <a:t>T</a:t>
            </a:r>
            <a:r>
              <a:rPr lang="en-US" dirty="0">
                <a:ea typeface="ＭＳ Ｐゴシック" pitchFamily="34" charset="-128"/>
              </a:rPr>
              <a:t> messages to all sites at which </a:t>
            </a:r>
            <a:r>
              <a:rPr lang="en-US" i="1" dirty="0">
                <a:ea typeface="ＭＳ Ｐゴシック" pitchFamily="34" charset="-128"/>
              </a:rPr>
              <a:t>T</a:t>
            </a:r>
            <a:r>
              <a:rPr lang="en-US" dirty="0">
                <a:ea typeface="ＭＳ Ｐゴシック" pitchFamily="34" charset="-128"/>
              </a:rPr>
              <a:t> executed</a:t>
            </a:r>
          </a:p>
          <a:p>
            <a:r>
              <a:rPr lang="en-US" dirty="0"/>
              <a:t>Upon receiving message, transaction manager at site determines if it can commit the transaction</a:t>
            </a:r>
          </a:p>
          <a:p>
            <a:pPr lvl="1"/>
            <a:r>
              <a:rPr lang="en-US" dirty="0">
                <a:ea typeface="ＭＳ Ｐゴシック" pitchFamily="34" charset="-128"/>
              </a:rPr>
              <a:t>if not, add a record &lt;</a:t>
            </a:r>
            <a:r>
              <a:rPr lang="en-US" b="1" dirty="0">
                <a:ea typeface="ＭＳ Ｐゴシック" pitchFamily="34" charset="-128"/>
              </a:rPr>
              <a:t>no </a:t>
            </a:r>
            <a:r>
              <a:rPr lang="en-US" i="1" dirty="0">
                <a:ea typeface="ＭＳ Ｐゴシック" pitchFamily="34" charset="-128"/>
              </a:rPr>
              <a:t>T</a:t>
            </a:r>
            <a:r>
              <a:rPr lang="en-US" dirty="0">
                <a:ea typeface="ＭＳ Ｐゴシック" pitchFamily="34" charset="-128"/>
              </a:rPr>
              <a:t>&gt; to the log and send </a:t>
            </a:r>
            <a:r>
              <a:rPr lang="en-US" b="1" dirty="0">
                <a:ea typeface="ＭＳ Ｐゴシック" pitchFamily="34" charset="-128"/>
              </a:rPr>
              <a:t>abort </a:t>
            </a:r>
            <a:r>
              <a:rPr lang="en-US" i="1" dirty="0">
                <a:ea typeface="ＭＳ Ｐゴシック" pitchFamily="34" charset="-128"/>
              </a:rPr>
              <a:t>T </a:t>
            </a:r>
            <a:r>
              <a:rPr lang="en-US" dirty="0">
                <a:ea typeface="ＭＳ Ｐゴシック" pitchFamily="34" charset="-128"/>
              </a:rPr>
              <a:t>message to </a:t>
            </a:r>
            <a:r>
              <a:rPr lang="en-US" i="1" dirty="0" err="1">
                <a:ea typeface="ＭＳ Ｐゴシック" pitchFamily="34" charset="-128"/>
              </a:rPr>
              <a:t>C</a:t>
            </a:r>
            <a:r>
              <a:rPr lang="en-US" i="1" baseline="-25000" dirty="0" err="1">
                <a:ea typeface="ＭＳ Ｐゴシック" pitchFamily="34" charset="-128"/>
              </a:rPr>
              <a:t>i</a:t>
            </a:r>
            <a:endParaRPr lang="en-US" i="1" dirty="0">
              <a:ea typeface="ＭＳ Ｐゴシック" pitchFamily="34" charset="-128"/>
            </a:endParaRPr>
          </a:p>
          <a:p>
            <a:pPr lvl="1">
              <a:buSzPct val="85000"/>
            </a:pPr>
            <a:r>
              <a:rPr lang="en-US" dirty="0">
                <a:ea typeface="ＭＳ Ｐゴシック" pitchFamily="34" charset="-128"/>
              </a:rPr>
              <a:t>if the transaction can be committed, then:</a:t>
            </a:r>
          </a:p>
          <a:p>
            <a:pPr lvl="1">
              <a:buSzPct val="85000"/>
            </a:pPr>
            <a:r>
              <a:rPr lang="en-US" dirty="0">
                <a:ea typeface="ＭＳ Ｐゴシック" pitchFamily="34" charset="-128"/>
              </a:rPr>
              <a:t>add the record &lt;</a:t>
            </a:r>
            <a:r>
              <a:rPr lang="en-US" b="1" dirty="0">
                <a:ea typeface="ＭＳ Ｐゴシック" pitchFamily="34" charset="-128"/>
              </a:rPr>
              <a:t>ready </a:t>
            </a:r>
            <a:r>
              <a:rPr lang="en-US" i="1" dirty="0">
                <a:ea typeface="ＭＳ Ｐゴシック" pitchFamily="34" charset="-128"/>
              </a:rPr>
              <a:t>T</a:t>
            </a:r>
            <a:r>
              <a:rPr lang="en-US" dirty="0">
                <a:ea typeface="ＭＳ Ｐゴシック" pitchFamily="34" charset="-128"/>
              </a:rPr>
              <a:t>&gt; to the log</a:t>
            </a:r>
          </a:p>
          <a:p>
            <a:pPr lvl="1">
              <a:buSzPct val="85000"/>
            </a:pPr>
            <a:r>
              <a:rPr lang="en-US" dirty="0">
                <a:ea typeface="ＭＳ Ｐゴシック" pitchFamily="34" charset="-128"/>
              </a:rPr>
              <a:t>force </a:t>
            </a:r>
            <a:r>
              <a:rPr lang="en-US" i="1" dirty="0">
                <a:ea typeface="ＭＳ Ｐゴシック" pitchFamily="34" charset="-128"/>
              </a:rPr>
              <a:t>all records </a:t>
            </a:r>
            <a:r>
              <a:rPr lang="en-US" dirty="0">
                <a:ea typeface="ＭＳ Ｐゴシック" pitchFamily="34" charset="-128"/>
              </a:rPr>
              <a:t>for </a:t>
            </a:r>
            <a:r>
              <a:rPr lang="en-US" i="1" dirty="0">
                <a:ea typeface="ＭＳ Ｐゴシック" pitchFamily="34" charset="-128"/>
              </a:rPr>
              <a:t>T</a:t>
            </a:r>
            <a:r>
              <a:rPr lang="en-US" dirty="0">
                <a:ea typeface="ＭＳ Ｐゴシック" pitchFamily="34" charset="-128"/>
              </a:rPr>
              <a:t> to stable storage</a:t>
            </a:r>
          </a:p>
          <a:p>
            <a:pPr lvl="1">
              <a:buSzPct val="85000"/>
            </a:pPr>
            <a:r>
              <a:rPr lang="en-US" dirty="0">
                <a:ea typeface="ＭＳ Ｐゴシック" pitchFamily="34" charset="-128"/>
              </a:rPr>
              <a:t>send </a:t>
            </a:r>
            <a:r>
              <a:rPr lang="en-US" b="1" dirty="0">
                <a:ea typeface="ＭＳ Ｐゴシック" pitchFamily="34" charset="-128"/>
              </a:rPr>
              <a:t>ready</a:t>
            </a:r>
            <a:r>
              <a:rPr lang="en-US" b="1" i="1" dirty="0">
                <a:ea typeface="ＭＳ Ｐゴシック" pitchFamily="34" charset="-128"/>
              </a:rPr>
              <a:t> </a:t>
            </a:r>
            <a:r>
              <a:rPr lang="en-US" i="1" dirty="0">
                <a:ea typeface="ＭＳ Ｐゴシック" pitchFamily="34" charset="-128"/>
              </a:rPr>
              <a:t>T</a:t>
            </a:r>
            <a:r>
              <a:rPr lang="en-US" dirty="0">
                <a:ea typeface="ＭＳ Ｐゴシック" pitchFamily="34" charset="-128"/>
              </a:rPr>
              <a:t> message to </a:t>
            </a:r>
            <a:r>
              <a:rPr lang="en-US" dirty="0" err="1">
                <a:ea typeface="ＭＳ Ｐゴシック" pitchFamily="34" charset="-128"/>
              </a:rPr>
              <a:t>C</a:t>
            </a:r>
            <a:r>
              <a:rPr lang="en-US" i="1" baseline="-25000" dirty="0" err="1">
                <a:ea typeface="ＭＳ Ｐゴシック" pitchFamily="34" charset="-128"/>
              </a:rPr>
              <a:t>i</a:t>
            </a:r>
            <a:endParaRPr lang="en-US" dirty="0">
              <a:ea typeface="ＭＳ Ｐゴシック" pitchFamily="34" charset="-128"/>
            </a:endParaRPr>
          </a:p>
        </p:txBody>
      </p:sp>
      <p:sp>
        <p:nvSpPr>
          <p:cNvPr id="2" name="Date Placeholder 1">
            <a:extLst>
              <a:ext uri="{FF2B5EF4-FFF2-40B4-BE49-F238E27FC236}">
                <a16:creationId xmlns="" xmlns:a16="http://schemas.microsoft.com/office/drawing/2014/main" id="{987ED890-35D6-4D18-A29C-3A1A81DF4012}"/>
              </a:ext>
            </a:extLst>
          </p:cNvPr>
          <p:cNvSpPr>
            <a:spLocks noGrp="1"/>
          </p:cNvSpPr>
          <p:nvPr>
            <p:ph type="dt" sz="half" idx="10"/>
          </p:nvPr>
        </p:nvSpPr>
        <p:spPr/>
        <p:txBody>
          <a:bodyPr/>
          <a:lstStyle/>
          <a:p>
            <a:fld id="{0ED6EFEC-59D5-4A7C-9F2C-20B37C235949}" type="datetime1">
              <a:rPr lang="en-US" smtClean="0"/>
              <a:t>08/05/22</a:t>
            </a:fld>
            <a:endParaRPr lang="en-US"/>
          </a:p>
        </p:txBody>
      </p:sp>
      <p:sp>
        <p:nvSpPr>
          <p:cNvPr id="4" name="Slide Number Placeholder 3">
            <a:extLst>
              <a:ext uri="{FF2B5EF4-FFF2-40B4-BE49-F238E27FC236}">
                <a16:creationId xmlns="" xmlns:a16="http://schemas.microsoft.com/office/drawing/2014/main" id="{BF277CCB-EC40-4CE7-BF0B-7574AE28AB4A}"/>
              </a:ext>
            </a:extLst>
          </p:cNvPr>
          <p:cNvSpPr>
            <a:spLocks noGrp="1"/>
          </p:cNvSpPr>
          <p:nvPr>
            <p:ph type="sldNum" sz="quarter" idx="12"/>
          </p:nvPr>
        </p:nvSpPr>
        <p:spPr/>
        <p:txBody>
          <a:bodyPr/>
          <a:lstStyle/>
          <a:p>
            <a:fld id="{B6F15528-21DE-4FAA-801E-634DDDAF4B2B}" type="slidenum">
              <a:rPr lang="en-US" smtClean="0"/>
              <a:pPr/>
              <a:t>167</a:t>
            </a:fld>
            <a:endParaRPr lang="en-US"/>
          </a:p>
        </p:txBody>
      </p:sp>
    </p:spTree>
    <p:extLst>
      <p:ext uri="{BB962C8B-B14F-4D97-AF65-F5344CB8AC3E}">
        <p14:creationId xmlns:p14="http://schemas.microsoft.com/office/powerpoint/2010/main" val="177489229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431985" y="0"/>
            <a:ext cx="7479102" cy="803664"/>
          </a:xfrm>
          <a:solidFill>
            <a:schemeClr val="accent5">
              <a:lumMod val="60000"/>
              <a:lumOff val="40000"/>
            </a:schemeClr>
          </a:solidFill>
        </p:spPr>
        <p:txBody>
          <a:bodyPr/>
          <a:lstStyle/>
          <a:p>
            <a:pPr>
              <a:defRPr/>
            </a:pPr>
            <a:r>
              <a:rPr lang="en-US" dirty="0">
                <a:ea typeface="+mj-ea"/>
              </a:rPr>
              <a:t>Phase 2: Recording the Decision</a:t>
            </a:r>
          </a:p>
        </p:txBody>
      </p:sp>
      <p:sp>
        <p:nvSpPr>
          <p:cNvPr id="58371" name="Rectangle 3"/>
          <p:cNvSpPr>
            <a:spLocks noGrp="1" noChangeArrowheads="1"/>
          </p:cNvSpPr>
          <p:nvPr>
            <p:ph type="body" idx="4294967295"/>
          </p:nvPr>
        </p:nvSpPr>
        <p:spPr>
          <a:xfrm>
            <a:off x="715993" y="1082615"/>
            <a:ext cx="8117456" cy="5188789"/>
          </a:xfrm>
        </p:spPr>
        <p:txBody>
          <a:bodyPr>
            <a:normAutofit fontScale="92500"/>
          </a:bodyPr>
          <a:lstStyle/>
          <a:p>
            <a:r>
              <a:rPr lang="en-US" i="1" dirty="0"/>
              <a:t>T </a:t>
            </a:r>
            <a:r>
              <a:rPr lang="en-US" dirty="0"/>
              <a:t>can be committed of </a:t>
            </a:r>
            <a:r>
              <a:rPr lang="en-US" i="1" dirty="0" err="1"/>
              <a:t>C</a:t>
            </a:r>
            <a:r>
              <a:rPr lang="en-US" i="1" baseline="-25000" dirty="0" err="1"/>
              <a:t>i</a:t>
            </a:r>
            <a:r>
              <a:rPr lang="en-US" i="1" dirty="0"/>
              <a:t> </a:t>
            </a:r>
            <a:r>
              <a:rPr lang="en-US" dirty="0"/>
              <a:t>received a </a:t>
            </a:r>
            <a:r>
              <a:rPr lang="en-US" b="1" dirty="0"/>
              <a:t>ready </a:t>
            </a:r>
            <a:r>
              <a:rPr lang="en-US" i="1" dirty="0"/>
              <a:t>T</a:t>
            </a:r>
            <a:r>
              <a:rPr lang="en-US" dirty="0"/>
              <a:t> message from all the participating sites: otherwise </a:t>
            </a:r>
            <a:r>
              <a:rPr lang="en-US" i="1" dirty="0"/>
              <a:t>T </a:t>
            </a:r>
            <a:r>
              <a:rPr lang="en-US" dirty="0"/>
              <a:t>must be aborted.</a:t>
            </a:r>
          </a:p>
          <a:p>
            <a:r>
              <a:rPr lang="en-US" dirty="0"/>
              <a:t>Coordinator adds a decision record, &lt;</a:t>
            </a:r>
            <a:r>
              <a:rPr lang="en-US" b="1" dirty="0"/>
              <a:t>commit </a:t>
            </a:r>
            <a:r>
              <a:rPr lang="en-US" i="1" dirty="0"/>
              <a:t>T</a:t>
            </a:r>
            <a:r>
              <a:rPr lang="en-US" dirty="0"/>
              <a:t>&gt; or &lt;a</a:t>
            </a:r>
            <a:r>
              <a:rPr lang="en-US" b="1" dirty="0"/>
              <a:t>bort </a:t>
            </a:r>
            <a:r>
              <a:rPr lang="en-US" i="1" dirty="0"/>
              <a:t>T</a:t>
            </a:r>
            <a:r>
              <a:rPr lang="en-US" dirty="0"/>
              <a:t>&gt;, to the log and forces record onto stable storage. Once the record stable storage it is irrevocable (even if failures occur)</a:t>
            </a:r>
          </a:p>
          <a:p>
            <a:r>
              <a:rPr lang="en-US" dirty="0"/>
              <a:t>Coordinator sends a message to each participant informing it of the decision (commit or abort)</a:t>
            </a:r>
          </a:p>
          <a:p>
            <a:r>
              <a:rPr lang="en-US" dirty="0"/>
              <a:t>Participants take appropriate action locally.</a:t>
            </a:r>
          </a:p>
        </p:txBody>
      </p:sp>
      <p:sp>
        <p:nvSpPr>
          <p:cNvPr id="2" name="Date Placeholder 1">
            <a:extLst>
              <a:ext uri="{FF2B5EF4-FFF2-40B4-BE49-F238E27FC236}">
                <a16:creationId xmlns="" xmlns:a16="http://schemas.microsoft.com/office/drawing/2014/main" id="{50A09BDB-3589-43ED-A52B-DB0AF9262752}"/>
              </a:ext>
            </a:extLst>
          </p:cNvPr>
          <p:cNvSpPr>
            <a:spLocks noGrp="1"/>
          </p:cNvSpPr>
          <p:nvPr>
            <p:ph type="dt" sz="half" idx="10"/>
          </p:nvPr>
        </p:nvSpPr>
        <p:spPr/>
        <p:txBody>
          <a:bodyPr/>
          <a:lstStyle/>
          <a:p>
            <a:fld id="{AE46ECE7-B28C-4715-BFC7-E58512BAD7E9}" type="datetime1">
              <a:rPr lang="en-US" smtClean="0"/>
              <a:t>08/05/22</a:t>
            </a:fld>
            <a:endParaRPr lang="en-US"/>
          </a:p>
        </p:txBody>
      </p:sp>
      <p:sp>
        <p:nvSpPr>
          <p:cNvPr id="4" name="Slide Number Placeholder 3">
            <a:extLst>
              <a:ext uri="{FF2B5EF4-FFF2-40B4-BE49-F238E27FC236}">
                <a16:creationId xmlns="" xmlns:a16="http://schemas.microsoft.com/office/drawing/2014/main" id="{04121DBB-DDB2-4DC3-A2B2-56F9C34CD496}"/>
              </a:ext>
            </a:extLst>
          </p:cNvPr>
          <p:cNvSpPr>
            <a:spLocks noGrp="1"/>
          </p:cNvSpPr>
          <p:nvPr>
            <p:ph type="sldNum" sz="quarter" idx="12"/>
          </p:nvPr>
        </p:nvSpPr>
        <p:spPr/>
        <p:txBody>
          <a:bodyPr/>
          <a:lstStyle/>
          <a:p>
            <a:fld id="{B6F15528-21DE-4FAA-801E-634DDDAF4B2B}" type="slidenum">
              <a:rPr lang="en-US" smtClean="0"/>
              <a:pPr/>
              <a:t>168</a:t>
            </a:fld>
            <a:endParaRPr lang="en-US"/>
          </a:p>
        </p:txBody>
      </p:sp>
    </p:spTree>
    <p:extLst>
      <p:ext uri="{BB962C8B-B14F-4D97-AF65-F5344CB8AC3E}">
        <p14:creationId xmlns:p14="http://schemas.microsoft.com/office/powerpoint/2010/main" val="217153884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ChangeArrowheads="1"/>
          </p:cNvSpPr>
          <p:nvPr>
            <p:ph type="title"/>
          </p:nvPr>
        </p:nvSpPr>
        <p:spPr>
          <a:xfrm>
            <a:off x="1414732" y="0"/>
            <a:ext cx="7729268" cy="777785"/>
          </a:xfrm>
          <a:solidFill>
            <a:schemeClr val="accent5">
              <a:lumMod val="60000"/>
              <a:lumOff val="40000"/>
            </a:schemeClr>
          </a:solidFill>
        </p:spPr>
        <p:txBody>
          <a:bodyPr/>
          <a:lstStyle/>
          <a:p>
            <a:pPr>
              <a:defRPr/>
            </a:pPr>
            <a:r>
              <a:rPr lang="en-US" dirty="0">
                <a:ea typeface="+mj-ea"/>
              </a:rPr>
              <a:t>Handling of Failures - Site Failure</a:t>
            </a:r>
          </a:p>
        </p:txBody>
      </p:sp>
      <p:sp>
        <p:nvSpPr>
          <p:cNvPr id="60419" name="Rectangle 1027"/>
          <p:cNvSpPr>
            <a:spLocks noGrp="1" noChangeArrowheads="1"/>
          </p:cNvSpPr>
          <p:nvPr>
            <p:ph type="body" idx="4294967295"/>
          </p:nvPr>
        </p:nvSpPr>
        <p:spPr>
          <a:xfrm>
            <a:off x="827088" y="1092200"/>
            <a:ext cx="7848600" cy="4876800"/>
          </a:xfrm>
        </p:spPr>
        <p:txBody>
          <a:bodyPr>
            <a:normAutofit fontScale="70000" lnSpcReduction="20000"/>
          </a:bodyPr>
          <a:lstStyle/>
          <a:p>
            <a:pPr>
              <a:lnSpc>
                <a:spcPct val="90000"/>
              </a:lnSpc>
              <a:buFont typeface="Monotype Sorts" charset="2"/>
              <a:buNone/>
            </a:pPr>
            <a:r>
              <a:rPr lang="en-US" dirty="0"/>
              <a:t>When site </a:t>
            </a:r>
            <a:r>
              <a:rPr lang="en-US" i="1" dirty="0"/>
              <a:t>S</a:t>
            </a:r>
            <a:r>
              <a:rPr lang="en-US" i="1" baseline="-25000" dirty="0"/>
              <a:t>i</a:t>
            </a:r>
            <a:r>
              <a:rPr lang="en-US" i="1" dirty="0"/>
              <a:t> </a:t>
            </a:r>
            <a:r>
              <a:rPr lang="en-US" dirty="0"/>
              <a:t>recovers, it examines its log to determine the fate of</a:t>
            </a:r>
          </a:p>
          <a:p>
            <a:pPr>
              <a:lnSpc>
                <a:spcPct val="90000"/>
              </a:lnSpc>
              <a:buFont typeface="Monotype Sorts" charset="2"/>
              <a:buNone/>
            </a:pPr>
            <a:r>
              <a:rPr lang="en-US" dirty="0"/>
              <a:t>transactions active at the time of the failure.</a:t>
            </a:r>
          </a:p>
          <a:p>
            <a:pPr>
              <a:lnSpc>
                <a:spcPct val="90000"/>
              </a:lnSpc>
            </a:pPr>
            <a:r>
              <a:rPr lang="en-US" dirty="0"/>
              <a:t>Log contain &lt;</a:t>
            </a:r>
            <a:r>
              <a:rPr lang="en-US" b="1" dirty="0"/>
              <a:t>commit </a:t>
            </a:r>
            <a:r>
              <a:rPr lang="en-US" i="1" dirty="0"/>
              <a:t>T</a:t>
            </a:r>
            <a:r>
              <a:rPr lang="en-US" dirty="0"/>
              <a:t>&gt; record: </a:t>
            </a:r>
            <a:r>
              <a:rPr lang="en-US" dirty="0" err="1"/>
              <a:t>txn</a:t>
            </a:r>
            <a:r>
              <a:rPr lang="en-US" dirty="0"/>
              <a:t> had completed, nothing to be done</a:t>
            </a:r>
          </a:p>
          <a:p>
            <a:pPr>
              <a:lnSpc>
                <a:spcPct val="90000"/>
              </a:lnSpc>
            </a:pPr>
            <a:r>
              <a:rPr lang="en-US" dirty="0"/>
              <a:t>Log contains &lt;</a:t>
            </a:r>
            <a:r>
              <a:rPr lang="en-US" b="1" dirty="0"/>
              <a:t>abort </a:t>
            </a:r>
            <a:r>
              <a:rPr lang="en-US" i="1" dirty="0"/>
              <a:t>T</a:t>
            </a:r>
            <a:r>
              <a:rPr lang="en-US" dirty="0"/>
              <a:t>&gt; record: </a:t>
            </a:r>
            <a:r>
              <a:rPr lang="en-US" dirty="0" err="1"/>
              <a:t>txn</a:t>
            </a:r>
            <a:r>
              <a:rPr lang="en-US" dirty="0"/>
              <a:t> had completed, nothing to be done</a:t>
            </a:r>
          </a:p>
          <a:p>
            <a:pPr>
              <a:lnSpc>
                <a:spcPct val="90000"/>
              </a:lnSpc>
            </a:pPr>
            <a:r>
              <a:rPr lang="en-US" dirty="0"/>
              <a:t>Log contains &lt;</a:t>
            </a:r>
            <a:r>
              <a:rPr lang="en-US" b="1" dirty="0"/>
              <a:t>ready </a:t>
            </a:r>
            <a:r>
              <a:rPr lang="en-US" i="1" dirty="0"/>
              <a:t>T</a:t>
            </a:r>
            <a:r>
              <a:rPr lang="en-US" dirty="0"/>
              <a:t>&gt; record: site must consult </a:t>
            </a:r>
            <a:r>
              <a:rPr lang="en-US" dirty="0" err="1"/>
              <a:t>C</a:t>
            </a:r>
            <a:r>
              <a:rPr lang="en-US" i="1" baseline="-25000" dirty="0" err="1"/>
              <a:t>i</a:t>
            </a:r>
            <a:r>
              <a:rPr lang="en-US" dirty="0"/>
              <a:t> to determine the fate of </a:t>
            </a:r>
            <a:r>
              <a:rPr lang="en-US" i="1" dirty="0"/>
              <a:t>T</a:t>
            </a:r>
            <a:r>
              <a:rPr lang="en-US" dirty="0"/>
              <a:t>.</a:t>
            </a:r>
          </a:p>
          <a:p>
            <a:pPr lvl="1">
              <a:lnSpc>
                <a:spcPct val="90000"/>
              </a:lnSpc>
            </a:pPr>
            <a:r>
              <a:rPr lang="en-US" dirty="0">
                <a:ea typeface="ＭＳ Ｐゴシック" pitchFamily="34" charset="-128"/>
              </a:rPr>
              <a:t>If </a:t>
            </a:r>
            <a:r>
              <a:rPr lang="en-US" i="1" dirty="0">
                <a:ea typeface="ＭＳ Ｐゴシック" pitchFamily="34" charset="-128"/>
              </a:rPr>
              <a:t>T</a:t>
            </a:r>
            <a:r>
              <a:rPr lang="en-US" dirty="0">
                <a:ea typeface="ＭＳ Ｐゴシック" pitchFamily="34" charset="-128"/>
              </a:rPr>
              <a:t> committed, </a:t>
            </a:r>
            <a:r>
              <a:rPr lang="en-US" b="1" dirty="0">
                <a:ea typeface="ＭＳ Ｐゴシック" pitchFamily="34" charset="-128"/>
              </a:rPr>
              <a:t>redo </a:t>
            </a:r>
            <a:r>
              <a:rPr lang="en-US" dirty="0">
                <a:ea typeface="ＭＳ Ｐゴシック" pitchFamily="34" charset="-128"/>
              </a:rPr>
              <a:t>(</a:t>
            </a:r>
            <a:r>
              <a:rPr lang="en-US" i="1" dirty="0">
                <a:ea typeface="ＭＳ Ｐゴシック" pitchFamily="34" charset="-128"/>
              </a:rPr>
              <a:t>T</a:t>
            </a:r>
            <a:r>
              <a:rPr lang="en-US" dirty="0">
                <a:ea typeface="ＭＳ Ｐゴシック" pitchFamily="34" charset="-128"/>
              </a:rPr>
              <a:t>); write &lt;</a:t>
            </a:r>
            <a:r>
              <a:rPr lang="en-US" b="1" dirty="0">
                <a:ea typeface="ＭＳ Ｐゴシック" pitchFamily="34" charset="-128"/>
              </a:rPr>
              <a:t>commit </a:t>
            </a:r>
            <a:r>
              <a:rPr lang="en-US" i="1" dirty="0">
                <a:ea typeface="ＭＳ Ｐゴシック" pitchFamily="34" charset="-128"/>
              </a:rPr>
              <a:t>T</a:t>
            </a:r>
            <a:r>
              <a:rPr lang="en-US" dirty="0">
                <a:ea typeface="ＭＳ Ｐゴシック" pitchFamily="34" charset="-128"/>
              </a:rPr>
              <a:t>&gt; record</a:t>
            </a:r>
          </a:p>
          <a:p>
            <a:pPr lvl="1">
              <a:lnSpc>
                <a:spcPct val="90000"/>
              </a:lnSpc>
            </a:pPr>
            <a:r>
              <a:rPr lang="en-US" dirty="0">
                <a:ea typeface="ＭＳ Ｐゴシック" pitchFamily="34" charset="-128"/>
              </a:rPr>
              <a:t>If </a:t>
            </a:r>
            <a:r>
              <a:rPr lang="en-US" i="1" dirty="0">
                <a:ea typeface="ＭＳ Ｐゴシック" pitchFamily="34" charset="-128"/>
              </a:rPr>
              <a:t>T </a:t>
            </a:r>
            <a:r>
              <a:rPr lang="en-US" dirty="0">
                <a:ea typeface="ＭＳ Ｐゴシック" pitchFamily="34" charset="-128"/>
              </a:rPr>
              <a:t>aborted, </a:t>
            </a:r>
            <a:r>
              <a:rPr lang="en-US" b="1" dirty="0">
                <a:ea typeface="ＭＳ Ｐゴシック" pitchFamily="34" charset="-128"/>
              </a:rPr>
              <a:t>undo </a:t>
            </a:r>
            <a:r>
              <a:rPr lang="en-US" dirty="0">
                <a:ea typeface="ＭＳ Ｐゴシック" pitchFamily="34" charset="-128"/>
              </a:rPr>
              <a:t>(</a:t>
            </a:r>
            <a:r>
              <a:rPr lang="en-US" i="1" dirty="0">
                <a:ea typeface="ＭＳ Ｐゴシック" pitchFamily="34" charset="-128"/>
              </a:rPr>
              <a:t>T</a:t>
            </a:r>
            <a:r>
              <a:rPr lang="en-US" dirty="0">
                <a:ea typeface="ＭＳ Ｐゴシック" pitchFamily="34" charset="-128"/>
              </a:rPr>
              <a:t>)</a:t>
            </a:r>
          </a:p>
          <a:p>
            <a:pPr>
              <a:lnSpc>
                <a:spcPct val="90000"/>
              </a:lnSpc>
            </a:pPr>
            <a:r>
              <a:rPr lang="en-US" dirty="0"/>
              <a:t>The log contains no log records concerning </a:t>
            </a:r>
            <a:r>
              <a:rPr lang="en-US" i="1" dirty="0"/>
              <a:t>T</a:t>
            </a:r>
            <a:r>
              <a:rPr lang="en-US" dirty="0"/>
              <a:t>:</a:t>
            </a:r>
          </a:p>
          <a:p>
            <a:pPr lvl="1">
              <a:lnSpc>
                <a:spcPct val="90000"/>
              </a:lnSpc>
            </a:pPr>
            <a:r>
              <a:rPr lang="en-US" dirty="0">
                <a:ea typeface="ＭＳ Ｐゴシック" pitchFamily="34" charset="-128"/>
              </a:rPr>
              <a:t>Implies that </a:t>
            </a:r>
            <a:r>
              <a:rPr lang="en-US" dirty="0" err="1">
                <a:ea typeface="ＭＳ Ｐゴシック" pitchFamily="34" charset="-128"/>
              </a:rPr>
              <a:t>S</a:t>
            </a:r>
            <a:r>
              <a:rPr lang="en-US" baseline="-25000" dirty="0" err="1">
                <a:ea typeface="ＭＳ Ｐゴシック" pitchFamily="34" charset="-128"/>
              </a:rPr>
              <a:t>k</a:t>
            </a:r>
            <a:r>
              <a:rPr lang="en-US" dirty="0">
                <a:ea typeface="ＭＳ Ｐゴシック" pitchFamily="34" charset="-128"/>
              </a:rPr>
              <a:t> failed before responding to the  </a:t>
            </a:r>
            <a:r>
              <a:rPr lang="en-US" b="1" dirty="0">
                <a:ea typeface="ＭＳ Ｐゴシック" pitchFamily="34" charset="-128"/>
              </a:rPr>
              <a:t>prepare </a:t>
            </a:r>
            <a:r>
              <a:rPr lang="en-US" i="1" dirty="0">
                <a:ea typeface="ＭＳ Ｐゴシック" pitchFamily="34" charset="-128"/>
              </a:rPr>
              <a:t>T </a:t>
            </a:r>
            <a:r>
              <a:rPr lang="en-US" dirty="0">
                <a:ea typeface="ＭＳ Ｐゴシック" pitchFamily="34" charset="-128"/>
              </a:rPr>
              <a:t>message from </a:t>
            </a:r>
            <a:r>
              <a:rPr lang="en-US" dirty="0" err="1">
                <a:ea typeface="ＭＳ Ｐゴシック" pitchFamily="34" charset="-128"/>
              </a:rPr>
              <a:t>C</a:t>
            </a:r>
            <a:r>
              <a:rPr lang="en-US" baseline="-25000" dirty="0" err="1">
                <a:ea typeface="ＭＳ Ｐゴシック" pitchFamily="34" charset="-128"/>
              </a:rPr>
              <a:t>i</a:t>
            </a:r>
            <a:r>
              <a:rPr lang="en-US" baseline="-25000" dirty="0">
                <a:ea typeface="ＭＳ Ｐゴシック" pitchFamily="34" charset="-128"/>
              </a:rPr>
              <a:t> </a:t>
            </a:r>
            <a:endParaRPr lang="en-US" dirty="0">
              <a:ea typeface="ＭＳ Ｐゴシック" pitchFamily="34" charset="-128"/>
            </a:endParaRPr>
          </a:p>
          <a:p>
            <a:pPr lvl="1">
              <a:lnSpc>
                <a:spcPct val="90000"/>
              </a:lnSpc>
            </a:pPr>
            <a:r>
              <a:rPr lang="en-US" dirty="0">
                <a:ea typeface="ＭＳ Ｐゴシック" pitchFamily="34" charset="-128"/>
              </a:rPr>
              <a:t>since the failure of </a:t>
            </a:r>
            <a:r>
              <a:rPr lang="en-US" i="1" dirty="0" err="1">
                <a:ea typeface="ＭＳ Ｐゴシック" pitchFamily="34" charset="-128"/>
              </a:rPr>
              <a:t>S</a:t>
            </a:r>
            <a:r>
              <a:rPr lang="en-US" i="1" baseline="-25000" dirty="0" err="1">
                <a:ea typeface="ＭＳ Ｐゴシック" pitchFamily="34" charset="-128"/>
              </a:rPr>
              <a:t>k</a:t>
            </a:r>
            <a:r>
              <a:rPr lang="en-US" i="1" baseline="-25000" dirty="0">
                <a:ea typeface="ＭＳ Ｐゴシック" pitchFamily="34" charset="-128"/>
              </a:rPr>
              <a:t> </a:t>
            </a:r>
            <a:r>
              <a:rPr lang="en-US" dirty="0">
                <a:ea typeface="ＭＳ Ｐゴシック" pitchFamily="34" charset="-128"/>
              </a:rPr>
              <a:t>precludes the sending of such a response, coordinator </a:t>
            </a:r>
            <a:r>
              <a:rPr lang="en-US" i="1" dirty="0">
                <a:ea typeface="ＭＳ Ｐゴシック" pitchFamily="34" charset="-128"/>
              </a:rPr>
              <a:t>C</a:t>
            </a:r>
            <a:r>
              <a:rPr lang="en-US" i="1" baseline="-25000" dirty="0">
                <a:ea typeface="ＭＳ Ｐゴシック" pitchFamily="34" charset="-128"/>
              </a:rPr>
              <a:t>1 </a:t>
            </a:r>
            <a:r>
              <a:rPr lang="en-US" dirty="0">
                <a:ea typeface="ＭＳ Ｐゴシック" pitchFamily="34" charset="-128"/>
              </a:rPr>
              <a:t>must abort </a:t>
            </a:r>
            <a:r>
              <a:rPr lang="en-US" i="1" dirty="0">
                <a:ea typeface="ＭＳ Ｐゴシック" pitchFamily="34" charset="-128"/>
              </a:rPr>
              <a:t>T</a:t>
            </a:r>
            <a:endParaRPr lang="en-US" dirty="0">
              <a:ea typeface="ＭＳ Ｐゴシック" pitchFamily="34" charset="-128"/>
            </a:endParaRPr>
          </a:p>
          <a:p>
            <a:pPr lvl="1">
              <a:lnSpc>
                <a:spcPct val="90000"/>
              </a:lnSpc>
            </a:pPr>
            <a:r>
              <a:rPr lang="en-US" i="1" dirty="0" err="1">
                <a:ea typeface="ＭＳ Ｐゴシック" pitchFamily="34" charset="-128"/>
              </a:rPr>
              <a:t>S</a:t>
            </a:r>
            <a:r>
              <a:rPr lang="en-US" i="1" baseline="-25000" dirty="0" err="1">
                <a:ea typeface="ＭＳ Ｐゴシック" pitchFamily="34" charset="-128"/>
              </a:rPr>
              <a:t>k</a:t>
            </a:r>
            <a:r>
              <a:rPr lang="en-US" i="1" baseline="-25000" dirty="0">
                <a:ea typeface="ＭＳ Ｐゴシック" pitchFamily="34" charset="-128"/>
              </a:rPr>
              <a:t> </a:t>
            </a:r>
            <a:r>
              <a:rPr lang="en-US" dirty="0">
                <a:ea typeface="ＭＳ Ｐゴシック" pitchFamily="34" charset="-128"/>
              </a:rPr>
              <a:t>must execute </a:t>
            </a:r>
            <a:r>
              <a:rPr lang="en-US" b="1" dirty="0">
                <a:ea typeface="ＭＳ Ｐゴシック" pitchFamily="34" charset="-128"/>
              </a:rPr>
              <a:t>undo </a:t>
            </a:r>
            <a:r>
              <a:rPr lang="en-US" dirty="0">
                <a:ea typeface="ＭＳ Ｐゴシック" pitchFamily="34" charset="-128"/>
              </a:rPr>
              <a:t>(</a:t>
            </a:r>
            <a:r>
              <a:rPr lang="en-US" i="1" dirty="0">
                <a:ea typeface="ＭＳ Ｐゴシック" pitchFamily="34" charset="-128"/>
              </a:rPr>
              <a:t>T</a:t>
            </a:r>
            <a:r>
              <a:rPr lang="en-US" dirty="0">
                <a:ea typeface="ＭＳ Ｐゴシック" pitchFamily="34" charset="-128"/>
              </a:rPr>
              <a:t>)</a:t>
            </a:r>
          </a:p>
        </p:txBody>
      </p:sp>
      <p:sp>
        <p:nvSpPr>
          <p:cNvPr id="2" name="Date Placeholder 1">
            <a:extLst>
              <a:ext uri="{FF2B5EF4-FFF2-40B4-BE49-F238E27FC236}">
                <a16:creationId xmlns="" xmlns:a16="http://schemas.microsoft.com/office/drawing/2014/main" id="{B4C6F8EE-C6C9-4728-B212-AD8CA83BADF5}"/>
              </a:ext>
            </a:extLst>
          </p:cNvPr>
          <p:cNvSpPr>
            <a:spLocks noGrp="1"/>
          </p:cNvSpPr>
          <p:nvPr>
            <p:ph type="dt" sz="half" idx="10"/>
          </p:nvPr>
        </p:nvSpPr>
        <p:spPr/>
        <p:txBody>
          <a:bodyPr/>
          <a:lstStyle/>
          <a:p>
            <a:fld id="{B3E2CCE3-64A6-43DF-BF5D-3CB7F8D3EABC}" type="datetime1">
              <a:rPr lang="en-US" smtClean="0"/>
              <a:t>08/05/22</a:t>
            </a:fld>
            <a:endParaRPr lang="en-US"/>
          </a:p>
        </p:txBody>
      </p:sp>
      <p:sp>
        <p:nvSpPr>
          <p:cNvPr id="4" name="Slide Number Placeholder 3">
            <a:extLst>
              <a:ext uri="{FF2B5EF4-FFF2-40B4-BE49-F238E27FC236}">
                <a16:creationId xmlns="" xmlns:a16="http://schemas.microsoft.com/office/drawing/2014/main" id="{A3B80987-0859-4D84-A870-E2D1C0D0EB22}"/>
              </a:ext>
            </a:extLst>
          </p:cNvPr>
          <p:cNvSpPr>
            <a:spLocks noGrp="1"/>
          </p:cNvSpPr>
          <p:nvPr>
            <p:ph type="sldNum" sz="quarter" idx="12"/>
          </p:nvPr>
        </p:nvSpPr>
        <p:spPr/>
        <p:txBody>
          <a:bodyPr/>
          <a:lstStyle/>
          <a:p>
            <a:fld id="{B6F15528-21DE-4FAA-801E-634DDDAF4B2B}" type="slidenum">
              <a:rPr lang="en-US" smtClean="0"/>
              <a:pPr/>
              <a:t>169</a:t>
            </a:fld>
            <a:endParaRPr lang="en-US"/>
          </a:p>
        </p:txBody>
      </p:sp>
    </p:spTree>
    <p:extLst>
      <p:ext uri="{BB962C8B-B14F-4D97-AF65-F5344CB8AC3E}">
        <p14:creationId xmlns:p14="http://schemas.microsoft.com/office/powerpoint/2010/main" val="225017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9CD2011-ED67-6DB9-45C3-313521991D88}"/>
              </a:ext>
            </a:extLst>
          </p:cNvPr>
          <p:cNvSpPr>
            <a:spLocks noGrp="1"/>
          </p:cNvSpPr>
          <p:nvPr>
            <p:ph type="dt" sz="quarter" idx="10"/>
          </p:nvPr>
        </p:nvSpPr>
        <p:spPr/>
        <p:txBody>
          <a:bodyPr/>
          <a:lstStyle/>
          <a:p>
            <a:pPr>
              <a:defRPr/>
            </a:pPr>
            <a:fld id="{958E937B-8B61-46DF-9B33-260AD380803A}" type="datetime1">
              <a:rPr lang="en-US"/>
              <a:pPr>
                <a:defRPr/>
              </a:pPr>
              <a:t>08/05/22</a:t>
            </a:fld>
            <a:endParaRPr lang="en-US"/>
          </a:p>
        </p:txBody>
      </p:sp>
      <p:sp>
        <p:nvSpPr>
          <p:cNvPr id="5" name="Footer Placeholder 4">
            <a:extLst>
              <a:ext uri="{FF2B5EF4-FFF2-40B4-BE49-F238E27FC236}">
                <a16:creationId xmlns="" xmlns:a16="http://schemas.microsoft.com/office/drawing/2014/main" id="{EB242D18-3800-A559-B6B8-884E59390F35}"/>
              </a:ext>
            </a:extLst>
          </p:cNvPr>
          <p:cNvSpPr>
            <a:spLocks noGrp="1"/>
          </p:cNvSpPr>
          <p:nvPr>
            <p:ph type="ftr" sz="quarter" idx="11"/>
          </p:nvPr>
        </p:nvSpPr>
        <p:spPr>
          <a:xfrm>
            <a:off x="2555875" y="6356350"/>
            <a:ext cx="4824413"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8436" name="Slide Number Placeholder 5">
            <a:extLst>
              <a:ext uri="{FF2B5EF4-FFF2-40B4-BE49-F238E27FC236}">
                <a16:creationId xmlns="" xmlns:a16="http://schemas.microsoft.com/office/drawing/2014/main" id="{AAB21979-ED01-DAE5-79EA-3512A87FBA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612168-A1E6-48BD-810E-22DC8B37A2AD}" type="slidenum">
              <a:rPr lang="en-US" altLang="en-US">
                <a:solidFill>
                  <a:srgbClr val="898989"/>
                </a:solidFill>
                <a:latin typeface="Calibri" panose="020F0502020204030204" pitchFamily="34" charset="0"/>
              </a:rPr>
              <a:pPr/>
              <a:t>17</a:t>
            </a:fld>
            <a:endParaRPr lang="en-US" altLang="en-US">
              <a:solidFill>
                <a:srgbClr val="898989"/>
              </a:solidFill>
              <a:latin typeface="Calibri" panose="020F0502020204030204" pitchFamily="34" charset="0"/>
            </a:endParaRPr>
          </a:p>
        </p:txBody>
      </p:sp>
      <p:pic>
        <p:nvPicPr>
          <p:cNvPr id="18437" name="Picture 2" descr="E:\NIET\Project\xLogo11.png.pagespeed.ic.pydHLuCQEZ.png">
            <a:extLst>
              <a:ext uri="{FF2B5EF4-FFF2-40B4-BE49-F238E27FC236}">
                <a16:creationId xmlns="" xmlns:a16="http://schemas.microsoft.com/office/drawing/2014/main" id="{6A37D39F-1625-CB04-8136-C8C6C53DD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CE48EB85-6D63-9AF2-68EC-469D1BB93BD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Brief Introduction about the Subject</a:t>
            </a:r>
          </a:p>
        </p:txBody>
      </p:sp>
      <p:sp>
        <p:nvSpPr>
          <p:cNvPr id="18439" name="Rectangle 6">
            <a:extLst>
              <a:ext uri="{FF2B5EF4-FFF2-40B4-BE49-F238E27FC236}">
                <a16:creationId xmlns="" xmlns:a16="http://schemas.microsoft.com/office/drawing/2014/main" id="{ADDE9E25-F420-A12F-94F0-B390BD654E8F}"/>
              </a:ext>
            </a:extLst>
          </p:cNvPr>
          <p:cNvSpPr>
            <a:spLocks noChangeArrowheads="1"/>
          </p:cNvSpPr>
          <p:nvPr/>
        </p:nvSpPr>
        <p:spPr bwMode="auto">
          <a:xfrm>
            <a:off x="685800" y="1219200"/>
            <a:ext cx="7848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000"/>
              <a:t>A database management system (DBMS) refers to the technology for creating and managing databases. DBMS is a software tool to organize (create, retrieve, update, and manage) data in a database.</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The main aim of a DBMS is to supply a way to store up and retrieve database information that is both convenient and efficient. By data, we mean known facts that can be recorded and that have embedded meaning. </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p:txBody>
      </p:sp>
    </p:spTree>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362974" y="0"/>
            <a:ext cx="7573992" cy="741872"/>
          </a:xfrm>
          <a:solidFill>
            <a:schemeClr val="accent5">
              <a:lumMod val="60000"/>
              <a:lumOff val="40000"/>
            </a:schemeClr>
          </a:solidFill>
          <a:ln/>
        </p:spPr>
        <p:txBody>
          <a:bodyPr/>
          <a:lstStyle/>
          <a:p>
            <a:r>
              <a:rPr lang="en-US" sz="2800" dirty="0">
                <a:effectLst>
                  <a:outerShdw blurRad="38100" dist="38100" dir="2700000" algn="tl">
                    <a:srgbClr val="C0C0C0"/>
                  </a:outerShdw>
                </a:effectLst>
              </a:rPr>
              <a:t>Handling of Failures- Coordinator Failure</a:t>
            </a:r>
          </a:p>
        </p:txBody>
      </p:sp>
      <p:sp>
        <p:nvSpPr>
          <p:cNvPr id="223235" name="Rectangle 3"/>
          <p:cNvSpPr>
            <a:spLocks noGrp="1" noChangeArrowheads="1"/>
          </p:cNvSpPr>
          <p:nvPr>
            <p:ph type="body" idx="1"/>
          </p:nvPr>
        </p:nvSpPr>
        <p:spPr>
          <a:xfrm>
            <a:off x="814388" y="838200"/>
            <a:ext cx="7661275" cy="5129212"/>
          </a:xfrm>
        </p:spPr>
        <p:txBody>
          <a:bodyPr/>
          <a:lstStyle/>
          <a:p>
            <a:r>
              <a:rPr lang="en-US" sz="1900" dirty="0"/>
              <a:t>If coordinator fails while the commit protocol for </a:t>
            </a:r>
            <a:r>
              <a:rPr lang="en-US" sz="1900" i="1" dirty="0"/>
              <a:t>T</a:t>
            </a:r>
            <a:r>
              <a:rPr lang="en-US" sz="1900" dirty="0"/>
              <a:t> is executing then participating sites must decide on </a:t>
            </a:r>
            <a:r>
              <a:rPr lang="en-US" sz="1900" i="1" dirty="0"/>
              <a:t>T</a:t>
            </a:r>
            <a:r>
              <a:rPr lang="en-US" sz="1900" dirty="0"/>
              <a:t>’s fate:</a:t>
            </a:r>
          </a:p>
          <a:p>
            <a:pPr lvl="1">
              <a:buFont typeface="Monotype Sorts" charset="2"/>
              <a:buAutoNum type="arabicPeriod"/>
            </a:pPr>
            <a:r>
              <a:rPr lang="en-US" sz="1900" dirty="0">
                <a:ea typeface="ＭＳ Ｐゴシック" pitchFamily="34" charset="-128"/>
              </a:rPr>
              <a:t>If an active site contains a &lt;</a:t>
            </a:r>
            <a:r>
              <a:rPr lang="en-US" sz="1900" b="1" dirty="0">
                <a:ea typeface="ＭＳ Ｐゴシック" pitchFamily="34" charset="-128"/>
              </a:rPr>
              <a:t>commit </a:t>
            </a:r>
            <a:r>
              <a:rPr lang="en-US" sz="1900" i="1" dirty="0">
                <a:ea typeface="ＭＳ Ｐゴシック" pitchFamily="34" charset="-128"/>
              </a:rPr>
              <a:t>T</a:t>
            </a:r>
            <a:r>
              <a:rPr lang="en-US" sz="1900" dirty="0">
                <a:ea typeface="ＭＳ Ｐゴシック" pitchFamily="34" charset="-128"/>
              </a:rPr>
              <a:t>&gt; record in its log, then </a:t>
            </a:r>
            <a:r>
              <a:rPr lang="en-US" sz="1900" i="1" dirty="0">
                <a:ea typeface="ＭＳ Ｐゴシック" pitchFamily="34" charset="-128"/>
              </a:rPr>
              <a:t>T</a:t>
            </a:r>
            <a:r>
              <a:rPr lang="en-US" sz="1900" dirty="0">
                <a:ea typeface="ＭＳ Ｐゴシック" pitchFamily="34" charset="-128"/>
              </a:rPr>
              <a:t> must be committed.</a:t>
            </a:r>
          </a:p>
          <a:p>
            <a:pPr lvl="1">
              <a:buFont typeface="Monotype Sorts" charset="2"/>
              <a:buAutoNum type="arabicPeriod"/>
            </a:pPr>
            <a:r>
              <a:rPr lang="en-US" sz="1900" dirty="0">
                <a:ea typeface="ＭＳ Ｐゴシック" pitchFamily="34" charset="-128"/>
              </a:rPr>
              <a:t>If an active site contains an &lt;</a:t>
            </a:r>
            <a:r>
              <a:rPr lang="en-US" sz="1900" b="1" dirty="0">
                <a:ea typeface="ＭＳ Ｐゴシック" pitchFamily="34" charset="-128"/>
              </a:rPr>
              <a:t>abort </a:t>
            </a:r>
            <a:r>
              <a:rPr lang="en-US" sz="1900" i="1" dirty="0">
                <a:ea typeface="ＭＳ Ｐゴシック" pitchFamily="34" charset="-128"/>
              </a:rPr>
              <a:t>T</a:t>
            </a:r>
            <a:r>
              <a:rPr lang="en-US" sz="1900" dirty="0">
                <a:ea typeface="ＭＳ Ｐゴシック" pitchFamily="34" charset="-128"/>
              </a:rPr>
              <a:t>&gt; record in its log, then </a:t>
            </a:r>
            <a:r>
              <a:rPr lang="en-US" sz="1900" i="1" dirty="0">
                <a:ea typeface="ＭＳ Ｐゴシック" pitchFamily="34" charset="-128"/>
              </a:rPr>
              <a:t>T</a:t>
            </a:r>
            <a:r>
              <a:rPr lang="en-US" sz="1900" dirty="0">
                <a:ea typeface="ＭＳ Ｐゴシック" pitchFamily="34" charset="-128"/>
              </a:rPr>
              <a:t> must be aborted.</a:t>
            </a:r>
          </a:p>
          <a:p>
            <a:pPr lvl="1">
              <a:buFont typeface="Monotype Sorts" charset="2"/>
              <a:buAutoNum type="arabicPeriod"/>
            </a:pPr>
            <a:r>
              <a:rPr lang="en-US" sz="1900" dirty="0">
                <a:ea typeface="ＭＳ Ｐゴシック" pitchFamily="34" charset="-128"/>
              </a:rPr>
              <a:t>If some active participating site does not contain a &lt;</a:t>
            </a:r>
            <a:r>
              <a:rPr lang="en-US" sz="1900" b="1" dirty="0">
                <a:ea typeface="ＭＳ Ｐゴシック" pitchFamily="34" charset="-128"/>
              </a:rPr>
              <a:t>ready </a:t>
            </a:r>
            <a:r>
              <a:rPr lang="en-US" sz="1900" i="1" dirty="0">
                <a:ea typeface="ＭＳ Ｐゴシック" pitchFamily="34" charset="-128"/>
              </a:rPr>
              <a:t>T</a:t>
            </a:r>
            <a:r>
              <a:rPr lang="en-US" sz="1900" dirty="0">
                <a:ea typeface="ＭＳ Ｐゴシック" pitchFamily="34" charset="-128"/>
              </a:rPr>
              <a:t>&gt; record in its log, then the failed coordinator </a:t>
            </a:r>
            <a:r>
              <a:rPr lang="en-US" sz="1900" i="1" dirty="0" err="1">
                <a:ea typeface="ＭＳ Ｐゴシック" pitchFamily="34" charset="-128"/>
              </a:rPr>
              <a:t>C</a:t>
            </a:r>
            <a:r>
              <a:rPr lang="en-US" sz="1900" i="1" baseline="-25000" dirty="0" err="1">
                <a:ea typeface="ＭＳ Ｐゴシック" pitchFamily="34" charset="-128"/>
              </a:rPr>
              <a:t>i</a:t>
            </a:r>
            <a:r>
              <a:rPr lang="en-US" sz="1900" dirty="0">
                <a:ea typeface="ＭＳ Ｐゴシック" pitchFamily="34" charset="-128"/>
              </a:rPr>
              <a:t> cannot have decided to commit </a:t>
            </a:r>
            <a:r>
              <a:rPr lang="en-US" sz="1900" i="1" dirty="0">
                <a:ea typeface="ＭＳ Ｐゴシック" pitchFamily="34" charset="-128"/>
              </a:rPr>
              <a:t>T</a:t>
            </a:r>
            <a:r>
              <a:rPr lang="en-US" sz="1900" dirty="0">
                <a:ea typeface="ＭＳ Ｐゴシック" pitchFamily="34" charset="-128"/>
              </a:rPr>
              <a:t>.  </a:t>
            </a:r>
          </a:p>
          <a:p>
            <a:pPr lvl="2">
              <a:buFont typeface="Monotype Sorts" charset="2"/>
              <a:buChar char="l"/>
            </a:pPr>
            <a:r>
              <a:rPr lang="en-US" sz="1900" dirty="0">
                <a:ea typeface="ＭＳ Ｐゴシック" pitchFamily="34" charset="-128"/>
              </a:rPr>
              <a:t>Can therefore abort </a:t>
            </a:r>
            <a:r>
              <a:rPr lang="en-US" sz="1900" i="1" dirty="0">
                <a:ea typeface="ＭＳ Ｐゴシック" pitchFamily="34" charset="-128"/>
              </a:rPr>
              <a:t>T;</a:t>
            </a:r>
            <a:r>
              <a:rPr lang="en-US" sz="1900" dirty="0">
                <a:ea typeface="ＭＳ Ｐゴシック" pitchFamily="34" charset="-128"/>
              </a:rPr>
              <a:t> however, such a site must reject any subsequent &lt;</a:t>
            </a:r>
            <a:r>
              <a:rPr lang="en-US" sz="1900" b="1" dirty="0">
                <a:ea typeface="ＭＳ Ｐゴシック" pitchFamily="34" charset="-128"/>
              </a:rPr>
              <a:t>prepare </a:t>
            </a:r>
            <a:r>
              <a:rPr lang="en-US" sz="1900" i="1" dirty="0">
                <a:ea typeface="ＭＳ Ｐゴシック" pitchFamily="34" charset="-128"/>
              </a:rPr>
              <a:t>T</a:t>
            </a:r>
            <a:r>
              <a:rPr lang="en-US" sz="1900" dirty="0">
                <a:ea typeface="ＭＳ Ｐゴシック" pitchFamily="34" charset="-128"/>
              </a:rPr>
              <a:t>&gt; message from </a:t>
            </a:r>
            <a:r>
              <a:rPr lang="en-US" sz="1900" i="1" dirty="0" err="1">
                <a:ea typeface="ＭＳ Ｐゴシック" pitchFamily="34" charset="-128"/>
              </a:rPr>
              <a:t>C</a:t>
            </a:r>
            <a:r>
              <a:rPr lang="en-US" sz="1900" i="1" baseline="-25000" dirty="0" err="1">
                <a:ea typeface="ＭＳ Ｐゴシック" pitchFamily="34" charset="-128"/>
              </a:rPr>
              <a:t>i</a:t>
            </a:r>
            <a:r>
              <a:rPr lang="en-US" sz="1900" dirty="0">
                <a:ea typeface="ＭＳ Ｐゴシック" pitchFamily="34" charset="-128"/>
              </a:rPr>
              <a:t> </a:t>
            </a:r>
          </a:p>
          <a:p>
            <a:pPr lvl="1">
              <a:buFont typeface="Monotype Sorts" charset="2"/>
              <a:buAutoNum type="arabicPeriod"/>
            </a:pPr>
            <a:r>
              <a:rPr lang="en-US" sz="1900" dirty="0">
                <a:ea typeface="ＭＳ Ｐゴシック" pitchFamily="34" charset="-128"/>
              </a:rPr>
              <a:t>If none of the above cases holds, then all active sites must have a &lt;</a:t>
            </a:r>
            <a:r>
              <a:rPr lang="en-US" sz="1900" b="1" dirty="0">
                <a:ea typeface="ＭＳ Ｐゴシック" pitchFamily="34" charset="-128"/>
              </a:rPr>
              <a:t>ready </a:t>
            </a:r>
            <a:r>
              <a:rPr lang="en-US" sz="1900" i="1" dirty="0">
                <a:ea typeface="ＭＳ Ｐゴシック" pitchFamily="34" charset="-128"/>
              </a:rPr>
              <a:t>T</a:t>
            </a:r>
            <a:r>
              <a:rPr lang="en-US" sz="1900" dirty="0">
                <a:ea typeface="ＭＳ Ｐゴシック" pitchFamily="34" charset="-128"/>
              </a:rPr>
              <a:t>&gt; record in their logs, but no additional control records (such as &lt;</a:t>
            </a:r>
            <a:r>
              <a:rPr lang="en-US" sz="1900" b="1" dirty="0">
                <a:ea typeface="ＭＳ Ｐゴシック" pitchFamily="34" charset="-128"/>
              </a:rPr>
              <a:t>abort </a:t>
            </a:r>
            <a:r>
              <a:rPr lang="en-US" sz="1900" i="1" dirty="0">
                <a:ea typeface="ＭＳ Ｐゴシック" pitchFamily="34" charset="-128"/>
              </a:rPr>
              <a:t>T</a:t>
            </a:r>
            <a:r>
              <a:rPr lang="en-US" sz="1900" dirty="0">
                <a:ea typeface="ＭＳ Ｐゴシック" pitchFamily="34" charset="-128"/>
              </a:rPr>
              <a:t>&gt; of &lt;</a:t>
            </a:r>
            <a:r>
              <a:rPr lang="en-US" sz="1900" b="1" dirty="0">
                <a:ea typeface="ＭＳ Ｐゴシック" pitchFamily="34" charset="-128"/>
              </a:rPr>
              <a:t>commit </a:t>
            </a:r>
            <a:r>
              <a:rPr lang="en-US" sz="1900" i="1" dirty="0">
                <a:ea typeface="ＭＳ Ｐゴシック" pitchFamily="34" charset="-128"/>
              </a:rPr>
              <a:t>T</a:t>
            </a:r>
            <a:r>
              <a:rPr lang="en-US" sz="1900" dirty="0">
                <a:ea typeface="ＭＳ Ｐゴシック" pitchFamily="34" charset="-128"/>
              </a:rPr>
              <a:t>&gt;). </a:t>
            </a:r>
          </a:p>
          <a:p>
            <a:pPr lvl="2">
              <a:buFont typeface="Monotype Sorts" charset="2"/>
              <a:buChar char="l"/>
            </a:pPr>
            <a:r>
              <a:rPr lang="en-US" sz="1900" dirty="0">
                <a:ea typeface="ＭＳ Ｐゴシック" pitchFamily="34" charset="-128"/>
              </a:rPr>
              <a:t>In this case active sites must wait for </a:t>
            </a:r>
            <a:r>
              <a:rPr lang="en-US" sz="1900" i="1" dirty="0" err="1">
                <a:ea typeface="ＭＳ Ｐゴシック" pitchFamily="34" charset="-128"/>
              </a:rPr>
              <a:t>C</a:t>
            </a:r>
            <a:r>
              <a:rPr lang="en-US" sz="1900" i="1" baseline="-25000" dirty="0" err="1">
                <a:ea typeface="ＭＳ Ｐゴシック" pitchFamily="34" charset="-128"/>
              </a:rPr>
              <a:t>i</a:t>
            </a:r>
            <a:r>
              <a:rPr lang="en-US" sz="1900" baseline="-25000" dirty="0">
                <a:ea typeface="ＭＳ Ｐゴシック" pitchFamily="34" charset="-128"/>
              </a:rPr>
              <a:t> </a:t>
            </a:r>
            <a:r>
              <a:rPr lang="en-US" sz="1900" dirty="0">
                <a:ea typeface="ＭＳ Ｐゴシック" pitchFamily="34" charset="-128"/>
              </a:rPr>
              <a:t>to recover, to find decision.</a:t>
            </a:r>
          </a:p>
          <a:p>
            <a:r>
              <a:rPr lang="en-US" sz="1900" b="1" dirty="0">
                <a:solidFill>
                  <a:srgbClr val="000099"/>
                </a:solidFill>
              </a:rPr>
              <a:t>Blocking problem</a:t>
            </a:r>
            <a:r>
              <a:rPr lang="en-US" sz="1900" dirty="0"/>
              <a:t>: active sites may have to wait for failed coordinator to recover</a:t>
            </a:r>
            <a:r>
              <a:rPr lang="en-US" sz="1900" dirty="0" smtClean="0"/>
              <a:t>.</a:t>
            </a:r>
            <a:endParaRPr lang="en-US" sz="1900" dirty="0"/>
          </a:p>
        </p:txBody>
      </p:sp>
      <p:sp>
        <p:nvSpPr>
          <p:cNvPr id="2" name="Date Placeholder 1">
            <a:extLst>
              <a:ext uri="{FF2B5EF4-FFF2-40B4-BE49-F238E27FC236}">
                <a16:creationId xmlns="" xmlns:a16="http://schemas.microsoft.com/office/drawing/2014/main" id="{678ED689-BA13-4D0E-9428-01EAEBA72A99}"/>
              </a:ext>
            </a:extLst>
          </p:cNvPr>
          <p:cNvSpPr>
            <a:spLocks noGrp="1"/>
          </p:cNvSpPr>
          <p:nvPr>
            <p:ph type="dt" sz="half" idx="10"/>
          </p:nvPr>
        </p:nvSpPr>
        <p:spPr/>
        <p:txBody>
          <a:bodyPr/>
          <a:lstStyle/>
          <a:p>
            <a:fld id="{F5DE7C17-E81B-415D-A5BA-0070F5A4A76E}" type="datetime1">
              <a:rPr lang="en-US" smtClean="0"/>
              <a:t>08/05/22</a:t>
            </a:fld>
            <a:endParaRPr lang="en-US"/>
          </a:p>
        </p:txBody>
      </p:sp>
      <p:sp>
        <p:nvSpPr>
          <p:cNvPr id="4" name="Slide Number Placeholder 3">
            <a:extLst>
              <a:ext uri="{FF2B5EF4-FFF2-40B4-BE49-F238E27FC236}">
                <a16:creationId xmlns="" xmlns:a16="http://schemas.microsoft.com/office/drawing/2014/main" id="{0B6E3008-5C8C-4C56-BF6E-FC573FD5AC99}"/>
              </a:ext>
            </a:extLst>
          </p:cNvPr>
          <p:cNvSpPr>
            <a:spLocks noGrp="1"/>
          </p:cNvSpPr>
          <p:nvPr>
            <p:ph type="sldNum" sz="quarter" idx="12"/>
          </p:nvPr>
        </p:nvSpPr>
        <p:spPr/>
        <p:txBody>
          <a:bodyPr/>
          <a:lstStyle/>
          <a:p>
            <a:fld id="{B6F15528-21DE-4FAA-801E-634DDDAF4B2B}" type="slidenum">
              <a:rPr lang="en-US" smtClean="0"/>
              <a:pPr/>
              <a:t>170</a:t>
            </a:fld>
            <a:endParaRPr lang="en-US"/>
          </a:p>
        </p:txBody>
      </p:sp>
    </p:spTree>
    <p:extLst>
      <p:ext uri="{BB962C8B-B14F-4D97-AF65-F5344CB8AC3E}">
        <p14:creationId xmlns:p14="http://schemas.microsoft.com/office/powerpoint/2010/main" val="27723799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354346" y="0"/>
            <a:ext cx="7789653" cy="672860"/>
          </a:xfrm>
          <a:solidFill>
            <a:schemeClr val="accent5">
              <a:lumMod val="60000"/>
              <a:lumOff val="40000"/>
            </a:schemeClr>
          </a:solidFill>
        </p:spPr>
        <p:txBody>
          <a:bodyPr/>
          <a:lstStyle/>
          <a:p>
            <a:pPr>
              <a:defRPr/>
            </a:pPr>
            <a:r>
              <a:rPr lang="en-US" sz="3600" dirty="0">
                <a:ea typeface="+mj-ea"/>
              </a:rPr>
              <a:t>Handling of Failures - Network Partition</a:t>
            </a:r>
          </a:p>
        </p:txBody>
      </p:sp>
      <p:sp>
        <p:nvSpPr>
          <p:cNvPr id="64515" name="Rectangle 3"/>
          <p:cNvSpPr>
            <a:spLocks noGrp="1" noChangeArrowheads="1"/>
          </p:cNvSpPr>
          <p:nvPr>
            <p:ph type="body" idx="4294967295"/>
          </p:nvPr>
        </p:nvSpPr>
        <p:spPr>
          <a:noFill/>
        </p:spPr>
        <p:txBody>
          <a:bodyPr>
            <a:normAutofit fontScale="77500" lnSpcReduction="20000"/>
          </a:bodyPr>
          <a:lstStyle/>
          <a:p>
            <a:r>
              <a:rPr lang="en-US"/>
              <a:t>If the coordinator and all its participants remain in one partition, the failure has no effect on the commit protocol.</a:t>
            </a:r>
          </a:p>
          <a:p>
            <a:r>
              <a:rPr lang="en-US"/>
              <a:t>If the coordinator and its participants belong to several partitions:</a:t>
            </a:r>
          </a:p>
          <a:p>
            <a:pPr lvl="1"/>
            <a:r>
              <a:rPr lang="en-US">
                <a:ea typeface="ＭＳ Ｐゴシック" pitchFamily="34" charset="-128"/>
              </a:rPr>
              <a:t>Sites that are not in the partition containing the coordinator think the coordinator has failed, and execute the protocol to deal with failure of the coordinator.</a:t>
            </a:r>
          </a:p>
          <a:p>
            <a:pPr lvl="2"/>
            <a:r>
              <a:rPr lang="en-US">
                <a:ea typeface="ＭＳ Ｐゴシック" pitchFamily="34" charset="-128"/>
              </a:rPr>
              <a:t>No harm results, but sites may still have to wait for decision from coordinator.</a:t>
            </a:r>
          </a:p>
          <a:p>
            <a:r>
              <a:rPr lang="en-US"/>
              <a:t>The coordinator and the sites are in the same partition as the coordinator think that the sites in the other partition have failed, and follow the usual commit protocol.</a:t>
            </a:r>
          </a:p>
          <a:p>
            <a:pPr lvl="2"/>
            <a:r>
              <a:rPr lang="en-US">
                <a:ea typeface="ＭＳ Ｐゴシック" pitchFamily="34" charset="-128"/>
              </a:rPr>
              <a:t>Again, no harm results</a:t>
            </a:r>
          </a:p>
        </p:txBody>
      </p:sp>
      <p:sp>
        <p:nvSpPr>
          <p:cNvPr id="2" name="Date Placeholder 1">
            <a:extLst>
              <a:ext uri="{FF2B5EF4-FFF2-40B4-BE49-F238E27FC236}">
                <a16:creationId xmlns="" xmlns:a16="http://schemas.microsoft.com/office/drawing/2014/main" id="{9E4B5065-3417-4066-8451-0E773D5C8719}"/>
              </a:ext>
            </a:extLst>
          </p:cNvPr>
          <p:cNvSpPr>
            <a:spLocks noGrp="1"/>
          </p:cNvSpPr>
          <p:nvPr>
            <p:ph type="dt" sz="half" idx="10"/>
          </p:nvPr>
        </p:nvSpPr>
        <p:spPr/>
        <p:txBody>
          <a:bodyPr/>
          <a:lstStyle/>
          <a:p>
            <a:fld id="{FBCC6A62-69F9-4F7A-8B7D-A460972E5242}" type="datetime1">
              <a:rPr lang="en-US" smtClean="0"/>
              <a:t>08/05/22</a:t>
            </a:fld>
            <a:endParaRPr lang="en-US"/>
          </a:p>
        </p:txBody>
      </p:sp>
      <p:sp>
        <p:nvSpPr>
          <p:cNvPr id="4" name="Slide Number Placeholder 3">
            <a:extLst>
              <a:ext uri="{FF2B5EF4-FFF2-40B4-BE49-F238E27FC236}">
                <a16:creationId xmlns="" xmlns:a16="http://schemas.microsoft.com/office/drawing/2014/main" id="{5FE36E70-886F-4EE3-BE75-527409AA69F5}"/>
              </a:ext>
            </a:extLst>
          </p:cNvPr>
          <p:cNvSpPr>
            <a:spLocks noGrp="1"/>
          </p:cNvSpPr>
          <p:nvPr>
            <p:ph type="sldNum" sz="quarter" idx="12"/>
          </p:nvPr>
        </p:nvSpPr>
        <p:spPr/>
        <p:txBody>
          <a:bodyPr/>
          <a:lstStyle/>
          <a:p>
            <a:fld id="{B6F15528-21DE-4FAA-801E-634DDDAF4B2B}" type="slidenum">
              <a:rPr lang="en-US" smtClean="0"/>
              <a:pPr/>
              <a:t>171</a:t>
            </a:fld>
            <a:endParaRPr lang="en-US"/>
          </a:p>
        </p:txBody>
      </p:sp>
    </p:spTree>
    <p:extLst>
      <p:ext uri="{BB962C8B-B14F-4D97-AF65-F5344CB8AC3E}">
        <p14:creationId xmlns:p14="http://schemas.microsoft.com/office/powerpoint/2010/main" val="200881718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3DDD479-2987-AFCE-E805-45A2ECD55C87}"/>
              </a:ext>
            </a:extLst>
          </p:cNvPr>
          <p:cNvSpPr>
            <a:spLocks noGrp="1"/>
          </p:cNvSpPr>
          <p:nvPr>
            <p:ph idx="1"/>
          </p:nvPr>
        </p:nvSpPr>
        <p:spPr>
          <a:xfrm>
            <a:off x="533400" y="1143000"/>
            <a:ext cx="8229600" cy="4525963"/>
          </a:xfrm>
        </p:spPr>
        <p:txBody>
          <a:bodyPr rtlCol="0">
            <a:normAutofit/>
          </a:bodyPr>
          <a:lstStyle/>
          <a:p>
            <a:pPr eaLnBrk="1" fontAlgn="auto" hangingPunct="1">
              <a:spcAft>
                <a:spcPts val="0"/>
              </a:spcAft>
              <a:defRPr/>
            </a:pPr>
            <a:r>
              <a:rPr lang="en-US" sz="2200" dirty="0"/>
              <a:t>What is serializability?</a:t>
            </a:r>
          </a:p>
          <a:p>
            <a:pPr eaLnBrk="1" fontAlgn="auto" hangingPunct="1">
              <a:spcAft>
                <a:spcPts val="0"/>
              </a:spcAft>
              <a:defRPr/>
            </a:pPr>
            <a:r>
              <a:rPr lang="en-US" sz="2200" dirty="0"/>
              <a:t>What are the types of serializable schedules?</a:t>
            </a:r>
          </a:p>
          <a:p>
            <a:pPr eaLnBrk="1" fontAlgn="auto" hangingPunct="1">
              <a:spcAft>
                <a:spcPts val="0"/>
              </a:spcAft>
              <a:defRPr/>
            </a:pPr>
            <a:r>
              <a:rPr lang="en-US" sz="2200" dirty="0"/>
              <a:t>Define recoverability.</a:t>
            </a:r>
          </a:p>
          <a:p>
            <a:pPr eaLnBrk="1" fontAlgn="auto" hangingPunct="1">
              <a:spcAft>
                <a:spcPts val="0"/>
              </a:spcAft>
              <a:defRPr/>
            </a:pPr>
            <a:r>
              <a:rPr lang="en-US" sz="2200" dirty="0"/>
              <a:t>What do you understand by log based recovery?</a:t>
            </a:r>
          </a:p>
          <a:p>
            <a:pPr eaLnBrk="1" fontAlgn="auto" hangingPunct="1">
              <a:spcAft>
                <a:spcPts val="0"/>
              </a:spcAft>
              <a:defRPr/>
            </a:pPr>
            <a:r>
              <a:rPr lang="en-US" sz="2200" dirty="0"/>
              <a:t>Explain concurrency control.</a:t>
            </a:r>
          </a:p>
          <a:p>
            <a:pPr eaLnBrk="1" fontAlgn="auto" hangingPunct="1">
              <a:spcAft>
                <a:spcPts val="0"/>
              </a:spcAft>
              <a:defRPr/>
            </a:pPr>
            <a:r>
              <a:rPr lang="en-US" sz="2200" dirty="0"/>
              <a:t>What do you mean by directory system.</a:t>
            </a:r>
          </a:p>
          <a:p>
            <a:pPr eaLnBrk="1" fontAlgn="auto" hangingPunct="1">
              <a:spcAft>
                <a:spcPts val="0"/>
              </a:spcAft>
              <a:defRPr/>
            </a:pPr>
            <a:r>
              <a:rPr lang="en-US" sz="2200" dirty="0"/>
              <a:t>What is distributed data storage?</a:t>
            </a:r>
          </a:p>
          <a:p>
            <a:pPr eaLnBrk="1" fontAlgn="auto" hangingPunct="1">
              <a:spcAft>
                <a:spcPts val="0"/>
              </a:spcAft>
              <a:defRPr/>
            </a:pPr>
            <a:r>
              <a:rPr lang="en-US" sz="2200" dirty="0"/>
              <a:t>How do you test serializability?</a:t>
            </a:r>
          </a:p>
          <a:p>
            <a:pPr marL="0" indent="0" eaLnBrk="1" fontAlgn="auto" hangingPunct="1">
              <a:spcAft>
                <a:spcPts val="0"/>
              </a:spcAft>
              <a:buFont typeface="Arial" panose="020B0604020202020204" pitchFamily="34" charset="0"/>
              <a:buNone/>
              <a:defRPr/>
            </a:pPr>
            <a:endParaRPr lang="en-US" sz="2200" dirty="0"/>
          </a:p>
          <a:p>
            <a:pPr eaLnBrk="1" fontAlgn="auto" hangingPunct="1">
              <a:spcAft>
                <a:spcPts val="0"/>
              </a:spcAft>
              <a:defRPr/>
            </a:pPr>
            <a:endParaRPr lang="en-US" sz="2200" dirty="0"/>
          </a:p>
        </p:txBody>
      </p:sp>
      <p:sp>
        <p:nvSpPr>
          <p:cNvPr id="4" name="Date Placeholder 3">
            <a:extLst>
              <a:ext uri="{FF2B5EF4-FFF2-40B4-BE49-F238E27FC236}">
                <a16:creationId xmlns="" xmlns:a16="http://schemas.microsoft.com/office/drawing/2014/main" id="{14216D2F-7078-D73C-53EF-E140E7CA572A}"/>
              </a:ext>
            </a:extLst>
          </p:cNvPr>
          <p:cNvSpPr>
            <a:spLocks noGrp="1"/>
          </p:cNvSpPr>
          <p:nvPr>
            <p:ph type="dt" sz="quarter" idx="10"/>
          </p:nvPr>
        </p:nvSpPr>
        <p:spPr/>
        <p:txBody>
          <a:bodyPr/>
          <a:lstStyle/>
          <a:p>
            <a:pPr>
              <a:defRPr/>
            </a:pPr>
            <a:fld id="{57FF105E-4B85-4D7D-A34A-5CEF40469854}" type="datetime1">
              <a:rPr lang="en-US"/>
              <a:pPr>
                <a:defRPr/>
              </a:pPr>
              <a:t>08/05/22</a:t>
            </a:fld>
            <a:endParaRPr lang="en-US"/>
          </a:p>
        </p:txBody>
      </p:sp>
      <p:sp>
        <p:nvSpPr>
          <p:cNvPr id="5" name="Footer Placeholder 4">
            <a:extLst>
              <a:ext uri="{FF2B5EF4-FFF2-40B4-BE49-F238E27FC236}">
                <a16:creationId xmlns="" xmlns:a16="http://schemas.microsoft.com/office/drawing/2014/main" id="{8E4ED930-8B32-9F37-6E67-94DA32E5CB8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29029" name="Slide Number Placeholder 5">
            <a:extLst>
              <a:ext uri="{FF2B5EF4-FFF2-40B4-BE49-F238E27FC236}">
                <a16:creationId xmlns="" xmlns:a16="http://schemas.microsoft.com/office/drawing/2014/main" id="{012FA086-0E0E-7FDB-1E6B-223047F9A5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D2EBAB-A5D2-42CF-9634-CF2A7E3D23CC}" type="slidenum">
              <a:rPr lang="en-US" altLang="en-US">
                <a:solidFill>
                  <a:srgbClr val="898989"/>
                </a:solidFill>
                <a:latin typeface="Calibri" panose="020F0502020204030204" pitchFamily="34" charset="0"/>
              </a:rPr>
              <a:pPr/>
              <a:t>172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10AE940-0D5D-9010-7D07-77D45213301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Daily Quiz</a:t>
            </a:r>
          </a:p>
        </p:txBody>
      </p:sp>
      <p:pic>
        <p:nvPicPr>
          <p:cNvPr id="129031" name="Picture 2" descr="E:\NIET\Project\xLogo11.png.pagespeed.ic.pydHLuCQEZ.png">
            <a:extLst>
              <a:ext uri="{FF2B5EF4-FFF2-40B4-BE49-F238E27FC236}">
                <a16:creationId xmlns="" xmlns:a16="http://schemas.microsoft.com/office/drawing/2014/main" id="{8C1F6F62-A351-8918-480A-B895E4C20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a:extLst>
              <a:ext uri="{FF2B5EF4-FFF2-40B4-BE49-F238E27FC236}">
                <a16:creationId xmlns="" xmlns:a16="http://schemas.microsoft.com/office/drawing/2014/main" id="{BBE2B68B-8A8C-B41F-2FB6-D96062357D3B}"/>
              </a:ext>
            </a:extLst>
          </p:cNvPr>
          <p:cNvSpPr>
            <a:spLocks noGrp="1"/>
          </p:cNvSpPr>
          <p:nvPr>
            <p:ph idx="1"/>
          </p:nvPr>
        </p:nvSpPr>
        <p:spPr>
          <a:xfrm>
            <a:off x="533400" y="1143000"/>
            <a:ext cx="8229600" cy="4525963"/>
          </a:xfrm>
        </p:spPr>
        <p:txBody>
          <a:bodyPr/>
          <a:lstStyle/>
          <a:p>
            <a:pPr eaLnBrk="1" hangingPunct="1"/>
            <a:r>
              <a:rPr lang="en-GB" altLang="en-US" sz="2200"/>
              <a:t>Explain ACID properties to preserve the integrity of database. CO4</a:t>
            </a:r>
          </a:p>
          <a:p>
            <a:pPr eaLnBrk="1" hangingPunct="1"/>
            <a:r>
              <a:rPr lang="en-GB" altLang="en-US" sz="2200"/>
              <a:t>Differentiate between conflict and view serializable schedule. CO4</a:t>
            </a:r>
          </a:p>
          <a:p>
            <a:pPr eaLnBrk="1" hangingPunct="1"/>
            <a:r>
              <a:rPr lang="en-GB" altLang="en-US" sz="2200"/>
              <a:t>What do you mean by transaction processing? CO4</a:t>
            </a:r>
            <a:endParaRPr lang="en-GB" altLang="en-US" sz="2200" b="1"/>
          </a:p>
          <a:p>
            <a:pPr eaLnBrk="1" hangingPunct="1"/>
            <a:r>
              <a:rPr lang="en-GB" altLang="en-US" sz="2200"/>
              <a:t>What do you understand by distributed databases? Give the various advantages and disadvantages of distributed database management system.</a:t>
            </a:r>
            <a:r>
              <a:rPr lang="en-GB" altLang="en-US" sz="2200" b="1"/>
              <a:t> </a:t>
            </a:r>
            <a:r>
              <a:rPr lang="en-GB" altLang="en-US" sz="2200"/>
              <a:t>CO4</a:t>
            </a:r>
          </a:p>
          <a:p>
            <a:pPr eaLnBrk="1" hangingPunct="1"/>
            <a:r>
              <a:rPr lang="en-GB" altLang="en-US" sz="2200"/>
              <a:t>What is a deadlock? How can a deadlock occur? Explain.</a:t>
            </a:r>
            <a:r>
              <a:rPr lang="en-GB" altLang="en-US" sz="2200" b="1"/>
              <a:t> </a:t>
            </a:r>
            <a:r>
              <a:rPr lang="en-GB" altLang="en-US" sz="2200"/>
              <a:t>CO4</a:t>
            </a:r>
            <a:r>
              <a:rPr lang="en-IN" altLang="en-US" sz="2200"/>
              <a:t>	    </a:t>
            </a:r>
          </a:p>
          <a:p>
            <a:pPr eaLnBrk="1" hangingPunct="1"/>
            <a:r>
              <a:rPr lang="en-GB" altLang="en-US" sz="2200"/>
              <a:t>What is Log? How is it maintained? CO4</a:t>
            </a:r>
          </a:p>
          <a:p>
            <a:pPr algn="just" eaLnBrk="1" hangingPunct="1"/>
            <a:r>
              <a:rPr lang="en-GB" altLang="en-US" sz="2200"/>
              <a:t>Discuss the salient features of deferred database modification and immediate database modification strategies in brief CO4</a:t>
            </a:r>
            <a:endParaRPr lang="en-US" altLang="en-US" sz="2200"/>
          </a:p>
        </p:txBody>
      </p:sp>
      <p:sp>
        <p:nvSpPr>
          <p:cNvPr id="4" name="Date Placeholder 3">
            <a:extLst>
              <a:ext uri="{FF2B5EF4-FFF2-40B4-BE49-F238E27FC236}">
                <a16:creationId xmlns="" xmlns:a16="http://schemas.microsoft.com/office/drawing/2014/main" id="{B6096E59-E79F-7432-0569-6334F8D03EED}"/>
              </a:ext>
            </a:extLst>
          </p:cNvPr>
          <p:cNvSpPr>
            <a:spLocks noGrp="1"/>
          </p:cNvSpPr>
          <p:nvPr>
            <p:ph type="dt" sz="quarter" idx="10"/>
          </p:nvPr>
        </p:nvSpPr>
        <p:spPr/>
        <p:txBody>
          <a:bodyPr/>
          <a:lstStyle/>
          <a:p>
            <a:pPr>
              <a:defRPr/>
            </a:pPr>
            <a:fld id="{A733B199-0D32-43D5-BD31-C6A755024D0B}" type="datetime1">
              <a:rPr lang="en-US"/>
              <a:pPr>
                <a:defRPr/>
              </a:pPr>
              <a:t>08/05/22</a:t>
            </a:fld>
            <a:endParaRPr lang="en-US"/>
          </a:p>
        </p:txBody>
      </p:sp>
      <p:sp>
        <p:nvSpPr>
          <p:cNvPr id="5" name="Footer Placeholder 4">
            <a:extLst>
              <a:ext uri="{FF2B5EF4-FFF2-40B4-BE49-F238E27FC236}">
                <a16:creationId xmlns="" xmlns:a16="http://schemas.microsoft.com/office/drawing/2014/main" id="{A20AEC1D-DB19-2A9B-E359-238EE3AA456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30053" name="Slide Number Placeholder 5">
            <a:extLst>
              <a:ext uri="{FF2B5EF4-FFF2-40B4-BE49-F238E27FC236}">
                <a16:creationId xmlns="" xmlns:a16="http://schemas.microsoft.com/office/drawing/2014/main" id="{1B3767A4-EBDC-5680-6846-ADA91ABC7D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A0A388-B07B-4013-A6A7-6CD45ABD7B59}" type="slidenum">
              <a:rPr lang="en-US" altLang="en-US">
                <a:solidFill>
                  <a:srgbClr val="898989"/>
                </a:solidFill>
                <a:latin typeface="Calibri" panose="020F0502020204030204" pitchFamily="34" charset="0"/>
              </a:rPr>
              <a:pPr/>
              <a:t>173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A695357-C199-D6C3-A891-50F08FF1A85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Weekly Assignment</a:t>
            </a:r>
          </a:p>
        </p:txBody>
      </p:sp>
      <p:pic>
        <p:nvPicPr>
          <p:cNvPr id="130055" name="Picture 2" descr="E:\NIET\Project\xLogo11.png.pagespeed.ic.pydHLuCQEZ.png">
            <a:extLst>
              <a:ext uri="{FF2B5EF4-FFF2-40B4-BE49-F238E27FC236}">
                <a16:creationId xmlns="" xmlns:a16="http://schemas.microsoft.com/office/drawing/2014/main" id="{93A865B8-E365-87AD-5817-8CA98D9C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CE2005-92E1-1C47-48EC-C8A2D1439E74}"/>
              </a:ext>
            </a:extLst>
          </p:cNvPr>
          <p:cNvSpPr>
            <a:spLocks noGrp="1"/>
          </p:cNvSpPr>
          <p:nvPr>
            <p:ph idx="1"/>
          </p:nvPr>
        </p:nvSpPr>
        <p:spPr>
          <a:xfrm>
            <a:off x="533400" y="1143000"/>
            <a:ext cx="8229600" cy="5213350"/>
          </a:xfrm>
        </p:spPr>
        <p:txBody>
          <a:bodyPr rtlCol="0">
            <a:noAutofit/>
          </a:bodyPr>
          <a:lstStyle/>
          <a:p>
            <a:pPr eaLnBrk="1" fontAlgn="auto" hangingPunct="1">
              <a:spcAft>
                <a:spcPts val="0"/>
              </a:spcAft>
              <a:defRPr/>
            </a:pPr>
            <a:r>
              <a:rPr lang="en-US" sz="1900" dirty="0"/>
              <a:t>Self Made Video Link:</a:t>
            </a:r>
          </a:p>
          <a:p>
            <a:pPr eaLnBrk="1" fontAlgn="auto" hangingPunct="1">
              <a:spcAft>
                <a:spcPts val="0"/>
              </a:spcAft>
              <a:buFont typeface="Arial" panose="020B0604020202020204" pitchFamily="34" charset="0"/>
              <a:buNone/>
              <a:defRPr/>
            </a:pPr>
            <a:r>
              <a:rPr lang="en-US" sz="1900" b="1" dirty="0" err="1"/>
              <a:t>Youtube</a:t>
            </a:r>
            <a:r>
              <a:rPr lang="en-US" sz="1900" b="1" dirty="0"/>
              <a:t>/other  Video Links</a:t>
            </a:r>
          </a:p>
          <a:p>
            <a:pPr marL="457200" indent="-457200" eaLnBrk="1" fontAlgn="auto" hangingPunct="1">
              <a:spcAft>
                <a:spcPts val="0"/>
              </a:spcAft>
              <a:buFont typeface="+mj-lt"/>
              <a:buAutoNum type="arabicPeriod"/>
              <a:defRPr/>
            </a:pPr>
            <a:r>
              <a:rPr lang="en-US" sz="1900" u="sng" dirty="0">
                <a:hlinkClick r:id="rId2"/>
              </a:rPr>
              <a:t>https://www.youtube.com/watch?v=5ammL5KU4mo</a:t>
            </a:r>
            <a:endParaRPr lang="en-US" sz="1900" dirty="0"/>
          </a:p>
          <a:p>
            <a:pPr marL="457200" indent="-457200" eaLnBrk="1" fontAlgn="auto" hangingPunct="1">
              <a:spcAft>
                <a:spcPts val="0"/>
              </a:spcAft>
              <a:buFont typeface="+mj-lt"/>
              <a:buAutoNum type="arabicPeriod"/>
              <a:defRPr/>
            </a:pPr>
            <a:r>
              <a:rPr lang="en-US" sz="1900" u="sng" dirty="0">
                <a:hlinkClick r:id="rId3"/>
              </a:rPr>
              <a:t>https://www.youtube.com/watch?v=HAAhn--tZV8</a:t>
            </a:r>
            <a:endParaRPr lang="en-US" sz="1900" dirty="0"/>
          </a:p>
          <a:p>
            <a:pPr marL="457200" indent="-457200" eaLnBrk="1" fontAlgn="auto" hangingPunct="1">
              <a:spcAft>
                <a:spcPts val="0"/>
              </a:spcAft>
              <a:buFont typeface="+mj-lt"/>
              <a:buAutoNum type="arabicPeriod"/>
              <a:defRPr/>
            </a:pPr>
            <a:r>
              <a:rPr lang="en-US" sz="1900" u="sng" dirty="0">
                <a:hlinkClick r:id="rId4"/>
              </a:rPr>
              <a:t>https://www.youtube.com/watch?v=q6ISl9YNxoQ</a:t>
            </a:r>
            <a:endParaRPr lang="en-US" sz="1900" dirty="0"/>
          </a:p>
          <a:p>
            <a:pPr marL="457200" indent="-457200" eaLnBrk="1" fontAlgn="auto" hangingPunct="1">
              <a:spcAft>
                <a:spcPts val="0"/>
              </a:spcAft>
              <a:buFont typeface="+mj-lt"/>
              <a:buAutoNum type="arabicPeriod"/>
              <a:defRPr/>
            </a:pPr>
            <a:r>
              <a:rPr lang="en-US" sz="1900" u="sng" dirty="0">
                <a:hlinkClick r:id="rId5"/>
              </a:rPr>
              <a:t>https://www.youtube.com/watch?v=XCLA0cjk0o8&amp;t=17s</a:t>
            </a:r>
            <a:endParaRPr lang="en-US" sz="1900" dirty="0"/>
          </a:p>
          <a:p>
            <a:pPr marL="457200" indent="-457200" eaLnBrk="1" fontAlgn="auto" hangingPunct="1">
              <a:spcAft>
                <a:spcPts val="0"/>
              </a:spcAft>
              <a:buFont typeface="+mj-lt"/>
              <a:buAutoNum type="arabicPeriod"/>
              <a:defRPr/>
            </a:pPr>
            <a:r>
              <a:rPr lang="en-US" sz="1900" b="1" dirty="0"/>
              <a:t> </a:t>
            </a:r>
            <a:r>
              <a:rPr lang="en-US" sz="1900" u="sng" dirty="0">
                <a:hlinkClick r:id="rId6"/>
              </a:rPr>
              <a:t>https://www.youtube.com/watch?v=Yu4rIeQZOjo</a:t>
            </a:r>
            <a:endParaRPr lang="en-US" sz="1900" dirty="0"/>
          </a:p>
          <a:p>
            <a:pPr marL="457200" indent="-457200" eaLnBrk="1" fontAlgn="auto" hangingPunct="1">
              <a:spcAft>
                <a:spcPts val="0"/>
              </a:spcAft>
              <a:buFont typeface="+mj-lt"/>
              <a:buAutoNum type="arabicPeriod"/>
              <a:defRPr/>
            </a:pPr>
            <a:r>
              <a:rPr lang="en-US" sz="1900" u="sng" dirty="0">
                <a:hlinkClick r:id="rId7"/>
              </a:rPr>
              <a:t>https://www.youtube.com/watch?v=HhLhIEnsBR0</a:t>
            </a:r>
            <a:endParaRPr lang="en-US" sz="1900" dirty="0"/>
          </a:p>
          <a:p>
            <a:pPr marL="457200" indent="-457200" eaLnBrk="1" fontAlgn="auto" hangingPunct="1">
              <a:spcAft>
                <a:spcPts val="0"/>
              </a:spcAft>
              <a:buFont typeface="+mj-lt"/>
              <a:buAutoNum type="arabicPeriod"/>
              <a:defRPr/>
            </a:pPr>
            <a:r>
              <a:rPr lang="en-US" sz="1900" u="sng" dirty="0">
                <a:hlinkClick r:id="rId8"/>
              </a:rPr>
              <a:t>https://www.youtube.com/watch?v=u3-ciC_TC_k</a:t>
            </a:r>
            <a:endParaRPr lang="en-US" sz="1900" dirty="0"/>
          </a:p>
          <a:p>
            <a:pPr marL="457200" indent="-457200" eaLnBrk="1" fontAlgn="auto" hangingPunct="1">
              <a:spcAft>
                <a:spcPts val="0"/>
              </a:spcAft>
              <a:buFont typeface="+mj-lt"/>
              <a:buAutoNum type="arabicPeriod"/>
              <a:defRPr/>
            </a:pPr>
            <a:r>
              <a:rPr lang="en-US" sz="1900" u="sng" dirty="0">
                <a:hlinkClick r:id="rId9"/>
              </a:rPr>
              <a:t>https://www.youtube.com/watch?v=qH2iYtuJEwQ&amp;t=330s</a:t>
            </a:r>
            <a:endParaRPr lang="en-US" sz="1900" dirty="0"/>
          </a:p>
          <a:p>
            <a:pPr marL="457200" indent="-457200" eaLnBrk="1" fontAlgn="auto" hangingPunct="1">
              <a:spcAft>
                <a:spcPts val="0"/>
              </a:spcAft>
              <a:buFont typeface="+mj-lt"/>
              <a:buAutoNum type="arabicPeriod"/>
              <a:defRPr/>
            </a:pPr>
            <a:r>
              <a:rPr lang="en-US" sz="1900" u="sng" dirty="0">
                <a:hlinkClick r:id="rId10"/>
              </a:rPr>
              <a:t>https://www.youtube.com/watch?v=Jw3jDTAXuAk&amp;list=PL-zLo58JCM3BkfC_wlAosP5VTLV9ObiW1&amp;index=37</a:t>
            </a:r>
            <a:endParaRPr lang="en-US" sz="1900" dirty="0"/>
          </a:p>
          <a:p>
            <a:pPr marL="457200" indent="-457200" eaLnBrk="1" fontAlgn="auto" hangingPunct="1">
              <a:spcAft>
                <a:spcPts val="0"/>
              </a:spcAft>
              <a:buFont typeface="+mj-lt"/>
              <a:buAutoNum type="arabicPeriod"/>
              <a:defRPr/>
            </a:pPr>
            <a:r>
              <a:rPr lang="en-US" sz="1900" u="sng" dirty="0">
                <a:hlinkClick r:id="rId11"/>
              </a:rPr>
              <a:t>https://www.youtube.com/watch?v=IYaxn0qkzUI&amp;t=12s</a:t>
            </a:r>
            <a:endParaRPr lang="en-US" sz="1900" dirty="0"/>
          </a:p>
          <a:p>
            <a:pPr marL="457200" indent="-457200" eaLnBrk="1" fontAlgn="auto" hangingPunct="1">
              <a:spcAft>
                <a:spcPts val="0"/>
              </a:spcAft>
              <a:buFont typeface="+mj-lt"/>
              <a:buAutoNum type="arabicPeriod"/>
              <a:defRPr/>
            </a:pPr>
            <a:r>
              <a:rPr lang="en-US" sz="1900" u="sng" dirty="0">
                <a:hlinkClick r:id="rId12"/>
              </a:rPr>
              <a:t>https://www.youtube.com/watch?v=xCxdBkFX_ww</a:t>
            </a:r>
            <a:endParaRPr lang="en-US" sz="1900" dirty="0"/>
          </a:p>
          <a:p>
            <a:pPr marL="457200" indent="-457200" eaLnBrk="1" fontAlgn="auto" hangingPunct="1">
              <a:spcAft>
                <a:spcPts val="0"/>
              </a:spcAft>
              <a:buFont typeface="+mj-lt"/>
              <a:buAutoNum type="arabicPeriod"/>
              <a:defRPr/>
            </a:pPr>
            <a:r>
              <a:rPr lang="en-US" sz="1900" u="sng" dirty="0">
                <a:hlinkClick r:id="rId13"/>
              </a:rPr>
              <a:t>https://www.youtube.com/watch?v=-r734q6sSa0</a:t>
            </a:r>
            <a:endParaRPr lang="en-US" sz="1900" dirty="0"/>
          </a:p>
          <a:p>
            <a:pPr eaLnBrk="1" fontAlgn="auto" hangingPunct="1">
              <a:spcAft>
                <a:spcPts val="0"/>
              </a:spcAft>
              <a:defRPr/>
            </a:pPr>
            <a:endParaRPr lang="en-US" sz="1900" dirty="0"/>
          </a:p>
        </p:txBody>
      </p:sp>
      <p:sp>
        <p:nvSpPr>
          <p:cNvPr id="4" name="Date Placeholder 3">
            <a:extLst>
              <a:ext uri="{FF2B5EF4-FFF2-40B4-BE49-F238E27FC236}">
                <a16:creationId xmlns="" xmlns:a16="http://schemas.microsoft.com/office/drawing/2014/main" id="{30E54A69-C003-0EE2-2457-296FC52883C6}"/>
              </a:ext>
            </a:extLst>
          </p:cNvPr>
          <p:cNvSpPr>
            <a:spLocks noGrp="1"/>
          </p:cNvSpPr>
          <p:nvPr>
            <p:ph type="dt" sz="quarter" idx="10"/>
          </p:nvPr>
        </p:nvSpPr>
        <p:spPr/>
        <p:txBody>
          <a:bodyPr/>
          <a:lstStyle/>
          <a:p>
            <a:pPr>
              <a:defRPr/>
            </a:pPr>
            <a:fld id="{9A5ED781-01D1-45C4-A66F-2EEDBAB65D1E}" type="datetime1">
              <a:rPr lang="en-US"/>
              <a:pPr>
                <a:defRPr/>
              </a:pPr>
              <a:t>08/05/22</a:t>
            </a:fld>
            <a:endParaRPr lang="en-US"/>
          </a:p>
        </p:txBody>
      </p:sp>
      <p:sp>
        <p:nvSpPr>
          <p:cNvPr id="5" name="Footer Placeholder 4">
            <a:extLst>
              <a:ext uri="{FF2B5EF4-FFF2-40B4-BE49-F238E27FC236}">
                <a16:creationId xmlns="" xmlns:a16="http://schemas.microsoft.com/office/drawing/2014/main" id="{F09A37B9-E81C-9D41-CAF6-2B69A198F2B0}"/>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31077" name="Slide Number Placeholder 5">
            <a:extLst>
              <a:ext uri="{FF2B5EF4-FFF2-40B4-BE49-F238E27FC236}">
                <a16:creationId xmlns="" xmlns:a16="http://schemas.microsoft.com/office/drawing/2014/main" id="{A77CEA70-782C-7FA2-8564-F0DBAD932F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171D74-03B0-42AE-BF0C-1F9176D5FCFD}" type="slidenum">
              <a:rPr lang="en-US" altLang="en-US">
                <a:solidFill>
                  <a:srgbClr val="898989"/>
                </a:solidFill>
                <a:latin typeface="Calibri" panose="020F0502020204030204" pitchFamily="34" charset="0"/>
              </a:rPr>
              <a:pPr/>
              <a:t>174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A92B011-8FC0-E56E-6791-07B75204424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Faculty Video Links, </a:t>
            </a:r>
            <a:r>
              <a:rPr lang="en-US" sz="2400" dirty="0" err="1"/>
              <a:t>Youtube</a:t>
            </a:r>
            <a:r>
              <a:rPr lang="en-US" sz="2400" dirty="0"/>
              <a:t> &amp; NPTEL Video Links and Online Courses Details  </a:t>
            </a:r>
          </a:p>
        </p:txBody>
      </p:sp>
      <p:pic>
        <p:nvPicPr>
          <p:cNvPr id="131079" name="Picture 2" descr="E:\NIET\Project\xLogo11.png.pagespeed.ic.pydHLuCQEZ.png">
            <a:extLst>
              <a:ext uri="{FF2B5EF4-FFF2-40B4-BE49-F238E27FC236}">
                <a16:creationId xmlns="" xmlns:a16="http://schemas.microsoft.com/office/drawing/2014/main" id="{F5E236FD-271C-61E4-57B6-3C3E1D2C2A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Content Placeholder 2">
            <a:extLst>
              <a:ext uri="{FF2B5EF4-FFF2-40B4-BE49-F238E27FC236}">
                <a16:creationId xmlns="" xmlns:a16="http://schemas.microsoft.com/office/drawing/2014/main" id="{77FCC168-9DAE-0940-455C-C912A541AB67}"/>
              </a:ext>
            </a:extLst>
          </p:cNvPr>
          <p:cNvSpPr>
            <a:spLocks noGrp="1"/>
          </p:cNvSpPr>
          <p:nvPr>
            <p:ph idx="1"/>
          </p:nvPr>
        </p:nvSpPr>
        <p:spPr>
          <a:xfrm>
            <a:off x="533400" y="1143000"/>
            <a:ext cx="8229600" cy="4800600"/>
          </a:xfrm>
        </p:spPr>
        <p:txBody>
          <a:bodyPr/>
          <a:lstStyle/>
          <a:p>
            <a:pPr eaLnBrk="1" hangingPunct="1"/>
            <a:r>
              <a:rPr lang="en-IN" altLang="en-US" sz="2200"/>
              <a:t>In which state, the transaction will wait for the final statement has been executed?</a:t>
            </a:r>
          </a:p>
          <a:p>
            <a:pPr marL="457200" lvl="1" indent="0" eaLnBrk="1" hangingPunct="1">
              <a:buFont typeface="Arial" panose="020B0604020202020204" pitchFamily="34" charset="0"/>
              <a:buNone/>
            </a:pPr>
            <a:r>
              <a:rPr lang="en-IN" altLang="en-US" sz="2200"/>
              <a:t>a) Active</a:t>
            </a:r>
          </a:p>
          <a:p>
            <a:pPr marL="457200" lvl="1" indent="0" eaLnBrk="1" hangingPunct="1">
              <a:buFont typeface="Arial" panose="020B0604020202020204" pitchFamily="34" charset="0"/>
              <a:buNone/>
            </a:pPr>
            <a:r>
              <a:rPr lang="en-IN" altLang="en-US" sz="2200"/>
              <a:t>b) Failed</a:t>
            </a:r>
          </a:p>
          <a:p>
            <a:pPr marL="457200" lvl="1" indent="0" eaLnBrk="1" hangingPunct="1">
              <a:buFont typeface="Arial" panose="020B0604020202020204" pitchFamily="34" charset="0"/>
              <a:buNone/>
            </a:pPr>
            <a:r>
              <a:rPr lang="en-IN" altLang="en-US" sz="2200"/>
              <a:t>c) Aborted</a:t>
            </a:r>
          </a:p>
          <a:p>
            <a:pPr marL="457200" lvl="1" indent="0" eaLnBrk="1" hangingPunct="1">
              <a:buFont typeface="Arial" panose="020B0604020202020204" pitchFamily="34" charset="0"/>
              <a:buNone/>
            </a:pPr>
            <a:r>
              <a:rPr lang="en-IN" altLang="en-US" sz="2200" b="1"/>
              <a:t>d) partially committed</a:t>
            </a:r>
          </a:p>
          <a:p>
            <a:pPr marL="457200" lvl="1" indent="0" eaLnBrk="1" hangingPunct="1">
              <a:buFont typeface="Arial" panose="020B0604020202020204" pitchFamily="34" charset="0"/>
              <a:buNone/>
            </a:pPr>
            <a:endParaRPr lang="en-US" altLang="en-US" sz="2200"/>
          </a:p>
          <a:p>
            <a:pPr eaLnBrk="1" hangingPunct="1"/>
            <a:r>
              <a:rPr lang="en-IN" altLang="en-US" sz="2200"/>
              <a:t>A Transaction ends</a:t>
            </a:r>
          </a:p>
          <a:p>
            <a:pPr marL="457200" lvl="1" indent="0" eaLnBrk="1" hangingPunct="1">
              <a:buFont typeface="Arial" panose="020B0604020202020204" pitchFamily="34" charset="0"/>
              <a:buNone/>
            </a:pPr>
            <a:r>
              <a:rPr lang="en-IN" altLang="en-US" sz="2200"/>
              <a:t>a) only when it is Committed.</a:t>
            </a:r>
          </a:p>
          <a:p>
            <a:pPr marL="457200" lvl="1" indent="0" eaLnBrk="1" hangingPunct="1">
              <a:buFont typeface="Arial" panose="020B0604020202020204" pitchFamily="34" charset="0"/>
              <a:buNone/>
            </a:pPr>
            <a:r>
              <a:rPr lang="en-IN" altLang="en-US" sz="2200"/>
              <a:t>b) only when it is Rolled-back</a:t>
            </a:r>
          </a:p>
          <a:p>
            <a:pPr marL="457200" lvl="1" indent="0" eaLnBrk="1" hangingPunct="1">
              <a:buFont typeface="Arial" panose="020B0604020202020204" pitchFamily="34" charset="0"/>
              <a:buNone/>
            </a:pPr>
            <a:r>
              <a:rPr lang="en-IN" altLang="en-US" sz="2200" b="1"/>
              <a:t>c) when it is Committed or Rolled-back</a:t>
            </a:r>
          </a:p>
          <a:p>
            <a:pPr marL="457200" lvl="1" indent="0" eaLnBrk="1" hangingPunct="1">
              <a:buFont typeface="Arial" panose="020B0604020202020204" pitchFamily="34" charset="0"/>
              <a:buNone/>
            </a:pPr>
            <a:r>
              <a:rPr lang="en-IN" altLang="en-US" sz="2200"/>
              <a:t>d) only when it is initialized</a:t>
            </a:r>
          </a:p>
          <a:p>
            <a:pPr marL="457200" lvl="1" indent="0" eaLnBrk="1" hangingPunct="1">
              <a:buFont typeface="Arial" panose="020B0604020202020204" pitchFamily="34" charset="0"/>
              <a:buNone/>
            </a:pPr>
            <a:endParaRPr lang="en-IN" altLang="en-US" sz="2200"/>
          </a:p>
          <a:p>
            <a:pPr eaLnBrk="1" hangingPunct="1"/>
            <a:endParaRPr lang="en-US" altLang="en-US" sz="2200"/>
          </a:p>
        </p:txBody>
      </p:sp>
      <p:sp>
        <p:nvSpPr>
          <p:cNvPr id="4" name="Date Placeholder 3">
            <a:extLst>
              <a:ext uri="{FF2B5EF4-FFF2-40B4-BE49-F238E27FC236}">
                <a16:creationId xmlns="" xmlns:a16="http://schemas.microsoft.com/office/drawing/2014/main" id="{0B142BC9-C4A0-2D10-E8DD-73F358863CA6}"/>
              </a:ext>
            </a:extLst>
          </p:cNvPr>
          <p:cNvSpPr>
            <a:spLocks noGrp="1"/>
          </p:cNvSpPr>
          <p:nvPr>
            <p:ph type="dt" sz="quarter" idx="10"/>
          </p:nvPr>
        </p:nvSpPr>
        <p:spPr/>
        <p:txBody>
          <a:bodyPr/>
          <a:lstStyle/>
          <a:p>
            <a:pPr>
              <a:defRPr/>
            </a:pPr>
            <a:fld id="{33A2A0FF-DC97-4000-AF98-3C3CEE70887D}" type="datetime1">
              <a:rPr lang="en-US"/>
              <a:pPr>
                <a:defRPr/>
              </a:pPr>
              <a:t>08/05/22</a:t>
            </a:fld>
            <a:endParaRPr lang="en-US"/>
          </a:p>
        </p:txBody>
      </p:sp>
      <p:sp>
        <p:nvSpPr>
          <p:cNvPr id="5" name="Footer Placeholder 4">
            <a:extLst>
              <a:ext uri="{FF2B5EF4-FFF2-40B4-BE49-F238E27FC236}">
                <a16:creationId xmlns="" xmlns:a16="http://schemas.microsoft.com/office/drawing/2014/main" id="{8703AC86-4102-4653-C523-3EAA03974759}"/>
              </a:ext>
            </a:extLst>
          </p:cNvPr>
          <p:cNvSpPr>
            <a:spLocks noGrp="1"/>
          </p:cNvSpPr>
          <p:nvPr>
            <p:ph type="ftr" sz="quarter" idx="11"/>
          </p:nvPr>
        </p:nvSpPr>
        <p:spPr>
          <a:xfrm>
            <a:off x="2514600" y="6324600"/>
            <a:ext cx="4876800" cy="365125"/>
          </a:xfrm>
        </p:spPr>
        <p:txBody>
          <a:bodyPr/>
          <a:lstStyle/>
          <a:p>
            <a:pPr>
              <a:defRPr/>
            </a:pPr>
            <a:r>
              <a:rPr lang="en-US"/>
              <a:t>Dr Kumud Saxena         ACSAI-0402 and DBMS                Unit-1</a:t>
            </a:r>
            <a:endParaRPr lang="en-US" dirty="0"/>
          </a:p>
        </p:txBody>
      </p:sp>
      <p:sp>
        <p:nvSpPr>
          <p:cNvPr id="132101" name="Slide Number Placeholder 5">
            <a:extLst>
              <a:ext uri="{FF2B5EF4-FFF2-40B4-BE49-F238E27FC236}">
                <a16:creationId xmlns="" xmlns:a16="http://schemas.microsoft.com/office/drawing/2014/main" id="{10412570-9C43-3D93-8683-B01B874538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7AA462-B178-4F1A-AA56-05CF5975D02A}" type="slidenum">
              <a:rPr lang="en-US" altLang="en-US">
                <a:solidFill>
                  <a:srgbClr val="898989"/>
                </a:solidFill>
                <a:latin typeface="Calibri" panose="020F0502020204030204" pitchFamily="34" charset="0"/>
              </a:rPr>
              <a:pPr/>
              <a:t>175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ECEB372-0BF8-F74B-8EA7-519A5A5898D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MCQ s</a:t>
            </a:r>
          </a:p>
        </p:txBody>
      </p:sp>
      <p:pic>
        <p:nvPicPr>
          <p:cNvPr id="132103" name="Picture 2" descr="E:\NIET\Project\xLogo11.png.pagespeed.ic.pydHLuCQEZ.png">
            <a:extLst>
              <a:ext uri="{FF2B5EF4-FFF2-40B4-BE49-F238E27FC236}">
                <a16:creationId xmlns="" xmlns:a16="http://schemas.microsoft.com/office/drawing/2014/main" id="{23313375-CC79-405F-730D-BBB357641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a:extLst>
              <a:ext uri="{FF2B5EF4-FFF2-40B4-BE49-F238E27FC236}">
                <a16:creationId xmlns="" xmlns:a16="http://schemas.microsoft.com/office/drawing/2014/main" id="{FF061BFC-1D22-F513-2EF3-A06D6F558FAF}"/>
              </a:ext>
            </a:extLst>
          </p:cNvPr>
          <p:cNvSpPr>
            <a:spLocks noGrp="1"/>
          </p:cNvSpPr>
          <p:nvPr>
            <p:ph idx="1"/>
          </p:nvPr>
        </p:nvSpPr>
        <p:spPr>
          <a:xfrm>
            <a:off x="533400" y="1143000"/>
            <a:ext cx="8229600" cy="4525963"/>
          </a:xfrm>
        </p:spPr>
        <p:txBody>
          <a:bodyPr/>
          <a:lstStyle/>
          <a:p>
            <a:pPr eaLnBrk="1" hangingPunct="1"/>
            <a:r>
              <a:rPr lang="en-IN" altLang="en-US" sz="2200"/>
              <a:t>Identify the characteristics of transactions</a:t>
            </a:r>
            <a:br>
              <a:rPr lang="en-IN" altLang="en-US" sz="2200"/>
            </a:br>
            <a:r>
              <a:rPr lang="en-IN" altLang="en-US" sz="2200"/>
              <a:t>a) Atomicity</a:t>
            </a:r>
            <a:br>
              <a:rPr lang="en-IN" altLang="en-US" sz="2200"/>
            </a:br>
            <a:r>
              <a:rPr lang="en-IN" altLang="en-US" sz="2200"/>
              <a:t>b) Durability</a:t>
            </a:r>
            <a:br>
              <a:rPr lang="en-IN" altLang="en-US" sz="2200"/>
            </a:br>
            <a:r>
              <a:rPr lang="en-IN" altLang="en-US" sz="2200"/>
              <a:t>c) Isolation</a:t>
            </a:r>
            <a:br>
              <a:rPr lang="en-IN" altLang="en-US" sz="2200"/>
            </a:br>
            <a:r>
              <a:rPr lang="en-IN" altLang="en-US" sz="2200" b="1"/>
              <a:t>d) All of the mentioned</a:t>
            </a:r>
          </a:p>
          <a:p>
            <a:pPr eaLnBrk="1" hangingPunct="1"/>
            <a:endParaRPr lang="en-US" altLang="en-US" sz="2200"/>
          </a:p>
          <a:p>
            <a:pPr eaLnBrk="1" hangingPunct="1"/>
            <a:r>
              <a:rPr lang="en-IN" altLang="en-US" sz="2200"/>
              <a:t>Consider money is transferred from (1)account-A to account-B and (2) account-B to account-A. Which of the following form a transaction?</a:t>
            </a:r>
            <a:br>
              <a:rPr lang="en-IN" altLang="en-US" sz="2200"/>
            </a:br>
            <a:r>
              <a:rPr lang="en-IN" altLang="en-US" sz="2200"/>
              <a:t>a) Only 1</a:t>
            </a:r>
            <a:br>
              <a:rPr lang="en-IN" altLang="en-US" sz="2200"/>
            </a:br>
            <a:r>
              <a:rPr lang="en-IN" altLang="en-US" sz="2200"/>
              <a:t>b) Only 2</a:t>
            </a:r>
            <a:br>
              <a:rPr lang="en-IN" altLang="en-US" sz="2200"/>
            </a:br>
            <a:r>
              <a:rPr lang="en-IN" altLang="en-US" sz="2200" b="1"/>
              <a:t>c) Both 1 and 2 individually</a:t>
            </a:r>
            <a:r>
              <a:rPr lang="en-IN" altLang="en-US" sz="2200"/>
              <a:t/>
            </a:r>
            <a:br>
              <a:rPr lang="en-IN" altLang="en-US" sz="2200"/>
            </a:br>
            <a:r>
              <a:rPr lang="en-IN" altLang="en-US" sz="2200"/>
              <a:t>d) Either 1 or 2</a:t>
            </a:r>
            <a:endParaRPr lang="en-US" altLang="en-US" sz="2200"/>
          </a:p>
          <a:p>
            <a:pPr eaLnBrk="1" hangingPunct="1"/>
            <a:endParaRPr lang="en-US" altLang="en-US" sz="2200"/>
          </a:p>
        </p:txBody>
      </p:sp>
      <p:sp>
        <p:nvSpPr>
          <p:cNvPr id="4" name="Date Placeholder 3">
            <a:extLst>
              <a:ext uri="{FF2B5EF4-FFF2-40B4-BE49-F238E27FC236}">
                <a16:creationId xmlns="" xmlns:a16="http://schemas.microsoft.com/office/drawing/2014/main" id="{0E25DE0C-D6C7-EDDD-71DD-3927515D1316}"/>
              </a:ext>
            </a:extLst>
          </p:cNvPr>
          <p:cNvSpPr>
            <a:spLocks noGrp="1"/>
          </p:cNvSpPr>
          <p:nvPr>
            <p:ph type="dt" sz="quarter" idx="10"/>
          </p:nvPr>
        </p:nvSpPr>
        <p:spPr/>
        <p:txBody>
          <a:bodyPr/>
          <a:lstStyle/>
          <a:p>
            <a:pPr>
              <a:defRPr/>
            </a:pPr>
            <a:fld id="{A9026363-BADF-4BD5-A1BC-766C5B2B00DF}" type="datetime1">
              <a:rPr lang="en-US"/>
              <a:pPr>
                <a:defRPr/>
              </a:pPr>
              <a:t>08/05/22</a:t>
            </a:fld>
            <a:endParaRPr lang="en-US"/>
          </a:p>
        </p:txBody>
      </p:sp>
      <p:sp>
        <p:nvSpPr>
          <p:cNvPr id="5" name="Footer Placeholder 4">
            <a:extLst>
              <a:ext uri="{FF2B5EF4-FFF2-40B4-BE49-F238E27FC236}">
                <a16:creationId xmlns="" xmlns:a16="http://schemas.microsoft.com/office/drawing/2014/main" id="{9E435972-45B5-F7F3-E1F3-EDF3210A6C0C}"/>
              </a:ext>
            </a:extLst>
          </p:cNvPr>
          <p:cNvSpPr>
            <a:spLocks noGrp="1"/>
          </p:cNvSpPr>
          <p:nvPr>
            <p:ph type="ftr" sz="quarter" idx="11"/>
          </p:nvPr>
        </p:nvSpPr>
        <p:spPr>
          <a:xfrm>
            <a:off x="2514600" y="6324600"/>
            <a:ext cx="4876800" cy="365125"/>
          </a:xfrm>
        </p:spPr>
        <p:txBody>
          <a:bodyPr/>
          <a:lstStyle/>
          <a:p>
            <a:pPr>
              <a:defRPr/>
            </a:pPr>
            <a:r>
              <a:rPr lang="en-US"/>
              <a:t>Dr Kumud Saxena         ACSAI-0402 and DBMS                Unit-1</a:t>
            </a:r>
            <a:endParaRPr lang="en-US" dirty="0"/>
          </a:p>
        </p:txBody>
      </p:sp>
      <p:sp>
        <p:nvSpPr>
          <p:cNvPr id="133125" name="Slide Number Placeholder 5">
            <a:extLst>
              <a:ext uri="{FF2B5EF4-FFF2-40B4-BE49-F238E27FC236}">
                <a16:creationId xmlns="" xmlns:a16="http://schemas.microsoft.com/office/drawing/2014/main" id="{5664D97F-1098-EC76-DA34-C7D2156E4C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4A9707-1AA6-4A2E-B96E-60E9B1FA275E}" type="slidenum">
              <a:rPr lang="en-US" altLang="en-US">
                <a:solidFill>
                  <a:srgbClr val="898989"/>
                </a:solidFill>
                <a:latin typeface="Calibri" panose="020F0502020204030204" pitchFamily="34" charset="0"/>
              </a:rPr>
              <a:pPr/>
              <a:t>176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1DDF3F8-60B2-54B3-6F0D-10600D2B9EE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MCQ s</a:t>
            </a:r>
          </a:p>
        </p:txBody>
      </p:sp>
      <p:pic>
        <p:nvPicPr>
          <p:cNvPr id="133127" name="Picture 2" descr="E:\NIET\Project\xLogo11.png.pagespeed.ic.pydHLuCQEZ.png">
            <a:extLst>
              <a:ext uri="{FF2B5EF4-FFF2-40B4-BE49-F238E27FC236}">
                <a16:creationId xmlns="" xmlns:a16="http://schemas.microsoft.com/office/drawing/2014/main" id="{BB2AE6FD-ABA8-2EAE-BD99-AD2BC9844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77A19F-9849-79BF-A7D1-15A5272D8BC7}"/>
              </a:ext>
            </a:extLst>
          </p:cNvPr>
          <p:cNvSpPr>
            <a:spLocks noGrp="1"/>
          </p:cNvSpPr>
          <p:nvPr>
            <p:ph idx="1"/>
          </p:nvPr>
        </p:nvSpPr>
        <p:spPr>
          <a:xfrm>
            <a:off x="533400" y="1143000"/>
            <a:ext cx="8229600" cy="4525963"/>
          </a:xfrm>
        </p:spPr>
        <p:txBody>
          <a:bodyPr rtlCol="0">
            <a:noAutofit/>
          </a:bodyPr>
          <a:lstStyle/>
          <a:p>
            <a:pPr eaLnBrk="1" fontAlgn="auto" hangingPunct="1">
              <a:spcAft>
                <a:spcPts val="0"/>
              </a:spcAft>
              <a:defRPr/>
            </a:pPr>
            <a:r>
              <a:rPr lang="en-IN" sz="2200" dirty="0"/>
              <a:t>A distributed database has which of the following advantages over a centralized database? </a:t>
            </a:r>
          </a:p>
          <a:p>
            <a:pPr marL="0" indent="0" eaLnBrk="1" fontAlgn="auto" hangingPunct="1">
              <a:spcAft>
                <a:spcPts val="0"/>
              </a:spcAft>
              <a:buFont typeface="Arial" panose="020B0604020202020204" pitchFamily="34" charset="0"/>
              <a:buNone/>
              <a:defRPr/>
            </a:pPr>
            <a:r>
              <a:rPr lang="en-IN" sz="2200" dirty="0"/>
              <a:t>	a) Software cost </a:t>
            </a:r>
          </a:p>
          <a:p>
            <a:pPr marL="0" indent="0" eaLnBrk="1" fontAlgn="auto" hangingPunct="1">
              <a:spcAft>
                <a:spcPts val="0"/>
              </a:spcAft>
              <a:buFont typeface="Arial" panose="020B0604020202020204" pitchFamily="34" charset="0"/>
              <a:buNone/>
              <a:defRPr/>
            </a:pPr>
            <a:r>
              <a:rPr lang="en-IN" sz="2200" dirty="0"/>
              <a:t>	b) Software complexity </a:t>
            </a:r>
          </a:p>
          <a:p>
            <a:pPr marL="0" indent="0" eaLnBrk="1" fontAlgn="auto" hangingPunct="1">
              <a:spcAft>
                <a:spcPts val="0"/>
              </a:spcAft>
              <a:buFont typeface="Arial" panose="020B0604020202020204" pitchFamily="34" charset="0"/>
              <a:buNone/>
              <a:defRPr/>
            </a:pPr>
            <a:r>
              <a:rPr lang="en-IN" sz="2200" dirty="0"/>
              <a:t>	c) Slow Response </a:t>
            </a:r>
          </a:p>
          <a:p>
            <a:pPr marL="0" indent="0" eaLnBrk="1" fontAlgn="auto" hangingPunct="1">
              <a:spcAft>
                <a:spcPts val="0"/>
              </a:spcAft>
              <a:buFont typeface="Arial" panose="020B0604020202020204" pitchFamily="34" charset="0"/>
              <a:buNone/>
              <a:defRPr/>
            </a:pPr>
            <a:r>
              <a:rPr lang="en-IN" sz="2200" b="1" dirty="0"/>
              <a:t>	d) Modular growth</a:t>
            </a:r>
          </a:p>
          <a:p>
            <a:pPr eaLnBrk="1" fontAlgn="auto" hangingPunct="1">
              <a:spcAft>
                <a:spcPts val="0"/>
              </a:spcAft>
              <a:defRPr/>
            </a:pPr>
            <a:endParaRPr lang="en-US" sz="2200" dirty="0"/>
          </a:p>
          <a:p>
            <a:pPr eaLnBrk="1" fontAlgn="auto" hangingPunct="1">
              <a:spcAft>
                <a:spcPts val="0"/>
              </a:spcAft>
              <a:defRPr/>
            </a:pPr>
            <a:endParaRPr lang="en-US" sz="2200" dirty="0"/>
          </a:p>
        </p:txBody>
      </p:sp>
      <p:sp>
        <p:nvSpPr>
          <p:cNvPr id="4" name="Date Placeholder 3">
            <a:extLst>
              <a:ext uri="{FF2B5EF4-FFF2-40B4-BE49-F238E27FC236}">
                <a16:creationId xmlns="" xmlns:a16="http://schemas.microsoft.com/office/drawing/2014/main" id="{21FDF63A-4E9E-3475-9F8E-FFACFE747EB1}"/>
              </a:ext>
            </a:extLst>
          </p:cNvPr>
          <p:cNvSpPr>
            <a:spLocks noGrp="1"/>
          </p:cNvSpPr>
          <p:nvPr>
            <p:ph type="dt" sz="quarter" idx="10"/>
          </p:nvPr>
        </p:nvSpPr>
        <p:spPr/>
        <p:txBody>
          <a:bodyPr/>
          <a:lstStyle/>
          <a:p>
            <a:pPr>
              <a:defRPr/>
            </a:pPr>
            <a:fld id="{4672BB46-90A8-4450-8194-CE7B9360E1FB}" type="datetime1">
              <a:rPr lang="en-US"/>
              <a:pPr>
                <a:defRPr/>
              </a:pPr>
              <a:t>08/05/22</a:t>
            </a:fld>
            <a:endParaRPr lang="en-US"/>
          </a:p>
        </p:txBody>
      </p:sp>
      <p:sp>
        <p:nvSpPr>
          <p:cNvPr id="5" name="Footer Placeholder 4">
            <a:extLst>
              <a:ext uri="{FF2B5EF4-FFF2-40B4-BE49-F238E27FC236}">
                <a16:creationId xmlns="" xmlns:a16="http://schemas.microsoft.com/office/drawing/2014/main" id="{2124D1A5-F68F-6BC5-FA21-2FE0535E8E8A}"/>
              </a:ext>
            </a:extLst>
          </p:cNvPr>
          <p:cNvSpPr>
            <a:spLocks noGrp="1"/>
          </p:cNvSpPr>
          <p:nvPr>
            <p:ph type="ftr" sz="quarter" idx="11"/>
          </p:nvPr>
        </p:nvSpPr>
        <p:spPr>
          <a:xfrm>
            <a:off x="2514600" y="6324600"/>
            <a:ext cx="4876800" cy="365125"/>
          </a:xfrm>
        </p:spPr>
        <p:txBody>
          <a:bodyPr/>
          <a:lstStyle/>
          <a:p>
            <a:pPr>
              <a:defRPr/>
            </a:pPr>
            <a:r>
              <a:rPr lang="en-US"/>
              <a:t>Dr Kumud Saxena         ACSAI-0402 and DBMS                Unit-1</a:t>
            </a:r>
            <a:endParaRPr lang="en-US" dirty="0"/>
          </a:p>
        </p:txBody>
      </p:sp>
      <p:sp>
        <p:nvSpPr>
          <p:cNvPr id="134149" name="Slide Number Placeholder 5">
            <a:extLst>
              <a:ext uri="{FF2B5EF4-FFF2-40B4-BE49-F238E27FC236}">
                <a16:creationId xmlns="" xmlns:a16="http://schemas.microsoft.com/office/drawing/2014/main" id="{C7C16AB7-5EF1-9E6E-09AA-A7AEAF0C9C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DE1F13-E709-4B57-8E5A-54C987132500}" type="slidenum">
              <a:rPr lang="en-US" altLang="en-US">
                <a:solidFill>
                  <a:srgbClr val="898989"/>
                </a:solidFill>
                <a:latin typeface="Calibri" panose="020F0502020204030204" pitchFamily="34" charset="0"/>
              </a:rPr>
              <a:pPr/>
              <a:t>177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FE837DA-B396-0561-EA54-2A3999A7D2B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MCQ s</a:t>
            </a:r>
          </a:p>
        </p:txBody>
      </p:sp>
      <p:pic>
        <p:nvPicPr>
          <p:cNvPr id="134151" name="Picture 2" descr="E:\NIET\Project\xLogo11.png.pagespeed.ic.pydHLuCQEZ.png">
            <a:extLst>
              <a:ext uri="{FF2B5EF4-FFF2-40B4-BE49-F238E27FC236}">
                <a16:creationId xmlns="" xmlns:a16="http://schemas.microsoft.com/office/drawing/2014/main" id="{E406C63D-9A2F-C18D-EE25-4B128F383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621A298-1370-E53D-F4A1-72067B825A40}"/>
              </a:ext>
            </a:extLst>
          </p:cNvPr>
          <p:cNvSpPr>
            <a:spLocks noGrp="1"/>
          </p:cNvSpPr>
          <p:nvPr>
            <p:ph type="dt" sz="quarter" idx="10"/>
          </p:nvPr>
        </p:nvSpPr>
        <p:spPr/>
        <p:txBody>
          <a:bodyPr/>
          <a:lstStyle/>
          <a:p>
            <a:pPr>
              <a:defRPr/>
            </a:pPr>
            <a:fld id="{9587A885-322F-42DC-AB78-A483E6778288}" type="datetime1">
              <a:rPr lang="en-US"/>
              <a:pPr>
                <a:defRPr/>
              </a:pPr>
              <a:t>08/05/22</a:t>
            </a:fld>
            <a:endParaRPr lang="en-US"/>
          </a:p>
        </p:txBody>
      </p:sp>
      <p:sp>
        <p:nvSpPr>
          <p:cNvPr id="5" name="Footer Placeholder 4">
            <a:extLst>
              <a:ext uri="{FF2B5EF4-FFF2-40B4-BE49-F238E27FC236}">
                <a16:creationId xmlns="" xmlns:a16="http://schemas.microsoft.com/office/drawing/2014/main" id="{7BA087F3-05BA-53B6-EE0C-BA31AACFE425}"/>
              </a:ext>
            </a:extLst>
          </p:cNvPr>
          <p:cNvSpPr>
            <a:spLocks noGrp="1"/>
          </p:cNvSpPr>
          <p:nvPr>
            <p:ph type="ftr" sz="quarter" idx="11"/>
          </p:nvPr>
        </p:nvSpPr>
        <p:spPr>
          <a:xfrm>
            <a:off x="2484438" y="6356350"/>
            <a:ext cx="5040312"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35172" name="Slide Number Placeholder 5">
            <a:extLst>
              <a:ext uri="{FF2B5EF4-FFF2-40B4-BE49-F238E27FC236}">
                <a16:creationId xmlns="" xmlns:a16="http://schemas.microsoft.com/office/drawing/2014/main" id="{0F000E06-4115-920D-6CCA-086CDF49E7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CDBDD0-A2A6-4C9B-9844-5F199A497A13}" type="slidenum">
              <a:rPr lang="en-US" altLang="en-US">
                <a:solidFill>
                  <a:srgbClr val="898989"/>
                </a:solidFill>
                <a:latin typeface="Calibri" panose="020F0502020204030204" pitchFamily="34" charset="0"/>
              </a:rPr>
              <a:pPr/>
              <a:t>178</a:t>
            </a:fld>
            <a:endParaRPr lang="en-US" altLang="en-US">
              <a:solidFill>
                <a:srgbClr val="898989"/>
              </a:solidFill>
              <a:latin typeface="Calibri" panose="020F0502020204030204" pitchFamily="34" charset="0"/>
            </a:endParaRPr>
          </a:p>
        </p:txBody>
      </p:sp>
      <p:pic>
        <p:nvPicPr>
          <p:cNvPr id="135173" name="Picture 2" descr="E:\NIET\Project\xLogo11.png.pagespeed.ic.pydHLuCQEZ.png">
            <a:extLst>
              <a:ext uri="{FF2B5EF4-FFF2-40B4-BE49-F238E27FC236}">
                <a16:creationId xmlns="" xmlns:a16="http://schemas.microsoft.com/office/drawing/2014/main" id="{F4FB1604-3854-81CB-3866-403BA7DF4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BD51FF02-4ACB-EDAB-5096-39B8D0C2413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Glossary Questions</a:t>
            </a:r>
          </a:p>
        </p:txBody>
      </p:sp>
      <p:sp>
        <p:nvSpPr>
          <p:cNvPr id="135175" name="Rectangle 8">
            <a:extLst>
              <a:ext uri="{FF2B5EF4-FFF2-40B4-BE49-F238E27FC236}">
                <a16:creationId xmlns="" xmlns:a16="http://schemas.microsoft.com/office/drawing/2014/main" id="{C2BC2F2E-42D7-0305-7F8D-ECD7495CC3B1}"/>
              </a:ext>
            </a:extLst>
          </p:cNvPr>
          <p:cNvSpPr>
            <a:spLocks noChangeArrowheads="1"/>
          </p:cNvSpPr>
          <p:nvPr/>
        </p:nvSpPr>
        <p:spPr bwMode="auto">
          <a:xfrm>
            <a:off x="228600" y="1066800"/>
            <a:ext cx="8763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t>1. What are advantages and disadvantages of Distributed DBMS.</a:t>
            </a:r>
          </a:p>
          <a:p>
            <a:endParaRPr lang="en-US" altLang="en-US" sz="2000"/>
          </a:p>
          <a:p>
            <a:r>
              <a:rPr lang="en-US" altLang="en-US" sz="2000"/>
              <a:t>2. What are the features of DDBMS?</a:t>
            </a:r>
          </a:p>
          <a:p>
            <a:endParaRPr lang="en-US" altLang="en-US" sz="2000"/>
          </a:p>
          <a:p>
            <a:r>
              <a:rPr lang="en-US" altLang="en-US" sz="2000"/>
              <a:t>3. Explain the basic Timestamp Ordering Algorithm.</a:t>
            </a:r>
          </a:p>
          <a:p>
            <a:endParaRPr lang="en-US" altLang="en-US" sz="2000"/>
          </a:p>
          <a:p>
            <a:r>
              <a:rPr lang="en-US" altLang="en-US" sz="2000"/>
              <a:t>4. What are the objectives of Distributed Query Processing?</a:t>
            </a:r>
          </a:p>
          <a:p>
            <a:endParaRPr lang="en-US" altLang="en-US" sz="2000"/>
          </a:p>
          <a:p>
            <a:r>
              <a:rPr lang="en-US" altLang="en-US" sz="2000"/>
              <a:t>5. What is horizontal and vertical fragmentation? What are the types of horizontal fragmentation. Perform horizontal Fragmentation for student relation as given below.</a:t>
            </a:r>
            <a:br>
              <a:rPr lang="en-US" altLang="en-US" sz="2000"/>
            </a:br>
            <a:r>
              <a:rPr lang="en-US" altLang="en-US" sz="2000"/>
              <a:t>Also give the corrextness criteria for it.</a:t>
            </a:r>
            <a:br>
              <a:rPr lang="en-US" altLang="en-US" sz="2000"/>
            </a:br>
            <a:r>
              <a:rPr lang="en-US" altLang="en-US" sz="2000"/>
              <a:t>Students (studentrollno., Student Name, Course Name, Course Name, Course fees, year)</a:t>
            </a:r>
          </a:p>
          <a:p>
            <a:endParaRPr lang="en-US" altLang="en-US" sz="2000"/>
          </a:p>
          <a:p>
            <a:r>
              <a:rPr lang="en-US" altLang="en-US" sz="2000"/>
              <a:t>6. What are the various kinds of transparencies in distributed database design? Explain each with the help of example</a:t>
            </a:r>
            <a:r>
              <a:rPr lang="en-US" altLang="en-US"/>
              <a:t>.</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2">
            <a:extLst>
              <a:ext uri="{FF2B5EF4-FFF2-40B4-BE49-F238E27FC236}">
                <a16:creationId xmlns="" xmlns:a16="http://schemas.microsoft.com/office/drawing/2014/main" id="{3D69F02A-C3CC-BEF3-DD97-AF0F860B56EA}"/>
              </a:ext>
            </a:extLst>
          </p:cNvPr>
          <p:cNvSpPr>
            <a:spLocks noGrp="1"/>
          </p:cNvSpPr>
          <p:nvPr>
            <p:ph idx="1"/>
          </p:nvPr>
        </p:nvSpPr>
        <p:spPr>
          <a:xfrm>
            <a:off x="533400" y="1143000"/>
            <a:ext cx="8229600" cy="4525963"/>
          </a:xfrm>
        </p:spPr>
        <p:txBody>
          <a:bodyPr/>
          <a:lstStyle/>
          <a:p>
            <a:pPr algn="just" eaLnBrk="1" hangingPunct="1"/>
            <a:r>
              <a:rPr lang="en-US" altLang="en-US" sz="2200">
                <a:hlinkClick r:id="rId2"/>
              </a:rPr>
              <a:t>http://www.aktuonline.com/papers/btech-cs-5-sem-data-base-management-system-KCS501-2020.pdf</a:t>
            </a:r>
            <a:endParaRPr lang="en-US" altLang="en-US" sz="2200">
              <a:hlinkClick r:id="rId3"/>
            </a:endParaRPr>
          </a:p>
          <a:p>
            <a:pPr algn="just" eaLnBrk="1" hangingPunct="1"/>
            <a:r>
              <a:rPr lang="en-US" altLang="en-US" sz="2200">
                <a:hlinkClick r:id="rId3"/>
              </a:rPr>
              <a:t>http://www.aktuonline.com/papers/btech-cs-5-sem-database-management-system-KCS-501-2018-19.pdf</a:t>
            </a:r>
            <a:endParaRPr lang="en-US" altLang="en-US" sz="2200"/>
          </a:p>
          <a:p>
            <a:pPr algn="just" eaLnBrk="1" hangingPunct="1"/>
            <a:r>
              <a:rPr lang="en-US" altLang="en-US" sz="2200">
                <a:hlinkClick r:id="rId4"/>
              </a:rPr>
              <a:t>http://www.aktuonline.com/papers/btech-cs-5-sem-database-management-system-ncs-502-2017-18.pdf</a:t>
            </a:r>
            <a:endParaRPr lang="en-US" altLang="en-US" sz="2200"/>
          </a:p>
          <a:p>
            <a:pPr algn="just" eaLnBrk="1" hangingPunct="1"/>
            <a:r>
              <a:rPr lang="en-US" altLang="en-US" sz="2200">
                <a:hlinkClick r:id="rId5"/>
              </a:rPr>
              <a:t>http://www.aktuonline.com/papers/btech-cs-5-sem-database-management-system-ncs-502-2016-17.pdf</a:t>
            </a:r>
            <a:endParaRPr lang="en-US" altLang="en-US" sz="2200"/>
          </a:p>
          <a:p>
            <a:pPr eaLnBrk="1" hangingPunct="1"/>
            <a:endParaRPr lang="en-US" altLang="en-US" sz="2200"/>
          </a:p>
        </p:txBody>
      </p:sp>
      <p:sp>
        <p:nvSpPr>
          <p:cNvPr id="4" name="Date Placeholder 3">
            <a:extLst>
              <a:ext uri="{FF2B5EF4-FFF2-40B4-BE49-F238E27FC236}">
                <a16:creationId xmlns="" xmlns:a16="http://schemas.microsoft.com/office/drawing/2014/main" id="{030E8B27-31D2-9DC4-7BC1-D5872924FDFC}"/>
              </a:ext>
            </a:extLst>
          </p:cNvPr>
          <p:cNvSpPr>
            <a:spLocks noGrp="1"/>
          </p:cNvSpPr>
          <p:nvPr>
            <p:ph type="dt" sz="quarter" idx="10"/>
          </p:nvPr>
        </p:nvSpPr>
        <p:spPr/>
        <p:txBody>
          <a:bodyPr/>
          <a:lstStyle/>
          <a:p>
            <a:pPr>
              <a:defRPr/>
            </a:pPr>
            <a:fld id="{FD1BB3F6-5DEA-4FE7-B347-3EFAF0F2DFD0}" type="datetime1">
              <a:rPr lang="en-US"/>
              <a:pPr>
                <a:defRPr/>
              </a:pPr>
              <a:t>08/05/22</a:t>
            </a:fld>
            <a:endParaRPr lang="en-US"/>
          </a:p>
        </p:txBody>
      </p:sp>
      <p:sp>
        <p:nvSpPr>
          <p:cNvPr id="5" name="Footer Placeholder 4">
            <a:extLst>
              <a:ext uri="{FF2B5EF4-FFF2-40B4-BE49-F238E27FC236}">
                <a16:creationId xmlns="" xmlns:a16="http://schemas.microsoft.com/office/drawing/2014/main" id="{7803017C-52D8-B873-D4A0-4575AFE5FFA9}"/>
              </a:ext>
            </a:extLst>
          </p:cNvPr>
          <p:cNvSpPr>
            <a:spLocks noGrp="1"/>
          </p:cNvSpPr>
          <p:nvPr>
            <p:ph type="ftr" sz="quarter" idx="11"/>
          </p:nvPr>
        </p:nvSpPr>
        <p:spPr>
          <a:xfrm>
            <a:off x="2514600" y="6324600"/>
            <a:ext cx="4876800" cy="365125"/>
          </a:xfrm>
        </p:spPr>
        <p:txBody>
          <a:bodyPr/>
          <a:lstStyle/>
          <a:p>
            <a:pPr>
              <a:defRPr/>
            </a:pPr>
            <a:r>
              <a:rPr lang="en-US"/>
              <a:t>Dr Kumud Saxena         ACSAI-0402 and DBMS                Unit-1</a:t>
            </a:r>
            <a:endParaRPr lang="en-US" dirty="0"/>
          </a:p>
        </p:txBody>
      </p:sp>
      <p:sp>
        <p:nvSpPr>
          <p:cNvPr id="136197" name="Slide Number Placeholder 5">
            <a:extLst>
              <a:ext uri="{FF2B5EF4-FFF2-40B4-BE49-F238E27FC236}">
                <a16:creationId xmlns="" xmlns:a16="http://schemas.microsoft.com/office/drawing/2014/main" id="{D2F4EB3A-CC02-7FFC-04B4-4FDAD6D277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5DE2C1-4BA7-45A3-9A0B-0BDDE1A8E676}" type="slidenum">
              <a:rPr lang="en-US" altLang="en-US">
                <a:solidFill>
                  <a:srgbClr val="898989"/>
                </a:solidFill>
                <a:latin typeface="Calibri" panose="020F0502020204030204" pitchFamily="34" charset="0"/>
              </a:rPr>
              <a:pPr/>
              <a:t>179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1792FAA-F938-B8CB-03B2-F508078C36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Old Question Papers</a:t>
            </a:r>
          </a:p>
        </p:txBody>
      </p:sp>
      <p:pic>
        <p:nvPicPr>
          <p:cNvPr id="136199" name="Picture 2" descr="E:\NIET\Project\xLogo11.png.pagespeed.ic.pydHLuCQEZ.png">
            <a:extLst>
              <a:ext uri="{FF2B5EF4-FFF2-40B4-BE49-F238E27FC236}">
                <a16:creationId xmlns="" xmlns:a16="http://schemas.microsoft.com/office/drawing/2014/main" id="{DC2ACEB5-4B3A-2153-5187-E1A9AAAB65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 xmlns:a16="http://schemas.microsoft.com/office/drawing/2014/main" id="{66E8F095-830B-9F5E-98BC-6715BE4F9889}"/>
              </a:ext>
            </a:extLst>
          </p:cNvPr>
          <p:cNvSpPr>
            <a:spLocks noGrp="1"/>
          </p:cNvSpPr>
          <p:nvPr>
            <p:ph idx="1"/>
          </p:nvPr>
        </p:nvSpPr>
        <p:spPr>
          <a:xfrm>
            <a:off x="533400" y="1143000"/>
            <a:ext cx="8229600" cy="4525963"/>
          </a:xfrm>
        </p:spPr>
        <p:txBody>
          <a:bodyPr/>
          <a:lstStyle/>
          <a:p>
            <a:pPr algn="just" eaLnBrk="1" hangingPunct="1">
              <a:buFont typeface="Arial" panose="020B0604020202020204" pitchFamily="34" charset="0"/>
              <a:buNone/>
            </a:pPr>
            <a:r>
              <a:rPr lang="en-US" altLang="en-US" sz="2200" b="1" dirty="0"/>
              <a:t>	Transaction Processing Concept: </a:t>
            </a:r>
            <a:r>
              <a:rPr lang="en-US" altLang="en-US" sz="2200" dirty="0"/>
              <a:t>Transaction system, Testing of serializability, serializability of schedules, conflict &amp; view serializable schedule, recoverability, Recovery from transaction failures, log based recovery, checkpoints, deadlock handling.</a:t>
            </a:r>
          </a:p>
          <a:p>
            <a:pPr algn="just" eaLnBrk="1" hangingPunct="1">
              <a:buFont typeface="Arial" panose="020B0604020202020204" pitchFamily="34" charset="0"/>
              <a:buNone/>
            </a:pPr>
            <a:endParaRPr lang="en-US" altLang="en-US" sz="2200" b="1" dirty="0"/>
          </a:p>
          <a:p>
            <a:pPr algn="just" eaLnBrk="1" hangingPunct="1">
              <a:buFont typeface="Arial" panose="020B0604020202020204" pitchFamily="34" charset="0"/>
              <a:buNone/>
            </a:pPr>
            <a:r>
              <a:rPr lang="en-US" altLang="en-US" sz="2200" b="1" dirty="0"/>
              <a:t>	Distributed Database: </a:t>
            </a:r>
            <a:r>
              <a:rPr lang="en-US" altLang="en-US" sz="2200" dirty="0"/>
              <a:t>distributed data storage, concurrency control, directory system.</a:t>
            </a:r>
          </a:p>
          <a:p>
            <a:pPr eaLnBrk="1" hangingPunct="1"/>
            <a:endParaRPr lang="en-US" altLang="en-US" dirty="0"/>
          </a:p>
        </p:txBody>
      </p:sp>
      <p:sp>
        <p:nvSpPr>
          <p:cNvPr id="4" name="Date Placeholder 3">
            <a:extLst>
              <a:ext uri="{FF2B5EF4-FFF2-40B4-BE49-F238E27FC236}">
                <a16:creationId xmlns="" xmlns:a16="http://schemas.microsoft.com/office/drawing/2014/main" id="{CAD219BE-E59A-7A5F-39F6-0E9F8BCBB179}"/>
              </a:ext>
            </a:extLst>
          </p:cNvPr>
          <p:cNvSpPr>
            <a:spLocks noGrp="1"/>
          </p:cNvSpPr>
          <p:nvPr>
            <p:ph type="dt" sz="quarter" idx="10"/>
          </p:nvPr>
        </p:nvSpPr>
        <p:spPr/>
        <p:txBody>
          <a:bodyPr/>
          <a:lstStyle/>
          <a:p>
            <a:pPr>
              <a:defRPr/>
            </a:pPr>
            <a:fld id="{FA9E7558-27EF-4F34-A93A-6C3616E5346E}" type="datetime1">
              <a:rPr lang="en-US"/>
              <a:pPr>
                <a:defRPr/>
              </a:pPr>
              <a:t>08/05/22</a:t>
            </a:fld>
            <a:endParaRPr lang="en-US"/>
          </a:p>
        </p:txBody>
      </p:sp>
      <p:sp>
        <p:nvSpPr>
          <p:cNvPr id="5" name="Footer Placeholder 4">
            <a:extLst>
              <a:ext uri="{FF2B5EF4-FFF2-40B4-BE49-F238E27FC236}">
                <a16:creationId xmlns="" xmlns:a16="http://schemas.microsoft.com/office/drawing/2014/main" id="{0202ED25-EF35-B813-5392-A90B40EBE06D}"/>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9461" name="Slide Number Placeholder 5">
            <a:extLst>
              <a:ext uri="{FF2B5EF4-FFF2-40B4-BE49-F238E27FC236}">
                <a16:creationId xmlns="" xmlns:a16="http://schemas.microsoft.com/office/drawing/2014/main" id="{55F9C107-416E-19F0-ADA5-194E4963261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BB8DA1-0332-48E7-8E6A-D5F1F1A6274D}"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ACB7E50-B38D-B3A3-071C-D57B066BFF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Content - Unit 4</a:t>
            </a:r>
          </a:p>
        </p:txBody>
      </p:sp>
      <p:pic>
        <p:nvPicPr>
          <p:cNvPr id="19463" name="Picture 2" descr="E:\NIET\Project\xLogo11.png.pagespeed.ic.pydHLuCQEZ.png">
            <a:extLst>
              <a:ext uri="{FF2B5EF4-FFF2-40B4-BE49-F238E27FC236}">
                <a16:creationId xmlns="" xmlns:a16="http://schemas.microsoft.com/office/drawing/2014/main" id="{05EE8660-5A1D-9C32-BDB0-56769F320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Content Placeholder 2">
            <a:extLst>
              <a:ext uri="{FF2B5EF4-FFF2-40B4-BE49-F238E27FC236}">
                <a16:creationId xmlns="" xmlns:a16="http://schemas.microsoft.com/office/drawing/2014/main" id="{83C07683-4545-2C22-1675-7E4FE432471F}"/>
              </a:ext>
            </a:extLst>
          </p:cNvPr>
          <p:cNvSpPr>
            <a:spLocks noGrp="1"/>
          </p:cNvSpPr>
          <p:nvPr>
            <p:ph idx="1"/>
          </p:nvPr>
        </p:nvSpPr>
        <p:spPr>
          <a:xfrm>
            <a:off x="533400" y="1143000"/>
            <a:ext cx="8229600" cy="4953000"/>
          </a:xfrm>
        </p:spPr>
        <p:txBody>
          <a:bodyPr/>
          <a:lstStyle/>
          <a:p>
            <a:pPr algn="just" eaLnBrk="1" hangingPunct="1"/>
            <a:r>
              <a:rPr lang="en-IN" altLang="en-US" sz="2200"/>
              <a:t>What do you mean by Conflict Serializable Schedule?</a:t>
            </a:r>
          </a:p>
          <a:p>
            <a:pPr algn="just" eaLnBrk="1" hangingPunct="1"/>
            <a:r>
              <a:rPr lang="en-IN" altLang="en-US" sz="2200"/>
              <a:t>What are Distributed Database? List advantage and disadvantage of data Replication And data Fragmentation.</a:t>
            </a:r>
          </a:p>
          <a:p>
            <a:pPr algn="just" eaLnBrk="1" hangingPunct="1"/>
            <a:r>
              <a:rPr lang="en-IN" altLang="en-US" sz="2200"/>
              <a:t>What do you understand by ACID properties of transaction ? Explain in details. </a:t>
            </a:r>
          </a:p>
          <a:p>
            <a:pPr algn="just" eaLnBrk="1" hangingPunct="1"/>
            <a:r>
              <a:rPr lang="en-IN" altLang="en-US" sz="2200"/>
              <a:t>Discuss about deadlock prevention schemes.</a:t>
            </a:r>
          </a:p>
          <a:p>
            <a:pPr algn="just" eaLnBrk="1" hangingPunct="1"/>
            <a:r>
              <a:rPr lang="en-IN" altLang="en-US" sz="2200"/>
              <a:t>Define Transaction and explain its properties with suitable example. </a:t>
            </a:r>
          </a:p>
          <a:p>
            <a:pPr algn="just" eaLnBrk="1" hangingPunct="1"/>
            <a:r>
              <a:rPr lang="en-IN" altLang="en-US" sz="2200"/>
              <a:t>What is schedule? What are its types? Explain view serializable and cascadeless schedule with suitable example of each. </a:t>
            </a:r>
          </a:p>
          <a:p>
            <a:pPr algn="just" eaLnBrk="1" hangingPunct="1"/>
            <a:r>
              <a:rPr lang="en-IN" altLang="en-US" sz="2200"/>
              <a:t>Which of the following schedules are conflicts serializable? For each serializable schedule find the equivalent schedule. S1: r1(x); r3(x); w3(x); w1(x); r2(x) S2: r3(x); r2(x); w3(x); r1(x); w1(x) S3: r1(x); r2(x); r3(y); w1(x); r2(z); r2(y); w2(y) </a:t>
            </a:r>
            <a:endParaRPr lang="en-US" altLang="en-US" sz="2200"/>
          </a:p>
        </p:txBody>
      </p:sp>
      <p:sp>
        <p:nvSpPr>
          <p:cNvPr id="4" name="Date Placeholder 3">
            <a:extLst>
              <a:ext uri="{FF2B5EF4-FFF2-40B4-BE49-F238E27FC236}">
                <a16:creationId xmlns="" xmlns:a16="http://schemas.microsoft.com/office/drawing/2014/main" id="{07FEEB2C-1BDC-039F-36AA-B7BBCAFBC716}"/>
              </a:ext>
            </a:extLst>
          </p:cNvPr>
          <p:cNvSpPr>
            <a:spLocks noGrp="1"/>
          </p:cNvSpPr>
          <p:nvPr>
            <p:ph type="dt" sz="quarter" idx="10"/>
          </p:nvPr>
        </p:nvSpPr>
        <p:spPr/>
        <p:txBody>
          <a:bodyPr/>
          <a:lstStyle/>
          <a:p>
            <a:pPr>
              <a:defRPr/>
            </a:pPr>
            <a:fld id="{E4188459-7352-42D4-930A-62C4F89FD472}" type="datetime1">
              <a:rPr lang="en-US"/>
              <a:pPr>
                <a:defRPr/>
              </a:pPr>
              <a:t>08/05/22</a:t>
            </a:fld>
            <a:endParaRPr lang="en-US"/>
          </a:p>
        </p:txBody>
      </p:sp>
      <p:sp>
        <p:nvSpPr>
          <p:cNvPr id="5" name="Footer Placeholder 4">
            <a:extLst>
              <a:ext uri="{FF2B5EF4-FFF2-40B4-BE49-F238E27FC236}">
                <a16:creationId xmlns="" xmlns:a16="http://schemas.microsoft.com/office/drawing/2014/main" id="{432E65FC-9863-BB5F-9436-7E8EC5774867}"/>
              </a:ext>
            </a:extLst>
          </p:cNvPr>
          <p:cNvSpPr>
            <a:spLocks noGrp="1"/>
          </p:cNvSpPr>
          <p:nvPr>
            <p:ph type="ftr" sz="quarter" idx="11"/>
          </p:nvPr>
        </p:nvSpPr>
        <p:spPr>
          <a:xfrm>
            <a:off x="2209800" y="6356350"/>
            <a:ext cx="5562600" cy="365125"/>
          </a:xfrm>
        </p:spPr>
        <p:txBody>
          <a:bodyPr/>
          <a:lstStyle/>
          <a:p>
            <a:pPr>
              <a:defRPr/>
            </a:pPr>
            <a:r>
              <a:rPr lang="en-US"/>
              <a:t>Dr Kumud Saxena         ACSAI-0402 and DBMS                Unit-1</a:t>
            </a:r>
            <a:endParaRPr lang="en-US" dirty="0"/>
          </a:p>
        </p:txBody>
      </p:sp>
      <p:sp>
        <p:nvSpPr>
          <p:cNvPr id="137221" name="Slide Number Placeholder 5">
            <a:extLst>
              <a:ext uri="{FF2B5EF4-FFF2-40B4-BE49-F238E27FC236}">
                <a16:creationId xmlns="" xmlns:a16="http://schemas.microsoft.com/office/drawing/2014/main" id="{592E5BFC-1D71-0946-3440-47E96E9A9E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A0E8B3-514A-48D7-8E67-934389627C8E}" type="slidenum">
              <a:rPr lang="en-US" altLang="en-US">
                <a:solidFill>
                  <a:srgbClr val="898989"/>
                </a:solidFill>
                <a:latin typeface="Calibri" panose="020F0502020204030204" pitchFamily="34" charset="0"/>
              </a:rPr>
              <a:pPr/>
              <a:t>180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B532E51-DEE9-D36F-5F52-461569AB159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Expected Questions for University Exam </a:t>
            </a:r>
          </a:p>
        </p:txBody>
      </p:sp>
      <p:pic>
        <p:nvPicPr>
          <p:cNvPr id="137223" name="Picture 2" descr="E:\NIET\Project\xLogo11.png.pagespeed.ic.pydHLuCQEZ.png">
            <a:extLst>
              <a:ext uri="{FF2B5EF4-FFF2-40B4-BE49-F238E27FC236}">
                <a16:creationId xmlns="" xmlns:a16="http://schemas.microsoft.com/office/drawing/2014/main" id="{F21CEEF9-D13E-D58D-4838-A6B4E940A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95E412-8201-8F8E-9063-79B2E18A16BD}"/>
              </a:ext>
            </a:extLst>
          </p:cNvPr>
          <p:cNvSpPr>
            <a:spLocks noGrp="1"/>
          </p:cNvSpPr>
          <p:nvPr>
            <p:ph type="dt" sz="quarter" idx="10"/>
          </p:nvPr>
        </p:nvSpPr>
        <p:spPr/>
        <p:txBody>
          <a:bodyPr/>
          <a:lstStyle/>
          <a:p>
            <a:pPr>
              <a:defRPr/>
            </a:pPr>
            <a:fld id="{4A999133-850F-4F74-ACF7-0078FCDF0570}" type="datetime1">
              <a:rPr lang="en-US"/>
              <a:pPr>
                <a:defRPr/>
              </a:pPr>
              <a:t>08/05/22</a:t>
            </a:fld>
            <a:endParaRPr lang="en-US"/>
          </a:p>
        </p:txBody>
      </p:sp>
      <p:sp>
        <p:nvSpPr>
          <p:cNvPr id="5" name="Footer Placeholder 4">
            <a:extLst>
              <a:ext uri="{FF2B5EF4-FFF2-40B4-BE49-F238E27FC236}">
                <a16:creationId xmlns="" xmlns:a16="http://schemas.microsoft.com/office/drawing/2014/main" id="{1CE1804A-25D3-9C81-8FCE-BC60B630333D}"/>
              </a:ext>
            </a:extLst>
          </p:cNvPr>
          <p:cNvSpPr>
            <a:spLocks noGrp="1"/>
          </p:cNvSpPr>
          <p:nvPr>
            <p:ph type="ftr" sz="quarter" idx="11"/>
          </p:nvPr>
        </p:nvSpPr>
        <p:spPr>
          <a:xfrm>
            <a:off x="2514600" y="6356350"/>
            <a:ext cx="5181600" cy="365125"/>
          </a:xfrm>
        </p:spPr>
        <p:txBody>
          <a:bodyPr/>
          <a:lstStyle/>
          <a:p>
            <a:pPr>
              <a:defRPr/>
            </a:pPr>
            <a:r>
              <a:rPr lang="en-US"/>
              <a:t>Dr Kumud Saxena         ACSAI-0402 and DBMS                Unit-1</a:t>
            </a:r>
            <a:endParaRPr lang="en-US" dirty="0"/>
          </a:p>
        </p:txBody>
      </p:sp>
      <p:sp>
        <p:nvSpPr>
          <p:cNvPr id="138244" name="Slide Number Placeholder 5">
            <a:extLst>
              <a:ext uri="{FF2B5EF4-FFF2-40B4-BE49-F238E27FC236}">
                <a16:creationId xmlns="" xmlns:a16="http://schemas.microsoft.com/office/drawing/2014/main" id="{BE520BD0-EECC-DACC-542F-C6682F6D65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82EB62-1C56-4A78-B75B-4DA8AC82AF0E}" type="slidenum">
              <a:rPr lang="en-US" altLang="en-US">
                <a:solidFill>
                  <a:srgbClr val="898989"/>
                </a:solidFill>
                <a:latin typeface="Calibri" panose="020F0502020204030204" pitchFamily="34" charset="0"/>
              </a:rPr>
              <a:pPr/>
              <a:t>181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CE15D9E-BBC0-F952-8FF2-20E556080CB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effectLst>
                  <a:outerShdw blurRad="38100" dist="38100" dir="2700000" algn="tl">
                    <a:srgbClr val="000000">
                      <a:alpha val="43137"/>
                    </a:srgbClr>
                  </a:outerShdw>
                </a:effectLst>
              </a:rPr>
              <a:t>Recap of Unit</a:t>
            </a:r>
            <a:endParaRPr lang="en-US" sz="3200" b="1" dirty="0">
              <a:effectLst>
                <a:outerShdw blurRad="38100" dist="38100" dir="2700000" algn="tl">
                  <a:srgbClr val="000000">
                    <a:alpha val="43137"/>
                  </a:srgbClr>
                </a:outerShdw>
              </a:effectLst>
            </a:endParaRPr>
          </a:p>
        </p:txBody>
      </p:sp>
      <p:pic>
        <p:nvPicPr>
          <p:cNvPr id="138246" name="Picture 2" descr="E:\NIET\Project\xLogo11.png.pagespeed.ic.pydHLuCQEZ.png">
            <a:extLst>
              <a:ext uri="{FF2B5EF4-FFF2-40B4-BE49-F238E27FC236}">
                <a16:creationId xmlns="" xmlns:a16="http://schemas.microsoft.com/office/drawing/2014/main" id="{A01A32A4-A2E9-4DAC-6817-91FBC6B68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7" name="Content Placeholder 2">
            <a:extLst>
              <a:ext uri="{FF2B5EF4-FFF2-40B4-BE49-F238E27FC236}">
                <a16:creationId xmlns="" xmlns:a16="http://schemas.microsoft.com/office/drawing/2014/main" id="{60DD9EA5-A8B4-1CF8-AA92-8BAFE73F5F67}"/>
              </a:ext>
            </a:extLst>
          </p:cNvPr>
          <p:cNvSpPr>
            <a:spLocks noGrp="1"/>
          </p:cNvSpPr>
          <p:nvPr>
            <p:ph idx="1"/>
          </p:nvPr>
        </p:nvSpPr>
        <p:spPr>
          <a:xfrm>
            <a:off x="533400" y="1143000"/>
            <a:ext cx="8229600" cy="4525963"/>
          </a:xfrm>
        </p:spPr>
        <p:txBody>
          <a:bodyPr/>
          <a:lstStyle/>
          <a:p>
            <a:pPr eaLnBrk="1" hangingPunct="1"/>
            <a:r>
              <a:rPr lang="en-US" altLang="en-US" sz="2200"/>
              <a:t>Knowledge of transaction processing concept.</a:t>
            </a:r>
          </a:p>
          <a:p>
            <a:pPr eaLnBrk="1" hangingPunct="1"/>
            <a:endParaRPr lang="en-US" altLang="en-US" sz="2200"/>
          </a:p>
          <a:p>
            <a:pPr eaLnBrk="1" hangingPunct="1"/>
            <a:r>
              <a:rPr lang="en-US" altLang="en-US" sz="2200"/>
              <a:t>Knowledge of how to recover from transaction failures.</a:t>
            </a:r>
          </a:p>
          <a:p>
            <a:pPr eaLnBrk="1" hangingPunct="1"/>
            <a:endParaRPr lang="en-US" altLang="en-US" sz="2200"/>
          </a:p>
          <a:p>
            <a:pPr eaLnBrk="1" hangingPunct="1"/>
            <a:r>
              <a:rPr lang="en-US" altLang="en-US" sz="2200"/>
              <a:t>Knowledge of distributed database.</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484F36F-F3C7-5BBE-6BCC-EF5AFCDE0EA4}"/>
              </a:ext>
            </a:extLst>
          </p:cNvPr>
          <p:cNvSpPr>
            <a:spLocks noGrp="1"/>
          </p:cNvSpPr>
          <p:nvPr>
            <p:ph type="dt" sz="quarter" idx="10"/>
          </p:nvPr>
        </p:nvSpPr>
        <p:spPr/>
        <p:txBody>
          <a:bodyPr/>
          <a:lstStyle/>
          <a:p>
            <a:pPr>
              <a:defRPr/>
            </a:pPr>
            <a:fld id="{7A8F78B1-18E5-40DF-9F6F-A9F78F388FF6}" type="datetime1">
              <a:rPr lang="en-US"/>
              <a:pPr>
                <a:defRPr/>
              </a:pPr>
              <a:t>08/05/22</a:t>
            </a:fld>
            <a:endParaRPr lang="en-US"/>
          </a:p>
        </p:txBody>
      </p:sp>
      <p:sp>
        <p:nvSpPr>
          <p:cNvPr id="5" name="Footer Placeholder 4">
            <a:extLst>
              <a:ext uri="{FF2B5EF4-FFF2-40B4-BE49-F238E27FC236}">
                <a16:creationId xmlns="" xmlns:a16="http://schemas.microsoft.com/office/drawing/2014/main" id="{42228F6A-E77F-C997-DBD4-E99AF403152A}"/>
              </a:ext>
            </a:extLst>
          </p:cNvPr>
          <p:cNvSpPr>
            <a:spLocks noGrp="1"/>
          </p:cNvSpPr>
          <p:nvPr>
            <p:ph type="ftr" sz="quarter" idx="11"/>
          </p:nvPr>
        </p:nvSpPr>
        <p:spPr>
          <a:xfrm>
            <a:off x="2209800" y="6356350"/>
            <a:ext cx="5562600" cy="365125"/>
          </a:xfrm>
        </p:spPr>
        <p:txBody>
          <a:bodyPr/>
          <a:lstStyle/>
          <a:p>
            <a:pPr>
              <a:defRPr/>
            </a:pPr>
            <a:r>
              <a:rPr lang="en-US"/>
              <a:t>Dr Kumud Saxena         ACSAI-0402 and DBMS                Unit-1</a:t>
            </a:r>
            <a:endParaRPr lang="en-US" dirty="0"/>
          </a:p>
        </p:txBody>
      </p:sp>
      <p:sp>
        <p:nvSpPr>
          <p:cNvPr id="139268" name="Slide Number Placeholder 5">
            <a:extLst>
              <a:ext uri="{FF2B5EF4-FFF2-40B4-BE49-F238E27FC236}">
                <a16:creationId xmlns="" xmlns:a16="http://schemas.microsoft.com/office/drawing/2014/main" id="{BD108A40-8632-581E-94DA-5F0F384091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5B464C-A0EB-40F5-B1E4-8A5C3BC0ECF3}" type="slidenum">
              <a:rPr lang="en-US" altLang="en-US">
                <a:solidFill>
                  <a:srgbClr val="898989"/>
                </a:solidFill>
                <a:latin typeface="Calibri" panose="020F0502020204030204" pitchFamily="34" charset="0"/>
              </a:rPr>
              <a:pPr/>
              <a:t>182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84B5B48-5F49-6F07-2918-665DAF90DD3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dirty="0"/>
          </a:p>
        </p:txBody>
      </p:sp>
      <p:pic>
        <p:nvPicPr>
          <p:cNvPr id="139270" name="Picture 2" descr="E:\NIET\Project\xLogo11.png.pagespeed.ic.pydHLuCQEZ.png">
            <a:extLst>
              <a:ext uri="{FF2B5EF4-FFF2-40B4-BE49-F238E27FC236}">
                <a16:creationId xmlns="" xmlns:a16="http://schemas.microsoft.com/office/drawing/2014/main" id="{A301BE2A-2B62-B95F-BD99-DAAECE3A1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 xmlns:a16="http://schemas.microsoft.com/office/drawing/2014/main" id="{17B1823D-BD45-3C05-1B6A-0FFA4213AD1A}"/>
              </a:ext>
            </a:extLst>
          </p:cNvPr>
          <p:cNvSpPr>
            <a:spLocks noGrp="1"/>
          </p:cNvSpPr>
          <p:nvPr>
            <p:ph idx="1"/>
          </p:nvPr>
        </p:nvSpPr>
        <p:spPr>
          <a:xfrm>
            <a:off x="533400" y="1143000"/>
            <a:ext cx="8229600" cy="4525963"/>
          </a:xfrm>
          <a:ln>
            <a:miter lim="800000"/>
            <a:headEnd/>
            <a:tailEnd/>
          </a:ln>
        </p:spPr>
        <p:txBody>
          <a:bodyPr wrap="none" rtlCol="0">
            <a:spAutoFit/>
          </a:bodyPr>
          <a:lstStyle/>
          <a:p>
            <a:pPr algn="ctr" eaLnBrk="1" fontAlgn="auto" hangingPunct="1">
              <a:spcAft>
                <a:spcPts val="0"/>
              </a:spcAft>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0DBE516-B973-F64F-4466-2DFB243C8C98}"/>
              </a:ext>
            </a:extLst>
          </p:cNvPr>
          <p:cNvSpPr>
            <a:spLocks noGrp="1"/>
          </p:cNvSpPr>
          <p:nvPr>
            <p:ph type="dt" sz="quarter" idx="10"/>
          </p:nvPr>
        </p:nvSpPr>
        <p:spPr/>
        <p:txBody>
          <a:bodyPr/>
          <a:lstStyle/>
          <a:p>
            <a:pPr>
              <a:defRPr/>
            </a:pPr>
            <a:fld id="{F4F3F792-970D-46B9-B850-8CA786A0563E}" type="datetime1">
              <a:rPr lang="en-US"/>
              <a:pPr>
                <a:defRPr/>
              </a:pPr>
              <a:t>08/05/22</a:t>
            </a:fld>
            <a:endParaRPr lang="en-US"/>
          </a:p>
        </p:txBody>
      </p:sp>
      <p:sp>
        <p:nvSpPr>
          <p:cNvPr id="5" name="Footer Placeholder 4">
            <a:extLst>
              <a:ext uri="{FF2B5EF4-FFF2-40B4-BE49-F238E27FC236}">
                <a16:creationId xmlns="" xmlns:a16="http://schemas.microsoft.com/office/drawing/2014/main" id="{E41EEC10-8A4C-719E-EDAE-49390DE9B3C9}"/>
              </a:ext>
            </a:extLst>
          </p:cNvPr>
          <p:cNvSpPr>
            <a:spLocks noGrp="1"/>
          </p:cNvSpPr>
          <p:nvPr>
            <p:ph type="ftr" sz="quarter" idx="11"/>
          </p:nvPr>
        </p:nvSpPr>
        <p:spPr>
          <a:xfrm>
            <a:off x="1981200" y="6356350"/>
            <a:ext cx="60198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0484" name="Slide Number Placeholder 5">
            <a:extLst>
              <a:ext uri="{FF2B5EF4-FFF2-40B4-BE49-F238E27FC236}">
                <a16:creationId xmlns="" xmlns:a16="http://schemas.microsoft.com/office/drawing/2014/main" id="{10282A10-A6E0-5BD1-B99B-AB42BE7BF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9E07CE-84A2-4F8A-9B93-0A1C26B943FE}" type="slidenum">
              <a:rPr lang="en-US" altLang="en-US">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pic>
        <p:nvPicPr>
          <p:cNvPr id="20485" name="Picture 2" descr="E:\NIET\Project\xLogo11.png.pagespeed.ic.pydHLuCQEZ.png">
            <a:extLst>
              <a:ext uri="{FF2B5EF4-FFF2-40B4-BE49-F238E27FC236}">
                <a16:creationId xmlns="" xmlns:a16="http://schemas.microsoft.com/office/drawing/2014/main" id="{94C4EA64-0E76-ECEF-58EC-CE4EA3B7E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D3A825E6-F8FF-4EC1-73A9-65A425B4C8C1}"/>
              </a:ext>
            </a:extLst>
          </p:cNvPr>
          <p:cNvSpPr txBox="1">
            <a:spLocks/>
          </p:cNvSpPr>
          <p:nvPr/>
        </p:nvSpPr>
        <p:spPr>
          <a:xfrm>
            <a:off x="12954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Unit Objective</a:t>
            </a:r>
            <a:endParaRPr lang="en-US" sz="3200" b="1" dirty="0">
              <a:solidFill>
                <a:schemeClr val="tx1"/>
              </a:solidFill>
            </a:endParaRPr>
          </a:p>
        </p:txBody>
      </p:sp>
      <p:sp>
        <p:nvSpPr>
          <p:cNvPr id="7" name="Rectangle 6">
            <a:extLst>
              <a:ext uri="{FF2B5EF4-FFF2-40B4-BE49-F238E27FC236}">
                <a16:creationId xmlns="" xmlns:a16="http://schemas.microsoft.com/office/drawing/2014/main" id="{9A9E5C4C-C90E-4FA3-85B6-95B2C2675255}"/>
              </a:ext>
            </a:extLst>
          </p:cNvPr>
          <p:cNvSpPr/>
          <p:nvPr/>
        </p:nvSpPr>
        <p:spPr>
          <a:xfrm>
            <a:off x="457200" y="1219200"/>
            <a:ext cx="8305800" cy="4154488"/>
          </a:xfrm>
          <a:prstGeom prst="rect">
            <a:avLst/>
          </a:prstGeom>
        </p:spPr>
        <p:txBody>
          <a:bodyPr>
            <a:spAutoFit/>
          </a:bodyPr>
          <a:lstStyle/>
          <a:p>
            <a:pPr marL="457200" indent="-457200" algn="just">
              <a:buFont typeface="+mj-lt"/>
              <a:buAutoNum type="arabicPeriod"/>
              <a:defRPr/>
            </a:pPr>
            <a:r>
              <a:rPr lang="en-US" sz="2400" dirty="0">
                <a:latin typeface="+mn-lt"/>
              </a:rPr>
              <a:t>Concurrency Control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a:p>
            <a:pPr marL="457200" indent="-457200" algn="just">
              <a:buFont typeface="+mj-lt"/>
              <a:buAutoNum type="arabicPeriod"/>
              <a:defRPr/>
            </a:pPr>
            <a:r>
              <a:rPr lang="en-US" sz="2400" dirty="0">
                <a:latin typeface="+mn-lt"/>
              </a:rPr>
              <a:t>Concurrency control is the activity of coordinating the simultaneous execution of transactions in a multiprocessing or multi-user database management system. The objective of concurrency control is to ensure the serializability of transactions in a multi-user database management system.</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63B80E8-889F-B872-991A-64C6935FDA32}"/>
              </a:ext>
            </a:extLst>
          </p:cNvPr>
          <p:cNvSpPr>
            <a:spLocks noGrp="1"/>
          </p:cNvSpPr>
          <p:nvPr>
            <p:ph type="dt" sz="quarter" idx="10"/>
          </p:nvPr>
        </p:nvSpPr>
        <p:spPr/>
        <p:txBody>
          <a:bodyPr/>
          <a:lstStyle/>
          <a:p>
            <a:pPr>
              <a:defRPr/>
            </a:pPr>
            <a:fld id="{8711CDC2-A564-4A64-BC73-11C4920016C5}" type="datetime1">
              <a:rPr lang="en-US"/>
              <a:pPr>
                <a:defRPr/>
              </a:pPr>
              <a:t>08/05/22</a:t>
            </a:fld>
            <a:endParaRPr lang="en-US"/>
          </a:p>
        </p:txBody>
      </p:sp>
      <p:sp>
        <p:nvSpPr>
          <p:cNvPr id="5" name="Footer Placeholder 4">
            <a:extLst>
              <a:ext uri="{FF2B5EF4-FFF2-40B4-BE49-F238E27FC236}">
                <a16:creationId xmlns="" xmlns:a16="http://schemas.microsoft.com/office/drawing/2014/main" id="{7BF87AA9-8DBD-F47D-AC70-63CF663C825A}"/>
              </a:ext>
            </a:extLst>
          </p:cNvPr>
          <p:cNvSpPr>
            <a:spLocks noGrp="1"/>
          </p:cNvSpPr>
          <p:nvPr>
            <p:ph type="ftr" sz="quarter" idx="11"/>
          </p:nvPr>
        </p:nvSpPr>
        <p:spPr>
          <a:xfrm>
            <a:off x="2209800" y="6356350"/>
            <a:ext cx="55626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3076" name="Slide Number Placeholder 5">
            <a:extLst>
              <a:ext uri="{FF2B5EF4-FFF2-40B4-BE49-F238E27FC236}">
                <a16:creationId xmlns="" xmlns:a16="http://schemas.microsoft.com/office/drawing/2014/main" id="{56AEDF1B-B0CE-FB3E-6488-E4A3799D65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D3E53D-5F21-4D7E-8FCD-CFD867EC2099}"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pic>
        <p:nvPicPr>
          <p:cNvPr id="3077" name="Picture 2" descr="E:\NIET\Project\xLogo11.png.pagespeed.ic.pydHLuCQEZ.png">
            <a:extLst>
              <a:ext uri="{FF2B5EF4-FFF2-40B4-BE49-F238E27FC236}">
                <a16:creationId xmlns="" xmlns:a16="http://schemas.microsoft.com/office/drawing/2014/main" id="{0FF15E99-56D1-0E94-CA3F-64CB094A6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 xmlns:a16="http://schemas.microsoft.com/office/drawing/2014/main" id="{274F7A03-9BA3-EB3E-4E06-42BAC59D072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Brief Introduction of Faculty member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98F25B-E39C-4536-39AB-CDE5B5ECB77E}"/>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00883405-9278-466D-E867-F3DA8C8DC7CA}"/>
              </a:ext>
            </a:extLst>
          </p:cNvPr>
          <p:cNvSpPr>
            <a:spLocks noGrp="1"/>
          </p:cNvSpPr>
          <p:nvPr>
            <p:ph type="ftr" sz="quarter" idx="11"/>
          </p:nvPr>
        </p:nvSpPr>
        <p:spPr/>
        <p:txBody>
          <a:bodyPr/>
          <a:lstStyle/>
          <a:p>
            <a:pPr>
              <a:defRPr/>
            </a:pPr>
            <a:r>
              <a:rPr lang="en-US"/>
              <a:t>Dr Kumud Saxena         ACSAI-0402 and DBMS                Unit-1</a:t>
            </a:r>
          </a:p>
        </p:txBody>
      </p:sp>
      <p:sp>
        <p:nvSpPr>
          <p:cNvPr id="21508" name="Slide Number Placeholder 3">
            <a:extLst>
              <a:ext uri="{FF2B5EF4-FFF2-40B4-BE49-F238E27FC236}">
                <a16:creationId xmlns="" xmlns:a16="http://schemas.microsoft.com/office/drawing/2014/main" id="{25E33B63-E681-CFFD-CAC7-79208AD06C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445D5F-42A9-4371-92D3-7DA830AA2F18}"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pic>
        <p:nvPicPr>
          <p:cNvPr id="21509" name="Picture 2" descr="E:\NIET\Project\xLogo11.png.pagespeed.ic.pydHLuCQEZ.png">
            <a:extLst>
              <a:ext uri="{FF2B5EF4-FFF2-40B4-BE49-F238E27FC236}">
                <a16:creationId xmlns="" xmlns:a16="http://schemas.microsoft.com/office/drawing/2014/main" id="{76E21D81-14E6-7881-6535-EC0DE824A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0E30DFF9-E2D0-989E-6B0F-A0665DB06AD4}"/>
              </a:ext>
            </a:extLst>
          </p:cNvPr>
          <p:cNvSpPr txBox="1">
            <a:spLocks/>
          </p:cNvSpPr>
          <p:nvPr/>
        </p:nvSpPr>
        <p:spPr>
          <a:xfrm>
            <a:off x="1295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Topic – Transaction and its Property Objective</a:t>
            </a:r>
            <a:endParaRPr lang="en-US" sz="3200" b="1" dirty="0">
              <a:solidFill>
                <a:schemeClr val="tx1"/>
              </a:solidFill>
            </a:endParaRPr>
          </a:p>
        </p:txBody>
      </p:sp>
      <p:sp>
        <p:nvSpPr>
          <p:cNvPr id="21511" name="Rectangle 6">
            <a:extLst>
              <a:ext uri="{FF2B5EF4-FFF2-40B4-BE49-F238E27FC236}">
                <a16:creationId xmlns="" xmlns:a16="http://schemas.microsoft.com/office/drawing/2014/main" id="{1E536B80-5516-6F27-44CB-5AAA356C3653}"/>
              </a:ext>
            </a:extLst>
          </p:cNvPr>
          <p:cNvSpPr>
            <a:spLocks noChangeArrowheads="1"/>
          </p:cNvSpPr>
          <p:nvPr/>
        </p:nvSpPr>
        <p:spPr bwMode="auto">
          <a:xfrm>
            <a:off x="685800" y="1524000"/>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a:t>The DBMS is used to schedule the access of data concurrently.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It means that the user can access multiple data from the database without being interfered with each other.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Transactions are used to manage concurrency.</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 It is also used to satisfy ACID properties.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 xmlns:a16="http://schemas.microsoft.com/office/drawing/2014/main" id="{94999DED-487D-DAC8-B6E0-0C8A73A6021C}"/>
              </a:ext>
            </a:extLst>
          </p:cNvPr>
          <p:cNvSpPr>
            <a:spLocks noGrp="1"/>
          </p:cNvSpPr>
          <p:nvPr>
            <p:ph idx="1"/>
          </p:nvPr>
        </p:nvSpPr>
        <p:spPr>
          <a:xfrm>
            <a:off x="533400" y="1143000"/>
            <a:ext cx="8229600" cy="5029200"/>
          </a:xfrm>
        </p:spPr>
        <p:txBody>
          <a:bodyPr/>
          <a:lstStyle/>
          <a:p>
            <a:pPr algn="just" eaLnBrk="1" hangingPunct="1">
              <a:buFont typeface="Arial" panose="020B0604020202020204" pitchFamily="34" charset="0"/>
              <a:buNone/>
            </a:pPr>
            <a:r>
              <a:rPr lang="en-US" altLang="en-US" sz="2400" b="1">
                <a:solidFill>
                  <a:srgbClr val="C00000"/>
                </a:solidFill>
              </a:rPr>
              <a:t>Goal :- </a:t>
            </a:r>
            <a:r>
              <a:rPr lang="en-US" altLang="en-US" sz="2400">
                <a:solidFill>
                  <a:srgbClr val="0070C0"/>
                </a:solidFill>
              </a:rPr>
              <a:t>Understand the basic properties of a transaction and learn the concepts underlying transaction processing as well as the concurrent executions of transactions.</a:t>
            </a:r>
          </a:p>
          <a:p>
            <a:pPr algn="just" eaLnBrk="1" hangingPunct="1">
              <a:buFont typeface="Arial" panose="020B0604020202020204" pitchFamily="34" charset="0"/>
              <a:buNone/>
            </a:pPr>
            <a:r>
              <a:rPr lang="en-US" altLang="en-US" sz="2400"/>
              <a:t>	A transaction is a unit of a program execution that accesses and possibly modifies various data objects (tuples, relations). </a:t>
            </a:r>
            <a:r>
              <a:rPr lang="en-US" altLang="en-US" sz="2400" b="1"/>
              <a:t>Or </a:t>
            </a:r>
            <a:endParaRPr lang="en-US" altLang="en-US" sz="2200" b="1"/>
          </a:p>
          <a:p>
            <a:pPr algn="just" eaLnBrk="1" hangingPunct="1">
              <a:buFont typeface="Wingdings" panose="05000000000000000000" pitchFamily="2" charset="2"/>
              <a:buChar char="§"/>
            </a:pPr>
            <a:r>
              <a:rPr lang="en-US" altLang="en-US" sz="2200"/>
              <a:t>Collections of operations that form a single logical unit of work are called transactions.</a:t>
            </a:r>
          </a:p>
          <a:p>
            <a:pPr algn="just" eaLnBrk="1" hangingPunct="1">
              <a:buFont typeface="Wingdings" panose="05000000000000000000" pitchFamily="2" charset="2"/>
              <a:buChar char="§"/>
            </a:pPr>
            <a:r>
              <a:rPr lang="en-US" altLang="en-US" sz="2200"/>
              <a:t> A database system must ensure proper execution of transactions despite failures — either the entire transaction executes, or none of it does.</a:t>
            </a:r>
            <a:endParaRPr lang="en-US" altLang="en-US" sz="2400"/>
          </a:p>
          <a:p>
            <a:pPr algn="just" eaLnBrk="1" hangingPunct="1">
              <a:buFont typeface="Arial" panose="020B0604020202020204" pitchFamily="34" charset="0"/>
              <a:buNone/>
            </a:pPr>
            <a:r>
              <a:rPr lang="en-US" altLang="en-US" sz="1900" b="1">
                <a:solidFill>
                  <a:srgbClr val="FF0000"/>
                </a:solidFill>
              </a:rPr>
              <a:t>	Transaction Operations are :- Read (),Write ();</a:t>
            </a:r>
          </a:p>
        </p:txBody>
      </p:sp>
      <p:sp>
        <p:nvSpPr>
          <p:cNvPr id="4" name="Date Placeholder 3">
            <a:extLst>
              <a:ext uri="{FF2B5EF4-FFF2-40B4-BE49-F238E27FC236}">
                <a16:creationId xmlns="" xmlns:a16="http://schemas.microsoft.com/office/drawing/2014/main" id="{BC43CD6E-D641-A796-3D59-EBA45DF74B91}"/>
              </a:ext>
            </a:extLst>
          </p:cNvPr>
          <p:cNvSpPr>
            <a:spLocks noGrp="1"/>
          </p:cNvSpPr>
          <p:nvPr>
            <p:ph type="dt" sz="quarter" idx="10"/>
          </p:nvPr>
        </p:nvSpPr>
        <p:spPr/>
        <p:txBody>
          <a:bodyPr/>
          <a:lstStyle/>
          <a:p>
            <a:pPr>
              <a:defRPr/>
            </a:pPr>
            <a:fld id="{9558FB7E-F14B-40C9-B958-BC2AB218B1B3}" type="datetime1">
              <a:rPr lang="en-US"/>
              <a:pPr>
                <a:defRPr/>
              </a:pPr>
              <a:t>08/05/22</a:t>
            </a:fld>
            <a:endParaRPr lang="en-US"/>
          </a:p>
        </p:txBody>
      </p:sp>
      <p:sp>
        <p:nvSpPr>
          <p:cNvPr id="5" name="Footer Placeholder 4">
            <a:extLst>
              <a:ext uri="{FF2B5EF4-FFF2-40B4-BE49-F238E27FC236}">
                <a16:creationId xmlns="" xmlns:a16="http://schemas.microsoft.com/office/drawing/2014/main" id="{FD8367FC-A6F7-C5CB-F54C-50AA730DFF27}"/>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2533" name="Slide Number Placeholder 5">
            <a:extLst>
              <a:ext uri="{FF2B5EF4-FFF2-40B4-BE49-F238E27FC236}">
                <a16:creationId xmlns="" xmlns:a16="http://schemas.microsoft.com/office/drawing/2014/main" id="{9D306D36-1D8D-12F7-AE78-8326DAE995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A3B5A7-8C8C-41ED-829F-CEE9F9056133}"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A296E6B-2CFF-98E6-3C0E-053B9D072D3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Transaction</a:t>
            </a:r>
          </a:p>
        </p:txBody>
      </p:sp>
      <p:pic>
        <p:nvPicPr>
          <p:cNvPr id="22535" name="Picture 2" descr="E:\NIET\Project\xLogo11.png.pagespeed.ic.pydHLuCQEZ.png">
            <a:extLst>
              <a:ext uri="{FF2B5EF4-FFF2-40B4-BE49-F238E27FC236}">
                <a16:creationId xmlns="" xmlns:a16="http://schemas.microsoft.com/office/drawing/2014/main" id="{F453FE71-214B-A9DD-3C94-5A01B965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1" end="1"/>
                                            </p:txEl>
                                          </p:spTgt>
                                        </p:tgtEl>
                                        <p:attrNameLst>
                                          <p:attrName>style.visibility</p:attrName>
                                        </p:attrNameLst>
                                      </p:cBhvr>
                                      <p:to>
                                        <p:strVal val="visible"/>
                                      </p:to>
                                    </p:set>
                                    <p:anim calcmode="lin" valueType="num">
                                      <p:cBhvr additive="base">
                                        <p:cTn id="19"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6">
                                            <p:txEl>
                                              <p:pRg st="2" end="2"/>
                                            </p:txEl>
                                          </p:spTgt>
                                        </p:tgtEl>
                                        <p:attrNameLst>
                                          <p:attrName>style.visibility</p:attrName>
                                        </p:attrNameLst>
                                      </p:cBhvr>
                                      <p:to>
                                        <p:strVal val="visible"/>
                                      </p:to>
                                    </p:set>
                                    <p:anim calcmode="lin" valueType="num">
                                      <p:cBhvr additive="base">
                                        <p:cTn id="23"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6">
                                            <p:txEl>
                                              <p:pRg st="3" end="3"/>
                                            </p:txEl>
                                          </p:spTgt>
                                        </p:tgtEl>
                                        <p:attrNameLst>
                                          <p:attrName>style.visibility</p:attrName>
                                        </p:attrNameLst>
                                      </p:cBhvr>
                                      <p:to>
                                        <p:strVal val="visible"/>
                                      </p:to>
                                    </p:set>
                                    <p:anim calcmode="lin" valueType="num">
                                      <p:cBhvr additive="base">
                                        <p:cTn id="29"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66">
                                            <p:txEl>
                                              <p:pRg st="4" end="4"/>
                                            </p:txEl>
                                          </p:spTgt>
                                        </p:tgtEl>
                                        <p:attrNameLst>
                                          <p:attrName>style.visibility</p:attrName>
                                        </p:attrNameLst>
                                      </p:cBhvr>
                                      <p:to>
                                        <p:strVal val="visible"/>
                                      </p:to>
                                    </p:set>
                                    <p:anim calcmode="lin" valueType="num">
                                      <p:cBhvr additive="base">
                                        <p:cTn id="35"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 xmlns:a16="http://schemas.microsoft.com/office/drawing/2014/main" id="{F02960C2-3911-35B6-7264-2AB611FA71AE}"/>
              </a:ext>
            </a:extLst>
          </p:cNvPr>
          <p:cNvSpPr>
            <a:spLocks noGrp="1"/>
          </p:cNvSpPr>
          <p:nvPr>
            <p:ph idx="1"/>
          </p:nvPr>
        </p:nvSpPr>
        <p:spPr>
          <a:xfrm>
            <a:off x="533400" y="1143000"/>
            <a:ext cx="8229600" cy="5181600"/>
          </a:xfrm>
        </p:spPr>
        <p:txBody>
          <a:bodyPr/>
          <a:lstStyle/>
          <a:p>
            <a:pPr eaLnBrk="1" hangingPunct="1">
              <a:buFont typeface="Arial" panose="020B0604020202020204" pitchFamily="34" charset="0"/>
              <a:buNone/>
            </a:pPr>
            <a:r>
              <a:rPr lang="en-US" altLang="en-US" sz="2200">
                <a:ea typeface="MS PGothic" panose="020B0600070205080204" pitchFamily="34" charset="-128"/>
              </a:rPr>
              <a:t>E.g., transaction to transfer $50 from account A to account B:</a:t>
            </a:r>
          </a:p>
          <a:p>
            <a:pPr lvl="1" eaLnBrk="1" hangingPunct="1">
              <a:buFont typeface="Monotype Sorts" charset="2"/>
              <a:buNone/>
            </a:pPr>
            <a:r>
              <a:rPr lang="en-US" altLang="en-US" sz="2200">
                <a:ea typeface="MS PGothic" panose="020B0600070205080204" pitchFamily="34" charset="-128"/>
              </a:rPr>
              <a:t>1.	</a:t>
            </a:r>
            <a:r>
              <a:rPr lang="en-US" altLang="en-US" sz="2200" b="1">
                <a:ea typeface="MS PGothic" panose="020B0600070205080204" pitchFamily="34" charset="-128"/>
              </a:rPr>
              <a:t>read</a:t>
            </a:r>
            <a:r>
              <a:rPr lang="en-US" altLang="en-US" sz="2200">
                <a:ea typeface="MS PGothic" panose="020B0600070205080204" pitchFamily="34" charset="-128"/>
              </a:rPr>
              <a:t>(</a:t>
            </a:r>
            <a:r>
              <a:rPr lang="en-US" altLang="en-US" sz="2200" i="1">
                <a:ea typeface="MS PGothic" panose="020B0600070205080204" pitchFamily="34" charset="-128"/>
              </a:rPr>
              <a:t>A</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2.	</a:t>
            </a:r>
            <a:r>
              <a:rPr lang="en-US" altLang="en-US" sz="2200" i="1">
                <a:ea typeface="MS PGothic" panose="020B0600070205080204" pitchFamily="34" charset="-128"/>
              </a:rPr>
              <a:t>A</a:t>
            </a:r>
            <a:r>
              <a:rPr lang="en-US" altLang="en-US" sz="2200">
                <a:ea typeface="MS PGothic" panose="020B0600070205080204" pitchFamily="34" charset="-128"/>
              </a:rPr>
              <a:t> := </a:t>
            </a:r>
            <a:r>
              <a:rPr lang="en-US" altLang="en-US" sz="2200" i="1">
                <a:ea typeface="MS PGothic" panose="020B0600070205080204" pitchFamily="34" charset="-128"/>
              </a:rPr>
              <a:t>A – </a:t>
            </a:r>
            <a:r>
              <a:rPr lang="en-US" altLang="en-US" sz="2200">
                <a:ea typeface="MS PGothic" panose="020B0600070205080204" pitchFamily="34" charset="-128"/>
              </a:rPr>
              <a:t>50</a:t>
            </a:r>
          </a:p>
          <a:p>
            <a:pPr lvl="1" eaLnBrk="1" hangingPunct="1">
              <a:buFont typeface="Monotype Sorts" charset="2"/>
              <a:buNone/>
            </a:pPr>
            <a:r>
              <a:rPr lang="en-US" altLang="en-US" sz="2200">
                <a:ea typeface="MS PGothic" panose="020B0600070205080204" pitchFamily="34" charset="-128"/>
              </a:rPr>
              <a:t>3.	</a:t>
            </a:r>
            <a:r>
              <a:rPr lang="en-US" altLang="en-US" sz="2200" b="1">
                <a:ea typeface="MS PGothic" panose="020B0600070205080204" pitchFamily="34" charset="-128"/>
              </a:rPr>
              <a:t>write</a:t>
            </a:r>
            <a:r>
              <a:rPr lang="en-US" altLang="en-US" sz="2200">
                <a:ea typeface="MS PGothic" panose="020B0600070205080204" pitchFamily="34" charset="-128"/>
              </a:rPr>
              <a:t>(</a:t>
            </a:r>
            <a:r>
              <a:rPr lang="en-US" altLang="en-US" sz="2200" i="1">
                <a:ea typeface="MS PGothic" panose="020B0600070205080204" pitchFamily="34" charset="-128"/>
              </a:rPr>
              <a:t>A</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4.	</a:t>
            </a:r>
            <a:r>
              <a:rPr lang="en-US" altLang="en-US" sz="2200" b="1">
                <a:ea typeface="MS PGothic" panose="020B0600070205080204" pitchFamily="34" charset="-128"/>
              </a:rPr>
              <a:t>read</a:t>
            </a:r>
            <a:r>
              <a:rPr lang="en-US" altLang="en-US" sz="2200">
                <a:ea typeface="MS PGothic" panose="020B0600070205080204" pitchFamily="34" charset="-128"/>
              </a:rPr>
              <a:t>(</a:t>
            </a:r>
            <a:r>
              <a:rPr lang="en-US" altLang="en-US" sz="2200" i="1">
                <a:ea typeface="MS PGothic" panose="020B0600070205080204" pitchFamily="34" charset="-128"/>
              </a:rPr>
              <a:t>B</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5.	</a:t>
            </a:r>
            <a:r>
              <a:rPr lang="en-US" altLang="en-US" sz="2200" i="1">
                <a:ea typeface="MS PGothic" panose="020B0600070205080204" pitchFamily="34" charset="-128"/>
              </a:rPr>
              <a:t>B</a:t>
            </a:r>
            <a:r>
              <a:rPr lang="en-US" altLang="en-US" sz="2200">
                <a:ea typeface="MS PGothic" panose="020B0600070205080204" pitchFamily="34" charset="-128"/>
              </a:rPr>
              <a:t> := </a:t>
            </a:r>
            <a:r>
              <a:rPr lang="en-US" altLang="en-US" sz="2200" i="1">
                <a:ea typeface="MS PGothic" panose="020B0600070205080204" pitchFamily="34" charset="-128"/>
              </a:rPr>
              <a:t>B + </a:t>
            </a:r>
            <a:r>
              <a:rPr lang="en-US" altLang="en-US" sz="2200">
                <a:ea typeface="MS PGothic" panose="020B0600070205080204" pitchFamily="34" charset="-128"/>
              </a:rPr>
              <a:t>50</a:t>
            </a:r>
          </a:p>
          <a:p>
            <a:pPr lvl="1" eaLnBrk="1" hangingPunct="1">
              <a:buFont typeface="Monotype Sorts" charset="2"/>
              <a:buNone/>
            </a:pPr>
            <a:r>
              <a:rPr lang="en-US" altLang="en-US" sz="2200">
                <a:ea typeface="MS PGothic" panose="020B0600070205080204" pitchFamily="34" charset="-128"/>
              </a:rPr>
              <a:t>6.	</a:t>
            </a:r>
            <a:r>
              <a:rPr lang="en-US" altLang="en-US" sz="2200" b="1">
                <a:ea typeface="MS PGothic" panose="020B0600070205080204" pitchFamily="34" charset="-128"/>
              </a:rPr>
              <a:t>write</a:t>
            </a:r>
            <a:r>
              <a:rPr lang="en-US" altLang="en-US" sz="2200">
                <a:ea typeface="MS PGothic" panose="020B0600070205080204" pitchFamily="34" charset="-128"/>
              </a:rPr>
              <a:t>(</a:t>
            </a:r>
            <a:r>
              <a:rPr lang="en-US" altLang="en-US" sz="2200" i="1">
                <a:ea typeface="MS PGothic" panose="020B0600070205080204" pitchFamily="34" charset="-128"/>
              </a:rPr>
              <a:t>B)</a:t>
            </a:r>
            <a:endParaRPr lang="en-US" altLang="en-US" sz="2200">
              <a:ea typeface="MS PGothic" panose="020B0600070205080204" pitchFamily="34" charset="-128"/>
            </a:endParaRPr>
          </a:p>
          <a:p>
            <a:pPr eaLnBrk="1" hangingPunct="1">
              <a:buFont typeface="Arial" panose="020B0604020202020204" pitchFamily="34" charset="0"/>
              <a:buNone/>
            </a:pPr>
            <a:r>
              <a:rPr lang="en-US" altLang="en-US" sz="2200">
                <a:ea typeface="MS PGothic" panose="020B0600070205080204" pitchFamily="34" charset="-128"/>
              </a:rPr>
              <a:t>Two main issues to deal with:</a:t>
            </a:r>
          </a:p>
          <a:p>
            <a:pPr lvl="1" eaLnBrk="1" hangingPunct="1"/>
            <a:r>
              <a:rPr lang="en-US" altLang="en-US" sz="2200">
                <a:ea typeface="MS PGothic" panose="020B0600070205080204" pitchFamily="34" charset="-128"/>
              </a:rPr>
              <a:t>Failures of various kinds, such as hardware failures and system crashes</a:t>
            </a:r>
          </a:p>
          <a:p>
            <a:pPr lvl="1" eaLnBrk="1" hangingPunct="1"/>
            <a:r>
              <a:rPr lang="en-US" altLang="en-US" sz="2200">
                <a:ea typeface="MS PGothic" panose="020B0600070205080204" pitchFamily="34" charset="-128"/>
              </a:rPr>
              <a:t>Concurrent execution of multiple transactions</a:t>
            </a:r>
            <a:endParaRPr lang="en-US" altLang="en-US" sz="2200"/>
          </a:p>
        </p:txBody>
      </p:sp>
      <p:sp>
        <p:nvSpPr>
          <p:cNvPr id="4" name="Date Placeholder 3">
            <a:extLst>
              <a:ext uri="{FF2B5EF4-FFF2-40B4-BE49-F238E27FC236}">
                <a16:creationId xmlns="" xmlns:a16="http://schemas.microsoft.com/office/drawing/2014/main" id="{A6C11225-1930-5635-D8DB-FF1885310E0B}"/>
              </a:ext>
            </a:extLst>
          </p:cNvPr>
          <p:cNvSpPr>
            <a:spLocks noGrp="1"/>
          </p:cNvSpPr>
          <p:nvPr>
            <p:ph type="dt" sz="quarter" idx="10"/>
          </p:nvPr>
        </p:nvSpPr>
        <p:spPr/>
        <p:txBody>
          <a:bodyPr/>
          <a:lstStyle/>
          <a:p>
            <a:pPr>
              <a:defRPr/>
            </a:pPr>
            <a:fld id="{D5A68ED7-A8E4-4D8A-BD8C-AE4ED3EF47F7}" type="datetime1">
              <a:rPr lang="en-US"/>
              <a:pPr>
                <a:defRPr/>
              </a:pPr>
              <a:t>08/05/22</a:t>
            </a:fld>
            <a:endParaRPr lang="en-US"/>
          </a:p>
        </p:txBody>
      </p:sp>
      <p:sp>
        <p:nvSpPr>
          <p:cNvPr id="5" name="Footer Placeholder 4">
            <a:extLst>
              <a:ext uri="{FF2B5EF4-FFF2-40B4-BE49-F238E27FC236}">
                <a16:creationId xmlns="" xmlns:a16="http://schemas.microsoft.com/office/drawing/2014/main" id="{18AB9F30-8E85-E7AD-310E-5C48CE204E42}"/>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3557" name="Slide Number Placeholder 5">
            <a:extLst>
              <a:ext uri="{FF2B5EF4-FFF2-40B4-BE49-F238E27FC236}">
                <a16:creationId xmlns="" xmlns:a16="http://schemas.microsoft.com/office/drawing/2014/main" id="{1C62E5DF-CBB7-5D35-B94A-B13A424F66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58EDAA-D1E6-49AE-A27F-99E378D07787}" type="slidenum">
              <a:rPr lang="en-US" altLang="en-US">
                <a:solidFill>
                  <a:srgbClr val="898989"/>
                </a:solidFill>
                <a:latin typeface="Calibri" panose="020F0502020204030204" pitchFamily="34" charset="0"/>
              </a:rPr>
              <a:pPr/>
              <a:t>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BE12FA9-B64A-DCE4-CB1C-1961CABB8C1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a:t>
            </a:r>
          </a:p>
        </p:txBody>
      </p:sp>
      <p:pic>
        <p:nvPicPr>
          <p:cNvPr id="23559" name="Picture 2" descr="E:\NIET\Project\xLogo11.png.pagespeed.ic.pydHLuCQEZ.png">
            <a:extLst>
              <a:ext uri="{FF2B5EF4-FFF2-40B4-BE49-F238E27FC236}">
                <a16:creationId xmlns="" xmlns:a16="http://schemas.microsoft.com/office/drawing/2014/main" id="{6A022EAD-3A80-606E-76B3-A6454D0EB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 xmlns:a16="http://schemas.microsoft.com/office/drawing/2014/main" id="{88534C4A-5E87-621A-1C25-BBF5D9B260E2}"/>
              </a:ext>
            </a:extLst>
          </p:cNvPr>
          <p:cNvSpPr>
            <a:spLocks noGrp="1"/>
          </p:cNvSpPr>
          <p:nvPr>
            <p:ph idx="1"/>
          </p:nvPr>
        </p:nvSpPr>
        <p:spPr>
          <a:xfrm>
            <a:off x="533400" y="1143000"/>
            <a:ext cx="8229600" cy="4525963"/>
          </a:xfrm>
        </p:spPr>
        <p:txBody>
          <a:bodyPr/>
          <a:lstStyle/>
          <a:p>
            <a:pPr marL="514350" indent="-514350" eaLnBrk="1" hangingPunct="1">
              <a:buFont typeface="Arial" panose="020B0604020202020204" pitchFamily="34" charset="0"/>
              <a:buNone/>
            </a:pPr>
            <a:r>
              <a:rPr lang="en-US" altLang="en-US" sz="2400"/>
              <a:t>To preserve the integrity of data the database system must ensure  ACID Properties.</a:t>
            </a:r>
          </a:p>
          <a:p>
            <a:pPr marL="514350" indent="-514350" eaLnBrk="1" hangingPunct="1">
              <a:buFont typeface="Arial" panose="020B0604020202020204" pitchFamily="34" charset="0"/>
              <a:buNone/>
            </a:pPr>
            <a:endParaRPr lang="en-US" altLang="en-US" sz="2400"/>
          </a:p>
          <a:p>
            <a:pPr marL="514350" indent="-514350" eaLnBrk="1" hangingPunct="1">
              <a:buFont typeface="Arial" panose="020B0604020202020204" pitchFamily="34" charset="0"/>
              <a:buNone/>
            </a:pPr>
            <a:r>
              <a:rPr lang="en-US" altLang="en-US" sz="2400" b="1">
                <a:solidFill>
                  <a:srgbClr val="C00000"/>
                </a:solidFill>
              </a:rPr>
              <a:t>ACID Properties are :-</a:t>
            </a:r>
            <a:endParaRPr lang="en-US" altLang="en-US" sz="2400" b="1">
              <a:solidFill>
                <a:srgbClr val="C00000"/>
              </a:solidFill>
              <a:ea typeface="MS PGothic" panose="020B0600070205080204" pitchFamily="34" charset="-128"/>
            </a:endParaRPr>
          </a:p>
          <a:p>
            <a:pPr marL="514350" indent="-514350" eaLnBrk="1" hangingPunct="1">
              <a:buFont typeface="Calibri" panose="020F0502020204030204" pitchFamily="34" charset="0"/>
              <a:buAutoNum type="arabicPeriod"/>
            </a:pPr>
            <a:r>
              <a:rPr lang="en-US" altLang="en-US" sz="2200">
                <a:ea typeface="MS PGothic" panose="020B0600070205080204" pitchFamily="34" charset="-128"/>
              </a:rPr>
              <a:t>Atomicity</a:t>
            </a:r>
          </a:p>
          <a:p>
            <a:pPr marL="514350" indent="-514350" eaLnBrk="1" hangingPunct="1">
              <a:buFont typeface="Calibri" panose="020F0502020204030204" pitchFamily="34" charset="0"/>
              <a:buAutoNum type="arabicPeriod"/>
            </a:pPr>
            <a:r>
              <a:rPr lang="en-US" altLang="en-US" sz="2200">
                <a:ea typeface="MS PGothic" panose="020B0600070205080204" pitchFamily="34" charset="-128"/>
              </a:rPr>
              <a:t>Durability</a:t>
            </a:r>
          </a:p>
          <a:p>
            <a:pPr marL="514350" indent="-514350" eaLnBrk="1" hangingPunct="1">
              <a:buFont typeface="Calibri" panose="020F0502020204030204" pitchFamily="34" charset="0"/>
              <a:buAutoNum type="arabicPeriod"/>
            </a:pPr>
            <a:r>
              <a:rPr lang="en-US" altLang="en-US" sz="2200">
                <a:ea typeface="MS PGothic" panose="020B0600070205080204" pitchFamily="34" charset="-128"/>
              </a:rPr>
              <a:t>Consistency</a:t>
            </a:r>
          </a:p>
          <a:p>
            <a:pPr marL="514350" indent="-514350" eaLnBrk="1" hangingPunct="1">
              <a:buFont typeface="Calibri" panose="020F0502020204030204" pitchFamily="34" charset="0"/>
              <a:buAutoNum type="arabicPeriod"/>
            </a:pPr>
            <a:r>
              <a:rPr lang="en-US" altLang="en-US" sz="2200">
                <a:ea typeface="MS PGothic" panose="020B0600070205080204" pitchFamily="34" charset="-128"/>
              </a:rPr>
              <a:t>Isolation</a:t>
            </a:r>
            <a:endParaRPr lang="en-US" altLang="en-US" sz="2200" b="1">
              <a:solidFill>
                <a:srgbClr val="FF0000"/>
              </a:solidFill>
            </a:endParaRPr>
          </a:p>
          <a:p>
            <a:pPr marL="514350" indent="-514350" eaLnBrk="1" hangingPunct="1">
              <a:buFont typeface="Calibri" panose="020F0502020204030204" pitchFamily="34" charset="0"/>
              <a:buAutoNum type="arabicPeriod"/>
            </a:pPr>
            <a:endParaRPr lang="en-US" altLang="en-US" sz="2200">
              <a:ea typeface="MS PGothic" panose="020B0600070205080204" pitchFamily="34" charset="-128"/>
            </a:endParaRPr>
          </a:p>
        </p:txBody>
      </p:sp>
      <p:sp>
        <p:nvSpPr>
          <p:cNvPr id="4" name="Date Placeholder 3">
            <a:extLst>
              <a:ext uri="{FF2B5EF4-FFF2-40B4-BE49-F238E27FC236}">
                <a16:creationId xmlns="" xmlns:a16="http://schemas.microsoft.com/office/drawing/2014/main" id="{C4497CB3-A0C7-E829-1113-3EFCE19289E5}"/>
              </a:ext>
            </a:extLst>
          </p:cNvPr>
          <p:cNvSpPr>
            <a:spLocks noGrp="1"/>
          </p:cNvSpPr>
          <p:nvPr>
            <p:ph type="dt" sz="quarter" idx="10"/>
          </p:nvPr>
        </p:nvSpPr>
        <p:spPr/>
        <p:txBody>
          <a:bodyPr/>
          <a:lstStyle/>
          <a:p>
            <a:pPr>
              <a:defRPr/>
            </a:pPr>
            <a:fld id="{B3BBE9EB-B466-4F21-987B-B148EBAD3A2B}" type="datetime1">
              <a:rPr lang="en-US"/>
              <a:pPr>
                <a:defRPr/>
              </a:pPr>
              <a:t>08/05/22</a:t>
            </a:fld>
            <a:endParaRPr lang="en-US"/>
          </a:p>
        </p:txBody>
      </p:sp>
      <p:sp>
        <p:nvSpPr>
          <p:cNvPr id="5" name="Footer Placeholder 4">
            <a:extLst>
              <a:ext uri="{FF2B5EF4-FFF2-40B4-BE49-F238E27FC236}">
                <a16:creationId xmlns="" xmlns:a16="http://schemas.microsoft.com/office/drawing/2014/main" id="{7F5743A8-87B6-014B-2D74-1CECFFF38ADA}"/>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4581" name="Slide Number Placeholder 5">
            <a:extLst>
              <a:ext uri="{FF2B5EF4-FFF2-40B4-BE49-F238E27FC236}">
                <a16:creationId xmlns="" xmlns:a16="http://schemas.microsoft.com/office/drawing/2014/main" id="{DC0DDA75-CDF8-FDA6-9A70-0E12E43B11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EC61D8-2E99-4DC8-A06F-FCF3ED6BCE96}" type="slidenum">
              <a:rPr lang="en-US" altLang="en-US">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E7E7E8ED-B452-5BC4-B7C1-BBB3DC7EE0B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Required  Properties of a Transaction</a:t>
            </a:r>
          </a:p>
        </p:txBody>
      </p:sp>
      <p:pic>
        <p:nvPicPr>
          <p:cNvPr id="24583" name="Picture 2" descr="E:\NIET\Project\xLogo11.png.pagespeed.ic.pydHLuCQEZ.png">
            <a:extLst>
              <a:ext uri="{FF2B5EF4-FFF2-40B4-BE49-F238E27FC236}">
                <a16:creationId xmlns="" xmlns:a16="http://schemas.microsoft.com/office/drawing/2014/main" id="{980570D8-27D5-D36C-AAFE-F4D2DED14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 xmlns:a16="http://schemas.microsoft.com/office/drawing/2014/main" id="{310931FD-0F3E-598A-6F46-96719E5E27D3}"/>
              </a:ext>
            </a:extLst>
          </p:cNvPr>
          <p:cNvSpPr>
            <a:spLocks noGrp="1"/>
          </p:cNvSpPr>
          <p:nvPr>
            <p:ph idx="1"/>
          </p:nvPr>
        </p:nvSpPr>
        <p:spPr>
          <a:xfrm>
            <a:off x="533400" y="1143000"/>
            <a:ext cx="8229600" cy="4525963"/>
          </a:xfrm>
        </p:spPr>
        <p:txBody>
          <a:bodyPr/>
          <a:lstStyle/>
          <a:p>
            <a:pPr marL="457200" indent="-457200" algn="just" eaLnBrk="1" hangingPunct="1">
              <a:buFont typeface="+mj-lt"/>
              <a:buAutoNum type="arabicPeriod"/>
              <a:defRPr/>
            </a:pPr>
            <a:r>
              <a:rPr lang="en-US" sz="2000" b="1" dirty="0">
                <a:solidFill>
                  <a:schemeClr val="tx2"/>
                </a:solidFill>
              </a:rPr>
              <a:t>Atomicity</a:t>
            </a:r>
            <a:r>
              <a:rPr lang="en-US" sz="2000" b="1" dirty="0"/>
              <a:t>. </a:t>
            </a:r>
            <a:r>
              <a:rPr lang="en-US" sz="2000" dirty="0"/>
              <a:t> Either all operations of the transaction are properly reflected in the database or none are.</a:t>
            </a:r>
          </a:p>
          <a:p>
            <a:pPr marL="457200" indent="-457200" algn="just" eaLnBrk="1" hangingPunct="1">
              <a:buFont typeface="+mj-lt"/>
              <a:buAutoNum type="arabicPeriod"/>
              <a:defRPr/>
            </a:pPr>
            <a:r>
              <a:rPr lang="en-US" sz="2000" b="1" dirty="0">
                <a:solidFill>
                  <a:schemeClr val="tx2"/>
                </a:solidFill>
              </a:rPr>
              <a:t>Consistency</a:t>
            </a:r>
            <a:r>
              <a:rPr lang="en-US" sz="2000" b="1" dirty="0"/>
              <a:t>.</a:t>
            </a:r>
            <a:r>
              <a:rPr lang="en-US" sz="2000" dirty="0"/>
              <a:t>  Execution of a transaction in isolation preserves the consistency of the database.</a:t>
            </a:r>
          </a:p>
          <a:p>
            <a:pPr marL="457200" indent="-457200" algn="just" eaLnBrk="1" hangingPunct="1">
              <a:buFont typeface="+mj-lt"/>
              <a:buAutoNum type="arabicPeriod"/>
              <a:defRPr/>
            </a:pPr>
            <a:r>
              <a:rPr lang="en-US" sz="2000" b="1" dirty="0">
                <a:solidFill>
                  <a:schemeClr val="tx2"/>
                </a:solidFill>
              </a:rPr>
              <a:t>Isolation</a:t>
            </a:r>
            <a:r>
              <a:rPr lang="en-US" sz="2000" b="1" dirty="0"/>
              <a:t>.</a:t>
            </a:r>
            <a:r>
              <a:rPr lang="en-US" sz="2000" dirty="0"/>
              <a:t>  Although multiple transactions may execute concurrently, each transaction must be unaware of other concurrently executing transactions.  Intermediate transaction results must be hidden from other concurrently executed transactions.  </a:t>
            </a:r>
          </a:p>
          <a:p>
            <a:pPr marL="914400" lvl="1" indent="-457200" algn="just" eaLnBrk="1" hangingPunct="1">
              <a:buFont typeface="Wingdings" pitchFamily="2" charset="2"/>
              <a:buChar char="v"/>
              <a:defRPr/>
            </a:pPr>
            <a:r>
              <a:rPr lang="en-US" sz="2000" dirty="0"/>
              <a:t>That is, for every pair of transactions </a:t>
            </a:r>
            <a:r>
              <a:rPr lang="en-US" sz="2000" i="1" dirty="0"/>
              <a:t>T</a:t>
            </a:r>
            <a:r>
              <a:rPr lang="en-US" sz="2000" i="1" baseline="-25000" dirty="0"/>
              <a:t>i</a:t>
            </a:r>
            <a:r>
              <a:rPr lang="en-US" sz="2000" i="1" dirty="0"/>
              <a:t> </a:t>
            </a:r>
            <a:r>
              <a:rPr lang="en-US" sz="2000" dirty="0"/>
              <a:t>and </a:t>
            </a:r>
            <a:r>
              <a:rPr lang="en-US" sz="2000" i="1" dirty="0" err="1"/>
              <a:t>T</a:t>
            </a:r>
            <a:r>
              <a:rPr lang="en-US" sz="2000" i="1" baseline="-25000" dirty="0" err="1"/>
              <a:t>j</a:t>
            </a:r>
            <a:r>
              <a:rPr lang="en-US" sz="2000" i="1" dirty="0"/>
              <a:t>, </a:t>
            </a:r>
            <a:r>
              <a:rPr lang="en-US" sz="2000" dirty="0"/>
              <a:t>it appears to </a:t>
            </a:r>
            <a:r>
              <a:rPr lang="en-US" sz="2000" i="1" dirty="0"/>
              <a:t>T</a:t>
            </a:r>
            <a:r>
              <a:rPr lang="en-US" sz="2000" i="1" baseline="-25000" dirty="0"/>
              <a:t>i</a:t>
            </a:r>
            <a:r>
              <a:rPr lang="en-US" sz="2000" i="1" dirty="0"/>
              <a:t> </a:t>
            </a:r>
            <a:r>
              <a:rPr lang="en-US" sz="2000" dirty="0"/>
              <a:t>that either </a:t>
            </a:r>
            <a:r>
              <a:rPr lang="en-US" sz="2000" i="1" dirty="0" err="1"/>
              <a:t>T</a:t>
            </a:r>
            <a:r>
              <a:rPr lang="en-US" sz="2000" i="1" baseline="-25000" dirty="0" err="1"/>
              <a:t>j</a:t>
            </a:r>
            <a:r>
              <a:rPr lang="en-US" sz="2000" i="1" dirty="0"/>
              <a:t>, </a:t>
            </a:r>
            <a:r>
              <a:rPr lang="en-US" sz="2000" dirty="0"/>
              <a:t>finished execution before </a:t>
            </a:r>
            <a:r>
              <a:rPr lang="en-US" sz="2000" i="1" dirty="0"/>
              <a:t>T</a:t>
            </a:r>
            <a:r>
              <a:rPr lang="en-US" sz="2000" i="1" baseline="-25000" dirty="0"/>
              <a:t>i</a:t>
            </a:r>
            <a:r>
              <a:rPr lang="en-US" sz="2000" dirty="0"/>
              <a:t> started, or </a:t>
            </a:r>
            <a:r>
              <a:rPr lang="en-US" sz="2000" i="1" dirty="0" err="1"/>
              <a:t>T</a:t>
            </a:r>
            <a:r>
              <a:rPr lang="en-US" sz="2000" i="1" baseline="-25000" dirty="0" err="1"/>
              <a:t>j</a:t>
            </a:r>
            <a:r>
              <a:rPr lang="en-US" sz="2000" dirty="0"/>
              <a:t> started execution after </a:t>
            </a:r>
            <a:r>
              <a:rPr lang="en-US" sz="2000" i="1" dirty="0"/>
              <a:t>T</a:t>
            </a:r>
            <a:r>
              <a:rPr lang="en-US" sz="2000" i="1" baseline="-25000" dirty="0"/>
              <a:t>i</a:t>
            </a:r>
            <a:r>
              <a:rPr lang="en-US" sz="2000" dirty="0"/>
              <a:t> finished.</a:t>
            </a:r>
          </a:p>
          <a:p>
            <a:pPr marL="457200" indent="-457200" algn="just" eaLnBrk="1" hangingPunct="1">
              <a:buFont typeface="+mj-lt"/>
              <a:buAutoNum type="arabicPeriod"/>
              <a:defRPr/>
            </a:pPr>
            <a:r>
              <a:rPr lang="en-US" sz="2000" b="1" dirty="0">
                <a:solidFill>
                  <a:schemeClr val="tx2"/>
                </a:solidFill>
              </a:rPr>
              <a:t>Durability</a:t>
            </a:r>
            <a:r>
              <a:rPr lang="en-US" sz="2000" b="1" dirty="0"/>
              <a:t>.  </a:t>
            </a:r>
            <a:r>
              <a:rPr lang="en-US" sz="2000" dirty="0"/>
              <a:t>After a transaction completes successfully, the changes it has made to the database persist, even if there are system failures. </a:t>
            </a:r>
            <a:endParaRPr lang="en-US" sz="2000" i="1" dirty="0"/>
          </a:p>
          <a:p>
            <a:pPr marL="514350" indent="-514350" eaLnBrk="1" hangingPunct="1">
              <a:buFont typeface="Calibri" pitchFamily="34" charset="0"/>
              <a:buAutoNum type="arabicPeriod"/>
              <a:defRPr/>
            </a:pPr>
            <a:endParaRPr lang="en-US" sz="2200" dirty="0">
              <a:ea typeface="MS PGothic" pitchFamily="34" charset="-128"/>
            </a:endParaRPr>
          </a:p>
        </p:txBody>
      </p:sp>
      <p:sp>
        <p:nvSpPr>
          <p:cNvPr id="4" name="Date Placeholder 3">
            <a:extLst>
              <a:ext uri="{FF2B5EF4-FFF2-40B4-BE49-F238E27FC236}">
                <a16:creationId xmlns="" xmlns:a16="http://schemas.microsoft.com/office/drawing/2014/main" id="{96D53E36-9F17-893A-6628-E539BFFEBED0}"/>
              </a:ext>
            </a:extLst>
          </p:cNvPr>
          <p:cNvSpPr>
            <a:spLocks noGrp="1"/>
          </p:cNvSpPr>
          <p:nvPr>
            <p:ph type="dt" sz="quarter" idx="10"/>
          </p:nvPr>
        </p:nvSpPr>
        <p:spPr/>
        <p:txBody>
          <a:bodyPr/>
          <a:lstStyle/>
          <a:p>
            <a:pPr>
              <a:defRPr/>
            </a:pPr>
            <a:fld id="{9BB5B9D8-FF22-45C6-B675-1702B77BF07E}" type="datetime1">
              <a:rPr lang="en-US"/>
              <a:pPr>
                <a:defRPr/>
              </a:pPr>
              <a:t>08/05/22</a:t>
            </a:fld>
            <a:endParaRPr lang="en-US"/>
          </a:p>
        </p:txBody>
      </p:sp>
      <p:sp>
        <p:nvSpPr>
          <p:cNvPr id="5" name="Footer Placeholder 4">
            <a:extLst>
              <a:ext uri="{FF2B5EF4-FFF2-40B4-BE49-F238E27FC236}">
                <a16:creationId xmlns="" xmlns:a16="http://schemas.microsoft.com/office/drawing/2014/main" id="{5B3BD276-DF3A-F42D-15C4-AB2E3AF3A575}"/>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5605" name="Slide Number Placeholder 5">
            <a:extLst>
              <a:ext uri="{FF2B5EF4-FFF2-40B4-BE49-F238E27FC236}">
                <a16:creationId xmlns="" xmlns:a16="http://schemas.microsoft.com/office/drawing/2014/main" id="{7982D445-8C90-D5D1-5FB2-2C929EDFEF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82888D-055A-49DD-A3F6-E8930BC47624}" type="slidenum">
              <a:rPr lang="en-US" altLang="en-US">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5E4014A-D575-7EA1-4742-2B7B826391C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ACID Properties</a:t>
            </a:r>
          </a:p>
        </p:txBody>
      </p:sp>
      <p:pic>
        <p:nvPicPr>
          <p:cNvPr id="25607" name="Picture 2" descr="E:\NIET\Project\xLogo11.png.pagespeed.ic.pydHLuCQEZ.png">
            <a:extLst>
              <a:ext uri="{FF2B5EF4-FFF2-40B4-BE49-F238E27FC236}">
                <a16:creationId xmlns="" xmlns:a16="http://schemas.microsoft.com/office/drawing/2014/main" id="{EB90DCE7-2742-472C-3DA6-8D7DA266B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68BF4C-5920-0681-888D-DC217AFCDA1F}"/>
              </a:ext>
            </a:extLst>
          </p:cNvPr>
          <p:cNvSpPr>
            <a:spLocks noGrp="1"/>
          </p:cNvSpPr>
          <p:nvPr>
            <p:ph idx="1"/>
          </p:nvPr>
        </p:nvSpPr>
        <p:spPr>
          <a:xfrm>
            <a:off x="533400" y="1143000"/>
            <a:ext cx="8229600" cy="5029200"/>
          </a:xfrm>
        </p:spPr>
        <p:txBody>
          <a:bodyPr rtlCol="0">
            <a:normAutofit fontScale="77500" lnSpcReduction="20000"/>
          </a:bodyPr>
          <a:lstStyle/>
          <a:p>
            <a:pPr algn="just" eaLnBrk="1" hangingPunct="1">
              <a:defRPr/>
            </a:pPr>
            <a:r>
              <a:rPr lang="en-US" sz="2600" dirty="0"/>
              <a:t>Transaction to transfer $50 from account A to account B:</a:t>
            </a:r>
          </a:p>
          <a:p>
            <a:pPr lvl="1" algn="just" eaLnBrk="1" hangingPunct="1">
              <a:buFont typeface="Monotype Sorts"/>
              <a:buNone/>
              <a:defRPr/>
            </a:pPr>
            <a:r>
              <a:rPr lang="en-US" sz="2600" dirty="0"/>
              <a:t>1.	</a:t>
            </a:r>
            <a:r>
              <a:rPr lang="en-US" sz="2600" b="1" dirty="0"/>
              <a:t>read</a:t>
            </a:r>
            <a:r>
              <a:rPr lang="en-US" sz="2600" dirty="0"/>
              <a:t>(</a:t>
            </a:r>
            <a:r>
              <a:rPr lang="en-US" sz="2600" i="1" dirty="0"/>
              <a:t>A</a:t>
            </a:r>
            <a:r>
              <a:rPr lang="en-US" sz="2600" dirty="0"/>
              <a:t>)</a:t>
            </a:r>
          </a:p>
          <a:p>
            <a:pPr lvl="1" algn="just" eaLnBrk="1" hangingPunct="1">
              <a:buFont typeface="Monotype Sorts"/>
              <a:buNone/>
              <a:defRPr/>
            </a:pPr>
            <a:r>
              <a:rPr lang="en-US" sz="2600" dirty="0"/>
              <a:t>2.	</a:t>
            </a:r>
            <a:r>
              <a:rPr lang="en-US" sz="2600" i="1" dirty="0"/>
              <a:t>A</a:t>
            </a:r>
            <a:r>
              <a:rPr lang="en-US" sz="2600" dirty="0"/>
              <a:t> := </a:t>
            </a:r>
            <a:r>
              <a:rPr lang="en-US" sz="2600" i="1" dirty="0"/>
              <a:t>A – </a:t>
            </a:r>
            <a:r>
              <a:rPr lang="en-US" sz="2600" dirty="0"/>
              <a:t>50</a:t>
            </a:r>
          </a:p>
          <a:p>
            <a:pPr lvl="1" algn="just" eaLnBrk="1" hangingPunct="1">
              <a:buFont typeface="Monotype Sorts"/>
              <a:buNone/>
              <a:defRPr/>
            </a:pPr>
            <a:r>
              <a:rPr lang="en-US" sz="2600" dirty="0"/>
              <a:t>3.	</a:t>
            </a:r>
            <a:r>
              <a:rPr lang="en-US" sz="2600" b="1" dirty="0"/>
              <a:t>write</a:t>
            </a:r>
            <a:r>
              <a:rPr lang="en-US" sz="2600" dirty="0"/>
              <a:t>(</a:t>
            </a:r>
            <a:r>
              <a:rPr lang="en-US" sz="2600" i="1" dirty="0"/>
              <a:t>A</a:t>
            </a:r>
            <a:r>
              <a:rPr lang="en-US" sz="2600" dirty="0"/>
              <a:t>)</a:t>
            </a:r>
          </a:p>
          <a:p>
            <a:pPr lvl="1" algn="just" eaLnBrk="1" hangingPunct="1">
              <a:buFont typeface="Monotype Sorts"/>
              <a:buNone/>
              <a:defRPr/>
            </a:pPr>
            <a:r>
              <a:rPr lang="en-US" sz="2600" dirty="0"/>
              <a:t>4.	</a:t>
            </a:r>
            <a:r>
              <a:rPr lang="en-US" sz="2600" b="1" dirty="0"/>
              <a:t>read</a:t>
            </a:r>
            <a:r>
              <a:rPr lang="en-US" sz="2600" dirty="0"/>
              <a:t>(</a:t>
            </a:r>
            <a:r>
              <a:rPr lang="en-US" sz="2600" i="1" dirty="0"/>
              <a:t>B</a:t>
            </a:r>
            <a:r>
              <a:rPr lang="en-US" sz="2600" dirty="0"/>
              <a:t>)</a:t>
            </a:r>
          </a:p>
          <a:p>
            <a:pPr lvl="1" algn="just" eaLnBrk="1" hangingPunct="1">
              <a:buFont typeface="Monotype Sorts"/>
              <a:buNone/>
              <a:defRPr/>
            </a:pPr>
            <a:r>
              <a:rPr lang="en-US" sz="2600" dirty="0"/>
              <a:t>5.	</a:t>
            </a:r>
            <a:r>
              <a:rPr lang="en-US" sz="2600" i="1" dirty="0"/>
              <a:t>B</a:t>
            </a:r>
            <a:r>
              <a:rPr lang="en-US" sz="2600" dirty="0"/>
              <a:t> := </a:t>
            </a:r>
            <a:r>
              <a:rPr lang="en-US" sz="2600" i="1" dirty="0"/>
              <a:t>B + </a:t>
            </a:r>
            <a:r>
              <a:rPr lang="en-US" sz="2600" dirty="0"/>
              <a:t>50</a:t>
            </a:r>
          </a:p>
          <a:p>
            <a:pPr lvl="1" algn="just" eaLnBrk="1" hangingPunct="1">
              <a:buFont typeface="Monotype Sorts"/>
              <a:buNone/>
              <a:defRPr/>
            </a:pPr>
            <a:r>
              <a:rPr lang="en-US" sz="2600" dirty="0"/>
              <a:t>6.	</a:t>
            </a:r>
            <a:r>
              <a:rPr lang="en-US" sz="2600" b="1" dirty="0"/>
              <a:t>write</a:t>
            </a:r>
            <a:r>
              <a:rPr lang="en-US" sz="2600" dirty="0"/>
              <a:t>(</a:t>
            </a:r>
            <a:r>
              <a:rPr lang="en-US" sz="2600" i="1" dirty="0"/>
              <a:t>B)</a:t>
            </a:r>
          </a:p>
          <a:p>
            <a:pPr algn="just" eaLnBrk="1" hangingPunct="1">
              <a:defRPr/>
            </a:pPr>
            <a:r>
              <a:rPr lang="en-US" sz="2600" b="1" dirty="0">
                <a:solidFill>
                  <a:schemeClr val="tx2"/>
                </a:solidFill>
              </a:rPr>
              <a:t>Atomicity requirement</a:t>
            </a:r>
            <a:r>
              <a:rPr lang="en-US" sz="2600" dirty="0"/>
              <a:t> </a:t>
            </a:r>
          </a:p>
          <a:p>
            <a:pPr lvl="1" algn="just" eaLnBrk="1" hangingPunct="1">
              <a:defRPr/>
            </a:pPr>
            <a:r>
              <a:rPr lang="en-US" sz="2600" dirty="0"/>
              <a:t>if the transaction fails after step 3 and before step 6, money will be “lost” leading to an inconsistent database state</a:t>
            </a:r>
          </a:p>
          <a:p>
            <a:pPr lvl="2" algn="just" eaLnBrk="1" hangingPunct="1">
              <a:defRPr/>
            </a:pPr>
            <a:r>
              <a:rPr lang="en-US" sz="2600" dirty="0"/>
              <a:t>Failure could be due to software or hardware</a:t>
            </a:r>
          </a:p>
          <a:p>
            <a:pPr lvl="1" algn="just" eaLnBrk="1" hangingPunct="1">
              <a:defRPr/>
            </a:pPr>
            <a:r>
              <a:rPr lang="en-US" sz="2600" dirty="0"/>
              <a:t>the system should ensure that updates of a partially executed transaction are not reflected in the database</a:t>
            </a:r>
          </a:p>
          <a:p>
            <a:pPr algn="just" eaLnBrk="1" hangingPunct="1">
              <a:defRPr/>
            </a:pPr>
            <a:r>
              <a:rPr lang="en-US" sz="2600" b="1" dirty="0">
                <a:solidFill>
                  <a:schemeClr val="tx2"/>
                </a:solidFill>
              </a:rPr>
              <a:t>Durability requirement</a:t>
            </a:r>
            <a:r>
              <a:rPr lang="en-US" sz="2600" dirty="0"/>
              <a:t> — once the user has been notified that the transaction has completed (i.e., the transfer of the $50 has taken place), the updates to the database by the transaction must persist even if there are software or hardware failures.</a:t>
            </a:r>
          </a:p>
          <a:p>
            <a:pPr algn="just" eaLnBrk="1" fontAlgn="auto" hangingPunct="1">
              <a:spcAft>
                <a:spcPts val="0"/>
              </a:spcAft>
              <a:buFont typeface="Arial" panose="020B0604020202020204" pitchFamily="34" charset="0"/>
              <a:buNone/>
              <a:defRPr/>
            </a:pPr>
            <a:endParaRPr lang="en-US" altLang="en-US" sz="2400" b="1" dirty="0">
              <a:solidFill>
                <a:srgbClr val="FF0000"/>
              </a:solidFill>
            </a:endParaRPr>
          </a:p>
        </p:txBody>
      </p:sp>
      <p:sp>
        <p:nvSpPr>
          <p:cNvPr id="4" name="Date Placeholder 3">
            <a:extLst>
              <a:ext uri="{FF2B5EF4-FFF2-40B4-BE49-F238E27FC236}">
                <a16:creationId xmlns="" xmlns:a16="http://schemas.microsoft.com/office/drawing/2014/main" id="{1E2E964E-38A5-D783-2BDF-1EBC512E3D75}"/>
              </a:ext>
            </a:extLst>
          </p:cNvPr>
          <p:cNvSpPr>
            <a:spLocks noGrp="1"/>
          </p:cNvSpPr>
          <p:nvPr>
            <p:ph type="dt" sz="quarter" idx="10"/>
          </p:nvPr>
        </p:nvSpPr>
        <p:spPr/>
        <p:txBody>
          <a:bodyPr/>
          <a:lstStyle/>
          <a:p>
            <a:pPr>
              <a:defRPr/>
            </a:pPr>
            <a:fld id="{06102348-E81A-4E7E-A6A6-AA286E347764}" type="datetime1">
              <a:rPr lang="en-US"/>
              <a:pPr>
                <a:defRPr/>
              </a:pPr>
              <a:t>08/05/22</a:t>
            </a:fld>
            <a:endParaRPr lang="en-US"/>
          </a:p>
        </p:txBody>
      </p:sp>
      <p:sp>
        <p:nvSpPr>
          <p:cNvPr id="5" name="Footer Placeholder 4">
            <a:extLst>
              <a:ext uri="{FF2B5EF4-FFF2-40B4-BE49-F238E27FC236}">
                <a16:creationId xmlns="" xmlns:a16="http://schemas.microsoft.com/office/drawing/2014/main" id="{BB362125-4134-1283-F20F-9DDE32676E7B}"/>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6629" name="Slide Number Placeholder 5">
            <a:extLst>
              <a:ext uri="{FF2B5EF4-FFF2-40B4-BE49-F238E27FC236}">
                <a16:creationId xmlns="" xmlns:a16="http://schemas.microsoft.com/office/drawing/2014/main" id="{3CA1F903-7D7D-BBD6-E19A-F6B5542937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29B658-4C86-4CF7-9573-0BEA1C677658}" type="slidenum">
              <a:rPr lang="en-US" altLang="en-US">
                <a:solidFill>
                  <a:srgbClr val="898989"/>
                </a:solidFill>
                <a:latin typeface="Calibri" panose="020F0502020204030204" pitchFamily="34" charset="0"/>
              </a:rPr>
              <a:pPr/>
              <a:t>25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D0C2CD0-02D0-AD11-4D89-3D8DBE9FBB9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of Fund Transfer</a:t>
            </a:r>
          </a:p>
        </p:txBody>
      </p:sp>
      <p:pic>
        <p:nvPicPr>
          <p:cNvPr id="26631" name="Picture 2" descr="E:\NIET\Project\xLogo11.png.pagespeed.ic.pydHLuCQEZ.png">
            <a:extLst>
              <a:ext uri="{FF2B5EF4-FFF2-40B4-BE49-F238E27FC236}">
                <a16:creationId xmlns="" xmlns:a16="http://schemas.microsoft.com/office/drawing/2014/main" id="{9E85ABE6-5C08-A2AB-5F4F-85D570B8D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ECCC1A-251E-BCCE-C566-CA2DB983F2D7}"/>
              </a:ext>
            </a:extLst>
          </p:cNvPr>
          <p:cNvSpPr>
            <a:spLocks noGrp="1"/>
          </p:cNvSpPr>
          <p:nvPr>
            <p:ph idx="1"/>
          </p:nvPr>
        </p:nvSpPr>
        <p:spPr>
          <a:xfrm>
            <a:off x="533400" y="914400"/>
            <a:ext cx="8229600" cy="5334000"/>
          </a:xfrm>
        </p:spPr>
        <p:txBody>
          <a:bodyPr rtlCol="0">
            <a:normAutofit fontScale="92500" lnSpcReduction="10000"/>
          </a:bodyPr>
          <a:lstStyle/>
          <a:p>
            <a:pPr eaLnBrk="1" hangingPunct="1">
              <a:lnSpc>
                <a:spcPct val="80000"/>
              </a:lnSpc>
              <a:defRPr/>
            </a:pPr>
            <a:r>
              <a:rPr lang="en-US" sz="2000" dirty="0"/>
              <a:t>Transaction to transfer $50 from account A to account B:</a:t>
            </a:r>
          </a:p>
          <a:p>
            <a:pPr lvl="1" eaLnBrk="1" hangingPunct="1">
              <a:lnSpc>
                <a:spcPct val="80000"/>
              </a:lnSpc>
              <a:buFont typeface="Monotype Sorts"/>
              <a:buNone/>
              <a:defRPr/>
            </a:pPr>
            <a:r>
              <a:rPr lang="en-US" sz="2000" dirty="0"/>
              <a:t>1.	</a:t>
            </a:r>
            <a:r>
              <a:rPr lang="en-US" sz="2000" b="1" dirty="0"/>
              <a:t>read</a:t>
            </a:r>
            <a:r>
              <a:rPr lang="en-US" sz="2000" dirty="0"/>
              <a:t>(</a:t>
            </a:r>
            <a:r>
              <a:rPr lang="en-US" sz="2000" i="1" dirty="0"/>
              <a:t>A</a:t>
            </a:r>
            <a:r>
              <a:rPr lang="en-US" sz="2000" dirty="0"/>
              <a:t>)</a:t>
            </a:r>
          </a:p>
          <a:p>
            <a:pPr lvl="1" eaLnBrk="1" hangingPunct="1">
              <a:lnSpc>
                <a:spcPct val="80000"/>
              </a:lnSpc>
              <a:buFont typeface="Monotype Sorts"/>
              <a:buNone/>
              <a:defRPr/>
            </a:pPr>
            <a:r>
              <a:rPr lang="en-US" sz="2000" dirty="0"/>
              <a:t>2.	</a:t>
            </a:r>
            <a:r>
              <a:rPr lang="en-US" sz="2000" i="1" dirty="0"/>
              <a:t>A</a:t>
            </a:r>
            <a:r>
              <a:rPr lang="en-US" sz="2000" dirty="0"/>
              <a:t> := </a:t>
            </a:r>
            <a:r>
              <a:rPr lang="en-US" sz="2000" i="1" dirty="0"/>
              <a:t>A – </a:t>
            </a:r>
            <a:r>
              <a:rPr lang="en-US" sz="2000" dirty="0"/>
              <a:t>50</a:t>
            </a:r>
          </a:p>
          <a:p>
            <a:pPr lvl="1" eaLnBrk="1" hangingPunct="1">
              <a:lnSpc>
                <a:spcPct val="80000"/>
              </a:lnSpc>
              <a:buFont typeface="Monotype Sorts"/>
              <a:buNone/>
              <a:defRPr/>
            </a:pPr>
            <a:r>
              <a:rPr lang="en-US" sz="2000" dirty="0"/>
              <a:t>3.	</a:t>
            </a:r>
            <a:r>
              <a:rPr lang="en-US" sz="2000" b="1" dirty="0"/>
              <a:t>write</a:t>
            </a:r>
            <a:r>
              <a:rPr lang="en-US" sz="2000" dirty="0"/>
              <a:t>(</a:t>
            </a:r>
            <a:r>
              <a:rPr lang="en-US" sz="2000" i="1" dirty="0"/>
              <a:t>A</a:t>
            </a:r>
            <a:r>
              <a:rPr lang="en-US" sz="2000" dirty="0"/>
              <a:t>)</a:t>
            </a:r>
          </a:p>
          <a:p>
            <a:pPr lvl="1" eaLnBrk="1" hangingPunct="1">
              <a:lnSpc>
                <a:spcPct val="80000"/>
              </a:lnSpc>
              <a:buFont typeface="Monotype Sorts"/>
              <a:buNone/>
              <a:defRPr/>
            </a:pPr>
            <a:r>
              <a:rPr lang="en-US" sz="2000" dirty="0"/>
              <a:t>4.	</a:t>
            </a:r>
            <a:r>
              <a:rPr lang="en-US" sz="2000" b="1" dirty="0"/>
              <a:t>read</a:t>
            </a:r>
            <a:r>
              <a:rPr lang="en-US" sz="2000" dirty="0"/>
              <a:t>(</a:t>
            </a:r>
            <a:r>
              <a:rPr lang="en-US" sz="2000" i="1" dirty="0"/>
              <a:t>B</a:t>
            </a:r>
            <a:r>
              <a:rPr lang="en-US" sz="2000" dirty="0"/>
              <a:t>)</a:t>
            </a:r>
          </a:p>
          <a:p>
            <a:pPr lvl="1" eaLnBrk="1" hangingPunct="1">
              <a:lnSpc>
                <a:spcPct val="80000"/>
              </a:lnSpc>
              <a:buFont typeface="Monotype Sorts"/>
              <a:buNone/>
              <a:defRPr/>
            </a:pPr>
            <a:r>
              <a:rPr lang="en-US" sz="2000" dirty="0"/>
              <a:t>5.	</a:t>
            </a:r>
            <a:r>
              <a:rPr lang="en-US" sz="2000" i="1" dirty="0"/>
              <a:t>B</a:t>
            </a:r>
            <a:r>
              <a:rPr lang="en-US" sz="2000" dirty="0"/>
              <a:t> := </a:t>
            </a:r>
            <a:r>
              <a:rPr lang="en-US" sz="2000" i="1" dirty="0"/>
              <a:t>B + </a:t>
            </a:r>
            <a:r>
              <a:rPr lang="en-US" sz="2000" dirty="0"/>
              <a:t>50</a:t>
            </a:r>
          </a:p>
          <a:p>
            <a:pPr lvl="1" eaLnBrk="1" hangingPunct="1">
              <a:lnSpc>
                <a:spcPct val="80000"/>
              </a:lnSpc>
              <a:buFont typeface="Monotype Sorts"/>
              <a:buNone/>
              <a:defRPr/>
            </a:pPr>
            <a:r>
              <a:rPr lang="en-US" sz="2000" dirty="0"/>
              <a:t>6.	</a:t>
            </a:r>
            <a:r>
              <a:rPr lang="en-US" sz="2000" b="1" dirty="0"/>
              <a:t>write</a:t>
            </a:r>
            <a:r>
              <a:rPr lang="en-US" sz="2000" dirty="0"/>
              <a:t>(</a:t>
            </a:r>
            <a:r>
              <a:rPr lang="en-US" sz="2000" i="1" dirty="0"/>
              <a:t>B)</a:t>
            </a:r>
          </a:p>
          <a:p>
            <a:pPr algn="just" eaLnBrk="1" hangingPunct="1">
              <a:lnSpc>
                <a:spcPct val="80000"/>
              </a:lnSpc>
              <a:buFont typeface="Arial" panose="020B0604020202020204" pitchFamily="34" charset="0"/>
              <a:buNone/>
              <a:defRPr/>
            </a:pPr>
            <a:r>
              <a:rPr lang="en-US" sz="2000" b="1" dirty="0">
                <a:solidFill>
                  <a:schemeClr val="tx2"/>
                </a:solidFill>
              </a:rPr>
              <a:t>	Consistency requirement</a:t>
            </a:r>
            <a:r>
              <a:rPr lang="en-US" sz="2000" dirty="0"/>
              <a:t> in above example:</a:t>
            </a:r>
          </a:p>
          <a:p>
            <a:pPr lvl="1" algn="just" eaLnBrk="1" hangingPunct="1">
              <a:lnSpc>
                <a:spcPct val="80000"/>
              </a:lnSpc>
              <a:defRPr/>
            </a:pPr>
            <a:r>
              <a:rPr lang="en-US" sz="2000" dirty="0"/>
              <a:t> the sum of A and B is unchanged by the execution of the transaction</a:t>
            </a:r>
          </a:p>
          <a:p>
            <a:pPr algn="just" eaLnBrk="1" hangingPunct="1">
              <a:lnSpc>
                <a:spcPct val="80000"/>
              </a:lnSpc>
              <a:defRPr/>
            </a:pPr>
            <a:r>
              <a:rPr lang="en-US" sz="2000" dirty="0"/>
              <a:t>In general, consistency requirements include </a:t>
            </a:r>
          </a:p>
          <a:p>
            <a:pPr lvl="2" algn="just" eaLnBrk="1" hangingPunct="1">
              <a:lnSpc>
                <a:spcPct val="80000"/>
              </a:lnSpc>
              <a:defRPr/>
            </a:pPr>
            <a:r>
              <a:rPr lang="en-US" sz="2000" dirty="0"/>
              <a:t>Explicitly specified integrity constraints such as primary keys and foreign keys</a:t>
            </a:r>
          </a:p>
          <a:p>
            <a:pPr lvl="2" algn="just" eaLnBrk="1" hangingPunct="1">
              <a:lnSpc>
                <a:spcPct val="80000"/>
              </a:lnSpc>
              <a:defRPr/>
            </a:pPr>
            <a:r>
              <a:rPr lang="en-US" sz="2000" dirty="0"/>
              <a:t>Implicit integrity constraints</a:t>
            </a:r>
          </a:p>
          <a:p>
            <a:pPr lvl="3" algn="just" eaLnBrk="1" hangingPunct="1">
              <a:lnSpc>
                <a:spcPct val="80000"/>
              </a:lnSpc>
              <a:defRPr/>
            </a:pPr>
            <a:r>
              <a:rPr lang="en-US" dirty="0"/>
              <a:t>e.g. sum of balances of all accounts, minus sum of loan amounts must equal value of cash-in-hand</a:t>
            </a:r>
          </a:p>
          <a:p>
            <a:pPr lvl="1" algn="just" eaLnBrk="1" hangingPunct="1">
              <a:lnSpc>
                <a:spcPct val="80000"/>
              </a:lnSpc>
              <a:defRPr/>
            </a:pPr>
            <a:r>
              <a:rPr lang="en-US" sz="2000" dirty="0"/>
              <a:t>A transaction must see a consistent database.</a:t>
            </a:r>
          </a:p>
          <a:p>
            <a:pPr lvl="1" algn="just" eaLnBrk="1" hangingPunct="1">
              <a:lnSpc>
                <a:spcPct val="80000"/>
              </a:lnSpc>
              <a:defRPr/>
            </a:pPr>
            <a:r>
              <a:rPr lang="en-US" sz="2000" dirty="0"/>
              <a:t>During transaction execution the database may be temporarily inconsistent.</a:t>
            </a:r>
          </a:p>
          <a:p>
            <a:pPr lvl="1" algn="just" eaLnBrk="1" hangingPunct="1">
              <a:lnSpc>
                <a:spcPct val="80000"/>
              </a:lnSpc>
              <a:defRPr/>
            </a:pPr>
            <a:r>
              <a:rPr lang="en-US" sz="2000" dirty="0"/>
              <a:t>When the transaction completes successfully the database must be consistent</a:t>
            </a:r>
          </a:p>
          <a:p>
            <a:pPr lvl="2" algn="just" eaLnBrk="1" hangingPunct="1">
              <a:lnSpc>
                <a:spcPct val="80000"/>
              </a:lnSpc>
              <a:defRPr/>
            </a:pPr>
            <a:r>
              <a:rPr lang="en-US" sz="2000" dirty="0"/>
              <a:t>Erroneous transaction logic can lead to inconsistency</a:t>
            </a:r>
          </a:p>
          <a:p>
            <a:pPr algn="just" eaLnBrk="1" fontAlgn="auto" hangingPunct="1">
              <a:spcAft>
                <a:spcPts val="0"/>
              </a:spcAft>
              <a:buFont typeface="Arial" panose="020B0604020202020204" pitchFamily="34" charset="0"/>
              <a:buNone/>
              <a:defRPr/>
            </a:pPr>
            <a:endParaRPr lang="en-US" altLang="en-US" sz="2400" b="1" dirty="0">
              <a:solidFill>
                <a:srgbClr val="FF0000"/>
              </a:solidFill>
            </a:endParaRPr>
          </a:p>
        </p:txBody>
      </p:sp>
      <p:sp>
        <p:nvSpPr>
          <p:cNvPr id="4" name="Date Placeholder 3">
            <a:extLst>
              <a:ext uri="{FF2B5EF4-FFF2-40B4-BE49-F238E27FC236}">
                <a16:creationId xmlns="" xmlns:a16="http://schemas.microsoft.com/office/drawing/2014/main" id="{DD465937-363B-69DF-AE0A-4DB50D4D2653}"/>
              </a:ext>
            </a:extLst>
          </p:cNvPr>
          <p:cNvSpPr>
            <a:spLocks noGrp="1"/>
          </p:cNvSpPr>
          <p:nvPr>
            <p:ph type="dt" sz="quarter" idx="10"/>
          </p:nvPr>
        </p:nvSpPr>
        <p:spPr/>
        <p:txBody>
          <a:bodyPr/>
          <a:lstStyle/>
          <a:p>
            <a:pPr>
              <a:defRPr/>
            </a:pPr>
            <a:fld id="{3F30D43F-407D-48FC-B5C9-A91CE8D0AD9C}" type="datetime1">
              <a:rPr lang="en-US"/>
              <a:pPr>
                <a:defRPr/>
              </a:pPr>
              <a:t>08/05/22</a:t>
            </a:fld>
            <a:endParaRPr lang="en-US"/>
          </a:p>
        </p:txBody>
      </p:sp>
      <p:sp>
        <p:nvSpPr>
          <p:cNvPr id="5" name="Footer Placeholder 4">
            <a:extLst>
              <a:ext uri="{FF2B5EF4-FFF2-40B4-BE49-F238E27FC236}">
                <a16:creationId xmlns="" xmlns:a16="http://schemas.microsoft.com/office/drawing/2014/main" id="{D5A3631F-829B-A606-C2A4-54F5CB6E11AF}"/>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7653" name="Slide Number Placeholder 5">
            <a:extLst>
              <a:ext uri="{FF2B5EF4-FFF2-40B4-BE49-F238E27FC236}">
                <a16:creationId xmlns="" xmlns:a16="http://schemas.microsoft.com/office/drawing/2014/main" id="{73D3BD8C-C71D-79FB-3EB1-5DB42BE1BC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396845-C8BA-4842-8EB5-B27D1A6FCE2A}" type="slidenum">
              <a:rPr lang="en-US" altLang="en-US">
                <a:solidFill>
                  <a:srgbClr val="898989"/>
                </a:solidFill>
                <a:latin typeface="Calibri" panose="020F0502020204030204" pitchFamily="34" charset="0"/>
              </a:rPr>
              <a:pPr/>
              <a:t>26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BD5F2D8-3CB3-D61F-D1C7-B22BBB956A9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of Fund Transfer</a:t>
            </a:r>
          </a:p>
        </p:txBody>
      </p:sp>
      <p:pic>
        <p:nvPicPr>
          <p:cNvPr id="27655" name="Picture 2" descr="E:\NIET\Project\xLogo11.png.pagespeed.ic.pydHLuCQEZ.png">
            <a:extLst>
              <a:ext uri="{FF2B5EF4-FFF2-40B4-BE49-F238E27FC236}">
                <a16:creationId xmlns="" xmlns:a16="http://schemas.microsoft.com/office/drawing/2014/main" id="{CBCCE312-8B10-CC72-9CE3-B054AE0FA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5C0672-EB2A-6F24-B929-65F46336107B}"/>
              </a:ext>
            </a:extLst>
          </p:cNvPr>
          <p:cNvSpPr>
            <a:spLocks noGrp="1"/>
          </p:cNvSpPr>
          <p:nvPr>
            <p:ph idx="1"/>
          </p:nvPr>
        </p:nvSpPr>
        <p:spPr>
          <a:xfrm>
            <a:off x="533400" y="1143000"/>
            <a:ext cx="8229600" cy="4724400"/>
          </a:xfrm>
        </p:spPr>
        <p:txBody>
          <a:bodyPr rtlCol="0">
            <a:normAutofit lnSpcReduction="10000"/>
          </a:bodyPr>
          <a:lstStyle/>
          <a:p>
            <a:pPr eaLnBrk="1" hangingPunct="1">
              <a:lnSpc>
                <a:spcPct val="90000"/>
              </a:lnSpc>
              <a:defRPr/>
            </a:pPr>
            <a:r>
              <a:rPr lang="en-US" sz="2000" b="1" dirty="0">
                <a:solidFill>
                  <a:schemeClr val="tx2"/>
                </a:solidFill>
              </a:rPr>
              <a:t>Isolation requirement</a:t>
            </a:r>
            <a:r>
              <a:rPr lang="en-US" sz="2000" dirty="0"/>
              <a:t> — if between steps 3 and 6, another transaction T2 is allowed to access the partially updated database, it will see an inconsistent database (the sum  </a:t>
            </a:r>
            <a:r>
              <a:rPr lang="en-US" sz="2000" i="1" dirty="0"/>
              <a:t>A + B</a:t>
            </a:r>
            <a:r>
              <a:rPr lang="en-US" sz="2000" dirty="0"/>
              <a:t> will be less than it should be).</a:t>
            </a:r>
            <a:br>
              <a:rPr lang="en-US" sz="2000" dirty="0"/>
            </a:br>
            <a:r>
              <a:rPr lang="en-US" sz="2000" dirty="0"/>
              <a:t>         </a:t>
            </a:r>
            <a:r>
              <a:rPr lang="en-US" sz="2000" b="1" dirty="0"/>
              <a:t>T1                                        T2</a:t>
            </a:r>
          </a:p>
          <a:p>
            <a:pPr lvl="1" eaLnBrk="1" hangingPunct="1">
              <a:lnSpc>
                <a:spcPct val="90000"/>
              </a:lnSpc>
              <a:buFont typeface="Monotype Sorts"/>
              <a:buNone/>
              <a:defRPr/>
            </a:pPr>
            <a:r>
              <a:rPr lang="en-US" sz="2000" dirty="0"/>
              <a:t>1.	</a:t>
            </a:r>
            <a:r>
              <a:rPr lang="en-US" sz="2000" b="1" dirty="0"/>
              <a:t>read</a:t>
            </a:r>
            <a:r>
              <a:rPr lang="en-US" sz="2000" dirty="0"/>
              <a:t>(</a:t>
            </a:r>
            <a:r>
              <a:rPr lang="en-US" sz="2000" i="1" dirty="0"/>
              <a:t>A</a:t>
            </a:r>
            <a:r>
              <a:rPr lang="en-US" sz="2000" dirty="0"/>
              <a:t>)</a:t>
            </a:r>
          </a:p>
          <a:p>
            <a:pPr lvl="1" eaLnBrk="1" hangingPunct="1">
              <a:lnSpc>
                <a:spcPct val="90000"/>
              </a:lnSpc>
              <a:buFont typeface="Monotype Sorts"/>
              <a:buNone/>
              <a:defRPr/>
            </a:pPr>
            <a:r>
              <a:rPr lang="en-US" sz="2000" dirty="0"/>
              <a:t>2.	</a:t>
            </a:r>
            <a:r>
              <a:rPr lang="en-US" sz="2000" i="1" dirty="0"/>
              <a:t>A</a:t>
            </a:r>
            <a:r>
              <a:rPr lang="en-US" sz="2000" dirty="0"/>
              <a:t> := </a:t>
            </a:r>
            <a:r>
              <a:rPr lang="en-US" sz="2000" i="1" dirty="0"/>
              <a:t>A – </a:t>
            </a:r>
            <a:r>
              <a:rPr lang="en-US" sz="2000" dirty="0"/>
              <a:t>50</a:t>
            </a:r>
          </a:p>
          <a:p>
            <a:pPr lvl="1" eaLnBrk="1" hangingPunct="1">
              <a:lnSpc>
                <a:spcPct val="90000"/>
              </a:lnSpc>
              <a:buFont typeface="Monotype Sorts"/>
              <a:buNone/>
              <a:defRPr/>
            </a:pPr>
            <a:r>
              <a:rPr lang="en-US" sz="2000" dirty="0"/>
              <a:t>3.	</a:t>
            </a:r>
            <a:r>
              <a:rPr lang="en-US" sz="2000" b="1" dirty="0"/>
              <a:t>write</a:t>
            </a:r>
            <a:r>
              <a:rPr lang="en-US" sz="2000" dirty="0"/>
              <a:t>(</a:t>
            </a:r>
            <a:r>
              <a:rPr lang="en-US" sz="2000" i="1" dirty="0"/>
              <a:t>A</a:t>
            </a:r>
            <a:r>
              <a:rPr lang="en-US" sz="2000" dirty="0"/>
              <a:t>)</a:t>
            </a:r>
            <a:br>
              <a:rPr lang="en-US" sz="2000" dirty="0"/>
            </a:br>
            <a:r>
              <a:rPr lang="en-US" sz="2000" dirty="0"/>
              <a:t>                                      read(A), read(B), print(A+B)</a:t>
            </a:r>
          </a:p>
          <a:p>
            <a:pPr lvl="1" eaLnBrk="1" hangingPunct="1">
              <a:lnSpc>
                <a:spcPct val="90000"/>
              </a:lnSpc>
              <a:buFont typeface="Monotype Sorts"/>
              <a:buNone/>
              <a:defRPr/>
            </a:pPr>
            <a:r>
              <a:rPr lang="en-US" sz="2000" dirty="0"/>
              <a:t>4.	</a:t>
            </a:r>
            <a:r>
              <a:rPr lang="en-US" sz="2000" b="1" dirty="0"/>
              <a:t>read</a:t>
            </a:r>
            <a:r>
              <a:rPr lang="en-US" sz="2000" dirty="0"/>
              <a:t>(</a:t>
            </a:r>
            <a:r>
              <a:rPr lang="en-US" sz="2000" i="1" dirty="0"/>
              <a:t>B</a:t>
            </a:r>
            <a:r>
              <a:rPr lang="en-US" sz="2000" dirty="0"/>
              <a:t>)</a:t>
            </a:r>
          </a:p>
          <a:p>
            <a:pPr lvl="1" eaLnBrk="1" hangingPunct="1">
              <a:lnSpc>
                <a:spcPct val="90000"/>
              </a:lnSpc>
              <a:buFont typeface="Monotype Sorts"/>
              <a:buNone/>
              <a:defRPr/>
            </a:pPr>
            <a:r>
              <a:rPr lang="en-US" sz="2000" dirty="0"/>
              <a:t>5.	</a:t>
            </a:r>
            <a:r>
              <a:rPr lang="en-US" sz="2000" i="1" dirty="0"/>
              <a:t>B</a:t>
            </a:r>
            <a:r>
              <a:rPr lang="en-US" sz="2000" dirty="0"/>
              <a:t> := </a:t>
            </a:r>
            <a:r>
              <a:rPr lang="en-US" sz="2000" i="1" dirty="0"/>
              <a:t>B + </a:t>
            </a:r>
            <a:r>
              <a:rPr lang="en-US" sz="2000" dirty="0"/>
              <a:t>50</a:t>
            </a:r>
          </a:p>
          <a:p>
            <a:pPr lvl="1" eaLnBrk="1" hangingPunct="1">
              <a:lnSpc>
                <a:spcPct val="90000"/>
              </a:lnSpc>
              <a:buFont typeface="Monotype Sorts"/>
              <a:buNone/>
              <a:defRPr/>
            </a:pPr>
            <a:r>
              <a:rPr lang="en-US" sz="2000" dirty="0"/>
              <a:t>6.	</a:t>
            </a:r>
            <a:r>
              <a:rPr lang="en-US" sz="2000" b="1" dirty="0"/>
              <a:t>write</a:t>
            </a:r>
            <a:r>
              <a:rPr lang="en-US" sz="2000" dirty="0"/>
              <a:t>(</a:t>
            </a:r>
            <a:r>
              <a:rPr lang="en-US" sz="2000" i="1" dirty="0"/>
              <a:t>B)</a:t>
            </a:r>
            <a:endParaRPr lang="en-US" sz="2000" dirty="0"/>
          </a:p>
          <a:p>
            <a:pPr eaLnBrk="1" hangingPunct="1">
              <a:lnSpc>
                <a:spcPct val="90000"/>
              </a:lnSpc>
              <a:defRPr/>
            </a:pPr>
            <a:r>
              <a:rPr lang="en-US" sz="2000" dirty="0"/>
              <a:t>Isolation can be ensured trivially by running transactions </a:t>
            </a:r>
            <a:r>
              <a:rPr lang="en-US" sz="2000" b="1" dirty="0">
                <a:solidFill>
                  <a:schemeClr val="tx2"/>
                </a:solidFill>
              </a:rPr>
              <a:t>serially</a:t>
            </a:r>
          </a:p>
          <a:p>
            <a:pPr lvl="1" eaLnBrk="1" hangingPunct="1">
              <a:lnSpc>
                <a:spcPct val="90000"/>
              </a:lnSpc>
              <a:defRPr/>
            </a:pPr>
            <a:r>
              <a:rPr lang="en-US" sz="2000" dirty="0"/>
              <a:t> that is, one after the other.   </a:t>
            </a:r>
          </a:p>
          <a:p>
            <a:pPr eaLnBrk="1" hangingPunct="1">
              <a:lnSpc>
                <a:spcPct val="90000"/>
              </a:lnSpc>
              <a:defRPr/>
            </a:pPr>
            <a:r>
              <a:rPr lang="en-US" sz="2000" dirty="0"/>
              <a:t>However, executing multiple transactions concurrently has significant benefits, as we will see later.</a:t>
            </a:r>
          </a:p>
          <a:p>
            <a:pPr algn="just" eaLnBrk="1" fontAlgn="auto" hangingPunct="1">
              <a:spcAft>
                <a:spcPts val="0"/>
              </a:spcAft>
              <a:buFont typeface="Arial" panose="020B0604020202020204" pitchFamily="34" charset="0"/>
              <a:buNone/>
              <a:defRPr/>
            </a:pPr>
            <a:endParaRPr lang="en-US" altLang="en-US" sz="2400" b="1" dirty="0">
              <a:solidFill>
                <a:srgbClr val="FF0000"/>
              </a:solidFill>
            </a:endParaRPr>
          </a:p>
        </p:txBody>
      </p:sp>
      <p:sp>
        <p:nvSpPr>
          <p:cNvPr id="4" name="Date Placeholder 3">
            <a:extLst>
              <a:ext uri="{FF2B5EF4-FFF2-40B4-BE49-F238E27FC236}">
                <a16:creationId xmlns="" xmlns:a16="http://schemas.microsoft.com/office/drawing/2014/main" id="{54B9181F-D6B6-3DB7-90EC-E5CFD803F00A}"/>
              </a:ext>
            </a:extLst>
          </p:cNvPr>
          <p:cNvSpPr>
            <a:spLocks noGrp="1"/>
          </p:cNvSpPr>
          <p:nvPr>
            <p:ph type="dt" sz="quarter" idx="10"/>
          </p:nvPr>
        </p:nvSpPr>
        <p:spPr/>
        <p:txBody>
          <a:bodyPr/>
          <a:lstStyle/>
          <a:p>
            <a:pPr>
              <a:defRPr/>
            </a:pPr>
            <a:fld id="{D9DEEDE2-997F-44C4-B695-EE5F6A6E1B63}" type="datetime1">
              <a:rPr lang="en-US"/>
              <a:pPr>
                <a:defRPr/>
              </a:pPr>
              <a:t>08/05/22</a:t>
            </a:fld>
            <a:endParaRPr lang="en-US"/>
          </a:p>
        </p:txBody>
      </p:sp>
      <p:sp>
        <p:nvSpPr>
          <p:cNvPr id="5" name="Footer Placeholder 4">
            <a:extLst>
              <a:ext uri="{FF2B5EF4-FFF2-40B4-BE49-F238E27FC236}">
                <a16:creationId xmlns="" xmlns:a16="http://schemas.microsoft.com/office/drawing/2014/main" id="{DBDEAAD5-AD14-2332-BD22-0C504730BE2B}"/>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8677" name="Slide Number Placeholder 5">
            <a:extLst>
              <a:ext uri="{FF2B5EF4-FFF2-40B4-BE49-F238E27FC236}">
                <a16:creationId xmlns="" xmlns:a16="http://schemas.microsoft.com/office/drawing/2014/main" id="{22DF3F3B-9841-1DF9-67B8-2BE351B542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494935-7777-4027-B5D3-D74AEB8C6C55}" type="slidenum">
              <a:rPr lang="en-US" altLang="en-US">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D4F38E0-CA7E-ED39-BD72-C80B98F8D17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of Fund Transfer</a:t>
            </a:r>
          </a:p>
        </p:txBody>
      </p:sp>
      <p:pic>
        <p:nvPicPr>
          <p:cNvPr id="28679" name="Picture 2" descr="E:\NIET\Project\xLogo11.png.pagespeed.ic.pydHLuCQEZ.png">
            <a:extLst>
              <a:ext uri="{FF2B5EF4-FFF2-40B4-BE49-F238E27FC236}">
                <a16:creationId xmlns="" xmlns:a16="http://schemas.microsoft.com/office/drawing/2014/main" id="{E6E9705E-84E1-9DBC-EC39-40465C10D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02A40C-9A16-8DD5-80D1-FBBA9321DB2F}"/>
              </a:ext>
            </a:extLst>
          </p:cNvPr>
          <p:cNvSpPr>
            <a:spLocks noGrp="1"/>
          </p:cNvSpPr>
          <p:nvPr>
            <p:ph idx="1"/>
          </p:nvPr>
        </p:nvSpPr>
        <p:spPr>
          <a:xfrm>
            <a:off x="474663" y="968375"/>
            <a:ext cx="8229600" cy="5387975"/>
          </a:xfrm>
        </p:spPr>
        <p:txBody>
          <a:bodyPr rtlCol="0">
            <a:noAutofit/>
          </a:bodyPr>
          <a:lstStyle/>
          <a:p>
            <a:pPr algn="just" eaLnBrk="1" fontAlgn="auto" hangingPunct="1">
              <a:spcAft>
                <a:spcPts val="0"/>
              </a:spcAft>
              <a:buFont typeface="Wingdings" pitchFamily="2" charset="2"/>
              <a:buChar char="v"/>
              <a:defRPr/>
            </a:pPr>
            <a:r>
              <a:rPr lang="en-US" sz="2200" b="1" dirty="0">
                <a:solidFill>
                  <a:schemeClr val="tx1">
                    <a:lumMod val="75000"/>
                    <a:lumOff val="25000"/>
                  </a:schemeClr>
                </a:solidFill>
                <a:ea typeface="ＭＳ Ｐゴシック" pitchFamily="34" charset="-128"/>
              </a:rPr>
              <a:t>Active </a:t>
            </a:r>
            <a:r>
              <a:rPr lang="en-US" sz="2200" dirty="0">
                <a:solidFill>
                  <a:schemeClr val="tx1">
                    <a:lumMod val="75000"/>
                    <a:lumOff val="25000"/>
                  </a:schemeClr>
                </a:solidFill>
                <a:ea typeface="ＭＳ Ｐゴシック" pitchFamily="34" charset="-128"/>
              </a:rPr>
              <a:t>–</a:t>
            </a:r>
            <a:r>
              <a:rPr lang="en-US" sz="2200" b="1" dirty="0">
                <a:solidFill>
                  <a:schemeClr val="tx1">
                    <a:lumMod val="75000"/>
                    <a:lumOff val="25000"/>
                  </a:schemeClr>
                </a:solidFill>
                <a:ea typeface="ＭＳ Ｐゴシック" pitchFamily="34" charset="-128"/>
              </a:rPr>
              <a:t> </a:t>
            </a:r>
            <a:r>
              <a:rPr lang="en-US" sz="2200" dirty="0">
                <a:solidFill>
                  <a:schemeClr val="tx1">
                    <a:lumMod val="75000"/>
                    <a:lumOff val="25000"/>
                  </a:schemeClr>
                </a:solidFill>
                <a:ea typeface="ＭＳ Ｐゴシック" pitchFamily="34" charset="-128"/>
              </a:rPr>
              <a:t>the initial state; the transaction stays in this state while it is executing</a:t>
            </a:r>
          </a:p>
          <a:p>
            <a:pPr algn="just" eaLnBrk="1" fontAlgn="auto" hangingPunct="1">
              <a:spcAft>
                <a:spcPts val="0"/>
              </a:spcAft>
              <a:buFont typeface="Wingdings" pitchFamily="2" charset="2"/>
              <a:buChar char="v"/>
              <a:defRPr/>
            </a:pPr>
            <a:r>
              <a:rPr lang="en-US" sz="2200" b="1" dirty="0">
                <a:solidFill>
                  <a:schemeClr val="tx1">
                    <a:lumMod val="75000"/>
                    <a:lumOff val="25000"/>
                  </a:schemeClr>
                </a:solidFill>
                <a:ea typeface="ＭＳ Ｐゴシック" pitchFamily="34" charset="-128"/>
              </a:rPr>
              <a:t>Partially committed </a:t>
            </a:r>
            <a:r>
              <a:rPr lang="en-US" sz="2200" dirty="0">
                <a:solidFill>
                  <a:schemeClr val="tx1">
                    <a:lumMod val="75000"/>
                    <a:lumOff val="25000"/>
                  </a:schemeClr>
                </a:solidFill>
                <a:ea typeface="ＭＳ Ｐゴシック" pitchFamily="34" charset="-128"/>
              </a:rPr>
              <a:t>–</a:t>
            </a:r>
            <a:r>
              <a:rPr lang="en-US" sz="2200" b="1" dirty="0">
                <a:solidFill>
                  <a:schemeClr val="tx1">
                    <a:lumMod val="75000"/>
                    <a:lumOff val="25000"/>
                  </a:schemeClr>
                </a:solidFill>
                <a:ea typeface="ＭＳ Ｐゴシック" pitchFamily="34" charset="-128"/>
              </a:rPr>
              <a:t> </a:t>
            </a:r>
            <a:r>
              <a:rPr lang="en-US" sz="2200" dirty="0">
                <a:solidFill>
                  <a:schemeClr val="tx1">
                    <a:lumMod val="75000"/>
                    <a:lumOff val="25000"/>
                  </a:schemeClr>
                </a:solidFill>
                <a:ea typeface="ＭＳ Ｐゴシック" pitchFamily="34" charset="-128"/>
              </a:rPr>
              <a:t>after the final statement has been executed.</a:t>
            </a:r>
          </a:p>
          <a:p>
            <a:pPr algn="just" eaLnBrk="1" fontAlgn="auto" hangingPunct="1">
              <a:spcAft>
                <a:spcPts val="0"/>
              </a:spcAft>
              <a:buFont typeface="Wingdings" pitchFamily="2" charset="2"/>
              <a:buChar char="v"/>
              <a:defRPr/>
            </a:pPr>
            <a:r>
              <a:rPr lang="en-US" sz="2200" b="1" dirty="0">
                <a:solidFill>
                  <a:schemeClr val="tx1">
                    <a:lumMod val="75000"/>
                    <a:lumOff val="25000"/>
                  </a:schemeClr>
                </a:solidFill>
                <a:ea typeface="ＭＳ Ｐゴシック" pitchFamily="34" charset="-128"/>
              </a:rPr>
              <a:t>Failed -- </a:t>
            </a:r>
            <a:r>
              <a:rPr lang="en-US" sz="2200" dirty="0">
                <a:solidFill>
                  <a:schemeClr val="tx1">
                    <a:lumMod val="75000"/>
                    <a:lumOff val="25000"/>
                  </a:schemeClr>
                </a:solidFill>
                <a:ea typeface="ＭＳ Ｐゴシック" pitchFamily="34" charset="-128"/>
              </a:rPr>
              <a:t>after the discovery that normal execution can no longer proceed.</a:t>
            </a:r>
          </a:p>
          <a:p>
            <a:pPr algn="just" eaLnBrk="1" fontAlgn="auto" hangingPunct="1">
              <a:spcAft>
                <a:spcPts val="0"/>
              </a:spcAft>
              <a:buFont typeface="Wingdings" pitchFamily="2" charset="2"/>
              <a:buChar char="v"/>
              <a:defRPr/>
            </a:pPr>
            <a:r>
              <a:rPr lang="en-US" sz="2200" b="1" dirty="0">
                <a:solidFill>
                  <a:schemeClr val="tx1">
                    <a:lumMod val="75000"/>
                    <a:lumOff val="25000"/>
                  </a:schemeClr>
                </a:solidFill>
                <a:ea typeface="ＭＳ Ｐゴシック" pitchFamily="34" charset="-128"/>
              </a:rPr>
              <a:t>Aborted </a:t>
            </a:r>
            <a:r>
              <a:rPr lang="en-US" sz="2200" dirty="0">
                <a:solidFill>
                  <a:schemeClr val="tx1">
                    <a:lumMod val="75000"/>
                    <a:lumOff val="25000"/>
                  </a:schemeClr>
                </a:solidFill>
                <a:ea typeface="ＭＳ Ｐゴシック" pitchFamily="34" charset="-128"/>
              </a:rPr>
              <a:t>– after the transaction has been rolled back and the database restored to its state prior to the start of the transaction.  Two options after it has been aborted:</a:t>
            </a:r>
          </a:p>
          <a:p>
            <a:pPr lvl="1" algn="just" eaLnBrk="1" fontAlgn="auto" hangingPunct="1">
              <a:spcAft>
                <a:spcPts val="0"/>
              </a:spcAft>
              <a:buFont typeface="Wingdings" pitchFamily="2" charset="2"/>
              <a:buChar char="§"/>
              <a:defRPr/>
            </a:pPr>
            <a:r>
              <a:rPr lang="en-US" sz="2200" dirty="0">
                <a:solidFill>
                  <a:schemeClr val="tx1">
                    <a:lumMod val="75000"/>
                    <a:lumOff val="25000"/>
                  </a:schemeClr>
                </a:solidFill>
                <a:ea typeface="ＭＳ Ｐゴシック" pitchFamily="34" charset="-128"/>
              </a:rPr>
              <a:t>Restart the transaction</a:t>
            </a:r>
          </a:p>
          <a:p>
            <a:pPr lvl="2" algn="just" eaLnBrk="1" fontAlgn="auto" hangingPunct="1">
              <a:spcAft>
                <a:spcPts val="0"/>
              </a:spcAft>
              <a:buFont typeface="Courier New" pitchFamily="49" charset="0"/>
              <a:buChar char="o"/>
              <a:defRPr/>
            </a:pPr>
            <a:r>
              <a:rPr lang="en-US" sz="2200" dirty="0">
                <a:solidFill>
                  <a:schemeClr val="tx1">
                    <a:lumMod val="75000"/>
                    <a:lumOff val="25000"/>
                  </a:schemeClr>
                </a:solidFill>
                <a:ea typeface="ＭＳ Ｐゴシック" pitchFamily="34" charset="-128"/>
              </a:rPr>
              <a:t> can be done only if no internal logical error</a:t>
            </a:r>
          </a:p>
          <a:p>
            <a:pPr lvl="1" algn="just" eaLnBrk="1" fontAlgn="auto" hangingPunct="1">
              <a:spcAft>
                <a:spcPts val="0"/>
              </a:spcAft>
              <a:buFont typeface="Wingdings" pitchFamily="2" charset="2"/>
              <a:buChar char="§"/>
              <a:defRPr/>
            </a:pPr>
            <a:r>
              <a:rPr lang="en-US" sz="2200" dirty="0">
                <a:solidFill>
                  <a:schemeClr val="tx1">
                    <a:lumMod val="75000"/>
                    <a:lumOff val="25000"/>
                  </a:schemeClr>
                </a:solidFill>
                <a:ea typeface="ＭＳ Ｐゴシック" pitchFamily="34" charset="-128"/>
              </a:rPr>
              <a:t>Kill the transaction</a:t>
            </a:r>
          </a:p>
          <a:p>
            <a:pPr algn="just" eaLnBrk="1" fontAlgn="auto" hangingPunct="1">
              <a:spcAft>
                <a:spcPts val="0"/>
              </a:spcAft>
              <a:buFont typeface="Wingdings" pitchFamily="2" charset="2"/>
              <a:buChar char="v"/>
              <a:defRPr/>
            </a:pPr>
            <a:r>
              <a:rPr lang="en-US" sz="2200" b="1" dirty="0">
                <a:solidFill>
                  <a:schemeClr val="tx1">
                    <a:lumMod val="75000"/>
                    <a:lumOff val="25000"/>
                  </a:schemeClr>
                </a:solidFill>
                <a:ea typeface="ＭＳ Ｐゴシック" pitchFamily="34" charset="-128"/>
              </a:rPr>
              <a:t>Committed </a:t>
            </a:r>
            <a:r>
              <a:rPr lang="en-US" sz="2200" dirty="0">
                <a:solidFill>
                  <a:schemeClr val="tx1">
                    <a:lumMod val="75000"/>
                    <a:lumOff val="25000"/>
                  </a:schemeClr>
                </a:solidFill>
                <a:ea typeface="ＭＳ Ｐゴシック" pitchFamily="34" charset="-128"/>
              </a:rPr>
              <a:t>– after successful completion.</a:t>
            </a:r>
          </a:p>
          <a:p>
            <a:pPr algn="just" eaLnBrk="1" fontAlgn="auto" hangingPunct="1">
              <a:spcAft>
                <a:spcPts val="0"/>
              </a:spcAft>
              <a:buFont typeface="Arial" panose="020B0604020202020204" pitchFamily="34" charset="0"/>
              <a:buNone/>
              <a:defRPr/>
            </a:pPr>
            <a:endParaRPr lang="en-US" sz="2200" dirty="0">
              <a:solidFill>
                <a:schemeClr val="tx1">
                  <a:lumMod val="75000"/>
                  <a:lumOff val="25000"/>
                </a:schemeClr>
              </a:solidFill>
            </a:endParaRPr>
          </a:p>
        </p:txBody>
      </p:sp>
      <p:sp>
        <p:nvSpPr>
          <p:cNvPr id="4" name="Date Placeholder 3">
            <a:extLst>
              <a:ext uri="{FF2B5EF4-FFF2-40B4-BE49-F238E27FC236}">
                <a16:creationId xmlns="" xmlns:a16="http://schemas.microsoft.com/office/drawing/2014/main" id="{5EC82E47-948C-D87A-4252-251CFF8CC060}"/>
              </a:ext>
            </a:extLst>
          </p:cNvPr>
          <p:cNvSpPr>
            <a:spLocks noGrp="1"/>
          </p:cNvSpPr>
          <p:nvPr>
            <p:ph type="dt" sz="quarter" idx="10"/>
          </p:nvPr>
        </p:nvSpPr>
        <p:spPr/>
        <p:txBody>
          <a:bodyPr/>
          <a:lstStyle/>
          <a:p>
            <a:pPr>
              <a:defRPr/>
            </a:pPr>
            <a:fld id="{7D415AC0-3E57-4557-A339-E994298341E8}" type="datetime1">
              <a:rPr lang="en-US"/>
              <a:pPr>
                <a:defRPr/>
              </a:pPr>
              <a:t>08/05/22</a:t>
            </a:fld>
            <a:endParaRPr lang="en-US"/>
          </a:p>
        </p:txBody>
      </p:sp>
      <p:sp>
        <p:nvSpPr>
          <p:cNvPr id="5" name="Footer Placeholder 4">
            <a:extLst>
              <a:ext uri="{FF2B5EF4-FFF2-40B4-BE49-F238E27FC236}">
                <a16:creationId xmlns="" xmlns:a16="http://schemas.microsoft.com/office/drawing/2014/main" id="{D0D0F1A7-4E7F-F1B0-104C-65C72F3E08EF}"/>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29701" name="Slide Number Placeholder 5">
            <a:extLst>
              <a:ext uri="{FF2B5EF4-FFF2-40B4-BE49-F238E27FC236}">
                <a16:creationId xmlns="" xmlns:a16="http://schemas.microsoft.com/office/drawing/2014/main" id="{638BAA80-951C-06BF-1444-EFA17CDE63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6EBFB9-ADD7-42C9-8846-8C0FEA592C7D}" type="slidenum">
              <a:rPr lang="en-US" altLang="en-US">
                <a:solidFill>
                  <a:srgbClr val="898989"/>
                </a:solidFill>
                <a:latin typeface="Calibri" panose="020F0502020204030204" pitchFamily="34" charset="0"/>
              </a:rPr>
              <a:pPr/>
              <a:t>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FED5F71-72DF-F3F7-8ACB-A2624157912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Transaction State</a:t>
            </a:r>
          </a:p>
        </p:txBody>
      </p:sp>
      <p:pic>
        <p:nvPicPr>
          <p:cNvPr id="29703" name="Picture 2" descr="E:\NIET\Project\xLogo11.png.pagespeed.ic.pydHLuCQEZ.png">
            <a:extLst>
              <a:ext uri="{FF2B5EF4-FFF2-40B4-BE49-F238E27FC236}">
                <a16:creationId xmlns="" xmlns:a16="http://schemas.microsoft.com/office/drawing/2014/main" id="{19C663B8-4047-710A-A4B4-566DC9EB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C57D95-BA1E-2E8D-6BB2-E49E7FC902A3}"/>
              </a:ext>
            </a:extLst>
          </p:cNvPr>
          <p:cNvSpPr>
            <a:spLocks noGrp="1"/>
          </p:cNvSpPr>
          <p:nvPr>
            <p:ph idx="1"/>
          </p:nvPr>
        </p:nvSpPr>
        <p:spPr>
          <a:xfrm>
            <a:off x="474663" y="968375"/>
            <a:ext cx="8229600" cy="5387975"/>
          </a:xfrm>
        </p:spPr>
        <p:txBody>
          <a:bodyPr rtlCol="0">
            <a:noAutofit/>
          </a:bodyPr>
          <a:lstStyle/>
          <a:p>
            <a:pPr algn="just" eaLnBrk="1" fontAlgn="auto" hangingPunct="1">
              <a:spcAft>
                <a:spcPts val="0"/>
              </a:spcAft>
              <a:buFont typeface="Arial" panose="020B0604020202020204" pitchFamily="34" charset="0"/>
              <a:buNone/>
              <a:defRPr/>
            </a:pPr>
            <a:endParaRPr lang="en-US" sz="2200" dirty="0">
              <a:solidFill>
                <a:schemeClr val="tx1">
                  <a:lumMod val="75000"/>
                  <a:lumOff val="25000"/>
                </a:schemeClr>
              </a:solidFill>
            </a:endParaRPr>
          </a:p>
        </p:txBody>
      </p:sp>
      <p:sp>
        <p:nvSpPr>
          <p:cNvPr id="4" name="Date Placeholder 3">
            <a:extLst>
              <a:ext uri="{FF2B5EF4-FFF2-40B4-BE49-F238E27FC236}">
                <a16:creationId xmlns="" xmlns:a16="http://schemas.microsoft.com/office/drawing/2014/main" id="{6AE216B9-99FB-7028-10AC-0FD6AB175DA5}"/>
              </a:ext>
            </a:extLst>
          </p:cNvPr>
          <p:cNvSpPr>
            <a:spLocks noGrp="1"/>
          </p:cNvSpPr>
          <p:nvPr>
            <p:ph type="dt" sz="quarter" idx="10"/>
          </p:nvPr>
        </p:nvSpPr>
        <p:spPr/>
        <p:txBody>
          <a:bodyPr/>
          <a:lstStyle/>
          <a:p>
            <a:pPr>
              <a:defRPr/>
            </a:pPr>
            <a:fld id="{83EC6503-498B-4046-99F0-EDA9D87A16C3}" type="datetime1">
              <a:rPr lang="en-US"/>
              <a:pPr>
                <a:defRPr/>
              </a:pPr>
              <a:t>08/05/22</a:t>
            </a:fld>
            <a:endParaRPr lang="en-US"/>
          </a:p>
        </p:txBody>
      </p:sp>
      <p:sp>
        <p:nvSpPr>
          <p:cNvPr id="5" name="Footer Placeholder 4">
            <a:extLst>
              <a:ext uri="{FF2B5EF4-FFF2-40B4-BE49-F238E27FC236}">
                <a16:creationId xmlns="" xmlns:a16="http://schemas.microsoft.com/office/drawing/2014/main" id="{8834F07B-A89A-C1A1-ECAB-ED3011EDFB3E}"/>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30725" name="Slide Number Placeholder 5">
            <a:extLst>
              <a:ext uri="{FF2B5EF4-FFF2-40B4-BE49-F238E27FC236}">
                <a16:creationId xmlns="" xmlns:a16="http://schemas.microsoft.com/office/drawing/2014/main" id="{454BF020-D9E1-85D9-9627-1E68BD8D24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3C8BD0-6F10-4B06-94FC-B1BE0E9B1CCB}" type="slidenum">
              <a:rPr lang="en-US" altLang="en-US">
                <a:solidFill>
                  <a:srgbClr val="898989"/>
                </a:solidFill>
                <a:latin typeface="Calibri" panose="020F0502020204030204" pitchFamily="34" charset="0"/>
              </a:rPr>
              <a:pPr/>
              <a:t>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139D88C-938F-049F-688E-02E304F6304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Transaction State Diagram</a:t>
            </a:r>
          </a:p>
        </p:txBody>
      </p:sp>
      <p:pic>
        <p:nvPicPr>
          <p:cNvPr id="30727" name="Picture 2" descr="E:\NIET\Project\xLogo11.png.pagespeed.ic.pydHLuCQEZ.png">
            <a:extLst>
              <a:ext uri="{FF2B5EF4-FFF2-40B4-BE49-F238E27FC236}">
                <a16:creationId xmlns="" xmlns:a16="http://schemas.microsoft.com/office/drawing/2014/main" id="{2FA4451F-4347-A655-F869-8562A8CF5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6">
            <a:extLst>
              <a:ext uri="{FF2B5EF4-FFF2-40B4-BE49-F238E27FC236}">
                <a16:creationId xmlns="" xmlns:a16="http://schemas.microsoft.com/office/drawing/2014/main" id="{70A73917-3D95-EB06-E20C-4A8585C5E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917" t="551" r="10124" b="551"/>
          <a:stretch>
            <a:fillRect/>
          </a:stretch>
        </p:blipFill>
        <p:spPr bwMode="auto">
          <a:xfrm>
            <a:off x="609600" y="990600"/>
            <a:ext cx="8077200" cy="51292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F4C6153-57CE-D510-4AA1-D7FFD9611768}"/>
              </a:ext>
            </a:extLst>
          </p:cNvPr>
          <p:cNvSpPr>
            <a:spLocks noGrp="1"/>
          </p:cNvSpPr>
          <p:nvPr>
            <p:ph type="dt" sz="quarter" idx="10"/>
          </p:nvPr>
        </p:nvSpPr>
        <p:spPr/>
        <p:txBody>
          <a:bodyPr/>
          <a:lstStyle/>
          <a:p>
            <a:pPr>
              <a:defRPr/>
            </a:pPr>
            <a:fld id="{C0C75AA2-DE01-431F-9C9F-EFFAE650FCB1}" type="datetime1">
              <a:rPr lang="en-US"/>
              <a:pPr>
                <a:defRPr/>
              </a:pPr>
              <a:t>08/05/22</a:t>
            </a:fld>
            <a:endParaRPr lang="en-US"/>
          </a:p>
        </p:txBody>
      </p:sp>
      <p:sp>
        <p:nvSpPr>
          <p:cNvPr id="5" name="Footer Placeholder 4">
            <a:extLst>
              <a:ext uri="{FF2B5EF4-FFF2-40B4-BE49-F238E27FC236}">
                <a16:creationId xmlns="" xmlns:a16="http://schemas.microsoft.com/office/drawing/2014/main" id="{5DC6FE51-E7C8-686D-7EDC-44A3B1D46C80}"/>
              </a:ext>
            </a:extLst>
          </p:cNvPr>
          <p:cNvSpPr>
            <a:spLocks noGrp="1"/>
          </p:cNvSpPr>
          <p:nvPr>
            <p:ph type="ftr" sz="quarter" idx="11"/>
          </p:nvPr>
        </p:nvSpPr>
        <p:spPr>
          <a:xfrm>
            <a:off x="2362200" y="6356350"/>
            <a:ext cx="559435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4100" name="Slide Number Placeholder 5">
            <a:extLst>
              <a:ext uri="{FF2B5EF4-FFF2-40B4-BE49-F238E27FC236}">
                <a16:creationId xmlns="" xmlns:a16="http://schemas.microsoft.com/office/drawing/2014/main" id="{7C6DDEC0-3E01-6094-AE81-8E71177A4A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8D8FA-C68E-4DBD-B8EF-1C87CD68D94B}"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pic>
        <p:nvPicPr>
          <p:cNvPr id="4101" name="Picture 2" descr="E:\NIET\Project\xLogo11.png.pagespeed.ic.pydHLuCQEZ.png">
            <a:extLst>
              <a:ext uri="{FF2B5EF4-FFF2-40B4-BE49-F238E27FC236}">
                <a16:creationId xmlns="" xmlns:a16="http://schemas.microsoft.com/office/drawing/2014/main" id="{8B6686A0-7787-5278-8652-86131F334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2E642BDF-A5B0-695C-B03A-C924C893955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Evaluation Scheme</a:t>
            </a:r>
          </a:p>
        </p:txBody>
      </p:sp>
      <p:pic>
        <p:nvPicPr>
          <p:cNvPr id="1032" name="Picture 8">
            <a:extLst>
              <a:ext uri="{FF2B5EF4-FFF2-40B4-BE49-F238E27FC236}">
                <a16:creationId xmlns="" xmlns:a16="http://schemas.microsoft.com/office/drawing/2014/main" id="{1E21C452-8A73-A299-AEAF-35D775F920FD}"/>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863600" y="1295400"/>
            <a:ext cx="7416800" cy="4267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4A6F3D-F139-4E55-9427-4AF13DA06BA9}"/>
              </a:ext>
            </a:extLst>
          </p:cNvPr>
          <p:cNvSpPr>
            <a:spLocks noGrp="1"/>
          </p:cNvSpPr>
          <p:nvPr>
            <p:ph idx="1"/>
          </p:nvPr>
        </p:nvSpPr>
        <p:spPr>
          <a:xfrm>
            <a:off x="533400" y="1143000"/>
            <a:ext cx="8229600" cy="5213350"/>
          </a:xfrm>
        </p:spPr>
        <p:txBody>
          <a:bodyPr rtlCol="0">
            <a:noAutofit/>
          </a:bodyPr>
          <a:lstStyle/>
          <a:p>
            <a:pPr algn="just" eaLnBrk="1" fontAlgn="auto" hangingPunct="1">
              <a:spcAft>
                <a:spcPts val="0"/>
              </a:spcAft>
              <a:buFont typeface="Arial" panose="020B0604020202020204" pitchFamily="34" charset="0"/>
              <a:buNone/>
              <a:defRPr/>
            </a:pPr>
            <a:r>
              <a:rPr lang="en-US" sz="2200" dirty="0">
                <a:solidFill>
                  <a:schemeClr val="tx1">
                    <a:lumMod val="85000"/>
                    <a:lumOff val="15000"/>
                  </a:schemeClr>
                </a:solidFill>
                <a:ea typeface="ＭＳ Ｐゴシック" pitchFamily="34" charset="-128"/>
              </a:rPr>
              <a:t>Multiple transactions are allowed to run concurrently in the system.  Advantages are:-</a:t>
            </a:r>
          </a:p>
          <a:p>
            <a:pPr lvl="1" algn="just" eaLnBrk="1" fontAlgn="auto" hangingPunct="1">
              <a:spcAft>
                <a:spcPts val="0"/>
              </a:spcAft>
              <a:defRPr/>
            </a:pPr>
            <a:r>
              <a:rPr lang="en-US" sz="2200" b="1" dirty="0">
                <a:solidFill>
                  <a:schemeClr val="tx1">
                    <a:lumMod val="85000"/>
                    <a:lumOff val="15000"/>
                  </a:schemeClr>
                </a:solidFill>
                <a:ea typeface="ＭＳ Ｐゴシック" pitchFamily="34" charset="-128"/>
              </a:rPr>
              <a:t>Increased processor and disk utilization</a:t>
            </a:r>
            <a:r>
              <a:rPr lang="en-US" sz="2200" dirty="0">
                <a:solidFill>
                  <a:schemeClr val="tx1">
                    <a:lumMod val="85000"/>
                    <a:lumOff val="15000"/>
                  </a:schemeClr>
                </a:solidFill>
                <a:ea typeface="ＭＳ Ｐゴシック" pitchFamily="34" charset="-128"/>
              </a:rPr>
              <a:t>, leading to better transaction </a:t>
            </a:r>
            <a:r>
              <a:rPr lang="en-US" sz="2200" i="1" dirty="0">
                <a:solidFill>
                  <a:schemeClr val="tx1">
                    <a:lumMod val="85000"/>
                    <a:lumOff val="15000"/>
                  </a:schemeClr>
                </a:solidFill>
                <a:ea typeface="ＭＳ Ｐゴシック" pitchFamily="34" charset="-128"/>
              </a:rPr>
              <a:t>throughput</a:t>
            </a:r>
          </a:p>
          <a:p>
            <a:pPr lvl="2" algn="just" eaLnBrk="1" fontAlgn="auto" hangingPunct="1">
              <a:spcAft>
                <a:spcPts val="0"/>
              </a:spcAft>
              <a:defRPr/>
            </a:pPr>
            <a:r>
              <a:rPr lang="en-US" sz="2200" dirty="0">
                <a:solidFill>
                  <a:schemeClr val="tx1">
                    <a:lumMod val="85000"/>
                    <a:lumOff val="15000"/>
                  </a:schemeClr>
                </a:solidFill>
                <a:ea typeface="ＭＳ Ｐゴシック" pitchFamily="34" charset="-128"/>
              </a:rPr>
              <a:t>E.g. one transaction can be using the CPU while another is reading from or writing to the disk.</a:t>
            </a:r>
          </a:p>
          <a:p>
            <a:pPr lvl="2" algn="just" eaLnBrk="1" fontAlgn="auto" hangingPunct="1">
              <a:spcAft>
                <a:spcPts val="0"/>
              </a:spcAft>
              <a:buFont typeface="Arial" charset="0"/>
              <a:buNone/>
              <a:defRPr/>
            </a:pPr>
            <a:endParaRPr lang="en-US" sz="2200" dirty="0">
              <a:solidFill>
                <a:schemeClr val="tx1">
                  <a:lumMod val="85000"/>
                  <a:lumOff val="15000"/>
                </a:schemeClr>
              </a:solidFill>
              <a:ea typeface="ＭＳ Ｐゴシック" pitchFamily="34" charset="-128"/>
            </a:endParaRPr>
          </a:p>
          <a:p>
            <a:pPr lvl="1" algn="just" eaLnBrk="1" fontAlgn="auto" hangingPunct="1">
              <a:spcAft>
                <a:spcPts val="0"/>
              </a:spcAft>
              <a:defRPr/>
            </a:pPr>
            <a:r>
              <a:rPr lang="en-US" sz="2200" b="1" dirty="0">
                <a:solidFill>
                  <a:schemeClr val="tx1">
                    <a:lumMod val="85000"/>
                    <a:lumOff val="15000"/>
                  </a:schemeClr>
                </a:solidFill>
                <a:ea typeface="ＭＳ Ｐゴシック" pitchFamily="34" charset="-128"/>
              </a:rPr>
              <a:t>Reduced average response time</a:t>
            </a:r>
            <a:r>
              <a:rPr lang="en-US" sz="2200" dirty="0">
                <a:solidFill>
                  <a:schemeClr val="tx1">
                    <a:lumMod val="85000"/>
                    <a:lumOff val="15000"/>
                  </a:schemeClr>
                </a:solidFill>
                <a:ea typeface="ＭＳ Ｐゴシック" pitchFamily="34" charset="-128"/>
              </a:rPr>
              <a:t> for transactions: short transactions need not wait behind long ones.</a:t>
            </a:r>
          </a:p>
          <a:p>
            <a:pPr lvl="1" algn="just" eaLnBrk="1" fontAlgn="auto" hangingPunct="1">
              <a:spcAft>
                <a:spcPts val="0"/>
              </a:spcAft>
              <a:defRPr/>
            </a:pPr>
            <a:endParaRPr lang="en-US" sz="2200" dirty="0">
              <a:solidFill>
                <a:schemeClr val="tx1">
                  <a:lumMod val="85000"/>
                  <a:lumOff val="15000"/>
                </a:schemeClr>
              </a:solidFill>
              <a:ea typeface="ＭＳ Ｐゴシック" pitchFamily="34" charset="-128"/>
            </a:endParaRPr>
          </a:p>
          <a:p>
            <a:pPr algn="just" eaLnBrk="1" fontAlgn="auto" hangingPunct="1">
              <a:spcAft>
                <a:spcPts val="0"/>
              </a:spcAft>
              <a:buFont typeface="Arial" panose="020B0604020202020204" pitchFamily="34" charset="0"/>
              <a:buNone/>
              <a:defRPr/>
            </a:pPr>
            <a:r>
              <a:rPr lang="en-US" sz="2200" b="1" dirty="0">
                <a:solidFill>
                  <a:schemeClr val="tx1">
                    <a:lumMod val="85000"/>
                    <a:lumOff val="15000"/>
                  </a:schemeClr>
                </a:solidFill>
                <a:ea typeface="ＭＳ Ｐゴシック" pitchFamily="34" charset="-128"/>
              </a:rPr>
              <a:t>	</a:t>
            </a:r>
            <a:endParaRPr lang="en-US" sz="2200" dirty="0">
              <a:solidFill>
                <a:schemeClr val="tx1">
                  <a:lumMod val="85000"/>
                  <a:lumOff val="15000"/>
                </a:schemeClr>
              </a:solidFill>
              <a:ea typeface="ＭＳ Ｐゴシック" pitchFamily="34" charset="-128"/>
            </a:endParaRPr>
          </a:p>
          <a:p>
            <a:pPr lvl="1" algn="just" eaLnBrk="1" fontAlgn="auto" hangingPunct="1">
              <a:spcAft>
                <a:spcPts val="0"/>
              </a:spcAft>
              <a:buFont typeface="Arial" panose="020B0604020202020204" pitchFamily="34" charset="0"/>
              <a:buNone/>
              <a:defRPr/>
            </a:pPr>
            <a:endParaRPr lang="en-US" altLang="en-US" sz="2200" b="1" dirty="0">
              <a:solidFill>
                <a:schemeClr val="tx1">
                  <a:lumMod val="85000"/>
                  <a:lumOff val="15000"/>
                </a:schemeClr>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 xmlns:a16="http://schemas.microsoft.com/office/drawing/2014/main" id="{878E8CCA-81EB-B7E6-3834-75F11CD7D1EE}"/>
              </a:ext>
            </a:extLst>
          </p:cNvPr>
          <p:cNvSpPr>
            <a:spLocks noGrp="1"/>
          </p:cNvSpPr>
          <p:nvPr>
            <p:ph type="dt" sz="quarter" idx="10"/>
          </p:nvPr>
        </p:nvSpPr>
        <p:spPr/>
        <p:txBody>
          <a:bodyPr/>
          <a:lstStyle/>
          <a:p>
            <a:pPr>
              <a:defRPr/>
            </a:pPr>
            <a:fld id="{11C469DD-0E39-4C25-B2CE-A165B01959B6}" type="datetime1">
              <a:rPr lang="en-US"/>
              <a:pPr>
                <a:defRPr/>
              </a:pPr>
              <a:t>08/05/22</a:t>
            </a:fld>
            <a:endParaRPr lang="en-US"/>
          </a:p>
        </p:txBody>
      </p:sp>
      <p:sp>
        <p:nvSpPr>
          <p:cNvPr id="5" name="Footer Placeholder 4">
            <a:extLst>
              <a:ext uri="{FF2B5EF4-FFF2-40B4-BE49-F238E27FC236}">
                <a16:creationId xmlns="" xmlns:a16="http://schemas.microsoft.com/office/drawing/2014/main" id="{CFE1BCE1-1399-A698-AB99-C0008D4C4B27}"/>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31749" name="Slide Number Placeholder 5">
            <a:extLst>
              <a:ext uri="{FF2B5EF4-FFF2-40B4-BE49-F238E27FC236}">
                <a16:creationId xmlns="" xmlns:a16="http://schemas.microsoft.com/office/drawing/2014/main" id="{9E70B7B0-C0D4-9D81-CF39-562092AB3EC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225A53-90F9-4C07-892C-E5FF73E4EEFC}" type="slidenum">
              <a:rPr lang="en-US" altLang="en-US">
                <a:solidFill>
                  <a:srgbClr val="898989"/>
                </a:solidFill>
                <a:latin typeface="Calibri" panose="020F0502020204030204" pitchFamily="34" charset="0"/>
              </a:rPr>
              <a:pPr/>
              <a:t>30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FA6FDD0-05CC-1E5F-F17D-33259B76FF9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Concurrent Executions</a:t>
            </a:r>
          </a:p>
        </p:txBody>
      </p:sp>
      <p:pic>
        <p:nvPicPr>
          <p:cNvPr id="31751" name="Picture 2" descr="E:\NIET\Project\xLogo11.png.pagespeed.ic.pydHLuCQEZ.png">
            <a:extLst>
              <a:ext uri="{FF2B5EF4-FFF2-40B4-BE49-F238E27FC236}">
                <a16:creationId xmlns="" xmlns:a16="http://schemas.microsoft.com/office/drawing/2014/main" id="{5D1BAF7D-6C8D-1526-0CED-DE8A2A961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0A6DE4-FC3B-7143-A23C-AD7A02763922}"/>
              </a:ext>
            </a:extLst>
          </p:cNvPr>
          <p:cNvSpPr>
            <a:spLocks noGrp="1"/>
          </p:cNvSpPr>
          <p:nvPr>
            <p:ph idx="1"/>
          </p:nvPr>
        </p:nvSpPr>
        <p:spPr>
          <a:xfrm>
            <a:off x="533400" y="1143000"/>
            <a:ext cx="8229600" cy="5213350"/>
          </a:xfrm>
        </p:spPr>
        <p:txBody>
          <a:bodyPr rtlCol="0">
            <a:noAutofit/>
          </a:bodyPr>
          <a:lstStyle/>
          <a:p>
            <a:pPr marL="112713" indent="-112713" eaLnBrk="1" hangingPunct="1">
              <a:spcBef>
                <a:spcPct val="50000"/>
              </a:spcBef>
              <a:buClr>
                <a:schemeClr val="tx1"/>
              </a:buClr>
              <a:buSzPct val="75000"/>
              <a:buFont typeface="Arial" panose="020B0604020202020204" pitchFamily="34" charset="0"/>
              <a:buNone/>
              <a:defRPr/>
            </a:pPr>
            <a:r>
              <a:rPr lang="en-US" sz="2400" b="1" dirty="0"/>
              <a:t>Challenges:-</a:t>
            </a:r>
          </a:p>
          <a:p>
            <a:pPr marL="569913" lvl="1" indent="-112713" algn="just" eaLnBrk="1" hangingPunct="1">
              <a:spcBef>
                <a:spcPct val="50000"/>
              </a:spcBef>
              <a:buClr>
                <a:schemeClr val="tx1"/>
              </a:buClr>
              <a:buSzPct val="75000"/>
              <a:buFont typeface="Wingdings" pitchFamily="2" charset="2"/>
              <a:buChar char="Ø"/>
              <a:defRPr/>
            </a:pPr>
            <a:r>
              <a:rPr lang="en-US" sz="2400" u="sng" dirty="0">
                <a:solidFill>
                  <a:srgbClr val="FF0000"/>
                </a:solidFill>
              </a:rPr>
              <a:t>Concurrency Control</a:t>
            </a:r>
            <a:r>
              <a:rPr lang="en-US" sz="2400" dirty="0">
                <a:solidFill>
                  <a:srgbClr val="FF0000"/>
                </a:solidFill>
              </a:rPr>
              <a:t>: </a:t>
            </a:r>
            <a:r>
              <a:rPr lang="en-US" sz="2400" dirty="0"/>
              <a:t>How do the DBMSs handle concurrent transactions?</a:t>
            </a:r>
          </a:p>
          <a:p>
            <a:pPr marL="569913" lvl="1" indent="-112713" algn="just" eaLnBrk="1" hangingPunct="1">
              <a:spcBef>
                <a:spcPct val="50000"/>
              </a:spcBef>
              <a:buClr>
                <a:schemeClr val="tx1"/>
              </a:buClr>
              <a:buSzPct val="75000"/>
              <a:buFont typeface="Wingdings" pitchFamily="2" charset="2"/>
              <a:buChar char="Ø"/>
              <a:defRPr/>
            </a:pPr>
            <a:r>
              <a:rPr lang="en-US" sz="2400" u="sng" dirty="0">
                <a:solidFill>
                  <a:srgbClr val="FF0000"/>
                </a:solidFill>
              </a:rPr>
              <a:t>Crash Recovery</a:t>
            </a:r>
            <a:r>
              <a:rPr lang="en-US" sz="2400" dirty="0">
                <a:solidFill>
                  <a:srgbClr val="FF0000"/>
                </a:solidFill>
              </a:rPr>
              <a:t>: </a:t>
            </a:r>
            <a:r>
              <a:rPr lang="en-US" sz="2400" dirty="0"/>
              <a:t>How do the DBMSs handle partial transactions because of machine crashes or users abort the transactions ?</a:t>
            </a:r>
          </a:p>
          <a:p>
            <a:pPr algn="just" eaLnBrk="1" hangingPunct="1">
              <a:buFont typeface="Monotype Sorts"/>
              <a:buNone/>
              <a:defRPr/>
            </a:pPr>
            <a:endParaRPr lang="en-US" sz="2200" dirty="0">
              <a:solidFill>
                <a:schemeClr val="tx1">
                  <a:lumMod val="85000"/>
                  <a:lumOff val="15000"/>
                </a:schemeClr>
              </a:solidFill>
              <a:ea typeface="ＭＳ Ｐゴシック" pitchFamily="34" charset="-128"/>
            </a:endParaRPr>
          </a:p>
          <a:p>
            <a:pPr lvl="1" algn="just" eaLnBrk="1" fontAlgn="auto" hangingPunct="1">
              <a:spcAft>
                <a:spcPts val="0"/>
              </a:spcAft>
              <a:buFont typeface="Arial" panose="020B0604020202020204" pitchFamily="34" charset="0"/>
              <a:buNone/>
              <a:defRPr/>
            </a:pPr>
            <a:endParaRPr lang="en-US" altLang="en-US" sz="2200" b="1" dirty="0">
              <a:solidFill>
                <a:schemeClr val="tx1">
                  <a:lumMod val="85000"/>
                  <a:lumOff val="15000"/>
                </a:schemeClr>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 xmlns:a16="http://schemas.microsoft.com/office/drawing/2014/main" id="{7E214DEB-57F8-70D6-CF5F-D1B14F235970}"/>
              </a:ext>
            </a:extLst>
          </p:cNvPr>
          <p:cNvSpPr>
            <a:spLocks noGrp="1"/>
          </p:cNvSpPr>
          <p:nvPr>
            <p:ph type="dt" sz="quarter" idx="10"/>
          </p:nvPr>
        </p:nvSpPr>
        <p:spPr/>
        <p:txBody>
          <a:bodyPr/>
          <a:lstStyle/>
          <a:p>
            <a:pPr>
              <a:defRPr/>
            </a:pPr>
            <a:fld id="{003217F3-5CEC-41EC-8C12-ACEE5406E122}" type="datetime1">
              <a:rPr lang="en-US"/>
              <a:pPr>
                <a:defRPr/>
              </a:pPr>
              <a:t>08/05/22</a:t>
            </a:fld>
            <a:endParaRPr lang="en-US"/>
          </a:p>
        </p:txBody>
      </p:sp>
      <p:sp>
        <p:nvSpPr>
          <p:cNvPr id="5" name="Footer Placeholder 4">
            <a:extLst>
              <a:ext uri="{FF2B5EF4-FFF2-40B4-BE49-F238E27FC236}">
                <a16:creationId xmlns="" xmlns:a16="http://schemas.microsoft.com/office/drawing/2014/main" id="{9F4DFEF4-6CB4-4C04-9091-EEAD5611C0CE}"/>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32773" name="Slide Number Placeholder 5">
            <a:extLst>
              <a:ext uri="{FF2B5EF4-FFF2-40B4-BE49-F238E27FC236}">
                <a16:creationId xmlns="" xmlns:a16="http://schemas.microsoft.com/office/drawing/2014/main" id="{455F95E8-4F8B-B4E5-4F4C-66257A1785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0978CD-61E1-47F3-8B63-860A525CCA2B}" type="slidenum">
              <a:rPr lang="en-US" altLang="en-US">
                <a:solidFill>
                  <a:srgbClr val="898989"/>
                </a:solidFill>
                <a:latin typeface="Calibri" panose="020F0502020204030204" pitchFamily="34" charset="0"/>
              </a:rPr>
              <a:pPr/>
              <a:t>31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A4034E9-CCF4-CFE8-B9C3-2C41C401A92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Concurrent Executions</a:t>
            </a:r>
          </a:p>
        </p:txBody>
      </p:sp>
      <p:pic>
        <p:nvPicPr>
          <p:cNvPr id="32775" name="Picture 2" descr="E:\NIET\Project\xLogo11.png.pagespeed.ic.pydHLuCQEZ.png">
            <a:extLst>
              <a:ext uri="{FF2B5EF4-FFF2-40B4-BE49-F238E27FC236}">
                <a16:creationId xmlns="" xmlns:a16="http://schemas.microsoft.com/office/drawing/2014/main" id="{150EF898-1ED3-D77A-87AA-05EB3F914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3">
            <a:extLst>
              <a:ext uri="{FF2B5EF4-FFF2-40B4-BE49-F238E27FC236}">
                <a16:creationId xmlns="" xmlns:a16="http://schemas.microsoft.com/office/drawing/2014/main" id="{36D7123C-D0BC-89A5-3C97-9D994679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86200"/>
            <a:ext cx="56388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6"/>
                                        </p:tgtEl>
                                        <p:attrNameLst>
                                          <p:attrName>style.visibility</p:attrName>
                                        </p:attrNameLst>
                                      </p:cBhvr>
                                      <p:to>
                                        <p:strVal val="visible"/>
                                      </p:to>
                                    </p:set>
                                    <p:anim calcmode="lin" valueType="num">
                                      <p:cBhvr additive="base">
                                        <p:cTn id="25" dur="500" fill="hold"/>
                                        <p:tgtEl>
                                          <p:spTgt spid="22536"/>
                                        </p:tgtEl>
                                        <p:attrNameLst>
                                          <p:attrName>ppt_x</p:attrName>
                                        </p:attrNameLst>
                                      </p:cBhvr>
                                      <p:tavLst>
                                        <p:tav tm="0">
                                          <p:val>
                                            <p:strVal val="#ppt_x"/>
                                          </p:val>
                                        </p:tav>
                                        <p:tav tm="100000">
                                          <p:val>
                                            <p:strVal val="#ppt_x"/>
                                          </p:val>
                                        </p:tav>
                                      </p:tavLst>
                                    </p:anim>
                                    <p:anim calcmode="lin" valueType="num">
                                      <p:cBhvr additive="base">
                                        <p:cTn id="26"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FBB5A9-4646-7AE2-8471-4FF66A416CDF}"/>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DBABD63A-908D-2140-43B1-4388179CE288}"/>
              </a:ext>
            </a:extLst>
          </p:cNvPr>
          <p:cNvSpPr>
            <a:spLocks noGrp="1"/>
          </p:cNvSpPr>
          <p:nvPr>
            <p:ph type="ftr" sz="quarter" idx="11"/>
          </p:nvPr>
        </p:nvSpPr>
        <p:spPr/>
        <p:txBody>
          <a:bodyPr/>
          <a:lstStyle/>
          <a:p>
            <a:pPr>
              <a:defRPr/>
            </a:pPr>
            <a:r>
              <a:rPr lang="en-US"/>
              <a:t>Dr Kumud Saxena         ACSAI-0402 and DBMS                Unit-1</a:t>
            </a:r>
          </a:p>
        </p:txBody>
      </p:sp>
      <p:sp>
        <p:nvSpPr>
          <p:cNvPr id="33796" name="Slide Number Placeholder 3">
            <a:extLst>
              <a:ext uri="{FF2B5EF4-FFF2-40B4-BE49-F238E27FC236}">
                <a16:creationId xmlns="" xmlns:a16="http://schemas.microsoft.com/office/drawing/2014/main" id="{EF5E25C8-CFB6-E36E-7598-4D428B9A16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4BDE0B-2003-4E3A-B145-A0205E95F1CE}" type="slidenum">
              <a:rPr lang="en-US" altLang="en-US">
                <a:solidFill>
                  <a:srgbClr val="898989"/>
                </a:solidFill>
                <a:latin typeface="Calibri" panose="020F0502020204030204" pitchFamily="34" charset="0"/>
              </a:rPr>
              <a:pPr/>
              <a:t>32</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C3FAC8C6-A6CA-287C-875D-D127384EFDB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Short Quiz</a:t>
            </a:r>
          </a:p>
        </p:txBody>
      </p:sp>
      <p:pic>
        <p:nvPicPr>
          <p:cNvPr id="33798" name="Picture 2" descr="E:\NIET\Project\xLogo11.png.pagespeed.ic.pydHLuCQEZ.png">
            <a:extLst>
              <a:ext uri="{FF2B5EF4-FFF2-40B4-BE49-F238E27FC236}">
                <a16:creationId xmlns="" xmlns:a16="http://schemas.microsoft.com/office/drawing/2014/main" id="{1D77E43A-7838-5DC0-5082-784637A7D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 xmlns:a16="http://schemas.microsoft.com/office/drawing/2014/main" id="{0E5B6A9A-AEDB-42A6-D7FC-1BB63F597CC4}"/>
              </a:ext>
            </a:extLst>
          </p:cNvPr>
          <p:cNvSpPr/>
          <p:nvPr/>
        </p:nvSpPr>
        <p:spPr>
          <a:xfrm>
            <a:off x="533400" y="1447800"/>
            <a:ext cx="7924800" cy="4400550"/>
          </a:xfrm>
          <a:prstGeom prst="rect">
            <a:avLst/>
          </a:prstGeom>
        </p:spPr>
        <p:txBody>
          <a:bodyPr>
            <a:spAutoFit/>
          </a:bodyPr>
          <a:lstStyle/>
          <a:p>
            <a:pPr>
              <a:defRPr/>
            </a:pPr>
            <a:r>
              <a:rPr lang="en-US" sz="2000" dirty="0">
                <a:latin typeface="+mn-lt"/>
              </a:rPr>
              <a:t> 1. A transaction is delimited by statements (or function calls) of the form </a:t>
            </a:r>
          </a:p>
          <a:p>
            <a:pPr>
              <a:defRPr/>
            </a:pPr>
            <a:r>
              <a:rPr lang="en-US" sz="2000" dirty="0">
                <a:latin typeface="+mn-lt"/>
              </a:rPr>
              <a:t/>
            </a:r>
            <a:br>
              <a:rPr lang="en-US" sz="2000" dirty="0">
                <a:latin typeface="+mn-lt"/>
              </a:rPr>
            </a:br>
            <a:r>
              <a:rPr lang="en-US" sz="2000" b="1" dirty="0">
                <a:latin typeface="+mn-lt"/>
              </a:rPr>
              <a:t>a) Begin transaction and end transaction</a:t>
            </a:r>
            <a:r>
              <a:rPr lang="en-US" sz="2000" dirty="0">
                <a:latin typeface="+mn-lt"/>
              </a:rPr>
              <a:t/>
            </a:r>
            <a:br>
              <a:rPr lang="en-US" sz="2000" dirty="0">
                <a:latin typeface="+mn-lt"/>
              </a:rPr>
            </a:br>
            <a:r>
              <a:rPr lang="en-US" sz="2000" dirty="0">
                <a:latin typeface="+mn-lt"/>
              </a:rPr>
              <a:t>b) Start transaction and stop transaction</a:t>
            </a:r>
            <a:br>
              <a:rPr lang="en-US" sz="2000" dirty="0">
                <a:latin typeface="+mn-lt"/>
              </a:rPr>
            </a:br>
            <a:r>
              <a:rPr lang="en-US" sz="2000" dirty="0">
                <a:latin typeface="+mn-lt"/>
              </a:rPr>
              <a:t>c) Get transaction and post transaction</a:t>
            </a:r>
            <a:br>
              <a:rPr lang="en-US" sz="2000" dirty="0">
                <a:latin typeface="+mn-lt"/>
              </a:rPr>
            </a:br>
            <a:r>
              <a:rPr lang="en-US" sz="2000" dirty="0">
                <a:latin typeface="+mn-lt"/>
              </a:rPr>
              <a:t>d) Read transaction and write transaction</a:t>
            </a:r>
          </a:p>
          <a:p>
            <a:pPr>
              <a:defRPr/>
            </a:pPr>
            <a:endParaRPr lang="en-US" sz="2000" dirty="0">
              <a:latin typeface="+mn-lt"/>
            </a:endParaRPr>
          </a:p>
          <a:p>
            <a:pPr>
              <a:defRPr/>
            </a:pPr>
            <a:r>
              <a:rPr lang="en-US" sz="2000" dirty="0">
                <a:latin typeface="+mn-lt"/>
              </a:rPr>
              <a:t>2. Identify the characteristics of transactions</a:t>
            </a:r>
            <a:br>
              <a:rPr lang="en-US" sz="2000" dirty="0">
                <a:latin typeface="+mn-lt"/>
              </a:rPr>
            </a:br>
            <a:r>
              <a:rPr lang="en-US" sz="2000" dirty="0">
                <a:latin typeface="+mn-lt"/>
              </a:rPr>
              <a:t>a) Atomicity</a:t>
            </a:r>
            <a:br>
              <a:rPr lang="en-US" sz="2000" dirty="0">
                <a:latin typeface="+mn-lt"/>
              </a:rPr>
            </a:br>
            <a:r>
              <a:rPr lang="en-US" sz="2000" dirty="0">
                <a:latin typeface="+mn-lt"/>
              </a:rPr>
              <a:t>b) Durability</a:t>
            </a:r>
            <a:br>
              <a:rPr lang="en-US" sz="2000" dirty="0">
                <a:latin typeface="+mn-lt"/>
              </a:rPr>
            </a:br>
            <a:r>
              <a:rPr lang="en-US" sz="2000" dirty="0">
                <a:latin typeface="+mn-lt"/>
              </a:rPr>
              <a:t>c) Isolation</a:t>
            </a:r>
            <a:br>
              <a:rPr lang="en-US" sz="2000" dirty="0">
                <a:latin typeface="+mn-lt"/>
              </a:rPr>
            </a:br>
            <a:r>
              <a:rPr lang="en-US" sz="2000" b="1" dirty="0">
                <a:latin typeface="+mn-lt"/>
              </a:rPr>
              <a:t>d) All of the mentioned</a:t>
            </a:r>
            <a:r>
              <a:rPr lang="en-US" sz="2000" dirty="0">
                <a:latin typeface="+mn-lt"/>
              </a:rPr>
              <a:t/>
            </a:r>
            <a:br>
              <a:rPr lang="en-US" sz="2000" dirty="0">
                <a:latin typeface="+mn-lt"/>
              </a:rPr>
            </a:br>
            <a:endParaRPr lang="en-US" sz="2000" dirty="0">
              <a:latin typeface="+mn-lt"/>
            </a:endParaRPr>
          </a:p>
          <a:p>
            <a:pPr>
              <a:defRPr/>
            </a:pPr>
            <a:endParaRPr lang="en-US" sz="2000"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FABBE7A-FE04-1D0D-05E8-8B4AEEA2E231}"/>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4CBED282-2A92-B065-5FEB-749CC159DAB9}"/>
              </a:ext>
            </a:extLst>
          </p:cNvPr>
          <p:cNvSpPr>
            <a:spLocks noGrp="1"/>
          </p:cNvSpPr>
          <p:nvPr>
            <p:ph type="ftr" sz="quarter" idx="11"/>
          </p:nvPr>
        </p:nvSpPr>
        <p:spPr/>
        <p:txBody>
          <a:bodyPr/>
          <a:lstStyle/>
          <a:p>
            <a:pPr>
              <a:defRPr/>
            </a:pPr>
            <a:r>
              <a:rPr lang="en-US"/>
              <a:t>Dr Kumud Saxena         ACSAI-0402 and DBMS                Unit-1</a:t>
            </a:r>
          </a:p>
        </p:txBody>
      </p:sp>
      <p:sp>
        <p:nvSpPr>
          <p:cNvPr id="34820" name="Slide Number Placeholder 3">
            <a:extLst>
              <a:ext uri="{FF2B5EF4-FFF2-40B4-BE49-F238E27FC236}">
                <a16:creationId xmlns="" xmlns:a16="http://schemas.microsoft.com/office/drawing/2014/main" id="{BA5BC3BA-22C2-6D48-638F-3D15766879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4044F9-6653-4795-B49D-D11AA32D3F95}" type="slidenum">
              <a:rPr lang="en-US" altLang="en-US">
                <a:solidFill>
                  <a:srgbClr val="898989"/>
                </a:solidFill>
                <a:latin typeface="Calibri" panose="020F0502020204030204" pitchFamily="34" charset="0"/>
              </a:rPr>
              <a:pPr/>
              <a:t>33</a:t>
            </a:fld>
            <a:endParaRPr lang="en-US" altLang="en-US">
              <a:solidFill>
                <a:srgbClr val="898989"/>
              </a:solidFill>
              <a:latin typeface="Calibri" panose="020F0502020204030204" pitchFamily="34" charset="0"/>
            </a:endParaRPr>
          </a:p>
        </p:txBody>
      </p:sp>
      <p:pic>
        <p:nvPicPr>
          <p:cNvPr id="34821" name="Picture 2" descr="E:\NIET\Project\xLogo11.png.pagespeed.ic.pydHLuCQEZ.png">
            <a:extLst>
              <a:ext uri="{FF2B5EF4-FFF2-40B4-BE49-F238E27FC236}">
                <a16:creationId xmlns="" xmlns:a16="http://schemas.microsoft.com/office/drawing/2014/main" id="{C5811116-7A00-974E-4EBF-10A65DE9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D751D87D-63D5-4544-A88B-7365C3E4FC01}"/>
              </a:ext>
            </a:extLst>
          </p:cNvPr>
          <p:cNvSpPr txBox="1">
            <a:spLocks/>
          </p:cNvSpPr>
          <p:nvPr/>
        </p:nvSpPr>
        <p:spPr>
          <a:xfrm>
            <a:off x="1295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Topic – Schedule Objective</a:t>
            </a:r>
            <a:endParaRPr lang="en-US" sz="3200" b="1" dirty="0">
              <a:solidFill>
                <a:schemeClr val="tx1"/>
              </a:solidFill>
            </a:endParaRPr>
          </a:p>
        </p:txBody>
      </p:sp>
      <p:sp>
        <p:nvSpPr>
          <p:cNvPr id="7" name="Rectangle 6">
            <a:extLst>
              <a:ext uri="{FF2B5EF4-FFF2-40B4-BE49-F238E27FC236}">
                <a16:creationId xmlns="" xmlns:a16="http://schemas.microsoft.com/office/drawing/2014/main" id="{5EC8C33F-9B50-CA14-BE7A-DCD518805394}"/>
              </a:ext>
            </a:extLst>
          </p:cNvPr>
          <p:cNvSpPr/>
          <p:nvPr/>
        </p:nvSpPr>
        <p:spPr>
          <a:xfrm>
            <a:off x="533400" y="1524000"/>
            <a:ext cx="8229600" cy="3786188"/>
          </a:xfrm>
          <a:prstGeom prst="rect">
            <a:avLst/>
          </a:prstGeom>
        </p:spPr>
        <p:txBody>
          <a:bodyPr>
            <a:spAutoFit/>
          </a:bodyPr>
          <a:lstStyle/>
          <a:p>
            <a:pPr marL="457200" indent="-457200" algn="just">
              <a:buFont typeface="+mj-lt"/>
              <a:buAutoNum type="arabicPeriod"/>
              <a:defRPr/>
            </a:pPr>
            <a:r>
              <a:rPr lang="en-US" sz="2400" dirty="0">
                <a:latin typeface="+mn-lt"/>
              </a:rPr>
              <a:t>When multiple transactions are running concurrently then there needs to be a sequence in which the operations are performed because at a time only one operation can be performed on the database. This sequence of operations is known as Schedule.</a:t>
            </a:r>
          </a:p>
          <a:p>
            <a:pPr marL="457200" indent="-457200" algn="just">
              <a:buFont typeface="+mj-lt"/>
              <a:buAutoNum type="arabicPeriod"/>
              <a:defRPr/>
            </a:pPr>
            <a:endParaRPr lang="en-US" sz="2400" dirty="0">
              <a:latin typeface="+mn-lt"/>
            </a:endParaRPr>
          </a:p>
          <a:p>
            <a:pPr marL="457200" indent="-457200" algn="just">
              <a:buFont typeface="+mj-lt"/>
              <a:buAutoNum type="arabicPeriod"/>
              <a:defRPr/>
            </a:pPr>
            <a:r>
              <a:rPr lang="en-US" sz="2400" dirty="0">
                <a:latin typeface="+mn-lt"/>
              </a:rPr>
              <a:t>Note that the main objective of serializability is to find non-serial schedules that allow transactions to execute concurrently without interference and produce a database state that could be produced by a serial execution.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 xmlns:a16="http://schemas.microsoft.com/office/drawing/2014/main" id="{A0B2E996-5F09-2274-3A55-B3B0F34729D4}"/>
              </a:ext>
            </a:extLst>
          </p:cNvPr>
          <p:cNvSpPr>
            <a:spLocks noGrp="1"/>
          </p:cNvSpPr>
          <p:nvPr>
            <p:ph idx="1"/>
          </p:nvPr>
        </p:nvSpPr>
        <p:spPr>
          <a:xfrm>
            <a:off x="533400" y="1143000"/>
            <a:ext cx="8229600" cy="5181600"/>
          </a:xfrm>
        </p:spPr>
        <p:txBody>
          <a:bodyPr/>
          <a:lstStyle/>
          <a:p>
            <a:pPr lvl="1" algn="just" eaLnBrk="1" hangingPunct="1">
              <a:buFont typeface="Verdana" panose="020B0604030504040204" pitchFamily="34" charset="0"/>
              <a:buNone/>
            </a:pPr>
            <a:r>
              <a:rPr lang="en-US" altLang="en-US" sz="2400"/>
              <a:t>	We know that </a:t>
            </a:r>
            <a:r>
              <a:rPr lang="en-US" altLang="en-US" sz="2400" b="1">
                <a:hlinkClick r:id="rId2"/>
              </a:rPr>
              <a:t>transactions</a:t>
            </a:r>
            <a:r>
              <a:rPr lang="en-US" altLang="en-US" sz="2400"/>
              <a:t> are set of instructions and these instructions perform operations on database. </a:t>
            </a:r>
          </a:p>
          <a:p>
            <a:pPr lvl="1" algn="just" eaLnBrk="1" hangingPunct="1">
              <a:buFont typeface="Verdana" panose="020B0604030504040204" pitchFamily="34" charset="0"/>
              <a:buNone/>
            </a:pPr>
            <a:endParaRPr lang="en-US" altLang="en-US" sz="2400"/>
          </a:p>
          <a:p>
            <a:pPr lvl="1" algn="just" eaLnBrk="1" hangingPunct="1">
              <a:buFont typeface="Verdana" panose="020B0604030504040204" pitchFamily="34" charset="0"/>
              <a:buNone/>
            </a:pPr>
            <a:r>
              <a:rPr lang="en-US" altLang="en-US" sz="2400"/>
              <a:t>	When multiple transactions are running concurrently then there needs to be a sequence in which the operations are performed because at a time only one operation can be performed on the database. This sequence of operations is known as </a:t>
            </a:r>
            <a:r>
              <a:rPr lang="en-US" altLang="en-US" sz="2400" b="1"/>
              <a:t>Schedule</a:t>
            </a:r>
            <a:r>
              <a:rPr lang="en-US" altLang="en-US" sz="2400"/>
              <a:t>.</a:t>
            </a:r>
          </a:p>
          <a:p>
            <a:pPr lvl="1" algn="just" eaLnBrk="1" hangingPunct="1">
              <a:buFont typeface="Verdana" panose="020B0604030504040204" pitchFamily="34" charset="0"/>
              <a:buNone/>
            </a:pPr>
            <a:r>
              <a:rPr lang="en-US" altLang="en-US" sz="2400" b="1">
                <a:solidFill>
                  <a:schemeClr val="tx2"/>
                </a:solidFill>
              </a:rPr>
              <a:t>	</a:t>
            </a:r>
          </a:p>
          <a:p>
            <a:pPr lvl="1" algn="just" eaLnBrk="1" hangingPunct="1">
              <a:buFont typeface="Verdana" panose="020B0604030504040204" pitchFamily="34" charset="0"/>
              <a:buNone/>
            </a:pPr>
            <a:r>
              <a:rPr lang="en-US" altLang="en-US" sz="2400" b="1">
                <a:solidFill>
                  <a:schemeClr val="tx2"/>
                </a:solidFill>
              </a:rPr>
              <a:t>	Schedule </a:t>
            </a:r>
            <a:r>
              <a:rPr lang="en-US" altLang="en-US" sz="2400"/>
              <a:t>– A sequences of instructions that specify the chronological order in which instructions of concurrent transactions are executed.</a:t>
            </a:r>
          </a:p>
          <a:p>
            <a:pPr algn="just" eaLnBrk="1" hangingPunct="1"/>
            <a:endParaRPr lang="en-US" altLang="en-US"/>
          </a:p>
        </p:txBody>
      </p:sp>
      <p:sp>
        <p:nvSpPr>
          <p:cNvPr id="4" name="Date Placeholder 3">
            <a:extLst>
              <a:ext uri="{FF2B5EF4-FFF2-40B4-BE49-F238E27FC236}">
                <a16:creationId xmlns="" xmlns:a16="http://schemas.microsoft.com/office/drawing/2014/main" id="{A9EBD0B7-6B68-5A39-63D5-5DA1C698AF88}"/>
              </a:ext>
            </a:extLst>
          </p:cNvPr>
          <p:cNvSpPr>
            <a:spLocks noGrp="1"/>
          </p:cNvSpPr>
          <p:nvPr>
            <p:ph type="dt" sz="quarter" idx="10"/>
          </p:nvPr>
        </p:nvSpPr>
        <p:spPr/>
        <p:txBody>
          <a:bodyPr/>
          <a:lstStyle/>
          <a:p>
            <a:pPr>
              <a:defRPr/>
            </a:pPr>
            <a:fld id="{2060C5CC-30FB-4628-B4B9-55CDA7B741CB}" type="datetime1">
              <a:rPr lang="en-US"/>
              <a:pPr>
                <a:defRPr/>
              </a:pPr>
              <a:t>08/05/22</a:t>
            </a:fld>
            <a:endParaRPr lang="en-US"/>
          </a:p>
        </p:txBody>
      </p:sp>
      <p:sp>
        <p:nvSpPr>
          <p:cNvPr id="5" name="Footer Placeholder 4">
            <a:extLst>
              <a:ext uri="{FF2B5EF4-FFF2-40B4-BE49-F238E27FC236}">
                <a16:creationId xmlns="" xmlns:a16="http://schemas.microsoft.com/office/drawing/2014/main" id="{2D17F252-7BBE-C54D-4C3E-01E1AEE74E32}"/>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35845" name="Slide Number Placeholder 5">
            <a:extLst>
              <a:ext uri="{FF2B5EF4-FFF2-40B4-BE49-F238E27FC236}">
                <a16:creationId xmlns="" xmlns:a16="http://schemas.microsoft.com/office/drawing/2014/main" id="{E8AE0F27-555F-F007-E686-5CF1E7AAB0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AA952A-7F8A-4F56-AE4F-289444D64E9B}" type="slidenum">
              <a:rPr lang="en-US" altLang="en-US">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0226599-3155-FEB3-43DD-485E9D6C8D1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Schedule (CO4)</a:t>
            </a:r>
          </a:p>
        </p:txBody>
      </p:sp>
      <p:pic>
        <p:nvPicPr>
          <p:cNvPr id="35847" name="Picture 2" descr="E:\NIET\Project\xLogo11.png.pagespeed.ic.pydHLuCQEZ.png">
            <a:extLst>
              <a:ext uri="{FF2B5EF4-FFF2-40B4-BE49-F238E27FC236}">
                <a16:creationId xmlns="" xmlns:a16="http://schemas.microsoft.com/office/drawing/2014/main" id="{91FCE321-E303-F802-53A2-DE858ED9F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 calcmode="lin" valueType="num">
                                      <p:cBhvr additive="base">
                                        <p:cTn id="13"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anim calcmode="lin" valueType="num">
                                      <p:cBhvr additive="base">
                                        <p:cTn id="19"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0642B4-B228-E60E-59AE-1C02350A96AE}"/>
              </a:ext>
            </a:extLst>
          </p:cNvPr>
          <p:cNvSpPr>
            <a:spLocks noGrp="1"/>
          </p:cNvSpPr>
          <p:nvPr>
            <p:ph idx="1"/>
          </p:nvPr>
        </p:nvSpPr>
        <p:spPr>
          <a:xfrm>
            <a:off x="533400" y="1143000"/>
            <a:ext cx="8229600" cy="5213350"/>
          </a:xfrm>
        </p:spPr>
        <p:txBody>
          <a:bodyPr rtlCol="0">
            <a:noAutofit/>
          </a:bodyPr>
          <a:lstStyle/>
          <a:p>
            <a:pPr algn="just" eaLnBrk="1" hangingPunct="1">
              <a:buFont typeface="Monotype Sorts"/>
              <a:buNone/>
              <a:defRPr/>
            </a:pPr>
            <a:r>
              <a:rPr lang="en-US" sz="1800" dirty="0"/>
              <a:t>	</a:t>
            </a:r>
            <a:r>
              <a:rPr lang="en-US" sz="2400" dirty="0"/>
              <a:t>A schedule is a collection of many transactions which is implemented as a unit. </a:t>
            </a:r>
          </a:p>
          <a:p>
            <a:pPr algn="just" eaLnBrk="1" hangingPunct="1">
              <a:buFont typeface="Monotype Sorts"/>
              <a:buNone/>
              <a:defRPr/>
            </a:pPr>
            <a:r>
              <a:rPr lang="en-US" sz="2400" dirty="0"/>
              <a:t>	Depending upon how these transactions are arranged in within a schedule, a schedule can be of two types:-</a:t>
            </a:r>
          </a:p>
          <a:p>
            <a:pPr algn="just" eaLnBrk="1" hangingPunct="1">
              <a:buFont typeface="+mj-lt"/>
              <a:buAutoNum type="arabicPeriod"/>
              <a:defRPr/>
            </a:pPr>
            <a:r>
              <a:rPr lang="en-US" sz="2400" b="1" dirty="0">
                <a:solidFill>
                  <a:srgbClr val="FF0000"/>
                </a:solidFill>
              </a:rPr>
              <a:t>Serial: </a:t>
            </a:r>
            <a:r>
              <a:rPr lang="en-US" sz="2400" b="1" dirty="0"/>
              <a:t>The transactions are executed one after another, in a non-preemptive manner.</a:t>
            </a:r>
          </a:p>
          <a:p>
            <a:pPr algn="just" eaLnBrk="1" hangingPunct="1">
              <a:buFont typeface="+mj-lt"/>
              <a:buAutoNum type="arabicPeriod"/>
              <a:defRPr/>
            </a:pPr>
            <a:r>
              <a:rPr lang="en-US" sz="2400" b="1" dirty="0">
                <a:solidFill>
                  <a:srgbClr val="FF0000"/>
                </a:solidFill>
              </a:rPr>
              <a:t>Concurrent: </a:t>
            </a:r>
            <a:r>
              <a:rPr lang="en-US" sz="2400" b="1" dirty="0"/>
              <a:t>The transactions are executed in a preemptive, time shared method.</a:t>
            </a:r>
          </a:p>
          <a:p>
            <a:pPr lvl="1" algn="just" eaLnBrk="1" fontAlgn="auto" hangingPunct="1">
              <a:spcAft>
                <a:spcPts val="0"/>
              </a:spcAft>
              <a:buFont typeface="Arial" panose="020B0604020202020204" pitchFamily="34" charset="0"/>
              <a:buNone/>
              <a:defRPr/>
            </a:pPr>
            <a:endParaRPr lang="en-US" sz="2200" dirty="0">
              <a:solidFill>
                <a:schemeClr val="tx1">
                  <a:lumMod val="85000"/>
                  <a:lumOff val="15000"/>
                </a:schemeClr>
              </a:solidFill>
              <a:ea typeface="ＭＳ Ｐゴシック" pitchFamily="34" charset="-128"/>
            </a:endParaRPr>
          </a:p>
          <a:p>
            <a:pPr lvl="1" algn="just" eaLnBrk="1" fontAlgn="auto" hangingPunct="1">
              <a:spcAft>
                <a:spcPts val="0"/>
              </a:spcAft>
              <a:buFont typeface="Arial" panose="020B0604020202020204" pitchFamily="34" charset="0"/>
              <a:buNone/>
              <a:defRPr/>
            </a:pPr>
            <a:endParaRPr lang="en-US" altLang="en-US" sz="2200" b="1" dirty="0">
              <a:solidFill>
                <a:schemeClr val="tx1">
                  <a:lumMod val="85000"/>
                  <a:lumOff val="15000"/>
                </a:schemeClr>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a:p>
            <a:pPr lvl="1" eaLnBrk="1" fontAlgn="auto" hangingPunct="1">
              <a:spcAft>
                <a:spcPts val="0"/>
              </a:spcAft>
              <a:buFont typeface="Arial" panose="020B0604020202020204" pitchFamily="34" charset="0"/>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 xmlns:a16="http://schemas.microsoft.com/office/drawing/2014/main" id="{5CBE69F8-C2D1-46F9-E8B9-028FE1067733}"/>
              </a:ext>
            </a:extLst>
          </p:cNvPr>
          <p:cNvSpPr>
            <a:spLocks noGrp="1"/>
          </p:cNvSpPr>
          <p:nvPr>
            <p:ph type="dt" sz="quarter" idx="10"/>
          </p:nvPr>
        </p:nvSpPr>
        <p:spPr/>
        <p:txBody>
          <a:bodyPr/>
          <a:lstStyle/>
          <a:p>
            <a:pPr>
              <a:defRPr/>
            </a:pPr>
            <a:fld id="{AC20C298-1E71-432A-B79B-C0A160D280F6}" type="datetime1">
              <a:rPr lang="en-US"/>
              <a:pPr>
                <a:defRPr/>
              </a:pPr>
              <a:t>08/05/22</a:t>
            </a:fld>
            <a:endParaRPr lang="en-US"/>
          </a:p>
        </p:txBody>
      </p:sp>
      <p:sp>
        <p:nvSpPr>
          <p:cNvPr id="5" name="Footer Placeholder 4">
            <a:extLst>
              <a:ext uri="{FF2B5EF4-FFF2-40B4-BE49-F238E27FC236}">
                <a16:creationId xmlns="" xmlns:a16="http://schemas.microsoft.com/office/drawing/2014/main" id="{BAF7CD73-7000-385E-9158-AC194A54268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36869" name="Slide Number Placeholder 5">
            <a:extLst>
              <a:ext uri="{FF2B5EF4-FFF2-40B4-BE49-F238E27FC236}">
                <a16:creationId xmlns="" xmlns:a16="http://schemas.microsoft.com/office/drawing/2014/main" id="{91386E09-7AC6-8557-F29C-926EB8CD8F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205E09-A8E9-43EA-AFCB-18456CAABE19}" type="slidenum">
              <a:rPr lang="en-US" altLang="en-US">
                <a:solidFill>
                  <a:srgbClr val="898989"/>
                </a:solidFill>
                <a:latin typeface="Calibri" panose="020F0502020204030204" pitchFamily="34" charset="0"/>
              </a:rPr>
              <a:pPr/>
              <a:t>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6D19865-5BAB-C9C7-EBF5-6C6F0F0EAE5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Continue…..</a:t>
            </a:r>
          </a:p>
        </p:txBody>
      </p:sp>
      <p:pic>
        <p:nvPicPr>
          <p:cNvPr id="36871" name="Picture 2" descr="E:\NIET\Project\xLogo11.png.pagespeed.ic.pydHLuCQEZ.png">
            <a:extLst>
              <a:ext uri="{FF2B5EF4-FFF2-40B4-BE49-F238E27FC236}">
                <a16:creationId xmlns="" xmlns:a16="http://schemas.microsoft.com/office/drawing/2014/main" id="{F07DF98F-C82D-6C70-7CB8-47006277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2398D7A-9E7F-E1D2-EDBB-9D28BC23AD7F}"/>
              </a:ext>
            </a:extLst>
          </p:cNvPr>
          <p:cNvSpPr>
            <a:spLocks noGrp="1"/>
          </p:cNvSpPr>
          <p:nvPr>
            <p:ph type="dt" sz="quarter" idx="10"/>
          </p:nvPr>
        </p:nvSpPr>
        <p:spPr/>
        <p:txBody>
          <a:bodyPr/>
          <a:lstStyle/>
          <a:p>
            <a:pPr>
              <a:defRPr/>
            </a:pPr>
            <a:fld id="{28892BCB-5D10-4DEE-A06E-27FA289C51DD}" type="datetime1">
              <a:rPr lang="en-US"/>
              <a:pPr>
                <a:defRPr/>
              </a:pPr>
              <a:t>08/05/22</a:t>
            </a:fld>
            <a:endParaRPr lang="en-US"/>
          </a:p>
        </p:txBody>
      </p:sp>
      <p:sp>
        <p:nvSpPr>
          <p:cNvPr id="5" name="Footer Placeholder 4">
            <a:extLst>
              <a:ext uri="{FF2B5EF4-FFF2-40B4-BE49-F238E27FC236}">
                <a16:creationId xmlns="" xmlns:a16="http://schemas.microsoft.com/office/drawing/2014/main" id="{5BE5B1FF-A982-9B35-A9A9-B31D41E490A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37892" name="Slide Number Placeholder 5">
            <a:extLst>
              <a:ext uri="{FF2B5EF4-FFF2-40B4-BE49-F238E27FC236}">
                <a16:creationId xmlns="" xmlns:a16="http://schemas.microsoft.com/office/drawing/2014/main" id="{7F04113C-73AC-3E53-E301-3DC1524DF7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09E008-DA94-4197-AFFF-54393A3D3EBE}" type="slidenum">
              <a:rPr lang="en-US" altLang="en-US">
                <a:solidFill>
                  <a:srgbClr val="898989"/>
                </a:solidFill>
                <a:latin typeface="Calibri" panose="020F0502020204030204" pitchFamily="34" charset="0"/>
              </a:rPr>
              <a:pPr/>
              <a:t>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7E544A7-638A-CD99-E3BA-F4C8DCBE9B2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b="1" dirty="0">
              <a:solidFill>
                <a:schemeClr val="tx1"/>
              </a:solidFill>
            </a:endParaRPr>
          </a:p>
          <a:p>
            <a:pPr algn="ctr" eaLnBrk="1" fontAlgn="auto" hangingPunct="1">
              <a:spcAft>
                <a:spcPts val="0"/>
              </a:spcAft>
              <a:defRPr/>
            </a:pPr>
            <a:r>
              <a:rPr lang="en-US" sz="3200" b="1" dirty="0">
                <a:solidFill>
                  <a:schemeClr val="tx1"/>
                </a:solidFill>
              </a:rPr>
              <a:t>Types of Schedules in DBMS</a:t>
            </a:r>
            <a:r>
              <a:rPr lang="en-US" sz="3200" dirty="0">
                <a:solidFill>
                  <a:schemeClr val="tx1"/>
                </a:solidFill>
              </a:rPr>
              <a:t/>
            </a:r>
            <a:br>
              <a:rPr lang="en-US" sz="3200" dirty="0">
                <a:solidFill>
                  <a:schemeClr val="tx1"/>
                </a:solidFill>
              </a:rPr>
            </a:br>
            <a:endParaRPr lang="en-US" sz="3200" b="1" dirty="0">
              <a:solidFill>
                <a:schemeClr val="tx1"/>
              </a:solidFill>
            </a:endParaRPr>
          </a:p>
        </p:txBody>
      </p:sp>
      <p:pic>
        <p:nvPicPr>
          <p:cNvPr id="37894" name="Picture 2" descr="E:\NIET\Project\xLogo11.png.pagespeed.ic.pydHLuCQEZ.png">
            <a:extLst>
              <a:ext uri="{FF2B5EF4-FFF2-40B4-BE49-F238E27FC236}">
                <a16:creationId xmlns="" xmlns:a16="http://schemas.microsoft.com/office/drawing/2014/main" id="{4B130AED-BD6A-07BF-295D-4A96EF95F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2">
            <a:extLst>
              <a:ext uri="{FF2B5EF4-FFF2-40B4-BE49-F238E27FC236}">
                <a16:creationId xmlns="" xmlns:a16="http://schemas.microsoft.com/office/drawing/2014/main" id="{37368EB7-18F7-1C9F-84C4-E577BA66C0D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19200"/>
            <a:ext cx="8305800" cy="4257675"/>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 xmlns:a16="http://schemas.microsoft.com/office/drawing/2014/main" id="{E7453E87-5323-7735-7A4C-B187FD265AAA}"/>
              </a:ext>
            </a:extLst>
          </p:cNvPr>
          <p:cNvSpPr>
            <a:spLocks noGrp="1"/>
          </p:cNvSpPr>
          <p:nvPr>
            <p:ph idx="1"/>
          </p:nvPr>
        </p:nvSpPr>
        <p:spPr>
          <a:xfrm>
            <a:off x="533400" y="838200"/>
            <a:ext cx="8229600" cy="5486400"/>
          </a:xfrm>
        </p:spPr>
        <p:txBody>
          <a:bodyPr/>
          <a:lstStyle/>
          <a:p>
            <a:pPr algn="just" eaLnBrk="1" hangingPunct="1">
              <a:buFont typeface="Arial" panose="020B0604020202020204" pitchFamily="34" charset="0"/>
              <a:buNone/>
            </a:pPr>
            <a:r>
              <a:rPr lang="en-US" altLang="en-US" sz="2400" b="1"/>
              <a:t>	</a:t>
            </a:r>
            <a:r>
              <a:rPr lang="en-US" altLang="en-US" sz="2400" b="1">
                <a:solidFill>
                  <a:srgbClr val="C00000"/>
                </a:solidFill>
              </a:rPr>
              <a:t>1. Serial Schedule:- </a:t>
            </a:r>
            <a:r>
              <a:rPr lang="en-US" altLang="en-US" sz="2400">
                <a:cs typeface="Times New Roman" panose="02020603050405020304" pitchFamily="18" charset="0"/>
              </a:rPr>
              <a:t>In </a:t>
            </a:r>
            <a:r>
              <a:rPr lang="en-US" altLang="en-US" sz="2400" b="1">
                <a:cs typeface="Times New Roman" panose="02020603050405020304" pitchFamily="18" charset="0"/>
              </a:rPr>
              <a:t>Serial schedule</a:t>
            </a:r>
            <a:r>
              <a:rPr lang="en-US" altLang="en-US" sz="2400">
                <a:cs typeface="Times New Roman" panose="02020603050405020304" pitchFamily="18" charset="0"/>
              </a:rPr>
              <a:t>,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a:t>
            </a:r>
            <a:r>
              <a:rPr lang="en-US" altLang="en-US" sz="2400" b="1">
                <a:cs typeface="Times New Roman" panose="02020603050405020304" pitchFamily="18" charset="0"/>
              </a:rPr>
              <a:t>non-interleaved</a:t>
            </a:r>
            <a:r>
              <a:rPr lang="en-US" altLang="en-US" sz="2400">
                <a:cs typeface="Times New Roman" panose="02020603050405020304" pitchFamily="18" charset="0"/>
              </a:rPr>
              <a:t> execution. </a:t>
            </a:r>
          </a:p>
          <a:p>
            <a:pPr algn="just"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400" b="1">
                <a:solidFill>
                  <a:srgbClr val="C00000"/>
                </a:solidFill>
                <a:cs typeface="Times New Roman" panose="02020603050405020304" pitchFamily="18" charset="0"/>
              </a:rPr>
              <a:t>2. </a:t>
            </a:r>
            <a:r>
              <a:rPr lang="en-US" altLang="en-US" sz="2400" b="1">
                <a:solidFill>
                  <a:srgbClr val="C00000"/>
                </a:solidFill>
              </a:rPr>
              <a:t> Non Serial Schedule :-</a:t>
            </a:r>
            <a:r>
              <a:rPr lang="en-US" altLang="en-US" sz="2400" b="1">
                <a:solidFill>
                  <a:srgbClr val="C00000"/>
                </a:solidFill>
                <a:cs typeface="Times New Roman" panose="02020603050405020304" pitchFamily="18" charset="0"/>
              </a:rPr>
              <a:t> </a:t>
            </a:r>
            <a:r>
              <a:rPr lang="en-US" altLang="en-US" sz="2400">
                <a:cs typeface="Times New Roman" panose="02020603050405020304" pitchFamily="18" charset="0"/>
              </a:rPr>
              <a:t>In  Non </a:t>
            </a:r>
            <a:r>
              <a:rPr lang="en-US" altLang="en-US" sz="2400" b="1">
                <a:cs typeface="Times New Roman" panose="02020603050405020304" pitchFamily="18" charset="0"/>
              </a:rPr>
              <a:t>Serial schedule</a:t>
            </a:r>
            <a:r>
              <a:rPr lang="en-US" altLang="en-US" sz="2400">
                <a:cs typeface="Times New Roman" panose="02020603050405020304" pitchFamily="18" charset="0"/>
              </a:rPr>
              <a:t>, a transaction is executed completely  in context switching mode.(Concurrent Execution). </a:t>
            </a:r>
          </a:p>
          <a:p>
            <a:pPr algn="just" eaLnBrk="1" hangingPunct="1">
              <a:buFont typeface="Arial" panose="020B0604020202020204" pitchFamily="34" charset="0"/>
              <a:buNone/>
            </a:pPr>
            <a:r>
              <a:rPr lang="en-US" altLang="en-US" sz="2400">
                <a:cs typeface="Times New Roman" panose="02020603050405020304" pitchFamily="18" charset="0"/>
              </a:rPr>
              <a:t>	</a:t>
            </a:r>
            <a:r>
              <a:rPr lang="en-US" altLang="en-US" sz="2400" b="1">
                <a:solidFill>
                  <a:srgbClr val="FF0000"/>
                </a:solidFill>
                <a:cs typeface="Times New Roman" panose="02020603050405020304" pitchFamily="18" charset="0"/>
              </a:rPr>
              <a:t>Note:- </a:t>
            </a:r>
            <a:r>
              <a:rPr lang="en-US" altLang="en-US" sz="2400"/>
              <a:t>The transactions are executed in a non-serial manner, keeping the end result correct and same as the serial schedule.</a:t>
            </a:r>
          </a:p>
          <a:p>
            <a:pPr algn="just" eaLnBrk="1" hangingPunct="1">
              <a:buFont typeface="Arial" panose="020B0604020202020204" pitchFamily="34" charset="0"/>
              <a:buNone/>
            </a:pPr>
            <a:endParaRPr lang="en-US" altLang="en-US" b="1"/>
          </a:p>
          <a:p>
            <a:pPr algn="just" eaLnBrk="1" hangingPunct="1"/>
            <a:endParaRPr lang="en-US" altLang="en-US"/>
          </a:p>
        </p:txBody>
      </p:sp>
      <p:sp>
        <p:nvSpPr>
          <p:cNvPr id="4" name="Date Placeholder 3">
            <a:extLst>
              <a:ext uri="{FF2B5EF4-FFF2-40B4-BE49-F238E27FC236}">
                <a16:creationId xmlns="" xmlns:a16="http://schemas.microsoft.com/office/drawing/2014/main" id="{B61420E9-9823-E69E-A2A4-0AADE2064B84}"/>
              </a:ext>
            </a:extLst>
          </p:cNvPr>
          <p:cNvSpPr>
            <a:spLocks noGrp="1"/>
          </p:cNvSpPr>
          <p:nvPr>
            <p:ph type="dt" sz="quarter" idx="10"/>
          </p:nvPr>
        </p:nvSpPr>
        <p:spPr/>
        <p:txBody>
          <a:bodyPr/>
          <a:lstStyle/>
          <a:p>
            <a:pPr>
              <a:defRPr/>
            </a:pPr>
            <a:fld id="{67BEBA8D-EE44-414F-AFB0-AEF9FC090160}" type="datetime1">
              <a:rPr lang="en-US"/>
              <a:pPr>
                <a:defRPr/>
              </a:pPr>
              <a:t>08/05/22</a:t>
            </a:fld>
            <a:endParaRPr lang="en-US"/>
          </a:p>
        </p:txBody>
      </p:sp>
      <p:sp>
        <p:nvSpPr>
          <p:cNvPr id="5" name="Footer Placeholder 4">
            <a:extLst>
              <a:ext uri="{FF2B5EF4-FFF2-40B4-BE49-F238E27FC236}">
                <a16:creationId xmlns="" xmlns:a16="http://schemas.microsoft.com/office/drawing/2014/main" id="{05D44C96-9767-2693-B5CF-A646A0F51D5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38917" name="Slide Number Placeholder 5">
            <a:extLst>
              <a:ext uri="{FF2B5EF4-FFF2-40B4-BE49-F238E27FC236}">
                <a16:creationId xmlns="" xmlns:a16="http://schemas.microsoft.com/office/drawing/2014/main" id="{01397A23-B24D-558D-08A8-E5704196441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C08B49-B58C-4440-8F0D-A854B6A8AAED}" type="slidenum">
              <a:rPr lang="en-US" altLang="en-US">
                <a:solidFill>
                  <a:srgbClr val="898989"/>
                </a:solidFill>
                <a:latin typeface="Calibri" panose="020F0502020204030204" pitchFamily="34" charset="0"/>
              </a:rPr>
              <a:pPr/>
              <a:t>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F18FEB6-E766-52F2-FBDB-4EA4D5E00D4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Types of Schedules in DBMS</a:t>
            </a:r>
          </a:p>
        </p:txBody>
      </p:sp>
      <p:pic>
        <p:nvPicPr>
          <p:cNvPr id="38919" name="Picture 2" descr="E:\NIET\Project\xLogo11.png.pagespeed.ic.pydHLuCQEZ.png">
            <a:extLst>
              <a:ext uri="{FF2B5EF4-FFF2-40B4-BE49-F238E27FC236}">
                <a16:creationId xmlns="" xmlns:a16="http://schemas.microsoft.com/office/drawing/2014/main" id="{7AC60890-2742-9DC8-5A9E-0175E1A39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6">
                                            <p:txEl>
                                              <p:pRg st="1" end="1"/>
                                            </p:txEl>
                                          </p:spTgt>
                                        </p:tgtEl>
                                        <p:attrNameLst>
                                          <p:attrName>style.visibility</p:attrName>
                                        </p:attrNameLst>
                                      </p:cBhvr>
                                      <p:to>
                                        <p:strVal val="visible"/>
                                      </p:to>
                                    </p:set>
                                    <p:anim calcmode="lin" valueType="num">
                                      <p:cBhvr additive="base">
                                        <p:cTn id="13"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6">
                                            <p:txEl>
                                              <p:pRg st="2" end="2"/>
                                            </p:txEl>
                                          </p:spTgt>
                                        </p:tgtEl>
                                        <p:attrNameLst>
                                          <p:attrName>style.visibility</p:attrName>
                                        </p:attrNameLst>
                                      </p:cBhvr>
                                      <p:to>
                                        <p:strVal val="visible"/>
                                      </p:to>
                                    </p:set>
                                    <p:anim calcmode="lin" valueType="num">
                                      <p:cBhvr additive="base">
                                        <p:cTn id="19"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1A0736-5DA2-4CEE-BF2E-BF97667AFB65}"/>
              </a:ext>
            </a:extLst>
          </p:cNvPr>
          <p:cNvSpPr>
            <a:spLocks noGrp="1"/>
          </p:cNvSpPr>
          <p:nvPr>
            <p:ph idx="1"/>
          </p:nvPr>
        </p:nvSpPr>
        <p:spPr>
          <a:xfrm>
            <a:off x="533400" y="1143000"/>
            <a:ext cx="8229600" cy="5181600"/>
          </a:xfrm>
        </p:spPr>
        <p:txBody>
          <a:bodyPr rtlCol="0">
            <a:normAutofit lnSpcReduction="10000"/>
          </a:bodyPr>
          <a:lstStyle/>
          <a:p>
            <a:pPr algn="just" eaLnBrk="1" hangingPunct="1">
              <a:lnSpc>
                <a:spcPct val="80000"/>
              </a:lnSpc>
              <a:tabLst>
                <a:tab pos="1947863" algn="l"/>
                <a:tab pos="2684463" algn="l"/>
                <a:tab pos="3594100" algn="l"/>
                <a:tab pos="4286250" algn="l"/>
              </a:tabLst>
              <a:defRPr/>
            </a:pPr>
            <a:r>
              <a:rPr lang="en-US" sz="2400" dirty="0"/>
              <a:t>Let </a:t>
            </a:r>
            <a:r>
              <a:rPr lang="en-US" sz="2400" i="1" dirty="0"/>
              <a:t>T</a:t>
            </a:r>
            <a:r>
              <a:rPr lang="en-US" sz="2400" baseline="-25000" dirty="0"/>
              <a:t>1</a:t>
            </a:r>
            <a:r>
              <a:rPr lang="en-US" sz="2400" dirty="0"/>
              <a:t> transfer 50 from </a:t>
            </a:r>
            <a:r>
              <a:rPr lang="en-US" sz="2400" i="1" dirty="0"/>
              <a:t>A </a:t>
            </a:r>
            <a:r>
              <a:rPr lang="en-US" sz="2400" dirty="0"/>
              <a:t>to </a:t>
            </a:r>
            <a:r>
              <a:rPr lang="en-US" sz="2400" i="1" dirty="0"/>
              <a:t>B</a:t>
            </a:r>
            <a:r>
              <a:rPr lang="en-US" sz="2400" dirty="0"/>
              <a:t>, and </a:t>
            </a:r>
            <a:r>
              <a:rPr lang="en-US" sz="2400" i="1" dirty="0"/>
              <a:t>T</a:t>
            </a:r>
            <a:r>
              <a:rPr lang="en-US" sz="2400" baseline="-25000" dirty="0"/>
              <a:t>2</a:t>
            </a:r>
            <a:r>
              <a:rPr lang="en-US" sz="2400" dirty="0"/>
              <a:t> transfer 10% of the balance from </a:t>
            </a:r>
            <a:r>
              <a:rPr lang="en-US" sz="2400" i="1" dirty="0"/>
              <a:t>A </a:t>
            </a:r>
            <a:r>
              <a:rPr lang="en-US" sz="2400" dirty="0"/>
              <a:t>to </a:t>
            </a:r>
            <a:r>
              <a:rPr lang="en-US" sz="2400" i="1" dirty="0"/>
              <a:t>B.</a:t>
            </a:r>
            <a:r>
              <a:rPr lang="en-US" sz="2400" dirty="0"/>
              <a:t>  </a:t>
            </a:r>
          </a:p>
          <a:p>
            <a:pPr algn="just" eaLnBrk="1" hangingPunct="1">
              <a:lnSpc>
                <a:spcPct val="80000"/>
              </a:lnSpc>
              <a:tabLst>
                <a:tab pos="1947863" algn="l"/>
                <a:tab pos="2684463" algn="l"/>
                <a:tab pos="3594100" algn="l"/>
                <a:tab pos="4286250" algn="l"/>
              </a:tabLst>
              <a:defRPr/>
            </a:pPr>
            <a:r>
              <a:rPr lang="en-US" sz="2400" dirty="0"/>
              <a:t>A </a:t>
            </a:r>
            <a:r>
              <a:rPr lang="en-US" sz="2400" dirty="0">
                <a:solidFill>
                  <a:schemeClr val="tx2"/>
                </a:solidFill>
              </a:rPr>
              <a:t>serial</a:t>
            </a:r>
            <a:r>
              <a:rPr lang="en-US" sz="2400" dirty="0"/>
              <a:t> schedule in which </a:t>
            </a:r>
            <a:r>
              <a:rPr lang="en-US" sz="2400" i="1" dirty="0"/>
              <a:t>T</a:t>
            </a:r>
            <a:r>
              <a:rPr lang="en-US" sz="2400" baseline="-25000" dirty="0"/>
              <a:t>1</a:t>
            </a:r>
            <a:r>
              <a:rPr lang="en-US" sz="2400" dirty="0"/>
              <a:t> is followed by </a:t>
            </a:r>
            <a:r>
              <a:rPr lang="en-US" sz="2400" i="1" dirty="0"/>
              <a:t>T</a:t>
            </a:r>
            <a:r>
              <a:rPr lang="en-US" sz="2400" baseline="-25000" dirty="0"/>
              <a:t>2</a:t>
            </a:r>
            <a:r>
              <a:rPr lang="en-US" sz="2400" dirty="0"/>
              <a:t> :-</a:t>
            </a:r>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endParaRPr lang="en-US" sz="2400" dirty="0"/>
          </a:p>
          <a:p>
            <a:pPr algn="just" eaLnBrk="1" hangingPunct="1">
              <a:lnSpc>
                <a:spcPct val="80000"/>
              </a:lnSpc>
              <a:tabLst>
                <a:tab pos="1947863" algn="l"/>
                <a:tab pos="2684463" algn="l"/>
                <a:tab pos="3594100" algn="l"/>
                <a:tab pos="4286250" algn="l"/>
              </a:tabLst>
              <a:defRPr/>
            </a:pPr>
            <a:r>
              <a:rPr lang="en-US" sz="2400" dirty="0"/>
              <a:t>In this example, the transaction T2 does not start execution until the transaction T1 is finished.</a:t>
            </a:r>
            <a:endParaRPr lang="en-US" sz="2400" dirty="0">
              <a:latin typeface="Arial" pitchFamily="34" charset="0"/>
              <a:cs typeface="Arial" pitchFamily="34" charset="0"/>
            </a:endParaRPr>
          </a:p>
          <a:p>
            <a:pPr eaLnBrk="1" hangingPunct="1">
              <a:lnSpc>
                <a:spcPct val="80000"/>
              </a:lnSpc>
              <a:tabLst>
                <a:tab pos="1947863" algn="l"/>
                <a:tab pos="2684463" algn="l"/>
                <a:tab pos="3594100" algn="l"/>
                <a:tab pos="4286250" algn="l"/>
              </a:tabLst>
              <a:defRPr/>
            </a:pPr>
            <a:endParaRPr lang="en-US" sz="2400" dirty="0"/>
          </a:p>
          <a:p>
            <a:pPr algn="just" eaLnBrk="1" fontAlgn="auto" hangingPunct="1">
              <a:spcAft>
                <a:spcPts val="0"/>
              </a:spcAft>
              <a:defRPr/>
            </a:pPr>
            <a:endParaRPr lang="en-US" dirty="0"/>
          </a:p>
        </p:txBody>
      </p:sp>
      <p:sp>
        <p:nvSpPr>
          <p:cNvPr id="4" name="Date Placeholder 3">
            <a:extLst>
              <a:ext uri="{FF2B5EF4-FFF2-40B4-BE49-F238E27FC236}">
                <a16:creationId xmlns="" xmlns:a16="http://schemas.microsoft.com/office/drawing/2014/main" id="{79704FAC-52C5-A1ED-5343-3C9113F885A6}"/>
              </a:ext>
            </a:extLst>
          </p:cNvPr>
          <p:cNvSpPr>
            <a:spLocks noGrp="1"/>
          </p:cNvSpPr>
          <p:nvPr>
            <p:ph type="dt" sz="quarter" idx="10"/>
          </p:nvPr>
        </p:nvSpPr>
        <p:spPr/>
        <p:txBody>
          <a:bodyPr/>
          <a:lstStyle/>
          <a:p>
            <a:pPr>
              <a:defRPr/>
            </a:pPr>
            <a:fld id="{E1F8F3FD-D3AE-46D0-9EBE-35F6D4BDF3DE}" type="datetime1">
              <a:rPr lang="en-US"/>
              <a:pPr>
                <a:defRPr/>
              </a:pPr>
              <a:t>08/05/22</a:t>
            </a:fld>
            <a:endParaRPr lang="en-US"/>
          </a:p>
        </p:txBody>
      </p:sp>
      <p:sp>
        <p:nvSpPr>
          <p:cNvPr id="5" name="Footer Placeholder 4">
            <a:extLst>
              <a:ext uri="{FF2B5EF4-FFF2-40B4-BE49-F238E27FC236}">
                <a16:creationId xmlns="" xmlns:a16="http://schemas.microsoft.com/office/drawing/2014/main" id="{9787E643-37C9-128A-A2F7-320304235E1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39941" name="Slide Number Placeholder 5">
            <a:extLst>
              <a:ext uri="{FF2B5EF4-FFF2-40B4-BE49-F238E27FC236}">
                <a16:creationId xmlns="" xmlns:a16="http://schemas.microsoft.com/office/drawing/2014/main" id="{9225B82F-673A-6040-149D-296E86CFD9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D6A22B-F427-4CCD-8A01-348D766DF133}" type="slidenum">
              <a:rPr lang="en-US" altLang="en-US">
                <a:solidFill>
                  <a:srgbClr val="898989"/>
                </a:solidFill>
                <a:latin typeface="Calibri" panose="020F0502020204030204" pitchFamily="34" charset="0"/>
              </a:rPr>
              <a:pPr/>
              <a:t>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94D60C9-22C7-C7CF-145E-D1E78208166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Schedule 1: serial schedule </a:t>
            </a:r>
          </a:p>
        </p:txBody>
      </p:sp>
      <p:pic>
        <p:nvPicPr>
          <p:cNvPr id="39943" name="Picture 2" descr="E:\NIET\Project\xLogo11.png.pagespeed.ic.pydHLuCQEZ.png">
            <a:extLst>
              <a:ext uri="{FF2B5EF4-FFF2-40B4-BE49-F238E27FC236}">
                <a16:creationId xmlns="" xmlns:a16="http://schemas.microsoft.com/office/drawing/2014/main" id="{2EEE8170-DFD3-EAE5-4801-76EF2B8C8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5">
            <a:extLst>
              <a:ext uri="{FF2B5EF4-FFF2-40B4-BE49-F238E27FC236}">
                <a16:creationId xmlns="" xmlns:a16="http://schemas.microsoft.com/office/drawing/2014/main" id="{AD715186-B951-037B-4771-ADBFDBE11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4953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 xmlns:a16="http://schemas.microsoft.com/office/drawing/2014/main" id="{2FB0380C-7894-1FE4-0637-E609B3D92E20}"/>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400" b="1">
                <a:solidFill>
                  <a:srgbClr val="C00000"/>
                </a:solidFill>
              </a:rPr>
              <a:t>Schedule 1: serial schedule :-</a:t>
            </a:r>
          </a:p>
          <a:p>
            <a:pPr algn="just"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T2 is a new transaction which deposits to account B 10% of the amount in account A. If we prepare a serial schedule, then either T1 will completely finish before T2 can begin, or T2 will completely finish before T1 can begin. </a:t>
            </a:r>
          </a:p>
          <a:p>
            <a:pPr algn="just" eaLnBrk="1" hangingPunct="1">
              <a:buFont typeface="Arial" panose="020B0604020202020204" pitchFamily="34" charset="0"/>
              <a:buNone/>
            </a:pPr>
            <a:endParaRPr lang="en-US" altLang="en-US"/>
          </a:p>
        </p:txBody>
      </p:sp>
      <p:sp>
        <p:nvSpPr>
          <p:cNvPr id="4" name="Date Placeholder 3">
            <a:extLst>
              <a:ext uri="{FF2B5EF4-FFF2-40B4-BE49-F238E27FC236}">
                <a16:creationId xmlns="" xmlns:a16="http://schemas.microsoft.com/office/drawing/2014/main" id="{237B4C6B-FC27-D198-EE42-47246BEA8C68}"/>
              </a:ext>
            </a:extLst>
          </p:cNvPr>
          <p:cNvSpPr>
            <a:spLocks noGrp="1"/>
          </p:cNvSpPr>
          <p:nvPr>
            <p:ph type="dt" sz="quarter" idx="10"/>
          </p:nvPr>
        </p:nvSpPr>
        <p:spPr/>
        <p:txBody>
          <a:bodyPr/>
          <a:lstStyle/>
          <a:p>
            <a:pPr>
              <a:defRPr/>
            </a:pPr>
            <a:fld id="{F338C096-DDD8-4E02-965B-7BED0DE669E8}" type="datetime1">
              <a:rPr lang="en-US"/>
              <a:pPr>
                <a:defRPr/>
              </a:pPr>
              <a:t>08/05/22</a:t>
            </a:fld>
            <a:endParaRPr lang="en-US"/>
          </a:p>
        </p:txBody>
      </p:sp>
      <p:sp>
        <p:nvSpPr>
          <p:cNvPr id="5" name="Footer Placeholder 4">
            <a:extLst>
              <a:ext uri="{FF2B5EF4-FFF2-40B4-BE49-F238E27FC236}">
                <a16:creationId xmlns="" xmlns:a16="http://schemas.microsoft.com/office/drawing/2014/main" id="{6CC8257F-274F-7026-1C97-63E310CC299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0965" name="Slide Number Placeholder 5">
            <a:extLst>
              <a:ext uri="{FF2B5EF4-FFF2-40B4-BE49-F238E27FC236}">
                <a16:creationId xmlns="" xmlns:a16="http://schemas.microsoft.com/office/drawing/2014/main" id="{B161428C-03CB-084C-9505-55288A3975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C13F08-D2CC-4373-9DC9-FD5B4D7C4C03}" type="slidenum">
              <a:rPr lang="en-US" altLang="en-US">
                <a:solidFill>
                  <a:srgbClr val="898989"/>
                </a:solidFill>
                <a:latin typeface="Calibri" panose="020F0502020204030204" pitchFamily="34" charset="0"/>
              </a:rPr>
              <a:pPr/>
              <a:t>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BADC0FA-49C0-7FCB-C3F1-53E76529CFD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Serial schedule</a:t>
            </a:r>
          </a:p>
        </p:txBody>
      </p:sp>
      <p:pic>
        <p:nvPicPr>
          <p:cNvPr id="40967" name="Picture 2" descr="E:\NIET\Project\xLogo11.png.pagespeed.ic.pydHLuCQEZ.png">
            <a:extLst>
              <a:ext uri="{FF2B5EF4-FFF2-40B4-BE49-F238E27FC236}">
                <a16:creationId xmlns="" xmlns:a16="http://schemas.microsoft.com/office/drawing/2014/main" id="{6B95BE42-453B-EF0C-DFB5-AE059F9C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31E0B86-EBA7-90B1-1D0F-A5613ADFA467}"/>
              </a:ext>
            </a:extLst>
          </p:cNvPr>
          <p:cNvSpPr>
            <a:spLocks noGrp="1"/>
          </p:cNvSpPr>
          <p:nvPr>
            <p:ph type="dt" sz="quarter" idx="10"/>
          </p:nvPr>
        </p:nvSpPr>
        <p:spPr/>
        <p:txBody>
          <a:bodyPr/>
          <a:lstStyle/>
          <a:p>
            <a:pPr>
              <a:defRPr/>
            </a:pPr>
            <a:fld id="{D7F30061-F4D0-42D1-BBD4-576C43488E61}" type="datetime1">
              <a:rPr lang="en-US"/>
              <a:pPr>
                <a:defRPr/>
              </a:pPr>
              <a:t>08/05/22</a:t>
            </a:fld>
            <a:endParaRPr lang="en-US"/>
          </a:p>
        </p:txBody>
      </p:sp>
      <p:sp>
        <p:nvSpPr>
          <p:cNvPr id="3" name="Footer Placeholder 2">
            <a:extLst>
              <a:ext uri="{FF2B5EF4-FFF2-40B4-BE49-F238E27FC236}">
                <a16:creationId xmlns="" xmlns:a16="http://schemas.microsoft.com/office/drawing/2014/main" id="{6DB70F37-17B9-57C1-8544-736E7006D5DF}"/>
              </a:ext>
            </a:extLst>
          </p:cNvPr>
          <p:cNvSpPr>
            <a:spLocks noGrp="1"/>
          </p:cNvSpPr>
          <p:nvPr>
            <p:ph type="ftr" sz="quarter" idx="11"/>
          </p:nvPr>
        </p:nvSpPr>
        <p:spPr>
          <a:xfrm>
            <a:off x="2286000" y="6356350"/>
            <a:ext cx="5381625"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5124" name="Slide Number Placeholder 3">
            <a:extLst>
              <a:ext uri="{FF2B5EF4-FFF2-40B4-BE49-F238E27FC236}">
                <a16:creationId xmlns="" xmlns:a16="http://schemas.microsoft.com/office/drawing/2014/main" id="{106A2BFD-C7B6-DE5C-B221-494EC44EDD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45D4E4-2FD0-4565-8859-1796BD1E4B57}"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pic>
        <p:nvPicPr>
          <p:cNvPr id="5125" name="Picture 2" descr="E:\NIET\Project\xLogo11.png.pagespeed.ic.pydHLuCQEZ.png">
            <a:extLst>
              <a:ext uri="{FF2B5EF4-FFF2-40B4-BE49-F238E27FC236}">
                <a16:creationId xmlns="" xmlns:a16="http://schemas.microsoft.com/office/drawing/2014/main" id="{E610F952-5106-7A32-C8EC-BC6E00404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96D5A5FE-E5C4-B528-8187-E9EA0E76EF7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Subject Syllabus</a:t>
            </a:r>
          </a:p>
        </p:txBody>
      </p:sp>
      <p:pic>
        <p:nvPicPr>
          <p:cNvPr id="5127" name="Picture 2">
            <a:extLst>
              <a:ext uri="{FF2B5EF4-FFF2-40B4-BE49-F238E27FC236}">
                <a16:creationId xmlns="" xmlns:a16="http://schemas.microsoft.com/office/drawing/2014/main" id="{C095F1A2-0229-2DE6-C544-311A8BBEE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2213"/>
            <a:ext cx="76327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96C3EE80-6992-5F2F-A5ED-1F27D5D48801}"/>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400"/>
              <a:t>A serial schedule where </a:t>
            </a:r>
            <a:r>
              <a:rPr lang="en-US" altLang="en-US" sz="2400" i="1"/>
              <a:t>T</a:t>
            </a:r>
            <a:r>
              <a:rPr lang="en-US" altLang="en-US" sz="2400" i="1" baseline="-25000"/>
              <a:t>2</a:t>
            </a:r>
            <a:r>
              <a:rPr lang="en-US" altLang="en-US" sz="2400"/>
              <a:t> is followed by </a:t>
            </a:r>
            <a:r>
              <a:rPr kumimoji="1" lang="en-US" altLang="en-US" sz="2400" i="1"/>
              <a:t>T</a:t>
            </a:r>
            <a:r>
              <a:rPr kumimoji="1" lang="en-US" altLang="en-US" sz="2400" baseline="-25000"/>
              <a:t>1</a:t>
            </a:r>
          </a:p>
          <a:p>
            <a:pPr algn="just" eaLnBrk="1" hangingPunct="1"/>
            <a:endParaRPr lang="en-US" altLang="en-US"/>
          </a:p>
        </p:txBody>
      </p:sp>
      <p:sp>
        <p:nvSpPr>
          <p:cNvPr id="4" name="Date Placeholder 3">
            <a:extLst>
              <a:ext uri="{FF2B5EF4-FFF2-40B4-BE49-F238E27FC236}">
                <a16:creationId xmlns="" xmlns:a16="http://schemas.microsoft.com/office/drawing/2014/main" id="{64ABB2D1-A78A-8685-90B5-5D1259016261}"/>
              </a:ext>
            </a:extLst>
          </p:cNvPr>
          <p:cNvSpPr>
            <a:spLocks noGrp="1"/>
          </p:cNvSpPr>
          <p:nvPr>
            <p:ph type="dt" sz="quarter" idx="10"/>
          </p:nvPr>
        </p:nvSpPr>
        <p:spPr/>
        <p:txBody>
          <a:bodyPr/>
          <a:lstStyle/>
          <a:p>
            <a:pPr>
              <a:defRPr/>
            </a:pPr>
            <a:fld id="{9565F017-459C-4B1D-9EB2-5BA68ED45437}" type="datetime1">
              <a:rPr lang="en-US"/>
              <a:pPr>
                <a:defRPr/>
              </a:pPr>
              <a:t>08/05/22</a:t>
            </a:fld>
            <a:endParaRPr lang="en-US"/>
          </a:p>
        </p:txBody>
      </p:sp>
      <p:sp>
        <p:nvSpPr>
          <p:cNvPr id="5" name="Footer Placeholder 4">
            <a:extLst>
              <a:ext uri="{FF2B5EF4-FFF2-40B4-BE49-F238E27FC236}">
                <a16:creationId xmlns="" xmlns:a16="http://schemas.microsoft.com/office/drawing/2014/main" id="{8B37343A-DB56-6069-9FBE-AE31F80E73C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1989" name="Slide Number Placeholder 5">
            <a:extLst>
              <a:ext uri="{FF2B5EF4-FFF2-40B4-BE49-F238E27FC236}">
                <a16:creationId xmlns="" xmlns:a16="http://schemas.microsoft.com/office/drawing/2014/main" id="{AA98AEA2-396C-739B-A975-AD44B7EE5E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AE68D7-6D61-4A98-BA26-02103DF8EAAB}" type="slidenum">
              <a:rPr lang="en-US" altLang="en-US">
                <a:solidFill>
                  <a:srgbClr val="898989"/>
                </a:solidFill>
                <a:latin typeface="Calibri" panose="020F0502020204030204" pitchFamily="34" charset="0"/>
              </a:rPr>
              <a:pPr/>
              <a:t>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85925CE-A61C-F863-9F2B-B3A515BDDD4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Schedule 2: serial schedule </a:t>
            </a:r>
          </a:p>
        </p:txBody>
      </p:sp>
      <p:pic>
        <p:nvPicPr>
          <p:cNvPr id="41991" name="Picture 2" descr="E:\NIET\Project\xLogo11.png.pagespeed.ic.pydHLuCQEZ.png">
            <a:extLst>
              <a:ext uri="{FF2B5EF4-FFF2-40B4-BE49-F238E27FC236}">
                <a16:creationId xmlns="" xmlns:a16="http://schemas.microsoft.com/office/drawing/2014/main" id="{7FD5A18C-A3D8-0EA8-FD46-ECEDCCB31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2">
            <a:extLst>
              <a:ext uri="{FF2B5EF4-FFF2-40B4-BE49-F238E27FC236}">
                <a16:creationId xmlns="" xmlns:a16="http://schemas.microsoft.com/office/drawing/2014/main" id="{CA4B1C13-8975-1CEA-A434-963DE5BEE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90725"/>
            <a:ext cx="58674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043CF49-547E-8D2F-0EBE-7F1833870F04}"/>
              </a:ext>
            </a:extLst>
          </p:cNvPr>
          <p:cNvSpPr>
            <a:spLocks noGrp="1"/>
          </p:cNvSpPr>
          <p:nvPr>
            <p:ph idx="1"/>
          </p:nvPr>
        </p:nvSpPr>
        <p:spPr>
          <a:xfrm>
            <a:off x="533400" y="1143000"/>
            <a:ext cx="8229600" cy="5181600"/>
          </a:xfrm>
        </p:spPr>
        <p:txBody>
          <a:bodyPr rtlCol="0">
            <a:normAutofit/>
          </a:bodyPr>
          <a:lstStyle/>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r>
              <a:rPr lang="en-US" sz="2400" dirty="0">
                <a:cs typeface="Times New Roman" pitchFamily="18" charset="0"/>
              </a:rPr>
              <a:t>However, if we want to create a concurrent schedule, then some Context Switching need to be made, so that some portion of T1 will be executed, then some  portion of T2 will be executed and so on.</a:t>
            </a: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r>
              <a:rPr lang="en-US" sz="2400" dirty="0">
                <a:cs typeface="Times New Roman" pitchFamily="18" charset="0"/>
              </a:rPr>
              <a:t>Let </a:t>
            </a:r>
            <a:r>
              <a:rPr lang="en-US" sz="2400" i="1" dirty="0">
                <a:cs typeface="Times New Roman" pitchFamily="18" charset="0"/>
              </a:rPr>
              <a:t>T</a:t>
            </a:r>
            <a:r>
              <a:rPr lang="en-US" sz="2400" baseline="-25000" dirty="0">
                <a:cs typeface="Times New Roman" pitchFamily="18" charset="0"/>
              </a:rPr>
              <a:t>1</a:t>
            </a:r>
            <a:r>
              <a:rPr lang="en-US" sz="2400" dirty="0">
                <a:cs typeface="Times New Roman" pitchFamily="18" charset="0"/>
              </a:rPr>
              <a:t> and </a:t>
            </a:r>
            <a:r>
              <a:rPr lang="en-US" sz="2400" i="1" dirty="0">
                <a:cs typeface="Times New Roman" pitchFamily="18" charset="0"/>
              </a:rPr>
              <a:t>T</a:t>
            </a:r>
            <a:r>
              <a:rPr lang="en-US" sz="2400" baseline="-25000" dirty="0">
                <a:cs typeface="Times New Roman" pitchFamily="18" charset="0"/>
              </a:rPr>
              <a:t>2</a:t>
            </a:r>
            <a:r>
              <a:rPr lang="en-US" sz="2400" dirty="0">
                <a:cs typeface="Times New Roman" pitchFamily="18" charset="0"/>
              </a:rPr>
              <a:t> be the transactions defined previously</a:t>
            </a:r>
            <a:r>
              <a:rPr lang="en-US" sz="2400" i="1" dirty="0">
                <a:cs typeface="Times New Roman" pitchFamily="18" charset="0"/>
              </a:rPr>
              <a:t>.</a:t>
            </a:r>
            <a:r>
              <a:rPr lang="en-US" sz="2400" dirty="0">
                <a:cs typeface="Times New Roman" pitchFamily="18" charset="0"/>
              </a:rPr>
              <a:t>  The following schedule is not a serial schedule, but it is </a:t>
            </a:r>
            <a:r>
              <a:rPr lang="en-US" sz="2400" i="1" dirty="0">
                <a:solidFill>
                  <a:schemeClr val="tx2"/>
                </a:solidFill>
                <a:cs typeface="Times New Roman" pitchFamily="18" charset="0"/>
              </a:rPr>
              <a:t>equivalent</a:t>
            </a:r>
            <a:r>
              <a:rPr lang="en-US" sz="2400" dirty="0">
                <a:cs typeface="Times New Roman" pitchFamily="18" charset="0"/>
              </a:rPr>
              <a:t> to Schedule 1.</a:t>
            </a: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Arial" panose="020B0604020202020204" pitchFamily="34" charset="0"/>
              <a:buNone/>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Arial" panose="020B0604020202020204" pitchFamily="34" charset="0"/>
              <a:buNone/>
              <a:tabLst>
                <a:tab pos="1947863" algn="l"/>
                <a:tab pos="2684463" algn="l"/>
                <a:tab pos="3594100" algn="l"/>
                <a:tab pos="4286250" algn="l"/>
              </a:tabLst>
              <a:defRPr/>
            </a:pPr>
            <a:endParaRPr lang="en-US" sz="2400" dirty="0">
              <a:cs typeface="Times New Roman" pitchFamily="18" charset="0"/>
            </a:endParaRPr>
          </a:p>
          <a:p>
            <a:pPr marL="365760" indent="-256032" algn="just" eaLnBrk="1" fontAlgn="auto" hangingPunct="1">
              <a:lnSpc>
                <a:spcPct val="90000"/>
              </a:lnSpc>
              <a:spcAft>
                <a:spcPts val="0"/>
              </a:spcAft>
              <a:buFont typeface="Arial" panose="020B0604020202020204" pitchFamily="34" charset="0"/>
              <a:buNone/>
              <a:tabLst>
                <a:tab pos="1947863" algn="l"/>
                <a:tab pos="2684463" algn="l"/>
                <a:tab pos="3594100" algn="l"/>
                <a:tab pos="4286250" algn="l"/>
              </a:tabLst>
              <a:defRPr/>
            </a:pPr>
            <a:endParaRPr lang="en-US" sz="2400" dirty="0">
              <a:cs typeface="Times New Roman" pitchFamily="18" charset="0"/>
            </a:endParaRPr>
          </a:p>
          <a:p>
            <a:pPr algn="just" eaLnBrk="1" fontAlgn="auto" hangingPunct="1">
              <a:spcAft>
                <a:spcPts val="0"/>
              </a:spcAft>
              <a:defRPr/>
            </a:pPr>
            <a:endParaRPr lang="en-US" dirty="0"/>
          </a:p>
        </p:txBody>
      </p:sp>
      <p:sp>
        <p:nvSpPr>
          <p:cNvPr id="4" name="Date Placeholder 3">
            <a:extLst>
              <a:ext uri="{FF2B5EF4-FFF2-40B4-BE49-F238E27FC236}">
                <a16:creationId xmlns="" xmlns:a16="http://schemas.microsoft.com/office/drawing/2014/main" id="{45413136-B1CC-784C-5B52-391C3DE6160B}"/>
              </a:ext>
            </a:extLst>
          </p:cNvPr>
          <p:cNvSpPr>
            <a:spLocks noGrp="1"/>
          </p:cNvSpPr>
          <p:nvPr>
            <p:ph type="dt" sz="quarter" idx="10"/>
          </p:nvPr>
        </p:nvSpPr>
        <p:spPr/>
        <p:txBody>
          <a:bodyPr/>
          <a:lstStyle/>
          <a:p>
            <a:pPr>
              <a:defRPr/>
            </a:pPr>
            <a:fld id="{BE7FDF23-A3E3-4FF9-A903-F82C083C1B12}" type="datetime1">
              <a:rPr lang="en-US"/>
              <a:pPr>
                <a:defRPr/>
              </a:pPr>
              <a:t>08/05/22</a:t>
            </a:fld>
            <a:endParaRPr lang="en-US"/>
          </a:p>
        </p:txBody>
      </p:sp>
      <p:sp>
        <p:nvSpPr>
          <p:cNvPr id="5" name="Footer Placeholder 4">
            <a:extLst>
              <a:ext uri="{FF2B5EF4-FFF2-40B4-BE49-F238E27FC236}">
                <a16:creationId xmlns="" xmlns:a16="http://schemas.microsoft.com/office/drawing/2014/main" id="{E7A9697C-D920-8C95-0731-DCFCA7E52C2A}"/>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3013" name="Slide Number Placeholder 5">
            <a:extLst>
              <a:ext uri="{FF2B5EF4-FFF2-40B4-BE49-F238E27FC236}">
                <a16:creationId xmlns="" xmlns:a16="http://schemas.microsoft.com/office/drawing/2014/main" id="{74015333-7902-D9D5-55E8-7F9ADF0DDD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DD56CE-7948-46D5-B365-47A31A891257}" type="slidenum">
              <a:rPr lang="en-US" altLang="en-US">
                <a:solidFill>
                  <a:srgbClr val="898989"/>
                </a:solidFill>
                <a:latin typeface="Calibri" panose="020F0502020204030204" pitchFamily="34" charset="0"/>
              </a:rPr>
              <a:pPr/>
              <a:t>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A25A231-6750-BC45-6BA4-C1F3D87A895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Schedule 3:  non serial schedule </a:t>
            </a:r>
          </a:p>
        </p:txBody>
      </p:sp>
      <p:pic>
        <p:nvPicPr>
          <p:cNvPr id="43015" name="Picture 2" descr="E:\NIET\Project\xLogo11.png.pagespeed.ic.pydHLuCQEZ.png">
            <a:extLst>
              <a:ext uri="{FF2B5EF4-FFF2-40B4-BE49-F238E27FC236}">
                <a16:creationId xmlns="" xmlns:a16="http://schemas.microsoft.com/office/drawing/2014/main" id="{C7A621DF-2507-62D8-395F-B42A7180A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 xmlns:a16="http://schemas.microsoft.com/office/drawing/2014/main" id="{8417B2A5-A574-A3FC-19D7-5E176BA6E2AA}"/>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endParaRPr lang="en-US" altLang="en-US" b="1"/>
          </a:p>
          <a:p>
            <a:pPr algn="just" eaLnBrk="1" hangingPunct="1"/>
            <a:endParaRPr lang="en-US" altLang="en-US"/>
          </a:p>
        </p:txBody>
      </p:sp>
      <p:sp>
        <p:nvSpPr>
          <p:cNvPr id="4" name="Date Placeholder 3">
            <a:extLst>
              <a:ext uri="{FF2B5EF4-FFF2-40B4-BE49-F238E27FC236}">
                <a16:creationId xmlns="" xmlns:a16="http://schemas.microsoft.com/office/drawing/2014/main" id="{EC04DD74-7010-7860-8EED-1EE528D87942}"/>
              </a:ext>
            </a:extLst>
          </p:cNvPr>
          <p:cNvSpPr>
            <a:spLocks noGrp="1"/>
          </p:cNvSpPr>
          <p:nvPr>
            <p:ph type="dt" sz="quarter" idx="10"/>
          </p:nvPr>
        </p:nvSpPr>
        <p:spPr/>
        <p:txBody>
          <a:bodyPr/>
          <a:lstStyle/>
          <a:p>
            <a:pPr>
              <a:defRPr/>
            </a:pPr>
            <a:fld id="{0BC26F4E-821C-4C52-9F86-7E65C756A9AD}" type="datetime1">
              <a:rPr lang="en-US"/>
              <a:pPr>
                <a:defRPr/>
              </a:pPr>
              <a:t>08/05/22</a:t>
            </a:fld>
            <a:endParaRPr lang="en-US"/>
          </a:p>
        </p:txBody>
      </p:sp>
      <p:sp>
        <p:nvSpPr>
          <p:cNvPr id="5" name="Footer Placeholder 4">
            <a:extLst>
              <a:ext uri="{FF2B5EF4-FFF2-40B4-BE49-F238E27FC236}">
                <a16:creationId xmlns="" xmlns:a16="http://schemas.microsoft.com/office/drawing/2014/main" id="{C233F471-CFA1-987D-48A3-7EC5D89EA66A}"/>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4037" name="Slide Number Placeholder 5">
            <a:extLst>
              <a:ext uri="{FF2B5EF4-FFF2-40B4-BE49-F238E27FC236}">
                <a16:creationId xmlns="" xmlns:a16="http://schemas.microsoft.com/office/drawing/2014/main" id="{9D237C8E-1F10-E4D4-9B42-2443108395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AB0A66-6651-49B4-BFB8-BBD7CA37DFFC}" type="slidenum">
              <a:rPr lang="en-US" altLang="en-US">
                <a:solidFill>
                  <a:srgbClr val="898989"/>
                </a:solidFill>
                <a:latin typeface="Calibri" panose="020F0502020204030204" pitchFamily="34" charset="0"/>
              </a:rPr>
              <a:pPr/>
              <a:t>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D9C6124-AE4C-59B1-9674-1741FAF8CC9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Schedule 3:  non serial schedule </a:t>
            </a:r>
          </a:p>
        </p:txBody>
      </p:sp>
      <p:pic>
        <p:nvPicPr>
          <p:cNvPr id="44039" name="Picture 2" descr="E:\NIET\Project\xLogo11.png.pagespeed.ic.pydHLuCQEZ.png">
            <a:extLst>
              <a:ext uri="{FF2B5EF4-FFF2-40B4-BE49-F238E27FC236}">
                <a16:creationId xmlns="" xmlns:a16="http://schemas.microsoft.com/office/drawing/2014/main" id="{84589F5C-BAE7-3BE8-DA75-8F831F8DF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Rectangle 8">
            <a:extLst>
              <a:ext uri="{FF2B5EF4-FFF2-40B4-BE49-F238E27FC236}">
                <a16:creationId xmlns="" xmlns:a16="http://schemas.microsoft.com/office/drawing/2014/main" id="{D59F9BBB-4E5C-86C0-7EB9-8A552BF943E0}"/>
              </a:ext>
            </a:extLst>
          </p:cNvPr>
          <p:cNvSpPr>
            <a:spLocks noChangeArrowheads="1"/>
          </p:cNvSpPr>
          <p:nvPr/>
        </p:nvSpPr>
        <p:spPr bwMode="auto">
          <a:xfrm>
            <a:off x="1066800" y="58674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kumimoji="1" lang="en-US" altLang="en-US">
                <a:solidFill>
                  <a:srgbClr val="C00000"/>
                </a:solidFill>
              </a:rPr>
              <a:t>	In Schedules 1, 2 and 3, the sum A + B is preserved.</a:t>
            </a:r>
          </a:p>
        </p:txBody>
      </p:sp>
      <p:pic>
        <p:nvPicPr>
          <p:cNvPr id="44041" name="Picture 2">
            <a:extLst>
              <a:ext uri="{FF2B5EF4-FFF2-40B4-BE49-F238E27FC236}">
                <a16:creationId xmlns="" xmlns:a16="http://schemas.microsoft.com/office/drawing/2014/main" id="{68A84F43-C9AC-4459-97CE-0B25C9831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617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17FE383D-D589-F662-BE2D-B9DE238CD75B}"/>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b="1"/>
              <a:t>	</a:t>
            </a:r>
            <a:r>
              <a:rPr lang="en-US" altLang="en-US" sz="2400"/>
              <a:t>The following concurrent schedule does not preserve the value of (</a:t>
            </a:r>
            <a:r>
              <a:rPr lang="en-US" altLang="en-US" sz="2400" i="1"/>
              <a:t>A </a:t>
            </a:r>
            <a:r>
              <a:rPr lang="en-US" altLang="en-US" sz="2400"/>
              <a:t>+ </a:t>
            </a:r>
            <a:r>
              <a:rPr lang="en-US" altLang="en-US" sz="2400" i="1"/>
              <a:t>B</a:t>
            </a:r>
            <a:r>
              <a:rPr lang="en-US" altLang="en-US" sz="2400"/>
              <a:t> </a:t>
            </a:r>
            <a:r>
              <a:rPr lang="en-US" altLang="en-US" sz="2400" i="1"/>
              <a:t>)</a:t>
            </a:r>
            <a:r>
              <a:rPr lang="en-US" altLang="en-US" sz="2400"/>
              <a:t>. </a:t>
            </a:r>
          </a:p>
          <a:p>
            <a:pPr algn="just" eaLnBrk="1" hangingPunct="1">
              <a:buFont typeface="Arial" panose="020B0604020202020204" pitchFamily="34" charset="0"/>
              <a:buNone/>
            </a:pPr>
            <a:r>
              <a:rPr lang="en-US" altLang="en-US" sz="2400"/>
              <a:t>			</a:t>
            </a:r>
            <a:endParaRPr lang="en-US" altLang="en-US"/>
          </a:p>
        </p:txBody>
      </p:sp>
      <p:sp>
        <p:nvSpPr>
          <p:cNvPr id="4" name="Date Placeholder 3">
            <a:extLst>
              <a:ext uri="{FF2B5EF4-FFF2-40B4-BE49-F238E27FC236}">
                <a16:creationId xmlns="" xmlns:a16="http://schemas.microsoft.com/office/drawing/2014/main" id="{BD2870D8-EBBB-DE72-E1E6-7066815426C3}"/>
              </a:ext>
            </a:extLst>
          </p:cNvPr>
          <p:cNvSpPr>
            <a:spLocks noGrp="1"/>
          </p:cNvSpPr>
          <p:nvPr>
            <p:ph type="dt" sz="quarter" idx="10"/>
          </p:nvPr>
        </p:nvSpPr>
        <p:spPr/>
        <p:txBody>
          <a:bodyPr/>
          <a:lstStyle/>
          <a:p>
            <a:pPr>
              <a:defRPr/>
            </a:pPr>
            <a:fld id="{11ABE048-37FC-40C8-BA2E-CF662EB8EA10}" type="datetime1">
              <a:rPr lang="en-US"/>
              <a:pPr>
                <a:defRPr/>
              </a:pPr>
              <a:t>08/05/22</a:t>
            </a:fld>
            <a:endParaRPr lang="en-US"/>
          </a:p>
        </p:txBody>
      </p:sp>
      <p:sp>
        <p:nvSpPr>
          <p:cNvPr id="5" name="Footer Placeholder 4">
            <a:extLst>
              <a:ext uri="{FF2B5EF4-FFF2-40B4-BE49-F238E27FC236}">
                <a16:creationId xmlns="" xmlns:a16="http://schemas.microsoft.com/office/drawing/2014/main" id="{8CF35E17-78BA-15BB-1FC5-3C2096A94536}"/>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5061" name="Slide Number Placeholder 5">
            <a:extLst>
              <a:ext uri="{FF2B5EF4-FFF2-40B4-BE49-F238E27FC236}">
                <a16:creationId xmlns="" xmlns:a16="http://schemas.microsoft.com/office/drawing/2014/main" id="{C46DA6A1-AB10-C343-372D-E2F62D56BB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9DA2F4-4124-486D-9D6C-8014608EBB33}" type="slidenum">
              <a:rPr lang="en-US" altLang="en-US">
                <a:solidFill>
                  <a:srgbClr val="898989"/>
                </a:solidFill>
                <a:latin typeface="Calibri" panose="020F0502020204030204" pitchFamily="34" charset="0"/>
              </a:rPr>
              <a:pPr/>
              <a:t>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48F046B-8995-30B0-0564-8792A278C22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Schedule 4: non serial schedule </a:t>
            </a:r>
          </a:p>
        </p:txBody>
      </p:sp>
      <p:pic>
        <p:nvPicPr>
          <p:cNvPr id="45063" name="Picture 2" descr="E:\NIET\Project\xLogo11.png.pagespeed.ic.pydHLuCQEZ.png">
            <a:extLst>
              <a:ext uri="{FF2B5EF4-FFF2-40B4-BE49-F238E27FC236}">
                <a16:creationId xmlns="" xmlns:a16="http://schemas.microsoft.com/office/drawing/2014/main" id="{0E4CD604-F7FF-D505-F064-7B2C467D6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2">
            <a:extLst>
              <a:ext uri="{FF2B5EF4-FFF2-40B4-BE49-F238E27FC236}">
                <a16:creationId xmlns="" xmlns:a16="http://schemas.microsoft.com/office/drawing/2014/main" id="{BC4D05AD-A1D1-033F-30C4-A9595DB22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705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44329BA-88EC-7FC3-1373-29C3C5747400}"/>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F753536A-432A-1D06-0110-38915646E0E9}"/>
              </a:ext>
            </a:extLst>
          </p:cNvPr>
          <p:cNvSpPr>
            <a:spLocks noGrp="1"/>
          </p:cNvSpPr>
          <p:nvPr>
            <p:ph type="ftr" sz="quarter" idx="11"/>
          </p:nvPr>
        </p:nvSpPr>
        <p:spPr/>
        <p:txBody>
          <a:bodyPr/>
          <a:lstStyle/>
          <a:p>
            <a:pPr>
              <a:defRPr/>
            </a:pPr>
            <a:r>
              <a:rPr lang="en-US"/>
              <a:t>Dr Kumud Saxena         ACSAI-0402 and DBMS                Unit-1</a:t>
            </a:r>
          </a:p>
        </p:txBody>
      </p:sp>
      <p:sp>
        <p:nvSpPr>
          <p:cNvPr id="46084" name="Slide Number Placeholder 3">
            <a:extLst>
              <a:ext uri="{FF2B5EF4-FFF2-40B4-BE49-F238E27FC236}">
                <a16:creationId xmlns="" xmlns:a16="http://schemas.microsoft.com/office/drawing/2014/main" id="{3EA2CD9F-6C3B-B13E-97D4-A2F29CBA85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917B51-689C-404C-BEDE-77F04525CAA5}" type="slidenum">
              <a:rPr lang="en-US" altLang="en-US">
                <a:solidFill>
                  <a:srgbClr val="898989"/>
                </a:solidFill>
                <a:latin typeface="Calibri" panose="020F0502020204030204" pitchFamily="34" charset="0"/>
              </a:rPr>
              <a:pPr/>
              <a:t>44</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8BB8D25A-E71C-9B1D-CA31-AE03AFC3336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Short Quiz</a:t>
            </a:r>
          </a:p>
        </p:txBody>
      </p:sp>
      <p:pic>
        <p:nvPicPr>
          <p:cNvPr id="46086" name="Picture 2" descr="E:\NIET\Project\xLogo11.png.pagespeed.ic.pydHLuCQEZ.png">
            <a:extLst>
              <a:ext uri="{FF2B5EF4-FFF2-40B4-BE49-F238E27FC236}">
                <a16:creationId xmlns="" xmlns:a16="http://schemas.microsoft.com/office/drawing/2014/main" id="{149FF569-A068-440C-6285-569F3A4A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 xmlns:a16="http://schemas.microsoft.com/office/drawing/2014/main" id="{71DB6317-59CE-1CA5-BCD8-09E80ED28669}"/>
              </a:ext>
            </a:extLst>
          </p:cNvPr>
          <p:cNvSpPr/>
          <p:nvPr/>
        </p:nvSpPr>
        <p:spPr>
          <a:xfrm>
            <a:off x="762000" y="1447800"/>
            <a:ext cx="7848600" cy="4094163"/>
          </a:xfrm>
          <a:prstGeom prst="rect">
            <a:avLst/>
          </a:prstGeom>
        </p:spPr>
        <p:txBody>
          <a:bodyPr>
            <a:spAutoFit/>
          </a:bodyPr>
          <a:lstStyle/>
          <a:p>
            <a:pPr marL="457200" indent="-457200">
              <a:buFont typeface="+mj-lt"/>
              <a:buAutoNum type="arabicPeriod"/>
              <a:defRPr/>
            </a:pPr>
            <a:r>
              <a:rPr lang="en-US" sz="2000" dirty="0">
                <a:latin typeface="+mn-lt"/>
              </a:rPr>
              <a:t>I and J are _________ if they are operations by different transactions on the same data item, and at least one of them is a write operation.</a:t>
            </a:r>
            <a:br>
              <a:rPr lang="en-US" sz="2000" dirty="0">
                <a:latin typeface="+mn-lt"/>
              </a:rPr>
            </a:br>
            <a:r>
              <a:rPr lang="en-US" sz="2000" b="1" dirty="0">
                <a:latin typeface="+mn-lt"/>
              </a:rPr>
              <a:t>a) Conflicting</a:t>
            </a:r>
            <a:r>
              <a:rPr lang="en-US" sz="2000" dirty="0">
                <a:latin typeface="+mn-lt"/>
              </a:rPr>
              <a:t/>
            </a:r>
            <a:br>
              <a:rPr lang="en-US" sz="2000" dirty="0">
                <a:latin typeface="+mn-lt"/>
              </a:rPr>
            </a:br>
            <a:r>
              <a:rPr lang="en-US" sz="2000" dirty="0">
                <a:latin typeface="+mn-lt"/>
              </a:rPr>
              <a:t>b) Overwriting</a:t>
            </a:r>
            <a:br>
              <a:rPr lang="en-US" sz="2000" dirty="0">
                <a:latin typeface="+mn-lt"/>
              </a:rPr>
            </a:br>
            <a:r>
              <a:rPr lang="en-US" sz="2000" dirty="0">
                <a:latin typeface="+mn-lt"/>
              </a:rPr>
              <a:t>c) Isolated</a:t>
            </a:r>
            <a:br>
              <a:rPr lang="en-US" sz="2000" dirty="0">
                <a:latin typeface="+mn-lt"/>
              </a:rPr>
            </a:br>
            <a:r>
              <a:rPr lang="en-US" sz="2000" dirty="0">
                <a:latin typeface="+mn-lt"/>
              </a:rPr>
              <a:t>d) Durable</a:t>
            </a:r>
          </a:p>
          <a:p>
            <a:pPr marL="457200" indent="-457200">
              <a:buFont typeface="+mj-lt"/>
              <a:buAutoNum type="arabicPeriod"/>
              <a:defRPr/>
            </a:pPr>
            <a:endParaRPr lang="en-US" sz="2000" dirty="0">
              <a:latin typeface="+mn-lt"/>
            </a:endParaRPr>
          </a:p>
          <a:p>
            <a:pPr marL="457200" indent="-457200">
              <a:buFont typeface="+mj-lt"/>
              <a:buAutoNum type="arabicPeriod"/>
              <a:defRPr/>
            </a:pPr>
            <a:r>
              <a:rPr lang="en-US" sz="2000" dirty="0">
                <a:latin typeface="+mn-lt"/>
              </a:rPr>
              <a:t>A schedule is __________ if it is conflict equivalent to a serial schedule.</a:t>
            </a:r>
            <a:br>
              <a:rPr lang="en-US" sz="2000" dirty="0">
                <a:latin typeface="+mn-lt"/>
              </a:rPr>
            </a:br>
            <a:r>
              <a:rPr lang="en-US" sz="2000" b="1" dirty="0">
                <a:latin typeface="+mn-lt"/>
              </a:rPr>
              <a:t>a) Conflict </a:t>
            </a:r>
            <a:r>
              <a:rPr lang="en-US" sz="2000" b="1" dirty="0" err="1">
                <a:latin typeface="+mn-lt"/>
              </a:rPr>
              <a:t>serializable</a:t>
            </a:r>
            <a:r>
              <a:rPr lang="en-US" sz="2000" dirty="0">
                <a:latin typeface="+mn-lt"/>
              </a:rPr>
              <a:t/>
            </a:r>
            <a:br>
              <a:rPr lang="en-US" sz="2000" dirty="0">
                <a:latin typeface="+mn-lt"/>
              </a:rPr>
            </a:br>
            <a:r>
              <a:rPr lang="en-US" sz="2000" dirty="0">
                <a:latin typeface="+mn-lt"/>
              </a:rPr>
              <a:t>b) Conflicting</a:t>
            </a:r>
            <a:br>
              <a:rPr lang="en-US" sz="2000" dirty="0">
                <a:latin typeface="+mn-lt"/>
              </a:rPr>
            </a:br>
            <a:r>
              <a:rPr lang="en-US" sz="2000" dirty="0">
                <a:latin typeface="+mn-lt"/>
              </a:rPr>
              <a:t>c) Non </a:t>
            </a:r>
            <a:r>
              <a:rPr lang="en-US" sz="2000" dirty="0" err="1">
                <a:latin typeface="+mn-lt"/>
              </a:rPr>
              <a:t>serializable</a:t>
            </a:r>
            <a:r>
              <a:rPr lang="en-US" sz="2000" dirty="0">
                <a:latin typeface="+mn-lt"/>
              </a:rPr>
              <a:t/>
            </a:r>
            <a:br>
              <a:rPr lang="en-US" sz="2000" dirty="0">
                <a:latin typeface="+mn-lt"/>
              </a:rPr>
            </a:br>
            <a:r>
              <a:rPr lang="en-US" sz="2000" dirty="0">
                <a:latin typeface="+mn-lt"/>
              </a:rPr>
              <a:t>d) None of the mentioned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9859898-3422-A06A-D9B3-0D3CCD9940BE}"/>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7E118FD8-56D4-7667-DE27-34B81B6D78D8}"/>
              </a:ext>
            </a:extLst>
          </p:cNvPr>
          <p:cNvSpPr>
            <a:spLocks noGrp="1"/>
          </p:cNvSpPr>
          <p:nvPr>
            <p:ph type="ftr" sz="quarter" idx="11"/>
          </p:nvPr>
        </p:nvSpPr>
        <p:spPr/>
        <p:txBody>
          <a:bodyPr/>
          <a:lstStyle/>
          <a:p>
            <a:pPr>
              <a:defRPr/>
            </a:pPr>
            <a:r>
              <a:rPr lang="en-US"/>
              <a:t>Dr Kumud Saxena         ACSAI-0402 and DBMS                Unit-1</a:t>
            </a:r>
          </a:p>
        </p:txBody>
      </p:sp>
      <p:sp>
        <p:nvSpPr>
          <p:cNvPr id="47108" name="Slide Number Placeholder 3">
            <a:extLst>
              <a:ext uri="{FF2B5EF4-FFF2-40B4-BE49-F238E27FC236}">
                <a16:creationId xmlns="" xmlns:a16="http://schemas.microsoft.com/office/drawing/2014/main" id="{66939FB6-3230-FC0F-7946-CA120C20B9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A4CEB-AC09-4C95-9D80-5BC68804F857}" type="slidenum">
              <a:rPr lang="en-US" altLang="en-US">
                <a:solidFill>
                  <a:srgbClr val="898989"/>
                </a:solidFill>
                <a:latin typeface="Calibri" panose="020F0502020204030204" pitchFamily="34" charset="0"/>
              </a:rPr>
              <a:pPr/>
              <a:t>45</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EE6C04B7-5863-391C-9655-165329CE0DF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Topic – Serializability Objective</a:t>
            </a:r>
          </a:p>
        </p:txBody>
      </p:sp>
      <p:pic>
        <p:nvPicPr>
          <p:cNvPr id="47110" name="Picture 2" descr="E:\NIET\Project\xLogo11.png.pagespeed.ic.pydHLuCQEZ.png">
            <a:extLst>
              <a:ext uri="{FF2B5EF4-FFF2-40B4-BE49-F238E27FC236}">
                <a16:creationId xmlns="" xmlns:a16="http://schemas.microsoft.com/office/drawing/2014/main" id="{748EFB12-D0A9-EFBA-205A-3C334C6C8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 xmlns:a16="http://schemas.microsoft.com/office/drawing/2014/main" id="{DB9AE14A-8C6B-8ABC-B2DC-AC92C7A1BA92}"/>
              </a:ext>
            </a:extLst>
          </p:cNvPr>
          <p:cNvSpPr/>
          <p:nvPr/>
        </p:nvSpPr>
        <p:spPr>
          <a:xfrm>
            <a:off x="685800" y="1447800"/>
            <a:ext cx="7924800" cy="3416300"/>
          </a:xfrm>
          <a:prstGeom prst="rect">
            <a:avLst/>
          </a:prstGeom>
        </p:spPr>
        <p:txBody>
          <a:bodyPr>
            <a:spAutoFit/>
          </a:bodyPr>
          <a:lstStyle/>
          <a:p>
            <a:pPr marL="457200" indent="-457200" algn="just">
              <a:buFont typeface="+mj-lt"/>
              <a:buAutoNum type="arabicPeriod"/>
              <a:defRPr/>
            </a:pPr>
            <a:r>
              <a:rPr lang="en-US" sz="2400" dirty="0">
                <a:latin typeface="+mn-lt"/>
              </a:rPr>
              <a:t>The main objective of serializability is to find non-serial schedules that allow transactions to execute concurrently without interference and produce a database state that could be produced by a serial execution.</a:t>
            </a:r>
          </a:p>
          <a:p>
            <a:pPr marL="457200" indent="-457200" algn="just">
              <a:buFont typeface="+mj-lt"/>
              <a:buAutoNum type="arabicPeriod"/>
              <a:defRPr/>
            </a:pPr>
            <a:endParaRPr lang="en-US" sz="2400" dirty="0">
              <a:latin typeface="+mn-lt"/>
            </a:endParaRPr>
          </a:p>
          <a:p>
            <a:pPr marL="457200" indent="-457200" algn="just">
              <a:buFont typeface="+mj-lt"/>
              <a:buAutoNum type="arabicPeriod"/>
              <a:defRPr/>
            </a:pPr>
            <a:r>
              <a:rPr lang="en-US" sz="2400" dirty="0">
                <a:latin typeface="+mn-lt"/>
              </a:rPr>
              <a:t>Serializability helps preserve the consistency and concurrency of a database. There are 2 methods widely used to check serializability i.e. Conflict equivalent and View equivalent.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027C78-10A0-87F2-4FFF-F51FCD05817C}"/>
              </a:ext>
            </a:extLst>
          </p:cNvPr>
          <p:cNvSpPr>
            <a:spLocks noGrp="1"/>
          </p:cNvSpPr>
          <p:nvPr>
            <p:ph idx="1"/>
          </p:nvPr>
        </p:nvSpPr>
        <p:spPr>
          <a:xfrm>
            <a:off x="533400" y="1143000"/>
            <a:ext cx="8229600" cy="5181600"/>
          </a:xfrm>
        </p:spPr>
        <p:txBody>
          <a:bodyPr rtlCol="0">
            <a:normAutofit fontScale="85000" lnSpcReduction="20000"/>
          </a:bodyPr>
          <a:lstStyle/>
          <a:p>
            <a:pPr algn="just" eaLnBrk="1" fontAlgn="auto" hangingPunct="1">
              <a:spcAft>
                <a:spcPts val="0"/>
              </a:spcAft>
              <a:defRPr/>
            </a:pPr>
            <a:r>
              <a:rPr lang="en-US" sz="2600" dirty="0"/>
              <a:t>In the above example 4, we detected the error simple by examining the schedule and applying common sense .But there must be some well formed rules regarding how to arrange instructions of the transactions to create error free concurrent schedules.</a:t>
            </a:r>
          </a:p>
          <a:p>
            <a:pPr algn="just" eaLnBrk="1" fontAlgn="auto" hangingPunct="1">
              <a:spcAft>
                <a:spcPts val="0"/>
              </a:spcAft>
              <a:defRPr/>
            </a:pPr>
            <a:r>
              <a:rPr lang="en-US" sz="2600" dirty="0"/>
              <a:t>When multiple transactions are running concurrently then there is a possibility that the database may be left in an inconsistent state. </a:t>
            </a:r>
          </a:p>
          <a:p>
            <a:pPr algn="just" eaLnBrk="1" hangingPunct="1">
              <a:buFont typeface="Arial" panose="020B0604020202020204" pitchFamily="34" charset="0"/>
              <a:buNone/>
              <a:defRPr/>
            </a:pPr>
            <a:endParaRPr lang="en-US" sz="2600" b="1" dirty="0">
              <a:solidFill>
                <a:srgbClr val="C00000"/>
              </a:solidFill>
            </a:endParaRPr>
          </a:p>
          <a:p>
            <a:pPr algn="just" eaLnBrk="1" hangingPunct="1">
              <a:buFont typeface="Arial" panose="020B0604020202020204" pitchFamily="34" charset="0"/>
              <a:buNone/>
              <a:defRPr/>
            </a:pPr>
            <a:r>
              <a:rPr lang="en-US" sz="2600" b="1" dirty="0">
                <a:solidFill>
                  <a:srgbClr val="C00000"/>
                </a:solidFill>
              </a:rPr>
              <a:t>	Serializability</a:t>
            </a:r>
            <a:r>
              <a:rPr lang="en-US" sz="2600" dirty="0"/>
              <a:t> is a concept that helps us to check which </a:t>
            </a:r>
            <a:r>
              <a:rPr lang="en-US" sz="2600" b="1" dirty="0">
                <a:hlinkClick r:id="rId2"/>
              </a:rPr>
              <a:t>schedules</a:t>
            </a:r>
            <a:r>
              <a:rPr lang="en-US" sz="2600" dirty="0"/>
              <a:t> are serializable. A serializable schedule is the one that always leaves the database in consistent state.</a:t>
            </a:r>
          </a:p>
          <a:p>
            <a:pPr algn="just" eaLnBrk="1" hangingPunct="1">
              <a:defRPr/>
            </a:pPr>
            <a:endParaRPr lang="en-US" sz="2600" dirty="0"/>
          </a:p>
          <a:p>
            <a:pPr algn="just" eaLnBrk="1" hangingPunct="1">
              <a:defRPr/>
            </a:pPr>
            <a:r>
              <a:rPr lang="en-US" sz="2600" dirty="0"/>
              <a:t>A </a:t>
            </a:r>
            <a:r>
              <a:rPr lang="en-US" sz="2600" b="1" dirty="0">
                <a:hlinkClick r:id="rId2"/>
              </a:rPr>
              <a:t>serial schedule</a:t>
            </a:r>
            <a:r>
              <a:rPr lang="en-US" sz="2600" dirty="0"/>
              <a:t> is always a serializable schedule because in serial schedule, a transaction only starts when the other transaction finished execution. </a:t>
            </a:r>
          </a:p>
          <a:p>
            <a:pPr algn="just" eaLnBrk="1" hangingPunct="1">
              <a:defRPr/>
            </a:pPr>
            <a:r>
              <a:rPr lang="en-US" sz="2600" dirty="0"/>
              <a:t>However a non-serial schedule needs to be checked for Serializability.</a:t>
            </a:r>
          </a:p>
          <a:p>
            <a:pPr algn="just" eaLnBrk="1" fontAlgn="auto" hangingPunct="1">
              <a:spcAft>
                <a:spcPts val="0"/>
              </a:spcAft>
              <a:buFont typeface="Arial" panose="020B0604020202020204" pitchFamily="34" charset="0"/>
              <a:buNone/>
              <a:defRPr/>
            </a:pPr>
            <a:endParaRPr lang="en-US" sz="2400" dirty="0"/>
          </a:p>
          <a:p>
            <a:pPr algn="just" eaLnBrk="1" fontAlgn="auto" hangingPunct="1">
              <a:spcAft>
                <a:spcPts val="0"/>
              </a:spcAft>
              <a:defRPr/>
            </a:pPr>
            <a:endParaRPr lang="en-US" sz="2400" dirty="0"/>
          </a:p>
          <a:p>
            <a:pPr algn="just" eaLnBrk="1" fontAlgn="auto" hangingPunct="1">
              <a:spcAft>
                <a:spcPts val="0"/>
              </a:spcAft>
              <a:buFont typeface="Arial" panose="020B0604020202020204" pitchFamily="34" charset="0"/>
              <a:buNone/>
              <a:defRPr/>
            </a:pPr>
            <a:endParaRPr lang="en-US" b="1" dirty="0"/>
          </a:p>
        </p:txBody>
      </p:sp>
      <p:sp>
        <p:nvSpPr>
          <p:cNvPr id="4" name="Date Placeholder 3">
            <a:extLst>
              <a:ext uri="{FF2B5EF4-FFF2-40B4-BE49-F238E27FC236}">
                <a16:creationId xmlns="" xmlns:a16="http://schemas.microsoft.com/office/drawing/2014/main" id="{BEA9EF97-31C6-3D8A-C02E-7C650A21E5F0}"/>
              </a:ext>
            </a:extLst>
          </p:cNvPr>
          <p:cNvSpPr>
            <a:spLocks noGrp="1"/>
          </p:cNvSpPr>
          <p:nvPr>
            <p:ph type="dt" sz="quarter" idx="10"/>
          </p:nvPr>
        </p:nvSpPr>
        <p:spPr/>
        <p:txBody>
          <a:bodyPr/>
          <a:lstStyle/>
          <a:p>
            <a:pPr>
              <a:defRPr/>
            </a:pPr>
            <a:fld id="{635C2C41-184D-4068-9AFC-449222FB428C}" type="datetime1">
              <a:rPr lang="en-US"/>
              <a:pPr>
                <a:defRPr/>
              </a:pPr>
              <a:t>08/05/22</a:t>
            </a:fld>
            <a:endParaRPr lang="en-US"/>
          </a:p>
        </p:txBody>
      </p:sp>
      <p:sp>
        <p:nvSpPr>
          <p:cNvPr id="5" name="Footer Placeholder 4">
            <a:extLst>
              <a:ext uri="{FF2B5EF4-FFF2-40B4-BE49-F238E27FC236}">
                <a16:creationId xmlns="" xmlns:a16="http://schemas.microsoft.com/office/drawing/2014/main" id="{1856CDE0-69F2-1A77-BF9D-2A69CD7DF8C6}"/>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8133" name="Slide Number Placeholder 5">
            <a:extLst>
              <a:ext uri="{FF2B5EF4-FFF2-40B4-BE49-F238E27FC236}">
                <a16:creationId xmlns="" xmlns:a16="http://schemas.microsoft.com/office/drawing/2014/main" id="{AF470264-09F7-42F5-FA34-F0B3928D9A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119FF8-073B-477E-8489-C19A533B2383}" type="slidenum">
              <a:rPr lang="en-US" altLang="en-US">
                <a:solidFill>
                  <a:srgbClr val="898989"/>
                </a:solidFill>
                <a:latin typeface="Calibri" panose="020F0502020204030204" pitchFamily="34" charset="0"/>
              </a:rPr>
              <a:pPr/>
              <a:t>46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DE27AD7-EE48-50FD-727C-A8AE08B4FF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Serializability</a:t>
            </a:r>
          </a:p>
        </p:txBody>
      </p:sp>
      <p:pic>
        <p:nvPicPr>
          <p:cNvPr id="48135" name="Picture 2" descr="E:\NIET\Project\xLogo11.png.pagespeed.ic.pydHLuCQEZ.png">
            <a:extLst>
              <a:ext uri="{FF2B5EF4-FFF2-40B4-BE49-F238E27FC236}">
                <a16:creationId xmlns="" xmlns:a16="http://schemas.microsoft.com/office/drawing/2014/main" id="{F222CB41-8C50-4286-691F-CD3D785C4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CA945E-0D8B-6F15-AD08-330A851909F9}"/>
              </a:ext>
            </a:extLst>
          </p:cNvPr>
          <p:cNvSpPr>
            <a:spLocks noGrp="1"/>
          </p:cNvSpPr>
          <p:nvPr>
            <p:ph idx="1"/>
          </p:nvPr>
        </p:nvSpPr>
        <p:spPr>
          <a:xfrm>
            <a:off x="533400" y="838200"/>
            <a:ext cx="8229600" cy="5486400"/>
          </a:xfrm>
        </p:spPr>
        <p:txBody>
          <a:bodyPr rtlCol="0">
            <a:noAutofit/>
          </a:bodyPr>
          <a:lstStyle/>
          <a:p>
            <a:pPr algn="just" eaLnBrk="1" fontAlgn="auto" hangingPunct="1">
              <a:spcAft>
                <a:spcPts val="0"/>
              </a:spcAft>
              <a:buFont typeface="Arial" charset="0"/>
              <a:buNone/>
              <a:defRPr/>
            </a:pPr>
            <a:r>
              <a:rPr lang="en-US" sz="2000" dirty="0"/>
              <a:t>	A </a:t>
            </a:r>
            <a:r>
              <a:rPr lang="en-US" sz="2000" b="1" dirty="0">
                <a:solidFill>
                  <a:srgbClr val="FF0000"/>
                </a:solidFill>
              </a:rPr>
              <a:t>non-serial schedule </a:t>
            </a:r>
            <a:r>
              <a:rPr lang="en-US" sz="2000" dirty="0"/>
              <a:t>of n number of transactions is said to be </a:t>
            </a:r>
            <a:r>
              <a:rPr lang="en-US" sz="2000" dirty="0" err="1"/>
              <a:t>serializable</a:t>
            </a:r>
            <a:r>
              <a:rPr lang="en-US" sz="2000" dirty="0"/>
              <a:t> schedule, if it is equivalent to the serial schedule of those n transactions. </a:t>
            </a:r>
          </a:p>
          <a:p>
            <a:pPr algn="just" eaLnBrk="1" fontAlgn="auto" hangingPunct="1">
              <a:spcAft>
                <a:spcPts val="0"/>
              </a:spcAft>
              <a:buFont typeface="Arial" charset="0"/>
              <a:buNone/>
              <a:defRPr/>
            </a:pPr>
            <a:r>
              <a:rPr lang="en-US" sz="2000" dirty="0"/>
              <a:t>	A </a:t>
            </a:r>
            <a:r>
              <a:rPr lang="en-US" sz="2000" b="1" dirty="0">
                <a:solidFill>
                  <a:srgbClr val="FF0000"/>
                </a:solidFill>
              </a:rPr>
              <a:t>serial schedule </a:t>
            </a:r>
            <a:r>
              <a:rPr lang="en-US" sz="2000" dirty="0"/>
              <a:t>doesn’t allow concurrency, only one transaction executes at a time and the other starts when the already running transaction finished.</a:t>
            </a:r>
          </a:p>
          <a:p>
            <a:pPr marL="365760" indent="-256032" algn="just" eaLnBrk="1" fontAlgn="auto" hangingPunct="1">
              <a:spcAft>
                <a:spcPts val="0"/>
              </a:spcAft>
              <a:buFont typeface="Wingdings 3"/>
              <a:buChar char=""/>
              <a:defRPr/>
            </a:pPr>
            <a:r>
              <a:rPr lang="en-US" sz="2000" b="1" dirty="0"/>
              <a:t>Basic Assumption</a:t>
            </a:r>
            <a:r>
              <a:rPr lang="en-US" sz="2000" dirty="0"/>
              <a:t> – Each transaction preserves database consistency.</a:t>
            </a:r>
          </a:p>
          <a:p>
            <a:pPr marL="365760" indent="-256032" algn="just" eaLnBrk="1" fontAlgn="auto" hangingPunct="1">
              <a:spcAft>
                <a:spcPts val="0"/>
              </a:spcAft>
              <a:buFont typeface="Wingdings 3"/>
              <a:buChar char=""/>
              <a:defRPr/>
            </a:pPr>
            <a:r>
              <a:rPr lang="en-US" sz="2000" dirty="0"/>
              <a:t>Thus serial execution of a set of transactions preserves database consistency.</a:t>
            </a:r>
          </a:p>
          <a:p>
            <a:pPr marL="365760" indent="-256032" algn="just" eaLnBrk="1" fontAlgn="auto" hangingPunct="1">
              <a:spcAft>
                <a:spcPts val="0"/>
              </a:spcAft>
              <a:buFont typeface="Arial" charset="0"/>
              <a:buNone/>
              <a:defRPr/>
            </a:pPr>
            <a:r>
              <a:rPr lang="en-US" sz="2000" b="1" dirty="0">
                <a:solidFill>
                  <a:srgbClr val="FF0000"/>
                </a:solidFill>
              </a:rPr>
              <a:t> Note :- </a:t>
            </a:r>
            <a:r>
              <a:rPr lang="en-US" sz="2000" b="1" dirty="0"/>
              <a:t>A schedule is </a:t>
            </a:r>
            <a:r>
              <a:rPr lang="en-US" sz="2000" b="1" dirty="0" err="1"/>
              <a:t>serializable</a:t>
            </a:r>
            <a:r>
              <a:rPr lang="en-US" sz="2000" b="1" dirty="0"/>
              <a:t> if it is equivalent to a serial schedule</a:t>
            </a:r>
            <a:r>
              <a:rPr lang="en-US" sz="2000" b="1" dirty="0">
                <a:solidFill>
                  <a:srgbClr val="FF0000"/>
                </a:solidFill>
              </a:rPr>
              <a:t>.  </a:t>
            </a:r>
          </a:p>
          <a:p>
            <a:pPr marL="365760" indent="-256032" algn="just" eaLnBrk="1" fontAlgn="auto" hangingPunct="1">
              <a:spcAft>
                <a:spcPts val="0"/>
              </a:spcAft>
              <a:buFont typeface="Arial" charset="0"/>
              <a:buNone/>
              <a:defRPr/>
            </a:pPr>
            <a:r>
              <a:rPr lang="en-US" sz="2000" b="1" dirty="0">
                <a:solidFill>
                  <a:srgbClr val="C00000"/>
                </a:solidFill>
              </a:rPr>
              <a:t>There are Two type of Serializability : -</a:t>
            </a:r>
          </a:p>
          <a:p>
            <a:pPr marL="800100" lvl="1" indent="-342900" algn="just" eaLnBrk="1" fontAlgn="auto" hangingPunct="1">
              <a:spcBef>
                <a:spcPts val="324"/>
              </a:spcBef>
              <a:spcAft>
                <a:spcPts val="0"/>
              </a:spcAft>
              <a:buFont typeface="Monotype Sorts" charset="2"/>
              <a:buAutoNum type="arabicPeriod"/>
              <a:defRPr/>
            </a:pPr>
            <a:r>
              <a:rPr lang="en-US" sz="2000" b="1" dirty="0">
                <a:solidFill>
                  <a:schemeClr val="tx2"/>
                </a:solidFill>
              </a:rPr>
              <a:t>conflict serializability: </a:t>
            </a:r>
            <a:r>
              <a:rPr lang="en-US" sz="2000" dirty="0"/>
              <a:t>A non serial schedule is converted into serial schedule by swapping non conflicting operations then it is known as conflict serializable schedule.</a:t>
            </a:r>
          </a:p>
          <a:p>
            <a:pPr marL="800100" lvl="1" indent="-342900" algn="just" eaLnBrk="1" fontAlgn="auto" hangingPunct="1">
              <a:spcBef>
                <a:spcPts val="324"/>
              </a:spcBef>
              <a:spcAft>
                <a:spcPts val="0"/>
              </a:spcAft>
              <a:buFont typeface="Monotype Sorts" charset="2"/>
              <a:buAutoNum type="arabicPeriod"/>
              <a:defRPr/>
            </a:pPr>
            <a:r>
              <a:rPr lang="en-US" sz="2000" b="1" dirty="0">
                <a:solidFill>
                  <a:schemeClr val="tx2"/>
                </a:solidFill>
              </a:rPr>
              <a:t>view serializability:-  </a:t>
            </a:r>
            <a:r>
              <a:rPr lang="en-US" sz="2000" dirty="0"/>
              <a:t>If a schedule is view equivalent to its serial schedule then the given schedule is said to be View Serializable. </a:t>
            </a:r>
          </a:p>
        </p:txBody>
      </p:sp>
      <p:sp>
        <p:nvSpPr>
          <p:cNvPr id="4" name="Date Placeholder 3">
            <a:extLst>
              <a:ext uri="{FF2B5EF4-FFF2-40B4-BE49-F238E27FC236}">
                <a16:creationId xmlns="" xmlns:a16="http://schemas.microsoft.com/office/drawing/2014/main" id="{D6E32F8C-910B-3AB8-CAE4-AE3C3F48F1FE}"/>
              </a:ext>
            </a:extLst>
          </p:cNvPr>
          <p:cNvSpPr>
            <a:spLocks noGrp="1"/>
          </p:cNvSpPr>
          <p:nvPr>
            <p:ph type="dt" sz="quarter" idx="10"/>
          </p:nvPr>
        </p:nvSpPr>
        <p:spPr/>
        <p:txBody>
          <a:bodyPr/>
          <a:lstStyle/>
          <a:p>
            <a:pPr>
              <a:defRPr/>
            </a:pPr>
            <a:fld id="{98C0A162-899D-4445-90B1-01BD329ED2FA}" type="datetime1">
              <a:rPr lang="en-US"/>
              <a:pPr>
                <a:defRPr/>
              </a:pPr>
              <a:t>08/05/22</a:t>
            </a:fld>
            <a:endParaRPr lang="en-US"/>
          </a:p>
        </p:txBody>
      </p:sp>
      <p:sp>
        <p:nvSpPr>
          <p:cNvPr id="5" name="Footer Placeholder 4">
            <a:extLst>
              <a:ext uri="{FF2B5EF4-FFF2-40B4-BE49-F238E27FC236}">
                <a16:creationId xmlns="" xmlns:a16="http://schemas.microsoft.com/office/drawing/2014/main" id="{947D28D5-79A0-A4E7-819C-3071F844D38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49157" name="Slide Number Placeholder 5">
            <a:extLst>
              <a:ext uri="{FF2B5EF4-FFF2-40B4-BE49-F238E27FC236}">
                <a16:creationId xmlns="" xmlns:a16="http://schemas.microsoft.com/office/drawing/2014/main" id="{747BA2C6-1123-191C-92E0-56DCE3750C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568D71-CB7E-4539-ADE5-3BA0D3BB6921}" type="slidenum">
              <a:rPr lang="en-US" altLang="en-US">
                <a:solidFill>
                  <a:srgbClr val="898989"/>
                </a:solidFill>
                <a:latin typeface="Calibri" panose="020F0502020204030204" pitchFamily="34" charset="0"/>
              </a:rPr>
              <a:pPr/>
              <a:t>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E89836FB-7B5E-7E71-8CDF-F6CAD7B21D1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Serializability</a:t>
            </a:r>
          </a:p>
        </p:txBody>
      </p:sp>
      <p:pic>
        <p:nvPicPr>
          <p:cNvPr id="49159" name="Picture 2" descr="E:\NIET\Project\xLogo11.png.pagespeed.ic.pydHLuCQEZ.png">
            <a:extLst>
              <a:ext uri="{FF2B5EF4-FFF2-40B4-BE49-F238E27FC236}">
                <a16:creationId xmlns="" xmlns:a16="http://schemas.microsoft.com/office/drawing/2014/main" id="{A1AC060F-E88B-4DC8-50C3-F29821197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DAEC021-7CDE-D097-5604-CE84CF0BE4CB}"/>
              </a:ext>
            </a:extLst>
          </p:cNvPr>
          <p:cNvSpPr>
            <a:spLocks noGrp="1"/>
          </p:cNvSpPr>
          <p:nvPr>
            <p:ph idx="1"/>
          </p:nvPr>
        </p:nvSpPr>
        <p:spPr>
          <a:xfrm>
            <a:off x="533400" y="838200"/>
            <a:ext cx="8229600" cy="5486400"/>
          </a:xfrm>
        </p:spPr>
        <p:txBody>
          <a:bodyPr rtlCol="0">
            <a:noAutofit/>
          </a:bodyPr>
          <a:lstStyle/>
          <a:p>
            <a:pPr algn="just">
              <a:buFont typeface="Arial" charset="0"/>
              <a:buChar char="•"/>
              <a:defRPr/>
            </a:pPr>
            <a:r>
              <a:rPr lang="en-US" sz="2200" b="1" dirty="0">
                <a:solidFill>
                  <a:srgbClr val="002060"/>
                </a:solidFill>
              </a:rPr>
              <a:t>A schedule is called conflict serializable if after swapping of non-conflicting operations, it can transform into a serial schedule.</a:t>
            </a:r>
          </a:p>
          <a:p>
            <a:pPr algn="just">
              <a:buFont typeface="Arial" charset="0"/>
              <a:buChar char="•"/>
              <a:defRPr/>
            </a:pPr>
            <a:r>
              <a:rPr lang="en-US" sz="2200" b="1" dirty="0">
                <a:solidFill>
                  <a:srgbClr val="002060"/>
                </a:solidFill>
              </a:rPr>
              <a:t>The schedule will be a conflict serializable if it is conflict equivalent to a serial schedule.</a:t>
            </a:r>
          </a:p>
          <a:p>
            <a:pPr algn="just" eaLnBrk="1" hangingPunct="1">
              <a:defRPr/>
            </a:pPr>
            <a:r>
              <a:rPr lang="en-US" sz="2200" dirty="0"/>
              <a:t>Two instructions of two different transactions may want to access the same data item in order to perform a read/write operation. Conflict Serializability deals with detecting whether the instructions are conflicting in any way, and specifying the order in which these two instructions will be executed in case there is any conflict. </a:t>
            </a:r>
          </a:p>
          <a:p>
            <a:pPr algn="just" eaLnBrk="1" hangingPunct="1">
              <a:buFont typeface="Arial" panose="020B0604020202020204" pitchFamily="34" charset="0"/>
              <a:buNone/>
              <a:defRPr/>
            </a:pPr>
            <a:r>
              <a:rPr lang="en-US" sz="2200" dirty="0"/>
              <a:t>	A </a:t>
            </a:r>
            <a:r>
              <a:rPr lang="en-US" sz="2200" b="1" dirty="0"/>
              <a:t>conflict arises if at least one (or both) of the instructions is a write </a:t>
            </a:r>
            <a:r>
              <a:rPr lang="en-US" sz="2200" dirty="0"/>
              <a:t>operation.</a:t>
            </a:r>
          </a:p>
          <a:p>
            <a:pPr marL="514350" indent="-514350" algn="just" eaLnBrk="1" hangingPunct="1">
              <a:buFont typeface="+mj-lt"/>
              <a:buAutoNum type="romanLcPeriod"/>
              <a:defRPr/>
            </a:pPr>
            <a:r>
              <a:rPr lang="en-US" sz="2200" dirty="0"/>
              <a:t> </a:t>
            </a:r>
            <a:r>
              <a:rPr lang="en-US" sz="2000" dirty="0"/>
              <a:t>TI R(x)= T2R(x)// non Conflict</a:t>
            </a:r>
          </a:p>
          <a:p>
            <a:pPr marL="514350" indent="-514350" algn="just" eaLnBrk="1" hangingPunct="1">
              <a:buFont typeface="+mj-lt"/>
              <a:buAutoNum type="romanLcPeriod"/>
              <a:defRPr/>
            </a:pPr>
            <a:r>
              <a:rPr lang="en-US" sz="2000" dirty="0"/>
              <a:t>TI R(x)= T2W(x)//Conflict</a:t>
            </a:r>
          </a:p>
          <a:p>
            <a:pPr marL="514350" indent="-514350" algn="just" eaLnBrk="1" hangingPunct="1">
              <a:buFont typeface="+mj-lt"/>
              <a:buAutoNum type="romanLcPeriod"/>
              <a:defRPr/>
            </a:pPr>
            <a:r>
              <a:rPr lang="en-US" sz="2000" dirty="0"/>
              <a:t>TI W(x)= T1R(x)//Conflict</a:t>
            </a:r>
          </a:p>
          <a:p>
            <a:pPr marL="514350" indent="-514350" algn="just" eaLnBrk="1" hangingPunct="1">
              <a:buFont typeface="+mj-lt"/>
              <a:buAutoNum type="romanLcPeriod"/>
              <a:defRPr/>
            </a:pPr>
            <a:r>
              <a:rPr lang="en-US" sz="2000" dirty="0"/>
              <a:t>TI W(x)= T2W(x)//Conflict</a:t>
            </a:r>
          </a:p>
        </p:txBody>
      </p:sp>
      <p:sp>
        <p:nvSpPr>
          <p:cNvPr id="4" name="Date Placeholder 3">
            <a:extLst>
              <a:ext uri="{FF2B5EF4-FFF2-40B4-BE49-F238E27FC236}">
                <a16:creationId xmlns="" xmlns:a16="http://schemas.microsoft.com/office/drawing/2014/main" id="{4EDF5E53-447E-7BFA-8A62-18B4420B4DF7}"/>
              </a:ext>
            </a:extLst>
          </p:cNvPr>
          <p:cNvSpPr>
            <a:spLocks noGrp="1"/>
          </p:cNvSpPr>
          <p:nvPr>
            <p:ph type="dt" sz="quarter" idx="10"/>
          </p:nvPr>
        </p:nvSpPr>
        <p:spPr/>
        <p:txBody>
          <a:bodyPr/>
          <a:lstStyle/>
          <a:p>
            <a:pPr>
              <a:defRPr/>
            </a:pPr>
            <a:fld id="{AEBD80CE-C156-4A80-986C-EAA2CCB15FF2}" type="datetime1">
              <a:rPr lang="en-US"/>
              <a:pPr>
                <a:defRPr/>
              </a:pPr>
              <a:t>08/05/22</a:t>
            </a:fld>
            <a:endParaRPr lang="en-US"/>
          </a:p>
        </p:txBody>
      </p:sp>
      <p:sp>
        <p:nvSpPr>
          <p:cNvPr id="5" name="Footer Placeholder 4">
            <a:extLst>
              <a:ext uri="{FF2B5EF4-FFF2-40B4-BE49-F238E27FC236}">
                <a16:creationId xmlns="" xmlns:a16="http://schemas.microsoft.com/office/drawing/2014/main" id="{1778B5FA-F2FB-2B72-2221-E2A05E6F1FF9}"/>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0181" name="Slide Number Placeholder 5">
            <a:extLst>
              <a:ext uri="{FF2B5EF4-FFF2-40B4-BE49-F238E27FC236}">
                <a16:creationId xmlns="" xmlns:a16="http://schemas.microsoft.com/office/drawing/2014/main" id="{D8587662-1EF4-B07A-A89C-816ED8E506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2625D2-F2A7-4C60-A550-707978257F5D}" type="slidenum">
              <a:rPr lang="en-US" altLang="en-US">
                <a:solidFill>
                  <a:srgbClr val="898989"/>
                </a:solidFill>
                <a:latin typeface="Calibri" panose="020F0502020204030204" pitchFamily="34" charset="0"/>
              </a:rPr>
              <a:pPr/>
              <a:t>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6CA74D4-BD3C-ABD8-D6E9-DAC011021CE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Conflict Serializability</a:t>
            </a:r>
          </a:p>
        </p:txBody>
      </p:sp>
      <p:pic>
        <p:nvPicPr>
          <p:cNvPr id="50183" name="Picture 2" descr="E:\NIET\Project\xLogo11.png.pagespeed.ic.pydHLuCQEZ.png">
            <a:extLst>
              <a:ext uri="{FF2B5EF4-FFF2-40B4-BE49-F238E27FC236}">
                <a16:creationId xmlns="" xmlns:a16="http://schemas.microsoft.com/office/drawing/2014/main" id="{11C12FAD-DDED-DB05-FB00-6F2A77DDE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 xmlns:a16="http://schemas.microsoft.com/office/drawing/2014/main" id="{BE935444-49A0-088B-104F-B8458E5CF1F6}"/>
              </a:ext>
            </a:extLst>
          </p:cNvPr>
          <p:cNvSpPr>
            <a:spLocks noGrp="1"/>
          </p:cNvSpPr>
          <p:nvPr>
            <p:ph idx="1"/>
          </p:nvPr>
        </p:nvSpPr>
        <p:spPr>
          <a:xfrm>
            <a:off x="533400" y="1143000"/>
            <a:ext cx="8229600" cy="5181600"/>
          </a:xfrm>
        </p:spPr>
        <p:txBody>
          <a:bodyPr/>
          <a:lstStyle/>
          <a:p>
            <a:pPr>
              <a:buFont typeface="Arial" charset="0"/>
              <a:buNone/>
              <a:defRPr/>
            </a:pPr>
            <a:r>
              <a:rPr lang="en-US" sz="2400" b="1" dirty="0">
                <a:solidFill>
                  <a:srgbClr val="FF0000"/>
                </a:solidFill>
              </a:rPr>
              <a:t>	The following rules are important in Conflict Serializability</a:t>
            </a:r>
            <a:r>
              <a:rPr lang="en-US" sz="2400" dirty="0">
                <a:solidFill>
                  <a:srgbClr val="FF0000"/>
                </a:solidFill>
              </a:rPr>
              <a:t>:</a:t>
            </a:r>
          </a:p>
          <a:p>
            <a:pPr marL="457200" indent="-457200" algn="just">
              <a:buFont typeface="Monotype Sorts" charset="2"/>
              <a:buAutoNum type="arabicPeriod"/>
              <a:defRPr/>
            </a:pPr>
            <a:r>
              <a:rPr lang="en-US" sz="2400" dirty="0"/>
              <a:t>If two instructions of the two concurrent transactions are both for read operation, then they are not in conflict, and can be allowed to take place in any order.</a:t>
            </a:r>
          </a:p>
          <a:p>
            <a:pPr algn="just">
              <a:buFont typeface="Monotype Sorts" charset="2"/>
              <a:buNone/>
              <a:defRPr/>
            </a:pPr>
            <a:r>
              <a:rPr lang="en-US" sz="2400" dirty="0"/>
              <a:t>2. </a:t>
            </a:r>
            <a:r>
              <a:rPr lang="en-US" sz="2400" dirty="0">
                <a:solidFill>
                  <a:srgbClr val="002060"/>
                </a:solidFill>
              </a:rPr>
              <a:t>If one of the instructions wants to perform a read operation and the other instruction wants to perform a write operation</a:t>
            </a:r>
            <a:r>
              <a:rPr lang="en-US" sz="2400" dirty="0"/>
              <a:t>, then they are in conflict, hence their ordering is important. </a:t>
            </a:r>
            <a:r>
              <a:rPr lang="en-US" sz="2400" dirty="0">
                <a:solidFill>
                  <a:srgbClr val="00B050"/>
                </a:solidFill>
              </a:rPr>
              <a:t>If the read instruction is performed first, then it reads the old value of the data item and after the reading is over, the new value of the data item is written. </a:t>
            </a:r>
            <a:r>
              <a:rPr lang="en-US" sz="2400" dirty="0"/>
              <a:t>It the write instruction is performed first, then updates the data item with the new value and the read instruction reads the newly updated value.</a:t>
            </a:r>
          </a:p>
          <a:p>
            <a:pPr algn="just" eaLnBrk="1" hangingPunct="1">
              <a:buFont typeface="Arial" charset="0"/>
              <a:buNone/>
              <a:defRPr/>
            </a:pPr>
            <a:endParaRPr lang="en-US" sz="2400" b="1" dirty="0"/>
          </a:p>
        </p:txBody>
      </p:sp>
      <p:sp>
        <p:nvSpPr>
          <p:cNvPr id="4" name="Date Placeholder 3">
            <a:extLst>
              <a:ext uri="{FF2B5EF4-FFF2-40B4-BE49-F238E27FC236}">
                <a16:creationId xmlns="" xmlns:a16="http://schemas.microsoft.com/office/drawing/2014/main" id="{4F6C8A70-076E-EF3D-7A32-4B12E4556935}"/>
              </a:ext>
            </a:extLst>
          </p:cNvPr>
          <p:cNvSpPr>
            <a:spLocks noGrp="1"/>
          </p:cNvSpPr>
          <p:nvPr>
            <p:ph type="dt" sz="quarter" idx="10"/>
          </p:nvPr>
        </p:nvSpPr>
        <p:spPr/>
        <p:txBody>
          <a:bodyPr/>
          <a:lstStyle/>
          <a:p>
            <a:pPr>
              <a:defRPr/>
            </a:pPr>
            <a:fld id="{8BE9C56B-493B-43C1-B5DE-082A1D016B2D}" type="datetime1">
              <a:rPr lang="en-US"/>
              <a:pPr>
                <a:defRPr/>
              </a:pPr>
              <a:t>08/05/22</a:t>
            </a:fld>
            <a:endParaRPr lang="en-US"/>
          </a:p>
        </p:txBody>
      </p:sp>
      <p:sp>
        <p:nvSpPr>
          <p:cNvPr id="5" name="Footer Placeholder 4">
            <a:extLst>
              <a:ext uri="{FF2B5EF4-FFF2-40B4-BE49-F238E27FC236}">
                <a16:creationId xmlns="" xmlns:a16="http://schemas.microsoft.com/office/drawing/2014/main" id="{6B32E510-BA30-0F99-1D51-BFF8CA85A38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1205" name="Slide Number Placeholder 5">
            <a:extLst>
              <a:ext uri="{FF2B5EF4-FFF2-40B4-BE49-F238E27FC236}">
                <a16:creationId xmlns="" xmlns:a16="http://schemas.microsoft.com/office/drawing/2014/main" id="{F9F7E1AB-0DEB-A937-9D9D-8F4888CCD4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BC5C00-7DAE-4D6E-B63D-909D33AD07BF}" type="slidenum">
              <a:rPr lang="en-US" altLang="en-US">
                <a:solidFill>
                  <a:srgbClr val="898989"/>
                </a:solidFill>
                <a:latin typeface="Calibri" panose="020F0502020204030204" pitchFamily="34" charset="0"/>
              </a:rPr>
              <a:pPr/>
              <a:t>49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52541A3-A544-3141-1FF3-D880EE7FCC7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Rules for Conflict Serializability</a:t>
            </a:r>
          </a:p>
        </p:txBody>
      </p:sp>
      <p:pic>
        <p:nvPicPr>
          <p:cNvPr id="51207" name="Picture 2" descr="E:\NIET\Project\xLogo11.png.pagespeed.ic.pydHLuCQEZ.png">
            <a:extLst>
              <a:ext uri="{FF2B5EF4-FFF2-40B4-BE49-F238E27FC236}">
                <a16:creationId xmlns="" xmlns:a16="http://schemas.microsoft.com/office/drawing/2014/main" id="{2776CA65-1293-6558-3ED5-1079676C0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1F358B1-BFBE-B0E1-6C0B-616A01C74B1B}"/>
              </a:ext>
            </a:extLst>
          </p:cNvPr>
          <p:cNvSpPr>
            <a:spLocks noGrp="1"/>
          </p:cNvSpPr>
          <p:nvPr>
            <p:ph type="dt" sz="quarter" idx="10"/>
          </p:nvPr>
        </p:nvSpPr>
        <p:spPr/>
        <p:txBody>
          <a:bodyPr/>
          <a:lstStyle/>
          <a:p>
            <a:pPr>
              <a:defRPr/>
            </a:pPr>
            <a:fld id="{3CC64170-AA89-40DF-B440-45E8BF1165CA}" type="datetime1">
              <a:rPr lang="en-US"/>
              <a:pPr>
                <a:defRPr/>
              </a:pPr>
              <a:t>08/05/22</a:t>
            </a:fld>
            <a:endParaRPr lang="en-US"/>
          </a:p>
        </p:txBody>
      </p:sp>
      <p:sp>
        <p:nvSpPr>
          <p:cNvPr id="3" name="Footer Placeholder 2">
            <a:extLst>
              <a:ext uri="{FF2B5EF4-FFF2-40B4-BE49-F238E27FC236}">
                <a16:creationId xmlns="" xmlns:a16="http://schemas.microsoft.com/office/drawing/2014/main" id="{B2D873C2-6EAB-D5AB-CBCD-2BF15D311889}"/>
              </a:ext>
            </a:extLst>
          </p:cNvPr>
          <p:cNvSpPr>
            <a:spLocks noGrp="1"/>
          </p:cNvSpPr>
          <p:nvPr>
            <p:ph type="ftr" sz="quarter" idx="11"/>
          </p:nvPr>
        </p:nvSpPr>
        <p:spPr>
          <a:xfrm>
            <a:off x="2362200" y="6356350"/>
            <a:ext cx="5522913"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6148" name="Slide Number Placeholder 3">
            <a:extLst>
              <a:ext uri="{FF2B5EF4-FFF2-40B4-BE49-F238E27FC236}">
                <a16:creationId xmlns="" xmlns:a16="http://schemas.microsoft.com/office/drawing/2014/main" id="{3ADE285D-5CB0-9782-68C4-BFA5A4820C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AD40C9-0D7A-4985-92A3-FEF8A226CCC7}"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pic>
        <p:nvPicPr>
          <p:cNvPr id="6149" name="Picture 2" descr="E:\NIET\Project\xLogo11.png.pagespeed.ic.pydHLuCQEZ.png">
            <a:extLst>
              <a:ext uri="{FF2B5EF4-FFF2-40B4-BE49-F238E27FC236}">
                <a16:creationId xmlns="" xmlns:a16="http://schemas.microsoft.com/office/drawing/2014/main" id="{1202E5D6-F69B-9A9C-80D5-8FFB342E7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 xmlns:a16="http://schemas.microsoft.com/office/drawing/2014/main" id="{E37AADED-202B-EB2F-F38B-36C32F1053C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Subject Syllabus</a:t>
            </a:r>
          </a:p>
        </p:txBody>
      </p:sp>
      <p:pic>
        <p:nvPicPr>
          <p:cNvPr id="6151" name="Picture 10">
            <a:extLst>
              <a:ext uri="{FF2B5EF4-FFF2-40B4-BE49-F238E27FC236}">
                <a16:creationId xmlns="" xmlns:a16="http://schemas.microsoft.com/office/drawing/2014/main" id="{CB56A48C-5A22-8C50-9430-3EC337CE9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84313"/>
            <a:ext cx="7848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1">
            <a:extLst>
              <a:ext uri="{FF2B5EF4-FFF2-40B4-BE49-F238E27FC236}">
                <a16:creationId xmlns="" xmlns:a16="http://schemas.microsoft.com/office/drawing/2014/main" id="{95681570-3E95-E18E-0B5B-0FD33127B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89363"/>
            <a:ext cx="78486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 xmlns:a16="http://schemas.microsoft.com/office/drawing/2014/main" id="{2F39FA81-046D-501D-90A0-501D59287CED}"/>
              </a:ext>
            </a:extLst>
          </p:cNvPr>
          <p:cNvSpPr>
            <a:spLocks noGrp="1"/>
          </p:cNvSpPr>
          <p:nvPr>
            <p:ph idx="1"/>
          </p:nvPr>
        </p:nvSpPr>
        <p:spPr>
          <a:xfrm>
            <a:off x="533400" y="1143000"/>
            <a:ext cx="8229600" cy="5181600"/>
          </a:xfrm>
        </p:spPr>
        <p:txBody>
          <a:bodyPr/>
          <a:lstStyle/>
          <a:p>
            <a:pPr marL="365760" indent="-256032" algn="just" fontAlgn="auto">
              <a:spcAft>
                <a:spcPts val="0"/>
              </a:spcAft>
              <a:buFont typeface="Monotype Sorts" charset="2"/>
              <a:buNone/>
              <a:defRPr/>
            </a:pPr>
            <a:r>
              <a:rPr lang="en-US" sz="2400" dirty="0"/>
              <a:t>3. If both the transactions are for write operation, then they are in conflict but can be allowed to take place in any order, because the transaction do not read the value updated by each other. However, the value that persists in the data item after the schedule is over is the one written by the instruction that performed the last write.</a:t>
            </a:r>
          </a:p>
          <a:p>
            <a:pPr marL="365760" indent="-256032" algn="just" fontAlgn="auto">
              <a:spcAft>
                <a:spcPts val="0"/>
              </a:spcAft>
              <a:buFont typeface="Monotype Sorts" charset="2"/>
              <a:buNone/>
              <a:defRPr/>
            </a:pPr>
            <a:r>
              <a:rPr lang="en-US" sz="2400" dirty="0"/>
              <a:t>Finally we can say:- </a:t>
            </a:r>
          </a:p>
          <a:p>
            <a:pPr marL="365760" indent="-256032" algn="just" fontAlgn="auto">
              <a:spcAft>
                <a:spcPts val="0"/>
              </a:spcAft>
              <a:buFont typeface="Monotype Sorts" charset="2"/>
              <a:buNone/>
              <a:defRPr/>
            </a:pPr>
            <a:r>
              <a:rPr lang="en-US" sz="2400" dirty="0">
                <a:solidFill>
                  <a:srgbClr val="FF0000"/>
                </a:solidFill>
              </a:rPr>
              <a:t>	Two instruction/operation are said to be in conflict Operation, if they satisfy all the following three conditions:-</a:t>
            </a:r>
          </a:p>
          <a:p>
            <a:pPr marL="457200" indent="-457200" algn="just" fontAlgn="auto">
              <a:spcAft>
                <a:spcPts val="0"/>
              </a:spcAft>
              <a:buFont typeface="Monotype Sorts" charset="2"/>
              <a:buAutoNum type="arabicPeriod"/>
              <a:defRPr/>
            </a:pPr>
            <a:r>
              <a:rPr lang="en-US" sz="2400" dirty="0">
                <a:solidFill>
                  <a:srgbClr val="00B050"/>
                </a:solidFill>
              </a:rPr>
              <a:t>Two operation are set of conflicting when they  should belong to different transactions.</a:t>
            </a:r>
          </a:p>
          <a:p>
            <a:pPr marL="457200" indent="-457200" algn="just" fontAlgn="auto">
              <a:spcAft>
                <a:spcPts val="0"/>
              </a:spcAft>
              <a:buFont typeface="Monotype Sorts" charset="2"/>
              <a:buAutoNum type="arabicPeriod"/>
              <a:defRPr/>
            </a:pPr>
            <a:r>
              <a:rPr lang="en-US" sz="2400" dirty="0">
                <a:solidFill>
                  <a:srgbClr val="00B050"/>
                </a:solidFill>
              </a:rPr>
              <a:t>Both the instruction are working on same data item.</a:t>
            </a:r>
          </a:p>
          <a:p>
            <a:pPr marL="457200" indent="-457200" algn="just" fontAlgn="auto">
              <a:spcAft>
                <a:spcPts val="0"/>
              </a:spcAft>
              <a:buFont typeface="Monotype Sorts" charset="2"/>
              <a:buAutoNum type="arabicPeriod"/>
              <a:defRPr/>
            </a:pPr>
            <a:r>
              <a:rPr lang="en-US" sz="2400" dirty="0">
                <a:solidFill>
                  <a:srgbClr val="00B050"/>
                </a:solidFill>
              </a:rPr>
              <a:t>At least one of the instruction is a write instruction.</a:t>
            </a:r>
          </a:p>
          <a:p>
            <a:pPr algn="just" eaLnBrk="1" hangingPunct="1">
              <a:buFont typeface="Arial" charset="0"/>
              <a:buChar char="•"/>
              <a:defRPr/>
            </a:pPr>
            <a:endParaRPr lang="en-US" sz="2400" dirty="0"/>
          </a:p>
        </p:txBody>
      </p:sp>
      <p:sp>
        <p:nvSpPr>
          <p:cNvPr id="4" name="Date Placeholder 3">
            <a:extLst>
              <a:ext uri="{FF2B5EF4-FFF2-40B4-BE49-F238E27FC236}">
                <a16:creationId xmlns="" xmlns:a16="http://schemas.microsoft.com/office/drawing/2014/main" id="{8F7574A3-4643-6F25-EE84-AAEFC6C0AA8F}"/>
              </a:ext>
            </a:extLst>
          </p:cNvPr>
          <p:cNvSpPr>
            <a:spLocks noGrp="1"/>
          </p:cNvSpPr>
          <p:nvPr>
            <p:ph type="dt" sz="quarter" idx="10"/>
          </p:nvPr>
        </p:nvSpPr>
        <p:spPr/>
        <p:txBody>
          <a:bodyPr/>
          <a:lstStyle/>
          <a:p>
            <a:pPr>
              <a:defRPr/>
            </a:pPr>
            <a:fld id="{8E59E429-36A7-49C9-BD09-5C3C40433B21}" type="datetime1">
              <a:rPr lang="en-US"/>
              <a:pPr>
                <a:defRPr/>
              </a:pPr>
              <a:t>08/05/22</a:t>
            </a:fld>
            <a:endParaRPr lang="en-US"/>
          </a:p>
        </p:txBody>
      </p:sp>
      <p:sp>
        <p:nvSpPr>
          <p:cNvPr id="5" name="Footer Placeholder 4">
            <a:extLst>
              <a:ext uri="{FF2B5EF4-FFF2-40B4-BE49-F238E27FC236}">
                <a16:creationId xmlns="" xmlns:a16="http://schemas.microsoft.com/office/drawing/2014/main" id="{25D95BD4-5CE6-E9E1-6EAB-CEEA5B5A32F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2229" name="Slide Number Placeholder 5">
            <a:extLst>
              <a:ext uri="{FF2B5EF4-FFF2-40B4-BE49-F238E27FC236}">
                <a16:creationId xmlns="" xmlns:a16="http://schemas.microsoft.com/office/drawing/2014/main" id="{1D509708-F829-9EAD-9FAB-0E6FAAA36E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60164E-96B7-4ECC-9317-12C6894F760D}"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244A1E4-02ED-4B3B-3D6B-84C6ADE3626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Conflict Serializability</a:t>
            </a:r>
          </a:p>
        </p:txBody>
      </p:sp>
      <p:pic>
        <p:nvPicPr>
          <p:cNvPr id="52231" name="Picture 2" descr="E:\NIET\Project\xLogo11.png.pagespeed.ic.pydHLuCQEZ.png">
            <a:extLst>
              <a:ext uri="{FF2B5EF4-FFF2-40B4-BE49-F238E27FC236}">
                <a16:creationId xmlns="" xmlns:a16="http://schemas.microsoft.com/office/drawing/2014/main" id="{6EA1659B-0C1A-76C2-AAD6-6D065C975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2">
                                            <p:txEl>
                                              <p:pRg st="1" end="1"/>
                                            </p:txEl>
                                          </p:spTgt>
                                        </p:tgtEl>
                                        <p:attrNameLst>
                                          <p:attrName>style.visibility</p:attrName>
                                        </p:attrNameLst>
                                      </p:cBhvr>
                                      <p:to>
                                        <p:strVal val="visible"/>
                                      </p:to>
                                    </p:set>
                                    <p:anim calcmode="lin" valueType="num">
                                      <p:cBhvr additive="base">
                                        <p:cTn id="13" dur="500" fill="hold"/>
                                        <p:tgtEl>
                                          <p:spTgt spid="409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anim calcmode="lin" valueType="num">
                                      <p:cBhvr additive="base">
                                        <p:cTn id="17"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0962">
                                            <p:txEl>
                                              <p:pRg st="3" end="3"/>
                                            </p:txEl>
                                          </p:spTgt>
                                        </p:tgtEl>
                                        <p:attrNameLst>
                                          <p:attrName>style.visibility</p:attrName>
                                        </p:attrNameLst>
                                      </p:cBhvr>
                                      <p:to>
                                        <p:strVal val="visible"/>
                                      </p:to>
                                    </p:set>
                                    <p:anim calcmode="lin" valueType="num">
                                      <p:cBhvr additive="base">
                                        <p:cTn id="23" dur="500" fill="hold"/>
                                        <p:tgtEl>
                                          <p:spTgt spid="4096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0962">
                                            <p:txEl>
                                              <p:pRg st="4" end="4"/>
                                            </p:txEl>
                                          </p:spTgt>
                                        </p:tgtEl>
                                        <p:attrNameLst>
                                          <p:attrName>style.visibility</p:attrName>
                                        </p:attrNameLst>
                                      </p:cBhvr>
                                      <p:to>
                                        <p:strVal val="visible"/>
                                      </p:to>
                                    </p:set>
                                    <p:anim calcmode="lin" valueType="num">
                                      <p:cBhvr additive="base">
                                        <p:cTn id="29" dur="500" fill="hold"/>
                                        <p:tgtEl>
                                          <p:spTgt spid="4096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962">
                                            <p:txEl>
                                              <p:pRg st="5" end="5"/>
                                            </p:txEl>
                                          </p:spTgt>
                                        </p:tgtEl>
                                        <p:attrNameLst>
                                          <p:attrName>style.visibility</p:attrName>
                                        </p:attrNameLst>
                                      </p:cBhvr>
                                      <p:to>
                                        <p:strVal val="visible"/>
                                      </p:to>
                                    </p:set>
                                    <p:anim calcmode="lin" valueType="num">
                                      <p:cBhvr additive="base">
                                        <p:cTn id="35" dur="500" fill="hold"/>
                                        <p:tgtEl>
                                          <p:spTgt spid="4096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 xmlns:a16="http://schemas.microsoft.com/office/drawing/2014/main" id="{1F7AD491-550A-47CD-C560-1EC390DC9CAA}"/>
              </a:ext>
            </a:extLst>
          </p:cNvPr>
          <p:cNvSpPr>
            <a:spLocks noGrp="1"/>
          </p:cNvSpPr>
          <p:nvPr>
            <p:ph idx="1"/>
          </p:nvPr>
        </p:nvSpPr>
        <p:spPr>
          <a:xfrm>
            <a:off x="533400" y="914400"/>
            <a:ext cx="8229600" cy="5410200"/>
          </a:xfrm>
        </p:spPr>
        <p:txBody>
          <a:bodyPr/>
          <a:lstStyle/>
          <a:p>
            <a:pPr algn="just"/>
            <a:endParaRPr lang="en-US" altLang="en-US" sz="2400"/>
          </a:p>
          <a:p>
            <a:pPr algn="just"/>
            <a:r>
              <a:rPr lang="en-US" altLang="en-US" sz="2400"/>
              <a:t>Two schedules are said to be conflict Equivalent if one schedule can be converted into other schedule after swapping non-conflicting operations.</a:t>
            </a:r>
          </a:p>
          <a:p>
            <a:pPr algn="just">
              <a:buFont typeface="Arial" panose="020B0604020202020204" pitchFamily="34" charset="0"/>
              <a:buNone/>
            </a:pPr>
            <a:r>
              <a:rPr lang="en-US" altLang="en-US" sz="2400" b="1">
                <a:solidFill>
                  <a:srgbClr val="002060"/>
                </a:solidFill>
              </a:rPr>
              <a:t>Two schedules are said to be conflict equivalent if and only if:</a:t>
            </a:r>
          </a:p>
          <a:p>
            <a:pPr algn="just"/>
            <a:r>
              <a:rPr lang="en-US" altLang="en-US" sz="2400"/>
              <a:t>They contain the same set of the transaction.</a:t>
            </a:r>
          </a:p>
          <a:p>
            <a:pPr algn="just"/>
            <a:r>
              <a:rPr lang="en-US" altLang="en-US" sz="2400"/>
              <a:t>If each pair of conflict operations are ordered in the same way.</a:t>
            </a:r>
          </a:p>
          <a:p>
            <a:pPr algn="just" eaLnBrk="1" hangingPunct="1"/>
            <a:endParaRPr lang="en-US" altLang="en-US" sz="2400"/>
          </a:p>
        </p:txBody>
      </p:sp>
      <p:sp>
        <p:nvSpPr>
          <p:cNvPr id="4" name="Date Placeholder 3">
            <a:extLst>
              <a:ext uri="{FF2B5EF4-FFF2-40B4-BE49-F238E27FC236}">
                <a16:creationId xmlns="" xmlns:a16="http://schemas.microsoft.com/office/drawing/2014/main" id="{72750A9A-C544-8B16-1A78-464062839112}"/>
              </a:ext>
            </a:extLst>
          </p:cNvPr>
          <p:cNvSpPr>
            <a:spLocks noGrp="1"/>
          </p:cNvSpPr>
          <p:nvPr>
            <p:ph type="dt" sz="quarter" idx="10"/>
          </p:nvPr>
        </p:nvSpPr>
        <p:spPr/>
        <p:txBody>
          <a:bodyPr/>
          <a:lstStyle/>
          <a:p>
            <a:pPr>
              <a:defRPr/>
            </a:pPr>
            <a:fld id="{83EAE0BE-2DCE-486A-ACA3-A258E8DBCD49}" type="datetime1">
              <a:rPr lang="en-US"/>
              <a:pPr>
                <a:defRPr/>
              </a:pPr>
              <a:t>08/05/22</a:t>
            </a:fld>
            <a:endParaRPr lang="en-US"/>
          </a:p>
        </p:txBody>
      </p:sp>
      <p:sp>
        <p:nvSpPr>
          <p:cNvPr id="5" name="Footer Placeholder 4">
            <a:extLst>
              <a:ext uri="{FF2B5EF4-FFF2-40B4-BE49-F238E27FC236}">
                <a16:creationId xmlns="" xmlns:a16="http://schemas.microsoft.com/office/drawing/2014/main" id="{6E834A6A-3E97-6803-2926-C52C94E87F8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3253" name="Slide Number Placeholder 5">
            <a:extLst>
              <a:ext uri="{FF2B5EF4-FFF2-40B4-BE49-F238E27FC236}">
                <a16:creationId xmlns="" xmlns:a16="http://schemas.microsoft.com/office/drawing/2014/main" id="{539B843A-C58F-EAA2-428F-F89E8A1EBB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D84460-6A8F-4A0F-A4B6-D61CE7298BE6}" type="slidenum">
              <a:rPr lang="en-US" altLang="en-US">
                <a:solidFill>
                  <a:srgbClr val="898989"/>
                </a:solidFill>
                <a:latin typeface="Calibri" panose="020F0502020204030204" pitchFamily="34" charset="0"/>
              </a:rPr>
              <a:pPr/>
              <a:t>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3A57E72-2A54-449E-D83C-41ECA6719FD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Conflict Equivalent Schedules</a:t>
            </a:r>
          </a:p>
        </p:txBody>
      </p:sp>
      <p:pic>
        <p:nvPicPr>
          <p:cNvPr id="53255" name="Picture 2" descr="E:\NIET\Project\xLogo11.png.pagespeed.ic.pydHLuCQEZ.png">
            <a:extLst>
              <a:ext uri="{FF2B5EF4-FFF2-40B4-BE49-F238E27FC236}">
                <a16:creationId xmlns="" xmlns:a16="http://schemas.microsoft.com/office/drawing/2014/main" id="{2259B956-DEB8-F08B-97AF-995669E7B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31FBC390-57BE-1A5D-23C3-CDFF342A41C3}"/>
              </a:ext>
            </a:extLst>
          </p:cNvPr>
          <p:cNvSpPr>
            <a:spLocks noGrp="1"/>
          </p:cNvSpPr>
          <p:nvPr>
            <p:ph idx="1"/>
          </p:nvPr>
        </p:nvSpPr>
        <p:spPr>
          <a:xfrm>
            <a:off x="533400" y="1143000"/>
            <a:ext cx="8229600" cy="5181600"/>
          </a:xfrm>
        </p:spPr>
        <p:txBody>
          <a:bodyPr/>
          <a:lstStyle/>
          <a:p>
            <a:pPr algn="just" eaLnBrk="1" hangingPunct="1">
              <a:buFont typeface="Arial" charset="0"/>
              <a:buNone/>
              <a:defRPr/>
            </a:pPr>
            <a:endParaRPr lang="en-US" sz="2400" b="1" dirty="0"/>
          </a:p>
          <a:p>
            <a:pPr algn="just">
              <a:buFont typeface="Arial" charset="0"/>
              <a:buNone/>
              <a:defRPr/>
            </a:pPr>
            <a:r>
              <a:rPr lang="en-US" sz="2400" dirty="0"/>
              <a:t>Methods for conflict Serializability are :- </a:t>
            </a:r>
          </a:p>
          <a:p>
            <a:pPr algn="just">
              <a:buFont typeface="Arial" charset="0"/>
              <a:buNone/>
              <a:defRPr/>
            </a:pPr>
            <a:endParaRPr lang="en-US" sz="2400" dirty="0"/>
          </a:p>
          <a:p>
            <a:pPr marL="457200" indent="-457200" algn="just">
              <a:buFont typeface="Arial" charset="0"/>
              <a:buAutoNum type="arabicPeriod"/>
              <a:defRPr/>
            </a:pPr>
            <a:r>
              <a:rPr lang="en-US" sz="2400" b="1" dirty="0">
                <a:solidFill>
                  <a:srgbClr val="FF0000"/>
                </a:solidFill>
              </a:rPr>
              <a:t>Swapping:- </a:t>
            </a:r>
            <a:r>
              <a:rPr lang="en-US" sz="2400" dirty="0"/>
              <a:t>A schedule is called conflict serializable if we can convert it into a serial schedule after swapping its non-conflicting operations.</a:t>
            </a:r>
          </a:p>
          <a:p>
            <a:pPr marL="457200" indent="-457200" algn="just">
              <a:buFont typeface="Arial" charset="0"/>
              <a:buAutoNum type="arabicPeriod"/>
              <a:defRPr/>
            </a:pPr>
            <a:endParaRPr lang="en-US" sz="2400" dirty="0"/>
          </a:p>
          <a:p>
            <a:pPr marL="457200" indent="-457200" algn="just">
              <a:buFont typeface="Arial" charset="0"/>
              <a:buNone/>
              <a:defRPr/>
            </a:pPr>
            <a:r>
              <a:rPr lang="en-US" sz="2400" dirty="0"/>
              <a:t>2. precedence Graph.</a:t>
            </a:r>
          </a:p>
          <a:p>
            <a:pPr algn="just" eaLnBrk="1" hangingPunct="1">
              <a:buFont typeface="Arial" charset="0"/>
              <a:buChar char="•"/>
              <a:defRPr/>
            </a:pPr>
            <a:endParaRPr lang="en-US" dirty="0"/>
          </a:p>
        </p:txBody>
      </p:sp>
      <p:sp>
        <p:nvSpPr>
          <p:cNvPr id="4" name="Date Placeholder 3">
            <a:extLst>
              <a:ext uri="{FF2B5EF4-FFF2-40B4-BE49-F238E27FC236}">
                <a16:creationId xmlns="" xmlns:a16="http://schemas.microsoft.com/office/drawing/2014/main" id="{5AD6D689-74D5-0661-70D7-48371AD9F48B}"/>
              </a:ext>
            </a:extLst>
          </p:cNvPr>
          <p:cNvSpPr>
            <a:spLocks noGrp="1"/>
          </p:cNvSpPr>
          <p:nvPr>
            <p:ph type="dt" sz="quarter" idx="10"/>
          </p:nvPr>
        </p:nvSpPr>
        <p:spPr/>
        <p:txBody>
          <a:bodyPr/>
          <a:lstStyle/>
          <a:p>
            <a:pPr>
              <a:defRPr/>
            </a:pPr>
            <a:fld id="{BAD89C0F-AD28-4576-B574-3C6E48B91167}" type="datetime1">
              <a:rPr lang="en-US"/>
              <a:pPr>
                <a:defRPr/>
              </a:pPr>
              <a:t>08/05/22</a:t>
            </a:fld>
            <a:endParaRPr lang="en-US"/>
          </a:p>
        </p:txBody>
      </p:sp>
      <p:sp>
        <p:nvSpPr>
          <p:cNvPr id="5" name="Footer Placeholder 4">
            <a:extLst>
              <a:ext uri="{FF2B5EF4-FFF2-40B4-BE49-F238E27FC236}">
                <a16:creationId xmlns="" xmlns:a16="http://schemas.microsoft.com/office/drawing/2014/main" id="{B8A803A6-107B-1DB4-E163-CD536115B701}"/>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4277" name="Slide Number Placeholder 5">
            <a:extLst>
              <a:ext uri="{FF2B5EF4-FFF2-40B4-BE49-F238E27FC236}">
                <a16:creationId xmlns="" xmlns:a16="http://schemas.microsoft.com/office/drawing/2014/main" id="{C2BBB8D9-4AD2-F3DC-A163-B6379DDE19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9C3349-ECD3-4BC5-8EF2-6EB70B3791F6}" type="slidenum">
              <a:rPr lang="en-US" altLang="en-US">
                <a:solidFill>
                  <a:srgbClr val="898989"/>
                </a:solidFill>
                <a:latin typeface="Calibri" panose="020F0502020204030204" pitchFamily="34" charset="0"/>
              </a:rPr>
              <a:pPr/>
              <a:t>52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8C67528-F1A2-082D-F78A-0E46C58BC50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1. Conflict Serializability</a:t>
            </a:r>
          </a:p>
        </p:txBody>
      </p:sp>
      <p:pic>
        <p:nvPicPr>
          <p:cNvPr id="54279" name="Picture 2" descr="E:\NIET\Project\xLogo11.png.pagespeed.ic.pydHLuCQEZ.png">
            <a:extLst>
              <a:ext uri="{FF2B5EF4-FFF2-40B4-BE49-F238E27FC236}">
                <a16:creationId xmlns="" xmlns:a16="http://schemas.microsoft.com/office/drawing/2014/main" id="{4B51D7ED-0D63-7D71-5255-B0F8FB010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 xmlns:a16="http://schemas.microsoft.com/office/drawing/2014/main" id="{62E570A3-48ED-2353-F998-D9D2867E39C9}"/>
              </a:ext>
            </a:extLst>
          </p:cNvPr>
          <p:cNvSpPr>
            <a:spLocks noGrp="1"/>
          </p:cNvSpPr>
          <p:nvPr>
            <p:ph idx="1"/>
          </p:nvPr>
        </p:nvSpPr>
        <p:spPr>
          <a:xfrm>
            <a:off x="533400" y="838200"/>
            <a:ext cx="8229600" cy="5486400"/>
          </a:xfrm>
        </p:spPr>
        <p:txBody>
          <a:bodyPr/>
          <a:lstStyle/>
          <a:p>
            <a:pPr algn="just">
              <a:buFont typeface="Arial" panose="020B0604020202020204" pitchFamily="34" charset="0"/>
              <a:buNone/>
            </a:pPr>
            <a:r>
              <a:rPr lang="en-US" altLang="en-US" sz="1800" b="1"/>
              <a:t>	</a:t>
            </a:r>
            <a:r>
              <a:rPr lang="en-US" altLang="en-US" sz="2400"/>
              <a:t>Instructions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a:t> of transactions </a:t>
            </a:r>
            <a:r>
              <a:rPr lang="en-US" altLang="en-US" sz="2400" i="1"/>
              <a:t>T</a:t>
            </a:r>
            <a:r>
              <a:rPr lang="en-US" altLang="en-US" sz="2400" i="1" baseline="-25000"/>
              <a:t>i</a:t>
            </a:r>
            <a:r>
              <a:rPr lang="en-US" altLang="en-US" sz="2400"/>
              <a:t> and </a:t>
            </a:r>
            <a:r>
              <a:rPr lang="en-US" altLang="en-US" sz="2400" i="1"/>
              <a:t>T</a:t>
            </a:r>
            <a:r>
              <a:rPr lang="en-US" altLang="en-US" sz="2400" i="1" baseline="-25000"/>
              <a:t>j</a:t>
            </a:r>
            <a:r>
              <a:rPr lang="en-US" altLang="en-US" sz="2400"/>
              <a:t> respectively, </a:t>
            </a:r>
            <a:r>
              <a:rPr lang="en-US" altLang="en-US" sz="2400" b="1">
                <a:solidFill>
                  <a:schemeClr val="tx2"/>
                </a:solidFill>
              </a:rPr>
              <a:t>conflict</a:t>
            </a:r>
            <a:r>
              <a:rPr lang="en-US" altLang="en-US" sz="2400"/>
              <a:t> if and only if there exists some item </a:t>
            </a:r>
            <a:r>
              <a:rPr lang="en-US" altLang="en-US" sz="2400" i="1"/>
              <a:t>Q</a:t>
            </a:r>
            <a:r>
              <a:rPr lang="en-US" altLang="en-US" sz="2400"/>
              <a:t> accessed by both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a:t>, and at least one of these instructions wrote </a:t>
            </a:r>
            <a:r>
              <a:rPr lang="en-US" altLang="en-US" sz="2400" i="1"/>
              <a:t>Q.</a:t>
            </a:r>
          </a:p>
          <a:p>
            <a:pPr algn="just"/>
            <a:endParaRPr lang="en-US" altLang="en-US" sz="2400"/>
          </a:p>
          <a:p>
            <a:pPr>
              <a:buFont typeface="Monotype Sorts" charset="2"/>
              <a:buNone/>
            </a:pPr>
            <a:r>
              <a:rPr lang="en-US" altLang="en-US" sz="2400"/>
              <a:t>	   1. </a:t>
            </a:r>
            <a:r>
              <a:rPr lang="en-US" altLang="en-US" sz="2400" i="1"/>
              <a:t>l</a:t>
            </a:r>
            <a:r>
              <a:rPr lang="en-US" altLang="en-US" sz="2400" i="1" baseline="-25000"/>
              <a:t>i</a:t>
            </a:r>
            <a:r>
              <a:rPr lang="en-US" altLang="en-US" sz="2400"/>
              <a:t> = </a:t>
            </a:r>
            <a:r>
              <a:rPr lang="en-US" altLang="en-US" sz="2400" b="1"/>
              <a:t>read</a:t>
            </a:r>
            <a:r>
              <a:rPr lang="en-US" altLang="en-US" sz="2400"/>
              <a:t>(</a:t>
            </a:r>
            <a:r>
              <a:rPr lang="en-US" altLang="en-US" sz="2400" i="1"/>
              <a:t>Q), l</a:t>
            </a:r>
            <a:r>
              <a:rPr lang="en-US" altLang="en-US" sz="2400" i="1" baseline="-25000"/>
              <a:t>j</a:t>
            </a:r>
            <a:r>
              <a:rPr lang="en-US" altLang="en-US" sz="2400" i="1"/>
              <a:t> = </a:t>
            </a:r>
            <a:r>
              <a:rPr lang="en-US" altLang="en-US" sz="2400" b="1"/>
              <a:t>read</a:t>
            </a:r>
            <a:r>
              <a:rPr lang="en-US" altLang="en-US" sz="2400"/>
              <a:t>(</a:t>
            </a:r>
            <a:r>
              <a:rPr lang="en-US" altLang="en-US" sz="2400" i="1"/>
              <a:t>Q</a:t>
            </a:r>
            <a:r>
              <a:rPr lang="en-US" altLang="en-US" sz="2400"/>
              <a:t>).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i="1"/>
              <a:t> </a:t>
            </a:r>
            <a:r>
              <a:rPr lang="en-US" altLang="en-US" sz="2400"/>
              <a:t>don’t conflict.</a:t>
            </a:r>
            <a:br>
              <a:rPr lang="en-US" altLang="en-US" sz="2400"/>
            </a:br>
            <a:r>
              <a:rPr lang="en-US" altLang="en-US" sz="2400"/>
              <a:t>   2. </a:t>
            </a:r>
            <a:r>
              <a:rPr lang="en-US" altLang="en-US" sz="2400" i="1"/>
              <a:t>l</a:t>
            </a:r>
            <a:r>
              <a:rPr lang="en-US" altLang="en-US" sz="2400" i="1" baseline="-25000"/>
              <a:t>i</a:t>
            </a:r>
            <a:r>
              <a:rPr lang="en-US" altLang="en-US" sz="2400"/>
              <a:t> = </a:t>
            </a:r>
            <a:r>
              <a:rPr lang="en-US" altLang="en-US" sz="2400" b="1"/>
              <a:t>read</a:t>
            </a:r>
            <a:r>
              <a:rPr lang="en-US" altLang="en-US" sz="2400"/>
              <a:t>(</a:t>
            </a:r>
            <a:r>
              <a:rPr lang="en-US" altLang="en-US" sz="2400" i="1"/>
              <a:t>Q),  l</a:t>
            </a:r>
            <a:r>
              <a:rPr lang="en-US" altLang="en-US" sz="2400" i="1" baseline="-25000"/>
              <a:t>j</a:t>
            </a:r>
            <a:r>
              <a:rPr lang="en-US" altLang="en-US" sz="2400" i="1"/>
              <a:t> = </a:t>
            </a:r>
            <a:r>
              <a:rPr lang="en-US" altLang="en-US" sz="2400" b="1"/>
              <a:t>write</a:t>
            </a:r>
            <a:r>
              <a:rPr lang="en-US" altLang="en-US" sz="2400"/>
              <a:t>(</a:t>
            </a:r>
            <a:r>
              <a:rPr lang="en-US" altLang="en-US" sz="2400" i="1"/>
              <a:t>Q</a:t>
            </a:r>
            <a:r>
              <a:rPr lang="en-US" altLang="en-US" sz="2400"/>
              <a:t>).  They conflict.</a:t>
            </a:r>
            <a:br>
              <a:rPr lang="en-US" altLang="en-US" sz="2400"/>
            </a:br>
            <a:r>
              <a:rPr lang="en-US" altLang="en-US" sz="2400"/>
              <a:t>   3. </a:t>
            </a:r>
            <a:r>
              <a:rPr lang="en-US" altLang="en-US" sz="2400" i="1"/>
              <a:t>l</a:t>
            </a:r>
            <a:r>
              <a:rPr lang="en-US" altLang="en-US" sz="2400" i="1" baseline="-25000"/>
              <a:t>i</a:t>
            </a:r>
            <a:r>
              <a:rPr lang="en-US" altLang="en-US" sz="2400"/>
              <a:t> = </a:t>
            </a:r>
            <a:r>
              <a:rPr lang="en-US" altLang="en-US" sz="2400" b="1"/>
              <a:t>write</a:t>
            </a:r>
            <a:r>
              <a:rPr lang="en-US" altLang="en-US" sz="2400"/>
              <a:t>(</a:t>
            </a:r>
            <a:r>
              <a:rPr lang="en-US" altLang="en-US" sz="2400" i="1"/>
              <a:t>Q), l</a:t>
            </a:r>
            <a:r>
              <a:rPr lang="en-US" altLang="en-US" sz="2400" i="1" baseline="-25000"/>
              <a:t>j</a:t>
            </a:r>
            <a:r>
              <a:rPr lang="en-US" altLang="en-US" sz="2400" i="1"/>
              <a:t> = </a:t>
            </a:r>
            <a:r>
              <a:rPr lang="en-US" altLang="en-US" sz="2400" b="1"/>
              <a:t>read</a:t>
            </a:r>
            <a:r>
              <a:rPr lang="en-US" altLang="en-US" sz="2400"/>
              <a:t>(</a:t>
            </a:r>
            <a:r>
              <a:rPr lang="en-US" altLang="en-US" sz="2400" i="1"/>
              <a:t>Q</a:t>
            </a:r>
            <a:r>
              <a:rPr lang="en-US" altLang="en-US" sz="2400"/>
              <a:t>).   They conflict</a:t>
            </a:r>
            <a:br>
              <a:rPr lang="en-US" altLang="en-US" sz="2400"/>
            </a:br>
            <a:r>
              <a:rPr lang="en-US" altLang="en-US" sz="2400"/>
              <a:t>   4. </a:t>
            </a:r>
            <a:r>
              <a:rPr lang="en-US" altLang="en-US" sz="2400" i="1"/>
              <a:t>l</a:t>
            </a:r>
            <a:r>
              <a:rPr lang="en-US" altLang="en-US" sz="2400" i="1" baseline="-25000"/>
              <a:t>i</a:t>
            </a:r>
            <a:r>
              <a:rPr lang="en-US" altLang="en-US" sz="2400"/>
              <a:t> = </a:t>
            </a:r>
            <a:r>
              <a:rPr lang="en-US" altLang="en-US" sz="2400" b="1"/>
              <a:t>write</a:t>
            </a:r>
            <a:r>
              <a:rPr lang="en-US" altLang="en-US" sz="2400"/>
              <a:t>(</a:t>
            </a:r>
            <a:r>
              <a:rPr lang="en-US" altLang="en-US" sz="2400" i="1"/>
              <a:t>Q), l</a:t>
            </a:r>
            <a:r>
              <a:rPr lang="en-US" altLang="en-US" sz="2400" i="1" baseline="-25000"/>
              <a:t>j</a:t>
            </a:r>
            <a:r>
              <a:rPr lang="en-US" altLang="en-US" sz="2400" i="1"/>
              <a:t> = </a:t>
            </a:r>
            <a:r>
              <a:rPr lang="en-US" altLang="en-US" sz="2400" b="1"/>
              <a:t>write</a:t>
            </a:r>
            <a:r>
              <a:rPr lang="en-US" altLang="en-US" sz="2400"/>
              <a:t>(</a:t>
            </a:r>
            <a:r>
              <a:rPr lang="en-US" altLang="en-US" sz="2400" i="1"/>
              <a:t>Q</a:t>
            </a:r>
            <a:r>
              <a:rPr lang="en-US" altLang="en-US" sz="2400"/>
              <a:t>).  They conflict</a:t>
            </a:r>
          </a:p>
          <a:p>
            <a:pPr algn="just">
              <a:buFont typeface="Monotype Sorts" charset="2"/>
              <a:buNone/>
            </a:pPr>
            <a:endParaRPr lang="en-US" altLang="en-US" sz="2400"/>
          </a:p>
          <a:p>
            <a:pPr algn="just"/>
            <a:r>
              <a:rPr lang="en-US" altLang="en-US" sz="2400"/>
              <a:t>It seem that , a conflict between </a:t>
            </a:r>
            <a:r>
              <a:rPr lang="en-US" altLang="en-US" sz="2400" i="1"/>
              <a:t>l</a:t>
            </a:r>
            <a:r>
              <a:rPr lang="en-US" altLang="en-US" sz="2400" i="1" baseline="-25000"/>
              <a:t>i</a:t>
            </a:r>
            <a:r>
              <a:rPr lang="en-US" altLang="en-US" sz="2400" i="1"/>
              <a:t> </a:t>
            </a:r>
            <a:r>
              <a:rPr lang="en-US" altLang="en-US" sz="2400"/>
              <a:t>and </a:t>
            </a:r>
            <a:r>
              <a:rPr lang="en-US" altLang="en-US" sz="2400" i="1"/>
              <a:t>l</a:t>
            </a:r>
            <a:r>
              <a:rPr lang="en-US" altLang="en-US" sz="2400" i="1" baseline="-25000"/>
              <a:t>j</a:t>
            </a:r>
            <a:r>
              <a:rPr lang="en-US" altLang="en-US" sz="2400"/>
              <a:t> forces a (logical) temporal order between them.  </a:t>
            </a:r>
          </a:p>
          <a:p>
            <a:pPr lvl="1" algn="just"/>
            <a:r>
              <a:rPr lang="en-US" altLang="en-US" sz="2400"/>
              <a:t> If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a:t> are consecutive in a schedule and they do not conflict, their results would remain the same even if they had been interchanged in the schedule.</a:t>
            </a:r>
          </a:p>
          <a:p>
            <a:pPr algn="just" eaLnBrk="1" hangingPunct="1"/>
            <a:endParaRPr lang="en-US" altLang="en-US"/>
          </a:p>
        </p:txBody>
      </p:sp>
      <p:sp>
        <p:nvSpPr>
          <p:cNvPr id="4" name="Date Placeholder 3">
            <a:extLst>
              <a:ext uri="{FF2B5EF4-FFF2-40B4-BE49-F238E27FC236}">
                <a16:creationId xmlns="" xmlns:a16="http://schemas.microsoft.com/office/drawing/2014/main" id="{3A1E52ED-ED79-D68D-14C6-A68B6C037B27}"/>
              </a:ext>
            </a:extLst>
          </p:cNvPr>
          <p:cNvSpPr>
            <a:spLocks noGrp="1"/>
          </p:cNvSpPr>
          <p:nvPr>
            <p:ph type="dt" sz="quarter" idx="10"/>
          </p:nvPr>
        </p:nvSpPr>
        <p:spPr/>
        <p:txBody>
          <a:bodyPr/>
          <a:lstStyle/>
          <a:p>
            <a:pPr>
              <a:defRPr/>
            </a:pPr>
            <a:fld id="{FC8A83EF-A574-46F6-8F94-81C71D084B51}" type="datetime1">
              <a:rPr lang="en-US"/>
              <a:pPr>
                <a:defRPr/>
              </a:pPr>
              <a:t>08/05/22</a:t>
            </a:fld>
            <a:endParaRPr lang="en-US"/>
          </a:p>
        </p:txBody>
      </p:sp>
      <p:sp>
        <p:nvSpPr>
          <p:cNvPr id="5" name="Footer Placeholder 4">
            <a:extLst>
              <a:ext uri="{FF2B5EF4-FFF2-40B4-BE49-F238E27FC236}">
                <a16:creationId xmlns="" xmlns:a16="http://schemas.microsoft.com/office/drawing/2014/main" id="{DB8324EB-2C46-3460-23F9-B8D9F074BB2D}"/>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5301" name="Slide Number Placeholder 5">
            <a:extLst>
              <a:ext uri="{FF2B5EF4-FFF2-40B4-BE49-F238E27FC236}">
                <a16:creationId xmlns="" xmlns:a16="http://schemas.microsoft.com/office/drawing/2014/main" id="{7040C75F-F81E-A3F4-56E2-56F7BCAE7E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E4DDC4-9ED7-4E33-B6DD-70F60B1C2DFF}" type="slidenum">
              <a:rPr lang="en-US" altLang="en-US">
                <a:solidFill>
                  <a:srgbClr val="898989"/>
                </a:solidFill>
                <a:latin typeface="Calibri" panose="020F0502020204030204" pitchFamily="34" charset="0"/>
              </a:rPr>
              <a:pPr/>
              <a:t>53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117F1E5-A35D-4611-0507-D198A791994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Conflicting and non conflicting operations</a:t>
            </a:r>
          </a:p>
        </p:txBody>
      </p:sp>
      <p:pic>
        <p:nvPicPr>
          <p:cNvPr id="55303" name="Picture 2" descr="E:\NIET\Project\xLogo11.png.pagespeed.ic.pydHLuCQEZ.png">
            <a:extLst>
              <a:ext uri="{FF2B5EF4-FFF2-40B4-BE49-F238E27FC236}">
                <a16:creationId xmlns="" xmlns:a16="http://schemas.microsoft.com/office/drawing/2014/main" id="{41037395-3992-9044-08D3-4BF3232FE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 xmlns:a16="http://schemas.microsoft.com/office/drawing/2014/main" id="{DB03CD14-504A-7EBC-145C-DE526E88DCE6}"/>
              </a:ext>
            </a:extLst>
          </p:cNvPr>
          <p:cNvSpPr>
            <a:spLocks noGrp="1"/>
          </p:cNvSpPr>
          <p:nvPr>
            <p:ph idx="1"/>
          </p:nvPr>
        </p:nvSpPr>
        <p:spPr>
          <a:xfrm>
            <a:off x="533400" y="838200"/>
            <a:ext cx="8229600" cy="5486400"/>
          </a:xfrm>
        </p:spPr>
        <p:txBody>
          <a:bodyPr/>
          <a:lstStyle/>
          <a:p>
            <a:pPr algn="just">
              <a:buFont typeface="Arial" panose="020B0604020202020204" pitchFamily="34" charset="0"/>
              <a:buNone/>
              <a:tabLst>
                <a:tab pos="2063750" algn="l"/>
                <a:tab pos="2511425" algn="l"/>
                <a:tab pos="3262313" algn="l"/>
                <a:tab pos="3881438" algn="l"/>
              </a:tabLst>
            </a:pPr>
            <a:r>
              <a:rPr lang="en-US" altLang="en-US" sz="2400"/>
              <a:t>	</a:t>
            </a:r>
            <a:r>
              <a:rPr lang="en-US" altLang="en-US" sz="2400" b="1">
                <a:solidFill>
                  <a:srgbClr val="FF0000"/>
                </a:solidFill>
              </a:rPr>
              <a:t>Example :- </a:t>
            </a:r>
          </a:p>
          <a:p>
            <a:pPr algn="just">
              <a:tabLst>
                <a:tab pos="2063750" algn="l"/>
                <a:tab pos="2511425" algn="l"/>
                <a:tab pos="3262313" algn="l"/>
                <a:tab pos="3881438" algn="l"/>
              </a:tabLst>
            </a:pPr>
            <a:r>
              <a:rPr lang="en-US" altLang="en-US" sz="2400"/>
              <a:t>Schedule S1 can be transformed into Schedule S2, a serial schedule where </a:t>
            </a:r>
            <a:r>
              <a:rPr lang="en-US" altLang="en-US" sz="2400" i="1"/>
              <a:t>T</a:t>
            </a:r>
            <a:r>
              <a:rPr lang="en-US" altLang="en-US" sz="2400" baseline="-25000"/>
              <a:t>2</a:t>
            </a:r>
            <a:r>
              <a:rPr lang="en-US" altLang="en-US" sz="2400"/>
              <a:t> follows </a:t>
            </a:r>
            <a:r>
              <a:rPr lang="en-US" altLang="en-US" sz="2400" i="1"/>
              <a:t>T</a:t>
            </a:r>
            <a:r>
              <a:rPr lang="en-US" altLang="en-US" sz="2400" baseline="-25000"/>
              <a:t>1</a:t>
            </a:r>
            <a:r>
              <a:rPr lang="en-US" altLang="en-US" sz="2400"/>
              <a:t>, by series of swaps of non-conflicting instructions. </a:t>
            </a:r>
          </a:p>
          <a:p>
            <a:pPr lvl="1" algn="just">
              <a:tabLst>
                <a:tab pos="2063750" algn="l"/>
                <a:tab pos="2511425" algn="l"/>
                <a:tab pos="3262313" algn="l"/>
                <a:tab pos="3881438" algn="l"/>
              </a:tabLst>
            </a:pPr>
            <a:r>
              <a:rPr lang="en-US" altLang="en-US" sz="2400"/>
              <a:t>Therefore Schedule S1 is conflict serializable.</a:t>
            </a:r>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buFont typeface="Arial" panose="020B0604020202020204" pitchFamily="34" charset="0"/>
              <a:buNone/>
              <a:tabLst>
                <a:tab pos="2063750" algn="l"/>
                <a:tab pos="2511425" algn="l"/>
                <a:tab pos="3262313" algn="l"/>
                <a:tab pos="3881438" algn="l"/>
              </a:tabLst>
            </a:pPr>
            <a:r>
              <a:rPr lang="en-US" altLang="en-US" sz="2400"/>
              <a:t>					</a:t>
            </a:r>
          </a:p>
          <a:p>
            <a:pPr algn="just" eaLnBrk="1" hangingPunct="1">
              <a:buFont typeface="Arial" panose="020B0604020202020204" pitchFamily="34" charset="0"/>
              <a:buNone/>
              <a:tabLst>
                <a:tab pos="2063750" algn="l"/>
                <a:tab pos="2511425" algn="l"/>
                <a:tab pos="3262313" algn="l"/>
                <a:tab pos="3881438" algn="l"/>
              </a:tabLst>
            </a:pPr>
            <a:endParaRPr lang="en-US" altLang="en-US"/>
          </a:p>
        </p:txBody>
      </p:sp>
      <p:sp>
        <p:nvSpPr>
          <p:cNvPr id="4" name="Date Placeholder 3">
            <a:extLst>
              <a:ext uri="{FF2B5EF4-FFF2-40B4-BE49-F238E27FC236}">
                <a16:creationId xmlns="" xmlns:a16="http://schemas.microsoft.com/office/drawing/2014/main" id="{5333AA4D-5832-FF78-0C07-AEC88A1F78E5}"/>
              </a:ext>
            </a:extLst>
          </p:cNvPr>
          <p:cNvSpPr>
            <a:spLocks noGrp="1"/>
          </p:cNvSpPr>
          <p:nvPr>
            <p:ph type="dt" sz="quarter" idx="10"/>
          </p:nvPr>
        </p:nvSpPr>
        <p:spPr/>
        <p:txBody>
          <a:bodyPr/>
          <a:lstStyle/>
          <a:p>
            <a:pPr>
              <a:defRPr/>
            </a:pPr>
            <a:fld id="{E5E87CE0-593E-4890-8036-57B4E388ABAE}" type="datetime1">
              <a:rPr lang="en-US"/>
              <a:pPr>
                <a:defRPr/>
              </a:pPr>
              <a:t>08/05/22</a:t>
            </a:fld>
            <a:endParaRPr lang="en-US"/>
          </a:p>
        </p:txBody>
      </p:sp>
      <p:sp>
        <p:nvSpPr>
          <p:cNvPr id="5" name="Footer Placeholder 4">
            <a:extLst>
              <a:ext uri="{FF2B5EF4-FFF2-40B4-BE49-F238E27FC236}">
                <a16:creationId xmlns="" xmlns:a16="http://schemas.microsoft.com/office/drawing/2014/main" id="{188B9E4E-C58C-88A2-CA27-50D72ABDA049}"/>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6325" name="Slide Number Placeholder 5">
            <a:extLst>
              <a:ext uri="{FF2B5EF4-FFF2-40B4-BE49-F238E27FC236}">
                <a16:creationId xmlns="" xmlns:a16="http://schemas.microsoft.com/office/drawing/2014/main" id="{C1775FC9-3E38-80EB-BB8A-32842A89A9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88CBD9-A2B4-4F94-BDC7-0F3C538EAB4B}"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8121F98-32C5-B055-2F84-8B7AA24264C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US" sz="2800" b="1" dirty="0">
                <a:solidFill>
                  <a:schemeClr val="tx1"/>
                </a:solidFill>
              </a:rPr>
              <a:t>1. Conflict Serializability (Cont.) by  Swapping</a:t>
            </a:r>
          </a:p>
        </p:txBody>
      </p:sp>
      <p:pic>
        <p:nvPicPr>
          <p:cNvPr id="56327" name="Picture 2" descr="E:\NIET\Project\xLogo11.png.pagespeed.ic.pydHLuCQEZ.png">
            <a:extLst>
              <a:ext uri="{FF2B5EF4-FFF2-40B4-BE49-F238E27FC236}">
                <a16:creationId xmlns="" xmlns:a16="http://schemas.microsoft.com/office/drawing/2014/main" id="{66D5461B-C672-E9AE-0407-D01E09519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0">
            <a:extLst>
              <a:ext uri="{FF2B5EF4-FFF2-40B4-BE49-F238E27FC236}">
                <a16:creationId xmlns="" xmlns:a16="http://schemas.microsoft.com/office/drawing/2014/main" id="{355E0139-D7ED-5E80-DF37-D8C4B41A0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256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12">
            <a:extLst>
              <a:ext uri="{FF2B5EF4-FFF2-40B4-BE49-F238E27FC236}">
                <a16:creationId xmlns="" xmlns:a16="http://schemas.microsoft.com/office/drawing/2014/main" id="{A86C569B-6D1B-6081-0F0C-305760A15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0"/>
            <a:ext cx="19526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6149969F-4F4B-84E3-BAD7-99D4CD547B2B}"/>
              </a:ext>
            </a:extLst>
          </p:cNvPr>
          <p:cNvSpPr>
            <a:spLocks noGrp="1"/>
          </p:cNvSpPr>
          <p:nvPr>
            <p:ph idx="1"/>
          </p:nvPr>
        </p:nvSpPr>
        <p:spPr>
          <a:xfrm>
            <a:off x="533400" y="1143000"/>
            <a:ext cx="8229600" cy="5181600"/>
          </a:xfrm>
        </p:spPr>
        <p:txBody>
          <a:bodyPr/>
          <a:lstStyle/>
          <a:p>
            <a:pPr marL="365760" indent="-256032" fontAlgn="auto">
              <a:spcAft>
                <a:spcPts val="0"/>
              </a:spcAft>
              <a:buFont typeface="Wingdings 3"/>
              <a:buNone/>
              <a:defRPr/>
            </a:pPr>
            <a:r>
              <a:rPr lang="en-US" sz="2400" dirty="0"/>
              <a:t>In Non Serial Schedule S1 </a:t>
            </a:r>
          </a:p>
          <a:p>
            <a:pPr marL="457200" indent="-457200" algn="just" fontAlgn="auto">
              <a:spcAft>
                <a:spcPts val="0"/>
              </a:spcAft>
              <a:buFont typeface="Monotype Sorts" charset="2"/>
              <a:buAutoNum type="arabicPeriod"/>
              <a:defRPr/>
            </a:pPr>
            <a:r>
              <a:rPr lang="en-US" sz="2400" dirty="0">
                <a:solidFill>
                  <a:srgbClr val="00B050"/>
                </a:solidFill>
              </a:rPr>
              <a:t>Two instruction are set of conflicting when they  should belong to different transactions.   YES</a:t>
            </a:r>
          </a:p>
          <a:p>
            <a:pPr marL="457200" indent="-457200" algn="just" fontAlgn="auto">
              <a:spcAft>
                <a:spcPts val="0"/>
              </a:spcAft>
              <a:buFont typeface="Monotype Sorts" charset="2"/>
              <a:buAutoNum type="arabicPeriod"/>
              <a:defRPr/>
            </a:pPr>
            <a:r>
              <a:rPr lang="en-US" sz="2400" dirty="0">
                <a:solidFill>
                  <a:srgbClr val="00B050"/>
                </a:solidFill>
              </a:rPr>
              <a:t>Both the operations are working on same data item.  NO</a:t>
            </a:r>
          </a:p>
          <a:p>
            <a:pPr marL="457200" indent="-457200" algn="just" fontAlgn="auto">
              <a:spcAft>
                <a:spcPts val="0"/>
              </a:spcAft>
              <a:buFont typeface="Wingdings 3"/>
              <a:buNone/>
              <a:defRPr/>
            </a:pPr>
            <a:r>
              <a:rPr lang="en-US" sz="2400" dirty="0">
                <a:solidFill>
                  <a:srgbClr val="FF0000"/>
                </a:solidFill>
              </a:rPr>
              <a:t>		(Such case instruction are not conflict swap it)</a:t>
            </a:r>
          </a:p>
          <a:p>
            <a:pPr marL="457200" indent="-457200" algn="just" fontAlgn="auto">
              <a:spcAft>
                <a:spcPts val="0"/>
              </a:spcAft>
              <a:buFont typeface="Arial" charset="0"/>
              <a:buNone/>
              <a:defRPr/>
            </a:pPr>
            <a:r>
              <a:rPr lang="en-US" sz="2400" dirty="0">
                <a:solidFill>
                  <a:srgbClr val="00B050"/>
                </a:solidFill>
              </a:rPr>
              <a:t>3 .  At least one of the operation is a write instruction. </a:t>
            </a:r>
          </a:p>
          <a:p>
            <a:pPr marL="457200" indent="-457200" algn="just" fontAlgn="auto">
              <a:spcAft>
                <a:spcPts val="0"/>
              </a:spcAft>
              <a:buFont typeface="Arial" charset="0"/>
              <a:buNone/>
              <a:defRPr/>
            </a:pPr>
            <a:r>
              <a:rPr lang="en-US" sz="2400" dirty="0">
                <a:solidFill>
                  <a:srgbClr val="00B050"/>
                </a:solidFill>
              </a:rPr>
              <a:t>		</a:t>
            </a:r>
            <a:r>
              <a:rPr lang="en-US" sz="2400" dirty="0">
                <a:solidFill>
                  <a:srgbClr val="FF0000"/>
                </a:solidFill>
              </a:rPr>
              <a:t>(</a:t>
            </a:r>
            <a:r>
              <a:rPr lang="en-US" sz="2400" dirty="0">
                <a:solidFill>
                  <a:srgbClr val="C00000"/>
                </a:solidFill>
              </a:rPr>
              <a:t>Don’t need to check because 2</a:t>
            </a:r>
            <a:r>
              <a:rPr lang="en-US" sz="2400" baseline="30000" dirty="0">
                <a:solidFill>
                  <a:srgbClr val="C00000"/>
                </a:solidFill>
              </a:rPr>
              <a:t>nd</a:t>
            </a:r>
            <a:r>
              <a:rPr lang="en-US" sz="2400" dirty="0">
                <a:solidFill>
                  <a:srgbClr val="C00000"/>
                </a:solidFill>
              </a:rPr>
              <a:t> condition is  	disqualified for conflict operation</a:t>
            </a:r>
            <a:r>
              <a:rPr lang="en-US" sz="2400" dirty="0">
                <a:solidFill>
                  <a:srgbClr val="FF0000"/>
                </a:solidFill>
              </a:rPr>
              <a:t>)</a:t>
            </a:r>
          </a:p>
          <a:p>
            <a:pPr marL="457200" indent="-457200" algn="just" fontAlgn="auto">
              <a:spcAft>
                <a:spcPts val="0"/>
              </a:spcAft>
              <a:buFont typeface="Wingdings 3"/>
              <a:buNone/>
              <a:defRPr/>
            </a:pPr>
            <a:r>
              <a:rPr lang="en-US" sz="2400" dirty="0">
                <a:solidFill>
                  <a:srgbClr val="00B050"/>
                </a:solidFill>
              </a:rPr>
              <a:t>	So Non Serial schedule (schedule  S1) is Conflict Serializable and also a serial schedule if this is a serial schedule maintain the consistency of database.</a:t>
            </a:r>
          </a:p>
        </p:txBody>
      </p:sp>
      <p:sp>
        <p:nvSpPr>
          <p:cNvPr id="4" name="Date Placeholder 3">
            <a:extLst>
              <a:ext uri="{FF2B5EF4-FFF2-40B4-BE49-F238E27FC236}">
                <a16:creationId xmlns="" xmlns:a16="http://schemas.microsoft.com/office/drawing/2014/main" id="{45D40993-6A14-E0F0-381F-07F1F99A06D4}"/>
              </a:ext>
            </a:extLst>
          </p:cNvPr>
          <p:cNvSpPr>
            <a:spLocks noGrp="1"/>
          </p:cNvSpPr>
          <p:nvPr>
            <p:ph type="dt" sz="quarter" idx="10"/>
          </p:nvPr>
        </p:nvSpPr>
        <p:spPr/>
        <p:txBody>
          <a:bodyPr/>
          <a:lstStyle/>
          <a:p>
            <a:pPr>
              <a:defRPr/>
            </a:pPr>
            <a:fld id="{3BEF9C1F-9D67-4B7F-84EF-0F0560B310E7}" type="datetime1">
              <a:rPr lang="en-US"/>
              <a:pPr>
                <a:defRPr/>
              </a:pPr>
              <a:t>08/05/22</a:t>
            </a:fld>
            <a:endParaRPr lang="en-US"/>
          </a:p>
        </p:txBody>
      </p:sp>
      <p:sp>
        <p:nvSpPr>
          <p:cNvPr id="5" name="Footer Placeholder 4">
            <a:extLst>
              <a:ext uri="{FF2B5EF4-FFF2-40B4-BE49-F238E27FC236}">
                <a16:creationId xmlns="" xmlns:a16="http://schemas.microsoft.com/office/drawing/2014/main" id="{A79F31FD-9545-E154-4C06-6A9C58A93FF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7349" name="Slide Number Placeholder 5">
            <a:extLst>
              <a:ext uri="{FF2B5EF4-FFF2-40B4-BE49-F238E27FC236}">
                <a16:creationId xmlns="" xmlns:a16="http://schemas.microsoft.com/office/drawing/2014/main" id="{11F77D4D-BCCE-B0CE-44A8-84E7685D47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0A0AE5-F9C8-44E4-8844-B0A15F87BB49}" type="slidenum">
              <a:rPr lang="en-US" altLang="en-US">
                <a:solidFill>
                  <a:srgbClr val="898989"/>
                </a:solidFill>
                <a:latin typeface="Calibri" panose="020F0502020204030204" pitchFamily="34" charset="0"/>
              </a:rPr>
              <a:pPr/>
              <a:t>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2C14515-2E78-6275-C7F5-AA802AFB59A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Continue</a:t>
            </a:r>
          </a:p>
        </p:txBody>
      </p:sp>
      <p:pic>
        <p:nvPicPr>
          <p:cNvPr id="57351" name="Picture 2" descr="E:\NIET\Project\xLogo11.png.pagespeed.ic.pydHLuCQEZ.png">
            <a:extLst>
              <a:ext uri="{FF2B5EF4-FFF2-40B4-BE49-F238E27FC236}">
                <a16:creationId xmlns="" xmlns:a16="http://schemas.microsoft.com/office/drawing/2014/main" id="{F1CF3734-3E1A-EE5A-C801-BEA792F08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 xmlns:a16="http://schemas.microsoft.com/office/drawing/2014/main" id="{76B4CC6F-D348-D27A-EBF0-1AA58C8F08A1}"/>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400" dirty="0"/>
              <a:t>	A </a:t>
            </a:r>
            <a:r>
              <a:rPr lang="en-US" altLang="en-US" sz="2400" b="1" dirty="0"/>
              <a:t>precedence graph</a:t>
            </a:r>
            <a:r>
              <a:rPr lang="en-US" altLang="en-US" sz="2400" dirty="0"/>
              <a:t>, also known as </a:t>
            </a:r>
            <a:r>
              <a:rPr lang="en-US" altLang="en-US" sz="2400" b="1" dirty="0"/>
              <a:t>serialization graph or conflict graph</a:t>
            </a:r>
            <a:r>
              <a:rPr lang="en-US" altLang="en-US" sz="2400" dirty="0"/>
              <a:t>, is used for testing Conflict Serializability of a schedule in the condition that forms the setting of concurrency control in databases. 	</a:t>
            </a:r>
          </a:p>
          <a:p>
            <a:pPr algn="just">
              <a:buFont typeface="Arial" panose="020B0604020202020204" pitchFamily="34" charset="0"/>
              <a:buNone/>
            </a:pPr>
            <a:r>
              <a:rPr lang="en-US" altLang="en-US" sz="2400" dirty="0"/>
              <a:t>	In a schedule of a </a:t>
            </a:r>
            <a:r>
              <a:rPr lang="en-US" altLang="en-US" sz="2400" b="1" dirty="0"/>
              <a:t>precedence graph</a:t>
            </a:r>
            <a:r>
              <a:rPr lang="en-US" altLang="en-US" sz="2400" dirty="0"/>
              <a:t>, The total number of transactions will be similar to the total number of nodes.</a:t>
            </a:r>
          </a:p>
          <a:p>
            <a:pPr algn="just">
              <a:buFont typeface="Arial" panose="020B0604020202020204" pitchFamily="34" charset="0"/>
              <a:buNone/>
            </a:pPr>
            <a:endParaRPr lang="en-US" altLang="en-US" sz="2400" b="1" dirty="0"/>
          </a:p>
          <a:p>
            <a:pPr algn="just">
              <a:buFont typeface="Arial" panose="020B0604020202020204" pitchFamily="34" charset="0"/>
              <a:buNone/>
            </a:pPr>
            <a:r>
              <a:rPr lang="en-US" altLang="en-US" sz="2400" b="1" dirty="0"/>
              <a:t>	</a:t>
            </a:r>
            <a:r>
              <a:rPr lang="en-US" altLang="en-US" sz="2400" b="1" dirty="0">
                <a:solidFill>
                  <a:srgbClr val="C00000"/>
                </a:solidFill>
              </a:rPr>
              <a:t>Nodes:</a:t>
            </a:r>
            <a:r>
              <a:rPr lang="en-US" altLang="en-US" sz="2400" dirty="0">
                <a:solidFill>
                  <a:srgbClr val="C00000"/>
                </a:solidFill>
              </a:rPr>
              <a:t> </a:t>
            </a:r>
            <a:r>
              <a:rPr lang="en-US" altLang="en-US" sz="2400" dirty="0"/>
              <a:t>In the graph, for each transaction </a:t>
            </a:r>
            <a:r>
              <a:rPr lang="en-US" altLang="en-US" sz="2400" b="1" dirty="0" err="1"/>
              <a:t>Tp</a:t>
            </a:r>
            <a:r>
              <a:rPr lang="en-US" altLang="en-US" sz="2400" dirty="0"/>
              <a:t> the graph contains a single node. </a:t>
            </a:r>
          </a:p>
          <a:p>
            <a:pPr algn="just">
              <a:buFont typeface="Arial" panose="020B0604020202020204" pitchFamily="34" charset="0"/>
              <a:buNone/>
            </a:pPr>
            <a:r>
              <a:rPr lang="en-US" altLang="en-US" sz="2400" b="1" dirty="0"/>
              <a:t>	</a:t>
            </a:r>
            <a:r>
              <a:rPr lang="en-US" altLang="en-US" sz="2200" b="1" dirty="0">
                <a:solidFill>
                  <a:srgbClr val="C00000"/>
                </a:solidFill>
              </a:rPr>
              <a:t>Edges:</a:t>
            </a:r>
            <a:r>
              <a:rPr lang="en-US" altLang="en-US" sz="2200" dirty="0"/>
              <a:t> </a:t>
            </a:r>
            <a:r>
              <a:rPr lang="en-US" altLang="en-US" sz="2400" dirty="0"/>
              <a:t>An edge is regulated connectivity between a set of two distinct transactions </a:t>
            </a:r>
            <a:r>
              <a:rPr lang="en-US" altLang="en-US" sz="2400" dirty="0" err="1"/>
              <a:t>Tq</a:t>
            </a:r>
            <a:r>
              <a:rPr lang="en-US" altLang="en-US" sz="2400" dirty="0"/>
              <a:t> and </a:t>
            </a:r>
            <a:r>
              <a:rPr lang="en-US" altLang="en-US" sz="2400" dirty="0" err="1"/>
              <a:t>Tr</a:t>
            </a:r>
            <a:r>
              <a:rPr lang="en-US" altLang="en-US" sz="2400" dirty="0"/>
              <a:t> and it shows in the format </a:t>
            </a:r>
            <a:r>
              <a:rPr lang="en-US" altLang="en-US" sz="2400" dirty="0" err="1"/>
              <a:t>Tq</a:t>
            </a:r>
            <a:r>
              <a:rPr lang="en-US" altLang="en-US" sz="2400" dirty="0"/>
              <a:t> –&gt;</a:t>
            </a:r>
            <a:r>
              <a:rPr lang="en-US" altLang="en-US" sz="2400" dirty="0" err="1"/>
              <a:t>Tr</a:t>
            </a:r>
            <a:r>
              <a:rPr lang="en-US" altLang="en-US" sz="2400" dirty="0"/>
              <a:t>, where </a:t>
            </a:r>
            <a:r>
              <a:rPr lang="en-US" altLang="en-US" sz="2400" dirty="0" err="1"/>
              <a:t>Tq</a:t>
            </a:r>
            <a:r>
              <a:rPr lang="en-US" altLang="en-US" sz="2400" dirty="0"/>
              <a:t> is the beginning of the edge and </a:t>
            </a:r>
            <a:r>
              <a:rPr lang="en-US" altLang="en-US" sz="2400" dirty="0" err="1"/>
              <a:t>Tr</a:t>
            </a:r>
            <a:r>
              <a:rPr lang="en-US" altLang="en-US" sz="2400" dirty="0"/>
              <a:t> is the ending.</a:t>
            </a:r>
          </a:p>
          <a:p>
            <a:pPr algn="just" eaLnBrk="1" hangingPunct="1"/>
            <a:endParaRPr lang="en-US" altLang="en-US" sz="2400" dirty="0"/>
          </a:p>
        </p:txBody>
      </p:sp>
      <p:sp>
        <p:nvSpPr>
          <p:cNvPr id="4" name="Date Placeholder 3">
            <a:extLst>
              <a:ext uri="{FF2B5EF4-FFF2-40B4-BE49-F238E27FC236}">
                <a16:creationId xmlns="" xmlns:a16="http://schemas.microsoft.com/office/drawing/2014/main" id="{D159263F-20A6-15E9-C11B-C10B9806C1F3}"/>
              </a:ext>
            </a:extLst>
          </p:cNvPr>
          <p:cNvSpPr>
            <a:spLocks noGrp="1"/>
          </p:cNvSpPr>
          <p:nvPr>
            <p:ph type="dt" sz="quarter" idx="10"/>
          </p:nvPr>
        </p:nvSpPr>
        <p:spPr/>
        <p:txBody>
          <a:bodyPr/>
          <a:lstStyle/>
          <a:p>
            <a:pPr>
              <a:defRPr/>
            </a:pPr>
            <a:fld id="{6CBE906F-5786-4B9D-AE48-6D4DC885C04E}" type="datetime1">
              <a:rPr lang="en-US"/>
              <a:pPr>
                <a:defRPr/>
              </a:pPr>
              <a:t>08/05/22</a:t>
            </a:fld>
            <a:endParaRPr lang="en-US"/>
          </a:p>
        </p:txBody>
      </p:sp>
      <p:sp>
        <p:nvSpPr>
          <p:cNvPr id="5" name="Footer Placeholder 4">
            <a:extLst>
              <a:ext uri="{FF2B5EF4-FFF2-40B4-BE49-F238E27FC236}">
                <a16:creationId xmlns="" xmlns:a16="http://schemas.microsoft.com/office/drawing/2014/main" id="{D6215767-FFFA-3164-1E60-C371CFD3A61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8373" name="Slide Number Placeholder 5">
            <a:extLst>
              <a:ext uri="{FF2B5EF4-FFF2-40B4-BE49-F238E27FC236}">
                <a16:creationId xmlns="" xmlns:a16="http://schemas.microsoft.com/office/drawing/2014/main" id="{BC8602F2-DF3A-2113-2089-5CE014D673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9A9780-60F3-4749-8133-189A13EDD654}" type="slidenum">
              <a:rPr lang="en-US" altLang="en-US">
                <a:solidFill>
                  <a:srgbClr val="898989"/>
                </a:solidFill>
                <a:latin typeface="Calibri" panose="020F0502020204030204" pitchFamily="34" charset="0"/>
              </a:rPr>
              <a:pPr/>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A7270D0-D3F6-EC45-92F3-9228555BEEF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B. Precedence Graph</a:t>
            </a:r>
          </a:p>
        </p:txBody>
      </p:sp>
      <p:pic>
        <p:nvPicPr>
          <p:cNvPr id="58375" name="Picture 2" descr="E:\NIET\Project\xLogo11.png.pagespeed.ic.pydHLuCQEZ.png">
            <a:extLst>
              <a:ext uri="{FF2B5EF4-FFF2-40B4-BE49-F238E27FC236}">
                <a16:creationId xmlns="" xmlns:a16="http://schemas.microsoft.com/office/drawing/2014/main" id="{ACD8AFDE-FDD5-FB61-6650-46D4B0758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additive="base">
                                        <p:cTn id="7"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 calcmode="lin" valueType="num">
                                      <p:cBhvr additive="base">
                                        <p:cTn id="13"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anim calcmode="lin" valueType="num">
                                      <p:cBhvr additive="base">
                                        <p:cTn id="19"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2">
                                            <p:txEl>
                                              <p:pRg st="4" end="4"/>
                                            </p:txEl>
                                          </p:spTgt>
                                        </p:tgtEl>
                                        <p:attrNameLst>
                                          <p:attrName>style.visibility</p:attrName>
                                        </p:attrNameLst>
                                      </p:cBhvr>
                                      <p:to>
                                        <p:strVal val="visible"/>
                                      </p:to>
                                    </p:set>
                                    <p:anim calcmode="lin" valueType="num">
                                      <p:cBhvr additive="base">
                                        <p:cTn id="25"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 xmlns:a16="http://schemas.microsoft.com/office/drawing/2014/main" id="{603F9ECE-8C89-E52D-B021-C80DB2E5A1E8}"/>
              </a:ext>
            </a:extLst>
          </p:cNvPr>
          <p:cNvSpPr>
            <a:spLocks noGrp="1"/>
          </p:cNvSpPr>
          <p:nvPr>
            <p:ph idx="1"/>
          </p:nvPr>
        </p:nvSpPr>
        <p:spPr>
          <a:xfrm>
            <a:off x="533400" y="838200"/>
            <a:ext cx="8229600" cy="5486400"/>
          </a:xfrm>
        </p:spPr>
        <p:txBody>
          <a:bodyPr/>
          <a:lstStyle/>
          <a:p>
            <a:pPr algn="just" eaLnBrk="1" hangingPunct="1">
              <a:buFont typeface="Arial" panose="020B0604020202020204" pitchFamily="34" charset="0"/>
              <a:buNone/>
            </a:pPr>
            <a:endParaRPr lang="en-US" altLang="en-US" sz="2000" b="1"/>
          </a:p>
          <a:p>
            <a:pPr algn="just"/>
            <a:r>
              <a:rPr lang="en-US" altLang="en-US" sz="2000"/>
              <a:t>Create a node </a:t>
            </a:r>
            <a:r>
              <a:rPr lang="en-US" altLang="en-US" sz="2000" b="1"/>
              <a:t>T</a:t>
            </a:r>
            <a:r>
              <a:rPr lang="en-US" altLang="en-US" sz="2000"/>
              <a:t>, for each transaction participating in schedule </a:t>
            </a:r>
            <a:r>
              <a:rPr lang="en-US" altLang="en-US" sz="2000" b="1"/>
              <a:t>S</a:t>
            </a:r>
            <a:r>
              <a:rPr lang="en-US" altLang="en-US" sz="2000"/>
              <a:t> in the </a:t>
            </a:r>
            <a:r>
              <a:rPr lang="en-US" altLang="en-US" sz="2000" b="1"/>
              <a:t>precedence graph</a:t>
            </a:r>
            <a:r>
              <a:rPr lang="en-US" altLang="en-US" sz="2000"/>
              <a:t>.</a:t>
            </a:r>
          </a:p>
          <a:p>
            <a:pPr algn="just"/>
            <a:r>
              <a:rPr lang="en-US" altLang="en-US" sz="2000"/>
              <a:t>For every condition in schedule </a:t>
            </a:r>
            <a:r>
              <a:rPr lang="en-US" altLang="en-US" sz="2000" b="1"/>
              <a:t>S</a:t>
            </a:r>
            <a:r>
              <a:rPr lang="en-US" altLang="en-US" sz="2000"/>
              <a:t> create an edge </a:t>
            </a:r>
            <a:r>
              <a:rPr lang="en-US" altLang="en-US" sz="2000" b="1"/>
              <a:t>Tp → Tq</a:t>
            </a:r>
            <a:r>
              <a:rPr lang="en-US" altLang="en-US" sz="2000"/>
              <a:t> in the </a:t>
            </a:r>
            <a:r>
              <a:rPr lang="en-US" altLang="en-US" sz="2000" b="1"/>
              <a:t>precedence graph</a:t>
            </a:r>
            <a:r>
              <a:rPr lang="en-US" altLang="en-US" sz="2000"/>
              <a:t> if a Transaction </a:t>
            </a:r>
            <a:r>
              <a:rPr lang="en-US" altLang="en-US" sz="2000" b="1"/>
              <a:t>Tq</a:t>
            </a:r>
            <a:r>
              <a:rPr lang="en-US" altLang="en-US" sz="2000"/>
              <a:t> implements a </a:t>
            </a:r>
            <a:r>
              <a:rPr lang="en-US" altLang="en-US" sz="2000" b="1"/>
              <a:t>read_item (Z)</a:t>
            </a:r>
            <a:r>
              <a:rPr lang="en-US" altLang="en-US" sz="2000"/>
              <a:t> after </a:t>
            </a:r>
            <a:r>
              <a:rPr lang="en-US" altLang="en-US" sz="2000" b="1"/>
              <a:t>Tp</a:t>
            </a:r>
            <a:r>
              <a:rPr lang="en-US" altLang="en-US" sz="2000"/>
              <a:t> implements a </a:t>
            </a:r>
            <a:r>
              <a:rPr lang="en-US" altLang="en-US" sz="2000" b="1"/>
              <a:t>write_item (Z)</a:t>
            </a:r>
            <a:r>
              <a:rPr lang="en-US" altLang="en-US" sz="2000"/>
              <a:t>. It's a Read-Write conflict.</a:t>
            </a:r>
          </a:p>
          <a:p>
            <a:pPr algn="just"/>
            <a:r>
              <a:rPr lang="en-US" altLang="en-US" sz="2000"/>
              <a:t>For every condition in schedule </a:t>
            </a:r>
            <a:r>
              <a:rPr lang="en-US" altLang="en-US" sz="2000" b="1"/>
              <a:t>S</a:t>
            </a:r>
            <a:r>
              <a:rPr lang="en-US" altLang="en-US" sz="2000"/>
              <a:t> create an edge </a:t>
            </a:r>
            <a:r>
              <a:rPr lang="en-US" altLang="en-US" sz="2000" b="1"/>
              <a:t>Tp → Tq</a:t>
            </a:r>
            <a:r>
              <a:rPr lang="en-US" altLang="en-US" sz="2000"/>
              <a:t> in the precedence graph if a Transaction </a:t>
            </a:r>
            <a:r>
              <a:rPr lang="en-US" altLang="en-US" sz="2000" b="1"/>
              <a:t>Tq</a:t>
            </a:r>
            <a:r>
              <a:rPr lang="en-US" altLang="en-US" sz="2000"/>
              <a:t> implements a </a:t>
            </a:r>
            <a:r>
              <a:rPr lang="en-US" altLang="en-US" sz="2000" b="1"/>
              <a:t>write_item (Z)</a:t>
            </a:r>
            <a:r>
              <a:rPr lang="en-US" altLang="en-US" sz="2000"/>
              <a:t> after </a:t>
            </a:r>
            <a:r>
              <a:rPr lang="en-US" altLang="en-US" sz="2000" b="1"/>
              <a:t>Ti</a:t>
            </a:r>
            <a:r>
              <a:rPr lang="en-US" altLang="en-US" sz="2000"/>
              <a:t> implements a </a:t>
            </a:r>
            <a:r>
              <a:rPr lang="en-US" altLang="en-US" sz="2000" b="1"/>
              <a:t>read_item (Z)</a:t>
            </a:r>
            <a:r>
              <a:rPr lang="en-US" altLang="en-US" sz="2000"/>
              <a:t>. It's a Write-Read conflict.</a:t>
            </a:r>
          </a:p>
          <a:p>
            <a:pPr algn="just"/>
            <a:r>
              <a:rPr lang="en-US" altLang="en-US" sz="2000"/>
              <a:t>For every condition in schedule </a:t>
            </a:r>
            <a:r>
              <a:rPr lang="en-US" altLang="en-US" sz="2000" b="1"/>
              <a:t>S</a:t>
            </a:r>
            <a:r>
              <a:rPr lang="en-US" altLang="en-US" sz="2000"/>
              <a:t> create an edge </a:t>
            </a:r>
            <a:r>
              <a:rPr lang="en-US" altLang="en-US" sz="2000" b="1"/>
              <a:t>Tp → Tq</a:t>
            </a:r>
            <a:r>
              <a:rPr lang="en-US" altLang="en-US" sz="2000"/>
              <a:t> in the precedence graph If a Transaction </a:t>
            </a:r>
            <a:r>
              <a:rPr lang="en-US" altLang="en-US" sz="2000" b="1"/>
              <a:t>Tq</a:t>
            </a:r>
            <a:r>
              <a:rPr lang="en-US" altLang="en-US" sz="2000"/>
              <a:t> implements a </a:t>
            </a:r>
            <a:r>
              <a:rPr lang="en-US" altLang="en-US" sz="2000" b="1"/>
              <a:t>write_item (Z)</a:t>
            </a:r>
            <a:r>
              <a:rPr lang="en-US" altLang="en-US" sz="2000"/>
              <a:t> after </a:t>
            </a:r>
            <a:r>
              <a:rPr lang="en-US" altLang="en-US" sz="2000" b="1"/>
              <a:t>Tp</a:t>
            </a:r>
            <a:r>
              <a:rPr lang="en-US" altLang="en-US" sz="2000"/>
              <a:t> implements a </a:t>
            </a:r>
            <a:r>
              <a:rPr lang="en-US" altLang="en-US" sz="2000" b="1"/>
              <a:t>write_item (Z)</a:t>
            </a:r>
            <a:r>
              <a:rPr lang="en-US" altLang="en-US" sz="2000"/>
              <a:t>. It's a Write-Write conflict.</a:t>
            </a:r>
          </a:p>
          <a:p>
            <a:pPr algn="just"/>
            <a:endParaRPr lang="en-US" altLang="en-US" sz="2000"/>
          </a:p>
          <a:p>
            <a:pPr algn="just"/>
            <a:r>
              <a:rPr lang="en-US" altLang="en-US" sz="2000"/>
              <a:t>If and only if there is no cycle in the </a:t>
            </a:r>
            <a:r>
              <a:rPr lang="en-US" altLang="en-US" sz="2000" b="1"/>
              <a:t>precedence graph</a:t>
            </a:r>
            <a:r>
              <a:rPr lang="en-US" altLang="en-US" sz="2000"/>
              <a:t>, then the schedule </a:t>
            </a:r>
            <a:r>
              <a:rPr lang="en-US" altLang="en-US" sz="2000" b="1"/>
              <a:t>S</a:t>
            </a:r>
            <a:r>
              <a:rPr lang="en-US" altLang="en-US" sz="2000"/>
              <a:t> is Serializable.</a:t>
            </a:r>
          </a:p>
          <a:p>
            <a:pPr algn="just" eaLnBrk="1" hangingPunct="1"/>
            <a:endParaRPr lang="en-US" altLang="en-US" sz="2000"/>
          </a:p>
        </p:txBody>
      </p:sp>
      <p:sp>
        <p:nvSpPr>
          <p:cNvPr id="4" name="Date Placeholder 3">
            <a:extLst>
              <a:ext uri="{FF2B5EF4-FFF2-40B4-BE49-F238E27FC236}">
                <a16:creationId xmlns="" xmlns:a16="http://schemas.microsoft.com/office/drawing/2014/main" id="{3F286954-E001-23DD-5A55-F738B0014BA4}"/>
              </a:ext>
            </a:extLst>
          </p:cNvPr>
          <p:cNvSpPr>
            <a:spLocks noGrp="1"/>
          </p:cNvSpPr>
          <p:nvPr>
            <p:ph type="dt" sz="quarter" idx="10"/>
          </p:nvPr>
        </p:nvSpPr>
        <p:spPr/>
        <p:txBody>
          <a:bodyPr/>
          <a:lstStyle/>
          <a:p>
            <a:pPr>
              <a:defRPr/>
            </a:pPr>
            <a:fld id="{808D5630-18D0-45E9-935F-4CEC557745CB}" type="datetime1">
              <a:rPr lang="en-US"/>
              <a:pPr>
                <a:defRPr/>
              </a:pPr>
              <a:t>08/05/22</a:t>
            </a:fld>
            <a:endParaRPr lang="en-US"/>
          </a:p>
        </p:txBody>
      </p:sp>
      <p:sp>
        <p:nvSpPr>
          <p:cNvPr id="5" name="Footer Placeholder 4">
            <a:extLst>
              <a:ext uri="{FF2B5EF4-FFF2-40B4-BE49-F238E27FC236}">
                <a16:creationId xmlns="" xmlns:a16="http://schemas.microsoft.com/office/drawing/2014/main" id="{0B0E68BA-FE14-568E-AC50-8C148575D079}"/>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59397" name="Slide Number Placeholder 5">
            <a:extLst>
              <a:ext uri="{FF2B5EF4-FFF2-40B4-BE49-F238E27FC236}">
                <a16:creationId xmlns="" xmlns:a16="http://schemas.microsoft.com/office/drawing/2014/main" id="{8A2E8E76-B24B-080E-E6CA-3992141595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B331AC-F9E4-4A1D-955D-EC33AFD8E12C}" type="slidenum">
              <a:rPr lang="en-US" altLang="en-US">
                <a:solidFill>
                  <a:srgbClr val="898989"/>
                </a:solidFill>
                <a:latin typeface="Calibri" panose="020F0502020204030204" pitchFamily="34" charset="0"/>
              </a:rPr>
              <a:pPr/>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D2ED19E-D7D4-67FD-5BCA-B099B03C683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eaLnBrk="1" hangingPunct="1">
              <a:defRPr/>
            </a:pPr>
            <a:r>
              <a:rPr lang="en-US" sz="2400" b="1" dirty="0">
                <a:solidFill>
                  <a:schemeClr val="tx1"/>
                </a:solidFill>
              </a:rPr>
              <a:t>The Algorithm for testing Conflict Serializability of a schedule</a:t>
            </a:r>
          </a:p>
        </p:txBody>
      </p:sp>
      <p:pic>
        <p:nvPicPr>
          <p:cNvPr id="59399" name="Picture 2" descr="E:\NIET\Project\xLogo11.png.pagespeed.ic.pydHLuCQEZ.png">
            <a:extLst>
              <a:ext uri="{FF2B5EF4-FFF2-40B4-BE49-F238E27FC236}">
                <a16:creationId xmlns="" xmlns:a16="http://schemas.microsoft.com/office/drawing/2014/main" id="{25D86E72-6914-DE8A-9BF4-9B0456199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 calcmode="lin" valueType="num">
                                      <p:cBhvr additive="base">
                                        <p:cTn id="7" dur="5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anim calcmode="lin" valueType="num">
                                      <p:cBhvr additive="base">
                                        <p:cTn id="13"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anim calcmode="lin" valueType="num">
                                      <p:cBhvr additive="base">
                                        <p:cTn id="19"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130">
                                            <p:txEl>
                                              <p:pRg st="4" end="4"/>
                                            </p:txEl>
                                          </p:spTgt>
                                        </p:tgtEl>
                                        <p:attrNameLst>
                                          <p:attrName>style.visibility</p:attrName>
                                        </p:attrNameLst>
                                      </p:cBhvr>
                                      <p:to>
                                        <p:strVal val="visible"/>
                                      </p:to>
                                    </p:set>
                                    <p:anim calcmode="lin" valueType="num">
                                      <p:cBhvr additive="base">
                                        <p:cTn id="25"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130">
                                            <p:txEl>
                                              <p:pRg st="6" end="6"/>
                                            </p:txEl>
                                          </p:spTgt>
                                        </p:tgtEl>
                                        <p:attrNameLst>
                                          <p:attrName>style.visibility</p:attrName>
                                        </p:attrNameLst>
                                      </p:cBhvr>
                                      <p:to>
                                        <p:strVal val="visible"/>
                                      </p:to>
                                    </p:set>
                                    <p:anim calcmode="lin" valueType="num">
                                      <p:cBhvr additive="base">
                                        <p:cTn id="31" dur="500" fill="hold"/>
                                        <p:tgtEl>
                                          <p:spTgt spid="4813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 xmlns:a16="http://schemas.microsoft.com/office/drawing/2014/main" id="{AFAD712B-2C4D-2FD3-CC73-3E983E43B1E3}"/>
              </a:ext>
            </a:extLst>
          </p:cNvPr>
          <p:cNvSpPr>
            <a:spLocks noGrp="1"/>
          </p:cNvSpPr>
          <p:nvPr>
            <p:ph idx="1"/>
          </p:nvPr>
        </p:nvSpPr>
        <p:spPr>
          <a:xfrm>
            <a:off x="533400" y="1143000"/>
            <a:ext cx="8229600" cy="5181600"/>
          </a:xfrm>
        </p:spPr>
        <p:txBody>
          <a:bodyPr/>
          <a:lstStyle/>
          <a:p>
            <a:pPr algn="just" eaLnBrk="1" hangingPunct="1">
              <a:buFont typeface="Wingdings" panose="05000000000000000000" pitchFamily="2" charset="2"/>
              <a:buChar char="v"/>
            </a:pPr>
            <a:r>
              <a:rPr lang="en-US" altLang="en-US" sz="2400" dirty="0"/>
              <a:t>This is another type of serializability that can be derived by creating another schedule out of an existing schedule, involving the same set of transactions. </a:t>
            </a:r>
          </a:p>
          <a:p>
            <a:pPr algn="just" eaLnBrk="1" hangingPunct="1">
              <a:buFont typeface="Arial" panose="020B0604020202020204" pitchFamily="34" charset="0"/>
              <a:buNone/>
            </a:pPr>
            <a:endParaRPr lang="en-US" altLang="en-US" sz="2400" dirty="0"/>
          </a:p>
          <a:p>
            <a:pPr algn="just" eaLnBrk="1" hangingPunct="1">
              <a:buFont typeface="Wingdings" panose="05000000000000000000" pitchFamily="2" charset="2"/>
              <a:buChar char="v"/>
            </a:pPr>
            <a:r>
              <a:rPr lang="en-US" altLang="en-US" sz="2400" dirty="0"/>
              <a:t>It is a type of serializability that can be used to check whether the given schedule is view serializable or not.</a:t>
            </a:r>
          </a:p>
          <a:p>
            <a:pPr algn="just" eaLnBrk="1" hangingPunct="1">
              <a:buFont typeface="Wingdings" panose="05000000000000000000" pitchFamily="2" charset="2"/>
              <a:buChar char="v"/>
            </a:pPr>
            <a:endParaRPr lang="en-US" altLang="en-US" sz="2400" dirty="0"/>
          </a:p>
          <a:p>
            <a:pPr algn="just" eaLnBrk="1" hangingPunct="1">
              <a:buFont typeface="Wingdings" panose="05000000000000000000" pitchFamily="2" charset="2"/>
              <a:buChar char="v"/>
            </a:pPr>
            <a:r>
              <a:rPr lang="en-US" altLang="en-US" sz="2400" dirty="0"/>
              <a:t>A schedule called as a view serializable if it is view equivalent to a serial schedule.</a:t>
            </a:r>
            <a:endParaRPr lang="en-US" altLang="en-US" sz="2400" b="1" dirty="0"/>
          </a:p>
        </p:txBody>
      </p:sp>
      <p:sp>
        <p:nvSpPr>
          <p:cNvPr id="4" name="Date Placeholder 3">
            <a:extLst>
              <a:ext uri="{FF2B5EF4-FFF2-40B4-BE49-F238E27FC236}">
                <a16:creationId xmlns="" xmlns:a16="http://schemas.microsoft.com/office/drawing/2014/main" id="{41309EA5-2577-4D9E-289F-BD3EFA5FED75}"/>
              </a:ext>
            </a:extLst>
          </p:cNvPr>
          <p:cNvSpPr>
            <a:spLocks noGrp="1"/>
          </p:cNvSpPr>
          <p:nvPr>
            <p:ph type="dt" sz="quarter" idx="10"/>
          </p:nvPr>
        </p:nvSpPr>
        <p:spPr/>
        <p:txBody>
          <a:bodyPr/>
          <a:lstStyle/>
          <a:p>
            <a:pPr>
              <a:defRPr/>
            </a:pPr>
            <a:fld id="{C837C3E7-7841-4001-975A-89BC88F05156}" type="datetime1">
              <a:rPr lang="en-US"/>
              <a:pPr>
                <a:defRPr/>
              </a:pPr>
              <a:t>08/05/22</a:t>
            </a:fld>
            <a:endParaRPr lang="en-US"/>
          </a:p>
        </p:txBody>
      </p:sp>
      <p:sp>
        <p:nvSpPr>
          <p:cNvPr id="5" name="Footer Placeholder 4">
            <a:extLst>
              <a:ext uri="{FF2B5EF4-FFF2-40B4-BE49-F238E27FC236}">
                <a16:creationId xmlns="" xmlns:a16="http://schemas.microsoft.com/office/drawing/2014/main" id="{08D4B287-1BA0-4DA3-2C9E-C3B3DB686353}"/>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0421" name="Slide Number Placeholder 5">
            <a:extLst>
              <a:ext uri="{FF2B5EF4-FFF2-40B4-BE49-F238E27FC236}">
                <a16:creationId xmlns="" xmlns:a16="http://schemas.microsoft.com/office/drawing/2014/main" id="{48F4BC2E-B4E3-E1D6-832E-92F5C73631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815738-5987-44B5-B6F8-BA2A2D24C06C}" type="slidenum">
              <a:rPr lang="en-US" altLang="en-US">
                <a:solidFill>
                  <a:srgbClr val="898989"/>
                </a:solidFill>
                <a:latin typeface="Calibri" panose="020F0502020204030204" pitchFamily="34" charset="0"/>
              </a:rPr>
              <a:pPr/>
              <a:t>58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CE73C7A-1FC1-CD86-DA24-8048B7D28CF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2. View Serializability </a:t>
            </a:r>
          </a:p>
        </p:txBody>
      </p:sp>
      <p:pic>
        <p:nvPicPr>
          <p:cNvPr id="60423" name="Picture 2" descr="E:\NIET\Project\xLogo11.png.pagespeed.ic.pydHLuCQEZ.png">
            <a:extLst>
              <a:ext uri="{FF2B5EF4-FFF2-40B4-BE49-F238E27FC236}">
                <a16:creationId xmlns="" xmlns:a16="http://schemas.microsoft.com/office/drawing/2014/main" id="{C47E1979-5EBA-F542-FB2B-CAF78C4E3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anim calcmode="lin" valueType="num">
                                      <p:cBhvr additive="base">
                                        <p:cTn id="13"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anim calcmode="lin" valueType="num">
                                      <p:cBhvr additive="base">
                                        <p:cTn id="19"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 xmlns:a16="http://schemas.microsoft.com/office/drawing/2014/main" id="{9253AE9D-9EF5-F52E-8682-0E0B88E8F260}"/>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400" b="1"/>
              <a:t>	</a:t>
            </a:r>
            <a:r>
              <a:rPr lang="en-US" altLang="en-US" sz="2200"/>
              <a:t>We know that a serial schedule never leaves the database in inconsistent state because there are no concurrent transactions execution. </a:t>
            </a:r>
          </a:p>
          <a:p>
            <a:pPr algn="just">
              <a:buFont typeface="Arial" panose="020B0604020202020204" pitchFamily="34" charset="0"/>
              <a:buNone/>
            </a:pPr>
            <a:r>
              <a:rPr lang="en-US" altLang="en-US" sz="2200"/>
              <a:t>	However a non-serial schedule can leave the database in inconsistent state because there are multiple transactions running concurrently. By checking that a given non-serial schedule is view serializable, we make sure that it is a consistent schedule.</a:t>
            </a:r>
          </a:p>
          <a:p>
            <a:pPr algn="just">
              <a:buFont typeface="Arial" panose="020B0604020202020204" pitchFamily="34" charset="0"/>
              <a:buNone/>
            </a:pPr>
            <a:endParaRPr lang="en-US" altLang="en-US" sz="2200" b="1"/>
          </a:p>
          <a:p>
            <a:pPr algn="just">
              <a:buFont typeface="Arial" panose="020B0604020202020204" pitchFamily="34" charset="0"/>
              <a:buNone/>
            </a:pPr>
            <a:r>
              <a:rPr lang="en-US" altLang="en-US" sz="2200"/>
              <a:t>	You may be wondering instead of checking that a non-serial schedule is serializable or not, can’t we have serial schedule all the time?</a:t>
            </a:r>
          </a:p>
          <a:p>
            <a:pPr algn="just">
              <a:buFont typeface="Arial" panose="020B0604020202020204" pitchFamily="34" charset="0"/>
              <a:buNone/>
            </a:pPr>
            <a:r>
              <a:rPr lang="en-US" altLang="en-US" sz="2200"/>
              <a:t>	The answer is no, because concurrent execution of transactions fully utilize the system resources and are considerably faster compared to serial schedules.</a:t>
            </a:r>
            <a:endParaRPr lang="en-US" altLang="en-US" sz="2200" b="1"/>
          </a:p>
        </p:txBody>
      </p:sp>
      <p:sp>
        <p:nvSpPr>
          <p:cNvPr id="4" name="Date Placeholder 3">
            <a:extLst>
              <a:ext uri="{FF2B5EF4-FFF2-40B4-BE49-F238E27FC236}">
                <a16:creationId xmlns="" xmlns:a16="http://schemas.microsoft.com/office/drawing/2014/main" id="{204DC658-B446-3969-2991-06599C458AA7}"/>
              </a:ext>
            </a:extLst>
          </p:cNvPr>
          <p:cNvSpPr>
            <a:spLocks noGrp="1"/>
          </p:cNvSpPr>
          <p:nvPr>
            <p:ph type="dt" sz="quarter" idx="10"/>
          </p:nvPr>
        </p:nvSpPr>
        <p:spPr/>
        <p:txBody>
          <a:bodyPr/>
          <a:lstStyle/>
          <a:p>
            <a:pPr>
              <a:defRPr/>
            </a:pPr>
            <a:fld id="{C40D3CAE-B422-45C7-998F-AF09BB077104}" type="datetime1">
              <a:rPr lang="en-US"/>
              <a:pPr>
                <a:defRPr/>
              </a:pPr>
              <a:t>08/05/22</a:t>
            </a:fld>
            <a:endParaRPr lang="en-US"/>
          </a:p>
        </p:txBody>
      </p:sp>
      <p:sp>
        <p:nvSpPr>
          <p:cNvPr id="5" name="Footer Placeholder 4">
            <a:extLst>
              <a:ext uri="{FF2B5EF4-FFF2-40B4-BE49-F238E27FC236}">
                <a16:creationId xmlns="" xmlns:a16="http://schemas.microsoft.com/office/drawing/2014/main" id="{C5AE12D8-A4C4-2BA4-71CB-43FE386F5F91}"/>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1445" name="Slide Number Placeholder 5">
            <a:extLst>
              <a:ext uri="{FF2B5EF4-FFF2-40B4-BE49-F238E27FC236}">
                <a16:creationId xmlns="" xmlns:a16="http://schemas.microsoft.com/office/drawing/2014/main" id="{239642BD-9FA1-08D2-B3D5-F225B69B6E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73FF53-85E8-4F93-8D05-52AFBFE62FFA}"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072D1B8-07C2-7DAC-7AB9-63889D8D247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Why we need View Serializability?</a:t>
            </a:r>
          </a:p>
        </p:txBody>
      </p:sp>
      <p:pic>
        <p:nvPicPr>
          <p:cNvPr id="61447" name="Picture 2" descr="E:\NIET\Project\xLogo11.png.pagespeed.ic.pydHLuCQEZ.png">
            <a:extLst>
              <a:ext uri="{FF2B5EF4-FFF2-40B4-BE49-F238E27FC236}">
                <a16:creationId xmlns="" xmlns:a16="http://schemas.microsoft.com/office/drawing/2014/main" id="{1722F60E-0818-B47B-3B2F-0586C6C06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anim calcmode="lin" valueType="num">
                                      <p:cBhvr additive="base">
                                        <p:cTn id="19" dur="500" fill="hold"/>
                                        <p:tgtEl>
                                          <p:spTgt spid="522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6">
                                            <p:txEl>
                                              <p:pRg st="4" end="4"/>
                                            </p:txEl>
                                          </p:spTgt>
                                        </p:tgtEl>
                                        <p:attrNameLst>
                                          <p:attrName>style.visibility</p:attrName>
                                        </p:attrNameLst>
                                      </p:cBhvr>
                                      <p:to>
                                        <p:strVal val="visible"/>
                                      </p:to>
                                    </p:set>
                                    <p:anim calcmode="lin" valueType="num">
                                      <p:cBhvr additive="base">
                                        <p:cTn id="25" dur="500" fill="hold"/>
                                        <p:tgtEl>
                                          <p:spTgt spid="522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93AA7B-BFC3-6092-9350-9FE67A45803C}"/>
              </a:ext>
            </a:extLst>
          </p:cNvPr>
          <p:cNvSpPr>
            <a:spLocks noGrp="1"/>
          </p:cNvSpPr>
          <p:nvPr>
            <p:ph type="dt" sz="quarter" idx="10"/>
          </p:nvPr>
        </p:nvSpPr>
        <p:spPr/>
        <p:txBody>
          <a:bodyPr/>
          <a:lstStyle/>
          <a:p>
            <a:pPr>
              <a:defRPr/>
            </a:pPr>
            <a:fld id="{CA713966-31CD-49F2-8FC7-0345E81B9BF8}" type="datetime1">
              <a:rPr lang="en-US"/>
              <a:pPr>
                <a:defRPr/>
              </a:pPr>
              <a:t>08/05/22</a:t>
            </a:fld>
            <a:endParaRPr lang="en-US"/>
          </a:p>
        </p:txBody>
      </p:sp>
      <p:sp>
        <p:nvSpPr>
          <p:cNvPr id="3" name="Footer Placeholder 2">
            <a:extLst>
              <a:ext uri="{FF2B5EF4-FFF2-40B4-BE49-F238E27FC236}">
                <a16:creationId xmlns="" xmlns:a16="http://schemas.microsoft.com/office/drawing/2014/main" id="{45D9D205-C375-2AB0-64D4-4B0B2F8C4225}"/>
              </a:ext>
            </a:extLst>
          </p:cNvPr>
          <p:cNvSpPr>
            <a:spLocks noGrp="1"/>
          </p:cNvSpPr>
          <p:nvPr>
            <p:ph type="ftr" sz="quarter" idx="11"/>
          </p:nvPr>
        </p:nvSpPr>
        <p:spPr>
          <a:xfrm>
            <a:off x="3124200" y="6356350"/>
            <a:ext cx="4760913"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7172" name="Slide Number Placeholder 3">
            <a:extLst>
              <a:ext uri="{FF2B5EF4-FFF2-40B4-BE49-F238E27FC236}">
                <a16:creationId xmlns="" xmlns:a16="http://schemas.microsoft.com/office/drawing/2014/main" id="{7347AC3E-6DE3-D17B-58FD-31EE3BC8B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779412-E375-4404-B088-95BE7B55F263}"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pic>
        <p:nvPicPr>
          <p:cNvPr id="7173" name="Picture 2" descr="E:\NIET\Project\xLogo11.png.pagespeed.ic.pydHLuCQEZ.png">
            <a:extLst>
              <a:ext uri="{FF2B5EF4-FFF2-40B4-BE49-F238E27FC236}">
                <a16:creationId xmlns="" xmlns:a16="http://schemas.microsoft.com/office/drawing/2014/main" id="{BDFF7F16-58BE-5EED-6C5B-2C7A7307B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E094F8C6-4F70-ADE1-3F92-9929BD50D40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Branch wise Applications</a:t>
            </a:r>
          </a:p>
        </p:txBody>
      </p:sp>
      <p:sp>
        <p:nvSpPr>
          <p:cNvPr id="7175" name="Rectangle 7">
            <a:extLst>
              <a:ext uri="{FF2B5EF4-FFF2-40B4-BE49-F238E27FC236}">
                <a16:creationId xmlns="" xmlns:a16="http://schemas.microsoft.com/office/drawing/2014/main" id="{1D13F275-C252-E857-6C27-59B3E2740354}"/>
              </a:ext>
            </a:extLst>
          </p:cNvPr>
          <p:cNvSpPr>
            <a:spLocks noChangeArrowheads="1"/>
          </p:cNvSpPr>
          <p:nvPr/>
        </p:nvSpPr>
        <p:spPr bwMode="auto">
          <a:xfrm>
            <a:off x="684213" y="1412875"/>
            <a:ext cx="792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en-US" altLang="en-US" sz="2000"/>
          </a:p>
        </p:txBody>
      </p:sp>
      <p:sp>
        <p:nvSpPr>
          <p:cNvPr id="7176" name="Rectangle 8">
            <a:extLst>
              <a:ext uri="{FF2B5EF4-FFF2-40B4-BE49-F238E27FC236}">
                <a16:creationId xmlns="" xmlns:a16="http://schemas.microsoft.com/office/drawing/2014/main" id="{1DAEFB86-6B44-9379-20E6-6FE1C28A5DBA}"/>
              </a:ext>
            </a:extLst>
          </p:cNvPr>
          <p:cNvSpPr>
            <a:spLocks noChangeArrowheads="1"/>
          </p:cNvSpPr>
          <p:nvPr/>
        </p:nvSpPr>
        <p:spPr bwMode="auto">
          <a:xfrm>
            <a:off x="539750" y="1196975"/>
            <a:ext cx="8135938"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a:t>1. AI - Apache Cassandra is an open-source and highly scalable NoSQL database management system that is designed to manage massive amounts of data in a faster manner. This popular database is being used by GitHub, Netflix, Instagram, Reddit, among others.</a:t>
            </a:r>
          </a:p>
          <a:p>
            <a:pPr algn="just"/>
            <a:endParaRPr lang="en-US" altLang="en-US" sz="2000"/>
          </a:p>
          <a:p>
            <a:pPr algn="just"/>
            <a:r>
              <a:rPr lang="en-US" altLang="en-US" sz="2000"/>
              <a:t>2. IoT - IoT devices' primary purpose is often to collect and/or generate data and share it for some higher purpose such as analytics, machine learning and artificial intelligence. Consequently, IoT DBMSs need to manage not just data at rest, but also data in transit.</a:t>
            </a:r>
          </a:p>
          <a:p>
            <a:pPr algn="just"/>
            <a:endParaRPr lang="en-IN" altLang="en-US" sz="2000"/>
          </a:p>
          <a:p>
            <a:pPr algn="just"/>
            <a:r>
              <a:rPr lang="en-IN" altLang="en-US" sz="2000"/>
              <a:t>3. CS – There are various application of dbms in different fields like </a:t>
            </a:r>
            <a:r>
              <a:rPr lang="en-US" altLang="en-US" sz="2000"/>
              <a:t>Railway Reservation System, Library Management System, Banking, Universities and colleges, Credit card transactions etc</a:t>
            </a:r>
          </a:p>
          <a:p>
            <a:pPr algn="just"/>
            <a:endParaRPr lang="en-US" altLang="en-US" sz="2000"/>
          </a:p>
          <a:p>
            <a:pPr algn="just"/>
            <a:endParaRPr lang="en-US" altLang="en-US" sz="2000" b="1"/>
          </a:p>
          <a:p>
            <a:pPr algn="just"/>
            <a:endParaRPr lang="en-US" altLang="en-US" sz="2000" b="1"/>
          </a:p>
          <a:p>
            <a:pPr algn="just"/>
            <a:endParaRPr lang="en-US" altLang="en-US" sz="2000" b="1"/>
          </a:p>
          <a:p>
            <a:pPr algn="just"/>
            <a:endParaRPr lang="en-US" altLang="en-US" sz="2000"/>
          </a:p>
          <a:p>
            <a:pPr algn="just"/>
            <a:endParaRPr lang="en-IN" altLang="en-US" sz="2000"/>
          </a:p>
          <a:p>
            <a:pPr algn="just"/>
            <a:endParaRPr lang="en-US" altLang="en-US" sz="200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 xmlns:a16="http://schemas.microsoft.com/office/drawing/2014/main" id="{C60A67C1-18C8-1EA0-351C-82ABA13DA71E}"/>
              </a:ext>
            </a:extLst>
          </p:cNvPr>
          <p:cNvSpPr>
            <a:spLocks noGrp="1"/>
          </p:cNvSpPr>
          <p:nvPr>
            <p:ph idx="1"/>
          </p:nvPr>
        </p:nvSpPr>
        <p:spPr>
          <a:xfrm>
            <a:off x="533400" y="762000"/>
            <a:ext cx="8229600" cy="5562600"/>
          </a:xfrm>
        </p:spPr>
        <p:txBody>
          <a:bodyPr/>
          <a:lstStyle/>
          <a:p>
            <a:pPr algn="just" eaLnBrk="1" hangingPunct="1">
              <a:buFont typeface="Arial" panose="020B0604020202020204" pitchFamily="34" charset="0"/>
              <a:buNone/>
            </a:pPr>
            <a:r>
              <a:rPr lang="en-US" altLang="en-US" sz="2400" b="1"/>
              <a:t>Example:-</a:t>
            </a:r>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r>
              <a:rPr lang="en-US" altLang="en-US" sz="2000" b="1"/>
              <a:t>	Serial Schedule of the above given schedule:</a:t>
            </a:r>
            <a:r>
              <a:rPr lang="en-US" altLang="en-US" sz="2000"/>
              <a:t/>
            </a:r>
            <a:br>
              <a:rPr lang="en-US" altLang="en-US" sz="2000"/>
            </a:br>
            <a:endParaRPr lang="en-US" altLang="en-US" sz="2000"/>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As we know that in </a:t>
            </a:r>
            <a:r>
              <a:rPr lang="en-US" altLang="en-US" sz="2000" b="1">
                <a:hlinkClick r:id="rId2"/>
              </a:rPr>
              <a:t>Serial schedule</a:t>
            </a:r>
            <a:r>
              <a:rPr lang="en-US" altLang="en-US" sz="2000"/>
              <a:t> a transaction only starts when the current running transaction is finished. </a:t>
            </a:r>
          </a:p>
          <a:p>
            <a:pPr algn="just" eaLnBrk="1" hangingPunct="1">
              <a:buFont typeface="Arial" panose="020B0604020202020204" pitchFamily="34" charset="0"/>
              <a:buNone/>
            </a:pPr>
            <a:r>
              <a:rPr lang="en-US" altLang="en-US" sz="2000"/>
              <a:t>	If we can prove that the given schedule is </a:t>
            </a:r>
            <a:r>
              <a:rPr lang="en-US" altLang="en-US" sz="2000" b="1"/>
              <a:t>View Equivalent</a:t>
            </a:r>
            <a:r>
              <a:rPr lang="en-US" altLang="en-US" sz="2000"/>
              <a:t> to its serial schedule then the given schedule is called </a:t>
            </a:r>
            <a:r>
              <a:rPr lang="en-US" altLang="en-US" sz="2000" b="1"/>
              <a:t>view Serializable</a:t>
            </a:r>
            <a:r>
              <a:rPr lang="en-US" altLang="en-US" sz="2000"/>
              <a:t>.</a:t>
            </a:r>
            <a:r>
              <a:rPr lang="en-US" altLang="en-US" sz="2000" b="1"/>
              <a:t> </a:t>
            </a:r>
          </a:p>
        </p:txBody>
      </p:sp>
      <p:sp>
        <p:nvSpPr>
          <p:cNvPr id="4" name="Date Placeholder 3">
            <a:extLst>
              <a:ext uri="{FF2B5EF4-FFF2-40B4-BE49-F238E27FC236}">
                <a16:creationId xmlns="" xmlns:a16="http://schemas.microsoft.com/office/drawing/2014/main" id="{2FAE4544-0EF1-13F3-B4CE-7A7D2756A435}"/>
              </a:ext>
            </a:extLst>
          </p:cNvPr>
          <p:cNvSpPr>
            <a:spLocks noGrp="1"/>
          </p:cNvSpPr>
          <p:nvPr>
            <p:ph type="dt" sz="quarter" idx="10"/>
          </p:nvPr>
        </p:nvSpPr>
        <p:spPr/>
        <p:txBody>
          <a:bodyPr/>
          <a:lstStyle/>
          <a:p>
            <a:pPr>
              <a:defRPr/>
            </a:pPr>
            <a:fld id="{18C62BAC-1254-4FE3-9517-8F6FB7B35B07}" type="datetime1">
              <a:rPr lang="en-US"/>
              <a:pPr>
                <a:defRPr/>
              </a:pPr>
              <a:t>08/05/22</a:t>
            </a:fld>
            <a:endParaRPr lang="en-US"/>
          </a:p>
        </p:txBody>
      </p:sp>
      <p:sp>
        <p:nvSpPr>
          <p:cNvPr id="5" name="Footer Placeholder 4">
            <a:extLst>
              <a:ext uri="{FF2B5EF4-FFF2-40B4-BE49-F238E27FC236}">
                <a16:creationId xmlns="" xmlns:a16="http://schemas.microsoft.com/office/drawing/2014/main" id="{1A229E50-5D14-6CA1-A8ED-F32E4EBA55A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2469" name="Slide Number Placeholder 5">
            <a:extLst>
              <a:ext uri="{FF2B5EF4-FFF2-40B4-BE49-F238E27FC236}">
                <a16:creationId xmlns="" xmlns:a16="http://schemas.microsoft.com/office/drawing/2014/main" id="{3A71253D-19D3-BEDF-AA3F-D630B880102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20D24E-F3B3-44B2-8518-900439213362}" type="slidenum">
              <a:rPr lang="en-US" altLang="en-US">
                <a:solidFill>
                  <a:srgbClr val="898989"/>
                </a:solidFill>
                <a:latin typeface="Calibri" panose="020F0502020204030204" pitchFamily="34" charset="0"/>
              </a:rPr>
              <a:pPr/>
              <a:t>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E2C4E04-8C0C-F129-DAC1-BF4D39939B2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View Equivalent</a:t>
            </a:r>
          </a:p>
        </p:txBody>
      </p:sp>
      <p:pic>
        <p:nvPicPr>
          <p:cNvPr id="62471" name="Picture 2" descr="E:\NIET\Project\xLogo11.png.pagespeed.ic.pydHLuCQEZ.png">
            <a:extLst>
              <a:ext uri="{FF2B5EF4-FFF2-40B4-BE49-F238E27FC236}">
                <a16:creationId xmlns="" xmlns:a16="http://schemas.microsoft.com/office/drawing/2014/main" id="{F69DCE20-7DEE-4932-21C4-3CD70272E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3">
            <a:extLst>
              <a:ext uri="{FF2B5EF4-FFF2-40B4-BE49-F238E27FC236}">
                <a16:creationId xmlns="" xmlns:a16="http://schemas.microsoft.com/office/drawing/2014/main" id="{2F56366F-9BB1-4045-5FAC-BDD0F148D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38200"/>
            <a:ext cx="4038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5">
            <a:extLst>
              <a:ext uri="{FF2B5EF4-FFF2-40B4-BE49-F238E27FC236}">
                <a16:creationId xmlns="" xmlns:a16="http://schemas.microsoft.com/office/drawing/2014/main" id="{EF1BC76C-4BAE-54C7-277B-E154FC77E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971800"/>
            <a:ext cx="3886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6"/>
                                        </p:tgtEl>
                                        <p:attrNameLst>
                                          <p:attrName>style.visibility</p:attrName>
                                        </p:attrNameLst>
                                      </p:cBhvr>
                                      <p:to>
                                        <p:strVal val="visible"/>
                                      </p:to>
                                    </p:set>
                                    <p:anim calcmode="lin" valueType="num">
                                      <p:cBhvr additive="base">
                                        <p:cTn id="13" dur="500" fill="hold"/>
                                        <p:tgtEl>
                                          <p:spTgt spid="53256"/>
                                        </p:tgtEl>
                                        <p:attrNameLst>
                                          <p:attrName>ppt_x</p:attrName>
                                        </p:attrNameLst>
                                      </p:cBhvr>
                                      <p:tavLst>
                                        <p:tav tm="0">
                                          <p:val>
                                            <p:strVal val="#ppt_x"/>
                                          </p:val>
                                        </p:tav>
                                        <p:tav tm="100000">
                                          <p:val>
                                            <p:strVal val="#ppt_x"/>
                                          </p:val>
                                        </p:tav>
                                      </p:tavLst>
                                    </p:anim>
                                    <p:anim calcmode="lin" valueType="num">
                                      <p:cBhvr additive="base">
                                        <p:cTn id="14"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anim calcmode="lin" valueType="num">
                                      <p:cBhvr additive="base">
                                        <p:cTn id="19" dur="500" fill="hold"/>
                                        <p:tgtEl>
                                          <p:spTgt spid="53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57"/>
                                        </p:tgtEl>
                                        <p:attrNameLst>
                                          <p:attrName>style.visibility</p:attrName>
                                        </p:attrNameLst>
                                      </p:cBhvr>
                                      <p:to>
                                        <p:strVal val="visible"/>
                                      </p:to>
                                    </p:set>
                                    <p:anim calcmode="lin" valueType="num">
                                      <p:cBhvr additive="base">
                                        <p:cTn id="25" dur="500" fill="hold"/>
                                        <p:tgtEl>
                                          <p:spTgt spid="53257"/>
                                        </p:tgtEl>
                                        <p:attrNameLst>
                                          <p:attrName>ppt_x</p:attrName>
                                        </p:attrNameLst>
                                      </p:cBhvr>
                                      <p:tavLst>
                                        <p:tav tm="0">
                                          <p:val>
                                            <p:strVal val="#ppt_x"/>
                                          </p:val>
                                        </p:tav>
                                        <p:tav tm="100000">
                                          <p:val>
                                            <p:strVal val="#ppt_x"/>
                                          </p:val>
                                        </p:tav>
                                      </p:tavLst>
                                    </p:anim>
                                    <p:anim calcmode="lin" valueType="num">
                                      <p:cBhvr additive="base">
                                        <p:cTn id="26" dur="500" fill="hold"/>
                                        <p:tgtEl>
                                          <p:spTgt spid="5325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250">
                                            <p:txEl>
                                              <p:pRg st="9" end="9"/>
                                            </p:txEl>
                                          </p:spTgt>
                                        </p:tgtEl>
                                        <p:attrNameLst>
                                          <p:attrName>style.visibility</p:attrName>
                                        </p:attrNameLst>
                                      </p:cBhvr>
                                      <p:to>
                                        <p:strVal val="visible"/>
                                      </p:to>
                                    </p:set>
                                    <p:anim calcmode="lin" valueType="num">
                                      <p:cBhvr additive="base">
                                        <p:cTn id="31" dur="500" fill="hold"/>
                                        <p:tgtEl>
                                          <p:spTgt spid="53250">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250">
                                            <p:txEl>
                                              <p:pRg st="10" end="10"/>
                                            </p:txEl>
                                          </p:spTgt>
                                        </p:tgtEl>
                                        <p:attrNameLst>
                                          <p:attrName>style.visibility</p:attrName>
                                        </p:attrNameLst>
                                      </p:cBhvr>
                                      <p:to>
                                        <p:strVal val="visible"/>
                                      </p:to>
                                    </p:set>
                                    <p:anim calcmode="lin" valueType="num">
                                      <p:cBhvr additive="base">
                                        <p:cTn id="37" dur="500" fill="hold"/>
                                        <p:tgtEl>
                                          <p:spTgt spid="53250">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9710BB13-E31D-A000-7725-020BD4F5731F}"/>
              </a:ext>
            </a:extLst>
          </p:cNvPr>
          <p:cNvSpPr>
            <a:spLocks noGrp="1"/>
          </p:cNvSpPr>
          <p:nvPr>
            <p:ph idx="1"/>
          </p:nvPr>
        </p:nvSpPr>
        <p:spPr>
          <a:xfrm>
            <a:off x="533400" y="762000"/>
            <a:ext cx="8229600" cy="5715000"/>
          </a:xfrm>
        </p:spPr>
        <p:txBody>
          <a:bodyPr/>
          <a:lstStyle/>
          <a:p>
            <a:pPr marL="365760" indent="-256032" algn="just" fontAlgn="auto">
              <a:spcAft>
                <a:spcPts val="0"/>
              </a:spcAft>
              <a:buFont typeface="Arial" charset="0"/>
              <a:buNone/>
              <a:defRPr/>
            </a:pPr>
            <a:r>
              <a:rPr lang="en-US" sz="2000" b="1" dirty="0">
                <a:solidFill>
                  <a:srgbClr val="FF0000"/>
                </a:solidFill>
              </a:rPr>
              <a:t>Condition of schedules to View-equivalent </a:t>
            </a:r>
            <a:r>
              <a:rPr lang="en-US" sz="2000" dirty="0"/>
              <a:t>	</a:t>
            </a:r>
          </a:p>
          <a:p>
            <a:pPr algn="just">
              <a:buFont typeface="Arial" charset="0"/>
              <a:buChar char="•"/>
              <a:defRPr/>
            </a:pPr>
            <a:r>
              <a:rPr lang="en-US" sz="2000" dirty="0"/>
              <a:t>Consider two schedules S1 and S2 each consisting of two transactions T1 and T2.</a:t>
            </a:r>
          </a:p>
          <a:p>
            <a:pPr algn="just">
              <a:buFont typeface="Arial" charset="0"/>
              <a:buChar char="•"/>
              <a:defRPr/>
            </a:pPr>
            <a:r>
              <a:rPr lang="en-US" sz="2000" dirty="0"/>
              <a:t>Schedules S1 and S2 are called view equivalent if the following all three conditions hold true for them-</a:t>
            </a:r>
          </a:p>
          <a:p>
            <a:pPr marL="365760" indent="-256032" algn="just" fontAlgn="auto">
              <a:spcAft>
                <a:spcPts val="0"/>
              </a:spcAft>
              <a:buFont typeface="Monotype Sorts" charset="2"/>
              <a:buNone/>
              <a:defRPr/>
            </a:pPr>
            <a:r>
              <a:rPr lang="en-US" sz="2000" dirty="0"/>
              <a:t>	</a:t>
            </a:r>
            <a:r>
              <a:rPr lang="en-US" sz="2000" b="1" dirty="0"/>
              <a:t>Note:- </a:t>
            </a:r>
            <a:r>
              <a:rPr lang="en-US" sz="2000" dirty="0"/>
              <a:t>Let us consider that the transactions T1 and T2 are being serialized to create two different schedules S1 and S2 which we want to be </a:t>
            </a:r>
            <a:r>
              <a:rPr lang="en-US" sz="2000" b="1" dirty="0"/>
              <a:t>View Equivalent and both T1 and T2 wants to access the same data </a:t>
            </a:r>
            <a:r>
              <a:rPr lang="en-US" sz="2000" dirty="0"/>
              <a:t>item.</a:t>
            </a:r>
          </a:p>
          <a:p>
            <a:pPr marL="365760" indent="-256032" fontAlgn="auto">
              <a:spcAft>
                <a:spcPts val="0"/>
              </a:spcAft>
              <a:buFont typeface="Monotype Sorts" charset="2"/>
              <a:buNone/>
              <a:defRPr/>
            </a:pPr>
            <a:r>
              <a:rPr lang="en-US" sz="2000" b="1" dirty="0">
                <a:solidFill>
                  <a:srgbClr val="FF0000"/>
                </a:solidFill>
              </a:rPr>
              <a:t>1)Initial Read </a:t>
            </a:r>
            <a:r>
              <a:rPr lang="en-US" sz="2000" dirty="0"/>
              <a:t/>
            </a:r>
            <a:br>
              <a:rPr lang="en-US" sz="2000" dirty="0"/>
            </a:br>
            <a:r>
              <a:rPr lang="en-US" sz="2000" dirty="0"/>
              <a:t>For each data item A, if transaction T</a:t>
            </a:r>
            <a:r>
              <a:rPr lang="en-US" sz="2000" baseline="-25000" dirty="0"/>
              <a:t>i</a:t>
            </a:r>
            <a:r>
              <a:rPr lang="en-US" sz="2000" dirty="0"/>
              <a:t> reads A from the database initially in schedule S1, then in schedule S2 also, T</a:t>
            </a:r>
            <a:r>
              <a:rPr lang="en-US" sz="2000" baseline="-25000" dirty="0"/>
              <a:t>i </a:t>
            </a:r>
            <a:r>
              <a:rPr lang="en-US" sz="2000" dirty="0"/>
              <a:t>must perform the initial read of A from the database.(“Initial readers must be same for all the data items”.)</a:t>
            </a:r>
          </a:p>
          <a:p>
            <a:pPr marL="365760" indent="-256032" fontAlgn="auto">
              <a:spcAft>
                <a:spcPts val="0"/>
              </a:spcAft>
              <a:buFont typeface="Monotype Sorts" charset="2"/>
              <a:buNone/>
              <a:defRPr/>
            </a:pPr>
            <a:endParaRPr lang="en-US" sz="2000" dirty="0"/>
          </a:p>
          <a:p>
            <a:pPr marL="365760" indent="-256032" fontAlgn="auto">
              <a:spcAft>
                <a:spcPts val="0"/>
              </a:spcAft>
              <a:buFont typeface="Monotype Sorts" charset="2"/>
              <a:buNone/>
              <a:defRPr/>
            </a:pPr>
            <a:endParaRPr lang="en-US" sz="2000" dirty="0"/>
          </a:p>
          <a:p>
            <a:pPr marL="365760" indent="-256032" fontAlgn="auto">
              <a:spcAft>
                <a:spcPts val="0"/>
              </a:spcAft>
              <a:buFont typeface="Monotype Sorts" charset="2"/>
              <a:buNone/>
              <a:defRPr/>
            </a:pPr>
            <a:endParaRPr lang="en-US" sz="2000" dirty="0"/>
          </a:p>
          <a:p>
            <a:pPr marL="365760" indent="-256032" fontAlgn="auto">
              <a:spcAft>
                <a:spcPts val="0"/>
              </a:spcAft>
              <a:buFont typeface="Monotype Sorts" charset="2"/>
              <a:buNone/>
              <a:defRPr/>
            </a:pPr>
            <a:r>
              <a:rPr lang="en-US" sz="2000" dirty="0"/>
              <a:t>                                 </a:t>
            </a:r>
            <a:r>
              <a:rPr lang="en-US" sz="2000" b="1" dirty="0">
                <a:solidFill>
                  <a:srgbClr val="FF0000"/>
                </a:solidFill>
              </a:rPr>
              <a:t>Transaction T1 is reading A from database. </a:t>
            </a:r>
          </a:p>
          <a:p>
            <a:pPr marL="365760" indent="-256032" fontAlgn="auto">
              <a:spcAft>
                <a:spcPts val="0"/>
              </a:spcAft>
              <a:buFont typeface="Monotype Sorts" charset="2"/>
              <a:buNone/>
              <a:defRPr/>
            </a:pPr>
            <a:endParaRPr lang="en-US" sz="2000" dirty="0"/>
          </a:p>
          <a:p>
            <a:pPr marL="365760" indent="-256032" algn="just" fontAlgn="auto">
              <a:spcAft>
                <a:spcPts val="0"/>
              </a:spcAft>
              <a:buFont typeface="Monotype Sorts" charset="2"/>
              <a:buNone/>
              <a:defRPr/>
            </a:pPr>
            <a:endParaRPr lang="en-US" sz="2000" dirty="0"/>
          </a:p>
        </p:txBody>
      </p:sp>
      <p:sp>
        <p:nvSpPr>
          <p:cNvPr id="4" name="Date Placeholder 3">
            <a:extLst>
              <a:ext uri="{FF2B5EF4-FFF2-40B4-BE49-F238E27FC236}">
                <a16:creationId xmlns="" xmlns:a16="http://schemas.microsoft.com/office/drawing/2014/main" id="{7C8DAF63-00C6-DBDB-3B6A-91E8BED4DD8D}"/>
              </a:ext>
            </a:extLst>
          </p:cNvPr>
          <p:cNvSpPr>
            <a:spLocks noGrp="1"/>
          </p:cNvSpPr>
          <p:nvPr>
            <p:ph type="dt" sz="quarter" idx="10"/>
          </p:nvPr>
        </p:nvSpPr>
        <p:spPr/>
        <p:txBody>
          <a:bodyPr/>
          <a:lstStyle/>
          <a:p>
            <a:pPr>
              <a:defRPr/>
            </a:pPr>
            <a:fld id="{EFC4A39B-E84C-4A2E-AFDC-368A395EF39F}" type="datetime1">
              <a:rPr lang="en-US"/>
              <a:pPr>
                <a:defRPr/>
              </a:pPr>
              <a:t>08/05/22</a:t>
            </a:fld>
            <a:endParaRPr lang="en-US"/>
          </a:p>
        </p:txBody>
      </p:sp>
      <p:sp>
        <p:nvSpPr>
          <p:cNvPr id="5" name="Footer Placeholder 4">
            <a:extLst>
              <a:ext uri="{FF2B5EF4-FFF2-40B4-BE49-F238E27FC236}">
                <a16:creationId xmlns="" xmlns:a16="http://schemas.microsoft.com/office/drawing/2014/main" id="{C7FC812F-03D7-3381-A3EF-9203E311D11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3493" name="Slide Number Placeholder 5">
            <a:extLst>
              <a:ext uri="{FF2B5EF4-FFF2-40B4-BE49-F238E27FC236}">
                <a16:creationId xmlns="" xmlns:a16="http://schemas.microsoft.com/office/drawing/2014/main" id="{E039FB83-E223-25B0-5F99-8CFB55D665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585DD8-D8C3-4456-880B-EC1ED28A90B5}" type="slidenum">
              <a:rPr lang="en-US" altLang="en-US">
                <a:solidFill>
                  <a:srgbClr val="898989"/>
                </a:solidFill>
                <a:latin typeface="Calibri" panose="020F0502020204030204" pitchFamily="34" charset="0"/>
              </a:rPr>
              <a:pPr/>
              <a:t>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E1DDC2A-9B3B-988B-3227-F6EBDAA759C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Condition of schedules to View-equivalent </a:t>
            </a:r>
          </a:p>
        </p:txBody>
      </p:sp>
      <p:pic>
        <p:nvPicPr>
          <p:cNvPr id="63495" name="Picture 2" descr="E:\NIET\Project\xLogo11.png.pagespeed.ic.pydHLuCQEZ.png">
            <a:extLst>
              <a:ext uri="{FF2B5EF4-FFF2-40B4-BE49-F238E27FC236}">
                <a16:creationId xmlns="" xmlns:a16="http://schemas.microsoft.com/office/drawing/2014/main" id="{B8B8E9AF-5629-FD5C-11B6-0F15FFDE5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 xmlns:a16="http://schemas.microsoft.com/office/drawing/2014/main" id="{AF0DBBF3-49DD-9EDE-30F3-739C5664C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724400"/>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986">
                                            <p:txEl>
                                              <p:pRg st="4" end="4"/>
                                            </p:txEl>
                                          </p:spTgt>
                                        </p:tgtEl>
                                        <p:attrNameLst>
                                          <p:attrName>style.visibility</p:attrName>
                                        </p:attrNameLst>
                                      </p:cBhvr>
                                      <p:to>
                                        <p:strVal val="visible"/>
                                      </p:to>
                                    </p:set>
                                    <p:anim calcmode="lin" valueType="num">
                                      <p:cBhvr additive="base">
                                        <p:cTn id="31"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986">
                                            <p:txEl>
                                              <p:pRg st="4" end="4"/>
                                            </p:txEl>
                                          </p:spTgt>
                                        </p:tgtEl>
                                        <p:attrNameLst>
                                          <p:attrName>style.visibility</p:attrName>
                                        </p:attrNameLst>
                                      </p:cBhvr>
                                      <p:to>
                                        <p:strVal val="visible"/>
                                      </p:to>
                                    </p:set>
                                    <p:anim calcmode="lin" valueType="num">
                                      <p:cBhvr additive="base">
                                        <p:cTn id="37"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1986">
                                            <p:txEl>
                                              <p:pRg st="8" end="8"/>
                                            </p:txEl>
                                          </p:spTgt>
                                        </p:tgtEl>
                                        <p:attrNameLst>
                                          <p:attrName>style.visibility</p:attrName>
                                        </p:attrNameLst>
                                      </p:cBhvr>
                                      <p:to>
                                        <p:strVal val="visible"/>
                                      </p:to>
                                    </p:set>
                                    <p:anim calcmode="lin" valueType="num">
                                      <p:cBhvr additive="base">
                                        <p:cTn id="43" dur="500" fill="hold"/>
                                        <p:tgtEl>
                                          <p:spTgt spid="4198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 xmlns:a16="http://schemas.microsoft.com/office/drawing/2014/main" id="{C4CA50D2-A408-E148-9201-28BF91E0951D}"/>
              </a:ext>
            </a:extLst>
          </p:cNvPr>
          <p:cNvSpPr>
            <a:spLocks noGrp="1"/>
          </p:cNvSpPr>
          <p:nvPr>
            <p:ph idx="1"/>
          </p:nvPr>
        </p:nvSpPr>
        <p:spPr>
          <a:xfrm>
            <a:off x="533400" y="762000"/>
            <a:ext cx="8229600" cy="5562600"/>
          </a:xfrm>
        </p:spPr>
        <p:txBody>
          <a:bodyPr/>
          <a:lstStyle/>
          <a:p>
            <a:pPr marL="365760" indent="-256032" fontAlgn="auto">
              <a:spcAft>
                <a:spcPts val="0"/>
              </a:spcAft>
              <a:buFont typeface="Monotype Sorts" charset="2"/>
              <a:buNone/>
              <a:defRPr/>
            </a:pPr>
            <a:r>
              <a:rPr lang="en-US" sz="2000" b="1" dirty="0">
                <a:solidFill>
                  <a:srgbClr val="FF0000"/>
                </a:solidFill>
              </a:rPr>
              <a:t>2)Updated Read  or intermediate read</a:t>
            </a:r>
          </a:p>
          <a:p>
            <a:pPr marL="365760" indent="-256032" algn="just" fontAlgn="auto">
              <a:spcAft>
                <a:spcPts val="0"/>
              </a:spcAft>
              <a:buFont typeface="Monotype Sorts" charset="2"/>
              <a:buNone/>
              <a:defRPr/>
            </a:pPr>
            <a:r>
              <a:rPr lang="en-US" sz="2000" dirty="0"/>
              <a:t>	If transaction T</a:t>
            </a:r>
            <a:r>
              <a:rPr lang="en-US" sz="2000" baseline="-25000" dirty="0"/>
              <a:t>i</a:t>
            </a:r>
            <a:r>
              <a:rPr lang="en-US" sz="2000" dirty="0"/>
              <a:t> reads a data item that has been updated by the transaction </a:t>
            </a:r>
            <a:r>
              <a:rPr lang="en-US" sz="2000" dirty="0" err="1"/>
              <a:t>T</a:t>
            </a:r>
            <a:r>
              <a:rPr lang="en-US" sz="2000" baseline="-25000" dirty="0" err="1"/>
              <a:t>j</a:t>
            </a:r>
            <a:r>
              <a:rPr lang="en-US" sz="2000" dirty="0"/>
              <a:t> in schedule S1, then in schedule S2 also, transaction T</a:t>
            </a:r>
            <a:r>
              <a:rPr lang="en-US" sz="2000" baseline="-25000" dirty="0"/>
              <a:t>i</a:t>
            </a:r>
            <a:r>
              <a:rPr lang="en-US" sz="2000" dirty="0"/>
              <a:t> must read the same data item that has been updated by the transaction </a:t>
            </a:r>
            <a:r>
              <a:rPr lang="en-US" sz="2000" dirty="0" err="1"/>
              <a:t>T</a:t>
            </a:r>
            <a:r>
              <a:rPr lang="en-US" sz="2000" baseline="-25000" dirty="0" err="1"/>
              <a:t>j</a:t>
            </a:r>
            <a:r>
              <a:rPr lang="en-US" sz="2000" baseline="-25000" dirty="0"/>
              <a:t>.</a:t>
            </a:r>
          </a:p>
          <a:p>
            <a:pPr marL="365760" indent="-256032" algn="just" fontAlgn="auto">
              <a:spcAft>
                <a:spcPts val="0"/>
              </a:spcAft>
              <a:buFont typeface="Monotype Sorts" charset="2"/>
              <a:buNone/>
              <a:defRPr/>
            </a:pPr>
            <a:r>
              <a:rPr lang="en-US" sz="2000" baseline="-25000" dirty="0">
                <a:solidFill>
                  <a:srgbClr val="FF0000"/>
                </a:solidFill>
              </a:rPr>
              <a:t>											</a:t>
            </a:r>
            <a:r>
              <a:rPr lang="en-US" sz="2000" b="1" baseline="-25000" dirty="0">
                <a:solidFill>
                  <a:srgbClr val="FF0000"/>
                </a:solidFill>
              </a:rPr>
              <a:t>(</a:t>
            </a:r>
            <a:r>
              <a:rPr lang="en-US" sz="2000" b="1" dirty="0">
                <a:solidFill>
                  <a:srgbClr val="FF0000"/>
                </a:solidFill>
              </a:rPr>
              <a:t>“Write-read sequence must be same.”.</a:t>
            </a:r>
            <a:r>
              <a:rPr lang="en-US" sz="2000" b="1" baseline="-25000" dirty="0">
                <a:solidFill>
                  <a:srgbClr val="FF0000"/>
                </a:solidFill>
              </a:rPr>
              <a:t>)</a:t>
            </a:r>
          </a:p>
          <a:p>
            <a:pPr marL="365760" indent="-256032" algn="just" fontAlgn="auto">
              <a:spcAft>
                <a:spcPts val="0"/>
              </a:spcAft>
              <a:buFont typeface="Monotype Sorts" charset="2"/>
              <a:buNone/>
              <a:defRPr/>
            </a:pPr>
            <a:endParaRPr lang="en-US" sz="2000" baseline="-25000" dirty="0"/>
          </a:p>
          <a:p>
            <a:pPr marL="365760" indent="-256032" algn="just" fontAlgn="auto">
              <a:spcAft>
                <a:spcPts val="0"/>
              </a:spcAft>
              <a:buFont typeface="Monotype Sorts" charset="2"/>
              <a:buNone/>
              <a:defRPr/>
            </a:pPr>
            <a:endParaRPr lang="en-US" sz="2000" baseline="-25000" dirty="0"/>
          </a:p>
          <a:p>
            <a:pPr marL="365760" indent="-256032" algn="just" fontAlgn="auto">
              <a:spcAft>
                <a:spcPts val="0"/>
              </a:spcAft>
              <a:buFont typeface="Monotype Sorts" charset="2"/>
              <a:buNone/>
              <a:defRPr/>
            </a:pPr>
            <a:endParaRPr lang="en-US" sz="2000" baseline="-25000" dirty="0"/>
          </a:p>
          <a:p>
            <a:pPr marL="365760" indent="-256032" algn="just" fontAlgn="auto">
              <a:spcAft>
                <a:spcPts val="0"/>
              </a:spcAft>
              <a:buFont typeface="Monotype Sorts" charset="2"/>
              <a:buNone/>
              <a:defRPr/>
            </a:pPr>
            <a:endParaRPr lang="en-US" sz="2000" baseline="-25000" dirty="0"/>
          </a:p>
          <a:p>
            <a:pPr marL="365760" indent="-256032" algn="just" fontAlgn="auto">
              <a:spcAft>
                <a:spcPts val="0"/>
              </a:spcAft>
              <a:buFont typeface="Monotype Sorts" charset="2"/>
              <a:buNone/>
              <a:defRPr/>
            </a:pPr>
            <a:endParaRPr lang="en-US" sz="2000" baseline="-25000" dirty="0"/>
          </a:p>
          <a:p>
            <a:pPr marL="365760" indent="-256032" algn="just" fontAlgn="auto">
              <a:spcAft>
                <a:spcPts val="0"/>
              </a:spcAft>
              <a:buFont typeface="Monotype Sorts" charset="2"/>
              <a:buNone/>
              <a:defRPr/>
            </a:pPr>
            <a:endParaRPr lang="en-US" sz="2000" dirty="0"/>
          </a:p>
          <a:p>
            <a:pPr algn="just" eaLnBrk="1" hangingPunct="1">
              <a:buFont typeface="Arial" charset="0"/>
              <a:buNone/>
              <a:defRPr/>
            </a:pPr>
            <a:r>
              <a:rPr lang="en-US" sz="2000" dirty="0"/>
              <a:t>	</a:t>
            </a:r>
          </a:p>
          <a:p>
            <a:pPr algn="just" eaLnBrk="1" hangingPunct="1">
              <a:buFont typeface="Arial" charset="0"/>
              <a:buNone/>
              <a:defRPr/>
            </a:pPr>
            <a:endParaRPr lang="en-US" sz="2000" dirty="0"/>
          </a:p>
          <a:p>
            <a:pPr algn="just" eaLnBrk="1" hangingPunct="1">
              <a:buFont typeface="Arial" charset="0"/>
              <a:buNone/>
              <a:defRPr/>
            </a:pPr>
            <a:r>
              <a:rPr lang="en-US" sz="2000" dirty="0"/>
              <a:t>	Above two schedule are not view-equivalent as in S1 :T3 is reading A updated by T2, in S2 T3 is reading A updated by T1. </a:t>
            </a:r>
            <a:endParaRPr lang="en-US" sz="2000" b="1" dirty="0"/>
          </a:p>
        </p:txBody>
      </p:sp>
      <p:sp>
        <p:nvSpPr>
          <p:cNvPr id="4" name="Date Placeholder 3">
            <a:extLst>
              <a:ext uri="{FF2B5EF4-FFF2-40B4-BE49-F238E27FC236}">
                <a16:creationId xmlns="" xmlns:a16="http://schemas.microsoft.com/office/drawing/2014/main" id="{234CCD5C-A9DB-5EDD-A210-5EC7E703B487}"/>
              </a:ext>
            </a:extLst>
          </p:cNvPr>
          <p:cNvSpPr>
            <a:spLocks noGrp="1"/>
          </p:cNvSpPr>
          <p:nvPr>
            <p:ph type="dt" sz="quarter" idx="10"/>
          </p:nvPr>
        </p:nvSpPr>
        <p:spPr/>
        <p:txBody>
          <a:bodyPr/>
          <a:lstStyle/>
          <a:p>
            <a:pPr>
              <a:defRPr/>
            </a:pPr>
            <a:fld id="{806040DA-A16F-4827-A2E6-F9A2B5A4B303}" type="datetime1">
              <a:rPr lang="en-US"/>
              <a:pPr>
                <a:defRPr/>
              </a:pPr>
              <a:t>08/05/22</a:t>
            </a:fld>
            <a:endParaRPr lang="en-US"/>
          </a:p>
        </p:txBody>
      </p:sp>
      <p:sp>
        <p:nvSpPr>
          <p:cNvPr id="5" name="Footer Placeholder 4">
            <a:extLst>
              <a:ext uri="{FF2B5EF4-FFF2-40B4-BE49-F238E27FC236}">
                <a16:creationId xmlns="" xmlns:a16="http://schemas.microsoft.com/office/drawing/2014/main" id="{D610CF5E-C130-61A7-3752-DAA2CF039761}"/>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4517" name="Slide Number Placeholder 5">
            <a:extLst>
              <a:ext uri="{FF2B5EF4-FFF2-40B4-BE49-F238E27FC236}">
                <a16:creationId xmlns="" xmlns:a16="http://schemas.microsoft.com/office/drawing/2014/main" id="{39DAC67D-584B-52BC-6CF5-DDCE08C1C3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673812-A936-4FA4-B0A8-A9565507D5A8}" type="slidenum">
              <a:rPr lang="en-US" altLang="en-US">
                <a:solidFill>
                  <a:srgbClr val="898989"/>
                </a:solidFill>
                <a:latin typeface="Calibri" panose="020F0502020204030204" pitchFamily="34" charset="0"/>
              </a:rPr>
              <a:pPr/>
              <a:t>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9763221-BBE8-7301-914D-CE5720A07CC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                  (CO4)</a:t>
            </a:r>
          </a:p>
        </p:txBody>
      </p:sp>
      <p:pic>
        <p:nvPicPr>
          <p:cNvPr id="64519" name="Picture 2" descr="E:\NIET\Project\xLogo11.png.pagespeed.ic.pydHLuCQEZ.png">
            <a:extLst>
              <a:ext uri="{FF2B5EF4-FFF2-40B4-BE49-F238E27FC236}">
                <a16:creationId xmlns="" xmlns:a16="http://schemas.microsoft.com/office/drawing/2014/main" id="{B8B1DEAB-007C-E6DF-59AD-ABA726B3E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3">
            <a:extLst>
              <a:ext uri="{FF2B5EF4-FFF2-40B4-BE49-F238E27FC236}">
                <a16:creationId xmlns="" xmlns:a16="http://schemas.microsoft.com/office/drawing/2014/main" id="{9D071254-C2D7-6962-2C6F-102095A8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57959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anim calcmode="lin" valueType="num">
                                      <p:cBhvr additive="base">
                                        <p:cTn id="11"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 calcmode="lin" valueType="num">
                                      <p:cBhvr additive="base">
                                        <p:cTn id="1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5304"/>
                                        </p:tgtEl>
                                        <p:attrNameLst>
                                          <p:attrName>style.visibility</p:attrName>
                                        </p:attrNameLst>
                                      </p:cBhvr>
                                      <p:to>
                                        <p:strVal val="visible"/>
                                      </p:to>
                                    </p:set>
                                    <p:anim calcmode="lin" valueType="num">
                                      <p:cBhvr additive="base">
                                        <p:cTn id="23" dur="500" fill="hold"/>
                                        <p:tgtEl>
                                          <p:spTgt spid="55304"/>
                                        </p:tgtEl>
                                        <p:attrNameLst>
                                          <p:attrName>ppt_x</p:attrName>
                                        </p:attrNameLst>
                                      </p:cBhvr>
                                      <p:tavLst>
                                        <p:tav tm="0">
                                          <p:val>
                                            <p:strVal val="#ppt_x"/>
                                          </p:val>
                                        </p:tav>
                                        <p:tav tm="100000">
                                          <p:val>
                                            <p:strVal val="#ppt_x"/>
                                          </p:val>
                                        </p:tav>
                                      </p:tavLst>
                                    </p:anim>
                                    <p:anim calcmode="lin" valueType="num">
                                      <p:cBhvr additive="base">
                                        <p:cTn id="24" dur="500" fill="hold"/>
                                        <p:tgtEl>
                                          <p:spTgt spid="5530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1202">
                                            <p:txEl>
                                              <p:pRg st="11" end="11"/>
                                            </p:txEl>
                                          </p:spTgt>
                                        </p:tgtEl>
                                        <p:attrNameLst>
                                          <p:attrName>style.visibility</p:attrName>
                                        </p:attrNameLst>
                                      </p:cBhvr>
                                      <p:to>
                                        <p:strVal val="visible"/>
                                      </p:to>
                                    </p:set>
                                    <p:anim calcmode="lin" valueType="num">
                                      <p:cBhvr additive="base">
                                        <p:cTn id="29" dur="500" fill="hold"/>
                                        <p:tgtEl>
                                          <p:spTgt spid="51202">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073143-F013-9C6A-9E2F-CE1048FFEFDA}"/>
              </a:ext>
            </a:extLst>
          </p:cNvPr>
          <p:cNvSpPr>
            <a:spLocks noGrp="1"/>
          </p:cNvSpPr>
          <p:nvPr>
            <p:ph type="dt" sz="quarter" idx="10"/>
          </p:nvPr>
        </p:nvSpPr>
        <p:spPr/>
        <p:txBody>
          <a:bodyPr/>
          <a:lstStyle/>
          <a:p>
            <a:pPr>
              <a:defRPr/>
            </a:pPr>
            <a:fld id="{9363CE2C-C229-4441-8E9F-C81F632C9549}" type="datetime1">
              <a:rPr lang="en-US"/>
              <a:pPr>
                <a:defRPr/>
              </a:pPr>
              <a:t>08/05/22</a:t>
            </a:fld>
            <a:endParaRPr lang="en-US"/>
          </a:p>
        </p:txBody>
      </p:sp>
      <p:sp>
        <p:nvSpPr>
          <p:cNvPr id="5" name="Footer Placeholder 4">
            <a:extLst>
              <a:ext uri="{FF2B5EF4-FFF2-40B4-BE49-F238E27FC236}">
                <a16:creationId xmlns="" xmlns:a16="http://schemas.microsoft.com/office/drawing/2014/main" id="{AF5759D1-AE64-2ED5-6E5F-2DF5338E6DD0}"/>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5540" name="Slide Number Placeholder 5">
            <a:extLst>
              <a:ext uri="{FF2B5EF4-FFF2-40B4-BE49-F238E27FC236}">
                <a16:creationId xmlns="" xmlns:a16="http://schemas.microsoft.com/office/drawing/2014/main" id="{AE613DCA-6DE4-7DA4-2275-2D108D37A5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7A86EE-B0A0-4875-8164-AEF0F678D0E9}" type="slidenum">
              <a:rPr lang="en-US" altLang="en-US">
                <a:solidFill>
                  <a:srgbClr val="898989"/>
                </a:solidFill>
                <a:latin typeface="Calibri" panose="020F0502020204030204" pitchFamily="34" charset="0"/>
              </a:rPr>
              <a:pPr/>
              <a:t>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2D586CC-1953-DE39-7459-6163B15B83A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a:t>
            </a:r>
          </a:p>
        </p:txBody>
      </p:sp>
      <p:pic>
        <p:nvPicPr>
          <p:cNvPr id="65542" name="Picture 2" descr="E:\NIET\Project\xLogo11.png.pagespeed.ic.pydHLuCQEZ.png">
            <a:extLst>
              <a:ext uri="{FF2B5EF4-FFF2-40B4-BE49-F238E27FC236}">
                <a16:creationId xmlns="" xmlns:a16="http://schemas.microsoft.com/office/drawing/2014/main" id="{8FE4C217-7C66-87B8-1F2C-D2C529724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2">
            <a:extLst>
              <a:ext uri="{FF2B5EF4-FFF2-40B4-BE49-F238E27FC236}">
                <a16:creationId xmlns="" xmlns:a16="http://schemas.microsoft.com/office/drawing/2014/main" id="{39F32C42-B108-C5CF-9C87-9A98F12394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3048000"/>
            <a:ext cx="5562600" cy="1609725"/>
          </a:xfrm>
          <a:noFill/>
        </p:spPr>
      </p:pic>
      <p:sp>
        <p:nvSpPr>
          <p:cNvPr id="9" name="Rectangle 8">
            <a:extLst>
              <a:ext uri="{FF2B5EF4-FFF2-40B4-BE49-F238E27FC236}">
                <a16:creationId xmlns="" xmlns:a16="http://schemas.microsoft.com/office/drawing/2014/main" id="{44D06FBF-70A2-5E78-42F9-529FE049EE54}"/>
              </a:ext>
            </a:extLst>
          </p:cNvPr>
          <p:cNvSpPr/>
          <p:nvPr/>
        </p:nvSpPr>
        <p:spPr>
          <a:xfrm>
            <a:off x="304800" y="4800600"/>
            <a:ext cx="8610600" cy="708025"/>
          </a:xfrm>
          <a:prstGeom prst="rect">
            <a:avLst/>
          </a:prstGeom>
        </p:spPr>
        <p:txBody>
          <a:bodyPr>
            <a:spAutoFit/>
          </a:bodyPr>
          <a:lstStyle/>
          <a:p>
            <a:pPr eaLnBrk="1" hangingPunct="1">
              <a:defRPr/>
            </a:pPr>
            <a:r>
              <a:rPr lang="en-US" sz="2000" dirty="0">
                <a:latin typeface="+mn-lt"/>
                <a:cs typeface="Arial" charset="0"/>
              </a:rPr>
              <a:t>	Above two schedules are not view-equivalent as Final write operation in 	S1 is done by T1 while in S2 done by T2. </a:t>
            </a:r>
          </a:p>
        </p:txBody>
      </p:sp>
      <p:sp>
        <p:nvSpPr>
          <p:cNvPr id="56329" name="Rectangle 9">
            <a:extLst>
              <a:ext uri="{FF2B5EF4-FFF2-40B4-BE49-F238E27FC236}">
                <a16:creationId xmlns="" xmlns:a16="http://schemas.microsoft.com/office/drawing/2014/main" id="{0617864C-8BF7-6139-2660-4B0BD0C6BA79}"/>
              </a:ext>
            </a:extLst>
          </p:cNvPr>
          <p:cNvSpPr>
            <a:spLocks noChangeArrowheads="1"/>
          </p:cNvSpPr>
          <p:nvPr/>
        </p:nvSpPr>
        <p:spPr bwMode="auto">
          <a:xfrm>
            <a:off x="609600" y="1066800"/>
            <a:ext cx="7467600" cy="1878013"/>
          </a:xfrm>
          <a:prstGeom prst="rect">
            <a:avLst/>
          </a:prstGeom>
          <a:noFill/>
          <a:ln w="9525">
            <a:noFill/>
            <a:miter lim="800000"/>
            <a:headEnd/>
            <a:tailEnd/>
          </a:ln>
        </p:spPr>
        <p:txBody>
          <a:bodyPr>
            <a:spAutoFit/>
          </a:bodyPr>
          <a:lstStyle/>
          <a:p>
            <a:pPr algn="just" eaLnBrk="1" hangingPunct="1">
              <a:defRPr/>
            </a:pPr>
            <a:r>
              <a:rPr lang="en-US" sz="2000" b="1" dirty="0">
                <a:solidFill>
                  <a:srgbClr val="FF0000"/>
                </a:solidFill>
                <a:latin typeface="+mn-lt"/>
                <a:cs typeface="Arial" charset="0"/>
              </a:rPr>
              <a:t>3)Final Write operation </a:t>
            </a:r>
          </a:p>
          <a:p>
            <a:pPr algn="just" eaLnBrk="1" hangingPunct="1">
              <a:defRPr/>
            </a:pPr>
            <a:r>
              <a:rPr lang="en-US" sz="2000" dirty="0">
                <a:latin typeface="+mn-lt"/>
                <a:cs typeface="Arial" charset="0"/>
              </a:rPr>
              <a:t>For each data item A, if A has been updated at last by transaction T</a:t>
            </a:r>
            <a:r>
              <a:rPr lang="en-US" sz="2000" baseline="-25000" dirty="0">
                <a:latin typeface="+mn-lt"/>
                <a:cs typeface="Arial" charset="0"/>
              </a:rPr>
              <a:t>i</a:t>
            </a:r>
            <a:r>
              <a:rPr lang="en-US" sz="2000" dirty="0">
                <a:latin typeface="+mn-lt"/>
                <a:cs typeface="Arial" charset="0"/>
              </a:rPr>
              <a:t> in schedule S1, then in schedule S2 also, A must be updated at last by transaction T</a:t>
            </a:r>
            <a:r>
              <a:rPr lang="en-US" sz="2000" baseline="-25000" dirty="0">
                <a:latin typeface="+mn-lt"/>
                <a:cs typeface="Arial" charset="0"/>
              </a:rPr>
              <a:t>i</a:t>
            </a:r>
            <a:r>
              <a:rPr lang="en-US" sz="2000" dirty="0">
                <a:latin typeface="+mn-lt"/>
                <a:cs typeface="Arial" charset="0"/>
              </a:rPr>
              <a:t>.</a:t>
            </a:r>
            <a:r>
              <a:rPr lang="en-US" sz="2000" b="1" dirty="0">
                <a:latin typeface="+mn-lt"/>
                <a:cs typeface="Arial" charset="0"/>
              </a:rPr>
              <a:t> </a:t>
            </a:r>
          </a:p>
          <a:p>
            <a:pPr algn="just" eaLnBrk="1" hangingPunct="1">
              <a:defRPr/>
            </a:pPr>
            <a:endParaRPr lang="en-US" b="1" dirty="0">
              <a:latin typeface="Arial" charset="0"/>
              <a:cs typeface="Arial" charset="0"/>
            </a:endParaRPr>
          </a:p>
          <a:p>
            <a:pPr algn="ctr" eaLnBrk="1" hangingPunct="1">
              <a:defRPr/>
            </a:pPr>
            <a:r>
              <a:rPr lang="en-US" b="1" dirty="0">
                <a:solidFill>
                  <a:srgbClr val="FF0000"/>
                </a:solidFill>
                <a:latin typeface="Arial" charset="0"/>
                <a:cs typeface="Arial" charset="0"/>
              </a:rPr>
              <a:t>“Final writers must be same for all the data items”.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9">
                                            <p:txEl>
                                              <p:pRg st="0" end="0"/>
                                            </p:txEl>
                                          </p:spTgt>
                                        </p:tgtEl>
                                        <p:attrNameLst>
                                          <p:attrName>style.visibility</p:attrName>
                                        </p:attrNameLst>
                                      </p:cBhvr>
                                      <p:to>
                                        <p:strVal val="visible"/>
                                      </p:to>
                                    </p:set>
                                    <p:anim calcmode="lin" valueType="num">
                                      <p:cBhvr additive="base">
                                        <p:cTn id="7" dur="500" fill="hold"/>
                                        <p:tgtEl>
                                          <p:spTgt spid="563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9">
                                            <p:txEl>
                                              <p:pRg st="1" end="1"/>
                                            </p:txEl>
                                          </p:spTgt>
                                        </p:tgtEl>
                                        <p:attrNameLst>
                                          <p:attrName>style.visibility</p:attrName>
                                        </p:attrNameLst>
                                      </p:cBhvr>
                                      <p:to>
                                        <p:strVal val="visible"/>
                                      </p:to>
                                    </p:set>
                                    <p:anim calcmode="lin" valueType="num">
                                      <p:cBhvr additive="base">
                                        <p:cTn id="11" dur="500" fill="hold"/>
                                        <p:tgtEl>
                                          <p:spTgt spid="563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6329">
                                            <p:txEl>
                                              <p:pRg st="3" end="3"/>
                                            </p:txEl>
                                          </p:spTgt>
                                        </p:tgtEl>
                                        <p:attrNameLst>
                                          <p:attrName>style.visibility</p:attrName>
                                        </p:attrNameLst>
                                      </p:cBhvr>
                                      <p:to>
                                        <p:strVal val="visible"/>
                                      </p:to>
                                    </p:set>
                                    <p:anim calcmode="lin" valueType="num">
                                      <p:cBhvr additive="base">
                                        <p:cTn id="17" dur="500" fill="hold"/>
                                        <p:tgtEl>
                                          <p:spTgt spid="5632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6327"/>
                                        </p:tgtEl>
                                        <p:attrNameLst>
                                          <p:attrName>style.visibility</p:attrName>
                                        </p:attrNameLst>
                                      </p:cBhvr>
                                      <p:to>
                                        <p:strVal val="visible"/>
                                      </p:to>
                                    </p:set>
                                    <p:anim calcmode="lin" valueType="num">
                                      <p:cBhvr additive="base">
                                        <p:cTn id="23" dur="500" fill="hold"/>
                                        <p:tgtEl>
                                          <p:spTgt spid="56327"/>
                                        </p:tgtEl>
                                        <p:attrNameLst>
                                          <p:attrName>ppt_x</p:attrName>
                                        </p:attrNameLst>
                                      </p:cBhvr>
                                      <p:tavLst>
                                        <p:tav tm="0">
                                          <p:val>
                                            <p:strVal val="#ppt_x"/>
                                          </p:val>
                                        </p:tav>
                                        <p:tav tm="100000">
                                          <p:val>
                                            <p:strVal val="#ppt_x"/>
                                          </p:val>
                                        </p:tav>
                                      </p:tavLst>
                                    </p:anim>
                                    <p:anim calcmode="lin" valueType="num">
                                      <p:cBhvr additive="base">
                                        <p:cTn id="24" dur="500" fill="hold"/>
                                        <p:tgtEl>
                                          <p:spTgt spid="5632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 xmlns:a16="http://schemas.microsoft.com/office/drawing/2014/main" id="{0E41D050-95EE-DC02-3869-5E28FABAB3CB}"/>
              </a:ext>
            </a:extLst>
          </p:cNvPr>
          <p:cNvSpPr>
            <a:spLocks noGrp="1"/>
          </p:cNvSpPr>
          <p:nvPr>
            <p:ph idx="1"/>
          </p:nvPr>
        </p:nvSpPr>
        <p:spPr>
          <a:xfrm>
            <a:off x="533400" y="762000"/>
            <a:ext cx="8229600" cy="5562600"/>
          </a:xfrm>
        </p:spPr>
        <p:txBody>
          <a:bodyPr/>
          <a:lstStyle/>
          <a:p>
            <a:pPr>
              <a:buFont typeface="Arial" panose="020B0604020202020204" pitchFamily="34" charset="0"/>
              <a:buNone/>
            </a:pPr>
            <a:r>
              <a:rPr lang="en-US" altLang="en-US" sz="2400" b="1" dirty="0">
                <a:solidFill>
                  <a:srgbClr val="FF0000"/>
                </a:solidFill>
              </a:rPr>
              <a:t>Lets take an example</a:t>
            </a:r>
            <a:r>
              <a:rPr lang="en-US" altLang="en-US" sz="2400" b="1" dirty="0"/>
              <a:t>.</a:t>
            </a:r>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r>
              <a:rPr lang="en-US" altLang="en-US" sz="2000" dirty="0"/>
              <a:t>Lets check the three conditions of view serializability.</a:t>
            </a:r>
          </a:p>
          <a:p>
            <a:pPr>
              <a:buFont typeface="Arial" panose="020B0604020202020204" pitchFamily="34" charset="0"/>
              <a:buNone/>
            </a:pPr>
            <a:r>
              <a:rPr lang="en-US" altLang="en-US" sz="2000" b="1" dirty="0"/>
              <a:t>1. Initial Read</a:t>
            </a:r>
          </a:p>
          <a:p>
            <a:r>
              <a:rPr lang="en-US" altLang="en-US" sz="2000" dirty="0"/>
              <a:t>In schedule S1, transaction T1 first reads the data item X. In S2 also transaction T1 first reads the data item X.</a:t>
            </a:r>
          </a:p>
          <a:p>
            <a:r>
              <a:rPr lang="en-US" altLang="en-US" sz="2000" dirty="0"/>
              <a:t>Lets check for Y. In schedule S1, transaction T1 first reads the data item Y. In S2 also the first read operation on Y is performed by T1.</a:t>
            </a:r>
          </a:p>
          <a:p>
            <a:r>
              <a:rPr lang="en-US" altLang="en-US" sz="2000" dirty="0"/>
              <a:t>We checked for both data items X &amp; Y and the</a:t>
            </a:r>
            <a:r>
              <a:rPr lang="en-US" altLang="en-US" sz="2000" b="1" dirty="0"/>
              <a:t> initial read</a:t>
            </a:r>
            <a:r>
              <a:rPr lang="en-US" altLang="en-US" sz="2000" dirty="0"/>
              <a:t> condition is satisfied in S1 &amp; S2.</a:t>
            </a:r>
          </a:p>
          <a:p>
            <a:pPr>
              <a:buFont typeface="Arial" panose="020B0604020202020204" pitchFamily="34" charset="0"/>
              <a:buNone/>
            </a:pPr>
            <a:endParaRPr lang="en-US" altLang="en-US" sz="2400" b="1" dirty="0"/>
          </a:p>
        </p:txBody>
      </p:sp>
      <p:sp>
        <p:nvSpPr>
          <p:cNvPr id="4" name="Date Placeholder 3">
            <a:extLst>
              <a:ext uri="{FF2B5EF4-FFF2-40B4-BE49-F238E27FC236}">
                <a16:creationId xmlns="" xmlns:a16="http://schemas.microsoft.com/office/drawing/2014/main" id="{D8CB1037-DE7C-285D-64B6-0E8A5E6CBD37}"/>
              </a:ext>
            </a:extLst>
          </p:cNvPr>
          <p:cNvSpPr>
            <a:spLocks noGrp="1"/>
          </p:cNvSpPr>
          <p:nvPr>
            <p:ph type="dt" sz="quarter" idx="10"/>
          </p:nvPr>
        </p:nvSpPr>
        <p:spPr/>
        <p:txBody>
          <a:bodyPr/>
          <a:lstStyle/>
          <a:p>
            <a:pPr>
              <a:defRPr/>
            </a:pPr>
            <a:fld id="{E4E5286A-A235-4290-9D8E-9FC346715E94}" type="datetime1">
              <a:rPr lang="en-US"/>
              <a:pPr>
                <a:defRPr/>
              </a:pPr>
              <a:t>08/05/22</a:t>
            </a:fld>
            <a:endParaRPr lang="en-US"/>
          </a:p>
        </p:txBody>
      </p:sp>
      <p:sp>
        <p:nvSpPr>
          <p:cNvPr id="5" name="Footer Placeholder 4">
            <a:extLst>
              <a:ext uri="{FF2B5EF4-FFF2-40B4-BE49-F238E27FC236}">
                <a16:creationId xmlns="" xmlns:a16="http://schemas.microsoft.com/office/drawing/2014/main" id="{1BC50639-63FA-4CD5-CEA9-9D267B1B44E0}"/>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6565" name="Slide Number Placeholder 5">
            <a:extLst>
              <a:ext uri="{FF2B5EF4-FFF2-40B4-BE49-F238E27FC236}">
                <a16:creationId xmlns="" xmlns:a16="http://schemas.microsoft.com/office/drawing/2014/main" id="{3C757FB3-E964-D48F-79E1-5399227BA0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2F45FD-45A4-4570-B4A7-6707D22FA0DE}" type="slidenum">
              <a:rPr lang="en-US" altLang="en-US">
                <a:solidFill>
                  <a:srgbClr val="898989"/>
                </a:solidFill>
                <a:latin typeface="Calibri" panose="020F0502020204030204" pitchFamily="34" charset="0"/>
              </a:rPr>
              <a:pPr/>
              <a:t>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4E6CC2C-FD04-962F-5B49-4EF2E4A6639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a:t>
            </a:r>
          </a:p>
        </p:txBody>
      </p:sp>
      <p:pic>
        <p:nvPicPr>
          <p:cNvPr id="66567" name="Picture 2" descr="E:\NIET\Project\xLogo11.png.pagespeed.ic.pydHLuCQEZ.png">
            <a:extLst>
              <a:ext uri="{FF2B5EF4-FFF2-40B4-BE49-F238E27FC236}">
                <a16:creationId xmlns="" xmlns:a16="http://schemas.microsoft.com/office/drawing/2014/main" id="{35ED767A-84FA-E1B0-E071-A46067417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3">
            <a:extLst>
              <a:ext uri="{FF2B5EF4-FFF2-40B4-BE49-F238E27FC236}">
                <a16:creationId xmlns="" xmlns:a16="http://schemas.microsoft.com/office/drawing/2014/main" id="{5770E3A8-90CA-5B1C-E351-9AF822633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5">
            <a:extLst>
              <a:ext uri="{FF2B5EF4-FFF2-40B4-BE49-F238E27FC236}">
                <a16:creationId xmlns="" xmlns:a16="http://schemas.microsoft.com/office/drawing/2014/main" id="{495E3A66-72B3-95EB-035E-A9299C41F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219200"/>
            <a:ext cx="17811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anim calcmode="lin" valueType="num">
                                      <p:cBhvr additive="base">
                                        <p:cTn id="13" dur="500" fill="hold"/>
                                        <p:tgtEl>
                                          <p:spTgt spid="57352"/>
                                        </p:tgtEl>
                                        <p:attrNameLst>
                                          <p:attrName>ppt_x</p:attrName>
                                        </p:attrNameLst>
                                      </p:cBhvr>
                                      <p:tavLst>
                                        <p:tav tm="0">
                                          <p:val>
                                            <p:strVal val="#ppt_x"/>
                                          </p:val>
                                        </p:tav>
                                        <p:tav tm="100000">
                                          <p:val>
                                            <p:strVal val="#ppt_x"/>
                                          </p:val>
                                        </p:tav>
                                      </p:tavLst>
                                    </p:anim>
                                    <p:anim calcmode="lin" valueType="num">
                                      <p:cBhvr additive="base">
                                        <p:cTn id="14" dur="500" fill="hold"/>
                                        <p:tgtEl>
                                          <p:spTgt spid="573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53"/>
                                        </p:tgtEl>
                                        <p:attrNameLst>
                                          <p:attrName>style.visibility</p:attrName>
                                        </p:attrNameLst>
                                      </p:cBhvr>
                                      <p:to>
                                        <p:strVal val="visible"/>
                                      </p:to>
                                    </p:set>
                                    <p:anim calcmode="lin" valueType="num">
                                      <p:cBhvr additive="base">
                                        <p:cTn id="19" dur="500" fill="hold"/>
                                        <p:tgtEl>
                                          <p:spTgt spid="57353"/>
                                        </p:tgtEl>
                                        <p:attrNameLst>
                                          <p:attrName>ppt_x</p:attrName>
                                        </p:attrNameLst>
                                      </p:cBhvr>
                                      <p:tavLst>
                                        <p:tav tm="0">
                                          <p:val>
                                            <p:strVal val="#ppt_x"/>
                                          </p:val>
                                        </p:tav>
                                        <p:tav tm="100000">
                                          <p:val>
                                            <p:strVal val="#ppt_x"/>
                                          </p:val>
                                        </p:tav>
                                      </p:tavLst>
                                    </p:anim>
                                    <p:anim calcmode="lin" valueType="num">
                                      <p:cBhvr additive="base">
                                        <p:cTn id="20"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7346">
                                            <p:txEl>
                                              <p:pRg st="6" end="6"/>
                                            </p:txEl>
                                          </p:spTgt>
                                        </p:tgtEl>
                                        <p:attrNameLst>
                                          <p:attrName>style.visibility</p:attrName>
                                        </p:attrNameLst>
                                      </p:cBhvr>
                                      <p:to>
                                        <p:strVal val="visible"/>
                                      </p:to>
                                    </p:set>
                                    <p:anim calcmode="lin" valueType="num">
                                      <p:cBhvr additive="base">
                                        <p:cTn id="25" dur="500" fill="hold"/>
                                        <p:tgtEl>
                                          <p:spTgt spid="5734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7346">
                                            <p:txEl>
                                              <p:pRg st="7" end="7"/>
                                            </p:txEl>
                                          </p:spTgt>
                                        </p:tgtEl>
                                        <p:attrNameLst>
                                          <p:attrName>style.visibility</p:attrName>
                                        </p:attrNameLst>
                                      </p:cBhvr>
                                      <p:to>
                                        <p:strVal val="visible"/>
                                      </p:to>
                                    </p:set>
                                    <p:anim calcmode="lin" valueType="num">
                                      <p:cBhvr additive="base">
                                        <p:cTn id="31" dur="500" fill="hold"/>
                                        <p:tgtEl>
                                          <p:spTgt spid="5734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7346">
                                            <p:txEl>
                                              <p:pRg st="8" end="8"/>
                                            </p:txEl>
                                          </p:spTgt>
                                        </p:tgtEl>
                                        <p:attrNameLst>
                                          <p:attrName>style.visibility</p:attrName>
                                        </p:attrNameLst>
                                      </p:cBhvr>
                                      <p:to>
                                        <p:strVal val="visible"/>
                                      </p:to>
                                    </p:set>
                                    <p:anim calcmode="lin" valueType="num">
                                      <p:cBhvr additive="base">
                                        <p:cTn id="35" dur="5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7346">
                                            <p:txEl>
                                              <p:pRg st="9" end="9"/>
                                            </p:txEl>
                                          </p:spTgt>
                                        </p:tgtEl>
                                        <p:attrNameLst>
                                          <p:attrName>style.visibility</p:attrName>
                                        </p:attrNameLst>
                                      </p:cBhvr>
                                      <p:to>
                                        <p:strVal val="visible"/>
                                      </p:to>
                                    </p:set>
                                    <p:anim calcmode="lin" valueType="num">
                                      <p:cBhvr additive="base">
                                        <p:cTn id="41" dur="500" fill="hold"/>
                                        <p:tgtEl>
                                          <p:spTgt spid="5734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7346">
                                            <p:txEl>
                                              <p:pRg st="10" end="10"/>
                                            </p:txEl>
                                          </p:spTgt>
                                        </p:tgtEl>
                                        <p:attrNameLst>
                                          <p:attrName>style.visibility</p:attrName>
                                        </p:attrNameLst>
                                      </p:cBhvr>
                                      <p:to>
                                        <p:strVal val="visible"/>
                                      </p:to>
                                    </p:set>
                                    <p:anim calcmode="lin" valueType="num">
                                      <p:cBhvr additive="base">
                                        <p:cTn id="47" dur="5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73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 xmlns:a16="http://schemas.microsoft.com/office/drawing/2014/main" id="{B7EB3BD6-6355-6720-1A61-AC5F06D87943}"/>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000" b="1">
                <a:solidFill>
                  <a:srgbClr val="FF0000"/>
                </a:solidFill>
              </a:rPr>
              <a:t>2. Update Read</a:t>
            </a:r>
          </a:p>
          <a:p>
            <a:pPr algn="just"/>
            <a:r>
              <a:rPr lang="en-US" altLang="en-US" sz="2000"/>
              <a:t>In S1, transaction T2 reads the value of X, written by T1. In S2, the same transaction T2 reads the X after it is written by T1.</a:t>
            </a:r>
          </a:p>
          <a:p>
            <a:pPr algn="just"/>
            <a:r>
              <a:rPr lang="en-US" altLang="en-US" sz="2000"/>
              <a:t>In S1, transaction T2 reads the value of Y, written by T1. In S2, the same transaction T2 reads the value of Y after it is updated by T1.</a:t>
            </a:r>
          </a:p>
          <a:p>
            <a:pPr algn="just"/>
            <a:r>
              <a:rPr lang="en-US" altLang="en-US" sz="2000"/>
              <a:t>The update read condition is also satisfied for both the schedules.</a:t>
            </a:r>
          </a:p>
          <a:p>
            <a:pPr algn="just"/>
            <a:endParaRPr lang="en-US" altLang="en-US" sz="2000"/>
          </a:p>
          <a:p>
            <a:pPr>
              <a:buFont typeface="Arial" panose="020B0604020202020204" pitchFamily="34" charset="0"/>
              <a:buNone/>
            </a:pPr>
            <a:r>
              <a:rPr lang="en-US" altLang="en-US" sz="2000" b="1">
                <a:solidFill>
                  <a:srgbClr val="FF0000"/>
                </a:solidFill>
              </a:rPr>
              <a:t>3. Final Write</a:t>
            </a:r>
          </a:p>
          <a:p>
            <a:r>
              <a:rPr lang="en-US" altLang="en-US" sz="2000"/>
              <a:t>In schedule S1, the final write operation on X is done by transaction T2. In S2 also transaction T2 performs the final write on X.</a:t>
            </a:r>
          </a:p>
          <a:p>
            <a:r>
              <a:rPr lang="en-US" altLang="en-US" sz="2000"/>
              <a:t>Lets check for Y. In schedule S1, the final write operation on Y is done by transaction T2. In schedule S2, final write on Y is done by T2.</a:t>
            </a:r>
          </a:p>
          <a:p>
            <a:r>
              <a:rPr lang="en-US" altLang="en-US" sz="2000"/>
              <a:t>We checked for both data items X &amp; Y and the </a:t>
            </a:r>
            <a:r>
              <a:rPr lang="en-US" altLang="en-US" sz="2000" b="1"/>
              <a:t>final write</a:t>
            </a:r>
            <a:r>
              <a:rPr lang="en-US" altLang="en-US" sz="2000"/>
              <a:t> condition is satisfied in S1 &amp; S2.</a:t>
            </a:r>
          </a:p>
          <a:p>
            <a:pPr algn="just">
              <a:buFont typeface="Arial" panose="020B0604020202020204" pitchFamily="34" charset="0"/>
              <a:buNone/>
            </a:pPr>
            <a:endParaRPr lang="en-US" altLang="en-US" sz="2000"/>
          </a:p>
        </p:txBody>
      </p:sp>
      <p:sp>
        <p:nvSpPr>
          <p:cNvPr id="4" name="Date Placeholder 3">
            <a:extLst>
              <a:ext uri="{FF2B5EF4-FFF2-40B4-BE49-F238E27FC236}">
                <a16:creationId xmlns="" xmlns:a16="http://schemas.microsoft.com/office/drawing/2014/main" id="{6E8062AF-0688-A3E1-AB12-D62C2114DE2D}"/>
              </a:ext>
            </a:extLst>
          </p:cNvPr>
          <p:cNvSpPr>
            <a:spLocks noGrp="1"/>
          </p:cNvSpPr>
          <p:nvPr>
            <p:ph type="dt" sz="quarter" idx="10"/>
          </p:nvPr>
        </p:nvSpPr>
        <p:spPr/>
        <p:txBody>
          <a:bodyPr/>
          <a:lstStyle/>
          <a:p>
            <a:pPr>
              <a:defRPr/>
            </a:pPr>
            <a:fld id="{1AE7CE90-E5FE-4881-BC07-9535C98B9D72}" type="datetime1">
              <a:rPr lang="en-US"/>
              <a:pPr>
                <a:defRPr/>
              </a:pPr>
              <a:t>08/05/22</a:t>
            </a:fld>
            <a:endParaRPr lang="en-US"/>
          </a:p>
        </p:txBody>
      </p:sp>
      <p:sp>
        <p:nvSpPr>
          <p:cNvPr id="5" name="Footer Placeholder 4">
            <a:extLst>
              <a:ext uri="{FF2B5EF4-FFF2-40B4-BE49-F238E27FC236}">
                <a16:creationId xmlns="" xmlns:a16="http://schemas.microsoft.com/office/drawing/2014/main" id="{85B41290-E1CD-C11E-15ED-3843A0B85BC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7589" name="Slide Number Placeholder 5">
            <a:extLst>
              <a:ext uri="{FF2B5EF4-FFF2-40B4-BE49-F238E27FC236}">
                <a16:creationId xmlns="" xmlns:a16="http://schemas.microsoft.com/office/drawing/2014/main" id="{E5C80693-2357-6753-156C-4C3A643FBB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B527F0-1BBD-443E-A7AD-131D9C556AB5}" type="slidenum">
              <a:rPr lang="en-US" altLang="en-US">
                <a:solidFill>
                  <a:srgbClr val="898989"/>
                </a:solidFill>
                <a:latin typeface="Calibri" panose="020F0502020204030204" pitchFamily="34" charset="0"/>
              </a:rPr>
              <a:pPr/>
              <a:t>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2114F0B-1374-5AB6-788F-338D9D053FF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eaLnBrk="1" fontAlgn="auto" hangingPunct="1">
              <a:spcAft>
                <a:spcPts val="0"/>
              </a:spcAft>
              <a:defRPr/>
            </a:pPr>
            <a:r>
              <a:rPr lang="en-US" sz="3200" b="1" dirty="0">
                <a:solidFill>
                  <a:schemeClr val="tx1"/>
                </a:solidFill>
              </a:rPr>
              <a:t>Conti….</a:t>
            </a:r>
          </a:p>
        </p:txBody>
      </p:sp>
      <p:pic>
        <p:nvPicPr>
          <p:cNvPr id="67591" name="Picture 2" descr="E:\NIET\Project\xLogo11.png.pagespeed.ic.pydHLuCQEZ.png">
            <a:extLst>
              <a:ext uri="{FF2B5EF4-FFF2-40B4-BE49-F238E27FC236}">
                <a16:creationId xmlns="" xmlns:a16="http://schemas.microsoft.com/office/drawing/2014/main" id="{627F1CA7-A219-90B2-BED0-0F21759F5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additive="base">
                                        <p:cTn id="19"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8370">
                                            <p:txEl>
                                              <p:pRg st="3" end="3"/>
                                            </p:txEl>
                                          </p:spTgt>
                                        </p:tgtEl>
                                        <p:attrNameLst>
                                          <p:attrName>style.visibility</p:attrName>
                                        </p:attrNameLst>
                                      </p:cBhvr>
                                      <p:to>
                                        <p:strVal val="visible"/>
                                      </p:to>
                                    </p:set>
                                    <p:anim calcmode="lin" valueType="num">
                                      <p:cBhvr additive="base">
                                        <p:cTn id="25"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8370">
                                            <p:txEl>
                                              <p:pRg st="5" end="5"/>
                                            </p:txEl>
                                          </p:spTgt>
                                        </p:tgtEl>
                                        <p:attrNameLst>
                                          <p:attrName>style.visibility</p:attrName>
                                        </p:attrNameLst>
                                      </p:cBhvr>
                                      <p:to>
                                        <p:strVal val="visible"/>
                                      </p:to>
                                    </p:set>
                                    <p:anim calcmode="lin" valueType="num">
                                      <p:cBhvr additive="base">
                                        <p:cTn id="31" dur="500" fill="hold"/>
                                        <p:tgtEl>
                                          <p:spTgt spid="5837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8370">
                                            <p:txEl>
                                              <p:pRg st="6" end="6"/>
                                            </p:txEl>
                                          </p:spTgt>
                                        </p:tgtEl>
                                        <p:attrNameLst>
                                          <p:attrName>style.visibility</p:attrName>
                                        </p:attrNameLst>
                                      </p:cBhvr>
                                      <p:to>
                                        <p:strVal val="visible"/>
                                      </p:to>
                                    </p:set>
                                    <p:anim calcmode="lin" valueType="num">
                                      <p:cBhvr additive="base">
                                        <p:cTn id="37" dur="500" fill="hold"/>
                                        <p:tgtEl>
                                          <p:spTgt spid="5837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8370">
                                            <p:txEl>
                                              <p:pRg st="7" end="7"/>
                                            </p:txEl>
                                          </p:spTgt>
                                        </p:tgtEl>
                                        <p:attrNameLst>
                                          <p:attrName>style.visibility</p:attrName>
                                        </p:attrNameLst>
                                      </p:cBhvr>
                                      <p:to>
                                        <p:strVal val="visible"/>
                                      </p:to>
                                    </p:set>
                                    <p:anim calcmode="lin" valueType="num">
                                      <p:cBhvr additive="base">
                                        <p:cTn id="43" dur="500" fill="hold"/>
                                        <p:tgtEl>
                                          <p:spTgt spid="5837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3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8370">
                                            <p:txEl>
                                              <p:pRg st="8" end="8"/>
                                            </p:txEl>
                                          </p:spTgt>
                                        </p:tgtEl>
                                        <p:attrNameLst>
                                          <p:attrName>style.visibility</p:attrName>
                                        </p:attrNameLst>
                                      </p:cBhvr>
                                      <p:to>
                                        <p:strVal val="visible"/>
                                      </p:to>
                                    </p:set>
                                    <p:anim calcmode="lin" valueType="num">
                                      <p:cBhvr additive="base">
                                        <p:cTn id="49" dur="500" fill="hold"/>
                                        <p:tgtEl>
                                          <p:spTgt spid="5837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3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 xmlns:a16="http://schemas.microsoft.com/office/drawing/2014/main" id="{C6286723-9D56-C2D0-87FA-E0A0D799F923}"/>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000" b="1"/>
              <a:t> </a:t>
            </a:r>
            <a:r>
              <a:rPr lang="en-US" altLang="en-US" sz="2000" b="1">
                <a:solidFill>
                  <a:srgbClr val="FF0000"/>
                </a:solidFill>
              </a:rPr>
              <a:t>Result:-</a:t>
            </a:r>
          </a:p>
          <a:p>
            <a:pPr algn="just" eaLnBrk="1" hangingPunct="1">
              <a:buFont typeface="Arial" panose="020B0604020202020204" pitchFamily="34" charset="0"/>
              <a:buNone/>
            </a:pPr>
            <a:endParaRPr lang="en-US" altLang="en-US" sz="2000" b="1">
              <a:solidFill>
                <a:srgbClr val="FF0000"/>
              </a:solidFill>
            </a:endParaRPr>
          </a:p>
          <a:p>
            <a:pPr algn="just" eaLnBrk="1" hangingPunct="1">
              <a:buFont typeface="Arial" panose="020B0604020202020204" pitchFamily="34" charset="0"/>
              <a:buNone/>
            </a:pPr>
            <a:r>
              <a:rPr lang="en-US" altLang="en-US" sz="2000" b="1">
                <a:solidFill>
                  <a:srgbClr val="FF0000"/>
                </a:solidFill>
              </a:rPr>
              <a:t>	</a:t>
            </a:r>
            <a:r>
              <a:rPr lang="en-US" altLang="en-US" sz="2000"/>
              <a:t>Since all the three conditions that checks whether the two schedules are view equivalent are satisfied in this example, which means S1 and S2 are view equivalent. </a:t>
            </a:r>
          </a:p>
          <a:p>
            <a:pPr algn="just" eaLnBrk="1" hangingPunct="1">
              <a:buFont typeface="Arial" panose="020B0604020202020204" pitchFamily="34" charset="0"/>
              <a:buNone/>
            </a:pPr>
            <a:r>
              <a:rPr lang="en-US" altLang="en-US" sz="2000"/>
              <a:t>	Also, as we know that the schedule S2 is the serial schedule of S1, thus we can say that the schedule S1 is view serializable schedule.</a:t>
            </a:r>
            <a:endParaRPr lang="en-US" altLang="en-US" sz="2000" b="1"/>
          </a:p>
        </p:txBody>
      </p:sp>
      <p:sp>
        <p:nvSpPr>
          <p:cNvPr id="4" name="Date Placeholder 3">
            <a:extLst>
              <a:ext uri="{FF2B5EF4-FFF2-40B4-BE49-F238E27FC236}">
                <a16:creationId xmlns="" xmlns:a16="http://schemas.microsoft.com/office/drawing/2014/main" id="{82184047-E855-78CF-A8EC-3A8360A131CD}"/>
              </a:ext>
            </a:extLst>
          </p:cNvPr>
          <p:cNvSpPr>
            <a:spLocks noGrp="1"/>
          </p:cNvSpPr>
          <p:nvPr>
            <p:ph type="dt" sz="quarter" idx="10"/>
          </p:nvPr>
        </p:nvSpPr>
        <p:spPr/>
        <p:txBody>
          <a:bodyPr/>
          <a:lstStyle/>
          <a:p>
            <a:pPr>
              <a:defRPr/>
            </a:pPr>
            <a:fld id="{EA6AA5F1-F078-4A99-BCA7-77BB02F020B2}" type="datetime1">
              <a:rPr lang="en-US"/>
              <a:pPr>
                <a:defRPr/>
              </a:pPr>
              <a:t>08/05/22</a:t>
            </a:fld>
            <a:endParaRPr lang="en-US"/>
          </a:p>
        </p:txBody>
      </p:sp>
      <p:sp>
        <p:nvSpPr>
          <p:cNvPr id="5" name="Footer Placeholder 4">
            <a:extLst>
              <a:ext uri="{FF2B5EF4-FFF2-40B4-BE49-F238E27FC236}">
                <a16:creationId xmlns="" xmlns:a16="http://schemas.microsoft.com/office/drawing/2014/main" id="{46AEA5FB-EAD9-A0D4-9760-D897DE5CC1B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8613" name="Slide Number Placeholder 5">
            <a:extLst>
              <a:ext uri="{FF2B5EF4-FFF2-40B4-BE49-F238E27FC236}">
                <a16:creationId xmlns="" xmlns:a16="http://schemas.microsoft.com/office/drawing/2014/main" id="{D05F0A15-1028-BC1E-1204-B542C33E85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EE3C32-0B66-466B-A965-9A035BE66507}" type="slidenum">
              <a:rPr lang="en-US" altLang="en-US">
                <a:solidFill>
                  <a:srgbClr val="898989"/>
                </a:solidFill>
                <a:latin typeface="Calibri" panose="020F0502020204030204" pitchFamily="34" charset="0"/>
              </a:rPr>
              <a:pPr/>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95D18EA-90CD-5A08-0020-EC0D2DFE022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Continue…</a:t>
            </a:r>
          </a:p>
        </p:txBody>
      </p:sp>
      <p:pic>
        <p:nvPicPr>
          <p:cNvPr id="68615" name="Picture 2" descr="E:\NIET\Project\xLogo11.png.pagespeed.ic.pydHLuCQEZ.png">
            <a:extLst>
              <a:ext uri="{FF2B5EF4-FFF2-40B4-BE49-F238E27FC236}">
                <a16:creationId xmlns="" xmlns:a16="http://schemas.microsoft.com/office/drawing/2014/main" id="{271B329C-F58A-BB25-1CAE-25A9582F5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 calcmode="lin" valueType="num">
                                      <p:cBhvr additive="base">
                                        <p:cTn id="7" dur="500" fill="hold"/>
                                        <p:tgtEl>
                                          <p:spTgt spid="593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 calcmode="lin" valueType="num">
                                      <p:cBhvr additive="base">
                                        <p:cTn id="13" dur="500" fill="hold"/>
                                        <p:tgtEl>
                                          <p:spTgt spid="593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394">
                                            <p:txEl>
                                              <p:pRg st="3" end="3"/>
                                            </p:txEl>
                                          </p:spTgt>
                                        </p:tgtEl>
                                        <p:attrNameLst>
                                          <p:attrName>style.visibility</p:attrName>
                                        </p:attrNameLst>
                                      </p:cBhvr>
                                      <p:to>
                                        <p:strVal val="visible"/>
                                      </p:to>
                                    </p:set>
                                    <p:anim calcmode="lin" valueType="num">
                                      <p:cBhvr additive="base">
                                        <p:cTn id="19" dur="500" fill="hold"/>
                                        <p:tgtEl>
                                          <p:spTgt spid="593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 xmlns:a16="http://schemas.microsoft.com/office/drawing/2014/main" id="{43B80B10-6FB4-00DF-76FD-EBBE7AC5C92B}"/>
              </a:ext>
            </a:extLst>
          </p:cNvPr>
          <p:cNvSpPr>
            <a:spLocks noGrp="1"/>
          </p:cNvSpPr>
          <p:nvPr>
            <p:ph idx="1"/>
          </p:nvPr>
        </p:nvSpPr>
        <p:spPr>
          <a:xfrm>
            <a:off x="533400" y="1143000"/>
            <a:ext cx="8229600" cy="5181600"/>
          </a:xfrm>
        </p:spPr>
        <p:txBody>
          <a:bodyPr/>
          <a:lstStyle/>
          <a:p>
            <a:pPr algn="just" eaLnBrk="1" hangingPunct="1">
              <a:buFont typeface="Arial" charset="0"/>
              <a:buNone/>
              <a:defRPr/>
            </a:pPr>
            <a:r>
              <a:rPr lang="en-US" sz="2400" b="1" u="sng" dirty="0"/>
              <a:t>Checking Whether a Schedule is View </a:t>
            </a:r>
            <a:r>
              <a:rPr lang="en-US" sz="2400" b="1" u="sng" dirty="0" err="1"/>
              <a:t>Serializable</a:t>
            </a:r>
            <a:r>
              <a:rPr lang="en-US" sz="2400" b="1" u="sng" dirty="0"/>
              <a:t> Or Not-</a:t>
            </a:r>
            <a:endParaRPr lang="en-US" sz="2400" b="1" dirty="0"/>
          </a:p>
          <a:p>
            <a:pPr>
              <a:buFont typeface="Arial" charset="0"/>
              <a:buNone/>
              <a:defRPr/>
            </a:pPr>
            <a:r>
              <a:rPr lang="en-US" sz="2000" b="1" u="sng" dirty="0"/>
              <a:t>Method-01:-</a:t>
            </a:r>
            <a:endParaRPr lang="en-US" sz="2000" dirty="0"/>
          </a:p>
          <a:p>
            <a:pPr algn="just">
              <a:buFont typeface="Arial" charset="0"/>
              <a:buNone/>
              <a:defRPr/>
            </a:pPr>
            <a:r>
              <a:rPr lang="en-US" sz="2000" dirty="0"/>
              <a:t>	Check whether the given schedule is conflict </a:t>
            </a:r>
            <a:r>
              <a:rPr lang="en-US" sz="2000" dirty="0" err="1"/>
              <a:t>serializable</a:t>
            </a:r>
            <a:r>
              <a:rPr lang="en-US" sz="2000" dirty="0"/>
              <a:t> or not. </a:t>
            </a:r>
          </a:p>
          <a:p>
            <a:pPr algn="just">
              <a:buFont typeface="Wingdings" pitchFamily="2" charset="2"/>
              <a:buChar char="v"/>
              <a:defRPr/>
            </a:pPr>
            <a:r>
              <a:rPr lang="en-US" sz="2000" dirty="0"/>
              <a:t>If the given schedule is conflict serializable, then it is surely view serializable. Stop and report your answer.</a:t>
            </a:r>
          </a:p>
          <a:p>
            <a:pPr algn="just">
              <a:buFont typeface="Wingdings" pitchFamily="2" charset="2"/>
              <a:buChar char="v"/>
              <a:defRPr/>
            </a:pPr>
            <a:r>
              <a:rPr lang="en-US" sz="2000" dirty="0"/>
              <a:t>If the given schedule is not conflict serializable, then it may or may not be view serializable. Go and check using other methods.</a:t>
            </a:r>
          </a:p>
          <a:p>
            <a:pPr algn="just">
              <a:buFont typeface="Arial" charset="0"/>
              <a:buNone/>
              <a:defRPr/>
            </a:pPr>
            <a:endParaRPr lang="en-US" sz="2000" dirty="0"/>
          </a:p>
          <a:p>
            <a:pPr>
              <a:buFont typeface="Arial" charset="0"/>
              <a:buNone/>
              <a:defRPr/>
            </a:pPr>
            <a:r>
              <a:rPr lang="en-US" sz="2000" b="1" dirty="0">
                <a:solidFill>
                  <a:srgbClr val="FF0000"/>
                </a:solidFill>
              </a:rPr>
              <a:t>Note:- </a:t>
            </a:r>
          </a:p>
          <a:p>
            <a:pPr marL="457200" indent="-457200">
              <a:buFont typeface="+mj-lt"/>
              <a:buAutoNum type="arabicPeriod"/>
              <a:defRPr/>
            </a:pPr>
            <a:r>
              <a:rPr lang="en-US" sz="2000" dirty="0"/>
              <a:t>All conflict serializable schedules are view serializable.</a:t>
            </a:r>
          </a:p>
          <a:p>
            <a:pPr marL="457200" indent="-457200">
              <a:buFont typeface="+mj-lt"/>
              <a:buAutoNum type="arabicPeriod"/>
              <a:defRPr/>
            </a:pPr>
            <a:r>
              <a:rPr lang="en-US" sz="2000" dirty="0"/>
              <a:t>All view serializable schedules may or may not be conflict serializable.</a:t>
            </a:r>
          </a:p>
          <a:p>
            <a:pPr algn="just">
              <a:buFont typeface="Arial" charset="0"/>
              <a:buNone/>
              <a:defRPr/>
            </a:pPr>
            <a:endParaRPr lang="en-US" sz="2400" dirty="0"/>
          </a:p>
          <a:p>
            <a:pPr algn="just" eaLnBrk="1" hangingPunct="1">
              <a:buFont typeface="Arial" charset="0"/>
              <a:buNone/>
              <a:defRPr/>
            </a:pPr>
            <a:endParaRPr lang="en-US" sz="2400" b="1" dirty="0"/>
          </a:p>
        </p:txBody>
      </p:sp>
      <p:sp>
        <p:nvSpPr>
          <p:cNvPr id="4" name="Date Placeholder 3">
            <a:extLst>
              <a:ext uri="{FF2B5EF4-FFF2-40B4-BE49-F238E27FC236}">
                <a16:creationId xmlns="" xmlns:a16="http://schemas.microsoft.com/office/drawing/2014/main" id="{E37A6A60-1CCC-B901-4AA9-76254ABE9A78}"/>
              </a:ext>
            </a:extLst>
          </p:cNvPr>
          <p:cNvSpPr>
            <a:spLocks noGrp="1"/>
          </p:cNvSpPr>
          <p:nvPr>
            <p:ph type="dt" sz="quarter" idx="10"/>
          </p:nvPr>
        </p:nvSpPr>
        <p:spPr/>
        <p:txBody>
          <a:bodyPr/>
          <a:lstStyle/>
          <a:p>
            <a:pPr>
              <a:defRPr/>
            </a:pPr>
            <a:fld id="{575D5528-FA5A-4862-ABBC-9FF265D9E50D}" type="datetime1">
              <a:rPr lang="en-US"/>
              <a:pPr>
                <a:defRPr/>
              </a:pPr>
              <a:t>08/05/22</a:t>
            </a:fld>
            <a:endParaRPr lang="en-US"/>
          </a:p>
        </p:txBody>
      </p:sp>
      <p:sp>
        <p:nvSpPr>
          <p:cNvPr id="5" name="Footer Placeholder 4">
            <a:extLst>
              <a:ext uri="{FF2B5EF4-FFF2-40B4-BE49-F238E27FC236}">
                <a16:creationId xmlns="" xmlns:a16="http://schemas.microsoft.com/office/drawing/2014/main" id="{1FA0021A-886A-08DC-FE08-A84C26F7ABA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69637" name="Slide Number Placeholder 5">
            <a:extLst>
              <a:ext uri="{FF2B5EF4-FFF2-40B4-BE49-F238E27FC236}">
                <a16:creationId xmlns="" xmlns:a16="http://schemas.microsoft.com/office/drawing/2014/main" id="{E2EA52A7-EBF8-66AE-DC05-C92DE37C3D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018370-943B-4E39-83C1-E06484ABAD16}" type="slidenum">
              <a:rPr lang="en-US" altLang="en-US">
                <a:solidFill>
                  <a:srgbClr val="898989"/>
                </a:solidFill>
                <a:latin typeface="Calibri" panose="020F0502020204030204" pitchFamily="34" charset="0"/>
              </a:rPr>
              <a:pPr/>
              <a:t>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8D34602-B90A-0971-A6D6-01E83B5BB04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US" sz="2400" b="1" u="sng" dirty="0">
                <a:solidFill>
                  <a:schemeClr val="tx1"/>
                </a:solidFill>
              </a:rPr>
              <a:t>Checking Whether a Schedule is View </a:t>
            </a:r>
            <a:r>
              <a:rPr lang="en-US" sz="2400" b="1" u="sng" dirty="0" err="1">
                <a:solidFill>
                  <a:schemeClr val="tx1"/>
                </a:solidFill>
              </a:rPr>
              <a:t>Serializable</a:t>
            </a:r>
            <a:r>
              <a:rPr lang="en-US" sz="2400" b="1" u="sng" dirty="0">
                <a:solidFill>
                  <a:schemeClr val="tx1"/>
                </a:solidFill>
              </a:rPr>
              <a:t> Or Not-</a:t>
            </a:r>
            <a:endParaRPr lang="en-US" sz="2400" b="1" dirty="0">
              <a:solidFill>
                <a:schemeClr val="tx1"/>
              </a:solidFill>
            </a:endParaRPr>
          </a:p>
        </p:txBody>
      </p:sp>
      <p:pic>
        <p:nvPicPr>
          <p:cNvPr id="69639" name="Picture 2" descr="E:\NIET\Project\xLogo11.png.pagespeed.ic.pydHLuCQEZ.png">
            <a:extLst>
              <a:ext uri="{FF2B5EF4-FFF2-40B4-BE49-F238E27FC236}">
                <a16:creationId xmlns="" xmlns:a16="http://schemas.microsoft.com/office/drawing/2014/main" id="{42483655-767B-99F0-388C-D33A06F1F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 calcmode="lin" valueType="num">
                                      <p:cBhvr additive="base">
                                        <p:cTn id="13"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 calcmode="lin" valueType="num">
                                      <p:cBhvr additive="base">
                                        <p:cTn id="1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2">
                                            <p:txEl>
                                              <p:pRg st="3" end="3"/>
                                            </p:txEl>
                                          </p:spTgt>
                                        </p:tgtEl>
                                        <p:attrNameLst>
                                          <p:attrName>style.visibility</p:attrName>
                                        </p:attrNameLst>
                                      </p:cBhvr>
                                      <p:to>
                                        <p:strVal val="visible"/>
                                      </p:to>
                                    </p:set>
                                    <p:anim calcmode="lin" valueType="num">
                                      <p:cBhvr additive="base">
                                        <p:cTn id="21"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02">
                                            <p:txEl>
                                              <p:pRg st="4" end="4"/>
                                            </p:txEl>
                                          </p:spTgt>
                                        </p:tgtEl>
                                        <p:attrNameLst>
                                          <p:attrName>style.visibility</p:attrName>
                                        </p:attrNameLst>
                                      </p:cBhvr>
                                      <p:to>
                                        <p:strVal val="visible"/>
                                      </p:to>
                                    </p:set>
                                    <p:anim calcmode="lin" valueType="num">
                                      <p:cBhvr additive="base">
                                        <p:cTn id="25"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1202">
                                            <p:txEl>
                                              <p:pRg st="6" end="6"/>
                                            </p:txEl>
                                          </p:spTgt>
                                        </p:tgtEl>
                                        <p:attrNameLst>
                                          <p:attrName>style.visibility</p:attrName>
                                        </p:attrNameLst>
                                      </p:cBhvr>
                                      <p:to>
                                        <p:strVal val="visible"/>
                                      </p:to>
                                    </p:set>
                                    <p:anim calcmode="lin" valueType="num">
                                      <p:cBhvr additive="base">
                                        <p:cTn id="31" dur="5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202">
                                            <p:txEl>
                                              <p:pRg st="7" end="7"/>
                                            </p:txEl>
                                          </p:spTgt>
                                        </p:tgtEl>
                                        <p:attrNameLst>
                                          <p:attrName>style.visibility</p:attrName>
                                        </p:attrNameLst>
                                      </p:cBhvr>
                                      <p:to>
                                        <p:strVal val="visible"/>
                                      </p:to>
                                    </p:set>
                                    <p:anim calcmode="lin" valueType="num">
                                      <p:cBhvr additive="base">
                                        <p:cTn id="35" dur="5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0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1202">
                                            <p:txEl>
                                              <p:pRg st="8" end="8"/>
                                            </p:txEl>
                                          </p:spTgt>
                                        </p:tgtEl>
                                        <p:attrNameLst>
                                          <p:attrName>style.visibility</p:attrName>
                                        </p:attrNameLst>
                                      </p:cBhvr>
                                      <p:to>
                                        <p:strVal val="visible"/>
                                      </p:to>
                                    </p:set>
                                    <p:anim calcmode="lin" valueType="num">
                                      <p:cBhvr additive="base">
                                        <p:cTn id="39" dur="500" fill="hold"/>
                                        <p:tgtEl>
                                          <p:spTgt spid="5120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 xmlns:a16="http://schemas.microsoft.com/office/drawing/2014/main" id="{8B570039-FEE3-7AE2-18B3-63EA905B0E6D}"/>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000" b="1" u="sng"/>
              <a:t>Method-02:</a:t>
            </a:r>
            <a:endParaRPr lang="en-US" altLang="en-US" sz="2000"/>
          </a:p>
          <a:p>
            <a:pPr algn="just">
              <a:buFont typeface="Arial" panose="020B0604020202020204" pitchFamily="34" charset="0"/>
              <a:buNone/>
            </a:pPr>
            <a:r>
              <a:rPr lang="en-US" altLang="en-US" sz="2000"/>
              <a:t>	Check if there exists any blind write operation. (Writing without reading is called as a blind write).</a:t>
            </a:r>
          </a:p>
          <a:p>
            <a:pPr algn="just">
              <a:buFont typeface="Wingdings" panose="05000000000000000000" pitchFamily="2" charset="2"/>
              <a:buChar char="v"/>
            </a:pPr>
            <a:r>
              <a:rPr lang="en-US" altLang="en-US" sz="2000"/>
              <a:t>If there does not exist any blind write, then the schedule is surely not view serializable. Stop and report your answer.</a:t>
            </a:r>
          </a:p>
          <a:p>
            <a:pPr algn="just">
              <a:buFont typeface="Wingdings" panose="05000000000000000000" pitchFamily="2" charset="2"/>
              <a:buChar char="v"/>
            </a:pPr>
            <a:r>
              <a:rPr lang="en-US" altLang="en-US" sz="2000"/>
              <a:t>If there exists any blind write, then the schedule may or may not be view serializable. Go and check using other methods.</a:t>
            </a:r>
          </a:p>
          <a:p>
            <a:pPr>
              <a:buFont typeface="Arial" panose="020B0604020202020204" pitchFamily="34" charset="0"/>
              <a:buNone/>
            </a:pPr>
            <a:r>
              <a:rPr lang="en-US" altLang="en-US" sz="2000" b="1">
                <a:solidFill>
                  <a:srgbClr val="FF0000"/>
                </a:solidFill>
              </a:rPr>
              <a:t>Note:- </a:t>
            </a:r>
          </a:p>
          <a:p>
            <a:pPr algn="just" eaLnBrk="1" hangingPunct="1">
              <a:buFont typeface="Arial" panose="020B0604020202020204" pitchFamily="34" charset="0"/>
              <a:buNone/>
            </a:pPr>
            <a:r>
              <a:rPr lang="en-US" altLang="en-US" sz="2000"/>
              <a:t>	No blind write means not a view serializable schedule.</a:t>
            </a:r>
            <a:endParaRPr lang="en-US" altLang="en-US" sz="2000" b="1"/>
          </a:p>
        </p:txBody>
      </p:sp>
      <p:sp>
        <p:nvSpPr>
          <p:cNvPr id="4" name="Date Placeholder 3">
            <a:extLst>
              <a:ext uri="{FF2B5EF4-FFF2-40B4-BE49-F238E27FC236}">
                <a16:creationId xmlns="" xmlns:a16="http://schemas.microsoft.com/office/drawing/2014/main" id="{A6781F9A-B705-35E5-C17C-05E45ABECA21}"/>
              </a:ext>
            </a:extLst>
          </p:cNvPr>
          <p:cNvSpPr>
            <a:spLocks noGrp="1"/>
          </p:cNvSpPr>
          <p:nvPr>
            <p:ph type="dt" sz="quarter" idx="10"/>
          </p:nvPr>
        </p:nvSpPr>
        <p:spPr/>
        <p:txBody>
          <a:bodyPr/>
          <a:lstStyle/>
          <a:p>
            <a:pPr>
              <a:defRPr/>
            </a:pPr>
            <a:fld id="{54F4B63F-F5F6-4B4C-8022-B8D6ED7F556C}" type="datetime1">
              <a:rPr lang="en-US"/>
              <a:pPr>
                <a:defRPr/>
              </a:pPr>
              <a:t>08/05/22</a:t>
            </a:fld>
            <a:endParaRPr lang="en-US"/>
          </a:p>
        </p:txBody>
      </p:sp>
      <p:sp>
        <p:nvSpPr>
          <p:cNvPr id="5" name="Footer Placeholder 4">
            <a:extLst>
              <a:ext uri="{FF2B5EF4-FFF2-40B4-BE49-F238E27FC236}">
                <a16:creationId xmlns="" xmlns:a16="http://schemas.microsoft.com/office/drawing/2014/main" id="{70A7AC53-E34F-C5B2-2E7B-2ACB0341E6B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0661" name="Slide Number Placeholder 5">
            <a:extLst>
              <a:ext uri="{FF2B5EF4-FFF2-40B4-BE49-F238E27FC236}">
                <a16:creationId xmlns="" xmlns:a16="http://schemas.microsoft.com/office/drawing/2014/main" id="{373A803C-69EF-F802-490A-0449B240FF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F9D2F0-43C6-4B5B-B27C-C130D7946342}" type="slidenum">
              <a:rPr lang="en-US" altLang="en-US">
                <a:solidFill>
                  <a:srgbClr val="898989"/>
                </a:solidFill>
                <a:latin typeface="Calibri" panose="020F0502020204030204" pitchFamily="34" charset="0"/>
              </a:rPr>
              <a:pPr/>
              <a:t>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6DF9261-1020-3B5D-4DCE-38E7312E212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a:t>
            </a:r>
          </a:p>
        </p:txBody>
      </p:sp>
      <p:pic>
        <p:nvPicPr>
          <p:cNvPr id="70663" name="Picture 2" descr="E:\NIET\Project\xLogo11.png.pagespeed.ic.pydHLuCQEZ.png">
            <a:extLst>
              <a:ext uri="{FF2B5EF4-FFF2-40B4-BE49-F238E27FC236}">
                <a16:creationId xmlns="" xmlns:a16="http://schemas.microsoft.com/office/drawing/2014/main" id="{650B8EED-CB15-EFFD-1788-D565A24AD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additive="base">
                                        <p:cTn id="7" dur="500" fill="hold"/>
                                        <p:tgtEl>
                                          <p:spTgt spid="61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2">
                                            <p:txEl>
                                              <p:pRg st="1" end="1"/>
                                            </p:txEl>
                                          </p:spTgt>
                                        </p:tgtEl>
                                        <p:attrNameLst>
                                          <p:attrName>style.visibility</p:attrName>
                                        </p:attrNameLst>
                                      </p:cBhvr>
                                      <p:to>
                                        <p:strVal val="visible"/>
                                      </p:to>
                                    </p:set>
                                    <p:anim calcmode="lin" valueType="num">
                                      <p:cBhvr additive="base">
                                        <p:cTn id="13"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2">
                                            <p:txEl>
                                              <p:pRg st="2" end="2"/>
                                            </p:txEl>
                                          </p:spTgt>
                                        </p:tgtEl>
                                        <p:attrNameLst>
                                          <p:attrName>style.visibility</p:attrName>
                                        </p:attrNameLst>
                                      </p:cBhvr>
                                      <p:to>
                                        <p:strVal val="visible"/>
                                      </p:to>
                                    </p:set>
                                    <p:anim calcmode="lin" valueType="num">
                                      <p:cBhvr additive="base">
                                        <p:cTn id="19"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42">
                                            <p:txEl>
                                              <p:pRg st="3" end="3"/>
                                            </p:txEl>
                                          </p:spTgt>
                                        </p:tgtEl>
                                        <p:attrNameLst>
                                          <p:attrName>style.visibility</p:attrName>
                                        </p:attrNameLst>
                                      </p:cBhvr>
                                      <p:to>
                                        <p:strVal val="visible"/>
                                      </p:to>
                                    </p:set>
                                    <p:anim calcmode="lin" valueType="num">
                                      <p:cBhvr additive="base">
                                        <p:cTn id="25"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442">
                                            <p:txEl>
                                              <p:pRg st="4" end="4"/>
                                            </p:txEl>
                                          </p:spTgt>
                                        </p:tgtEl>
                                        <p:attrNameLst>
                                          <p:attrName>style.visibility</p:attrName>
                                        </p:attrNameLst>
                                      </p:cBhvr>
                                      <p:to>
                                        <p:strVal val="visible"/>
                                      </p:to>
                                    </p:set>
                                    <p:anim calcmode="lin" valueType="num">
                                      <p:cBhvr additive="base">
                                        <p:cTn id="31" dur="500" fill="hold"/>
                                        <p:tgtEl>
                                          <p:spTgt spid="6144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2">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1442">
                                            <p:txEl>
                                              <p:pRg st="5" end="5"/>
                                            </p:txEl>
                                          </p:spTgt>
                                        </p:tgtEl>
                                        <p:attrNameLst>
                                          <p:attrName>style.visibility</p:attrName>
                                        </p:attrNameLst>
                                      </p:cBhvr>
                                      <p:to>
                                        <p:strVal val="visible"/>
                                      </p:to>
                                    </p:set>
                                    <p:anim calcmode="lin" valueType="num">
                                      <p:cBhvr additive="base">
                                        <p:cTn id="35" dur="500" fill="hold"/>
                                        <p:tgtEl>
                                          <p:spTgt spid="6144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4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 xmlns:a16="http://schemas.microsoft.com/office/drawing/2014/main" id="{DABEFA6B-FEF5-97F8-E321-0D9DE120F7DD}"/>
              </a:ext>
            </a:extLst>
          </p:cNvPr>
          <p:cNvSpPr>
            <a:spLocks noGrp="1"/>
          </p:cNvSpPr>
          <p:nvPr>
            <p:ph idx="1"/>
          </p:nvPr>
        </p:nvSpPr>
        <p:spPr>
          <a:xfrm>
            <a:off x="533400" y="1143000"/>
            <a:ext cx="8229600" cy="5181600"/>
          </a:xfrm>
        </p:spPr>
        <p:txBody>
          <a:bodyPr/>
          <a:lstStyle/>
          <a:p>
            <a:pPr>
              <a:buFont typeface="Arial" panose="020B0604020202020204" pitchFamily="34" charset="0"/>
              <a:buNone/>
            </a:pPr>
            <a:r>
              <a:rPr lang="en-US" altLang="en-US" sz="2400" b="1" u="sng">
                <a:solidFill>
                  <a:srgbClr val="FF0000"/>
                </a:solidFill>
              </a:rPr>
              <a:t>Method-03:</a:t>
            </a:r>
            <a:endParaRPr lang="en-US" altLang="en-US" sz="2400">
              <a:solidFill>
                <a:srgbClr val="FF0000"/>
              </a:solidFill>
            </a:endParaRPr>
          </a:p>
          <a:p>
            <a:pPr algn="just">
              <a:buFont typeface="Arial" panose="020B0604020202020204" pitchFamily="34" charset="0"/>
              <a:buNone/>
            </a:pPr>
            <a:r>
              <a:rPr lang="en-US" altLang="en-US" sz="2000"/>
              <a:t>	In this method, try finding a view equivalent serial schedule.</a:t>
            </a:r>
          </a:p>
          <a:p>
            <a:pPr algn="just">
              <a:buFont typeface="Arial" panose="020B0604020202020204" pitchFamily="34" charset="0"/>
              <a:buNone/>
            </a:pPr>
            <a:endParaRPr lang="en-US" altLang="en-US" sz="2000"/>
          </a:p>
          <a:p>
            <a:pPr algn="just">
              <a:buFont typeface="Wingdings" panose="05000000000000000000" pitchFamily="2" charset="2"/>
              <a:buChar char="Ø"/>
            </a:pPr>
            <a:r>
              <a:rPr lang="en-US" altLang="en-US" sz="2000"/>
              <a:t>Then, draw a graph using those dependencies.</a:t>
            </a:r>
          </a:p>
          <a:p>
            <a:pPr algn="just">
              <a:buFont typeface="Wingdings" panose="05000000000000000000" pitchFamily="2" charset="2"/>
              <a:buChar char="Ø"/>
            </a:pPr>
            <a:r>
              <a:rPr lang="en-US" altLang="en-US" sz="2000"/>
              <a:t>If there cycle exists in the graph, then the schedule is view serializable or not check it.</a:t>
            </a:r>
          </a:p>
          <a:p>
            <a:pPr algn="just">
              <a:buFont typeface="Wingdings" panose="05000000000000000000" pitchFamily="2" charset="2"/>
              <a:buChar char="Ø"/>
            </a:pPr>
            <a:r>
              <a:rPr lang="en-US" altLang="en-US" sz="2000"/>
              <a:t>By using the above three conditions, write all the dependencies.</a:t>
            </a:r>
          </a:p>
          <a:p>
            <a:pPr algn="just">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400" b="1"/>
          </a:p>
        </p:txBody>
      </p:sp>
      <p:sp>
        <p:nvSpPr>
          <p:cNvPr id="4" name="Date Placeholder 3">
            <a:extLst>
              <a:ext uri="{FF2B5EF4-FFF2-40B4-BE49-F238E27FC236}">
                <a16:creationId xmlns="" xmlns:a16="http://schemas.microsoft.com/office/drawing/2014/main" id="{7756D33E-F746-A74E-4D92-FC8EAF0C6A87}"/>
              </a:ext>
            </a:extLst>
          </p:cNvPr>
          <p:cNvSpPr>
            <a:spLocks noGrp="1"/>
          </p:cNvSpPr>
          <p:nvPr>
            <p:ph type="dt" sz="quarter" idx="10"/>
          </p:nvPr>
        </p:nvSpPr>
        <p:spPr/>
        <p:txBody>
          <a:bodyPr/>
          <a:lstStyle/>
          <a:p>
            <a:pPr>
              <a:defRPr/>
            </a:pPr>
            <a:fld id="{3AC8B1AB-8162-4C45-9A09-1F0D1479A26C}" type="datetime1">
              <a:rPr lang="en-US"/>
              <a:pPr>
                <a:defRPr/>
              </a:pPr>
              <a:t>08/05/22</a:t>
            </a:fld>
            <a:endParaRPr lang="en-US"/>
          </a:p>
        </p:txBody>
      </p:sp>
      <p:sp>
        <p:nvSpPr>
          <p:cNvPr id="5" name="Footer Placeholder 4">
            <a:extLst>
              <a:ext uri="{FF2B5EF4-FFF2-40B4-BE49-F238E27FC236}">
                <a16:creationId xmlns="" xmlns:a16="http://schemas.microsoft.com/office/drawing/2014/main" id="{D46FCA75-CA45-C2EF-682F-E22F8EC6B14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1685" name="Slide Number Placeholder 5">
            <a:extLst>
              <a:ext uri="{FF2B5EF4-FFF2-40B4-BE49-F238E27FC236}">
                <a16:creationId xmlns="" xmlns:a16="http://schemas.microsoft.com/office/drawing/2014/main" id="{94CEFC37-3BC9-F138-AE49-2037BDAC2E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130FFA-D08B-42EF-8DD0-7CCDE6695F8D}"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0F90686-9A69-3887-00BD-21E4EEE6A2C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err="1">
                <a:solidFill>
                  <a:schemeClr val="tx1"/>
                </a:solidFill>
              </a:rPr>
              <a:t>Contin</a:t>
            </a:r>
            <a:r>
              <a:rPr lang="en-US" sz="3200" b="1" dirty="0">
                <a:solidFill>
                  <a:schemeClr val="tx1"/>
                </a:solidFill>
              </a:rPr>
              <a:t>….</a:t>
            </a:r>
          </a:p>
        </p:txBody>
      </p:sp>
      <p:pic>
        <p:nvPicPr>
          <p:cNvPr id="71687" name="Picture 2" descr="E:\NIET\Project\xLogo11.png.pagespeed.ic.pydHLuCQEZ.png">
            <a:extLst>
              <a:ext uri="{FF2B5EF4-FFF2-40B4-BE49-F238E27FC236}">
                <a16:creationId xmlns="" xmlns:a16="http://schemas.microsoft.com/office/drawing/2014/main" id="{F1E4E5EA-716E-D5B4-801A-428EEA1AE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 calcmode="lin" valueType="num">
                                      <p:cBhvr additive="base">
                                        <p:cTn id="7" dur="500" fill="hold"/>
                                        <p:tgtEl>
                                          <p:spTgt spid="62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6">
                                            <p:txEl>
                                              <p:pRg st="1" end="1"/>
                                            </p:txEl>
                                          </p:spTgt>
                                        </p:tgtEl>
                                        <p:attrNameLst>
                                          <p:attrName>style.visibility</p:attrName>
                                        </p:attrNameLst>
                                      </p:cBhvr>
                                      <p:to>
                                        <p:strVal val="visible"/>
                                      </p:to>
                                    </p:set>
                                    <p:anim calcmode="lin" valueType="num">
                                      <p:cBhvr additive="base">
                                        <p:cTn id="13"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6">
                                            <p:txEl>
                                              <p:pRg st="3" end="3"/>
                                            </p:txEl>
                                          </p:spTgt>
                                        </p:tgtEl>
                                        <p:attrNameLst>
                                          <p:attrName>style.visibility</p:attrName>
                                        </p:attrNameLst>
                                      </p:cBhvr>
                                      <p:to>
                                        <p:strVal val="visible"/>
                                      </p:to>
                                    </p:set>
                                    <p:anim calcmode="lin" valueType="num">
                                      <p:cBhvr additive="base">
                                        <p:cTn id="19" dur="500" fill="hold"/>
                                        <p:tgtEl>
                                          <p:spTgt spid="624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466">
                                            <p:txEl>
                                              <p:pRg st="4" end="4"/>
                                            </p:txEl>
                                          </p:spTgt>
                                        </p:tgtEl>
                                        <p:attrNameLst>
                                          <p:attrName>style.visibility</p:attrName>
                                        </p:attrNameLst>
                                      </p:cBhvr>
                                      <p:to>
                                        <p:strVal val="visible"/>
                                      </p:to>
                                    </p:set>
                                    <p:anim calcmode="lin" valueType="num">
                                      <p:cBhvr additive="base">
                                        <p:cTn id="25" dur="500" fill="hold"/>
                                        <p:tgtEl>
                                          <p:spTgt spid="6246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2466">
                                            <p:txEl>
                                              <p:pRg st="5" end="5"/>
                                            </p:txEl>
                                          </p:spTgt>
                                        </p:tgtEl>
                                        <p:attrNameLst>
                                          <p:attrName>style.visibility</p:attrName>
                                        </p:attrNameLst>
                                      </p:cBhvr>
                                      <p:to>
                                        <p:strVal val="visible"/>
                                      </p:to>
                                    </p:set>
                                    <p:anim calcmode="lin" valueType="num">
                                      <p:cBhvr additive="base">
                                        <p:cTn id="31" dur="500" fill="hold"/>
                                        <p:tgtEl>
                                          <p:spTgt spid="6246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1562290-767D-4766-0958-96C67EC4364B}"/>
              </a:ext>
            </a:extLst>
          </p:cNvPr>
          <p:cNvSpPr>
            <a:spLocks noGrp="1"/>
          </p:cNvSpPr>
          <p:nvPr>
            <p:ph type="dt" sz="quarter" idx="10"/>
          </p:nvPr>
        </p:nvSpPr>
        <p:spPr/>
        <p:txBody>
          <a:bodyPr/>
          <a:lstStyle/>
          <a:p>
            <a:pPr>
              <a:defRPr/>
            </a:pPr>
            <a:fld id="{4BEB3C4C-AEF2-433E-8D65-3AD0BEB51AFF}" type="datetime1">
              <a:rPr lang="en-US"/>
              <a:pPr>
                <a:defRPr/>
              </a:pPr>
              <a:t>08/05/22</a:t>
            </a:fld>
            <a:endParaRPr lang="en-US"/>
          </a:p>
        </p:txBody>
      </p:sp>
      <p:sp>
        <p:nvSpPr>
          <p:cNvPr id="5" name="Footer Placeholder 4">
            <a:extLst>
              <a:ext uri="{FF2B5EF4-FFF2-40B4-BE49-F238E27FC236}">
                <a16:creationId xmlns="" xmlns:a16="http://schemas.microsoft.com/office/drawing/2014/main" id="{5B5445D8-E45E-6EE3-5590-146A0B9F5165}"/>
              </a:ext>
            </a:extLst>
          </p:cNvPr>
          <p:cNvSpPr>
            <a:spLocks noGrp="1"/>
          </p:cNvSpPr>
          <p:nvPr>
            <p:ph type="ftr" sz="quarter" idx="11"/>
          </p:nvPr>
        </p:nvSpPr>
        <p:spPr>
          <a:xfrm>
            <a:off x="2819400" y="6248400"/>
            <a:ext cx="5208588"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8196" name="Slide Number Placeholder 5">
            <a:extLst>
              <a:ext uri="{FF2B5EF4-FFF2-40B4-BE49-F238E27FC236}">
                <a16:creationId xmlns="" xmlns:a16="http://schemas.microsoft.com/office/drawing/2014/main" id="{7730C04F-48D0-FE96-3FEF-4554B854B6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7131DE-861E-4BFA-B5C8-5CE611049AAB}" type="slidenum">
              <a:rPr lang="en-US" altLang="en-US">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9D8024A-DCDB-FF15-FBC6-40635C6C57A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Course Objective</a:t>
            </a:r>
          </a:p>
        </p:txBody>
      </p:sp>
      <p:pic>
        <p:nvPicPr>
          <p:cNvPr id="8198" name="Picture 2" descr="E:\NIET\Project\xLogo11.png.pagespeed.ic.pydHLuCQEZ.png">
            <a:extLst>
              <a:ext uri="{FF2B5EF4-FFF2-40B4-BE49-F238E27FC236}">
                <a16:creationId xmlns="" xmlns:a16="http://schemas.microsoft.com/office/drawing/2014/main" id="{428538CF-7A6C-939E-0D3D-C7004D6D0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Content Placeholder 2">
            <a:extLst>
              <a:ext uri="{FF2B5EF4-FFF2-40B4-BE49-F238E27FC236}">
                <a16:creationId xmlns="" xmlns:a16="http://schemas.microsoft.com/office/drawing/2014/main" id="{EF137EB6-995E-77DA-9552-7FE477D8923D}"/>
              </a:ext>
            </a:extLst>
          </p:cNvPr>
          <p:cNvSpPr>
            <a:spLocks noGrp="1"/>
          </p:cNvSpPr>
          <p:nvPr>
            <p:ph idx="1"/>
          </p:nvPr>
        </p:nvSpPr>
        <p:spPr>
          <a:xfrm>
            <a:off x="533400" y="1143000"/>
            <a:ext cx="8229600" cy="4525963"/>
          </a:xfrm>
        </p:spPr>
        <p:txBody>
          <a:bodyPr/>
          <a:lstStyle/>
          <a:p>
            <a:pPr algn="just"/>
            <a:r>
              <a:rPr lang="en-US" altLang="en-US" sz="2200"/>
              <a:t>List and explain the fundamental concepts of a relational database system</a:t>
            </a:r>
          </a:p>
          <a:p>
            <a:pPr algn="just"/>
            <a:r>
              <a:rPr lang="en-US" altLang="en-US" sz="2200"/>
              <a:t>Knowledge of DBMS, both in terms of use and implementation/design.</a:t>
            </a:r>
          </a:p>
          <a:p>
            <a:pPr algn="just"/>
            <a:r>
              <a:rPr lang="en-US" altLang="en-US" sz="2200"/>
              <a:t>Experience with SQL and Manipulate a database using SQL</a:t>
            </a:r>
          </a:p>
          <a:p>
            <a:pPr algn="just"/>
            <a:r>
              <a:rPr lang="en-US" altLang="en-US" sz="2200"/>
              <a:t>Increased proficiency with the programming language C++.</a:t>
            </a:r>
          </a:p>
          <a:p>
            <a:pPr algn="just"/>
            <a:r>
              <a:rPr lang="en-US" altLang="en-US" sz="2200"/>
              <a:t>Experience working as part of team v Experience with analysis and design of (DB) software </a:t>
            </a:r>
          </a:p>
          <a:p>
            <a:pPr algn="just"/>
            <a:r>
              <a:rPr lang="en-US" altLang="en-US" sz="2200"/>
              <a:t>Assess the quality and ease of use of data modeling and diagramming tools</a:t>
            </a:r>
          </a:p>
          <a:p>
            <a:pPr algn="just"/>
            <a:r>
              <a:rPr lang="en-US" altLang="en-US" sz="2200"/>
              <a:t>Utilize a wide range of features available in a DBMS package.</a:t>
            </a:r>
            <a:br>
              <a:rPr lang="en-US" altLang="en-US" sz="2200"/>
            </a:br>
            <a:endParaRPr lang="en-US" altLang="en-US" sz="220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 xmlns:a16="http://schemas.microsoft.com/office/drawing/2014/main" id="{AF11DEE4-5D7B-9D45-B310-04E030374576}"/>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endParaRPr lang="en-US" altLang="en-US" sz="2000"/>
          </a:p>
          <a:p>
            <a:pPr algn="just">
              <a:buFont typeface="Arial" panose="020B0604020202020204" pitchFamily="34" charset="0"/>
              <a:buNone/>
            </a:pPr>
            <a:r>
              <a:rPr lang="en-US" altLang="en-US" sz="2400" b="1">
                <a:solidFill>
                  <a:srgbClr val="FF0000"/>
                </a:solidFill>
              </a:rPr>
              <a:t>Basic :- </a:t>
            </a:r>
          </a:p>
          <a:p>
            <a:pPr algn="just"/>
            <a:r>
              <a:rPr lang="en-US" altLang="en-US" sz="2400"/>
              <a:t>The order of execution of the transaction is called a schedule, may it be a serial schedule or a concurrent schedule.</a:t>
            </a:r>
          </a:p>
          <a:p>
            <a:pPr algn="just"/>
            <a:endParaRPr lang="en-US" altLang="en-US" sz="2400"/>
          </a:p>
          <a:p>
            <a:pPr algn="just"/>
            <a:r>
              <a:rPr lang="en-US" altLang="en-US" sz="2400"/>
              <a:t>Let’s say, there are 3 transactions running simultaneously each having n, m, and k sub-operations. Then all the possible serial schedules are 3! = 6. The number of concurrent schedules possible = Total _ serial.</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9365098C-D854-E877-0278-EEF2998DD32F}"/>
              </a:ext>
            </a:extLst>
          </p:cNvPr>
          <p:cNvSpPr>
            <a:spLocks noGrp="1"/>
          </p:cNvSpPr>
          <p:nvPr>
            <p:ph type="dt" sz="quarter" idx="10"/>
          </p:nvPr>
        </p:nvSpPr>
        <p:spPr/>
        <p:txBody>
          <a:bodyPr/>
          <a:lstStyle/>
          <a:p>
            <a:pPr>
              <a:defRPr/>
            </a:pPr>
            <a:fld id="{A7407656-65F0-44A3-B9CD-8EF601A899ED}" type="datetime1">
              <a:rPr lang="en-US"/>
              <a:pPr>
                <a:defRPr/>
              </a:pPr>
              <a:t>08/05/22</a:t>
            </a:fld>
            <a:endParaRPr lang="en-US"/>
          </a:p>
        </p:txBody>
      </p:sp>
      <p:sp>
        <p:nvSpPr>
          <p:cNvPr id="5" name="Footer Placeholder 4">
            <a:extLst>
              <a:ext uri="{FF2B5EF4-FFF2-40B4-BE49-F238E27FC236}">
                <a16:creationId xmlns="" xmlns:a16="http://schemas.microsoft.com/office/drawing/2014/main" id="{9471E128-ADF7-D041-B820-01758D5DC2E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2709" name="Slide Number Placeholder 5">
            <a:extLst>
              <a:ext uri="{FF2B5EF4-FFF2-40B4-BE49-F238E27FC236}">
                <a16:creationId xmlns="" xmlns:a16="http://schemas.microsoft.com/office/drawing/2014/main" id="{3CE1D716-2AA0-8ACD-F6B7-DDFE6910F6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929713-1F6E-4A8F-8C65-168DA388FD9C}" type="slidenum">
              <a:rPr lang="en-US" altLang="en-US">
                <a:solidFill>
                  <a:srgbClr val="898989"/>
                </a:solidFill>
                <a:latin typeface="Calibri" panose="020F0502020204030204" pitchFamily="34" charset="0"/>
              </a:rPr>
              <a:pPr/>
              <a:t>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0A6867B-FEF4-4A74-439D-C8BB2625002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charset="0"/>
              <a:buNone/>
              <a:defRPr/>
            </a:pPr>
            <a:r>
              <a:rPr lang="en-US" sz="3200" b="1" dirty="0">
                <a:solidFill>
                  <a:schemeClr val="tx1"/>
                </a:solidFill>
              </a:rPr>
              <a:t>Recoverability </a:t>
            </a:r>
          </a:p>
        </p:txBody>
      </p:sp>
      <p:pic>
        <p:nvPicPr>
          <p:cNvPr id="72711" name="Picture 2" descr="E:\NIET\Project\xLogo11.png.pagespeed.ic.pydHLuCQEZ.png">
            <a:extLst>
              <a:ext uri="{FF2B5EF4-FFF2-40B4-BE49-F238E27FC236}">
                <a16:creationId xmlns="" xmlns:a16="http://schemas.microsoft.com/office/drawing/2014/main" id="{A45BC7D2-AE04-EA43-5D0A-864BAAC69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 calcmode="lin" valueType="num">
                                      <p:cBhvr additive="base">
                                        <p:cTn id="7"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anim calcmode="lin" valueType="num">
                                      <p:cBhvr additive="base">
                                        <p:cTn id="13" dur="500" fill="hold"/>
                                        <p:tgtEl>
                                          <p:spTgt spid="655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8">
                                            <p:txEl>
                                              <p:pRg st="4" end="4"/>
                                            </p:txEl>
                                          </p:spTgt>
                                        </p:tgtEl>
                                        <p:attrNameLst>
                                          <p:attrName>style.visibility</p:attrName>
                                        </p:attrNameLst>
                                      </p:cBhvr>
                                      <p:to>
                                        <p:strVal val="visible"/>
                                      </p:to>
                                    </p:set>
                                    <p:anim calcmode="lin" valueType="num">
                                      <p:cBhvr additive="base">
                                        <p:cTn id="19" dur="500" fill="hold"/>
                                        <p:tgtEl>
                                          <p:spTgt spid="6553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 xmlns:a16="http://schemas.microsoft.com/office/drawing/2014/main" id="{8991B27F-5E98-E5BA-F9A7-90B26B89863C}"/>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000"/>
              <a:t>	Now due to this concurrency in schedules there can arise a lot of issues such as inconsistent schedule. </a:t>
            </a:r>
          </a:p>
          <a:p>
            <a:pPr algn="just">
              <a:buFont typeface="Arial" panose="020B0604020202020204" pitchFamily="34" charset="0"/>
              <a:buNone/>
            </a:pPr>
            <a:r>
              <a:rPr lang="en-US" altLang="en-US" sz="2000"/>
              <a:t>		</a:t>
            </a:r>
            <a:br>
              <a:rPr lang="en-US" altLang="en-US" sz="2000"/>
            </a:br>
            <a:r>
              <a:rPr lang="en-US" altLang="en-US" sz="2000"/>
              <a:t>Now if this inconsistency happens or there is a any crash in the system then our schedule should be able to revert back or rollback to the original state. </a:t>
            </a:r>
            <a:r>
              <a:rPr lang="en-US" altLang="en-US" sz="2000" b="1">
                <a:solidFill>
                  <a:srgbClr val="002060"/>
                </a:solidFill>
              </a:rPr>
              <a:t>Thus the concept of recoverability comes into the picture</a:t>
            </a:r>
            <a:r>
              <a:rPr lang="en-US" altLang="en-US" sz="2000"/>
              <a:t>.</a:t>
            </a:r>
            <a:endParaRPr lang="en-US" altLang="en-US" sz="2000" b="1"/>
          </a:p>
          <a:p>
            <a:pPr algn="just">
              <a:buFont typeface="Arial" panose="020B0604020202020204" pitchFamily="34" charset="0"/>
              <a:buNone/>
            </a:pPr>
            <a:r>
              <a:rPr lang="en-US" altLang="en-US" sz="2000" b="1">
                <a:solidFill>
                  <a:srgbClr val="FF0000"/>
                </a:solidFill>
              </a:rPr>
              <a:t>What is a recoverable schedule?</a:t>
            </a:r>
          </a:p>
          <a:p>
            <a:pPr algn="just"/>
            <a:r>
              <a:rPr lang="en-US" altLang="en-US" sz="2000"/>
              <a:t>A Schedule in which transactions commit only after all transactions whose changes they read , then commit are called </a:t>
            </a:r>
            <a:r>
              <a:rPr lang="en-US" altLang="en-US" sz="2000" b="1"/>
              <a:t>recoverable schedules.</a:t>
            </a:r>
          </a:p>
          <a:p>
            <a:r>
              <a:rPr lang="en-US" altLang="en-US" sz="2000"/>
              <a:t>In other words, if some transaction T</a:t>
            </a:r>
            <a:r>
              <a:rPr lang="en-US" altLang="en-US" sz="2000" baseline="-25000"/>
              <a:t>j</a:t>
            </a:r>
            <a:r>
              <a:rPr lang="en-US" altLang="en-US" sz="2000"/>
              <a:t> is reading value updated or written by some other transaction T</a:t>
            </a:r>
            <a:r>
              <a:rPr lang="en-US" altLang="en-US" sz="2000" baseline="-25000"/>
              <a:t>i</a:t>
            </a:r>
            <a:r>
              <a:rPr lang="en-US" altLang="en-US" sz="2000"/>
              <a:t>, then the commit of T</a:t>
            </a:r>
            <a:r>
              <a:rPr lang="en-US" altLang="en-US" sz="2000" baseline="-25000"/>
              <a:t>j</a:t>
            </a:r>
            <a:r>
              <a:rPr lang="en-US" altLang="en-US" sz="2000"/>
              <a:t> must occur after the commit of T</a:t>
            </a:r>
            <a:r>
              <a:rPr lang="en-US" altLang="en-US" sz="2000" baseline="-25000"/>
              <a:t>i</a:t>
            </a:r>
            <a:r>
              <a:rPr lang="en-US" altLang="en-US" sz="2000"/>
              <a:t>.</a:t>
            </a:r>
          </a:p>
          <a:p>
            <a:pPr algn="just" eaLnBrk="1" hangingPunct="1">
              <a:buFont typeface="Arial" panose="020B0604020202020204" pitchFamily="34" charset="0"/>
              <a:buNone/>
            </a:pPr>
            <a:r>
              <a:rPr lang="en-US" altLang="en-US" sz="2000" b="1">
                <a:solidFill>
                  <a:srgbClr val="FF0000"/>
                </a:solidFill>
              </a:rPr>
              <a:t>What is Irrecoverable schedule?</a:t>
            </a:r>
          </a:p>
          <a:p>
            <a:pPr algn="just" eaLnBrk="1" hangingPunct="1">
              <a:buFont typeface="Arial" panose="020B0604020202020204" pitchFamily="34" charset="0"/>
              <a:buNone/>
            </a:pPr>
            <a:r>
              <a:rPr lang="en-US" altLang="en-US" sz="2000" b="1"/>
              <a:t>	Irrecoverable schedule:</a:t>
            </a:r>
            <a:r>
              <a:rPr lang="en-US" altLang="en-US" sz="2000"/>
              <a:t> The schedule will be irrecoverable if Tj reads the updated value of Ti and Tj committed before Ti commit.</a:t>
            </a:r>
            <a:endParaRPr lang="en-US" altLang="en-US" sz="2000" b="1"/>
          </a:p>
        </p:txBody>
      </p:sp>
      <p:sp>
        <p:nvSpPr>
          <p:cNvPr id="4" name="Date Placeholder 3">
            <a:extLst>
              <a:ext uri="{FF2B5EF4-FFF2-40B4-BE49-F238E27FC236}">
                <a16:creationId xmlns="" xmlns:a16="http://schemas.microsoft.com/office/drawing/2014/main" id="{D54579B8-B16E-8D29-720C-06393E36905A}"/>
              </a:ext>
            </a:extLst>
          </p:cNvPr>
          <p:cNvSpPr>
            <a:spLocks noGrp="1"/>
          </p:cNvSpPr>
          <p:nvPr>
            <p:ph type="dt" sz="quarter" idx="10"/>
          </p:nvPr>
        </p:nvSpPr>
        <p:spPr/>
        <p:txBody>
          <a:bodyPr/>
          <a:lstStyle/>
          <a:p>
            <a:pPr>
              <a:defRPr/>
            </a:pPr>
            <a:fld id="{CA9DD6B7-9C18-4203-83BB-327B1F22FABF}" type="datetime1">
              <a:rPr lang="en-US"/>
              <a:pPr>
                <a:defRPr/>
              </a:pPr>
              <a:t>08/05/22</a:t>
            </a:fld>
            <a:endParaRPr lang="en-US"/>
          </a:p>
        </p:txBody>
      </p:sp>
      <p:sp>
        <p:nvSpPr>
          <p:cNvPr id="5" name="Footer Placeholder 4">
            <a:extLst>
              <a:ext uri="{FF2B5EF4-FFF2-40B4-BE49-F238E27FC236}">
                <a16:creationId xmlns="" xmlns:a16="http://schemas.microsoft.com/office/drawing/2014/main" id="{97720F19-B746-7E76-196D-5FE2EAF2321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3733" name="Slide Number Placeholder 5">
            <a:extLst>
              <a:ext uri="{FF2B5EF4-FFF2-40B4-BE49-F238E27FC236}">
                <a16:creationId xmlns="" xmlns:a16="http://schemas.microsoft.com/office/drawing/2014/main" id="{9576359F-DB7D-2C70-0A34-71041888F3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1C92EB-0970-40C7-B006-EE9381572CF3}" type="slidenum">
              <a:rPr lang="en-US" altLang="en-US">
                <a:solidFill>
                  <a:srgbClr val="898989"/>
                </a:solidFill>
                <a:latin typeface="Calibri" panose="020F0502020204030204" pitchFamily="34" charset="0"/>
              </a:rPr>
              <a:pPr/>
              <a:t>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B362B33-12D4-BEF2-0BAB-43E76316816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Continue</a:t>
            </a:r>
          </a:p>
        </p:txBody>
      </p:sp>
      <p:pic>
        <p:nvPicPr>
          <p:cNvPr id="73735" name="Picture 2" descr="E:\NIET\Project\xLogo11.png.pagespeed.ic.pydHLuCQEZ.png">
            <a:extLst>
              <a:ext uri="{FF2B5EF4-FFF2-40B4-BE49-F238E27FC236}">
                <a16:creationId xmlns="" xmlns:a16="http://schemas.microsoft.com/office/drawing/2014/main" id="{7296E697-7154-7004-8243-E1E68AACB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 calcmode="lin" valueType="num">
                                      <p:cBhvr additive="base">
                                        <p:cTn id="7" dur="500" fill="hold"/>
                                        <p:tgtEl>
                                          <p:spTgt spid="66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2">
                                            <p:txEl>
                                              <p:pRg st="1" end="1"/>
                                            </p:txEl>
                                          </p:spTgt>
                                        </p:tgtEl>
                                        <p:attrNameLst>
                                          <p:attrName>style.visibility</p:attrName>
                                        </p:attrNameLst>
                                      </p:cBhvr>
                                      <p:to>
                                        <p:strVal val="visible"/>
                                      </p:to>
                                    </p:set>
                                    <p:anim calcmode="lin" valueType="num">
                                      <p:cBhvr additive="base">
                                        <p:cTn id="13"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anim calcmode="lin" valueType="num">
                                      <p:cBhvr additive="base">
                                        <p:cTn id="19"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562">
                                            <p:txEl>
                                              <p:pRg st="3" end="3"/>
                                            </p:txEl>
                                          </p:spTgt>
                                        </p:tgtEl>
                                        <p:attrNameLst>
                                          <p:attrName>style.visibility</p:attrName>
                                        </p:attrNameLst>
                                      </p:cBhvr>
                                      <p:to>
                                        <p:strVal val="visible"/>
                                      </p:to>
                                    </p:set>
                                    <p:anim calcmode="lin" valueType="num">
                                      <p:cBhvr additive="base">
                                        <p:cTn id="25"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6562">
                                            <p:txEl>
                                              <p:pRg st="4" end="4"/>
                                            </p:txEl>
                                          </p:spTgt>
                                        </p:tgtEl>
                                        <p:attrNameLst>
                                          <p:attrName>style.visibility</p:attrName>
                                        </p:attrNameLst>
                                      </p:cBhvr>
                                      <p:to>
                                        <p:strVal val="visible"/>
                                      </p:to>
                                    </p:set>
                                    <p:anim calcmode="lin" valueType="num">
                                      <p:cBhvr additive="base">
                                        <p:cTn id="31"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6562">
                                            <p:txEl>
                                              <p:pRg st="5" end="5"/>
                                            </p:txEl>
                                          </p:spTgt>
                                        </p:tgtEl>
                                        <p:attrNameLst>
                                          <p:attrName>style.visibility</p:attrName>
                                        </p:attrNameLst>
                                      </p:cBhvr>
                                      <p:to>
                                        <p:strVal val="visible"/>
                                      </p:to>
                                    </p:set>
                                    <p:anim calcmode="lin" valueType="num">
                                      <p:cBhvr additive="base">
                                        <p:cTn id="37"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6562">
                                            <p:txEl>
                                              <p:pRg st="6" end="6"/>
                                            </p:txEl>
                                          </p:spTgt>
                                        </p:tgtEl>
                                        <p:attrNameLst>
                                          <p:attrName>style.visibility</p:attrName>
                                        </p:attrNameLst>
                                      </p:cBhvr>
                                      <p:to>
                                        <p:strVal val="visible"/>
                                      </p:to>
                                    </p:set>
                                    <p:anim calcmode="lin" valueType="num">
                                      <p:cBhvr additive="base">
                                        <p:cTn id="43" dur="500" fill="hold"/>
                                        <p:tgtEl>
                                          <p:spTgt spid="665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 xmlns:a16="http://schemas.microsoft.com/office/drawing/2014/main" id="{C9AC8417-50CE-C3EF-B34E-5B51660787BA}"/>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000"/>
              <a:t>	Let us understand this with a simple example: Let’s say you are coping an examination paper from the person sitting in front of you. Then you should not submit/commit your paper until and unless the person in front of you submits first. Because he may later add some more points or change some answers which you will missout.</a:t>
            </a:r>
          </a:p>
          <a:p>
            <a:pPr algn="just" eaLnBrk="1" hangingPunct="1">
              <a:buFont typeface="Arial" panose="020B0604020202020204" pitchFamily="34" charset="0"/>
              <a:buNone/>
            </a:pPr>
            <a:r>
              <a:rPr lang="en-US" altLang="en-US" sz="2000" b="1" i="1">
                <a:solidFill>
                  <a:srgbClr val="C00000"/>
                </a:solidFill>
              </a:rPr>
              <a:t>Example </a:t>
            </a:r>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r>
              <a:rPr lang="en-US" altLang="en-US" sz="2000" b="1" i="1"/>
              <a:t>	</a:t>
            </a:r>
            <a:r>
              <a:rPr lang="en-US" altLang="en-US" sz="2000"/>
              <a:t>In the above figure, S1 is not recoverable because T2 is committing before T1 although it is reading from T1. S2 is a recoverable schedule because T1 is committing after T2 as it has read from T2.</a:t>
            </a:r>
            <a:endParaRPr lang="en-US" altLang="en-US" sz="2000" b="1"/>
          </a:p>
        </p:txBody>
      </p:sp>
      <p:sp>
        <p:nvSpPr>
          <p:cNvPr id="4" name="Date Placeholder 3">
            <a:extLst>
              <a:ext uri="{FF2B5EF4-FFF2-40B4-BE49-F238E27FC236}">
                <a16:creationId xmlns="" xmlns:a16="http://schemas.microsoft.com/office/drawing/2014/main" id="{92E240B9-6DD4-D827-43EC-8FB5823A3D91}"/>
              </a:ext>
            </a:extLst>
          </p:cNvPr>
          <p:cNvSpPr>
            <a:spLocks noGrp="1"/>
          </p:cNvSpPr>
          <p:nvPr>
            <p:ph type="dt" sz="quarter" idx="10"/>
          </p:nvPr>
        </p:nvSpPr>
        <p:spPr/>
        <p:txBody>
          <a:bodyPr/>
          <a:lstStyle/>
          <a:p>
            <a:pPr>
              <a:defRPr/>
            </a:pPr>
            <a:fld id="{373CE1ED-35B2-4B1B-B3BF-46D02ADD91A4}" type="datetime1">
              <a:rPr lang="en-US"/>
              <a:pPr>
                <a:defRPr/>
              </a:pPr>
              <a:t>08/05/22</a:t>
            </a:fld>
            <a:endParaRPr lang="en-US"/>
          </a:p>
        </p:txBody>
      </p:sp>
      <p:sp>
        <p:nvSpPr>
          <p:cNvPr id="5" name="Footer Placeholder 4">
            <a:extLst>
              <a:ext uri="{FF2B5EF4-FFF2-40B4-BE49-F238E27FC236}">
                <a16:creationId xmlns="" xmlns:a16="http://schemas.microsoft.com/office/drawing/2014/main" id="{75362FD6-C56D-8FFF-B817-376C2A64CDE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4757" name="Slide Number Placeholder 5">
            <a:extLst>
              <a:ext uri="{FF2B5EF4-FFF2-40B4-BE49-F238E27FC236}">
                <a16:creationId xmlns="" xmlns:a16="http://schemas.microsoft.com/office/drawing/2014/main" id="{450B46DD-0234-5ACC-1301-F5C0C7409B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BF021D-F469-424D-A27C-11466E869C45}" type="slidenum">
              <a:rPr lang="en-US" altLang="en-US">
                <a:solidFill>
                  <a:srgbClr val="898989"/>
                </a:solidFill>
                <a:latin typeface="Calibri" panose="020F0502020204030204" pitchFamily="34" charset="0"/>
              </a:rPr>
              <a:pPr/>
              <a:t>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4FFD039-7AF7-7D1D-68AA-4DBC3DC3DAD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a:t>
            </a:r>
          </a:p>
        </p:txBody>
      </p:sp>
      <p:pic>
        <p:nvPicPr>
          <p:cNvPr id="74759" name="Picture 2" descr="E:\NIET\Project\xLogo11.png.pagespeed.ic.pydHLuCQEZ.png">
            <a:extLst>
              <a:ext uri="{FF2B5EF4-FFF2-40B4-BE49-F238E27FC236}">
                <a16:creationId xmlns="" xmlns:a16="http://schemas.microsoft.com/office/drawing/2014/main" id="{9A6F4E57-3514-53B3-A935-CD5473DA2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3">
            <a:extLst>
              <a:ext uri="{FF2B5EF4-FFF2-40B4-BE49-F238E27FC236}">
                <a16:creationId xmlns="" xmlns:a16="http://schemas.microsoft.com/office/drawing/2014/main" id="{6B618626-EBD5-158A-52DE-4B5902D04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1800"/>
            <a:ext cx="5762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 calcmode="lin" valueType="num">
                                      <p:cBhvr additive="base">
                                        <p:cTn id="7" dur="500" fill="hold"/>
                                        <p:tgtEl>
                                          <p:spTgt spid="6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6">
                                            <p:txEl>
                                              <p:pRg st="1" end="1"/>
                                            </p:txEl>
                                          </p:spTgt>
                                        </p:tgtEl>
                                        <p:attrNameLst>
                                          <p:attrName>style.visibility</p:attrName>
                                        </p:attrNameLst>
                                      </p:cBhvr>
                                      <p:to>
                                        <p:strVal val="visible"/>
                                      </p:to>
                                    </p:set>
                                    <p:anim calcmode="lin" valueType="num">
                                      <p:cBhvr additive="base">
                                        <p:cTn id="13" dur="500" fill="hold"/>
                                        <p:tgtEl>
                                          <p:spTgt spid="6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7592"/>
                                        </p:tgtEl>
                                        <p:attrNameLst>
                                          <p:attrName>style.visibility</p:attrName>
                                        </p:attrNameLst>
                                      </p:cBhvr>
                                      <p:to>
                                        <p:strVal val="visible"/>
                                      </p:to>
                                    </p:set>
                                    <p:anim calcmode="lin" valueType="num">
                                      <p:cBhvr additive="base">
                                        <p:cTn id="19" dur="500" fill="hold"/>
                                        <p:tgtEl>
                                          <p:spTgt spid="67592"/>
                                        </p:tgtEl>
                                        <p:attrNameLst>
                                          <p:attrName>ppt_x</p:attrName>
                                        </p:attrNameLst>
                                      </p:cBhvr>
                                      <p:tavLst>
                                        <p:tav tm="0">
                                          <p:val>
                                            <p:strVal val="#ppt_x"/>
                                          </p:val>
                                        </p:tav>
                                        <p:tav tm="100000">
                                          <p:val>
                                            <p:strVal val="#ppt_x"/>
                                          </p:val>
                                        </p:tav>
                                      </p:tavLst>
                                    </p:anim>
                                    <p:anim calcmode="lin" valueType="num">
                                      <p:cBhvr additive="base">
                                        <p:cTn id="20"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7586">
                                            <p:txEl>
                                              <p:pRg st="8" end="8"/>
                                            </p:txEl>
                                          </p:spTgt>
                                        </p:tgtEl>
                                        <p:attrNameLst>
                                          <p:attrName>style.visibility</p:attrName>
                                        </p:attrNameLst>
                                      </p:cBhvr>
                                      <p:to>
                                        <p:strVal val="visible"/>
                                      </p:to>
                                    </p:set>
                                    <p:anim calcmode="lin" valueType="num">
                                      <p:cBhvr additive="base">
                                        <p:cTn id="25" dur="500" fill="hold"/>
                                        <p:tgtEl>
                                          <p:spTgt spid="6758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8B623C5-B373-1DDA-135F-26D9D44E9ED0}"/>
              </a:ext>
            </a:extLst>
          </p:cNvPr>
          <p:cNvSpPr>
            <a:spLocks noGrp="1"/>
          </p:cNvSpPr>
          <p:nvPr>
            <p:ph type="dt" sz="quarter" idx="10"/>
          </p:nvPr>
        </p:nvSpPr>
        <p:spPr/>
        <p:txBody>
          <a:bodyPr/>
          <a:lstStyle/>
          <a:p>
            <a:pPr>
              <a:defRPr/>
            </a:pPr>
            <a:fld id="{E73F339A-9B2C-4FF3-88AB-6040D9DE76E6}" type="datetime1">
              <a:rPr lang="en-US"/>
              <a:pPr>
                <a:defRPr/>
              </a:pPr>
              <a:t>08/05/22</a:t>
            </a:fld>
            <a:endParaRPr lang="en-US"/>
          </a:p>
        </p:txBody>
      </p:sp>
      <p:sp>
        <p:nvSpPr>
          <p:cNvPr id="5" name="Footer Placeholder 4">
            <a:extLst>
              <a:ext uri="{FF2B5EF4-FFF2-40B4-BE49-F238E27FC236}">
                <a16:creationId xmlns="" xmlns:a16="http://schemas.microsoft.com/office/drawing/2014/main" id="{B0856319-88D3-036D-C7B5-C41DF1E855A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5780" name="Slide Number Placeholder 5">
            <a:extLst>
              <a:ext uri="{FF2B5EF4-FFF2-40B4-BE49-F238E27FC236}">
                <a16:creationId xmlns="" xmlns:a16="http://schemas.microsoft.com/office/drawing/2014/main" id="{6E1EB97A-2B2A-D7A3-E187-F2CF22EFFF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CF38ED-4E05-4FF5-9795-1125103BCA39}" type="slidenum">
              <a:rPr lang="en-US" altLang="en-US">
                <a:solidFill>
                  <a:srgbClr val="898989"/>
                </a:solidFill>
                <a:latin typeface="Calibri" panose="020F0502020204030204" pitchFamily="34" charset="0"/>
              </a:rPr>
              <a:pPr/>
              <a:t>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E16846E-B76B-0B9B-8FD7-4F02791A26E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Types of Recoverable Schedule</a:t>
            </a:r>
          </a:p>
        </p:txBody>
      </p:sp>
      <p:pic>
        <p:nvPicPr>
          <p:cNvPr id="75782" name="Picture 2" descr="E:\NIET\Project\xLogo11.png.pagespeed.ic.pydHLuCQEZ.png">
            <a:extLst>
              <a:ext uri="{FF2B5EF4-FFF2-40B4-BE49-F238E27FC236}">
                <a16:creationId xmlns="" xmlns:a16="http://schemas.microsoft.com/office/drawing/2014/main" id="{4DCAB136-ECAD-822F-F554-901E4C0D3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2">
            <a:extLst>
              <a:ext uri="{FF2B5EF4-FFF2-40B4-BE49-F238E27FC236}">
                <a16:creationId xmlns="" xmlns:a16="http://schemas.microsoft.com/office/drawing/2014/main" id="{05C8F1E0-7982-D956-3F3D-87FB480194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1981200"/>
            <a:ext cx="5267325" cy="2114550"/>
          </a:xfrm>
          <a:noFill/>
        </p:spPr>
      </p:pic>
      <p:sp>
        <p:nvSpPr>
          <p:cNvPr id="75784" name="Rectangle 8">
            <a:extLst>
              <a:ext uri="{FF2B5EF4-FFF2-40B4-BE49-F238E27FC236}">
                <a16:creationId xmlns="" xmlns:a16="http://schemas.microsoft.com/office/drawing/2014/main" id="{7CB516EB-2E48-6F71-0219-C3B3A8BF0AD0}"/>
              </a:ext>
            </a:extLst>
          </p:cNvPr>
          <p:cNvSpPr>
            <a:spLocks noChangeArrowheads="1"/>
          </p:cNvSpPr>
          <p:nvPr/>
        </p:nvSpPr>
        <p:spPr bwMode="auto">
          <a:xfrm>
            <a:off x="1371600" y="15240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 recoverable schedule may be any one of these kinds-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 xmlns:a16="http://schemas.microsoft.com/office/drawing/2014/main" id="{51FE4402-0B9F-8FC0-AE09-F88948FB6349}"/>
              </a:ext>
            </a:extLst>
          </p:cNvPr>
          <p:cNvSpPr>
            <a:spLocks noGrp="1"/>
          </p:cNvSpPr>
          <p:nvPr>
            <p:ph idx="1"/>
          </p:nvPr>
        </p:nvSpPr>
        <p:spPr>
          <a:xfrm>
            <a:off x="533400" y="1143000"/>
            <a:ext cx="8229600" cy="5181600"/>
          </a:xfrm>
        </p:spPr>
        <p:txBody>
          <a:bodyPr/>
          <a:lstStyle/>
          <a:p>
            <a:pPr>
              <a:buFont typeface="Arial" panose="020B0604020202020204" pitchFamily="34" charset="0"/>
              <a:buNone/>
            </a:pPr>
            <a:r>
              <a:rPr lang="en-US" altLang="en-US" sz="2000" b="1"/>
              <a:t>	</a:t>
            </a:r>
            <a:r>
              <a:rPr lang="en-US" altLang="en-US" sz="2000" b="1">
                <a:solidFill>
                  <a:srgbClr val="C00000"/>
                </a:solidFill>
              </a:rPr>
              <a:t>Cascading Schedule-</a:t>
            </a:r>
            <a:r>
              <a:rPr lang="en-US" altLang="en-US" sz="2000">
                <a:solidFill>
                  <a:srgbClr val="C00000"/>
                </a:solidFill>
              </a:rPr>
              <a:t> </a:t>
            </a:r>
          </a:p>
          <a:p>
            <a:pPr algn="just"/>
            <a:r>
              <a:rPr lang="en-US" altLang="en-US" sz="2000"/>
              <a:t>If in a schedule, failure of one transaction causes several other dependent transactions to rollback or abort, then such a schedule is called as a </a:t>
            </a:r>
            <a:r>
              <a:rPr lang="en-US" altLang="en-US" sz="2000" b="1"/>
              <a:t>Cascading Schedule</a:t>
            </a:r>
            <a:r>
              <a:rPr lang="en-US" altLang="en-US" sz="2000"/>
              <a:t> or </a:t>
            </a:r>
            <a:r>
              <a:rPr lang="en-US" altLang="en-US" sz="2000" b="1"/>
              <a:t>Cascading Rollback</a:t>
            </a:r>
            <a:r>
              <a:rPr lang="en-US" altLang="en-US" sz="2000"/>
              <a:t> or </a:t>
            </a:r>
            <a:r>
              <a:rPr lang="en-US" altLang="en-US" sz="2000" b="1"/>
              <a:t>Cascading Abort</a:t>
            </a:r>
            <a:r>
              <a:rPr lang="en-US" altLang="en-US" sz="2000"/>
              <a:t>.</a:t>
            </a:r>
          </a:p>
          <a:p>
            <a:r>
              <a:rPr lang="en-US" altLang="en-US" sz="2000"/>
              <a:t>It simply leads to the wastage of CPU time.</a:t>
            </a:r>
          </a:p>
          <a:p>
            <a:pPr algn="just" eaLnBrk="1" hangingPunct="1">
              <a:buFont typeface="Arial" panose="020B0604020202020204" pitchFamily="34" charset="0"/>
              <a:buNone/>
            </a:pPr>
            <a:r>
              <a:rPr lang="en-US" altLang="en-US" sz="2000" b="1"/>
              <a:t>	Example-</a:t>
            </a:r>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8E4DF56D-0BFD-B3F3-8073-50A4DB7C3AE0}"/>
              </a:ext>
            </a:extLst>
          </p:cNvPr>
          <p:cNvSpPr>
            <a:spLocks noGrp="1"/>
          </p:cNvSpPr>
          <p:nvPr>
            <p:ph type="dt" sz="quarter" idx="10"/>
          </p:nvPr>
        </p:nvSpPr>
        <p:spPr/>
        <p:txBody>
          <a:bodyPr/>
          <a:lstStyle/>
          <a:p>
            <a:pPr>
              <a:defRPr/>
            </a:pPr>
            <a:fld id="{E574607F-C735-48C4-8E90-159DDE974B91}" type="datetime1">
              <a:rPr lang="en-US"/>
              <a:pPr>
                <a:defRPr/>
              </a:pPr>
              <a:t>08/05/22</a:t>
            </a:fld>
            <a:endParaRPr lang="en-US"/>
          </a:p>
        </p:txBody>
      </p:sp>
      <p:sp>
        <p:nvSpPr>
          <p:cNvPr id="5" name="Footer Placeholder 4">
            <a:extLst>
              <a:ext uri="{FF2B5EF4-FFF2-40B4-BE49-F238E27FC236}">
                <a16:creationId xmlns="" xmlns:a16="http://schemas.microsoft.com/office/drawing/2014/main" id="{85EB1C82-845C-B9BB-01BA-3DAF7BC2F2EB}"/>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6805" name="Slide Number Placeholder 5">
            <a:extLst>
              <a:ext uri="{FF2B5EF4-FFF2-40B4-BE49-F238E27FC236}">
                <a16:creationId xmlns="" xmlns:a16="http://schemas.microsoft.com/office/drawing/2014/main" id="{C7E0DDA3-0C43-5A28-1E80-4B2349AB88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4DAED4-E906-404E-B17F-1481584F75C2}" type="slidenum">
              <a:rPr lang="en-US" altLang="en-US">
                <a:solidFill>
                  <a:srgbClr val="898989"/>
                </a:solidFill>
                <a:latin typeface="Calibri" panose="020F0502020204030204" pitchFamily="34" charset="0"/>
              </a:rPr>
              <a:pPr/>
              <a:t>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5CCBF23-BE39-6BAA-F658-32464EC2769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1. Cascading Schedule</a:t>
            </a:r>
          </a:p>
        </p:txBody>
      </p:sp>
      <p:pic>
        <p:nvPicPr>
          <p:cNvPr id="76807" name="Picture 2" descr="E:\NIET\Project\xLogo11.png.pagespeed.ic.pydHLuCQEZ.png">
            <a:extLst>
              <a:ext uri="{FF2B5EF4-FFF2-40B4-BE49-F238E27FC236}">
                <a16:creationId xmlns="" xmlns:a16="http://schemas.microsoft.com/office/drawing/2014/main" id="{53B08A65-7DFC-D428-C4CE-E200E334E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3">
            <a:extLst>
              <a:ext uri="{FF2B5EF4-FFF2-40B4-BE49-F238E27FC236}">
                <a16:creationId xmlns="" xmlns:a16="http://schemas.microsoft.com/office/drawing/2014/main" id="{714DBA98-FEAF-51C3-EAB9-C5C66B445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352800"/>
            <a:ext cx="63436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1" end="1"/>
                                            </p:txEl>
                                          </p:spTgt>
                                        </p:tgtEl>
                                        <p:attrNameLst>
                                          <p:attrName>style.visibility</p:attrName>
                                        </p:attrNameLst>
                                      </p:cBhvr>
                                      <p:to>
                                        <p:strVal val="visible"/>
                                      </p:to>
                                    </p:set>
                                    <p:anim calcmode="lin" valueType="num">
                                      <p:cBhvr additive="base">
                                        <p:cTn id="13"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xEl>
                                              <p:pRg st="2" end="2"/>
                                            </p:txEl>
                                          </p:spTgt>
                                        </p:tgtEl>
                                        <p:attrNameLst>
                                          <p:attrName>style.visibility</p:attrName>
                                        </p:attrNameLst>
                                      </p:cBhvr>
                                      <p:to>
                                        <p:strVal val="visible"/>
                                      </p:to>
                                    </p:set>
                                    <p:anim calcmode="lin" valueType="num">
                                      <p:cBhvr additive="base">
                                        <p:cTn id="19"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9634">
                                            <p:txEl>
                                              <p:pRg st="3" end="3"/>
                                            </p:txEl>
                                          </p:spTgt>
                                        </p:tgtEl>
                                        <p:attrNameLst>
                                          <p:attrName>style.visibility</p:attrName>
                                        </p:attrNameLst>
                                      </p:cBhvr>
                                      <p:to>
                                        <p:strVal val="visible"/>
                                      </p:to>
                                    </p:set>
                                    <p:anim calcmode="lin" valueType="num">
                                      <p:cBhvr additive="base">
                                        <p:cTn id="25"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9640"/>
                                        </p:tgtEl>
                                        <p:attrNameLst>
                                          <p:attrName>style.visibility</p:attrName>
                                        </p:attrNameLst>
                                      </p:cBhvr>
                                      <p:to>
                                        <p:strVal val="visible"/>
                                      </p:to>
                                    </p:set>
                                    <p:anim calcmode="lin" valueType="num">
                                      <p:cBhvr additive="base">
                                        <p:cTn id="31" dur="500" fill="hold"/>
                                        <p:tgtEl>
                                          <p:spTgt spid="69640"/>
                                        </p:tgtEl>
                                        <p:attrNameLst>
                                          <p:attrName>ppt_x</p:attrName>
                                        </p:attrNameLst>
                                      </p:cBhvr>
                                      <p:tavLst>
                                        <p:tav tm="0">
                                          <p:val>
                                            <p:strVal val="#ppt_x"/>
                                          </p:val>
                                        </p:tav>
                                        <p:tav tm="100000">
                                          <p:val>
                                            <p:strVal val="#ppt_x"/>
                                          </p:val>
                                        </p:tav>
                                      </p:tavLst>
                                    </p:anim>
                                    <p:anim calcmode="lin" valueType="num">
                                      <p:cBhvr additive="base">
                                        <p:cTn id="32"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 xmlns:a16="http://schemas.microsoft.com/office/drawing/2014/main" id="{30C9FCD1-F6C1-AE07-E2CE-B8AB171D8CB0}"/>
              </a:ext>
            </a:extLst>
          </p:cNvPr>
          <p:cNvSpPr>
            <a:spLocks noGrp="1"/>
          </p:cNvSpPr>
          <p:nvPr>
            <p:ph idx="1"/>
          </p:nvPr>
        </p:nvSpPr>
        <p:spPr>
          <a:xfrm>
            <a:off x="533400" y="838200"/>
            <a:ext cx="8229600" cy="5486400"/>
          </a:xfrm>
        </p:spPr>
        <p:txBody>
          <a:bodyPr/>
          <a:lstStyle/>
          <a:p>
            <a:pPr algn="just">
              <a:buFont typeface="Arial" panose="020B0604020202020204" pitchFamily="34" charset="0"/>
              <a:buNone/>
            </a:pPr>
            <a:r>
              <a:rPr lang="en-US" altLang="en-US" sz="1800" b="1"/>
              <a:t>Here,</a:t>
            </a:r>
          </a:p>
          <a:p>
            <a:pPr algn="just">
              <a:buFont typeface="Arial" panose="020B0604020202020204" pitchFamily="34" charset="0"/>
              <a:buNone/>
            </a:pPr>
            <a:r>
              <a:rPr lang="en-US" altLang="en-US" sz="1800"/>
              <a:t>Transaction T2 depends on transaction T1.</a:t>
            </a:r>
          </a:p>
          <a:p>
            <a:pPr algn="just">
              <a:buFont typeface="Arial" panose="020B0604020202020204" pitchFamily="34" charset="0"/>
              <a:buNone/>
            </a:pPr>
            <a:r>
              <a:rPr lang="en-US" altLang="en-US" sz="1800"/>
              <a:t>Transaction T3 depends on transaction T2.</a:t>
            </a:r>
          </a:p>
          <a:p>
            <a:pPr algn="just">
              <a:buFont typeface="Arial" panose="020B0604020202020204" pitchFamily="34" charset="0"/>
              <a:buNone/>
            </a:pPr>
            <a:r>
              <a:rPr lang="en-US" altLang="en-US" sz="1800"/>
              <a:t>Transaction T4 depends on transaction T3.</a:t>
            </a:r>
          </a:p>
          <a:p>
            <a:pPr algn="just">
              <a:buFont typeface="Arial" panose="020B0604020202020204" pitchFamily="34" charset="0"/>
              <a:buNone/>
            </a:pPr>
            <a:r>
              <a:rPr lang="en-US" altLang="en-US" sz="1800" b="1"/>
              <a:t>In this schedule,</a:t>
            </a:r>
          </a:p>
          <a:p>
            <a:pPr algn="just">
              <a:buFont typeface="Arial" panose="020B0604020202020204" pitchFamily="34" charset="0"/>
              <a:buNone/>
            </a:pPr>
            <a:r>
              <a:rPr lang="en-US" altLang="en-US" sz="1800"/>
              <a:t>The failure of transaction T1 causes the transaction T2 to rollback.</a:t>
            </a:r>
          </a:p>
          <a:p>
            <a:pPr algn="just">
              <a:buFont typeface="Arial" panose="020B0604020202020204" pitchFamily="34" charset="0"/>
              <a:buNone/>
            </a:pPr>
            <a:r>
              <a:rPr lang="en-US" altLang="en-US" sz="1800"/>
              <a:t>The rollback of transaction T2 causes the transaction T3 to rollback.</a:t>
            </a:r>
          </a:p>
          <a:p>
            <a:pPr algn="just">
              <a:buFont typeface="Arial" panose="020B0604020202020204" pitchFamily="34" charset="0"/>
              <a:buNone/>
            </a:pPr>
            <a:r>
              <a:rPr lang="en-US" altLang="en-US" sz="1800"/>
              <a:t>The rollback of transaction T3 causes the transaction T4 to rollback.</a:t>
            </a:r>
          </a:p>
          <a:p>
            <a:pPr algn="just">
              <a:buFont typeface="Arial" panose="020B0604020202020204" pitchFamily="34" charset="0"/>
              <a:buNone/>
            </a:pPr>
            <a:r>
              <a:rPr lang="en-US" altLang="en-US" sz="1800"/>
              <a:t>Such a rollback is called as a </a:t>
            </a:r>
            <a:r>
              <a:rPr lang="en-US" altLang="en-US" sz="1800" b="1"/>
              <a:t>Cascading Rollback</a:t>
            </a:r>
            <a:r>
              <a:rPr lang="en-US" altLang="en-US" sz="1800"/>
              <a:t>.</a:t>
            </a:r>
          </a:p>
          <a:p>
            <a:pPr algn="just">
              <a:buFont typeface="Arial" panose="020B0604020202020204" pitchFamily="34" charset="0"/>
              <a:buNone/>
            </a:pPr>
            <a:r>
              <a:rPr lang="en-US" altLang="en-US" sz="1800"/>
              <a:t>	There arises a problem of cascading rollbacks, which is a rollback of a single transaction that will lead to a rollback of many other transactions, which will lead to less throughput and high time-consuming. Now comes the concept of cascadeless schedule/avoiding cascading abort.</a:t>
            </a:r>
          </a:p>
          <a:p>
            <a:pPr>
              <a:buFont typeface="Arial" panose="020B0604020202020204" pitchFamily="34" charset="0"/>
              <a:buNone/>
            </a:pPr>
            <a:r>
              <a:rPr lang="en-US" altLang="en-US" sz="2000" b="1" u="sng">
                <a:solidFill>
                  <a:srgbClr val="C00000"/>
                </a:solidFill>
              </a:rPr>
              <a:t>NOTE-</a:t>
            </a:r>
            <a:r>
              <a:rPr lang="en-US" altLang="en-US" sz="2000">
                <a:solidFill>
                  <a:srgbClr val="C00000"/>
                </a:solidFill>
              </a:rPr>
              <a:t> </a:t>
            </a:r>
          </a:p>
          <a:p>
            <a:r>
              <a:rPr lang="en-US" altLang="en-US" sz="2000"/>
              <a:t>If the transactions T2, T3 and T4 would have committed before the failure of transaction T1, then the schedule would have been irrecoverable.</a:t>
            </a:r>
          </a:p>
          <a:p>
            <a:pPr>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9F647A69-7C53-4D98-7148-57BFD95F856D}"/>
              </a:ext>
            </a:extLst>
          </p:cNvPr>
          <p:cNvSpPr>
            <a:spLocks noGrp="1"/>
          </p:cNvSpPr>
          <p:nvPr>
            <p:ph type="dt" sz="quarter" idx="10"/>
          </p:nvPr>
        </p:nvSpPr>
        <p:spPr/>
        <p:txBody>
          <a:bodyPr/>
          <a:lstStyle/>
          <a:p>
            <a:pPr>
              <a:defRPr/>
            </a:pPr>
            <a:fld id="{30274ABF-FF6D-456A-A322-AD040E370C05}" type="datetime1">
              <a:rPr lang="en-US"/>
              <a:pPr>
                <a:defRPr/>
              </a:pPr>
              <a:t>08/05/22</a:t>
            </a:fld>
            <a:endParaRPr lang="en-US"/>
          </a:p>
        </p:txBody>
      </p:sp>
      <p:sp>
        <p:nvSpPr>
          <p:cNvPr id="5" name="Footer Placeholder 4">
            <a:extLst>
              <a:ext uri="{FF2B5EF4-FFF2-40B4-BE49-F238E27FC236}">
                <a16:creationId xmlns="" xmlns:a16="http://schemas.microsoft.com/office/drawing/2014/main" id="{2DC0C00B-8C3A-9837-3843-9B5E5DD340D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7829" name="Slide Number Placeholder 5">
            <a:extLst>
              <a:ext uri="{FF2B5EF4-FFF2-40B4-BE49-F238E27FC236}">
                <a16:creationId xmlns="" xmlns:a16="http://schemas.microsoft.com/office/drawing/2014/main" id="{8B7DE211-DA5D-596C-2752-515E469621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1DA704-4B0C-4372-8DEB-1781CDA00154}" type="slidenum">
              <a:rPr lang="en-US" altLang="en-US">
                <a:solidFill>
                  <a:srgbClr val="898989"/>
                </a:solidFill>
                <a:latin typeface="Calibri" panose="020F0502020204030204" pitchFamily="34" charset="0"/>
              </a:rPr>
              <a:pPr/>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4419DFE-1DD3-075F-C979-49797FFD4FD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a:t>
            </a:r>
          </a:p>
        </p:txBody>
      </p:sp>
      <p:pic>
        <p:nvPicPr>
          <p:cNvPr id="77831" name="Picture 2" descr="E:\NIET\Project\xLogo11.png.pagespeed.ic.pydHLuCQEZ.png">
            <a:extLst>
              <a:ext uri="{FF2B5EF4-FFF2-40B4-BE49-F238E27FC236}">
                <a16:creationId xmlns="" xmlns:a16="http://schemas.microsoft.com/office/drawing/2014/main" id="{DB4FB7E5-2FA7-9E88-37D5-3F5423F58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 xmlns:a16="http://schemas.microsoft.com/office/drawing/2014/main" id="{78DB423E-0B53-6F68-F7EE-3CE3A8A7B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38200"/>
            <a:ext cx="441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 calcmode="lin" valueType="num">
                                      <p:cBhvr additive="base">
                                        <p:cTn id="7" dur="500" fill="hold"/>
                                        <p:tgtEl>
                                          <p:spTgt spid="70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658">
                                            <p:txEl>
                                              <p:pRg st="1" end="1"/>
                                            </p:txEl>
                                          </p:spTgt>
                                        </p:tgtEl>
                                        <p:attrNameLst>
                                          <p:attrName>style.visibility</p:attrName>
                                        </p:attrNameLst>
                                      </p:cBhvr>
                                      <p:to>
                                        <p:strVal val="visible"/>
                                      </p:to>
                                    </p:set>
                                    <p:anim calcmode="lin" valueType="num">
                                      <p:cBhvr additive="base">
                                        <p:cTn id="13" dur="500" fill="hold"/>
                                        <p:tgtEl>
                                          <p:spTgt spid="706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8">
                                            <p:txEl>
                                              <p:pRg st="2" end="2"/>
                                            </p:txEl>
                                          </p:spTgt>
                                        </p:tgtEl>
                                        <p:attrNameLst>
                                          <p:attrName>style.visibility</p:attrName>
                                        </p:attrNameLst>
                                      </p:cBhvr>
                                      <p:to>
                                        <p:strVal val="visible"/>
                                      </p:to>
                                    </p:set>
                                    <p:anim calcmode="lin" valueType="num">
                                      <p:cBhvr additive="base">
                                        <p:cTn id="17" dur="500" fill="hold"/>
                                        <p:tgtEl>
                                          <p:spTgt spid="7065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8">
                                            <p:txEl>
                                              <p:pRg st="3" end="3"/>
                                            </p:txEl>
                                          </p:spTgt>
                                        </p:tgtEl>
                                        <p:attrNameLst>
                                          <p:attrName>style.visibility</p:attrName>
                                        </p:attrNameLst>
                                      </p:cBhvr>
                                      <p:to>
                                        <p:strVal val="visible"/>
                                      </p:to>
                                    </p:set>
                                    <p:anim calcmode="lin" valueType="num">
                                      <p:cBhvr additive="base">
                                        <p:cTn id="21"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0658">
                                            <p:txEl>
                                              <p:pRg st="4" end="4"/>
                                            </p:txEl>
                                          </p:spTgt>
                                        </p:tgtEl>
                                        <p:attrNameLst>
                                          <p:attrName>style.visibility</p:attrName>
                                        </p:attrNameLst>
                                      </p:cBhvr>
                                      <p:to>
                                        <p:strVal val="visible"/>
                                      </p:to>
                                    </p:set>
                                    <p:anim calcmode="lin" valueType="num">
                                      <p:cBhvr additive="base">
                                        <p:cTn id="27"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658">
                                            <p:txEl>
                                              <p:pRg st="5" end="5"/>
                                            </p:txEl>
                                          </p:spTgt>
                                        </p:tgtEl>
                                        <p:attrNameLst>
                                          <p:attrName>style.visibility</p:attrName>
                                        </p:attrNameLst>
                                      </p:cBhvr>
                                      <p:to>
                                        <p:strVal val="visible"/>
                                      </p:to>
                                    </p:set>
                                    <p:anim calcmode="lin" valueType="num">
                                      <p:cBhvr additive="base">
                                        <p:cTn id="31"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0658">
                                            <p:txEl>
                                              <p:pRg st="6" end="6"/>
                                            </p:txEl>
                                          </p:spTgt>
                                        </p:tgtEl>
                                        <p:attrNameLst>
                                          <p:attrName>style.visibility</p:attrName>
                                        </p:attrNameLst>
                                      </p:cBhvr>
                                      <p:to>
                                        <p:strVal val="visible"/>
                                      </p:to>
                                    </p:set>
                                    <p:anim calcmode="lin" valueType="num">
                                      <p:cBhvr additive="base">
                                        <p:cTn id="35" dur="500" fill="hold"/>
                                        <p:tgtEl>
                                          <p:spTgt spid="7065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065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0658">
                                            <p:txEl>
                                              <p:pRg st="7" end="7"/>
                                            </p:txEl>
                                          </p:spTgt>
                                        </p:tgtEl>
                                        <p:attrNameLst>
                                          <p:attrName>style.visibility</p:attrName>
                                        </p:attrNameLst>
                                      </p:cBhvr>
                                      <p:to>
                                        <p:strVal val="visible"/>
                                      </p:to>
                                    </p:set>
                                    <p:anim calcmode="lin" valueType="num">
                                      <p:cBhvr additive="base">
                                        <p:cTn id="39" dur="500" fill="hold"/>
                                        <p:tgtEl>
                                          <p:spTgt spid="7065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06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70658">
                                            <p:txEl>
                                              <p:pRg st="8" end="8"/>
                                            </p:txEl>
                                          </p:spTgt>
                                        </p:tgtEl>
                                        <p:attrNameLst>
                                          <p:attrName>style.visibility</p:attrName>
                                        </p:attrNameLst>
                                      </p:cBhvr>
                                      <p:to>
                                        <p:strVal val="visible"/>
                                      </p:to>
                                    </p:set>
                                    <p:anim calcmode="lin" valueType="num">
                                      <p:cBhvr additive="base">
                                        <p:cTn id="51" dur="500" fill="hold"/>
                                        <p:tgtEl>
                                          <p:spTgt spid="7065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06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70658">
                                            <p:txEl>
                                              <p:pRg st="9" end="9"/>
                                            </p:txEl>
                                          </p:spTgt>
                                        </p:tgtEl>
                                        <p:attrNameLst>
                                          <p:attrName>style.visibility</p:attrName>
                                        </p:attrNameLst>
                                      </p:cBhvr>
                                      <p:to>
                                        <p:strVal val="visible"/>
                                      </p:to>
                                    </p:set>
                                    <p:anim calcmode="lin" valueType="num">
                                      <p:cBhvr additive="base">
                                        <p:cTn id="57" dur="500" fill="hold"/>
                                        <p:tgtEl>
                                          <p:spTgt spid="70658">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06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70658">
                                            <p:txEl>
                                              <p:pRg st="10" end="10"/>
                                            </p:txEl>
                                          </p:spTgt>
                                        </p:tgtEl>
                                        <p:attrNameLst>
                                          <p:attrName>style.visibility</p:attrName>
                                        </p:attrNameLst>
                                      </p:cBhvr>
                                      <p:to>
                                        <p:strVal val="visible"/>
                                      </p:to>
                                    </p:set>
                                    <p:anim calcmode="lin" valueType="num">
                                      <p:cBhvr additive="base">
                                        <p:cTn id="63" dur="500" fill="hold"/>
                                        <p:tgtEl>
                                          <p:spTgt spid="70658">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0658">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0658">
                                            <p:txEl>
                                              <p:pRg st="11" end="11"/>
                                            </p:txEl>
                                          </p:spTgt>
                                        </p:tgtEl>
                                        <p:attrNameLst>
                                          <p:attrName>style.visibility</p:attrName>
                                        </p:attrNameLst>
                                      </p:cBhvr>
                                      <p:to>
                                        <p:strVal val="visible"/>
                                      </p:to>
                                    </p:set>
                                    <p:anim calcmode="lin" valueType="num">
                                      <p:cBhvr additive="base">
                                        <p:cTn id="67" dur="500" fill="hold"/>
                                        <p:tgtEl>
                                          <p:spTgt spid="7065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06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 xmlns:a16="http://schemas.microsoft.com/office/drawing/2014/main" id="{D97036EA-7F43-4A50-A6DF-AD1233D728C7}"/>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000"/>
              <a:t>	If in a schedule, a transaction is not allowed to read a data item until the last transaction that has written it is committed or aborted, then such a schedule is called as a </a:t>
            </a:r>
            <a:r>
              <a:rPr lang="en-US" altLang="en-US" sz="2000" b="1"/>
              <a:t>Cascadeless Schedule</a:t>
            </a:r>
            <a:r>
              <a:rPr lang="en-US" altLang="en-US" sz="2000"/>
              <a:t>.</a:t>
            </a:r>
          </a:p>
          <a:p>
            <a:pPr algn="just" eaLnBrk="1" hangingPunct="1">
              <a:buFont typeface="Arial" panose="020B0604020202020204" pitchFamily="34" charset="0"/>
              <a:buNone/>
            </a:pPr>
            <a:endParaRPr lang="en-US" altLang="en-US" sz="2000" b="1"/>
          </a:p>
          <a:p>
            <a:pPr>
              <a:buFont typeface="Arial" panose="020B0604020202020204" pitchFamily="34" charset="0"/>
              <a:buNone/>
            </a:pPr>
            <a:r>
              <a:rPr lang="en-US" altLang="en-US" sz="2000"/>
              <a:t>	In other words,</a:t>
            </a:r>
          </a:p>
          <a:p>
            <a:r>
              <a:rPr lang="en-US" altLang="en-US" sz="2000"/>
              <a:t>Cascadeless schedule allows only committed read operations.</a:t>
            </a:r>
          </a:p>
          <a:p>
            <a:r>
              <a:rPr lang="en-US" altLang="en-US" sz="2000"/>
              <a:t>Therefore, it avoids cascading roll back and thus saves CPU time.</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9AC71E48-9347-95FD-45C7-64E14C794ACC}"/>
              </a:ext>
            </a:extLst>
          </p:cNvPr>
          <p:cNvSpPr>
            <a:spLocks noGrp="1"/>
          </p:cNvSpPr>
          <p:nvPr>
            <p:ph type="dt" sz="quarter" idx="10"/>
          </p:nvPr>
        </p:nvSpPr>
        <p:spPr/>
        <p:txBody>
          <a:bodyPr/>
          <a:lstStyle/>
          <a:p>
            <a:pPr>
              <a:defRPr/>
            </a:pPr>
            <a:fld id="{444E1B4F-4749-4931-A8BD-73173BF299E1}" type="datetime1">
              <a:rPr lang="en-US"/>
              <a:pPr>
                <a:defRPr/>
              </a:pPr>
              <a:t>08/05/22</a:t>
            </a:fld>
            <a:endParaRPr lang="en-US"/>
          </a:p>
        </p:txBody>
      </p:sp>
      <p:sp>
        <p:nvSpPr>
          <p:cNvPr id="5" name="Footer Placeholder 4">
            <a:extLst>
              <a:ext uri="{FF2B5EF4-FFF2-40B4-BE49-F238E27FC236}">
                <a16:creationId xmlns="" xmlns:a16="http://schemas.microsoft.com/office/drawing/2014/main" id="{85A5EF08-DF5C-9F02-4FE1-732A4FDE984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8853" name="Slide Number Placeholder 5">
            <a:extLst>
              <a:ext uri="{FF2B5EF4-FFF2-40B4-BE49-F238E27FC236}">
                <a16:creationId xmlns="" xmlns:a16="http://schemas.microsoft.com/office/drawing/2014/main" id="{CE27AECC-321D-A362-A2D9-98D2522FDF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7F183D-731B-4097-A078-7D489B37BE57}" type="slidenum">
              <a:rPr lang="en-US" altLang="en-US">
                <a:solidFill>
                  <a:srgbClr val="898989"/>
                </a:solidFill>
                <a:latin typeface="Calibri" panose="020F0502020204030204" pitchFamily="34" charset="0"/>
              </a:rPr>
              <a:pPr/>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DC6E1B2-2403-CFFB-D125-D862C496FA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2. </a:t>
            </a:r>
            <a:r>
              <a:rPr lang="en-US" sz="3200" b="1" dirty="0" err="1">
                <a:solidFill>
                  <a:schemeClr val="tx1"/>
                </a:solidFill>
              </a:rPr>
              <a:t>Cascadeless</a:t>
            </a:r>
            <a:r>
              <a:rPr lang="en-US" sz="3200" b="1" dirty="0">
                <a:solidFill>
                  <a:schemeClr val="tx1"/>
                </a:solidFill>
              </a:rPr>
              <a:t> Schedule</a:t>
            </a:r>
          </a:p>
        </p:txBody>
      </p:sp>
      <p:pic>
        <p:nvPicPr>
          <p:cNvPr id="78855" name="Picture 2" descr="E:\NIET\Project\xLogo11.png.pagespeed.ic.pydHLuCQEZ.png">
            <a:extLst>
              <a:ext uri="{FF2B5EF4-FFF2-40B4-BE49-F238E27FC236}">
                <a16:creationId xmlns="" xmlns:a16="http://schemas.microsoft.com/office/drawing/2014/main" id="{046D82E2-D8A1-0857-00DF-582467934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 calcmode="lin" valueType="num">
                                      <p:cBhvr additive="base">
                                        <p:cTn id="7" dur="500" fill="hold"/>
                                        <p:tgtEl>
                                          <p:spTgt spid="716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2">
                                            <p:txEl>
                                              <p:pRg st="2" end="2"/>
                                            </p:txEl>
                                          </p:spTgt>
                                        </p:tgtEl>
                                        <p:attrNameLst>
                                          <p:attrName>style.visibility</p:attrName>
                                        </p:attrNameLst>
                                      </p:cBhvr>
                                      <p:to>
                                        <p:strVal val="visible"/>
                                      </p:to>
                                    </p:set>
                                    <p:anim calcmode="lin" valueType="num">
                                      <p:cBhvr additive="base">
                                        <p:cTn id="13" dur="500" fill="hold"/>
                                        <p:tgtEl>
                                          <p:spTgt spid="716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682">
                                            <p:txEl>
                                              <p:pRg st="3" end="3"/>
                                            </p:txEl>
                                          </p:spTgt>
                                        </p:tgtEl>
                                        <p:attrNameLst>
                                          <p:attrName>style.visibility</p:attrName>
                                        </p:attrNameLst>
                                      </p:cBhvr>
                                      <p:to>
                                        <p:strVal val="visible"/>
                                      </p:to>
                                    </p:set>
                                    <p:anim calcmode="lin" valueType="num">
                                      <p:cBhvr additive="base">
                                        <p:cTn id="19" dur="500" fill="hold"/>
                                        <p:tgtEl>
                                          <p:spTgt spid="716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682">
                                            <p:txEl>
                                              <p:pRg st="4" end="4"/>
                                            </p:txEl>
                                          </p:spTgt>
                                        </p:tgtEl>
                                        <p:attrNameLst>
                                          <p:attrName>style.visibility</p:attrName>
                                        </p:attrNameLst>
                                      </p:cBhvr>
                                      <p:to>
                                        <p:strVal val="visible"/>
                                      </p:to>
                                    </p:set>
                                    <p:anim calcmode="lin" valueType="num">
                                      <p:cBhvr additive="base">
                                        <p:cTn id="25" dur="500" fill="hold"/>
                                        <p:tgtEl>
                                          <p:spTgt spid="7168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 xmlns:a16="http://schemas.microsoft.com/office/drawing/2014/main" id="{C34DD627-5C71-8375-8C6D-541217D5D240}"/>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000" b="1">
                <a:solidFill>
                  <a:srgbClr val="C00000"/>
                </a:solidFill>
              </a:rPr>
              <a:t>Example</a:t>
            </a:r>
            <a:r>
              <a:rPr lang="en-US" altLang="en-US" sz="2000">
                <a:solidFill>
                  <a:srgbClr val="C00000"/>
                </a:solidFill>
              </a:rPr>
              <a:t> </a:t>
            </a:r>
          </a:p>
          <a:p>
            <a:pPr algn="just" eaLnBrk="1" hangingPunct="1">
              <a:buFont typeface="Arial" panose="020B0604020202020204" pitchFamily="34" charset="0"/>
              <a:buNone/>
            </a:pPr>
            <a:r>
              <a:rPr lang="en-US" altLang="en-US" sz="2000"/>
              <a:t>	Here no uncommitted reads are allowed. That is no dirty reads are allowed. That is no W-R problem. Disallowing a transaction from reading uncommitted changes from another transaction. Cascadeless schedules are also recoverable.</a:t>
            </a:r>
            <a:r>
              <a:rPr lang="en-US" altLang="en-US" sz="2000" b="1"/>
              <a:t> </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r>
              <a:rPr lang="en-US" altLang="en-US" sz="2000" b="1"/>
              <a:t>	</a:t>
            </a:r>
            <a:r>
              <a:rPr lang="en-US" altLang="en-US" sz="2000"/>
              <a:t>In the above figure, the schedule is cascadeless because we are reading only after a committed write. But in a cascadeless schedule, there still can be a problem of W-W, or lost update problem. </a:t>
            </a:r>
          </a:p>
          <a:p>
            <a:pPr algn="just" eaLnBrk="1" hangingPunct="1">
              <a:buFont typeface="Arial" panose="020B0604020202020204" pitchFamily="34" charset="0"/>
              <a:buNone/>
            </a:pPr>
            <a:r>
              <a:rPr lang="en-US" altLang="en-US" sz="2000"/>
              <a:t>	</a:t>
            </a:r>
            <a:r>
              <a:rPr lang="en-US" altLang="en-US" sz="2000" b="1"/>
              <a:t>So, to avoid that strict schedule comes into the picture.	</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42DD8F46-5691-0145-D4E0-5D5F1072796D}"/>
              </a:ext>
            </a:extLst>
          </p:cNvPr>
          <p:cNvSpPr>
            <a:spLocks noGrp="1"/>
          </p:cNvSpPr>
          <p:nvPr>
            <p:ph type="dt" sz="quarter" idx="10"/>
          </p:nvPr>
        </p:nvSpPr>
        <p:spPr/>
        <p:txBody>
          <a:bodyPr/>
          <a:lstStyle/>
          <a:p>
            <a:pPr>
              <a:defRPr/>
            </a:pPr>
            <a:fld id="{0527E7E1-4BCD-4440-90C4-7C939C56CCEB}" type="datetime1">
              <a:rPr lang="en-US"/>
              <a:pPr>
                <a:defRPr/>
              </a:pPr>
              <a:t>08/05/22</a:t>
            </a:fld>
            <a:endParaRPr lang="en-US"/>
          </a:p>
        </p:txBody>
      </p:sp>
      <p:sp>
        <p:nvSpPr>
          <p:cNvPr id="5" name="Footer Placeholder 4">
            <a:extLst>
              <a:ext uri="{FF2B5EF4-FFF2-40B4-BE49-F238E27FC236}">
                <a16:creationId xmlns="" xmlns:a16="http://schemas.microsoft.com/office/drawing/2014/main" id="{97B630B9-3923-F827-21A4-0902473F2FDC}"/>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79877" name="Slide Number Placeholder 5">
            <a:extLst>
              <a:ext uri="{FF2B5EF4-FFF2-40B4-BE49-F238E27FC236}">
                <a16:creationId xmlns="" xmlns:a16="http://schemas.microsoft.com/office/drawing/2014/main" id="{5C6D11DD-5658-F849-48E9-1BA16A6168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231111-B154-4EE0-ACAB-FC435B4E81DA}" type="slidenum">
              <a:rPr lang="en-US" altLang="en-US">
                <a:solidFill>
                  <a:srgbClr val="898989"/>
                </a:solidFill>
                <a:latin typeface="Calibri" panose="020F0502020204030204" pitchFamily="34" charset="0"/>
              </a:rPr>
              <a:pPr/>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C9D5A0D-8A3F-DC15-5629-FD9850256CF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Example </a:t>
            </a:r>
          </a:p>
        </p:txBody>
      </p:sp>
      <p:pic>
        <p:nvPicPr>
          <p:cNvPr id="79879" name="Picture 2" descr="E:\NIET\Project\xLogo11.png.pagespeed.ic.pydHLuCQEZ.png">
            <a:extLst>
              <a:ext uri="{FF2B5EF4-FFF2-40B4-BE49-F238E27FC236}">
                <a16:creationId xmlns="" xmlns:a16="http://schemas.microsoft.com/office/drawing/2014/main" id="{ABAD4D4E-7662-DBFB-FA72-E988026A3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3">
            <a:extLst>
              <a:ext uri="{FF2B5EF4-FFF2-40B4-BE49-F238E27FC236}">
                <a16:creationId xmlns="" xmlns:a16="http://schemas.microsoft.com/office/drawing/2014/main" id="{DCD32CED-7EED-EEBC-7780-A1D0AF4D5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19400"/>
            <a:ext cx="501967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 calcmode="lin" valueType="num">
                                      <p:cBhvr additive="base">
                                        <p:cTn id="7" dur="500" fill="hold"/>
                                        <p:tgtEl>
                                          <p:spTgt spid="727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706">
                                            <p:txEl>
                                              <p:pRg st="1" end="1"/>
                                            </p:txEl>
                                          </p:spTgt>
                                        </p:tgtEl>
                                        <p:attrNameLst>
                                          <p:attrName>style.visibility</p:attrName>
                                        </p:attrNameLst>
                                      </p:cBhvr>
                                      <p:to>
                                        <p:strVal val="visible"/>
                                      </p:to>
                                    </p:set>
                                    <p:anim calcmode="lin" valueType="num">
                                      <p:cBhvr additive="base">
                                        <p:cTn id="13" dur="5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2712"/>
                                        </p:tgtEl>
                                        <p:attrNameLst>
                                          <p:attrName>style.visibility</p:attrName>
                                        </p:attrNameLst>
                                      </p:cBhvr>
                                      <p:to>
                                        <p:strVal val="visible"/>
                                      </p:to>
                                    </p:set>
                                    <p:anim calcmode="lin" valueType="num">
                                      <p:cBhvr additive="base">
                                        <p:cTn id="19" dur="500" fill="hold"/>
                                        <p:tgtEl>
                                          <p:spTgt spid="72712"/>
                                        </p:tgtEl>
                                        <p:attrNameLst>
                                          <p:attrName>ppt_x</p:attrName>
                                        </p:attrNameLst>
                                      </p:cBhvr>
                                      <p:tavLst>
                                        <p:tav tm="0">
                                          <p:val>
                                            <p:strVal val="#ppt_x"/>
                                          </p:val>
                                        </p:tav>
                                        <p:tav tm="100000">
                                          <p:val>
                                            <p:strVal val="#ppt_x"/>
                                          </p:val>
                                        </p:tav>
                                      </p:tavLst>
                                    </p:anim>
                                    <p:anim calcmode="lin" valueType="num">
                                      <p:cBhvr additive="base">
                                        <p:cTn id="20"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2706">
                                            <p:txEl>
                                              <p:pRg st="8" end="8"/>
                                            </p:txEl>
                                          </p:spTgt>
                                        </p:tgtEl>
                                        <p:attrNameLst>
                                          <p:attrName>style.visibility</p:attrName>
                                        </p:attrNameLst>
                                      </p:cBhvr>
                                      <p:to>
                                        <p:strVal val="visible"/>
                                      </p:to>
                                    </p:set>
                                    <p:anim calcmode="lin" valueType="num">
                                      <p:cBhvr additive="base">
                                        <p:cTn id="25" dur="500" fill="hold"/>
                                        <p:tgtEl>
                                          <p:spTgt spid="7270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 xmlns:a16="http://schemas.microsoft.com/office/drawing/2014/main" id="{CBE643C6-ABE9-1AC9-A948-62BC1BA4C59C}"/>
              </a:ext>
            </a:extLst>
          </p:cNvPr>
          <p:cNvSpPr>
            <a:spLocks noGrp="1"/>
          </p:cNvSpPr>
          <p:nvPr>
            <p:ph idx="1"/>
          </p:nvPr>
        </p:nvSpPr>
        <p:spPr>
          <a:xfrm>
            <a:off x="533400" y="1143000"/>
            <a:ext cx="8229600" cy="5181600"/>
          </a:xfrm>
        </p:spPr>
        <p:txBody>
          <a:bodyPr/>
          <a:lstStyle/>
          <a:p>
            <a:pPr>
              <a:buFont typeface="Arial" panose="020B0604020202020204" pitchFamily="34" charset="0"/>
              <a:buNone/>
            </a:pPr>
            <a:r>
              <a:rPr lang="en-US" altLang="en-US" sz="2000" b="1" u="sng"/>
              <a:t>NOTE-</a:t>
            </a:r>
            <a:endParaRPr lang="en-US" altLang="en-US" sz="2000"/>
          </a:p>
          <a:p>
            <a:r>
              <a:rPr lang="en-US" altLang="en-US" sz="2000"/>
              <a:t>Cascadeless schedule allows only committed read operations.</a:t>
            </a:r>
          </a:p>
          <a:p>
            <a:r>
              <a:rPr lang="en-US" altLang="en-US" sz="2000"/>
              <a:t>However, it allows uncommitted write operations.</a:t>
            </a:r>
          </a:p>
          <a:p>
            <a:pPr algn="just" eaLnBrk="1" hangingPunct="1">
              <a:buFont typeface="Arial" panose="020B0604020202020204" pitchFamily="34" charset="0"/>
              <a:buNone/>
            </a:pPr>
            <a:r>
              <a:rPr lang="en-US" altLang="en-US" sz="2000" b="1" u="sng"/>
              <a:t>Example-</a:t>
            </a:r>
            <a:endParaRPr lang="en-US" altLang="en-US" sz="2000" b="1"/>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EE08D890-CAC6-558C-CF97-02DF8FF039EF}"/>
              </a:ext>
            </a:extLst>
          </p:cNvPr>
          <p:cNvSpPr>
            <a:spLocks noGrp="1"/>
          </p:cNvSpPr>
          <p:nvPr>
            <p:ph type="dt" sz="quarter" idx="10"/>
          </p:nvPr>
        </p:nvSpPr>
        <p:spPr/>
        <p:txBody>
          <a:bodyPr/>
          <a:lstStyle/>
          <a:p>
            <a:pPr>
              <a:defRPr/>
            </a:pPr>
            <a:fld id="{5142FD00-8999-49B3-9D48-EB88EDACC3C0}" type="datetime1">
              <a:rPr lang="en-US"/>
              <a:pPr>
                <a:defRPr/>
              </a:pPr>
              <a:t>08/05/22</a:t>
            </a:fld>
            <a:endParaRPr lang="en-US"/>
          </a:p>
        </p:txBody>
      </p:sp>
      <p:sp>
        <p:nvSpPr>
          <p:cNvPr id="5" name="Footer Placeholder 4">
            <a:extLst>
              <a:ext uri="{FF2B5EF4-FFF2-40B4-BE49-F238E27FC236}">
                <a16:creationId xmlns="" xmlns:a16="http://schemas.microsoft.com/office/drawing/2014/main" id="{A609D5D6-674B-C4FF-7203-7973FB0D344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0901" name="Slide Number Placeholder 5">
            <a:extLst>
              <a:ext uri="{FF2B5EF4-FFF2-40B4-BE49-F238E27FC236}">
                <a16:creationId xmlns="" xmlns:a16="http://schemas.microsoft.com/office/drawing/2014/main" id="{8C58D99D-DE22-D25D-FA18-E515D87859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7EB7E2-14A8-4A1F-94CF-76E7DD37B095}" type="slidenum">
              <a:rPr lang="en-US" altLang="en-US">
                <a:solidFill>
                  <a:srgbClr val="898989"/>
                </a:solidFill>
                <a:latin typeface="Calibri" panose="020F0502020204030204" pitchFamily="34" charset="0"/>
              </a:rPr>
              <a:pPr/>
              <a:t>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B1A5B15-B5FF-1488-F050-D34C2841DDE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Continue</a:t>
            </a:r>
          </a:p>
        </p:txBody>
      </p:sp>
      <p:pic>
        <p:nvPicPr>
          <p:cNvPr id="80903" name="Picture 2" descr="E:\NIET\Project\xLogo11.png.pagespeed.ic.pydHLuCQEZ.png">
            <a:extLst>
              <a:ext uri="{FF2B5EF4-FFF2-40B4-BE49-F238E27FC236}">
                <a16:creationId xmlns="" xmlns:a16="http://schemas.microsoft.com/office/drawing/2014/main" id="{D3561691-C5B2-84C6-E3E3-D3F862866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3">
            <a:extLst>
              <a:ext uri="{FF2B5EF4-FFF2-40B4-BE49-F238E27FC236}">
                <a16:creationId xmlns="" xmlns:a16="http://schemas.microsoft.com/office/drawing/2014/main" id="{6B33326F-3B8C-ACD3-1D97-DE6683872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43200"/>
            <a:ext cx="48387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anim calcmode="lin" valueType="num">
                                      <p:cBhvr additive="base">
                                        <p:cTn id="11" dur="500" fill="hold"/>
                                        <p:tgtEl>
                                          <p:spTgt spid="73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0">
                                            <p:txEl>
                                              <p:pRg st="2" end="2"/>
                                            </p:txEl>
                                          </p:spTgt>
                                        </p:tgtEl>
                                        <p:attrNameLst>
                                          <p:attrName>style.visibility</p:attrName>
                                        </p:attrNameLst>
                                      </p:cBhvr>
                                      <p:to>
                                        <p:strVal val="visible"/>
                                      </p:to>
                                    </p:set>
                                    <p:anim calcmode="lin" valueType="num">
                                      <p:cBhvr additive="base">
                                        <p:cTn id="15" dur="500" fill="hold"/>
                                        <p:tgtEl>
                                          <p:spTgt spid="73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3730">
                                            <p:txEl>
                                              <p:pRg st="3" end="3"/>
                                            </p:txEl>
                                          </p:spTgt>
                                        </p:tgtEl>
                                        <p:attrNameLst>
                                          <p:attrName>style.visibility</p:attrName>
                                        </p:attrNameLst>
                                      </p:cBhvr>
                                      <p:to>
                                        <p:strVal val="visible"/>
                                      </p:to>
                                    </p:set>
                                    <p:anim calcmode="lin" valueType="num">
                                      <p:cBhvr additive="base">
                                        <p:cTn id="21" dur="500" fill="hold"/>
                                        <p:tgtEl>
                                          <p:spTgt spid="737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3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3736"/>
                                        </p:tgtEl>
                                        <p:attrNameLst>
                                          <p:attrName>style.visibility</p:attrName>
                                        </p:attrNameLst>
                                      </p:cBhvr>
                                      <p:to>
                                        <p:strVal val="visible"/>
                                      </p:to>
                                    </p:set>
                                    <p:anim calcmode="lin" valueType="num">
                                      <p:cBhvr additive="base">
                                        <p:cTn id="27" dur="500" fill="hold"/>
                                        <p:tgtEl>
                                          <p:spTgt spid="73736"/>
                                        </p:tgtEl>
                                        <p:attrNameLst>
                                          <p:attrName>ppt_x</p:attrName>
                                        </p:attrNameLst>
                                      </p:cBhvr>
                                      <p:tavLst>
                                        <p:tav tm="0">
                                          <p:val>
                                            <p:strVal val="#ppt_x"/>
                                          </p:val>
                                        </p:tav>
                                        <p:tav tm="100000">
                                          <p:val>
                                            <p:strVal val="#ppt_x"/>
                                          </p:val>
                                        </p:tav>
                                      </p:tavLst>
                                    </p:anim>
                                    <p:anim calcmode="lin" valueType="num">
                                      <p:cBhvr additive="base">
                                        <p:cTn id="28"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 xmlns:a16="http://schemas.microsoft.com/office/drawing/2014/main" id="{0B77529A-EBD4-578D-B9F1-126A6EB3ABCE}"/>
              </a:ext>
            </a:extLst>
          </p:cNvPr>
          <p:cNvSpPr>
            <a:spLocks noGrp="1"/>
          </p:cNvSpPr>
          <p:nvPr>
            <p:ph idx="1"/>
          </p:nvPr>
        </p:nvSpPr>
        <p:spPr>
          <a:xfrm>
            <a:off x="533400" y="1143000"/>
            <a:ext cx="8229600" cy="5181600"/>
          </a:xfrm>
        </p:spPr>
        <p:txBody>
          <a:bodyPr/>
          <a:lstStyle/>
          <a:p>
            <a:pPr algn="just">
              <a:buFont typeface="Arial" panose="020B0604020202020204" pitchFamily="34" charset="0"/>
              <a:buNone/>
            </a:pPr>
            <a:r>
              <a:rPr lang="en-US" altLang="en-US" sz="2000"/>
              <a:t>	If in a schedule, a transaction is neither allowed to read nor write a data item until the last transaction that has written it is committed or aborted, then such a schedule is called as a </a:t>
            </a:r>
            <a:r>
              <a:rPr lang="en-US" altLang="en-US" sz="2000" b="1"/>
              <a:t>Strict Schedule</a:t>
            </a:r>
            <a:r>
              <a:rPr lang="en-US" altLang="en-US" sz="2000"/>
              <a:t>.</a:t>
            </a:r>
          </a:p>
          <a:p>
            <a:pPr algn="just">
              <a:buFont typeface="Arial" panose="020B0604020202020204" pitchFamily="34" charset="0"/>
              <a:buNone/>
            </a:pPr>
            <a:r>
              <a:rPr lang="en-US" altLang="en-US" sz="2000"/>
              <a:t>	In a strict schedule if T1 performs W(A) then T2 is not allowed to R(A) or W(A) till T1 commits/rollback. Thus, avoiding the W-W(lost-update) problem and W-R problem. Strict schedules are cascadeless as well as recoverable.</a:t>
            </a:r>
          </a:p>
          <a:p>
            <a:pPr algn="just">
              <a:buFont typeface="Arial" panose="020B0604020202020204" pitchFamily="34" charset="0"/>
              <a:buNone/>
            </a:pPr>
            <a:r>
              <a:rPr lang="en-US" altLang="en-US" sz="2000"/>
              <a:t>	In other words,</a:t>
            </a:r>
          </a:p>
          <a:p>
            <a:pPr algn="just"/>
            <a:r>
              <a:rPr lang="en-US" altLang="en-US" sz="2000"/>
              <a:t>Strict schedule allows only committed read and write operations.</a:t>
            </a:r>
          </a:p>
          <a:p>
            <a:pPr algn="just"/>
            <a:r>
              <a:rPr lang="en-US" altLang="en-US" sz="2000"/>
              <a:t>Clearly, strict schedule implements more restrictions than cascadeless schedule.</a:t>
            </a:r>
          </a:p>
          <a:p>
            <a:pPr algn="just">
              <a:buFont typeface="Arial" panose="020B0604020202020204" pitchFamily="34" charset="0"/>
              <a:buNone/>
            </a:pPr>
            <a:r>
              <a:rPr lang="en-US" altLang="en-US" sz="2000" b="1">
                <a:solidFill>
                  <a:srgbClr val="C00000"/>
                </a:solidFill>
              </a:rPr>
              <a:t>Example :- </a:t>
            </a:r>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5232731A-DAE5-4B77-EEE3-6FF41129F627}"/>
              </a:ext>
            </a:extLst>
          </p:cNvPr>
          <p:cNvSpPr>
            <a:spLocks noGrp="1"/>
          </p:cNvSpPr>
          <p:nvPr>
            <p:ph type="dt" sz="quarter" idx="10"/>
          </p:nvPr>
        </p:nvSpPr>
        <p:spPr/>
        <p:txBody>
          <a:bodyPr/>
          <a:lstStyle/>
          <a:p>
            <a:pPr>
              <a:defRPr/>
            </a:pPr>
            <a:fld id="{3316E08D-629D-4C96-A1D8-E2AAA585EB18}" type="datetime1">
              <a:rPr lang="en-US"/>
              <a:pPr>
                <a:defRPr/>
              </a:pPr>
              <a:t>08/05/22</a:t>
            </a:fld>
            <a:endParaRPr lang="en-US"/>
          </a:p>
        </p:txBody>
      </p:sp>
      <p:sp>
        <p:nvSpPr>
          <p:cNvPr id="5" name="Footer Placeholder 4">
            <a:extLst>
              <a:ext uri="{FF2B5EF4-FFF2-40B4-BE49-F238E27FC236}">
                <a16:creationId xmlns="" xmlns:a16="http://schemas.microsoft.com/office/drawing/2014/main" id="{55C92684-99C7-25CD-EB52-903C372AA760}"/>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1925" name="Slide Number Placeholder 5">
            <a:extLst>
              <a:ext uri="{FF2B5EF4-FFF2-40B4-BE49-F238E27FC236}">
                <a16:creationId xmlns="" xmlns:a16="http://schemas.microsoft.com/office/drawing/2014/main" id="{8FC2967F-375B-958A-46E3-B56D06F179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EA74DA-6BE0-47CE-8BEC-37F798AF61EB}" type="slidenum">
              <a:rPr lang="en-US" altLang="en-US">
                <a:solidFill>
                  <a:srgbClr val="898989"/>
                </a:solidFill>
                <a:latin typeface="Calibri" panose="020F0502020204030204" pitchFamily="34" charset="0"/>
              </a:rPr>
              <a:pPr/>
              <a:t>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AF4304A-1053-3805-641A-63433B904CC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3. Strict Schedule</a:t>
            </a:r>
          </a:p>
        </p:txBody>
      </p:sp>
      <p:pic>
        <p:nvPicPr>
          <p:cNvPr id="81927" name="Picture 2" descr="E:\NIET\Project\xLogo11.png.pagespeed.ic.pydHLuCQEZ.png">
            <a:extLst>
              <a:ext uri="{FF2B5EF4-FFF2-40B4-BE49-F238E27FC236}">
                <a16:creationId xmlns="" xmlns:a16="http://schemas.microsoft.com/office/drawing/2014/main" id="{F5682AE9-81F8-AD01-20FF-AD986496A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7">
            <a:extLst>
              <a:ext uri="{FF2B5EF4-FFF2-40B4-BE49-F238E27FC236}">
                <a16:creationId xmlns="" xmlns:a16="http://schemas.microsoft.com/office/drawing/2014/main" id="{732E97F5-394C-C3D1-143D-366776A9A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876800"/>
            <a:ext cx="348615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54">
                                            <p:txEl>
                                              <p:pRg st="1" end="1"/>
                                            </p:txEl>
                                          </p:spTgt>
                                        </p:tgtEl>
                                        <p:attrNameLst>
                                          <p:attrName>style.visibility</p:attrName>
                                        </p:attrNameLst>
                                      </p:cBhvr>
                                      <p:to>
                                        <p:strVal val="visible"/>
                                      </p:to>
                                    </p:set>
                                    <p:anim calcmode="lin" valueType="num">
                                      <p:cBhvr additive="base">
                                        <p:cTn id="13" dur="500" fill="hold"/>
                                        <p:tgtEl>
                                          <p:spTgt spid="747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4754">
                                            <p:txEl>
                                              <p:pRg st="2" end="2"/>
                                            </p:txEl>
                                          </p:spTgt>
                                        </p:tgtEl>
                                        <p:attrNameLst>
                                          <p:attrName>style.visibility</p:attrName>
                                        </p:attrNameLst>
                                      </p:cBhvr>
                                      <p:to>
                                        <p:strVal val="visible"/>
                                      </p:to>
                                    </p:set>
                                    <p:anim calcmode="lin" valueType="num">
                                      <p:cBhvr additive="base">
                                        <p:cTn id="19" dur="500" fill="hold"/>
                                        <p:tgtEl>
                                          <p:spTgt spid="747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4754">
                                            <p:txEl>
                                              <p:pRg st="3" end="3"/>
                                            </p:txEl>
                                          </p:spTgt>
                                        </p:tgtEl>
                                        <p:attrNameLst>
                                          <p:attrName>style.visibility</p:attrName>
                                        </p:attrNameLst>
                                      </p:cBhvr>
                                      <p:to>
                                        <p:strVal val="visible"/>
                                      </p:to>
                                    </p:set>
                                    <p:anim calcmode="lin" valueType="num">
                                      <p:cBhvr additive="base">
                                        <p:cTn id="25" dur="500" fill="hold"/>
                                        <p:tgtEl>
                                          <p:spTgt spid="747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4754">
                                            <p:txEl>
                                              <p:pRg st="4" end="4"/>
                                            </p:txEl>
                                          </p:spTgt>
                                        </p:tgtEl>
                                        <p:attrNameLst>
                                          <p:attrName>style.visibility</p:attrName>
                                        </p:attrNameLst>
                                      </p:cBhvr>
                                      <p:to>
                                        <p:strVal val="visible"/>
                                      </p:to>
                                    </p:set>
                                    <p:anim calcmode="lin" valueType="num">
                                      <p:cBhvr additive="base">
                                        <p:cTn id="29" dur="500" fill="hold"/>
                                        <p:tgtEl>
                                          <p:spTgt spid="7475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4754">
                                            <p:txEl>
                                              <p:pRg st="5" end="5"/>
                                            </p:txEl>
                                          </p:spTgt>
                                        </p:tgtEl>
                                        <p:attrNameLst>
                                          <p:attrName>style.visibility</p:attrName>
                                        </p:attrNameLst>
                                      </p:cBhvr>
                                      <p:to>
                                        <p:strVal val="visible"/>
                                      </p:to>
                                    </p:set>
                                    <p:anim calcmode="lin" valueType="num">
                                      <p:cBhvr additive="base">
                                        <p:cTn id="35" dur="500" fill="hold"/>
                                        <p:tgtEl>
                                          <p:spTgt spid="7475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74760"/>
                                        </p:tgtEl>
                                        <p:attrNameLst>
                                          <p:attrName>style.visibility</p:attrName>
                                        </p:attrNameLst>
                                      </p:cBhvr>
                                      <p:to>
                                        <p:strVal val="visible"/>
                                      </p:to>
                                    </p:set>
                                    <p:anim calcmode="lin" valueType="num">
                                      <p:cBhvr additive="base">
                                        <p:cTn id="41" dur="500" fill="hold"/>
                                        <p:tgtEl>
                                          <p:spTgt spid="74760"/>
                                        </p:tgtEl>
                                        <p:attrNameLst>
                                          <p:attrName>ppt_x</p:attrName>
                                        </p:attrNameLst>
                                      </p:cBhvr>
                                      <p:tavLst>
                                        <p:tav tm="0">
                                          <p:val>
                                            <p:strVal val="#ppt_x"/>
                                          </p:val>
                                        </p:tav>
                                        <p:tav tm="100000">
                                          <p:val>
                                            <p:strVal val="#ppt_x"/>
                                          </p:val>
                                        </p:tav>
                                      </p:tavLst>
                                    </p:anim>
                                    <p:anim calcmode="lin" valueType="num">
                                      <p:cBhvr additive="base">
                                        <p:cTn id="42"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A7C951D-2EF2-EFAC-74B3-50279354A716}"/>
              </a:ext>
            </a:extLst>
          </p:cNvPr>
          <p:cNvSpPr>
            <a:spLocks noGrp="1"/>
          </p:cNvSpPr>
          <p:nvPr>
            <p:ph type="dt" sz="quarter" idx="10"/>
          </p:nvPr>
        </p:nvSpPr>
        <p:spPr/>
        <p:txBody>
          <a:bodyPr/>
          <a:lstStyle/>
          <a:p>
            <a:pPr>
              <a:defRPr/>
            </a:pPr>
            <a:fld id="{C10E5362-7D23-4B54-85E6-B08725E1DC7A}" type="datetime1">
              <a:rPr lang="en-US"/>
              <a:pPr>
                <a:defRPr/>
              </a:pPr>
              <a:t>08/05/22</a:t>
            </a:fld>
            <a:endParaRPr lang="en-US"/>
          </a:p>
        </p:txBody>
      </p:sp>
      <p:sp>
        <p:nvSpPr>
          <p:cNvPr id="5" name="Footer Placeholder 4">
            <a:extLst>
              <a:ext uri="{FF2B5EF4-FFF2-40B4-BE49-F238E27FC236}">
                <a16:creationId xmlns="" xmlns:a16="http://schemas.microsoft.com/office/drawing/2014/main" id="{A1405C4B-0FB4-D4FF-8AC1-EB7B80272F98}"/>
              </a:ext>
            </a:extLst>
          </p:cNvPr>
          <p:cNvSpPr>
            <a:spLocks noGrp="1"/>
          </p:cNvSpPr>
          <p:nvPr>
            <p:ph type="ftr" sz="quarter" idx="11"/>
          </p:nvPr>
        </p:nvSpPr>
        <p:spPr>
          <a:xfrm>
            <a:off x="25146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9220" name="Slide Number Placeholder 5">
            <a:extLst>
              <a:ext uri="{FF2B5EF4-FFF2-40B4-BE49-F238E27FC236}">
                <a16:creationId xmlns="" xmlns:a16="http://schemas.microsoft.com/office/drawing/2014/main" id="{5BE31565-AB8F-F59B-28DB-207B2DB2A6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60202C-BC78-487D-A4BB-5C6D925BF65F}"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DACF74B-5F90-ABC3-4669-FC2B0E204CB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effectLst>
                  <a:outerShdw blurRad="38100" dist="38100" dir="2700000" algn="tl">
                    <a:srgbClr val="000000">
                      <a:alpha val="43137"/>
                    </a:srgbClr>
                  </a:outerShdw>
                </a:effectLst>
              </a:rPr>
              <a:t>Course Outcome</a:t>
            </a:r>
          </a:p>
        </p:txBody>
      </p:sp>
      <p:pic>
        <p:nvPicPr>
          <p:cNvPr id="9222" name="Picture 2" descr="E:\NIET\Project\xLogo11.png.pagespeed.ic.pydHLuCQEZ.png">
            <a:extLst>
              <a:ext uri="{FF2B5EF4-FFF2-40B4-BE49-F238E27FC236}">
                <a16:creationId xmlns="" xmlns:a16="http://schemas.microsoft.com/office/drawing/2014/main" id="{A3B9A45B-AAB0-9199-7E69-649F3A313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1">
            <a:extLst>
              <a:ext uri="{FF2B5EF4-FFF2-40B4-BE49-F238E27FC236}">
                <a16:creationId xmlns="" xmlns:a16="http://schemas.microsoft.com/office/drawing/2014/main" id="{BB09DE2C-F2C7-9193-9EFD-AA17DB9C1BA1}"/>
              </a:ext>
            </a:extLst>
          </p:cNvPr>
          <p:cNvGraphicFramePr>
            <a:graphicFrameLocks/>
          </p:cNvGraphicFramePr>
          <p:nvPr/>
        </p:nvGraphicFramePr>
        <p:xfrm>
          <a:off x="1066800" y="1066800"/>
          <a:ext cx="7543800" cy="5219881"/>
        </p:xfrm>
        <a:graphic>
          <a:graphicData uri="http://schemas.openxmlformats.org/drawingml/2006/table">
            <a:tbl>
              <a:tblPr firstRow="1" firstCol="1" bandRow="1">
                <a:tableStyleId>{5C22544A-7EE6-4342-B048-85BDC9FD1C3A}</a:tableStyleId>
              </a:tblPr>
              <a:tblGrid>
                <a:gridCol w="1079590">
                  <a:extLst>
                    <a:ext uri="{9D8B030D-6E8A-4147-A177-3AD203B41FA5}">
                      <a16:colId xmlns="" xmlns:a16="http://schemas.microsoft.com/office/drawing/2014/main" val="20000"/>
                    </a:ext>
                  </a:extLst>
                </a:gridCol>
                <a:gridCol w="5331307">
                  <a:extLst>
                    <a:ext uri="{9D8B030D-6E8A-4147-A177-3AD203B41FA5}">
                      <a16:colId xmlns="" xmlns:a16="http://schemas.microsoft.com/office/drawing/2014/main" val="20001"/>
                    </a:ext>
                  </a:extLst>
                </a:gridCol>
                <a:gridCol w="1132903">
                  <a:extLst>
                    <a:ext uri="{9D8B030D-6E8A-4147-A177-3AD203B41FA5}">
                      <a16:colId xmlns="" xmlns:a16="http://schemas.microsoft.com/office/drawing/2014/main" val="20002"/>
                    </a:ext>
                  </a:extLst>
                </a:gridCol>
              </a:tblGrid>
              <a:tr h="483707">
                <a:tc>
                  <a:txBody>
                    <a:bodyPr/>
                    <a:lstStyle/>
                    <a:p>
                      <a:pPr algn="ctr">
                        <a:lnSpc>
                          <a:spcPct val="115000"/>
                        </a:lnSpc>
                        <a:spcAft>
                          <a:spcPts val="0"/>
                        </a:spcAft>
                        <a:tabLst>
                          <a:tab pos="1546860" algn="l"/>
                        </a:tabLst>
                      </a:pPr>
                      <a:r>
                        <a:rPr lang="en-US" sz="1400" dirty="0">
                          <a:effectLst/>
                        </a:rPr>
                        <a:t>S.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400" dirty="0">
                          <a:effectLst/>
                        </a:rPr>
                        <a:t>Course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Blooms’ Taxonomy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871490">
                <a:tc>
                  <a:txBody>
                    <a:bodyPr/>
                    <a:lstStyle/>
                    <a:p>
                      <a:pPr algn="ctr">
                        <a:lnSpc>
                          <a:spcPct val="115000"/>
                        </a:lnSpc>
                        <a:spcAft>
                          <a:spcPts val="0"/>
                        </a:spcAft>
                      </a:pPr>
                      <a:r>
                        <a:rPr lang="en-US" sz="1800" dirty="0">
                          <a:effectLst/>
                        </a:rPr>
                        <a:t>KCS501.1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871490">
                <a:tc>
                  <a:txBody>
                    <a:bodyPr/>
                    <a:lstStyle/>
                    <a:p>
                      <a:pPr algn="ctr">
                        <a:lnSpc>
                          <a:spcPct val="115000"/>
                        </a:lnSpc>
                        <a:spcAft>
                          <a:spcPts val="0"/>
                        </a:spcAft>
                      </a:pPr>
                      <a:r>
                        <a:rPr lang="en-US" sz="1800" dirty="0">
                          <a:effectLst/>
                        </a:rPr>
                        <a:t>KCS501.2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just">
                        <a:lnSpc>
                          <a:spcPct val="115000"/>
                        </a:lnSpc>
                        <a:spcAft>
                          <a:spcPts val="0"/>
                        </a:spcAft>
                      </a:pPr>
                      <a:r>
                        <a:rPr lang="en-US" sz="1800" dirty="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800" dirty="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 xmlns:a16="http://schemas.microsoft.com/office/drawing/2014/main" val="10002"/>
                  </a:ext>
                </a:extLst>
              </a:tr>
              <a:tr h="1092610">
                <a:tc>
                  <a:txBody>
                    <a:bodyPr/>
                    <a:lstStyle/>
                    <a:p>
                      <a:pPr algn="ctr">
                        <a:lnSpc>
                          <a:spcPct val="115000"/>
                        </a:lnSpc>
                        <a:spcAft>
                          <a:spcPts val="0"/>
                        </a:spcAft>
                      </a:pPr>
                      <a:r>
                        <a:rPr lang="en-US" sz="1800" dirty="0">
                          <a:solidFill>
                            <a:schemeClr val="bg1"/>
                          </a:solidFill>
                          <a:effectLst/>
                        </a:rPr>
                        <a:t>KCS501.3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just">
                        <a:lnSpc>
                          <a:spcPct val="115000"/>
                        </a:lnSpc>
                        <a:spcAft>
                          <a:spcPts val="0"/>
                        </a:spcAft>
                      </a:pPr>
                      <a:r>
                        <a:rPr lang="en-US" sz="1800" dirty="0">
                          <a:solidFill>
                            <a:schemeClr val="bg1"/>
                          </a:solidFill>
                        </a:rPr>
                        <a:t>Identify and solve the redundancy problem in database tables using normalization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0"/>
                        </a:spcAft>
                      </a:pPr>
                      <a:r>
                        <a:rPr lang="en-US" sz="1800" dirty="0">
                          <a:solidFill>
                            <a:schemeClr val="bg1"/>
                          </a:solidFill>
                        </a:rPr>
                        <a:t>K2, K3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 xmlns:a16="http://schemas.microsoft.com/office/drawing/2014/main" val="10003"/>
                  </a:ext>
                </a:extLst>
              </a:tr>
              <a:tr h="1262628">
                <a:tc>
                  <a:txBody>
                    <a:bodyPr/>
                    <a:lstStyle/>
                    <a:p>
                      <a:pPr algn="ctr">
                        <a:lnSpc>
                          <a:spcPct val="115000"/>
                        </a:lnSpc>
                        <a:spcAft>
                          <a:spcPts val="0"/>
                        </a:spcAft>
                      </a:pPr>
                      <a:r>
                        <a:rPr lang="en-US" sz="1800" dirty="0">
                          <a:solidFill>
                            <a:srgbClr val="C00000"/>
                          </a:solidFill>
                          <a:effectLst/>
                        </a:rPr>
                        <a:t>KCS501.4</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solidFill>
                            <a:srgbClr val="C00000"/>
                          </a:solidFill>
                        </a:rPr>
                        <a:t>Understand the concepts of transactions, their processing so they will familiar with broad range of database management issues including data integrity, security and recovery.</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solidFill>
                            <a:srgbClr val="C00000"/>
                          </a:solidFill>
                        </a:rPr>
                        <a:t>K2, K4</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621899">
                <a:tc>
                  <a:txBody>
                    <a:bodyPr/>
                    <a:lstStyle/>
                    <a:p>
                      <a:pPr algn="ctr">
                        <a:lnSpc>
                          <a:spcPct val="115000"/>
                        </a:lnSpc>
                        <a:spcAft>
                          <a:spcPts val="0"/>
                        </a:spcAft>
                      </a:pPr>
                      <a:r>
                        <a:rPr lang="en-US" sz="1800" dirty="0">
                          <a:effectLst/>
                        </a:rPr>
                        <a:t>KCS501.5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effectLst/>
                        </a:rPr>
                        <a:t>D</a:t>
                      </a:r>
                      <a:r>
                        <a:rPr lang="en-US" sz="1800" dirty="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 xmlns:a16="http://schemas.microsoft.com/office/drawing/2014/main" id="{8D448D74-3164-F89C-CE40-2445705C0FF7}"/>
              </a:ext>
            </a:extLst>
          </p:cNvPr>
          <p:cNvSpPr>
            <a:spLocks noGrp="1"/>
          </p:cNvSpPr>
          <p:nvPr>
            <p:ph idx="1"/>
          </p:nvPr>
        </p:nvSpPr>
        <p:spPr>
          <a:xfrm>
            <a:off x="533400" y="990600"/>
            <a:ext cx="8229600" cy="5334000"/>
          </a:xfrm>
        </p:spPr>
        <p:txBody>
          <a:bodyPr/>
          <a:lstStyle/>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endParaRPr lang="en-US" altLang="en-US" sz="2000" b="1" u="sng"/>
          </a:p>
          <a:p>
            <a:pPr algn="just">
              <a:buFont typeface="Arial" panose="020B0604020202020204" pitchFamily="34" charset="0"/>
              <a:buNone/>
            </a:pPr>
            <a:r>
              <a:rPr lang="en-US" altLang="en-US" sz="2000"/>
              <a:t>	In the above figure, this schedule is strict because T2 is doing R(X) only after committing T1. R(Y) is before commit but that is okay because it is on different data.</a:t>
            </a:r>
            <a:endParaRPr lang="en-US" altLang="en-US" sz="2000" b="1" u="sng"/>
          </a:p>
          <a:p>
            <a:pPr algn="just">
              <a:buFont typeface="Arial" panose="020B0604020202020204" pitchFamily="34" charset="0"/>
              <a:buNone/>
            </a:pPr>
            <a:r>
              <a:rPr lang="en-US" altLang="en-US" sz="2000" b="1" u="sng"/>
              <a:t>Remember-</a:t>
            </a:r>
            <a:endParaRPr lang="en-US" altLang="en-US" sz="2000" b="1"/>
          </a:p>
          <a:p>
            <a:pPr algn="just"/>
            <a:r>
              <a:rPr lang="en-US" altLang="en-US" sz="2000"/>
              <a:t>Strict schedules are more strict than cascadeless schedules.</a:t>
            </a:r>
          </a:p>
          <a:p>
            <a:pPr algn="just"/>
            <a:r>
              <a:rPr lang="en-US" altLang="en-US" sz="2000"/>
              <a:t>All strict schedules are cascadeless schedules.</a:t>
            </a:r>
          </a:p>
          <a:p>
            <a:pPr algn="just"/>
            <a:r>
              <a:rPr lang="en-US" altLang="en-US" sz="2000"/>
              <a:t>All cascadeless schedules are not strict schedules.</a:t>
            </a:r>
          </a:p>
          <a:p>
            <a:pPr algn="just" eaLnBrk="1" hangingPunct="1">
              <a:buFont typeface="Arial" panose="020B0604020202020204" pitchFamily="34" charset="0"/>
              <a:buNone/>
            </a:pPr>
            <a:endParaRPr lang="en-US" altLang="en-US" sz="2000" b="1"/>
          </a:p>
        </p:txBody>
      </p:sp>
      <p:sp>
        <p:nvSpPr>
          <p:cNvPr id="4" name="Date Placeholder 3">
            <a:extLst>
              <a:ext uri="{FF2B5EF4-FFF2-40B4-BE49-F238E27FC236}">
                <a16:creationId xmlns="" xmlns:a16="http://schemas.microsoft.com/office/drawing/2014/main" id="{32AF0D4C-5B4A-DE34-ECD0-3316519F523A}"/>
              </a:ext>
            </a:extLst>
          </p:cNvPr>
          <p:cNvSpPr>
            <a:spLocks noGrp="1"/>
          </p:cNvSpPr>
          <p:nvPr>
            <p:ph type="dt" sz="quarter" idx="10"/>
          </p:nvPr>
        </p:nvSpPr>
        <p:spPr/>
        <p:txBody>
          <a:bodyPr/>
          <a:lstStyle/>
          <a:p>
            <a:pPr>
              <a:defRPr/>
            </a:pPr>
            <a:fld id="{4B9BBC6A-1036-4613-B73E-8FE6577561FC}" type="datetime1">
              <a:rPr lang="en-US"/>
              <a:pPr>
                <a:defRPr/>
              </a:pPr>
              <a:t>08/05/22</a:t>
            </a:fld>
            <a:endParaRPr lang="en-US"/>
          </a:p>
        </p:txBody>
      </p:sp>
      <p:sp>
        <p:nvSpPr>
          <p:cNvPr id="5" name="Footer Placeholder 4">
            <a:extLst>
              <a:ext uri="{FF2B5EF4-FFF2-40B4-BE49-F238E27FC236}">
                <a16:creationId xmlns="" xmlns:a16="http://schemas.microsoft.com/office/drawing/2014/main" id="{35F9B9F8-4ED4-F291-BED1-027A9354F0A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2949" name="Slide Number Placeholder 5">
            <a:extLst>
              <a:ext uri="{FF2B5EF4-FFF2-40B4-BE49-F238E27FC236}">
                <a16:creationId xmlns="" xmlns:a16="http://schemas.microsoft.com/office/drawing/2014/main" id="{46F81E35-B62C-AEE3-0E4E-9191275110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EB20AC-B264-470A-89DE-565F639F5FB6}" type="slidenum">
              <a:rPr lang="en-US" altLang="en-US">
                <a:solidFill>
                  <a:srgbClr val="898989"/>
                </a:solidFill>
                <a:latin typeface="Calibri" panose="020F0502020204030204" pitchFamily="34" charset="0"/>
              </a:rPr>
              <a:pPr/>
              <a:t>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E0CEA0C-59CF-F784-674B-9AB7CA20FAB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rPr>
              <a:t>Example </a:t>
            </a:r>
          </a:p>
        </p:txBody>
      </p:sp>
      <p:pic>
        <p:nvPicPr>
          <p:cNvPr id="82951" name="Picture 2" descr="E:\NIET\Project\xLogo11.png.pagespeed.ic.pydHLuCQEZ.png">
            <a:extLst>
              <a:ext uri="{FF2B5EF4-FFF2-40B4-BE49-F238E27FC236}">
                <a16:creationId xmlns="" xmlns:a16="http://schemas.microsoft.com/office/drawing/2014/main" id="{E7B3023B-50BA-B38A-272C-F3E0BF7E5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5" descr="https://qphs.fs.quoracdn.net/main-qimg-582d972df8932671a4782e3832986c5e">
            <a:extLst>
              <a:ext uri="{FF2B5EF4-FFF2-40B4-BE49-F238E27FC236}">
                <a16:creationId xmlns="" xmlns:a16="http://schemas.microsoft.com/office/drawing/2014/main" id="{7339B826-C839-8FA2-1C3F-93F60AAD1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90600"/>
            <a:ext cx="45434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84"/>
                                        </p:tgtEl>
                                        <p:attrNameLst>
                                          <p:attrName>style.visibility</p:attrName>
                                        </p:attrNameLst>
                                      </p:cBhvr>
                                      <p:to>
                                        <p:strVal val="visible"/>
                                      </p:to>
                                    </p:set>
                                    <p:anim calcmode="lin" valueType="num">
                                      <p:cBhvr additive="base">
                                        <p:cTn id="7" dur="500" fill="hold"/>
                                        <p:tgtEl>
                                          <p:spTgt spid="75784"/>
                                        </p:tgtEl>
                                        <p:attrNameLst>
                                          <p:attrName>ppt_x</p:attrName>
                                        </p:attrNameLst>
                                      </p:cBhvr>
                                      <p:tavLst>
                                        <p:tav tm="0">
                                          <p:val>
                                            <p:strVal val="#ppt_x"/>
                                          </p:val>
                                        </p:tav>
                                        <p:tav tm="100000">
                                          <p:val>
                                            <p:strVal val="#ppt_x"/>
                                          </p:val>
                                        </p:tav>
                                      </p:tavLst>
                                    </p:anim>
                                    <p:anim calcmode="lin" valueType="num">
                                      <p:cBhvr additive="base">
                                        <p:cTn id="8" dur="500" fill="hold"/>
                                        <p:tgtEl>
                                          <p:spTgt spid="757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778">
                                            <p:txEl>
                                              <p:pRg st="7" end="7"/>
                                            </p:txEl>
                                          </p:spTgt>
                                        </p:tgtEl>
                                        <p:attrNameLst>
                                          <p:attrName>style.visibility</p:attrName>
                                        </p:attrNameLst>
                                      </p:cBhvr>
                                      <p:to>
                                        <p:strVal val="visible"/>
                                      </p:to>
                                    </p:set>
                                    <p:anim calcmode="lin" valueType="num">
                                      <p:cBhvr additive="base">
                                        <p:cTn id="13" dur="5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5778">
                                            <p:txEl>
                                              <p:pRg st="8" end="8"/>
                                            </p:txEl>
                                          </p:spTgt>
                                        </p:tgtEl>
                                        <p:attrNameLst>
                                          <p:attrName>style.visibility</p:attrName>
                                        </p:attrNameLst>
                                      </p:cBhvr>
                                      <p:to>
                                        <p:strVal val="visible"/>
                                      </p:to>
                                    </p:set>
                                    <p:anim calcmode="lin" valueType="num">
                                      <p:cBhvr additive="base">
                                        <p:cTn id="19" dur="5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5778">
                                            <p:txEl>
                                              <p:pRg st="9" end="9"/>
                                            </p:txEl>
                                          </p:spTgt>
                                        </p:tgtEl>
                                        <p:attrNameLst>
                                          <p:attrName>style.visibility</p:attrName>
                                        </p:attrNameLst>
                                      </p:cBhvr>
                                      <p:to>
                                        <p:strVal val="visible"/>
                                      </p:to>
                                    </p:set>
                                    <p:anim calcmode="lin" valueType="num">
                                      <p:cBhvr additive="base">
                                        <p:cTn id="25" dur="5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8">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778">
                                            <p:txEl>
                                              <p:pRg st="10" end="10"/>
                                            </p:txEl>
                                          </p:spTgt>
                                        </p:tgtEl>
                                        <p:attrNameLst>
                                          <p:attrName>style.visibility</p:attrName>
                                        </p:attrNameLst>
                                      </p:cBhvr>
                                      <p:to>
                                        <p:strVal val="visible"/>
                                      </p:to>
                                    </p:set>
                                    <p:anim calcmode="lin" valueType="num">
                                      <p:cBhvr additive="base">
                                        <p:cTn id="29" dur="500" fill="hold"/>
                                        <p:tgtEl>
                                          <p:spTgt spid="75778">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78">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5778">
                                            <p:txEl>
                                              <p:pRg st="11" end="11"/>
                                            </p:txEl>
                                          </p:spTgt>
                                        </p:tgtEl>
                                        <p:attrNameLst>
                                          <p:attrName>style.visibility</p:attrName>
                                        </p:attrNameLst>
                                      </p:cBhvr>
                                      <p:to>
                                        <p:strVal val="visible"/>
                                      </p:to>
                                    </p:set>
                                    <p:anim calcmode="lin" valueType="num">
                                      <p:cBhvr additive="base">
                                        <p:cTn id="33" dur="500" fill="hold"/>
                                        <p:tgtEl>
                                          <p:spTgt spid="75778">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577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a:extLst>
              <a:ext uri="{FF2B5EF4-FFF2-40B4-BE49-F238E27FC236}">
                <a16:creationId xmlns="" xmlns:a16="http://schemas.microsoft.com/office/drawing/2014/main" id="{64520A5D-52CC-5BF9-1F1F-E97070897BB6}"/>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000"/>
              <a:t>In addition ,</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r>
              <a:rPr lang="en-US" altLang="en-US" sz="2000" b="1" i="1"/>
              <a:t>serial schedule ⊆ strict schedule ⊆ cascadeless schedule ⊆ recoverable schedule</a:t>
            </a:r>
            <a:endParaRPr lang="en-US" altLang="en-US" sz="2000" b="1"/>
          </a:p>
        </p:txBody>
      </p:sp>
      <p:sp>
        <p:nvSpPr>
          <p:cNvPr id="4" name="Date Placeholder 3">
            <a:extLst>
              <a:ext uri="{FF2B5EF4-FFF2-40B4-BE49-F238E27FC236}">
                <a16:creationId xmlns="" xmlns:a16="http://schemas.microsoft.com/office/drawing/2014/main" id="{B39107B9-28B3-80E9-8B47-F6719D317B2D}"/>
              </a:ext>
            </a:extLst>
          </p:cNvPr>
          <p:cNvSpPr>
            <a:spLocks noGrp="1"/>
          </p:cNvSpPr>
          <p:nvPr>
            <p:ph type="dt" sz="quarter" idx="10"/>
          </p:nvPr>
        </p:nvSpPr>
        <p:spPr/>
        <p:txBody>
          <a:bodyPr/>
          <a:lstStyle/>
          <a:p>
            <a:pPr>
              <a:defRPr/>
            </a:pPr>
            <a:fld id="{C834A07E-82F1-425C-A4ED-8E99C84A8574}" type="datetime1">
              <a:rPr lang="en-US"/>
              <a:pPr>
                <a:defRPr/>
              </a:pPr>
              <a:t>08/05/22</a:t>
            </a:fld>
            <a:endParaRPr lang="en-US"/>
          </a:p>
        </p:txBody>
      </p:sp>
      <p:sp>
        <p:nvSpPr>
          <p:cNvPr id="5" name="Footer Placeholder 4">
            <a:extLst>
              <a:ext uri="{FF2B5EF4-FFF2-40B4-BE49-F238E27FC236}">
                <a16:creationId xmlns="" xmlns:a16="http://schemas.microsoft.com/office/drawing/2014/main" id="{159B2E2C-318C-488A-4A43-2D59976DD3B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3973" name="Slide Number Placeholder 5">
            <a:extLst>
              <a:ext uri="{FF2B5EF4-FFF2-40B4-BE49-F238E27FC236}">
                <a16:creationId xmlns="" xmlns:a16="http://schemas.microsoft.com/office/drawing/2014/main" id="{C12D5DB4-B0CE-7801-D6F2-BA1F926DEE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7EEDBB-9A5D-47B1-81BE-256FD6D7E833}" type="slidenum">
              <a:rPr lang="en-US" altLang="en-US">
                <a:solidFill>
                  <a:srgbClr val="898989"/>
                </a:solidFill>
                <a:latin typeface="Calibri" panose="020F0502020204030204" pitchFamily="34" charset="0"/>
              </a:rPr>
              <a:pPr/>
              <a:t>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708310B-F88A-DD4B-5B4C-C8F689E44D6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b="1" dirty="0">
              <a:solidFill>
                <a:srgbClr val="C00000"/>
              </a:solidFill>
            </a:endParaRPr>
          </a:p>
        </p:txBody>
      </p:sp>
      <p:pic>
        <p:nvPicPr>
          <p:cNvPr id="83975" name="Picture 2" descr="E:\NIET\Project\xLogo11.png.pagespeed.ic.pydHLuCQEZ.png">
            <a:extLst>
              <a:ext uri="{FF2B5EF4-FFF2-40B4-BE49-F238E27FC236}">
                <a16:creationId xmlns="" xmlns:a16="http://schemas.microsoft.com/office/drawing/2014/main" id="{BC73D9D3-FFCC-3451-6873-AC5015B55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AutoShape 11" descr="Cascading Rollback | Cascadeless Schedule | Gate Vidyalay">
            <a:extLst>
              <a:ext uri="{FF2B5EF4-FFF2-40B4-BE49-F238E27FC236}">
                <a16:creationId xmlns="" xmlns:a16="http://schemas.microsoft.com/office/drawing/2014/main" id="{1A086660-B93F-CAC3-54A9-422972DF53F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3977" name="AutoShape 13" descr="Types of Schedules based Recoverability in DBMS - GeeksforGeeks">
            <a:extLst>
              <a:ext uri="{FF2B5EF4-FFF2-40B4-BE49-F238E27FC236}">
                <a16:creationId xmlns="" xmlns:a16="http://schemas.microsoft.com/office/drawing/2014/main" id="{0C11BACB-E8E3-7F57-D8D2-D2648BD05BE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3978" name="AutoShape 15" descr="Types of Schedules based Recoverability in DBMS - GeeksforGeeks">
            <a:extLst>
              <a:ext uri="{FF2B5EF4-FFF2-40B4-BE49-F238E27FC236}">
                <a16:creationId xmlns="" xmlns:a16="http://schemas.microsoft.com/office/drawing/2014/main" id="{AA679263-CB92-B47C-F2E4-6C8419BA649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D546A5B-27EA-5C33-5A6E-24A5AC1C618A}"/>
              </a:ext>
            </a:extLst>
          </p:cNvPr>
          <p:cNvSpPr>
            <a:spLocks noGrp="1"/>
          </p:cNvSpPr>
          <p:nvPr>
            <p:ph type="dt" sz="quarter" idx="10"/>
          </p:nvPr>
        </p:nvSpPr>
        <p:spPr/>
        <p:txBody>
          <a:bodyPr/>
          <a:lstStyle/>
          <a:p>
            <a:pPr>
              <a:defRPr/>
            </a:pPr>
            <a:fld id="{9ECA9AAE-CE74-40E0-A222-86352EE6B528}" type="datetime1">
              <a:rPr lang="en-US"/>
              <a:pPr>
                <a:defRPr/>
              </a:pPr>
              <a:t>08/05/22</a:t>
            </a:fld>
            <a:endParaRPr lang="en-US"/>
          </a:p>
        </p:txBody>
      </p:sp>
      <p:sp>
        <p:nvSpPr>
          <p:cNvPr id="5" name="Footer Placeholder 4">
            <a:extLst>
              <a:ext uri="{FF2B5EF4-FFF2-40B4-BE49-F238E27FC236}">
                <a16:creationId xmlns="" xmlns:a16="http://schemas.microsoft.com/office/drawing/2014/main" id="{F477F12D-28D8-CBBE-AA3F-6EBFB6CCA7D5}"/>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4996" name="Slide Number Placeholder 5">
            <a:extLst>
              <a:ext uri="{FF2B5EF4-FFF2-40B4-BE49-F238E27FC236}">
                <a16:creationId xmlns="" xmlns:a16="http://schemas.microsoft.com/office/drawing/2014/main" id="{0E3BD7DA-E5E5-ED97-6CE7-933043E376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6CE090-9C3E-460F-8663-77C2A242B42E}" type="slidenum">
              <a:rPr lang="en-US" altLang="en-US">
                <a:solidFill>
                  <a:srgbClr val="898989"/>
                </a:solidFill>
                <a:latin typeface="Calibri" panose="020F0502020204030204" pitchFamily="34" charset="0"/>
              </a:rPr>
              <a:pPr/>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DB1C243-131C-55DF-F4AB-84824BF072E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Failure Classification</a:t>
            </a:r>
            <a:endParaRPr lang="en-US" sz="3200" b="1" dirty="0">
              <a:solidFill>
                <a:schemeClr val="tx1"/>
              </a:solidFill>
            </a:endParaRPr>
          </a:p>
        </p:txBody>
      </p:sp>
      <p:pic>
        <p:nvPicPr>
          <p:cNvPr id="84998" name="Picture 2" descr="E:\NIET\Project\xLogo11.png.pagespeed.ic.pydHLuCQEZ.png">
            <a:extLst>
              <a:ext uri="{FF2B5EF4-FFF2-40B4-BE49-F238E27FC236}">
                <a16:creationId xmlns="" xmlns:a16="http://schemas.microsoft.com/office/drawing/2014/main" id="{8CE03778-E688-73FD-DB1F-1F9F8A640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Content Placeholder 2">
            <a:extLst>
              <a:ext uri="{FF2B5EF4-FFF2-40B4-BE49-F238E27FC236}">
                <a16:creationId xmlns="" xmlns:a16="http://schemas.microsoft.com/office/drawing/2014/main" id="{651DAF5B-D1EF-3CC2-F9EA-53B808D64081}"/>
              </a:ext>
            </a:extLst>
          </p:cNvPr>
          <p:cNvSpPr>
            <a:spLocks noGrp="1"/>
          </p:cNvSpPr>
          <p:nvPr>
            <p:ph idx="1"/>
          </p:nvPr>
        </p:nvSpPr>
        <p:spPr>
          <a:xfrm>
            <a:off x="457200" y="925513"/>
            <a:ext cx="8229600" cy="5430837"/>
          </a:xfrm>
        </p:spPr>
        <p:txBody>
          <a:bodyPr/>
          <a:lstStyle/>
          <a:p>
            <a:pPr algn="just">
              <a:buFont typeface="Arial" panose="020B0604020202020204" pitchFamily="34" charset="0"/>
              <a:buNone/>
            </a:pPr>
            <a:r>
              <a:rPr lang="en-US" altLang="en-US" sz="2000" b="1">
                <a:solidFill>
                  <a:srgbClr val="C00000"/>
                </a:solidFill>
              </a:rPr>
              <a:t>	1. Transaction failure</a:t>
            </a:r>
            <a:r>
              <a:rPr lang="en-US" altLang="en-US" sz="2000">
                <a:solidFill>
                  <a:srgbClr val="C00000"/>
                </a:solidFill>
              </a:rPr>
              <a:t> :</a:t>
            </a:r>
            <a:r>
              <a:rPr lang="en-US" altLang="en-US" sz="2000"/>
              <a:t>The transaction failure occurs when it fails to execute or when it reaches a point from where it can't go any further. If a few transaction or process is hurt, then this is called as transaction failure.</a:t>
            </a:r>
          </a:p>
          <a:p>
            <a:pPr algn="just"/>
            <a:r>
              <a:rPr lang="en-US" altLang="en-US" sz="2000"/>
              <a:t>Reasons for a transaction failure could be –</a:t>
            </a:r>
          </a:p>
          <a:p>
            <a:pPr lvl="1" algn="just"/>
            <a:r>
              <a:rPr lang="en-US" altLang="en-US" sz="2000" b="1"/>
              <a:t>Logical errors</a:t>
            </a:r>
            <a:r>
              <a:rPr lang="en-US" altLang="en-US" sz="2000"/>
              <a:t>: transaction cannot complete due to some internal error condition</a:t>
            </a:r>
          </a:p>
          <a:p>
            <a:pPr lvl="1" algn="just"/>
            <a:r>
              <a:rPr lang="en-US" altLang="en-US" sz="2000" b="1"/>
              <a:t>System errors</a:t>
            </a:r>
            <a:r>
              <a:rPr lang="en-US" altLang="en-US" sz="2000"/>
              <a:t>: the database system must terminate an active transaction due to an error condition (e.g., deadlock).</a:t>
            </a:r>
          </a:p>
          <a:p>
            <a:pPr lvl="1" algn="just">
              <a:buFont typeface="Arial" panose="020B0604020202020204" pitchFamily="34" charset="0"/>
              <a:buNone/>
            </a:pPr>
            <a:endParaRPr lang="en-US" altLang="en-US" sz="2000"/>
          </a:p>
          <a:p>
            <a:pPr algn="just">
              <a:buFont typeface="Arial" panose="020B0604020202020204" pitchFamily="34" charset="0"/>
              <a:buNone/>
            </a:pPr>
            <a:r>
              <a:rPr lang="en-US" altLang="en-US" sz="2000" b="1">
                <a:solidFill>
                  <a:srgbClr val="C00000"/>
                </a:solidFill>
              </a:rPr>
              <a:t>	2. System crash</a:t>
            </a:r>
            <a:r>
              <a:rPr lang="en-US" altLang="en-US" sz="2000"/>
              <a:t>: a power failure or other hardware or software failure causes the system to crash.</a:t>
            </a:r>
          </a:p>
          <a:p>
            <a:pPr lvl="1" algn="just"/>
            <a:r>
              <a:rPr lang="en-US" altLang="en-US" sz="2000" b="1">
                <a:solidFill>
                  <a:srgbClr val="000099"/>
                </a:solidFill>
              </a:rPr>
              <a:t>Fail-stop assumption</a:t>
            </a:r>
            <a:r>
              <a:rPr lang="en-US" altLang="en-US" sz="2000"/>
              <a:t>: non-volatile storage contents are assumed to not be corrupted by system crash</a:t>
            </a:r>
          </a:p>
          <a:p>
            <a:pPr lvl="2" algn="just"/>
            <a:r>
              <a:rPr lang="en-US" altLang="en-US" sz="2000"/>
              <a:t>Database systems have numerous integrity checks to prevent corruption of disk data </a:t>
            </a:r>
          </a:p>
          <a:p>
            <a:pPr algn="just">
              <a:buFont typeface="Arial" panose="020B0604020202020204" pitchFamily="34" charset="0"/>
              <a:buNone/>
            </a:pPr>
            <a:r>
              <a:rPr lang="en-US" altLang="en-US" sz="1800" b="1">
                <a:solidFill>
                  <a:srgbClr val="C00000"/>
                </a:solidFill>
              </a:rPr>
              <a:t>	</a:t>
            </a: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 calcmode="lin" valueType="num">
                                      <p:cBhvr additive="base">
                                        <p:cTn id="7" dur="500" fill="hold"/>
                                        <p:tgtEl>
                                          <p:spTgt spid="7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5">
                                            <p:txEl>
                                              <p:pRg st="1" end="1"/>
                                            </p:txEl>
                                          </p:spTgt>
                                        </p:tgtEl>
                                        <p:attrNameLst>
                                          <p:attrName>style.visibility</p:attrName>
                                        </p:attrNameLst>
                                      </p:cBhvr>
                                      <p:to>
                                        <p:strVal val="visible"/>
                                      </p:to>
                                    </p:set>
                                    <p:anim calcmode="lin" valueType="num">
                                      <p:cBhvr additive="base">
                                        <p:cTn id="13" dur="500" fill="hold"/>
                                        <p:tgtEl>
                                          <p:spTgt spid="71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75">
                                            <p:txEl>
                                              <p:pRg st="2" end="2"/>
                                            </p:txEl>
                                          </p:spTgt>
                                        </p:tgtEl>
                                        <p:attrNameLst>
                                          <p:attrName>style.visibility</p:attrName>
                                        </p:attrNameLst>
                                      </p:cBhvr>
                                      <p:to>
                                        <p:strVal val="visible"/>
                                      </p:to>
                                    </p:set>
                                    <p:anim calcmode="lin" valueType="num">
                                      <p:cBhvr additive="base">
                                        <p:cTn id="17" dur="500" fill="hold"/>
                                        <p:tgtEl>
                                          <p:spTgt spid="71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5">
                                            <p:txEl>
                                              <p:pRg st="3" end="3"/>
                                            </p:txEl>
                                          </p:spTgt>
                                        </p:tgtEl>
                                        <p:attrNameLst>
                                          <p:attrName>style.visibility</p:attrName>
                                        </p:attrNameLst>
                                      </p:cBhvr>
                                      <p:to>
                                        <p:strVal val="visible"/>
                                      </p:to>
                                    </p:set>
                                    <p:anim calcmode="lin" valueType="num">
                                      <p:cBhvr additive="base">
                                        <p:cTn id="21" dur="500" fill="hold"/>
                                        <p:tgtEl>
                                          <p:spTgt spid="71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175">
                                            <p:txEl>
                                              <p:pRg st="5" end="5"/>
                                            </p:txEl>
                                          </p:spTgt>
                                        </p:tgtEl>
                                        <p:attrNameLst>
                                          <p:attrName>style.visibility</p:attrName>
                                        </p:attrNameLst>
                                      </p:cBhvr>
                                      <p:to>
                                        <p:strVal val="visible"/>
                                      </p:to>
                                    </p:set>
                                    <p:anim calcmode="lin" valueType="num">
                                      <p:cBhvr additive="base">
                                        <p:cTn id="27" dur="500" fill="hold"/>
                                        <p:tgtEl>
                                          <p:spTgt spid="71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7175">
                                            <p:txEl>
                                              <p:pRg st="6" end="6"/>
                                            </p:txEl>
                                          </p:spTgt>
                                        </p:tgtEl>
                                        <p:attrNameLst>
                                          <p:attrName>style.visibility</p:attrName>
                                        </p:attrNameLst>
                                      </p:cBhvr>
                                      <p:to>
                                        <p:strVal val="visible"/>
                                      </p:to>
                                    </p:set>
                                    <p:anim calcmode="lin" valueType="num">
                                      <p:cBhvr additive="base">
                                        <p:cTn id="33" dur="500" fill="hold"/>
                                        <p:tgtEl>
                                          <p:spTgt spid="717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75">
                                            <p:txEl>
                                              <p:pRg st="7" end="7"/>
                                            </p:txEl>
                                          </p:spTgt>
                                        </p:tgtEl>
                                        <p:attrNameLst>
                                          <p:attrName>style.visibility</p:attrName>
                                        </p:attrNameLst>
                                      </p:cBhvr>
                                      <p:to>
                                        <p:strVal val="visible"/>
                                      </p:to>
                                    </p:set>
                                    <p:anim calcmode="lin" valueType="num">
                                      <p:cBhvr additive="base">
                                        <p:cTn id="37" dur="500" fill="hold"/>
                                        <p:tgtEl>
                                          <p:spTgt spid="71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175">
                                            <p:txEl>
                                              <p:pRg st="8" end="8"/>
                                            </p:txEl>
                                          </p:spTgt>
                                        </p:tgtEl>
                                        <p:attrNameLst>
                                          <p:attrName>style.visibility</p:attrName>
                                        </p:attrNameLst>
                                      </p:cBhvr>
                                      <p:to>
                                        <p:strVal val="visible"/>
                                      </p:to>
                                    </p:set>
                                    <p:anim calcmode="lin" valueType="num">
                                      <p:cBhvr additive="base">
                                        <p:cTn id="43" dur="500" fill="hold"/>
                                        <p:tgtEl>
                                          <p:spTgt spid="717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6C16D13-A293-AAE5-5A8B-FD5E785B0ABF}"/>
              </a:ext>
            </a:extLst>
          </p:cNvPr>
          <p:cNvSpPr>
            <a:spLocks noGrp="1"/>
          </p:cNvSpPr>
          <p:nvPr>
            <p:ph type="dt" sz="quarter" idx="10"/>
          </p:nvPr>
        </p:nvSpPr>
        <p:spPr/>
        <p:txBody>
          <a:bodyPr/>
          <a:lstStyle/>
          <a:p>
            <a:pPr>
              <a:defRPr/>
            </a:pPr>
            <a:fld id="{317AE67D-5B01-4974-A039-1B4BB26A4F97}" type="datetime1">
              <a:rPr lang="en-US"/>
              <a:pPr>
                <a:defRPr/>
              </a:pPr>
              <a:t>08/05/22</a:t>
            </a:fld>
            <a:endParaRPr lang="en-US"/>
          </a:p>
        </p:txBody>
      </p:sp>
      <p:sp>
        <p:nvSpPr>
          <p:cNvPr id="5" name="Footer Placeholder 4">
            <a:extLst>
              <a:ext uri="{FF2B5EF4-FFF2-40B4-BE49-F238E27FC236}">
                <a16:creationId xmlns="" xmlns:a16="http://schemas.microsoft.com/office/drawing/2014/main" id="{2392B850-A808-E0CB-FA59-674E928E7AAE}"/>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6020" name="Slide Number Placeholder 5">
            <a:extLst>
              <a:ext uri="{FF2B5EF4-FFF2-40B4-BE49-F238E27FC236}">
                <a16:creationId xmlns="" xmlns:a16="http://schemas.microsoft.com/office/drawing/2014/main" id="{361AD260-3B4A-577A-0DBE-C9E88666D0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5FE38E-CE23-40B8-9AA7-036743C73A11}" type="slidenum">
              <a:rPr lang="en-US" altLang="en-US">
                <a:solidFill>
                  <a:srgbClr val="898989"/>
                </a:solidFill>
                <a:latin typeface="Calibri" panose="020F0502020204030204" pitchFamily="34" charset="0"/>
              </a:rPr>
              <a:pPr/>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E711AC7-9437-3F38-6CB7-B758E1E529E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Failure Classification</a:t>
            </a:r>
            <a:endParaRPr lang="en-US" sz="3200" b="1" dirty="0">
              <a:solidFill>
                <a:schemeClr val="tx1"/>
              </a:solidFill>
            </a:endParaRPr>
          </a:p>
        </p:txBody>
      </p:sp>
      <p:pic>
        <p:nvPicPr>
          <p:cNvPr id="86022" name="Picture 2" descr="E:\NIET\Project\xLogo11.png.pagespeed.ic.pydHLuCQEZ.png">
            <a:extLst>
              <a:ext uri="{FF2B5EF4-FFF2-40B4-BE49-F238E27FC236}">
                <a16:creationId xmlns="" xmlns:a16="http://schemas.microsoft.com/office/drawing/2014/main" id="{5B7F0CBC-9468-CA94-09EE-5B562E3A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Content Placeholder 2">
            <a:extLst>
              <a:ext uri="{FF2B5EF4-FFF2-40B4-BE49-F238E27FC236}">
                <a16:creationId xmlns="" xmlns:a16="http://schemas.microsoft.com/office/drawing/2014/main" id="{7347DAAC-4329-D29F-C916-9E3E047BB78C}"/>
              </a:ext>
            </a:extLst>
          </p:cNvPr>
          <p:cNvSpPr>
            <a:spLocks noGrp="1"/>
          </p:cNvSpPr>
          <p:nvPr>
            <p:ph idx="1"/>
          </p:nvPr>
        </p:nvSpPr>
        <p:spPr>
          <a:xfrm>
            <a:off x="457200" y="925513"/>
            <a:ext cx="8229600" cy="5430837"/>
          </a:xfrm>
        </p:spPr>
        <p:txBody>
          <a:bodyPr/>
          <a:lstStyle/>
          <a:p>
            <a:pPr algn="just">
              <a:buFont typeface="Arial" panose="020B0604020202020204" pitchFamily="34" charset="0"/>
              <a:buNone/>
            </a:pPr>
            <a:r>
              <a:rPr lang="en-US" altLang="en-US" sz="2000" b="1">
                <a:solidFill>
                  <a:srgbClr val="C00000"/>
                </a:solidFill>
              </a:rPr>
              <a:t>		3. Disk failure</a:t>
            </a:r>
            <a:r>
              <a:rPr lang="en-US" altLang="en-US" sz="2000"/>
              <a:t>: a head crash or similar disk failure destroys all or part 	of disk storage</a:t>
            </a:r>
          </a:p>
          <a:p>
            <a:pPr algn="just" eaLnBrk="1" hangingPunct="1">
              <a:buFont typeface="Arial" panose="020B0604020202020204" pitchFamily="34" charset="0"/>
              <a:buNone/>
            </a:pPr>
            <a:r>
              <a:rPr lang="en-US" altLang="en-US" sz="2000"/>
              <a:t>		-Disk failure occurs due to the formation of bad sectors, disk head 	crash, and unreachability to the disk or any other failure, which 	destroy all or part of disk storage.</a:t>
            </a: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 calcmode="lin" valueType="num">
                                      <p:cBhvr additive="base">
                                        <p:cTn id="7" dur="500" fill="hold"/>
                                        <p:tgtEl>
                                          <p:spTgt spid="7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5">
                                            <p:txEl>
                                              <p:pRg st="1" end="1"/>
                                            </p:txEl>
                                          </p:spTgt>
                                        </p:tgtEl>
                                        <p:attrNameLst>
                                          <p:attrName>style.visibility</p:attrName>
                                        </p:attrNameLst>
                                      </p:cBhvr>
                                      <p:to>
                                        <p:strVal val="visible"/>
                                      </p:to>
                                    </p:set>
                                    <p:anim calcmode="lin" valueType="num">
                                      <p:cBhvr additive="base">
                                        <p:cTn id="13" dur="500" fill="hold"/>
                                        <p:tgtEl>
                                          <p:spTgt spid="71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B940C5D-301E-B7FF-0CB3-470DC50420A1}"/>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524B6666-42C4-D87F-873E-3208BD7A5084}"/>
              </a:ext>
            </a:extLst>
          </p:cNvPr>
          <p:cNvSpPr>
            <a:spLocks noGrp="1"/>
          </p:cNvSpPr>
          <p:nvPr>
            <p:ph type="ftr" sz="quarter" idx="11"/>
          </p:nvPr>
        </p:nvSpPr>
        <p:spPr>
          <a:xfrm>
            <a:off x="2590800" y="6356350"/>
            <a:ext cx="5029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87044" name="Slide Number Placeholder 3">
            <a:extLst>
              <a:ext uri="{FF2B5EF4-FFF2-40B4-BE49-F238E27FC236}">
                <a16:creationId xmlns="" xmlns:a16="http://schemas.microsoft.com/office/drawing/2014/main" id="{F1E1CFBC-9BDA-9B57-E933-ABF7408CA5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6886A8-601B-425F-840F-8921BA8C3E1A}" type="slidenum">
              <a:rPr lang="en-US" altLang="en-US">
                <a:solidFill>
                  <a:srgbClr val="898989"/>
                </a:solidFill>
                <a:latin typeface="Calibri" panose="020F0502020204030204" pitchFamily="34" charset="0"/>
              </a:rPr>
              <a:pPr/>
              <a:t>84</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6F076B9E-CF6C-3B7B-437A-E094153F401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Short Quiz</a:t>
            </a:r>
            <a:endParaRPr lang="en-US" sz="3200" b="1" dirty="0">
              <a:solidFill>
                <a:schemeClr val="tx1"/>
              </a:solidFill>
            </a:endParaRPr>
          </a:p>
        </p:txBody>
      </p:sp>
      <p:pic>
        <p:nvPicPr>
          <p:cNvPr id="87046" name="Picture 2" descr="E:\NIET\Project\xLogo11.png.pagespeed.ic.pydHLuCQEZ.png">
            <a:extLst>
              <a:ext uri="{FF2B5EF4-FFF2-40B4-BE49-F238E27FC236}">
                <a16:creationId xmlns="" xmlns:a16="http://schemas.microsoft.com/office/drawing/2014/main" id="{A8656386-2142-DBCD-2003-B4A1C1B93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Rectangle 6">
            <a:extLst>
              <a:ext uri="{FF2B5EF4-FFF2-40B4-BE49-F238E27FC236}">
                <a16:creationId xmlns="" xmlns:a16="http://schemas.microsoft.com/office/drawing/2014/main" id="{1406B290-16DA-E21E-1BED-D2C56AA16488}"/>
              </a:ext>
            </a:extLst>
          </p:cNvPr>
          <p:cNvSpPr>
            <a:spLocks noChangeArrowheads="1"/>
          </p:cNvSpPr>
          <p:nvPr/>
        </p:nvSpPr>
        <p:spPr bwMode="auto">
          <a:xfrm>
            <a:off x="685800" y="1524000"/>
            <a:ext cx="75438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Calibri" panose="020F0502020204030204" pitchFamily="34" charset="0"/>
              <a:buAutoNum type="arabicPeriod"/>
            </a:pPr>
            <a:r>
              <a:rPr lang="en-US" altLang="en-US" dirty="0"/>
              <a:t>If a schedule S can be transformed into a schedule S’ by a series of swaps of non-conflicting instructions, then S and S’ are</a:t>
            </a:r>
            <a:br>
              <a:rPr lang="en-US" altLang="en-US" dirty="0"/>
            </a:br>
            <a:r>
              <a:rPr lang="en-US" altLang="en-US" dirty="0"/>
              <a:t>a) Non conflict equivalent</a:t>
            </a:r>
            <a:br>
              <a:rPr lang="en-US" altLang="en-US" dirty="0"/>
            </a:br>
            <a:r>
              <a:rPr lang="en-US" altLang="en-US" dirty="0"/>
              <a:t>b) Equal</a:t>
            </a:r>
            <a:br>
              <a:rPr lang="en-US" altLang="en-US" dirty="0"/>
            </a:br>
            <a:r>
              <a:rPr lang="en-US" altLang="en-US" b="1" dirty="0"/>
              <a:t>c) Conflict equivalent</a:t>
            </a:r>
            <a:r>
              <a:rPr lang="en-US" altLang="en-US" dirty="0"/>
              <a:t/>
            </a:r>
            <a:br>
              <a:rPr lang="en-US" altLang="en-US" dirty="0"/>
            </a:br>
            <a:r>
              <a:rPr lang="en-US" altLang="en-US" dirty="0"/>
              <a:t>d) Isolation equivalent</a:t>
            </a:r>
          </a:p>
          <a:p>
            <a:pPr>
              <a:buFont typeface="Calibri" panose="020F0502020204030204" pitchFamily="34" charset="0"/>
              <a:buAutoNum type="arabicPeriod"/>
            </a:pPr>
            <a:endParaRPr lang="en-US" altLang="en-US" dirty="0"/>
          </a:p>
          <a:p>
            <a:pPr>
              <a:buFont typeface="Calibri" panose="020F0502020204030204" pitchFamily="34" charset="0"/>
              <a:buAutoNum type="arabicPeriod"/>
            </a:pPr>
            <a:r>
              <a:rPr lang="en-US" altLang="en-US" dirty="0"/>
              <a:t>A ___________of the transactions can be obtained by finding a linear order consistent with the partial order of the precedence graph.</a:t>
            </a:r>
            <a:br>
              <a:rPr lang="en-US" altLang="en-US" dirty="0"/>
            </a:br>
            <a:r>
              <a:rPr lang="en-US" altLang="en-US" b="1" dirty="0"/>
              <a:t>a) Serializability order</a:t>
            </a:r>
            <a:r>
              <a:rPr lang="en-US" altLang="en-US" dirty="0"/>
              <a:t/>
            </a:r>
            <a:br>
              <a:rPr lang="en-US" altLang="en-US" dirty="0"/>
            </a:br>
            <a:r>
              <a:rPr lang="en-US" altLang="en-US" dirty="0"/>
              <a:t>b) Direction graph</a:t>
            </a:r>
            <a:br>
              <a:rPr lang="en-US" altLang="en-US" dirty="0"/>
            </a:br>
            <a:r>
              <a:rPr lang="en-US" altLang="en-US" dirty="0"/>
              <a:t>c) Precedence graph</a:t>
            </a:r>
            <a:br>
              <a:rPr lang="en-US" altLang="en-US" dirty="0"/>
            </a:br>
            <a:r>
              <a:rPr lang="en-US" altLang="en-US" dirty="0"/>
              <a:t>d) Scheduling scheme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D241BFF-07B1-EFB8-A741-51C321D82F84}"/>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45F18E22-38AD-0686-6FBC-BF73722EC563}"/>
              </a:ext>
            </a:extLst>
          </p:cNvPr>
          <p:cNvSpPr>
            <a:spLocks noGrp="1"/>
          </p:cNvSpPr>
          <p:nvPr>
            <p:ph type="ftr" sz="quarter" idx="11"/>
          </p:nvPr>
        </p:nvSpPr>
        <p:spPr>
          <a:xfrm>
            <a:off x="1905000" y="6356350"/>
            <a:ext cx="57150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88068" name="Slide Number Placeholder 3">
            <a:extLst>
              <a:ext uri="{FF2B5EF4-FFF2-40B4-BE49-F238E27FC236}">
                <a16:creationId xmlns="" xmlns:a16="http://schemas.microsoft.com/office/drawing/2014/main" id="{85B01E1A-2BA4-7044-66CC-CEE7A85F52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E0850D-3B4B-44B6-B8B1-ADDA4B31AF21}" type="slidenum">
              <a:rPr lang="en-US" altLang="en-US">
                <a:solidFill>
                  <a:srgbClr val="898989"/>
                </a:solidFill>
                <a:latin typeface="Calibri" panose="020F0502020204030204" pitchFamily="34" charset="0"/>
              </a:rPr>
              <a:pPr/>
              <a:t>85</a:t>
            </a:fld>
            <a:endParaRPr lang="en-US" altLang="en-US">
              <a:solidFill>
                <a:srgbClr val="898989"/>
              </a:solidFill>
              <a:latin typeface="Calibri" panose="020F0502020204030204" pitchFamily="34" charset="0"/>
            </a:endParaRPr>
          </a:p>
        </p:txBody>
      </p:sp>
      <p:pic>
        <p:nvPicPr>
          <p:cNvPr id="88069" name="Picture 2" descr="E:\NIET\Project\xLogo11.png.pagespeed.ic.pydHLuCQEZ.png">
            <a:extLst>
              <a:ext uri="{FF2B5EF4-FFF2-40B4-BE49-F238E27FC236}">
                <a16:creationId xmlns="" xmlns:a16="http://schemas.microsoft.com/office/drawing/2014/main" id="{746F6118-76E2-152B-E90E-CA49B89F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9002A60F-51B0-7682-7067-04E4B3F51189}"/>
              </a:ext>
            </a:extLst>
          </p:cNvPr>
          <p:cNvSpPr txBox="1">
            <a:spLocks/>
          </p:cNvSpPr>
          <p:nvPr/>
        </p:nvSpPr>
        <p:spPr>
          <a:xfrm>
            <a:off x="1295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solidFill>
                  <a:schemeClr val="tx1"/>
                </a:solidFill>
              </a:rPr>
              <a:t>Topic – Recovery Objective</a:t>
            </a:r>
            <a:endParaRPr lang="en-US" sz="3200" b="1" dirty="0">
              <a:solidFill>
                <a:schemeClr val="tx1"/>
              </a:solidFill>
            </a:endParaRPr>
          </a:p>
        </p:txBody>
      </p:sp>
      <p:sp>
        <p:nvSpPr>
          <p:cNvPr id="7" name="Rectangle 6">
            <a:extLst>
              <a:ext uri="{FF2B5EF4-FFF2-40B4-BE49-F238E27FC236}">
                <a16:creationId xmlns="" xmlns:a16="http://schemas.microsoft.com/office/drawing/2014/main" id="{74002A36-1052-C094-663F-2FF8062831D2}"/>
              </a:ext>
            </a:extLst>
          </p:cNvPr>
          <p:cNvSpPr/>
          <p:nvPr/>
        </p:nvSpPr>
        <p:spPr>
          <a:xfrm>
            <a:off x="609600" y="1371600"/>
            <a:ext cx="8077200" cy="4154488"/>
          </a:xfrm>
          <a:prstGeom prst="rect">
            <a:avLst/>
          </a:prstGeom>
        </p:spPr>
        <p:txBody>
          <a:bodyPr>
            <a:spAutoFit/>
          </a:bodyPr>
          <a:lstStyle/>
          <a:p>
            <a:pPr algn="just">
              <a:defRPr/>
            </a:pPr>
            <a:r>
              <a:rPr lang="en-US" sz="2400" dirty="0">
                <a:latin typeface="+mn-lt"/>
              </a:rPr>
              <a:t>Recovery Time Objective (RTO) is the duration of time and a service level within which a business process must be restored after a disaster in order to avoid unacceptable consequences associated with a break in continuity.</a:t>
            </a:r>
          </a:p>
          <a:p>
            <a:pPr algn="just">
              <a:defRPr/>
            </a:pPr>
            <a:endParaRPr lang="en-US" sz="2400" dirty="0">
              <a:latin typeface="+mn-lt"/>
            </a:endParaRPr>
          </a:p>
          <a:p>
            <a:pPr algn="just">
              <a:defRPr/>
            </a:pPr>
            <a:r>
              <a:rPr lang="en-US" sz="2400" dirty="0">
                <a:latin typeface="+mn-lt"/>
              </a:rPr>
              <a:t>Transaction Recovery is an application recovery whereby the effects of specific transactions during a specified timeframe are removed from the database. ... User errors and application failures are the most common causes of problems requiring recovery, and therefore, the primary cause for system unavailability.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7934EB3-E552-E685-5631-47F12BA2A1EA}"/>
              </a:ext>
            </a:extLst>
          </p:cNvPr>
          <p:cNvSpPr>
            <a:spLocks noGrp="1"/>
          </p:cNvSpPr>
          <p:nvPr>
            <p:ph type="dt" sz="quarter" idx="10"/>
          </p:nvPr>
        </p:nvSpPr>
        <p:spPr/>
        <p:txBody>
          <a:bodyPr/>
          <a:lstStyle/>
          <a:p>
            <a:pPr>
              <a:defRPr/>
            </a:pPr>
            <a:fld id="{F98A32B3-DA01-45DE-BC25-248B8ED68202}" type="datetime1">
              <a:rPr lang="en-US"/>
              <a:pPr>
                <a:defRPr/>
              </a:pPr>
              <a:t>08/05/22</a:t>
            </a:fld>
            <a:endParaRPr lang="en-US"/>
          </a:p>
        </p:txBody>
      </p:sp>
      <p:sp>
        <p:nvSpPr>
          <p:cNvPr id="5" name="Footer Placeholder 4">
            <a:extLst>
              <a:ext uri="{FF2B5EF4-FFF2-40B4-BE49-F238E27FC236}">
                <a16:creationId xmlns="" xmlns:a16="http://schemas.microsoft.com/office/drawing/2014/main" id="{F9347D6E-B4A1-5D0D-DBF4-35C719487E47}"/>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89092" name="Slide Number Placeholder 5">
            <a:extLst>
              <a:ext uri="{FF2B5EF4-FFF2-40B4-BE49-F238E27FC236}">
                <a16:creationId xmlns="" xmlns:a16="http://schemas.microsoft.com/office/drawing/2014/main" id="{844D3C2C-24F3-FC49-713E-385BC4BFF5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B31065-1408-4420-8DE8-39F728688356}" type="slidenum">
              <a:rPr lang="en-US" altLang="en-US">
                <a:solidFill>
                  <a:srgbClr val="898989"/>
                </a:solidFill>
                <a:latin typeface="Calibri" panose="020F0502020204030204" pitchFamily="34" charset="0"/>
              </a:rPr>
              <a:pPr/>
              <a:t>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4769703-618D-4DD4-7133-E834BD0F405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Recovery</a:t>
            </a:r>
            <a:endParaRPr lang="en-US" sz="3200" b="1" dirty="0">
              <a:solidFill>
                <a:schemeClr val="tx1"/>
              </a:solidFill>
            </a:endParaRPr>
          </a:p>
        </p:txBody>
      </p:sp>
      <p:pic>
        <p:nvPicPr>
          <p:cNvPr id="89094" name="Picture 2" descr="E:\NIET\Project\xLogo11.png.pagespeed.ic.pydHLuCQEZ.png">
            <a:extLst>
              <a:ext uri="{FF2B5EF4-FFF2-40B4-BE49-F238E27FC236}">
                <a16:creationId xmlns="" xmlns:a16="http://schemas.microsoft.com/office/drawing/2014/main" id="{B7615F5C-AABB-16EC-FEA3-5C351B304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Content Placeholder 2">
            <a:extLst>
              <a:ext uri="{FF2B5EF4-FFF2-40B4-BE49-F238E27FC236}">
                <a16:creationId xmlns="" xmlns:a16="http://schemas.microsoft.com/office/drawing/2014/main" id="{170B43B9-1FDC-92D6-C161-EF3970B3C9C2}"/>
              </a:ext>
            </a:extLst>
          </p:cNvPr>
          <p:cNvSpPr>
            <a:spLocks noGrp="1"/>
          </p:cNvSpPr>
          <p:nvPr>
            <p:ph idx="1"/>
          </p:nvPr>
        </p:nvSpPr>
        <p:spPr>
          <a:xfrm>
            <a:off x="457200" y="925513"/>
            <a:ext cx="8229600" cy="5430837"/>
          </a:xfrm>
        </p:spPr>
        <p:txBody>
          <a:bodyPr/>
          <a:lstStyle/>
          <a:p>
            <a:pPr marL="381000" indent="-381000" algn="just">
              <a:buFont typeface="Arial" panose="020B0604020202020204" pitchFamily="34" charset="0"/>
              <a:buNone/>
            </a:pPr>
            <a:r>
              <a:rPr lang="en-US" altLang="en-US" sz="2000"/>
              <a:t>	The techniques used to recover the lost data due to system crash, transaction errors, viruses, catastrophic failure, incorrect commands execution etc. are database recovery techniques.  	</a:t>
            </a:r>
          </a:p>
          <a:p>
            <a:pPr marL="381000" indent="-381000" algn="just">
              <a:buFont typeface="Arial" panose="020B0604020202020204" pitchFamily="34" charset="0"/>
              <a:buNone/>
            </a:pPr>
            <a:endParaRPr lang="en-US" altLang="en-US" sz="2000"/>
          </a:p>
          <a:p>
            <a:pPr marL="381000" indent="-381000" algn="just">
              <a:buFont typeface="Arial" panose="020B0604020202020204" pitchFamily="34" charset="0"/>
              <a:buNone/>
            </a:pPr>
            <a:endParaRPr lang="en-US" altLang="en-US" sz="2000"/>
          </a:p>
          <a:p>
            <a:pPr marL="381000" indent="-381000" algn="just">
              <a:buFont typeface="Arial" panose="020B0604020202020204" pitchFamily="34" charset="0"/>
              <a:buNone/>
            </a:pPr>
            <a:r>
              <a:rPr lang="en-US" altLang="en-US" sz="2400" b="1">
                <a:solidFill>
                  <a:srgbClr val="0070C0"/>
                </a:solidFill>
              </a:rPr>
              <a:t>Example :- </a:t>
            </a:r>
          </a:p>
          <a:p>
            <a:pPr marL="381000" indent="-381000" algn="just">
              <a:buFont typeface="Arial" panose="020B0604020202020204" pitchFamily="34" charset="0"/>
              <a:buNone/>
            </a:pPr>
            <a:r>
              <a:rPr lang="en-US" altLang="en-US" sz="2000" b="1">
                <a:solidFill>
                  <a:srgbClr val="FF0000"/>
                </a:solidFill>
              </a:rPr>
              <a:t>	Consider transaction </a:t>
            </a:r>
            <a:r>
              <a:rPr lang="en-US" altLang="en-US" sz="2000" b="1" i="1">
                <a:solidFill>
                  <a:srgbClr val="FF0000"/>
                </a:solidFill>
              </a:rPr>
              <a:t>T</a:t>
            </a:r>
            <a:r>
              <a:rPr lang="en-US" altLang="en-US" sz="2000" b="1" i="1" baseline="-25000">
                <a:solidFill>
                  <a:srgbClr val="FF0000"/>
                </a:solidFill>
              </a:rPr>
              <a:t>i</a:t>
            </a:r>
            <a:r>
              <a:rPr lang="en-US" altLang="en-US" sz="2000" b="1">
                <a:solidFill>
                  <a:srgbClr val="FF0000"/>
                </a:solidFill>
              </a:rPr>
              <a:t> that transfers $50 from account </a:t>
            </a:r>
            <a:r>
              <a:rPr lang="en-US" altLang="en-US" sz="2000" b="1" i="1">
                <a:solidFill>
                  <a:srgbClr val="FF0000"/>
                </a:solidFill>
              </a:rPr>
              <a:t>A</a:t>
            </a:r>
            <a:r>
              <a:rPr lang="en-US" altLang="en-US" sz="2000" b="1">
                <a:solidFill>
                  <a:srgbClr val="FF0000"/>
                </a:solidFill>
              </a:rPr>
              <a:t> to account </a:t>
            </a:r>
            <a:r>
              <a:rPr lang="en-US" altLang="en-US" sz="2000" b="1" i="1">
                <a:solidFill>
                  <a:srgbClr val="FF0000"/>
                </a:solidFill>
              </a:rPr>
              <a:t>B</a:t>
            </a:r>
          </a:p>
          <a:p>
            <a:pPr marL="800100" lvl="1" indent="-342900" algn="just"/>
            <a:r>
              <a:rPr lang="en-US" altLang="en-US" sz="2000"/>
              <a:t>Two updates: subtract 50 from A and add 50 to B </a:t>
            </a:r>
          </a:p>
          <a:p>
            <a:pPr marL="381000" indent="-381000" algn="just">
              <a:buFont typeface="Arial" panose="020B0604020202020204" pitchFamily="34" charset="0"/>
              <a:buNone/>
            </a:pPr>
            <a:r>
              <a:rPr lang="en-US" altLang="en-US" sz="2000"/>
              <a:t>	Transaction </a:t>
            </a:r>
            <a:r>
              <a:rPr lang="en-US" altLang="en-US" sz="2000" i="1"/>
              <a:t>T</a:t>
            </a:r>
            <a:r>
              <a:rPr lang="en-US" altLang="en-US" sz="2000" i="1" baseline="-25000"/>
              <a:t>i</a:t>
            </a:r>
            <a:r>
              <a:rPr lang="en-US" altLang="en-US" sz="2000"/>
              <a:t>  requires updates to A and B to be output to the database. </a:t>
            </a:r>
          </a:p>
          <a:p>
            <a:pPr marL="800100" lvl="1" indent="-342900" algn="just"/>
            <a:r>
              <a:rPr lang="en-US" altLang="en-US" sz="2000"/>
              <a:t>A failure may occur after one of these modifications have been made but before both of them are made. </a:t>
            </a:r>
          </a:p>
          <a:p>
            <a:pPr marL="800100" lvl="1" indent="-342900" algn="just"/>
            <a:r>
              <a:rPr lang="en-US" altLang="en-US" sz="2000"/>
              <a:t>Modifying the database without ensuring that the transaction will commit  may leave the database in an inconsistent state.</a:t>
            </a:r>
          </a:p>
          <a:p>
            <a:pPr marL="800100" lvl="1" indent="-342900" algn="just"/>
            <a:r>
              <a:rPr lang="en-US" altLang="en-US" sz="2000"/>
              <a:t>Not modifying the database may result in lost updates if failure occurs just after transaction commits.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 calcmode="lin" valueType="num">
                                      <p:cBhvr additive="base">
                                        <p:cTn id="7" dur="500" fill="hold"/>
                                        <p:tgtEl>
                                          <p:spTgt spid="81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9">
                                            <p:txEl>
                                              <p:pRg st="3" end="3"/>
                                            </p:txEl>
                                          </p:spTgt>
                                        </p:tgtEl>
                                        <p:attrNameLst>
                                          <p:attrName>style.visibility</p:attrName>
                                        </p:attrNameLst>
                                      </p:cBhvr>
                                      <p:to>
                                        <p:strVal val="visible"/>
                                      </p:to>
                                    </p:set>
                                    <p:anim calcmode="lin" valueType="num">
                                      <p:cBhvr additive="base">
                                        <p:cTn id="13" dur="500" fill="hold"/>
                                        <p:tgtEl>
                                          <p:spTgt spid="81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xEl>
                                              <p:pRg st="4" end="4"/>
                                            </p:txEl>
                                          </p:spTgt>
                                        </p:tgtEl>
                                        <p:attrNameLst>
                                          <p:attrName>style.visibility</p:attrName>
                                        </p:attrNameLst>
                                      </p:cBhvr>
                                      <p:to>
                                        <p:strVal val="visible"/>
                                      </p:to>
                                    </p:set>
                                    <p:anim calcmode="lin" valueType="num">
                                      <p:cBhvr additive="base">
                                        <p:cTn id="19" dur="500" fill="hold"/>
                                        <p:tgtEl>
                                          <p:spTgt spid="81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9">
                                            <p:txEl>
                                              <p:pRg st="5" end="5"/>
                                            </p:txEl>
                                          </p:spTgt>
                                        </p:tgtEl>
                                        <p:attrNameLst>
                                          <p:attrName>style.visibility</p:attrName>
                                        </p:attrNameLst>
                                      </p:cBhvr>
                                      <p:to>
                                        <p:strVal val="visible"/>
                                      </p:to>
                                    </p:set>
                                    <p:anim calcmode="lin" valueType="num">
                                      <p:cBhvr additive="base">
                                        <p:cTn id="25" dur="500" fill="hold"/>
                                        <p:tgtEl>
                                          <p:spTgt spid="81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199">
                                            <p:txEl>
                                              <p:pRg st="6" end="6"/>
                                            </p:txEl>
                                          </p:spTgt>
                                        </p:tgtEl>
                                        <p:attrNameLst>
                                          <p:attrName>style.visibility</p:attrName>
                                        </p:attrNameLst>
                                      </p:cBhvr>
                                      <p:to>
                                        <p:strVal val="visible"/>
                                      </p:to>
                                    </p:set>
                                    <p:anim calcmode="lin" valueType="num">
                                      <p:cBhvr additive="base">
                                        <p:cTn id="31" dur="500" fill="hold"/>
                                        <p:tgtEl>
                                          <p:spTgt spid="81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9">
                                            <p:txEl>
                                              <p:pRg st="7" end="7"/>
                                            </p:txEl>
                                          </p:spTgt>
                                        </p:tgtEl>
                                        <p:attrNameLst>
                                          <p:attrName>style.visibility</p:attrName>
                                        </p:attrNameLst>
                                      </p:cBhvr>
                                      <p:to>
                                        <p:strVal val="visible"/>
                                      </p:to>
                                    </p:set>
                                    <p:anim calcmode="lin" valueType="num">
                                      <p:cBhvr additive="base">
                                        <p:cTn id="37" dur="500" fill="hold"/>
                                        <p:tgtEl>
                                          <p:spTgt spid="81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199">
                                            <p:txEl>
                                              <p:pRg st="8" end="8"/>
                                            </p:txEl>
                                          </p:spTgt>
                                        </p:tgtEl>
                                        <p:attrNameLst>
                                          <p:attrName>style.visibility</p:attrName>
                                        </p:attrNameLst>
                                      </p:cBhvr>
                                      <p:to>
                                        <p:strVal val="visible"/>
                                      </p:to>
                                    </p:set>
                                    <p:anim calcmode="lin" valueType="num">
                                      <p:cBhvr additive="base">
                                        <p:cTn id="43" dur="500" fill="hold"/>
                                        <p:tgtEl>
                                          <p:spTgt spid="819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199">
                                            <p:txEl>
                                              <p:pRg st="9" end="9"/>
                                            </p:txEl>
                                          </p:spTgt>
                                        </p:tgtEl>
                                        <p:attrNameLst>
                                          <p:attrName>style.visibility</p:attrName>
                                        </p:attrNameLst>
                                      </p:cBhvr>
                                      <p:to>
                                        <p:strVal val="visible"/>
                                      </p:to>
                                    </p:set>
                                    <p:anim calcmode="lin" valueType="num">
                                      <p:cBhvr additive="base">
                                        <p:cTn id="49" dur="500" fill="hold"/>
                                        <p:tgtEl>
                                          <p:spTgt spid="81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959903A-BEBD-3AF1-57E7-EDE106AEA301}"/>
              </a:ext>
            </a:extLst>
          </p:cNvPr>
          <p:cNvSpPr>
            <a:spLocks noGrp="1"/>
          </p:cNvSpPr>
          <p:nvPr>
            <p:ph type="dt" sz="quarter" idx="10"/>
          </p:nvPr>
        </p:nvSpPr>
        <p:spPr/>
        <p:txBody>
          <a:bodyPr/>
          <a:lstStyle/>
          <a:p>
            <a:pPr>
              <a:defRPr/>
            </a:pPr>
            <a:fld id="{67EBD81F-19E3-408F-8C11-B24EE3210546}" type="datetime1">
              <a:rPr lang="en-US"/>
              <a:pPr>
                <a:defRPr/>
              </a:pPr>
              <a:t>08/05/22</a:t>
            </a:fld>
            <a:endParaRPr lang="en-US"/>
          </a:p>
        </p:txBody>
      </p:sp>
      <p:sp>
        <p:nvSpPr>
          <p:cNvPr id="5" name="Footer Placeholder 4">
            <a:extLst>
              <a:ext uri="{FF2B5EF4-FFF2-40B4-BE49-F238E27FC236}">
                <a16:creationId xmlns="" xmlns:a16="http://schemas.microsoft.com/office/drawing/2014/main" id="{69C977E0-3826-28CF-AE5E-037B149C0BC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0116" name="Slide Number Placeholder 5">
            <a:extLst>
              <a:ext uri="{FF2B5EF4-FFF2-40B4-BE49-F238E27FC236}">
                <a16:creationId xmlns="" xmlns:a16="http://schemas.microsoft.com/office/drawing/2014/main" id="{894D2A41-549F-9BF6-6F4C-A15474281C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5D3A0A-EC82-4FED-89B9-D9A6DADEA9E1}" type="slidenum">
              <a:rPr lang="en-US" altLang="en-US">
                <a:solidFill>
                  <a:srgbClr val="898989"/>
                </a:solidFill>
                <a:latin typeface="Calibri" panose="020F0502020204030204" pitchFamily="34" charset="0"/>
              </a:rPr>
              <a:pPr/>
              <a:t>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858A816-C51A-CA87-1F1A-F51E95E6A4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Data Access</a:t>
            </a:r>
            <a:endParaRPr lang="en-US" sz="3200" b="1" dirty="0">
              <a:solidFill>
                <a:schemeClr val="tx1"/>
              </a:solidFill>
            </a:endParaRPr>
          </a:p>
        </p:txBody>
      </p:sp>
      <p:pic>
        <p:nvPicPr>
          <p:cNvPr id="90118" name="Picture 2" descr="E:\NIET\Project\xLogo11.png.pagespeed.ic.pydHLuCQEZ.png">
            <a:extLst>
              <a:ext uri="{FF2B5EF4-FFF2-40B4-BE49-F238E27FC236}">
                <a16:creationId xmlns="" xmlns:a16="http://schemas.microsoft.com/office/drawing/2014/main" id="{9EE94C09-46C8-0659-8C6D-8CCDB5D02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Content Placeholder 2">
            <a:extLst>
              <a:ext uri="{FF2B5EF4-FFF2-40B4-BE49-F238E27FC236}">
                <a16:creationId xmlns="" xmlns:a16="http://schemas.microsoft.com/office/drawing/2014/main" id="{6F81769C-D751-C04D-5BFD-E6867930897A}"/>
              </a:ext>
            </a:extLst>
          </p:cNvPr>
          <p:cNvSpPr>
            <a:spLocks noGrp="1"/>
          </p:cNvSpPr>
          <p:nvPr>
            <p:ph idx="1"/>
          </p:nvPr>
        </p:nvSpPr>
        <p:spPr>
          <a:xfrm>
            <a:off x="457200" y="925513"/>
            <a:ext cx="8229600" cy="5430837"/>
          </a:xfrm>
        </p:spPr>
        <p:txBody>
          <a:bodyPr/>
          <a:lstStyle/>
          <a:p>
            <a:pPr algn="just">
              <a:buFont typeface="Arial" panose="020B0604020202020204" pitchFamily="34" charset="0"/>
              <a:buNone/>
            </a:pPr>
            <a:r>
              <a:rPr lang="en-US" altLang="en-US" sz="2400" b="1">
                <a:solidFill>
                  <a:srgbClr val="000099"/>
                </a:solidFill>
              </a:rPr>
              <a:t>	Physical blocks</a:t>
            </a:r>
            <a:r>
              <a:rPr lang="en-US" altLang="en-US" sz="2400"/>
              <a:t> are those blocks residing on the disk. </a:t>
            </a:r>
          </a:p>
          <a:p>
            <a:pPr algn="just">
              <a:buFont typeface="Arial" panose="020B0604020202020204" pitchFamily="34" charset="0"/>
              <a:buNone/>
            </a:pPr>
            <a:r>
              <a:rPr lang="en-US" altLang="en-US" sz="2400" b="1">
                <a:solidFill>
                  <a:srgbClr val="000099"/>
                </a:solidFill>
              </a:rPr>
              <a:t>	Buffer blocks</a:t>
            </a:r>
            <a:r>
              <a:rPr lang="en-US" altLang="en-US" sz="2400"/>
              <a:t> are the blocks residing temporarily in main memory.</a:t>
            </a:r>
          </a:p>
          <a:p>
            <a:pPr algn="just">
              <a:buFont typeface="Arial" panose="020B0604020202020204" pitchFamily="34" charset="0"/>
              <a:buNone/>
            </a:pPr>
            <a:r>
              <a:rPr lang="en-US" altLang="en-US" sz="2400"/>
              <a:t>	</a:t>
            </a:r>
            <a:r>
              <a:rPr lang="en-US" altLang="en-US" sz="2400">
                <a:solidFill>
                  <a:srgbClr val="C00000"/>
                </a:solidFill>
              </a:rPr>
              <a:t>Block movements between  disk and main memory are initiated through the following two operations:</a:t>
            </a:r>
          </a:p>
          <a:p>
            <a:pPr lvl="1" algn="just"/>
            <a:r>
              <a:rPr lang="en-US" altLang="en-US" sz="2400" b="1">
                <a:solidFill>
                  <a:srgbClr val="000099"/>
                </a:solidFill>
              </a:rPr>
              <a:t>input</a:t>
            </a:r>
            <a:r>
              <a:rPr lang="en-US" altLang="en-US" sz="2400"/>
              <a:t>(</a:t>
            </a:r>
            <a:r>
              <a:rPr lang="en-US" altLang="en-US" sz="2400" i="1"/>
              <a:t>B</a:t>
            </a:r>
            <a:r>
              <a:rPr lang="en-US" altLang="en-US" sz="2400"/>
              <a:t>) transfers the physical block </a:t>
            </a:r>
            <a:r>
              <a:rPr lang="en-US" altLang="en-US" sz="2400" i="1"/>
              <a:t>B  </a:t>
            </a:r>
            <a:r>
              <a:rPr lang="en-US" altLang="en-US" sz="2400"/>
              <a:t>to main memory.</a:t>
            </a:r>
          </a:p>
          <a:p>
            <a:pPr lvl="1" algn="just"/>
            <a:r>
              <a:rPr lang="en-US" altLang="en-US" sz="2400" b="1">
                <a:solidFill>
                  <a:srgbClr val="000099"/>
                </a:solidFill>
              </a:rPr>
              <a:t>output</a:t>
            </a:r>
            <a:r>
              <a:rPr lang="en-US" altLang="en-US" sz="2400"/>
              <a:t>(</a:t>
            </a:r>
            <a:r>
              <a:rPr lang="en-US" altLang="en-US" sz="2400" i="1"/>
              <a:t>B</a:t>
            </a:r>
            <a:r>
              <a:rPr lang="en-US" altLang="en-US" sz="2400"/>
              <a:t>) transfers the buffer block </a:t>
            </a:r>
            <a:r>
              <a:rPr lang="en-US" altLang="en-US" sz="2400" i="1"/>
              <a:t>B </a:t>
            </a:r>
            <a:r>
              <a:rPr lang="en-US" altLang="en-US" sz="2400"/>
              <a:t>to the disk, and replaces the appropriate physical block there.</a:t>
            </a:r>
          </a:p>
          <a:p>
            <a:pPr algn="just">
              <a:buFont typeface="Arial" panose="020B0604020202020204" pitchFamily="34" charset="0"/>
              <a:buNone/>
            </a:pPr>
            <a:r>
              <a:rPr lang="en-US" altLang="en-US" sz="2400"/>
              <a:t>	We assume, for simplicity, that each data item fits in, and is stored inside, a single block.</a:t>
            </a: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3">
                                            <p:txEl>
                                              <p:pRg st="0" end="0"/>
                                            </p:txEl>
                                          </p:spTgt>
                                        </p:tgtEl>
                                        <p:attrNameLst>
                                          <p:attrName>style.visibility</p:attrName>
                                        </p:attrNameLst>
                                      </p:cBhvr>
                                      <p:to>
                                        <p:strVal val="visible"/>
                                      </p:to>
                                    </p:set>
                                    <p:anim calcmode="lin" valueType="num">
                                      <p:cBhvr additive="base">
                                        <p:cTn id="7" dur="500" fill="hold"/>
                                        <p:tgtEl>
                                          <p:spTgt spid="92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3">
                                            <p:txEl>
                                              <p:pRg st="1" end="1"/>
                                            </p:txEl>
                                          </p:spTgt>
                                        </p:tgtEl>
                                        <p:attrNameLst>
                                          <p:attrName>style.visibility</p:attrName>
                                        </p:attrNameLst>
                                      </p:cBhvr>
                                      <p:to>
                                        <p:strVal val="visible"/>
                                      </p:to>
                                    </p:set>
                                    <p:anim calcmode="lin" valueType="num">
                                      <p:cBhvr additive="base">
                                        <p:cTn id="13" dur="500" fill="hold"/>
                                        <p:tgtEl>
                                          <p:spTgt spid="92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3">
                                            <p:txEl>
                                              <p:pRg st="2" end="2"/>
                                            </p:txEl>
                                          </p:spTgt>
                                        </p:tgtEl>
                                        <p:attrNameLst>
                                          <p:attrName>style.visibility</p:attrName>
                                        </p:attrNameLst>
                                      </p:cBhvr>
                                      <p:to>
                                        <p:strVal val="visible"/>
                                      </p:to>
                                    </p:set>
                                    <p:anim calcmode="lin" valueType="num">
                                      <p:cBhvr additive="base">
                                        <p:cTn id="19" dur="500" fill="hold"/>
                                        <p:tgtEl>
                                          <p:spTgt spid="92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23">
                                            <p:txEl>
                                              <p:pRg st="3" end="3"/>
                                            </p:txEl>
                                          </p:spTgt>
                                        </p:tgtEl>
                                        <p:attrNameLst>
                                          <p:attrName>style.visibility</p:attrName>
                                        </p:attrNameLst>
                                      </p:cBhvr>
                                      <p:to>
                                        <p:strVal val="visible"/>
                                      </p:to>
                                    </p:set>
                                    <p:anim calcmode="lin" valueType="num">
                                      <p:cBhvr additive="base">
                                        <p:cTn id="23" dur="500" fill="hold"/>
                                        <p:tgtEl>
                                          <p:spTgt spid="92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3">
                                            <p:txEl>
                                              <p:pRg st="4" end="4"/>
                                            </p:txEl>
                                          </p:spTgt>
                                        </p:tgtEl>
                                        <p:attrNameLst>
                                          <p:attrName>style.visibility</p:attrName>
                                        </p:attrNameLst>
                                      </p:cBhvr>
                                      <p:to>
                                        <p:strVal val="visible"/>
                                      </p:to>
                                    </p:set>
                                    <p:anim calcmode="lin" valueType="num">
                                      <p:cBhvr additive="base">
                                        <p:cTn id="27" dur="500" fill="hold"/>
                                        <p:tgtEl>
                                          <p:spTgt spid="92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223">
                                            <p:txEl>
                                              <p:pRg st="5" end="5"/>
                                            </p:txEl>
                                          </p:spTgt>
                                        </p:tgtEl>
                                        <p:attrNameLst>
                                          <p:attrName>style.visibility</p:attrName>
                                        </p:attrNameLst>
                                      </p:cBhvr>
                                      <p:to>
                                        <p:strVal val="visible"/>
                                      </p:to>
                                    </p:set>
                                    <p:anim calcmode="lin" valueType="num">
                                      <p:cBhvr additive="base">
                                        <p:cTn id="33" dur="500" fill="hold"/>
                                        <p:tgtEl>
                                          <p:spTgt spid="92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4DF9610-3F54-36B4-181D-68A389779E82}"/>
              </a:ext>
            </a:extLst>
          </p:cNvPr>
          <p:cNvSpPr>
            <a:spLocks noGrp="1"/>
          </p:cNvSpPr>
          <p:nvPr>
            <p:ph type="dt" sz="quarter" idx="10"/>
          </p:nvPr>
        </p:nvSpPr>
        <p:spPr/>
        <p:txBody>
          <a:bodyPr/>
          <a:lstStyle/>
          <a:p>
            <a:pPr>
              <a:defRPr/>
            </a:pPr>
            <a:fld id="{1DE835DF-CA5A-4959-88C1-FBF75FDECFDB}" type="datetime1">
              <a:rPr lang="en-US"/>
              <a:pPr>
                <a:defRPr/>
              </a:pPr>
              <a:t>08/05/22</a:t>
            </a:fld>
            <a:endParaRPr lang="en-US"/>
          </a:p>
        </p:txBody>
      </p:sp>
      <p:sp>
        <p:nvSpPr>
          <p:cNvPr id="5" name="Footer Placeholder 4">
            <a:extLst>
              <a:ext uri="{FF2B5EF4-FFF2-40B4-BE49-F238E27FC236}">
                <a16:creationId xmlns="" xmlns:a16="http://schemas.microsoft.com/office/drawing/2014/main" id="{D11C81F3-A646-2E33-E98D-EE87A95B2713}"/>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1140" name="Slide Number Placeholder 5">
            <a:extLst>
              <a:ext uri="{FF2B5EF4-FFF2-40B4-BE49-F238E27FC236}">
                <a16:creationId xmlns="" xmlns:a16="http://schemas.microsoft.com/office/drawing/2014/main" id="{45A9CB72-8C77-0899-E7F7-6B98426D7A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7AF6C0-3F18-4425-9D7B-BA599BB27948}" type="slidenum">
              <a:rPr lang="en-US" altLang="en-US">
                <a:solidFill>
                  <a:srgbClr val="898989"/>
                </a:solidFill>
                <a:latin typeface="Calibri" panose="020F0502020204030204" pitchFamily="34" charset="0"/>
              </a:rPr>
              <a:pPr/>
              <a:t>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3253579-D49C-364B-A8A4-CA7FD68D845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effectLst>
                  <a:outerShdw blurRad="38100" dist="38100" dir="2700000" algn="tl">
                    <a:srgbClr val="C0C0C0"/>
                  </a:outerShdw>
                </a:effectLst>
              </a:rPr>
              <a:t>Example of Data Access</a:t>
            </a:r>
            <a:endParaRPr lang="en-US" sz="3200" b="1" dirty="0"/>
          </a:p>
        </p:txBody>
      </p:sp>
      <p:pic>
        <p:nvPicPr>
          <p:cNvPr id="91142" name="Picture 2" descr="E:\NIET\Project\xLogo11.png.pagespeed.ic.pydHLuCQEZ.png">
            <a:extLst>
              <a:ext uri="{FF2B5EF4-FFF2-40B4-BE49-F238E27FC236}">
                <a16:creationId xmlns="" xmlns:a16="http://schemas.microsoft.com/office/drawing/2014/main" id="{C56DD409-0095-3267-534B-E3FF0EE0A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2">
            <a:extLst>
              <a:ext uri="{FF2B5EF4-FFF2-40B4-BE49-F238E27FC236}">
                <a16:creationId xmlns="" xmlns:a16="http://schemas.microsoft.com/office/drawing/2014/main" id="{C008F1BA-E5E4-89AF-648A-099E5E060E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295400"/>
            <a:ext cx="7924800" cy="4953000"/>
          </a:xfr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02FF75D-96C3-5174-A725-ECC1EA303996}"/>
              </a:ext>
            </a:extLst>
          </p:cNvPr>
          <p:cNvSpPr>
            <a:spLocks noGrp="1"/>
          </p:cNvSpPr>
          <p:nvPr>
            <p:ph type="dt" sz="quarter" idx="10"/>
          </p:nvPr>
        </p:nvSpPr>
        <p:spPr/>
        <p:txBody>
          <a:bodyPr/>
          <a:lstStyle/>
          <a:p>
            <a:pPr>
              <a:defRPr/>
            </a:pPr>
            <a:fld id="{463D0078-6271-4818-9D94-A7DF12F8D2BB}" type="datetime1">
              <a:rPr lang="en-US"/>
              <a:pPr>
                <a:defRPr/>
              </a:pPr>
              <a:t>08/05/22</a:t>
            </a:fld>
            <a:endParaRPr lang="en-US"/>
          </a:p>
        </p:txBody>
      </p:sp>
      <p:sp>
        <p:nvSpPr>
          <p:cNvPr id="5" name="Footer Placeholder 4">
            <a:extLst>
              <a:ext uri="{FF2B5EF4-FFF2-40B4-BE49-F238E27FC236}">
                <a16:creationId xmlns="" xmlns:a16="http://schemas.microsoft.com/office/drawing/2014/main" id="{48A219B4-3D37-99DE-54B0-C7A88734C6E4}"/>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2164" name="Slide Number Placeholder 5">
            <a:extLst>
              <a:ext uri="{FF2B5EF4-FFF2-40B4-BE49-F238E27FC236}">
                <a16:creationId xmlns="" xmlns:a16="http://schemas.microsoft.com/office/drawing/2014/main" id="{052784D7-F119-6AC8-BEEE-D96B48A552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1F103B-8CD4-49FF-9F34-55D520AE3E2F}" type="slidenum">
              <a:rPr lang="en-US" altLang="en-US">
                <a:solidFill>
                  <a:srgbClr val="898989"/>
                </a:solidFill>
                <a:latin typeface="Calibri" panose="020F0502020204030204" pitchFamily="34" charset="0"/>
              </a:rPr>
              <a:pPr/>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DAB82F0-7B9E-86AF-A3B3-87A643BC6C4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Recovery and Atomicity</a:t>
            </a:r>
            <a:endParaRPr lang="en-US" sz="3200" b="1" dirty="0">
              <a:solidFill>
                <a:schemeClr val="tx1"/>
              </a:solidFill>
            </a:endParaRPr>
          </a:p>
        </p:txBody>
      </p:sp>
      <p:pic>
        <p:nvPicPr>
          <p:cNvPr id="92166" name="Picture 2" descr="E:\NIET\Project\xLogo11.png.pagespeed.ic.pydHLuCQEZ.png">
            <a:extLst>
              <a:ext uri="{FF2B5EF4-FFF2-40B4-BE49-F238E27FC236}">
                <a16:creationId xmlns="" xmlns:a16="http://schemas.microsoft.com/office/drawing/2014/main" id="{BC6B6D09-0589-F8DD-B0F8-DE2CD14E2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2">
            <a:extLst>
              <a:ext uri="{FF2B5EF4-FFF2-40B4-BE49-F238E27FC236}">
                <a16:creationId xmlns="" xmlns:a16="http://schemas.microsoft.com/office/drawing/2014/main" id="{922BB2A0-C818-A58E-02B1-A535FD5D8645}"/>
              </a:ext>
            </a:extLst>
          </p:cNvPr>
          <p:cNvSpPr>
            <a:spLocks noGrp="1"/>
          </p:cNvSpPr>
          <p:nvPr>
            <p:ph idx="1"/>
          </p:nvPr>
        </p:nvSpPr>
        <p:spPr>
          <a:xfrm>
            <a:off x="457200" y="925513"/>
            <a:ext cx="8229600" cy="5430837"/>
          </a:xfrm>
        </p:spPr>
        <p:txBody>
          <a:bodyPr/>
          <a:lstStyle/>
          <a:p>
            <a:pPr>
              <a:buFont typeface="Arial" panose="020B0604020202020204" pitchFamily="34" charset="0"/>
              <a:buNone/>
            </a:pPr>
            <a:r>
              <a:rPr lang="en-US" altLang="en-US" sz="2000"/>
              <a:t>	To ensure atomicity despite failures, we first output information describing the modifications to stable storage without modifying the database itself.</a:t>
            </a:r>
          </a:p>
          <a:p>
            <a:pPr>
              <a:buFont typeface="Arial" panose="020B0604020202020204" pitchFamily="34" charset="0"/>
              <a:buNone/>
            </a:pPr>
            <a:r>
              <a:rPr lang="en-US" altLang="en-US" sz="2000" b="1">
                <a:solidFill>
                  <a:srgbClr val="000099"/>
                </a:solidFill>
              </a:rPr>
              <a:t>	Stable storage</a:t>
            </a:r>
            <a:r>
              <a:rPr lang="en-US" altLang="en-US" sz="2000"/>
              <a:t>:</a:t>
            </a:r>
          </a:p>
          <a:p>
            <a:pPr lvl="1" algn="just"/>
            <a:r>
              <a:rPr lang="en-US" altLang="en-US" sz="2000"/>
              <a:t>To implement stable storage, we need to replicate the needed information on several nonvolatile media with independent failure modes and to update the information in a controlled manner to ensure that failure during data transfer does not damage the needed information.</a:t>
            </a:r>
          </a:p>
          <a:p>
            <a:pPr lvl="1">
              <a:buFont typeface="Arial" panose="020B0604020202020204" pitchFamily="34" charset="0"/>
              <a:buNone/>
            </a:pPr>
            <a:endParaRPr lang="en-US" altLang="en-US" sz="2000" b="1">
              <a:solidFill>
                <a:srgbClr val="000099"/>
              </a:solidFill>
            </a:endParaRPr>
          </a:p>
          <a:p>
            <a:pPr lvl="1">
              <a:buFont typeface="Arial" panose="020B0604020202020204" pitchFamily="34" charset="0"/>
              <a:buNone/>
            </a:pPr>
            <a:r>
              <a:rPr lang="en-US" altLang="en-US" sz="2000" b="1">
                <a:solidFill>
                  <a:srgbClr val="000099"/>
                </a:solidFill>
              </a:rPr>
              <a:t>shadow-copy</a:t>
            </a:r>
            <a:endParaRPr lang="en-US" altLang="en-US" sz="2000"/>
          </a:p>
        </p:txBody>
      </p:sp>
      <p:pic>
        <p:nvPicPr>
          <p:cNvPr id="11272" name="Picture 1" descr="15-02.gif">
            <a:extLst>
              <a:ext uri="{FF2B5EF4-FFF2-40B4-BE49-F238E27FC236}">
                <a16:creationId xmlns="" xmlns:a16="http://schemas.microsoft.com/office/drawing/2014/main" id="{DF218CE4-6F72-AB10-732D-DCC87B95B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191000"/>
            <a:ext cx="5081588"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71">
                                            <p:txEl>
                                              <p:pRg st="0" end="0"/>
                                            </p:txEl>
                                          </p:spTgt>
                                        </p:tgtEl>
                                        <p:attrNameLst>
                                          <p:attrName>style.visibility</p:attrName>
                                        </p:attrNameLst>
                                      </p:cBhvr>
                                      <p:to>
                                        <p:strVal val="visible"/>
                                      </p:to>
                                    </p:set>
                                    <p:anim calcmode="lin" valueType="num">
                                      <p:cBhvr additive="base">
                                        <p:cTn id="13" dur="500" fill="hold"/>
                                        <p:tgtEl>
                                          <p:spTgt spid="112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xEl>
                                              <p:pRg st="1" end="1"/>
                                            </p:txEl>
                                          </p:spTgt>
                                        </p:tgtEl>
                                        <p:attrNameLst>
                                          <p:attrName>style.visibility</p:attrName>
                                        </p:attrNameLst>
                                      </p:cBhvr>
                                      <p:to>
                                        <p:strVal val="visible"/>
                                      </p:to>
                                    </p:set>
                                    <p:anim calcmode="lin" valueType="num">
                                      <p:cBhvr additive="base">
                                        <p:cTn id="19" dur="500" fill="hold"/>
                                        <p:tgtEl>
                                          <p:spTgt spid="112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7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71">
                                            <p:txEl>
                                              <p:pRg st="2" end="2"/>
                                            </p:txEl>
                                          </p:spTgt>
                                        </p:tgtEl>
                                        <p:attrNameLst>
                                          <p:attrName>style.visibility</p:attrName>
                                        </p:attrNameLst>
                                      </p:cBhvr>
                                      <p:to>
                                        <p:strVal val="visible"/>
                                      </p:to>
                                    </p:set>
                                    <p:anim calcmode="lin" valueType="num">
                                      <p:cBhvr additive="base">
                                        <p:cTn id="23" dur="500" fill="hold"/>
                                        <p:tgtEl>
                                          <p:spTgt spid="1127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71">
                                            <p:txEl>
                                              <p:pRg st="4" end="4"/>
                                            </p:txEl>
                                          </p:spTgt>
                                        </p:tgtEl>
                                        <p:attrNameLst>
                                          <p:attrName>style.visibility</p:attrName>
                                        </p:attrNameLst>
                                      </p:cBhvr>
                                      <p:to>
                                        <p:strVal val="visible"/>
                                      </p:to>
                                    </p:set>
                                    <p:anim calcmode="lin" valueType="num">
                                      <p:cBhvr additive="base">
                                        <p:cTn id="29" dur="500" fill="hold"/>
                                        <p:tgtEl>
                                          <p:spTgt spid="112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72"/>
                                        </p:tgtEl>
                                        <p:attrNameLst>
                                          <p:attrName>style.visibility</p:attrName>
                                        </p:attrNameLst>
                                      </p:cBhvr>
                                      <p:to>
                                        <p:strVal val="visible"/>
                                      </p:to>
                                    </p:set>
                                    <p:anim calcmode="lin" valueType="num">
                                      <p:cBhvr additive="base">
                                        <p:cTn id="35" dur="500" fill="hold"/>
                                        <p:tgtEl>
                                          <p:spTgt spid="11272"/>
                                        </p:tgtEl>
                                        <p:attrNameLst>
                                          <p:attrName>ppt_x</p:attrName>
                                        </p:attrNameLst>
                                      </p:cBhvr>
                                      <p:tavLst>
                                        <p:tav tm="0">
                                          <p:val>
                                            <p:strVal val="#ppt_x"/>
                                          </p:val>
                                        </p:tav>
                                        <p:tav tm="100000">
                                          <p:val>
                                            <p:strVal val="#ppt_x"/>
                                          </p:val>
                                        </p:tav>
                                      </p:tavLst>
                                    </p:anim>
                                    <p:anim calcmode="lin" valueType="num">
                                      <p:cBhvr additive="base">
                                        <p:cTn id="3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0BDE929-AE3F-2B0A-5F53-DD5E39CD7110}"/>
              </a:ext>
            </a:extLst>
          </p:cNvPr>
          <p:cNvSpPr>
            <a:spLocks noGrp="1"/>
          </p:cNvSpPr>
          <p:nvPr>
            <p:ph type="dt" sz="quarter" idx="10"/>
          </p:nvPr>
        </p:nvSpPr>
        <p:spPr/>
        <p:txBody>
          <a:bodyPr/>
          <a:lstStyle/>
          <a:p>
            <a:pPr>
              <a:defRPr/>
            </a:pPr>
            <a:fld id="{040DACC0-84C2-4796-A45C-737ED8907000}" type="datetime1">
              <a:rPr lang="en-US"/>
              <a:pPr>
                <a:defRPr/>
              </a:pPr>
              <a:t>08/05/22</a:t>
            </a:fld>
            <a:endParaRPr lang="en-US"/>
          </a:p>
        </p:txBody>
      </p:sp>
      <p:sp>
        <p:nvSpPr>
          <p:cNvPr id="5" name="Footer Placeholder 4">
            <a:extLst>
              <a:ext uri="{FF2B5EF4-FFF2-40B4-BE49-F238E27FC236}">
                <a16:creationId xmlns="" xmlns:a16="http://schemas.microsoft.com/office/drawing/2014/main" id="{BE8C0B64-48C1-3261-CBE3-833B09B02258}"/>
              </a:ext>
            </a:extLst>
          </p:cNvPr>
          <p:cNvSpPr>
            <a:spLocks noGrp="1"/>
          </p:cNvSpPr>
          <p:nvPr>
            <p:ph type="ftr" sz="quarter" idx="11"/>
          </p:nvPr>
        </p:nvSpPr>
        <p:spPr>
          <a:xfrm>
            <a:off x="2484438" y="6356350"/>
            <a:ext cx="532765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10244" name="Slide Number Placeholder 5">
            <a:extLst>
              <a:ext uri="{FF2B5EF4-FFF2-40B4-BE49-F238E27FC236}">
                <a16:creationId xmlns="" xmlns:a16="http://schemas.microsoft.com/office/drawing/2014/main" id="{8E0E593B-D0F8-28DF-E1D8-389216D5AD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E9D787-8CE3-4EAC-8573-B2AF9E6EF85E}"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pic>
        <p:nvPicPr>
          <p:cNvPr id="10245" name="Picture 2" descr="E:\NIET\Project\xLogo11.png.pagespeed.ic.pydHLuCQEZ.png">
            <a:extLst>
              <a:ext uri="{FF2B5EF4-FFF2-40B4-BE49-F238E27FC236}">
                <a16:creationId xmlns="" xmlns:a16="http://schemas.microsoft.com/office/drawing/2014/main" id="{5BDBB615-07F6-CA02-6CA4-3CBE87079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18484D6F-496A-DEB0-D3FA-8C355F24BEA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b="1" dirty="0"/>
              <a:t>Program Outcomes</a:t>
            </a:r>
            <a:endParaRPr lang="en-US" sz="3200" b="1" dirty="0"/>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FBC09F7-470F-376D-1F39-3D72B51E79A6}"/>
              </a:ext>
            </a:extLst>
          </p:cNvPr>
          <p:cNvSpPr>
            <a:spLocks noGrp="1"/>
          </p:cNvSpPr>
          <p:nvPr>
            <p:ph type="dt" sz="quarter" idx="10"/>
          </p:nvPr>
        </p:nvSpPr>
        <p:spPr/>
        <p:txBody>
          <a:bodyPr/>
          <a:lstStyle/>
          <a:p>
            <a:pPr>
              <a:defRPr/>
            </a:pPr>
            <a:fld id="{4BFCB761-AAFA-43C7-AD7C-F188AD499242}" type="datetime1">
              <a:rPr lang="en-US"/>
              <a:pPr>
                <a:defRPr/>
              </a:pPr>
              <a:t>08/05/22</a:t>
            </a:fld>
            <a:endParaRPr lang="en-US"/>
          </a:p>
        </p:txBody>
      </p:sp>
      <p:sp>
        <p:nvSpPr>
          <p:cNvPr id="5" name="Footer Placeholder 4">
            <a:extLst>
              <a:ext uri="{FF2B5EF4-FFF2-40B4-BE49-F238E27FC236}">
                <a16:creationId xmlns="" xmlns:a16="http://schemas.microsoft.com/office/drawing/2014/main" id="{BCA19947-1A5F-A193-628E-12283455721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3188" name="Slide Number Placeholder 5">
            <a:extLst>
              <a:ext uri="{FF2B5EF4-FFF2-40B4-BE49-F238E27FC236}">
                <a16:creationId xmlns="" xmlns:a16="http://schemas.microsoft.com/office/drawing/2014/main" id="{41C1BFBC-E651-FEB5-83A0-912E2B7EF1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508593-8B88-44C2-A5A4-37226132762E}" type="slidenum">
              <a:rPr lang="en-US" altLang="en-US">
                <a:solidFill>
                  <a:srgbClr val="898989"/>
                </a:solidFill>
                <a:latin typeface="Calibri" panose="020F0502020204030204" pitchFamily="34" charset="0"/>
              </a:rPr>
              <a:pPr/>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B639091-11DE-69CD-4D3C-73C0DA89E5D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Types of Recovery    (CO4)</a:t>
            </a:r>
            <a:endParaRPr lang="en-US" sz="3200" b="1" dirty="0">
              <a:solidFill>
                <a:schemeClr val="tx1"/>
              </a:solidFill>
            </a:endParaRPr>
          </a:p>
        </p:txBody>
      </p:sp>
      <p:pic>
        <p:nvPicPr>
          <p:cNvPr id="93190" name="Picture 2" descr="E:\NIET\Project\xLogo11.png.pagespeed.ic.pydHLuCQEZ.png">
            <a:extLst>
              <a:ext uri="{FF2B5EF4-FFF2-40B4-BE49-F238E27FC236}">
                <a16:creationId xmlns="" xmlns:a16="http://schemas.microsoft.com/office/drawing/2014/main" id="{CB952249-C323-0B5E-2F7E-0C364785E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ontent Placeholder 2">
            <a:extLst>
              <a:ext uri="{FF2B5EF4-FFF2-40B4-BE49-F238E27FC236}">
                <a16:creationId xmlns="" xmlns:a16="http://schemas.microsoft.com/office/drawing/2014/main" id="{AD215A0C-D510-C53B-B18C-76ED65867CD8}"/>
              </a:ext>
            </a:extLst>
          </p:cNvPr>
          <p:cNvSpPr>
            <a:spLocks noGrp="1"/>
          </p:cNvSpPr>
          <p:nvPr>
            <p:ph idx="1"/>
          </p:nvPr>
        </p:nvSpPr>
        <p:spPr>
          <a:xfrm>
            <a:off x="457200" y="925513"/>
            <a:ext cx="8229600" cy="5430837"/>
          </a:xfrm>
        </p:spPr>
        <p:txBody>
          <a:bodyPr/>
          <a:lstStyle/>
          <a:p>
            <a:pPr>
              <a:buFont typeface="Arial" charset="0"/>
              <a:buNone/>
              <a:defRPr/>
            </a:pPr>
            <a:r>
              <a:rPr lang="en-US" sz="2400" dirty="0"/>
              <a:t>There are two method of </a:t>
            </a:r>
            <a:r>
              <a:rPr lang="en-US" sz="2400" dirty="0">
                <a:effectLst>
                  <a:outerShdw blurRad="38100" dist="38100" dir="2700000" algn="tl">
                    <a:srgbClr val="C0C0C0"/>
                  </a:outerShdw>
                </a:effectLst>
              </a:rPr>
              <a:t>Recovery</a:t>
            </a:r>
            <a:endParaRPr lang="en-US" sz="2400" dirty="0"/>
          </a:p>
          <a:p>
            <a:pPr>
              <a:buFont typeface="Arial" charset="0"/>
              <a:buNone/>
              <a:defRPr/>
            </a:pPr>
            <a:endParaRPr lang="en-US" sz="2400" b="1" dirty="0">
              <a:solidFill>
                <a:srgbClr val="C00000"/>
              </a:solidFill>
            </a:endParaRPr>
          </a:p>
          <a:p>
            <a:pPr algn="just" eaLnBrk="1" hangingPunct="1">
              <a:buFont typeface="Arial" charset="0"/>
              <a:buNone/>
              <a:defRPr/>
            </a:pPr>
            <a:r>
              <a:rPr lang="en-US" sz="2400" dirty="0">
                <a:solidFill>
                  <a:srgbClr val="C00000"/>
                </a:solidFill>
                <a:effectLst>
                  <a:outerShdw blurRad="38100" dist="38100" dir="2700000" algn="tl">
                    <a:srgbClr val="C0C0C0"/>
                  </a:outerShdw>
                </a:effectLst>
              </a:rPr>
              <a:t>1. Log-Based Recovery</a:t>
            </a:r>
            <a:endParaRPr lang="en-US" sz="2400" dirty="0">
              <a:solidFill>
                <a:srgbClr val="C00000"/>
              </a:solidFill>
            </a:endParaRPr>
          </a:p>
          <a:p>
            <a:pPr algn="just" eaLnBrk="1" hangingPunct="1">
              <a:buFont typeface="Arial" charset="0"/>
              <a:buNone/>
              <a:defRPr/>
            </a:pPr>
            <a:r>
              <a:rPr lang="en-US" sz="2400" dirty="0">
                <a:solidFill>
                  <a:srgbClr val="C00000"/>
                </a:solidFill>
              </a:rPr>
              <a:t>2. Shadow Paging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263C9EB-CDCA-F64B-AD78-E32478BC3A83}"/>
              </a:ext>
            </a:extLst>
          </p:cNvPr>
          <p:cNvSpPr>
            <a:spLocks noGrp="1"/>
          </p:cNvSpPr>
          <p:nvPr>
            <p:ph type="dt" sz="quarter" idx="10"/>
          </p:nvPr>
        </p:nvSpPr>
        <p:spPr/>
        <p:txBody>
          <a:bodyPr/>
          <a:lstStyle/>
          <a:p>
            <a:pPr>
              <a:defRPr/>
            </a:pPr>
            <a:fld id="{05783F0F-A9F2-4C43-BECA-1EFB3CE093AC}" type="datetime1">
              <a:rPr lang="en-US"/>
              <a:pPr>
                <a:defRPr/>
              </a:pPr>
              <a:t>08/05/22</a:t>
            </a:fld>
            <a:endParaRPr lang="en-US"/>
          </a:p>
        </p:txBody>
      </p:sp>
      <p:sp>
        <p:nvSpPr>
          <p:cNvPr id="5" name="Footer Placeholder 4">
            <a:extLst>
              <a:ext uri="{FF2B5EF4-FFF2-40B4-BE49-F238E27FC236}">
                <a16:creationId xmlns="" xmlns:a16="http://schemas.microsoft.com/office/drawing/2014/main" id="{72303C7C-FA97-3249-CE80-93CA83F06DD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4212" name="Slide Number Placeholder 5">
            <a:extLst>
              <a:ext uri="{FF2B5EF4-FFF2-40B4-BE49-F238E27FC236}">
                <a16:creationId xmlns="" xmlns:a16="http://schemas.microsoft.com/office/drawing/2014/main" id="{AF759702-6BF8-0BD8-0E39-A3FD72A9A4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443030-5AAE-45D3-83AC-A2DCA0444701}" type="slidenum">
              <a:rPr lang="en-US" altLang="en-US">
                <a:solidFill>
                  <a:srgbClr val="898989"/>
                </a:solidFill>
                <a:latin typeface="Calibri" panose="020F0502020204030204" pitchFamily="34" charset="0"/>
              </a:rPr>
              <a:pPr/>
              <a:t>91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BE8F170-FD10-E0D4-9B1B-AA97B3528BF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1. Log-Based Recovery</a:t>
            </a:r>
            <a:endParaRPr lang="en-US" sz="3200" b="1" dirty="0">
              <a:solidFill>
                <a:schemeClr val="tx1"/>
              </a:solidFill>
            </a:endParaRPr>
          </a:p>
        </p:txBody>
      </p:sp>
      <p:pic>
        <p:nvPicPr>
          <p:cNvPr id="94214" name="Picture 2" descr="E:\NIET\Project\xLogo11.png.pagespeed.ic.pydHLuCQEZ.png">
            <a:extLst>
              <a:ext uri="{FF2B5EF4-FFF2-40B4-BE49-F238E27FC236}">
                <a16:creationId xmlns="" xmlns:a16="http://schemas.microsoft.com/office/drawing/2014/main" id="{33498AA9-1188-F427-1904-AC68BCE15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ontent Placeholder 2">
            <a:extLst>
              <a:ext uri="{FF2B5EF4-FFF2-40B4-BE49-F238E27FC236}">
                <a16:creationId xmlns="" xmlns:a16="http://schemas.microsoft.com/office/drawing/2014/main" id="{7C20B547-CEAC-8C4B-1209-BCF2870B73CB}"/>
              </a:ext>
            </a:extLst>
          </p:cNvPr>
          <p:cNvSpPr>
            <a:spLocks noGrp="1"/>
          </p:cNvSpPr>
          <p:nvPr>
            <p:ph idx="1"/>
          </p:nvPr>
        </p:nvSpPr>
        <p:spPr>
          <a:xfrm>
            <a:off x="457200" y="925513"/>
            <a:ext cx="8229600" cy="5430837"/>
          </a:xfrm>
        </p:spPr>
        <p:txBody>
          <a:bodyPr/>
          <a:lstStyle/>
          <a:p>
            <a:pPr algn="just">
              <a:buFont typeface="Wingdings" panose="05000000000000000000" pitchFamily="2" charset="2"/>
              <a:buChar char="v"/>
            </a:pPr>
            <a:r>
              <a:rPr lang="en-US" altLang="en-US" sz="2000"/>
              <a:t>Recovery techniques are heavily dependent upon the existence of a special file known as a </a:t>
            </a:r>
            <a:r>
              <a:rPr lang="en-US" altLang="en-US" sz="2000" b="1"/>
              <a:t>system log</a:t>
            </a:r>
            <a:r>
              <a:rPr lang="en-US" altLang="en-US" sz="2000"/>
              <a:t>. </a:t>
            </a:r>
          </a:p>
          <a:p>
            <a:pPr algn="just">
              <a:buFont typeface="Wingdings" panose="05000000000000000000" pitchFamily="2" charset="2"/>
              <a:buChar char="v"/>
            </a:pPr>
            <a:r>
              <a:rPr lang="en-US" altLang="en-US" sz="2000"/>
              <a:t>It contains information about the start and end of each transaction and any updates which occur in the </a:t>
            </a:r>
            <a:r>
              <a:rPr lang="en-US" altLang="en-US" sz="2000" b="1"/>
              <a:t>transaction</a:t>
            </a:r>
            <a:r>
              <a:rPr lang="en-US" altLang="en-US" sz="2000"/>
              <a:t>. The log keeps track of all transaction operations that affect the values of database items. </a:t>
            </a:r>
            <a:br>
              <a:rPr lang="en-US" altLang="en-US" sz="2000"/>
            </a:br>
            <a:r>
              <a:rPr lang="en-US" altLang="en-US" sz="2000"/>
              <a:t>       </a:t>
            </a:r>
          </a:p>
          <a:p>
            <a:pPr>
              <a:buFont typeface="Wingdings" panose="05000000000000000000" pitchFamily="2" charset="2"/>
              <a:buChar char="v"/>
            </a:pPr>
            <a:r>
              <a:rPr lang="en-US" altLang="en-US" sz="2000"/>
              <a:t>The log is a sequence of records. Log of each transaction is maintained in some stable storage so that if any failure occurs, then it can be recovered from there.</a:t>
            </a:r>
          </a:p>
          <a:p>
            <a:pPr>
              <a:buFont typeface="Wingdings" panose="05000000000000000000" pitchFamily="2" charset="2"/>
              <a:buChar char="v"/>
            </a:pPr>
            <a:r>
              <a:rPr lang="en-US" altLang="en-US" sz="2000"/>
              <a:t>If any operation is performed on the database, then it will be recorded in the log.But the process of storing the logs should be done before the actual transaction is applied in the database.</a:t>
            </a:r>
            <a:endParaRPr lang="en-US" altLang="en-US" sz="2000" b="1">
              <a:solidFill>
                <a:srgbClr val="C00000"/>
              </a:solidFill>
            </a:endParaRPr>
          </a:p>
          <a:p>
            <a:endParaRPr lang="en-US" altLang="en-US" sz="1800" b="1">
              <a:solidFill>
                <a:srgbClr val="C00000"/>
              </a:solidFill>
            </a:endParaRPr>
          </a:p>
          <a:p>
            <a:endParaRPr lang="en-US" altLang="en-US" sz="1800" b="1">
              <a:solidFill>
                <a:srgbClr val="C00000"/>
              </a:solidFill>
            </a:endParaRP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xEl>
                                              <p:pRg st="1" end="1"/>
                                            </p:txEl>
                                          </p:spTgt>
                                        </p:tgtEl>
                                        <p:attrNameLst>
                                          <p:attrName>style.visibility</p:attrName>
                                        </p:attrNameLst>
                                      </p:cBhvr>
                                      <p:to>
                                        <p:strVal val="visible"/>
                                      </p:to>
                                    </p:set>
                                    <p:anim calcmode="lin" valueType="num">
                                      <p:cBhvr additive="base">
                                        <p:cTn id="13" dur="500" fill="hold"/>
                                        <p:tgtEl>
                                          <p:spTgt spid="122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5">
                                            <p:txEl>
                                              <p:pRg st="2" end="2"/>
                                            </p:txEl>
                                          </p:spTgt>
                                        </p:tgtEl>
                                        <p:attrNameLst>
                                          <p:attrName>style.visibility</p:attrName>
                                        </p:attrNameLst>
                                      </p:cBhvr>
                                      <p:to>
                                        <p:strVal val="visible"/>
                                      </p:to>
                                    </p:set>
                                    <p:anim calcmode="lin" valueType="num">
                                      <p:cBhvr additive="base">
                                        <p:cTn id="19" dur="500" fill="hold"/>
                                        <p:tgtEl>
                                          <p:spTgt spid="122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5">
                                            <p:txEl>
                                              <p:pRg st="3" end="3"/>
                                            </p:txEl>
                                          </p:spTgt>
                                        </p:tgtEl>
                                        <p:attrNameLst>
                                          <p:attrName>style.visibility</p:attrName>
                                        </p:attrNameLst>
                                      </p:cBhvr>
                                      <p:to>
                                        <p:strVal val="visible"/>
                                      </p:to>
                                    </p:set>
                                    <p:anim calcmode="lin" valueType="num">
                                      <p:cBhvr additive="base">
                                        <p:cTn id="25" dur="500" fill="hold"/>
                                        <p:tgtEl>
                                          <p:spTgt spid="122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58A69FF-0582-3357-DE87-9B836A5103EC}"/>
              </a:ext>
            </a:extLst>
          </p:cNvPr>
          <p:cNvSpPr>
            <a:spLocks noGrp="1"/>
          </p:cNvSpPr>
          <p:nvPr>
            <p:ph type="dt" sz="quarter" idx="10"/>
          </p:nvPr>
        </p:nvSpPr>
        <p:spPr/>
        <p:txBody>
          <a:bodyPr/>
          <a:lstStyle/>
          <a:p>
            <a:pPr>
              <a:defRPr/>
            </a:pPr>
            <a:fld id="{80807A05-CEBC-442F-AD56-98F9AEF40DFE}" type="datetime1">
              <a:rPr lang="en-US"/>
              <a:pPr>
                <a:defRPr/>
              </a:pPr>
              <a:t>08/05/22</a:t>
            </a:fld>
            <a:endParaRPr lang="en-US"/>
          </a:p>
        </p:txBody>
      </p:sp>
      <p:sp>
        <p:nvSpPr>
          <p:cNvPr id="5" name="Footer Placeholder 4">
            <a:extLst>
              <a:ext uri="{FF2B5EF4-FFF2-40B4-BE49-F238E27FC236}">
                <a16:creationId xmlns="" xmlns:a16="http://schemas.microsoft.com/office/drawing/2014/main" id="{50D981C4-EE52-4510-82F1-90A87090CC72}"/>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5236" name="Slide Number Placeholder 5">
            <a:extLst>
              <a:ext uri="{FF2B5EF4-FFF2-40B4-BE49-F238E27FC236}">
                <a16:creationId xmlns="" xmlns:a16="http://schemas.microsoft.com/office/drawing/2014/main" id="{EB75C7D5-734A-2682-6FA5-929DCA5EDA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6C5923-28E5-4674-996B-033D8801A6C8}" type="slidenum">
              <a:rPr lang="en-US" altLang="en-US">
                <a:solidFill>
                  <a:srgbClr val="898989"/>
                </a:solidFill>
                <a:latin typeface="Calibri" panose="020F0502020204030204" pitchFamily="34" charset="0"/>
              </a:rPr>
              <a:pPr/>
              <a:t>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01C7AA9-316C-3015-2A2F-A909C5EEF9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Continue  </a:t>
            </a:r>
            <a:endParaRPr lang="en-US" sz="3200" b="1" dirty="0">
              <a:solidFill>
                <a:schemeClr val="tx1"/>
              </a:solidFill>
            </a:endParaRPr>
          </a:p>
        </p:txBody>
      </p:sp>
      <p:pic>
        <p:nvPicPr>
          <p:cNvPr id="95238" name="Picture 2" descr="E:\NIET\Project\xLogo11.png.pagespeed.ic.pydHLuCQEZ.png">
            <a:extLst>
              <a:ext uri="{FF2B5EF4-FFF2-40B4-BE49-F238E27FC236}">
                <a16:creationId xmlns="" xmlns:a16="http://schemas.microsoft.com/office/drawing/2014/main" id="{EBF39D68-18C3-A89A-593E-395F67C07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ontent Placeholder 2">
            <a:extLst>
              <a:ext uri="{FF2B5EF4-FFF2-40B4-BE49-F238E27FC236}">
                <a16:creationId xmlns="" xmlns:a16="http://schemas.microsoft.com/office/drawing/2014/main" id="{9B1C4B0D-0B75-D2B5-EEE4-5433FBE2284D}"/>
              </a:ext>
            </a:extLst>
          </p:cNvPr>
          <p:cNvSpPr>
            <a:spLocks noGrp="1"/>
          </p:cNvSpPr>
          <p:nvPr>
            <p:ph idx="1"/>
          </p:nvPr>
        </p:nvSpPr>
        <p:spPr>
          <a:xfrm>
            <a:off x="457200" y="925513"/>
            <a:ext cx="8229600" cy="5430837"/>
          </a:xfrm>
        </p:spPr>
        <p:txBody>
          <a:bodyPr/>
          <a:lstStyle/>
          <a:p>
            <a:pPr>
              <a:buFont typeface="Arial" panose="020B0604020202020204" pitchFamily="34" charset="0"/>
              <a:buNone/>
            </a:pPr>
            <a:r>
              <a:rPr lang="en-US" altLang="en-US" sz="2000"/>
              <a:t>	</a:t>
            </a:r>
            <a:r>
              <a:rPr lang="en-US" altLang="en-US" sz="2400" b="1">
                <a:solidFill>
                  <a:srgbClr val="C00000"/>
                </a:solidFill>
              </a:rPr>
              <a:t>Procedure :- </a:t>
            </a:r>
          </a:p>
          <a:p>
            <a:pPr>
              <a:buFont typeface="Arial" panose="020B0604020202020204" pitchFamily="34" charset="0"/>
              <a:buNone/>
            </a:pPr>
            <a:endParaRPr lang="en-US" altLang="en-US" sz="2400" b="1">
              <a:solidFill>
                <a:srgbClr val="C00000"/>
              </a:solidFill>
            </a:endParaRPr>
          </a:p>
          <a:p>
            <a:pPr>
              <a:lnSpc>
                <a:spcPct val="90000"/>
              </a:lnSpc>
            </a:pPr>
            <a:r>
              <a:rPr lang="en-US" altLang="en-US" sz="2000"/>
              <a:t>A  </a:t>
            </a:r>
            <a:r>
              <a:rPr lang="en-US" altLang="en-US" sz="2000" b="1">
                <a:solidFill>
                  <a:srgbClr val="000099"/>
                </a:solidFill>
              </a:rPr>
              <a:t>log</a:t>
            </a:r>
            <a:r>
              <a:rPr lang="en-US" altLang="en-US" sz="2000"/>
              <a:t> is kept on stable storage. </a:t>
            </a:r>
          </a:p>
          <a:p>
            <a:pPr lvl="1">
              <a:lnSpc>
                <a:spcPct val="90000"/>
              </a:lnSpc>
            </a:pPr>
            <a:r>
              <a:rPr lang="en-US" altLang="en-US" sz="2000"/>
              <a:t>The log is a sequence of </a:t>
            </a:r>
            <a:r>
              <a:rPr lang="en-US" altLang="en-US" sz="2000" b="1">
                <a:solidFill>
                  <a:srgbClr val="000099"/>
                </a:solidFill>
              </a:rPr>
              <a:t>log records</a:t>
            </a:r>
            <a:r>
              <a:rPr lang="en-US" altLang="en-US" sz="2000"/>
              <a:t>, and maintains a record of update activities on the database.</a:t>
            </a:r>
          </a:p>
          <a:p>
            <a:pPr>
              <a:lnSpc>
                <a:spcPct val="90000"/>
              </a:lnSpc>
            </a:pPr>
            <a:r>
              <a:rPr lang="en-US" altLang="en-US" sz="2000"/>
              <a:t>When transaction </a:t>
            </a:r>
            <a:r>
              <a:rPr lang="en-US" altLang="en-US" sz="2000" i="1"/>
              <a:t>T</a:t>
            </a:r>
            <a:r>
              <a:rPr lang="en-US" altLang="en-US" sz="2000" i="1" baseline="-25000"/>
              <a:t>i</a:t>
            </a:r>
            <a:r>
              <a:rPr lang="en-US" altLang="en-US" sz="2000" i="1"/>
              <a:t> </a:t>
            </a:r>
            <a:r>
              <a:rPr lang="en-US" altLang="en-US" sz="2000"/>
              <a:t>starts, it registers itself by writing a </a:t>
            </a:r>
            <a:br>
              <a:rPr lang="en-US" altLang="en-US" sz="2000"/>
            </a:br>
            <a:r>
              <a:rPr lang="en-US" altLang="en-US" sz="2000"/>
              <a:t>       </a:t>
            </a:r>
            <a:r>
              <a:rPr lang="en-US" altLang="en-US" sz="2000" i="1"/>
              <a:t>&lt;T</a:t>
            </a:r>
            <a:r>
              <a:rPr lang="en-US" altLang="en-US" sz="2000" i="1" baseline="-25000"/>
              <a:t>i  </a:t>
            </a:r>
            <a:r>
              <a:rPr lang="en-US" altLang="en-US" sz="2000" b="1"/>
              <a:t>start</a:t>
            </a:r>
            <a:r>
              <a:rPr lang="en-US" altLang="en-US" sz="2000"/>
              <a:t>&gt;log record</a:t>
            </a:r>
          </a:p>
          <a:p>
            <a:pPr>
              <a:lnSpc>
                <a:spcPct val="90000"/>
              </a:lnSpc>
            </a:pPr>
            <a:r>
              <a:rPr lang="en-US" altLang="en-US" sz="2000" i="1"/>
              <a:t>Before T</a:t>
            </a:r>
            <a:r>
              <a:rPr lang="en-US" altLang="en-US" sz="2000" i="1" baseline="-25000"/>
              <a:t>i</a:t>
            </a:r>
            <a:r>
              <a:rPr lang="en-US" altLang="en-US" sz="2000" i="1"/>
              <a:t> </a:t>
            </a:r>
            <a:r>
              <a:rPr lang="en-US" altLang="en-US" sz="2000"/>
              <a:t>executes </a:t>
            </a:r>
            <a:r>
              <a:rPr lang="en-US" altLang="en-US" sz="2000" b="1"/>
              <a:t>write</a:t>
            </a:r>
            <a:r>
              <a:rPr lang="en-US" altLang="en-US" sz="2000"/>
              <a:t>(</a:t>
            </a:r>
            <a:r>
              <a:rPr lang="en-US" altLang="en-US" sz="2000" i="1"/>
              <a:t>X</a:t>
            </a:r>
            <a:r>
              <a:rPr lang="en-US" altLang="en-US" sz="2000"/>
              <a:t>), a log record </a:t>
            </a:r>
            <a:br>
              <a:rPr lang="en-US" altLang="en-US" sz="2000"/>
            </a:br>
            <a:r>
              <a:rPr lang="en-US" altLang="en-US" sz="2000"/>
              <a:t>         </a:t>
            </a:r>
            <a:r>
              <a:rPr lang="en-US" altLang="en-US" sz="2000" i="1"/>
              <a:t>&lt;T</a:t>
            </a:r>
            <a:r>
              <a:rPr lang="en-US" altLang="en-US" sz="2000" i="1" baseline="-25000"/>
              <a:t>i</a:t>
            </a:r>
            <a:r>
              <a:rPr lang="en-US" altLang="en-US" sz="2000" i="1"/>
              <a:t>, X,  V</a:t>
            </a:r>
            <a:r>
              <a:rPr lang="en-US" altLang="en-US" sz="2000" i="1" baseline="-25000"/>
              <a:t>1</a:t>
            </a:r>
            <a:r>
              <a:rPr lang="en-US" altLang="en-US" sz="2000" i="1"/>
              <a:t>,  V</a:t>
            </a:r>
            <a:r>
              <a:rPr lang="en-US" altLang="en-US" sz="2000" i="1" baseline="-25000"/>
              <a:t>2</a:t>
            </a:r>
            <a:r>
              <a:rPr lang="en-US" altLang="en-US" sz="2000" i="1"/>
              <a:t>&gt; </a:t>
            </a:r>
            <a:br>
              <a:rPr lang="en-US" altLang="en-US" sz="2000" i="1"/>
            </a:br>
            <a:r>
              <a:rPr lang="en-US" altLang="en-US" sz="2000"/>
              <a:t>is written, where</a:t>
            </a:r>
            <a:r>
              <a:rPr lang="en-US" altLang="en-US" sz="2000" i="1"/>
              <a:t> V</a:t>
            </a:r>
            <a:r>
              <a:rPr lang="en-US" altLang="en-US" sz="2000" i="1" baseline="-25000"/>
              <a:t>1</a:t>
            </a:r>
            <a:r>
              <a:rPr lang="en-US" altLang="en-US" sz="2000"/>
              <a:t> is the value of </a:t>
            </a:r>
            <a:r>
              <a:rPr lang="en-US" altLang="en-US" sz="2000" i="1"/>
              <a:t>X</a:t>
            </a:r>
            <a:r>
              <a:rPr lang="en-US" altLang="en-US" sz="2000"/>
              <a:t>  before the write (the </a:t>
            </a:r>
            <a:r>
              <a:rPr lang="en-US" altLang="en-US" sz="2000" b="1">
                <a:solidFill>
                  <a:srgbClr val="000099"/>
                </a:solidFill>
              </a:rPr>
              <a:t>old value</a:t>
            </a:r>
            <a:r>
              <a:rPr lang="en-US" altLang="en-US" sz="2000"/>
              <a:t>)</a:t>
            </a:r>
            <a:r>
              <a:rPr lang="en-US" altLang="en-US" sz="2000" b="1"/>
              <a:t>,</a:t>
            </a:r>
            <a:r>
              <a:rPr lang="en-US" altLang="en-US" sz="2000"/>
              <a:t> and </a:t>
            </a:r>
            <a:r>
              <a:rPr lang="en-US" altLang="en-US" sz="2000" i="1"/>
              <a:t>V</a:t>
            </a:r>
            <a:r>
              <a:rPr lang="en-US" altLang="en-US" sz="2000" i="1" baseline="-25000"/>
              <a:t>2</a:t>
            </a:r>
            <a:r>
              <a:rPr lang="en-US" altLang="en-US" sz="2000" i="1"/>
              <a:t> </a:t>
            </a:r>
            <a:r>
              <a:rPr lang="en-US" altLang="en-US" sz="2000"/>
              <a:t>is the value to be written to </a:t>
            </a:r>
            <a:r>
              <a:rPr lang="en-US" altLang="en-US" sz="2000" i="1"/>
              <a:t>X </a:t>
            </a:r>
            <a:r>
              <a:rPr lang="en-US" altLang="en-US" sz="2000"/>
              <a:t>(the </a:t>
            </a:r>
            <a:r>
              <a:rPr lang="en-US" altLang="en-US" sz="2000" b="1">
                <a:solidFill>
                  <a:srgbClr val="000099"/>
                </a:solidFill>
              </a:rPr>
              <a:t>new value</a:t>
            </a:r>
            <a:r>
              <a:rPr lang="en-US" altLang="en-US" sz="2000" b="1"/>
              <a:t>)</a:t>
            </a:r>
            <a:r>
              <a:rPr lang="en-US" altLang="en-US" sz="2000"/>
              <a:t>. </a:t>
            </a:r>
          </a:p>
          <a:p>
            <a:pPr>
              <a:lnSpc>
                <a:spcPct val="90000"/>
              </a:lnSpc>
            </a:pPr>
            <a:r>
              <a:rPr lang="en-US" altLang="en-US" sz="2000"/>
              <a:t>When </a:t>
            </a:r>
            <a:r>
              <a:rPr lang="en-US" altLang="en-US" sz="2000" i="1"/>
              <a:t>T</a:t>
            </a:r>
            <a:r>
              <a:rPr lang="en-US" altLang="en-US" sz="2000" i="1" baseline="-25000"/>
              <a:t>i</a:t>
            </a:r>
            <a:r>
              <a:rPr lang="en-US" altLang="en-US" sz="2000"/>
              <a:t> finishes it last statement, the log record &lt;</a:t>
            </a:r>
            <a:r>
              <a:rPr lang="en-US" altLang="en-US" sz="2000" i="1"/>
              <a:t>T</a:t>
            </a:r>
            <a:r>
              <a:rPr lang="en-US" altLang="en-US" sz="2000" i="1" baseline="-25000"/>
              <a:t>i</a:t>
            </a:r>
            <a:r>
              <a:rPr lang="en-US" altLang="en-US" sz="2000" i="1"/>
              <a:t> </a:t>
            </a:r>
            <a:r>
              <a:rPr lang="en-US" altLang="en-US" sz="2000" b="1" i="1"/>
              <a:t> </a:t>
            </a:r>
            <a:r>
              <a:rPr lang="en-US" altLang="en-US" sz="2000" b="1"/>
              <a:t>commi</a:t>
            </a:r>
            <a:r>
              <a:rPr lang="en-US" altLang="en-US" sz="2000"/>
              <a:t>t&gt; is written. </a:t>
            </a:r>
          </a:p>
          <a:p>
            <a:pPr>
              <a:lnSpc>
                <a:spcPct val="90000"/>
              </a:lnSpc>
              <a:buFont typeface="Arial" panose="020B0604020202020204" pitchFamily="34" charset="0"/>
              <a:buNone/>
            </a:pPr>
            <a:endParaRPr lang="en-US" altLang="en-US" sz="2000" b="1">
              <a:solidFill>
                <a:srgbClr val="C00000"/>
              </a:solidFill>
            </a:endParaRPr>
          </a:p>
          <a:p>
            <a:pPr>
              <a:lnSpc>
                <a:spcPct val="90000"/>
              </a:lnSpc>
              <a:buFont typeface="Arial" panose="020B0604020202020204" pitchFamily="34" charset="0"/>
              <a:buNone/>
            </a:pPr>
            <a:r>
              <a:rPr lang="en-US" altLang="en-US" sz="2000" b="1">
                <a:solidFill>
                  <a:srgbClr val="C00000"/>
                </a:solidFill>
              </a:rPr>
              <a:t>Two approaches using logs</a:t>
            </a:r>
          </a:p>
          <a:p>
            <a:pPr lvl="1">
              <a:lnSpc>
                <a:spcPct val="90000"/>
              </a:lnSpc>
            </a:pPr>
            <a:r>
              <a:rPr lang="en-US" altLang="en-US" sz="2000"/>
              <a:t>Immediate database modification</a:t>
            </a:r>
          </a:p>
          <a:p>
            <a:pPr lvl="1">
              <a:lnSpc>
                <a:spcPct val="90000"/>
              </a:lnSpc>
            </a:pPr>
            <a:r>
              <a:rPr lang="en-US" altLang="en-US" sz="2000"/>
              <a:t>Deferred database modification</a:t>
            </a: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xEl>
                                              <p:pRg st="2" end="2"/>
                                            </p:txEl>
                                          </p:spTgt>
                                        </p:tgtEl>
                                        <p:attrNameLst>
                                          <p:attrName>style.visibility</p:attrName>
                                        </p:attrNameLst>
                                      </p:cBhvr>
                                      <p:to>
                                        <p:strVal val="visible"/>
                                      </p:to>
                                    </p:set>
                                    <p:anim calcmode="lin" valueType="num">
                                      <p:cBhvr additive="base">
                                        <p:cTn id="13" dur="500" fill="hold"/>
                                        <p:tgtEl>
                                          <p:spTgt spid="122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5">
                                            <p:txEl>
                                              <p:pRg st="3" end="3"/>
                                            </p:txEl>
                                          </p:spTgt>
                                        </p:tgtEl>
                                        <p:attrNameLst>
                                          <p:attrName>style.visibility</p:attrName>
                                        </p:attrNameLst>
                                      </p:cBhvr>
                                      <p:to>
                                        <p:strVal val="visible"/>
                                      </p:to>
                                    </p:set>
                                    <p:anim calcmode="lin" valueType="num">
                                      <p:cBhvr additive="base">
                                        <p:cTn id="17" dur="500" fill="hold"/>
                                        <p:tgtEl>
                                          <p:spTgt spid="122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5">
                                            <p:txEl>
                                              <p:pRg st="4" end="4"/>
                                            </p:txEl>
                                          </p:spTgt>
                                        </p:tgtEl>
                                        <p:attrNameLst>
                                          <p:attrName>style.visibility</p:attrName>
                                        </p:attrNameLst>
                                      </p:cBhvr>
                                      <p:to>
                                        <p:strVal val="visible"/>
                                      </p:to>
                                    </p:set>
                                    <p:anim calcmode="lin" valueType="num">
                                      <p:cBhvr additive="base">
                                        <p:cTn id="21" dur="500" fill="hold"/>
                                        <p:tgtEl>
                                          <p:spTgt spid="1229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5">
                                            <p:txEl>
                                              <p:pRg st="5" end="5"/>
                                            </p:txEl>
                                          </p:spTgt>
                                        </p:tgtEl>
                                        <p:attrNameLst>
                                          <p:attrName>style.visibility</p:attrName>
                                        </p:attrNameLst>
                                      </p:cBhvr>
                                      <p:to>
                                        <p:strVal val="visible"/>
                                      </p:to>
                                    </p:set>
                                    <p:anim calcmode="lin" valueType="num">
                                      <p:cBhvr additive="base">
                                        <p:cTn id="25" dur="500" fill="hold"/>
                                        <p:tgtEl>
                                          <p:spTgt spid="122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5">
                                            <p:txEl>
                                              <p:pRg st="6" end="6"/>
                                            </p:txEl>
                                          </p:spTgt>
                                        </p:tgtEl>
                                        <p:attrNameLst>
                                          <p:attrName>style.visibility</p:attrName>
                                        </p:attrNameLst>
                                      </p:cBhvr>
                                      <p:to>
                                        <p:strVal val="visible"/>
                                      </p:to>
                                    </p:set>
                                    <p:anim calcmode="lin" valueType="num">
                                      <p:cBhvr additive="base">
                                        <p:cTn id="29" dur="500" fill="hold"/>
                                        <p:tgtEl>
                                          <p:spTgt spid="1229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295">
                                            <p:txEl>
                                              <p:pRg st="8" end="8"/>
                                            </p:txEl>
                                          </p:spTgt>
                                        </p:tgtEl>
                                        <p:attrNameLst>
                                          <p:attrName>style.visibility</p:attrName>
                                        </p:attrNameLst>
                                      </p:cBhvr>
                                      <p:to>
                                        <p:strVal val="visible"/>
                                      </p:to>
                                    </p:set>
                                    <p:anim calcmode="lin" valueType="num">
                                      <p:cBhvr additive="base">
                                        <p:cTn id="35" dur="500" fill="hold"/>
                                        <p:tgtEl>
                                          <p:spTgt spid="122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295">
                                            <p:txEl>
                                              <p:pRg st="9" end="9"/>
                                            </p:txEl>
                                          </p:spTgt>
                                        </p:tgtEl>
                                        <p:attrNameLst>
                                          <p:attrName>style.visibility</p:attrName>
                                        </p:attrNameLst>
                                      </p:cBhvr>
                                      <p:to>
                                        <p:strVal val="visible"/>
                                      </p:to>
                                    </p:set>
                                    <p:anim calcmode="lin" valueType="num">
                                      <p:cBhvr additive="base">
                                        <p:cTn id="39" dur="500" fill="hold"/>
                                        <p:tgtEl>
                                          <p:spTgt spid="1229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5">
                                            <p:txEl>
                                              <p:pRg st="10" end="10"/>
                                            </p:txEl>
                                          </p:spTgt>
                                        </p:tgtEl>
                                        <p:attrNameLst>
                                          <p:attrName>style.visibility</p:attrName>
                                        </p:attrNameLst>
                                      </p:cBhvr>
                                      <p:to>
                                        <p:strVal val="visible"/>
                                      </p:to>
                                    </p:set>
                                    <p:anim calcmode="lin" valueType="num">
                                      <p:cBhvr additive="base">
                                        <p:cTn id="43" dur="500" fill="hold"/>
                                        <p:tgtEl>
                                          <p:spTgt spid="1229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BC0492D-534D-07E2-6ABA-714C7C58E2E7}"/>
              </a:ext>
            </a:extLst>
          </p:cNvPr>
          <p:cNvSpPr>
            <a:spLocks noGrp="1"/>
          </p:cNvSpPr>
          <p:nvPr>
            <p:ph type="dt" sz="quarter" idx="10"/>
          </p:nvPr>
        </p:nvSpPr>
        <p:spPr/>
        <p:txBody>
          <a:bodyPr/>
          <a:lstStyle/>
          <a:p>
            <a:pPr>
              <a:defRPr/>
            </a:pPr>
            <a:fld id="{22E024A2-B94D-45C4-87E2-F02649483467}" type="datetime1">
              <a:rPr lang="en-US"/>
              <a:pPr>
                <a:defRPr/>
              </a:pPr>
              <a:t>08/05/22</a:t>
            </a:fld>
            <a:endParaRPr lang="en-US"/>
          </a:p>
        </p:txBody>
      </p:sp>
      <p:sp>
        <p:nvSpPr>
          <p:cNvPr id="5" name="Footer Placeholder 4">
            <a:extLst>
              <a:ext uri="{FF2B5EF4-FFF2-40B4-BE49-F238E27FC236}">
                <a16:creationId xmlns="" xmlns:a16="http://schemas.microsoft.com/office/drawing/2014/main" id="{B40FD8E2-CA5B-5F74-4FE0-FC15EC337108}"/>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6260" name="Slide Number Placeholder 5">
            <a:extLst>
              <a:ext uri="{FF2B5EF4-FFF2-40B4-BE49-F238E27FC236}">
                <a16:creationId xmlns="" xmlns:a16="http://schemas.microsoft.com/office/drawing/2014/main" id="{6B3E5080-A3D5-4FBF-AB69-C27815539E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D584CE-58F7-4CAA-BFC2-5C7C863A133E}" type="slidenum">
              <a:rPr lang="en-US" altLang="en-US">
                <a:solidFill>
                  <a:srgbClr val="898989"/>
                </a:solidFill>
                <a:latin typeface="Calibri" panose="020F0502020204030204" pitchFamily="34" charset="0"/>
              </a:rPr>
              <a:pPr/>
              <a:t>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1B8E0CD5-3A40-9BF2-1F45-4034C8EDFC6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A. Immediate Database Modification</a:t>
            </a:r>
            <a:endParaRPr lang="en-US" sz="3200" b="1" dirty="0">
              <a:solidFill>
                <a:schemeClr val="tx1"/>
              </a:solidFill>
            </a:endParaRPr>
          </a:p>
        </p:txBody>
      </p:sp>
      <p:pic>
        <p:nvPicPr>
          <p:cNvPr id="96262" name="Picture 2" descr="E:\NIET\Project\xLogo11.png.pagespeed.ic.pydHLuCQEZ.png">
            <a:extLst>
              <a:ext uri="{FF2B5EF4-FFF2-40B4-BE49-F238E27FC236}">
                <a16:creationId xmlns="" xmlns:a16="http://schemas.microsoft.com/office/drawing/2014/main" id="{D1C23A97-BACC-C470-D85C-925DA4215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Content Placeholder 2">
            <a:extLst>
              <a:ext uri="{FF2B5EF4-FFF2-40B4-BE49-F238E27FC236}">
                <a16:creationId xmlns="" xmlns:a16="http://schemas.microsoft.com/office/drawing/2014/main" id="{C2F4B12A-8052-4669-5971-AB07E0922FA0}"/>
              </a:ext>
            </a:extLst>
          </p:cNvPr>
          <p:cNvSpPr>
            <a:spLocks noGrp="1"/>
          </p:cNvSpPr>
          <p:nvPr>
            <p:ph idx="1"/>
          </p:nvPr>
        </p:nvSpPr>
        <p:spPr>
          <a:xfrm>
            <a:off x="457200" y="762000"/>
            <a:ext cx="8229600" cy="5594350"/>
          </a:xfrm>
        </p:spPr>
        <p:txBody>
          <a:bodyPr/>
          <a:lstStyle/>
          <a:p>
            <a:pPr algn="just">
              <a:buFont typeface="Arial" panose="020B0604020202020204" pitchFamily="34" charset="0"/>
              <a:buNone/>
            </a:pPr>
            <a:r>
              <a:rPr lang="en-US" altLang="en-US" sz="2000"/>
              <a:t>	The Immediate modification technique occurs if database modification occurs while the transaction is still active.</a:t>
            </a:r>
          </a:p>
          <a:p>
            <a:pPr algn="just">
              <a:buFont typeface="Arial" panose="020B0604020202020204" pitchFamily="34" charset="0"/>
              <a:buNone/>
            </a:pPr>
            <a:r>
              <a:rPr lang="en-US" altLang="en-US" sz="2000"/>
              <a:t>	In this technique, the database is modified immediately after every operation. It follows an actual database modification.</a:t>
            </a:r>
          </a:p>
          <a:p>
            <a:pPr algn="just">
              <a:buFont typeface="Arial" panose="020B0604020202020204" pitchFamily="34" charset="0"/>
              <a:buNone/>
            </a:pPr>
            <a:r>
              <a:rPr lang="en-US" altLang="en-US" sz="2400" b="1">
                <a:solidFill>
                  <a:srgbClr val="C00000"/>
                </a:solidFill>
              </a:rPr>
              <a:t>	Example :- </a:t>
            </a:r>
          </a:p>
          <a:p>
            <a:pPr algn="just">
              <a:buFont typeface="Arial" panose="020B0604020202020204" pitchFamily="34" charset="0"/>
              <a:buNone/>
            </a:pPr>
            <a:r>
              <a:rPr lang="en-US" altLang="en-US" sz="2000">
                <a:solidFill>
                  <a:srgbClr val="002060"/>
                </a:solidFill>
              </a:rPr>
              <a:t>	Let's assume there is a transaction to modify the City of a student. The following logs are written for this transaction.</a:t>
            </a:r>
          </a:p>
          <a:p>
            <a:pPr algn="just">
              <a:buFont typeface="Arial" panose="020B0604020202020204" pitchFamily="34" charset="0"/>
              <a:buNone/>
            </a:pPr>
            <a:r>
              <a:rPr lang="en-US" altLang="en-US" sz="2000"/>
              <a:t>	When the transaction is initiated, then it writes 'start' log.</a:t>
            </a:r>
          </a:p>
          <a:p>
            <a:pPr algn="just"/>
            <a:r>
              <a:rPr lang="en-US" altLang="en-US" sz="2000"/>
              <a:t>&lt;Tn, Start&gt;  </a:t>
            </a:r>
          </a:p>
          <a:p>
            <a:pPr algn="just">
              <a:buFont typeface="Arial" panose="020B0604020202020204" pitchFamily="34" charset="0"/>
              <a:buNone/>
            </a:pPr>
            <a:r>
              <a:rPr lang="en-US" altLang="en-US" sz="2000"/>
              <a:t>	When the transaction modifies the City from 'Noida' to 'Bangalore', then another log is written to the file.</a:t>
            </a:r>
          </a:p>
          <a:p>
            <a:pPr algn="just">
              <a:buFont typeface="Arial" panose="020B0604020202020204" pitchFamily="34" charset="0"/>
              <a:buNone/>
            </a:pPr>
            <a:r>
              <a:rPr lang="en-US" altLang="en-US" sz="2000"/>
              <a:t>	&lt;Tn, City, 'Noida', 'Bangalore' &gt;  </a:t>
            </a:r>
          </a:p>
          <a:p>
            <a:pPr algn="just">
              <a:buFont typeface="Arial" panose="020B0604020202020204" pitchFamily="34" charset="0"/>
              <a:buNone/>
            </a:pPr>
            <a:r>
              <a:rPr lang="en-US" altLang="en-US" sz="2000"/>
              <a:t>	When the transaction is finished, then it writes another log to indicate the end of the transaction.</a:t>
            </a:r>
          </a:p>
          <a:p>
            <a:pPr algn="just">
              <a:buFont typeface="Arial" panose="020B0604020202020204" pitchFamily="34" charset="0"/>
              <a:buNone/>
            </a:pPr>
            <a:r>
              <a:rPr lang="en-US" altLang="en-US" sz="2000"/>
              <a:t>	&lt;Tn, Commit&gt;  </a:t>
            </a:r>
          </a:p>
          <a:p>
            <a:pPr>
              <a:lnSpc>
                <a:spcPct val="90000"/>
              </a:lnSpc>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91">
                                            <p:txEl>
                                              <p:pRg st="0" end="0"/>
                                            </p:txEl>
                                          </p:spTgt>
                                        </p:tgtEl>
                                        <p:attrNameLst>
                                          <p:attrName>style.visibility</p:attrName>
                                        </p:attrNameLst>
                                      </p:cBhvr>
                                      <p:to>
                                        <p:strVal val="visible"/>
                                      </p:to>
                                    </p:set>
                                    <p:anim calcmode="lin" valueType="num">
                                      <p:cBhvr additive="base">
                                        <p:cTn id="7" dur="500" fill="hold"/>
                                        <p:tgtEl>
                                          <p:spTgt spid="16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91">
                                            <p:txEl>
                                              <p:pRg st="1" end="1"/>
                                            </p:txEl>
                                          </p:spTgt>
                                        </p:tgtEl>
                                        <p:attrNameLst>
                                          <p:attrName>style.visibility</p:attrName>
                                        </p:attrNameLst>
                                      </p:cBhvr>
                                      <p:to>
                                        <p:strVal val="visible"/>
                                      </p:to>
                                    </p:set>
                                    <p:anim calcmode="lin" valueType="num">
                                      <p:cBhvr additive="base">
                                        <p:cTn id="13" dur="500" fill="hold"/>
                                        <p:tgtEl>
                                          <p:spTgt spid="16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91">
                                            <p:txEl>
                                              <p:pRg st="2" end="2"/>
                                            </p:txEl>
                                          </p:spTgt>
                                        </p:tgtEl>
                                        <p:attrNameLst>
                                          <p:attrName>style.visibility</p:attrName>
                                        </p:attrNameLst>
                                      </p:cBhvr>
                                      <p:to>
                                        <p:strVal val="visible"/>
                                      </p:to>
                                    </p:set>
                                    <p:anim calcmode="lin" valueType="num">
                                      <p:cBhvr additive="base">
                                        <p:cTn id="19" dur="500" fill="hold"/>
                                        <p:tgtEl>
                                          <p:spTgt spid="16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391">
                                            <p:txEl>
                                              <p:pRg st="3" end="3"/>
                                            </p:txEl>
                                          </p:spTgt>
                                        </p:tgtEl>
                                        <p:attrNameLst>
                                          <p:attrName>style.visibility</p:attrName>
                                        </p:attrNameLst>
                                      </p:cBhvr>
                                      <p:to>
                                        <p:strVal val="visible"/>
                                      </p:to>
                                    </p:set>
                                    <p:anim calcmode="lin" valueType="num">
                                      <p:cBhvr additive="base">
                                        <p:cTn id="25" dur="500" fill="hold"/>
                                        <p:tgtEl>
                                          <p:spTgt spid="16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391">
                                            <p:txEl>
                                              <p:pRg st="4" end="4"/>
                                            </p:txEl>
                                          </p:spTgt>
                                        </p:tgtEl>
                                        <p:attrNameLst>
                                          <p:attrName>style.visibility</p:attrName>
                                        </p:attrNameLst>
                                      </p:cBhvr>
                                      <p:to>
                                        <p:strVal val="visible"/>
                                      </p:to>
                                    </p:set>
                                    <p:anim calcmode="lin" valueType="num">
                                      <p:cBhvr additive="base">
                                        <p:cTn id="31" dur="500" fill="hold"/>
                                        <p:tgtEl>
                                          <p:spTgt spid="163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9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391">
                                            <p:txEl>
                                              <p:pRg st="5" end="5"/>
                                            </p:txEl>
                                          </p:spTgt>
                                        </p:tgtEl>
                                        <p:attrNameLst>
                                          <p:attrName>style.visibility</p:attrName>
                                        </p:attrNameLst>
                                      </p:cBhvr>
                                      <p:to>
                                        <p:strVal val="visible"/>
                                      </p:to>
                                    </p:set>
                                    <p:anim calcmode="lin" valueType="num">
                                      <p:cBhvr additive="base">
                                        <p:cTn id="35" dur="500" fill="hold"/>
                                        <p:tgtEl>
                                          <p:spTgt spid="163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9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91">
                                            <p:txEl>
                                              <p:pRg st="6" end="6"/>
                                            </p:txEl>
                                          </p:spTgt>
                                        </p:tgtEl>
                                        <p:attrNameLst>
                                          <p:attrName>style.visibility</p:attrName>
                                        </p:attrNameLst>
                                      </p:cBhvr>
                                      <p:to>
                                        <p:strVal val="visible"/>
                                      </p:to>
                                    </p:set>
                                    <p:anim calcmode="lin" valueType="num">
                                      <p:cBhvr additive="base">
                                        <p:cTn id="39" dur="500" fill="hold"/>
                                        <p:tgtEl>
                                          <p:spTgt spid="1639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9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91">
                                            <p:txEl>
                                              <p:pRg st="7" end="7"/>
                                            </p:txEl>
                                          </p:spTgt>
                                        </p:tgtEl>
                                        <p:attrNameLst>
                                          <p:attrName>style.visibility</p:attrName>
                                        </p:attrNameLst>
                                      </p:cBhvr>
                                      <p:to>
                                        <p:strVal val="visible"/>
                                      </p:to>
                                    </p:set>
                                    <p:anim calcmode="lin" valueType="num">
                                      <p:cBhvr additive="base">
                                        <p:cTn id="43" dur="500" fill="hold"/>
                                        <p:tgtEl>
                                          <p:spTgt spid="1639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91">
                                            <p:txEl>
                                              <p:pRg st="8" end="8"/>
                                            </p:txEl>
                                          </p:spTgt>
                                        </p:tgtEl>
                                        <p:attrNameLst>
                                          <p:attrName>style.visibility</p:attrName>
                                        </p:attrNameLst>
                                      </p:cBhvr>
                                      <p:to>
                                        <p:strVal val="visible"/>
                                      </p:to>
                                    </p:set>
                                    <p:anim calcmode="lin" valueType="num">
                                      <p:cBhvr additive="base">
                                        <p:cTn id="47" dur="500" fill="hold"/>
                                        <p:tgtEl>
                                          <p:spTgt spid="1639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9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91">
                                            <p:txEl>
                                              <p:pRg st="9" end="9"/>
                                            </p:txEl>
                                          </p:spTgt>
                                        </p:tgtEl>
                                        <p:attrNameLst>
                                          <p:attrName>style.visibility</p:attrName>
                                        </p:attrNameLst>
                                      </p:cBhvr>
                                      <p:to>
                                        <p:strVal val="visible"/>
                                      </p:to>
                                    </p:set>
                                    <p:anim calcmode="lin" valueType="num">
                                      <p:cBhvr additive="base">
                                        <p:cTn id="51" dur="500" fill="hold"/>
                                        <p:tgtEl>
                                          <p:spTgt spid="1639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A9F9B29B-45E0-9768-ED75-B9B143733F5A}"/>
              </a:ext>
            </a:extLst>
          </p:cNvPr>
          <p:cNvSpPr>
            <a:spLocks noGrp="1"/>
          </p:cNvSpPr>
          <p:nvPr>
            <p:ph type="dt" sz="quarter" idx="10"/>
          </p:nvPr>
        </p:nvSpPr>
        <p:spPr/>
        <p:txBody>
          <a:bodyPr/>
          <a:lstStyle/>
          <a:p>
            <a:pPr>
              <a:defRPr/>
            </a:pPr>
            <a:fld id="{6CA069D1-4B37-4A14-8424-BEE5C5F91D26}" type="datetime1">
              <a:rPr lang="en-US"/>
              <a:pPr>
                <a:defRPr/>
              </a:pPr>
              <a:t>08/05/22</a:t>
            </a:fld>
            <a:endParaRPr lang="en-US"/>
          </a:p>
        </p:txBody>
      </p:sp>
      <p:sp>
        <p:nvSpPr>
          <p:cNvPr id="5" name="Footer Placeholder 4">
            <a:extLst>
              <a:ext uri="{FF2B5EF4-FFF2-40B4-BE49-F238E27FC236}">
                <a16:creationId xmlns="" xmlns:a16="http://schemas.microsoft.com/office/drawing/2014/main" id="{22279960-AFAE-75E9-D3D6-1A64FE4A455F}"/>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97284" name="Slide Number Placeholder 5">
            <a:extLst>
              <a:ext uri="{FF2B5EF4-FFF2-40B4-BE49-F238E27FC236}">
                <a16:creationId xmlns="" xmlns:a16="http://schemas.microsoft.com/office/drawing/2014/main" id="{7361DD07-7B7D-9E25-19F6-97BB02324D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4187A1-F038-4BCD-B683-1D10AE09D7C8}" type="slidenum">
              <a:rPr lang="en-US" altLang="en-US">
                <a:solidFill>
                  <a:srgbClr val="898989"/>
                </a:solidFill>
                <a:latin typeface="Calibri" panose="020F0502020204030204" pitchFamily="34" charset="0"/>
              </a:rPr>
              <a:pPr/>
              <a:t>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91ED0B2B-F0A4-C5DC-A6F9-316AE684DA9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B. Deferred Database Modification</a:t>
            </a:r>
            <a:endParaRPr lang="en-US" sz="3200" b="1" dirty="0">
              <a:solidFill>
                <a:schemeClr val="tx1"/>
              </a:solidFill>
            </a:endParaRPr>
          </a:p>
        </p:txBody>
      </p:sp>
      <p:pic>
        <p:nvPicPr>
          <p:cNvPr id="97286" name="Picture 2" descr="E:\NIET\Project\xLogo11.png.pagespeed.ic.pydHLuCQEZ.png">
            <a:extLst>
              <a:ext uri="{FF2B5EF4-FFF2-40B4-BE49-F238E27FC236}">
                <a16:creationId xmlns="" xmlns:a16="http://schemas.microsoft.com/office/drawing/2014/main" id="{7D85631F-D85B-0120-AF3F-68E386548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Content Placeholder 2">
            <a:extLst>
              <a:ext uri="{FF2B5EF4-FFF2-40B4-BE49-F238E27FC236}">
                <a16:creationId xmlns="" xmlns:a16="http://schemas.microsoft.com/office/drawing/2014/main" id="{4244D5D4-E9BF-5D50-1447-2044DC8BFF0D}"/>
              </a:ext>
            </a:extLst>
          </p:cNvPr>
          <p:cNvSpPr>
            <a:spLocks noGrp="1"/>
          </p:cNvSpPr>
          <p:nvPr>
            <p:ph idx="1"/>
          </p:nvPr>
        </p:nvSpPr>
        <p:spPr>
          <a:xfrm>
            <a:off x="457200" y="925513"/>
            <a:ext cx="8229600" cy="5430837"/>
          </a:xfrm>
        </p:spPr>
        <p:txBody>
          <a:bodyPr/>
          <a:lstStyle/>
          <a:p>
            <a:pPr algn="just"/>
            <a:r>
              <a:rPr lang="en-US" altLang="en-US" sz="2000"/>
              <a:t>The deferred modification technique occurs if the transaction does not modify the database until it has committed.</a:t>
            </a:r>
          </a:p>
          <a:p>
            <a:pPr algn="just"/>
            <a:r>
              <a:rPr lang="en-US" altLang="en-US" sz="2000"/>
              <a:t>In this method, all the logs are created and stored in the stable storage, and the database is updated when a transaction commits.</a:t>
            </a:r>
          </a:p>
          <a:p>
            <a:pPr algn="just">
              <a:lnSpc>
                <a:spcPct val="90000"/>
              </a:lnSpc>
              <a:buFont typeface="Arial" panose="020B0604020202020204" pitchFamily="34" charset="0"/>
              <a:buNone/>
            </a:pPr>
            <a:r>
              <a:rPr lang="en-US" altLang="en-US" sz="2000"/>
              <a:t>Or </a:t>
            </a:r>
          </a:p>
          <a:p>
            <a:pPr algn="just">
              <a:lnSpc>
                <a:spcPct val="90000"/>
              </a:lnSpc>
            </a:pPr>
            <a:r>
              <a:rPr lang="en-US" altLang="en-US" sz="2000"/>
              <a:t>The </a:t>
            </a:r>
            <a:r>
              <a:rPr lang="en-US" altLang="en-US" sz="2000" b="1">
                <a:solidFill>
                  <a:srgbClr val="000099"/>
                </a:solidFill>
              </a:rPr>
              <a:t>deferred-modification</a:t>
            </a:r>
            <a:r>
              <a:rPr lang="en-US" altLang="en-US" sz="2000"/>
              <a:t> scheme performs updates to buffer/disk only at the time of transaction commit</a:t>
            </a:r>
          </a:p>
          <a:p>
            <a:pPr algn="just">
              <a:lnSpc>
                <a:spcPct val="90000"/>
              </a:lnSpc>
            </a:pPr>
            <a:endParaRPr lang="en-US" altLang="en-US" sz="2000"/>
          </a:p>
          <a:p>
            <a:pPr lvl="1" algn="just">
              <a:lnSpc>
                <a:spcPct val="90000"/>
              </a:lnSpc>
            </a:pPr>
            <a:r>
              <a:rPr lang="en-US" altLang="en-US" sz="2000"/>
              <a:t>Simplifies some aspects of recovery</a:t>
            </a:r>
          </a:p>
          <a:p>
            <a:pPr lvl="1" algn="just">
              <a:lnSpc>
                <a:spcPct val="90000"/>
              </a:lnSpc>
            </a:pPr>
            <a:r>
              <a:rPr lang="en-US" altLang="en-US" sz="2000"/>
              <a:t>But has overhead of storing local copy</a:t>
            </a: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5">
                                            <p:txEl>
                                              <p:pRg st="1" end="1"/>
                                            </p:txEl>
                                          </p:spTgt>
                                        </p:tgtEl>
                                        <p:attrNameLst>
                                          <p:attrName>style.visibility</p:attrName>
                                        </p:attrNameLst>
                                      </p:cBhvr>
                                      <p:to>
                                        <p:strVal val="visible"/>
                                      </p:to>
                                    </p:set>
                                    <p:anim calcmode="lin" valueType="num">
                                      <p:cBhvr additive="base">
                                        <p:cTn id="13"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5">
                                            <p:txEl>
                                              <p:pRg st="2" end="2"/>
                                            </p:txEl>
                                          </p:spTgt>
                                        </p:tgtEl>
                                        <p:attrNameLst>
                                          <p:attrName>style.visibility</p:attrName>
                                        </p:attrNameLst>
                                      </p:cBhvr>
                                      <p:to>
                                        <p:strVal val="visible"/>
                                      </p:to>
                                    </p:set>
                                    <p:anim calcmode="lin" valueType="num">
                                      <p:cBhvr additive="base">
                                        <p:cTn id="19"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5">
                                            <p:txEl>
                                              <p:pRg st="3" end="3"/>
                                            </p:txEl>
                                          </p:spTgt>
                                        </p:tgtEl>
                                        <p:attrNameLst>
                                          <p:attrName>style.visibility</p:attrName>
                                        </p:attrNameLst>
                                      </p:cBhvr>
                                      <p:to>
                                        <p:strVal val="visible"/>
                                      </p:to>
                                    </p:set>
                                    <p:anim calcmode="lin" valueType="num">
                                      <p:cBhvr additive="base">
                                        <p:cTn id="23"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7415">
                                            <p:txEl>
                                              <p:pRg st="5" end="5"/>
                                            </p:txEl>
                                          </p:spTgt>
                                        </p:tgtEl>
                                        <p:attrNameLst>
                                          <p:attrName>style.visibility</p:attrName>
                                        </p:attrNameLst>
                                      </p:cBhvr>
                                      <p:to>
                                        <p:strVal val="visible"/>
                                      </p:to>
                                    </p:set>
                                    <p:anim calcmode="lin" valueType="num">
                                      <p:cBhvr additive="base">
                                        <p:cTn id="29" dur="500" fill="hold"/>
                                        <p:tgtEl>
                                          <p:spTgt spid="174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7415">
                                            <p:txEl>
                                              <p:pRg st="6" end="6"/>
                                            </p:txEl>
                                          </p:spTgt>
                                        </p:tgtEl>
                                        <p:attrNameLst>
                                          <p:attrName>style.visibility</p:attrName>
                                        </p:attrNameLst>
                                      </p:cBhvr>
                                      <p:to>
                                        <p:strVal val="visible"/>
                                      </p:to>
                                    </p:set>
                                    <p:anim calcmode="lin" valueType="num">
                                      <p:cBhvr additive="base">
                                        <p:cTn id="35" dur="500" fill="hold"/>
                                        <p:tgtEl>
                                          <p:spTgt spid="174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7CB7CD-C263-8C8F-3177-A3C3E60F7DA0}"/>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5F73926A-7C54-0E12-A88D-BC9E2BBD39DC}"/>
              </a:ext>
            </a:extLst>
          </p:cNvPr>
          <p:cNvSpPr>
            <a:spLocks noGrp="1"/>
          </p:cNvSpPr>
          <p:nvPr>
            <p:ph type="ftr" sz="quarter" idx="11"/>
          </p:nvPr>
        </p:nvSpPr>
        <p:spPr>
          <a:xfrm>
            <a:off x="3124200" y="6356350"/>
            <a:ext cx="46482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98308" name="Slide Number Placeholder 3">
            <a:extLst>
              <a:ext uri="{FF2B5EF4-FFF2-40B4-BE49-F238E27FC236}">
                <a16:creationId xmlns="" xmlns:a16="http://schemas.microsoft.com/office/drawing/2014/main" id="{CA8A1321-02EB-1522-7094-D5E4EF7FC8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450D9F-6B00-43AB-AD79-BD3A1CB33FB4}" type="slidenum">
              <a:rPr lang="en-US" altLang="en-US">
                <a:solidFill>
                  <a:srgbClr val="898989"/>
                </a:solidFill>
                <a:latin typeface="Calibri" panose="020F0502020204030204" pitchFamily="34" charset="0"/>
              </a:rPr>
              <a:pPr/>
              <a:t>95</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72AD5F85-CBEC-ACE5-85CB-E682E5A0C93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Short Quiz</a:t>
            </a:r>
            <a:endParaRPr lang="en-US" sz="3200" b="1" dirty="0">
              <a:solidFill>
                <a:schemeClr val="tx1"/>
              </a:solidFill>
            </a:endParaRPr>
          </a:p>
        </p:txBody>
      </p:sp>
      <p:pic>
        <p:nvPicPr>
          <p:cNvPr id="98310" name="Picture 2" descr="E:\NIET\Project\xLogo11.png.pagespeed.ic.pydHLuCQEZ.png">
            <a:extLst>
              <a:ext uri="{FF2B5EF4-FFF2-40B4-BE49-F238E27FC236}">
                <a16:creationId xmlns="" xmlns:a16="http://schemas.microsoft.com/office/drawing/2014/main" id="{42241186-254D-B147-FFD8-80074B238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Rectangle 6">
            <a:extLst>
              <a:ext uri="{FF2B5EF4-FFF2-40B4-BE49-F238E27FC236}">
                <a16:creationId xmlns="" xmlns:a16="http://schemas.microsoft.com/office/drawing/2014/main" id="{E500E8E6-E680-E435-D54A-6452F62AAFFD}"/>
              </a:ext>
            </a:extLst>
          </p:cNvPr>
          <p:cNvSpPr>
            <a:spLocks noChangeArrowheads="1"/>
          </p:cNvSpPr>
          <p:nvPr/>
        </p:nvSpPr>
        <p:spPr bwMode="auto">
          <a:xfrm>
            <a:off x="609600" y="1143000"/>
            <a:ext cx="79248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Calibri" panose="020F0502020204030204" pitchFamily="34" charset="0"/>
              <a:buAutoNum type="arabicPeriod"/>
            </a:pPr>
            <a:r>
              <a:rPr lang="en-US" altLang="en-US" sz="2000" dirty="0"/>
              <a:t>State true or false: If I = read(Q) and J = read(Q) then the order of I and J does not matter.</a:t>
            </a:r>
            <a:br>
              <a:rPr lang="en-US" altLang="en-US" sz="2000" dirty="0"/>
            </a:br>
            <a:r>
              <a:rPr lang="en-US" altLang="en-US" sz="2000" b="1" dirty="0"/>
              <a:t>a) True</a:t>
            </a:r>
            <a:r>
              <a:rPr lang="en-US" altLang="en-US" sz="2000" dirty="0"/>
              <a:t/>
            </a:r>
            <a:br>
              <a:rPr lang="en-US" altLang="en-US" sz="2000" dirty="0"/>
            </a:br>
            <a:r>
              <a:rPr lang="en-US" altLang="en-US" sz="2000" dirty="0"/>
              <a:t>b) False</a:t>
            </a:r>
          </a:p>
          <a:p>
            <a:pPr>
              <a:buFont typeface="Calibri" panose="020F0502020204030204" pitchFamily="34" charset="0"/>
              <a:buAutoNum type="arabicPeriod"/>
            </a:pPr>
            <a:endParaRPr lang="en-IN" altLang="en-US" sz="2000" dirty="0"/>
          </a:p>
          <a:p>
            <a:pPr>
              <a:buFont typeface="Calibri" panose="020F0502020204030204" pitchFamily="34" charset="0"/>
              <a:buAutoNum type="arabicPeriod"/>
            </a:pPr>
            <a:r>
              <a:rPr lang="en-US" altLang="en-US" sz="2000" dirty="0"/>
              <a:t>State true or false: If I = read(Q) and J = write(Q) then the order of I and J does not matter.</a:t>
            </a:r>
            <a:br>
              <a:rPr lang="en-US" altLang="en-US" sz="2000" dirty="0"/>
            </a:br>
            <a:r>
              <a:rPr lang="en-US" altLang="en-US" sz="2000" dirty="0"/>
              <a:t>a) True</a:t>
            </a:r>
            <a:br>
              <a:rPr lang="en-US" altLang="en-US" sz="2000" dirty="0"/>
            </a:br>
            <a:r>
              <a:rPr lang="en-US" altLang="en-US" sz="2000" b="1" dirty="0"/>
              <a:t>b) False</a:t>
            </a:r>
          </a:p>
          <a:p>
            <a:pPr>
              <a:buFont typeface="Calibri" panose="020F0502020204030204" pitchFamily="34" charset="0"/>
              <a:buAutoNum type="arabicPeriod"/>
            </a:pPr>
            <a:endParaRPr lang="en-IN" altLang="en-US" sz="2000" dirty="0"/>
          </a:p>
          <a:p>
            <a:pPr>
              <a:buFont typeface="Calibri" panose="020F0502020204030204" pitchFamily="34" charset="0"/>
              <a:buAutoNum type="arabicPeriod"/>
            </a:pPr>
            <a:r>
              <a:rPr lang="en-US" altLang="en-US" sz="2000" dirty="0"/>
              <a:t>A ___________of the transactions can be obtained by finding a linear order consistent with the partial order of the precedence graph.</a:t>
            </a:r>
            <a:br>
              <a:rPr lang="en-US" altLang="en-US" sz="2000" dirty="0"/>
            </a:br>
            <a:r>
              <a:rPr lang="en-US" altLang="en-US" sz="2000" b="1" dirty="0"/>
              <a:t>a) Serializability order</a:t>
            </a:r>
            <a:r>
              <a:rPr lang="en-US" altLang="en-US" sz="2000" dirty="0"/>
              <a:t/>
            </a:r>
            <a:br>
              <a:rPr lang="en-US" altLang="en-US" sz="2000" dirty="0"/>
            </a:br>
            <a:r>
              <a:rPr lang="en-US" altLang="en-US" sz="2000" dirty="0"/>
              <a:t>b) Direction graph</a:t>
            </a:r>
            <a:br>
              <a:rPr lang="en-US" altLang="en-US" sz="2000" dirty="0"/>
            </a:br>
            <a:r>
              <a:rPr lang="en-US" altLang="en-US" sz="2000" dirty="0"/>
              <a:t>c) Precedence graph</a:t>
            </a:r>
            <a:br>
              <a:rPr lang="en-US" altLang="en-US" sz="2000" dirty="0"/>
            </a:br>
            <a:r>
              <a:rPr lang="en-US" altLang="en-US" sz="2000" dirty="0"/>
              <a:t>d) Scheduling scheme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F826909-0B5D-A72F-E4FB-348B41E8A2E3}"/>
              </a:ext>
            </a:extLst>
          </p:cNvPr>
          <p:cNvSpPr>
            <a:spLocks noGrp="1"/>
          </p:cNvSpPr>
          <p:nvPr>
            <p:ph type="dt" sz="quarter" idx="10"/>
          </p:nvPr>
        </p:nvSpPr>
        <p:spPr/>
        <p:txBody>
          <a:bodyPr/>
          <a:lstStyle/>
          <a:p>
            <a:pPr>
              <a:defRPr/>
            </a:pPr>
            <a:fld id="{8DBC05BE-B113-4C0C-8375-3D54F2EEEA73}" type="datetime1">
              <a:rPr lang="en-US" smtClean="0"/>
              <a:pPr>
                <a:defRPr/>
              </a:pPr>
              <a:t>08/05/22</a:t>
            </a:fld>
            <a:endParaRPr lang="en-US"/>
          </a:p>
        </p:txBody>
      </p:sp>
      <p:sp>
        <p:nvSpPr>
          <p:cNvPr id="3" name="Footer Placeholder 2">
            <a:extLst>
              <a:ext uri="{FF2B5EF4-FFF2-40B4-BE49-F238E27FC236}">
                <a16:creationId xmlns="" xmlns:a16="http://schemas.microsoft.com/office/drawing/2014/main" id="{819CF434-2BC1-3C02-8049-A314AF004730}"/>
              </a:ext>
            </a:extLst>
          </p:cNvPr>
          <p:cNvSpPr>
            <a:spLocks noGrp="1"/>
          </p:cNvSpPr>
          <p:nvPr>
            <p:ph type="ftr" sz="quarter" idx="11"/>
          </p:nvPr>
        </p:nvSpPr>
        <p:spPr>
          <a:xfrm>
            <a:off x="2362200" y="6356350"/>
            <a:ext cx="5181600" cy="365125"/>
          </a:xfrm>
        </p:spPr>
        <p:txBody>
          <a:bodyPr/>
          <a:lstStyle/>
          <a:p>
            <a:pPr>
              <a:defRPr/>
            </a:pPr>
            <a:r>
              <a:rPr lang="en-US" dirty="0"/>
              <a:t>Dr </a:t>
            </a:r>
            <a:r>
              <a:rPr lang="en-US" dirty="0" err="1"/>
              <a:t>Kumud</a:t>
            </a:r>
            <a:r>
              <a:rPr lang="en-US" dirty="0"/>
              <a:t> </a:t>
            </a:r>
            <a:r>
              <a:rPr lang="en-US" dirty="0" err="1"/>
              <a:t>Saxena</a:t>
            </a:r>
            <a:r>
              <a:rPr lang="en-US" dirty="0"/>
              <a:t>         ACSAI-0402 and DBMS                Unit-1</a:t>
            </a:r>
          </a:p>
        </p:txBody>
      </p:sp>
      <p:sp>
        <p:nvSpPr>
          <p:cNvPr id="99332" name="Slide Number Placeholder 3">
            <a:extLst>
              <a:ext uri="{FF2B5EF4-FFF2-40B4-BE49-F238E27FC236}">
                <a16:creationId xmlns="" xmlns:a16="http://schemas.microsoft.com/office/drawing/2014/main" id="{45D25E57-80F7-4F14-6A11-420B49C3F7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76C87B-5C5C-4C0D-B36D-D9DF2CBE108E}" type="slidenum">
              <a:rPr lang="en-US" altLang="en-US">
                <a:solidFill>
                  <a:srgbClr val="898989"/>
                </a:solidFill>
                <a:latin typeface="Calibri" panose="020F0502020204030204" pitchFamily="34" charset="0"/>
              </a:rPr>
              <a:pPr/>
              <a:t>96</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233A3A5F-4B68-3667-CF78-6A44E82B18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Topic – Shadow Paging Objective</a:t>
            </a:r>
            <a:endParaRPr lang="en-US" sz="3200" b="1" dirty="0">
              <a:solidFill>
                <a:schemeClr val="tx1"/>
              </a:solidFill>
            </a:endParaRPr>
          </a:p>
        </p:txBody>
      </p:sp>
      <p:pic>
        <p:nvPicPr>
          <p:cNvPr id="99334" name="Picture 2" descr="E:\NIET\Project\xLogo11.png.pagespeed.ic.pydHLuCQEZ.png">
            <a:extLst>
              <a:ext uri="{FF2B5EF4-FFF2-40B4-BE49-F238E27FC236}">
                <a16:creationId xmlns="" xmlns:a16="http://schemas.microsoft.com/office/drawing/2014/main" id="{65332E33-497D-8A49-01FC-CA5691B90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Rectangle 6">
            <a:extLst>
              <a:ext uri="{FF2B5EF4-FFF2-40B4-BE49-F238E27FC236}">
                <a16:creationId xmlns="" xmlns:a16="http://schemas.microsoft.com/office/drawing/2014/main" id="{B8D60A37-3A58-A3BD-1290-406458A9A2C3}"/>
              </a:ext>
            </a:extLst>
          </p:cNvPr>
          <p:cNvSpPr>
            <a:spLocks noChangeArrowheads="1"/>
          </p:cNvSpPr>
          <p:nvPr/>
        </p:nvSpPr>
        <p:spPr bwMode="auto">
          <a:xfrm>
            <a:off x="533400" y="1600200"/>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dirty="0"/>
              <a:t>Shadow paging is one of the techniques that is used to recover from failure. We all know that recovery means to get back the information, which is lost. It helps to maintain database consistency in case of failure.</a:t>
            </a:r>
          </a:p>
          <a:p>
            <a:pPr algn="just">
              <a:buFont typeface="Calibri" panose="020F0502020204030204" pitchFamily="34" charset="0"/>
              <a:buAutoNum type="arabicPeriod"/>
            </a:pPr>
            <a:endParaRPr lang="en-US" altLang="en-US" sz="2400" dirty="0"/>
          </a:p>
          <a:p>
            <a:pPr algn="just">
              <a:buFont typeface="Calibri" panose="020F0502020204030204" pitchFamily="34" charset="0"/>
              <a:buAutoNum type="arabicPeriod"/>
            </a:pPr>
            <a:r>
              <a:rPr lang="en-US" altLang="en-US" sz="2400" dirty="0"/>
              <a:t>The general idea in shadow paging is that existing data is never overwritten, but </a:t>
            </a:r>
            <a:r>
              <a:rPr lang="en-US" altLang="en-US" sz="2400"/>
              <a:t>instead </a:t>
            </a:r>
            <a:r>
              <a:rPr lang="en-US" altLang="en-US" sz="2400" smtClean="0"/>
              <a:t>modified </a:t>
            </a:r>
            <a:r>
              <a:rPr lang="en-US" altLang="en-US" sz="2400" dirty="0"/>
              <a:t>pages are always written to new locations on disk, and a mapping is used to keep track of the current location of each page.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328E1FE-2A00-30D5-9907-2392FB3C2126}"/>
              </a:ext>
            </a:extLst>
          </p:cNvPr>
          <p:cNvSpPr>
            <a:spLocks noGrp="1"/>
          </p:cNvSpPr>
          <p:nvPr>
            <p:ph type="dt" sz="quarter" idx="10"/>
          </p:nvPr>
        </p:nvSpPr>
        <p:spPr/>
        <p:txBody>
          <a:bodyPr/>
          <a:lstStyle/>
          <a:p>
            <a:pPr>
              <a:defRPr/>
            </a:pPr>
            <a:fld id="{8DD714B7-8A6E-4C51-919D-349E11E11123}" type="datetime1">
              <a:rPr lang="en-US"/>
              <a:pPr>
                <a:defRPr/>
              </a:pPr>
              <a:t>08/05/22</a:t>
            </a:fld>
            <a:endParaRPr lang="en-US"/>
          </a:p>
        </p:txBody>
      </p:sp>
      <p:sp>
        <p:nvSpPr>
          <p:cNvPr id="5" name="Footer Placeholder 4">
            <a:extLst>
              <a:ext uri="{FF2B5EF4-FFF2-40B4-BE49-F238E27FC236}">
                <a16:creationId xmlns="" xmlns:a16="http://schemas.microsoft.com/office/drawing/2014/main" id="{267A8FE1-E643-5B4A-B349-9412E66EA593}"/>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0356" name="Slide Number Placeholder 5">
            <a:extLst>
              <a:ext uri="{FF2B5EF4-FFF2-40B4-BE49-F238E27FC236}">
                <a16:creationId xmlns="" xmlns:a16="http://schemas.microsoft.com/office/drawing/2014/main" id="{7FB0444C-359E-4F70-5E37-5AF75717F3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473E42-3F13-4716-B30B-FAF073AC1996}" type="slidenum">
              <a:rPr lang="en-US" altLang="en-US">
                <a:solidFill>
                  <a:srgbClr val="898989"/>
                </a:solidFill>
                <a:latin typeface="Calibri" panose="020F0502020204030204" pitchFamily="34" charset="0"/>
              </a:rPr>
              <a:pPr/>
              <a:t>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4948FF0-8639-0840-0849-3A0D1DC7068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2. Shadow Paging</a:t>
            </a:r>
            <a:endParaRPr lang="en-US" sz="3200" b="1" dirty="0">
              <a:solidFill>
                <a:schemeClr val="tx1"/>
              </a:solidFill>
            </a:endParaRPr>
          </a:p>
        </p:txBody>
      </p:sp>
      <p:pic>
        <p:nvPicPr>
          <p:cNvPr id="100358" name="Picture 2" descr="E:\NIET\Project\xLogo11.png.pagespeed.ic.pydHLuCQEZ.png">
            <a:extLst>
              <a:ext uri="{FF2B5EF4-FFF2-40B4-BE49-F238E27FC236}">
                <a16:creationId xmlns="" xmlns:a16="http://schemas.microsoft.com/office/drawing/2014/main" id="{8A1B6AE6-6322-31BC-5645-82B9656B6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Content Placeholder 2">
            <a:extLst>
              <a:ext uri="{FF2B5EF4-FFF2-40B4-BE49-F238E27FC236}">
                <a16:creationId xmlns="" xmlns:a16="http://schemas.microsoft.com/office/drawing/2014/main" id="{AC73E089-4BBC-251B-3498-296F01322AE0}"/>
              </a:ext>
            </a:extLst>
          </p:cNvPr>
          <p:cNvSpPr>
            <a:spLocks noGrp="1"/>
          </p:cNvSpPr>
          <p:nvPr>
            <p:ph idx="1"/>
          </p:nvPr>
        </p:nvSpPr>
        <p:spPr>
          <a:xfrm>
            <a:off x="457200" y="925513"/>
            <a:ext cx="8229600" cy="5430837"/>
          </a:xfrm>
        </p:spPr>
        <p:txBody>
          <a:bodyPr/>
          <a:lstStyle/>
          <a:p>
            <a:pPr>
              <a:buFont typeface="Arial" panose="020B0604020202020204" pitchFamily="34" charset="0"/>
              <a:buNone/>
            </a:pPr>
            <a:r>
              <a:rPr lang="en-US" altLang="en-US" sz="2000" b="1">
                <a:solidFill>
                  <a:srgbClr val="000099"/>
                </a:solidFill>
              </a:rPr>
              <a:t>	Shadow paging</a:t>
            </a:r>
            <a:r>
              <a:rPr lang="en-US" altLang="en-US" sz="2000"/>
              <a:t> is an alternative to log-based recovery; this scheme is useful if  transactions execute serially</a:t>
            </a:r>
          </a:p>
          <a:p>
            <a:r>
              <a:rPr lang="en-US" altLang="en-US" sz="2000"/>
              <a:t>Idea: maintain</a:t>
            </a:r>
            <a:r>
              <a:rPr lang="en-US" altLang="en-US" sz="2000" i="1"/>
              <a:t> two</a:t>
            </a:r>
            <a:r>
              <a:rPr lang="en-US" altLang="en-US" sz="2000"/>
              <a:t> page tables during the lifetime of a transaction –the </a:t>
            </a:r>
            <a:r>
              <a:rPr lang="en-US" altLang="en-US" sz="2000" b="1">
                <a:solidFill>
                  <a:srgbClr val="000099"/>
                </a:solidFill>
              </a:rPr>
              <a:t>current page table</a:t>
            </a:r>
            <a:r>
              <a:rPr lang="en-US" altLang="en-US" sz="2000"/>
              <a:t>, and the </a:t>
            </a:r>
            <a:r>
              <a:rPr lang="en-US" altLang="en-US" sz="2000" b="1">
                <a:solidFill>
                  <a:srgbClr val="000099"/>
                </a:solidFill>
              </a:rPr>
              <a:t>shadow page table</a:t>
            </a:r>
          </a:p>
          <a:p>
            <a:r>
              <a:rPr lang="en-US" altLang="en-US" sz="2000"/>
              <a:t>Store the shadow page table in nonvolatile storage, such that state of the database prior to transaction execution may be recovered. </a:t>
            </a:r>
          </a:p>
          <a:p>
            <a:pPr lvl="1"/>
            <a:r>
              <a:rPr lang="en-US" altLang="en-US" sz="2000"/>
              <a:t>Shadow page table is never modified during execution</a:t>
            </a:r>
          </a:p>
          <a:p>
            <a:r>
              <a:rPr lang="en-US" altLang="en-US" sz="2000"/>
              <a:t>To start with, both the page tables are identical. Only current page table is used for data item accesses during execution of the transaction.</a:t>
            </a:r>
          </a:p>
          <a:p>
            <a:r>
              <a:rPr lang="en-US" altLang="en-US" sz="2000"/>
              <a:t>Whenever any page is about to be written for the first time</a:t>
            </a:r>
          </a:p>
          <a:p>
            <a:pPr lvl="1"/>
            <a:r>
              <a:rPr lang="en-US" altLang="en-US" sz="2000"/>
              <a:t>A copy of this page is made onto an unused page. </a:t>
            </a:r>
          </a:p>
          <a:p>
            <a:pPr lvl="1"/>
            <a:r>
              <a:rPr lang="en-US" altLang="en-US" sz="2000"/>
              <a:t>The current page table is then made to point to the copy</a:t>
            </a:r>
          </a:p>
          <a:p>
            <a:pPr lvl="1"/>
            <a:r>
              <a:rPr lang="en-US" altLang="en-US" sz="2000"/>
              <a:t>The update is performed on the copy</a:t>
            </a:r>
          </a:p>
          <a:p>
            <a:pPr algn="just" eaLnBrk="1" hangingPunct="1">
              <a:buFont typeface="Arial" panose="020B0604020202020204" pitchFamily="34" charset="0"/>
              <a:buNone/>
            </a:pPr>
            <a:endParaRPr lang="en-US"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5">
                                            <p:txEl>
                                              <p:pRg st="1" end="1"/>
                                            </p:txEl>
                                          </p:spTgt>
                                        </p:tgtEl>
                                        <p:attrNameLst>
                                          <p:attrName>style.visibility</p:attrName>
                                        </p:attrNameLst>
                                      </p:cBhvr>
                                      <p:to>
                                        <p:strVal val="visible"/>
                                      </p:to>
                                    </p:set>
                                    <p:anim calcmode="lin" valueType="num">
                                      <p:cBhvr additive="base">
                                        <p:cTn id="13"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5">
                                            <p:txEl>
                                              <p:pRg st="2" end="2"/>
                                            </p:txEl>
                                          </p:spTgt>
                                        </p:tgtEl>
                                        <p:attrNameLst>
                                          <p:attrName>style.visibility</p:attrName>
                                        </p:attrNameLst>
                                      </p:cBhvr>
                                      <p:to>
                                        <p:strVal val="visible"/>
                                      </p:to>
                                    </p:set>
                                    <p:anim calcmode="lin" valueType="num">
                                      <p:cBhvr additive="base">
                                        <p:cTn id="19"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415">
                                            <p:txEl>
                                              <p:pRg st="3" end="3"/>
                                            </p:txEl>
                                          </p:spTgt>
                                        </p:tgtEl>
                                        <p:attrNameLst>
                                          <p:attrName>style.visibility</p:attrName>
                                        </p:attrNameLst>
                                      </p:cBhvr>
                                      <p:to>
                                        <p:strVal val="visible"/>
                                      </p:to>
                                    </p:set>
                                    <p:anim calcmode="lin" valueType="num">
                                      <p:cBhvr additive="base">
                                        <p:cTn id="25"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5">
                                            <p:txEl>
                                              <p:pRg st="4" end="4"/>
                                            </p:txEl>
                                          </p:spTgt>
                                        </p:tgtEl>
                                        <p:attrNameLst>
                                          <p:attrName>style.visibility</p:attrName>
                                        </p:attrNameLst>
                                      </p:cBhvr>
                                      <p:to>
                                        <p:strVal val="visible"/>
                                      </p:to>
                                    </p:set>
                                    <p:anim calcmode="lin" valueType="num">
                                      <p:cBhvr additive="base">
                                        <p:cTn id="31" dur="500" fill="hold"/>
                                        <p:tgtEl>
                                          <p:spTgt spid="174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5">
                                            <p:txEl>
                                              <p:pRg st="5" end="5"/>
                                            </p:txEl>
                                          </p:spTgt>
                                        </p:tgtEl>
                                        <p:attrNameLst>
                                          <p:attrName>style.visibility</p:attrName>
                                        </p:attrNameLst>
                                      </p:cBhvr>
                                      <p:to>
                                        <p:strVal val="visible"/>
                                      </p:to>
                                    </p:set>
                                    <p:anim calcmode="lin" valueType="num">
                                      <p:cBhvr additive="base">
                                        <p:cTn id="37" dur="500" fill="hold"/>
                                        <p:tgtEl>
                                          <p:spTgt spid="174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5">
                                            <p:txEl>
                                              <p:pRg st="6" end="6"/>
                                            </p:txEl>
                                          </p:spTgt>
                                        </p:tgtEl>
                                        <p:attrNameLst>
                                          <p:attrName>style.visibility</p:attrName>
                                        </p:attrNameLst>
                                      </p:cBhvr>
                                      <p:to>
                                        <p:strVal val="visible"/>
                                      </p:to>
                                    </p:set>
                                    <p:anim calcmode="lin" valueType="num">
                                      <p:cBhvr additive="base">
                                        <p:cTn id="43" dur="500" fill="hold"/>
                                        <p:tgtEl>
                                          <p:spTgt spid="174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5">
                                            <p:txEl>
                                              <p:pRg st="7" end="7"/>
                                            </p:txEl>
                                          </p:spTgt>
                                        </p:tgtEl>
                                        <p:attrNameLst>
                                          <p:attrName>style.visibility</p:attrName>
                                        </p:attrNameLst>
                                      </p:cBhvr>
                                      <p:to>
                                        <p:strVal val="visible"/>
                                      </p:to>
                                    </p:set>
                                    <p:anim calcmode="lin" valueType="num">
                                      <p:cBhvr additive="base">
                                        <p:cTn id="47" dur="500" fill="hold"/>
                                        <p:tgtEl>
                                          <p:spTgt spid="1741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5">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415">
                                            <p:txEl>
                                              <p:pRg st="8" end="8"/>
                                            </p:txEl>
                                          </p:spTgt>
                                        </p:tgtEl>
                                        <p:attrNameLst>
                                          <p:attrName>style.visibility</p:attrName>
                                        </p:attrNameLst>
                                      </p:cBhvr>
                                      <p:to>
                                        <p:strVal val="visible"/>
                                      </p:to>
                                    </p:set>
                                    <p:anim calcmode="lin" valueType="num">
                                      <p:cBhvr additive="base">
                                        <p:cTn id="51" dur="500" fill="hold"/>
                                        <p:tgtEl>
                                          <p:spTgt spid="1741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4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D7F940B-2A13-9A8B-B2D1-74BFD14B8C3B}"/>
              </a:ext>
            </a:extLst>
          </p:cNvPr>
          <p:cNvSpPr>
            <a:spLocks noGrp="1"/>
          </p:cNvSpPr>
          <p:nvPr>
            <p:ph type="dt" sz="quarter" idx="10"/>
          </p:nvPr>
        </p:nvSpPr>
        <p:spPr/>
        <p:txBody>
          <a:bodyPr/>
          <a:lstStyle/>
          <a:p>
            <a:pPr>
              <a:defRPr/>
            </a:pPr>
            <a:fld id="{E058F7F2-A4D4-4CCD-9418-4CDABAF4C9E2}" type="datetime1">
              <a:rPr lang="en-US"/>
              <a:pPr>
                <a:defRPr/>
              </a:pPr>
              <a:t>08/05/22</a:t>
            </a:fld>
            <a:endParaRPr lang="en-US"/>
          </a:p>
        </p:txBody>
      </p:sp>
      <p:sp>
        <p:nvSpPr>
          <p:cNvPr id="5" name="Footer Placeholder 4">
            <a:extLst>
              <a:ext uri="{FF2B5EF4-FFF2-40B4-BE49-F238E27FC236}">
                <a16:creationId xmlns="" xmlns:a16="http://schemas.microsoft.com/office/drawing/2014/main" id="{0621489A-3F53-4F0A-51E3-E67E29682D36}"/>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1380" name="Slide Number Placeholder 5">
            <a:extLst>
              <a:ext uri="{FF2B5EF4-FFF2-40B4-BE49-F238E27FC236}">
                <a16:creationId xmlns="" xmlns:a16="http://schemas.microsoft.com/office/drawing/2014/main" id="{15A6194B-591D-F5A5-4286-9A7B8AE36E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954108-63A8-4619-8F90-FF18BC948CCC}" type="slidenum">
              <a:rPr lang="en-US" altLang="en-US">
                <a:solidFill>
                  <a:srgbClr val="898989"/>
                </a:solidFill>
                <a:latin typeface="Calibri" panose="020F0502020204030204" pitchFamily="34" charset="0"/>
              </a:rPr>
              <a:pPr/>
              <a:t>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059E12FF-1CAF-2055-5616-35E6D11DB1B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solidFill>
                  <a:schemeClr val="tx1"/>
                </a:solidFill>
                <a:effectLst>
                  <a:outerShdw blurRad="38100" dist="38100" dir="2700000" algn="tl">
                    <a:srgbClr val="C0C0C0"/>
                  </a:outerShdw>
                </a:effectLst>
              </a:rPr>
              <a:t>Sample Page Table</a:t>
            </a:r>
            <a:endParaRPr lang="en-US" sz="3200" b="1" dirty="0">
              <a:solidFill>
                <a:schemeClr val="tx1"/>
              </a:solidFill>
            </a:endParaRPr>
          </a:p>
        </p:txBody>
      </p:sp>
      <p:pic>
        <p:nvPicPr>
          <p:cNvPr id="101382" name="Picture 2" descr="E:\NIET\Project\xLogo11.png.pagespeed.ic.pydHLuCQEZ.png">
            <a:extLst>
              <a:ext uri="{FF2B5EF4-FFF2-40B4-BE49-F238E27FC236}">
                <a16:creationId xmlns="" xmlns:a16="http://schemas.microsoft.com/office/drawing/2014/main" id="{2843FB6F-269D-F171-0E4B-E2D97EC00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3">
            <a:extLst>
              <a:ext uri="{FF2B5EF4-FFF2-40B4-BE49-F238E27FC236}">
                <a16:creationId xmlns="" xmlns:a16="http://schemas.microsoft.com/office/drawing/2014/main" id="{92E1DD0D-8C40-AB7F-6D6E-C4FB347087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23627" t="1099" r="23627" b="2930"/>
          <a:stretch>
            <a:fillRect/>
          </a:stretch>
        </p:blipFill>
        <p:spPr>
          <a:xfrm>
            <a:off x="2582863" y="925513"/>
            <a:ext cx="3978275" cy="5430837"/>
          </a:xfr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9F8308C-8A0D-BC91-F83F-BE887FBFF401}"/>
              </a:ext>
            </a:extLst>
          </p:cNvPr>
          <p:cNvSpPr>
            <a:spLocks noGrp="1"/>
          </p:cNvSpPr>
          <p:nvPr>
            <p:ph type="dt" sz="quarter" idx="10"/>
          </p:nvPr>
        </p:nvSpPr>
        <p:spPr/>
        <p:txBody>
          <a:bodyPr/>
          <a:lstStyle/>
          <a:p>
            <a:pPr>
              <a:defRPr/>
            </a:pPr>
            <a:fld id="{912B863B-12C9-4D90-AE81-90EF18A3DD62}" type="datetime1">
              <a:rPr lang="en-US"/>
              <a:pPr>
                <a:defRPr/>
              </a:pPr>
              <a:t>08/05/22</a:t>
            </a:fld>
            <a:endParaRPr lang="en-US"/>
          </a:p>
        </p:txBody>
      </p:sp>
      <p:sp>
        <p:nvSpPr>
          <p:cNvPr id="5" name="Footer Placeholder 4">
            <a:extLst>
              <a:ext uri="{FF2B5EF4-FFF2-40B4-BE49-F238E27FC236}">
                <a16:creationId xmlns="" xmlns:a16="http://schemas.microsoft.com/office/drawing/2014/main" id="{F8923DA8-4A71-E512-AD34-DA9714242DC6}"/>
              </a:ext>
            </a:extLst>
          </p:cNvPr>
          <p:cNvSpPr>
            <a:spLocks noGrp="1"/>
          </p:cNvSpPr>
          <p:nvPr>
            <p:ph type="ftr" sz="quarter" idx="11"/>
          </p:nvPr>
        </p:nvSpPr>
        <p:spPr>
          <a:xfrm>
            <a:off x="2514600" y="6356350"/>
            <a:ext cx="5029200" cy="365125"/>
          </a:xfrm>
        </p:spPr>
        <p:txBody>
          <a:bodyPr/>
          <a:lstStyle/>
          <a:p>
            <a:pPr>
              <a:defRPr/>
            </a:pPr>
            <a:r>
              <a:rPr lang="en-US"/>
              <a:t>Dr Kumud Saxena         ACSAI-0402 and DBMS                Unit-1</a:t>
            </a:r>
            <a:endParaRPr lang="en-US" dirty="0"/>
          </a:p>
        </p:txBody>
      </p:sp>
      <p:sp>
        <p:nvSpPr>
          <p:cNvPr id="102404" name="Slide Number Placeholder 5">
            <a:extLst>
              <a:ext uri="{FF2B5EF4-FFF2-40B4-BE49-F238E27FC236}">
                <a16:creationId xmlns="" xmlns:a16="http://schemas.microsoft.com/office/drawing/2014/main" id="{F9DF260F-0406-1B9E-33BE-6A28BB658A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B35A48-F37B-47ED-866E-A29E9E383323}" type="slidenum">
              <a:rPr lang="en-US" altLang="en-US">
                <a:solidFill>
                  <a:srgbClr val="898989"/>
                </a:solidFill>
                <a:latin typeface="Calibri" panose="020F0502020204030204" pitchFamily="34" charset="0"/>
              </a:rPr>
              <a:pPr/>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840882E-4063-3FD0-DE90-1403F8E8E5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solidFill>
                  <a:schemeClr val="tx1"/>
                </a:solidFill>
                <a:effectLst>
                  <a:outerShdw blurRad="38100" dist="38100" dir="2700000" algn="tl">
                    <a:srgbClr val="C0C0C0"/>
                  </a:outerShdw>
                </a:effectLst>
              </a:rPr>
              <a:t>Shadow Paging advantage and Disadvantages </a:t>
            </a:r>
            <a:endParaRPr lang="en-US" sz="2400" b="1" dirty="0">
              <a:solidFill>
                <a:schemeClr val="tx1"/>
              </a:solidFill>
            </a:endParaRPr>
          </a:p>
        </p:txBody>
      </p:sp>
      <p:pic>
        <p:nvPicPr>
          <p:cNvPr id="102406" name="Picture 2" descr="E:\NIET\Project\xLogo11.png.pagespeed.ic.pydHLuCQEZ.png">
            <a:extLst>
              <a:ext uri="{FF2B5EF4-FFF2-40B4-BE49-F238E27FC236}">
                <a16:creationId xmlns="" xmlns:a16="http://schemas.microsoft.com/office/drawing/2014/main" id="{985AF034-BA98-2B79-A8B6-7D221E48F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Content Placeholder 2">
            <a:extLst>
              <a:ext uri="{FF2B5EF4-FFF2-40B4-BE49-F238E27FC236}">
                <a16:creationId xmlns="" xmlns:a16="http://schemas.microsoft.com/office/drawing/2014/main" id="{592B6C8B-4EB5-9DA5-CFDC-51265AF46CF1}"/>
              </a:ext>
            </a:extLst>
          </p:cNvPr>
          <p:cNvSpPr>
            <a:spLocks noGrp="1"/>
          </p:cNvSpPr>
          <p:nvPr>
            <p:ph idx="1"/>
          </p:nvPr>
        </p:nvSpPr>
        <p:spPr>
          <a:xfrm>
            <a:off x="457200" y="925513"/>
            <a:ext cx="8229600" cy="5430837"/>
          </a:xfrm>
        </p:spPr>
        <p:txBody>
          <a:bodyPr/>
          <a:lstStyle/>
          <a:p>
            <a:pPr algn="just">
              <a:lnSpc>
                <a:spcPct val="90000"/>
              </a:lnSpc>
            </a:pPr>
            <a:r>
              <a:rPr lang="en-US" altLang="en-US" sz="2000" b="1"/>
              <a:t>Advantages of shadow-paging over log-based schemes</a:t>
            </a:r>
          </a:p>
          <a:p>
            <a:pPr lvl="1" algn="just">
              <a:lnSpc>
                <a:spcPct val="90000"/>
              </a:lnSpc>
            </a:pPr>
            <a:r>
              <a:rPr lang="en-US" altLang="en-US" sz="2000"/>
              <a:t>no overhead of writing log records</a:t>
            </a:r>
          </a:p>
          <a:p>
            <a:pPr lvl="1" algn="just">
              <a:lnSpc>
                <a:spcPct val="90000"/>
              </a:lnSpc>
            </a:pPr>
            <a:r>
              <a:rPr lang="en-US" altLang="en-US" sz="2000"/>
              <a:t>recovery is trivial</a:t>
            </a:r>
          </a:p>
          <a:p>
            <a:pPr algn="just">
              <a:lnSpc>
                <a:spcPct val="90000"/>
              </a:lnSpc>
              <a:buFont typeface="Arial" panose="020B0604020202020204" pitchFamily="34" charset="0"/>
              <a:buNone/>
            </a:pPr>
            <a:r>
              <a:rPr lang="en-US" altLang="en-US" sz="2000" b="1"/>
              <a:t>	Disadvantages :</a:t>
            </a:r>
          </a:p>
          <a:p>
            <a:pPr lvl="1" algn="just">
              <a:lnSpc>
                <a:spcPct val="90000"/>
              </a:lnSpc>
            </a:pPr>
            <a:r>
              <a:rPr lang="en-US" altLang="en-US" sz="2000"/>
              <a:t>Copying the entire page table is very expensive</a:t>
            </a:r>
          </a:p>
          <a:p>
            <a:pPr lvl="2" algn="just">
              <a:lnSpc>
                <a:spcPct val="90000"/>
              </a:lnSpc>
            </a:pPr>
            <a:r>
              <a:rPr lang="en-US" altLang="en-US" sz="2000"/>
              <a:t>Can be reduced by using a page table structured like a B</a:t>
            </a:r>
            <a:r>
              <a:rPr lang="en-US" altLang="en-US" sz="2000" baseline="30000"/>
              <a:t>+</a:t>
            </a:r>
            <a:r>
              <a:rPr lang="en-US" altLang="en-US" sz="2000"/>
              <a:t>-tree</a:t>
            </a:r>
          </a:p>
          <a:p>
            <a:pPr lvl="3" algn="just">
              <a:lnSpc>
                <a:spcPct val="90000"/>
              </a:lnSpc>
            </a:pPr>
            <a:r>
              <a:rPr lang="en-US" altLang="en-US"/>
              <a:t>No need to copy entire tree, only need to copy paths in the tree that lead to updated leaf nodes</a:t>
            </a:r>
          </a:p>
          <a:p>
            <a:pPr lvl="1" algn="just">
              <a:lnSpc>
                <a:spcPct val="90000"/>
              </a:lnSpc>
            </a:pPr>
            <a:r>
              <a:rPr lang="en-US" altLang="en-US" sz="2000"/>
              <a:t>Commit overhead is high even with above extension</a:t>
            </a:r>
          </a:p>
          <a:p>
            <a:pPr lvl="2" algn="just">
              <a:lnSpc>
                <a:spcPct val="90000"/>
              </a:lnSpc>
            </a:pPr>
            <a:r>
              <a:rPr lang="en-US" altLang="en-US" sz="2000"/>
              <a:t>Need to flush every updated page, and page table</a:t>
            </a:r>
          </a:p>
          <a:p>
            <a:pPr lvl="1" algn="just">
              <a:lnSpc>
                <a:spcPct val="90000"/>
              </a:lnSpc>
            </a:pPr>
            <a:r>
              <a:rPr lang="en-US" altLang="en-US" sz="2000"/>
              <a:t>Data gets fragmented (related pages get separated on disk)</a:t>
            </a:r>
          </a:p>
          <a:p>
            <a:pPr lvl="1" algn="just">
              <a:lnSpc>
                <a:spcPct val="90000"/>
              </a:lnSpc>
            </a:pPr>
            <a:r>
              <a:rPr lang="en-US" altLang="en-US" sz="2000"/>
              <a:t>After every transaction completion, the database pages containing old versions of modified data need to be garbage collected </a:t>
            </a:r>
          </a:p>
          <a:p>
            <a:pPr lvl="1" algn="just">
              <a:lnSpc>
                <a:spcPct val="90000"/>
              </a:lnSpc>
            </a:pPr>
            <a:r>
              <a:rPr lang="en-US" altLang="en-US" sz="2000"/>
              <a:t>Hard to extend algorithm to allow transactions to run concurrently</a:t>
            </a:r>
          </a:p>
          <a:p>
            <a:pPr lvl="2" algn="just">
              <a:lnSpc>
                <a:spcPct val="90000"/>
              </a:lnSpc>
            </a:pPr>
            <a:r>
              <a:rPr lang="en-US" altLang="en-US" sz="2000"/>
              <a:t>Easier to extend log based schemes</a:t>
            </a:r>
          </a:p>
          <a:p>
            <a:pPr algn="just" eaLnBrk="1" hangingPunct="1">
              <a:buFont typeface="Arial" panose="020B0604020202020204" pitchFamily="34" charset="0"/>
              <a:buNone/>
            </a:pPr>
            <a:endParaRPr lang="en-US"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8766</TotalTime>
  <Words>10030</Words>
  <Application>Microsoft Macintosh PowerPoint</Application>
  <PresentationFormat>On-screen Show (4:3)</PresentationFormat>
  <Paragraphs>1918</Paragraphs>
  <Slides>182</Slides>
  <Notes>12</Notes>
  <HiddenSlides>0</HiddenSlides>
  <MMClips>0</MMClips>
  <ScaleCrop>false</ScaleCrop>
  <HeadingPairs>
    <vt:vector size="4" baseType="variant">
      <vt:variant>
        <vt:lpstr>Theme</vt:lpstr>
      </vt:variant>
      <vt:variant>
        <vt:i4>1</vt:i4>
      </vt:variant>
      <vt:variant>
        <vt:lpstr>Slide Titles</vt:lpstr>
      </vt:variant>
      <vt:variant>
        <vt:i4>182</vt:i4>
      </vt:variant>
    </vt:vector>
  </HeadingPairs>
  <TitlesOfParts>
    <vt:vector size="183"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based protocol</vt:lpstr>
      <vt:lpstr>Graph based protocol</vt:lpstr>
      <vt:lpstr>Validation based protocol</vt:lpstr>
      <vt:lpstr>Validation based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Failure Modes</vt:lpstr>
      <vt:lpstr>Commit Protocols</vt:lpstr>
      <vt:lpstr>Two Phase Commit Protocol (2PC)</vt:lpstr>
      <vt:lpstr>Phase 1: Obtaining a Decision (Voting Phase)</vt:lpstr>
      <vt:lpstr>Phase 2: Recording the Decision</vt:lpstr>
      <vt:lpstr>Handling of Failures - Site Failure</vt:lpstr>
      <vt:lpstr>Handling of Failures- Coordinator Failure</vt:lpstr>
      <vt:lpstr>Handling of Failures - Network Partition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JAMEEL</cp:lastModifiedBy>
  <cp:revision>310</cp:revision>
  <dcterms:created xsi:type="dcterms:W3CDTF">2006-08-16T00:00:00Z</dcterms:created>
  <dcterms:modified xsi:type="dcterms:W3CDTF">2022-05-09T05:38:13Z</dcterms:modified>
</cp:coreProperties>
</file>