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68" r:id="rId8"/>
  </p:sldMasterIdLst>
  <p:notesMasterIdLst>
    <p:notesMasterId r:id="rId52"/>
  </p:notesMasterIdLst>
  <p:sldIdLst>
    <p:sldId id="257" r:id="rId9"/>
    <p:sldId id="258" r:id="rId10"/>
    <p:sldId id="259" r:id="rId11"/>
    <p:sldId id="261" r:id="rId12"/>
    <p:sldId id="262" r:id="rId13"/>
    <p:sldId id="263" r:id="rId14"/>
    <p:sldId id="264" r:id="rId15"/>
    <p:sldId id="265" r:id="rId16"/>
    <p:sldId id="317" r:id="rId17"/>
    <p:sldId id="318" r:id="rId18"/>
    <p:sldId id="350" r:id="rId19"/>
    <p:sldId id="351" r:id="rId20"/>
    <p:sldId id="352" r:id="rId21"/>
    <p:sldId id="353" r:id="rId22"/>
    <p:sldId id="284" r:id="rId23"/>
    <p:sldId id="324" r:id="rId24"/>
    <p:sldId id="285" r:id="rId25"/>
    <p:sldId id="325" r:id="rId26"/>
    <p:sldId id="288" r:id="rId27"/>
    <p:sldId id="326" r:id="rId28"/>
    <p:sldId id="290" r:id="rId29"/>
    <p:sldId id="327" r:id="rId30"/>
    <p:sldId id="289" r:id="rId31"/>
    <p:sldId id="328" r:id="rId32"/>
    <p:sldId id="291" r:id="rId33"/>
    <p:sldId id="292" r:id="rId34"/>
    <p:sldId id="329"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364" autoAdjust="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64AF6-1FCF-45D4-BD0A-8D66C09B886D}" type="datetimeFigureOut">
              <a:rPr lang="en-US" smtClean="0"/>
              <a:t>9/7/2021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4F71B-C51A-4FC7-9D68-B304C2FB48D2}" type="slidenum">
              <a:rPr lang="en-US" smtClean="0"/>
              <a:t>‹#›</a:t>
            </a:fld>
            <a:endParaRPr lang="en-US"/>
          </a:p>
        </p:txBody>
      </p:sp>
    </p:spTree>
    <p:extLst>
      <p:ext uri="{BB962C8B-B14F-4D97-AF65-F5344CB8AC3E}">
        <p14:creationId xmlns:p14="http://schemas.microsoft.com/office/powerpoint/2010/main" val="49077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8E53CE-8FCC-47F2-9785-62390228EFA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8004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7864275-2D3E-46C8-A5ED-F9F47E87026F}"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87A89565-6FF3-4ADC-B743-1BD8AEC38C7F}"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36383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B2FE64-F77E-4737-8151-EACB32946CD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4F2C68-CC4E-422F-BC6E-80611A245327}"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798479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8C319B-41E6-4406-A1BE-DD5B764A2E60}"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5BCF294D-EE72-4B3E-8F87-4D3F04E5645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05378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7864275-2D3E-46C8-A5ED-F9F47E87026F}"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87A89565-6FF3-4ADC-B743-1BD8AEC38C7F}"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36178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567682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97C903D-C16D-466E-805A-F88BBC89C73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1C282B-2A10-4D8A-AE35-DDBB91A3595A}"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983305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D2C1570-55F6-4D59-90BD-12D1B62EC6D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47E27F3-1B4B-45AB-8579-BF2A5BD2BC3E}"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375522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3CD8C07-781B-4E1F-873F-1721CFBB170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1FC831E-D5C6-449A-A3CD-1EEDB80D2008}"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44052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E13617D-CF73-4FA8-8345-F36EFEC300D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65D5AA6-D888-43A6-90E1-298EE1440159}"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178533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F74EFB-EBCB-45B7-8FDE-2ADDA2D1B40E}"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9B5789A-ACB6-41A1-857B-0CB191A8D276}"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760562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6107E5-72BF-403D-A639-3D538C70FCA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88FA89F-5C47-4ACA-BFAA-A2FAEB600051}"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0608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499295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543B77-5AC5-4FCC-9B82-B32F83E0D05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93AB65EE-B65B-4041-B4D3-55E0F18C5824}"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722454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B2FE64-F77E-4737-8151-EACB32946CD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4F2C68-CC4E-422F-BC6E-80611A245327}"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414414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8C319B-41E6-4406-A1BE-DD5B764A2E60}"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5BCF294D-EE72-4B3E-8F87-4D3F04E5645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417330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55A3393-61F8-410B-A58F-E998D9B61A9E}"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4A1C4839-DC8D-4448-AF44-556C4859B5DD}"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3815359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13F5DD-FA15-4A64-A6DB-AC3E8E36FCF4}"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1C04F92-36F7-4C81-8849-2026B845473C}"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499182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B129B6-8A27-46B6-B76E-F4A293A96A1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83B3FF29-48F5-4980-9F3E-DBAB3CFEAF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5934266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C4A2397-AF5F-4E3B-BB53-C5F7F6B90CAF}"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F06720BA-626C-4015-915F-BB905799620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691152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99C82D-DE37-4BF4-ADBF-25264909749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pPr>
            <a:fld id="{B072A329-1BA5-41E2-B129-2B8E191D15B1}"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57302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00F86E2-04C0-457B-970F-620BDE5C117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pPr>
            <a:fld id="{B8931DFD-36E3-4AF4-A06D-AA8E00378D40}"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8230286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C2EDDD-3DF7-4ACB-924C-26B3D26063FF}"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pPr>
            <a:fld id="{BB9AACEE-F030-4C8F-9038-1432FFF0753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02019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97C903D-C16D-466E-805A-F88BBC89C73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1C282B-2A10-4D8A-AE35-DDBB91A3595A}"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540884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437AAE-EC8A-40B2-8D7D-3D91C8E3DB8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9D8ACCF1-175B-4D57-A7B2-AA807898B8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7002565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29CDA-B200-4165-8E16-030F4DCAC3F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1FAE6C08-890C-4F71-B80E-850E8C45D68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687315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E5871F-7806-467D-B4AF-6C931A0571E1}"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1C10D0D-23A4-406A-B0A9-2A62B505EE8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2123534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96954C-1E8A-4707-A136-6B001B29CE3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57611FB8-A549-4875-BE9B-CB9A2DF9DED6}"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1504377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55A3393-61F8-410B-A58F-E998D9B61A9E}"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4A1C4839-DC8D-4448-AF44-556C4859B5DD}"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634375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13F5DD-FA15-4A64-A6DB-AC3E8E36FCF4}"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1C04F92-36F7-4C81-8849-2026B845473C}"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2661219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B129B6-8A27-46B6-B76E-F4A293A96A1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83B3FF29-48F5-4980-9F3E-DBAB3CFEAF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9206828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C4A2397-AF5F-4E3B-BB53-C5F7F6B90CAF}"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F06720BA-626C-4015-915F-BB905799620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637065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99C82D-DE37-4BF4-ADBF-25264909749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pPr>
            <a:fld id="{B072A329-1BA5-41E2-B129-2B8E191D15B1}"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7724818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00F86E2-04C0-457B-970F-620BDE5C117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pPr>
            <a:fld id="{B8931DFD-36E3-4AF4-A06D-AA8E00378D40}"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28230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D2C1570-55F6-4D59-90BD-12D1B62EC6D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47E27F3-1B4B-45AB-8579-BF2A5BD2BC3E}"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4596838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C2EDDD-3DF7-4ACB-924C-26B3D26063FF}"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pPr>
            <a:fld id="{BB9AACEE-F030-4C8F-9038-1432FFF0753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0300722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437AAE-EC8A-40B2-8D7D-3D91C8E3DB8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9D8ACCF1-175B-4D57-A7B2-AA807898B8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098146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29CDA-B200-4165-8E16-030F4DCAC3F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1FAE6C08-890C-4F71-B80E-850E8C45D68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985912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E5871F-7806-467D-B4AF-6C931A0571E1}"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1C10D0D-23A4-406A-B0A9-2A62B505EE8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2512424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96954C-1E8A-4707-A136-6B001B29CE3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57611FB8-A549-4875-BE9B-CB9A2DF9DED6}"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79492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55A3393-61F8-410B-A58F-E998D9B61A9E}"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4A1C4839-DC8D-4448-AF44-556C4859B5DD}"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7065896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13F5DD-FA15-4A64-A6DB-AC3E8E36FCF4}"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1C04F92-36F7-4C81-8849-2026B845473C}"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4257699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B129B6-8A27-46B6-B76E-F4A293A96A1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83B3FF29-48F5-4980-9F3E-DBAB3CFEAF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0118837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C4A2397-AF5F-4E3B-BB53-C5F7F6B90CAF}"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F06720BA-626C-4015-915F-BB905799620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4578700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99C82D-DE37-4BF4-ADBF-25264909749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pPr>
            <a:fld id="{B072A329-1BA5-41E2-B129-2B8E191D15B1}"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91557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3CD8C07-781B-4E1F-873F-1721CFBB170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1FC831E-D5C6-449A-A3CD-1EEDB80D2008}"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1776244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00F86E2-04C0-457B-970F-620BDE5C117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pPr>
            <a:fld id="{B8931DFD-36E3-4AF4-A06D-AA8E00378D40}"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0763051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C2EDDD-3DF7-4ACB-924C-26B3D26063FF}"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pPr>
            <a:fld id="{BB9AACEE-F030-4C8F-9038-1432FFF0753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6362893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437AAE-EC8A-40B2-8D7D-3D91C8E3DB8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9D8ACCF1-175B-4D57-A7B2-AA807898B8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6405236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29CDA-B200-4165-8E16-030F4DCAC3F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1FAE6C08-890C-4F71-B80E-850E8C45D68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8772423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E5871F-7806-467D-B4AF-6C931A0571E1}"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1C10D0D-23A4-406A-B0A9-2A62B505EE8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2616965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96954C-1E8A-4707-A136-6B001B29CE3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57611FB8-A549-4875-BE9B-CB9A2DF9DED6}"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5417967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55A3393-61F8-410B-A58F-E998D9B61A9E}"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4A1C4839-DC8D-4448-AF44-556C4859B5DD}"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6981211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13F5DD-FA15-4A64-A6DB-AC3E8E36FCF4}"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1C04F92-36F7-4C81-8849-2026B845473C}"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8742705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B129B6-8A27-46B6-B76E-F4A293A96A1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83B3FF29-48F5-4980-9F3E-DBAB3CFEAF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581738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C4A2397-AF5F-4E3B-BB53-C5F7F6B90CAF}"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F06720BA-626C-4015-915F-BB905799620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58576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E13617D-CF73-4FA8-8345-F36EFEC300D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65D5AA6-D888-43A6-90E1-298EE1440159}"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0551138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99C82D-DE37-4BF4-ADBF-25264909749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pPr>
            <a:fld id="{B072A329-1BA5-41E2-B129-2B8E191D15B1}"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1584127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00F86E2-04C0-457B-970F-620BDE5C117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pPr>
            <a:fld id="{B8931DFD-36E3-4AF4-A06D-AA8E00378D40}"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642509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C2EDDD-3DF7-4ACB-924C-26B3D26063FF}"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pPr>
            <a:fld id="{BB9AACEE-F030-4C8F-9038-1432FFF0753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8176624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437AAE-EC8A-40B2-8D7D-3D91C8E3DB8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9D8ACCF1-175B-4D57-A7B2-AA807898B8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5261990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29CDA-B200-4165-8E16-030F4DCAC3F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1FAE6C08-890C-4F71-B80E-850E8C45D68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2395283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E5871F-7806-467D-B4AF-6C931A0571E1}"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1C10D0D-23A4-406A-B0A9-2A62B505EE8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6375624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96954C-1E8A-4707-A136-6B001B29CE3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57611FB8-A549-4875-BE9B-CB9A2DF9DED6}"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5177700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55A3393-61F8-410B-A58F-E998D9B61A9E}"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4A1C4839-DC8D-4448-AF44-556C4859B5DD}"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4176311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13F5DD-FA15-4A64-A6DB-AC3E8E36FCF4}"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1C04F92-36F7-4C81-8849-2026B845473C}"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5973414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B129B6-8A27-46B6-B76E-F4A293A96A1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83B3FF29-48F5-4980-9F3E-DBAB3CFEAF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297164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F74EFB-EBCB-45B7-8FDE-2ADDA2D1B40E}"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9B5789A-ACB6-41A1-857B-0CB191A8D276}"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01879908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C4A2397-AF5F-4E3B-BB53-C5F7F6B90CAF}"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F06720BA-626C-4015-915F-BB905799620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6130825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99C82D-DE37-4BF4-ADBF-25264909749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pPr>
            <a:fld id="{B072A329-1BA5-41E2-B129-2B8E191D15B1}"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2894321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00F86E2-04C0-457B-970F-620BDE5C117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pPr>
            <a:fld id="{B8931DFD-36E3-4AF4-A06D-AA8E00378D40}"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0465322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C2EDDD-3DF7-4ACB-924C-26B3D26063FF}"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pPr>
            <a:fld id="{BB9AACEE-F030-4C8F-9038-1432FFF0753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3448052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437AAE-EC8A-40B2-8D7D-3D91C8E3DB8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9D8ACCF1-175B-4D57-A7B2-AA807898B8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0515504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29CDA-B200-4165-8E16-030F4DCAC3F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1FAE6C08-890C-4F71-B80E-850E8C45D68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21191234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E5871F-7806-467D-B4AF-6C931A0571E1}"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1C10D0D-23A4-406A-B0A9-2A62B505EE8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43931654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96954C-1E8A-4707-A136-6B001B29CE3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57611FB8-A549-4875-BE9B-CB9A2DF9DED6}"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964916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55A3393-61F8-410B-A58F-E998D9B61A9E}"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4A1C4839-DC8D-4448-AF44-556C4859B5DD}"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1199944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13F5DD-FA15-4A64-A6DB-AC3E8E36FCF4}"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F1C04F92-36F7-4C81-8849-2026B845473C}"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20076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6107E5-72BF-403D-A639-3D538C70FCA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88FA89F-5C47-4ACA-BFAA-A2FAEB600051}"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6162168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5B129B6-8A27-46B6-B76E-F4A293A96A1D}"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83B3FF29-48F5-4980-9F3E-DBAB3CFEAF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9343233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C4A2397-AF5F-4E3B-BB53-C5F7F6B90CAF}"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F06720BA-626C-4015-915F-BB905799620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3121456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99C82D-DE37-4BF4-ADBF-25264909749D}" type="datetime1">
              <a:rPr lang="en-US" smtClean="0">
                <a:solidFill>
                  <a:prstClr val="black">
                    <a:tint val="75000"/>
                  </a:prstClr>
                </a:solidFill>
              </a:rPr>
              <a:pPr>
                <a:defRPr/>
              </a:pPr>
              <a:t>9/7/2021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pPr>
            <a:fld id="{B072A329-1BA5-41E2-B129-2B8E191D15B1}"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54029377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00F86E2-04C0-457B-970F-620BDE5C117B}" type="datetime1">
              <a:rPr lang="en-US" smtClean="0">
                <a:solidFill>
                  <a:prstClr val="black">
                    <a:tint val="75000"/>
                  </a:prstClr>
                </a:solidFill>
              </a:rPr>
              <a:pPr>
                <a:defRPr/>
              </a:pPr>
              <a:t>9/7/2021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pPr>
            <a:fld id="{B8931DFD-36E3-4AF4-A06D-AA8E00378D40}"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1395227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5C2EDDD-3DF7-4ACB-924C-26B3D26063FF}" type="datetime1">
              <a:rPr lang="en-US" smtClean="0">
                <a:solidFill>
                  <a:prstClr val="black">
                    <a:tint val="75000"/>
                  </a:prstClr>
                </a:solidFill>
              </a:rPr>
              <a:pPr>
                <a:defRPr/>
              </a:pPr>
              <a:t>9/7/2021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pPr>
            <a:fld id="{BB9AACEE-F030-4C8F-9038-1432FFF0753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37967383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437AAE-EC8A-40B2-8D7D-3D91C8E3DB8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9D8ACCF1-175B-4D57-A7B2-AA807898B8F2}"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3459006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29CDA-B200-4165-8E16-030F4DCAC3F3}"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pPr>
            <a:fld id="{1FAE6C08-890C-4F71-B80E-850E8C45D689}"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13561654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E5871F-7806-467D-B4AF-6C931A0571E1}"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11C10D0D-23A4-406A-B0A9-2A62B505EE8A}"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60785006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96954C-1E8A-4707-A136-6B001B29CE3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pPr>
            <a:fld id="{57611FB8-A549-4875-BE9B-CB9A2DF9DED6}"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12059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543B77-5AC5-4FCC-9B82-B32F83E0D051}"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93AB65EE-B65B-4041-B4D3-55E0F18C5824}"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59684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AA28F33-A409-4D6D-B048-AE092A5830D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A8D8F3D9-DF96-4B2B-9A61-618AB5F4FE8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539844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AA28F33-A409-4D6D-B048-AE092A5830D6}"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A8D8F3D9-DF96-4B2B-9A61-618AB5F4FE8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851669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F77D800-488E-4D08-B0A0-535409A35012}"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DDA68B1A-2FA5-405C-BD45-A73D11811637}"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0791647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F77D800-488E-4D08-B0A0-535409A35012}"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DDA68B1A-2FA5-405C-BD45-A73D11811637}"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0603542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F77D800-488E-4D08-B0A0-535409A35012}"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DDA68B1A-2FA5-405C-BD45-A73D11811637}"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3457878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F77D800-488E-4D08-B0A0-535409A35012}"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DDA68B1A-2FA5-405C-BD45-A73D11811637}"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1089067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F77D800-488E-4D08-B0A0-535409A35012}"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DDA68B1A-2FA5-405C-BD45-A73D11811637}"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4972605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F77D800-488E-4D08-B0A0-535409A35012}" type="datetime1">
              <a:rPr lang="en-US" smtClean="0">
                <a:solidFill>
                  <a:prstClr val="black">
                    <a:tint val="75000"/>
                  </a:prstClr>
                </a:solidFill>
              </a:rPr>
              <a:pPr>
                <a:defRPr/>
              </a:pPr>
              <a:t>9/7/2021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pPr fontAlgn="base">
              <a:spcBef>
                <a:spcPct val="0"/>
              </a:spcBef>
              <a:spcAft>
                <a:spcPct val="0"/>
              </a:spcAft>
            </a:pPr>
            <a:fld id="{DDA68B1A-2FA5-405C-BD45-A73D11811637}" type="slidenum">
              <a:rPr lang="en-US" altLang="en-US" smtClean="0">
                <a:cs typeface="Arial" panose="020B0604020202020204" pitchFamily="34" charset="0"/>
              </a:rPr>
              <a:pPr fontAlgn="base">
                <a:spcBef>
                  <a:spcPct val="0"/>
                </a:spcBef>
                <a:spcAft>
                  <a:spcPct val="0"/>
                </a:spcAft>
              </a:pPr>
              <a:t>‹#›</a:t>
            </a:fld>
            <a:endParaRPr lang="en-US" altLang="en-US" smtClean="0">
              <a:cs typeface="Arial" panose="020B0604020202020204" pitchFamily="34" charset="0"/>
            </a:endParaRPr>
          </a:p>
        </p:txBody>
      </p:sp>
    </p:spTree>
    <p:extLst>
      <p:ext uri="{BB962C8B-B14F-4D97-AF65-F5344CB8AC3E}">
        <p14:creationId xmlns:p14="http://schemas.microsoft.com/office/powerpoint/2010/main" val="2708260855"/>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0"/>
            <a:ext cx="9753600" cy="9144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2971800" y="914400"/>
            <a:ext cx="7010400" cy="1752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endParaRPr lang="en-US" sz="2800" dirty="0">
              <a:solidFill>
                <a:schemeClr val="tx1"/>
              </a:solidFill>
            </a:endParaRPr>
          </a:p>
          <a:p>
            <a:pPr eaLnBrk="1" fontAlgn="auto" hangingPunct="1">
              <a:spcAft>
                <a:spcPts val="0"/>
              </a:spcAft>
              <a:defRPr/>
            </a:pPr>
            <a:r>
              <a:rPr lang="en-US" sz="2800" dirty="0"/>
              <a:t> </a:t>
            </a:r>
            <a:r>
              <a:rPr lang="en-US" sz="2800" dirty="0">
                <a:solidFill>
                  <a:schemeClr val="tx1"/>
                </a:solidFill>
              </a:rPr>
              <a:t>INTRODUCTION OF ARTIFICIAL INTELLIGENCE </a:t>
            </a:r>
            <a:endParaRPr lang="en-US" sz="2500" dirty="0">
              <a:solidFill>
                <a:schemeClr val="tx1"/>
              </a:solidFill>
            </a:endParaRPr>
          </a:p>
        </p:txBody>
      </p:sp>
      <p:pic>
        <p:nvPicPr>
          <p:cNvPr id="4100"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4" y="0"/>
            <a:ext cx="1841056" cy="103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7315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endParaRPr lang="en-US" sz="2400" dirty="0">
              <a:solidFill>
                <a:prstClr val="black"/>
              </a:solidFill>
              <a:latin typeface="Calibri"/>
            </a:endParaRPr>
          </a:p>
          <a:p>
            <a:pPr algn="ctr">
              <a:spcBef>
                <a:spcPct val="20000"/>
              </a:spcBef>
              <a:defRPr/>
            </a:pPr>
            <a:r>
              <a:rPr lang="en-US" sz="2400" dirty="0" err="1">
                <a:solidFill>
                  <a:prstClr val="black"/>
                </a:solidFill>
                <a:latin typeface="Calibri"/>
              </a:rPr>
              <a:t>Alka</a:t>
            </a:r>
            <a:r>
              <a:rPr lang="en-US" sz="2400" dirty="0">
                <a:solidFill>
                  <a:prstClr val="black"/>
                </a:solidFill>
                <a:latin typeface="Calibri"/>
              </a:rPr>
              <a:t> Singh</a:t>
            </a:r>
          </a:p>
          <a:p>
            <a:pPr algn="ctr">
              <a:spcBef>
                <a:spcPct val="20000"/>
              </a:spcBef>
              <a:defRPr/>
            </a:pPr>
            <a:r>
              <a:rPr lang="en-US" sz="2400" dirty="0" smtClean="0">
                <a:solidFill>
                  <a:prstClr val="black"/>
                </a:solidFill>
                <a:latin typeface="Calibri"/>
              </a:rPr>
              <a:t>(CSE)AIML</a:t>
            </a:r>
            <a:endParaRPr lang="en-US" sz="2400" dirty="0">
              <a:solidFill>
                <a:prstClr val="black"/>
              </a:solidFill>
              <a:latin typeface="Calibri"/>
            </a:endParaRPr>
          </a:p>
        </p:txBody>
      </p:sp>
      <p:pic>
        <p:nvPicPr>
          <p:cNvPr id="4102" name="Picture 3" descr="C:\Users\Manks\Downloads\128_calendar-schedule-credit-mortgage-date-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909" y="6005513"/>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a:xfrm>
            <a:off x="838200" y="6538913"/>
            <a:ext cx="2133600" cy="365125"/>
          </a:xfrm>
        </p:spPr>
        <p:txBody>
          <a:bodyPr/>
          <a:lstStyle/>
          <a:p>
            <a:pPr>
              <a:defRPr/>
            </a:pPr>
            <a:fld id="{7046D208-2B5D-4BD0-B6CD-412F7C6858BD}" type="datetime1">
              <a:rPr lang="en-US">
                <a:solidFill>
                  <a:prstClr val="black">
                    <a:tint val="75000"/>
                  </a:prstClr>
                </a:solidFill>
                <a:latin typeface="Calibri"/>
              </a:rPr>
              <a:pPr>
                <a:defRPr/>
              </a:pPr>
              <a:t>9/7/2021</a:t>
            </a:fld>
            <a:endParaRPr lang="en-US" dirty="0">
              <a:solidFill>
                <a:prstClr val="black">
                  <a:tint val="75000"/>
                </a:prstClr>
              </a:solidFill>
              <a:latin typeface="Calibri"/>
            </a:endParaRPr>
          </a:p>
        </p:txBody>
      </p:sp>
      <p:sp>
        <p:nvSpPr>
          <p:cNvPr id="4104"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D6FE94E2-7DFF-4F45-A4A3-DD74F8C6813F}" type="slidenum">
              <a:rPr lang="en-US" altLang="en-US" sz="1200">
                <a:solidFill>
                  <a:srgbClr val="898989"/>
                </a:solidFill>
                <a:cs typeface="Arial" panose="020B0604020202020204" pitchFamily="34" charset="0"/>
              </a:rPr>
              <a:pPr fontAlgn="base">
                <a:spcBef>
                  <a:spcPct val="0"/>
                </a:spcBef>
                <a:spcAft>
                  <a:spcPct val="0"/>
                </a:spcAft>
                <a:buNone/>
              </a:pPr>
              <a:t>1</a:t>
            </a:fld>
            <a:endParaRPr lang="en-US" altLang="en-US" sz="1200">
              <a:solidFill>
                <a:srgbClr val="898989"/>
              </a:solidFill>
              <a:cs typeface="Arial" panose="020B0604020202020204" pitchFamily="34" charset="0"/>
            </a:endParaRPr>
          </a:p>
        </p:txBody>
      </p:sp>
      <p:pic>
        <p:nvPicPr>
          <p:cNvPr id="4105" name="Picture 4" descr="C:\Users\Manks\Downloads\spea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2590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ubtitle 2"/>
          <p:cNvSpPr txBox="1">
            <a:spLocks/>
          </p:cNvSpPr>
          <p:nvPr/>
        </p:nvSpPr>
        <p:spPr>
          <a:xfrm>
            <a:off x="1584960" y="297705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prstClr val="black"/>
                </a:solidFill>
                <a:latin typeface="Calibri"/>
              </a:rPr>
              <a:t>Unit: 01</a:t>
            </a:r>
          </a:p>
        </p:txBody>
      </p:sp>
      <p:sp>
        <p:nvSpPr>
          <p:cNvPr id="14" name="Subtitle 2"/>
          <p:cNvSpPr txBox="1">
            <a:spLocks/>
          </p:cNvSpPr>
          <p:nvPr/>
        </p:nvSpPr>
        <p:spPr>
          <a:xfrm>
            <a:off x="1584960" y="376149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dirty="0">
                <a:solidFill>
                  <a:prstClr val="black"/>
                </a:solidFill>
                <a:latin typeface="Calibri"/>
              </a:rPr>
              <a:t>ARTIFICIAL INTELLIGENCE </a:t>
            </a:r>
          </a:p>
        </p:txBody>
      </p:sp>
      <p:sp>
        <p:nvSpPr>
          <p:cNvPr id="15" name="Subtitle 2"/>
          <p:cNvSpPr txBox="1">
            <a:spLocks/>
          </p:cNvSpPr>
          <p:nvPr/>
        </p:nvSpPr>
        <p:spPr>
          <a:xfrm>
            <a:off x="1584960" y="485598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endParaRPr lang="en-US" sz="2000" dirty="0">
              <a:solidFill>
                <a:prstClr val="black"/>
              </a:solidFill>
              <a:latin typeface="Calibri"/>
            </a:endParaRPr>
          </a:p>
          <a:p>
            <a:pPr algn="ctr">
              <a:spcBef>
                <a:spcPct val="20000"/>
              </a:spcBef>
              <a:defRPr/>
            </a:pPr>
            <a:r>
              <a:rPr lang="en-US" sz="2000" dirty="0">
                <a:solidFill>
                  <a:prstClr val="black"/>
                </a:solidFill>
                <a:latin typeface="Calibri"/>
              </a:rPr>
              <a:t>B Tech 3</a:t>
            </a:r>
            <a:r>
              <a:rPr lang="en-US" sz="2000" baseline="30000" dirty="0">
                <a:solidFill>
                  <a:prstClr val="black"/>
                </a:solidFill>
                <a:latin typeface="Calibri"/>
              </a:rPr>
              <a:t>rd</a:t>
            </a:r>
            <a:r>
              <a:rPr lang="en-US" sz="2000" dirty="0">
                <a:solidFill>
                  <a:prstClr val="black"/>
                </a:solidFill>
                <a:latin typeface="Calibri"/>
              </a:rPr>
              <a:t> </a:t>
            </a:r>
            <a:r>
              <a:rPr lang="en-US" sz="2000" dirty="0" err="1">
                <a:solidFill>
                  <a:prstClr val="black"/>
                </a:solidFill>
                <a:latin typeface="Calibri"/>
              </a:rPr>
              <a:t>Sem</a:t>
            </a:r>
            <a:endParaRPr lang="en-US" sz="2000" dirty="0">
              <a:solidFill>
                <a:prstClr val="black"/>
              </a:solidFill>
              <a:latin typeface="Calibri"/>
            </a:endParaRPr>
          </a:p>
        </p:txBody>
      </p:sp>
    </p:spTree>
    <p:extLst>
      <p:ext uri="{BB962C8B-B14F-4D97-AF65-F5344CB8AC3E}">
        <p14:creationId xmlns:p14="http://schemas.microsoft.com/office/powerpoint/2010/main" val="143401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1201783" y="914400"/>
            <a:ext cx="10380617" cy="5807076"/>
          </a:xfrm>
        </p:spPr>
        <p:txBody>
          <a:bodyPr/>
          <a:lstStyle/>
          <a:p>
            <a:pPr algn="just">
              <a:buFont typeface="Wingdings" panose="05000000000000000000" pitchFamily="2" charset="2"/>
              <a:buChar char="Ø"/>
            </a:pPr>
            <a:endParaRPr lang="en-US" altLang="en-US" sz="2800" dirty="0" smtClean="0"/>
          </a:p>
          <a:p>
            <a:pPr algn="just">
              <a:buFont typeface="Wingdings" panose="05000000000000000000" pitchFamily="2" charset="2"/>
              <a:buChar char="Ø"/>
            </a:pPr>
            <a:r>
              <a:rPr lang="en-US" altLang="en-US" dirty="0" smtClean="0"/>
              <a:t>To </a:t>
            </a:r>
            <a:r>
              <a:rPr lang="en-US" altLang="en-US" dirty="0"/>
              <a:t>understand the structure of Intelligent Agents, we should be familiar with </a:t>
            </a:r>
            <a:r>
              <a:rPr lang="en-US" altLang="en-US" i="1" dirty="0"/>
              <a:t>Architecture</a:t>
            </a:r>
            <a:r>
              <a:rPr lang="en-US" altLang="en-US" dirty="0"/>
              <a:t> and </a:t>
            </a:r>
            <a:r>
              <a:rPr lang="en-US" altLang="en-US" i="1" dirty="0"/>
              <a:t>Agent Program</a:t>
            </a:r>
            <a:r>
              <a:rPr lang="en-US" altLang="en-US" dirty="0"/>
              <a:t>. </a:t>
            </a:r>
          </a:p>
          <a:p>
            <a:pPr algn="just">
              <a:buFont typeface="Arial" panose="020B0604020202020204" pitchFamily="34" charset="0"/>
              <a:buNone/>
            </a:pPr>
            <a:r>
              <a:rPr lang="en-US" altLang="en-US" i="1" dirty="0" smtClean="0"/>
              <a:t>    Agent = Architecture + Agent Program</a:t>
            </a:r>
            <a:endParaRPr lang="en-US" altLang="en-US" dirty="0" smtClean="0"/>
          </a:p>
          <a:p>
            <a:pPr marL="0" indent="0" algn="just">
              <a:buNone/>
            </a:pPr>
            <a:r>
              <a:rPr lang="en-US" altLang="en-US" dirty="0" smtClean="0"/>
              <a:t>Examples of Agent:-</a:t>
            </a:r>
          </a:p>
          <a:p>
            <a:pPr lvl="1">
              <a:buFont typeface="Wingdings" panose="05000000000000000000" pitchFamily="2" charset="2"/>
              <a:buChar char="ü"/>
            </a:pPr>
            <a:r>
              <a:rPr lang="en-US" altLang="en-US" sz="3200" dirty="0" smtClean="0"/>
              <a:t>A </a:t>
            </a:r>
            <a:r>
              <a:rPr lang="en-US" altLang="en-US" sz="3200" b="1" dirty="0" smtClean="0"/>
              <a:t>software agent</a:t>
            </a:r>
            <a:r>
              <a:rPr lang="en-US" altLang="en-US" sz="3200" dirty="0" smtClean="0"/>
              <a:t>  </a:t>
            </a:r>
          </a:p>
          <a:p>
            <a:pPr lvl="1">
              <a:buFont typeface="Wingdings" panose="05000000000000000000" pitchFamily="2" charset="2"/>
              <a:buChar char="ü"/>
            </a:pPr>
            <a:r>
              <a:rPr lang="en-US" altLang="en-US" sz="3200" dirty="0" smtClean="0"/>
              <a:t>A </a:t>
            </a:r>
            <a:r>
              <a:rPr lang="en-US" altLang="en-US" sz="3200" b="1" dirty="0" smtClean="0"/>
              <a:t>Human agent</a:t>
            </a:r>
            <a:r>
              <a:rPr lang="en-US" altLang="en-US" sz="3200" dirty="0" smtClean="0"/>
              <a:t> </a:t>
            </a:r>
          </a:p>
          <a:p>
            <a:pPr lvl="1" algn="just">
              <a:buFont typeface="Wingdings" panose="05000000000000000000" pitchFamily="2" charset="2"/>
              <a:buChar char="ü"/>
            </a:pPr>
            <a:r>
              <a:rPr lang="en-US" altLang="en-US" sz="3200" dirty="0" smtClean="0"/>
              <a:t>A </a:t>
            </a:r>
            <a:r>
              <a:rPr lang="en-US" altLang="en-US" sz="3200" b="1" dirty="0" smtClean="0"/>
              <a:t>Robotic agent</a:t>
            </a:r>
            <a:r>
              <a:rPr lang="en-US" altLang="en-US" dirty="0" smtClean="0"/>
              <a:t>  </a:t>
            </a:r>
            <a:endParaRPr lang="en-US" altLang="en-US" sz="2400" dirty="0"/>
          </a:p>
          <a:p>
            <a:pPr algn="just"/>
            <a:endParaRPr lang="en-US" altLang="en-US" dirty="0"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2FD9CE-F93E-4CA1-BBEA-D16FF9FC6BB1}"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286000" y="0"/>
            <a:ext cx="99060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a:t>
            </a:r>
            <a:r>
              <a:rPr lang="en-US" sz="3600" b="1" dirty="0"/>
              <a:t>Continue…</a:t>
            </a:r>
          </a:p>
        </p:txBody>
      </p:sp>
      <p:pic>
        <p:nvPicPr>
          <p:cNvPr id="410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77" y="96837"/>
            <a:ext cx="1632862" cy="92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06638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822959" y="1066800"/>
            <a:ext cx="10502537" cy="5654676"/>
          </a:xfrm>
        </p:spPr>
        <p:txBody>
          <a:bodyPr/>
          <a:lstStyle/>
          <a:p>
            <a:pPr algn="just"/>
            <a:r>
              <a:rPr lang="en-US" altLang="en-US" sz="2800" dirty="0"/>
              <a:t>The structure of an intelligent agent is a combination of architecture and agent program. It can be viewed as:</a:t>
            </a:r>
          </a:p>
          <a:p>
            <a:pPr algn="just">
              <a:buFont typeface="Arial" panose="020B0604020202020204" pitchFamily="34" charset="0"/>
              <a:buNone/>
            </a:pPr>
            <a:r>
              <a:rPr lang="en-US" altLang="en-US" sz="2800" dirty="0"/>
              <a:t>   Agent = Architecture + Agent program  </a:t>
            </a:r>
          </a:p>
          <a:p>
            <a:pPr algn="just"/>
            <a:r>
              <a:rPr lang="en-US" altLang="en-US" sz="2800" dirty="0"/>
              <a:t>Following are the main three terms involved in the structure of an AI agent:</a:t>
            </a:r>
          </a:p>
          <a:p>
            <a:pPr algn="just"/>
            <a:r>
              <a:rPr lang="en-US" altLang="en-US" sz="2800" b="1" dirty="0"/>
              <a:t>Architecture:</a:t>
            </a:r>
            <a:r>
              <a:rPr lang="en-US" altLang="en-US" sz="2800" dirty="0"/>
              <a:t> Architecture is machinery that an AI agent executes on.</a:t>
            </a:r>
          </a:p>
          <a:p>
            <a:pPr algn="just"/>
            <a:r>
              <a:rPr lang="en-US" altLang="en-US" sz="2800" b="1" dirty="0"/>
              <a:t>Agent Function:</a:t>
            </a:r>
            <a:r>
              <a:rPr lang="en-US" altLang="en-US" sz="2800" dirty="0"/>
              <a:t> Agent function is used to map a percept to an action.</a:t>
            </a:r>
          </a:p>
          <a:p>
            <a:pPr marL="0" indent="0" algn="just">
              <a:buNone/>
            </a:pPr>
            <a:endParaRPr lang="en-US" altLang="en-US" sz="2800" dirty="0"/>
          </a:p>
          <a:p>
            <a:pPr>
              <a:buFont typeface="Arial" panose="020B0604020202020204" pitchFamily="34" charset="0"/>
              <a:buNone/>
            </a:pPr>
            <a:endParaRPr lang="en-US" altLang="en-US" sz="2400" dirty="0"/>
          </a:p>
          <a:p>
            <a:pPr algn="just"/>
            <a:endParaRPr lang="en-US" altLang="en-US" sz="24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9E338D6F-6205-4CC9-A8F7-A6B576F486F4}" type="slidenum">
              <a:rPr lang="en-US" altLang="en-US">
                <a:solidFill>
                  <a:srgbClr val="898989"/>
                </a:solidFill>
                <a:latin typeface="Calibri" panose="020F0502020204030204" pitchFamily="34" charset="0"/>
              </a:rPr>
              <a:pPr eaLnBrk="1" fontAlgn="base" hangingPunct="1">
                <a:spcBef>
                  <a:spcPct val="0"/>
                </a:spcBef>
                <a:spcAft>
                  <a:spcPct val="0"/>
                </a:spcAft>
              </a:pPr>
              <a:t>11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220686" y="0"/>
            <a:ext cx="9971314" cy="79683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solidFill>
                  <a:prstClr val="black"/>
                </a:solidFill>
                <a:latin typeface="Calibri"/>
              </a:rPr>
              <a:t>Structure of an AI Agent</a:t>
            </a:r>
          </a:p>
        </p:txBody>
      </p:sp>
      <p:pic>
        <p:nvPicPr>
          <p:cNvPr id="1741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88" y="0"/>
            <a:ext cx="1655994" cy="935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101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1045029" y="990600"/>
            <a:ext cx="10537371" cy="5730876"/>
          </a:xfrm>
        </p:spPr>
        <p:txBody>
          <a:bodyPr/>
          <a:lstStyle/>
          <a:p>
            <a:pPr algn="just">
              <a:buFont typeface="Arial" panose="020B0604020202020204" pitchFamily="34" charset="0"/>
              <a:buNone/>
            </a:pPr>
            <a:r>
              <a:rPr lang="en-US" altLang="en-US" sz="2800" b="1" dirty="0"/>
              <a:t>   Agent program:</a:t>
            </a:r>
            <a:r>
              <a:rPr lang="en-US" altLang="en-US" sz="2800" dirty="0"/>
              <a:t> Agent program is an implementation of agent function. An agent program executes on the physical architecture to produce function f.</a:t>
            </a:r>
            <a:endParaRPr lang="en-US" altLang="en-US" sz="2800" b="1" dirty="0"/>
          </a:p>
          <a:p>
            <a:pPr algn="just"/>
            <a:r>
              <a:rPr lang="en-US" altLang="en-US" sz="2800" b="1" dirty="0"/>
              <a:t>PEAS Representation</a:t>
            </a:r>
          </a:p>
          <a:p>
            <a:pPr algn="just">
              <a:buFont typeface="Arial" panose="020B0604020202020204" pitchFamily="34" charset="0"/>
              <a:buNone/>
            </a:pPr>
            <a:r>
              <a:rPr lang="en-US" altLang="en-US" sz="2800" dirty="0"/>
              <a:t>    PEAS is a type of model on which an AI agent works upon. When we define an AI agent or rational agent, then we can group its properties under PEAS representation model. It is made up of four words:</a:t>
            </a:r>
          </a:p>
          <a:p>
            <a:pPr algn="just"/>
            <a:r>
              <a:rPr lang="en-US" altLang="en-US" sz="2800" b="1" dirty="0"/>
              <a:t>P:</a:t>
            </a:r>
            <a:r>
              <a:rPr lang="en-US" altLang="en-US" sz="2800" dirty="0"/>
              <a:t> Performance measure</a:t>
            </a:r>
          </a:p>
          <a:p>
            <a:pPr algn="just"/>
            <a:r>
              <a:rPr lang="en-US" altLang="en-US" sz="2800" b="1" dirty="0"/>
              <a:t>E:</a:t>
            </a:r>
            <a:r>
              <a:rPr lang="en-US" altLang="en-US" sz="2800" dirty="0"/>
              <a:t> Environment</a:t>
            </a:r>
          </a:p>
          <a:p>
            <a:pPr algn="just"/>
            <a:r>
              <a:rPr lang="en-US" altLang="en-US" sz="2800" b="1" dirty="0"/>
              <a:t>A:</a:t>
            </a:r>
            <a:r>
              <a:rPr lang="en-US" altLang="en-US" sz="2800" dirty="0"/>
              <a:t> Actuators</a:t>
            </a:r>
          </a:p>
          <a:p>
            <a:pPr algn="just"/>
            <a:r>
              <a:rPr lang="en-US" altLang="en-US" sz="2800" b="1" dirty="0"/>
              <a:t>S:</a:t>
            </a:r>
            <a:r>
              <a:rPr lang="en-US" altLang="en-US" sz="2800" dirty="0"/>
              <a:t> Sensors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0453D3CD-15D2-4C82-9582-BAEE7131E560}" type="slidenum">
              <a:rPr lang="en-US" altLang="en-US">
                <a:solidFill>
                  <a:srgbClr val="898989"/>
                </a:solidFill>
                <a:latin typeface="Calibri" panose="020F0502020204030204" pitchFamily="34" charset="0"/>
              </a:rPr>
              <a:pPr eaLnBrk="1" fontAlgn="base" hangingPunct="1">
                <a:spcBef>
                  <a:spcPct val="0"/>
                </a:spcBef>
                <a:spcAft>
                  <a:spcPct val="0"/>
                </a:spcAft>
              </a:pPr>
              <a:t>12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207623" y="0"/>
            <a:ext cx="9984377" cy="78377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Continue…</a:t>
            </a:r>
          </a:p>
        </p:txBody>
      </p:sp>
      <p:pic>
        <p:nvPicPr>
          <p:cNvPr id="1843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1754226"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034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1123405" y="838200"/>
            <a:ext cx="10620103" cy="5883276"/>
          </a:xfrm>
        </p:spPr>
        <p:txBody>
          <a:bodyPr/>
          <a:lstStyle/>
          <a:p>
            <a:pPr algn="just">
              <a:buFont typeface="Arial" panose="020B0604020202020204" pitchFamily="34" charset="0"/>
              <a:buNone/>
            </a:pPr>
            <a:r>
              <a:rPr lang="en-US" altLang="en-US" sz="2800" dirty="0" smtClean="0"/>
              <a:t>     Here </a:t>
            </a:r>
            <a:r>
              <a:rPr lang="en-US" altLang="en-US" sz="2800" dirty="0"/>
              <a:t>performance measure is the objective for the success of an agent's behavior</a:t>
            </a:r>
          </a:p>
          <a:p>
            <a:pPr algn="just">
              <a:buFont typeface="Arial" panose="020B0604020202020204" pitchFamily="34" charset="0"/>
              <a:buNone/>
            </a:pPr>
            <a:r>
              <a:rPr lang="en-US" altLang="en-US" sz="2800" b="1" dirty="0"/>
              <a:t>    PEAS for self-driving cars:</a:t>
            </a:r>
            <a:endParaRPr lang="en-US" altLang="en-US" sz="2800" dirty="0"/>
          </a:p>
          <a:p>
            <a:pPr algn="just">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a:p>
            <a:pPr algn="just">
              <a:buFont typeface="Arial" panose="020B0604020202020204" pitchFamily="34" charset="0"/>
              <a:buNone/>
            </a:pPr>
            <a:r>
              <a:rPr lang="en-US" altLang="en-US" sz="2800" dirty="0"/>
              <a:t> </a:t>
            </a:r>
          </a:p>
          <a:p>
            <a:pPr algn="just">
              <a:buFont typeface="Arial" panose="020B0604020202020204" pitchFamily="34" charset="0"/>
              <a:buNone/>
            </a:pPr>
            <a:endParaRPr lang="en-US" altLang="en-US" sz="24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EFDAEFC-607E-431A-8CA0-7CDE815DEB4A}" type="slidenum">
              <a:rPr lang="en-US" altLang="en-US">
                <a:solidFill>
                  <a:srgbClr val="898989"/>
                </a:solidFill>
                <a:latin typeface="Calibri" panose="020F0502020204030204" pitchFamily="34" charset="0"/>
              </a:rPr>
              <a:pPr eaLnBrk="1" fontAlgn="base" hangingPunct="1">
                <a:spcBef>
                  <a:spcPct val="0"/>
                </a:spcBef>
                <a:spcAft>
                  <a:spcPct val="0"/>
                </a:spcAft>
              </a:pPr>
              <a:t>13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116183" y="-1"/>
            <a:ext cx="10075817" cy="74458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Continue…</a:t>
            </a:r>
          </a:p>
        </p:txBody>
      </p:sp>
      <p:pic>
        <p:nvPicPr>
          <p:cNvPr id="1946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79129" cy="94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03551"/>
            <a:ext cx="7696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988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992777" y="990600"/>
            <a:ext cx="10789920" cy="5730876"/>
          </a:xfrm>
        </p:spPr>
        <p:txBody>
          <a:bodyPr/>
          <a:lstStyle/>
          <a:p>
            <a:pPr marL="0" indent="0" algn="just">
              <a:buNone/>
            </a:pPr>
            <a:r>
              <a:rPr lang="en-US" altLang="en-US" sz="2800" dirty="0"/>
              <a:t>Let's suppose a self-driving car then PEAS representation will be</a:t>
            </a:r>
            <a:r>
              <a:rPr lang="en-US" altLang="en-US" sz="2800" dirty="0" smtClean="0"/>
              <a:t>:</a:t>
            </a:r>
          </a:p>
          <a:p>
            <a:pPr marL="0" indent="0" algn="just">
              <a:buNone/>
            </a:pPr>
            <a:endParaRPr lang="en-US" altLang="en-US" sz="2800" dirty="0"/>
          </a:p>
          <a:p>
            <a:pPr algn="just">
              <a:buFont typeface="Wingdings" panose="05000000000000000000" pitchFamily="2" charset="2"/>
              <a:buChar char="ü"/>
            </a:pPr>
            <a:r>
              <a:rPr lang="en-US" altLang="en-US" sz="2800" b="1" dirty="0"/>
              <a:t>Performance:</a:t>
            </a:r>
            <a:r>
              <a:rPr lang="en-US" altLang="en-US" sz="2800" dirty="0"/>
              <a:t> Safety, time, legal drive, </a:t>
            </a:r>
            <a:r>
              <a:rPr lang="en-US" altLang="en-US" sz="2800" dirty="0" smtClean="0"/>
              <a:t>comfort</a:t>
            </a:r>
          </a:p>
          <a:p>
            <a:pPr marL="0" indent="0" algn="just">
              <a:buNone/>
            </a:pPr>
            <a:endParaRPr lang="en-US" altLang="en-US" sz="2800" dirty="0"/>
          </a:p>
          <a:p>
            <a:pPr algn="just">
              <a:buFont typeface="Wingdings" panose="05000000000000000000" pitchFamily="2" charset="2"/>
              <a:buChar char="ü"/>
            </a:pPr>
            <a:r>
              <a:rPr lang="en-US" altLang="en-US" sz="2800" b="1" dirty="0"/>
              <a:t>Environment:</a:t>
            </a:r>
            <a:r>
              <a:rPr lang="en-US" altLang="en-US" sz="2800" dirty="0"/>
              <a:t> Roads, other vehicles, road signs, </a:t>
            </a:r>
            <a:r>
              <a:rPr lang="en-US" altLang="en-US" sz="2800" dirty="0" smtClean="0"/>
              <a:t>pedestrian</a:t>
            </a:r>
          </a:p>
          <a:p>
            <a:pPr marL="0" indent="0" algn="just">
              <a:buNone/>
            </a:pPr>
            <a:endParaRPr lang="en-US" altLang="en-US" sz="2800" dirty="0"/>
          </a:p>
          <a:p>
            <a:pPr algn="just">
              <a:buFont typeface="Wingdings" panose="05000000000000000000" pitchFamily="2" charset="2"/>
              <a:buChar char="ü"/>
            </a:pPr>
            <a:r>
              <a:rPr lang="en-US" altLang="en-US" sz="2800" b="1" dirty="0"/>
              <a:t>Actuators:</a:t>
            </a:r>
            <a:r>
              <a:rPr lang="en-US" altLang="en-US" sz="2800" dirty="0"/>
              <a:t> Steering, accelerator, brake, signal, </a:t>
            </a:r>
            <a:r>
              <a:rPr lang="en-US" altLang="en-US" sz="2800" dirty="0" smtClean="0"/>
              <a:t>horn</a:t>
            </a:r>
          </a:p>
          <a:p>
            <a:pPr marL="0" indent="0" algn="just">
              <a:buNone/>
            </a:pPr>
            <a:endParaRPr lang="en-US" altLang="en-US" sz="2800" dirty="0"/>
          </a:p>
          <a:p>
            <a:pPr algn="just">
              <a:buFont typeface="Wingdings" panose="05000000000000000000" pitchFamily="2" charset="2"/>
              <a:buChar char="ü"/>
            </a:pPr>
            <a:r>
              <a:rPr lang="en-US" altLang="en-US" sz="2800" b="1" dirty="0"/>
              <a:t>Sensors:</a:t>
            </a:r>
            <a:r>
              <a:rPr lang="en-US" altLang="en-US" sz="2800" dirty="0"/>
              <a:t> Camera, GPS, speedometer, odometer, accelerometer, sonar.</a:t>
            </a:r>
          </a:p>
          <a:p>
            <a:pPr>
              <a:lnSpc>
                <a:spcPct val="150000"/>
              </a:lnSpc>
              <a:buFont typeface="Arial" panose="020B0604020202020204" pitchFamily="34" charset="0"/>
              <a:buNone/>
            </a:pPr>
            <a:endParaRPr lang="en-US" altLang="en-US" sz="2800" dirty="0"/>
          </a:p>
          <a:p>
            <a:pPr>
              <a:lnSpc>
                <a:spcPct val="150000"/>
              </a:lnSpc>
              <a:buFont typeface="Arial" panose="020B0604020202020204" pitchFamily="34" charset="0"/>
              <a:buNone/>
            </a:pPr>
            <a:r>
              <a:rPr lang="en-US" altLang="en-US" sz="2800" dirty="0"/>
              <a:t/>
            </a:r>
            <a:br>
              <a:rPr lang="en-US" altLang="en-US" sz="2800" dirty="0"/>
            </a:br>
            <a:r>
              <a:rPr lang="en-US" altLang="en-US" sz="2800" dirty="0"/>
              <a:t> </a:t>
            </a:r>
          </a:p>
          <a:p>
            <a:pPr>
              <a:buFont typeface="Arial" panose="020B0604020202020204" pitchFamily="34" charset="0"/>
              <a:buNone/>
            </a:pPr>
            <a:endParaRPr lang="en-US" altLang="en-US" sz="2800" dirty="0"/>
          </a:p>
          <a:p>
            <a:pPr>
              <a:buFont typeface="Arial" panose="020B0604020202020204" pitchFamily="34" charset="0"/>
              <a:buNone/>
            </a:pP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2E6F43-90FD-43E2-97D9-824AD4C79ACB}" type="slidenum">
              <a:rPr lang="en-US" altLang="en-US">
                <a:solidFill>
                  <a:srgbClr val="898989"/>
                </a:solidFill>
                <a:latin typeface="Calibri" panose="020F0502020204030204" pitchFamily="34" charset="0"/>
              </a:rPr>
              <a:pPr eaLnBrk="1" hangingPunct="1"/>
              <a:t>14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0869" y="0"/>
            <a:ext cx="10141131" cy="79683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Continue…</a:t>
            </a:r>
          </a:p>
        </p:txBody>
      </p:sp>
      <p:pic>
        <p:nvPicPr>
          <p:cNvPr id="2048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45" y="80961"/>
            <a:ext cx="1610855" cy="90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429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a:buFont typeface="Wingdings" panose="05000000000000000000" pitchFamily="2" charset="2"/>
              <a:buChar char="q"/>
            </a:pPr>
            <a:r>
              <a:rPr lang="en-US" dirty="0" smtClean="0"/>
              <a:t> There </a:t>
            </a:r>
            <a:r>
              <a:rPr lang="en-US" dirty="0"/>
              <a:t>are five primary agents used in Artificial Intelligence based on their capability of perceiving intelligence. These agents are the following:</a:t>
            </a:r>
          </a:p>
          <a:p>
            <a:r>
              <a:rPr lang="en-US" dirty="0"/>
              <a:t>Simple Reflex Agents</a:t>
            </a:r>
          </a:p>
          <a:p>
            <a:r>
              <a:rPr lang="en-US" dirty="0"/>
              <a:t>Model-Based Reflex Agents</a:t>
            </a:r>
          </a:p>
          <a:p>
            <a:r>
              <a:rPr lang="en-US" dirty="0"/>
              <a:t>Goal-Based Agents</a:t>
            </a:r>
          </a:p>
          <a:p>
            <a:r>
              <a:rPr lang="en-US" dirty="0"/>
              <a:t>Utility-Based Agents</a:t>
            </a:r>
          </a:p>
          <a:p>
            <a:r>
              <a:rPr lang="en-US" dirty="0"/>
              <a:t>Learning Agents</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15</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What </a:t>
            </a:r>
            <a:r>
              <a:rPr lang="en-US" sz="3600" b="1" dirty="0"/>
              <a:t>is a Reflex Agent?</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287199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1796143" y="770709"/>
            <a:ext cx="8610600" cy="6019800"/>
          </a:xfrm>
        </p:spPr>
        <p:txBody>
          <a:bodyPr/>
          <a:lstStyle/>
          <a:p>
            <a:pPr algn="just">
              <a:buFont typeface="Arial" panose="020B0604020202020204" pitchFamily="34" charset="0"/>
              <a:buNone/>
            </a:pPr>
            <a:endParaRPr lang="en-US" altLang="en-US" sz="2800" dirty="0"/>
          </a:p>
          <a:p>
            <a:pPr>
              <a:buFont typeface="Arial" panose="020B0604020202020204" pitchFamily="34" charset="0"/>
              <a:buNone/>
            </a:pPr>
            <a:endParaRPr lang="en-US" altLang="en-US" dirty="0" smtClean="0"/>
          </a:p>
          <a:p>
            <a:pPr algn="just"/>
            <a:endParaRPr lang="en-US" altLang="en-US" sz="2400" dirty="0"/>
          </a:p>
          <a:p>
            <a:pPr algn="just">
              <a:buFont typeface="Wingdings" panose="05000000000000000000" pitchFamily="2" charset="2"/>
              <a:buChar char="Ø"/>
            </a:pPr>
            <a:endParaRPr lang="en-US" altLang="en-US" sz="2400" dirty="0"/>
          </a:p>
          <a:p>
            <a:pPr>
              <a:buFont typeface="Arial" panose="020B0604020202020204" pitchFamily="34" charset="0"/>
              <a:buNone/>
            </a:pPr>
            <a:endParaRPr lang="en-US" altLang="en-US" sz="2400" dirty="0"/>
          </a:p>
          <a:p>
            <a:pPr algn="just"/>
            <a:endParaRPr lang="en-US" altLang="en-US" sz="24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8D439A1E-DA8C-4BB0-9929-750736F43E85}" type="slidenum">
              <a:rPr lang="en-US" altLang="en-US">
                <a:solidFill>
                  <a:srgbClr val="898989"/>
                </a:solidFill>
                <a:latin typeface="Calibri" panose="020F0502020204030204" pitchFamily="34" charset="0"/>
              </a:rPr>
              <a:pPr eaLnBrk="1" fontAlgn="base" hangingPunct="1">
                <a:spcBef>
                  <a:spcPct val="0"/>
                </a:spcBef>
                <a:spcAft>
                  <a:spcPct val="0"/>
                </a:spcAft>
              </a:pPr>
              <a:t>16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895600" y="-1"/>
            <a:ext cx="9296400" cy="770709"/>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p>
          <a:p>
            <a:pPr algn="ctr" fontAlgn="base">
              <a:spcBef>
                <a:spcPct val="0"/>
              </a:spcBef>
              <a:spcAft>
                <a:spcPct val="0"/>
              </a:spcAft>
              <a:defRPr/>
            </a:pPr>
            <a:r>
              <a:rPr lang="en-US" sz="3600" b="1" dirty="0">
                <a:solidFill>
                  <a:prstClr val="black"/>
                </a:solidFill>
                <a:latin typeface="Calibri"/>
              </a:rPr>
              <a:t>Simple Reflex </a:t>
            </a:r>
            <a:r>
              <a:rPr lang="en-US" sz="3600" b="1" dirty="0" smtClean="0">
                <a:solidFill>
                  <a:prstClr val="black"/>
                </a:solidFill>
                <a:latin typeface="Calibri"/>
              </a:rPr>
              <a:t>agent</a:t>
            </a:r>
            <a:endParaRPr lang="en-US" sz="3600" b="1" dirty="0">
              <a:solidFill>
                <a:prstClr val="black"/>
              </a:solidFill>
              <a:latin typeface="Calibri"/>
            </a:endParaRPr>
          </a:p>
          <a:p>
            <a:pPr algn="ctr" fontAlgn="base">
              <a:spcBef>
                <a:spcPct val="0"/>
              </a:spcBef>
              <a:spcAft>
                <a:spcPct val="0"/>
              </a:spcAft>
              <a:defRPr/>
            </a:pPr>
            <a:endParaRPr lang="en-US" sz="3200" dirty="0">
              <a:solidFill>
                <a:prstClr val="black"/>
              </a:solidFill>
              <a:latin typeface="Calibri"/>
            </a:endParaRPr>
          </a:p>
        </p:txBody>
      </p:sp>
      <p:pic>
        <p:nvPicPr>
          <p:cNvPr id="717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53" y="0"/>
            <a:ext cx="1755569" cy="99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Types of AI A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369" y="1351521"/>
            <a:ext cx="9179242" cy="483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727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a:buFont typeface="Wingdings" panose="05000000000000000000" pitchFamily="2" charset="2"/>
              <a:buChar char="ü"/>
            </a:pPr>
            <a:r>
              <a:rPr lang="en-US" dirty="0"/>
              <a:t>The Simple reflex agents are the simplest agents. These agents take decisions on the basis of the current percepts and ignore the rest of the percept history.</a:t>
            </a:r>
          </a:p>
          <a:p>
            <a:pPr>
              <a:buFont typeface="Wingdings" panose="05000000000000000000" pitchFamily="2" charset="2"/>
              <a:buChar char="ü"/>
            </a:pPr>
            <a:r>
              <a:rPr lang="en-US" dirty="0"/>
              <a:t>These agents only succeed in the fully observable environment.</a:t>
            </a:r>
          </a:p>
          <a:p>
            <a:pPr>
              <a:buFont typeface="Wingdings" panose="05000000000000000000" pitchFamily="2" charset="2"/>
              <a:buChar char="ü"/>
            </a:pPr>
            <a:r>
              <a:rPr lang="en-US" dirty="0"/>
              <a:t>The Simple reflex agent does not consider any part of percepts history during their decision and action process.</a:t>
            </a:r>
          </a:p>
          <a:p>
            <a:pPr>
              <a:buFont typeface="Wingdings" panose="05000000000000000000" pitchFamily="2" charset="2"/>
              <a:buChar char="ü"/>
            </a:pPr>
            <a:r>
              <a:rPr lang="en-US" dirty="0"/>
              <a:t>The Simple reflex agent works on Condition-action rule, which means it maps the current state to action. Such as a Room Cleaner agent, it works only if there is dirt in the room.</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17</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a:t>
            </a:r>
            <a:r>
              <a:rPr lang="en-US" sz="3600" b="1" dirty="0"/>
              <a:t>Simple Reflex Agents</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90657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2057400" y="838200"/>
            <a:ext cx="8229600" cy="6019800"/>
          </a:xfrm>
        </p:spPr>
        <p:txBody>
          <a:bodyPr/>
          <a:lstStyle/>
          <a:p>
            <a:pPr marL="0" indent="0" algn="just">
              <a:buNone/>
            </a:pPr>
            <a:r>
              <a:rPr lang="en-US" altLang="en-US" dirty="0" smtClean="0"/>
              <a:t> </a:t>
            </a:r>
          </a:p>
          <a:p>
            <a:pPr>
              <a:buFont typeface="Arial" panose="020B0604020202020204" pitchFamily="34" charset="0"/>
              <a:buNone/>
            </a:pPr>
            <a:endParaRPr lang="en-US" altLang="en-US" sz="2400" dirty="0"/>
          </a:p>
          <a:p>
            <a:pPr algn="just"/>
            <a:endParaRPr lang="en-US" altLang="en-US" sz="24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AF4B30B0-18EB-45B7-ACD2-B7EC770D6E0F}" type="slidenum">
              <a:rPr lang="en-US" altLang="en-US">
                <a:solidFill>
                  <a:srgbClr val="898989"/>
                </a:solidFill>
                <a:latin typeface="Calibri" panose="020F0502020204030204" pitchFamily="34" charset="0"/>
              </a:rPr>
              <a:pPr eaLnBrk="1" fontAlgn="base" hangingPunct="1">
                <a:spcBef>
                  <a:spcPct val="0"/>
                </a:spcBef>
                <a:spcAft>
                  <a:spcPct val="0"/>
                </a:spcAft>
              </a:pPr>
              <a:t>18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377440" y="0"/>
            <a:ext cx="9718766" cy="94052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p>
          <a:p>
            <a:pPr algn="ctr" fontAlgn="base">
              <a:spcBef>
                <a:spcPct val="0"/>
              </a:spcBef>
              <a:spcAft>
                <a:spcPct val="0"/>
              </a:spcAft>
              <a:defRPr/>
            </a:pPr>
            <a:r>
              <a:rPr lang="en-US" sz="3600" b="1" dirty="0" smtClean="0">
                <a:solidFill>
                  <a:prstClr val="black"/>
                </a:solidFill>
                <a:latin typeface="Calibri"/>
              </a:rPr>
              <a:t>Model-Based </a:t>
            </a:r>
            <a:r>
              <a:rPr lang="en-US" sz="3600" b="1" dirty="0">
                <a:solidFill>
                  <a:prstClr val="black"/>
                </a:solidFill>
                <a:latin typeface="Calibri"/>
              </a:rPr>
              <a:t>R</a:t>
            </a:r>
            <a:r>
              <a:rPr lang="en-US" sz="3600" b="1" dirty="0" smtClean="0">
                <a:solidFill>
                  <a:prstClr val="black"/>
                </a:solidFill>
                <a:latin typeface="Calibri"/>
              </a:rPr>
              <a:t>eflex </a:t>
            </a:r>
            <a:r>
              <a:rPr lang="en-US" sz="3600" b="1" dirty="0">
                <a:solidFill>
                  <a:prstClr val="black"/>
                </a:solidFill>
                <a:latin typeface="Calibri"/>
              </a:rPr>
              <a:t>A</a:t>
            </a:r>
            <a:r>
              <a:rPr lang="en-US" sz="3600" b="1" dirty="0" smtClean="0">
                <a:solidFill>
                  <a:prstClr val="black"/>
                </a:solidFill>
                <a:latin typeface="Calibri"/>
              </a:rPr>
              <a:t>gent</a:t>
            </a:r>
            <a:endParaRPr lang="en-US" sz="3600" b="1" dirty="0">
              <a:solidFill>
                <a:prstClr val="black"/>
              </a:solidFill>
              <a:latin typeface="Calibri"/>
            </a:endParaRPr>
          </a:p>
          <a:p>
            <a:pPr algn="ctr" fontAlgn="base">
              <a:spcBef>
                <a:spcPct val="0"/>
              </a:spcBef>
              <a:spcAft>
                <a:spcPct val="0"/>
              </a:spcAft>
              <a:defRPr/>
            </a:pPr>
            <a:endParaRPr lang="en-US" sz="3200" dirty="0">
              <a:solidFill>
                <a:prstClr val="black"/>
              </a:solidFill>
              <a:latin typeface="Calibri"/>
            </a:endParaRPr>
          </a:p>
        </p:txBody>
      </p:sp>
      <p:pic>
        <p:nvPicPr>
          <p:cNvPr id="819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12" y="104504"/>
            <a:ext cx="1702262" cy="96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8" descr="Types of AI A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67097"/>
            <a:ext cx="8961808" cy="498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2263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r>
              <a:rPr lang="en-US" dirty="0"/>
              <a:t>The Model-based agent can work in a partially observable environment, and track the situation.</a:t>
            </a:r>
          </a:p>
          <a:p>
            <a:r>
              <a:rPr lang="en-US" dirty="0"/>
              <a:t>A model-based agent has two important factors:</a:t>
            </a:r>
          </a:p>
          <a:p>
            <a:pPr lvl="1"/>
            <a:r>
              <a:rPr lang="en-US" b="1" dirty="0"/>
              <a:t>Model:</a:t>
            </a:r>
            <a:r>
              <a:rPr lang="en-US" dirty="0"/>
              <a:t> It is knowledge about "how things happen in the world," so it is called a Model-based agent.</a:t>
            </a:r>
          </a:p>
          <a:p>
            <a:pPr lvl="1"/>
            <a:r>
              <a:rPr lang="en-US" b="1" dirty="0"/>
              <a:t>Internal State:</a:t>
            </a:r>
            <a:r>
              <a:rPr lang="en-US" dirty="0"/>
              <a:t> It is a representation of the current state based on percept history.</a:t>
            </a:r>
          </a:p>
          <a:p>
            <a:r>
              <a:rPr lang="en-US" dirty="0"/>
              <a:t>These agents have the model, "which is knowledge of the world" and based on the model they perform actions.</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19</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Model Based </a:t>
            </a:r>
            <a:r>
              <a:rPr lang="en-US" sz="3600" b="1" dirty="0"/>
              <a:t>Reflex Agents</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261649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F5CE655-EA9A-4AA3-B735-68A141890C7A}" type="datetime1">
              <a:rPr lang="en-US">
                <a:solidFill>
                  <a:prstClr val="black">
                    <a:tint val="75000"/>
                  </a:prstClr>
                </a:solidFill>
                <a:latin typeface="Calibri"/>
              </a:rPr>
              <a:pPr>
                <a:defRPr/>
              </a:pPr>
              <a:t>9/7/2021</a:t>
            </a:fld>
            <a:endParaRPr lang="en-US">
              <a:solidFill>
                <a:prstClr val="black">
                  <a:tint val="75000"/>
                </a:prstClr>
              </a:solidFill>
              <a:latin typeface="Calibri"/>
            </a:endParaRP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BA70E42C-E1D6-4E40-BD9B-9F171EE0A63F}" type="slidenum">
              <a:rPr lang="en-US" altLang="en-US" sz="1200">
                <a:solidFill>
                  <a:srgbClr val="898989"/>
                </a:solidFill>
                <a:cs typeface="Arial" panose="020B0604020202020204" pitchFamily="34" charset="0"/>
              </a:rPr>
              <a:pPr fontAlgn="base">
                <a:spcBef>
                  <a:spcPct val="0"/>
                </a:spcBef>
                <a:spcAft>
                  <a:spcPct val="0"/>
                </a:spcAft>
                <a:buNone/>
              </a:pPr>
              <a:t>2</a:t>
            </a:fld>
            <a:endParaRPr lang="en-US" altLang="en-US" sz="1200">
              <a:solidFill>
                <a:srgbClr val="898989"/>
              </a:solidFill>
              <a:cs typeface="Arial" panose="020B0604020202020204" pitchFamily="34" charset="0"/>
            </a:endParaRPr>
          </a:p>
        </p:txBody>
      </p:sp>
      <p:sp>
        <p:nvSpPr>
          <p:cNvPr id="7"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dirty="0"/>
              <a:t>Well –Posed Learning Problems:</a:t>
            </a:r>
            <a:endParaRPr lang="en-US" sz="3600" dirty="0">
              <a:solidFill>
                <a:prstClr val="black"/>
              </a:solidFill>
              <a:latin typeface="Calibri"/>
            </a:endParaRPr>
          </a:p>
        </p:txBody>
      </p:sp>
      <p:pic>
        <p:nvPicPr>
          <p:cNvPr id="615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609599" y="1600201"/>
            <a:ext cx="11316789" cy="4565468"/>
          </a:xfrm>
        </p:spPr>
        <p:txBody>
          <a:bodyPr/>
          <a:lstStyle/>
          <a:p>
            <a:pPr marL="0" indent="0">
              <a:buNone/>
            </a:pPr>
            <a:r>
              <a:rPr lang="en-US" sz="2800" dirty="0" smtClean="0"/>
              <a:t>Tom Mitchell’s definition of Machine Learning</a:t>
            </a:r>
          </a:p>
          <a:p>
            <a:pPr>
              <a:buFont typeface="Wingdings" panose="05000000000000000000" pitchFamily="2" charset="2"/>
              <a:buChar char="Ø"/>
            </a:pPr>
            <a:r>
              <a:rPr lang="en-US" sz="2800" dirty="0" smtClean="0"/>
              <a:t>A Computer program is said to learn from experience </a:t>
            </a:r>
            <a:r>
              <a:rPr lang="en-US" sz="2800" b="1" dirty="0" smtClean="0"/>
              <a:t>E</a:t>
            </a:r>
            <a:r>
              <a:rPr lang="en-US" sz="2800" dirty="0" smtClean="0"/>
              <a:t> for some class of tasks </a:t>
            </a:r>
            <a:r>
              <a:rPr lang="en-US" sz="2800" b="1" dirty="0" smtClean="0"/>
              <a:t>T</a:t>
            </a:r>
            <a:r>
              <a:rPr lang="en-US" sz="2800" dirty="0" smtClean="0"/>
              <a:t> and performance measure </a:t>
            </a:r>
            <a:r>
              <a:rPr lang="en-US" sz="2800" b="1" dirty="0" smtClean="0"/>
              <a:t>P</a:t>
            </a:r>
            <a:r>
              <a:rPr lang="en-US" sz="2800" dirty="0" smtClean="0"/>
              <a:t> if its performance on tasks </a:t>
            </a:r>
            <a:r>
              <a:rPr lang="en-US" sz="2800" b="1" dirty="0" smtClean="0"/>
              <a:t>T</a:t>
            </a:r>
            <a:r>
              <a:rPr lang="en-US" sz="2800" dirty="0" smtClean="0"/>
              <a:t> as measured by </a:t>
            </a:r>
            <a:r>
              <a:rPr lang="en-US" sz="2800" b="1" dirty="0" smtClean="0"/>
              <a:t>P</a:t>
            </a:r>
            <a:r>
              <a:rPr lang="en-US" sz="2800" dirty="0" smtClean="0"/>
              <a:t> improves with experience </a:t>
            </a:r>
            <a:r>
              <a:rPr lang="en-US" sz="2800" b="1" dirty="0" smtClean="0"/>
              <a:t>E</a:t>
            </a:r>
            <a:r>
              <a:rPr lang="en-US" sz="2800" dirty="0" smtClean="0"/>
              <a:t>.</a:t>
            </a:r>
          </a:p>
          <a:p>
            <a:pPr>
              <a:buFont typeface="Wingdings" panose="05000000000000000000" pitchFamily="2" charset="2"/>
              <a:buChar char="Ø"/>
            </a:pPr>
            <a:endParaRPr lang="en-US" sz="2800" dirty="0" smtClean="0"/>
          </a:p>
          <a:p>
            <a:pPr>
              <a:buFont typeface="Wingdings" panose="05000000000000000000" pitchFamily="2" charset="2"/>
              <a:buChar char="Ø"/>
            </a:pPr>
            <a:r>
              <a:rPr lang="en-US" sz="2800" dirty="0" smtClean="0"/>
              <a:t>A well – posed learning problem must have following three features:</a:t>
            </a:r>
          </a:p>
          <a:p>
            <a:pPr marL="971550" lvl="1" indent="-514350">
              <a:buFont typeface="+mj-lt"/>
              <a:buAutoNum type="romanLcPeriod"/>
            </a:pPr>
            <a:r>
              <a:rPr lang="en-US" dirty="0" smtClean="0"/>
              <a:t>The class of Tasks</a:t>
            </a:r>
          </a:p>
          <a:p>
            <a:pPr marL="971550" lvl="1" indent="-514350">
              <a:buFont typeface="+mj-lt"/>
              <a:buAutoNum type="romanLcPeriod"/>
            </a:pPr>
            <a:r>
              <a:rPr lang="en-US" dirty="0" smtClean="0"/>
              <a:t>Measure of performance</a:t>
            </a:r>
          </a:p>
          <a:p>
            <a:pPr marL="971550" lvl="1" indent="-514350">
              <a:buFont typeface="+mj-lt"/>
              <a:buAutoNum type="romanLcPeriod"/>
            </a:pPr>
            <a:r>
              <a:rPr lang="en-US" dirty="0" smtClean="0"/>
              <a:t>Source of Experience</a:t>
            </a:r>
          </a:p>
          <a:p>
            <a:endParaRPr lang="en-US" dirty="0"/>
          </a:p>
        </p:txBody>
      </p:sp>
    </p:spTree>
    <p:extLst>
      <p:ext uri="{BB962C8B-B14F-4D97-AF65-F5344CB8AC3E}">
        <p14:creationId xmlns:p14="http://schemas.microsoft.com/office/powerpoint/2010/main" val="362920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2057400" y="838200"/>
            <a:ext cx="8229600" cy="5791200"/>
          </a:xfrm>
        </p:spPr>
        <p:txBody>
          <a:bodyPr/>
          <a:lstStyle/>
          <a:p>
            <a:pPr algn="just">
              <a:buFont typeface="Arial" panose="020B0604020202020204" pitchFamily="34" charset="0"/>
              <a:buNone/>
            </a:pPr>
            <a:endParaRPr lang="en-US" altLang="en-US" sz="2800"/>
          </a:p>
          <a:p>
            <a:pPr>
              <a:buFont typeface="Arial" panose="020B0604020202020204" pitchFamily="34" charset="0"/>
              <a:buNone/>
            </a:pPr>
            <a:endParaRPr lang="en-US" altLang="en-US" sz="240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D3ADE198-1424-4FCA-A000-B123B1FD629C}" type="slidenum">
              <a:rPr lang="en-US" altLang="en-US">
                <a:solidFill>
                  <a:srgbClr val="898989"/>
                </a:solidFill>
                <a:latin typeface="Calibri" panose="020F0502020204030204" pitchFamily="34" charset="0"/>
              </a:rPr>
              <a:pPr eaLnBrk="1" fontAlgn="base" hangingPunct="1">
                <a:spcBef>
                  <a:spcPct val="0"/>
                </a:spcBef>
                <a:spcAft>
                  <a:spcPct val="0"/>
                </a:spcAft>
              </a:pPr>
              <a:t>20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smtClean="0">
                <a:solidFill>
                  <a:prstClr val="black"/>
                </a:solidFill>
                <a:latin typeface="Calibri"/>
              </a:rPr>
              <a:t>Goal-Based </a:t>
            </a:r>
            <a:r>
              <a:rPr lang="en-US" sz="3600" b="1" dirty="0">
                <a:solidFill>
                  <a:prstClr val="black"/>
                </a:solidFill>
                <a:latin typeface="Calibri"/>
              </a:rPr>
              <a:t>A</a:t>
            </a:r>
            <a:r>
              <a:rPr lang="en-US" sz="3600" b="1" dirty="0" smtClean="0">
                <a:solidFill>
                  <a:prstClr val="black"/>
                </a:solidFill>
                <a:latin typeface="Calibri"/>
              </a:rPr>
              <a:t>gents</a:t>
            </a:r>
            <a:endParaRPr lang="en-US" sz="3600" b="1" dirty="0">
              <a:solidFill>
                <a:prstClr val="black"/>
              </a:solidFill>
              <a:latin typeface="Calibri"/>
            </a:endParaRPr>
          </a:p>
        </p:txBody>
      </p:sp>
      <p:pic>
        <p:nvPicPr>
          <p:cNvPr id="1024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4" y="117567"/>
            <a:ext cx="161928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Types of AI A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753" y="914399"/>
            <a:ext cx="9254738" cy="5930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1479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r>
              <a:rPr lang="en-US" dirty="0"/>
              <a:t>The knowledge of the current state environment is not always sufficient to decide for an agent to what to do.</a:t>
            </a:r>
          </a:p>
          <a:p>
            <a:r>
              <a:rPr lang="en-US" dirty="0"/>
              <a:t>The agent needs to know its goal which describes desirable situations.</a:t>
            </a:r>
          </a:p>
          <a:p>
            <a:r>
              <a:rPr lang="en-US" dirty="0"/>
              <a:t>Goal-based agents expand the capabilities of the model-based agent by having the "goal" information.</a:t>
            </a:r>
          </a:p>
          <a:p>
            <a:r>
              <a:rPr lang="en-US" dirty="0"/>
              <a:t>They choose an action, so that they can achieve the goal.</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21</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Goal Based </a:t>
            </a:r>
            <a:r>
              <a:rPr lang="en-US" sz="3600" b="1" dirty="0"/>
              <a:t>Reflex Agents</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175928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2057400" y="1143000"/>
            <a:ext cx="8229600" cy="5486400"/>
          </a:xfrm>
        </p:spPr>
        <p:txBody>
          <a:bodyPr/>
          <a:lstStyle/>
          <a:p>
            <a:pPr>
              <a:buFont typeface="Arial" panose="020B0604020202020204" pitchFamily="34" charset="0"/>
              <a:buNone/>
            </a:pPr>
            <a:r>
              <a:rPr lang="en-US" altLang="en-US" sz="2400" b="1"/>
              <a:t> </a:t>
            </a:r>
            <a:endParaRPr lang="en-US" altLang="en-US" sz="2400"/>
          </a:p>
          <a:p>
            <a:pPr>
              <a:buFont typeface="Arial" panose="020B0604020202020204" pitchFamily="34" charset="0"/>
              <a:buNone/>
            </a:pPr>
            <a:endParaRPr lang="en-US" altLang="en-US" sz="2400"/>
          </a:p>
          <a:p>
            <a:pPr algn="just"/>
            <a:endParaRPr lang="en-US" altLang="en-US" sz="240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8D6C04D2-AF94-4DEF-946A-8500DD818A16}" type="slidenum">
              <a:rPr lang="en-US" altLang="en-US">
                <a:solidFill>
                  <a:srgbClr val="898989"/>
                </a:solidFill>
                <a:latin typeface="Calibri" panose="020F0502020204030204" pitchFamily="34" charset="0"/>
              </a:rPr>
              <a:pPr eaLnBrk="1" fontAlgn="base" hangingPunct="1">
                <a:spcBef>
                  <a:spcPct val="0"/>
                </a:spcBef>
                <a:spcAft>
                  <a:spcPct val="0"/>
                </a:spcAft>
              </a:pPr>
              <a:t>22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b="1" dirty="0"/>
              <a:t>Utility Based </a:t>
            </a:r>
            <a:r>
              <a:rPr lang="en-US" sz="3200" b="1" dirty="0" smtClean="0"/>
              <a:t>Agents</a:t>
            </a:r>
            <a:endParaRPr lang="en-US" sz="3200" dirty="0">
              <a:solidFill>
                <a:prstClr val="black"/>
              </a:solidFill>
              <a:latin typeface="Calibri"/>
            </a:endParaRPr>
          </a:p>
        </p:txBody>
      </p:sp>
      <p:pic>
        <p:nvPicPr>
          <p:cNvPr id="1229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3" y="70697"/>
            <a:ext cx="1600200" cy="90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Types of AI A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063" y="926800"/>
            <a:ext cx="8771494" cy="593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6508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r>
              <a:rPr lang="en-US" dirty="0"/>
              <a:t>These agents are similar to the goal-based agent but provide an extra component of utility measurement which makes them different by providing a measure of success at a given state.</a:t>
            </a:r>
          </a:p>
          <a:p>
            <a:r>
              <a:rPr lang="en-US" dirty="0"/>
              <a:t>Utility-based agent act based not only goals but also the best way to achieve the goal.</a:t>
            </a:r>
          </a:p>
          <a:p>
            <a:r>
              <a:rPr lang="en-US" dirty="0"/>
              <a:t>The Utility-based agent is useful when there are multiple possible alternatives, and an agent has to choose in order to perform the best action.</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23</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Utility Based </a:t>
            </a:r>
            <a:r>
              <a:rPr lang="en-US" sz="3600" b="1" dirty="0"/>
              <a:t>Agents</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572285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2057400" y="1143000"/>
            <a:ext cx="8229600" cy="5486400"/>
          </a:xfrm>
        </p:spPr>
        <p:txBody>
          <a:bodyPr/>
          <a:lstStyle/>
          <a:p>
            <a:pPr>
              <a:buFont typeface="Arial" panose="020B0604020202020204" pitchFamily="34" charset="0"/>
              <a:buNone/>
            </a:pPr>
            <a:r>
              <a:rPr lang="en-US" altLang="en-US" sz="2400" b="1"/>
              <a:t> </a:t>
            </a:r>
            <a:endParaRPr lang="en-US" altLang="en-US" sz="2400"/>
          </a:p>
          <a:p>
            <a:pPr>
              <a:buFont typeface="Arial" panose="020B0604020202020204" pitchFamily="34" charset="0"/>
              <a:buNone/>
            </a:pPr>
            <a:endParaRPr lang="en-US" altLang="en-US" sz="2400"/>
          </a:p>
          <a:p>
            <a:pPr algn="just"/>
            <a:endParaRPr lang="en-US" altLang="en-US" sz="240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fld id="{57BA3E72-C1FC-475A-A091-18233C5E6A3C}" type="slidenum">
              <a:rPr lang="en-US" altLang="en-US">
                <a:solidFill>
                  <a:srgbClr val="898989"/>
                </a:solidFill>
                <a:latin typeface="Calibri" panose="020F0502020204030204" pitchFamily="34" charset="0"/>
              </a:rPr>
              <a:pPr eaLnBrk="1" fontAlgn="base" hangingPunct="1">
                <a:spcBef>
                  <a:spcPct val="0"/>
                </a:spcBef>
                <a:spcAft>
                  <a:spcPct val="0"/>
                </a:spcAft>
              </a:pPr>
              <a:t>24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351314" y="0"/>
            <a:ext cx="9840686" cy="8229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200" b="1" dirty="0"/>
              <a:t>Learning Agents</a:t>
            </a:r>
            <a:endParaRPr lang="en-US" sz="3200" dirty="0">
              <a:solidFill>
                <a:prstClr val="black"/>
              </a:solidFill>
              <a:latin typeface="Calibri"/>
            </a:endParaRPr>
          </a:p>
        </p:txBody>
      </p:sp>
      <p:pic>
        <p:nvPicPr>
          <p:cNvPr id="1434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67" y="1"/>
            <a:ext cx="1713960" cy="96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descr="Types of AI Ag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803" y="1066799"/>
            <a:ext cx="9030293" cy="56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786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r>
              <a:rPr lang="en-US" dirty="0"/>
              <a:t>A learning agent in AI is the type of agent which can learn from its past experiences, or it has learning capabilities.</a:t>
            </a:r>
          </a:p>
          <a:p>
            <a:r>
              <a:rPr lang="en-US" dirty="0"/>
              <a:t>It starts to act with basic knowledge and then able to act and adapt automatically through learning</a:t>
            </a:r>
            <a:r>
              <a:rPr lang="en-US" dirty="0" smtClean="0"/>
              <a:t>.</a:t>
            </a:r>
          </a:p>
          <a:p>
            <a:r>
              <a:rPr lang="en-US" dirty="0"/>
              <a:t>A learning agent has mainly four conceptual components, which are:</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25</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Learning Agents</a:t>
            </a:r>
            <a:endParaRPr lang="en-US" sz="3600" b="1" dirty="0"/>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917263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lvl="1"/>
            <a:r>
              <a:rPr lang="en-US" b="1" dirty="0" smtClean="0"/>
              <a:t>Learning </a:t>
            </a:r>
            <a:r>
              <a:rPr lang="en-US" b="1" dirty="0"/>
              <a:t>element:</a:t>
            </a:r>
            <a:r>
              <a:rPr lang="en-US" dirty="0"/>
              <a:t> It is responsible for making improvements by learning from </a:t>
            </a:r>
            <a:r>
              <a:rPr lang="en-US" dirty="0" smtClean="0"/>
              <a:t>environment</a:t>
            </a:r>
          </a:p>
          <a:p>
            <a:pPr marL="457200" lvl="1" indent="0">
              <a:buNone/>
            </a:pPr>
            <a:endParaRPr lang="en-US" dirty="0"/>
          </a:p>
          <a:p>
            <a:pPr lvl="1"/>
            <a:r>
              <a:rPr lang="en-US" b="1" dirty="0"/>
              <a:t>Critic:</a:t>
            </a:r>
            <a:r>
              <a:rPr lang="en-US" dirty="0"/>
              <a:t> Learning element takes feedback from critic which describes that how well the agent is doing with respect to a fixed performance standard</a:t>
            </a:r>
            <a:r>
              <a:rPr lang="en-US" dirty="0" smtClean="0"/>
              <a:t>.</a:t>
            </a:r>
          </a:p>
          <a:p>
            <a:pPr marL="457200" lvl="1" indent="0">
              <a:buNone/>
            </a:pPr>
            <a:endParaRPr lang="en-US" dirty="0"/>
          </a:p>
          <a:p>
            <a:pPr lvl="1"/>
            <a:r>
              <a:rPr lang="en-US" b="1" dirty="0"/>
              <a:t>Performance element:</a:t>
            </a:r>
            <a:r>
              <a:rPr lang="en-US" dirty="0"/>
              <a:t> It is responsible for selecting external action</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26</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Learning Agents</a:t>
            </a:r>
            <a:endParaRPr lang="en-US" sz="3600" b="1" dirty="0"/>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385957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lvl="1"/>
            <a:r>
              <a:rPr lang="en-US" b="1" dirty="0"/>
              <a:t>Problem generator:</a:t>
            </a:r>
            <a:r>
              <a:rPr lang="en-US" dirty="0"/>
              <a:t> This component is responsible for suggesting actions that will lead to new and informative experiences.</a:t>
            </a:r>
          </a:p>
          <a:p>
            <a:pPr lvl="1"/>
            <a:r>
              <a:rPr lang="en-US" altLang="en-US" dirty="0"/>
              <a:t>Problem generator will give the suggestion to improve the output for learning agent.</a:t>
            </a:r>
          </a:p>
          <a:p>
            <a:pPr lvl="1"/>
            <a:endParaRPr lang="en-US" dirty="0"/>
          </a:p>
          <a:p>
            <a:r>
              <a:rPr lang="en-US" dirty="0"/>
              <a:t>Hence, learning agents are able to learn, analyze performance, and look for new ways to improve the performance.</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27</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Learning Agents</a:t>
            </a:r>
            <a:endParaRPr lang="en-US" sz="3600" b="1" dirty="0"/>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3341357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849086" y="838200"/>
            <a:ext cx="9784080" cy="5883276"/>
          </a:xfrm>
        </p:spPr>
        <p:txBody>
          <a:bodyPr/>
          <a:lstStyle/>
          <a:p>
            <a:pPr algn="just">
              <a:buFont typeface="Arial" panose="020B0604020202020204" pitchFamily="34" charset="0"/>
              <a:buNone/>
            </a:pPr>
            <a:endParaRPr lang="en-US" altLang="en-US" sz="2800" dirty="0"/>
          </a:p>
          <a:p>
            <a:pPr marL="0" indent="0">
              <a:lnSpc>
                <a:spcPct val="150000"/>
              </a:lnSpc>
              <a:buNone/>
            </a:pPr>
            <a:r>
              <a:rPr lang="en-US" altLang="en-US" sz="2800" dirty="0"/>
              <a:t>Q1. Which instruments are used for perceiving and acting upon the environment?</a:t>
            </a:r>
            <a:br>
              <a:rPr lang="en-US" altLang="en-US" sz="2800" dirty="0"/>
            </a:br>
            <a:r>
              <a:rPr lang="en-US" altLang="en-US" sz="2800" dirty="0"/>
              <a:t>a) Sensors and Actuators</a:t>
            </a:r>
            <a:br>
              <a:rPr lang="en-US" altLang="en-US" sz="2800" dirty="0"/>
            </a:br>
            <a:r>
              <a:rPr lang="en-US" altLang="en-US" sz="2800" dirty="0"/>
              <a:t>b) Sensors</a:t>
            </a:r>
            <a:br>
              <a:rPr lang="en-US" altLang="en-US" sz="2800" dirty="0"/>
            </a:br>
            <a:r>
              <a:rPr lang="en-US" altLang="en-US" sz="2800" dirty="0"/>
              <a:t>c) Perceiver</a:t>
            </a:r>
            <a:br>
              <a:rPr lang="en-US" altLang="en-US" sz="2800" dirty="0"/>
            </a:br>
            <a:r>
              <a:rPr lang="en-US" altLang="en-US" sz="2800" dirty="0"/>
              <a:t>d) None of the mentioned</a:t>
            </a:r>
            <a:br>
              <a:rPr lang="en-US" altLang="en-US" sz="2800" dirty="0"/>
            </a:br>
            <a:r>
              <a:rPr lang="en-US" altLang="en-US" sz="2800" dirty="0"/>
              <a:t> </a:t>
            </a:r>
          </a:p>
          <a:p>
            <a:pPr>
              <a:buFont typeface="Arial" panose="020B0604020202020204" pitchFamily="34" charset="0"/>
              <a:buNone/>
            </a:pPr>
            <a:endParaRPr lang="en-US" altLang="en-US" sz="2800" dirty="0"/>
          </a:p>
          <a:p>
            <a:pPr>
              <a:buFont typeface="Arial" panose="020B0604020202020204" pitchFamily="34" charset="0"/>
              <a:buNone/>
            </a:pP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77D52D-7784-4EA8-A8D0-65E678AC05AF}" type="slidenum">
              <a:rPr lang="en-US" altLang="en-US">
                <a:solidFill>
                  <a:srgbClr val="898989"/>
                </a:solidFill>
                <a:latin typeface="Calibri" panose="020F0502020204030204" pitchFamily="34" charset="0"/>
              </a:rPr>
              <a:pPr eaLnBrk="1" hangingPunct="1"/>
              <a:t>28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181497" y="0"/>
            <a:ext cx="10010503" cy="838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151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1" y="540"/>
            <a:ext cx="1687729" cy="95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7767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1018903" y="990600"/>
            <a:ext cx="10123714" cy="5867400"/>
          </a:xfrm>
        </p:spPr>
        <p:txBody>
          <a:bodyPr/>
          <a:lstStyle/>
          <a:p>
            <a:pPr marL="0" indent="0">
              <a:lnSpc>
                <a:spcPct val="150000"/>
              </a:lnSpc>
              <a:buNone/>
            </a:pPr>
            <a:r>
              <a:rPr lang="en-US" altLang="en-US" sz="2800" dirty="0"/>
              <a:t>Q 2. What is meant by agent’s percept sequence?</a:t>
            </a:r>
            <a:br>
              <a:rPr lang="en-US" altLang="en-US" sz="2800" dirty="0"/>
            </a:br>
            <a:r>
              <a:rPr lang="en-US" altLang="en-US" sz="2800" dirty="0"/>
              <a:t>a) Used to perceive the environment</a:t>
            </a:r>
            <a:br>
              <a:rPr lang="en-US" altLang="en-US" sz="2800" dirty="0"/>
            </a:br>
            <a:r>
              <a:rPr lang="en-US" altLang="en-US" sz="2800" dirty="0"/>
              <a:t>b) Complete history of actuator</a:t>
            </a:r>
            <a:br>
              <a:rPr lang="en-US" altLang="en-US" sz="2800" dirty="0"/>
            </a:br>
            <a:r>
              <a:rPr lang="en-US" altLang="en-US" sz="2800" dirty="0"/>
              <a:t>c) Complete history of perceived things</a:t>
            </a:r>
            <a:br>
              <a:rPr lang="en-US" altLang="en-US" sz="2800" dirty="0"/>
            </a:br>
            <a:r>
              <a:rPr lang="en-US" altLang="en-US" sz="2800" dirty="0"/>
              <a:t>d) None of the mentioned</a:t>
            </a:r>
            <a:br>
              <a:rPr lang="en-US" altLang="en-US" sz="2800" dirty="0"/>
            </a:b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86B197-A01F-4F90-B021-313FDB4DE7DF}" type="slidenum">
              <a:rPr lang="en-US" altLang="en-US">
                <a:solidFill>
                  <a:srgbClr val="898989"/>
                </a:solidFill>
                <a:latin typeface="Calibri" panose="020F0502020204030204" pitchFamily="34" charset="0"/>
              </a:rPr>
              <a:pPr eaLnBrk="1" hangingPunct="1"/>
              <a:t>29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351314" y="0"/>
            <a:ext cx="9840686" cy="79683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253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 y="0"/>
            <a:ext cx="1754226"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903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b="1" dirty="0" smtClean="0"/>
              <a:t>To better filter emails as spam or not </a:t>
            </a:r>
          </a:p>
          <a:p>
            <a:pPr marL="0" indent="0">
              <a:buNone/>
            </a:pPr>
            <a:endParaRPr lang="en-US" dirty="0" smtClean="0"/>
          </a:p>
          <a:p>
            <a:r>
              <a:rPr lang="en-US" dirty="0" smtClean="0"/>
              <a:t>Task T – Classifying emails as spam or not</a:t>
            </a:r>
          </a:p>
          <a:p>
            <a:r>
              <a:rPr lang="en-US" dirty="0" smtClean="0"/>
              <a:t>Performance Measure P – The fraction of emails accurately classified as spam or not spam </a:t>
            </a:r>
          </a:p>
          <a:p>
            <a:r>
              <a:rPr lang="en-US" dirty="0" smtClean="0"/>
              <a:t>Experience  E– Observing you label emails as spam or not spam</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65074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901337" y="990600"/>
            <a:ext cx="10241280" cy="6063343"/>
          </a:xfrm>
        </p:spPr>
        <p:txBody>
          <a:bodyPr/>
          <a:lstStyle/>
          <a:p>
            <a:pPr marL="0" indent="0">
              <a:lnSpc>
                <a:spcPct val="150000"/>
              </a:lnSpc>
              <a:buNone/>
            </a:pPr>
            <a:r>
              <a:rPr lang="en-US" altLang="en-US" sz="2800" dirty="0"/>
              <a:t>Q3. How many types of agents are there in artificial intelligence?</a:t>
            </a:r>
            <a:br>
              <a:rPr lang="en-US" altLang="en-US" sz="2800" dirty="0"/>
            </a:br>
            <a:r>
              <a:rPr lang="en-US" altLang="en-US" sz="2800" dirty="0"/>
              <a:t>a) 1</a:t>
            </a:r>
            <a:br>
              <a:rPr lang="en-US" altLang="en-US" sz="2800" dirty="0"/>
            </a:br>
            <a:r>
              <a:rPr lang="en-US" altLang="en-US" sz="2800" dirty="0"/>
              <a:t>b) 2</a:t>
            </a:r>
            <a:br>
              <a:rPr lang="en-US" altLang="en-US" sz="2800" dirty="0"/>
            </a:br>
            <a:r>
              <a:rPr lang="en-US" altLang="en-US" sz="2800" dirty="0"/>
              <a:t>c) 3</a:t>
            </a:r>
            <a:br>
              <a:rPr lang="en-US" altLang="en-US" sz="2800" dirty="0"/>
            </a:br>
            <a:r>
              <a:rPr lang="en-US" altLang="en-US" sz="2800" dirty="0"/>
              <a:t>d) 4</a:t>
            </a:r>
            <a:br>
              <a:rPr lang="en-US" altLang="en-US" sz="2800" dirty="0"/>
            </a:br>
            <a:r>
              <a:rPr lang="en-US" altLang="en-US" sz="2800" dirty="0"/>
              <a:t> </a:t>
            </a:r>
          </a:p>
          <a:p>
            <a:pPr>
              <a:buFont typeface="Arial" panose="020B0604020202020204" pitchFamily="34" charset="0"/>
              <a:buNone/>
            </a:pP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067397-5C3E-4041-BC1D-A20ECA092731}" type="slidenum">
              <a:rPr lang="en-US" altLang="en-US">
                <a:solidFill>
                  <a:srgbClr val="898989"/>
                </a:solidFill>
                <a:latin typeface="Calibri" panose="020F0502020204030204" pitchFamily="34" charset="0"/>
              </a:rPr>
              <a:pPr eaLnBrk="1" hangingPunct="1"/>
              <a:t>30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79683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355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594"/>
            <a:ext cx="1719528" cy="97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818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1188719" y="990600"/>
            <a:ext cx="9980023" cy="5730876"/>
          </a:xfrm>
        </p:spPr>
        <p:txBody>
          <a:bodyPr/>
          <a:lstStyle/>
          <a:p>
            <a:pPr marL="0" indent="0">
              <a:lnSpc>
                <a:spcPct val="150000"/>
              </a:lnSpc>
              <a:buNone/>
            </a:pPr>
            <a:r>
              <a:rPr lang="en-US" altLang="en-US" sz="2800" dirty="0"/>
              <a:t>Q4.  What is the rule of simple reflex agent?</a:t>
            </a:r>
            <a:br>
              <a:rPr lang="en-US" altLang="en-US" sz="2800" dirty="0"/>
            </a:br>
            <a:r>
              <a:rPr lang="en-US" altLang="en-US" sz="2800" dirty="0"/>
              <a:t>a) Simple-action rule</a:t>
            </a:r>
            <a:br>
              <a:rPr lang="en-US" altLang="en-US" sz="2800" dirty="0"/>
            </a:br>
            <a:r>
              <a:rPr lang="en-US" altLang="en-US" sz="2800" dirty="0"/>
              <a:t>b) Condition-action rule</a:t>
            </a:r>
            <a:br>
              <a:rPr lang="en-US" altLang="en-US" sz="2800" dirty="0"/>
            </a:br>
            <a:r>
              <a:rPr lang="en-US" altLang="en-US" sz="2800" dirty="0"/>
              <a:t>c) Simple &amp; Condition-action rule</a:t>
            </a:r>
            <a:br>
              <a:rPr lang="en-US" altLang="en-US" sz="2800" dirty="0"/>
            </a:br>
            <a:r>
              <a:rPr lang="en-US" altLang="en-US" sz="2800" dirty="0"/>
              <a:t>d) None of the mentioned</a:t>
            </a:r>
            <a:br>
              <a:rPr lang="en-US" altLang="en-US" sz="2800" dirty="0"/>
            </a:br>
            <a:r>
              <a:rPr lang="en-US" altLang="en-US" sz="2800" dirty="0"/>
              <a:t> </a:t>
            </a:r>
          </a:p>
          <a:p>
            <a:pPr>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C95B13-13C2-4F5D-B7E8-1EEC80F29685}" type="slidenum">
              <a:rPr lang="en-US" altLang="en-US">
                <a:solidFill>
                  <a:srgbClr val="898989"/>
                </a:solidFill>
                <a:latin typeface="Calibri" panose="020F0502020204030204" pitchFamily="34" charset="0"/>
              </a:rPr>
              <a:pPr eaLnBrk="1" hangingPunct="1"/>
              <a:t>31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8985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458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0" y="1"/>
            <a:ext cx="175422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68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1071154" y="990600"/>
            <a:ext cx="10110652" cy="5730876"/>
          </a:xfrm>
        </p:spPr>
        <p:txBody>
          <a:bodyPr/>
          <a:lstStyle/>
          <a:p>
            <a:pPr>
              <a:lnSpc>
                <a:spcPct val="150000"/>
              </a:lnSpc>
              <a:buFont typeface="Arial" panose="020B0604020202020204" pitchFamily="34" charset="0"/>
              <a:buNone/>
            </a:pPr>
            <a:r>
              <a:rPr lang="en-US" altLang="en-US" sz="2800" dirty="0"/>
              <a:t>Q5. What are the composition for agents in artificial intelligence?</a:t>
            </a:r>
            <a:br>
              <a:rPr lang="en-US" altLang="en-US" sz="2800" dirty="0"/>
            </a:br>
            <a:r>
              <a:rPr lang="en-US" altLang="en-US" sz="2800" dirty="0"/>
              <a:t>a) Program</a:t>
            </a:r>
            <a:br>
              <a:rPr lang="en-US" altLang="en-US" sz="2800" dirty="0"/>
            </a:br>
            <a:r>
              <a:rPr lang="en-US" altLang="en-US" sz="2800" dirty="0"/>
              <a:t>b) Architecture</a:t>
            </a:r>
            <a:br>
              <a:rPr lang="en-US" altLang="en-US" sz="2800" dirty="0"/>
            </a:br>
            <a:r>
              <a:rPr lang="en-US" altLang="en-US" sz="2800" dirty="0"/>
              <a:t>c) Both Program &amp; Architecture</a:t>
            </a:r>
            <a:br>
              <a:rPr lang="en-US" altLang="en-US" sz="2800" dirty="0"/>
            </a:br>
            <a:r>
              <a:rPr lang="en-US" altLang="en-US" sz="2800" dirty="0"/>
              <a:t>d) None of the mentioned</a:t>
            </a:r>
            <a:br>
              <a:rPr lang="en-US" altLang="en-US" sz="2800" dirty="0"/>
            </a:b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E00995-F16C-4A62-86D6-328C8A80E7A8}" type="slidenum">
              <a:rPr lang="en-US" altLang="en-US">
                <a:solidFill>
                  <a:srgbClr val="898989"/>
                </a:solidFill>
                <a:latin typeface="Calibri" panose="020F0502020204030204" pitchFamily="34" charset="0"/>
              </a:rPr>
              <a:pPr eaLnBrk="1" hangingPunct="1"/>
              <a:t>32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8985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560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9" y="101731"/>
            <a:ext cx="1574074" cy="888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9386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1071154" y="990600"/>
            <a:ext cx="9215846" cy="5730876"/>
          </a:xfrm>
        </p:spPr>
        <p:txBody>
          <a:bodyPr/>
          <a:lstStyle/>
          <a:p>
            <a:pPr marL="0" indent="0">
              <a:lnSpc>
                <a:spcPct val="150000"/>
              </a:lnSpc>
              <a:buNone/>
            </a:pPr>
            <a:r>
              <a:rPr lang="en-US" altLang="en-US" sz="2800" dirty="0"/>
              <a:t>Q6.  In which agent does the problem generator is present?</a:t>
            </a:r>
            <a:br>
              <a:rPr lang="en-US" altLang="en-US" sz="2800" dirty="0"/>
            </a:br>
            <a:r>
              <a:rPr lang="en-US" altLang="en-US" sz="2800" dirty="0"/>
              <a:t>a) Learning agent</a:t>
            </a:r>
            <a:br>
              <a:rPr lang="en-US" altLang="en-US" sz="2800" dirty="0"/>
            </a:br>
            <a:r>
              <a:rPr lang="en-US" altLang="en-US" sz="2800" dirty="0"/>
              <a:t>b) Observing agent</a:t>
            </a:r>
            <a:br>
              <a:rPr lang="en-US" altLang="en-US" sz="2800" dirty="0"/>
            </a:br>
            <a:r>
              <a:rPr lang="en-US" altLang="en-US" sz="2800" dirty="0"/>
              <a:t>c) Reflex agent</a:t>
            </a:r>
            <a:br>
              <a:rPr lang="en-US" altLang="en-US" sz="2800" dirty="0"/>
            </a:br>
            <a:r>
              <a:rPr lang="en-US" altLang="en-US" sz="2800" dirty="0"/>
              <a:t>d) None of the mentioned</a:t>
            </a:r>
            <a:br>
              <a:rPr lang="en-US" altLang="en-US" sz="2800" dirty="0"/>
            </a:br>
            <a:r>
              <a:rPr lang="en-US" altLang="en-US" sz="2800" dirty="0"/>
              <a:t> </a:t>
            </a:r>
          </a:p>
          <a:p>
            <a:pPr>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28A7AE-3197-4DAF-A675-11EEEBE3A07E}" type="slidenum">
              <a:rPr lang="en-US" altLang="en-US">
                <a:solidFill>
                  <a:srgbClr val="898989"/>
                </a:solidFill>
                <a:latin typeface="Calibri" panose="020F0502020204030204" pitchFamily="34" charset="0"/>
              </a:rPr>
              <a:pPr eaLnBrk="1" hangingPunct="1"/>
              <a:t>33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1"/>
            <a:ext cx="10134600" cy="8752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663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 y="0"/>
            <a:ext cx="1549887" cy="875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744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293223" y="990600"/>
            <a:ext cx="9810206" cy="5867400"/>
          </a:xfrm>
        </p:spPr>
        <p:txBody>
          <a:bodyPr/>
          <a:lstStyle/>
          <a:p>
            <a:pPr marL="0" indent="0">
              <a:lnSpc>
                <a:spcPct val="150000"/>
              </a:lnSpc>
              <a:buNone/>
            </a:pPr>
            <a:r>
              <a:rPr lang="en-US" altLang="en-US" sz="2800" dirty="0"/>
              <a:t>Q7.  Which is used to improve the agents performance?</a:t>
            </a:r>
            <a:br>
              <a:rPr lang="en-US" altLang="en-US" sz="2800" dirty="0"/>
            </a:br>
            <a:r>
              <a:rPr lang="en-US" altLang="en-US" sz="2800" dirty="0"/>
              <a:t>a) Perceiving</a:t>
            </a:r>
            <a:br>
              <a:rPr lang="en-US" altLang="en-US" sz="2800" dirty="0"/>
            </a:br>
            <a:r>
              <a:rPr lang="en-US" altLang="en-US" sz="2800" dirty="0"/>
              <a:t>b) Learning</a:t>
            </a:r>
            <a:br>
              <a:rPr lang="en-US" altLang="en-US" sz="2800" dirty="0"/>
            </a:br>
            <a:r>
              <a:rPr lang="en-US" altLang="en-US" sz="2800" dirty="0"/>
              <a:t>c) Observing</a:t>
            </a:r>
            <a:br>
              <a:rPr lang="en-US" altLang="en-US" sz="2800" dirty="0"/>
            </a:br>
            <a:r>
              <a:rPr lang="en-US" altLang="en-US" sz="2800" dirty="0"/>
              <a:t>d) None of the mentioned</a:t>
            </a:r>
            <a:br>
              <a:rPr lang="en-US" altLang="en-US" sz="2800" dirty="0"/>
            </a:br>
            <a:r>
              <a:rPr lang="en-US" altLang="en-US" sz="2800" dirty="0"/>
              <a:t> </a:t>
            </a:r>
          </a:p>
          <a:p>
            <a:pPr>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F57904-6033-4044-B4D9-BA9215FEAA55}" type="slidenum">
              <a:rPr lang="en-US" altLang="en-US">
                <a:solidFill>
                  <a:srgbClr val="898989"/>
                </a:solidFill>
                <a:latin typeface="Calibri" panose="020F0502020204030204" pitchFamily="34" charset="0"/>
              </a:rPr>
              <a:pPr eaLnBrk="1" hangingPunct="1"/>
              <a:t>34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8985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765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701"/>
            <a:ext cx="1547949" cy="87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691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1058091" y="990600"/>
            <a:ext cx="10011691" cy="5730876"/>
          </a:xfrm>
        </p:spPr>
        <p:txBody>
          <a:bodyPr/>
          <a:lstStyle/>
          <a:p>
            <a:pPr marL="0" indent="0">
              <a:lnSpc>
                <a:spcPct val="150000"/>
              </a:lnSpc>
              <a:buNone/>
            </a:pPr>
            <a:r>
              <a:rPr lang="en-US" altLang="en-US" sz="2800" dirty="0"/>
              <a:t>Q8. Which agent deals with happy and unhappy states?</a:t>
            </a:r>
            <a:br>
              <a:rPr lang="en-US" altLang="en-US" sz="2800" dirty="0"/>
            </a:br>
            <a:r>
              <a:rPr lang="en-US" altLang="en-US" sz="2800" dirty="0"/>
              <a:t>a) Simple reflex agent</a:t>
            </a:r>
            <a:br>
              <a:rPr lang="en-US" altLang="en-US" sz="2800" dirty="0"/>
            </a:br>
            <a:r>
              <a:rPr lang="en-US" altLang="en-US" sz="2800" dirty="0"/>
              <a:t>b) Model based agent</a:t>
            </a:r>
            <a:br>
              <a:rPr lang="en-US" altLang="en-US" sz="2800" dirty="0"/>
            </a:br>
            <a:r>
              <a:rPr lang="en-US" altLang="en-US" sz="2800" dirty="0"/>
              <a:t>c) Learning agent</a:t>
            </a:r>
            <a:br>
              <a:rPr lang="en-US" altLang="en-US" sz="2800" dirty="0"/>
            </a:br>
            <a:r>
              <a:rPr lang="en-US" altLang="en-US" sz="2800" dirty="0"/>
              <a:t>d) Utility based agent</a:t>
            </a:r>
            <a:br>
              <a:rPr lang="en-US" altLang="en-US" sz="2800" dirty="0"/>
            </a:br>
            <a:r>
              <a:rPr lang="en-US" altLang="en-US" sz="2800" dirty="0"/>
              <a:t> </a:t>
            </a:r>
          </a:p>
          <a:p>
            <a:pPr>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7DBFC2-39A6-4085-884E-FBC6664B4C52}" type="slidenum">
              <a:rPr lang="en-US" altLang="en-US">
                <a:solidFill>
                  <a:srgbClr val="898989"/>
                </a:solidFill>
                <a:latin typeface="Calibri" panose="020F0502020204030204" pitchFamily="34" charset="0"/>
              </a:rPr>
              <a:pPr eaLnBrk="1" hangingPunct="1"/>
              <a:t>35</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89852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867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4226"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56485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748145" y="990600"/>
            <a:ext cx="10584873" cy="5608207"/>
          </a:xfrm>
        </p:spPr>
        <p:txBody>
          <a:bodyPr/>
          <a:lstStyle/>
          <a:p>
            <a:pPr>
              <a:lnSpc>
                <a:spcPct val="150000"/>
              </a:lnSpc>
              <a:buFont typeface="Arial" panose="020B0604020202020204" pitchFamily="34" charset="0"/>
              <a:buNone/>
            </a:pPr>
            <a:r>
              <a:rPr lang="en-US" altLang="en-US" sz="2800" dirty="0"/>
              <a:t>Q9. The action of the Simple reflex agent completely depends upon __________</a:t>
            </a:r>
            <a:br>
              <a:rPr lang="en-US" altLang="en-US" sz="2800" dirty="0"/>
            </a:br>
            <a:r>
              <a:rPr lang="en-US" altLang="en-US" sz="2800" dirty="0"/>
              <a:t>a) Perception history</a:t>
            </a:r>
            <a:br>
              <a:rPr lang="en-US" altLang="en-US" sz="2800" dirty="0"/>
            </a:br>
            <a:r>
              <a:rPr lang="en-US" altLang="en-US" sz="2800" dirty="0"/>
              <a:t>b) Current perception</a:t>
            </a:r>
            <a:br>
              <a:rPr lang="en-US" altLang="en-US" sz="2800" dirty="0"/>
            </a:br>
            <a:r>
              <a:rPr lang="en-US" altLang="en-US" sz="2800" dirty="0"/>
              <a:t>c) Learning theory</a:t>
            </a:r>
            <a:br>
              <a:rPr lang="en-US" altLang="en-US" sz="2800" dirty="0"/>
            </a:br>
            <a:r>
              <a:rPr lang="en-US" altLang="en-US" sz="2800" dirty="0"/>
              <a:t>d) Utility functions</a:t>
            </a:r>
            <a:br>
              <a:rPr lang="en-US" altLang="en-US" sz="2800" dirty="0"/>
            </a:b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8F7AE4-F7E3-4EBA-9569-5A534C7E1AB0}" type="slidenum">
              <a:rPr lang="en-US" altLang="en-US">
                <a:solidFill>
                  <a:srgbClr val="898989"/>
                </a:solidFill>
                <a:latin typeface="Calibri" panose="020F0502020204030204" pitchFamily="34" charset="0"/>
              </a:rPr>
              <a:pPr eaLnBrk="1" hangingPunct="1"/>
              <a:t>36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057400" y="0"/>
            <a:ext cx="10134600" cy="74814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2970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62" y="1"/>
            <a:ext cx="1754226"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691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1177635" y="762000"/>
            <a:ext cx="10543309" cy="6096000"/>
          </a:xfrm>
        </p:spPr>
        <p:txBody>
          <a:bodyPr/>
          <a:lstStyle/>
          <a:p>
            <a:pPr marL="0" indent="0">
              <a:lnSpc>
                <a:spcPct val="150000"/>
              </a:lnSpc>
              <a:buNone/>
            </a:pPr>
            <a:r>
              <a:rPr lang="en-US" altLang="en-US" sz="2800" dirty="0"/>
              <a:t>Q10. Which of the following could be the approaches to Artificial Intelligence?</a:t>
            </a:r>
            <a:br>
              <a:rPr lang="en-US" altLang="en-US" sz="2800" dirty="0"/>
            </a:br>
            <a:r>
              <a:rPr lang="en-US" altLang="en-US" sz="2800" dirty="0"/>
              <a:t>a) Strong Artificial Intelligence</a:t>
            </a:r>
            <a:br>
              <a:rPr lang="en-US" altLang="en-US" sz="2800" dirty="0"/>
            </a:br>
            <a:r>
              <a:rPr lang="en-US" altLang="en-US" sz="2800" dirty="0"/>
              <a:t>b) Weak Artificial Intelligence</a:t>
            </a:r>
            <a:br>
              <a:rPr lang="en-US" altLang="en-US" sz="2800" dirty="0"/>
            </a:br>
            <a:r>
              <a:rPr lang="en-US" altLang="en-US" sz="2800" dirty="0"/>
              <a:t>c) Applied Artificial Intelligence</a:t>
            </a:r>
            <a:br>
              <a:rPr lang="en-US" altLang="en-US" sz="2800" dirty="0"/>
            </a:br>
            <a:r>
              <a:rPr lang="en-US" altLang="en-US" sz="2800" dirty="0"/>
              <a:t>d) All of the mentioned</a:t>
            </a:r>
          </a:p>
          <a:p>
            <a:pPr>
              <a:lnSpc>
                <a:spcPct val="150000"/>
              </a:lnSpc>
              <a:buFont typeface="Arial" panose="020B0604020202020204" pitchFamily="34" charset="0"/>
              <a:buNone/>
            </a:pPr>
            <a:r>
              <a:rPr lang="en-US" altLang="en-US" sz="2800" dirty="0"/>
              <a:t/>
            </a:r>
            <a:br>
              <a:rPr lang="en-US" altLang="en-US" sz="2800" dirty="0"/>
            </a:br>
            <a:endParaRPr lang="en-US" altLang="en-US" sz="2800" dirty="0"/>
          </a:p>
          <a:p>
            <a:pPr>
              <a:buFont typeface="Arial" panose="020B0604020202020204" pitchFamily="34" charset="0"/>
              <a:buNone/>
            </a:pP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2D64BD-BE58-40BB-9E36-4F209793B401}" type="slidenum">
              <a:rPr lang="en-US" altLang="en-US">
                <a:solidFill>
                  <a:srgbClr val="898989"/>
                </a:solidFill>
                <a:latin typeface="Calibri" panose="020F0502020204030204" pitchFamily="34" charset="0"/>
              </a:rPr>
              <a:pPr eaLnBrk="1" hangingPunct="1"/>
              <a:t>37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925783" y="0"/>
            <a:ext cx="10266218"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3072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7" y="0"/>
            <a:ext cx="1717683" cy="96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6094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1288473" y="1002505"/>
            <a:ext cx="10155382" cy="5718971"/>
          </a:xfrm>
        </p:spPr>
        <p:txBody>
          <a:bodyPr/>
          <a:lstStyle/>
          <a:p>
            <a:pPr marL="0" indent="0">
              <a:lnSpc>
                <a:spcPct val="150000"/>
              </a:lnSpc>
              <a:buNone/>
            </a:pPr>
            <a:r>
              <a:rPr lang="en-US" altLang="en-US" sz="2800" dirty="0"/>
              <a:t>Q11. The Face Recognition system is based on?</a:t>
            </a:r>
            <a:br>
              <a:rPr lang="en-US" altLang="en-US" sz="2800" dirty="0"/>
            </a:br>
            <a:r>
              <a:rPr lang="en-US" altLang="en-US" sz="2800" dirty="0"/>
              <a:t>a) Strong Artificial Intelligence approach</a:t>
            </a:r>
            <a:br>
              <a:rPr lang="en-US" altLang="en-US" sz="2800" dirty="0"/>
            </a:br>
            <a:r>
              <a:rPr lang="en-US" altLang="en-US" sz="2800" dirty="0"/>
              <a:t>b) Weak Artificial Intelligence approach</a:t>
            </a:r>
            <a:br>
              <a:rPr lang="en-US" altLang="en-US" sz="2800" dirty="0"/>
            </a:br>
            <a:r>
              <a:rPr lang="en-US" altLang="en-US" sz="2800" dirty="0"/>
              <a:t>c) Cognitive Artificial Intelligence approach</a:t>
            </a:r>
            <a:br>
              <a:rPr lang="en-US" altLang="en-US" sz="2800" dirty="0"/>
            </a:br>
            <a:r>
              <a:rPr lang="en-US" altLang="en-US" sz="2800" dirty="0"/>
              <a:t>d) Applied Artificial Intelligence approach</a:t>
            </a:r>
          </a:p>
          <a:p>
            <a:pPr>
              <a:lnSpc>
                <a:spcPct val="150000"/>
              </a:lnSpc>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57FD7C-648C-49C7-8BBC-49644D602823}"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953491" y="0"/>
            <a:ext cx="10238509" cy="85898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3175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1" y="0"/>
            <a:ext cx="1775309" cy="100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6806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969817" y="928254"/>
            <a:ext cx="10335491" cy="5774928"/>
          </a:xfrm>
        </p:spPr>
        <p:txBody>
          <a:bodyPr/>
          <a:lstStyle/>
          <a:p>
            <a:pPr>
              <a:lnSpc>
                <a:spcPct val="150000"/>
              </a:lnSpc>
              <a:buFont typeface="Arial" panose="020B0604020202020204" pitchFamily="34" charset="0"/>
              <a:buNone/>
            </a:pPr>
            <a:r>
              <a:rPr lang="en-US" altLang="en-US" sz="2800" dirty="0"/>
              <a:t>Q12. What among the following is/are the example of the intelligent agent/agents?</a:t>
            </a:r>
            <a:br>
              <a:rPr lang="en-US" altLang="en-US" sz="2800" dirty="0"/>
            </a:br>
            <a:r>
              <a:rPr lang="en-US" altLang="en-US" sz="2800" dirty="0"/>
              <a:t>a) Human</a:t>
            </a:r>
            <a:br>
              <a:rPr lang="en-US" altLang="en-US" sz="2800" dirty="0"/>
            </a:br>
            <a:r>
              <a:rPr lang="en-US" altLang="en-US" sz="2800" dirty="0"/>
              <a:t>b) Robot</a:t>
            </a:r>
            <a:br>
              <a:rPr lang="en-US" altLang="en-US" sz="2800" dirty="0"/>
            </a:br>
            <a:r>
              <a:rPr lang="en-US" altLang="en-US" sz="2800" dirty="0"/>
              <a:t>c) Autonomous Spacecraft</a:t>
            </a:r>
            <a:br>
              <a:rPr lang="en-US" altLang="en-US" sz="2800" dirty="0"/>
            </a:br>
            <a:r>
              <a:rPr lang="en-US" altLang="en-US" sz="2800" dirty="0"/>
              <a:t>d) All of the mentioned</a:t>
            </a:r>
          </a:p>
          <a:p>
            <a:pPr>
              <a:lnSpc>
                <a:spcPct val="150000"/>
              </a:lnSpc>
              <a:buFont typeface="Arial" panose="020B0604020202020204" pitchFamily="34" charset="0"/>
              <a:buNone/>
            </a:pPr>
            <a:endParaRPr lang="en-US" altLang="en-US" sz="2800" dirty="0"/>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CA33F1-8E8D-407B-B89D-82432DD3D1AB}"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313709" y="0"/>
            <a:ext cx="9878291" cy="90996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3277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03" y="0"/>
            <a:ext cx="1828658" cy="103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491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2. A checkers learning problem</a:t>
            </a:r>
          </a:p>
          <a:p>
            <a:pPr marL="0" indent="0">
              <a:buNone/>
            </a:pPr>
            <a:endParaRPr lang="en-US" dirty="0" smtClean="0"/>
          </a:p>
          <a:p>
            <a:r>
              <a:rPr lang="en-US" dirty="0" smtClean="0"/>
              <a:t>Task  T – Playing checkers game </a:t>
            </a:r>
          </a:p>
          <a:p>
            <a:r>
              <a:rPr lang="en-US" dirty="0" smtClean="0"/>
              <a:t>Performance Measure  P – percent of games won against opponent</a:t>
            </a:r>
          </a:p>
          <a:p>
            <a:r>
              <a:rPr lang="en-US" dirty="0" smtClean="0"/>
              <a:t>Experience</a:t>
            </a:r>
            <a:r>
              <a:rPr lang="en-US" b="1" dirty="0" smtClean="0"/>
              <a:t> </a:t>
            </a:r>
            <a:r>
              <a:rPr lang="en-US" dirty="0" smtClean="0"/>
              <a:t>E – playing implementation games against itself</a:t>
            </a:r>
          </a:p>
          <a:p>
            <a:pPr marL="514350" indent="-514350">
              <a:buAutoNum type="arabicPeriod"/>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4</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417914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1136073" y="942109"/>
            <a:ext cx="10737272" cy="5779367"/>
          </a:xfrm>
        </p:spPr>
        <p:txBody>
          <a:bodyPr/>
          <a:lstStyle/>
          <a:p>
            <a:pPr>
              <a:lnSpc>
                <a:spcPct val="150000"/>
              </a:lnSpc>
              <a:buFont typeface="Arial" panose="020B0604020202020204" pitchFamily="34" charset="0"/>
              <a:buNone/>
            </a:pPr>
            <a:r>
              <a:rPr lang="en-US" altLang="en-US" sz="2800" dirty="0"/>
              <a:t>Q13. A completely automated chess engine (Learn from previous games) is based on?</a:t>
            </a:r>
            <a:br>
              <a:rPr lang="en-US" altLang="en-US" sz="2800" dirty="0"/>
            </a:br>
            <a:r>
              <a:rPr lang="en-US" altLang="en-US" sz="2800" dirty="0"/>
              <a:t>a) Strong Artificial Intelligence approach</a:t>
            </a:r>
            <a:br>
              <a:rPr lang="en-US" altLang="en-US" sz="2800" dirty="0"/>
            </a:br>
            <a:r>
              <a:rPr lang="en-US" altLang="en-US" sz="2800" dirty="0"/>
              <a:t>b) Weak Artificial Intelligence approach</a:t>
            </a:r>
            <a:br>
              <a:rPr lang="en-US" altLang="en-US" sz="2800" dirty="0"/>
            </a:br>
            <a:r>
              <a:rPr lang="en-US" altLang="en-US" sz="2800" dirty="0"/>
              <a:t>c) Cognitive Artificial Intelligence approach</a:t>
            </a:r>
            <a:br>
              <a:rPr lang="en-US" altLang="en-US" sz="2800" dirty="0"/>
            </a:br>
            <a:r>
              <a:rPr lang="en-US" altLang="en-US" sz="2800" dirty="0"/>
              <a:t>d) Applied Artificial Intelligence approach</a:t>
            </a:r>
          </a:p>
          <a:p>
            <a:pPr>
              <a:lnSpc>
                <a:spcPct val="150000"/>
              </a:lnSpc>
              <a:buFont typeface="Arial" panose="020B0604020202020204" pitchFamily="34" charset="0"/>
              <a:buNone/>
            </a:pPr>
            <a:endParaRPr lang="en-US" altLang="en-US" sz="2800" dirty="0"/>
          </a:p>
          <a:p>
            <a:pPr>
              <a:lnSpc>
                <a:spcPct val="150000"/>
              </a:lnSpc>
              <a:buFont typeface="Arial" panose="020B0604020202020204" pitchFamily="34" charset="0"/>
              <a:buNone/>
            </a:pP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B2291B-0A10-43D9-8098-48D0DCE19CBC}" type="slidenum">
              <a:rPr lang="en-US" altLang="en-US">
                <a:solidFill>
                  <a:srgbClr val="898989"/>
                </a:solidFill>
                <a:latin typeface="Calibri" panose="020F0502020204030204" pitchFamily="34" charset="0"/>
              </a:rPr>
              <a:pPr eaLnBrk="1" hangingPunct="1"/>
              <a:t>40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230582" y="-1"/>
            <a:ext cx="9961418" cy="84512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3379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5" y="110836"/>
            <a:ext cx="1668614" cy="94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818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969817" y="1006636"/>
            <a:ext cx="10335491" cy="5714840"/>
          </a:xfrm>
        </p:spPr>
        <p:txBody>
          <a:bodyPr/>
          <a:lstStyle/>
          <a:p>
            <a:pPr marL="0" indent="0">
              <a:lnSpc>
                <a:spcPct val="150000"/>
              </a:lnSpc>
              <a:buNone/>
            </a:pPr>
            <a:r>
              <a:rPr lang="en-US" altLang="en-US" sz="2800" dirty="0"/>
              <a:t>Q14. Agents behavior can be best described by ______</a:t>
            </a:r>
            <a:br>
              <a:rPr lang="en-US" altLang="en-US" sz="2800" dirty="0"/>
            </a:br>
            <a:r>
              <a:rPr lang="en-US" altLang="en-US" sz="2800" dirty="0"/>
              <a:t>a) Perception sequence</a:t>
            </a:r>
            <a:br>
              <a:rPr lang="en-US" altLang="en-US" sz="2800" dirty="0"/>
            </a:br>
            <a:r>
              <a:rPr lang="en-US" altLang="en-US" sz="2800" dirty="0"/>
              <a:t>b) Agent function</a:t>
            </a:r>
            <a:br>
              <a:rPr lang="en-US" altLang="en-US" sz="2800" dirty="0"/>
            </a:br>
            <a:r>
              <a:rPr lang="en-US" altLang="en-US" sz="2800" dirty="0"/>
              <a:t>c) Sensors and Actuators</a:t>
            </a:r>
            <a:br>
              <a:rPr lang="en-US" altLang="en-US" sz="2800" dirty="0"/>
            </a:br>
            <a:r>
              <a:rPr lang="en-US" altLang="en-US" sz="2800" dirty="0"/>
              <a:t>d) Environment in which agent is performing</a:t>
            </a:r>
            <a:br>
              <a:rPr lang="en-US" altLang="en-US" sz="2800" dirty="0"/>
            </a:br>
            <a:r>
              <a:rPr lang="en-US" altLang="en-US" sz="2800" dirty="0"/>
              <a:t> </a:t>
            </a:r>
          </a:p>
          <a:p>
            <a:pPr>
              <a:buFont typeface="Arial" panose="020B0604020202020204" pitchFamily="34" charset="0"/>
              <a:buNone/>
            </a:pPr>
            <a:r>
              <a:rPr lang="en-US" altLang="en-US" sz="2800" dirty="0"/>
              <a:t>  </a:t>
            </a:r>
          </a:p>
          <a:p>
            <a:pPr>
              <a:buFont typeface="Arial" panose="020B0604020202020204" pitchFamily="34" charset="0"/>
              <a:buNone/>
            </a:pP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1BE1D0-F067-4A33-84EF-E351226EE152}" type="slidenum">
              <a:rPr lang="en-US" altLang="en-US">
                <a:solidFill>
                  <a:srgbClr val="898989"/>
                </a:solidFill>
                <a:latin typeface="Calibri" panose="020F0502020204030204" pitchFamily="34" charset="0"/>
              </a:rPr>
              <a:pPr eaLnBrk="1" hangingPunct="1"/>
              <a:t>41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105891" y="-1"/>
            <a:ext cx="10086109" cy="88669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348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6" y="110838"/>
            <a:ext cx="1586345" cy="89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644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734291" y="1149926"/>
            <a:ext cx="10584873" cy="5571550"/>
          </a:xfrm>
        </p:spPr>
        <p:txBody>
          <a:bodyPr/>
          <a:lstStyle/>
          <a:p>
            <a:pPr marL="0" indent="0">
              <a:lnSpc>
                <a:spcPct val="150000"/>
              </a:lnSpc>
              <a:buNone/>
            </a:pPr>
            <a:r>
              <a:rPr lang="en-US" altLang="en-US" sz="2800" dirty="0"/>
              <a:t>Q15. What is an ‘agent’?</a:t>
            </a:r>
            <a:br>
              <a:rPr lang="en-US" altLang="en-US" sz="2800" dirty="0"/>
            </a:br>
            <a:r>
              <a:rPr lang="en-US" altLang="en-US" sz="2800" dirty="0"/>
              <a:t>a) Perceives its environment through sensors and acting upon that environment through actuators</a:t>
            </a:r>
            <a:br>
              <a:rPr lang="en-US" altLang="en-US" sz="2800" dirty="0"/>
            </a:br>
            <a:r>
              <a:rPr lang="en-US" altLang="en-US" sz="2800" dirty="0"/>
              <a:t>b) Takes input from the surroundings and uses its intelligence and performs the desired operations</a:t>
            </a:r>
            <a:br>
              <a:rPr lang="en-US" altLang="en-US" sz="2800" dirty="0"/>
            </a:br>
            <a:r>
              <a:rPr lang="en-US" altLang="en-US" sz="2800" dirty="0"/>
              <a:t>c)  a &amp; b</a:t>
            </a:r>
            <a:br>
              <a:rPr lang="en-US" altLang="en-US" sz="2800" dirty="0"/>
            </a:br>
            <a:r>
              <a:rPr lang="en-US" altLang="en-US" sz="2800" dirty="0"/>
              <a:t>d)none</a:t>
            </a:r>
          </a:p>
          <a:p>
            <a:pPr>
              <a:buFont typeface="Arial" panose="020B0604020202020204" pitchFamily="34" charset="0"/>
              <a:buNone/>
            </a:pPr>
            <a:endParaRPr lang="en-US" altLang="en-US" sz="2800" dirty="0"/>
          </a:p>
          <a:p>
            <a:pPr>
              <a:buFont typeface="Arial" panose="020B0604020202020204" pitchFamily="34" charset="0"/>
              <a:buNone/>
            </a:pPr>
            <a:r>
              <a:rPr lang="en-US" altLang="en-US" sz="2800" dirty="0"/>
              <a:t> </a:t>
            </a:r>
          </a:p>
          <a:p>
            <a:pPr>
              <a:buFont typeface="Arial" panose="020B0604020202020204" pitchFamily="34" charset="0"/>
              <a:buNone/>
            </a:pPr>
            <a:r>
              <a:rPr lang="en-US" altLang="en-US" sz="2800" dirty="0"/>
              <a:t>  </a:t>
            </a:r>
          </a:p>
          <a:p>
            <a:pPr algn="just">
              <a:buFont typeface="Arial" panose="020B0604020202020204" pitchFamily="34" charset="0"/>
              <a:buNone/>
            </a:pPr>
            <a:endParaRPr lang="en-US" altLang="en-US"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DBE91E-7394-4E2E-AB92-E4854A36D284}" type="slidenum">
              <a:rPr lang="en-US" altLang="en-US">
                <a:solidFill>
                  <a:srgbClr val="898989"/>
                </a:solidFill>
                <a:latin typeface="Calibri" panose="020F0502020204030204" pitchFamily="34" charset="0"/>
              </a:rPr>
              <a:pPr eaLnBrk="1" hangingPunct="1"/>
              <a:t>42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286000" y="0"/>
            <a:ext cx="9906000" cy="803564"/>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 MCQ</a:t>
            </a:r>
          </a:p>
        </p:txBody>
      </p:sp>
      <p:pic>
        <p:nvPicPr>
          <p:cNvPr id="3584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0"/>
            <a:ext cx="1625419" cy="91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9242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EF0545-9BDB-44A8-A9C4-0E0358CDD553}" type="slidenum">
              <a:rPr lang="en-US" altLang="en-US">
                <a:solidFill>
                  <a:srgbClr val="898989"/>
                </a:solidFill>
                <a:latin typeface="Calibri" panose="020F0502020204030204" pitchFamily="34" charset="0"/>
              </a:rPr>
              <a:pPr eaLnBrk="1" hangingPunct="1"/>
              <a:t>43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2604655" y="0"/>
            <a:ext cx="9587345" cy="85898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400" dirty="0"/>
          </a:p>
        </p:txBody>
      </p:sp>
      <p:pic>
        <p:nvPicPr>
          <p:cNvPr id="3789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54225" cy="99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p:cNvSpPr>
            <a:spLocks noGrp="1"/>
          </p:cNvSpPr>
          <p:nvPr>
            <p:ph idx="1"/>
          </p:nvPr>
        </p:nvSpPr>
        <p:spPr>
          <a:xfrm>
            <a:off x="4034165" y="2265218"/>
            <a:ext cx="3805016" cy="1107996"/>
          </a:xfrm>
          <a:ln>
            <a:miter lim="800000"/>
            <a:headEnd/>
            <a:tailEnd/>
          </a:ln>
        </p:spPr>
        <p:txBody>
          <a:bodyPr wrap="none" rtlCol="0">
            <a:spAutoFit/>
          </a:bodyPr>
          <a:lstStyle/>
          <a:p>
            <a:pPr algn="ctr" eaLnBrk="1" fontAlgn="auto" hangingPunct="1">
              <a:spcAft>
                <a:spcPts val="0"/>
              </a:spcAft>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88870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3. Handwriting Recognition Problem </a:t>
            </a:r>
          </a:p>
          <a:p>
            <a:pPr marL="0" indent="0">
              <a:buNone/>
            </a:pPr>
            <a:endParaRPr lang="en-US" dirty="0" smtClean="0"/>
          </a:p>
          <a:p>
            <a:r>
              <a:rPr lang="en-US" dirty="0" smtClean="0"/>
              <a:t>Task T – recognizing and classifying handwritten words within images </a:t>
            </a:r>
          </a:p>
          <a:p>
            <a:r>
              <a:rPr lang="en-US" dirty="0" smtClean="0"/>
              <a:t>Performance Measure P – percent of words accurately classified</a:t>
            </a:r>
          </a:p>
          <a:p>
            <a:r>
              <a:rPr lang="en-US" dirty="0" smtClean="0"/>
              <a:t>Experience E – a database of handwritten words with given classifications</a:t>
            </a:r>
          </a:p>
          <a:p>
            <a:pPr marL="514350" indent="-514350">
              <a:buAutoNum type="arabicPeriod"/>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5</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4645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4. A Robot Driving Problem </a:t>
            </a:r>
          </a:p>
          <a:p>
            <a:pPr marL="0" indent="0">
              <a:buNone/>
            </a:pPr>
            <a:endParaRPr lang="en-US" dirty="0" smtClean="0"/>
          </a:p>
          <a:p>
            <a:r>
              <a:rPr lang="en-US" dirty="0" smtClean="0"/>
              <a:t>Task T – driving on public four-lane highways using vision sensors</a:t>
            </a:r>
          </a:p>
          <a:p>
            <a:r>
              <a:rPr lang="en-US" dirty="0" smtClean="0"/>
              <a:t>Performance Measure P – average distance travelled before an error (as judged by human overseer)</a:t>
            </a:r>
          </a:p>
          <a:p>
            <a:r>
              <a:rPr lang="en-US" dirty="0" smtClean="0"/>
              <a:t>Experience  E– a sequence of images and steering commands recorded while observing a human driver</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6</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12914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5. Face Recognition Problem</a:t>
            </a:r>
          </a:p>
          <a:p>
            <a:pPr marL="0" indent="0">
              <a:buNone/>
            </a:pPr>
            <a:endParaRPr lang="en-US" dirty="0" smtClean="0"/>
          </a:p>
          <a:p>
            <a:r>
              <a:rPr lang="en-US" dirty="0" smtClean="0"/>
              <a:t>Task  T – predicting different types of faces</a:t>
            </a:r>
          </a:p>
          <a:p>
            <a:r>
              <a:rPr lang="en-US" dirty="0" smtClean="0"/>
              <a:t>Performance Measure  P – able to predict maximum types of faces</a:t>
            </a:r>
          </a:p>
          <a:p>
            <a:r>
              <a:rPr lang="en-US" dirty="0" smtClean="0"/>
              <a:t>Experience E – training machine with maximum amount of datasets of different face images</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7</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63261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6. Automatic Translation of documents</a:t>
            </a:r>
          </a:p>
          <a:p>
            <a:pPr marL="0" indent="0">
              <a:buNone/>
            </a:pPr>
            <a:endParaRPr lang="en-US" dirty="0" smtClean="0"/>
          </a:p>
          <a:p>
            <a:r>
              <a:rPr lang="en-US" dirty="0" smtClean="0"/>
              <a:t>Task T – translating one type of language used in a document to other language</a:t>
            </a:r>
          </a:p>
          <a:p>
            <a:r>
              <a:rPr lang="en-US" dirty="0" smtClean="0"/>
              <a:t>Performance Measure P – able to convert one language to other efficiently</a:t>
            </a:r>
          </a:p>
          <a:p>
            <a:r>
              <a:rPr lang="en-US" dirty="0" smtClean="0"/>
              <a:t>Experience E – training machine with a large dataset of different types of languages</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9/7/2021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8</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07702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p:cNvSpPr>
            <a:spLocks noGrp="1"/>
          </p:cNvSpPr>
          <p:nvPr>
            <p:ph idx="1"/>
          </p:nvPr>
        </p:nvSpPr>
        <p:spPr>
          <a:xfrm>
            <a:off x="1676400" y="838200"/>
            <a:ext cx="8763000" cy="5791200"/>
          </a:xfrm>
        </p:spPr>
        <p:txBody>
          <a:bodyPr/>
          <a:lstStyle/>
          <a:p>
            <a:pPr algn="just">
              <a:buFont typeface="Arial" panose="020B0604020202020204" pitchFamily="34" charset="0"/>
              <a:buNone/>
            </a:pPr>
            <a:r>
              <a:rPr lang="en-US" altLang="en-US" sz="2800" dirty="0"/>
              <a:t> </a:t>
            </a:r>
          </a:p>
          <a:p>
            <a:pPr algn="just">
              <a:buFont typeface="Arial" panose="020B0604020202020204" pitchFamily="34" charset="0"/>
              <a:buNone/>
            </a:pPr>
            <a:r>
              <a:rPr lang="en-US" altLang="en-US" sz="2800" b="1" dirty="0"/>
              <a:t> </a:t>
            </a:r>
            <a:endParaRPr lang="en-US" altLang="en-US" sz="2800" dirty="0"/>
          </a:p>
          <a:p>
            <a:pPr>
              <a:buFont typeface="Arial" panose="020B0604020202020204" pitchFamily="34" charset="0"/>
              <a:buNone/>
            </a:pPr>
            <a:r>
              <a:rPr lang="en-US" altLang="en-US" sz="2800" b="1" dirty="0"/>
              <a:t> </a:t>
            </a:r>
            <a:endParaRPr lang="en-US" altLang="en-US" sz="2800" dirty="0"/>
          </a:p>
          <a:p>
            <a:pPr>
              <a:buFont typeface="Arial" panose="020B0604020202020204" pitchFamily="34" charset="0"/>
              <a:buNone/>
            </a:pPr>
            <a:endParaRPr lang="en-US" altLang="en-US" sz="2400" dirty="0"/>
          </a:p>
          <a:p>
            <a:pPr algn="just"/>
            <a:endParaRPr lang="en-US" altLang="en-US" sz="2400" dirty="0"/>
          </a:p>
        </p:txBody>
      </p:sp>
      <p:sp>
        <p:nvSpPr>
          <p:cNvPr id="4" name="Date Placeholder 3"/>
          <p:cNvSpPr>
            <a:spLocks noGrp="1"/>
          </p:cNvSpPr>
          <p:nvPr>
            <p:ph type="dt" sz="quarter" idx="10"/>
          </p:nvPr>
        </p:nvSpPr>
        <p:spPr/>
        <p:txBody>
          <a:bodyPr/>
          <a:lstStyle/>
          <a:p>
            <a:pPr>
              <a:defRPr/>
            </a:pPr>
            <a:r>
              <a:rPr lang="en-US" dirty="0" smtClean="0"/>
              <a:t> </a:t>
            </a:r>
            <a:endParaRPr lang="en-US"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1AE3FA-60F9-4F41-85BE-41E4012FB52E}"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881051" y="0"/>
            <a:ext cx="10310949"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p>
          <a:p>
            <a:pPr algn="ctr">
              <a:defRPr/>
            </a:pPr>
            <a:r>
              <a:rPr lang="en-US" sz="3200" b="1" dirty="0"/>
              <a:t> </a:t>
            </a:r>
            <a:r>
              <a:rPr lang="en-US" sz="3600" b="1" dirty="0"/>
              <a:t>Agents in Artificial Intelligence</a:t>
            </a:r>
          </a:p>
          <a:p>
            <a:pPr algn="ctr">
              <a:defRPr/>
            </a:pPr>
            <a:endParaRPr lang="en-US" sz="3200" dirty="0"/>
          </a:p>
        </p:txBody>
      </p:sp>
      <p:pic>
        <p:nvPicPr>
          <p:cNvPr id="307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4" y="96837"/>
            <a:ext cx="1626326" cy="91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11" descr="https://media.geeksforgeeks.org/wp-content/cdn-uploads/AI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1120776"/>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3"/>
          <p:cNvSpPr txBox="1">
            <a:spLocks/>
          </p:cNvSpPr>
          <p:nvPr/>
        </p:nvSpPr>
        <p:spPr>
          <a:xfrm>
            <a:off x="762000" y="6405562"/>
            <a:ext cx="28448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1B108D0-61ED-41C6-B49B-391260096665}" type="datetime1">
              <a:rPr lang="en-US" smtClean="0">
                <a:solidFill>
                  <a:prstClr val="black">
                    <a:tint val="75000"/>
                  </a:prstClr>
                </a:solidFill>
              </a:rPr>
              <a:pPr>
                <a:defRPr/>
              </a:pPr>
              <a:t>9/7/2021</a:t>
            </a:fld>
            <a:endParaRPr lang="en-US" dirty="0">
              <a:solidFill>
                <a:prstClr val="black">
                  <a:tint val="75000"/>
                </a:prstClr>
              </a:solidFill>
            </a:endParaRPr>
          </a:p>
        </p:txBody>
      </p:sp>
    </p:spTree>
    <p:extLst>
      <p:ext uri="{BB962C8B-B14F-4D97-AF65-F5344CB8AC3E}">
        <p14:creationId xmlns:p14="http://schemas.microsoft.com/office/powerpoint/2010/main" val="2359446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1037</Words>
  <Application>Microsoft Office PowerPoint</Application>
  <PresentationFormat>Widescreen</PresentationFormat>
  <Paragraphs>283</Paragraphs>
  <Slides>43</Slides>
  <Notes>1</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43</vt:i4>
      </vt:variant>
    </vt:vector>
  </HeadingPairs>
  <TitlesOfParts>
    <vt:vector size="54" baseType="lpstr">
      <vt:lpstr>Arial</vt:lpstr>
      <vt:lpstr>Calibri</vt:lpstr>
      <vt:lpstr>Wingdings</vt:lpstr>
      <vt:lpstr>1_Office Theme</vt:lpstr>
      <vt:lpstr>Office Theme</vt:lpstr>
      <vt:lpstr>2_Office Theme</vt:lpstr>
      <vt:lpstr>3_Office Theme</vt:lpstr>
      <vt:lpstr>4_Office Theme</vt:lpstr>
      <vt:lpstr>5_Office Theme</vt:lpstr>
      <vt:lpstr>6_Office Theme</vt:lpstr>
      <vt:lpstr>9_Office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Windows User</dc:creator>
  <cp:lastModifiedBy>Windows User</cp:lastModifiedBy>
  <cp:revision>49</cp:revision>
  <dcterms:created xsi:type="dcterms:W3CDTF">2021-09-02T04:36:06Z</dcterms:created>
  <dcterms:modified xsi:type="dcterms:W3CDTF">2021-09-07T05:12:40Z</dcterms:modified>
</cp:coreProperties>
</file>