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45"/>
  </p:notesMasterIdLst>
  <p:sldIdLst>
    <p:sldId id="257" r:id="rId3"/>
    <p:sldId id="258" r:id="rId4"/>
    <p:sldId id="259" r:id="rId5"/>
    <p:sldId id="261" r:id="rId6"/>
    <p:sldId id="262" r:id="rId7"/>
    <p:sldId id="263" r:id="rId8"/>
    <p:sldId id="264" r:id="rId9"/>
    <p:sldId id="265" r:id="rId10"/>
    <p:sldId id="266" r:id="rId11"/>
    <p:sldId id="268" r:id="rId12"/>
    <p:sldId id="270" r:id="rId13"/>
    <p:sldId id="271" r:id="rId14"/>
    <p:sldId id="272" r:id="rId15"/>
    <p:sldId id="273" r:id="rId16"/>
    <p:sldId id="274" r:id="rId17"/>
    <p:sldId id="275" r:id="rId18"/>
    <p:sldId id="276" r:id="rId19"/>
    <p:sldId id="279" r:id="rId20"/>
    <p:sldId id="281" r:id="rId21"/>
    <p:sldId id="282" r:id="rId22"/>
    <p:sldId id="323" r:id="rId23"/>
    <p:sldId id="301" r:id="rId24"/>
    <p:sldId id="302" r:id="rId25"/>
    <p:sldId id="304" r:id="rId26"/>
    <p:sldId id="305" r:id="rId27"/>
    <p:sldId id="303" r:id="rId28"/>
    <p:sldId id="306" r:id="rId29"/>
    <p:sldId id="307" r:id="rId30"/>
    <p:sldId id="308" r:id="rId31"/>
    <p:sldId id="309" r:id="rId32"/>
    <p:sldId id="310" r:id="rId33"/>
    <p:sldId id="311" r:id="rId34"/>
    <p:sldId id="312" r:id="rId35"/>
    <p:sldId id="313" r:id="rId36"/>
    <p:sldId id="314" r:id="rId37"/>
    <p:sldId id="315" r:id="rId38"/>
    <p:sldId id="294" r:id="rId39"/>
    <p:sldId id="295" r:id="rId40"/>
    <p:sldId id="297" r:id="rId41"/>
    <p:sldId id="298" r:id="rId42"/>
    <p:sldId id="299" r:id="rId43"/>
    <p:sldId id="31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964AF6-1FCF-45D4-BD0A-8D66C09B886D}" type="datetimeFigureOut">
              <a:rPr lang="en-US" smtClean="0"/>
              <a:t>10/6/2021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A4F71B-C51A-4FC7-9D68-B304C2FB48D2}" type="slidenum">
              <a:rPr lang="en-US" smtClean="0"/>
              <a:t>‹#›</a:t>
            </a:fld>
            <a:endParaRPr lang="en-US"/>
          </a:p>
        </p:txBody>
      </p:sp>
    </p:spTree>
    <p:extLst>
      <p:ext uri="{BB962C8B-B14F-4D97-AF65-F5344CB8AC3E}">
        <p14:creationId xmlns:p14="http://schemas.microsoft.com/office/powerpoint/2010/main" val="490774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68E53CE-8FCC-47F2-9785-62390228EFAC}"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780043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D7864275-2D3E-46C8-A5ED-F9F47E87026F}" type="datetime1">
              <a:rPr lang="en-US" smtClean="0">
                <a:solidFill>
                  <a:prstClr val="black">
                    <a:tint val="75000"/>
                  </a:prstClr>
                </a:solidFill>
              </a:rPr>
              <a:pPr>
                <a:defRPr/>
              </a:pPr>
              <a:t>10/6/2021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87A89565-6FF3-4ADC-B743-1BD8AEC38C7F}" type="slidenum">
              <a:rPr lang="en-US" altLang="en-US" smtClean="0">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Tree>
    <p:extLst>
      <p:ext uri="{BB962C8B-B14F-4D97-AF65-F5344CB8AC3E}">
        <p14:creationId xmlns:p14="http://schemas.microsoft.com/office/powerpoint/2010/main" val="1363837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3B2FE64-F77E-4737-8151-EACB32946CD6}" type="datetime1">
              <a:rPr lang="en-US" smtClean="0">
                <a:solidFill>
                  <a:prstClr val="black">
                    <a:tint val="75000"/>
                  </a:prstClr>
                </a:solidFill>
              </a:rPr>
              <a:pPr>
                <a:defRPr/>
              </a:pPr>
              <a:t>10/6/2021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F04F2C68-CC4E-422F-BC6E-80611A245327}" type="slidenum">
              <a:rPr lang="en-US" altLang="en-US" smtClean="0">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Tree>
    <p:extLst>
      <p:ext uri="{BB962C8B-B14F-4D97-AF65-F5344CB8AC3E}">
        <p14:creationId xmlns:p14="http://schemas.microsoft.com/office/powerpoint/2010/main" val="798479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58C319B-41E6-4406-A1BE-DD5B764A2E60}" type="datetime1">
              <a:rPr lang="en-US" smtClean="0">
                <a:solidFill>
                  <a:prstClr val="black">
                    <a:tint val="75000"/>
                  </a:prstClr>
                </a:solidFill>
              </a:rPr>
              <a:pPr>
                <a:defRPr/>
              </a:pPr>
              <a:t>10/6/2021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5BCF294D-EE72-4B3E-8F87-4D3F04E56452}" type="slidenum">
              <a:rPr lang="en-US" altLang="en-US" smtClean="0">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Tree>
    <p:extLst>
      <p:ext uri="{BB962C8B-B14F-4D97-AF65-F5344CB8AC3E}">
        <p14:creationId xmlns:p14="http://schemas.microsoft.com/office/powerpoint/2010/main" val="1053782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D7864275-2D3E-46C8-A5ED-F9F47E87026F}" type="datetime1">
              <a:rPr lang="en-US" smtClean="0">
                <a:solidFill>
                  <a:prstClr val="black">
                    <a:tint val="75000"/>
                  </a:prstClr>
                </a:solidFill>
              </a:rPr>
              <a:pPr>
                <a:defRPr/>
              </a:pPr>
              <a:t>10/6/2021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87A89565-6FF3-4ADC-B743-1BD8AEC38C7F}" type="slidenum">
              <a:rPr lang="en-US" altLang="en-US" smtClean="0">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Tree>
    <p:extLst>
      <p:ext uri="{BB962C8B-B14F-4D97-AF65-F5344CB8AC3E}">
        <p14:creationId xmlns:p14="http://schemas.microsoft.com/office/powerpoint/2010/main" val="3361780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1B108D0-61ED-41C6-B49B-391260096665}" type="datetime1">
              <a:rPr lang="en-US" smtClean="0">
                <a:solidFill>
                  <a:prstClr val="black">
                    <a:tint val="75000"/>
                  </a:prstClr>
                </a:solidFill>
              </a:rPr>
              <a:pPr>
                <a:defRPr/>
              </a:pPr>
              <a:t>10/6/2021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3AD327AC-6969-4792-9D7A-F018F5D60E7D}" type="slidenum">
              <a:rPr lang="en-US" altLang="en-US" smtClean="0">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Tree>
    <p:extLst>
      <p:ext uri="{BB962C8B-B14F-4D97-AF65-F5344CB8AC3E}">
        <p14:creationId xmlns:p14="http://schemas.microsoft.com/office/powerpoint/2010/main" val="567682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97C903D-C16D-466E-805A-F88BBC89C73D}" type="datetime1">
              <a:rPr lang="en-US" smtClean="0">
                <a:solidFill>
                  <a:prstClr val="black">
                    <a:tint val="75000"/>
                  </a:prstClr>
                </a:solidFill>
              </a:rPr>
              <a:pPr>
                <a:defRPr/>
              </a:pPr>
              <a:t>10/6/2021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F01C282B-2A10-4D8A-AE35-DDBB91A3595A}" type="slidenum">
              <a:rPr lang="en-US" altLang="en-US" smtClean="0">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Tree>
    <p:extLst>
      <p:ext uri="{BB962C8B-B14F-4D97-AF65-F5344CB8AC3E}">
        <p14:creationId xmlns:p14="http://schemas.microsoft.com/office/powerpoint/2010/main" val="2983305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2D2C1570-55F6-4D59-90BD-12D1B62EC6D5}" type="datetime1">
              <a:rPr lang="en-US" smtClean="0">
                <a:solidFill>
                  <a:prstClr val="black">
                    <a:tint val="75000"/>
                  </a:prstClr>
                </a:solidFill>
              </a:rPr>
              <a:pPr>
                <a:defRPr/>
              </a:pPr>
              <a:t>10/6/2021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447E27F3-1B4B-45AB-8579-BF2A5BD2BC3E}" type="slidenum">
              <a:rPr lang="en-US" altLang="en-US" smtClean="0">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Tree>
    <p:extLst>
      <p:ext uri="{BB962C8B-B14F-4D97-AF65-F5344CB8AC3E}">
        <p14:creationId xmlns:p14="http://schemas.microsoft.com/office/powerpoint/2010/main" val="33755229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23CD8C07-781B-4E1F-873F-1721CFBB170D}" type="datetime1">
              <a:rPr lang="en-US" smtClean="0">
                <a:solidFill>
                  <a:prstClr val="black">
                    <a:tint val="75000"/>
                  </a:prstClr>
                </a:solidFill>
              </a:rPr>
              <a:pPr>
                <a:defRPr/>
              </a:pPr>
              <a:t>10/6/2021</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B1FC831E-D5C6-449A-A3CD-1EEDB80D2008}" type="slidenum">
              <a:rPr lang="en-US" altLang="en-US" smtClean="0">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Tree>
    <p:extLst>
      <p:ext uri="{BB962C8B-B14F-4D97-AF65-F5344CB8AC3E}">
        <p14:creationId xmlns:p14="http://schemas.microsoft.com/office/powerpoint/2010/main" val="24405250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E13617D-CF73-4FA8-8345-F36EFEC300DB}" type="datetime1">
              <a:rPr lang="en-US" smtClean="0">
                <a:solidFill>
                  <a:prstClr val="black">
                    <a:tint val="75000"/>
                  </a:prstClr>
                </a:solidFill>
              </a:rPr>
              <a:pPr>
                <a:defRPr/>
              </a:pPr>
              <a:t>10/6/2021</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D65D5AA6-D888-43A6-90E1-298EE1440159}" type="slidenum">
              <a:rPr lang="en-US" altLang="en-US" smtClean="0">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Tree>
    <p:extLst>
      <p:ext uri="{BB962C8B-B14F-4D97-AF65-F5344CB8AC3E}">
        <p14:creationId xmlns:p14="http://schemas.microsoft.com/office/powerpoint/2010/main" val="21785337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5F74EFB-EBCB-45B7-8FDE-2ADDA2D1B40E}" type="datetime1">
              <a:rPr lang="en-US" smtClean="0">
                <a:solidFill>
                  <a:prstClr val="black">
                    <a:tint val="75000"/>
                  </a:prstClr>
                </a:solidFill>
              </a:rPr>
              <a:pPr>
                <a:defRPr/>
              </a:pPr>
              <a:t>10/6/2021</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49B5789A-ACB6-41A1-857B-0CB191A8D276}" type="slidenum">
              <a:rPr lang="en-US" altLang="en-US" smtClean="0">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Tree>
    <p:extLst>
      <p:ext uri="{BB962C8B-B14F-4D97-AF65-F5344CB8AC3E}">
        <p14:creationId xmlns:p14="http://schemas.microsoft.com/office/powerpoint/2010/main" val="17605620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E6107E5-72BF-403D-A639-3D538C70FCA3}" type="datetime1">
              <a:rPr lang="en-US" smtClean="0">
                <a:solidFill>
                  <a:prstClr val="black">
                    <a:tint val="75000"/>
                  </a:prstClr>
                </a:solidFill>
              </a:rPr>
              <a:pPr>
                <a:defRPr/>
              </a:pPr>
              <a:t>10/6/2021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D88FA89F-5C47-4ACA-BFAA-A2FAEB600051}" type="slidenum">
              <a:rPr lang="en-US" altLang="en-US" smtClean="0">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Tree>
    <p:extLst>
      <p:ext uri="{BB962C8B-B14F-4D97-AF65-F5344CB8AC3E}">
        <p14:creationId xmlns:p14="http://schemas.microsoft.com/office/powerpoint/2010/main" val="4060835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1B108D0-61ED-41C6-B49B-391260096665}" type="datetime1">
              <a:rPr lang="en-US" smtClean="0">
                <a:solidFill>
                  <a:prstClr val="black">
                    <a:tint val="75000"/>
                  </a:prstClr>
                </a:solidFill>
              </a:rPr>
              <a:pPr>
                <a:defRPr/>
              </a:pPr>
              <a:t>10/6/2021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3AD327AC-6969-4792-9D7A-F018F5D60E7D}" type="slidenum">
              <a:rPr lang="en-US" altLang="en-US" smtClean="0">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Tree>
    <p:extLst>
      <p:ext uri="{BB962C8B-B14F-4D97-AF65-F5344CB8AC3E}">
        <p14:creationId xmlns:p14="http://schemas.microsoft.com/office/powerpoint/2010/main" val="14992950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4543B77-5AC5-4FCC-9B82-B32F83E0D051}" type="datetime1">
              <a:rPr lang="en-US" smtClean="0">
                <a:solidFill>
                  <a:prstClr val="black">
                    <a:tint val="75000"/>
                  </a:prstClr>
                </a:solidFill>
              </a:rPr>
              <a:pPr>
                <a:defRPr/>
              </a:pPr>
              <a:t>10/6/2021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93AB65EE-B65B-4041-B4D3-55E0F18C5824}" type="slidenum">
              <a:rPr lang="en-US" altLang="en-US" smtClean="0">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Tree>
    <p:extLst>
      <p:ext uri="{BB962C8B-B14F-4D97-AF65-F5344CB8AC3E}">
        <p14:creationId xmlns:p14="http://schemas.microsoft.com/office/powerpoint/2010/main" val="17224545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3B2FE64-F77E-4737-8151-EACB32946CD6}" type="datetime1">
              <a:rPr lang="en-US" smtClean="0">
                <a:solidFill>
                  <a:prstClr val="black">
                    <a:tint val="75000"/>
                  </a:prstClr>
                </a:solidFill>
              </a:rPr>
              <a:pPr>
                <a:defRPr/>
              </a:pPr>
              <a:t>10/6/2021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F04F2C68-CC4E-422F-BC6E-80611A245327}" type="slidenum">
              <a:rPr lang="en-US" altLang="en-US" smtClean="0">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Tree>
    <p:extLst>
      <p:ext uri="{BB962C8B-B14F-4D97-AF65-F5344CB8AC3E}">
        <p14:creationId xmlns:p14="http://schemas.microsoft.com/office/powerpoint/2010/main" val="24144142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58C319B-41E6-4406-A1BE-DD5B764A2E60}" type="datetime1">
              <a:rPr lang="en-US" smtClean="0">
                <a:solidFill>
                  <a:prstClr val="black">
                    <a:tint val="75000"/>
                  </a:prstClr>
                </a:solidFill>
              </a:rPr>
              <a:pPr>
                <a:defRPr/>
              </a:pPr>
              <a:t>10/6/2021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5BCF294D-EE72-4B3E-8F87-4D3F04E56452}" type="slidenum">
              <a:rPr lang="en-US" altLang="en-US" smtClean="0">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Tree>
    <p:extLst>
      <p:ext uri="{BB962C8B-B14F-4D97-AF65-F5344CB8AC3E}">
        <p14:creationId xmlns:p14="http://schemas.microsoft.com/office/powerpoint/2010/main" val="2417330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97C903D-C16D-466E-805A-F88BBC89C73D}" type="datetime1">
              <a:rPr lang="en-US" smtClean="0">
                <a:solidFill>
                  <a:prstClr val="black">
                    <a:tint val="75000"/>
                  </a:prstClr>
                </a:solidFill>
              </a:rPr>
              <a:pPr>
                <a:defRPr/>
              </a:pPr>
              <a:t>10/6/2021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F01C282B-2A10-4D8A-AE35-DDBB91A3595A}" type="slidenum">
              <a:rPr lang="en-US" altLang="en-US" smtClean="0">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Tree>
    <p:extLst>
      <p:ext uri="{BB962C8B-B14F-4D97-AF65-F5344CB8AC3E}">
        <p14:creationId xmlns:p14="http://schemas.microsoft.com/office/powerpoint/2010/main" val="454088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2D2C1570-55F6-4D59-90BD-12D1B62EC6D5}" type="datetime1">
              <a:rPr lang="en-US" smtClean="0">
                <a:solidFill>
                  <a:prstClr val="black">
                    <a:tint val="75000"/>
                  </a:prstClr>
                </a:solidFill>
              </a:rPr>
              <a:pPr>
                <a:defRPr/>
              </a:pPr>
              <a:t>10/6/2021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447E27F3-1B4B-45AB-8579-BF2A5BD2BC3E}" type="slidenum">
              <a:rPr lang="en-US" altLang="en-US" smtClean="0">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Tree>
    <p:extLst>
      <p:ext uri="{BB962C8B-B14F-4D97-AF65-F5344CB8AC3E}">
        <p14:creationId xmlns:p14="http://schemas.microsoft.com/office/powerpoint/2010/main" val="1459683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23CD8C07-781B-4E1F-873F-1721CFBB170D}" type="datetime1">
              <a:rPr lang="en-US" smtClean="0">
                <a:solidFill>
                  <a:prstClr val="black">
                    <a:tint val="75000"/>
                  </a:prstClr>
                </a:solidFill>
              </a:rPr>
              <a:pPr>
                <a:defRPr/>
              </a:pPr>
              <a:t>10/6/2021</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B1FC831E-D5C6-449A-A3CD-1EEDB80D2008}" type="slidenum">
              <a:rPr lang="en-US" altLang="en-US" smtClean="0">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Tree>
    <p:extLst>
      <p:ext uri="{BB962C8B-B14F-4D97-AF65-F5344CB8AC3E}">
        <p14:creationId xmlns:p14="http://schemas.microsoft.com/office/powerpoint/2010/main" val="4177624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E13617D-CF73-4FA8-8345-F36EFEC300DB}" type="datetime1">
              <a:rPr lang="en-US" smtClean="0">
                <a:solidFill>
                  <a:prstClr val="black">
                    <a:tint val="75000"/>
                  </a:prstClr>
                </a:solidFill>
              </a:rPr>
              <a:pPr>
                <a:defRPr/>
              </a:pPr>
              <a:t>10/6/2021</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D65D5AA6-D888-43A6-90E1-298EE1440159}" type="slidenum">
              <a:rPr lang="en-US" altLang="en-US" smtClean="0">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Tree>
    <p:extLst>
      <p:ext uri="{BB962C8B-B14F-4D97-AF65-F5344CB8AC3E}">
        <p14:creationId xmlns:p14="http://schemas.microsoft.com/office/powerpoint/2010/main" val="4055113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5F74EFB-EBCB-45B7-8FDE-2ADDA2D1B40E}" type="datetime1">
              <a:rPr lang="en-US" smtClean="0">
                <a:solidFill>
                  <a:prstClr val="black">
                    <a:tint val="75000"/>
                  </a:prstClr>
                </a:solidFill>
              </a:rPr>
              <a:pPr>
                <a:defRPr/>
              </a:pPr>
              <a:t>10/6/2021</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49B5789A-ACB6-41A1-857B-0CB191A8D276}" type="slidenum">
              <a:rPr lang="en-US" altLang="en-US" smtClean="0">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Tree>
    <p:extLst>
      <p:ext uri="{BB962C8B-B14F-4D97-AF65-F5344CB8AC3E}">
        <p14:creationId xmlns:p14="http://schemas.microsoft.com/office/powerpoint/2010/main" val="3018799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E6107E5-72BF-403D-A639-3D538C70FCA3}" type="datetime1">
              <a:rPr lang="en-US" smtClean="0">
                <a:solidFill>
                  <a:prstClr val="black">
                    <a:tint val="75000"/>
                  </a:prstClr>
                </a:solidFill>
              </a:rPr>
              <a:pPr>
                <a:defRPr/>
              </a:pPr>
              <a:t>10/6/2021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D88FA89F-5C47-4ACA-BFAA-A2FAEB600051}" type="slidenum">
              <a:rPr lang="en-US" altLang="en-US" smtClean="0">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Tree>
    <p:extLst>
      <p:ext uri="{BB962C8B-B14F-4D97-AF65-F5344CB8AC3E}">
        <p14:creationId xmlns:p14="http://schemas.microsoft.com/office/powerpoint/2010/main" val="1616216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4543B77-5AC5-4FCC-9B82-B32F83E0D051}" type="datetime1">
              <a:rPr lang="en-US" smtClean="0">
                <a:solidFill>
                  <a:prstClr val="black">
                    <a:tint val="75000"/>
                  </a:prstClr>
                </a:solidFill>
              </a:rPr>
              <a:pPr>
                <a:defRPr/>
              </a:pPr>
              <a:t>10/6/2021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93AB65EE-B65B-4041-B4D3-55E0F18C5824}" type="slidenum">
              <a:rPr lang="en-US" altLang="en-US" smtClean="0">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Tree>
    <p:extLst>
      <p:ext uri="{BB962C8B-B14F-4D97-AF65-F5344CB8AC3E}">
        <p14:creationId xmlns:p14="http://schemas.microsoft.com/office/powerpoint/2010/main" val="596847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4AA28F33-A409-4D6D-B048-AE092A5830D6}" type="datetime1">
              <a:rPr lang="en-US" smtClean="0">
                <a:solidFill>
                  <a:prstClr val="black">
                    <a:tint val="75000"/>
                  </a:prstClr>
                </a:solidFill>
              </a:rPr>
              <a:pPr>
                <a:defRPr/>
              </a:pPr>
              <a:t>10/6/2021</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fontAlgn="base">
              <a:spcBef>
                <a:spcPct val="0"/>
              </a:spcBef>
              <a:spcAft>
                <a:spcPct val="0"/>
              </a:spcAft>
              <a:defRPr/>
            </a:pPr>
            <a:fld id="{A8D8F3D9-DF96-4B2B-9A61-618AB5F4FE82}" type="slidenum">
              <a:rPr lang="en-US" altLang="en-US" smtClean="0">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Tree>
    <p:extLst>
      <p:ext uri="{BB962C8B-B14F-4D97-AF65-F5344CB8AC3E}">
        <p14:creationId xmlns:p14="http://schemas.microsoft.com/office/powerpoint/2010/main" val="5398448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4AA28F33-A409-4D6D-B048-AE092A5830D6}" type="datetime1">
              <a:rPr lang="en-US" smtClean="0">
                <a:solidFill>
                  <a:prstClr val="black">
                    <a:tint val="75000"/>
                  </a:prstClr>
                </a:solidFill>
              </a:rPr>
              <a:pPr>
                <a:defRPr/>
              </a:pPr>
              <a:t>10/6/2021</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r>
              <a:rPr lang="it-IT" smtClean="0">
                <a:solidFill>
                  <a:prstClr val="black">
                    <a:tint val="75000"/>
                  </a:prstClr>
                </a:solidFill>
              </a:rPr>
              <a:t>Ruchi Patira                                NCS 702   AI                                   Unit 01</a:t>
            </a:r>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fontAlgn="base">
              <a:spcBef>
                <a:spcPct val="0"/>
              </a:spcBef>
              <a:spcAft>
                <a:spcPct val="0"/>
              </a:spcAft>
              <a:defRPr/>
            </a:pPr>
            <a:fld id="{A8D8F3D9-DF96-4B2B-9A61-618AB5F4FE82}" type="slidenum">
              <a:rPr lang="en-US" altLang="en-US" smtClean="0">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Tree>
    <p:extLst>
      <p:ext uri="{BB962C8B-B14F-4D97-AF65-F5344CB8AC3E}">
        <p14:creationId xmlns:p14="http://schemas.microsoft.com/office/powerpoint/2010/main" val="8516690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pdf.co/blog/artifical-intelligence-in-ecommerce-business" TargetMode="Externa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pdf.co/blog/top-artificial-intelligence-stories"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8400" y="0"/>
            <a:ext cx="9753600" cy="9144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dirty="0" err="1"/>
              <a:t>Noida</a:t>
            </a:r>
            <a:r>
              <a:rPr lang="en-US" sz="2400" dirty="0"/>
              <a:t> Institute of Engineering and Technology, Greater </a:t>
            </a:r>
            <a:r>
              <a:rPr lang="en-US" sz="2400" dirty="0" err="1"/>
              <a:t>Noida</a:t>
            </a:r>
            <a:endParaRPr lang="en-US" sz="2400" dirty="0"/>
          </a:p>
        </p:txBody>
      </p:sp>
      <p:sp>
        <p:nvSpPr>
          <p:cNvPr id="3" name="Subtitle 2"/>
          <p:cNvSpPr>
            <a:spLocks noGrp="1"/>
          </p:cNvSpPr>
          <p:nvPr>
            <p:ph type="subTitle" idx="1"/>
          </p:nvPr>
        </p:nvSpPr>
        <p:spPr>
          <a:xfrm>
            <a:off x="2971800" y="914400"/>
            <a:ext cx="7010400" cy="1752600"/>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spcAft>
                <a:spcPts val="0"/>
              </a:spcAft>
              <a:defRPr/>
            </a:pPr>
            <a:endParaRPr lang="en-US" sz="2800" dirty="0">
              <a:solidFill>
                <a:schemeClr val="tx1"/>
              </a:solidFill>
            </a:endParaRPr>
          </a:p>
          <a:p>
            <a:pPr eaLnBrk="1" fontAlgn="auto" hangingPunct="1">
              <a:spcAft>
                <a:spcPts val="0"/>
              </a:spcAft>
              <a:defRPr/>
            </a:pPr>
            <a:r>
              <a:rPr lang="en-US" sz="2800" dirty="0"/>
              <a:t> </a:t>
            </a:r>
            <a:r>
              <a:rPr lang="en-US" sz="2800" dirty="0">
                <a:solidFill>
                  <a:schemeClr val="tx1"/>
                </a:solidFill>
              </a:rPr>
              <a:t>INTRODUCTION OF ARTIFICIAL INTELLIGENCE </a:t>
            </a:r>
            <a:endParaRPr lang="en-US" sz="2500" dirty="0">
              <a:solidFill>
                <a:schemeClr val="tx1"/>
              </a:solidFill>
            </a:endParaRPr>
          </a:p>
        </p:txBody>
      </p:sp>
      <p:pic>
        <p:nvPicPr>
          <p:cNvPr id="4100" name="Picture 2" descr="E:\NIET\Project\xLogo11.png.pagespeed.ic.pydHLuCQEZ.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44" y="0"/>
            <a:ext cx="1841056" cy="1039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ubtitle 2"/>
          <p:cNvSpPr txBox="1">
            <a:spLocks/>
          </p:cNvSpPr>
          <p:nvPr/>
        </p:nvSpPr>
        <p:spPr>
          <a:xfrm>
            <a:off x="7315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a:spcBef>
                <a:spcPct val="20000"/>
              </a:spcBef>
              <a:defRPr/>
            </a:pPr>
            <a:endParaRPr lang="en-US" sz="2400" dirty="0">
              <a:solidFill>
                <a:prstClr val="black"/>
              </a:solidFill>
              <a:latin typeface="Calibri"/>
            </a:endParaRPr>
          </a:p>
          <a:p>
            <a:pPr algn="ctr">
              <a:spcBef>
                <a:spcPct val="20000"/>
              </a:spcBef>
              <a:defRPr/>
            </a:pPr>
            <a:r>
              <a:rPr lang="en-US" sz="2400" dirty="0" err="1">
                <a:solidFill>
                  <a:prstClr val="black"/>
                </a:solidFill>
                <a:latin typeface="Calibri"/>
              </a:rPr>
              <a:t>Alka</a:t>
            </a:r>
            <a:r>
              <a:rPr lang="en-US" sz="2400" dirty="0">
                <a:solidFill>
                  <a:prstClr val="black"/>
                </a:solidFill>
                <a:latin typeface="Calibri"/>
              </a:rPr>
              <a:t> Singh</a:t>
            </a:r>
          </a:p>
          <a:p>
            <a:pPr algn="ctr">
              <a:spcBef>
                <a:spcPct val="20000"/>
              </a:spcBef>
              <a:defRPr/>
            </a:pPr>
            <a:r>
              <a:rPr lang="en-US" sz="2400" dirty="0">
                <a:solidFill>
                  <a:prstClr val="black"/>
                </a:solidFill>
                <a:latin typeface="Calibri"/>
              </a:rPr>
              <a:t>AIML</a:t>
            </a:r>
          </a:p>
        </p:txBody>
      </p:sp>
      <p:pic>
        <p:nvPicPr>
          <p:cNvPr id="4102" name="Picture 3" descr="C:\Users\Manks\Downloads\128_calendar-schedule-credit-mortgage-date-51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909" y="6005513"/>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Date Placeholder 8"/>
          <p:cNvSpPr>
            <a:spLocks noGrp="1"/>
          </p:cNvSpPr>
          <p:nvPr>
            <p:ph type="dt" sz="quarter" idx="10"/>
          </p:nvPr>
        </p:nvSpPr>
        <p:spPr>
          <a:xfrm>
            <a:off x="838200" y="6538913"/>
            <a:ext cx="2133600" cy="365125"/>
          </a:xfrm>
        </p:spPr>
        <p:txBody>
          <a:bodyPr/>
          <a:lstStyle/>
          <a:p>
            <a:pPr>
              <a:defRPr/>
            </a:pPr>
            <a:fld id="{7046D208-2B5D-4BD0-B6CD-412F7C6858BD}" type="datetime1">
              <a:rPr lang="en-US">
                <a:solidFill>
                  <a:prstClr val="black">
                    <a:tint val="75000"/>
                  </a:prstClr>
                </a:solidFill>
                <a:latin typeface="Calibri"/>
              </a:rPr>
              <a:pPr>
                <a:defRPr/>
              </a:pPr>
              <a:t>10/6/2021</a:t>
            </a:fld>
            <a:endParaRPr lang="en-US" dirty="0">
              <a:solidFill>
                <a:prstClr val="black">
                  <a:tint val="75000"/>
                </a:prstClr>
              </a:solidFill>
              <a:latin typeface="Calibri"/>
            </a:endParaRPr>
          </a:p>
        </p:txBody>
      </p:sp>
      <p:sp>
        <p:nvSpPr>
          <p:cNvPr id="4104" name="Slide Number Placeholder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None/>
            </a:pPr>
            <a:fld id="{D6FE94E2-7DFF-4F45-A4A3-DD74F8C6813F}" type="slidenum">
              <a:rPr lang="en-US" altLang="en-US" sz="1200">
                <a:solidFill>
                  <a:srgbClr val="898989"/>
                </a:solidFill>
                <a:cs typeface="Arial" panose="020B0604020202020204" pitchFamily="34" charset="0"/>
              </a:rPr>
              <a:pPr fontAlgn="base">
                <a:spcBef>
                  <a:spcPct val="0"/>
                </a:spcBef>
                <a:spcAft>
                  <a:spcPct val="0"/>
                </a:spcAft>
                <a:buNone/>
              </a:pPr>
              <a:t>1</a:t>
            </a:fld>
            <a:endParaRPr lang="en-US" altLang="en-US" sz="1200">
              <a:solidFill>
                <a:srgbClr val="898989"/>
              </a:solidFill>
              <a:cs typeface="Arial" panose="020B0604020202020204" pitchFamily="34" charset="0"/>
            </a:endParaRPr>
          </a:p>
        </p:txBody>
      </p:sp>
      <p:pic>
        <p:nvPicPr>
          <p:cNvPr id="4105" name="Picture 4" descr="C:\Users\Manks\Downloads\speak.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1000" y="25908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Subtitle 2"/>
          <p:cNvSpPr txBox="1">
            <a:spLocks/>
          </p:cNvSpPr>
          <p:nvPr/>
        </p:nvSpPr>
        <p:spPr>
          <a:xfrm>
            <a:off x="1584960" y="2977059"/>
            <a:ext cx="2057400" cy="5334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a:spcBef>
                <a:spcPct val="20000"/>
              </a:spcBef>
              <a:defRPr/>
            </a:pPr>
            <a:r>
              <a:rPr lang="en-US" sz="2500" dirty="0">
                <a:solidFill>
                  <a:prstClr val="black"/>
                </a:solidFill>
                <a:latin typeface="Calibri"/>
              </a:rPr>
              <a:t>Unit: 01</a:t>
            </a:r>
          </a:p>
        </p:txBody>
      </p:sp>
      <p:sp>
        <p:nvSpPr>
          <p:cNvPr id="14" name="Subtitle 2"/>
          <p:cNvSpPr txBox="1">
            <a:spLocks/>
          </p:cNvSpPr>
          <p:nvPr/>
        </p:nvSpPr>
        <p:spPr>
          <a:xfrm>
            <a:off x="1584960" y="376149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a:spcBef>
                <a:spcPct val="20000"/>
              </a:spcBef>
              <a:defRPr/>
            </a:pPr>
            <a:r>
              <a:rPr lang="en-US" sz="2400" dirty="0">
                <a:solidFill>
                  <a:prstClr val="black"/>
                </a:solidFill>
                <a:latin typeface="Calibri"/>
              </a:rPr>
              <a:t>ARTIFICIAL INTELLIGENCE </a:t>
            </a:r>
          </a:p>
        </p:txBody>
      </p:sp>
      <p:sp>
        <p:nvSpPr>
          <p:cNvPr id="15" name="Subtitle 2"/>
          <p:cNvSpPr txBox="1">
            <a:spLocks/>
          </p:cNvSpPr>
          <p:nvPr/>
        </p:nvSpPr>
        <p:spPr>
          <a:xfrm>
            <a:off x="1584960" y="485598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a:spcBef>
                <a:spcPct val="20000"/>
              </a:spcBef>
              <a:defRPr/>
            </a:pPr>
            <a:endParaRPr lang="en-US" sz="2000" dirty="0">
              <a:solidFill>
                <a:prstClr val="black"/>
              </a:solidFill>
              <a:latin typeface="Calibri"/>
            </a:endParaRPr>
          </a:p>
          <a:p>
            <a:pPr algn="ctr">
              <a:spcBef>
                <a:spcPct val="20000"/>
              </a:spcBef>
              <a:defRPr/>
            </a:pPr>
            <a:r>
              <a:rPr lang="en-US" sz="2000" dirty="0">
                <a:solidFill>
                  <a:prstClr val="black"/>
                </a:solidFill>
                <a:latin typeface="Calibri"/>
              </a:rPr>
              <a:t>B Tech 3</a:t>
            </a:r>
            <a:r>
              <a:rPr lang="en-US" sz="2000" baseline="30000" dirty="0">
                <a:solidFill>
                  <a:prstClr val="black"/>
                </a:solidFill>
                <a:latin typeface="Calibri"/>
              </a:rPr>
              <a:t>rd</a:t>
            </a:r>
            <a:r>
              <a:rPr lang="en-US" sz="2000" dirty="0">
                <a:solidFill>
                  <a:prstClr val="black"/>
                </a:solidFill>
                <a:latin typeface="Calibri"/>
              </a:rPr>
              <a:t> </a:t>
            </a:r>
            <a:r>
              <a:rPr lang="en-US" sz="2000" dirty="0" err="1">
                <a:solidFill>
                  <a:prstClr val="black"/>
                </a:solidFill>
                <a:latin typeface="Calibri"/>
              </a:rPr>
              <a:t>Sem</a:t>
            </a:r>
            <a:endParaRPr lang="en-US" sz="2000" dirty="0">
              <a:solidFill>
                <a:prstClr val="black"/>
              </a:solidFill>
              <a:latin typeface="Calibri"/>
            </a:endParaRPr>
          </a:p>
        </p:txBody>
      </p:sp>
    </p:spTree>
    <p:extLst>
      <p:ext uri="{BB962C8B-B14F-4D97-AF65-F5344CB8AC3E}">
        <p14:creationId xmlns:p14="http://schemas.microsoft.com/office/powerpoint/2010/main" val="1434015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pitchFamily="2" charset="2"/>
              <a:buChar char="ü"/>
            </a:pPr>
            <a:r>
              <a:rPr lang="en-US" dirty="0"/>
              <a:t>The very important and first task is to choose the training data or training experience which will be fed to the Machine Learning Algorithm. </a:t>
            </a:r>
            <a:endParaRPr lang="en-US" dirty="0" smtClean="0"/>
          </a:p>
          <a:p>
            <a:pPr>
              <a:buFont typeface="Wingdings" panose="05000000000000000000" pitchFamily="2" charset="2"/>
              <a:buChar char="ü"/>
            </a:pPr>
            <a:r>
              <a:rPr lang="en-US" dirty="0" smtClean="0"/>
              <a:t>It </a:t>
            </a:r>
            <a:r>
              <a:rPr lang="en-US" dirty="0"/>
              <a:t>is important to note that the data or experience that we fed to the algorithm must have a significant impact on the Success or Failure of the Model. </a:t>
            </a:r>
            <a:endParaRPr lang="en-US" dirty="0" smtClean="0"/>
          </a:p>
          <a:p>
            <a:pPr>
              <a:buFont typeface="Wingdings" panose="05000000000000000000" pitchFamily="2" charset="2"/>
              <a:buChar char="ü"/>
            </a:pPr>
            <a:r>
              <a:rPr lang="en-US" dirty="0" smtClean="0"/>
              <a:t>So </a:t>
            </a:r>
            <a:r>
              <a:rPr lang="en-US" dirty="0"/>
              <a:t>Training data or experience should be chosen wisely.</a:t>
            </a:r>
            <a:endParaRPr lang="en-US" dirty="0" smtClean="0"/>
          </a:p>
        </p:txBody>
      </p:sp>
      <p:sp>
        <p:nvSpPr>
          <p:cNvPr id="4" name="Date Placeholder 3"/>
          <p:cNvSpPr>
            <a:spLocks noGrp="1"/>
          </p:cNvSpPr>
          <p:nvPr>
            <p:ph type="dt" sz="half" idx="10"/>
          </p:nvPr>
        </p:nvSpPr>
        <p:spPr/>
        <p:txBody>
          <a:bodyPr/>
          <a:lstStyle/>
          <a:p>
            <a:pPr>
              <a:defRPr/>
            </a:pPr>
            <a:fld id="{F1B108D0-61ED-41C6-B49B-391260096665}" type="datetime1">
              <a:rPr lang="en-US" smtClean="0">
                <a:solidFill>
                  <a:prstClr val="black">
                    <a:tint val="75000"/>
                  </a:prstClr>
                </a:solidFill>
              </a:rPr>
              <a:pPr>
                <a:defRPr/>
              </a:pPr>
              <a:t>10/6/2021</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3AD327AC-6969-4792-9D7A-F018F5D60E7D}" type="slidenum">
              <a:rPr lang="en-US" altLang="en-US" smtClean="0">
                <a:cs typeface="Arial" panose="020B0604020202020204" pitchFamily="34" charset="0"/>
              </a:rPr>
              <a:pPr fontAlgn="base">
                <a:spcBef>
                  <a:spcPct val="0"/>
                </a:spcBef>
                <a:spcAft>
                  <a:spcPct val="0"/>
                </a:spcAft>
                <a:defRPr/>
              </a:pPr>
              <a:t>10</a:t>
            </a:fld>
            <a:endParaRPr lang="en-US" altLang="en-US">
              <a:cs typeface="Arial" panose="020B0604020202020204" pitchFamily="34" charset="0"/>
            </a:endParaRPr>
          </a:p>
        </p:txBody>
      </p:sp>
      <p:pic>
        <p:nvPicPr>
          <p:cNvPr id="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6" y="104504"/>
            <a:ext cx="1715589" cy="968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a:xfrm>
            <a:off x="1854925" y="0"/>
            <a:ext cx="10337075" cy="107328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base">
              <a:spcBef>
                <a:spcPct val="0"/>
              </a:spcBef>
              <a:spcAft>
                <a:spcPct val="0"/>
              </a:spcAft>
              <a:defRPr/>
            </a:pPr>
            <a:r>
              <a:rPr lang="en-US" sz="3600" b="1" dirty="0"/>
              <a:t>Step 1 : Choosing the Training Experience:</a:t>
            </a:r>
            <a:endParaRPr lang="en-US" sz="3600" dirty="0">
              <a:solidFill>
                <a:prstClr val="black"/>
              </a:solidFill>
              <a:latin typeface="Calibri"/>
            </a:endParaRPr>
          </a:p>
        </p:txBody>
      </p:sp>
    </p:spTree>
    <p:extLst>
      <p:ext uri="{BB962C8B-B14F-4D97-AF65-F5344CB8AC3E}">
        <p14:creationId xmlns:p14="http://schemas.microsoft.com/office/powerpoint/2010/main" val="1571815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0201"/>
            <a:ext cx="10972800" cy="4756150"/>
          </a:xfrm>
        </p:spPr>
        <p:txBody>
          <a:bodyPr/>
          <a:lstStyle/>
          <a:p>
            <a:pPr>
              <a:buFont typeface="Wingdings" panose="05000000000000000000" pitchFamily="2" charset="2"/>
              <a:buChar char="q"/>
            </a:pPr>
            <a:r>
              <a:rPr lang="en-US" dirty="0" smtClean="0"/>
              <a:t> Below </a:t>
            </a:r>
            <a:r>
              <a:rPr lang="en-US" dirty="0"/>
              <a:t>are the attributes which will impact on Success and Failure of Data:</a:t>
            </a:r>
          </a:p>
          <a:p>
            <a:pPr>
              <a:buFont typeface="Wingdings" panose="05000000000000000000" pitchFamily="2" charset="2"/>
              <a:buChar char="ü"/>
            </a:pPr>
            <a:r>
              <a:rPr lang="en-US" dirty="0"/>
              <a:t>The training experience will be able to provide direct or indirect feedback regarding choices. For example: While Playing chess the training data will provide feedback to itself like instead of this move if this is chosen the chances of success increases</a:t>
            </a:r>
            <a:r>
              <a:rPr lang="en-US" dirty="0" smtClean="0"/>
              <a:t>.</a:t>
            </a:r>
            <a:endParaRPr lang="en-US" dirty="0"/>
          </a:p>
        </p:txBody>
      </p:sp>
      <p:sp>
        <p:nvSpPr>
          <p:cNvPr id="4" name="Date Placeholder 3"/>
          <p:cNvSpPr>
            <a:spLocks noGrp="1"/>
          </p:cNvSpPr>
          <p:nvPr>
            <p:ph type="dt" sz="half" idx="10"/>
          </p:nvPr>
        </p:nvSpPr>
        <p:spPr/>
        <p:txBody>
          <a:bodyPr/>
          <a:lstStyle/>
          <a:p>
            <a:pPr>
              <a:defRPr/>
            </a:pPr>
            <a:fld id="{F1B108D0-61ED-41C6-B49B-391260096665}" type="datetime1">
              <a:rPr lang="en-US" smtClean="0">
                <a:solidFill>
                  <a:prstClr val="black">
                    <a:tint val="75000"/>
                  </a:prstClr>
                </a:solidFill>
              </a:rPr>
              <a:pPr>
                <a:defRPr/>
              </a:pPr>
              <a:t>10/6/2021</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3AD327AC-6969-4792-9D7A-F018F5D60E7D}" type="slidenum">
              <a:rPr lang="en-US" altLang="en-US" smtClean="0">
                <a:cs typeface="Arial" panose="020B0604020202020204" pitchFamily="34" charset="0"/>
              </a:rPr>
              <a:pPr fontAlgn="base">
                <a:spcBef>
                  <a:spcPct val="0"/>
                </a:spcBef>
                <a:spcAft>
                  <a:spcPct val="0"/>
                </a:spcAft>
                <a:defRPr/>
              </a:pPr>
              <a:t>11</a:t>
            </a:fld>
            <a:endParaRPr lang="en-US" altLang="en-US">
              <a:cs typeface="Arial" panose="020B0604020202020204" pitchFamily="34" charset="0"/>
            </a:endParaRPr>
          </a:p>
        </p:txBody>
      </p:sp>
      <p:pic>
        <p:nvPicPr>
          <p:cNvPr id="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6" y="104504"/>
            <a:ext cx="1715589" cy="968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a:xfrm>
            <a:off x="1854925" y="0"/>
            <a:ext cx="10337075" cy="107328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base">
              <a:spcBef>
                <a:spcPct val="0"/>
              </a:spcBef>
              <a:spcAft>
                <a:spcPct val="0"/>
              </a:spcAft>
              <a:defRPr/>
            </a:pPr>
            <a:r>
              <a:rPr lang="en-US" sz="3600" b="1" dirty="0"/>
              <a:t>Step 1 : Choosing the Training Experience:</a:t>
            </a:r>
            <a:endParaRPr lang="en-US" sz="3600" dirty="0">
              <a:solidFill>
                <a:prstClr val="black"/>
              </a:solidFill>
              <a:latin typeface="Calibri"/>
            </a:endParaRPr>
          </a:p>
        </p:txBody>
      </p:sp>
    </p:spTree>
    <p:extLst>
      <p:ext uri="{BB962C8B-B14F-4D97-AF65-F5344CB8AC3E}">
        <p14:creationId xmlns:p14="http://schemas.microsoft.com/office/powerpoint/2010/main" val="676122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pitchFamily="2" charset="2"/>
              <a:buChar char="ü"/>
            </a:pPr>
            <a:r>
              <a:rPr lang="en-US" dirty="0"/>
              <a:t>Second important attribute is the degree to which the learner will control the sequences of training examples. </a:t>
            </a:r>
            <a:endParaRPr lang="en-US" dirty="0" smtClean="0"/>
          </a:p>
          <a:p>
            <a:pPr>
              <a:buFont typeface="Wingdings" panose="05000000000000000000" pitchFamily="2" charset="2"/>
              <a:buChar char="ü"/>
            </a:pPr>
            <a:r>
              <a:rPr lang="en-US" dirty="0" smtClean="0"/>
              <a:t>For </a:t>
            </a:r>
            <a:r>
              <a:rPr lang="en-US" dirty="0"/>
              <a:t>example: when training data is fed to the machine then at that time accuracy is very less but when it gains experience while playing again and again with itself or opponent the machine algorithm will get feedback and control the chess game accordingly.</a:t>
            </a:r>
          </a:p>
        </p:txBody>
      </p:sp>
      <p:sp>
        <p:nvSpPr>
          <p:cNvPr id="4" name="Date Placeholder 3"/>
          <p:cNvSpPr>
            <a:spLocks noGrp="1"/>
          </p:cNvSpPr>
          <p:nvPr>
            <p:ph type="dt" sz="half" idx="10"/>
          </p:nvPr>
        </p:nvSpPr>
        <p:spPr/>
        <p:txBody>
          <a:bodyPr/>
          <a:lstStyle/>
          <a:p>
            <a:pPr>
              <a:defRPr/>
            </a:pPr>
            <a:fld id="{F1B108D0-61ED-41C6-B49B-391260096665}" type="datetime1">
              <a:rPr lang="en-US" smtClean="0">
                <a:solidFill>
                  <a:prstClr val="black">
                    <a:tint val="75000"/>
                  </a:prstClr>
                </a:solidFill>
              </a:rPr>
              <a:pPr>
                <a:defRPr/>
              </a:pPr>
              <a:t>10/6/2021</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3AD327AC-6969-4792-9D7A-F018F5D60E7D}" type="slidenum">
              <a:rPr lang="en-US" altLang="en-US" smtClean="0">
                <a:cs typeface="Arial" panose="020B0604020202020204" pitchFamily="34" charset="0"/>
              </a:rPr>
              <a:pPr fontAlgn="base">
                <a:spcBef>
                  <a:spcPct val="0"/>
                </a:spcBef>
                <a:spcAft>
                  <a:spcPct val="0"/>
                </a:spcAft>
                <a:defRPr/>
              </a:pPr>
              <a:t>12</a:t>
            </a:fld>
            <a:endParaRPr lang="en-US" altLang="en-US">
              <a:cs typeface="Arial" panose="020B0604020202020204" pitchFamily="34" charset="0"/>
            </a:endParaRPr>
          </a:p>
        </p:txBody>
      </p:sp>
      <p:pic>
        <p:nvPicPr>
          <p:cNvPr id="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6" y="104504"/>
            <a:ext cx="1715589" cy="968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a:xfrm>
            <a:off x="1854925" y="0"/>
            <a:ext cx="10337075" cy="107328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base">
              <a:spcBef>
                <a:spcPct val="0"/>
              </a:spcBef>
              <a:spcAft>
                <a:spcPct val="0"/>
              </a:spcAft>
              <a:defRPr/>
            </a:pPr>
            <a:r>
              <a:rPr lang="en-US" sz="3600" b="1" dirty="0"/>
              <a:t>Step 1 : Choosing the Training Experience:</a:t>
            </a:r>
            <a:endParaRPr lang="en-US" sz="3600" dirty="0">
              <a:solidFill>
                <a:prstClr val="black"/>
              </a:solidFill>
              <a:latin typeface="Calibri"/>
            </a:endParaRPr>
          </a:p>
        </p:txBody>
      </p:sp>
    </p:spTree>
    <p:extLst>
      <p:ext uri="{BB962C8B-B14F-4D97-AF65-F5344CB8AC3E}">
        <p14:creationId xmlns:p14="http://schemas.microsoft.com/office/powerpoint/2010/main" val="208553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pitchFamily="2" charset="2"/>
              <a:buChar char="ü"/>
            </a:pPr>
            <a:r>
              <a:rPr lang="en-US" dirty="0"/>
              <a:t>Third important attribute is how it will represent the distribution of examples over which performance will be measured. </a:t>
            </a:r>
            <a:endParaRPr lang="en-US" dirty="0" smtClean="0"/>
          </a:p>
          <a:p>
            <a:pPr>
              <a:buFont typeface="Wingdings" panose="05000000000000000000" pitchFamily="2" charset="2"/>
              <a:buChar char="ü"/>
            </a:pPr>
            <a:r>
              <a:rPr lang="en-US" dirty="0" smtClean="0"/>
              <a:t>For </a:t>
            </a:r>
            <a:r>
              <a:rPr lang="en-US" dirty="0"/>
              <a:t>example, a Machine learning algorithm will get experience while going through a number of different cases and different examples. Thus, Machine Learning Algorithm will get more and more experience by passing through more and more examples and hence its performance will increase.</a:t>
            </a:r>
          </a:p>
        </p:txBody>
      </p:sp>
      <p:sp>
        <p:nvSpPr>
          <p:cNvPr id="4" name="Date Placeholder 3"/>
          <p:cNvSpPr>
            <a:spLocks noGrp="1"/>
          </p:cNvSpPr>
          <p:nvPr>
            <p:ph type="dt" sz="half" idx="10"/>
          </p:nvPr>
        </p:nvSpPr>
        <p:spPr/>
        <p:txBody>
          <a:bodyPr/>
          <a:lstStyle/>
          <a:p>
            <a:pPr>
              <a:defRPr/>
            </a:pPr>
            <a:fld id="{F1B108D0-61ED-41C6-B49B-391260096665}" type="datetime1">
              <a:rPr lang="en-US" smtClean="0">
                <a:solidFill>
                  <a:prstClr val="black">
                    <a:tint val="75000"/>
                  </a:prstClr>
                </a:solidFill>
              </a:rPr>
              <a:pPr>
                <a:defRPr/>
              </a:pPr>
              <a:t>10/6/2021</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3AD327AC-6969-4792-9D7A-F018F5D60E7D}" type="slidenum">
              <a:rPr lang="en-US" altLang="en-US" smtClean="0">
                <a:cs typeface="Arial" panose="020B0604020202020204" pitchFamily="34" charset="0"/>
              </a:rPr>
              <a:pPr fontAlgn="base">
                <a:spcBef>
                  <a:spcPct val="0"/>
                </a:spcBef>
                <a:spcAft>
                  <a:spcPct val="0"/>
                </a:spcAft>
                <a:defRPr/>
              </a:pPr>
              <a:t>13</a:t>
            </a:fld>
            <a:endParaRPr lang="en-US" altLang="en-US">
              <a:cs typeface="Arial" panose="020B0604020202020204" pitchFamily="34" charset="0"/>
            </a:endParaRPr>
          </a:p>
        </p:txBody>
      </p:sp>
      <p:pic>
        <p:nvPicPr>
          <p:cNvPr id="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6" y="104504"/>
            <a:ext cx="1715589" cy="968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a:xfrm>
            <a:off x="1854925" y="0"/>
            <a:ext cx="10337075" cy="107328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base">
              <a:spcBef>
                <a:spcPct val="0"/>
              </a:spcBef>
              <a:spcAft>
                <a:spcPct val="0"/>
              </a:spcAft>
              <a:defRPr/>
            </a:pPr>
            <a:r>
              <a:rPr lang="en-US" sz="3600" b="1" dirty="0"/>
              <a:t>Step 1 : Choosing the Training Experience:</a:t>
            </a:r>
            <a:endParaRPr lang="en-US" sz="3600" dirty="0">
              <a:solidFill>
                <a:prstClr val="black"/>
              </a:solidFill>
              <a:latin typeface="Calibri"/>
            </a:endParaRPr>
          </a:p>
        </p:txBody>
      </p:sp>
    </p:spTree>
    <p:extLst>
      <p:ext uri="{BB962C8B-B14F-4D97-AF65-F5344CB8AC3E}">
        <p14:creationId xmlns:p14="http://schemas.microsoft.com/office/powerpoint/2010/main" val="318568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pitchFamily="2" charset="2"/>
              <a:buChar char="ü"/>
            </a:pPr>
            <a:r>
              <a:rPr lang="en-US" dirty="0"/>
              <a:t>The next important step is choosing the target function. It means according to the knowledge fed to the algorithm the machine learning will choose </a:t>
            </a:r>
            <a:r>
              <a:rPr lang="en-US" dirty="0" err="1"/>
              <a:t>NextMove</a:t>
            </a:r>
            <a:r>
              <a:rPr lang="en-US" dirty="0"/>
              <a:t> function which will describe what type of legal moves should be taken.  </a:t>
            </a:r>
            <a:endParaRPr lang="en-US" dirty="0" smtClean="0"/>
          </a:p>
          <a:p>
            <a:pPr>
              <a:buFont typeface="Wingdings" panose="05000000000000000000" pitchFamily="2" charset="2"/>
              <a:buChar char="ü"/>
            </a:pPr>
            <a:r>
              <a:rPr lang="en-US" dirty="0" smtClean="0"/>
              <a:t>For </a:t>
            </a:r>
            <a:r>
              <a:rPr lang="en-US" dirty="0"/>
              <a:t>example : While playing chess with the opponent, when opponent will play then the machine learning algorithm will decide what be the number of possible legal moves taken in order to get success.</a:t>
            </a:r>
          </a:p>
        </p:txBody>
      </p:sp>
      <p:sp>
        <p:nvSpPr>
          <p:cNvPr id="4" name="Date Placeholder 3"/>
          <p:cNvSpPr>
            <a:spLocks noGrp="1"/>
          </p:cNvSpPr>
          <p:nvPr>
            <p:ph type="dt" sz="half" idx="10"/>
          </p:nvPr>
        </p:nvSpPr>
        <p:spPr/>
        <p:txBody>
          <a:bodyPr/>
          <a:lstStyle/>
          <a:p>
            <a:pPr>
              <a:defRPr/>
            </a:pPr>
            <a:fld id="{F1B108D0-61ED-41C6-B49B-391260096665}" type="datetime1">
              <a:rPr lang="en-US" smtClean="0">
                <a:solidFill>
                  <a:prstClr val="black">
                    <a:tint val="75000"/>
                  </a:prstClr>
                </a:solidFill>
              </a:rPr>
              <a:pPr>
                <a:defRPr/>
              </a:pPr>
              <a:t>10/6/2021</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3AD327AC-6969-4792-9D7A-F018F5D60E7D}" type="slidenum">
              <a:rPr lang="en-US" altLang="en-US" smtClean="0">
                <a:cs typeface="Arial" panose="020B0604020202020204" pitchFamily="34" charset="0"/>
              </a:rPr>
              <a:pPr fontAlgn="base">
                <a:spcBef>
                  <a:spcPct val="0"/>
                </a:spcBef>
                <a:spcAft>
                  <a:spcPct val="0"/>
                </a:spcAft>
                <a:defRPr/>
              </a:pPr>
              <a:t>14</a:t>
            </a:fld>
            <a:endParaRPr lang="en-US" altLang="en-US">
              <a:cs typeface="Arial" panose="020B0604020202020204" pitchFamily="34" charset="0"/>
            </a:endParaRPr>
          </a:p>
        </p:txBody>
      </p:sp>
      <p:pic>
        <p:nvPicPr>
          <p:cNvPr id="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6" y="104504"/>
            <a:ext cx="1715589" cy="968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a:xfrm>
            <a:off x="1854925" y="0"/>
            <a:ext cx="10337075" cy="107328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base">
              <a:spcBef>
                <a:spcPct val="0"/>
              </a:spcBef>
              <a:spcAft>
                <a:spcPct val="0"/>
              </a:spcAft>
              <a:defRPr/>
            </a:pPr>
            <a:r>
              <a:rPr lang="en-US" sz="3600" b="1" dirty="0"/>
              <a:t>Step 2- Choosing target function:</a:t>
            </a:r>
            <a:endParaRPr lang="en-US" sz="3600" dirty="0">
              <a:solidFill>
                <a:prstClr val="black"/>
              </a:solidFill>
              <a:latin typeface="Calibri"/>
            </a:endParaRPr>
          </a:p>
        </p:txBody>
      </p:sp>
    </p:spTree>
    <p:extLst>
      <p:ext uri="{BB962C8B-B14F-4D97-AF65-F5344CB8AC3E}">
        <p14:creationId xmlns:p14="http://schemas.microsoft.com/office/powerpoint/2010/main" val="3966677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0201"/>
            <a:ext cx="10972800" cy="4756150"/>
          </a:xfrm>
        </p:spPr>
        <p:txBody>
          <a:bodyPr/>
          <a:lstStyle/>
          <a:p>
            <a:pPr>
              <a:buFont typeface="Wingdings" panose="05000000000000000000" pitchFamily="2" charset="2"/>
              <a:buChar char="ü"/>
            </a:pPr>
            <a:r>
              <a:rPr lang="en-US" dirty="0"/>
              <a:t>When the machine algorithm will know all the possible legal moves the next step is to choose the optimized move using any representation i.e. using linear Equations, Hierarchical Graph Representation, Tabular form etc. </a:t>
            </a:r>
            <a:endParaRPr lang="en-US" dirty="0" smtClean="0"/>
          </a:p>
          <a:p>
            <a:pPr>
              <a:buFont typeface="Wingdings" panose="05000000000000000000" pitchFamily="2" charset="2"/>
              <a:buChar char="ü"/>
            </a:pPr>
            <a:r>
              <a:rPr lang="en-US" dirty="0" smtClean="0"/>
              <a:t>The </a:t>
            </a:r>
            <a:r>
              <a:rPr lang="en-US" dirty="0" err="1"/>
              <a:t>NextMove</a:t>
            </a:r>
            <a:r>
              <a:rPr lang="en-US" dirty="0"/>
              <a:t> function will move the Target move like out of these move which will provide more success rate. </a:t>
            </a:r>
            <a:endParaRPr lang="en-US" dirty="0" smtClean="0"/>
          </a:p>
          <a:p>
            <a:pPr>
              <a:buFont typeface="Wingdings" panose="05000000000000000000" pitchFamily="2" charset="2"/>
              <a:buChar char="ü"/>
            </a:pPr>
            <a:r>
              <a:rPr lang="en-US" dirty="0" smtClean="0"/>
              <a:t>For </a:t>
            </a:r>
            <a:r>
              <a:rPr lang="en-US" dirty="0"/>
              <a:t>Example : while playing chess machine have 4 possible moves, so the machine will choose that optimized move which will provide success to it.</a:t>
            </a:r>
          </a:p>
        </p:txBody>
      </p:sp>
      <p:sp>
        <p:nvSpPr>
          <p:cNvPr id="4" name="Date Placeholder 3"/>
          <p:cNvSpPr>
            <a:spLocks noGrp="1"/>
          </p:cNvSpPr>
          <p:nvPr>
            <p:ph type="dt" sz="half" idx="10"/>
          </p:nvPr>
        </p:nvSpPr>
        <p:spPr/>
        <p:txBody>
          <a:bodyPr/>
          <a:lstStyle/>
          <a:p>
            <a:pPr>
              <a:defRPr/>
            </a:pPr>
            <a:fld id="{F1B108D0-61ED-41C6-B49B-391260096665}" type="datetime1">
              <a:rPr lang="en-US" smtClean="0">
                <a:solidFill>
                  <a:prstClr val="black">
                    <a:tint val="75000"/>
                  </a:prstClr>
                </a:solidFill>
              </a:rPr>
              <a:pPr>
                <a:defRPr/>
              </a:pPr>
              <a:t>10/6/2021</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3AD327AC-6969-4792-9D7A-F018F5D60E7D}" type="slidenum">
              <a:rPr lang="en-US" altLang="en-US" smtClean="0">
                <a:cs typeface="Arial" panose="020B0604020202020204" pitchFamily="34" charset="0"/>
              </a:rPr>
              <a:pPr fontAlgn="base">
                <a:spcBef>
                  <a:spcPct val="0"/>
                </a:spcBef>
                <a:spcAft>
                  <a:spcPct val="0"/>
                </a:spcAft>
                <a:defRPr/>
              </a:pPr>
              <a:t>15</a:t>
            </a:fld>
            <a:endParaRPr lang="en-US" altLang="en-US">
              <a:cs typeface="Arial" panose="020B0604020202020204" pitchFamily="34" charset="0"/>
            </a:endParaRPr>
          </a:p>
        </p:txBody>
      </p:sp>
      <p:pic>
        <p:nvPicPr>
          <p:cNvPr id="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6" y="104504"/>
            <a:ext cx="1715589" cy="968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a:xfrm>
            <a:off x="1854925" y="0"/>
            <a:ext cx="10337075" cy="107328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base">
              <a:spcBef>
                <a:spcPct val="0"/>
              </a:spcBef>
              <a:spcAft>
                <a:spcPct val="0"/>
              </a:spcAft>
              <a:defRPr/>
            </a:pPr>
            <a:r>
              <a:rPr lang="en-US" sz="3600" b="1" dirty="0"/>
              <a:t>Step 3- Choosing Representation for Target function: </a:t>
            </a:r>
            <a:endParaRPr lang="en-US" sz="3600" dirty="0">
              <a:solidFill>
                <a:prstClr val="black"/>
              </a:solidFill>
              <a:latin typeface="Calibri"/>
            </a:endParaRPr>
          </a:p>
        </p:txBody>
      </p:sp>
    </p:spTree>
    <p:extLst>
      <p:ext uri="{BB962C8B-B14F-4D97-AF65-F5344CB8AC3E}">
        <p14:creationId xmlns:p14="http://schemas.microsoft.com/office/powerpoint/2010/main" val="1457148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46220"/>
            <a:ext cx="11173691" cy="5326919"/>
          </a:xfrm>
        </p:spPr>
        <p:txBody>
          <a:bodyPr/>
          <a:lstStyle/>
          <a:p>
            <a:pPr>
              <a:buFont typeface="Wingdings" panose="05000000000000000000" pitchFamily="2" charset="2"/>
              <a:buChar char="ü"/>
            </a:pPr>
            <a:r>
              <a:rPr lang="en-US" dirty="0"/>
              <a:t>An optimized move cannot be chosen just with the training data. The training data had to go through with set of example and through these examples the training data will approximates which steps are chosen and after that machine will provide feedback on it. </a:t>
            </a:r>
            <a:endParaRPr lang="en-US" dirty="0" smtClean="0"/>
          </a:p>
          <a:p>
            <a:pPr>
              <a:buFont typeface="Wingdings" panose="05000000000000000000" pitchFamily="2" charset="2"/>
              <a:buChar char="ü"/>
            </a:pPr>
            <a:r>
              <a:rPr lang="en-US" dirty="0" smtClean="0"/>
              <a:t>For </a:t>
            </a:r>
            <a:r>
              <a:rPr lang="en-US" dirty="0"/>
              <a:t>Example : When a training data of Playing chess is fed  to algorithm so at that time it is not machine algorithm will fail or get success and again from that failure or success it will measure while next move what step should be chosen and what is its success rate</a:t>
            </a:r>
            <a:r>
              <a:rPr lang="en-US" dirty="0" smtClean="0"/>
              <a:t>.</a:t>
            </a:r>
            <a:endParaRPr lang="en-US" dirty="0"/>
          </a:p>
        </p:txBody>
      </p:sp>
      <p:sp>
        <p:nvSpPr>
          <p:cNvPr id="4" name="Date Placeholder 3"/>
          <p:cNvSpPr>
            <a:spLocks noGrp="1"/>
          </p:cNvSpPr>
          <p:nvPr>
            <p:ph type="dt" sz="half" idx="10"/>
          </p:nvPr>
        </p:nvSpPr>
        <p:spPr/>
        <p:txBody>
          <a:bodyPr/>
          <a:lstStyle/>
          <a:p>
            <a:pPr>
              <a:defRPr/>
            </a:pPr>
            <a:fld id="{F1B108D0-61ED-41C6-B49B-391260096665}" type="datetime1">
              <a:rPr lang="en-US" smtClean="0">
                <a:solidFill>
                  <a:prstClr val="black">
                    <a:tint val="75000"/>
                  </a:prstClr>
                </a:solidFill>
              </a:rPr>
              <a:pPr>
                <a:defRPr/>
              </a:pPr>
              <a:t>10/6/2021</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3AD327AC-6969-4792-9D7A-F018F5D60E7D}" type="slidenum">
              <a:rPr lang="en-US" altLang="en-US" smtClean="0">
                <a:cs typeface="Arial" panose="020B0604020202020204" pitchFamily="34" charset="0"/>
              </a:rPr>
              <a:pPr fontAlgn="base">
                <a:spcBef>
                  <a:spcPct val="0"/>
                </a:spcBef>
                <a:spcAft>
                  <a:spcPct val="0"/>
                </a:spcAft>
                <a:defRPr/>
              </a:pPr>
              <a:t>16</a:t>
            </a:fld>
            <a:endParaRPr lang="en-US" altLang="en-US">
              <a:cs typeface="Arial" panose="020B0604020202020204" pitchFamily="34" charset="0"/>
            </a:endParaRPr>
          </a:p>
        </p:txBody>
      </p:sp>
      <p:pic>
        <p:nvPicPr>
          <p:cNvPr id="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6" y="104504"/>
            <a:ext cx="1715589" cy="968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a:xfrm>
            <a:off x="1854925" y="0"/>
            <a:ext cx="10337075" cy="107328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base">
              <a:spcBef>
                <a:spcPct val="0"/>
              </a:spcBef>
              <a:spcAft>
                <a:spcPct val="0"/>
              </a:spcAft>
              <a:defRPr/>
            </a:pPr>
            <a:r>
              <a:rPr lang="en-US" sz="3600" b="1" dirty="0"/>
              <a:t>Step 4- Choosing Function Approximation Algorithm: </a:t>
            </a:r>
            <a:endParaRPr lang="en-US" sz="3600" dirty="0">
              <a:solidFill>
                <a:prstClr val="black"/>
              </a:solidFill>
              <a:latin typeface="Calibri"/>
            </a:endParaRPr>
          </a:p>
        </p:txBody>
      </p:sp>
    </p:spTree>
    <p:extLst>
      <p:ext uri="{BB962C8B-B14F-4D97-AF65-F5344CB8AC3E}">
        <p14:creationId xmlns:p14="http://schemas.microsoft.com/office/powerpoint/2010/main" val="1430152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46220"/>
            <a:ext cx="11173691" cy="5326919"/>
          </a:xfrm>
        </p:spPr>
        <p:txBody>
          <a:bodyPr/>
          <a:lstStyle/>
          <a:p>
            <a:pPr>
              <a:buFont typeface="Wingdings" panose="05000000000000000000" pitchFamily="2" charset="2"/>
              <a:buChar char="ü"/>
            </a:pPr>
            <a:r>
              <a:rPr lang="en-US" dirty="0"/>
              <a:t>The final design is created at last when system goes from number of examples  , failures and success , correct and incorrect decision and what will be the next step etc. </a:t>
            </a:r>
            <a:endParaRPr lang="en-US" dirty="0" smtClean="0"/>
          </a:p>
          <a:p>
            <a:pPr>
              <a:buFont typeface="Wingdings" panose="05000000000000000000" pitchFamily="2" charset="2"/>
              <a:buChar char="ü"/>
            </a:pPr>
            <a:r>
              <a:rPr lang="en-US" dirty="0" smtClean="0"/>
              <a:t>Example</a:t>
            </a:r>
            <a:r>
              <a:rPr lang="en-US" dirty="0"/>
              <a:t>: </a:t>
            </a:r>
            <a:r>
              <a:rPr lang="en-US" dirty="0" err="1"/>
              <a:t>DeepBlue</a:t>
            </a:r>
            <a:r>
              <a:rPr lang="en-US" dirty="0"/>
              <a:t> is an intelligent  computer which is ML-based won chess game against the chess expert Garry Kasparov, and it became the first computer which had beaten a human chess expert.</a:t>
            </a:r>
          </a:p>
        </p:txBody>
      </p:sp>
      <p:sp>
        <p:nvSpPr>
          <p:cNvPr id="4" name="Date Placeholder 3"/>
          <p:cNvSpPr>
            <a:spLocks noGrp="1"/>
          </p:cNvSpPr>
          <p:nvPr>
            <p:ph type="dt" sz="half" idx="10"/>
          </p:nvPr>
        </p:nvSpPr>
        <p:spPr/>
        <p:txBody>
          <a:bodyPr/>
          <a:lstStyle/>
          <a:p>
            <a:pPr>
              <a:defRPr/>
            </a:pPr>
            <a:fld id="{F1B108D0-61ED-41C6-B49B-391260096665}" type="datetime1">
              <a:rPr lang="en-US" smtClean="0">
                <a:solidFill>
                  <a:prstClr val="black">
                    <a:tint val="75000"/>
                  </a:prstClr>
                </a:solidFill>
              </a:rPr>
              <a:pPr>
                <a:defRPr/>
              </a:pPr>
              <a:t>10/6/2021</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3AD327AC-6969-4792-9D7A-F018F5D60E7D}" type="slidenum">
              <a:rPr lang="en-US" altLang="en-US" smtClean="0">
                <a:cs typeface="Arial" panose="020B0604020202020204" pitchFamily="34" charset="0"/>
              </a:rPr>
              <a:pPr fontAlgn="base">
                <a:spcBef>
                  <a:spcPct val="0"/>
                </a:spcBef>
                <a:spcAft>
                  <a:spcPct val="0"/>
                </a:spcAft>
                <a:defRPr/>
              </a:pPr>
              <a:t>17</a:t>
            </a:fld>
            <a:endParaRPr lang="en-US" altLang="en-US">
              <a:cs typeface="Arial" panose="020B0604020202020204" pitchFamily="34" charset="0"/>
            </a:endParaRPr>
          </a:p>
        </p:txBody>
      </p:sp>
      <p:pic>
        <p:nvPicPr>
          <p:cNvPr id="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6" y="104504"/>
            <a:ext cx="1715589" cy="968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a:xfrm>
            <a:off x="1854925" y="0"/>
            <a:ext cx="10337075" cy="107328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base">
              <a:spcBef>
                <a:spcPct val="0"/>
              </a:spcBef>
              <a:spcAft>
                <a:spcPct val="0"/>
              </a:spcAft>
              <a:defRPr/>
            </a:pPr>
            <a:r>
              <a:rPr lang="en-US" sz="3600" b="1" dirty="0"/>
              <a:t>Step 5- Final Design: </a:t>
            </a:r>
            <a:endParaRPr lang="en-US" sz="3600" dirty="0">
              <a:solidFill>
                <a:prstClr val="black"/>
              </a:solidFill>
              <a:latin typeface="Calibri"/>
            </a:endParaRPr>
          </a:p>
        </p:txBody>
      </p:sp>
    </p:spTree>
    <p:extLst>
      <p:ext uri="{BB962C8B-B14F-4D97-AF65-F5344CB8AC3E}">
        <p14:creationId xmlns:p14="http://schemas.microsoft.com/office/powerpoint/2010/main" val="1222801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31081"/>
            <a:ext cx="11173691" cy="5326919"/>
          </a:xfrm>
        </p:spPr>
        <p:txBody>
          <a:bodyPr/>
          <a:lstStyle/>
          <a:p>
            <a:pPr>
              <a:buFont typeface="Wingdings" panose="05000000000000000000" pitchFamily="2" charset="2"/>
              <a:buChar char="ü"/>
            </a:pPr>
            <a:r>
              <a:rPr lang="en-US" dirty="0"/>
              <a:t>Problem-solving is commonly known as the method to reach the desired goal or finding a solution to a given situation</a:t>
            </a:r>
            <a:r>
              <a:rPr lang="en-US" dirty="0" smtClean="0"/>
              <a:t>.</a:t>
            </a:r>
          </a:p>
          <a:p>
            <a:pPr>
              <a:buFont typeface="Wingdings" panose="05000000000000000000" pitchFamily="2" charset="2"/>
              <a:buChar char="ü"/>
            </a:pPr>
            <a:r>
              <a:rPr lang="en-US" dirty="0"/>
              <a:t>In </a:t>
            </a:r>
            <a:r>
              <a:rPr lang="en-US" dirty="0">
                <a:hlinkClick r:id="rId2"/>
              </a:rPr>
              <a:t>Artificial Intelligence</a:t>
            </a:r>
            <a:r>
              <a:rPr lang="en-US" dirty="0"/>
              <a:t>, the users can solve the problem by performing logical algorithms, utilizing polynomial and differential equations, and executing them using modeling paradigms. </a:t>
            </a:r>
            <a:endParaRPr lang="en-US" dirty="0" smtClean="0"/>
          </a:p>
          <a:p>
            <a:pPr>
              <a:buFont typeface="Wingdings" panose="05000000000000000000" pitchFamily="2" charset="2"/>
              <a:buChar char="ü"/>
            </a:pPr>
            <a:r>
              <a:rPr lang="en-US" dirty="0" smtClean="0"/>
              <a:t>There </a:t>
            </a:r>
            <a:r>
              <a:rPr lang="en-US" dirty="0"/>
              <a:t>can be various solutions to a single problem, which are achieved by different heuristics. Also, some problems have unique solutions. It all rests on the nature of the given problem.</a:t>
            </a:r>
          </a:p>
        </p:txBody>
      </p:sp>
      <p:sp>
        <p:nvSpPr>
          <p:cNvPr id="4" name="Date Placeholder 3"/>
          <p:cNvSpPr>
            <a:spLocks noGrp="1"/>
          </p:cNvSpPr>
          <p:nvPr>
            <p:ph type="dt" sz="half" idx="10"/>
          </p:nvPr>
        </p:nvSpPr>
        <p:spPr/>
        <p:txBody>
          <a:bodyPr/>
          <a:lstStyle/>
          <a:p>
            <a:pPr>
              <a:defRPr/>
            </a:pPr>
            <a:fld id="{F1B108D0-61ED-41C6-B49B-391260096665}" type="datetime1">
              <a:rPr lang="en-US" smtClean="0">
                <a:solidFill>
                  <a:prstClr val="black">
                    <a:tint val="75000"/>
                  </a:prstClr>
                </a:solidFill>
              </a:rPr>
              <a:pPr>
                <a:defRPr/>
              </a:pPr>
              <a:t>10/6/2021</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3AD327AC-6969-4792-9D7A-F018F5D60E7D}" type="slidenum">
              <a:rPr lang="en-US" altLang="en-US" smtClean="0">
                <a:cs typeface="Arial" panose="020B0604020202020204" pitchFamily="34" charset="0"/>
              </a:rPr>
              <a:pPr fontAlgn="base">
                <a:spcBef>
                  <a:spcPct val="0"/>
                </a:spcBef>
                <a:spcAft>
                  <a:spcPct val="0"/>
                </a:spcAft>
                <a:defRPr/>
              </a:pPr>
              <a:t>18</a:t>
            </a:fld>
            <a:endParaRPr lang="en-US" altLang="en-US">
              <a:cs typeface="Arial" panose="020B0604020202020204" pitchFamily="34" charset="0"/>
            </a:endParaRPr>
          </a:p>
        </p:txBody>
      </p:sp>
      <p:pic>
        <p:nvPicPr>
          <p:cNvPr id="7" name="Picture 2" descr="E:\NIET\Project\xLogo11.png.pagespeed.ic.pydHLuCQEZ.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336" y="104504"/>
            <a:ext cx="1715589" cy="968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a:xfrm>
            <a:off x="1854925" y="0"/>
            <a:ext cx="10337075" cy="134622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base">
              <a:spcBef>
                <a:spcPct val="0"/>
              </a:spcBef>
              <a:spcAft>
                <a:spcPct val="0"/>
              </a:spcAft>
              <a:defRPr/>
            </a:pPr>
            <a:endParaRPr lang="en-US" sz="3600" b="1" dirty="0" smtClean="0"/>
          </a:p>
          <a:p>
            <a:pPr algn="ctr" fontAlgn="base">
              <a:spcBef>
                <a:spcPct val="0"/>
              </a:spcBef>
              <a:spcAft>
                <a:spcPct val="0"/>
              </a:spcAft>
              <a:defRPr/>
            </a:pPr>
            <a:r>
              <a:rPr lang="en-US" sz="3600" b="1" dirty="0" smtClean="0"/>
              <a:t>Problem </a:t>
            </a:r>
            <a:r>
              <a:rPr lang="en-US" sz="3600" b="1" dirty="0"/>
              <a:t>Solving Techniques in Artificial Intelligence (AI)</a:t>
            </a:r>
          </a:p>
          <a:p>
            <a:pPr algn="ctr" fontAlgn="base">
              <a:spcBef>
                <a:spcPct val="0"/>
              </a:spcBef>
              <a:spcAft>
                <a:spcPct val="0"/>
              </a:spcAft>
              <a:defRPr/>
            </a:pPr>
            <a:r>
              <a:rPr lang="en-US" sz="3600" b="1" dirty="0"/>
              <a:t> </a:t>
            </a:r>
            <a:endParaRPr lang="en-US" sz="3600" dirty="0">
              <a:solidFill>
                <a:prstClr val="black"/>
              </a:solidFill>
              <a:latin typeface="Calibri"/>
            </a:endParaRPr>
          </a:p>
        </p:txBody>
      </p:sp>
    </p:spTree>
    <p:extLst>
      <p:ext uri="{BB962C8B-B14F-4D97-AF65-F5344CB8AC3E}">
        <p14:creationId xmlns:p14="http://schemas.microsoft.com/office/powerpoint/2010/main" val="1499062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31081"/>
            <a:ext cx="11173691" cy="5326919"/>
          </a:xfrm>
        </p:spPr>
        <p:txBody>
          <a:bodyPr/>
          <a:lstStyle/>
          <a:p>
            <a:pPr>
              <a:buFont typeface="Wingdings" panose="05000000000000000000" pitchFamily="2" charset="2"/>
              <a:buChar char="ü"/>
            </a:pPr>
            <a:r>
              <a:rPr lang="en-US" dirty="0"/>
              <a:t>Developers worldwide are using </a:t>
            </a:r>
            <a:r>
              <a:rPr lang="en-US" dirty="0">
                <a:hlinkClick r:id="rId2"/>
              </a:rPr>
              <a:t>artificial intelligence</a:t>
            </a:r>
            <a:r>
              <a:rPr lang="en-US" dirty="0"/>
              <a:t> to automate systems for efficient utilization of time and resources</a:t>
            </a:r>
            <a:r>
              <a:rPr lang="en-US" dirty="0" smtClean="0"/>
              <a:t>.</a:t>
            </a:r>
          </a:p>
          <a:p>
            <a:pPr>
              <a:buFont typeface="Wingdings" panose="05000000000000000000" pitchFamily="2" charset="2"/>
              <a:buChar char="ü"/>
            </a:pPr>
            <a:r>
              <a:rPr lang="en-US" dirty="0" smtClean="0"/>
              <a:t> </a:t>
            </a:r>
            <a:r>
              <a:rPr lang="en-US" dirty="0"/>
              <a:t>Some of the most common problems encountered in day-to-day life are games and puzzles. These can be solved efficiently by using artificial intelligence algorithms</a:t>
            </a:r>
            <a:r>
              <a:rPr lang="en-US" dirty="0" smtClean="0"/>
              <a:t>.</a:t>
            </a:r>
          </a:p>
          <a:p>
            <a:pPr>
              <a:buFont typeface="Wingdings" panose="05000000000000000000" pitchFamily="2" charset="2"/>
              <a:buChar char="ü"/>
            </a:pPr>
            <a:r>
              <a:rPr lang="en-US" dirty="0"/>
              <a:t>S</a:t>
            </a:r>
            <a:r>
              <a:rPr lang="en-US" dirty="0" smtClean="0"/>
              <a:t>ome </a:t>
            </a:r>
            <a:r>
              <a:rPr lang="en-US" dirty="0"/>
              <a:t>of the most prevalent problems that artificial intelligence has resolved are the following:</a:t>
            </a:r>
          </a:p>
        </p:txBody>
      </p:sp>
      <p:sp>
        <p:nvSpPr>
          <p:cNvPr id="4" name="Date Placeholder 3"/>
          <p:cNvSpPr>
            <a:spLocks noGrp="1"/>
          </p:cNvSpPr>
          <p:nvPr>
            <p:ph type="dt" sz="half" idx="10"/>
          </p:nvPr>
        </p:nvSpPr>
        <p:spPr/>
        <p:txBody>
          <a:bodyPr/>
          <a:lstStyle/>
          <a:p>
            <a:pPr>
              <a:defRPr/>
            </a:pPr>
            <a:fld id="{F1B108D0-61ED-41C6-B49B-391260096665}" type="datetime1">
              <a:rPr lang="en-US" smtClean="0">
                <a:solidFill>
                  <a:prstClr val="black">
                    <a:tint val="75000"/>
                  </a:prstClr>
                </a:solidFill>
              </a:rPr>
              <a:pPr>
                <a:defRPr/>
              </a:pPr>
              <a:t>10/6/2021</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3AD327AC-6969-4792-9D7A-F018F5D60E7D}" type="slidenum">
              <a:rPr lang="en-US" altLang="en-US" smtClean="0">
                <a:cs typeface="Arial" panose="020B0604020202020204" pitchFamily="34" charset="0"/>
              </a:rPr>
              <a:pPr fontAlgn="base">
                <a:spcBef>
                  <a:spcPct val="0"/>
                </a:spcBef>
                <a:spcAft>
                  <a:spcPct val="0"/>
                </a:spcAft>
                <a:defRPr/>
              </a:pPr>
              <a:t>19</a:t>
            </a:fld>
            <a:endParaRPr lang="en-US" altLang="en-US">
              <a:cs typeface="Arial" panose="020B0604020202020204" pitchFamily="34" charset="0"/>
            </a:endParaRPr>
          </a:p>
        </p:txBody>
      </p:sp>
      <p:pic>
        <p:nvPicPr>
          <p:cNvPr id="7" name="Picture 2" descr="E:\NIET\Project\xLogo11.png.pagespeed.ic.pydHLuCQEZ.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336" y="104504"/>
            <a:ext cx="1715589" cy="968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a:xfrm>
            <a:off x="1854925" y="0"/>
            <a:ext cx="10337075" cy="107328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base">
              <a:spcBef>
                <a:spcPct val="0"/>
              </a:spcBef>
              <a:spcAft>
                <a:spcPct val="0"/>
              </a:spcAft>
              <a:defRPr/>
            </a:pPr>
            <a:endParaRPr lang="en-US" sz="3600" b="1" dirty="0" smtClean="0"/>
          </a:p>
          <a:p>
            <a:r>
              <a:rPr lang="en-US" sz="3600" b="1" dirty="0" smtClean="0"/>
              <a:t>     Examples </a:t>
            </a:r>
            <a:r>
              <a:rPr lang="en-US" sz="3600" b="1" dirty="0"/>
              <a:t>of Problems in Artificial Intelligence</a:t>
            </a:r>
          </a:p>
          <a:p>
            <a:pPr algn="ctr" fontAlgn="base">
              <a:spcBef>
                <a:spcPct val="0"/>
              </a:spcBef>
              <a:spcAft>
                <a:spcPct val="0"/>
              </a:spcAft>
              <a:defRPr/>
            </a:pPr>
            <a:r>
              <a:rPr lang="en-US" sz="3600" b="1" dirty="0"/>
              <a:t> </a:t>
            </a:r>
            <a:endParaRPr lang="en-US" sz="3600" dirty="0">
              <a:solidFill>
                <a:prstClr val="black"/>
              </a:solidFill>
              <a:latin typeface="Calibri"/>
            </a:endParaRPr>
          </a:p>
        </p:txBody>
      </p:sp>
    </p:spTree>
    <p:extLst>
      <p:ext uri="{BB962C8B-B14F-4D97-AF65-F5344CB8AC3E}">
        <p14:creationId xmlns:p14="http://schemas.microsoft.com/office/powerpoint/2010/main" val="2405873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9F5CE655-EA9A-4AA3-B735-68A141890C7A}" type="datetime1">
              <a:rPr lang="en-US">
                <a:solidFill>
                  <a:prstClr val="black">
                    <a:tint val="75000"/>
                  </a:prstClr>
                </a:solidFill>
                <a:latin typeface="Calibri"/>
              </a:rPr>
              <a:pPr>
                <a:defRPr/>
              </a:pPr>
              <a:t>10/6/2021</a:t>
            </a:fld>
            <a:endParaRPr lang="en-US">
              <a:solidFill>
                <a:prstClr val="black">
                  <a:tint val="75000"/>
                </a:prstClr>
              </a:solidFill>
              <a:latin typeface="Calibri"/>
            </a:endParaRPr>
          </a:p>
        </p:txBody>
      </p:sp>
      <p:sp>
        <p:nvSpPr>
          <p:cNvPr id="614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None/>
            </a:pPr>
            <a:fld id="{BA70E42C-E1D6-4E40-BD9B-9F171EE0A63F}" type="slidenum">
              <a:rPr lang="en-US" altLang="en-US" sz="1200">
                <a:solidFill>
                  <a:srgbClr val="898989"/>
                </a:solidFill>
                <a:cs typeface="Arial" panose="020B0604020202020204" pitchFamily="34" charset="0"/>
              </a:rPr>
              <a:pPr fontAlgn="base">
                <a:spcBef>
                  <a:spcPct val="0"/>
                </a:spcBef>
                <a:spcAft>
                  <a:spcPct val="0"/>
                </a:spcAft>
                <a:buNone/>
              </a:pPr>
              <a:t>2</a:t>
            </a:fld>
            <a:endParaRPr lang="en-US" altLang="en-US" sz="1200">
              <a:solidFill>
                <a:srgbClr val="898989"/>
              </a:solidFill>
              <a:cs typeface="Arial" panose="020B0604020202020204" pitchFamily="34" charset="0"/>
            </a:endParaRPr>
          </a:p>
        </p:txBody>
      </p:sp>
      <p:sp>
        <p:nvSpPr>
          <p:cNvPr id="7" name="Title 1"/>
          <p:cNvSpPr txBox="1">
            <a:spLocks/>
          </p:cNvSpPr>
          <p:nvPr/>
        </p:nvSpPr>
        <p:spPr>
          <a:xfrm>
            <a:off x="1854925" y="0"/>
            <a:ext cx="10337075" cy="107328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base">
              <a:spcBef>
                <a:spcPct val="0"/>
              </a:spcBef>
              <a:spcAft>
                <a:spcPct val="0"/>
              </a:spcAft>
              <a:defRPr/>
            </a:pPr>
            <a:r>
              <a:rPr lang="en-US" sz="3200" dirty="0">
                <a:solidFill>
                  <a:prstClr val="black"/>
                </a:solidFill>
                <a:latin typeface="Calibri"/>
              </a:rPr>
              <a:t> </a:t>
            </a:r>
            <a:r>
              <a:rPr lang="en-US" sz="3600" dirty="0"/>
              <a:t>Well –</a:t>
            </a:r>
            <a:r>
              <a:rPr lang="en-US" sz="3600" dirty="0" smtClean="0"/>
              <a:t>Posed </a:t>
            </a:r>
            <a:r>
              <a:rPr lang="en-US" sz="3600" smtClean="0"/>
              <a:t>or Well-Defined </a:t>
            </a:r>
            <a:r>
              <a:rPr lang="en-US" sz="3600" dirty="0"/>
              <a:t>Learning Problems:</a:t>
            </a:r>
            <a:endParaRPr lang="en-US" sz="3600" dirty="0">
              <a:solidFill>
                <a:prstClr val="black"/>
              </a:solidFill>
              <a:latin typeface="Calibri"/>
            </a:endParaRPr>
          </a:p>
        </p:txBody>
      </p:sp>
      <p:pic>
        <p:nvPicPr>
          <p:cNvPr id="6150"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6" y="104504"/>
            <a:ext cx="1715589" cy="968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ontent Placeholder 1"/>
          <p:cNvSpPr>
            <a:spLocks noGrp="1"/>
          </p:cNvSpPr>
          <p:nvPr>
            <p:ph idx="1"/>
          </p:nvPr>
        </p:nvSpPr>
        <p:spPr>
          <a:xfrm>
            <a:off x="609599" y="1600201"/>
            <a:ext cx="11316789" cy="4565468"/>
          </a:xfrm>
        </p:spPr>
        <p:txBody>
          <a:bodyPr/>
          <a:lstStyle/>
          <a:p>
            <a:pPr marL="0" indent="0">
              <a:buNone/>
            </a:pPr>
            <a:r>
              <a:rPr lang="en-US" sz="2800" dirty="0" smtClean="0"/>
              <a:t>Tom Mitchell’s definition of Machine Learning</a:t>
            </a:r>
          </a:p>
          <a:p>
            <a:pPr>
              <a:buFont typeface="Wingdings" panose="05000000000000000000" pitchFamily="2" charset="2"/>
              <a:buChar char="Ø"/>
            </a:pPr>
            <a:r>
              <a:rPr lang="en-US" sz="2800" dirty="0" smtClean="0"/>
              <a:t>A Computer program is said to learn from experience </a:t>
            </a:r>
            <a:r>
              <a:rPr lang="en-US" sz="2800" b="1" dirty="0" smtClean="0"/>
              <a:t>E</a:t>
            </a:r>
            <a:r>
              <a:rPr lang="en-US" sz="2800" dirty="0" smtClean="0"/>
              <a:t> for some class of tasks </a:t>
            </a:r>
            <a:r>
              <a:rPr lang="en-US" sz="2800" b="1" dirty="0" smtClean="0"/>
              <a:t>T</a:t>
            </a:r>
            <a:r>
              <a:rPr lang="en-US" sz="2800" dirty="0" smtClean="0"/>
              <a:t> and performance measure </a:t>
            </a:r>
            <a:r>
              <a:rPr lang="en-US" sz="2800" b="1" dirty="0" smtClean="0"/>
              <a:t>P</a:t>
            </a:r>
            <a:r>
              <a:rPr lang="en-US" sz="2800" dirty="0" smtClean="0"/>
              <a:t> if its performance on tasks </a:t>
            </a:r>
            <a:r>
              <a:rPr lang="en-US" sz="2800" b="1" dirty="0" smtClean="0"/>
              <a:t>T</a:t>
            </a:r>
            <a:r>
              <a:rPr lang="en-US" sz="2800" dirty="0" smtClean="0"/>
              <a:t> as measured by </a:t>
            </a:r>
            <a:r>
              <a:rPr lang="en-US" sz="2800" b="1" dirty="0" smtClean="0"/>
              <a:t>P</a:t>
            </a:r>
            <a:r>
              <a:rPr lang="en-US" sz="2800" dirty="0" smtClean="0"/>
              <a:t> improves with experience </a:t>
            </a:r>
            <a:r>
              <a:rPr lang="en-US" sz="2800" b="1" dirty="0" smtClean="0"/>
              <a:t>E</a:t>
            </a:r>
            <a:r>
              <a:rPr lang="en-US" sz="2800" dirty="0" smtClean="0"/>
              <a:t>.</a:t>
            </a:r>
          </a:p>
          <a:p>
            <a:pPr>
              <a:buFont typeface="Wingdings" panose="05000000000000000000" pitchFamily="2" charset="2"/>
              <a:buChar char="Ø"/>
            </a:pPr>
            <a:endParaRPr lang="en-US" sz="2800" dirty="0" smtClean="0"/>
          </a:p>
          <a:p>
            <a:pPr>
              <a:buFont typeface="Wingdings" panose="05000000000000000000" pitchFamily="2" charset="2"/>
              <a:buChar char="Ø"/>
            </a:pPr>
            <a:r>
              <a:rPr lang="en-US" sz="2800" dirty="0" smtClean="0"/>
              <a:t>A well – posed learning problem must have following three features:</a:t>
            </a:r>
          </a:p>
          <a:p>
            <a:pPr marL="971550" lvl="1" indent="-514350">
              <a:buFont typeface="+mj-lt"/>
              <a:buAutoNum type="romanLcPeriod"/>
            </a:pPr>
            <a:r>
              <a:rPr lang="en-US" dirty="0" smtClean="0"/>
              <a:t>The class of Tasks</a:t>
            </a:r>
          </a:p>
          <a:p>
            <a:pPr marL="971550" lvl="1" indent="-514350">
              <a:buFont typeface="+mj-lt"/>
              <a:buAutoNum type="romanLcPeriod"/>
            </a:pPr>
            <a:r>
              <a:rPr lang="en-US" dirty="0" smtClean="0"/>
              <a:t>Measure of performance</a:t>
            </a:r>
          </a:p>
          <a:p>
            <a:pPr marL="971550" lvl="1" indent="-514350">
              <a:buFont typeface="+mj-lt"/>
              <a:buAutoNum type="romanLcPeriod"/>
            </a:pPr>
            <a:r>
              <a:rPr lang="en-US" dirty="0" smtClean="0"/>
              <a:t>Source of Experience</a:t>
            </a:r>
          </a:p>
          <a:p>
            <a:endParaRPr lang="en-US" dirty="0"/>
          </a:p>
        </p:txBody>
      </p:sp>
    </p:spTree>
    <p:extLst>
      <p:ext uri="{BB962C8B-B14F-4D97-AF65-F5344CB8AC3E}">
        <p14:creationId xmlns:p14="http://schemas.microsoft.com/office/powerpoint/2010/main" val="36292091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31081"/>
            <a:ext cx="11173691" cy="5326919"/>
          </a:xfrm>
        </p:spPr>
        <p:txBody>
          <a:bodyPr/>
          <a:lstStyle/>
          <a:p>
            <a:r>
              <a:rPr lang="en-US" dirty="0"/>
              <a:t>Chess</a:t>
            </a:r>
          </a:p>
          <a:p>
            <a:r>
              <a:rPr lang="en-US" dirty="0"/>
              <a:t>N-Queen problem</a:t>
            </a:r>
          </a:p>
          <a:p>
            <a:r>
              <a:rPr lang="en-US" dirty="0"/>
              <a:t>Tower of Hanoi Problem</a:t>
            </a:r>
          </a:p>
          <a:p>
            <a:r>
              <a:rPr lang="en-US" dirty="0"/>
              <a:t>Travelling Salesman Problem</a:t>
            </a:r>
          </a:p>
          <a:p>
            <a:r>
              <a:rPr lang="en-US" dirty="0"/>
              <a:t>Water-Jug Problem</a:t>
            </a:r>
          </a:p>
          <a:p>
            <a:pPr marL="0" indent="0">
              <a:buNone/>
            </a:pPr>
            <a:endParaRPr lang="en-US" dirty="0"/>
          </a:p>
        </p:txBody>
      </p:sp>
      <p:sp>
        <p:nvSpPr>
          <p:cNvPr id="4" name="Date Placeholder 3"/>
          <p:cNvSpPr>
            <a:spLocks noGrp="1"/>
          </p:cNvSpPr>
          <p:nvPr>
            <p:ph type="dt" sz="half" idx="10"/>
          </p:nvPr>
        </p:nvSpPr>
        <p:spPr/>
        <p:txBody>
          <a:bodyPr/>
          <a:lstStyle/>
          <a:p>
            <a:pPr>
              <a:defRPr/>
            </a:pPr>
            <a:fld id="{F1B108D0-61ED-41C6-B49B-391260096665}" type="datetime1">
              <a:rPr lang="en-US" smtClean="0">
                <a:solidFill>
                  <a:prstClr val="black">
                    <a:tint val="75000"/>
                  </a:prstClr>
                </a:solidFill>
              </a:rPr>
              <a:pPr>
                <a:defRPr/>
              </a:pPr>
              <a:t>10/6/2021</a:t>
            </a:fld>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3AD327AC-6969-4792-9D7A-F018F5D60E7D}" type="slidenum">
              <a:rPr lang="en-US" altLang="en-US" smtClean="0">
                <a:cs typeface="Arial" panose="020B0604020202020204" pitchFamily="34" charset="0"/>
              </a:rPr>
              <a:pPr fontAlgn="base">
                <a:spcBef>
                  <a:spcPct val="0"/>
                </a:spcBef>
                <a:spcAft>
                  <a:spcPct val="0"/>
                </a:spcAft>
                <a:defRPr/>
              </a:pPr>
              <a:t>20</a:t>
            </a:fld>
            <a:endParaRPr lang="en-US" altLang="en-US">
              <a:cs typeface="Arial" panose="020B0604020202020204" pitchFamily="34" charset="0"/>
            </a:endParaRPr>
          </a:p>
        </p:txBody>
      </p:sp>
      <p:pic>
        <p:nvPicPr>
          <p:cNvPr id="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6" y="104504"/>
            <a:ext cx="1715589" cy="968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a:xfrm>
            <a:off x="1854925" y="0"/>
            <a:ext cx="10337075" cy="107328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base">
              <a:spcBef>
                <a:spcPct val="0"/>
              </a:spcBef>
              <a:spcAft>
                <a:spcPct val="0"/>
              </a:spcAft>
              <a:defRPr/>
            </a:pPr>
            <a:endParaRPr lang="en-US" sz="3600" b="1" dirty="0" smtClean="0"/>
          </a:p>
          <a:p>
            <a:r>
              <a:rPr lang="en-US" sz="3600" b="1" dirty="0" smtClean="0"/>
              <a:t>     Examples </a:t>
            </a:r>
            <a:r>
              <a:rPr lang="en-US" sz="3600" b="1" dirty="0"/>
              <a:t>of Problems in Artificial Intelligence</a:t>
            </a:r>
          </a:p>
          <a:p>
            <a:pPr algn="ctr" fontAlgn="base">
              <a:spcBef>
                <a:spcPct val="0"/>
              </a:spcBef>
              <a:spcAft>
                <a:spcPct val="0"/>
              </a:spcAft>
              <a:defRPr/>
            </a:pPr>
            <a:r>
              <a:rPr lang="en-US" sz="3600" b="1" dirty="0"/>
              <a:t> </a:t>
            </a:r>
            <a:endParaRPr lang="en-US" sz="3600" dirty="0">
              <a:solidFill>
                <a:prstClr val="black"/>
              </a:solidFill>
              <a:latin typeface="Calibri"/>
            </a:endParaRPr>
          </a:p>
        </p:txBody>
      </p:sp>
    </p:spTree>
    <p:extLst>
      <p:ext uri="{BB962C8B-B14F-4D97-AF65-F5344CB8AC3E}">
        <p14:creationId xmlns:p14="http://schemas.microsoft.com/office/powerpoint/2010/main" val="618867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31081"/>
            <a:ext cx="11173691" cy="5326919"/>
          </a:xfrm>
        </p:spPr>
        <p:txBody>
          <a:bodyPr/>
          <a:lstStyle/>
          <a:p>
            <a:pPr lvl="1">
              <a:buFont typeface="Wingdings" panose="05000000000000000000" pitchFamily="2" charset="2"/>
              <a:buChar char="Ø"/>
            </a:pPr>
            <a:r>
              <a:rPr lang="en-US" dirty="0"/>
              <a:t>The problem-solving agent </a:t>
            </a:r>
            <a:r>
              <a:rPr lang="en-US" dirty="0" smtClean="0"/>
              <a:t>performs </a:t>
            </a:r>
            <a:r>
              <a:rPr lang="en-US" dirty="0"/>
              <a:t>precisely by defining problems and its several solutions</a:t>
            </a:r>
            <a:r>
              <a:rPr lang="en-US" dirty="0" smtClean="0"/>
              <a:t>.</a:t>
            </a:r>
          </a:p>
          <a:p>
            <a:pPr lvl="1">
              <a:buFont typeface="Wingdings" panose="05000000000000000000" pitchFamily="2" charset="2"/>
              <a:buChar char="Ø"/>
            </a:pPr>
            <a:r>
              <a:rPr lang="en-US" dirty="0"/>
              <a:t>According to computer science, </a:t>
            </a:r>
            <a:r>
              <a:rPr lang="en-US" i="1" dirty="0"/>
              <a:t>a problem-solving is a part of artificial intelligence which encompasses a number of techniques such as algorithms, heuristics to solve a problem</a:t>
            </a:r>
            <a:r>
              <a:rPr lang="en-US" i="1" dirty="0" smtClean="0"/>
              <a:t>.</a:t>
            </a:r>
          </a:p>
          <a:p>
            <a:pPr lvl="1">
              <a:buFont typeface="Wingdings" panose="05000000000000000000" pitchFamily="2" charset="2"/>
              <a:buChar char="Ø"/>
            </a:pPr>
            <a:r>
              <a:rPr lang="en-US" dirty="0"/>
              <a:t>Therefore, a problem-solving agent is a </a:t>
            </a:r>
            <a:r>
              <a:rPr lang="en-US" b="1" dirty="0"/>
              <a:t>goal-driven agent</a:t>
            </a:r>
            <a:r>
              <a:rPr lang="en-US" dirty="0"/>
              <a:t> and focuses on satisfying the goal.</a:t>
            </a:r>
            <a:endParaRPr lang="en-US" sz="3200" dirty="0"/>
          </a:p>
        </p:txBody>
      </p:sp>
      <p:sp>
        <p:nvSpPr>
          <p:cNvPr id="4" name="Date Placeholder 3"/>
          <p:cNvSpPr>
            <a:spLocks noGrp="1"/>
          </p:cNvSpPr>
          <p:nvPr>
            <p:ph type="dt" sz="half" idx="10"/>
          </p:nvPr>
        </p:nvSpPr>
        <p:spPr/>
        <p:txBody>
          <a:bodyPr/>
          <a:lstStyle/>
          <a:p>
            <a:pPr>
              <a:defRPr/>
            </a:pPr>
            <a:fld id="{F1B108D0-61ED-41C6-B49B-391260096665}" type="datetime1">
              <a:rPr lang="en-US" smtClean="0">
                <a:solidFill>
                  <a:prstClr val="black">
                    <a:tint val="75000"/>
                  </a:prstClr>
                </a:solidFill>
              </a:rPr>
              <a:pPr>
                <a:defRPr/>
              </a:pPr>
              <a:t>10/6/2021</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3AD327AC-6969-4792-9D7A-F018F5D60E7D}" type="slidenum">
              <a:rPr lang="en-US" altLang="en-US" smtClean="0">
                <a:cs typeface="Arial" panose="020B0604020202020204" pitchFamily="34" charset="0"/>
              </a:rPr>
              <a:pPr fontAlgn="base">
                <a:spcBef>
                  <a:spcPct val="0"/>
                </a:spcBef>
                <a:spcAft>
                  <a:spcPct val="0"/>
                </a:spcAft>
                <a:defRPr/>
              </a:pPr>
              <a:t>21</a:t>
            </a:fld>
            <a:endParaRPr lang="en-US" altLang="en-US">
              <a:cs typeface="Arial" panose="020B0604020202020204" pitchFamily="34" charset="0"/>
            </a:endParaRPr>
          </a:p>
        </p:txBody>
      </p:sp>
      <p:pic>
        <p:nvPicPr>
          <p:cNvPr id="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6" y="104504"/>
            <a:ext cx="1715589" cy="968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a:xfrm>
            <a:off x="1854925" y="0"/>
            <a:ext cx="10337075" cy="107328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fontAlgn="base"/>
            <a:r>
              <a:rPr lang="en-US" sz="3600" b="1" dirty="0" smtClean="0"/>
              <a:t>   Problem-Solving </a:t>
            </a:r>
            <a:r>
              <a:rPr lang="en-US" sz="3600" b="1" dirty="0"/>
              <a:t>A</a:t>
            </a:r>
            <a:r>
              <a:rPr lang="en-US" sz="3600" b="1" dirty="0" smtClean="0"/>
              <a:t>gent</a:t>
            </a:r>
            <a:endParaRPr lang="en-US" sz="3600" b="1" dirty="0"/>
          </a:p>
        </p:txBody>
      </p:sp>
    </p:spTree>
    <p:extLst>
      <p:ext uri="{BB962C8B-B14F-4D97-AF65-F5344CB8AC3E}">
        <p14:creationId xmlns:p14="http://schemas.microsoft.com/office/powerpoint/2010/main" val="4294588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31081"/>
            <a:ext cx="11173691" cy="5326919"/>
          </a:xfrm>
        </p:spPr>
        <p:txBody>
          <a:bodyPr/>
          <a:lstStyle/>
          <a:p>
            <a:pPr lvl="1">
              <a:buFont typeface="Wingdings" panose="05000000000000000000" pitchFamily="2" charset="2"/>
              <a:buChar char="Ø"/>
            </a:pPr>
            <a:r>
              <a:rPr lang="en-US" b="1" dirty="0"/>
              <a:t>Goal Formulation:</a:t>
            </a:r>
            <a:r>
              <a:rPr lang="en-US" dirty="0"/>
              <a:t> It is the first and simplest step in problem-solving. It organizes the steps/sequence required to formulate one goal out of multiple goals as well as actions to achieve that goal. Goal formulation is based on the current situation and the agent’s performance measure </a:t>
            </a:r>
            <a:endParaRPr lang="en-US" dirty="0" smtClean="0"/>
          </a:p>
          <a:p>
            <a:pPr lvl="1">
              <a:buFont typeface="Wingdings" panose="05000000000000000000" pitchFamily="2" charset="2"/>
              <a:buChar char="Ø"/>
            </a:pPr>
            <a:endParaRPr lang="en-US" sz="3200" dirty="0"/>
          </a:p>
          <a:p>
            <a:pPr lvl="1">
              <a:buFont typeface="Wingdings" panose="05000000000000000000" pitchFamily="2" charset="2"/>
              <a:buChar char="Ø"/>
            </a:pPr>
            <a:r>
              <a:rPr lang="en-US" b="1" dirty="0"/>
              <a:t>Problem Formulation:</a:t>
            </a:r>
            <a:r>
              <a:rPr lang="en-US" dirty="0"/>
              <a:t> It is the most important step of problem-solving which decides what actions should be taken to achieve the formulated goal. There are following five components involved in problem formulation:</a:t>
            </a:r>
          </a:p>
          <a:p>
            <a:pPr marL="457200" lvl="1" indent="0">
              <a:buNone/>
            </a:pPr>
            <a:endParaRPr lang="en-US" sz="3200" dirty="0"/>
          </a:p>
        </p:txBody>
      </p:sp>
      <p:sp>
        <p:nvSpPr>
          <p:cNvPr id="4" name="Date Placeholder 3"/>
          <p:cNvSpPr>
            <a:spLocks noGrp="1"/>
          </p:cNvSpPr>
          <p:nvPr>
            <p:ph type="dt" sz="half" idx="10"/>
          </p:nvPr>
        </p:nvSpPr>
        <p:spPr/>
        <p:txBody>
          <a:bodyPr/>
          <a:lstStyle/>
          <a:p>
            <a:pPr>
              <a:defRPr/>
            </a:pPr>
            <a:fld id="{F1B108D0-61ED-41C6-B49B-391260096665}" type="datetime1">
              <a:rPr lang="en-US" smtClean="0">
                <a:solidFill>
                  <a:prstClr val="black">
                    <a:tint val="75000"/>
                  </a:prstClr>
                </a:solidFill>
              </a:rPr>
              <a:pPr>
                <a:defRPr/>
              </a:pPr>
              <a:t>10/6/2021</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3AD327AC-6969-4792-9D7A-F018F5D60E7D}" type="slidenum">
              <a:rPr lang="en-US" altLang="en-US" smtClean="0">
                <a:cs typeface="Arial" panose="020B0604020202020204" pitchFamily="34" charset="0"/>
              </a:rPr>
              <a:pPr fontAlgn="base">
                <a:spcBef>
                  <a:spcPct val="0"/>
                </a:spcBef>
                <a:spcAft>
                  <a:spcPct val="0"/>
                </a:spcAft>
                <a:defRPr/>
              </a:pPr>
              <a:t>22</a:t>
            </a:fld>
            <a:endParaRPr lang="en-US" altLang="en-US">
              <a:cs typeface="Arial" panose="020B0604020202020204" pitchFamily="34" charset="0"/>
            </a:endParaRPr>
          </a:p>
        </p:txBody>
      </p:sp>
      <p:pic>
        <p:nvPicPr>
          <p:cNvPr id="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6" y="104504"/>
            <a:ext cx="1715589" cy="968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a:xfrm>
            <a:off x="1854925" y="0"/>
            <a:ext cx="10337075" cy="107328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fontAlgn="base"/>
            <a:r>
              <a:rPr lang="en-US" sz="3600" b="1" dirty="0" smtClean="0"/>
              <a:t>   </a:t>
            </a:r>
            <a:r>
              <a:rPr lang="en-US" sz="3600" b="1" dirty="0"/>
              <a:t>Steps performed by Problem-solving agent</a:t>
            </a:r>
          </a:p>
        </p:txBody>
      </p:sp>
    </p:spTree>
    <p:extLst>
      <p:ext uri="{BB962C8B-B14F-4D97-AF65-F5344CB8AC3E}">
        <p14:creationId xmlns:p14="http://schemas.microsoft.com/office/powerpoint/2010/main" val="776818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50724"/>
            <a:ext cx="11173691" cy="5326919"/>
          </a:xfrm>
        </p:spPr>
        <p:txBody>
          <a:bodyPr/>
          <a:lstStyle/>
          <a:p>
            <a:pPr>
              <a:buFont typeface="Wingdings" panose="05000000000000000000" pitchFamily="2" charset="2"/>
              <a:buChar char="ü"/>
            </a:pPr>
            <a:r>
              <a:rPr lang="en-US" b="1" dirty="0"/>
              <a:t>Initial State:</a:t>
            </a:r>
            <a:r>
              <a:rPr lang="en-US" dirty="0"/>
              <a:t> It is the starting state or initial step of the agent towards its goal</a:t>
            </a:r>
            <a:r>
              <a:rPr lang="en-US" dirty="0" smtClean="0"/>
              <a:t>.</a:t>
            </a:r>
          </a:p>
          <a:p>
            <a:pPr marL="0" indent="0">
              <a:buNone/>
            </a:pPr>
            <a:endParaRPr lang="en-US" dirty="0"/>
          </a:p>
          <a:p>
            <a:pPr>
              <a:buFont typeface="Wingdings" panose="05000000000000000000" pitchFamily="2" charset="2"/>
              <a:buChar char="ü"/>
            </a:pPr>
            <a:r>
              <a:rPr lang="en-US" b="1" dirty="0"/>
              <a:t>Actions:</a:t>
            </a:r>
            <a:r>
              <a:rPr lang="en-US" dirty="0"/>
              <a:t> It is the description of the possible actions available to the agent</a:t>
            </a:r>
            <a:r>
              <a:rPr lang="en-US" dirty="0" smtClean="0"/>
              <a:t>.</a:t>
            </a:r>
          </a:p>
          <a:p>
            <a:pPr marL="0" indent="0">
              <a:buNone/>
            </a:pPr>
            <a:endParaRPr lang="en-US" dirty="0"/>
          </a:p>
          <a:p>
            <a:pPr>
              <a:buFont typeface="Wingdings" panose="05000000000000000000" pitchFamily="2" charset="2"/>
              <a:buChar char="ü"/>
            </a:pPr>
            <a:r>
              <a:rPr lang="en-US" b="1" dirty="0"/>
              <a:t>Transition Model:</a:t>
            </a:r>
            <a:r>
              <a:rPr lang="en-US" dirty="0"/>
              <a:t> It describes what each action does</a:t>
            </a:r>
            <a:r>
              <a:rPr lang="en-US" dirty="0" smtClean="0"/>
              <a:t>.</a:t>
            </a:r>
          </a:p>
          <a:p>
            <a:pPr marL="0" indent="0">
              <a:buNone/>
            </a:pPr>
            <a:endParaRPr lang="en-US" dirty="0"/>
          </a:p>
          <a:p>
            <a:pPr>
              <a:buFont typeface="Wingdings" panose="05000000000000000000" pitchFamily="2" charset="2"/>
              <a:buChar char="ü"/>
            </a:pPr>
            <a:r>
              <a:rPr lang="en-US" b="1" dirty="0"/>
              <a:t>Goal Test:</a:t>
            </a:r>
            <a:r>
              <a:rPr lang="en-US" dirty="0"/>
              <a:t> It determines if the given state is a goal state.</a:t>
            </a:r>
          </a:p>
          <a:p>
            <a:pPr marL="457200" lvl="1" indent="0">
              <a:buNone/>
            </a:pPr>
            <a:endParaRPr lang="en-US" sz="3200" dirty="0"/>
          </a:p>
        </p:txBody>
      </p:sp>
      <p:sp>
        <p:nvSpPr>
          <p:cNvPr id="4" name="Date Placeholder 3"/>
          <p:cNvSpPr>
            <a:spLocks noGrp="1"/>
          </p:cNvSpPr>
          <p:nvPr>
            <p:ph type="dt" sz="half" idx="10"/>
          </p:nvPr>
        </p:nvSpPr>
        <p:spPr/>
        <p:txBody>
          <a:bodyPr/>
          <a:lstStyle/>
          <a:p>
            <a:pPr>
              <a:defRPr/>
            </a:pPr>
            <a:fld id="{F1B108D0-61ED-41C6-B49B-391260096665}" type="datetime1">
              <a:rPr lang="en-US" smtClean="0">
                <a:solidFill>
                  <a:prstClr val="black">
                    <a:tint val="75000"/>
                  </a:prstClr>
                </a:solidFill>
              </a:rPr>
              <a:pPr>
                <a:defRPr/>
              </a:pPr>
              <a:t>10/6/2021</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3AD327AC-6969-4792-9D7A-F018F5D60E7D}" type="slidenum">
              <a:rPr lang="en-US" altLang="en-US" smtClean="0">
                <a:cs typeface="Arial" panose="020B0604020202020204" pitchFamily="34" charset="0"/>
              </a:rPr>
              <a:pPr fontAlgn="base">
                <a:spcBef>
                  <a:spcPct val="0"/>
                </a:spcBef>
                <a:spcAft>
                  <a:spcPct val="0"/>
                </a:spcAft>
                <a:defRPr/>
              </a:pPr>
              <a:t>23</a:t>
            </a:fld>
            <a:endParaRPr lang="en-US" altLang="en-US">
              <a:cs typeface="Arial" panose="020B0604020202020204" pitchFamily="34" charset="0"/>
            </a:endParaRPr>
          </a:p>
        </p:txBody>
      </p:sp>
      <p:pic>
        <p:nvPicPr>
          <p:cNvPr id="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6" y="104504"/>
            <a:ext cx="1715589" cy="968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a:xfrm>
            <a:off x="1854925" y="0"/>
            <a:ext cx="10337075" cy="107328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fontAlgn="base"/>
            <a:r>
              <a:rPr lang="en-US" sz="3600" b="1" dirty="0" smtClean="0"/>
              <a:t>   </a:t>
            </a:r>
            <a:r>
              <a:rPr lang="en-US" sz="3600" b="1" dirty="0"/>
              <a:t>Steps performed by Problem-solving agent</a:t>
            </a:r>
          </a:p>
        </p:txBody>
      </p:sp>
    </p:spTree>
    <p:extLst>
      <p:ext uri="{BB962C8B-B14F-4D97-AF65-F5344CB8AC3E}">
        <p14:creationId xmlns:p14="http://schemas.microsoft.com/office/powerpoint/2010/main" val="3450184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50724"/>
            <a:ext cx="11173691" cy="5326919"/>
          </a:xfrm>
        </p:spPr>
        <p:txBody>
          <a:bodyPr/>
          <a:lstStyle/>
          <a:p>
            <a:pPr>
              <a:buFont typeface="Wingdings" panose="05000000000000000000" pitchFamily="2" charset="2"/>
              <a:buChar char="ü"/>
            </a:pPr>
            <a:r>
              <a:rPr lang="en-US" b="1" dirty="0"/>
              <a:t>Path cost:</a:t>
            </a:r>
            <a:r>
              <a:rPr lang="en-US" dirty="0"/>
              <a:t> It assigns a numeric cost to each path that follows the goal. The problem-solving agent selects a cost function, which reflects its performance measure. Remember, </a:t>
            </a:r>
            <a:r>
              <a:rPr lang="en-US" b="1" dirty="0"/>
              <a:t>an optimal solution has the lowest path cost among all the solutions</a:t>
            </a:r>
            <a:r>
              <a:rPr lang="en-US" b="1" dirty="0" smtClean="0"/>
              <a:t>.</a:t>
            </a:r>
          </a:p>
          <a:p>
            <a:pPr marL="0" indent="0">
              <a:buNone/>
            </a:pPr>
            <a:endParaRPr lang="en-US" dirty="0"/>
          </a:p>
          <a:p>
            <a:pPr marL="457200" lvl="1" indent="0">
              <a:buNone/>
            </a:pPr>
            <a:endParaRPr lang="en-US" sz="3200" dirty="0"/>
          </a:p>
        </p:txBody>
      </p:sp>
      <p:sp>
        <p:nvSpPr>
          <p:cNvPr id="4" name="Date Placeholder 3"/>
          <p:cNvSpPr>
            <a:spLocks noGrp="1"/>
          </p:cNvSpPr>
          <p:nvPr>
            <p:ph type="dt" sz="half" idx="10"/>
          </p:nvPr>
        </p:nvSpPr>
        <p:spPr/>
        <p:txBody>
          <a:bodyPr/>
          <a:lstStyle/>
          <a:p>
            <a:pPr>
              <a:defRPr/>
            </a:pPr>
            <a:fld id="{F1B108D0-61ED-41C6-B49B-391260096665}" type="datetime1">
              <a:rPr lang="en-US" smtClean="0">
                <a:solidFill>
                  <a:prstClr val="black">
                    <a:tint val="75000"/>
                  </a:prstClr>
                </a:solidFill>
              </a:rPr>
              <a:pPr>
                <a:defRPr/>
              </a:pPr>
              <a:t>10/6/2021</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3AD327AC-6969-4792-9D7A-F018F5D60E7D}" type="slidenum">
              <a:rPr lang="en-US" altLang="en-US" smtClean="0">
                <a:cs typeface="Arial" panose="020B0604020202020204" pitchFamily="34" charset="0"/>
              </a:rPr>
              <a:pPr fontAlgn="base">
                <a:spcBef>
                  <a:spcPct val="0"/>
                </a:spcBef>
                <a:spcAft>
                  <a:spcPct val="0"/>
                </a:spcAft>
                <a:defRPr/>
              </a:pPr>
              <a:t>24</a:t>
            </a:fld>
            <a:endParaRPr lang="en-US" altLang="en-US">
              <a:cs typeface="Arial" panose="020B0604020202020204" pitchFamily="34" charset="0"/>
            </a:endParaRPr>
          </a:p>
        </p:txBody>
      </p:sp>
      <p:pic>
        <p:nvPicPr>
          <p:cNvPr id="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6" y="104504"/>
            <a:ext cx="1715589" cy="968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a:xfrm>
            <a:off x="1854925" y="0"/>
            <a:ext cx="10337075" cy="107328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fontAlgn="base"/>
            <a:r>
              <a:rPr lang="en-US" sz="3600" b="1" dirty="0" smtClean="0"/>
              <a:t>   </a:t>
            </a:r>
            <a:r>
              <a:rPr lang="en-US" sz="3600" b="1" dirty="0"/>
              <a:t>Steps performed by Problem-solving agent</a:t>
            </a:r>
          </a:p>
        </p:txBody>
      </p:sp>
    </p:spTree>
    <p:extLst>
      <p:ext uri="{BB962C8B-B14F-4D97-AF65-F5344CB8AC3E}">
        <p14:creationId xmlns:p14="http://schemas.microsoft.com/office/powerpoint/2010/main" val="27950855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50724"/>
            <a:ext cx="11173691" cy="5326919"/>
          </a:xfrm>
        </p:spPr>
        <p:txBody>
          <a:bodyPr/>
          <a:lstStyle/>
          <a:p>
            <a:pPr>
              <a:buFont typeface="Wingdings" panose="05000000000000000000" pitchFamily="2" charset="2"/>
              <a:buChar char="ü"/>
            </a:pPr>
            <a:r>
              <a:rPr lang="en-US" b="1" dirty="0"/>
              <a:t>Search:</a:t>
            </a:r>
            <a:r>
              <a:rPr lang="en-US" dirty="0"/>
              <a:t> It identifies all the best possible sequence of actions to reach the goal state from the current state. It takes a problem as an input and returns solution as its output.</a:t>
            </a:r>
          </a:p>
          <a:p>
            <a:pPr marL="0" indent="0">
              <a:buNone/>
            </a:pPr>
            <a:endParaRPr lang="en-US" b="1" dirty="0" smtClean="0"/>
          </a:p>
          <a:p>
            <a:pPr>
              <a:buFont typeface="Wingdings" panose="05000000000000000000" pitchFamily="2" charset="2"/>
              <a:buChar char="ü"/>
            </a:pPr>
            <a:r>
              <a:rPr lang="en-US" b="1" dirty="0" smtClean="0"/>
              <a:t>Solution</a:t>
            </a:r>
            <a:r>
              <a:rPr lang="en-US" b="1" dirty="0"/>
              <a:t>:</a:t>
            </a:r>
            <a:r>
              <a:rPr lang="en-US" dirty="0"/>
              <a:t> It finds the best algorithm out of various algorithms, which may be proven as the best optimal solution</a:t>
            </a:r>
            <a:r>
              <a:rPr lang="en-US" dirty="0" smtClean="0"/>
              <a:t>.</a:t>
            </a:r>
          </a:p>
          <a:p>
            <a:pPr marL="0" indent="0">
              <a:buNone/>
            </a:pPr>
            <a:endParaRPr lang="en-US" dirty="0"/>
          </a:p>
          <a:p>
            <a:pPr>
              <a:buFont typeface="Wingdings" panose="05000000000000000000" pitchFamily="2" charset="2"/>
              <a:buChar char="ü"/>
            </a:pPr>
            <a:r>
              <a:rPr lang="en-US" b="1" dirty="0"/>
              <a:t>Execution:</a:t>
            </a:r>
            <a:r>
              <a:rPr lang="en-US" dirty="0"/>
              <a:t> It executes the best optimal solution from the searching algorithms to reach the goal state from the current state.</a:t>
            </a:r>
          </a:p>
          <a:p>
            <a:pPr marL="457200" lvl="1" indent="0">
              <a:buNone/>
            </a:pPr>
            <a:endParaRPr lang="en-US" sz="3200" dirty="0"/>
          </a:p>
        </p:txBody>
      </p:sp>
      <p:sp>
        <p:nvSpPr>
          <p:cNvPr id="4" name="Date Placeholder 3"/>
          <p:cNvSpPr>
            <a:spLocks noGrp="1"/>
          </p:cNvSpPr>
          <p:nvPr>
            <p:ph type="dt" sz="half" idx="10"/>
          </p:nvPr>
        </p:nvSpPr>
        <p:spPr/>
        <p:txBody>
          <a:bodyPr/>
          <a:lstStyle/>
          <a:p>
            <a:pPr>
              <a:defRPr/>
            </a:pPr>
            <a:fld id="{F1B108D0-61ED-41C6-B49B-391260096665}" type="datetime1">
              <a:rPr lang="en-US" smtClean="0">
                <a:solidFill>
                  <a:prstClr val="black">
                    <a:tint val="75000"/>
                  </a:prstClr>
                </a:solidFill>
              </a:rPr>
              <a:pPr>
                <a:defRPr/>
              </a:pPr>
              <a:t>10/6/2021</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3AD327AC-6969-4792-9D7A-F018F5D60E7D}" type="slidenum">
              <a:rPr lang="en-US" altLang="en-US" smtClean="0">
                <a:cs typeface="Arial" panose="020B0604020202020204" pitchFamily="34" charset="0"/>
              </a:rPr>
              <a:pPr fontAlgn="base">
                <a:spcBef>
                  <a:spcPct val="0"/>
                </a:spcBef>
                <a:spcAft>
                  <a:spcPct val="0"/>
                </a:spcAft>
                <a:defRPr/>
              </a:pPr>
              <a:t>25</a:t>
            </a:fld>
            <a:endParaRPr lang="en-US" altLang="en-US">
              <a:cs typeface="Arial" panose="020B0604020202020204" pitchFamily="34" charset="0"/>
            </a:endParaRPr>
          </a:p>
        </p:txBody>
      </p:sp>
      <p:pic>
        <p:nvPicPr>
          <p:cNvPr id="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6" y="104504"/>
            <a:ext cx="1715589" cy="968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a:xfrm>
            <a:off x="1854925" y="0"/>
            <a:ext cx="10337075" cy="107328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fontAlgn="base"/>
            <a:r>
              <a:rPr lang="en-US" sz="3600" b="1" dirty="0" smtClean="0"/>
              <a:t>   </a:t>
            </a:r>
            <a:r>
              <a:rPr lang="en-US" sz="3600" b="1" dirty="0"/>
              <a:t>Steps performed by Problem-solving agent</a:t>
            </a:r>
          </a:p>
        </p:txBody>
      </p:sp>
    </p:spTree>
    <p:extLst>
      <p:ext uri="{BB962C8B-B14F-4D97-AF65-F5344CB8AC3E}">
        <p14:creationId xmlns:p14="http://schemas.microsoft.com/office/powerpoint/2010/main" val="11077270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50724"/>
            <a:ext cx="11173691" cy="5326919"/>
          </a:xfrm>
        </p:spPr>
        <p:txBody>
          <a:bodyPr/>
          <a:lstStyle/>
          <a:p>
            <a:pPr>
              <a:buFont typeface="Wingdings" panose="05000000000000000000" pitchFamily="2" charset="2"/>
              <a:buChar char="ü"/>
            </a:pPr>
            <a:r>
              <a:rPr lang="en-US" b="1" dirty="0"/>
              <a:t>Initial state, actions</a:t>
            </a:r>
            <a:r>
              <a:rPr lang="en-US" dirty="0"/>
              <a:t>, and </a:t>
            </a:r>
            <a:r>
              <a:rPr lang="en-US" b="1" dirty="0"/>
              <a:t>transition model</a:t>
            </a:r>
            <a:r>
              <a:rPr lang="en-US" dirty="0"/>
              <a:t> together define the </a:t>
            </a:r>
            <a:r>
              <a:rPr lang="en-US" b="1" dirty="0"/>
              <a:t>state-space</a:t>
            </a:r>
            <a:r>
              <a:rPr lang="en-US" dirty="0"/>
              <a:t> of the problem implicitly. </a:t>
            </a:r>
            <a:endParaRPr lang="en-US" dirty="0" smtClean="0"/>
          </a:p>
          <a:p>
            <a:pPr>
              <a:buFont typeface="Wingdings" panose="05000000000000000000" pitchFamily="2" charset="2"/>
              <a:buChar char="ü"/>
            </a:pPr>
            <a:r>
              <a:rPr lang="en-US" dirty="0" smtClean="0"/>
              <a:t>State-space </a:t>
            </a:r>
            <a:r>
              <a:rPr lang="en-US" dirty="0"/>
              <a:t>of a problem is a set of all states which can be reached from the initial state followed by any sequence of actions. </a:t>
            </a:r>
            <a:endParaRPr lang="en-US" dirty="0" smtClean="0"/>
          </a:p>
          <a:p>
            <a:pPr>
              <a:buFont typeface="Wingdings" panose="05000000000000000000" pitchFamily="2" charset="2"/>
              <a:buChar char="ü"/>
            </a:pPr>
            <a:r>
              <a:rPr lang="en-US" dirty="0" smtClean="0"/>
              <a:t>The </a:t>
            </a:r>
            <a:r>
              <a:rPr lang="en-US" dirty="0"/>
              <a:t>state-space forms a directed map or graph where nodes are the states, links between the nodes are actions, and the path is a sequence of states connected by the sequence of actions.</a:t>
            </a:r>
            <a:endParaRPr lang="en-US" sz="3200" dirty="0"/>
          </a:p>
        </p:txBody>
      </p:sp>
      <p:sp>
        <p:nvSpPr>
          <p:cNvPr id="4" name="Date Placeholder 3"/>
          <p:cNvSpPr>
            <a:spLocks noGrp="1"/>
          </p:cNvSpPr>
          <p:nvPr>
            <p:ph type="dt" sz="half" idx="10"/>
          </p:nvPr>
        </p:nvSpPr>
        <p:spPr/>
        <p:txBody>
          <a:bodyPr/>
          <a:lstStyle/>
          <a:p>
            <a:pPr>
              <a:defRPr/>
            </a:pPr>
            <a:fld id="{F1B108D0-61ED-41C6-B49B-391260096665}" type="datetime1">
              <a:rPr lang="en-US" smtClean="0">
                <a:solidFill>
                  <a:prstClr val="black">
                    <a:tint val="75000"/>
                  </a:prstClr>
                </a:solidFill>
              </a:rPr>
              <a:pPr>
                <a:defRPr/>
              </a:pPr>
              <a:t>10/6/2021</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3AD327AC-6969-4792-9D7A-F018F5D60E7D}" type="slidenum">
              <a:rPr lang="en-US" altLang="en-US" smtClean="0">
                <a:cs typeface="Arial" panose="020B0604020202020204" pitchFamily="34" charset="0"/>
              </a:rPr>
              <a:pPr fontAlgn="base">
                <a:spcBef>
                  <a:spcPct val="0"/>
                </a:spcBef>
                <a:spcAft>
                  <a:spcPct val="0"/>
                </a:spcAft>
                <a:defRPr/>
              </a:pPr>
              <a:t>26</a:t>
            </a:fld>
            <a:endParaRPr lang="en-US" altLang="en-US">
              <a:cs typeface="Arial" panose="020B0604020202020204" pitchFamily="34" charset="0"/>
            </a:endParaRPr>
          </a:p>
        </p:txBody>
      </p:sp>
      <p:pic>
        <p:nvPicPr>
          <p:cNvPr id="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6" y="104504"/>
            <a:ext cx="1715589" cy="968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a:xfrm>
            <a:off x="1854925" y="0"/>
            <a:ext cx="10337075" cy="107328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fontAlgn="base"/>
            <a:r>
              <a:rPr lang="en-US" sz="3600" b="1" dirty="0" smtClean="0"/>
              <a:t>   State-Space</a:t>
            </a:r>
            <a:endParaRPr lang="en-US" sz="3600" b="1" dirty="0"/>
          </a:p>
        </p:txBody>
      </p:sp>
    </p:spTree>
    <p:extLst>
      <p:ext uri="{BB962C8B-B14F-4D97-AF65-F5344CB8AC3E}">
        <p14:creationId xmlns:p14="http://schemas.microsoft.com/office/powerpoint/2010/main" val="7737926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50724"/>
            <a:ext cx="11173691" cy="5326919"/>
          </a:xfrm>
        </p:spPr>
        <p:txBody>
          <a:bodyPr/>
          <a:lstStyle/>
          <a:p>
            <a:pPr>
              <a:buFont typeface="Wingdings" panose="05000000000000000000" pitchFamily="2" charset="2"/>
              <a:buChar char="q"/>
            </a:pPr>
            <a:r>
              <a:rPr lang="en-US" dirty="0"/>
              <a:t>Basically, there are two types of problem approaches:</a:t>
            </a:r>
          </a:p>
          <a:p>
            <a:r>
              <a:rPr lang="en-US" b="1" dirty="0"/>
              <a:t>Toy Problem:</a:t>
            </a:r>
            <a:r>
              <a:rPr lang="en-US" dirty="0"/>
              <a:t> It is a concise and exact description of the problem which is used by the researchers to compare the performance of algorithms.</a:t>
            </a:r>
          </a:p>
          <a:p>
            <a:r>
              <a:rPr lang="en-US" b="1" dirty="0"/>
              <a:t>Real-world Problem:</a:t>
            </a:r>
            <a:r>
              <a:rPr lang="en-US" dirty="0"/>
              <a:t> It is real-world based problems which require solutions. Unlike a toy problem, it does not depend on descriptions, but we can have a general formulation of the problem.</a:t>
            </a:r>
          </a:p>
        </p:txBody>
      </p:sp>
      <p:sp>
        <p:nvSpPr>
          <p:cNvPr id="4" name="Date Placeholder 3"/>
          <p:cNvSpPr>
            <a:spLocks noGrp="1"/>
          </p:cNvSpPr>
          <p:nvPr>
            <p:ph type="dt" sz="half" idx="10"/>
          </p:nvPr>
        </p:nvSpPr>
        <p:spPr/>
        <p:txBody>
          <a:bodyPr/>
          <a:lstStyle/>
          <a:p>
            <a:pPr>
              <a:defRPr/>
            </a:pPr>
            <a:fld id="{F1B108D0-61ED-41C6-B49B-391260096665}" type="datetime1">
              <a:rPr lang="en-US" smtClean="0">
                <a:solidFill>
                  <a:prstClr val="black">
                    <a:tint val="75000"/>
                  </a:prstClr>
                </a:solidFill>
              </a:rPr>
              <a:pPr>
                <a:defRPr/>
              </a:pPr>
              <a:t>10/6/2021</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3AD327AC-6969-4792-9D7A-F018F5D60E7D}" type="slidenum">
              <a:rPr lang="en-US" altLang="en-US" smtClean="0">
                <a:cs typeface="Arial" panose="020B0604020202020204" pitchFamily="34" charset="0"/>
              </a:rPr>
              <a:pPr fontAlgn="base">
                <a:spcBef>
                  <a:spcPct val="0"/>
                </a:spcBef>
                <a:spcAft>
                  <a:spcPct val="0"/>
                </a:spcAft>
                <a:defRPr/>
              </a:pPr>
              <a:t>27</a:t>
            </a:fld>
            <a:endParaRPr lang="en-US" altLang="en-US">
              <a:cs typeface="Arial" panose="020B0604020202020204" pitchFamily="34" charset="0"/>
            </a:endParaRPr>
          </a:p>
        </p:txBody>
      </p:sp>
      <p:pic>
        <p:nvPicPr>
          <p:cNvPr id="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6" y="104504"/>
            <a:ext cx="1715589" cy="968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a:xfrm>
            <a:off x="1854925" y="0"/>
            <a:ext cx="10337075" cy="107328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fontAlgn="base"/>
            <a:r>
              <a:rPr lang="en-US" sz="3600" b="1" dirty="0" smtClean="0"/>
              <a:t>   </a:t>
            </a:r>
            <a:r>
              <a:rPr lang="en-US" sz="3600" b="1" dirty="0"/>
              <a:t>Example Problems</a:t>
            </a:r>
          </a:p>
        </p:txBody>
      </p:sp>
    </p:spTree>
    <p:extLst>
      <p:ext uri="{BB962C8B-B14F-4D97-AF65-F5344CB8AC3E}">
        <p14:creationId xmlns:p14="http://schemas.microsoft.com/office/powerpoint/2010/main" val="229141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50724"/>
            <a:ext cx="11173691" cy="5326919"/>
          </a:xfrm>
        </p:spPr>
        <p:txBody>
          <a:bodyPr/>
          <a:lstStyle/>
          <a:p>
            <a:pPr>
              <a:buFont typeface="Wingdings" panose="05000000000000000000" pitchFamily="2" charset="2"/>
              <a:buChar char="q"/>
            </a:pPr>
            <a:r>
              <a:rPr lang="en-US" dirty="0"/>
              <a:t>Here, we have a 3×3 matrix with movable tiles numbered from 1 to 8 with a blank space. The tile adjacent to the blank space can slide into that space. The objective is to reach a specified goal state similar to the goal state, as shown in the below figure</a:t>
            </a:r>
            <a:r>
              <a:rPr lang="en-US" dirty="0" smtClean="0"/>
              <a:t>.</a:t>
            </a:r>
          </a:p>
          <a:p>
            <a:pPr marL="0" indent="0">
              <a:buNone/>
            </a:pPr>
            <a:endParaRPr lang="en-US" dirty="0"/>
          </a:p>
        </p:txBody>
      </p:sp>
      <p:sp>
        <p:nvSpPr>
          <p:cNvPr id="4" name="Date Placeholder 3"/>
          <p:cNvSpPr>
            <a:spLocks noGrp="1"/>
          </p:cNvSpPr>
          <p:nvPr>
            <p:ph type="dt" sz="half" idx="10"/>
          </p:nvPr>
        </p:nvSpPr>
        <p:spPr/>
        <p:txBody>
          <a:bodyPr/>
          <a:lstStyle/>
          <a:p>
            <a:pPr>
              <a:defRPr/>
            </a:pPr>
            <a:fld id="{F1B108D0-61ED-41C6-B49B-391260096665}" type="datetime1">
              <a:rPr lang="en-US" smtClean="0">
                <a:solidFill>
                  <a:prstClr val="black">
                    <a:tint val="75000"/>
                  </a:prstClr>
                </a:solidFill>
              </a:rPr>
              <a:pPr>
                <a:defRPr/>
              </a:pPr>
              <a:t>10/6/2021</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3AD327AC-6969-4792-9D7A-F018F5D60E7D}" type="slidenum">
              <a:rPr lang="en-US" altLang="en-US" smtClean="0">
                <a:cs typeface="Arial" panose="020B0604020202020204" pitchFamily="34" charset="0"/>
              </a:rPr>
              <a:pPr fontAlgn="base">
                <a:spcBef>
                  <a:spcPct val="0"/>
                </a:spcBef>
                <a:spcAft>
                  <a:spcPct val="0"/>
                </a:spcAft>
                <a:defRPr/>
              </a:pPr>
              <a:t>28</a:t>
            </a:fld>
            <a:endParaRPr lang="en-US" altLang="en-US">
              <a:cs typeface="Arial" panose="020B0604020202020204" pitchFamily="34" charset="0"/>
            </a:endParaRPr>
          </a:p>
        </p:txBody>
      </p:sp>
      <p:pic>
        <p:nvPicPr>
          <p:cNvPr id="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6" y="104504"/>
            <a:ext cx="1715589" cy="968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a:xfrm>
            <a:off x="1854925" y="0"/>
            <a:ext cx="10337075" cy="107328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fontAlgn="base"/>
            <a:r>
              <a:rPr lang="en-US" sz="3600" b="1" dirty="0" smtClean="0"/>
              <a:t>   </a:t>
            </a:r>
            <a:r>
              <a:rPr lang="en-US" sz="3600" b="1" dirty="0"/>
              <a:t>Some Toy </a:t>
            </a:r>
            <a:r>
              <a:rPr lang="en-US" sz="3600" b="1" dirty="0" smtClean="0"/>
              <a:t>Problems : </a:t>
            </a:r>
            <a:r>
              <a:rPr lang="en-US" sz="3600" b="1" dirty="0"/>
              <a:t>8 Puzzle Problem</a:t>
            </a:r>
          </a:p>
        </p:txBody>
      </p:sp>
      <p:pic>
        <p:nvPicPr>
          <p:cNvPr id="2" name="Picture 1"/>
          <p:cNvPicPr>
            <a:picLocks noChangeAspect="1"/>
          </p:cNvPicPr>
          <p:nvPr/>
        </p:nvPicPr>
        <p:blipFill>
          <a:blip r:embed="rId3"/>
          <a:stretch>
            <a:fillRect/>
          </a:stretch>
        </p:blipFill>
        <p:spPr>
          <a:xfrm>
            <a:off x="3030583" y="3687203"/>
            <a:ext cx="5707017" cy="3034273"/>
          </a:xfrm>
          <a:prstGeom prst="rect">
            <a:avLst/>
          </a:prstGeom>
        </p:spPr>
      </p:pic>
    </p:spTree>
    <p:extLst>
      <p:ext uri="{BB962C8B-B14F-4D97-AF65-F5344CB8AC3E}">
        <p14:creationId xmlns:p14="http://schemas.microsoft.com/office/powerpoint/2010/main" val="27407008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50724"/>
            <a:ext cx="11173691" cy="5326919"/>
          </a:xfrm>
        </p:spPr>
        <p:txBody>
          <a:bodyPr/>
          <a:lstStyle/>
          <a:p>
            <a:pPr marL="0" indent="0">
              <a:buNone/>
            </a:pPr>
            <a:r>
              <a:rPr lang="en-US" dirty="0"/>
              <a:t>In the above figure, our task is to convert the current(Start) state into goal state by sliding digits into the blank space.</a:t>
            </a:r>
          </a:p>
          <a:p>
            <a:pPr marL="0" indent="0">
              <a:buNone/>
            </a:pPr>
            <a:r>
              <a:rPr lang="en-US" b="1" dirty="0"/>
              <a:t>The problem formulation is as follows:</a:t>
            </a:r>
            <a:endParaRPr lang="en-US" dirty="0"/>
          </a:p>
          <a:p>
            <a:r>
              <a:rPr lang="en-US" b="1" dirty="0"/>
              <a:t>States:</a:t>
            </a:r>
            <a:r>
              <a:rPr lang="en-US" dirty="0"/>
              <a:t> It describes the location of each numbered tiles and the blank tile.</a:t>
            </a:r>
          </a:p>
          <a:p>
            <a:r>
              <a:rPr lang="en-US" b="1" dirty="0"/>
              <a:t>Initial State:</a:t>
            </a:r>
            <a:r>
              <a:rPr lang="en-US" dirty="0"/>
              <a:t> We can start from any state as the initial state.</a:t>
            </a:r>
          </a:p>
          <a:p>
            <a:r>
              <a:rPr lang="en-US" b="1" dirty="0"/>
              <a:t>Actions:</a:t>
            </a:r>
            <a:r>
              <a:rPr lang="en-US" dirty="0"/>
              <a:t> Here, actions of the blank space is defined, i.e., either </a:t>
            </a:r>
            <a:r>
              <a:rPr lang="en-US" b="1" dirty="0"/>
              <a:t>left, right, up or </a:t>
            </a:r>
            <a:r>
              <a:rPr lang="en-US" b="1" dirty="0" smtClean="0"/>
              <a:t>down</a:t>
            </a:r>
            <a:endParaRPr lang="en-US" dirty="0"/>
          </a:p>
        </p:txBody>
      </p:sp>
      <p:sp>
        <p:nvSpPr>
          <p:cNvPr id="4" name="Date Placeholder 3"/>
          <p:cNvSpPr>
            <a:spLocks noGrp="1"/>
          </p:cNvSpPr>
          <p:nvPr>
            <p:ph type="dt" sz="half" idx="10"/>
          </p:nvPr>
        </p:nvSpPr>
        <p:spPr/>
        <p:txBody>
          <a:bodyPr/>
          <a:lstStyle/>
          <a:p>
            <a:pPr>
              <a:defRPr/>
            </a:pPr>
            <a:fld id="{F1B108D0-61ED-41C6-B49B-391260096665}" type="datetime1">
              <a:rPr lang="en-US" smtClean="0">
                <a:solidFill>
                  <a:prstClr val="black">
                    <a:tint val="75000"/>
                  </a:prstClr>
                </a:solidFill>
              </a:rPr>
              <a:pPr>
                <a:defRPr/>
              </a:pPr>
              <a:t>10/6/2021</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3AD327AC-6969-4792-9D7A-F018F5D60E7D}" type="slidenum">
              <a:rPr lang="en-US" altLang="en-US" smtClean="0">
                <a:cs typeface="Arial" panose="020B0604020202020204" pitchFamily="34" charset="0"/>
              </a:rPr>
              <a:pPr fontAlgn="base">
                <a:spcBef>
                  <a:spcPct val="0"/>
                </a:spcBef>
                <a:spcAft>
                  <a:spcPct val="0"/>
                </a:spcAft>
                <a:defRPr/>
              </a:pPr>
              <a:t>29</a:t>
            </a:fld>
            <a:endParaRPr lang="en-US" altLang="en-US">
              <a:cs typeface="Arial" panose="020B0604020202020204" pitchFamily="34" charset="0"/>
            </a:endParaRPr>
          </a:p>
        </p:txBody>
      </p:sp>
      <p:pic>
        <p:nvPicPr>
          <p:cNvPr id="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6" y="104504"/>
            <a:ext cx="1715589" cy="968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a:xfrm>
            <a:off x="1854925" y="0"/>
            <a:ext cx="10337075" cy="107328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fontAlgn="base"/>
            <a:r>
              <a:rPr lang="en-US" sz="3600" b="1" dirty="0" smtClean="0"/>
              <a:t>     8 </a:t>
            </a:r>
            <a:r>
              <a:rPr lang="en-US" sz="3600" b="1" dirty="0"/>
              <a:t>Puzzle Problem</a:t>
            </a:r>
          </a:p>
        </p:txBody>
      </p:sp>
    </p:spTree>
    <p:extLst>
      <p:ext uri="{BB962C8B-B14F-4D97-AF65-F5344CB8AC3E}">
        <p14:creationId xmlns:p14="http://schemas.microsoft.com/office/powerpoint/2010/main" val="956968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AutoNum type="arabicPeriod"/>
            </a:pPr>
            <a:r>
              <a:rPr lang="en-US" b="1" dirty="0" smtClean="0"/>
              <a:t>To better filter emails as spam or not </a:t>
            </a:r>
          </a:p>
          <a:p>
            <a:pPr marL="0" indent="0">
              <a:buNone/>
            </a:pPr>
            <a:endParaRPr lang="en-US" dirty="0" smtClean="0"/>
          </a:p>
          <a:p>
            <a:r>
              <a:rPr lang="en-US" dirty="0" smtClean="0"/>
              <a:t>Task T – Classifying emails as spam or not</a:t>
            </a:r>
          </a:p>
          <a:p>
            <a:r>
              <a:rPr lang="en-US" dirty="0" smtClean="0"/>
              <a:t>Performance Measure P – The fraction of emails accurately classified as spam or not spam </a:t>
            </a:r>
          </a:p>
          <a:p>
            <a:r>
              <a:rPr lang="en-US" dirty="0" smtClean="0"/>
              <a:t>Experience  E– Observing you label emails as spam or not spam</a:t>
            </a:r>
            <a:endParaRPr lang="en-US" dirty="0"/>
          </a:p>
        </p:txBody>
      </p:sp>
      <p:sp>
        <p:nvSpPr>
          <p:cNvPr id="4" name="Date Placeholder 3"/>
          <p:cNvSpPr>
            <a:spLocks noGrp="1"/>
          </p:cNvSpPr>
          <p:nvPr>
            <p:ph type="dt" sz="half" idx="10"/>
          </p:nvPr>
        </p:nvSpPr>
        <p:spPr/>
        <p:txBody>
          <a:bodyPr/>
          <a:lstStyle/>
          <a:p>
            <a:pPr>
              <a:defRPr/>
            </a:pPr>
            <a:fld id="{F1B108D0-61ED-41C6-B49B-391260096665}" type="datetime1">
              <a:rPr lang="en-US" smtClean="0">
                <a:solidFill>
                  <a:prstClr val="black">
                    <a:tint val="75000"/>
                  </a:prstClr>
                </a:solidFill>
              </a:rPr>
              <a:pPr>
                <a:defRPr/>
              </a:pPr>
              <a:t>10/6/2021</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3AD327AC-6969-4792-9D7A-F018F5D60E7D}" type="slidenum">
              <a:rPr lang="en-US" altLang="en-US" smtClean="0">
                <a:cs typeface="Arial" panose="020B0604020202020204" pitchFamily="34" charset="0"/>
              </a:rPr>
              <a:pPr fontAlgn="base">
                <a:spcBef>
                  <a:spcPct val="0"/>
                </a:spcBef>
                <a:spcAft>
                  <a:spcPct val="0"/>
                </a:spcAft>
                <a:defRPr/>
              </a:pPr>
              <a:t>3</a:t>
            </a:fld>
            <a:endParaRPr lang="en-US" altLang="en-US">
              <a:cs typeface="Arial" panose="020B0604020202020204" pitchFamily="34" charset="0"/>
            </a:endParaRPr>
          </a:p>
        </p:txBody>
      </p:sp>
      <p:pic>
        <p:nvPicPr>
          <p:cNvPr id="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6" y="104504"/>
            <a:ext cx="1715589" cy="968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a:xfrm>
            <a:off x="1854925" y="0"/>
            <a:ext cx="10337075" cy="107328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base">
              <a:spcBef>
                <a:spcPct val="0"/>
              </a:spcBef>
              <a:spcAft>
                <a:spcPct val="0"/>
              </a:spcAft>
              <a:defRPr/>
            </a:pPr>
            <a:r>
              <a:rPr lang="en-US" sz="3200" dirty="0">
                <a:solidFill>
                  <a:prstClr val="black"/>
                </a:solidFill>
                <a:latin typeface="Calibri"/>
              </a:rPr>
              <a:t> </a:t>
            </a:r>
            <a:r>
              <a:rPr lang="en-US" sz="3600" b="1" dirty="0"/>
              <a:t>Certain examples that efficiently defines the </a:t>
            </a:r>
            <a:r>
              <a:rPr lang="en-US" sz="3600" dirty="0"/>
              <a:t>well-posed</a:t>
            </a:r>
            <a:r>
              <a:rPr lang="en-US" sz="3600" b="1" dirty="0"/>
              <a:t> learning problem are –</a:t>
            </a:r>
            <a:endParaRPr lang="en-US" sz="3600" dirty="0">
              <a:solidFill>
                <a:prstClr val="black"/>
              </a:solidFill>
              <a:latin typeface="Calibri"/>
            </a:endParaRPr>
          </a:p>
        </p:txBody>
      </p:sp>
    </p:spTree>
    <p:extLst>
      <p:ext uri="{BB962C8B-B14F-4D97-AF65-F5344CB8AC3E}">
        <p14:creationId xmlns:p14="http://schemas.microsoft.com/office/powerpoint/2010/main" val="6507460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50724"/>
            <a:ext cx="11173691" cy="5326919"/>
          </a:xfrm>
        </p:spPr>
        <p:txBody>
          <a:bodyPr/>
          <a:lstStyle/>
          <a:p>
            <a:r>
              <a:rPr lang="en-US" b="1" dirty="0"/>
              <a:t>Transition Model:</a:t>
            </a:r>
            <a:r>
              <a:rPr lang="en-US" dirty="0"/>
              <a:t> It returns the resulting state as per the given state and actions.</a:t>
            </a:r>
          </a:p>
          <a:p>
            <a:r>
              <a:rPr lang="en-US" b="1" dirty="0"/>
              <a:t>Goal test:</a:t>
            </a:r>
            <a:r>
              <a:rPr lang="en-US" dirty="0"/>
              <a:t> It identifies whether we have reached the correct goal-state.</a:t>
            </a:r>
          </a:p>
          <a:p>
            <a:r>
              <a:rPr lang="en-US" b="1" dirty="0"/>
              <a:t>Path cost:</a:t>
            </a:r>
            <a:r>
              <a:rPr lang="en-US" dirty="0"/>
              <a:t> The path cost is the number of steps in the path where the cost of each step is 1.</a:t>
            </a:r>
          </a:p>
        </p:txBody>
      </p:sp>
      <p:sp>
        <p:nvSpPr>
          <p:cNvPr id="4" name="Date Placeholder 3"/>
          <p:cNvSpPr>
            <a:spLocks noGrp="1"/>
          </p:cNvSpPr>
          <p:nvPr>
            <p:ph type="dt" sz="half" idx="10"/>
          </p:nvPr>
        </p:nvSpPr>
        <p:spPr/>
        <p:txBody>
          <a:bodyPr/>
          <a:lstStyle/>
          <a:p>
            <a:pPr>
              <a:defRPr/>
            </a:pPr>
            <a:fld id="{F1B108D0-61ED-41C6-B49B-391260096665}" type="datetime1">
              <a:rPr lang="en-US" smtClean="0">
                <a:solidFill>
                  <a:prstClr val="black">
                    <a:tint val="75000"/>
                  </a:prstClr>
                </a:solidFill>
              </a:rPr>
              <a:pPr>
                <a:defRPr/>
              </a:pPr>
              <a:t>10/6/2021</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3AD327AC-6969-4792-9D7A-F018F5D60E7D}" type="slidenum">
              <a:rPr lang="en-US" altLang="en-US" smtClean="0">
                <a:cs typeface="Arial" panose="020B0604020202020204" pitchFamily="34" charset="0"/>
              </a:rPr>
              <a:pPr fontAlgn="base">
                <a:spcBef>
                  <a:spcPct val="0"/>
                </a:spcBef>
                <a:spcAft>
                  <a:spcPct val="0"/>
                </a:spcAft>
                <a:defRPr/>
              </a:pPr>
              <a:t>30</a:t>
            </a:fld>
            <a:endParaRPr lang="en-US" altLang="en-US">
              <a:cs typeface="Arial" panose="020B0604020202020204" pitchFamily="34" charset="0"/>
            </a:endParaRPr>
          </a:p>
        </p:txBody>
      </p:sp>
      <p:pic>
        <p:nvPicPr>
          <p:cNvPr id="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6" y="104504"/>
            <a:ext cx="1715589" cy="968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a:xfrm>
            <a:off x="1854925" y="0"/>
            <a:ext cx="10337075" cy="107328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fontAlgn="base"/>
            <a:r>
              <a:rPr lang="en-US" sz="3600" b="1" dirty="0" smtClean="0"/>
              <a:t>     8 </a:t>
            </a:r>
            <a:r>
              <a:rPr lang="en-US" sz="3600" b="1" dirty="0"/>
              <a:t>Puzzle Problem</a:t>
            </a:r>
          </a:p>
        </p:txBody>
      </p:sp>
    </p:spTree>
    <p:extLst>
      <p:ext uri="{BB962C8B-B14F-4D97-AF65-F5344CB8AC3E}">
        <p14:creationId xmlns:p14="http://schemas.microsoft.com/office/powerpoint/2010/main" val="10031729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50724"/>
            <a:ext cx="11173691" cy="5326919"/>
          </a:xfrm>
        </p:spPr>
        <p:txBody>
          <a:bodyPr/>
          <a:lstStyle/>
          <a:p>
            <a:pPr>
              <a:buFont typeface="Wingdings" panose="05000000000000000000" pitchFamily="2" charset="2"/>
              <a:buChar char="q"/>
            </a:pPr>
            <a:r>
              <a:rPr lang="en-US" dirty="0"/>
              <a:t>The aim of this problem is to place eight queens on a chessboard in an order where no queen may attack another. A queen can attack other queens either </a:t>
            </a:r>
            <a:r>
              <a:rPr lang="en-US" b="1" dirty="0"/>
              <a:t>diagonally or in same row and column.</a:t>
            </a:r>
            <a:endParaRPr lang="en-US" dirty="0"/>
          </a:p>
        </p:txBody>
      </p:sp>
      <p:sp>
        <p:nvSpPr>
          <p:cNvPr id="4" name="Date Placeholder 3"/>
          <p:cNvSpPr>
            <a:spLocks noGrp="1"/>
          </p:cNvSpPr>
          <p:nvPr>
            <p:ph type="dt" sz="half" idx="10"/>
          </p:nvPr>
        </p:nvSpPr>
        <p:spPr/>
        <p:txBody>
          <a:bodyPr/>
          <a:lstStyle/>
          <a:p>
            <a:pPr>
              <a:defRPr/>
            </a:pPr>
            <a:fld id="{F1B108D0-61ED-41C6-B49B-391260096665}" type="datetime1">
              <a:rPr lang="en-US" smtClean="0">
                <a:solidFill>
                  <a:prstClr val="black">
                    <a:tint val="75000"/>
                  </a:prstClr>
                </a:solidFill>
              </a:rPr>
              <a:pPr>
                <a:defRPr/>
              </a:pPr>
              <a:t>10/6/2021</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3AD327AC-6969-4792-9D7A-F018F5D60E7D}" type="slidenum">
              <a:rPr lang="en-US" altLang="en-US" smtClean="0">
                <a:cs typeface="Arial" panose="020B0604020202020204" pitchFamily="34" charset="0"/>
              </a:rPr>
              <a:pPr fontAlgn="base">
                <a:spcBef>
                  <a:spcPct val="0"/>
                </a:spcBef>
                <a:spcAft>
                  <a:spcPct val="0"/>
                </a:spcAft>
                <a:defRPr/>
              </a:pPr>
              <a:t>31</a:t>
            </a:fld>
            <a:endParaRPr lang="en-US" altLang="en-US">
              <a:cs typeface="Arial" panose="020B0604020202020204" pitchFamily="34" charset="0"/>
            </a:endParaRPr>
          </a:p>
        </p:txBody>
      </p:sp>
      <p:pic>
        <p:nvPicPr>
          <p:cNvPr id="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6" y="104504"/>
            <a:ext cx="1715589" cy="968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a:xfrm>
            <a:off x="1854925" y="0"/>
            <a:ext cx="10337075" cy="107328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fontAlgn="base"/>
            <a:r>
              <a:rPr lang="en-US" sz="3600" b="1" dirty="0" smtClean="0"/>
              <a:t>     </a:t>
            </a:r>
            <a:r>
              <a:rPr lang="en-US" sz="3600" b="1" dirty="0"/>
              <a:t>8-queens problem</a:t>
            </a:r>
          </a:p>
        </p:txBody>
      </p:sp>
      <p:pic>
        <p:nvPicPr>
          <p:cNvPr id="2" name="Picture 1"/>
          <p:cNvPicPr>
            <a:picLocks noChangeAspect="1"/>
          </p:cNvPicPr>
          <p:nvPr/>
        </p:nvPicPr>
        <p:blipFill>
          <a:blip r:embed="rId3"/>
          <a:stretch>
            <a:fillRect/>
          </a:stretch>
        </p:blipFill>
        <p:spPr>
          <a:xfrm>
            <a:off x="3693794" y="3344091"/>
            <a:ext cx="4489023" cy="3518424"/>
          </a:xfrm>
          <a:prstGeom prst="rect">
            <a:avLst/>
          </a:prstGeom>
        </p:spPr>
      </p:pic>
    </p:spTree>
    <p:extLst>
      <p:ext uri="{BB962C8B-B14F-4D97-AF65-F5344CB8AC3E}">
        <p14:creationId xmlns:p14="http://schemas.microsoft.com/office/powerpoint/2010/main" val="10386367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50724"/>
            <a:ext cx="11173691" cy="5326919"/>
          </a:xfrm>
        </p:spPr>
        <p:txBody>
          <a:bodyPr/>
          <a:lstStyle/>
          <a:p>
            <a:pPr marL="0" indent="0">
              <a:buNone/>
            </a:pPr>
            <a:r>
              <a:rPr lang="en-US" b="1" dirty="0"/>
              <a:t>For this problem, there are two main kinds of formulation:</a:t>
            </a:r>
            <a:endParaRPr lang="en-US" dirty="0"/>
          </a:p>
          <a:p>
            <a:pPr marL="514350" indent="-514350">
              <a:buFont typeface="+mj-lt"/>
              <a:buAutoNum type="arabicPeriod"/>
            </a:pPr>
            <a:r>
              <a:rPr lang="en-US" b="1" dirty="0"/>
              <a:t>Incremental formulation:</a:t>
            </a:r>
            <a:r>
              <a:rPr lang="en-US" dirty="0"/>
              <a:t> It starts from an empty state where the operator augments a queen at each step</a:t>
            </a:r>
            <a:r>
              <a:rPr lang="en-US" dirty="0" smtClean="0"/>
              <a:t>.</a:t>
            </a:r>
          </a:p>
          <a:p>
            <a:pPr marL="0" indent="0">
              <a:buNone/>
            </a:pPr>
            <a:r>
              <a:rPr lang="en-US" b="1" dirty="0"/>
              <a:t>Following steps are involved in this formulation:</a:t>
            </a:r>
            <a:endParaRPr lang="en-US" dirty="0"/>
          </a:p>
          <a:p>
            <a:r>
              <a:rPr lang="en-US" b="1" dirty="0"/>
              <a:t>States:</a:t>
            </a:r>
            <a:r>
              <a:rPr lang="en-US" dirty="0"/>
              <a:t> Arrangement of any 0 to 8 queens on the chessboard.</a:t>
            </a:r>
          </a:p>
          <a:p>
            <a:r>
              <a:rPr lang="en-US" b="1" dirty="0"/>
              <a:t>Initial State:</a:t>
            </a:r>
            <a:r>
              <a:rPr lang="en-US" dirty="0"/>
              <a:t> An empty chessboard</a:t>
            </a:r>
          </a:p>
          <a:p>
            <a:r>
              <a:rPr lang="en-US" b="1" dirty="0"/>
              <a:t>Actions:</a:t>
            </a:r>
            <a:r>
              <a:rPr lang="en-US" dirty="0"/>
              <a:t> Add a queen to any empty box.</a:t>
            </a:r>
          </a:p>
          <a:p>
            <a:endParaRPr lang="en-US" dirty="0"/>
          </a:p>
        </p:txBody>
      </p:sp>
      <p:sp>
        <p:nvSpPr>
          <p:cNvPr id="4" name="Date Placeholder 3"/>
          <p:cNvSpPr>
            <a:spLocks noGrp="1"/>
          </p:cNvSpPr>
          <p:nvPr>
            <p:ph type="dt" sz="half" idx="10"/>
          </p:nvPr>
        </p:nvSpPr>
        <p:spPr/>
        <p:txBody>
          <a:bodyPr/>
          <a:lstStyle/>
          <a:p>
            <a:pPr>
              <a:defRPr/>
            </a:pPr>
            <a:fld id="{F1B108D0-61ED-41C6-B49B-391260096665}" type="datetime1">
              <a:rPr lang="en-US" smtClean="0">
                <a:solidFill>
                  <a:prstClr val="black">
                    <a:tint val="75000"/>
                  </a:prstClr>
                </a:solidFill>
              </a:rPr>
              <a:pPr>
                <a:defRPr/>
              </a:pPr>
              <a:t>10/6/2021</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3AD327AC-6969-4792-9D7A-F018F5D60E7D}" type="slidenum">
              <a:rPr lang="en-US" altLang="en-US" smtClean="0">
                <a:cs typeface="Arial" panose="020B0604020202020204" pitchFamily="34" charset="0"/>
              </a:rPr>
              <a:pPr fontAlgn="base">
                <a:spcBef>
                  <a:spcPct val="0"/>
                </a:spcBef>
                <a:spcAft>
                  <a:spcPct val="0"/>
                </a:spcAft>
                <a:defRPr/>
              </a:pPr>
              <a:t>32</a:t>
            </a:fld>
            <a:endParaRPr lang="en-US" altLang="en-US">
              <a:cs typeface="Arial" panose="020B0604020202020204" pitchFamily="34" charset="0"/>
            </a:endParaRPr>
          </a:p>
        </p:txBody>
      </p:sp>
      <p:pic>
        <p:nvPicPr>
          <p:cNvPr id="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6" y="104504"/>
            <a:ext cx="1715589" cy="968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a:xfrm>
            <a:off x="1854925" y="0"/>
            <a:ext cx="10337075" cy="107328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fontAlgn="base"/>
            <a:r>
              <a:rPr lang="en-US" sz="3600" b="1" dirty="0" smtClean="0"/>
              <a:t>     </a:t>
            </a:r>
            <a:r>
              <a:rPr lang="en-US" sz="3600" b="1" dirty="0"/>
              <a:t>8-queens problem</a:t>
            </a:r>
          </a:p>
        </p:txBody>
      </p:sp>
    </p:spTree>
    <p:extLst>
      <p:ext uri="{BB962C8B-B14F-4D97-AF65-F5344CB8AC3E}">
        <p14:creationId xmlns:p14="http://schemas.microsoft.com/office/powerpoint/2010/main" val="976048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50724"/>
            <a:ext cx="11173691" cy="5326919"/>
          </a:xfrm>
        </p:spPr>
        <p:txBody>
          <a:bodyPr/>
          <a:lstStyle/>
          <a:p>
            <a:r>
              <a:rPr lang="en-US" b="1" dirty="0"/>
              <a:t>Transition model: </a:t>
            </a:r>
            <a:r>
              <a:rPr lang="en-US" dirty="0"/>
              <a:t>Returns the chessboard with the queen added in a box.</a:t>
            </a:r>
          </a:p>
          <a:p>
            <a:r>
              <a:rPr lang="en-US" b="1" dirty="0"/>
              <a:t>Goal test:</a:t>
            </a:r>
            <a:r>
              <a:rPr lang="en-US" dirty="0"/>
              <a:t> Checks whether 8-queens are placed on the chessboard without any attack.</a:t>
            </a:r>
          </a:p>
          <a:p>
            <a:r>
              <a:rPr lang="en-US" b="1" dirty="0"/>
              <a:t>Path cost:</a:t>
            </a:r>
            <a:r>
              <a:rPr lang="en-US" dirty="0"/>
              <a:t> There is no need for path cost because only final states are counted</a:t>
            </a:r>
            <a:r>
              <a:rPr lang="en-US" dirty="0" smtClean="0"/>
              <a:t>.</a:t>
            </a:r>
          </a:p>
          <a:p>
            <a:pPr marL="0" indent="0">
              <a:buNone/>
            </a:pPr>
            <a:r>
              <a:rPr lang="en-US" dirty="0"/>
              <a:t>In this formulation, there is approximately </a:t>
            </a:r>
            <a:r>
              <a:rPr lang="en-US" b="1" dirty="0"/>
              <a:t>1.8 x 10</a:t>
            </a:r>
            <a:r>
              <a:rPr lang="en-US" b="1" baseline="30000" dirty="0"/>
              <a:t>14</a:t>
            </a:r>
            <a:r>
              <a:rPr lang="en-US" dirty="0"/>
              <a:t> possible sequence to investigate.</a:t>
            </a:r>
          </a:p>
          <a:p>
            <a:pPr marL="0" indent="0">
              <a:buNone/>
            </a:pPr>
            <a:endParaRPr lang="en-US" dirty="0"/>
          </a:p>
        </p:txBody>
      </p:sp>
      <p:sp>
        <p:nvSpPr>
          <p:cNvPr id="4" name="Date Placeholder 3"/>
          <p:cNvSpPr>
            <a:spLocks noGrp="1"/>
          </p:cNvSpPr>
          <p:nvPr>
            <p:ph type="dt" sz="half" idx="10"/>
          </p:nvPr>
        </p:nvSpPr>
        <p:spPr/>
        <p:txBody>
          <a:bodyPr/>
          <a:lstStyle/>
          <a:p>
            <a:pPr>
              <a:defRPr/>
            </a:pPr>
            <a:fld id="{F1B108D0-61ED-41C6-B49B-391260096665}" type="datetime1">
              <a:rPr lang="en-US" smtClean="0">
                <a:solidFill>
                  <a:prstClr val="black">
                    <a:tint val="75000"/>
                  </a:prstClr>
                </a:solidFill>
              </a:rPr>
              <a:pPr>
                <a:defRPr/>
              </a:pPr>
              <a:t>10/6/2021</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3AD327AC-6969-4792-9D7A-F018F5D60E7D}" type="slidenum">
              <a:rPr lang="en-US" altLang="en-US" smtClean="0">
                <a:cs typeface="Arial" panose="020B0604020202020204" pitchFamily="34" charset="0"/>
              </a:rPr>
              <a:pPr fontAlgn="base">
                <a:spcBef>
                  <a:spcPct val="0"/>
                </a:spcBef>
                <a:spcAft>
                  <a:spcPct val="0"/>
                </a:spcAft>
                <a:defRPr/>
              </a:pPr>
              <a:t>33</a:t>
            </a:fld>
            <a:endParaRPr lang="en-US" altLang="en-US">
              <a:cs typeface="Arial" panose="020B0604020202020204" pitchFamily="34" charset="0"/>
            </a:endParaRPr>
          </a:p>
        </p:txBody>
      </p:sp>
      <p:pic>
        <p:nvPicPr>
          <p:cNvPr id="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6" y="104504"/>
            <a:ext cx="1715589" cy="968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a:xfrm>
            <a:off x="1854925" y="0"/>
            <a:ext cx="10337075" cy="107328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fontAlgn="base"/>
            <a:r>
              <a:rPr lang="en-US" sz="3600" b="1" dirty="0" smtClean="0"/>
              <a:t>     </a:t>
            </a:r>
            <a:r>
              <a:rPr lang="en-US" sz="3600" b="1" dirty="0"/>
              <a:t>8-queens problem</a:t>
            </a:r>
          </a:p>
        </p:txBody>
      </p:sp>
    </p:spTree>
    <p:extLst>
      <p:ext uri="{BB962C8B-B14F-4D97-AF65-F5344CB8AC3E}">
        <p14:creationId xmlns:p14="http://schemas.microsoft.com/office/powerpoint/2010/main" val="26549038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50724"/>
            <a:ext cx="11173691" cy="5326919"/>
          </a:xfrm>
        </p:spPr>
        <p:txBody>
          <a:bodyPr/>
          <a:lstStyle/>
          <a:p>
            <a:pPr marL="0" indent="0">
              <a:buNone/>
            </a:pPr>
            <a:r>
              <a:rPr lang="en-US" b="1" dirty="0" smtClean="0"/>
              <a:t>2. Complete-state </a:t>
            </a:r>
            <a:r>
              <a:rPr lang="en-US" b="1" dirty="0"/>
              <a:t>formulation:</a:t>
            </a:r>
            <a:r>
              <a:rPr lang="en-US" dirty="0"/>
              <a:t> It starts with all the 8-queens on the chessboard and moves them around, saving from the attacks.</a:t>
            </a:r>
          </a:p>
          <a:p>
            <a:pPr marL="0" indent="0">
              <a:buNone/>
            </a:pPr>
            <a:r>
              <a:rPr lang="en-US" b="1" dirty="0"/>
              <a:t>Following steps are involved in this formulation</a:t>
            </a:r>
            <a:endParaRPr lang="en-US" dirty="0"/>
          </a:p>
          <a:p>
            <a:r>
              <a:rPr lang="en-US" b="1" dirty="0"/>
              <a:t>States:</a:t>
            </a:r>
            <a:r>
              <a:rPr lang="en-US" dirty="0"/>
              <a:t> Arrangement of all the 8 queens one per column with no queen attacking the other queen.</a:t>
            </a:r>
          </a:p>
          <a:p>
            <a:r>
              <a:rPr lang="en-US" b="1" dirty="0"/>
              <a:t>Actions:</a:t>
            </a:r>
            <a:r>
              <a:rPr lang="en-US" dirty="0"/>
              <a:t> Move the queen at the location where it is safe from the attacks</a:t>
            </a:r>
            <a:r>
              <a:rPr lang="en-US" dirty="0" smtClean="0"/>
              <a:t>.</a:t>
            </a:r>
          </a:p>
        </p:txBody>
      </p:sp>
      <p:sp>
        <p:nvSpPr>
          <p:cNvPr id="4" name="Date Placeholder 3"/>
          <p:cNvSpPr>
            <a:spLocks noGrp="1"/>
          </p:cNvSpPr>
          <p:nvPr>
            <p:ph type="dt" sz="half" idx="10"/>
          </p:nvPr>
        </p:nvSpPr>
        <p:spPr/>
        <p:txBody>
          <a:bodyPr/>
          <a:lstStyle/>
          <a:p>
            <a:pPr>
              <a:defRPr/>
            </a:pPr>
            <a:fld id="{F1B108D0-61ED-41C6-B49B-391260096665}" type="datetime1">
              <a:rPr lang="en-US" smtClean="0">
                <a:solidFill>
                  <a:prstClr val="black">
                    <a:tint val="75000"/>
                  </a:prstClr>
                </a:solidFill>
              </a:rPr>
              <a:pPr>
                <a:defRPr/>
              </a:pPr>
              <a:t>10/6/2021</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3AD327AC-6969-4792-9D7A-F018F5D60E7D}" type="slidenum">
              <a:rPr lang="en-US" altLang="en-US" smtClean="0">
                <a:cs typeface="Arial" panose="020B0604020202020204" pitchFamily="34" charset="0"/>
              </a:rPr>
              <a:pPr fontAlgn="base">
                <a:spcBef>
                  <a:spcPct val="0"/>
                </a:spcBef>
                <a:spcAft>
                  <a:spcPct val="0"/>
                </a:spcAft>
                <a:defRPr/>
              </a:pPr>
              <a:t>34</a:t>
            </a:fld>
            <a:endParaRPr lang="en-US" altLang="en-US">
              <a:cs typeface="Arial" panose="020B0604020202020204" pitchFamily="34" charset="0"/>
            </a:endParaRPr>
          </a:p>
        </p:txBody>
      </p:sp>
      <p:pic>
        <p:nvPicPr>
          <p:cNvPr id="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6" y="104504"/>
            <a:ext cx="1715589" cy="968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a:xfrm>
            <a:off x="1854925" y="0"/>
            <a:ext cx="10337075" cy="107328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fontAlgn="base"/>
            <a:r>
              <a:rPr lang="en-US" sz="3600" b="1" dirty="0" smtClean="0"/>
              <a:t>     </a:t>
            </a:r>
            <a:r>
              <a:rPr lang="en-US" sz="3600" b="1" dirty="0"/>
              <a:t>8-queens problem</a:t>
            </a:r>
          </a:p>
        </p:txBody>
      </p:sp>
    </p:spTree>
    <p:extLst>
      <p:ext uri="{BB962C8B-B14F-4D97-AF65-F5344CB8AC3E}">
        <p14:creationId xmlns:p14="http://schemas.microsoft.com/office/powerpoint/2010/main" val="22260409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50724"/>
            <a:ext cx="11173691" cy="5326919"/>
          </a:xfrm>
        </p:spPr>
        <p:txBody>
          <a:bodyPr/>
          <a:lstStyle/>
          <a:p>
            <a:r>
              <a:rPr lang="en-US" dirty="0"/>
              <a:t>This formulation is better than the incremental formulation as it reduces the state space from </a:t>
            </a:r>
            <a:r>
              <a:rPr lang="en-US" b="1" dirty="0"/>
              <a:t>1.8 x 10</a:t>
            </a:r>
            <a:r>
              <a:rPr lang="en-US" b="1" baseline="30000" dirty="0"/>
              <a:t>14</a:t>
            </a:r>
            <a:r>
              <a:rPr lang="en-US" b="1" dirty="0"/>
              <a:t> </a:t>
            </a:r>
            <a:r>
              <a:rPr lang="en-US" dirty="0"/>
              <a:t>to</a:t>
            </a:r>
            <a:r>
              <a:rPr lang="en-US" b="1" dirty="0"/>
              <a:t> 2057</a:t>
            </a:r>
            <a:r>
              <a:rPr lang="en-US" dirty="0"/>
              <a:t>, and it is easy to find the solutions.</a:t>
            </a:r>
          </a:p>
          <a:p>
            <a:pPr marL="0" indent="0">
              <a:buNone/>
            </a:pPr>
            <a:endParaRPr lang="en-US" dirty="0"/>
          </a:p>
        </p:txBody>
      </p:sp>
      <p:sp>
        <p:nvSpPr>
          <p:cNvPr id="4" name="Date Placeholder 3"/>
          <p:cNvSpPr>
            <a:spLocks noGrp="1"/>
          </p:cNvSpPr>
          <p:nvPr>
            <p:ph type="dt" sz="half" idx="10"/>
          </p:nvPr>
        </p:nvSpPr>
        <p:spPr/>
        <p:txBody>
          <a:bodyPr/>
          <a:lstStyle/>
          <a:p>
            <a:pPr>
              <a:defRPr/>
            </a:pPr>
            <a:fld id="{F1B108D0-61ED-41C6-B49B-391260096665}" type="datetime1">
              <a:rPr lang="en-US" smtClean="0">
                <a:solidFill>
                  <a:prstClr val="black">
                    <a:tint val="75000"/>
                  </a:prstClr>
                </a:solidFill>
              </a:rPr>
              <a:pPr>
                <a:defRPr/>
              </a:pPr>
              <a:t>10/6/2021</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3AD327AC-6969-4792-9D7A-F018F5D60E7D}" type="slidenum">
              <a:rPr lang="en-US" altLang="en-US" smtClean="0">
                <a:cs typeface="Arial" panose="020B0604020202020204" pitchFamily="34" charset="0"/>
              </a:rPr>
              <a:pPr fontAlgn="base">
                <a:spcBef>
                  <a:spcPct val="0"/>
                </a:spcBef>
                <a:spcAft>
                  <a:spcPct val="0"/>
                </a:spcAft>
                <a:defRPr/>
              </a:pPr>
              <a:t>35</a:t>
            </a:fld>
            <a:endParaRPr lang="en-US" altLang="en-US">
              <a:cs typeface="Arial" panose="020B0604020202020204" pitchFamily="34" charset="0"/>
            </a:endParaRPr>
          </a:p>
        </p:txBody>
      </p:sp>
      <p:pic>
        <p:nvPicPr>
          <p:cNvPr id="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6" y="104504"/>
            <a:ext cx="1715589" cy="968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a:xfrm>
            <a:off x="1854925" y="0"/>
            <a:ext cx="10337075" cy="107328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fontAlgn="base"/>
            <a:r>
              <a:rPr lang="en-US" sz="3600" b="1" dirty="0" smtClean="0"/>
              <a:t>     </a:t>
            </a:r>
            <a:r>
              <a:rPr lang="en-US" sz="3600" b="1" dirty="0"/>
              <a:t>8-queens problem</a:t>
            </a:r>
          </a:p>
        </p:txBody>
      </p:sp>
    </p:spTree>
    <p:extLst>
      <p:ext uri="{BB962C8B-B14F-4D97-AF65-F5344CB8AC3E}">
        <p14:creationId xmlns:p14="http://schemas.microsoft.com/office/powerpoint/2010/main" val="20663332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50724"/>
            <a:ext cx="11173691" cy="5326919"/>
          </a:xfrm>
        </p:spPr>
        <p:txBody>
          <a:bodyPr/>
          <a:lstStyle/>
          <a:p>
            <a:r>
              <a:rPr lang="en-US" b="1" dirty="0"/>
              <a:t>Traveling salesperson problem(TSP):</a:t>
            </a:r>
            <a:r>
              <a:rPr lang="en-US" dirty="0"/>
              <a:t> It is a </a:t>
            </a:r>
            <a:r>
              <a:rPr lang="en-US" b="1" dirty="0"/>
              <a:t>touring problem</a:t>
            </a:r>
            <a:r>
              <a:rPr lang="en-US" dirty="0"/>
              <a:t> where the salesman can visit each city only once. The objective is to find the shortest tour and sell-out the stuff in each city.</a:t>
            </a:r>
          </a:p>
          <a:p>
            <a:r>
              <a:rPr lang="en-US" b="1" dirty="0"/>
              <a:t>VLSI Layout problem:</a:t>
            </a:r>
            <a:r>
              <a:rPr lang="en-US" dirty="0"/>
              <a:t> In this problem, millions of components and connections are positioned on a chip in order to minimize the area, circuit-delays, stray-capacitances, and maximizing the manufacturing yield.</a:t>
            </a:r>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pPr>
              <a:defRPr/>
            </a:pPr>
            <a:fld id="{F1B108D0-61ED-41C6-B49B-391260096665}" type="datetime1">
              <a:rPr lang="en-US" smtClean="0">
                <a:solidFill>
                  <a:prstClr val="black">
                    <a:tint val="75000"/>
                  </a:prstClr>
                </a:solidFill>
              </a:rPr>
              <a:pPr>
                <a:defRPr/>
              </a:pPr>
              <a:t>10/6/2021</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3AD327AC-6969-4792-9D7A-F018F5D60E7D}" type="slidenum">
              <a:rPr lang="en-US" altLang="en-US" smtClean="0">
                <a:cs typeface="Arial" panose="020B0604020202020204" pitchFamily="34" charset="0"/>
              </a:rPr>
              <a:pPr fontAlgn="base">
                <a:spcBef>
                  <a:spcPct val="0"/>
                </a:spcBef>
                <a:spcAft>
                  <a:spcPct val="0"/>
                </a:spcAft>
                <a:defRPr/>
              </a:pPr>
              <a:t>36</a:t>
            </a:fld>
            <a:endParaRPr lang="en-US" altLang="en-US">
              <a:cs typeface="Arial" panose="020B0604020202020204" pitchFamily="34" charset="0"/>
            </a:endParaRPr>
          </a:p>
        </p:txBody>
      </p:sp>
      <p:pic>
        <p:nvPicPr>
          <p:cNvPr id="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6" y="104504"/>
            <a:ext cx="1715589" cy="968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a:xfrm>
            <a:off x="1854925" y="0"/>
            <a:ext cx="10337075" cy="107328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fontAlgn="base"/>
            <a:r>
              <a:rPr lang="en-US" sz="3600" b="1" dirty="0" smtClean="0"/>
              <a:t>     </a:t>
            </a:r>
            <a:r>
              <a:rPr lang="en-US" sz="3600" b="1" dirty="0"/>
              <a:t>Some Real-world problems</a:t>
            </a:r>
          </a:p>
        </p:txBody>
      </p:sp>
    </p:spTree>
    <p:extLst>
      <p:ext uri="{BB962C8B-B14F-4D97-AF65-F5344CB8AC3E}">
        <p14:creationId xmlns:p14="http://schemas.microsoft.com/office/powerpoint/2010/main" val="31870618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31081"/>
            <a:ext cx="11173691" cy="5326919"/>
          </a:xfrm>
        </p:spPr>
        <p:txBody>
          <a:bodyPr/>
          <a:lstStyle/>
          <a:p>
            <a:pPr lvl="1">
              <a:buFont typeface="Wingdings" panose="05000000000000000000" pitchFamily="2" charset="2"/>
              <a:buChar char="q"/>
            </a:pPr>
            <a:r>
              <a:rPr lang="en-US" sz="3200" dirty="0" smtClean="0"/>
              <a:t> Following </a:t>
            </a:r>
            <a:r>
              <a:rPr lang="en-US" sz="3200" dirty="0"/>
              <a:t>are some of the standard problem-solving </a:t>
            </a:r>
            <a:r>
              <a:rPr lang="en-US" sz="3200" dirty="0" smtClean="0"/>
              <a:t>techniques </a:t>
            </a:r>
            <a:r>
              <a:rPr lang="en-US" sz="3200" dirty="0"/>
              <a:t>used in AI</a:t>
            </a:r>
            <a:r>
              <a:rPr lang="en-US" sz="3200" dirty="0" smtClean="0"/>
              <a:t>:</a:t>
            </a:r>
          </a:p>
          <a:p>
            <a:pPr marL="457200" lvl="1" indent="0">
              <a:buNone/>
            </a:pPr>
            <a:endParaRPr lang="en-US" sz="3200" dirty="0" smtClean="0"/>
          </a:p>
          <a:p>
            <a:pPr lvl="1">
              <a:buFont typeface="Wingdings" panose="05000000000000000000" pitchFamily="2" charset="2"/>
              <a:buChar char="ü"/>
            </a:pPr>
            <a:r>
              <a:rPr lang="en-US" sz="3200" dirty="0"/>
              <a:t> </a:t>
            </a:r>
            <a:r>
              <a:rPr lang="en-US" sz="3200" dirty="0" smtClean="0"/>
              <a:t>Heuristics</a:t>
            </a:r>
          </a:p>
          <a:p>
            <a:pPr lvl="1">
              <a:buFont typeface="Wingdings" panose="05000000000000000000" pitchFamily="2" charset="2"/>
              <a:buChar char="ü"/>
            </a:pPr>
            <a:r>
              <a:rPr lang="en-US" sz="3200" dirty="0"/>
              <a:t> Searching </a:t>
            </a:r>
            <a:r>
              <a:rPr lang="en-US" sz="3200" dirty="0" smtClean="0"/>
              <a:t>Algorithms</a:t>
            </a:r>
          </a:p>
          <a:p>
            <a:pPr lvl="1">
              <a:buFont typeface="Wingdings" panose="05000000000000000000" pitchFamily="2" charset="2"/>
              <a:buChar char="ü"/>
            </a:pPr>
            <a:r>
              <a:rPr lang="en-US" sz="3200" dirty="0"/>
              <a:t> Evolutionary Computation</a:t>
            </a:r>
          </a:p>
          <a:p>
            <a:pPr lvl="1">
              <a:buFont typeface="Wingdings" panose="05000000000000000000" pitchFamily="2" charset="2"/>
              <a:buChar char="ü"/>
            </a:pPr>
            <a:r>
              <a:rPr lang="en-US" sz="3200" dirty="0" smtClean="0"/>
              <a:t> </a:t>
            </a:r>
            <a:r>
              <a:rPr lang="en-US" sz="3200" dirty="0"/>
              <a:t>Genetic Algorithms</a:t>
            </a:r>
          </a:p>
          <a:p>
            <a:pPr lvl="1">
              <a:buFont typeface="Wingdings" panose="05000000000000000000" pitchFamily="2" charset="2"/>
              <a:buChar char="ü"/>
            </a:pPr>
            <a:endParaRPr lang="en-US" sz="3200" dirty="0"/>
          </a:p>
          <a:p>
            <a:pPr lvl="1">
              <a:buFont typeface="Wingdings" panose="05000000000000000000" pitchFamily="2" charset="2"/>
              <a:buChar char="ü"/>
            </a:pPr>
            <a:endParaRPr lang="en-US" sz="3200" dirty="0"/>
          </a:p>
        </p:txBody>
      </p:sp>
      <p:sp>
        <p:nvSpPr>
          <p:cNvPr id="4" name="Date Placeholder 3"/>
          <p:cNvSpPr>
            <a:spLocks noGrp="1"/>
          </p:cNvSpPr>
          <p:nvPr>
            <p:ph type="dt" sz="half" idx="10"/>
          </p:nvPr>
        </p:nvSpPr>
        <p:spPr/>
        <p:txBody>
          <a:bodyPr/>
          <a:lstStyle/>
          <a:p>
            <a:pPr>
              <a:defRPr/>
            </a:pPr>
            <a:fld id="{F1B108D0-61ED-41C6-B49B-391260096665}" type="datetime1">
              <a:rPr lang="en-US" smtClean="0">
                <a:solidFill>
                  <a:prstClr val="black">
                    <a:tint val="75000"/>
                  </a:prstClr>
                </a:solidFill>
              </a:rPr>
              <a:pPr>
                <a:defRPr/>
              </a:pPr>
              <a:t>10/6/2021</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3AD327AC-6969-4792-9D7A-F018F5D60E7D}" type="slidenum">
              <a:rPr lang="en-US" altLang="en-US" smtClean="0">
                <a:cs typeface="Arial" panose="020B0604020202020204" pitchFamily="34" charset="0"/>
              </a:rPr>
              <a:pPr fontAlgn="base">
                <a:spcBef>
                  <a:spcPct val="0"/>
                </a:spcBef>
                <a:spcAft>
                  <a:spcPct val="0"/>
                </a:spcAft>
                <a:defRPr/>
              </a:pPr>
              <a:t>37</a:t>
            </a:fld>
            <a:endParaRPr lang="en-US" altLang="en-US">
              <a:cs typeface="Arial" panose="020B0604020202020204" pitchFamily="34" charset="0"/>
            </a:endParaRPr>
          </a:p>
        </p:txBody>
      </p:sp>
      <p:pic>
        <p:nvPicPr>
          <p:cNvPr id="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6" y="104504"/>
            <a:ext cx="1715589" cy="968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a:xfrm>
            <a:off x="1854925" y="0"/>
            <a:ext cx="10337075" cy="107328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r>
              <a:rPr lang="en-US" b="1" dirty="0" smtClean="0"/>
              <a:t>    </a:t>
            </a:r>
            <a:r>
              <a:rPr lang="en-US" sz="3600" b="1" dirty="0" smtClean="0"/>
              <a:t>Problem </a:t>
            </a:r>
            <a:r>
              <a:rPr lang="en-US" sz="3600" b="1" dirty="0"/>
              <a:t>Solving Techniques</a:t>
            </a:r>
          </a:p>
        </p:txBody>
      </p:sp>
    </p:spTree>
    <p:extLst>
      <p:ext uri="{BB962C8B-B14F-4D97-AF65-F5344CB8AC3E}">
        <p14:creationId xmlns:p14="http://schemas.microsoft.com/office/powerpoint/2010/main" val="1010258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50725"/>
            <a:ext cx="11783291" cy="5407276"/>
          </a:xfrm>
        </p:spPr>
        <p:txBody>
          <a:bodyPr/>
          <a:lstStyle/>
          <a:p>
            <a:pPr lvl="1">
              <a:buFont typeface="Wingdings" panose="05000000000000000000" pitchFamily="2" charset="2"/>
              <a:buChar char="q"/>
            </a:pPr>
            <a:r>
              <a:rPr lang="en-US" sz="3200" dirty="0" smtClean="0"/>
              <a:t> </a:t>
            </a:r>
            <a:r>
              <a:rPr lang="en-US" sz="3200" dirty="0"/>
              <a:t>The heuristic method helps comprehend a problem and devises a solution based purely on experiments and trial and error methods. </a:t>
            </a:r>
            <a:endParaRPr lang="en-US" sz="3200" dirty="0" smtClean="0"/>
          </a:p>
          <a:p>
            <a:pPr lvl="1">
              <a:buFont typeface="Wingdings" panose="05000000000000000000" pitchFamily="2" charset="2"/>
              <a:buChar char="q"/>
            </a:pPr>
            <a:r>
              <a:rPr lang="en-US" sz="3200" dirty="0" smtClean="0"/>
              <a:t>However</a:t>
            </a:r>
            <a:r>
              <a:rPr lang="en-US" sz="3200" dirty="0"/>
              <a:t>, these heuristics do not often provide the best optimal solution to a specific problem. </a:t>
            </a:r>
            <a:endParaRPr lang="en-US" sz="3200" dirty="0" smtClean="0"/>
          </a:p>
          <a:p>
            <a:pPr lvl="1">
              <a:buFont typeface="Wingdings" panose="05000000000000000000" pitchFamily="2" charset="2"/>
              <a:buChar char="q"/>
            </a:pPr>
            <a:r>
              <a:rPr lang="en-US" sz="3200" dirty="0" smtClean="0"/>
              <a:t>Instead</a:t>
            </a:r>
            <a:r>
              <a:rPr lang="en-US" sz="3200" dirty="0"/>
              <a:t>, these undoubtedly offer efficient solutions to attain immediate goals. </a:t>
            </a:r>
            <a:endParaRPr lang="en-US" sz="3200" dirty="0" smtClean="0"/>
          </a:p>
          <a:p>
            <a:pPr lvl="1">
              <a:buFont typeface="Wingdings" panose="05000000000000000000" pitchFamily="2" charset="2"/>
              <a:buChar char="q"/>
            </a:pPr>
            <a:r>
              <a:rPr lang="en-US" sz="3200" dirty="0" smtClean="0"/>
              <a:t>Therefore</a:t>
            </a:r>
            <a:r>
              <a:rPr lang="en-US" sz="3200" dirty="0"/>
              <a:t>, the developers utilize these when classic methods do not provide an efficient solution for the problem. Since heuristics only provide time-efficient solutions and compromise accuracy</a:t>
            </a:r>
          </a:p>
          <a:p>
            <a:pPr lvl="1">
              <a:buFont typeface="Wingdings" panose="05000000000000000000" pitchFamily="2" charset="2"/>
              <a:buChar char="ü"/>
            </a:pPr>
            <a:endParaRPr lang="en-US" sz="3200" dirty="0"/>
          </a:p>
        </p:txBody>
      </p:sp>
      <p:sp>
        <p:nvSpPr>
          <p:cNvPr id="4" name="Date Placeholder 3"/>
          <p:cNvSpPr>
            <a:spLocks noGrp="1"/>
          </p:cNvSpPr>
          <p:nvPr>
            <p:ph type="dt" sz="half" idx="10"/>
          </p:nvPr>
        </p:nvSpPr>
        <p:spPr/>
        <p:txBody>
          <a:bodyPr/>
          <a:lstStyle/>
          <a:p>
            <a:pPr>
              <a:defRPr/>
            </a:pPr>
            <a:fld id="{F1B108D0-61ED-41C6-B49B-391260096665}" type="datetime1">
              <a:rPr lang="en-US" smtClean="0">
                <a:solidFill>
                  <a:prstClr val="black">
                    <a:tint val="75000"/>
                  </a:prstClr>
                </a:solidFill>
              </a:rPr>
              <a:pPr>
                <a:defRPr/>
              </a:pPr>
              <a:t>10/6/2021</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3AD327AC-6969-4792-9D7A-F018F5D60E7D}" type="slidenum">
              <a:rPr lang="en-US" altLang="en-US" smtClean="0">
                <a:cs typeface="Arial" panose="020B0604020202020204" pitchFamily="34" charset="0"/>
              </a:rPr>
              <a:pPr fontAlgn="base">
                <a:spcBef>
                  <a:spcPct val="0"/>
                </a:spcBef>
                <a:spcAft>
                  <a:spcPct val="0"/>
                </a:spcAft>
                <a:defRPr/>
              </a:pPr>
              <a:t>38</a:t>
            </a:fld>
            <a:endParaRPr lang="en-US" altLang="en-US">
              <a:cs typeface="Arial" panose="020B0604020202020204" pitchFamily="34" charset="0"/>
            </a:endParaRPr>
          </a:p>
        </p:txBody>
      </p:sp>
      <p:pic>
        <p:nvPicPr>
          <p:cNvPr id="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6" y="104504"/>
            <a:ext cx="1715589" cy="968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a:xfrm>
            <a:off x="1854925" y="0"/>
            <a:ext cx="10337075" cy="107328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r>
              <a:rPr lang="en-US" sz="4000" b="1" dirty="0" smtClean="0"/>
              <a:t>    </a:t>
            </a:r>
            <a:r>
              <a:rPr lang="en-US" sz="4000" b="1" dirty="0"/>
              <a:t>Heuristics</a:t>
            </a:r>
          </a:p>
        </p:txBody>
      </p:sp>
    </p:spTree>
    <p:extLst>
      <p:ext uri="{BB962C8B-B14F-4D97-AF65-F5344CB8AC3E}">
        <p14:creationId xmlns:p14="http://schemas.microsoft.com/office/powerpoint/2010/main" val="42378054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50725"/>
            <a:ext cx="11783291" cy="5407276"/>
          </a:xfrm>
        </p:spPr>
        <p:txBody>
          <a:bodyPr/>
          <a:lstStyle/>
          <a:p>
            <a:pPr lvl="1">
              <a:buFont typeface="Wingdings" panose="05000000000000000000" pitchFamily="2" charset="2"/>
              <a:buChar char="q"/>
            </a:pPr>
            <a:r>
              <a:rPr lang="en-US" sz="3200" dirty="0" smtClean="0"/>
              <a:t> </a:t>
            </a:r>
            <a:r>
              <a:rPr lang="en-US" sz="3600" dirty="0"/>
              <a:t>Searching is one of the primary methods of solving any problem in AI. </a:t>
            </a:r>
            <a:endParaRPr lang="en-US" sz="3600" dirty="0" smtClean="0"/>
          </a:p>
          <a:p>
            <a:pPr lvl="1">
              <a:buFont typeface="Wingdings" panose="05000000000000000000" pitchFamily="2" charset="2"/>
              <a:buChar char="q"/>
            </a:pPr>
            <a:r>
              <a:rPr lang="en-US" sz="3600" dirty="0" smtClean="0"/>
              <a:t>Rational </a:t>
            </a:r>
            <a:r>
              <a:rPr lang="en-US" sz="3600" dirty="0"/>
              <a:t>agents or problem-solving agents use these searching algorithms to find optimal solutions. </a:t>
            </a:r>
            <a:endParaRPr lang="en-US" sz="3600" dirty="0" smtClean="0"/>
          </a:p>
          <a:p>
            <a:pPr lvl="1">
              <a:buFont typeface="Wingdings" panose="05000000000000000000" pitchFamily="2" charset="2"/>
              <a:buChar char="q"/>
            </a:pPr>
            <a:r>
              <a:rPr lang="en-US" sz="3600" dirty="0" smtClean="0"/>
              <a:t>These </a:t>
            </a:r>
            <a:r>
              <a:rPr lang="en-US" sz="3600" dirty="0"/>
              <a:t>problem-solving agents are often goal-based and utilize atomic representation. </a:t>
            </a:r>
            <a:endParaRPr lang="en-US" sz="3600" dirty="0" smtClean="0"/>
          </a:p>
        </p:txBody>
      </p:sp>
      <p:sp>
        <p:nvSpPr>
          <p:cNvPr id="4" name="Date Placeholder 3"/>
          <p:cNvSpPr>
            <a:spLocks noGrp="1"/>
          </p:cNvSpPr>
          <p:nvPr>
            <p:ph type="dt" sz="half" idx="10"/>
          </p:nvPr>
        </p:nvSpPr>
        <p:spPr/>
        <p:txBody>
          <a:bodyPr/>
          <a:lstStyle/>
          <a:p>
            <a:pPr>
              <a:defRPr/>
            </a:pPr>
            <a:fld id="{F1B108D0-61ED-41C6-B49B-391260096665}" type="datetime1">
              <a:rPr lang="en-US" smtClean="0">
                <a:solidFill>
                  <a:prstClr val="black">
                    <a:tint val="75000"/>
                  </a:prstClr>
                </a:solidFill>
              </a:rPr>
              <a:pPr>
                <a:defRPr/>
              </a:pPr>
              <a:t>10/6/2021</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3AD327AC-6969-4792-9D7A-F018F5D60E7D}" type="slidenum">
              <a:rPr lang="en-US" altLang="en-US" smtClean="0">
                <a:cs typeface="Arial" panose="020B0604020202020204" pitchFamily="34" charset="0"/>
              </a:rPr>
              <a:pPr fontAlgn="base">
                <a:spcBef>
                  <a:spcPct val="0"/>
                </a:spcBef>
                <a:spcAft>
                  <a:spcPct val="0"/>
                </a:spcAft>
                <a:defRPr/>
              </a:pPr>
              <a:t>39</a:t>
            </a:fld>
            <a:endParaRPr lang="en-US" altLang="en-US">
              <a:cs typeface="Arial" panose="020B0604020202020204" pitchFamily="34" charset="0"/>
            </a:endParaRPr>
          </a:p>
        </p:txBody>
      </p:sp>
      <p:pic>
        <p:nvPicPr>
          <p:cNvPr id="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6" y="104504"/>
            <a:ext cx="1715589" cy="968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a:xfrm>
            <a:off x="1854925" y="0"/>
            <a:ext cx="10337075" cy="107328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r>
              <a:rPr lang="en-US" sz="4000" b="1" dirty="0" smtClean="0"/>
              <a:t>    </a:t>
            </a:r>
            <a:r>
              <a:rPr lang="en-US" sz="3600" b="1" dirty="0"/>
              <a:t>Searching Algorithms</a:t>
            </a:r>
          </a:p>
        </p:txBody>
      </p:sp>
    </p:spTree>
    <p:extLst>
      <p:ext uri="{BB962C8B-B14F-4D97-AF65-F5344CB8AC3E}">
        <p14:creationId xmlns:p14="http://schemas.microsoft.com/office/powerpoint/2010/main" val="996885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smtClean="0"/>
              <a:t>2. A checkers learning problem</a:t>
            </a:r>
          </a:p>
          <a:p>
            <a:pPr marL="0" indent="0">
              <a:buNone/>
            </a:pPr>
            <a:endParaRPr lang="en-US" dirty="0" smtClean="0"/>
          </a:p>
          <a:p>
            <a:r>
              <a:rPr lang="en-US" dirty="0" smtClean="0"/>
              <a:t>Task  T – Playing checkers game </a:t>
            </a:r>
          </a:p>
          <a:p>
            <a:r>
              <a:rPr lang="en-US" dirty="0" smtClean="0"/>
              <a:t>Performance Measure  P – percent of games won against opponent</a:t>
            </a:r>
          </a:p>
          <a:p>
            <a:r>
              <a:rPr lang="en-US" dirty="0" smtClean="0"/>
              <a:t>Experience</a:t>
            </a:r>
            <a:r>
              <a:rPr lang="en-US" b="1" dirty="0" smtClean="0"/>
              <a:t> </a:t>
            </a:r>
            <a:r>
              <a:rPr lang="en-US" dirty="0" smtClean="0"/>
              <a:t>E – playing implementation games against itself</a:t>
            </a:r>
          </a:p>
          <a:p>
            <a:pPr marL="514350" indent="-514350">
              <a:buAutoNum type="arabicPeriod"/>
            </a:pPr>
            <a:endParaRPr lang="en-US" dirty="0"/>
          </a:p>
        </p:txBody>
      </p:sp>
      <p:sp>
        <p:nvSpPr>
          <p:cNvPr id="4" name="Date Placeholder 3"/>
          <p:cNvSpPr>
            <a:spLocks noGrp="1"/>
          </p:cNvSpPr>
          <p:nvPr>
            <p:ph type="dt" sz="half" idx="10"/>
          </p:nvPr>
        </p:nvSpPr>
        <p:spPr/>
        <p:txBody>
          <a:bodyPr/>
          <a:lstStyle/>
          <a:p>
            <a:pPr>
              <a:defRPr/>
            </a:pPr>
            <a:fld id="{F1B108D0-61ED-41C6-B49B-391260096665}" type="datetime1">
              <a:rPr lang="en-US" smtClean="0">
                <a:solidFill>
                  <a:prstClr val="black">
                    <a:tint val="75000"/>
                  </a:prstClr>
                </a:solidFill>
              </a:rPr>
              <a:pPr>
                <a:defRPr/>
              </a:pPr>
              <a:t>10/6/2021</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3AD327AC-6969-4792-9D7A-F018F5D60E7D}" type="slidenum">
              <a:rPr lang="en-US" altLang="en-US" smtClean="0">
                <a:cs typeface="Arial" panose="020B0604020202020204" pitchFamily="34" charset="0"/>
              </a:rPr>
              <a:pPr fontAlgn="base">
                <a:spcBef>
                  <a:spcPct val="0"/>
                </a:spcBef>
                <a:spcAft>
                  <a:spcPct val="0"/>
                </a:spcAft>
                <a:defRPr/>
              </a:pPr>
              <a:t>4</a:t>
            </a:fld>
            <a:endParaRPr lang="en-US" altLang="en-US">
              <a:cs typeface="Arial" panose="020B0604020202020204" pitchFamily="34" charset="0"/>
            </a:endParaRPr>
          </a:p>
        </p:txBody>
      </p:sp>
      <p:pic>
        <p:nvPicPr>
          <p:cNvPr id="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6" y="104504"/>
            <a:ext cx="1715589" cy="968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a:xfrm>
            <a:off x="1854925" y="0"/>
            <a:ext cx="10337075" cy="107328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base">
              <a:spcBef>
                <a:spcPct val="0"/>
              </a:spcBef>
              <a:spcAft>
                <a:spcPct val="0"/>
              </a:spcAft>
              <a:defRPr/>
            </a:pPr>
            <a:r>
              <a:rPr lang="en-US" sz="3200" dirty="0">
                <a:solidFill>
                  <a:prstClr val="black"/>
                </a:solidFill>
                <a:latin typeface="Calibri"/>
              </a:rPr>
              <a:t> </a:t>
            </a:r>
            <a:r>
              <a:rPr lang="en-US" sz="3600" b="1" dirty="0"/>
              <a:t>Certain examples that efficiently defines the </a:t>
            </a:r>
            <a:r>
              <a:rPr lang="en-US" sz="3600" dirty="0"/>
              <a:t>well-posed</a:t>
            </a:r>
            <a:r>
              <a:rPr lang="en-US" sz="3600" b="1" dirty="0"/>
              <a:t> learning problem are –</a:t>
            </a:r>
            <a:endParaRPr lang="en-US" sz="3600" dirty="0">
              <a:solidFill>
                <a:prstClr val="black"/>
              </a:solidFill>
              <a:latin typeface="Calibri"/>
            </a:endParaRPr>
          </a:p>
        </p:txBody>
      </p:sp>
    </p:spTree>
    <p:extLst>
      <p:ext uri="{BB962C8B-B14F-4D97-AF65-F5344CB8AC3E}">
        <p14:creationId xmlns:p14="http://schemas.microsoft.com/office/powerpoint/2010/main" val="14179140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50725"/>
            <a:ext cx="11783291" cy="5407276"/>
          </a:xfrm>
        </p:spPr>
        <p:txBody>
          <a:bodyPr/>
          <a:lstStyle/>
          <a:p>
            <a:pPr lvl="1">
              <a:buFont typeface="Wingdings" panose="05000000000000000000" pitchFamily="2" charset="2"/>
              <a:buChar char="q"/>
            </a:pPr>
            <a:r>
              <a:rPr lang="en-US" sz="3200" dirty="0" smtClean="0"/>
              <a:t> </a:t>
            </a:r>
            <a:r>
              <a:rPr lang="en-US" sz="3200" dirty="0"/>
              <a:t>There are following main two types of informed search </a:t>
            </a:r>
            <a:r>
              <a:rPr lang="en-US" sz="3200" dirty="0" smtClean="0"/>
              <a:t>algorithms:</a:t>
            </a:r>
          </a:p>
          <a:p>
            <a:pPr lvl="1"/>
            <a:r>
              <a:rPr lang="en-US" dirty="0"/>
              <a:t>Greedy Search</a:t>
            </a:r>
          </a:p>
          <a:p>
            <a:pPr lvl="1"/>
            <a:r>
              <a:rPr lang="en-US" dirty="0"/>
              <a:t>A * Search</a:t>
            </a:r>
          </a:p>
          <a:p>
            <a:pPr lvl="1">
              <a:buFont typeface="Wingdings" panose="05000000000000000000" pitchFamily="2" charset="2"/>
              <a:buChar char="q"/>
            </a:pPr>
            <a:r>
              <a:rPr lang="en-US" sz="3200" dirty="0"/>
              <a:t>There are the following main five types of uninformed search algorithms</a:t>
            </a:r>
            <a:r>
              <a:rPr lang="en-US" sz="3200" dirty="0" smtClean="0"/>
              <a:t>:</a:t>
            </a:r>
          </a:p>
          <a:p>
            <a:pPr lvl="1"/>
            <a:r>
              <a:rPr lang="en-US" dirty="0"/>
              <a:t>Breadth-First Search</a:t>
            </a:r>
          </a:p>
          <a:p>
            <a:pPr lvl="1"/>
            <a:r>
              <a:rPr lang="en-US" dirty="0"/>
              <a:t>Depth First Search</a:t>
            </a:r>
          </a:p>
          <a:p>
            <a:pPr marL="457200" lvl="1" indent="0">
              <a:buNone/>
            </a:pPr>
            <a:endParaRPr lang="en-US" sz="3200" dirty="0"/>
          </a:p>
        </p:txBody>
      </p:sp>
      <p:sp>
        <p:nvSpPr>
          <p:cNvPr id="4" name="Date Placeholder 3"/>
          <p:cNvSpPr>
            <a:spLocks noGrp="1"/>
          </p:cNvSpPr>
          <p:nvPr>
            <p:ph type="dt" sz="half" idx="10"/>
          </p:nvPr>
        </p:nvSpPr>
        <p:spPr/>
        <p:txBody>
          <a:bodyPr/>
          <a:lstStyle/>
          <a:p>
            <a:pPr>
              <a:defRPr/>
            </a:pPr>
            <a:fld id="{F1B108D0-61ED-41C6-B49B-391260096665}" type="datetime1">
              <a:rPr lang="en-US" smtClean="0">
                <a:solidFill>
                  <a:prstClr val="black">
                    <a:tint val="75000"/>
                  </a:prstClr>
                </a:solidFill>
              </a:rPr>
              <a:pPr>
                <a:defRPr/>
              </a:pPr>
              <a:t>10/6/2021</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3AD327AC-6969-4792-9D7A-F018F5D60E7D}" type="slidenum">
              <a:rPr lang="en-US" altLang="en-US" smtClean="0">
                <a:cs typeface="Arial" panose="020B0604020202020204" pitchFamily="34" charset="0"/>
              </a:rPr>
              <a:pPr fontAlgn="base">
                <a:spcBef>
                  <a:spcPct val="0"/>
                </a:spcBef>
                <a:spcAft>
                  <a:spcPct val="0"/>
                </a:spcAft>
                <a:defRPr/>
              </a:pPr>
              <a:t>40</a:t>
            </a:fld>
            <a:endParaRPr lang="en-US" altLang="en-US">
              <a:cs typeface="Arial" panose="020B0604020202020204" pitchFamily="34" charset="0"/>
            </a:endParaRPr>
          </a:p>
        </p:txBody>
      </p:sp>
      <p:pic>
        <p:nvPicPr>
          <p:cNvPr id="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6" y="104504"/>
            <a:ext cx="1715589" cy="968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a:xfrm>
            <a:off x="1854925" y="0"/>
            <a:ext cx="10337075" cy="107328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r>
              <a:rPr lang="en-US" sz="4000" b="1" dirty="0" smtClean="0"/>
              <a:t>    </a:t>
            </a:r>
            <a:r>
              <a:rPr lang="en-US" sz="3600" b="1" dirty="0"/>
              <a:t>Searching Algorithms</a:t>
            </a:r>
          </a:p>
        </p:txBody>
      </p:sp>
    </p:spTree>
    <p:extLst>
      <p:ext uri="{BB962C8B-B14F-4D97-AF65-F5344CB8AC3E}">
        <p14:creationId xmlns:p14="http://schemas.microsoft.com/office/powerpoint/2010/main" val="27057072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50725"/>
            <a:ext cx="11783291" cy="5407276"/>
          </a:xfrm>
        </p:spPr>
        <p:txBody>
          <a:bodyPr/>
          <a:lstStyle/>
          <a:p>
            <a:pPr lvl="1"/>
            <a:r>
              <a:rPr lang="en-US" sz="3200" dirty="0" smtClean="0"/>
              <a:t> Uniform Cost Search</a:t>
            </a:r>
          </a:p>
          <a:p>
            <a:pPr lvl="1"/>
            <a:r>
              <a:rPr lang="en-US" sz="3200" dirty="0" smtClean="0"/>
              <a:t>Iterative Deepening Depth First Search</a:t>
            </a:r>
          </a:p>
          <a:p>
            <a:pPr lvl="1"/>
            <a:r>
              <a:rPr lang="en-US" sz="3200" smtClean="0"/>
              <a:t>Bidirectional Search</a:t>
            </a:r>
          </a:p>
          <a:p>
            <a:pPr marL="457200" lvl="1" indent="0">
              <a:buNone/>
            </a:pPr>
            <a:endParaRPr lang="en-US" sz="3200" dirty="0"/>
          </a:p>
        </p:txBody>
      </p:sp>
      <p:sp>
        <p:nvSpPr>
          <p:cNvPr id="4" name="Date Placeholder 3"/>
          <p:cNvSpPr>
            <a:spLocks noGrp="1"/>
          </p:cNvSpPr>
          <p:nvPr>
            <p:ph type="dt" sz="half" idx="10"/>
          </p:nvPr>
        </p:nvSpPr>
        <p:spPr/>
        <p:txBody>
          <a:bodyPr/>
          <a:lstStyle/>
          <a:p>
            <a:pPr>
              <a:defRPr/>
            </a:pPr>
            <a:fld id="{F1B108D0-61ED-41C6-B49B-391260096665}" type="datetime1">
              <a:rPr lang="en-US" smtClean="0">
                <a:solidFill>
                  <a:prstClr val="black">
                    <a:tint val="75000"/>
                  </a:prstClr>
                </a:solidFill>
              </a:rPr>
              <a:pPr>
                <a:defRPr/>
              </a:pPr>
              <a:t>10/6/2021</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3AD327AC-6969-4792-9D7A-F018F5D60E7D}" type="slidenum">
              <a:rPr lang="en-US" altLang="en-US" smtClean="0">
                <a:cs typeface="Arial" panose="020B0604020202020204" pitchFamily="34" charset="0"/>
              </a:rPr>
              <a:pPr fontAlgn="base">
                <a:spcBef>
                  <a:spcPct val="0"/>
                </a:spcBef>
                <a:spcAft>
                  <a:spcPct val="0"/>
                </a:spcAft>
                <a:defRPr/>
              </a:pPr>
              <a:t>41</a:t>
            </a:fld>
            <a:endParaRPr lang="en-US" altLang="en-US">
              <a:cs typeface="Arial" panose="020B0604020202020204" pitchFamily="34" charset="0"/>
            </a:endParaRPr>
          </a:p>
        </p:txBody>
      </p:sp>
      <p:pic>
        <p:nvPicPr>
          <p:cNvPr id="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6" y="104504"/>
            <a:ext cx="1715589" cy="968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a:xfrm>
            <a:off x="1854925" y="0"/>
            <a:ext cx="10337075" cy="107328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r>
              <a:rPr lang="en-US" sz="4000" b="1" dirty="0" smtClean="0"/>
              <a:t>    </a:t>
            </a:r>
            <a:r>
              <a:rPr lang="en-US" sz="3600" b="1" dirty="0"/>
              <a:t>Searching Algorithms</a:t>
            </a:r>
          </a:p>
        </p:txBody>
      </p:sp>
    </p:spTree>
    <p:extLst>
      <p:ext uri="{BB962C8B-B14F-4D97-AF65-F5344CB8AC3E}">
        <p14:creationId xmlns:p14="http://schemas.microsoft.com/office/powerpoint/2010/main" val="30124728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50725"/>
            <a:ext cx="11783291" cy="5407276"/>
          </a:xfrm>
        </p:spPr>
        <p:txBody>
          <a:bodyPr/>
          <a:lstStyle/>
          <a:p>
            <a:pPr lvl="1">
              <a:buFont typeface="Wingdings" panose="05000000000000000000" pitchFamily="2" charset="2"/>
              <a:buChar char="q"/>
            </a:pPr>
            <a:r>
              <a:rPr lang="en-US" sz="3200" dirty="0" smtClean="0"/>
              <a:t> </a:t>
            </a:r>
            <a:r>
              <a:rPr lang="en-US" dirty="0"/>
              <a:t>There are four ways to </a:t>
            </a:r>
            <a:r>
              <a:rPr lang="en-US" dirty="0" smtClean="0"/>
              <a:t>measure </a:t>
            </a:r>
            <a:r>
              <a:rPr lang="en-US" dirty="0"/>
              <a:t>the performance of an algorithm</a:t>
            </a:r>
            <a:r>
              <a:rPr lang="en-US" dirty="0" smtClean="0"/>
              <a:t>:</a:t>
            </a:r>
          </a:p>
          <a:p>
            <a:pPr marL="457200" lvl="1" indent="0">
              <a:buNone/>
            </a:pPr>
            <a:endParaRPr lang="en-US" dirty="0" smtClean="0"/>
          </a:p>
          <a:p>
            <a:pPr lvl="1">
              <a:buFont typeface="Wingdings" panose="05000000000000000000" pitchFamily="2" charset="2"/>
              <a:buChar char="ü"/>
            </a:pPr>
            <a:r>
              <a:rPr lang="en-US" b="1" dirty="0" smtClean="0"/>
              <a:t>Completeness</a:t>
            </a:r>
            <a:r>
              <a:rPr lang="en-US" b="1" dirty="0"/>
              <a:t>:</a:t>
            </a:r>
            <a:r>
              <a:rPr lang="en-US" dirty="0"/>
              <a:t> It measures if the algorithm guarantees to find a solution (if any solution exist</a:t>
            </a:r>
            <a:r>
              <a:rPr lang="en-US" dirty="0" smtClean="0"/>
              <a:t>).</a:t>
            </a:r>
          </a:p>
          <a:p>
            <a:pPr lvl="1">
              <a:buFont typeface="Wingdings" panose="05000000000000000000" pitchFamily="2" charset="2"/>
              <a:buChar char="ü"/>
            </a:pPr>
            <a:endParaRPr lang="en-US" dirty="0"/>
          </a:p>
          <a:p>
            <a:pPr lvl="1">
              <a:buFont typeface="Wingdings" panose="05000000000000000000" pitchFamily="2" charset="2"/>
              <a:buChar char="ü"/>
            </a:pPr>
            <a:r>
              <a:rPr lang="en-US" b="1" dirty="0"/>
              <a:t>Optimality:</a:t>
            </a:r>
            <a:r>
              <a:rPr lang="en-US" dirty="0"/>
              <a:t> It measures if the strategy searches for an optimal solution</a:t>
            </a:r>
            <a:r>
              <a:rPr lang="en-US" dirty="0" smtClean="0"/>
              <a:t>.</a:t>
            </a:r>
          </a:p>
          <a:p>
            <a:pPr marL="457200" lvl="1" indent="0">
              <a:buNone/>
            </a:pPr>
            <a:endParaRPr lang="en-US" dirty="0"/>
          </a:p>
          <a:p>
            <a:pPr lvl="1">
              <a:buFont typeface="Wingdings" panose="05000000000000000000" pitchFamily="2" charset="2"/>
              <a:buChar char="ü"/>
            </a:pPr>
            <a:r>
              <a:rPr lang="en-US" b="1" dirty="0"/>
              <a:t>Time Complexity:</a:t>
            </a:r>
            <a:r>
              <a:rPr lang="en-US" dirty="0"/>
              <a:t> The time taken by the algorithm to find a solution</a:t>
            </a:r>
            <a:r>
              <a:rPr lang="en-US" dirty="0" smtClean="0"/>
              <a:t>.</a:t>
            </a:r>
          </a:p>
          <a:p>
            <a:pPr marL="457200" lvl="1" indent="0">
              <a:buNone/>
            </a:pPr>
            <a:endParaRPr lang="en-US" dirty="0"/>
          </a:p>
          <a:p>
            <a:pPr lvl="1">
              <a:buFont typeface="Wingdings" panose="05000000000000000000" pitchFamily="2" charset="2"/>
              <a:buChar char="ü"/>
            </a:pPr>
            <a:r>
              <a:rPr lang="en-US" b="1" dirty="0"/>
              <a:t>Space Complexity:</a:t>
            </a:r>
            <a:r>
              <a:rPr lang="en-US" dirty="0"/>
              <a:t> Amount of memory required to perform a search.</a:t>
            </a:r>
          </a:p>
          <a:p>
            <a:pPr lvl="1">
              <a:buFont typeface="Wingdings" panose="05000000000000000000" pitchFamily="2" charset="2"/>
              <a:buChar char="q"/>
            </a:pPr>
            <a:endParaRPr lang="en-US" sz="3200" dirty="0"/>
          </a:p>
        </p:txBody>
      </p:sp>
      <p:sp>
        <p:nvSpPr>
          <p:cNvPr id="4" name="Date Placeholder 3"/>
          <p:cNvSpPr>
            <a:spLocks noGrp="1"/>
          </p:cNvSpPr>
          <p:nvPr>
            <p:ph type="dt" sz="half" idx="10"/>
          </p:nvPr>
        </p:nvSpPr>
        <p:spPr/>
        <p:txBody>
          <a:bodyPr/>
          <a:lstStyle/>
          <a:p>
            <a:pPr>
              <a:defRPr/>
            </a:pPr>
            <a:fld id="{F1B108D0-61ED-41C6-B49B-391260096665}" type="datetime1">
              <a:rPr lang="en-US" smtClean="0">
                <a:solidFill>
                  <a:prstClr val="black">
                    <a:tint val="75000"/>
                  </a:prstClr>
                </a:solidFill>
              </a:rPr>
              <a:pPr>
                <a:defRPr/>
              </a:pPr>
              <a:t>10/6/2021</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3AD327AC-6969-4792-9D7A-F018F5D60E7D}" type="slidenum">
              <a:rPr lang="en-US" altLang="en-US" smtClean="0">
                <a:cs typeface="Arial" panose="020B0604020202020204" pitchFamily="34" charset="0"/>
              </a:rPr>
              <a:pPr fontAlgn="base">
                <a:spcBef>
                  <a:spcPct val="0"/>
                </a:spcBef>
                <a:spcAft>
                  <a:spcPct val="0"/>
                </a:spcAft>
                <a:defRPr/>
              </a:pPr>
              <a:t>42</a:t>
            </a:fld>
            <a:endParaRPr lang="en-US" altLang="en-US">
              <a:cs typeface="Arial" panose="020B0604020202020204" pitchFamily="34" charset="0"/>
            </a:endParaRPr>
          </a:p>
        </p:txBody>
      </p:sp>
      <p:pic>
        <p:nvPicPr>
          <p:cNvPr id="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6" y="104504"/>
            <a:ext cx="1715589" cy="968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a:xfrm>
            <a:off x="1854925" y="0"/>
            <a:ext cx="10337075" cy="107328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fontAlgn="base"/>
            <a:r>
              <a:rPr lang="en-US" sz="4000" b="1" dirty="0" smtClean="0"/>
              <a:t>    </a:t>
            </a:r>
            <a:r>
              <a:rPr lang="en-US" sz="3600" b="1" dirty="0"/>
              <a:t>Measuring problem-solving performance</a:t>
            </a:r>
          </a:p>
        </p:txBody>
      </p:sp>
    </p:spTree>
    <p:extLst>
      <p:ext uri="{BB962C8B-B14F-4D97-AF65-F5344CB8AC3E}">
        <p14:creationId xmlns:p14="http://schemas.microsoft.com/office/powerpoint/2010/main" val="800278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smtClean="0"/>
              <a:t>3. Handwriting Recognition Problem </a:t>
            </a:r>
          </a:p>
          <a:p>
            <a:pPr marL="0" indent="0">
              <a:buNone/>
            </a:pPr>
            <a:endParaRPr lang="en-US" dirty="0" smtClean="0"/>
          </a:p>
          <a:p>
            <a:r>
              <a:rPr lang="en-US" dirty="0" smtClean="0"/>
              <a:t>Task T – recognizing and classifying handwritten words within images </a:t>
            </a:r>
          </a:p>
          <a:p>
            <a:r>
              <a:rPr lang="en-US" dirty="0" smtClean="0"/>
              <a:t>Performance Measure P – percent of words accurately classified</a:t>
            </a:r>
          </a:p>
          <a:p>
            <a:r>
              <a:rPr lang="en-US" dirty="0" smtClean="0"/>
              <a:t>Experience E – a database of handwritten words with given classifications</a:t>
            </a:r>
          </a:p>
          <a:p>
            <a:pPr marL="514350" indent="-514350">
              <a:buAutoNum type="arabicPeriod"/>
            </a:pPr>
            <a:endParaRPr lang="en-US" dirty="0"/>
          </a:p>
        </p:txBody>
      </p:sp>
      <p:sp>
        <p:nvSpPr>
          <p:cNvPr id="4" name="Date Placeholder 3"/>
          <p:cNvSpPr>
            <a:spLocks noGrp="1"/>
          </p:cNvSpPr>
          <p:nvPr>
            <p:ph type="dt" sz="half" idx="10"/>
          </p:nvPr>
        </p:nvSpPr>
        <p:spPr/>
        <p:txBody>
          <a:bodyPr/>
          <a:lstStyle/>
          <a:p>
            <a:pPr>
              <a:defRPr/>
            </a:pPr>
            <a:fld id="{F1B108D0-61ED-41C6-B49B-391260096665}" type="datetime1">
              <a:rPr lang="en-US" smtClean="0">
                <a:solidFill>
                  <a:prstClr val="black">
                    <a:tint val="75000"/>
                  </a:prstClr>
                </a:solidFill>
              </a:rPr>
              <a:pPr>
                <a:defRPr/>
              </a:pPr>
              <a:t>10/6/2021</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3AD327AC-6969-4792-9D7A-F018F5D60E7D}" type="slidenum">
              <a:rPr lang="en-US" altLang="en-US" smtClean="0">
                <a:cs typeface="Arial" panose="020B0604020202020204" pitchFamily="34" charset="0"/>
              </a:rPr>
              <a:pPr fontAlgn="base">
                <a:spcBef>
                  <a:spcPct val="0"/>
                </a:spcBef>
                <a:spcAft>
                  <a:spcPct val="0"/>
                </a:spcAft>
                <a:defRPr/>
              </a:pPr>
              <a:t>5</a:t>
            </a:fld>
            <a:endParaRPr lang="en-US" altLang="en-US">
              <a:cs typeface="Arial" panose="020B0604020202020204" pitchFamily="34" charset="0"/>
            </a:endParaRPr>
          </a:p>
        </p:txBody>
      </p:sp>
      <p:pic>
        <p:nvPicPr>
          <p:cNvPr id="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6" y="104504"/>
            <a:ext cx="1715589" cy="968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a:xfrm>
            <a:off x="1854925" y="0"/>
            <a:ext cx="10337075" cy="107328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base">
              <a:spcBef>
                <a:spcPct val="0"/>
              </a:spcBef>
              <a:spcAft>
                <a:spcPct val="0"/>
              </a:spcAft>
              <a:defRPr/>
            </a:pPr>
            <a:r>
              <a:rPr lang="en-US" sz="3200" dirty="0">
                <a:solidFill>
                  <a:prstClr val="black"/>
                </a:solidFill>
                <a:latin typeface="Calibri"/>
              </a:rPr>
              <a:t> </a:t>
            </a:r>
            <a:r>
              <a:rPr lang="en-US" sz="3600" b="1" dirty="0"/>
              <a:t>Certain examples that efficiently defines the </a:t>
            </a:r>
            <a:r>
              <a:rPr lang="en-US" sz="3600" dirty="0"/>
              <a:t>well-posed</a:t>
            </a:r>
            <a:r>
              <a:rPr lang="en-US" sz="3600" b="1" dirty="0"/>
              <a:t> learning problem are –</a:t>
            </a:r>
            <a:endParaRPr lang="en-US" sz="3600" dirty="0">
              <a:solidFill>
                <a:prstClr val="black"/>
              </a:solidFill>
              <a:latin typeface="Calibri"/>
            </a:endParaRPr>
          </a:p>
        </p:txBody>
      </p:sp>
    </p:spTree>
    <p:extLst>
      <p:ext uri="{BB962C8B-B14F-4D97-AF65-F5344CB8AC3E}">
        <p14:creationId xmlns:p14="http://schemas.microsoft.com/office/powerpoint/2010/main" val="146454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smtClean="0"/>
              <a:t>4. A Robot Driving Problem </a:t>
            </a:r>
          </a:p>
          <a:p>
            <a:pPr marL="0" indent="0">
              <a:buNone/>
            </a:pPr>
            <a:endParaRPr lang="en-US" dirty="0" smtClean="0"/>
          </a:p>
          <a:p>
            <a:r>
              <a:rPr lang="en-US" dirty="0" smtClean="0"/>
              <a:t>Task T – driving on public four-lane highways using vision sensors</a:t>
            </a:r>
          </a:p>
          <a:p>
            <a:r>
              <a:rPr lang="en-US" dirty="0" smtClean="0"/>
              <a:t>Performance Measure P – average distance travelled before an error (as judged by human overseer)</a:t>
            </a:r>
          </a:p>
          <a:p>
            <a:r>
              <a:rPr lang="en-US" dirty="0" smtClean="0"/>
              <a:t>Experience  E– a sequence of images and steering commands recorded while observing a human driver</a:t>
            </a:r>
          </a:p>
        </p:txBody>
      </p:sp>
      <p:sp>
        <p:nvSpPr>
          <p:cNvPr id="4" name="Date Placeholder 3"/>
          <p:cNvSpPr>
            <a:spLocks noGrp="1"/>
          </p:cNvSpPr>
          <p:nvPr>
            <p:ph type="dt" sz="half" idx="10"/>
          </p:nvPr>
        </p:nvSpPr>
        <p:spPr/>
        <p:txBody>
          <a:bodyPr/>
          <a:lstStyle/>
          <a:p>
            <a:pPr>
              <a:defRPr/>
            </a:pPr>
            <a:fld id="{F1B108D0-61ED-41C6-B49B-391260096665}" type="datetime1">
              <a:rPr lang="en-US" smtClean="0">
                <a:solidFill>
                  <a:prstClr val="black">
                    <a:tint val="75000"/>
                  </a:prstClr>
                </a:solidFill>
              </a:rPr>
              <a:pPr>
                <a:defRPr/>
              </a:pPr>
              <a:t>10/6/2021</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3AD327AC-6969-4792-9D7A-F018F5D60E7D}" type="slidenum">
              <a:rPr lang="en-US" altLang="en-US" smtClean="0">
                <a:cs typeface="Arial" panose="020B0604020202020204" pitchFamily="34" charset="0"/>
              </a:rPr>
              <a:pPr fontAlgn="base">
                <a:spcBef>
                  <a:spcPct val="0"/>
                </a:spcBef>
                <a:spcAft>
                  <a:spcPct val="0"/>
                </a:spcAft>
                <a:defRPr/>
              </a:pPr>
              <a:t>6</a:t>
            </a:fld>
            <a:endParaRPr lang="en-US" altLang="en-US">
              <a:cs typeface="Arial" panose="020B0604020202020204" pitchFamily="34" charset="0"/>
            </a:endParaRPr>
          </a:p>
        </p:txBody>
      </p:sp>
      <p:pic>
        <p:nvPicPr>
          <p:cNvPr id="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6" y="104504"/>
            <a:ext cx="1715589" cy="968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a:xfrm>
            <a:off x="1854925" y="0"/>
            <a:ext cx="10337075" cy="107328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base">
              <a:spcBef>
                <a:spcPct val="0"/>
              </a:spcBef>
              <a:spcAft>
                <a:spcPct val="0"/>
              </a:spcAft>
              <a:defRPr/>
            </a:pPr>
            <a:r>
              <a:rPr lang="en-US" sz="3200" dirty="0">
                <a:solidFill>
                  <a:prstClr val="black"/>
                </a:solidFill>
                <a:latin typeface="Calibri"/>
              </a:rPr>
              <a:t> </a:t>
            </a:r>
            <a:r>
              <a:rPr lang="en-US" sz="3600" b="1" dirty="0"/>
              <a:t>Certain examples that efficiently defines the </a:t>
            </a:r>
            <a:r>
              <a:rPr lang="en-US" sz="3600" dirty="0"/>
              <a:t>well-posed</a:t>
            </a:r>
            <a:r>
              <a:rPr lang="en-US" sz="3600" b="1" dirty="0"/>
              <a:t> learning problem are –</a:t>
            </a:r>
            <a:endParaRPr lang="en-US" sz="3600" dirty="0">
              <a:solidFill>
                <a:prstClr val="black"/>
              </a:solidFill>
              <a:latin typeface="Calibri"/>
            </a:endParaRPr>
          </a:p>
        </p:txBody>
      </p:sp>
    </p:spTree>
    <p:extLst>
      <p:ext uri="{BB962C8B-B14F-4D97-AF65-F5344CB8AC3E}">
        <p14:creationId xmlns:p14="http://schemas.microsoft.com/office/powerpoint/2010/main" val="112914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smtClean="0"/>
              <a:t>5. Face Recognition Problem</a:t>
            </a:r>
          </a:p>
          <a:p>
            <a:pPr marL="0" indent="0">
              <a:buNone/>
            </a:pPr>
            <a:endParaRPr lang="en-US" dirty="0" smtClean="0"/>
          </a:p>
          <a:p>
            <a:r>
              <a:rPr lang="en-US" dirty="0" smtClean="0"/>
              <a:t>Task  T – predicting different types of faces</a:t>
            </a:r>
          </a:p>
          <a:p>
            <a:r>
              <a:rPr lang="en-US" dirty="0" smtClean="0"/>
              <a:t>Performance Measure  P – able to predict maximum types of faces</a:t>
            </a:r>
          </a:p>
          <a:p>
            <a:r>
              <a:rPr lang="en-US" dirty="0" smtClean="0"/>
              <a:t>Experience E – training machine with maximum amount of datasets of different face images</a:t>
            </a:r>
            <a:endParaRPr lang="en-US" dirty="0"/>
          </a:p>
        </p:txBody>
      </p:sp>
      <p:sp>
        <p:nvSpPr>
          <p:cNvPr id="4" name="Date Placeholder 3"/>
          <p:cNvSpPr>
            <a:spLocks noGrp="1"/>
          </p:cNvSpPr>
          <p:nvPr>
            <p:ph type="dt" sz="half" idx="10"/>
          </p:nvPr>
        </p:nvSpPr>
        <p:spPr/>
        <p:txBody>
          <a:bodyPr/>
          <a:lstStyle/>
          <a:p>
            <a:pPr>
              <a:defRPr/>
            </a:pPr>
            <a:fld id="{F1B108D0-61ED-41C6-B49B-391260096665}" type="datetime1">
              <a:rPr lang="en-US" smtClean="0">
                <a:solidFill>
                  <a:prstClr val="black">
                    <a:tint val="75000"/>
                  </a:prstClr>
                </a:solidFill>
              </a:rPr>
              <a:pPr>
                <a:defRPr/>
              </a:pPr>
              <a:t>10/6/2021</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3AD327AC-6969-4792-9D7A-F018F5D60E7D}" type="slidenum">
              <a:rPr lang="en-US" altLang="en-US" smtClean="0">
                <a:cs typeface="Arial" panose="020B0604020202020204" pitchFamily="34" charset="0"/>
              </a:rPr>
              <a:pPr fontAlgn="base">
                <a:spcBef>
                  <a:spcPct val="0"/>
                </a:spcBef>
                <a:spcAft>
                  <a:spcPct val="0"/>
                </a:spcAft>
                <a:defRPr/>
              </a:pPr>
              <a:t>7</a:t>
            </a:fld>
            <a:endParaRPr lang="en-US" altLang="en-US">
              <a:cs typeface="Arial" panose="020B0604020202020204" pitchFamily="34" charset="0"/>
            </a:endParaRPr>
          </a:p>
        </p:txBody>
      </p:sp>
      <p:pic>
        <p:nvPicPr>
          <p:cNvPr id="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6" y="104504"/>
            <a:ext cx="1715589" cy="968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a:xfrm>
            <a:off x="1854925" y="0"/>
            <a:ext cx="10337075" cy="107328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base">
              <a:spcBef>
                <a:spcPct val="0"/>
              </a:spcBef>
              <a:spcAft>
                <a:spcPct val="0"/>
              </a:spcAft>
              <a:defRPr/>
            </a:pPr>
            <a:r>
              <a:rPr lang="en-US" sz="3200" dirty="0">
                <a:solidFill>
                  <a:prstClr val="black"/>
                </a:solidFill>
                <a:latin typeface="Calibri"/>
              </a:rPr>
              <a:t> </a:t>
            </a:r>
            <a:r>
              <a:rPr lang="en-US" sz="3600" b="1" dirty="0"/>
              <a:t>Certain examples that efficiently defines the </a:t>
            </a:r>
            <a:r>
              <a:rPr lang="en-US" sz="3600" dirty="0"/>
              <a:t>well-posed</a:t>
            </a:r>
            <a:r>
              <a:rPr lang="en-US" sz="3600" b="1" dirty="0"/>
              <a:t> learning problem are –</a:t>
            </a:r>
            <a:endParaRPr lang="en-US" sz="3600" dirty="0">
              <a:solidFill>
                <a:prstClr val="black"/>
              </a:solidFill>
              <a:latin typeface="Calibri"/>
            </a:endParaRPr>
          </a:p>
        </p:txBody>
      </p:sp>
    </p:spTree>
    <p:extLst>
      <p:ext uri="{BB962C8B-B14F-4D97-AF65-F5344CB8AC3E}">
        <p14:creationId xmlns:p14="http://schemas.microsoft.com/office/powerpoint/2010/main" val="1632615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smtClean="0"/>
              <a:t>6. Automatic Translation of documents</a:t>
            </a:r>
          </a:p>
          <a:p>
            <a:pPr marL="0" indent="0">
              <a:buNone/>
            </a:pPr>
            <a:endParaRPr lang="en-US" dirty="0" smtClean="0"/>
          </a:p>
          <a:p>
            <a:r>
              <a:rPr lang="en-US" dirty="0" smtClean="0"/>
              <a:t>Task T – translating one type of language used in a document to other language</a:t>
            </a:r>
          </a:p>
          <a:p>
            <a:r>
              <a:rPr lang="en-US" dirty="0" smtClean="0"/>
              <a:t>Performance Measure P – able to convert one language to other efficiently</a:t>
            </a:r>
          </a:p>
          <a:p>
            <a:r>
              <a:rPr lang="en-US" dirty="0" smtClean="0"/>
              <a:t>Experience E – training machine with a large dataset of different types of languages</a:t>
            </a:r>
          </a:p>
        </p:txBody>
      </p:sp>
      <p:sp>
        <p:nvSpPr>
          <p:cNvPr id="4" name="Date Placeholder 3"/>
          <p:cNvSpPr>
            <a:spLocks noGrp="1"/>
          </p:cNvSpPr>
          <p:nvPr>
            <p:ph type="dt" sz="half" idx="10"/>
          </p:nvPr>
        </p:nvSpPr>
        <p:spPr/>
        <p:txBody>
          <a:bodyPr/>
          <a:lstStyle/>
          <a:p>
            <a:pPr>
              <a:defRPr/>
            </a:pPr>
            <a:fld id="{F1B108D0-61ED-41C6-B49B-391260096665}" type="datetime1">
              <a:rPr lang="en-US" smtClean="0">
                <a:solidFill>
                  <a:prstClr val="black">
                    <a:tint val="75000"/>
                  </a:prstClr>
                </a:solidFill>
              </a:rPr>
              <a:pPr>
                <a:defRPr/>
              </a:pPr>
              <a:t>10/6/2021</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3AD327AC-6969-4792-9D7A-F018F5D60E7D}" type="slidenum">
              <a:rPr lang="en-US" altLang="en-US" smtClean="0">
                <a:cs typeface="Arial" panose="020B0604020202020204" pitchFamily="34" charset="0"/>
              </a:rPr>
              <a:pPr fontAlgn="base">
                <a:spcBef>
                  <a:spcPct val="0"/>
                </a:spcBef>
                <a:spcAft>
                  <a:spcPct val="0"/>
                </a:spcAft>
                <a:defRPr/>
              </a:pPr>
              <a:t>8</a:t>
            </a:fld>
            <a:endParaRPr lang="en-US" altLang="en-US">
              <a:cs typeface="Arial" panose="020B0604020202020204" pitchFamily="34" charset="0"/>
            </a:endParaRPr>
          </a:p>
        </p:txBody>
      </p:sp>
      <p:pic>
        <p:nvPicPr>
          <p:cNvPr id="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6" y="104504"/>
            <a:ext cx="1715589" cy="968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a:xfrm>
            <a:off x="1854925" y="0"/>
            <a:ext cx="10337075" cy="107328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base">
              <a:spcBef>
                <a:spcPct val="0"/>
              </a:spcBef>
              <a:spcAft>
                <a:spcPct val="0"/>
              </a:spcAft>
              <a:defRPr/>
            </a:pPr>
            <a:r>
              <a:rPr lang="en-US" sz="3200" dirty="0">
                <a:solidFill>
                  <a:prstClr val="black"/>
                </a:solidFill>
                <a:latin typeface="Calibri"/>
              </a:rPr>
              <a:t> </a:t>
            </a:r>
            <a:r>
              <a:rPr lang="en-US" sz="3600" b="1" dirty="0"/>
              <a:t>Certain examples that efficiently defines the </a:t>
            </a:r>
            <a:r>
              <a:rPr lang="en-US" sz="3600" dirty="0"/>
              <a:t>well-posed</a:t>
            </a:r>
            <a:r>
              <a:rPr lang="en-US" sz="3600" b="1" dirty="0"/>
              <a:t> learning problem are –</a:t>
            </a:r>
            <a:endParaRPr lang="en-US" sz="3600" dirty="0">
              <a:solidFill>
                <a:prstClr val="black"/>
              </a:solidFill>
              <a:latin typeface="Calibri"/>
            </a:endParaRPr>
          </a:p>
        </p:txBody>
      </p:sp>
    </p:spTree>
    <p:extLst>
      <p:ext uri="{BB962C8B-B14F-4D97-AF65-F5344CB8AC3E}">
        <p14:creationId xmlns:p14="http://schemas.microsoft.com/office/powerpoint/2010/main" val="1077023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F1B108D0-61ED-41C6-B49B-391260096665}" type="datetime1">
              <a:rPr lang="en-US" smtClean="0">
                <a:solidFill>
                  <a:prstClr val="black">
                    <a:tint val="75000"/>
                  </a:prstClr>
                </a:solidFill>
              </a:rPr>
              <a:pPr>
                <a:defRPr/>
              </a:pPr>
              <a:t>10/6/2021</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fontAlgn="base">
              <a:spcBef>
                <a:spcPct val="0"/>
              </a:spcBef>
              <a:spcAft>
                <a:spcPct val="0"/>
              </a:spcAft>
              <a:defRPr/>
            </a:pPr>
            <a:fld id="{3AD327AC-6969-4792-9D7A-F018F5D60E7D}" type="slidenum">
              <a:rPr lang="en-US" altLang="en-US" smtClean="0">
                <a:cs typeface="Arial" panose="020B0604020202020204" pitchFamily="34" charset="0"/>
              </a:rPr>
              <a:pPr fontAlgn="base">
                <a:spcBef>
                  <a:spcPct val="0"/>
                </a:spcBef>
                <a:spcAft>
                  <a:spcPct val="0"/>
                </a:spcAft>
                <a:defRPr/>
              </a:pPr>
              <a:t>9</a:t>
            </a:fld>
            <a:endParaRPr lang="en-US" altLang="en-US">
              <a:cs typeface="Arial" panose="020B0604020202020204" pitchFamily="34" charset="0"/>
            </a:endParaRPr>
          </a:p>
        </p:txBody>
      </p:sp>
      <p:pic>
        <p:nvPicPr>
          <p:cNvPr id="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6" y="104504"/>
            <a:ext cx="1715589" cy="968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txBox="1">
            <a:spLocks/>
          </p:cNvSpPr>
          <p:nvPr/>
        </p:nvSpPr>
        <p:spPr>
          <a:xfrm>
            <a:off x="1854925" y="0"/>
            <a:ext cx="10337075" cy="107328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base">
              <a:spcBef>
                <a:spcPct val="0"/>
              </a:spcBef>
              <a:spcAft>
                <a:spcPct val="0"/>
              </a:spcAft>
              <a:defRPr/>
            </a:pPr>
            <a:r>
              <a:rPr lang="en-US" sz="3600" b="1" dirty="0"/>
              <a:t>Steps for Designing Learning System are:</a:t>
            </a:r>
            <a:endParaRPr lang="en-US" sz="3600" dirty="0">
              <a:solidFill>
                <a:prstClr val="black"/>
              </a:solidFill>
              <a:latin typeface="Calibri"/>
            </a:endParaRPr>
          </a:p>
        </p:txBody>
      </p:sp>
      <p:pic>
        <p:nvPicPr>
          <p:cNvPr id="5" name="Content Placeholder 4"/>
          <p:cNvPicPr>
            <a:picLocks noGrp="1" noChangeAspect="1"/>
          </p:cNvPicPr>
          <p:nvPr>
            <p:ph idx="1"/>
          </p:nvPr>
        </p:nvPicPr>
        <p:blipFill>
          <a:blip r:embed="rId3"/>
          <a:stretch>
            <a:fillRect/>
          </a:stretch>
        </p:blipFill>
        <p:spPr>
          <a:xfrm>
            <a:off x="1510664" y="964103"/>
            <a:ext cx="9170673" cy="5757373"/>
          </a:xfrm>
          <a:prstGeom prst="rect">
            <a:avLst/>
          </a:prstGeom>
        </p:spPr>
      </p:pic>
    </p:spTree>
    <p:extLst>
      <p:ext uri="{BB962C8B-B14F-4D97-AF65-F5344CB8AC3E}">
        <p14:creationId xmlns:p14="http://schemas.microsoft.com/office/powerpoint/2010/main" val="7192172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603</TotalTime>
  <Words>1417</Words>
  <Application>Microsoft Office PowerPoint</Application>
  <PresentationFormat>Widescreen</PresentationFormat>
  <Paragraphs>291</Paragraphs>
  <Slides>42</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42</vt:i4>
      </vt:variant>
    </vt:vector>
  </HeadingPairs>
  <TitlesOfParts>
    <vt:vector size="47" baseType="lpstr">
      <vt:lpstr>Arial</vt:lpstr>
      <vt:lpstr>Calibri</vt:lpstr>
      <vt:lpstr>Wingdings</vt:lpstr>
      <vt:lpstr>1_Office Theme</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Noida Institute of Engineering and Technology, Greater Noida</dc:title>
  <dc:creator>Windows User</dc:creator>
  <cp:lastModifiedBy>Windows User</cp:lastModifiedBy>
  <cp:revision>37</cp:revision>
  <dcterms:created xsi:type="dcterms:W3CDTF">2021-09-02T04:36:06Z</dcterms:created>
  <dcterms:modified xsi:type="dcterms:W3CDTF">2021-10-06T06:16:28Z</dcterms:modified>
</cp:coreProperties>
</file>