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F2254-E34F-493A-ABC4-F1A5F4732F20}"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FDD74-50CE-4692-A307-B37CE8078BDE}" type="slidenum">
              <a:rPr lang="en-US" smtClean="0"/>
              <a:t>‹#›</a:t>
            </a:fld>
            <a:endParaRPr lang="en-US"/>
          </a:p>
        </p:txBody>
      </p:sp>
    </p:spTree>
    <p:extLst>
      <p:ext uri="{BB962C8B-B14F-4D97-AF65-F5344CB8AC3E}">
        <p14:creationId xmlns:p14="http://schemas.microsoft.com/office/powerpoint/2010/main" val="62597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A00F3D-B355-43AC-B693-0BA96FAB9CA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4307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B926723-3135-4D86-ACFC-44AFB380C6E8}"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AC78588-41EB-4FBE-9574-F5B6E91C7D35}"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6697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236696-A4E0-45F7-B6D6-299ACB61C820}"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744235D-E345-4683-B847-47CF61EC6DAC}"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99458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F54549A-0566-4E95-AB94-F6F6D9A37905}"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EDA0936A-EC1F-4031-94F8-0FFBC9D437CA}"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93988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38769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358F906-B86A-48EB-AE03-ED3273C5AD65}"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64C17D35-F7B7-4C36-9AE6-44EEEF27BEEE}"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12353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BF2AD4E-4449-4696-8D60-1ACB3464C1D8}"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0066F3F-B155-4953-AB4B-36E67F8CABD5}"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66062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F576233-D046-40FB-822E-61F6316ED67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6CCC17B4-1871-4D25-BCE2-E43D54BF45F4}"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10602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A86FA0E-5832-4616-A04E-5B9BA9935155}"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4DC30C3-9DE8-4E44-AD18-8D238284A517}"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86252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699C53A-3BC1-41DF-B4E6-89AE3170DBD3}"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73E85FCD-A49B-4237-A412-32CD39E6DF9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20652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53A557E-AD50-45F5-BFBF-259B927F01B7}"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E96AFE2-7659-4523-8D9E-FA710FB07173}"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68358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299900B-5CE3-4124-AC29-8AA7F057DA1A}"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ECD9A664-4FE2-4445-B29A-78A591ECA55E}"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18891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2D72118-9551-45F7-A607-6945AD3BC4A7}"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02</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CCFCD6A1-6C94-4829-B6CE-3DF14EB38831}"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82280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1"/>
            <a:ext cx="9200606" cy="806449"/>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2971800" y="914400"/>
            <a:ext cx="7010400" cy="1752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endParaRPr lang="en-US" sz="2800" dirty="0" smtClean="0">
              <a:solidFill>
                <a:schemeClr val="tx1"/>
              </a:solidFill>
            </a:endParaRPr>
          </a:p>
          <a:p>
            <a:pPr eaLnBrk="1" fontAlgn="auto" hangingPunct="1">
              <a:spcAft>
                <a:spcPts val="0"/>
              </a:spcAft>
              <a:defRPr/>
            </a:pPr>
            <a:r>
              <a:rPr lang="en-US" sz="2800" dirty="0" smtClean="0">
                <a:solidFill>
                  <a:schemeClr val="tx1"/>
                </a:solidFill>
              </a:rPr>
              <a:t>PROBLEM REDUCTION</a:t>
            </a:r>
            <a:endParaRPr lang="en-US" sz="2800" dirty="0">
              <a:solidFill>
                <a:schemeClr val="tx1"/>
              </a:solidFill>
            </a:endParaRPr>
          </a:p>
          <a:p>
            <a:pPr eaLnBrk="1" fontAlgn="auto" hangingPunct="1">
              <a:spcAft>
                <a:spcPts val="0"/>
              </a:spcAft>
              <a:defRPr/>
            </a:pPr>
            <a:endParaRPr lang="en-US" sz="2500" dirty="0">
              <a:solidFill>
                <a:schemeClr val="tx1"/>
              </a:solidFill>
            </a:endParaRPr>
          </a:p>
        </p:txBody>
      </p:sp>
      <p:pic>
        <p:nvPicPr>
          <p:cNvPr id="4100"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 y="96837"/>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7239000" y="5029200"/>
            <a:ext cx="3048000" cy="1219200"/>
          </a:xfrm>
          <a:prstGeom prst="rect">
            <a:avLst/>
          </a:prstGeo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algn="ctr">
              <a:spcBef>
                <a:spcPct val="20000"/>
              </a:spcBef>
              <a:defRPr/>
            </a:pPr>
            <a:endParaRPr lang="en-US" sz="2400" dirty="0">
              <a:solidFill>
                <a:prstClr val="black"/>
              </a:solidFill>
              <a:latin typeface="Calibri"/>
            </a:endParaRPr>
          </a:p>
          <a:p>
            <a:pPr algn="ctr">
              <a:spcBef>
                <a:spcPct val="20000"/>
              </a:spcBef>
              <a:defRPr/>
            </a:pPr>
            <a:r>
              <a:rPr lang="en-US" sz="2400" dirty="0" err="1">
                <a:solidFill>
                  <a:prstClr val="black"/>
                </a:solidFill>
                <a:latin typeface="Calibri"/>
              </a:rPr>
              <a:t>Alka</a:t>
            </a:r>
            <a:r>
              <a:rPr lang="en-US" sz="2400" dirty="0">
                <a:solidFill>
                  <a:prstClr val="black"/>
                </a:solidFill>
                <a:latin typeface="Calibri"/>
              </a:rPr>
              <a:t> Singh</a:t>
            </a:r>
          </a:p>
          <a:p>
            <a:pPr algn="ctr">
              <a:spcBef>
                <a:spcPct val="20000"/>
              </a:spcBef>
              <a:defRPr/>
            </a:pPr>
            <a:r>
              <a:rPr lang="en-US" sz="2400" dirty="0">
                <a:solidFill>
                  <a:prstClr val="black"/>
                </a:solidFill>
                <a:latin typeface="Calibri"/>
              </a:rPr>
              <a:t>CSE(AIML)</a:t>
            </a:r>
          </a:p>
        </p:txBody>
      </p:sp>
      <p:pic>
        <p:nvPicPr>
          <p:cNvPr id="4102" name="Picture 3" descr="C:\Users\Manks\Downloads\128_calendar-schedule-credit-mortgage-date-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943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a:xfrm>
            <a:off x="1905000" y="6492876"/>
            <a:ext cx="2133600" cy="365125"/>
          </a:xfrm>
        </p:spPr>
        <p:txBody>
          <a:bodyPr/>
          <a:lstStyle/>
          <a:p>
            <a:pPr>
              <a:defRPr/>
            </a:pPr>
            <a:fld id="{0588266F-37AF-4E71-A7F9-90F69C8CA760}" type="datetime3">
              <a:rPr lang="en-US">
                <a:solidFill>
                  <a:prstClr val="black">
                    <a:tint val="75000"/>
                  </a:prstClr>
                </a:solidFill>
                <a:latin typeface="Calibri"/>
              </a:rPr>
              <a:pPr>
                <a:defRPr/>
              </a:pPr>
              <a:t>4 October 2021</a:t>
            </a:fld>
            <a:endParaRPr lang="en-US" dirty="0">
              <a:solidFill>
                <a:prstClr val="black">
                  <a:tint val="75000"/>
                </a:prstClr>
              </a:solidFill>
              <a:latin typeface="Calibri"/>
            </a:endParaRPr>
          </a:p>
        </p:txBody>
      </p:sp>
      <p:sp>
        <p:nvSpPr>
          <p:cNvPr id="4104"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01899E78-DACC-4A3E-B80D-4A7442C8D8EB}" type="slidenum">
              <a:rPr lang="en-US" altLang="en-US" sz="1200">
                <a:solidFill>
                  <a:srgbClr val="898989"/>
                </a:solidFill>
                <a:cs typeface="Arial" panose="020B0604020202020204" pitchFamily="34" charset="0"/>
              </a:rPr>
              <a:pPr fontAlgn="base">
                <a:spcBef>
                  <a:spcPct val="0"/>
                </a:spcBef>
                <a:spcAft>
                  <a:spcPct val="0"/>
                </a:spcAft>
                <a:buNone/>
              </a:pPr>
              <a:t>1</a:t>
            </a:fld>
            <a:endParaRPr lang="en-US" altLang="en-US" sz="1200">
              <a:solidFill>
                <a:srgbClr val="898989"/>
              </a:solidFill>
              <a:cs typeface="Arial" panose="020B0604020202020204" pitchFamily="34" charset="0"/>
            </a:endParaRPr>
          </a:p>
        </p:txBody>
      </p:sp>
      <p:sp>
        <p:nvSpPr>
          <p:cNvPr id="12" name="Subtitle 2"/>
          <p:cNvSpPr txBox="1">
            <a:spLocks/>
          </p:cNvSpPr>
          <p:nvPr/>
        </p:nvSpPr>
        <p:spPr>
          <a:xfrm>
            <a:off x="1676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prstClr val="black"/>
                </a:solidFill>
                <a:latin typeface="Calibri"/>
              </a:rPr>
              <a:t>Unit: </a:t>
            </a:r>
            <a:r>
              <a:rPr lang="en-US" sz="2500" dirty="0" smtClean="0">
                <a:solidFill>
                  <a:prstClr val="black"/>
                </a:solidFill>
                <a:latin typeface="Calibri"/>
              </a:rPr>
              <a:t>02</a:t>
            </a:r>
            <a:endParaRPr lang="en-US" sz="2500" dirty="0">
              <a:solidFill>
                <a:prstClr val="black"/>
              </a:solidFill>
              <a:latin typeface="Calibri"/>
            </a:endParaRPr>
          </a:p>
        </p:txBody>
      </p:sp>
      <p:sp>
        <p:nvSpPr>
          <p:cNvPr id="14" name="Subtitle 2"/>
          <p:cNvSpPr txBox="1">
            <a:spLocks/>
          </p:cNvSpPr>
          <p:nvPr/>
        </p:nvSpPr>
        <p:spPr>
          <a:xfrm>
            <a:off x="1676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prstClr val="black"/>
                </a:solidFill>
                <a:latin typeface="Calibri"/>
              </a:rPr>
              <a:t>Introduction to Search </a:t>
            </a:r>
          </a:p>
        </p:txBody>
      </p:sp>
      <p:sp>
        <p:nvSpPr>
          <p:cNvPr id="15" name="Subtitle 2"/>
          <p:cNvSpPr txBox="1">
            <a:spLocks/>
          </p:cNvSpPr>
          <p:nvPr/>
        </p:nvSpPr>
        <p:spPr>
          <a:xfrm>
            <a:off x="1676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endParaRPr lang="en-US" sz="2000" dirty="0">
              <a:solidFill>
                <a:prstClr val="black"/>
              </a:solidFill>
              <a:latin typeface="Calibri"/>
            </a:endParaRPr>
          </a:p>
          <a:p>
            <a:pPr algn="ctr">
              <a:spcBef>
                <a:spcPct val="20000"/>
              </a:spcBef>
              <a:defRPr/>
            </a:pPr>
            <a:r>
              <a:rPr lang="en-US" sz="2000" dirty="0">
                <a:solidFill>
                  <a:prstClr val="black"/>
                </a:solidFill>
                <a:latin typeface="Calibri"/>
              </a:rPr>
              <a:t>B Tech 3rd </a:t>
            </a:r>
            <a:r>
              <a:rPr lang="en-US" sz="2000" dirty="0" err="1">
                <a:solidFill>
                  <a:prstClr val="black"/>
                </a:solidFill>
                <a:latin typeface="Calibri"/>
              </a:rPr>
              <a:t>Sem</a:t>
            </a:r>
            <a:endParaRPr lang="en-US" sz="2000" dirty="0">
              <a:solidFill>
                <a:prstClr val="black"/>
              </a:solidFill>
              <a:latin typeface="Calibri"/>
            </a:endParaRPr>
          </a:p>
        </p:txBody>
      </p:sp>
    </p:spTree>
    <p:extLst>
      <p:ext uri="{BB962C8B-B14F-4D97-AF65-F5344CB8AC3E}">
        <p14:creationId xmlns:p14="http://schemas.microsoft.com/office/powerpoint/2010/main" val="54054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Some Real world CSP</a:t>
            </a:r>
          </a:p>
          <a:p>
            <a:pPr marL="0" indent="0">
              <a:buNone/>
            </a:pPr>
            <a:endParaRPr lang="en-US" dirty="0" smtClean="0"/>
          </a:p>
          <a:p>
            <a:pPr>
              <a:buFont typeface="Wingdings" panose="05000000000000000000" pitchFamily="2" charset="2"/>
              <a:buChar char="ü"/>
            </a:pPr>
            <a:r>
              <a:rPr lang="en-US" dirty="0" smtClean="0"/>
              <a:t>	Timetable Problem</a:t>
            </a:r>
          </a:p>
          <a:p>
            <a:pPr>
              <a:buFont typeface="Wingdings" panose="05000000000000000000" pitchFamily="2" charset="2"/>
              <a:buChar char="ü"/>
            </a:pPr>
            <a:r>
              <a:rPr lang="en-US" dirty="0"/>
              <a:t>	</a:t>
            </a:r>
            <a:r>
              <a:rPr lang="en-US" dirty="0" smtClean="0"/>
              <a:t>Hardware Configuration</a:t>
            </a:r>
          </a:p>
          <a:p>
            <a:pPr>
              <a:buFont typeface="Wingdings" panose="05000000000000000000" pitchFamily="2" charset="2"/>
              <a:buChar char="ü"/>
            </a:pPr>
            <a:r>
              <a:rPr lang="en-US" dirty="0"/>
              <a:t>	</a:t>
            </a:r>
            <a:r>
              <a:rPr lang="en-US" dirty="0" smtClean="0"/>
              <a:t>Transportation Scheduling</a:t>
            </a:r>
          </a:p>
          <a:p>
            <a:pPr>
              <a:buFont typeface="Wingdings" panose="05000000000000000000" pitchFamily="2" charset="2"/>
              <a:buChar char="ü"/>
            </a:pPr>
            <a:r>
              <a:rPr lang="en-US" dirty="0"/>
              <a:t>	</a:t>
            </a:r>
            <a:r>
              <a:rPr lang="en-US" dirty="0" smtClean="0"/>
              <a:t>Factory Scheduling </a:t>
            </a:r>
            <a:r>
              <a:rPr lang="en-US" dirty="0" err="1" smtClean="0"/>
              <a:t>etc</a:t>
            </a:r>
            <a:endParaRPr lang="en-US" dirty="0" smtClean="0"/>
          </a:p>
          <a:p>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10</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r>
              <a:rPr lang="en-US" dirty="0" smtClean="0"/>
              <a:t>Constraint Satisfaction Model (CSP)</a:t>
            </a:r>
            <a:endParaRPr lang="en-US" dirty="0"/>
          </a:p>
        </p:txBody>
      </p:sp>
      <p:pic>
        <p:nvPicPr>
          <p:cNvPr id="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51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 far we have considered search strategies for OR graphs through which we want to find a single path to a goal. </a:t>
            </a:r>
            <a:endParaRPr lang="en-US" dirty="0" smtClean="0"/>
          </a:p>
          <a:p>
            <a:pPr marL="0" indent="0">
              <a:buNone/>
            </a:pPr>
            <a:endParaRPr lang="en-US" dirty="0" smtClean="0"/>
          </a:p>
          <a:p>
            <a:r>
              <a:rPr lang="en-US" dirty="0" smtClean="0"/>
              <a:t>Such </a:t>
            </a:r>
            <a:r>
              <a:rPr lang="en-US" dirty="0"/>
              <a:t>structure represent the fact that we know how to get from </a:t>
            </a:r>
            <a:r>
              <a:rPr lang="en-US" dirty="0" smtClean="0"/>
              <a:t>a node </a:t>
            </a:r>
            <a:r>
              <a:rPr lang="en-US" dirty="0"/>
              <a:t>to a goal state if we can discover how to get from that node to a goal state along any one of the branches leaving it.</a:t>
            </a:r>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2</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dirty="0"/>
              <a:t>PROBLEM REDUCTION:</a:t>
            </a:r>
            <a:endParaRPr lang="en-US" sz="2400" dirty="0"/>
          </a:p>
        </p:txBody>
      </p:sp>
    </p:spTree>
    <p:extLst>
      <p:ext uri="{BB962C8B-B14F-4D97-AF65-F5344CB8AC3E}">
        <p14:creationId xmlns:p14="http://schemas.microsoft.com/office/powerpoint/2010/main" val="355427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AND-OR GRAPH (or tree) is useful for representing the solution of problems that can solved by decomposing them into a set of smaller problems, all of which must then be solved. </a:t>
            </a:r>
            <a:endParaRPr lang="en-US" dirty="0" smtClean="0"/>
          </a:p>
          <a:p>
            <a:r>
              <a:rPr lang="en-US" dirty="0" smtClean="0"/>
              <a:t>This </a:t>
            </a:r>
            <a:r>
              <a:rPr lang="en-US" dirty="0"/>
              <a:t>decomposition, or reduction, generates arcs that we call AND arcs. One AND arc may point to any number of successor nodes, all of which must be solved in order for the arc to point to a solution. </a:t>
            </a:r>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3</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dirty="0"/>
              <a:t>AND-OR </a:t>
            </a:r>
            <a:r>
              <a:rPr lang="en-US" dirty="0" smtClean="0"/>
              <a:t>GRAPHS (AO*)</a:t>
            </a:r>
            <a:endParaRPr lang="en-US" sz="2400" dirty="0"/>
          </a:p>
        </p:txBody>
      </p:sp>
      <p:pic>
        <p:nvPicPr>
          <p:cNvPr id="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35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Just as in an OR graph, several arcs may emerge from a single node, indicating a variety of ways in which the original problem might be solved. </a:t>
            </a:r>
          </a:p>
          <a:p>
            <a:endParaRPr lang="en-US" dirty="0"/>
          </a:p>
          <a:p>
            <a:r>
              <a:rPr lang="en-US" dirty="0" smtClean="0"/>
              <a:t>This is why the structure is called not simply an AND-graph but rather an AND-OR graph (which also happens to be an AND-OR tree)</a:t>
            </a:r>
          </a:p>
          <a:p>
            <a:endParaRPr lang="en-US" dirty="0"/>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4</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dirty="0"/>
              <a:t>AND-OR GRAPHS</a:t>
            </a:r>
            <a:endParaRPr lang="en-US" sz="2400" dirty="0"/>
          </a:p>
        </p:txBody>
      </p:sp>
      <p:pic>
        <p:nvPicPr>
          <p:cNvPr id="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515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756638" y="1959430"/>
            <a:ext cx="10825762" cy="3859932"/>
          </a:xfrm>
          <a:prstGeom prst="rect">
            <a:avLst/>
          </a:prstGeom>
        </p:spPr>
      </p:pic>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5</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dirty="0"/>
              <a:t>EXAMPLE FOR AND-OR GRAPH</a:t>
            </a:r>
            <a:endParaRPr lang="en-US" sz="2400" dirty="0"/>
          </a:p>
        </p:txBody>
      </p:sp>
      <p:pic>
        <p:nvPicPr>
          <p:cNvPr id="9"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01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dirty="0" smtClean="0"/>
              <a:t>Initialize </a:t>
            </a:r>
            <a:r>
              <a:rPr lang="en-US" dirty="0"/>
              <a:t>the graph to the starting node</a:t>
            </a:r>
            <a:r>
              <a:rPr lang="en-US" dirty="0" smtClean="0"/>
              <a:t>.</a:t>
            </a:r>
          </a:p>
          <a:p>
            <a:pPr marL="0" indent="0">
              <a:buNone/>
            </a:pPr>
            <a:r>
              <a:rPr lang="en-US" dirty="0" smtClean="0"/>
              <a:t/>
            </a:r>
            <a:br>
              <a:rPr lang="en-US" dirty="0" smtClean="0"/>
            </a:br>
            <a:r>
              <a:rPr lang="en-US" dirty="0"/>
              <a:t>2. Loop until the starting node is labelled </a:t>
            </a:r>
            <a:r>
              <a:rPr lang="en-US" b="1" dirty="0"/>
              <a:t>SOLVED</a:t>
            </a:r>
            <a:r>
              <a:rPr lang="en-US" dirty="0"/>
              <a:t> or until its cost goes above </a:t>
            </a:r>
            <a:r>
              <a:rPr lang="en-US" b="1" dirty="0"/>
              <a:t>FUTILITY</a:t>
            </a:r>
            <a:r>
              <a:rPr lang="en-US" dirty="0" smtClean="0"/>
              <a:t>:</a:t>
            </a:r>
          </a:p>
          <a:p>
            <a:pPr marL="0" indent="0">
              <a:buNone/>
            </a:pPr>
            <a:r>
              <a:rPr lang="en-US" dirty="0" smtClean="0"/>
              <a:t/>
            </a:r>
            <a:br>
              <a:rPr lang="en-US" dirty="0" smtClean="0"/>
            </a:br>
            <a:r>
              <a:rPr lang="en-US" dirty="0"/>
              <a:t>(</a:t>
            </a:r>
            <a:r>
              <a:rPr lang="en-US" dirty="0" err="1"/>
              <a:t>i</a:t>
            </a:r>
            <a:r>
              <a:rPr lang="en-US" dirty="0"/>
              <a:t>) Traverse the graph, starting at the initial node and following the current best path and accumulate the set of nodes that are on that path and have not yet been expanded.</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6</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r>
              <a:rPr lang="en-US" dirty="0"/>
              <a:t>Problem Reduction algorithm</a:t>
            </a:r>
          </a:p>
        </p:txBody>
      </p:sp>
      <p:pic>
        <p:nvPicPr>
          <p:cNvPr id="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26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013983"/>
            <a:ext cx="11199223" cy="5086371"/>
          </a:xfrm>
        </p:spPr>
        <p:txBody>
          <a:bodyPr/>
          <a:lstStyle/>
          <a:p>
            <a:pPr marL="0" indent="0">
              <a:buNone/>
            </a:pPr>
            <a:r>
              <a:rPr lang="en-US" dirty="0" smtClean="0"/>
              <a:t>(ii) Pick one of these unexpanded nodes and expand it. If there are no successors, assign FUTILITY as the value of this node. Otherwise, add its successors to the graph and for each of them compute f'(n). If f'(n) of any node is 0, mark that node as SOLVED.</a:t>
            </a:r>
          </a:p>
          <a:p>
            <a:pPr marL="0" indent="0">
              <a:buNone/>
            </a:pPr>
            <a:r>
              <a:rPr lang="en-US" dirty="0" smtClean="0"/>
              <a:t/>
            </a:r>
            <a:br>
              <a:rPr lang="en-US" dirty="0" smtClean="0"/>
            </a:br>
            <a:r>
              <a:rPr lang="en-US" dirty="0" smtClean="0"/>
              <a:t>(iii) Change the f'(n) estimate of the newly expanded node to reflect the new information provided by its successors. Propagate this change backwards through the graph. If any node contains a successor arc whose descendants are all solved, label the node itself as SOLVED.</a:t>
            </a:r>
          </a:p>
          <a:p>
            <a:endParaRPr lang="en-US" dirty="0"/>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7</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r>
              <a:rPr lang="en-US" dirty="0"/>
              <a:t>Problem Reduction algorithm</a:t>
            </a:r>
          </a:p>
        </p:txBody>
      </p:sp>
      <p:pic>
        <p:nvPicPr>
          <p:cNvPr id="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42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problem that requires its solution within some limitation/conditions also known as constraints.</a:t>
            </a:r>
          </a:p>
          <a:p>
            <a:r>
              <a:rPr lang="en-US" dirty="0"/>
              <a:t>CSP consists of three component (V,D,C)</a:t>
            </a:r>
          </a:p>
          <a:p>
            <a:r>
              <a:rPr lang="en-US" dirty="0" smtClean="0"/>
              <a:t>A finite set of variables which stores the solution.</a:t>
            </a:r>
          </a:p>
          <a:p>
            <a:pPr marL="0" indent="0">
              <a:buNone/>
            </a:pPr>
            <a:r>
              <a:rPr lang="en-US" dirty="0"/>
              <a:t>	</a:t>
            </a:r>
            <a:r>
              <a:rPr lang="en-US" dirty="0" smtClean="0"/>
              <a:t>V = {V1,V2,V3……….</a:t>
            </a:r>
            <a:r>
              <a:rPr lang="en-US" dirty="0" err="1" smtClean="0"/>
              <a:t>Vn</a:t>
            </a:r>
            <a:r>
              <a:rPr lang="en-US" dirty="0" smtClean="0"/>
              <a:t>}</a:t>
            </a:r>
          </a:p>
          <a:p>
            <a:r>
              <a:rPr lang="en-US" dirty="0" smtClean="0"/>
              <a:t>A set of discrete values known as Domain from which solution is picked</a:t>
            </a:r>
          </a:p>
          <a:p>
            <a:pPr marL="0" indent="0">
              <a:buNone/>
            </a:pPr>
            <a:r>
              <a:rPr lang="en-US" dirty="0"/>
              <a:t>	</a:t>
            </a:r>
            <a:r>
              <a:rPr lang="en-US" dirty="0" smtClean="0"/>
              <a:t>D = {D1,D2,D3………</a:t>
            </a:r>
            <a:r>
              <a:rPr lang="en-US" dirty="0" err="1" smtClean="0"/>
              <a:t>Dn</a:t>
            </a:r>
            <a:r>
              <a:rPr lang="en-US" dirty="0" smtClean="0"/>
              <a:t>}</a:t>
            </a:r>
            <a:endParaRPr lang="en-US" dirty="0"/>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8</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r>
              <a:rPr lang="en-US" dirty="0" smtClean="0"/>
              <a:t>Constraint Satisfaction Model (CSP)</a:t>
            </a:r>
            <a:endParaRPr lang="en-US" dirty="0"/>
          </a:p>
        </p:txBody>
      </p:sp>
      <p:pic>
        <p:nvPicPr>
          <p:cNvPr id="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96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40971"/>
            <a:ext cx="10972800" cy="4885193"/>
          </a:xfrm>
        </p:spPr>
        <p:txBody>
          <a:bodyPr/>
          <a:lstStyle/>
          <a:p>
            <a:r>
              <a:rPr lang="en-US" dirty="0" smtClean="0"/>
              <a:t>A finite set of constraints that specify allowable combination of values.</a:t>
            </a:r>
          </a:p>
          <a:p>
            <a:pPr marL="0" indent="0">
              <a:buNone/>
            </a:pPr>
            <a:r>
              <a:rPr lang="en-US" dirty="0"/>
              <a:t>	</a:t>
            </a:r>
            <a:r>
              <a:rPr lang="en-US" dirty="0" smtClean="0"/>
              <a:t>C = {C1,C2,C3………..Cn}</a:t>
            </a:r>
          </a:p>
          <a:p>
            <a:r>
              <a:rPr lang="en-US" dirty="0" smtClean="0"/>
              <a:t>C</a:t>
            </a:r>
            <a:r>
              <a:rPr lang="en-US" baseline="-25000" dirty="0" smtClean="0"/>
              <a:t>i </a:t>
            </a:r>
            <a:r>
              <a:rPr lang="en-US" dirty="0" smtClean="0"/>
              <a:t>  = (scope, </a:t>
            </a:r>
            <a:r>
              <a:rPr lang="en-US" dirty="0" err="1" smtClean="0"/>
              <a:t>rel</a:t>
            </a:r>
            <a:r>
              <a:rPr lang="en-US" dirty="0" smtClean="0"/>
              <a:t>)</a:t>
            </a:r>
          </a:p>
          <a:p>
            <a:pPr marL="0" indent="0">
              <a:buNone/>
            </a:pPr>
            <a:r>
              <a:rPr lang="en-US" dirty="0" smtClean="0"/>
              <a:t>	where scope is set of variables that participate in constraint</a:t>
            </a:r>
          </a:p>
          <a:p>
            <a:pPr marL="0" indent="0">
              <a:buNone/>
            </a:pPr>
            <a:r>
              <a:rPr lang="en-US" dirty="0"/>
              <a:t>	</a:t>
            </a:r>
            <a:r>
              <a:rPr lang="en-US" dirty="0" smtClean="0"/>
              <a:t>and </a:t>
            </a:r>
            <a:r>
              <a:rPr lang="en-US" dirty="0" err="1" smtClean="0"/>
              <a:t>rel</a:t>
            </a:r>
            <a:r>
              <a:rPr lang="en-US" dirty="0" smtClean="0"/>
              <a:t> is relation that defines the value that variable can 	take.</a:t>
            </a:r>
            <a:endParaRPr lang="en-US" dirty="0"/>
          </a:p>
          <a:p>
            <a:r>
              <a:rPr lang="en-US" dirty="0" smtClean="0"/>
              <a:t>All the set are finite except domain set.</a:t>
            </a:r>
          </a:p>
          <a:p>
            <a:endParaRPr lang="en-US" dirty="0"/>
          </a:p>
          <a:p>
            <a:endParaRPr lang="en-US" dirty="0"/>
          </a:p>
        </p:txBody>
      </p:sp>
      <p:sp>
        <p:nvSpPr>
          <p:cNvPr id="4" name="Date Placeholder 3"/>
          <p:cNvSpPr>
            <a:spLocks noGrp="1"/>
          </p:cNvSpPr>
          <p:nvPr>
            <p:ph type="dt" sz="half" idx="10"/>
          </p:nvPr>
        </p:nvSpPr>
        <p:spPr/>
        <p:txBody>
          <a:bodyPr/>
          <a:lstStyle/>
          <a:p>
            <a:pPr>
              <a:defRPr/>
            </a:pPr>
            <a:fld id="{170CFE69-38D2-4BA0-AC11-30DA23BBBECB}" type="datetime3">
              <a:rPr lang="en-US" smtClean="0">
                <a:solidFill>
                  <a:prstClr val="black">
                    <a:tint val="75000"/>
                  </a:prstClr>
                </a:solidFill>
              </a:rPr>
              <a:pPr>
                <a:defRPr/>
              </a:pPr>
              <a:t>4 October 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BEF6A7F3-BE7C-48AB-A183-CC035400D1EF}" type="slidenum">
              <a:rPr lang="en-US" altLang="en-US" smtClean="0">
                <a:cs typeface="Arial" panose="020B0604020202020204" pitchFamily="34" charset="0"/>
              </a:rPr>
              <a:pPr fontAlgn="base">
                <a:spcBef>
                  <a:spcPct val="0"/>
                </a:spcBef>
                <a:spcAft>
                  <a:spcPct val="0"/>
                </a:spcAft>
                <a:defRPr/>
              </a:pPr>
              <a:t>9</a:t>
            </a:fld>
            <a:endParaRPr lang="en-US" altLang="en-US">
              <a:cs typeface="Arial" panose="020B0604020202020204" pitchFamily="34" charset="0"/>
            </a:endParaRPr>
          </a:p>
        </p:txBody>
      </p:sp>
      <p:sp>
        <p:nvSpPr>
          <p:cNvPr id="7" name="Title 1"/>
          <p:cNvSpPr txBox="1">
            <a:spLocks/>
          </p:cNvSpPr>
          <p:nvPr/>
        </p:nvSpPr>
        <p:spPr bwMode="auto">
          <a:xfrm>
            <a:off x="1881051" y="-1"/>
            <a:ext cx="10215155" cy="91440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r>
              <a:rPr lang="en-US" dirty="0" smtClean="0"/>
              <a:t>Constraint Satisfaction Model (CSP)</a:t>
            </a:r>
            <a:endParaRPr lang="en-US" dirty="0"/>
          </a:p>
        </p:txBody>
      </p:sp>
      <p:pic>
        <p:nvPicPr>
          <p:cNvPr id="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0" y="96837"/>
            <a:ext cx="1624149" cy="91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78828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402</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2021-09-27T08:52:35Z</dcterms:created>
  <dcterms:modified xsi:type="dcterms:W3CDTF">2021-10-04T04:25:09Z</dcterms:modified>
</cp:coreProperties>
</file>