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CB3D0-15B7-4AB9-816C-856EF941DDD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9016-ECB3-4BCA-88FE-3272782E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AA5B-A109-4B1D-9251-4093508CEE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0024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E283-B849-4445-BC09-6A7DCCDAED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566-515E-4B6B-9E12-4697994B3F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3055-BD90-4234-B902-2D617F17D6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A954-1B22-4EEE-BC59-067CE837E1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876-BCCB-4602-8B73-BD4E205AF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F598-F255-47C6-846B-3877CAC427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9176-63BF-4E98-98BF-3A8304FE93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00AA-DD06-4D68-80C0-3F302F330E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6C2E-E60B-4344-8236-0AAF8B20D7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0024"/>
            <a:ext cx="3860800" cy="365125"/>
          </a:xfrm>
        </p:spPr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5B1E-84C0-4E1C-8CA0-465F79E163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02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Bhawna Wadhwa                              ACSAI-301   AI                                   Unit 02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002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5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D76D-8651-437B-866A-0ACE139B5B1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599" y="1"/>
            <a:ext cx="9122229" cy="817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200" dirty="0">
                <a:solidFill>
                  <a:prstClr val="black"/>
                </a:solidFill>
                <a:latin typeface="Calibri"/>
              </a:rPr>
              <a:t>2.5 Iterative deepening depth-first Search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77" y="169819"/>
            <a:ext cx="1447800" cy="817163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8091" y="1196753"/>
            <a:ext cx="10071463" cy="5518396"/>
          </a:xfrm>
        </p:spPr>
        <p:txBody>
          <a:bodyPr>
            <a:normAutofit/>
          </a:bodyPr>
          <a:lstStyle/>
          <a:p>
            <a:r>
              <a:rPr lang="en-IN" sz="2800" dirty="0"/>
              <a:t>The iterative deepening algorithm is a combination of DFS and BFS algorithms. This search algorithm finds out the best depth limit and does it by gradually increasing the limit until a goal is found.</a:t>
            </a:r>
          </a:p>
          <a:p>
            <a:r>
              <a:rPr lang="en-IN" sz="2800" dirty="0"/>
              <a:t>This algorithm performs depth-first search up to a certain "depth limit", and it keeps increasing the depth limit after each iteration until the goal node is found.</a:t>
            </a:r>
          </a:p>
          <a:p>
            <a:r>
              <a:rPr lang="en-IN" sz="2800" dirty="0"/>
              <a:t>This Search algorithm combines the benefits of Breadth-first search's fast search and depth-first search's memory efficiency.</a:t>
            </a:r>
          </a:p>
          <a:p>
            <a:r>
              <a:rPr lang="en-IN" sz="2800" dirty="0"/>
              <a:t>The iterative search algorithm is useful uninformed search when search space is large, and depth of goal node is unknown.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94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D5C8-BD27-4EBA-8F54-B8164E7003B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599" y="1"/>
            <a:ext cx="9135291" cy="817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/>
              </a:rPr>
              <a:t>Advantages/Disadvantages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8" y="1"/>
            <a:ext cx="1447800" cy="817163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8537" y="1052736"/>
            <a:ext cx="9170126" cy="5297287"/>
          </a:xfrm>
        </p:spPr>
        <p:txBody>
          <a:bodyPr>
            <a:normAutofit/>
          </a:bodyPr>
          <a:lstStyle/>
          <a:p>
            <a:r>
              <a:rPr lang="en-IN" sz="2800" b="1" dirty="0"/>
              <a:t>Advantages:</a:t>
            </a:r>
            <a:endParaRPr lang="en-IN" sz="2800" dirty="0"/>
          </a:p>
          <a:p>
            <a:pPr lvl="1"/>
            <a:r>
              <a:rPr lang="en-IN" dirty="0"/>
              <a:t>It combines the benefits of BFS and DFS search algorithm in terms of fast search and memory efficiency.</a:t>
            </a:r>
          </a:p>
          <a:p>
            <a:r>
              <a:rPr lang="en-IN" sz="2800" b="1" dirty="0"/>
              <a:t>Disadvantages:</a:t>
            </a:r>
            <a:endParaRPr lang="en-IN" sz="2800" dirty="0"/>
          </a:p>
          <a:p>
            <a:pPr lvl="1"/>
            <a:r>
              <a:rPr lang="en-IN" dirty="0"/>
              <a:t>The main drawback of IDDFS is that it repeats all the work of the previous phase.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1694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DCB-009A-42A4-9160-F1AD6E9ADF2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9148354" cy="817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/>
              </a:rPr>
              <a:t>Example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447800" cy="817163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897" y="980729"/>
            <a:ext cx="9318551" cy="5369295"/>
          </a:xfrm>
        </p:spPr>
        <p:txBody>
          <a:bodyPr>
            <a:normAutofit/>
          </a:bodyPr>
          <a:lstStyle/>
          <a:p>
            <a:r>
              <a:rPr lang="en-IN" sz="2800" dirty="0"/>
              <a:t>Example:  Following tree structure is showing the iterative deepening depth-first search. IDDFS algorithm performs various iterations until it does not find the goal node. The iteration performed by the algorithm is given as:</a:t>
            </a:r>
          </a:p>
          <a:p>
            <a:endParaRPr lang="en-US" sz="2800" dirty="0"/>
          </a:p>
          <a:p>
            <a:r>
              <a:rPr lang="en-IN" sz="2800" dirty="0"/>
              <a:t>1'st Iteration-----&gt; A</a:t>
            </a:r>
            <a:br>
              <a:rPr lang="en-IN" sz="2800" dirty="0"/>
            </a:br>
            <a:r>
              <a:rPr lang="en-IN" sz="2800" dirty="0"/>
              <a:t>2'nd Iteration----&gt; A, B, C</a:t>
            </a:r>
            <a:br>
              <a:rPr lang="en-IN" sz="2800" dirty="0"/>
            </a:br>
            <a:r>
              <a:rPr lang="en-IN" sz="2800" dirty="0"/>
              <a:t>3'rd Iteration------&gt;A, B, D, E, C, F, G</a:t>
            </a:r>
            <a:br>
              <a:rPr lang="en-IN" sz="2800" dirty="0"/>
            </a:br>
            <a:r>
              <a:rPr lang="en-IN" sz="2800" dirty="0"/>
              <a:t>4'th Iteration------&gt;A, B, D, H, I, E, C, F, K, G</a:t>
            </a:r>
            <a:br>
              <a:rPr lang="en-IN" sz="2800" dirty="0"/>
            </a:br>
            <a:r>
              <a:rPr lang="en-IN" sz="2800" dirty="0"/>
              <a:t>In the fourth iteration, the algorithm will</a:t>
            </a:r>
          </a:p>
          <a:p>
            <a:pPr marL="0" indent="0">
              <a:buNone/>
            </a:pPr>
            <a:r>
              <a:rPr lang="en-IN" sz="2800" dirty="0"/>
              <a:t>      find the goal node.</a:t>
            </a:r>
          </a:p>
          <a:p>
            <a:endParaRPr lang="en-IN" sz="2200" dirty="0"/>
          </a:p>
        </p:txBody>
      </p:sp>
      <p:pic>
        <p:nvPicPr>
          <p:cNvPr id="1026" name="Picture 2" descr="Uninformed Search Algorith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r="7115" b="10086"/>
          <a:stretch/>
        </p:blipFill>
        <p:spPr bwMode="auto">
          <a:xfrm>
            <a:off x="7531224" y="3032461"/>
            <a:ext cx="4051176" cy="33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031-A471-4E62-BE18-8DC8C63973C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9109166" cy="8229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Calibri"/>
              </a:rPr>
              <a:t>Properties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7646" y="1124745"/>
            <a:ext cx="10824754" cy="5132899"/>
          </a:xfrm>
        </p:spPr>
        <p:txBody>
          <a:bodyPr>
            <a:noAutofit/>
          </a:bodyPr>
          <a:lstStyle/>
          <a:p>
            <a:r>
              <a:rPr lang="en-IN" sz="2800" b="1" dirty="0"/>
              <a:t>Completeness:</a:t>
            </a:r>
            <a:r>
              <a:rPr lang="en-IN" sz="2800" dirty="0"/>
              <a:t> This algorithm is complete is if the branching factor is finite.</a:t>
            </a:r>
          </a:p>
          <a:p>
            <a:endParaRPr lang="en-IN" sz="2800" dirty="0"/>
          </a:p>
          <a:p>
            <a:r>
              <a:rPr lang="en-IN" sz="2800" b="1" dirty="0"/>
              <a:t>Time Complexity:</a:t>
            </a:r>
            <a:r>
              <a:rPr lang="en-IN" sz="2800" dirty="0"/>
              <a:t> Let's suppose b is the branching factor and depth is d then the worst-case time complexity is </a:t>
            </a:r>
            <a:r>
              <a:rPr lang="en-IN" sz="2800" b="1" dirty="0"/>
              <a:t>O(</a:t>
            </a:r>
            <a:r>
              <a:rPr lang="en-IN" sz="2800" b="1" dirty="0" err="1"/>
              <a:t>b</a:t>
            </a:r>
            <a:r>
              <a:rPr lang="en-IN" sz="2800" b="1" baseline="30000" dirty="0" err="1"/>
              <a:t>d</a:t>
            </a:r>
            <a:r>
              <a:rPr lang="en-IN" sz="2800" b="1" dirty="0"/>
              <a:t>)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r>
              <a:rPr lang="en-IN" sz="2800" b="1" dirty="0"/>
              <a:t>Space Complexity:</a:t>
            </a:r>
            <a:r>
              <a:rPr lang="en-IN" sz="2800" dirty="0"/>
              <a:t> The space complexity of IDDFS will be </a:t>
            </a:r>
            <a:r>
              <a:rPr lang="en-IN" sz="2800" b="1" dirty="0" smtClean="0"/>
              <a:t>O(</a:t>
            </a:r>
            <a:r>
              <a:rPr lang="en-IN" sz="2800" b="1" dirty="0" err="1"/>
              <a:t>b</a:t>
            </a:r>
            <a:r>
              <a:rPr lang="en-IN" sz="2800" b="1" baseline="30000" dirty="0" err="1"/>
              <a:t>d</a:t>
            </a:r>
            <a:r>
              <a:rPr lang="en-IN" sz="2800" b="1" dirty="0" smtClean="0"/>
              <a:t>)</a:t>
            </a:r>
            <a:r>
              <a:rPr lang="en-IN" sz="2800" dirty="0" smtClean="0"/>
              <a:t>.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dirty="0"/>
              <a:t>Optimal:</a:t>
            </a:r>
            <a:r>
              <a:rPr lang="en-IN" sz="2800" dirty="0"/>
              <a:t> IDDFS algorithm is optimal if path cost is a non- decreasing function of the depth of the node.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70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789"/>
            <a:ext cx="10972800" cy="5051005"/>
          </a:xfrm>
        </p:spPr>
        <p:txBody>
          <a:bodyPr/>
          <a:lstStyle/>
          <a:p>
            <a:r>
              <a:rPr lang="en-US" dirty="0" smtClean="0"/>
              <a:t>Type of Constraint Satisfaction Problem.</a:t>
            </a:r>
          </a:p>
          <a:p>
            <a:r>
              <a:rPr lang="en-US" dirty="0" smtClean="0"/>
              <a:t>Constraints :</a:t>
            </a:r>
          </a:p>
          <a:p>
            <a:pPr lvl="1"/>
            <a:r>
              <a:rPr lang="en-US" dirty="0" smtClean="0"/>
              <a:t>No two letter have same value</a:t>
            </a:r>
          </a:p>
          <a:p>
            <a:pPr lvl="1"/>
            <a:r>
              <a:rPr lang="en-US" dirty="0" smtClean="0"/>
              <a:t>Letters can have value between 0 – 9</a:t>
            </a:r>
          </a:p>
          <a:p>
            <a:pPr lvl="1"/>
            <a:endParaRPr lang="en-US" dirty="0"/>
          </a:p>
          <a:p>
            <a:pPr marL="2743200" lvl="6" indent="0">
              <a:buNone/>
            </a:pPr>
            <a:r>
              <a:rPr lang="en-US" dirty="0" smtClean="0"/>
              <a:t>	S	E	N	D</a:t>
            </a:r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r>
              <a:rPr lang="en-US" dirty="0" smtClean="0"/>
              <a:t>+	M	O	R	E	</a:t>
            </a:r>
          </a:p>
          <a:p>
            <a:pPr marL="2743200" lvl="6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pPr marL="2743200" lvl="6" indent="0">
              <a:buNone/>
            </a:pPr>
            <a:r>
              <a:rPr lang="en-US" dirty="0" smtClean="0"/>
              <a:t>M	O	N	E	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599" y="1"/>
            <a:ext cx="9030789" cy="809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 err="1" smtClean="0">
                <a:solidFill>
                  <a:prstClr val="black"/>
                </a:solidFill>
                <a:latin typeface="Calibri"/>
              </a:rPr>
              <a:t>CrypArithmetic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Problem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2895599" y="5447211"/>
            <a:ext cx="4876801" cy="8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7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21667"/>
            <a:ext cx="11560628" cy="57934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 letter always hold carryover </a:t>
            </a:r>
            <a:r>
              <a:rPr lang="en-US" dirty="0" err="1" smtClean="0"/>
              <a:t>i.e</a:t>
            </a:r>
            <a:r>
              <a:rPr lang="en-US" dirty="0" smtClean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+ M, if M = 1</a:t>
            </a:r>
          </a:p>
          <a:p>
            <a:pPr marL="0" indent="0">
              <a:buNone/>
            </a:pPr>
            <a:r>
              <a:rPr lang="en-US" dirty="0" smtClean="0"/>
              <a:t>      S + M &gt;=10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 = 9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E + 0(zero) = N</a:t>
            </a:r>
          </a:p>
          <a:p>
            <a:pPr marL="0" indent="0">
              <a:buNone/>
            </a:pPr>
            <a:r>
              <a:rPr lang="en-US" dirty="0" smtClean="0"/>
              <a:t>      Case 1: If C2 is 0 (means no carry over) then E = N (Not possible)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Case 2: If carry over means C2 = 1, then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Let E =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 + 0 + C2 = N =&gt; 5 + 0 + 1 = 6</a:t>
            </a:r>
          </a:p>
          <a:p>
            <a:pPr marL="0" indent="0">
              <a:buNone/>
            </a:pPr>
            <a:r>
              <a:rPr lang="en-US" dirty="0" smtClean="0"/>
              <a:t>       Means E = 5 &amp; N =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95599" y="1"/>
            <a:ext cx="9030789" cy="809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 err="1" smtClean="0">
                <a:solidFill>
                  <a:prstClr val="black"/>
                </a:solidFill>
                <a:latin typeface="Calibri"/>
              </a:rPr>
              <a:t>CrypArithmetic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Problem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19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8091"/>
            <a:ext cx="10972800" cy="5499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N + R = 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 + R =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Let R =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 + 9 = 15, but 9 is already assigned to 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 + R + C1 =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6 + 8 + 1 = 15, </a:t>
            </a:r>
          </a:p>
          <a:p>
            <a:pPr marL="0" indent="0">
              <a:buNone/>
            </a:pPr>
            <a:r>
              <a:rPr lang="en-US" dirty="0" smtClean="0"/>
              <a:t>It means R = 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599" y="1"/>
            <a:ext cx="9030789" cy="809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 err="1" smtClean="0">
                <a:solidFill>
                  <a:prstClr val="black"/>
                </a:solidFill>
                <a:latin typeface="Calibri"/>
              </a:rPr>
              <a:t>CrypArithmetic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Problem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1"/>
            <a:ext cx="10972800" cy="4846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D + E = 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 + 5 = 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Since it is providing carry means, D&gt;=5</a:t>
            </a:r>
          </a:p>
          <a:p>
            <a:pPr marL="0" indent="0">
              <a:buNone/>
            </a:pPr>
            <a:r>
              <a:rPr lang="en-US" dirty="0" smtClean="0"/>
              <a:t>    So, option for D are 5,6,7,8,9. All digits except 7 are already     assigned. So we assign 7 to D, therefore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7 + 5 = 12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Means D gets 7 and Y gets 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599" y="1"/>
            <a:ext cx="9030789" cy="809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 err="1" smtClean="0">
                <a:solidFill>
                  <a:prstClr val="black"/>
                </a:solidFill>
                <a:latin typeface="Calibri"/>
              </a:rPr>
              <a:t>CrypArithmetic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Problem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08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419" y="1329097"/>
            <a:ext cx="6485206" cy="49532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0AA8-0577-4257-9974-BEFDAA8B5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49" y="104504"/>
            <a:ext cx="1447800" cy="81716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95599" y="1"/>
            <a:ext cx="9030789" cy="809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 err="1" smtClean="0">
                <a:solidFill>
                  <a:prstClr val="black"/>
                </a:solidFill>
                <a:latin typeface="Calibri"/>
              </a:rPr>
              <a:t>CrypArithmetic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Problem</a:t>
            </a:r>
            <a:endParaRPr lang="en-IN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081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493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2021-11-16T11:06:28Z</dcterms:created>
  <dcterms:modified xsi:type="dcterms:W3CDTF">2021-11-17T05:46:17Z</dcterms:modified>
</cp:coreProperties>
</file>