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CA6A4-C08A-4A1C-AA1D-619FE13FE13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C0BD6-E072-4E63-BD76-C6B363F8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4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10F28-1193-4C95-B1C0-2ABC3B2086C2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564D26-F43B-47DA-A27A-3E093D4F7BE1}" type="slidenum">
              <a:rPr lang="en-US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91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8254F-7B15-497C-A73C-1D5172954887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33694C-F255-48D4-8F85-B13EE706BC70}" type="slidenum">
              <a:rPr lang="en-US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9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4CA52-BCD3-48C4-98B6-AE3DD82C6519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595BA4-5E88-457A-A1DF-410DCC023707}" type="slidenum">
              <a:rPr lang="en-US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86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B8114-4A07-4426-9106-89B9CD39A89D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DC143D-1D04-4099-A9A3-AAF408E8E065}" type="slidenum">
              <a:rPr lang="en-US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76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44265-01DF-462B-92BA-4A11DA7FCBC2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B52BDE-4E7D-4ED2-B3A0-20B01C6FFA31}" type="slidenum">
              <a:rPr lang="en-US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72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1F74B-C08A-41F8-9B49-48E0EDBD4EB9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23F756-B966-4132-BAF8-48A4685C7454}" type="slidenum">
              <a:rPr lang="en-US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49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3214F-DD07-46A3-81FF-2094224E3118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457255-77E6-4DE5-A989-63110DDE8C14}" type="slidenum">
              <a:rPr lang="en-US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63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BD0E2-1347-42CF-BE43-B6B46B69D76C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9CC37F-30BC-42D6-860A-FF7762532319}" type="slidenum">
              <a:rPr lang="en-US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69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2126F-4F6D-4C5C-8DAD-AB6B4E5D9BDD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F66027-8D15-4AE2-A6FC-EB1457382C55}" type="slidenum">
              <a:rPr lang="en-US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85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1493E-84AE-4651-99AE-B8D323943B94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2F615F-063D-418B-BD62-ED1FCA6F7E76}" type="slidenum">
              <a:rPr lang="en-US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9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05104-B28B-46EF-9356-19ABC6E3B683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A85735-2E55-4ACB-A90B-CCE02C0207C0}" type="slidenum">
              <a:rPr lang="en-US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50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E81178-74AE-4FA7-A1D3-6563BCA5A7FE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180BC8-2E72-458B-A229-570411AEDA75}" type="slidenum">
              <a:rPr lang="en-US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8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1A6BF2F-0F28-466D-89FC-D48DD0B1E10F}" type="datetime3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prstClr val="black"/>
                </a:solidFill>
                <a:latin typeface="Calibri"/>
              </a:rPr>
              <a:t>Semantic </a:t>
            </a:r>
            <a:r>
              <a:rPr lang="en-US" sz="3600" b="1" dirty="0" smtClean="0">
                <a:solidFill>
                  <a:prstClr val="black"/>
                </a:solidFill>
                <a:latin typeface="Calibri"/>
              </a:rPr>
              <a:t>Tableaux in Propositional Logic</a:t>
            </a:r>
            <a:endParaRPr lang="en-US" sz="36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100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Content Placeholder 7"/>
          <p:cNvSpPr>
            <a:spLocks noGrp="1"/>
          </p:cNvSpPr>
          <p:nvPr>
            <p:ph idx="1"/>
          </p:nvPr>
        </p:nvSpPr>
        <p:spPr>
          <a:xfrm>
            <a:off x="705394" y="1149530"/>
            <a:ext cx="10071464" cy="5381899"/>
          </a:xfrm>
        </p:spPr>
        <p:txBody>
          <a:bodyPr/>
          <a:lstStyle/>
          <a:p>
            <a:r>
              <a:rPr lang="en-US" dirty="0"/>
              <a:t>A semantic tableau is a tree representing all the ways </a:t>
            </a:r>
            <a:r>
              <a:rPr lang="en-US" dirty="0" smtClean="0"/>
              <a:t>the</a:t>
            </a:r>
          </a:p>
          <a:p>
            <a:pPr marL="0" indent="0">
              <a:buNone/>
            </a:pPr>
            <a:r>
              <a:rPr lang="en-US" dirty="0" smtClean="0"/>
              <a:t>    conjunction </a:t>
            </a:r>
            <a:r>
              <a:rPr lang="en-US" dirty="0"/>
              <a:t>of the formulas at the root can be true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expand the formulas based on the structure of the</a:t>
            </a:r>
          </a:p>
          <a:p>
            <a:pPr marL="0" indent="0">
              <a:buNone/>
            </a:pPr>
            <a:r>
              <a:rPr lang="en-US" dirty="0" smtClean="0"/>
              <a:t>    compound </a:t>
            </a:r>
            <a:r>
              <a:rPr lang="en-US" dirty="0"/>
              <a:t>formulas. This expansion forms a tree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all branches in the tableau lead to a contradiction, then</a:t>
            </a:r>
          </a:p>
          <a:p>
            <a:pPr marL="0" indent="0">
              <a:buNone/>
            </a:pPr>
            <a:r>
              <a:rPr lang="en-US" dirty="0" smtClean="0"/>
              <a:t>    there </a:t>
            </a:r>
            <a:r>
              <a:rPr lang="en-US" dirty="0"/>
              <a:t>is no way the conjunction of the formulas at the </a:t>
            </a:r>
            <a:r>
              <a:rPr lang="en-US" dirty="0" smtClean="0"/>
              <a:t>  root can</a:t>
            </a:r>
            <a:r>
              <a:rPr lang="en-US" dirty="0"/>
              <a:t> </a:t>
            </a:r>
            <a:r>
              <a:rPr lang="en-US" dirty="0" smtClean="0"/>
              <a:t>  be </a:t>
            </a:r>
            <a:r>
              <a:rPr lang="en-US" dirty="0"/>
              <a:t>true.</a:t>
            </a:r>
          </a:p>
          <a:p>
            <a:pPr algn="just">
              <a:lnSpc>
                <a:spcPct val="150000"/>
              </a:lnSpc>
              <a:buFont typeface="Arial" charset="0"/>
              <a:buNone/>
              <a:defRPr/>
            </a:pP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792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745" y="1110344"/>
            <a:ext cx="7156083" cy="559605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1925CB-E585-44D9-8CBC-4AB27EC1D6E6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prstClr val="black"/>
                </a:solidFill>
              </a:rPr>
              <a:t>Semantic </a:t>
            </a:r>
            <a:r>
              <a:rPr lang="en-US" sz="3600" b="1" dirty="0" smtClean="0">
                <a:solidFill>
                  <a:prstClr val="black"/>
                </a:solidFill>
              </a:rPr>
              <a:t>Tableaux Validity Rules</a:t>
            </a: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823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D7C56F-5B7E-4D50-835D-25339BB54E76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prstClr val="black"/>
                </a:solidFill>
              </a:rPr>
              <a:t>Semantic </a:t>
            </a:r>
            <a:r>
              <a:rPr lang="en-US" sz="3600" b="1" dirty="0" smtClean="0">
                <a:solidFill>
                  <a:prstClr val="black"/>
                </a:solidFill>
              </a:rPr>
              <a:t>Tableaux</a:t>
            </a: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5600" y="953284"/>
            <a:ext cx="7123611" cy="572186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379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271EDB-E973-44D7-9A7A-AC2476C7B6C9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</a:rPr>
              <a:t>Semantic </a:t>
            </a:r>
            <a:r>
              <a:rPr lang="en-US" sz="3600" b="1" dirty="0">
                <a:solidFill>
                  <a:prstClr val="black"/>
                </a:solidFill>
              </a:rPr>
              <a:t>Tableaux Validity Rules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16" y="965943"/>
            <a:ext cx="7210382" cy="565692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55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4DD459-E396-4DBD-A388-B5E9ED45D545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</a:rPr>
              <a:t>Semantic </a:t>
            </a:r>
            <a:r>
              <a:rPr lang="en-US" sz="3600" b="1" dirty="0">
                <a:solidFill>
                  <a:prstClr val="black"/>
                </a:solidFill>
              </a:rPr>
              <a:t>Tableaux Validity Rules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19" y="1120189"/>
            <a:ext cx="7053943" cy="520929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582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2B4DEC-142F-4B05-BAB1-A05080CD81A5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</a:rPr>
              <a:t>Semantic </a:t>
            </a:r>
            <a:r>
              <a:rPr lang="en-US" sz="3600" b="1" dirty="0">
                <a:solidFill>
                  <a:prstClr val="black"/>
                </a:solidFill>
              </a:rPr>
              <a:t>Tableaux Validity Rules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282" y="1394915"/>
            <a:ext cx="7989842" cy="532656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139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94D868-51BE-4E5E-8594-41D1246F4266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</a:rPr>
              <a:t>Semantic </a:t>
            </a:r>
            <a:r>
              <a:rPr lang="en-US" sz="3600" b="1" dirty="0">
                <a:solidFill>
                  <a:prstClr val="black"/>
                </a:solidFill>
              </a:rPr>
              <a:t>Tableaux Validity Rules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495" y="1066801"/>
            <a:ext cx="9326907" cy="518161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71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2B4DD3-0347-4F7E-9921-DE83F5622E51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862005"/>
              </p:ext>
            </p:extLst>
          </p:nvPr>
        </p:nvGraphicFramePr>
        <p:xfrm>
          <a:off x="2011681" y="1280164"/>
          <a:ext cx="7289074" cy="46895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8172">
                  <a:extLst>
                    <a:ext uri="{9D8B030D-6E8A-4147-A177-3AD203B41FA5}">
                      <a16:colId xmlns:a16="http://schemas.microsoft.com/office/drawing/2014/main" val="4228820189"/>
                    </a:ext>
                  </a:extLst>
                </a:gridCol>
                <a:gridCol w="948172">
                  <a:extLst>
                    <a:ext uri="{9D8B030D-6E8A-4147-A177-3AD203B41FA5}">
                      <a16:colId xmlns:a16="http://schemas.microsoft.com/office/drawing/2014/main" val="3674187957"/>
                    </a:ext>
                  </a:extLst>
                </a:gridCol>
                <a:gridCol w="948172">
                  <a:extLst>
                    <a:ext uri="{9D8B030D-6E8A-4147-A177-3AD203B41FA5}">
                      <a16:colId xmlns:a16="http://schemas.microsoft.com/office/drawing/2014/main" val="2790851478"/>
                    </a:ext>
                  </a:extLst>
                </a:gridCol>
                <a:gridCol w="948172">
                  <a:extLst>
                    <a:ext uri="{9D8B030D-6E8A-4147-A177-3AD203B41FA5}">
                      <a16:colId xmlns:a16="http://schemas.microsoft.com/office/drawing/2014/main" val="2419974258"/>
                    </a:ext>
                  </a:extLst>
                </a:gridCol>
                <a:gridCol w="948172">
                  <a:extLst>
                    <a:ext uri="{9D8B030D-6E8A-4147-A177-3AD203B41FA5}">
                      <a16:colId xmlns:a16="http://schemas.microsoft.com/office/drawing/2014/main" val="2868402826"/>
                    </a:ext>
                  </a:extLst>
                </a:gridCol>
                <a:gridCol w="1283984">
                  <a:extLst>
                    <a:ext uri="{9D8B030D-6E8A-4147-A177-3AD203B41FA5}">
                      <a16:colId xmlns:a16="http://schemas.microsoft.com/office/drawing/2014/main" val="256654258"/>
                    </a:ext>
                  </a:extLst>
                </a:gridCol>
                <a:gridCol w="1264230">
                  <a:extLst>
                    <a:ext uri="{9D8B030D-6E8A-4147-A177-3AD203B41FA5}">
                      <a16:colId xmlns:a16="http://schemas.microsoft.com/office/drawing/2014/main" val="609320907"/>
                    </a:ext>
                  </a:extLst>
                </a:gridCol>
              </a:tblGrid>
              <a:tr h="521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B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B-&gt;C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</a:rPr>
                        <a:t>DvC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B&lt;-&gt;~D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~(B&amp;C)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1575577"/>
                  </a:ext>
                </a:extLst>
              </a:tr>
              <a:tr h="521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116383"/>
                  </a:ext>
                </a:extLst>
              </a:tr>
              <a:tr h="521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463605"/>
                  </a:ext>
                </a:extLst>
              </a:tr>
              <a:tr h="521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632175"/>
                  </a:ext>
                </a:extLst>
              </a:tr>
              <a:tr h="521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3765"/>
                  </a:ext>
                </a:extLst>
              </a:tr>
              <a:tr h="521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5045325"/>
                  </a:ext>
                </a:extLst>
              </a:tr>
              <a:tr h="521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606833"/>
                  </a:ext>
                </a:extLst>
              </a:tr>
              <a:tr h="521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296046"/>
                  </a:ext>
                </a:extLst>
              </a:tr>
              <a:tr h="521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0516368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</a:rPr>
              <a:t>Example</a:t>
            </a:r>
            <a:endParaRPr lang="en-US" sz="360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12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8737600" y="4323806"/>
            <a:ext cx="2496457" cy="3918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1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counter example: stack premises and negate conclusion.</a:t>
            </a:r>
          </a:p>
          <a:p>
            <a:endParaRPr lang="en-US" dirty="0"/>
          </a:p>
          <a:p>
            <a:r>
              <a:rPr lang="en-US" dirty="0" smtClean="0"/>
              <a:t>Apply rule: stacking first</a:t>
            </a:r>
          </a:p>
          <a:p>
            <a:endParaRPr lang="en-US" dirty="0"/>
          </a:p>
          <a:p>
            <a:r>
              <a:rPr lang="en-US" dirty="0" smtClean="0"/>
              <a:t>Check for contradiction: close contradicting branch</a:t>
            </a:r>
          </a:p>
          <a:p>
            <a:endParaRPr lang="en-US" dirty="0"/>
          </a:p>
          <a:p>
            <a:r>
              <a:rPr lang="en-US" dirty="0" smtClean="0"/>
              <a:t>Read the answer: All closed = valid, Even one open = Invalid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F6045F-38B0-4DBB-B01B-805291FC2D01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</a:rPr>
              <a:t>Semantic </a:t>
            </a:r>
            <a:r>
              <a:rPr lang="en-US" sz="3600" b="1" dirty="0">
                <a:solidFill>
                  <a:prstClr val="black"/>
                </a:solidFill>
              </a:rPr>
              <a:t>Tableaux </a:t>
            </a:r>
            <a:r>
              <a:rPr lang="en-US" sz="3600" b="1" dirty="0" smtClean="0">
                <a:solidFill>
                  <a:prstClr val="black"/>
                </a:solidFill>
              </a:rPr>
              <a:t>Method</a:t>
            </a:r>
            <a:endParaRPr lang="en-US" sz="360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>
              <a:solidFill>
                <a:prstClr val="black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705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51BC17-3D02-4054-9F5D-37EE63C83E97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</a:rPr>
              <a:t>Example</a:t>
            </a:r>
            <a:endParaRPr lang="en-US" sz="360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12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074" y="1319211"/>
            <a:ext cx="6662057" cy="530543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0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3406"/>
            <a:ext cx="10972800" cy="5002759"/>
          </a:xfrm>
        </p:spPr>
        <p:txBody>
          <a:bodyPr/>
          <a:lstStyle/>
          <a:p>
            <a:r>
              <a:rPr lang="en-US" dirty="0" smtClean="0"/>
              <a:t>Resolution refutation is another simple method to prove a formula by contradiction where negation of goal to be proved is added to given set of clauses and shown that there is a refutation in new set using resolution principle.</a:t>
            </a:r>
          </a:p>
          <a:p>
            <a:r>
              <a:rPr lang="en-US" dirty="0" smtClean="0"/>
              <a:t>Clause is a special type of formula which is expressed using {v,~} operators.</a:t>
            </a:r>
          </a:p>
          <a:p>
            <a:r>
              <a:rPr lang="en-US" dirty="0" smtClean="0"/>
              <a:t>During resolution we need to identify two clauses, one with positive atom(P) and other with negative atom(~P) for the application of resolution rule which is based on modus </a:t>
            </a:r>
            <a:r>
              <a:rPr lang="en-US" dirty="0" err="1" smtClean="0"/>
              <a:t>ponen</a:t>
            </a:r>
            <a:r>
              <a:rPr lang="en-US" dirty="0" smtClean="0"/>
              <a:t> inference rule.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E44908-1239-4C24-9B4A-82906C8B6A92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</a:rPr>
              <a:t>Resolution In Propositional Logic</a:t>
            </a:r>
            <a:endParaRPr lang="en-US" sz="360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73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553999-8D02-4A5E-A201-D14310061DBD}" type="datetime3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prstClr val="black"/>
                </a:solidFill>
              </a:rPr>
              <a:t>Semantic Tableaux in Propositional Logic</a:t>
            </a:r>
          </a:p>
        </p:txBody>
      </p:sp>
      <p:pic>
        <p:nvPicPr>
          <p:cNvPr id="4100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Content Placeholder 7"/>
          <p:cNvSpPr>
            <a:spLocks noGrp="1"/>
          </p:cNvSpPr>
          <p:nvPr>
            <p:ph idx="1"/>
          </p:nvPr>
        </p:nvSpPr>
        <p:spPr>
          <a:xfrm>
            <a:off x="1018903" y="1332411"/>
            <a:ext cx="9953897" cy="502394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path of the tree represents the conjunction of the </a:t>
            </a:r>
            <a:r>
              <a:rPr lang="en-US" dirty="0" smtClean="0"/>
              <a:t>formulas along </a:t>
            </a:r>
            <a:r>
              <a:rPr lang="en-US" dirty="0"/>
              <a:t>the path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Semantic tableaux was invented by E.W. Beth and J. </a:t>
            </a:r>
            <a:r>
              <a:rPr lang="en-US" dirty="0" err="1" smtClean="0"/>
              <a:t>Hintikka</a:t>
            </a:r>
            <a:r>
              <a:rPr lang="en-US" dirty="0"/>
              <a:t> </a:t>
            </a:r>
            <a:r>
              <a:rPr lang="en-US" dirty="0" smtClean="0"/>
              <a:t>(1965</a:t>
            </a:r>
            <a:r>
              <a:rPr lang="en-US" dirty="0"/>
              <a:t>).</a:t>
            </a:r>
            <a:r>
              <a:rPr lang="en-US" sz="2400" dirty="0" smtClean="0"/>
              <a:t> </a:t>
            </a:r>
            <a:endParaRPr lang="en-US" sz="2400" dirty="0"/>
          </a:p>
          <a:p>
            <a:pPr algn="just">
              <a:lnSpc>
                <a:spcPct val="150000"/>
              </a:lnSpc>
              <a:buFont typeface="Arial" charset="0"/>
              <a:buNone/>
              <a:defRPr/>
            </a:pP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12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3406"/>
            <a:ext cx="10972800" cy="5002759"/>
          </a:xfrm>
        </p:spPr>
        <p:txBody>
          <a:bodyPr/>
          <a:lstStyle/>
          <a:p>
            <a:r>
              <a:rPr lang="en-US" dirty="0" smtClean="0"/>
              <a:t>Resolution method is most favored for developing computer based theorem provers.</a:t>
            </a:r>
          </a:p>
          <a:p>
            <a:r>
              <a:rPr lang="en-US" dirty="0" smtClean="0"/>
              <a:t>Automatic theorem provers using resolution are simple and efficient systems.</a:t>
            </a:r>
          </a:p>
          <a:p>
            <a:r>
              <a:rPr lang="en-US" dirty="0" smtClean="0"/>
              <a:t>This approach is efficient as compared to natural deduction.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E44908-1239-4C24-9B4A-82906C8B6A92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</a:rPr>
              <a:t>Resolution In Propositional Logic</a:t>
            </a:r>
            <a:endParaRPr lang="en-US" sz="360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72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3406"/>
            <a:ext cx="10972800" cy="5002759"/>
          </a:xfrm>
        </p:spPr>
        <p:txBody>
          <a:bodyPr/>
          <a:lstStyle/>
          <a:p>
            <a:r>
              <a:rPr lang="en-US" dirty="0" smtClean="0"/>
              <a:t>A formula is in its normal form if it is constructed using only natural connectives {~,v,</a:t>
            </a:r>
            <a:r>
              <a:rPr lang="en-US" sz="2800" dirty="0" smtClean="0"/>
              <a:t>ꓥ</a:t>
            </a:r>
            <a:r>
              <a:rPr lang="en-US" dirty="0" smtClean="0"/>
              <a:t>}.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 literal is simply an atom </a:t>
            </a:r>
            <a:r>
              <a:rPr lang="en-US" dirty="0" smtClean="0"/>
              <a:t>(positive atom) or negation of an atom (negative atom).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formula of the form L1 v …..v Ln is called disjunction of literals and a formula of the form L1</a:t>
            </a:r>
            <a:r>
              <a:rPr lang="en-US" dirty="0"/>
              <a:t> </a:t>
            </a:r>
            <a:r>
              <a:rPr lang="en-US" sz="2800" dirty="0" smtClean="0"/>
              <a:t>ꓥ……</a:t>
            </a:r>
            <a:r>
              <a:rPr lang="en-US" sz="2800" dirty="0"/>
              <a:t> </a:t>
            </a:r>
            <a:r>
              <a:rPr lang="en-US" sz="2800" dirty="0" smtClean="0"/>
              <a:t>ꓥ </a:t>
            </a:r>
            <a:r>
              <a:rPr lang="en-US" dirty="0"/>
              <a:t>Ln is called </a:t>
            </a:r>
            <a:r>
              <a:rPr lang="en-US" dirty="0" smtClean="0"/>
              <a:t>conjunction of literals.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E44908-1239-4C24-9B4A-82906C8B6A92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</a:rPr>
              <a:t>Conjunctive and Disjunctive Normal Forms</a:t>
            </a:r>
            <a:endParaRPr lang="en-US" sz="360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997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8537"/>
            <a:ext cx="10972800" cy="4767627"/>
          </a:xfrm>
        </p:spPr>
        <p:txBody>
          <a:bodyPr/>
          <a:lstStyle/>
          <a:p>
            <a:r>
              <a:rPr lang="en-US" dirty="0" smtClean="0"/>
              <a:t>In Disjunctive Normal Form (DNF), a formula is represented in the form (L1 </a:t>
            </a:r>
            <a:r>
              <a:rPr lang="en-US" sz="2800" dirty="0" smtClean="0"/>
              <a:t>ꓥ …..</a:t>
            </a:r>
            <a:r>
              <a:rPr lang="en-US" sz="2800" dirty="0"/>
              <a:t> </a:t>
            </a:r>
            <a:r>
              <a:rPr lang="en-US" sz="2800" dirty="0" smtClean="0"/>
              <a:t>ꓥ </a:t>
            </a:r>
            <a:r>
              <a:rPr lang="en-US" dirty="0" smtClean="0"/>
              <a:t>Ln) v……v(Li</a:t>
            </a:r>
            <a:r>
              <a:rPr lang="en-US" dirty="0"/>
              <a:t> </a:t>
            </a:r>
            <a:r>
              <a:rPr lang="en-US" sz="2800" dirty="0"/>
              <a:t>ꓥ</a:t>
            </a:r>
            <a:r>
              <a:rPr lang="en-US" dirty="0"/>
              <a:t> </a:t>
            </a:r>
            <a:r>
              <a:rPr lang="en-US" dirty="0" smtClean="0"/>
              <a:t>…….</a:t>
            </a:r>
            <a:r>
              <a:rPr lang="en-US" dirty="0"/>
              <a:t> </a:t>
            </a:r>
            <a:r>
              <a:rPr lang="en-US" sz="2800" dirty="0"/>
              <a:t>ꓥ</a:t>
            </a:r>
            <a:r>
              <a:rPr lang="en-US" dirty="0"/>
              <a:t> </a:t>
            </a:r>
            <a:r>
              <a:rPr lang="en-US" dirty="0" smtClean="0"/>
              <a:t>Lm) where all L’s are literals. The Disjunctive Normal Form is disjunction of conjunction.</a:t>
            </a:r>
          </a:p>
          <a:p>
            <a:endParaRPr lang="en-US" dirty="0"/>
          </a:p>
          <a:p>
            <a:r>
              <a:rPr lang="en-US" dirty="0" smtClean="0"/>
              <a:t>Conjunctive Normal Form (CNF) is conjunction of disjunction. The formula is represented in the form </a:t>
            </a:r>
            <a:r>
              <a:rPr lang="en-US" dirty="0"/>
              <a:t>(L1 </a:t>
            </a:r>
            <a:r>
              <a:rPr lang="en-US" sz="2800" dirty="0"/>
              <a:t>v</a:t>
            </a:r>
            <a:r>
              <a:rPr lang="en-US" sz="2800" dirty="0" smtClean="0"/>
              <a:t> </a:t>
            </a:r>
            <a:r>
              <a:rPr lang="en-US" sz="2800" dirty="0"/>
              <a:t>….. v</a:t>
            </a:r>
            <a:r>
              <a:rPr lang="en-US" sz="2800" dirty="0" smtClean="0"/>
              <a:t> </a:t>
            </a:r>
            <a:r>
              <a:rPr lang="en-US" dirty="0"/>
              <a:t>Ln) </a:t>
            </a:r>
            <a:r>
              <a:rPr lang="en-US" sz="2800" dirty="0"/>
              <a:t>ꓥ</a:t>
            </a:r>
            <a:r>
              <a:rPr lang="en-US" dirty="0"/>
              <a:t> </a:t>
            </a:r>
            <a:r>
              <a:rPr lang="en-US" dirty="0" smtClean="0"/>
              <a:t>……</a:t>
            </a:r>
            <a:r>
              <a:rPr lang="en-US" dirty="0"/>
              <a:t> </a:t>
            </a:r>
            <a:r>
              <a:rPr lang="en-US" sz="2800" dirty="0"/>
              <a:t>ꓥ</a:t>
            </a:r>
            <a:r>
              <a:rPr lang="en-US" dirty="0" smtClean="0"/>
              <a:t>(Li v…….v Lm), where all L’s are literals.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7B8114-4A07-4426-9106-89B9CD39A89D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</a:rPr>
              <a:t>Conjunctive and Disjunctive Normal Forms</a:t>
            </a:r>
            <a:endParaRPr lang="en-US" sz="360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61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8537"/>
            <a:ext cx="10972800" cy="47676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following steps are involved for converting a given formula into its CNF representation by using equivalence laws:</a:t>
            </a:r>
          </a:p>
          <a:p>
            <a:pPr marL="514350" indent="-514350">
              <a:buAutoNum type="arabicPeriod"/>
            </a:pPr>
            <a:r>
              <a:rPr lang="en-US" dirty="0" smtClean="0"/>
              <a:t>Eliminate -- &gt; </a:t>
            </a:r>
            <a:r>
              <a:rPr lang="en-US" dirty="0" smtClean="0">
                <a:sym typeface="Wingdings" panose="05000000000000000000" pitchFamily="2" charset="2"/>
              </a:rPr>
              <a:t>and &lt; -- &gt; by using following equivalence laws.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P -- &gt; Q = ~P v Q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P &lt; -- &gt; Q = (P -- &gt; Q) </a:t>
            </a:r>
            <a:r>
              <a:rPr lang="en-US" dirty="0" smtClean="0"/>
              <a:t>ꓥ (Q -- &gt; P)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        = (~P v Q) </a:t>
            </a:r>
            <a:r>
              <a:rPr lang="en-US" dirty="0" smtClean="0"/>
              <a:t>ꓥ (~Q v P)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2. Eliminate double negation signs by using ~~P = P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7B8114-4A07-4426-9106-89B9CD39A89D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</a:rPr>
              <a:t>Conversion of a Formula to its CNF</a:t>
            </a:r>
            <a:endParaRPr lang="en-US" sz="360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0476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8537"/>
            <a:ext cx="10972800" cy="47676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Use De Morgan’s law to push ~(negation) immediately before atomic formula.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~(P </a:t>
            </a:r>
            <a:r>
              <a:rPr lang="en-US" sz="2800" dirty="0" smtClean="0"/>
              <a:t>ꓥ</a:t>
            </a:r>
            <a:r>
              <a:rPr lang="en-US" dirty="0" smtClean="0"/>
              <a:t> Q) = ~P v ~Q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~(P v Q) = ~P </a:t>
            </a:r>
            <a:r>
              <a:rPr lang="en-US" sz="2800" dirty="0" smtClean="0"/>
              <a:t>ꓥ ~Q</a:t>
            </a: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4. Use distributive law to get CNF</a:t>
            </a:r>
          </a:p>
          <a:p>
            <a:pPr marL="0" indent="0"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	P v (Q </a:t>
            </a:r>
            <a:r>
              <a:rPr lang="en-US" sz="2800" dirty="0" smtClean="0"/>
              <a:t>ꓥ R) = (P v Q) ꓥ (P v R)</a:t>
            </a:r>
            <a:endParaRPr lang="en-US" sz="2800" dirty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7B8114-4A07-4426-9106-89B9CD39A89D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</a:rPr>
              <a:t>Conversion of a Formula to its CNF</a:t>
            </a:r>
            <a:endParaRPr lang="en-US" sz="360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5556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8537"/>
            <a:ext cx="10972800" cy="47676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A clause is a special formula expressed as disjunction of literals. If a clause contains only one literal, then it is called unit clause.</a:t>
            </a: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A CNF representation of a formula is of the form (C1 </a:t>
            </a:r>
            <a:r>
              <a:rPr lang="en-US" sz="2800" dirty="0" smtClean="0"/>
              <a:t>ꓥ C2 ꓥ……</a:t>
            </a:r>
            <a:r>
              <a:rPr lang="en-US" sz="2800" dirty="0"/>
              <a:t> </a:t>
            </a:r>
            <a:r>
              <a:rPr lang="en-US" sz="2800" dirty="0" smtClean="0"/>
              <a:t>ꓥCn), where each C’s is a clause.</a:t>
            </a:r>
            <a:endParaRPr lang="en-US" sz="2800" dirty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7B8114-4A07-4426-9106-89B9CD39A89D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</a:rPr>
              <a:t>Clause in Resolution</a:t>
            </a:r>
            <a:endParaRPr lang="en-US" sz="360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074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two clauses C1 and C2 contain a complementary pair of literals {L,~L}, then these clauses may be resolved together by deleting L from C1 and ~L from C2 and a new clause is constructed by the disjunction of the remaining literals in C1 and C2.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new clause thus generated is called </a:t>
            </a:r>
            <a:r>
              <a:rPr lang="en-US" dirty="0" err="1" smtClean="0"/>
              <a:t>resolvent</a:t>
            </a:r>
            <a:r>
              <a:rPr lang="en-US" dirty="0" smtClean="0"/>
              <a:t> of C1 and C2.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7B8114-4A07-4426-9106-89B9CD39A89D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err="1" smtClean="0">
                <a:solidFill>
                  <a:prstClr val="black"/>
                </a:solidFill>
              </a:rPr>
              <a:t>Resolvent</a:t>
            </a:r>
            <a:r>
              <a:rPr lang="en-US" sz="3600" b="1" dirty="0" smtClean="0">
                <a:solidFill>
                  <a:prstClr val="black"/>
                </a:solidFill>
              </a:rPr>
              <a:t> Of Clause</a:t>
            </a:r>
            <a:endParaRPr lang="en-US" sz="360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74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resolving two clauses(parents), only one pair of complementary literals are resolved and remaining literals of both the parents are combined with disjunction operator.</a:t>
            </a:r>
          </a:p>
          <a:p>
            <a:r>
              <a:rPr lang="en-US" dirty="0" smtClean="0"/>
              <a:t>If the </a:t>
            </a:r>
            <a:r>
              <a:rPr lang="en-US" dirty="0" err="1" smtClean="0"/>
              <a:t>resolvent</a:t>
            </a:r>
            <a:r>
              <a:rPr lang="en-US" dirty="0" smtClean="0"/>
              <a:t> contains one or more pair of complementary literals, then the </a:t>
            </a:r>
            <a:r>
              <a:rPr lang="en-US" dirty="0" err="1" smtClean="0"/>
              <a:t>resolvent</a:t>
            </a:r>
            <a:r>
              <a:rPr lang="en-US" dirty="0" smtClean="0"/>
              <a:t> automatically becomes true.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If </a:t>
            </a:r>
            <a:r>
              <a:rPr lang="en-US" dirty="0" err="1" smtClean="0"/>
              <a:t>resolvent</a:t>
            </a:r>
            <a:r>
              <a:rPr lang="en-US" dirty="0" smtClean="0"/>
              <a:t> of two clauses is R = P v ~P v C, where C is remaining clause, then R = true v C = True.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7B8114-4A07-4426-9106-89B9CD39A89D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err="1" smtClean="0">
                <a:solidFill>
                  <a:prstClr val="black"/>
                </a:solidFill>
              </a:rPr>
              <a:t>Resolvent</a:t>
            </a:r>
            <a:r>
              <a:rPr lang="en-US" sz="3600" b="1" dirty="0" smtClean="0">
                <a:solidFill>
                  <a:prstClr val="black"/>
                </a:solidFill>
              </a:rPr>
              <a:t> Of Clause</a:t>
            </a:r>
            <a:endParaRPr lang="en-US" sz="360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329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06769"/>
            <a:ext cx="10972800" cy="471939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. Consider two clauses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C1 = P v Q v ~R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C2 = ~Q v W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P v Q v ~</a:t>
            </a:r>
            <a:r>
              <a:rPr lang="en-US" dirty="0" smtClean="0"/>
              <a:t>R			~Q v 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P v ~R v W</a:t>
            </a:r>
          </a:p>
          <a:p>
            <a:pPr marL="0" indent="0">
              <a:buNone/>
            </a:pPr>
            <a:r>
              <a:rPr lang="en-US" dirty="0" smtClean="0"/>
              <a:t>Thus, </a:t>
            </a:r>
            <a:r>
              <a:rPr lang="en-US" dirty="0" err="1" smtClean="0"/>
              <a:t>resolvent</a:t>
            </a:r>
            <a:r>
              <a:rPr lang="en-US" smtClean="0"/>
              <a:t>(P v Q v ~R, ~Q v W) = P v ~R v W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7B8114-4A07-4426-9106-89B9CD39A89D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err="1" smtClean="0">
                <a:solidFill>
                  <a:prstClr val="black"/>
                </a:solidFill>
              </a:rPr>
              <a:t>Resolvent</a:t>
            </a:r>
            <a:r>
              <a:rPr lang="en-US" sz="3600" b="1" dirty="0" smtClean="0">
                <a:solidFill>
                  <a:prstClr val="black"/>
                </a:solidFill>
              </a:rPr>
              <a:t> Of Clause</a:t>
            </a:r>
            <a:endParaRPr lang="en-US" sz="360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614202" y="3699803"/>
            <a:ext cx="1041010" cy="6611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358597" y="3699803"/>
            <a:ext cx="1083213" cy="66118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890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06769"/>
            <a:ext cx="10972800" cy="471939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prove: KB |= x</a:t>
            </a:r>
          </a:p>
          <a:p>
            <a:r>
              <a:rPr lang="en-US" dirty="0" smtClean="0"/>
              <a:t>Disapprove: </a:t>
            </a:r>
            <a:r>
              <a:rPr lang="en-US" dirty="0" err="1" smtClean="0"/>
              <a:t>KB,~x</a:t>
            </a:r>
            <a:endParaRPr lang="en-US" dirty="0" smtClean="0"/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Convert KB to the CNF form</a:t>
            </a:r>
          </a:p>
          <a:p>
            <a:r>
              <a:rPr lang="en-US" dirty="0" smtClean="0"/>
              <a:t>Apply iteratively the resolution rule starting from KB, ~x(in CNF form)</a:t>
            </a:r>
          </a:p>
          <a:p>
            <a:r>
              <a:rPr lang="en-US" dirty="0" smtClean="0"/>
              <a:t>Stop When:-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7B8114-4A07-4426-9106-89B9CD39A89D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</a:rPr>
              <a:t>Algorithm for Resolution</a:t>
            </a:r>
            <a:endParaRPr lang="en-US" sz="360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4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53C2799-79BF-4876-8265-89C1DB1DDBD4}" type="datetime3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/>
              <a:t>General Form of Tableaux</a:t>
            </a: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4100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5851" y="1011361"/>
            <a:ext cx="8382596" cy="524802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89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06769"/>
            <a:ext cx="10972800" cy="4719395"/>
          </a:xfrm>
        </p:spPr>
        <p:txBody>
          <a:bodyPr/>
          <a:lstStyle/>
          <a:p>
            <a:pPr marL="571500" indent="-571500">
              <a:buAutoNum type="romanLcPeriod"/>
            </a:pPr>
            <a:r>
              <a:rPr lang="en-US" dirty="0" smtClean="0"/>
              <a:t>Contradiction (empty clause) is reached: A, ~A -&gt; Ø</a:t>
            </a:r>
          </a:p>
          <a:p>
            <a:pPr marL="571500" indent="-571500">
              <a:buAutoNum type="romanL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Proves entailment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ii. No more new sentences can be derived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Disproves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7B8114-4A07-4426-9106-89B9CD39A89D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</a:rPr>
              <a:t>Algorithm for Resolution</a:t>
            </a:r>
            <a:endParaRPr lang="en-US" sz="360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448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06769"/>
            <a:ext cx="10972800" cy="471939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KB: [P -- &gt; Q, Q --&gt; R </a:t>
            </a:r>
            <a:r>
              <a:rPr lang="en-US" sz="2800" dirty="0" smtClean="0"/>
              <a:t>ꓥ </a:t>
            </a:r>
            <a:r>
              <a:rPr lang="en-US" dirty="0"/>
              <a:t>S]</a:t>
            </a:r>
          </a:p>
          <a:p>
            <a:pPr marL="0" indent="0">
              <a:buNone/>
            </a:pPr>
            <a:r>
              <a:rPr lang="en-US" dirty="0"/>
              <a:t>KB in CNF: [~P v Q , ~Q v R , ~Q v S]</a:t>
            </a:r>
          </a:p>
          <a:p>
            <a:pPr marL="0" indent="0">
              <a:buNone/>
            </a:pPr>
            <a:r>
              <a:rPr lang="en-US" dirty="0"/>
              <a:t>Resolve KB(1) &amp; KB(2) producing: ~P v R (</a:t>
            </a:r>
            <a:r>
              <a:rPr lang="en-US" dirty="0" err="1"/>
              <a:t>i.e</a:t>
            </a:r>
            <a:r>
              <a:rPr lang="en-US" dirty="0"/>
              <a:t>, P -- &gt; R)</a:t>
            </a:r>
          </a:p>
          <a:p>
            <a:pPr marL="0" indent="0">
              <a:buNone/>
            </a:pPr>
            <a:r>
              <a:rPr lang="en-US" dirty="0"/>
              <a:t>Resolve KB(1) &amp; KB(3) producing: ~P v S (</a:t>
            </a:r>
            <a:r>
              <a:rPr lang="en-US" dirty="0" err="1"/>
              <a:t>i.e</a:t>
            </a:r>
            <a:r>
              <a:rPr lang="en-US" dirty="0"/>
              <a:t>, P -- &gt; S)</a:t>
            </a:r>
          </a:p>
          <a:p>
            <a:pPr marL="0" indent="0">
              <a:buNone/>
            </a:pPr>
            <a:r>
              <a:rPr lang="en-US" dirty="0"/>
              <a:t>New KB: [~P v Q, ~Q v R, ~Q v S, ~P v R, ~P v S]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7B8114-4A07-4426-9106-89B9CD39A89D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</a:rPr>
              <a:t>Resolution Example</a:t>
            </a:r>
            <a:endParaRPr lang="en-US" sz="360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615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06769"/>
            <a:ext cx="10972800" cy="471939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Ques. “If it is hot, then it is humid. If it is humid, then it will rain. It is hot.” 	 Show that “It will rain”.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Sol. H : It is humid</a:t>
            </a:r>
          </a:p>
          <a:p>
            <a:pPr marL="0" indent="0">
              <a:buNone/>
            </a:pPr>
            <a:r>
              <a:rPr lang="en-US" sz="2800" dirty="0" smtClean="0"/>
              <a:t>       R  : It will rain</a:t>
            </a:r>
          </a:p>
          <a:p>
            <a:pPr marL="0" indent="0">
              <a:buNone/>
            </a:pPr>
            <a:r>
              <a:rPr lang="en-US" sz="2800" dirty="0" smtClean="0"/>
              <a:t>       O  : It is hot</a:t>
            </a:r>
          </a:p>
          <a:p>
            <a:pPr marL="0" indent="0">
              <a:buNone/>
            </a:pPr>
            <a:r>
              <a:rPr lang="en-US" sz="2800" dirty="0" smtClean="0"/>
              <a:t>The formulae corresponding to the following sentences are:</a:t>
            </a:r>
          </a:p>
          <a:p>
            <a:pPr marL="0" indent="0">
              <a:buNone/>
            </a:pPr>
            <a:r>
              <a:rPr lang="en-US" sz="2800" dirty="0" smtClean="0"/>
              <a:t>If it is hot, then it is humid – O </a:t>
            </a:r>
            <a:r>
              <a:rPr lang="en-US" sz="2800" dirty="0" smtClean="0">
                <a:sym typeface="Wingdings" panose="05000000000000000000" pitchFamily="2" charset="2"/>
              </a:rPr>
              <a:t>-- &gt; H = ~ O v H</a:t>
            </a:r>
          </a:p>
          <a:p>
            <a:pPr marL="0" indent="0"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If it is humid, then it will rain – H -- &gt; R = ~ H v 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7B8114-4A07-4426-9106-89B9CD39A89D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</a:rPr>
              <a:t>Resolution Example</a:t>
            </a:r>
            <a:endParaRPr lang="en-US" sz="360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957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162594"/>
            <a:ext cx="11434355" cy="54472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 = { ~O v H, ~H v R, O}</a:t>
            </a:r>
          </a:p>
          <a:p>
            <a:pPr marL="0" indent="0">
              <a:buNone/>
            </a:pPr>
            <a:r>
              <a:rPr lang="en-US" dirty="0" smtClean="0"/>
              <a:t>Include negation of “it will rain” to the set S</a:t>
            </a:r>
          </a:p>
          <a:p>
            <a:pPr marL="0" indent="0">
              <a:buNone/>
            </a:pPr>
            <a:r>
              <a:rPr lang="en-US" dirty="0" smtClean="0"/>
              <a:t>S’ = {~O v H, ~H v R, O, ~R}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~</a:t>
            </a:r>
            <a:r>
              <a:rPr lang="en-US" u="sng" dirty="0" smtClean="0"/>
              <a:t>O</a:t>
            </a:r>
            <a:r>
              <a:rPr lang="en-US" dirty="0"/>
              <a:t> </a:t>
            </a:r>
            <a:r>
              <a:rPr lang="en-US" dirty="0" smtClean="0"/>
              <a:t>v H	</a:t>
            </a:r>
            <a:r>
              <a:rPr lang="en-US" u="sng" dirty="0" smtClean="0"/>
              <a:t>O</a:t>
            </a:r>
            <a:r>
              <a:rPr lang="en-US" dirty="0" smtClean="0"/>
              <a:t>		~H v </a:t>
            </a:r>
            <a:r>
              <a:rPr lang="en-US" u="sng" dirty="0" smtClean="0"/>
              <a:t>R</a:t>
            </a:r>
            <a:r>
              <a:rPr lang="en-US" dirty="0" smtClean="0"/>
              <a:t>	~R     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</a:t>
            </a:r>
            <a:r>
              <a:rPr lang="en-US" u="sng" dirty="0" smtClean="0"/>
              <a:t>H</a:t>
            </a:r>
            <a:r>
              <a:rPr lang="en-US" dirty="0" smtClean="0"/>
              <a:t>				  ~H			</a:t>
            </a:r>
            <a:endParaRPr lang="en-US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7B8114-4A07-4426-9106-89B9CD39A89D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</a:rPr>
              <a:t>Resolution Example</a:t>
            </a:r>
            <a:endParaRPr lang="en-US" sz="360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3213463" y="3997234"/>
            <a:ext cx="457200" cy="69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670663" y="3997234"/>
            <a:ext cx="600891" cy="69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68886" y="3997234"/>
            <a:ext cx="674914" cy="69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543800" y="3997234"/>
            <a:ext cx="482600" cy="69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37000" y="5202760"/>
            <a:ext cx="1771469" cy="544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812971" y="5135417"/>
            <a:ext cx="1580606" cy="612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512526" y="5747657"/>
            <a:ext cx="583474" cy="3396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90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06770"/>
            <a:ext cx="10310949" cy="466746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Since the empty clause is deduced from a set S’, “It will rain” is concluded from S.</a:t>
            </a:r>
            <a:endParaRPr lang="en-US" sz="2800" dirty="0" smtClean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7B8114-4A07-4426-9106-89B9CD39A89D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</a:rPr>
              <a:t>Resolution Example</a:t>
            </a:r>
            <a:endParaRPr lang="en-US" sz="360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303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1"/>
            <a:ext cx="10972800" cy="521176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Ques. “Mary will get her degree only if she registers as a student and pass her exam. She has registered herself as a student. She has passed her exam.” Show that “she will get a degree”.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Sol. R : Mary is a registered student</a:t>
            </a:r>
          </a:p>
          <a:p>
            <a:pPr marL="0" indent="0">
              <a:buNone/>
            </a:pPr>
            <a:r>
              <a:rPr lang="en-US" sz="2800" dirty="0" smtClean="0"/>
              <a:t>       P  : Mary has passed her exam</a:t>
            </a:r>
          </a:p>
          <a:p>
            <a:pPr marL="0" indent="0">
              <a:buNone/>
            </a:pPr>
            <a:r>
              <a:rPr lang="en-US" sz="2800" dirty="0" smtClean="0"/>
              <a:t>       D  : Mary gets her degree</a:t>
            </a:r>
          </a:p>
          <a:p>
            <a:pPr marL="0" indent="0">
              <a:buNone/>
            </a:pPr>
            <a:r>
              <a:rPr lang="en-US" sz="2800" dirty="0" smtClean="0"/>
              <a:t>The formulae corresponding to the following sentences are:</a:t>
            </a:r>
          </a:p>
          <a:p>
            <a:pPr marL="0" indent="0">
              <a:buNone/>
            </a:pPr>
            <a:r>
              <a:rPr lang="en-US" sz="2800" dirty="0" smtClean="0"/>
              <a:t>Mary will get her degree only if she registers as a student and pass her exam</a:t>
            </a:r>
            <a:r>
              <a:rPr lang="en-US" sz="2800" dirty="0" smtClean="0"/>
              <a:t> – R </a:t>
            </a:r>
            <a:r>
              <a:rPr lang="en-US" sz="2400" dirty="0" smtClean="0"/>
              <a:t>ꓥ</a:t>
            </a:r>
            <a:r>
              <a:rPr lang="en-US" sz="2800" dirty="0" smtClean="0">
                <a:sym typeface="Wingdings" panose="05000000000000000000" pitchFamily="2" charset="2"/>
              </a:rPr>
              <a:t> P -- &gt; D = ~ (R </a:t>
            </a:r>
            <a:r>
              <a:rPr lang="en-US" sz="2400" dirty="0"/>
              <a:t>ꓥ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P) v D = ~R v ~P v D</a:t>
            </a:r>
          </a:p>
          <a:p>
            <a:pPr marL="0" indent="0">
              <a:buNone/>
            </a:pPr>
            <a:endParaRPr lang="en-US" sz="2800" dirty="0" smtClean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7B8114-4A07-4426-9106-89B9CD39A89D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</a:rPr>
              <a:t>Resolution Example</a:t>
            </a:r>
            <a:endParaRPr lang="en-US" sz="360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155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162594"/>
            <a:ext cx="11434355" cy="54472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 = { ~R v ~P v D, R, P}</a:t>
            </a:r>
          </a:p>
          <a:p>
            <a:pPr marL="0" indent="0">
              <a:buNone/>
            </a:pPr>
            <a:r>
              <a:rPr lang="en-US" dirty="0" smtClean="0"/>
              <a:t>Include negation of “Mary gets her degree (D)” to the set S</a:t>
            </a:r>
          </a:p>
          <a:p>
            <a:pPr marL="0" indent="0">
              <a:buNone/>
            </a:pPr>
            <a:r>
              <a:rPr lang="en-US" dirty="0" smtClean="0"/>
              <a:t>S’ = {~R v ~P v D, R, P, ~D}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~</a:t>
            </a:r>
            <a:r>
              <a:rPr lang="en-US" u="sng" dirty="0"/>
              <a:t>R</a:t>
            </a:r>
            <a:r>
              <a:rPr lang="en-US" dirty="0" smtClean="0"/>
              <a:t> v ~P v D		</a:t>
            </a:r>
            <a:r>
              <a:rPr lang="en-US" u="sng" dirty="0" smtClean="0"/>
              <a:t>R</a:t>
            </a:r>
            <a:r>
              <a:rPr lang="en-US" dirty="0" smtClean="0"/>
              <a:t>		</a:t>
            </a:r>
            <a:r>
              <a:rPr lang="en-US" u="sng" dirty="0" smtClean="0"/>
              <a:t>P</a:t>
            </a:r>
            <a:r>
              <a:rPr lang="en-US" dirty="0" smtClean="0"/>
              <a:t>		</a:t>
            </a:r>
            <a:r>
              <a:rPr lang="en-US" u="sng" dirty="0" smtClean="0"/>
              <a:t>~D</a:t>
            </a:r>
            <a:r>
              <a:rPr lang="en-US" dirty="0" smtClean="0"/>
              <a:t>     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~</a:t>
            </a:r>
            <a:r>
              <a:rPr lang="en-US" u="sng" dirty="0" smtClean="0"/>
              <a:t>P</a:t>
            </a:r>
            <a:r>
              <a:rPr lang="en-US" dirty="0" smtClean="0"/>
              <a:t> v 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    D				  			</a:t>
            </a:r>
            <a:endParaRPr lang="en-US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7B8114-4A07-4426-9106-89B9CD39A89D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</a:rPr>
              <a:t>Resolution Example</a:t>
            </a:r>
            <a:endParaRPr lang="en-US" sz="360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2895600" y="3413307"/>
            <a:ext cx="409303" cy="819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304903" y="3413307"/>
            <a:ext cx="2050869" cy="819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24" idx="0"/>
          </p:cNvCxnSpPr>
          <p:nvPr/>
        </p:nvCxnSpPr>
        <p:spPr>
          <a:xfrm>
            <a:off x="4019730" y="5661200"/>
            <a:ext cx="859973" cy="515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879703" y="3413307"/>
            <a:ext cx="4394926" cy="2734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87966" y="6177055"/>
            <a:ext cx="583474" cy="3396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402872" y="4538663"/>
            <a:ext cx="558799" cy="908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971109" y="3460639"/>
            <a:ext cx="3265714" cy="1908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75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06770"/>
            <a:ext cx="10310949" cy="466746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Since the empty clause is deduced from a set S’, “Mary will get a degree” is concluded from S.</a:t>
            </a:r>
            <a:endParaRPr lang="en-US" sz="2800" dirty="0" smtClean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7B8114-4A07-4426-9106-89B9CD39A89D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prstClr val="black"/>
                </a:solidFill>
              </a:rPr>
              <a:t>Resolution Example</a:t>
            </a:r>
            <a:endParaRPr lang="en-US" sz="360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34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9DF67A-224D-4D82-80A6-09867824250E}" type="datetime3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prstClr val="black"/>
                </a:solidFill>
              </a:rPr>
              <a:t>Semantic </a:t>
            </a:r>
            <a:r>
              <a:rPr lang="en-US" sz="3600" b="1" dirty="0" smtClean="0">
                <a:solidFill>
                  <a:prstClr val="black"/>
                </a:solidFill>
              </a:rPr>
              <a:t>Tableaux</a:t>
            </a: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4100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Content Placeholder 7"/>
          <p:cNvSpPr>
            <a:spLocks noGrp="1"/>
          </p:cNvSpPr>
          <p:nvPr>
            <p:ph idx="1"/>
          </p:nvPr>
        </p:nvSpPr>
        <p:spPr>
          <a:xfrm>
            <a:off x="1018903" y="1332411"/>
            <a:ext cx="9953897" cy="5023940"/>
          </a:xfrm>
        </p:spPr>
        <p:txBody>
          <a:bodyPr/>
          <a:lstStyle/>
          <a:p>
            <a:r>
              <a:rPr lang="en-US" dirty="0"/>
              <a:t>A branch is closed is a and ~</a:t>
            </a:r>
            <a:r>
              <a:rPr lang="en-US" dirty="0" smtClean="0"/>
              <a:t>a </a:t>
            </a:r>
            <a:r>
              <a:rPr lang="en-US" dirty="0"/>
              <a:t>both appear on the path </a:t>
            </a:r>
            <a:r>
              <a:rPr lang="en-US" dirty="0" smtClean="0"/>
              <a:t>from the </a:t>
            </a:r>
            <a:r>
              <a:rPr lang="en-US" dirty="0"/>
              <a:t>root of the tree to the leaf of the branch (i.e., there is </a:t>
            </a:r>
            <a:r>
              <a:rPr lang="en-US" dirty="0" smtClean="0"/>
              <a:t>a contradiction </a:t>
            </a:r>
            <a:r>
              <a:rPr lang="en-US" dirty="0"/>
              <a:t>on the branch).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all branches of the tree are closed, then the tableau is</a:t>
            </a:r>
          </a:p>
          <a:p>
            <a:pPr marL="0" indent="0">
              <a:buNone/>
            </a:pPr>
            <a:r>
              <a:rPr lang="en-US" dirty="0" smtClean="0"/>
              <a:t>   closed </a:t>
            </a:r>
            <a:r>
              <a:rPr lang="en-US" dirty="0"/>
              <a:t>and we can conclude the conjunction of </a:t>
            </a:r>
            <a:r>
              <a:rPr lang="en-US" dirty="0" smtClean="0"/>
              <a:t>the  	</a:t>
            </a:r>
          </a:p>
          <a:p>
            <a:pPr marL="0" indent="0">
              <a:buNone/>
            </a:pPr>
            <a:r>
              <a:rPr lang="en-US" dirty="0" smtClean="0"/>
              <a:t>   formulas at the root are not </a:t>
            </a:r>
            <a:r>
              <a:rPr lang="en-US" dirty="0" err="1" smtClean="0"/>
              <a:t>satisfiable</a:t>
            </a:r>
            <a:r>
              <a:rPr lang="en-US" dirty="0" smtClean="0"/>
              <a:t>, therefore the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set </a:t>
            </a:r>
            <a:r>
              <a:rPr lang="en-US" dirty="0"/>
              <a:t>of formulas </a:t>
            </a:r>
            <a:r>
              <a:rPr lang="en-US" dirty="0" smtClean="0"/>
              <a:t>is inconsistent</a:t>
            </a:r>
            <a:r>
              <a:rPr lang="en-US" dirty="0"/>
              <a:t>.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41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1A5804-4097-4FA9-A183-77A28B454DEE}" type="datetime3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prstClr val="black"/>
                </a:solidFill>
              </a:rPr>
              <a:t>Semantic </a:t>
            </a:r>
            <a:r>
              <a:rPr lang="en-US" sz="3600" b="1" dirty="0" smtClean="0">
                <a:solidFill>
                  <a:prstClr val="black"/>
                </a:solidFill>
              </a:rPr>
              <a:t>Tableaux</a:t>
            </a: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4100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Content Placeholder 7"/>
          <p:cNvSpPr>
            <a:spLocks noGrp="1"/>
          </p:cNvSpPr>
          <p:nvPr>
            <p:ph idx="1"/>
          </p:nvPr>
        </p:nvSpPr>
        <p:spPr>
          <a:xfrm>
            <a:off x="1018903" y="1332411"/>
            <a:ext cx="9953897" cy="5023940"/>
          </a:xfrm>
        </p:spPr>
        <p:txBody>
          <a:bodyPr/>
          <a:lstStyle/>
          <a:p>
            <a:r>
              <a:rPr lang="en-US" dirty="0"/>
              <a:t>We will number all the formulas in the tableau, and use </a:t>
            </a:r>
            <a:r>
              <a:rPr lang="en-US" dirty="0" smtClean="0"/>
              <a:t>these along </a:t>
            </a:r>
            <a:r>
              <a:rPr lang="en-US" dirty="0"/>
              <a:t>with rules to justify the expansion of the tableau. (</a:t>
            </a:r>
            <a:r>
              <a:rPr lang="en-US" dirty="0" smtClean="0"/>
              <a:t>The order </a:t>
            </a:r>
            <a:r>
              <a:rPr lang="en-US" dirty="0"/>
              <a:t>that formulas get assigned numbers doesn’t matter, </a:t>
            </a:r>
            <a:r>
              <a:rPr lang="en-US" dirty="0" smtClean="0"/>
              <a:t>as long </a:t>
            </a:r>
            <a:r>
              <a:rPr lang="en-US" dirty="0"/>
              <a:t>as each formula has a unique number.)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68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194E7EA-B814-4B8D-BEE7-5FE34CADC943}" type="datetime3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/>
              <a:t>Showing Inconsistency</a:t>
            </a: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4100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Content Placeholder 7"/>
          <p:cNvSpPr>
            <a:spLocks noGrp="1"/>
          </p:cNvSpPr>
          <p:nvPr>
            <p:ph idx="1"/>
          </p:nvPr>
        </p:nvSpPr>
        <p:spPr>
          <a:xfrm>
            <a:off x="1018903" y="1332411"/>
            <a:ext cx="9953897" cy="5023940"/>
          </a:xfrm>
        </p:spPr>
        <p:txBody>
          <a:bodyPr/>
          <a:lstStyle/>
          <a:p>
            <a:r>
              <a:rPr lang="en-US" dirty="0"/>
              <a:t>If all branches of a tableau are closed, the set of formulas </a:t>
            </a:r>
            <a:r>
              <a:rPr lang="en-US" dirty="0" smtClean="0"/>
              <a:t>at the </a:t>
            </a:r>
            <a:r>
              <a:rPr lang="en-US" dirty="0"/>
              <a:t>root are inconsistent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use semantic tableaux to show a set of formulas </a:t>
            </a:r>
            <a:r>
              <a:rPr lang="en-US" dirty="0" smtClean="0"/>
              <a:t>is inconsistent</a:t>
            </a:r>
            <a:r>
              <a:rPr lang="en-US" dirty="0"/>
              <a:t>.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7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6C4A42-6B43-4191-ABF7-9BFB98F0038A}" type="datetime3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/>
              <a:t>Showing Validity</a:t>
            </a:r>
          </a:p>
        </p:txBody>
      </p:sp>
      <p:pic>
        <p:nvPicPr>
          <p:cNvPr id="4100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Content Placeholder 7"/>
          <p:cNvSpPr>
            <a:spLocks noGrp="1"/>
          </p:cNvSpPr>
          <p:nvPr>
            <p:ph idx="1"/>
          </p:nvPr>
        </p:nvSpPr>
        <p:spPr>
          <a:xfrm>
            <a:off x="1018903" y="1332411"/>
            <a:ext cx="9953897" cy="5023940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argument </a:t>
            </a:r>
            <a:r>
              <a:rPr lang="en-US" dirty="0" smtClean="0"/>
              <a:t>is valid</a:t>
            </a:r>
            <a:r>
              <a:rPr lang="en-US" dirty="0"/>
              <a:t>, </a:t>
            </a:r>
            <a:r>
              <a:rPr lang="en-US" dirty="0" smtClean="0"/>
              <a:t>if the premises are true then the conclusion must be true.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an argument to be invalid, there has to be a way for </a:t>
            </a:r>
            <a:r>
              <a:rPr lang="en-US" dirty="0" smtClean="0"/>
              <a:t>the premises </a:t>
            </a:r>
            <a:r>
              <a:rPr lang="en-US" dirty="0"/>
              <a:t>to be true and the conclusion to be false.</a:t>
            </a:r>
          </a:p>
          <a:p>
            <a:r>
              <a:rPr lang="en-US" dirty="0"/>
              <a:t>To show an argument is valid, we put the premises and </a:t>
            </a:r>
            <a:r>
              <a:rPr lang="en-US" dirty="0" smtClean="0"/>
              <a:t>the negation </a:t>
            </a:r>
            <a:r>
              <a:rPr lang="en-US" dirty="0"/>
              <a:t>of the conclusion at the root of a tableau</a:t>
            </a:r>
            <a:r>
              <a:rPr lang="en-US" dirty="0" smtClean="0"/>
              <a:t>.</a:t>
            </a:r>
          </a:p>
          <a:p>
            <a:r>
              <a:rPr lang="en-US" dirty="0"/>
              <a:t>If we can close all the branches of the tableau, then this set </a:t>
            </a:r>
            <a:r>
              <a:rPr lang="en-US" dirty="0" smtClean="0"/>
              <a:t>of formulas </a:t>
            </a:r>
            <a:r>
              <a:rPr lang="en-US" dirty="0"/>
              <a:t>is inconsistent.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55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26F988B-810E-4C49-8883-E5C30D1B0FDC}" type="datetime3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/>
              <a:t>Showing Validity</a:t>
            </a:r>
          </a:p>
        </p:txBody>
      </p:sp>
      <p:pic>
        <p:nvPicPr>
          <p:cNvPr id="4100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Footer Placeholder 4"/>
          <p:cNvSpPr>
            <a:spLocks noGrp="1"/>
          </p:cNvSpPr>
          <p:nvPr/>
        </p:nvSpPr>
        <p:spPr bwMode="auto">
          <a:xfrm>
            <a:off x="3733800" y="6356351"/>
            <a:ext cx="5029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en-US"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Alka Singh                                  AI                                   Unit 03</a:t>
            </a:r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2000" y="1015408"/>
            <a:ext cx="8277471" cy="570606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56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5E14AA-DE2E-4308-BA86-D1E42817A0DA}" type="datetime3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15 November 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0"/>
            <a:ext cx="9296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/>
              <a:t>Showing Validity</a:t>
            </a:r>
          </a:p>
        </p:txBody>
      </p:sp>
      <p:pic>
        <p:nvPicPr>
          <p:cNvPr id="4100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3"/>
            <a:ext cx="1596153" cy="9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Content Placeholder 7"/>
          <p:cNvSpPr>
            <a:spLocks noGrp="1"/>
          </p:cNvSpPr>
          <p:nvPr>
            <p:ph idx="1"/>
          </p:nvPr>
        </p:nvSpPr>
        <p:spPr>
          <a:xfrm>
            <a:off x="1018903" y="1332411"/>
            <a:ext cx="9953897" cy="5023940"/>
          </a:xfrm>
        </p:spPr>
        <p:txBody>
          <a:bodyPr/>
          <a:lstStyle/>
          <a:p>
            <a:r>
              <a:rPr lang="en-US" dirty="0"/>
              <a:t>Semantic tableaux is based on the idea of proof </a:t>
            </a:r>
            <a:r>
              <a:rPr lang="en-US" dirty="0" smtClean="0"/>
              <a:t>by contradiction</a:t>
            </a:r>
            <a:r>
              <a:rPr lang="en-US" dirty="0"/>
              <a:t>. It is a refutation-based system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Semantic tableaux is a form of backward proof because </a:t>
            </a:r>
            <a:r>
              <a:rPr lang="en-US" dirty="0" smtClean="0"/>
              <a:t>we start </a:t>
            </a:r>
            <a:r>
              <a:rPr lang="en-US" dirty="0"/>
              <a:t>from the conclusion and decompose it and the </a:t>
            </a:r>
            <a:r>
              <a:rPr lang="en-US" dirty="0" smtClean="0"/>
              <a:t>premises into </a:t>
            </a:r>
            <a:r>
              <a:rPr lang="en-US" dirty="0"/>
              <a:t>to smaller and smaller parts until we reach </a:t>
            </a:r>
            <a:r>
              <a:rPr lang="en-US" dirty="0" smtClean="0"/>
              <a:t>a contradiction</a:t>
            </a:r>
            <a:r>
              <a:rPr lang="en-US" dirty="0"/>
              <a:t>.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Alka Singh                               AI                                   Unit 03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3654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1798</Words>
  <Application>Microsoft Office PowerPoint</Application>
  <PresentationFormat>Widescreen</PresentationFormat>
  <Paragraphs>328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Arial Black</vt:lpstr>
      <vt:lpstr>Calibri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46</cp:revision>
  <dcterms:created xsi:type="dcterms:W3CDTF">2021-11-05T16:21:13Z</dcterms:created>
  <dcterms:modified xsi:type="dcterms:W3CDTF">2021-11-15T09:33:19Z</dcterms:modified>
</cp:coreProperties>
</file>