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71" r:id="rId5"/>
    <p:sldId id="258" r:id="rId6"/>
    <p:sldId id="260" r:id="rId7"/>
    <p:sldId id="276" r:id="rId8"/>
    <p:sldId id="261" r:id="rId9"/>
    <p:sldId id="274" r:id="rId10"/>
    <p:sldId id="275" r:id="rId11"/>
    <p:sldId id="26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7DA"/>
    <a:srgbClr val="45EEFF"/>
    <a:srgbClr val="00FD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74"/>
  </p:normalViewPr>
  <p:slideViewPr>
    <p:cSldViewPr snapToGrid="0" snapToObjects="1">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A1D37-AA54-D344-AFC5-2DBCDEE77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F9C7DF5-83B8-6344-8FFC-30EB25748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EC1622-4FF5-5546-B9E4-68FDBDFA4872}"/>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8191E03B-6CF8-2643-8D53-099FCCA9C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5CE8FF-441D-7840-BF7A-385E518B488A}"/>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15404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15BDD-B56E-3C41-A77D-4B2E34058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CD3CB71-854D-5143-8BF6-CAA39C1809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8DCA88-3668-9943-A305-BE15249C3F2E}"/>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85338AF1-F746-8B47-AA01-CF83AC936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4C7595-6662-FB4D-8845-9934C4426E89}"/>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40640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536343-416C-5F4A-9372-98CB04F79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F8D4370-CF2A-A146-86A4-83AB7CF1D2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EEBA40-3ECB-CF46-8CE3-50E4E91FD710}"/>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54D295F1-2398-A347-9607-9441157A0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6CBCDF-FE44-0841-A220-0BB1892D58DF}"/>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10680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9EDE5-701E-9C44-A010-C2893DA6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71C3A04-1845-0641-9FD5-D1609ECFA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EE77ED-BD0C-4D45-B1BD-0C19FD283CAE}"/>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ED1D1D57-C76D-7B45-A2A7-4CED0DCF9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B19AFD-D009-524A-97F6-643FEBFD174B}"/>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41679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FD55D-9C6E-FB48-AF32-88DBD3225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F46D21F-1642-194D-BE91-C835C81F47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CFB3852-28C7-444B-892E-ED1B3C8EE7DB}"/>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EA09BA13-1331-8740-B371-5260FA168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457981-D79B-9445-B384-085E46F8B213}"/>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79840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3428E-B512-0347-BAF3-EF2CFAAF5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B2F0F7-44B9-D943-B3B6-882C54FBAF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593599-3677-6B4B-AD09-EF9C303B70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59D8F49-6C40-1740-8D58-7676F9D03290}"/>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6" name="Footer Placeholder 5">
            <a:extLst>
              <a:ext uri="{FF2B5EF4-FFF2-40B4-BE49-F238E27FC236}">
                <a16:creationId xmlns:a16="http://schemas.microsoft.com/office/drawing/2014/main" xmlns="" id="{DA83962C-ADB2-CE44-9B74-3D2F206F9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A75535-9575-0847-B739-3875B0B98D71}"/>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14128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73582-93EF-B442-A671-7490059771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D061488-5CC1-FB4D-9982-8EF387E80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4172E6E-358B-124A-8F70-43862B8F2D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8DEDFD8-7536-3E4E-A71C-B3C99CEA0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31C486C-08CB-2B4B-8921-2E8EA2CE5F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57BA539-EEB1-2247-8F33-7328BDED45B4}"/>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8" name="Footer Placeholder 7">
            <a:extLst>
              <a:ext uri="{FF2B5EF4-FFF2-40B4-BE49-F238E27FC236}">
                <a16:creationId xmlns:a16="http://schemas.microsoft.com/office/drawing/2014/main" xmlns="" id="{E9E7EE67-951F-A348-AC75-9B11D5713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C773A34-1191-6C42-BCDB-CAE921BC59EE}"/>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07447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2EDE2-7F3E-DA47-87E3-31C8F496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A93AF3-D36E-DA44-A340-B0C0258425DD}"/>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4" name="Footer Placeholder 3">
            <a:extLst>
              <a:ext uri="{FF2B5EF4-FFF2-40B4-BE49-F238E27FC236}">
                <a16:creationId xmlns:a16="http://schemas.microsoft.com/office/drawing/2014/main" xmlns="" id="{9B73411A-4B35-FC4A-BCA6-CF423FED8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E6CAB1-543D-7940-9107-84285B3949E1}"/>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2731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22F91E2-8674-6442-B5EB-8974C7D29D3B}"/>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3" name="Footer Placeholder 2">
            <a:extLst>
              <a:ext uri="{FF2B5EF4-FFF2-40B4-BE49-F238E27FC236}">
                <a16:creationId xmlns:a16="http://schemas.microsoft.com/office/drawing/2014/main" xmlns="" id="{055A15B7-D1CF-3F40-B2E4-7FF77C5ED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C8E50EF-A4CB-1A49-B7C6-1C9238D6DC9C}"/>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179697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C03F2-4D08-3D41-AE72-BB610B031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940C2E-B11A-F448-992F-EACDB3E1D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A2EB63-722F-6842-A259-56957396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7C02B7F-1AF3-A045-B324-C875D72E8261}"/>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6" name="Footer Placeholder 5">
            <a:extLst>
              <a:ext uri="{FF2B5EF4-FFF2-40B4-BE49-F238E27FC236}">
                <a16:creationId xmlns:a16="http://schemas.microsoft.com/office/drawing/2014/main" xmlns="" id="{C40D2D06-EC7B-B742-B229-B2F8D3EBC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4DD97F-39EA-8A49-B575-0A642270E810}"/>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19739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E6D87-E652-8C40-9B60-047BF12B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7E44609-6069-A34B-90C6-5828CC6E1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BE2E12-80FD-254A-90F3-89FD87ACA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7B31D37-9D74-234C-8A2B-D1C5EC16B044}"/>
              </a:ext>
            </a:extLst>
          </p:cNvPr>
          <p:cNvSpPr>
            <a:spLocks noGrp="1"/>
          </p:cNvSpPr>
          <p:nvPr>
            <p:ph type="dt" sz="half" idx="10"/>
          </p:nvPr>
        </p:nvSpPr>
        <p:spPr/>
        <p:txBody>
          <a:bodyPr/>
          <a:lstStyle/>
          <a:p>
            <a:fld id="{14C8F168-8D9B-264F-BFCA-A9FE02FB96B5}" type="datetimeFigureOut">
              <a:rPr lang="en-US" smtClean="0"/>
              <a:pPr/>
              <a:t>3/8/2021</a:t>
            </a:fld>
            <a:endParaRPr lang="en-US"/>
          </a:p>
        </p:txBody>
      </p:sp>
      <p:sp>
        <p:nvSpPr>
          <p:cNvPr id="6" name="Footer Placeholder 5">
            <a:extLst>
              <a:ext uri="{FF2B5EF4-FFF2-40B4-BE49-F238E27FC236}">
                <a16:creationId xmlns:a16="http://schemas.microsoft.com/office/drawing/2014/main" xmlns="" id="{7AAB3504-D808-9547-8D06-695CC93AA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DAF610-96F3-2B46-B4E8-8E50489422CF}"/>
              </a:ext>
            </a:extLst>
          </p:cNvPr>
          <p:cNvSpPr>
            <a:spLocks noGrp="1"/>
          </p:cNvSpPr>
          <p:nvPr>
            <p:ph type="sldNum" sz="quarter" idx="12"/>
          </p:nvPr>
        </p:nvSpPr>
        <p:spPr/>
        <p:txBody>
          <a:body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257978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A80AC1-F5DA-574C-AA64-54F320D16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11D3987-7456-CF4C-9372-81CCF9E26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EF9D0E-7AC7-214B-A305-9FFDBBAE2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8F168-8D9B-264F-BFCA-A9FE02FB96B5}" type="datetimeFigureOut">
              <a:rPr lang="en-US" smtClean="0"/>
              <a:pPr/>
              <a:t>3/8/2021</a:t>
            </a:fld>
            <a:endParaRPr lang="en-US"/>
          </a:p>
        </p:txBody>
      </p:sp>
      <p:sp>
        <p:nvSpPr>
          <p:cNvPr id="5" name="Footer Placeholder 4">
            <a:extLst>
              <a:ext uri="{FF2B5EF4-FFF2-40B4-BE49-F238E27FC236}">
                <a16:creationId xmlns:a16="http://schemas.microsoft.com/office/drawing/2014/main" xmlns="" id="{E4F7B66D-117C-F14F-8C67-E150473C8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4BDD46D-EF29-1D4F-A237-246ACC9BE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DEA7F-D50C-244B-A403-A0DC01E52B5A}" type="slidenum">
              <a:rPr lang="en-US" smtClean="0"/>
              <a:pPr/>
              <a:t>‹#›</a:t>
            </a:fld>
            <a:endParaRPr lang="en-US"/>
          </a:p>
        </p:txBody>
      </p:sp>
    </p:spTree>
    <p:extLst>
      <p:ext uri="{BB962C8B-B14F-4D97-AF65-F5344CB8AC3E}">
        <p14:creationId xmlns:p14="http://schemas.microsoft.com/office/powerpoint/2010/main" xmlns="" val="393168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eelshelar.com/partial-order-planning-in-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C365A-06CC-1C45-B3AD-BF4EDE94CE03}"/>
              </a:ext>
            </a:extLst>
          </p:cNvPr>
          <p:cNvSpPr>
            <a:spLocks noGrp="1"/>
          </p:cNvSpPr>
          <p:nvPr>
            <p:ph type="ctrTitle"/>
          </p:nvPr>
        </p:nvSpPr>
        <p:spPr>
          <a:xfrm>
            <a:off x="2080348" y="1500318"/>
            <a:ext cx="8109857" cy="811228"/>
          </a:xfrm>
          <a:ln w="28575">
            <a:solidFill>
              <a:srgbClr val="00B0F0"/>
            </a:solidFill>
          </a:ln>
        </p:spPr>
        <p:txBody>
          <a:bodyPr>
            <a:normAutofit/>
          </a:bodyPr>
          <a:lstStyle/>
          <a:p>
            <a:r>
              <a:rPr lang="en-IN" sz="4000" u="sng" dirty="0">
                <a:latin typeface="Georgia" panose="02040502050405020303" pitchFamily="18" charset="0"/>
              </a:rPr>
              <a:t>Artificial Intelligence</a:t>
            </a:r>
            <a:endParaRPr lang="en-US" sz="4000" u="sng" dirty="0">
              <a:latin typeface="Georgia" panose="02040502050405020303" pitchFamily="18" charset="0"/>
            </a:endParaRPr>
          </a:p>
        </p:txBody>
      </p:sp>
      <p:sp>
        <p:nvSpPr>
          <p:cNvPr id="5" name="Title 1">
            <a:extLst>
              <a:ext uri="{FF2B5EF4-FFF2-40B4-BE49-F238E27FC236}">
                <a16:creationId xmlns:a16="http://schemas.microsoft.com/office/drawing/2014/main" xmlns="" id="{4914D327-915F-5449-81CC-24AD0480849C}"/>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latin typeface="Georgia" panose="02040502050405020303" pitchFamily="18" charset="0"/>
              </a:rPr>
              <a:t>NOIDA INSTITUTE OF ENGINEERING AND </a:t>
            </a:r>
            <a:br>
              <a:rPr lang="en-US" sz="2400" b="1" dirty="0">
                <a:latin typeface="Georgia" panose="02040502050405020303" pitchFamily="18" charset="0"/>
              </a:rPr>
            </a:br>
            <a:r>
              <a:rPr lang="en-US" sz="2400" b="1" dirty="0">
                <a:latin typeface="Georgia" panose="02040502050405020303" pitchFamily="18" charset="0"/>
              </a:rPr>
              <a:t>TECHNOLOGY, GREATER NOIDA</a:t>
            </a:r>
          </a:p>
        </p:txBody>
      </p:sp>
      <p:sp>
        <p:nvSpPr>
          <p:cNvPr id="7" name="TextBox 6">
            <a:extLst>
              <a:ext uri="{FF2B5EF4-FFF2-40B4-BE49-F238E27FC236}">
                <a16:creationId xmlns:a16="http://schemas.microsoft.com/office/drawing/2014/main" xmlns="" id="{DED05377-3D33-E140-BAD4-F0C7D7967E6A}"/>
              </a:ext>
            </a:extLst>
          </p:cNvPr>
          <p:cNvSpPr txBox="1"/>
          <p:nvPr/>
        </p:nvSpPr>
        <p:spPr>
          <a:xfrm>
            <a:off x="1676400" y="6183086"/>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xmlns="" id="{7191B550-7F37-D340-846E-4C94E7F47400}"/>
              </a:ext>
            </a:extLst>
          </p:cNvPr>
          <p:cNvSpPr txBox="1"/>
          <p:nvPr/>
        </p:nvSpPr>
        <p:spPr>
          <a:xfrm>
            <a:off x="4079635" y="2837607"/>
            <a:ext cx="4512129" cy="3416320"/>
          </a:xfrm>
          <a:prstGeom prst="rect">
            <a:avLst/>
          </a:prstGeom>
          <a:noFill/>
          <a:ln w="38100">
            <a:solidFill>
              <a:srgbClr val="00B0F0"/>
            </a:solidFill>
          </a:ln>
        </p:spPr>
        <p:txBody>
          <a:bodyPr wrap="square" rtlCol="0">
            <a:spAutoFit/>
          </a:bodyPr>
          <a:lstStyle/>
          <a:p>
            <a:r>
              <a:rPr lang="en-US" u="sng" dirty="0"/>
              <a:t>Topics :</a:t>
            </a:r>
          </a:p>
          <a:p>
            <a:pPr marL="285750" indent="-285750">
              <a:buFont typeface="Arial" panose="020B0604020202020204" pitchFamily="34" charset="0"/>
              <a:buChar char="•"/>
            </a:pPr>
            <a:r>
              <a:rPr lang="en-US" dirty="0" smtClean="0"/>
              <a:t>Planning with state space search</a:t>
            </a:r>
          </a:p>
          <a:p>
            <a:pPr marL="285750" indent="-285750">
              <a:buFont typeface="Arial" panose="020B0604020202020204" pitchFamily="34" charset="0"/>
              <a:buChar char="•"/>
            </a:pPr>
            <a:r>
              <a:rPr lang="en-US" dirty="0" smtClean="0"/>
              <a:t>Types of state space search</a:t>
            </a:r>
          </a:p>
          <a:p>
            <a:pPr marL="285750" indent="-285750"/>
            <a:r>
              <a:rPr lang="en-US" dirty="0" smtClean="0"/>
              <a:t>        1. Forward state space search</a:t>
            </a:r>
          </a:p>
          <a:p>
            <a:pPr marL="285750" indent="-285750"/>
            <a:r>
              <a:rPr lang="en-US" dirty="0" smtClean="0"/>
              <a:t>         2. Backward state space search</a:t>
            </a:r>
          </a:p>
          <a:p>
            <a:pPr marL="285750" indent="-285750">
              <a:buFont typeface="Arial" pitchFamily="34" charset="0"/>
              <a:buChar char="•"/>
            </a:pPr>
            <a:r>
              <a:rPr lang="en-US" dirty="0" smtClean="0"/>
              <a:t>State space search</a:t>
            </a:r>
          </a:p>
          <a:p>
            <a:pPr marL="285750" indent="-285750"/>
            <a:r>
              <a:rPr lang="en-US" dirty="0" smtClean="0"/>
              <a:t>       1. Representation </a:t>
            </a:r>
          </a:p>
          <a:p>
            <a:pPr marL="285750" indent="-285750"/>
            <a:r>
              <a:rPr lang="en-US" dirty="0" smtClean="0"/>
              <a:t>        2. Examples of state </a:t>
            </a:r>
            <a:r>
              <a:rPr lang="en-US" smtClean="0"/>
              <a:t>space search</a:t>
            </a:r>
            <a:endParaRPr lang="en-US" dirty="0" smtClean="0"/>
          </a:p>
          <a:p>
            <a:pPr marL="285750" indent="-285750">
              <a:buFont typeface="Arial" pitchFamily="34" charset="0"/>
              <a:buChar char="•"/>
            </a:pPr>
            <a:r>
              <a:rPr lang="en-US" dirty="0" smtClean="0"/>
              <a:t>Conditional search</a:t>
            </a:r>
          </a:p>
          <a:p>
            <a:pPr marL="285750" indent="-285750">
              <a:buFont typeface="Arial" pitchFamily="34" charset="0"/>
              <a:buChar char="•"/>
            </a:pPr>
            <a:r>
              <a:rPr lang="en-US" dirty="0" smtClean="0"/>
              <a:t>Continuous planning</a:t>
            </a:r>
          </a:p>
          <a:p>
            <a:pPr marL="285750" indent="-285750">
              <a:buFont typeface="Arial" pitchFamily="34" charset="0"/>
              <a:buChar char="•"/>
            </a:pPr>
            <a:r>
              <a:rPr lang="en-US" dirty="0" smtClean="0"/>
              <a:t>Multi Agent planning</a:t>
            </a:r>
            <a:endParaRPr lang="en-IN" dirty="0"/>
          </a:p>
          <a:p>
            <a:pPr marL="285750" indent="-285750">
              <a:buFont typeface="Arial" pitchFamily="34" charset="0"/>
              <a:buChar char="•"/>
            </a:pPr>
            <a:endParaRPr lang="en-US" u="sng" dirty="0"/>
          </a:p>
        </p:txBody>
      </p:sp>
      <p:pic>
        <p:nvPicPr>
          <p:cNvPr id="1026" name="Picture 2">
            <a:extLst>
              <a:ext uri="{FF2B5EF4-FFF2-40B4-BE49-F238E27FC236}">
                <a16:creationId xmlns:a16="http://schemas.microsoft.com/office/drawing/2014/main" xmlns="" id="{CEC33B20-D4FE-1E45-B3AD-4A42B2ACE0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2602" y="0"/>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770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DCC1C1-F2CA-A94A-9AC1-11C2C4692D95}"/>
              </a:ext>
            </a:extLst>
          </p:cNvPr>
          <p:cNvSpPr>
            <a:spLocks noGrp="1"/>
          </p:cNvSpPr>
          <p:nvPr>
            <p:ph idx="1"/>
          </p:nvPr>
        </p:nvSpPr>
        <p:spPr>
          <a:xfrm>
            <a:off x="1530849" y="1561514"/>
            <a:ext cx="9484154" cy="3348111"/>
          </a:xfrm>
        </p:spPr>
        <p:txBody>
          <a:bodyPr>
            <a:normAutofit/>
          </a:bodyPr>
          <a:lstStyle/>
          <a:p>
            <a:pPr algn="just"/>
            <a:r>
              <a:rPr lang="en-US" b="1" dirty="0" smtClean="0"/>
              <a:t>Continuous planning</a:t>
            </a:r>
            <a:r>
              <a:rPr lang="en-US" dirty="0" smtClean="0"/>
              <a:t> is an approach to </a:t>
            </a:r>
            <a:r>
              <a:rPr lang="en-US" b="1" dirty="0" smtClean="0"/>
              <a:t>planning</a:t>
            </a:r>
            <a:r>
              <a:rPr lang="en-US" dirty="0" smtClean="0"/>
              <a:t> where static annual or bi-annual </a:t>
            </a:r>
            <a:r>
              <a:rPr lang="en-US" b="1" dirty="0" smtClean="0"/>
              <a:t>plans</a:t>
            </a:r>
            <a:r>
              <a:rPr lang="en-US" dirty="0" smtClean="0"/>
              <a:t> are replaced with a continually updated </a:t>
            </a:r>
            <a:r>
              <a:rPr lang="en-US" b="1" dirty="0" smtClean="0"/>
              <a:t>plan</a:t>
            </a:r>
            <a:r>
              <a:rPr lang="en-US" dirty="0" smtClean="0"/>
              <a:t>, which is revised every time an internal or external event (such as a shift in priorities, an unexpected delay in a given program or a change in the business environment) occurs.</a:t>
            </a:r>
            <a:endParaRPr lang="en-US" dirty="0"/>
          </a:p>
        </p:txBody>
      </p:sp>
      <p:sp>
        <p:nvSpPr>
          <p:cNvPr id="4" name="Title 1">
            <a:extLst>
              <a:ext uri="{FF2B5EF4-FFF2-40B4-BE49-F238E27FC236}">
                <a16:creationId xmlns:a16="http://schemas.microsoft.com/office/drawing/2014/main" xmlns="" id="{18C34163-BE3D-944B-BBBE-D4AF15FF29AB}"/>
              </a:ext>
            </a:extLst>
          </p:cNvPr>
          <p:cNvSpPr txBox="1">
            <a:spLocks/>
          </p:cNvSpPr>
          <p:nvPr/>
        </p:nvSpPr>
        <p:spPr>
          <a:xfrm>
            <a:off x="1899138" y="-4905"/>
            <a:ext cx="1029286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smtClean="0">
                <a:latin typeface="Georgia" panose="02040502050405020303" pitchFamily="18" charset="0"/>
              </a:rPr>
              <a:t> </a:t>
            </a:r>
            <a:r>
              <a:rPr lang="en-US" sz="2800" b="1" dirty="0" smtClean="0">
                <a:latin typeface="Times New Roman" pitchFamily="18" charset="0"/>
                <a:cs typeface="Times New Roman" pitchFamily="18" charset="0"/>
              </a:rPr>
              <a:t>CONTINUOUS PALNNING</a:t>
            </a:r>
            <a:endParaRPr lang="en-US" sz="2800" b="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9598C5C2-DD6C-DA43-B374-A1AA7D24FDD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716200"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86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4AB183-0A66-E74F-9C0C-B2BE3AE9380E}"/>
              </a:ext>
            </a:extLst>
          </p:cNvPr>
          <p:cNvSpPr>
            <a:spLocks noGrp="1"/>
          </p:cNvSpPr>
          <p:nvPr>
            <p:ph idx="1"/>
          </p:nvPr>
        </p:nvSpPr>
        <p:spPr>
          <a:xfrm>
            <a:off x="1530850" y="1063607"/>
            <a:ext cx="10257876" cy="4167212"/>
          </a:xfrm>
        </p:spPr>
        <p:txBody>
          <a:bodyPr>
            <a:normAutofit/>
          </a:bodyPr>
          <a:lstStyle/>
          <a:p>
            <a:pPr algn="just">
              <a:lnSpc>
                <a:spcPct val="150000"/>
              </a:lnSpc>
              <a:spcBef>
                <a:spcPts val="0"/>
              </a:spcBef>
            </a:pPr>
            <a:r>
              <a:rPr lang="en-US" b="1" dirty="0" smtClean="0"/>
              <a:t>Multi</a:t>
            </a:r>
            <a:r>
              <a:rPr lang="en-US" dirty="0" smtClean="0"/>
              <a:t>-</a:t>
            </a:r>
            <a:r>
              <a:rPr lang="en-US" b="1" dirty="0" smtClean="0"/>
              <a:t>agent planning</a:t>
            </a:r>
            <a:r>
              <a:rPr lang="en-US" dirty="0" smtClean="0"/>
              <a:t> (MAP) deals with </a:t>
            </a:r>
            <a:r>
              <a:rPr lang="en-US" b="1" dirty="0" smtClean="0"/>
              <a:t>planning</a:t>
            </a:r>
            <a:r>
              <a:rPr lang="en-US" dirty="0" smtClean="0"/>
              <a:t> systems that reason on long-term </a:t>
            </a:r>
            <a:r>
              <a:rPr lang="en-US" dirty="0" smtClean="0"/>
              <a:t>goals by</a:t>
            </a:r>
            <a:r>
              <a:rPr lang="en-US" dirty="0" smtClean="0"/>
              <a:t> </a:t>
            </a:r>
            <a:r>
              <a:rPr lang="en-US" b="1" dirty="0" smtClean="0"/>
              <a:t>multiple</a:t>
            </a:r>
            <a:r>
              <a:rPr lang="en-US" dirty="0" smtClean="0"/>
              <a:t> collaborative </a:t>
            </a:r>
            <a:r>
              <a:rPr lang="en-US" b="1" dirty="0" smtClean="0"/>
              <a:t>agents</a:t>
            </a:r>
            <a:r>
              <a:rPr lang="en-US" dirty="0" smtClean="0"/>
              <a:t> which want to maintain privacy on their knowledge. Recently, new MAP techniques have been devised to provide efficient solutions.</a:t>
            </a:r>
            <a:endParaRPr lang="en-US" dirty="0"/>
          </a:p>
        </p:txBody>
      </p:sp>
      <p:sp>
        <p:nvSpPr>
          <p:cNvPr id="4" name="Title 1">
            <a:extLst>
              <a:ext uri="{FF2B5EF4-FFF2-40B4-BE49-F238E27FC236}">
                <a16:creationId xmlns:a16="http://schemas.microsoft.com/office/drawing/2014/main" xmlns="" id="{94979654-4B58-A546-AA8F-A99A81D91696}"/>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u="sng" dirty="0" smtClean="0">
                <a:latin typeface="Times New Roman" pitchFamily="18" charset="0"/>
                <a:cs typeface="Times New Roman" pitchFamily="18" charset="0"/>
              </a:rPr>
              <a:t>MULTI-AGENT  PLANNING</a:t>
            </a:r>
            <a:endParaRPr lang="en-US" sz="2400" b="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F631C578-7442-7B4C-8BCB-D98A10D433F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536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FF1D5-DD85-2E4B-AB22-01D523D22A17}"/>
              </a:ext>
            </a:extLst>
          </p:cNvPr>
          <p:cNvSpPr>
            <a:spLocks noGrp="1"/>
          </p:cNvSpPr>
          <p:nvPr>
            <p:ph type="title"/>
          </p:nvPr>
        </p:nvSpPr>
        <p:spPr>
          <a:xfrm>
            <a:off x="1838403" y="306264"/>
            <a:ext cx="9863446" cy="60323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E2E8B191-BB41-2E44-89FD-F3218E6F02FC}"/>
              </a:ext>
            </a:extLst>
          </p:cNvPr>
          <p:cNvSpPr>
            <a:spLocks noGrp="1"/>
          </p:cNvSpPr>
          <p:nvPr>
            <p:ph idx="1"/>
          </p:nvPr>
        </p:nvSpPr>
        <p:spPr>
          <a:xfrm>
            <a:off x="2447778" y="1463040"/>
            <a:ext cx="7174524" cy="4093699"/>
          </a:xfrm>
        </p:spPr>
        <p:txBody>
          <a:bodyPr>
            <a:normAutofit/>
          </a:bodyPr>
          <a:lstStyle/>
          <a:p>
            <a:pPr marL="0" indent="0" algn="ctr">
              <a:buNone/>
            </a:pPr>
            <a:r>
              <a:rPr lang="en-US" sz="4800" b="1" dirty="0">
                <a:latin typeface="Georgia" panose="02040502050405020303" pitchFamily="18" charset="0"/>
              </a:rPr>
              <a:t>Thank you</a:t>
            </a:r>
          </a:p>
        </p:txBody>
      </p:sp>
      <p:sp>
        <p:nvSpPr>
          <p:cNvPr id="4" name="Title 1">
            <a:extLst>
              <a:ext uri="{FF2B5EF4-FFF2-40B4-BE49-F238E27FC236}">
                <a16:creationId xmlns:a16="http://schemas.microsoft.com/office/drawing/2014/main" xmlns="" id="{E7838BAA-5D81-7F4B-8FA6-68F934161BBF}"/>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xmlns="" id="{563C06C5-D515-C449-894B-B942DE2DC61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169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680518" y="1294229"/>
            <a:ext cx="9629907" cy="4867420"/>
          </a:xfrm>
        </p:spPr>
        <p:txBody>
          <a:bodyPr>
            <a:normAutofit/>
          </a:bodyPr>
          <a:lstStyle/>
          <a:p>
            <a:pPr algn="just">
              <a:lnSpc>
                <a:spcPct val="150000"/>
              </a:lnSpc>
              <a:spcBef>
                <a:spcPts val="0"/>
              </a:spcBef>
            </a:pPr>
            <a:r>
              <a:rPr lang="en-US" dirty="0" smtClean="0"/>
              <a:t>The most straight forward approach is to use state-space search. Because the descriptions of actions in a planning problem specify both preconditions and effects, it is possible to search in either direction: forward from the initial state or backward from the goal. We can also use the explicit action and goal representations to derive effective heuristics automatically.</a:t>
            </a:r>
            <a:endParaRPr lang="en-US" dirty="0"/>
          </a:p>
        </p:txBody>
      </p:sp>
      <p:sp>
        <p:nvSpPr>
          <p:cNvPr id="5" name="Title 1">
            <a:extLst>
              <a:ext uri="{FF2B5EF4-FFF2-40B4-BE49-F238E27FC236}">
                <a16:creationId xmlns:a16="http://schemas.microsoft.com/office/drawing/2014/main" xmlns="" id="{4B4BB1FB-91D6-CF44-A1EC-704BBB306921}"/>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dirty="0" smtClean="0">
                <a:latin typeface="Georgia" panose="02040502050405020303" pitchFamily="18" charset="0"/>
              </a:rPr>
              <a:t>PLANNING  WITH  STATE  SPACE  SEARCH</a:t>
            </a:r>
            <a:endParaRPr lang="en-US" sz="2400" b="1" dirty="0">
              <a:latin typeface="Georgia" panose="02040502050405020303" pitchFamily="18" charset="0"/>
            </a:endParaRPr>
          </a:p>
        </p:txBody>
      </p:sp>
      <p:pic>
        <p:nvPicPr>
          <p:cNvPr id="6" name="Picture 2">
            <a:extLst>
              <a:ext uri="{FF2B5EF4-FFF2-40B4-BE49-F238E27FC236}">
                <a16:creationId xmlns:a16="http://schemas.microsoft.com/office/drawing/2014/main" xmlns="" id="{C09B6DFF-EE70-F44B-B014-F3370223C43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8483" y="0"/>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0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41342" y="1068513"/>
            <a:ext cx="9412458" cy="2870442"/>
          </a:xfrm>
        </p:spPr>
        <p:txBody>
          <a:bodyPr>
            <a:normAutofit/>
          </a:bodyPr>
          <a:lstStyle/>
          <a:p>
            <a:r>
              <a:rPr lang="en-US" dirty="0" smtClean="0"/>
              <a:t>THERE ARE TWO TYPES OF STATE SPACE SEARCH:</a:t>
            </a:r>
          </a:p>
          <a:p>
            <a:pPr marL="514350" indent="-514350">
              <a:buFont typeface="+mj-lt"/>
              <a:buAutoNum type="arabicPeriod"/>
            </a:pPr>
            <a:r>
              <a:rPr lang="en-US" dirty="0" smtClean="0"/>
              <a:t>Forward state space search</a:t>
            </a:r>
          </a:p>
          <a:p>
            <a:pPr marL="514350" indent="-514350">
              <a:buFont typeface="+mj-lt"/>
              <a:buAutoNum type="arabicPeriod"/>
            </a:pPr>
            <a:r>
              <a:rPr lang="en-US" dirty="0" smtClean="0"/>
              <a:t>Backward state space search</a:t>
            </a:r>
            <a:endParaRPr lang="en-US" dirty="0"/>
          </a:p>
        </p:txBody>
      </p:sp>
      <p:sp>
        <p:nvSpPr>
          <p:cNvPr id="5" name="Title 1">
            <a:extLst>
              <a:ext uri="{FF2B5EF4-FFF2-40B4-BE49-F238E27FC236}">
                <a16:creationId xmlns:a16="http://schemas.microsoft.com/office/drawing/2014/main" xmlns="" id="{4B4BB1FB-91D6-CF44-A1EC-704BBB306921}"/>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dirty="0" smtClean="0">
                <a:latin typeface="Georgia" panose="02040502050405020303" pitchFamily="18" charset="0"/>
              </a:rPr>
              <a:t>TYPES OF STATE SPACE </a:t>
            </a:r>
            <a:r>
              <a:rPr lang="en-US" sz="2400" b="1" dirty="0" smtClean="0">
                <a:latin typeface="Georgia" panose="02040502050405020303" pitchFamily="18" charset="0"/>
              </a:rPr>
              <a:t>SEARCH</a:t>
            </a:r>
            <a:endParaRPr lang="en-US" sz="2400" b="1" dirty="0" smtClean="0">
              <a:latin typeface="Georgia" panose="02040502050405020303" pitchFamily="18" charset="0"/>
            </a:endParaRPr>
          </a:p>
          <a:p>
            <a:endParaRPr lang="en-US" sz="2400" b="1" dirty="0">
              <a:latin typeface="Georgia" panose="02040502050405020303" pitchFamily="18" charset="0"/>
            </a:endParaRPr>
          </a:p>
        </p:txBody>
      </p:sp>
      <p:pic>
        <p:nvPicPr>
          <p:cNvPr id="6" name="Picture 2">
            <a:extLst>
              <a:ext uri="{FF2B5EF4-FFF2-40B4-BE49-F238E27FC236}">
                <a16:creationId xmlns:a16="http://schemas.microsoft.com/office/drawing/2014/main" xmlns="" id="{C09B6DFF-EE70-F44B-B014-F3370223C43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8483" y="0"/>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00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30850" y="1068512"/>
            <a:ext cx="9822950" cy="5332288"/>
          </a:xfrm>
        </p:spPr>
        <p:txBody>
          <a:bodyPr>
            <a:normAutofit fontScale="92500" lnSpcReduction="10000"/>
          </a:bodyPr>
          <a:lstStyle/>
          <a:p>
            <a:pPr algn="just" fontAlgn="base"/>
            <a:r>
              <a:rPr lang="en-US" sz="2400" dirty="0" smtClean="0"/>
              <a:t>Planning with forward state-space search is similar to the problem-solving approach. It is sometimes called progression planning, because it moves in the forward direction.</a:t>
            </a:r>
          </a:p>
          <a:p>
            <a:pPr algn="just" fontAlgn="base"/>
            <a:r>
              <a:rPr lang="en-US" sz="2400" dirty="0" smtClean="0"/>
              <a:t>We start with the problem’s initial state, considering sequences of actions until we reach a goal state.</a:t>
            </a:r>
          </a:p>
          <a:p>
            <a:pPr algn="just" fontAlgn="base">
              <a:buNone/>
            </a:pPr>
            <a:r>
              <a:rPr lang="en-US" sz="2400" b="1" dirty="0" smtClean="0"/>
              <a:t>The formulation of planning problem as state-space search problems is </a:t>
            </a:r>
            <a:r>
              <a:rPr lang="en-US" sz="2400" b="1" dirty="0" smtClean="0"/>
              <a:t>as follows</a:t>
            </a:r>
            <a:r>
              <a:rPr lang="en-US" sz="2400" b="1" dirty="0" smtClean="0"/>
              <a:t>:</a:t>
            </a:r>
            <a:r>
              <a:rPr lang="en-US" sz="2400" dirty="0" smtClean="0"/>
              <a:t/>
            </a:r>
            <a:br>
              <a:rPr lang="en-US" sz="2400" dirty="0" smtClean="0"/>
            </a:br>
            <a:endParaRPr lang="en-US" sz="2400" dirty="0" smtClean="0"/>
          </a:p>
          <a:p>
            <a:pPr algn="just" fontAlgn="base">
              <a:buNone/>
            </a:pPr>
            <a:r>
              <a:rPr lang="en-US" sz="2400" dirty="0" err="1" smtClean="0"/>
              <a:t>i</a:t>
            </a:r>
            <a:r>
              <a:rPr lang="en-US" sz="2400" dirty="0" smtClean="0"/>
              <a:t>. The initial state of the search is the initial state from the planning problem. In general each state will be set of positive ground literals; literals not appearing are false.</a:t>
            </a:r>
          </a:p>
          <a:p>
            <a:pPr algn="just" fontAlgn="base">
              <a:buNone/>
            </a:pPr>
            <a:r>
              <a:rPr lang="en-US" sz="2400" dirty="0" smtClean="0"/>
              <a:t>ii. The actions which are applicable to a state are all those whose preconditions are satisfied. The successor state resulting from an action is generated by adding the positive effect literals and deleting the negative effect literals.</a:t>
            </a:r>
          </a:p>
          <a:p>
            <a:pPr algn="just" fontAlgn="base">
              <a:buNone/>
            </a:pPr>
            <a:r>
              <a:rPr lang="en-US" sz="2400" dirty="0" smtClean="0"/>
              <a:t>iii. The goal test checks whether the state satisfies the goal of the planning problem.</a:t>
            </a:r>
          </a:p>
          <a:p>
            <a:pPr algn="just" fontAlgn="base">
              <a:buNone/>
            </a:pPr>
            <a:r>
              <a:rPr lang="en-US" sz="2400" dirty="0" smtClean="0"/>
              <a:t>iv. The step cost of each action is typically 1. Although it would be easy to allow different costs for different actions, this was seldom done by STRIPS planners.</a:t>
            </a:r>
          </a:p>
          <a:p>
            <a:pPr fontAlgn="base"/>
            <a:endParaRPr lang="en-US" sz="2000" dirty="0" smtClean="0"/>
          </a:p>
          <a:p>
            <a:endParaRPr lang="en-US" dirty="0"/>
          </a:p>
        </p:txBody>
      </p:sp>
      <p:sp>
        <p:nvSpPr>
          <p:cNvPr id="5" name="Title 1">
            <a:extLst>
              <a:ext uri="{FF2B5EF4-FFF2-40B4-BE49-F238E27FC236}">
                <a16:creationId xmlns:a16="http://schemas.microsoft.com/office/drawing/2014/main" xmlns="" id="{4B4BB1FB-91D6-CF44-A1EC-704BBB306921}"/>
              </a:ext>
            </a:extLst>
          </p:cNvPr>
          <p:cNvSpPr txBox="1">
            <a:spLocks/>
          </p:cNvSpPr>
          <p:nvPr/>
        </p:nvSpPr>
        <p:spPr>
          <a:xfrm>
            <a:off x="1530849" y="0"/>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dirty="0">
                <a:latin typeface="Georgia" panose="02040502050405020303" pitchFamily="18" charset="0"/>
              </a:rPr>
              <a:t/>
            </a:r>
            <a:br>
              <a:rPr lang="en-US" sz="2400" b="1" dirty="0">
                <a:latin typeface="Georgia" panose="02040502050405020303" pitchFamily="18" charset="0"/>
              </a:rPr>
            </a:br>
            <a:r>
              <a:rPr lang="en-US" sz="2400" b="1" dirty="0" smtClean="0">
                <a:latin typeface="Georgia" panose="02040502050405020303" pitchFamily="18" charset="0"/>
              </a:rPr>
              <a:t> </a:t>
            </a:r>
            <a:r>
              <a:rPr lang="en-US" sz="2400" b="1" dirty="0" smtClean="0">
                <a:latin typeface="Georgia" panose="02040502050405020303" pitchFamily="18" charset="0"/>
              </a:rPr>
              <a:t>FORWARD STATE SPACE SEARCH:</a:t>
            </a:r>
          </a:p>
          <a:p>
            <a:endParaRPr lang="en-US" sz="2400" b="1" dirty="0">
              <a:latin typeface="Georgia" panose="02040502050405020303" pitchFamily="18" charset="0"/>
            </a:endParaRPr>
          </a:p>
        </p:txBody>
      </p:sp>
      <p:pic>
        <p:nvPicPr>
          <p:cNvPr id="6" name="Picture 2">
            <a:extLst>
              <a:ext uri="{FF2B5EF4-FFF2-40B4-BE49-F238E27FC236}">
                <a16:creationId xmlns:a16="http://schemas.microsoft.com/office/drawing/2014/main" xmlns="" id="{C09B6DFF-EE70-F44B-B014-F3370223C43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8483" y="0"/>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0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705232" y="1209823"/>
            <a:ext cx="9577057" cy="4967140"/>
          </a:xfrm>
        </p:spPr>
        <p:txBody>
          <a:bodyPr>
            <a:normAutofit/>
          </a:bodyPr>
          <a:lstStyle/>
          <a:p>
            <a:pPr algn="just" fontAlgn="base"/>
            <a:r>
              <a:rPr lang="en-US" dirty="0" smtClean="0"/>
              <a:t>Backward search can be difficult to implement when the goal states are described by a set of constraints which are not listed explicitly. In particular, it is not always obvious how to generate a description of the possible predecessors of the set of goal states. The STRIPS representation makes this quite easy because sets of states can be described by the literals which must be true in those states.</a:t>
            </a:r>
          </a:p>
          <a:p>
            <a:pPr algn="just" fontAlgn="base"/>
            <a:r>
              <a:rPr lang="en-US" dirty="0" smtClean="0"/>
              <a:t>The main advantage of backward search is that it allows us to consider only relevant actions. An action is relevant to a conjunctive goal if it achieves one of the conjuncts of the goal.</a:t>
            </a:r>
          </a:p>
          <a:p>
            <a:endParaRPr lang="en-US" dirty="0"/>
          </a:p>
        </p:txBody>
      </p:sp>
      <p:sp>
        <p:nvSpPr>
          <p:cNvPr id="4" name="Title 1">
            <a:extLst>
              <a:ext uri="{FF2B5EF4-FFF2-40B4-BE49-F238E27FC236}">
                <a16:creationId xmlns:a16="http://schemas.microsoft.com/office/drawing/2014/main" xmlns="" id="{F3BB47CF-0AC2-B94B-B2E1-ADE4E333667E}"/>
              </a:ext>
            </a:extLst>
          </p:cNvPr>
          <p:cNvSpPr txBox="1">
            <a:spLocks/>
          </p:cNvSpPr>
          <p:nvPr/>
        </p:nvSpPr>
        <p:spPr>
          <a:xfrm>
            <a:off x="1519881" y="19136"/>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BACKWARD STATE SPACE SEARCH</a:t>
            </a:r>
            <a:endParaRPr lang="en-US" sz="2400" b="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A2ADB03A-08BD-8049-97F5-827498BCAAB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770" y="-35869"/>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554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79DB1A-00CC-BF49-8F19-E6181A6C8A5F}"/>
              </a:ext>
            </a:extLst>
          </p:cNvPr>
          <p:cNvSpPr>
            <a:spLocks noGrp="1"/>
          </p:cNvSpPr>
          <p:nvPr>
            <p:ph idx="1"/>
          </p:nvPr>
        </p:nvSpPr>
        <p:spPr>
          <a:xfrm>
            <a:off x="1716200" y="1063608"/>
            <a:ext cx="9706766" cy="5013636"/>
          </a:xfrm>
        </p:spPr>
        <p:txBody>
          <a:bodyPr>
            <a:noAutofit/>
          </a:bodyPr>
          <a:lstStyle/>
          <a:p>
            <a:pPr algn="just"/>
            <a:r>
              <a:rPr lang="en-US" sz="2400" b="1" dirty="0" smtClean="0"/>
              <a:t>State space search</a:t>
            </a:r>
            <a:r>
              <a:rPr lang="en-US" sz="2400" dirty="0" smtClean="0"/>
              <a:t> is a process used in the field of computer science, including artificial intelligence (AI), in which successive configurations or </a:t>
            </a:r>
            <a:r>
              <a:rPr lang="en-US" sz="2400" i="1" dirty="0" smtClean="0"/>
              <a:t>states</a:t>
            </a:r>
            <a:r>
              <a:rPr lang="en-US" sz="2400" dirty="0" smtClean="0"/>
              <a:t> of an instance are considered, with the intention of finding a </a:t>
            </a:r>
            <a:r>
              <a:rPr lang="en-US" sz="2400" i="1" dirty="0" smtClean="0"/>
              <a:t>goal state</a:t>
            </a:r>
            <a:r>
              <a:rPr lang="en-US" sz="2400" dirty="0" smtClean="0"/>
              <a:t> with a desired property.</a:t>
            </a:r>
          </a:p>
          <a:p>
            <a:pPr algn="just"/>
            <a:r>
              <a:rPr lang="en-US" sz="2400" dirty="0" smtClean="0"/>
              <a:t>Problems are often </a:t>
            </a:r>
            <a:r>
              <a:rPr lang="en-US" sz="2400" dirty="0" err="1" smtClean="0"/>
              <a:t>modelled</a:t>
            </a:r>
            <a:r>
              <a:rPr lang="en-US" sz="2400" dirty="0" smtClean="0"/>
              <a:t> as a state space, a set of </a:t>
            </a:r>
            <a:r>
              <a:rPr lang="en-US" sz="2400" i="1" dirty="0" smtClean="0"/>
              <a:t>states</a:t>
            </a:r>
            <a:r>
              <a:rPr lang="en-US" sz="2400" dirty="0" smtClean="0"/>
              <a:t> that a problem can be in. The set of states forms a graph where two states are connected if there is an </a:t>
            </a:r>
            <a:r>
              <a:rPr lang="en-US" sz="2400" i="1" dirty="0" smtClean="0"/>
              <a:t>operation</a:t>
            </a:r>
            <a:r>
              <a:rPr lang="en-US" sz="2400" dirty="0" smtClean="0"/>
              <a:t> that can be performed to transform the first state into the second.</a:t>
            </a:r>
          </a:p>
          <a:p>
            <a:pPr algn="just"/>
            <a:r>
              <a:rPr lang="en-US" sz="2400" dirty="0" smtClean="0"/>
              <a:t>State space search often differs from traditional computer science search methods because the state space is </a:t>
            </a:r>
            <a:r>
              <a:rPr lang="en-US" sz="2400" i="1" dirty="0" smtClean="0"/>
              <a:t>implicit</a:t>
            </a:r>
            <a:r>
              <a:rPr lang="en-US" sz="2400" dirty="0" smtClean="0"/>
              <a:t>: the typical state space graph is much too large to generate and store in memory. Instead, nodes are generated as they are explored, and typically discarded thereafter. A solution to a combinatorial search instance may consist of the goal state itself, or of a path from some </a:t>
            </a:r>
            <a:r>
              <a:rPr lang="en-US" sz="2400" i="1" dirty="0" smtClean="0"/>
              <a:t>initial state</a:t>
            </a:r>
            <a:r>
              <a:rPr lang="en-US" sz="2400" dirty="0" smtClean="0"/>
              <a:t> to the goal state.</a:t>
            </a:r>
          </a:p>
          <a:p>
            <a:pPr marL="285750" indent="-285750" algn="just"/>
            <a:endParaRPr lang="en-IN" sz="2400" dirty="0"/>
          </a:p>
        </p:txBody>
      </p:sp>
      <p:sp>
        <p:nvSpPr>
          <p:cNvPr id="4" name="Title 1">
            <a:extLst>
              <a:ext uri="{FF2B5EF4-FFF2-40B4-BE49-F238E27FC236}">
                <a16:creationId xmlns:a16="http://schemas.microsoft.com/office/drawing/2014/main" xmlns="" id="{BCC1AEBB-2674-E94B-964B-D254BB8B39E5}"/>
              </a:ext>
            </a:extLst>
          </p:cNvPr>
          <p:cNvSpPr txBox="1">
            <a:spLocks/>
          </p:cNvSpPr>
          <p:nvPr/>
        </p:nvSpPr>
        <p:spPr>
          <a:xfrm>
            <a:off x="1885071" y="-4905"/>
            <a:ext cx="10306929"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IN" sz="2400" b="1" dirty="0" smtClean="0">
                <a:latin typeface="Georgia" panose="02040502050405020303" pitchFamily="18" charset="0"/>
              </a:rPr>
              <a:t>STATE SPACE SEARCH</a:t>
            </a:r>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xmlns="" id="{433941C9-B37D-4C42-B3F6-7E15923712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905"/>
            <a:ext cx="1716200"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3651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9CB1B2-DF01-CD44-BCF6-F3EEF16413A2}"/>
              </a:ext>
            </a:extLst>
          </p:cNvPr>
          <p:cNvSpPr>
            <a:spLocks noGrp="1"/>
          </p:cNvSpPr>
          <p:nvPr>
            <p:ph idx="1"/>
          </p:nvPr>
        </p:nvSpPr>
        <p:spPr>
          <a:xfrm>
            <a:off x="1491174" y="1068512"/>
            <a:ext cx="10100604" cy="5417370"/>
          </a:xfrm>
        </p:spPr>
        <p:txBody>
          <a:bodyPr>
            <a:normAutofit/>
          </a:bodyPr>
          <a:lstStyle/>
          <a:p>
            <a:pPr algn="just">
              <a:buFont typeface="Wingdings" pitchFamily="2" charset="2"/>
              <a:buChar char="v"/>
            </a:pPr>
            <a:r>
              <a:rPr lang="en-US" sz="2000" dirty="0" smtClean="0"/>
              <a:t>I</a:t>
            </a:r>
            <a:r>
              <a:rPr lang="en-US" sz="2400" dirty="0" smtClean="0"/>
              <a:t>n state space search, a state space is formally represented as a </a:t>
            </a:r>
            <a:r>
              <a:rPr lang="en-US" sz="2400" dirty="0" err="1" smtClean="0"/>
              <a:t>tuple</a:t>
            </a:r>
            <a:r>
              <a:rPr lang="en-US" sz="2400" dirty="0" smtClean="0"/>
              <a:t>   S: S,  A, Action(s), Result(</a:t>
            </a:r>
            <a:r>
              <a:rPr lang="en-US" sz="2400" dirty="0" err="1" smtClean="0"/>
              <a:t>s,a</a:t>
            </a:r>
            <a:r>
              <a:rPr lang="en-US" sz="2400" dirty="0" smtClean="0"/>
              <a:t>), Cost(</a:t>
            </a:r>
            <a:r>
              <a:rPr lang="en-US" sz="2400" dirty="0" err="1" smtClean="0"/>
              <a:t>s,a</a:t>
            </a:r>
            <a:r>
              <a:rPr lang="en-US" sz="2400" dirty="0" smtClean="0"/>
              <a:t>), in which:</a:t>
            </a:r>
          </a:p>
          <a:p>
            <a:pPr algn="just"/>
            <a:r>
              <a:rPr lang="en-US" sz="2400" dirty="0" smtClean="0"/>
              <a:t>  S is the </a:t>
            </a:r>
            <a:r>
              <a:rPr lang="en-US" sz="2400" dirty="0" smtClean="0">
                <a:hlinkClick r:id="rId2" tooltip="Set (mathematics)"/>
              </a:rPr>
              <a:t>set</a:t>
            </a:r>
            <a:r>
              <a:rPr lang="en-US" sz="2400" dirty="0" smtClean="0"/>
              <a:t> of all </a:t>
            </a:r>
            <a:r>
              <a:rPr lang="en-US" sz="2400" dirty="0" err="1" smtClean="0"/>
              <a:t>posible</a:t>
            </a:r>
            <a:r>
              <a:rPr lang="en-US" sz="2400" dirty="0" smtClean="0"/>
              <a:t> states;</a:t>
            </a:r>
          </a:p>
          <a:p>
            <a:pPr algn="just"/>
            <a:r>
              <a:rPr lang="en-US" sz="2400" dirty="0" smtClean="0"/>
              <a:t>A is the set of possible action, not related to a particular state but regarding all the state space;</a:t>
            </a:r>
          </a:p>
          <a:p>
            <a:pPr algn="just"/>
            <a:r>
              <a:rPr lang="en-US" sz="2400" dirty="0" smtClean="0"/>
              <a:t> Action(s) is the function that establish which action is possible to perform in a certain state;</a:t>
            </a:r>
          </a:p>
          <a:p>
            <a:pPr algn="just"/>
            <a:r>
              <a:rPr lang="en-US" sz="2400" dirty="0" smtClean="0"/>
              <a:t> Result(</a:t>
            </a:r>
            <a:r>
              <a:rPr lang="en-US" sz="2400" dirty="0" err="1" smtClean="0"/>
              <a:t>s,a</a:t>
            </a:r>
            <a:r>
              <a:rPr lang="en-US" sz="2400" dirty="0" smtClean="0"/>
              <a:t>) is the function that return the state reached performing action a in state s.</a:t>
            </a:r>
          </a:p>
          <a:p>
            <a:pPr algn="just"/>
            <a:r>
              <a:rPr lang="en-US" sz="2400" dirty="0" smtClean="0"/>
              <a:t>Cost(</a:t>
            </a:r>
            <a:r>
              <a:rPr lang="en-US" sz="2400" dirty="0" err="1" smtClean="0"/>
              <a:t>s,a</a:t>
            </a:r>
            <a:r>
              <a:rPr lang="en-US" sz="2400" dirty="0" smtClean="0"/>
              <a:t>) is the cost of performing an action a in state s. In many state spaces is a constant, but this is not true in general.</a:t>
            </a:r>
            <a:endParaRPr lang="en-US" sz="2400" dirty="0"/>
          </a:p>
          <a:p>
            <a:pPr>
              <a:buNone/>
            </a:pPr>
            <a:endParaRPr lang="en-US" dirty="0" smtClean="0"/>
          </a:p>
        </p:txBody>
      </p:sp>
      <p:sp>
        <p:nvSpPr>
          <p:cNvPr id="4" name="Title 1">
            <a:extLst>
              <a:ext uri="{FF2B5EF4-FFF2-40B4-BE49-F238E27FC236}">
                <a16:creationId xmlns:a16="http://schemas.microsoft.com/office/drawing/2014/main" xmlns="" id="{B9BD73E6-0180-5D4C-B0F2-3CC2AC57D1D0}"/>
              </a:ext>
            </a:extLst>
          </p:cNvPr>
          <p:cNvSpPr txBox="1">
            <a:spLocks/>
          </p:cNvSpPr>
          <p:nvPr/>
        </p:nvSpPr>
        <p:spPr>
          <a:xfrm>
            <a:off x="1941342" y="-4905"/>
            <a:ext cx="10072467"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Georgia" panose="02040502050405020303" pitchFamily="18" charset="0"/>
              </a:rPr>
              <a:t> </a:t>
            </a:r>
            <a:r>
              <a:rPr lang="en-US" sz="2400" b="1" dirty="0" smtClean="0">
                <a:latin typeface="Times New Roman" pitchFamily="18" charset="0"/>
                <a:cs typeface="Times New Roman" pitchFamily="18" charset="0"/>
              </a:rPr>
              <a:t>REPRESENTATION</a:t>
            </a:r>
            <a:endParaRPr lang="en-US" sz="2400" b="1" dirty="0" smtClean="0">
              <a:latin typeface="Times New Roman" pitchFamily="18" charset="0"/>
              <a:cs typeface="Times New Roman" pitchFamily="18" charset="0"/>
            </a:endParaRPr>
          </a:p>
          <a:p>
            <a:endParaRPr lang="en-US" sz="2400" b="1" dirty="0">
              <a:latin typeface="Georgia" panose="02040502050405020303" pitchFamily="18" charset="0"/>
            </a:endParaRPr>
          </a:p>
        </p:txBody>
      </p:sp>
      <p:pic>
        <p:nvPicPr>
          <p:cNvPr id="5" name="Picture 2">
            <a:extLst>
              <a:ext uri="{FF2B5EF4-FFF2-40B4-BE49-F238E27FC236}">
                <a16:creationId xmlns:a16="http://schemas.microsoft.com/office/drawing/2014/main" xmlns="" id="{288B4035-D1D5-794E-B710-C14CAF9A2CF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94134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944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9CB1B2-DF01-CD44-BCF6-F3EEF16413A2}"/>
              </a:ext>
            </a:extLst>
          </p:cNvPr>
          <p:cNvSpPr>
            <a:spLocks noGrp="1"/>
          </p:cNvSpPr>
          <p:nvPr>
            <p:ph idx="1"/>
          </p:nvPr>
        </p:nvSpPr>
        <p:spPr>
          <a:xfrm>
            <a:off x="1716200" y="1463040"/>
            <a:ext cx="9370900" cy="3108960"/>
          </a:xfrm>
        </p:spPr>
        <p:txBody>
          <a:bodyPr>
            <a:normAutofit/>
          </a:bodyPr>
          <a:lstStyle/>
          <a:p>
            <a:r>
              <a:rPr lang="en-US" sz="2400" dirty="0" smtClean="0"/>
              <a:t>Traditional depth-first </a:t>
            </a:r>
            <a:r>
              <a:rPr lang="en-US" sz="2400" b="1" dirty="0" smtClean="0"/>
              <a:t>search</a:t>
            </a:r>
            <a:r>
              <a:rPr lang="en-US" sz="2400" dirty="0" smtClean="0"/>
              <a:t>.</a:t>
            </a:r>
          </a:p>
          <a:p>
            <a:r>
              <a:rPr lang="en-US" sz="2400" dirty="0" smtClean="0"/>
              <a:t>Breadth-first </a:t>
            </a:r>
            <a:r>
              <a:rPr lang="en-US" sz="2400" b="1" dirty="0" smtClean="0"/>
              <a:t>search</a:t>
            </a:r>
            <a:r>
              <a:rPr lang="en-US" sz="2400" dirty="0" smtClean="0"/>
              <a:t>.</a:t>
            </a:r>
          </a:p>
          <a:p>
            <a:r>
              <a:rPr lang="en-US" sz="2400" dirty="0" smtClean="0"/>
              <a:t>Iterative deepening.</a:t>
            </a:r>
          </a:p>
          <a:p>
            <a:r>
              <a:rPr lang="en-US" sz="2400" dirty="0" smtClean="0"/>
              <a:t>Lowest-cost-first </a:t>
            </a:r>
            <a:r>
              <a:rPr lang="en-US" sz="2400" b="1" dirty="0" smtClean="0"/>
              <a:t>search</a:t>
            </a:r>
            <a:r>
              <a:rPr lang="en-US" sz="2400" dirty="0" smtClean="0"/>
              <a:t>.</a:t>
            </a:r>
          </a:p>
          <a:p>
            <a:pPr>
              <a:buNone/>
            </a:pPr>
            <a:endParaRPr lang="en-US" dirty="0" smtClean="0"/>
          </a:p>
        </p:txBody>
      </p:sp>
      <p:sp>
        <p:nvSpPr>
          <p:cNvPr id="4" name="Title 1">
            <a:extLst>
              <a:ext uri="{FF2B5EF4-FFF2-40B4-BE49-F238E27FC236}">
                <a16:creationId xmlns:a16="http://schemas.microsoft.com/office/drawing/2014/main" xmlns="" id="{B9BD73E6-0180-5D4C-B0F2-3CC2AC57D1D0}"/>
              </a:ext>
            </a:extLst>
          </p:cNvPr>
          <p:cNvSpPr txBox="1">
            <a:spLocks/>
          </p:cNvSpPr>
          <p:nvPr/>
        </p:nvSpPr>
        <p:spPr>
          <a:xfrm>
            <a:off x="1530849"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EXAMPLES OF STATE  SPACE SEARCH</a:t>
            </a:r>
            <a:endParaRPr lang="en-US" sz="2400" b="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288B4035-D1D5-794E-B710-C14CAF9A2CF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2802" y="0"/>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944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DCC1C1-F2CA-A94A-9AC1-11C2C4692D95}"/>
              </a:ext>
            </a:extLst>
          </p:cNvPr>
          <p:cNvSpPr>
            <a:spLocks noGrp="1"/>
          </p:cNvSpPr>
          <p:nvPr>
            <p:ph idx="1"/>
          </p:nvPr>
        </p:nvSpPr>
        <p:spPr>
          <a:xfrm>
            <a:off x="1181687" y="1322364"/>
            <a:ext cx="10621108" cy="4867422"/>
          </a:xfrm>
        </p:spPr>
        <p:txBody>
          <a:bodyPr>
            <a:normAutofit/>
          </a:bodyPr>
          <a:lstStyle/>
          <a:p>
            <a:pPr algn="just" fontAlgn="base"/>
            <a:r>
              <a:rPr lang="en-US" sz="2400" dirty="0" smtClean="0">
                <a:latin typeface="Times New Roman" pitchFamily="18" charset="0"/>
                <a:cs typeface="Times New Roman" pitchFamily="18" charset="0"/>
              </a:rPr>
              <a:t>Conditional planning deals with incomplete information by constructing a conditional plan that accounts for each possible situation or contingency that could arise.</a:t>
            </a:r>
          </a:p>
          <a:p>
            <a:pPr algn="just" fontAlgn="base"/>
            <a:r>
              <a:rPr lang="en-US" sz="2400" dirty="0" smtClean="0">
                <a:latin typeface="Times New Roman" pitchFamily="18" charset="0"/>
                <a:cs typeface="Times New Roman" pitchFamily="18" charset="0"/>
              </a:rPr>
              <a:t>It has to work regardless of the outcome of an action.</a:t>
            </a:r>
          </a:p>
          <a:p>
            <a:pPr algn="just" fontAlgn="base"/>
            <a:r>
              <a:rPr lang="en-US" sz="2400" dirty="0" smtClean="0">
                <a:latin typeface="Times New Roman" pitchFamily="18" charset="0"/>
                <a:cs typeface="Times New Roman" pitchFamily="18" charset="0"/>
              </a:rPr>
              <a:t>Conditional </a:t>
            </a:r>
            <a:r>
              <a:rPr lang="en-US" sz="2400" u="sng" dirty="0" smtClean="0">
                <a:latin typeface="Times New Roman" pitchFamily="18" charset="0"/>
                <a:cs typeface="Times New Roman" pitchFamily="18" charset="0"/>
                <a:hlinkClick r:id="rId2"/>
              </a:rPr>
              <a:t>planning</a:t>
            </a:r>
            <a:r>
              <a:rPr lang="en-US" sz="2400" dirty="0" smtClean="0">
                <a:latin typeface="Times New Roman" pitchFamily="18" charset="0"/>
                <a:cs typeface="Times New Roman" pitchFamily="18" charset="0"/>
              </a:rPr>
              <a:t> takes place in Fully Observable Environment, where the current state of the agent, in known environment, is fully observable.</a:t>
            </a:r>
          </a:p>
          <a:p>
            <a:pPr algn="just" fontAlgn="base"/>
            <a:r>
              <a:rPr lang="en-US" sz="2400" dirty="0" smtClean="0">
                <a:latin typeface="Times New Roman" pitchFamily="18" charset="0"/>
                <a:cs typeface="Times New Roman" pitchFamily="18" charset="0"/>
              </a:rPr>
              <a:t>The outcome of actions cannot be determined so the environment is said to be non-deterministic.</a:t>
            </a:r>
          </a:p>
          <a:p>
            <a:pPr algn="just" fontAlgn="base"/>
            <a:r>
              <a:rPr lang="en-US" sz="2400" b="1" dirty="0" smtClean="0">
                <a:latin typeface="Times New Roman" pitchFamily="18" charset="0"/>
                <a:cs typeface="Times New Roman" pitchFamily="18" charset="0"/>
              </a:rPr>
              <a:t>Conditional planning</a:t>
            </a:r>
            <a:r>
              <a:rPr lang="en-US" sz="2400" dirty="0" smtClean="0">
                <a:latin typeface="Times New Roman" pitchFamily="18" charset="0"/>
                <a:cs typeface="Times New Roman" pitchFamily="18" charset="0"/>
              </a:rPr>
              <a:t> has to work regardless of the outcome of an action. It takes place in Fully Observable Environment where the current state of the agent is known environment is fully observable. The outcome of actions cannot be determined so the environment is said to be nondeterministic.</a:t>
            </a:r>
          </a:p>
          <a:p>
            <a:endParaRPr lang="en-US" dirty="0"/>
          </a:p>
        </p:txBody>
      </p:sp>
      <p:sp>
        <p:nvSpPr>
          <p:cNvPr id="4" name="Title 1">
            <a:extLst>
              <a:ext uri="{FF2B5EF4-FFF2-40B4-BE49-F238E27FC236}">
                <a16:creationId xmlns:a16="http://schemas.microsoft.com/office/drawing/2014/main" xmlns="" id="{18C34163-BE3D-944B-BBBE-D4AF15FF29AB}"/>
              </a:ext>
            </a:extLst>
          </p:cNvPr>
          <p:cNvSpPr txBox="1">
            <a:spLocks/>
          </p:cNvSpPr>
          <p:nvPr/>
        </p:nvSpPr>
        <p:spPr>
          <a:xfrm>
            <a:off x="1716200" y="-4905"/>
            <a:ext cx="10661151" cy="914401"/>
          </a:xfrm>
          <a:prstGeom prst="rect">
            <a:avLst/>
          </a:prstGeom>
          <a:gradFill flip="none" rotWithShape="1">
            <a:gsLst>
              <a:gs pos="0">
                <a:srgbClr val="8AC7DA">
                  <a:tint val="66000"/>
                  <a:satMod val="160000"/>
                  <a:lumMod val="47000"/>
                </a:srgbClr>
              </a:gs>
              <a:gs pos="50000">
                <a:srgbClr val="8AC7DA">
                  <a:tint val="44500"/>
                  <a:satMod val="160000"/>
                </a:srgbClr>
              </a:gs>
              <a:gs pos="0">
                <a:srgbClr val="8AC7DA">
                  <a:tint val="23500"/>
                  <a:satMod val="160000"/>
                </a:srgbClr>
              </a:gs>
            </a:gsLst>
            <a:lin ang="5400000" scaled="1"/>
            <a:tileRect/>
          </a:gra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CONDITIONAL PLANNING</a:t>
            </a:r>
            <a:endParaRPr lang="en-US" sz="2400" b="1"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9598C5C2-DD6C-DA43-B374-A1AA7D24FDD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2802" y="-4905"/>
            <a:ext cx="1949002" cy="10685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869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401</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Artificial Intelligence</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PUSHKAL KUMAR SHUKLA</cp:lastModifiedBy>
  <cp:revision>29</cp:revision>
  <dcterms:created xsi:type="dcterms:W3CDTF">2021-02-26T16:19:46Z</dcterms:created>
  <dcterms:modified xsi:type="dcterms:W3CDTF">2021-03-08T07:24:07Z</dcterms:modified>
</cp:coreProperties>
</file>