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C7DA"/>
    <a:srgbClr val="45EEFF"/>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snapToObjects="1">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1ECA2B-9F4E-437D-A352-FF983D3948D9}" type="datetimeFigureOut">
              <a:rPr lang="en-US" smtClean="0"/>
              <a:t>12/13/2021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57EC82-A5E4-4C17-BAB0-1C0FE527D7D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57EC82-A5E4-4C17-BAB0-1C0FE527D7DC}"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1D37-AA54-D344-AFC5-2DBCDEE770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C7DF5-83B8-6344-8FFC-30EB25748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EC1622-4FF5-5546-B9E4-68FDBDFA4872}"/>
              </a:ext>
            </a:extLst>
          </p:cNvPr>
          <p:cNvSpPr>
            <a:spLocks noGrp="1"/>
          </p:cNvSpPr>
          <p:nvPr>
            <p:ph type="dt" sz="half" idx="10"/>
          </p:nvPr>
        </p:nvSpPr>
        <p:spPr/>
        <p:txBody>
          <a:bodyPr/>
          <a:lstStyle/>
          <a:p>
            <a:fld id="{14C8F168-8D9B-264F-BFCA-A9FE02FB96B5}" type="datetimeFigureOut">
              <a:rPr lang="en-US" smtClean="0"/>
              <a:pPr/>
              <a:t>12/13/2021</a:t>
            </a:fld>
            <a:endParaRPr lang="en-US"/>
          </a:p>
        </p:txBody>
      </p:sp>
      <p:sp>
        <p:nvSpPr>
          <p:cNvPr id="5" name="Footer Placeholder 4">
            <a:extLst>
              <a:ext uri="{FF2B5EF4-FFF2-40B4-BE49-F238E27FC236}">
                <a16:creationId xmlns:a16="http://schemas.microsoft.com/office/drawing/2014/main" id="{8191E03B-6CF8-2643-8D53-099FCCA9C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CE8FF-441D-7840-BF7A-385E518B488A}"/>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val="315404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15BDD-B56E-3C41-A77D-4B2E34058B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D3CB71-854D-5143-8BF6-CAA39C1809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DCA88-3668-9943-A305-BE15249C3F2E}"/>
              </a:ext>
            </a:extLst>
          </p:cNvPr>
          <p:cNvSpPr>
            <a:spLocks noGrp="1"/>
          </p:cNvSpPr>
          <p:nvPr>
            <p:ph type="dt" sz="half" idx="10"/>
          </p:nvPr>
        </p:nvSpPr>
        <p:spPr/>
        <p:txBody>
          <a:bodyPr/>
          <a:lstStyle/>
          <a:p>
            <a:fld id="{14C8F168-8D9B-264F-BFCA-A9FE02FB96B5}" type="datetimeFigureOut">
              <a:rPr lang="en-US" smtClean="0"/>
              <a:pPr/>
              <a:t>12/13/2021</a:t>
            </a:fld>
            <a:endParaRPr lang="en-US"/>
          </a:p>
        </p:txBody>
      </p:sp>
      <p:sp>
        <p:nvSpPr>
          <p:cNvPr id="5" name="Footer Placeholder 4">
            <a:extLst>
              <a:ext uri="{FF2B5EF4-FFF2-40B4-BE49-F238E27FC236}">
                <a16:creationId xmlns:a16="http://schemas.microsoft.com/office/drawing/2014/main" id="{85338AF1-F746-8B47-AA01-CF83AC936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C7595-6662-FB4D-8845-9934C4426E89}"/>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val="40640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536343-416C-5F4A-9372-98CB04F799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D4370-CF2A-A146-86A4-83AB7CF1D26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EBA40-3ECB-CF46-8CE3-50E4E91FD710}"/>
              </a:ext>
            </a:extLst>
          </p:cNvPr>
          <p:cNvSpPr>
            <a:spLocks noGrp="1"/>
          </p:cNvSpPr>
          <p:nvPr>
            <p:ph type="dt" sz="half" idx="10"/>
          </p:nvPr>
        </p:nvSpPr>
        <p:spPr/>
        <p:txBody>
          <a:bodyPr/>
          <a:lstStyle/>
          <a:p>
            <a:fld id="{14C8F168-8D9B-264F-BFCA-A9FE02FB96B5}" type="datetimeFigureOut">
              <a:rPr lang="en-US" smtClean="0"/>
              <a:pPr/>
              <a:t>12/13/2021</a:t>
            </a:fld>
            <a:endParaRPr lang="en-US"/>
          </a:p>
        </p:txBody>
      </p:sp>
      <p:sp>
        <p:nvSpPr>
          <p:cNvPr id="5" name="Footer Placeholder 4">
            <a:extLst>
              <a:ext uri="{FF2B5EF4-FFF2-40B4-BE49-F238E27FC236}">
                <a16:creationId xmlns:a16="http://schemas.microsoft.com/office/drawing/2014/main" id="{54D295F1-2398-A347-9607-9441157A0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CBCDF-FE44-0841-A220-0BB1892D58DF}"/>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val="310680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EDE5-701E-9C44-A010-C2893DA66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1C3A04-1845-0641-9FD5-D1609ECFA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E77ED-BD0C-4D45-B1BD-0C19FD283CAE}"/>
              </a:ext>
            </a:extLst>
          </p:cNvPr>
          <p:cNvSpPr>
            <a:spLocks noGrp="1"/>
          </p:cNvSpPr>
          <p:nvPr>
            <p:ph type="dt" sz="half" idx="10"/>
          </p:nvPr>
        </p:nvSpPr>
        <p:spPr/>
        <p:txBody>
          <a:bodyPr/>
          <a:lstStyle/>
          <a:p>
            <a:fld id="{14C8F168-8D9B-264F-BFCA-A9FE02FB96B5}" type="datetimeFigureOut">
              <a:rPr lang="en-US" smtClean="0"/>
              <a:pPr/>
              <a:t>12/13/2021</a:t>
            </a:fld>
            <a:endParaRPr lang="en-US"/>
          </a:p>
        </p:txBody>
      </p:sp>
      <p:sp>
        <p:nvSpPr>
          <p:cNvPr id="5" name="Footer Placeholder 4">
            <a:extLst>
              <a:ext uri="{FF2B5EF4-FFF2-40B4-BE49-F238E27FC236}">
                <a16:creationId xmlns:a16="http://schemas.microsoft.com/office/drawing/2014/main" id="{ED1D1D57-C76D-7B45-A2A7-4CED0DCF9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19AFD-D009-524A-97F6-643FEBFD174B}"/>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val="341679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D55D-9C6E-FB48-AF32-88DBD32255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46D21F-1642-194D-BE91-C835C81F47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FB3852-28C7-444B-892E-ED1B3C8EE7DB}"/>
              </a:ext>
            </a:extLst>
          </p:cNvPr>
          <p:cNvSpPr>
            <a:spLocks noGrp="1"/>
          </p:cNvSpPr>
          <p:nvPr>
            <p:ph type="dt" sz="half" idx="10"/>
          </p:nvPr>
        </p:nvSpPr>
        <p:spPr/>
        <p:txBody>
          <a:bodyPr/>
          <a:lstStyle/>
          <a:p>
            <a:fld id="{14C8F168-8D9B-264F-BFCA-A9FE02FB96B5}" type="datetimeFigureOut">
              <a:rPr lang="en-US" smtClean="0"/>
              <a:pPr/>
              <a:t>12/13/2021</a:t>
            </a:fld>
            <a:endParaRPr lang="en-US"/>
          </a:p>
        </p:txBody>
      </p:sp>
      <p:sp>
        <p:nvSpPr>
          <p:cNvPr id="5" name="Footer Placeholder 4">
            <a:extLst>
              <a:ext uri="{FF2B5EF4-FFF2-40B4-BE49-F238E27FC236}">
                <a16:creationId xmlns:a16="http://schemas.microsoft.com/office/drawing/2014/main" id="{EA09BA13-1331-8740-B371-5260FA168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57981-D79B-9445-B384-085E46F8B213}"/>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val="379840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428E-B512-0347-BAF3-EF2CFAAF5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F0F7-44B9-D943-B3B6-882C54FBAF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593599-3677-6B4B-AD09-EF9C303B70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9D8F49-6C40-1740-8D58-7676F9D03290}"/>
              </a:ext>
            </a:extLst>
          </p:cNvPr>
          <p:cNvSpPr>
            <a:spLocks noGrp="1"/>
          </p:cNvSpPr>
          <p:nvPr>
            <p:ph type="dt" sz="half" idx="10"/>
          </p:nvPr>
        </p:nvSpPr>
        <p:spPr/>
        <p:txBody>
          <a:bodyPr/>
          <a:lstStyle/>
          <a:p>
            <a:fld id="{14C8F168-8D9B-264F-BFCA-A9FE02FB96B5}" type="datetimeFigureOut">
              <a:rPr lang="en-US" smtClean="0"/>
              <a:pPr/>
              <a:t>12/13/2021</a:t>
            </a:fld>
            <a:endParaRPr lang="en-US"/>
          </a:p>
        </p:txBody>
      </p:sp>
      <p:sp>
        <p:nvSpPr>
          <p:cNvPr id="6" name="Footer Placeholder 5">
            <a:extLst>
              <a:ext uri="{FF2B5EF4-FFF2-40B4-BE49-F238E27FC236}">
                <a16:creationId xmlns:a16="http://schemas.microsoft.com/office/drawing/2014/main" id="{DA83962C-ADB2-CE44-9B74-3D2F206F9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A75535-9575-0847-B739-3875B0B98D71}"/>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val="14128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3582-93EF-B442-A671-7490059771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61488-5CC1-FB4D-9982-8EF387E80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172E6E-358B-124A-8F70-43862B8F2D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DEDFD8-7536-3E4E-A71C-B3C99CEA0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1C486C-08CB-2B4B-8921-2E8EA2CE5F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7BA539-EEB1-2247-8F33-7328BDED45B4}"/>
              </a:ext>
            </a:extLst>
          </p:cNvPr>
          <p:cNvSpPr>
            <a:spLocks noGrp="1"/>
          </p:cNvSpPr>
          <p:nvPr>
            <p:ph type="dt" sz="half" idx="10"/>
          </p:nvPr>
        </p:nvSpPr>
        <p:spPr/>
        <p:txBody>
          <a:bodyPr/>
          <a:lstStyle/>
          <a:p>
            <a:fld id="{14C8F168-8D9B-264F-BFCA-A9FE02FB96B5}" type="datetimeFigureOut">
              <a:rPr lang="en-US" smtClean="0"/>
              <a:pPr/>
              <a:t>12/13/2021</a:t>
            </a:fld>
            <a:endParaRPr lang="en-US"/>
          </a:p>
        </p:txBody>
      </p:sp>
      <p:sp>
        <p:nvSpPr>
          <p:cNvPr id="8" name="Footer Placeholder 7">
            <a:extLst>
              <a:ext uri="{FF2B5EF4-FFF2-40B4-BE49-F238E27FC236}">
                <a16:creationId xmlns:a16="http://schemas.microsoft.com/office/drawing/2014/main" id="{E9E7EE67-951F-A348-AC75-9B11D5713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773A34-1191-6C42-BCDB-CAE921BC59EE}"/>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val="307447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2EDE2-7F3E-DA47-87E3-31C8F49674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A93AF3-D36E-DA44-A340-B0C0258425DD}"/>
              </a:ext>
            </a:extLst>
          </p:cNvPr>
          <p:cNvSpPr>
            <a:spLocks noGrp="1"/>
          </p:cNvSpPr>
          <p:nvPr>
            <p:ph type="dt" sz="half" idx="10"/>
          </p:nvPr>
        </p:nvSpPr>
        <p:spPr/>
        <p:txBody>
          <a:bodyPr/>
          <a:lstStyle/>
          <a:p>
            <a:fld id="{14C8F168-8D9B-264F-BFCA-A9FE02FB96B5}" type="datetimeFigureOut">
              <a:rPr lang="en-US" smtClean="0"/>
              <a:pPr/>
              <a:t>12/13/2021</a:t>
            </a:fld>
            <a:endParaRPr lang="en-US"/>
          </a:p>
        </p:txBody>
      </p:sp>
      <p:sp>
        <p:nvSpPr>
          <p:cNvPr id="4" name="Footer Placeholder 3">
            <a:extLst>
              <a:ext uri="{FF2B5EF4-FFF2-40B4-BE49-F238E27FC236}">
                <a16:creationId xmlns:a16="http://schemas.microsoft.com/office/drawing/2014/main" id="{9B73411A-4B35-FC4A-BCA6-CF423FED8A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E6CAB1-543D-7940-9107-84285B3949E1}"/>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val="327311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2F91E2-8674-6442-B5EB-8974C7D29D3B}"/>
              </a:ext>
            </a:extLst>
          </p:cNvPr>
          <p:cNvSpPr>
            <a:spLocks noGrp="1"/>
          </p:cNvSpPr>
          <p:nvPr>
            <p:ph type="dt" sz="half" idx="10"/>
          </p:nvPr>
        </p:nvSpPr>
        <p:spPr/>
        <p:txBody>
          <a:bodyPr/>
          <a:lstStyle/>
          <a:p>
            <a:fld id="{14C8F168-8D9B-264F-BFCA-A9FE02FB96B5}" type="datetimeFigureOut">
              <a:rPr lang="en-US" smtClean="0"/>
              <a:pPr/>
              <a:t>12/13/2021</a:t>
            </a:fld>
            <a:endParaRPr lang="en-US"/>
          </a:p>
        </p:txBody>
      </p:sp>
      <p:sp>
        <p:nvSpPr>
          <p:cNvPr id="3" name="Footer Placeholder 2">
            <a:extLst>
              <a:ext uri="{FF2B5EF4-FFF2-40B4-BE49-F238E27FC236}">
                <a16:creationId xmlns:a16="http://schemas.microsoft.com/office/drawing/2014/main" id="{055A15B7-D1CF-3F40-B2E4-7FF77C5ED9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8E50EF-A4CB-1A49-B7C6-1C9238D6DC9C}"/>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val="179697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03F2-4D08-3D41-AE72-BB610B031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940C2E-B11A-F448-992F-EACDB3E1D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A2EB63-722F-6842-A259-56957396D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C02B7F-1AF3-A045-B324-C875D72E8261}"/>
              </a:ext>
            </a:extLst>
          </p:cNvPr>
          <p:cNvSpPr>
            <a:spLocks noGrp="1"/>
          </p:cNvSpPr>
          <p:nvPr>
            <p:ph type="dt" sz="half" idx="10"/>
          </p:nvPr>
        </p:nvSpPr>
        <p:spPr/>
        <p:txBody>
          <a:bodyPr/>
          <a:lstStyle/>
          <a:p>
            <a:fld id="{14C8F168-8D9B-264F-BFCA-A9FE02FB96B5}" type="datetimeFigureOut">
              <a:rPr lang="en-US" smtClean="0"/>
              <a:pPr/>
              <a:t>12/13/2021</a:t>
            </a:fld>
            <a:endParaRPr lang="en-US"/>
          </a:p>
        </p:txBody>
      </p:sp>
      <p:sp>
        <p:nvSpPr>
          <p:cNvPr id="6" name="Footer Placeholder 5">
            <a:extLst>
              <a:ext uri="{FF2B5EF4-FFF2-40B4-BE49-F238E27FC236}">
                <a16:creationId xmlns:a16="http://schemas.microsoft.com/office/drawing/2014/main" id="{C40D2D06-EC7B-B742-B229-B2F8D3EBC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DD97F-39EA-8A49-B575-0A642270E810}"/>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val="197397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6D87-E652-8C40-9B60-047BF12BF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E44609-6069-A34B-90C6-5828CC6E1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BE2E12-80FD-254A-90F3-89FD87ACA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B31D37-9D74-234C-8A2B-D1C5EC16B044}"/>
              </a:ext>
            </a:extLst>
          </p:cNvPr>
          <p:cNvSpPr>
            <a:spLocks noGrp="1"/>
          </p:cNvSpPr>
          <p:nvPr>
            <p:ph type="dt" sz="half" idx="10"/>
          </p:nvPr>
        </p:nvSpPr>
        <p:spPr/>
        <p:txBody>
          <a:bodyPr/>
          <a:lstStyle/>
          <a:p>
            <a:fld id="{14C8F168-8D9B-264F-BFCA-A9FE02FB96B5}" type="datetimeFigureOut">
              <a:rPr lang="en-US" smtClean="0"/>
              <a:pPr/>
              <a:t>12/13/2021</a:t>
            </a:fld>
            <a:endParaRPr lang="en-US"/>
          </a:p>
        </p:txBody>
      </p:sp>
      <p:sp>
        <p:nvSpPr>
          <p:cNvPr id="6" name="Footer Placeholder 5">
            <a:extLst>
              <a:ext uri="{FF2B5EF4-FFF2-40B4-BE49-F238E27FC236}">
                <a16:creationId xmlns:a16="http://schemas.microsoft.com/office/drawing/2014/main" id="{7AAB3504-D808-9547-8D06-695CC93AA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AF610-96F3-2B46-B4E8-8E50489422CF}"/>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val="257978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A80AC1-F5DA-574C-AA64-54F320D168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1D3987-7456-CF4C-9372-81CCF9E26A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F9D0E-7AC7-214B-A305-9FFDBBAE2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8F168-8D9B-264F-BFCA-A9FE02FB96B5}" type="datetimeFigureOut">
              <a:rPr lang="en-US" smtClean="0"/>
              <a:pPr/>
              <a:t>12/13/2021</a:t>
            </a:fld>
            <a:endParaRPr lang="en-US"/>
          </a:p>
        </p:txBody>
      </p:sp>
      <p:sp>
        <p:nvSpPr>
          <p:cNvPr id="5" name="Footer Placeholder 4">
            <a:extLst>
              <a:ext uri="{FF2B5EF4-FFF2-40B4-BE49-F238E27FC236}">
                <a16:creationId xmlns:a16="http://schemas.microsoft.com/office/drawing/2014/main" id="{E4F7B66D-117C-F14F-8C67-E150473C8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BDD46D-EF29-1D4F-A237-246ACC9BE2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DEA7F-D50C-244B-A403-A0DC01E52B5A}" type="slidenum">
              <a:rPr lang="en-US" smtClean="0"/>
              <a:pPr/>
              <a:t>‹#›</a:t>
            </a:fld>
            <a:endParaRPr lang="en-US"/>
          </a:p>
        </p:txBody>
      </p:sp>
    </p:spTree>
    <p:extLst>
      <p:ext uri="{BB962C8B-B14F-4D97-AF65-F5344CB8AC3E}">
        <p14:creationId xmlns:p14="http://schemas.microsoft.com/office/powerpoint/2010/main" val="3931681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365A-06CC-1C45-B3AD-BF4EDE94CE03}"/>
              </a:ext>
            </a:extLst>
          </p:cNvPr>
          <p:cNvSpPr>
            <a:spLocks noGrp="1"/>
          </p:cNvSpPr>
          <p:nvPr>
            <p:ph type="ctrTitle"/>
          </p:nvPr>
        </p:nvSpPr>
        <p:spPr>
          <a:xfrm>
            <a:off x="2080348" y="1500318"/>
            <a:ext cx="8109857" cy="811228"/>
          </a:xfrm>
          <a:ln w="28575">
            <a:solidFill>
              <a:srgbClr val="00B0F0"/>
            </a:solidFill>
          </a:ln>
        </p:spPr>
        <p:txBody>
          <a:bodyPr>
            <a:normAutofit/>
          </a:bodyPr>
          <a:lstStyle/>
          <a:p>
            <a:r>
              <a:rPr lang="en-IN" sz="4000" u="sng" dirty="0">
                <a:latin typeface="Georgia" panose="02040502050405020303" pitchFamily="18" charset="0"/>
              </a:rPr>
              <a:t>Artificial Intelligence</a:t>
            </a:r>
            <a:endParaRPr lang="en-US" sz="4000" u="sng" dirty="0">
              <a:latin typeface="Georgia" panose="02040502050405020303" pitchFamily="18" charset="0"/>
            </a:endParaRPr>
          </a:p>
        </p:txBody>
      </p:sp>
      <p:sp>
        <p:nvSpPr>
          <p:cNvPr id="5" name="Title 1">
            <a:extLst>
              <a:ext uri="{FF2B5EF4-FFF2-40B4-BE49-F238E27FC236}">
                <a16:creationId xmlns:a16="http://schemas.microsoft.com/office/drawing/2014/main" id="{4914D327-915F-5449-81CC-24AD0480849C}"/>
              </a:ext>
            </a:extLst>
          </p:cNvPr>
          <p:cNvSpPr txBox="1">
            <a:spLocks/>
          </p:cNvSpPr>
          <p:nvPr/>
        </p:nvSpPr>
        <p:spPr>
          <a:xfrm>
            <a:off x="1530849" y="0"/>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latin typeface="Georgia" panose="02040502050405020303" pitchFamily="18" charset="0"/>
              </a:rPr>
              <a:t>NOIDA INSTITUTE OF ENGINEERING AND </a:t>
            </a:r>
            <a:br>
              <a:rPr lang="en-US" sz="2400" b="1" dirty="0">
                <a:latin typeface="Georgia" panose="02040502050405020303" pitchFamily="18" charset="0"/>
              </a:rPr>
            </a:br>
            <a:r>
              <a:rPr lang="en-US" sz="2400" b="1" dirty="0">
                <a:latin typeface="Georgia" panose="02040502050405020303" pitchFamily="18" charset="0"/>
              </a:rPr>
              <a:t>TECHNOLOGY, GREATER NOIDA</a:t>
            </a:r>
          </a:p>
        </p:txBody>
      </p:sp>
      <p:sp>
        <p:nvSpPr>
          <p:cNvPr id="7" name="TextBox 6">
            <a:extLst>
              <a:ext uri="{FF2B5EF4-FFF2-40B4-BE49-F238E27FC236}">
                <a16:creationId xmlns:a16="http://schemas.microsoft.com/office/drawing/2014/main" id="{DED05377-3D33-E140-BAD4-F0C7D7967E6A}"/>
              </a:ext>
            </a:extLst>
          </p:cNvPr>
          <p:cNvSpPr txBox="1"/>
          <p:nvPr/>
        </p:nvSpPr>
        <p:spPr>
          <a:xfrm>
            <a:off x="1676400" y="6183086"/>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7191B550-7F37-D340-846E-4C94E7F47400}"/>
              </a:ext>
            </a:extLst>
          </p:cNvPr>
          <p:cNvSpPr txBox="1"/>
          <p:nvPr/>
        </p:nvSpPr>
        <p:spPr>
          <a:xfrm>
            <a:off x="2757268" y="2837607"/>
            <a:ext cx="7610621" cy="2585323"/>
          </a:xfrm>
          <a:prstGeom prst="rect">
            <a:avLst/>
          </a:prstGeom>
          <a:noFill/>
          <a:ln w="38100">
            <a:solidFill>
              <a:srgbClr val="00B0F0"/>
            </a:solidFill>
          </a:ln>
        </p:spPr>
        <p:txBody>
          <a:bodyPr wrap="square" rtlCol="0">
            <a:spAutoFit/>
          </a:bodyPr>
          <a:lstStyle/>
          <a:p>
            <a:r>
              <a:rPr lang="en-US" sz="2400" u="sng" dirty="0"/>
              <a:t>Topics :</a:t>
            </a:r>
          </a:p>
          <a:p>
            <a:pPr marL="285750" indent="-285750">
              <a:buFont typeface="Arial" panose="020B0604020202020204" pitchFamily="34" charset="0"/>
              <a:buChar char="•"/>
            </a:pPr>
            <a:r>
              <a:rPr lang="en-US" sz="2400" dirty="0"/>
              <a:t>Forms</a:t>
            </a:r>
            <a:r>
              <a:rPr lang="en-US" sz="2400" u="sng" dirty="0"/>
              <a:t> </a:t>
            </a:r>
            <a:r>
              <a:rPr lang="en-US" sz="2400" dirty="0"/>
              <a:t>of</a:t>
            </a:r>
            <a:r>
              <a:rPr lang="en-US" sz="2400" u="sng" dirty="0"/>
              <a:t> </a:t>
            </a:r>
            <a:r>
              <a:rPr lang="en-US" sz="2400" dirty="0"/>
              <a:t>Learning</a:t>
            </a:r>
          </a:p>
          <a:p>
            <a:pPr marL="285750" indent="-285750">
              <a:buFont typeface="Arial" panose="020B0604020202020204" pitchFamily="34" charset="0"/>
              <a:buChar char="•"/>
            </a:pPr>
            <a:r>
              <a:rPr lang="en-US" sz="2400" dirty="0"/>
              <a:t>Inductive Learning</a:t>
            </a:r>
          </a:p>
          <a:p>
            <a:pPr marL="285750" indent="-285750">
              <a:buFont typeface="Arial" panose="020B0604020202020204" pitchFamily="34" charset="0"/>
              <a:buChar char="•"/>
            </a:pPr>
            <a:r>
              <a:rPr lang="en-IN" sz="2400" dirty="0"/>
              <a:t>Reinforcement Learning</a:t>
            </a:r>
          </a:p>
          <a:p>
            <a:pPr marL="285750" indent="-285750">
              <a:buFont typeface="Arial" panose="020B0604020202020204" pitchFamily="34" charset="0"/>
              <a:buChar char="•"/>
            </a:pPr>
            <a:r>
              <a:rPr lang="en-IN" sz="2400" dirty="0"/>
              <a:t>Learning Decision Tree</a:t>
            </a:r>
          </a:p>
          <a:p>
            <a:pPr marL="285750" indent="-285750">
              <a:buFont typeface="Arial" panose="020B0604020202020204" pitchFamily="34" charset="0"/>
              <a:buChar char="•"/>
            </a:pPr>
            <a:r>
              <a:rPr lang="en-IN" sz="2400" dirty="0"/>
              <a:t>Neural Net learning and Genetic learning</a:t>
            </a:r>
          </a:p>
          <a:p>
            <a:pPr marL="285750" indent="-285750">
              <a:buFont typeface="Arial" panose="020B0604020202020204" pitchFamily="34" charset="0"/>
              <a:buChar char="•"/>
            </a:pPr>
            <a:endParaRPr lang="en-US" u="sng" dirty="0"/>
          </a:p>
        </p:txBody>
      </p:sp>
      <p:pic>
        <p:nvPicPr>
          <p:cNvPr id="1026" name="Picture 2">
            <a:extLst>
              <a:ext uri="{FF2B5EF4-FFF2-40B4-BE49-F238E27FC236}">
                <a16:creationId xmlns:a16="http://schemas.microsoft.com/office/drawing/2014/main" id="{CEC33B20-D4FE-1E45-B3AD-4A42B2ACE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602" y="0"/>
            <a:ext cx="1949002" cy="106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70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DCC1C1-F2CA-A94A-9AC1-11C2C4692D95}"/>
              </a:ext>
            </a:extLst>
          </p:cNvPr>
          <p:cNvSpPr>
            <a:spLocks noGrp="1"/>
          </p:cNvSpPr>
          <p:nvPr>
            <p:ph idx="1"/>
          </p:nvPr>
        </p:nvSpPr>
        <p:spPr>
          <a:xfrm>
            <a:off x="741698" y="1063607"/>
            <a:ext cx="11117367" cy="5794393"/>
          </a:xfrm>
        </p:spPr>
        <p:txBody>
          <a:bodyPr>
            <a:normAutofit/>
          </a:bodyPr>
          <a:lstStyle/>
          <a:p>
            <a:pPr algn="just"/>
            <a:r>
              <a:rPr lang="en-IN" sz="2400" dirty="0">
                <a:latin typeface="Georgia" panose="02040502050405020303" pitchFamily="18" charset="0"/>
              </a:rPr>
              <a:t>A Decision tree is the denotative representation of a decision-making process. Decision trees in artificial intelligence are used to arrive at conclusions based on the data available from decisions made in the past. Further, these conclusions are assigned values, deployed to predict the course of action likely to be taken in the future.</a:t>
            </a:r>
          </a:p>
          <a:p>
            <a:pPr algn="just"/>
            <a:r>
              <a:rPr lang="en-IN" sz="2400" dirty="0">
                <a:latin typeface="Georgia" panose="02040502050405020303" pitchFamily="18" charset="0"/>
              </a:rPr>
              <a:t>Decision trees are statistical, algorithmic models of machine learning that interpret and learn responses from various problems and their possible consequences. As a result, decision trees know the rules of decision-making in specific contexts based on the available data. The learning process is continuous and based on feedback. This improves the outcome of learning over time. This kind of learning is called supervised learning. Therefore, decision tree models are support tools for supervised learning.</a:t>
            </a:r>
          </a:p>
          <a:p>
            <a:pPr algn="just"/>
            <a:r>
              <a:rPr lang="en-IN" sz="2400" dirty="0">
                <a:latin typeface="Georgia" panose="02040502050405020303" pitchFamily="18" charset="0"/>
              </a:rPr>
              <a:t>Thus, decision trees provide a scientific decision-making process based on facts and values rather than intuition. In business, organizations use this process to make significant business decisions.</a:t>
            </a:r>
          </a:p>
          <a:p>
            <a:endParaRPr lang="en-US" dirty="0"/>
          </a:p>
        </p:txBody>
      </p:sp>
      <p:sp>
        <p:nvSpPr>
          <p:cNvPr id="4" name="Title 1">
            <a:extLst>
              <a:ext uri="{FF2B5EF4-FFF2-40B4-BE49-F238E27FC236}">
                <a16:creationId xmlns:a16="http://schemas.microsoft.com/office/drawing/2014/main" id="{18C34163-BE3D-944B-BBBE-D4AF15FF29AB}"/>
              </a:ext>
            </a:extLst>
          </p:cNvPr>
          <p:cNvSpPr txBox="1">
            <a:spLocks/>
          </p:cNvSpPr>
          <p:nvPr/>
        </p:nvSpPr>
        <p:spPr>
          <a:xfrm>
            <a:off x="1530849" y="-4905"/>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p>
          <a:p>
            <a:r>
              <a:rPr lang="en-IN" sz="3000" b="1" u="sng" dirty="0" smtClean="0">
                <a:latin typeface="Georgia" panose="02040502050405020303" pitchFamily="18" charset="0"/>
              </a:rPr>
              <a:t>Learning Decision Tree</a:t>
            </a:r>
            <a:r>
              <a:rPr lang="en-IN" sz="2400" b="1" u="sng" dirty="0" smtClean="0">
                <a:latin typeface="Georgia" panose="02040502050405020303" pitchFamily="18" charset="0"/>
              </a:rPr>
              <a:t/>
            </a:r>
            <a:br>
              <a:rPr lang="en-IN" sz="2400" b="1" u="sng" dirty="0" smtClean="0">
                <a:latin typeface="Georgia" panose="02040502050405020303" pitchFamily="18" charset="0"/>
              </a:rPr>
            </a:br>
            <a:endParaRPr lang="en-US" sz="2400" b="1" u="sng" dirty="0" smtClean="0">
              <a:latin typeface="Georgia" panose="02040502050405020303" pitchFamily="18" charset="0"/>
            </a:endParaRPr>
          </a:p>
          <a:p>
            <a:endParaRPr lang="en-US" sz="2400" b="1" dirty="0">
              <a:latin typeface="Georgia" panose="02040502050405020303" pitchFamily="18" charset="0"/>
            </a:endParaRPr>
          </a:p>
        </p:txBody>
      </p:sp>
      <p:pic>
        <p:nvPicPr>
          <p:cNvPr id="5" name="Picture 2">
            <a:extLst>
              <a:ext uri="{FF2B5EF4-FFF2-40B4-BE49-F238E27FC236}">
                <a16:creationId xmlns:a16="http://schemas.microsoft.com/office/drawing/2014/main" id="{9598C5C2-DD6C-DA43-B374-A1AA7D24F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02" y="-4905"/>
            <a:ext cx="1949002" cy="106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6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CE48D-5E4F-2343-91F0-A132BAFEFBD9}"/>
              </a:ext>
            </a:extLst>
          </p:cNvPr>
          <p:cNvSpPr>
            <a:spLocks noGrp="1"/>
          </p:cNvSpPr>
          <p:nvPr>
            <p:ph idx="1"/>
          </p:nvPr>
        </p:nvSpPr>
        <p:spPr>
          <a:xfrm>
            <a:off x="1223889" y="1063607"/>
            <a:ext cx="10621107" cy="5083975"/>
          </a:xfrm>
        </p:spPr>
        <p:txBody>
          <a:bodyPr>
            <a:normAutofit/>
          </a:bodyPr>
          <a:lstStyle/>
          <a:p>
            <a:pPr algn="just"/>
            <a:r>
              <a:rPr lang="en-IN" sz="2400" b="1" dirty="0">
                <a:latin typeface="Georgia" panose="02040502050405020303" pitchFamily="18" charset="0"/>
              </a:rPr>
              <a:t>Neural networks</a:t>
            </a:r>
            <a:r>
              <a:rPr lang="en-IN" sz="2400" dirty="0">
                <a:latin typeface="Georgia" panose="02040502050405020303" pitchFamily="18" charset="0"/>
              </a:rPr>
              <a:t> generally perform supervised learning tasks, building knowledge from data sets where the right answer is provided in advance. The networks then learn by tuning themselves to find the right answer on their own, increasing the accuracy of their predictions.</a:t>
            </a:r>
          </a:p>
          <a:p>
            <a:pPr algn="just"/>
            <a:r>
              <a:rPr lang="en-IN" sz="2400" b="1" dirty="0">
                <a:latin typeface="Georgia" panose="02040502050405020303" pitchFamily="18" charset="0"/>
              </a:rPr>
              <a:t>Genetic Algorithm (GA) </a:t>
            </a:r>
            <a:r>
              <a:rPr lang="en-IN" sz="2400" dirty="0">
                <a:latin typeface="Georgia" panose="02040502050405020303" pitchFamily="18" charset="0"/>
              </a:rPr>
              <a:t>is a search-based optimization technique based on the principles of Genetics and Natural Selection. It is frequently used to find optimal or near-optimal solutions to difficult problems which otherwise would take a lifetime to solve. It is frequently used to solve optimization problems, in research, and in machine learning.</a:t>
            </a:r>
          </a:p>
          <a:p>
            <a:pPr algn="just"/>
            <a:r>
              <a:rPr lang="en-IN" sz="2400" dirty="0">
                <a:latin typeface="Georgia" panose="02040502050405020303" pitchFamily="18" charset="0"/>
              </a:rPr>
              <a:t>Artificial neural networks (ANN) as well as genetic algorithms (GA) are popular machine learning technologies. They were both designed in analogy to structures and processes occurring in nature.</a:t>
            </a:r>
            <a:endParaRPr lang="en-US" sz="2400" dirty="0">
              <a:latin typeface="Georgia" panose="02040502050405020303" pitchFamily="18" charset="0"/>
            </a:endParaRPr>
          </a:p>
        </p:txBody>
      </p:sp>
      <p:sp>
        <p:nvSpPr>
          <p:cNvPr id="4" name="Title 1">
            <a:extLst>
              <a:ext uri="{FF2B5EF4-FFF2-40B4-BE49-F238E27FC236}">
                <a16:creationId xmlns:a16="http://schemas.microsoft.com/office/drawing/2014/main" id="{A45559B2-6E91-0649-8CC2-2F2EF68E54A8}"/>
              </a:ext>
            </a:extLst>
          </p:cNvPr>
          <p:cNvSpPr txBox="1">
            <a:spLocks/>
          </p:cNvSpPr>
          <p:nvPr/>
        </p:nvSpPr>
        <p:spPr>
          <a:xfrm>
            <a:off x="1530849" y="-4905"/>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r>
              <a:rPr lang="en-IN" sz="2800" b="1" u="sng" dirty="0" smtClean="0">
                <a:latin typeface="Georgia" panose="02040502050405020303" pitchFamily="18" charset="0"/>
              </a:rPr>
              <a:t>Neural Net learning and Genetic learning </a:t>
            </a:r>
            <a:endParaRPr lang="en-US" sz="2400" b="1" dirty="0">
              <a:latin typeface="Georgia" panose="02040502050405020303" pitchFamily="18" charset="0"/>
            </a:endParaRPr>
          </a:p>
        </p:txBody>
      </p:sp>
      <p:pic>
        <p:nvPicPr>
          <p:cNvPr id="5" name="Picture 2">
            <a:extLst>
              <a:ext uri="{FF2B5EF4-FFF2-40B4-BE49-F238E27FC236}">
                <a16:creationId xmlns:a16="http://schemas.microsoft.com/office/drawing/2014/main" id="{E47C3782-609E-9949-8AC2-FB9908FD3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02" y="-4905"/>
            <a:ext cx="1949002" cy="106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57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5877277-C179-45DE-A326-8CB6589E4192}" type="datetime3">
              <a:rPr lang="en-US"/>
              <a:pPr>
                <a:defRPr/>
              </a:pPr>
              <a:t>13 December 2021</a:t>
            </a:fld>
            <a:endParaRPr lang="en-US" dirty="0"/>
          </a:p>
        </p:txBody>
      </p:sp>
      <p:sp>
        <p:nvSpPr>
          <p:cNvPr id="5" name="Footer Placeholder 4"/>
          <p:cNvSpPr>
            <a:spLocks noGrp="1"/>
          </p:cNvSpPr>
          <p:nvPr>
            <p:ph type="ftr" sz="quarter" idx="11"/>
          </p:nvPr>
        </p:nvSpPr>
        <p:spPr>
          <a:xfrm>
            <a:off x="2946400" y="6356351"/>
            <a:ext cx="7416800" cy="365125"/>
          </a:xfrm>
        </p:spPr>
        <p:txBody>
          <a:bodyPr/>
          <a:lstStyle/>
          <a:p>
            <a:pPr>
              <a:defRPr/>
            </a:pPr>
            <a:r>
              <a:rPr lang="it-IT" dirty="0"/>
              <a:t>Pushkal K Shukla                          AI                                   Unit 04</a:t>
            </a:r>
            <a:endParaRPr lang="en-US" dirty="0"/>
          </a:p>
        </p:txBody>
      </p:sp>
      <p:sp>
        <p:nvSpPr>
          <p:cNvPr id="7" name="Title 1"/>
          <p:cNvSpPr txBox="1">
            <a:spLocks/>
          </p:cNvSpPr>
          <p:nvPr/>
        </p:nvSpPr>
        <p:spPr>
          <a:xfrm>
            <a:off x="1828800" y="0"/>
            <a:ext cx="10363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2400" dirty="0"/>
          </a:p>
        </p:txBody>
      </p:sp>
      <p:pic>
        <p:nvPicPr>
          <p:cNvPr id="30725" name="Picture 2" descr="E:\NIET\Project\xLogo11.png.pagespeed.ic.pydHLuCQEZ.png"/>
          <p:cNvPicPr>
            <a:picLocks noChangeAspect="1" noChangeArrowheads="1"/>
          </p:cNvPicPr>
          <p:nvPr/>
        </p:nvPicPr>
        <p:blipFill>
          <a:blip r:embed="rId2"/>
          <a:srcRect/>
          <a:stretch>
            <a:fillRect/>
          </a:stretch>
        </p:blipFill>
        <p:spPr bwMode="auto">
          <a:xfrm>
            <a:off x="0" y="1"/>
            <a:ext cx="1930400" cy="817563"/>
          </a:xfrm>
          <a:prstGeom prst="rect">
            <a:avLst/>
          </a:prstGeom>
          <a:noFill/>
          <a:ln w="9525">
            <a:noFill/>
            <a:miter lim="800000"/>
            <a:headEnd/>
            <a:tailEnd/>
          </a:ln>
        </p:spPr>
      </p:pic>
      <p:sp>
        <p:nvSpPr>
          <p:cNvPr id="9" name="Content Placeholder 8"/>
          <p:cNvSpPr>
            <a:spLocks noGrp="1"/>
          </p:cNvSpPr>
          <p:nvPr>
            <p:ph idx="1"/>
          </p:nvPr>
        </p:nvSpPr>
        <p:spPr>
          <a:xfrm>
            <a:off x="812801" y="2133600"/>
            <a:ext cx="10972799" cy="1006429"/>
          </a:xfrm>
        </p:spPr>
        <p:txBody>
          <a:bodyPr rtlCol="0">
            <a:spAutoFit/>
          </a:bodyPr>
          <a:lstStyle/>
          <a:p>
            <a:pPr algn="ctr" eaLnBrk="1" fontAlgn="auto" hangingPunct="1">
              <a:spcAft>
                <a:spcPts val="0"/>
              </a:spcAft>
              <a:buFont typeface="Arial" panose="020B0604020202020204" pitchFamily="34" charset="0"/>
              <a:buNone/>
              <a:defRPr/>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4BB1FB-91D6-CF44-A1EC-704BBB306921}"/>
              </a:ext>
            </a:extLst>
          </p:cNvPr>
          <p:cNvSpPr txBox="1">
            <a:spLocks/>
          </p:cNvSpPr>
          <p:nvPr/>
        </p:nvSpPr>
        <p:spPr>
          <a:xfrm>
            <a:off x="1530849" y="0"/>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smtClean="0">
                <a:latin typeface="Georgia" panose="02040502050405020303" pitchFamily="18" charset="0"/>
              </a:rPr>
              <a:t> Inductive Learning </a:t>
            </a:r>
          </a:p>
          <a:p>
            <a:endParaRPr lang="en-US" sz="2400" b="1" dirty="0">
              <a:latin typeface="Georgia" panose="02040502050405020303" pitchFamily="18" charset="0"/>
            </a:endParaRPr>
          </a:p>
        </p:txBody>
      </p:sp>
      <p:pic>
        <p:nvPicPr>
          <p:cNvPr id="6" name="Picture 2">
            <a:extLst>
              <a:ext uri="{FF2B5EF4-FFF2-40B4-BE49-F238E27FC236}">
                <a16:creationId xmlns:a16="http://schemas.microsoft.com/office/drawing/2014/main" id="{C09B6DFF-EE70-F44B-B014-F3370223C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83" y="0"/>
            <a:ext cx="1949002" cy="10685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E5384C8-2F43-C249-89A2-A1B81A991155}"/>
              </a:ext>
            </a:extLst>
          </p:cNvPr>
          <p:cNvSpPr txBox="1"/>
          <p:nvPr/>
        </p:nvSpPr>
        <p:spPr>
          <a:xfrm>
            <a:off x="1181686" y="1237956"/>
            <a:ext cx="10494500" cy="4524315"/>
          </a:xfrm>
          <a:prstGeom prst="rect">
            <a:avLst/>
          </a:prstGeom>
          <a:noFill/>
        </p:spPr>
        <p:txBody>
          <a:bodyPr wrap="square" rtlCol="0">
            <a:spAutoFit/>
          </a:bodyPr>
          <a:lstStyle/>
          <a:p>
            <a:pPr algn="just"/>
            <a:r>
              <a:rPr lang="en-IN" sz="2400" dirty="0">
                <a:latin typeface="Georgia" panose="02040502050405020303" pitchFamily="18" charset="0"/>
              </a:rPr>
              <a:t>Inductive Learning in supervised learning we have a set of {xi, f (xi)} for 1≤i≤n, and our aim is to determine 'f' by some adaptive algorithm. </a:t>
            </a:r>
            <a:endParaRPr lang="en-IN" sz="2400" dirty="0" smtClean="0">
              <a:latin typeface="Georgia" panose="02040502050405020303" pitchFamily="18" charset="0"/>
            </a:endParaRPr>
          </a:p>
          <a:p>
            <a:pPr algn="just"/>
            <a:r>
              <a:rPr lang="en-IN" sz="2400" dirty="0" smtClean="0">
                <a:latin typeface="Georgia" panose="02040502050405020303" pitchFamily="18" charset="0"/>
              </a:rPr>
              <a:t>It </a:t>
            </a:r>
            <a:r>
              <a:rPr lang="en-IN" sz="2400" dirty="0">
                <a:latin typeface="Georgia" panose="02040502050405020303" pitchFamily="18" charset="0"/>
              </a:rPr>
              <a:t>is a machine learning approach in which rules are inferred from facts or data. </a:t>
            </a:r>
            <a:r>
              <a:rPr lang="en-IN" sz="2400" dirty="0" smtClean="0">
                <a:latin typeface="Georgia" panose="02040502050405020303" pitchFamily="18" charset="0"/>
              </a:rPr>
              <a:t>In </a:t>
            </a:r>
            <a:r>
              <a:rPr lang="en-IN" sz="2400" dirty="0">
                <a:latin typeface="Georgia" panose="02040502050405020303" pitchFamily="18" charset="0"/>
              </a:rPr>
              <a:t>logic, reasoning from the specific to the general Conditional or antecedent reasoning. Theoretical results in machine learning mainly deal with a type of inductive learning called supervised learning. In supervised learning, an algorithm is given samples that are </a:t>
            </a:r>
            <a:r>
              <a:rPr lang="en-IN" sz="2400" dirty="0" err="1">
                <a:latin typeface="Georgia" panose="02040502050405020303" pitchFamily="18" charset="0"/>
              </a:rPr>
              <a:t>labeled</a:t>
            </a:r>
            <a:r>
              <a:rPr lang="en-IN" sz="2400" dirty="0">
                <a:latin typeface="Georgia" panose="02040502050405020303" pitchFamily="18" charset="0"/>
              </a:rPr>
              <a:t> in some useful way. In case of inductive learning algorithms, like artificial neural networks, the real robot may learn only from previously gathered data. Another option is to let the bot learn everything around him by inducing facts from the environment. This is known as inductive learning. Finally, you could get the bot to evolve, and optimise his performance over several generations.</a:t>
            </a:r>
            <a:endParaRPr lang="en-US" sz="2400" dirty="0">
              <a:latin typeface="Georgia" panose="02040502050405020303" pitchFamily="18" charset="0"/>
            </a:endParaRPr>
          </a:p>
        </p:txBody>
      </p:sp>
    </p:spTree>
    <p:extLst>
      <p:ext uri="{BB962C8B-B14F-4D97-AF65-F5344CB8AC3E}">
        <p14:creationId xmlns:p14="http://schemas.microsoft.com/office/powerpoint/2010/main" val="34100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EF2E-0931-A340-9878-683270CB8399}"/>
              </a:ext>
            </a:extLst>
          </p:cNvPr>
          <p:cNvSpPr>
            <a:spLocks noGrp="1"/>
          </p:cNvSpPr>
          <p:nvPr>
            <p:ph type="title"/>
          </p:nvPr>
        </p:nvSpPr>
        <p:spPr>
          <a:xfrm>
            <a:off x="1705232" y="365125"/>
            <a:ext cx="9648568" cy="41335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E0F763AF-04E9-CD4E-B215-49CC976CDFA3}"/>
              </a:ext>
            </a:extLst>
          </p:cNvPr>
          <p:cNvSpPr>
            <a:spLocks noGrp="1"/>
          </p:cNvSpPr>
          <p:nvPr>
            <p:ph idx="1"/>
          </p:nvPr>
        </p:nvSpPr>
        <p:spPr>
          <a:xfrm>
            <a:off x="1167619" y="1032643"/>
            <a:ext cx="9931790" cy="5100872"/>
          </a:xfrm>
        </p:spPr>
        <p:txBody>
          <a:bodyPr>
            <a:normAutofit fontScale="40000" lnSpcReduction="20000"/>
          </a:bodyPr>
          <a:lstStyle/>
          <a:p>
            <a:pPr marL="0" indent="0" algn="just">
              <a:buNone/>
            </a:pPr>
            <a:r>
              <a:rPr lang="en-IN" sz="6000" dirty="0">
                <a:latin typeface="Georgia" panose="02040502050405020303" pitchFamily="18" charset="0"/>
              </a:rPr>
              <a:t>f(x) is the target function</a:t>
            </a:r>
          </a:p>
          <a:p>
            <a:pPr marL="0" indent="0" algn="just">
              <a:buNone/>
            </a:pPr>
            <a:r>
              <a:rPr lang="en-IN" sz="6000" dirty="0">
                <a:latin typeface="Georgia" panose="02040502050405020303" pitchFamily="18" charset="0"/>
              </a:rPr>
              <a:t> </a:t>
            </a:r>
          </a:p>
          <a:p>
            <a:pPr marL="0" indent="0" algn="just">
              <a:buNone/>
            </a:pPr>
            <a:r>
              <a:rPr lang="en-IN" sz="6000" dirty="0">
                <a:latin typeface="Georgia" panose="02040502050405020303" pitchFamily="18" charset="0"/>
              </a:rPr>
              <a:t>An example is a pair [x, f(x)]</a:t>
            </a:r>
          </a:p>
          <a:p>
            <a:pPr marL="0" indent="0" algn="just">
              <a:buNone/>
            </a:pPr>
            <a:r>
              <a:rPr lang="en-IN" sz="6000" dirty="0">
                <a:latin typeface="Georgia" panose="02040502050405020303" pitchFamily="18" charset="0"/>
              </a:rPr>
              <a:t> </a:t>
            </a:r>
          </a:p>
          <a:p>
            <a:pPr marL="0" indent="0" algn="just">
              <a:buNone/>
            </a:pPr>
            <a:r>
              <a:rPr lang="en-IN" sz="6000" dirty="0">
                <a:latin typeface="Georgia" panose="02040502050405020303" pitchFamily="18" charset="0"/>
              </a:rPr>
              <a:t> </a:t>
            </a:r>
          </a:p>
          <a:p>
            <a:pPr marL="0" indent="0" algn="just">
              <a:buNone/>
            </a:pPr>
            <a:r>
              <a:rPr lang="en-IN" sz="6000" dirty="0">
                <a:latin typeface="Georgia" panose="02040502050405020303" pitchFamily="18" charset="0"/>
              </a:rPr>
              <a:t>Learning task: find a hypothesis h such that h(x)</a:t>
            </a:r>
          </a:p>
          <a:p>
            <a:pPr marL="0" indent="0" algn="just">
              <a:buNone/>
            </a:pPr>
            <a:r>
              <a:rPr lang="en-IN" sz="6000" dirty="0">
                <a:latin typeface="Georgia" panose="02040502050405020303" pitchFamily="18" charset="0"/>
              </a:rPr>
              <a:t>F(x) gives a training set of examples D = {[xi,</a:t>
            </a:r>
          </a:p>
          <a:p>
            <a:pPr marL="0" indent="0" algn="just">
              <a:buNone/>
            </a:pPr>
            <a:r>
              <a:rPr lang="en-IN" sz="6000" dirty="0">
                <a:latin typeface="Georgia" panose="02040502050405020303" pitchFamily="18" charset="0"/>
              </a:rPr>
              <a:t>f(xi) ]}, </a:t>
            </a:r>
            <a:r>
              <a:rPr lang="en-IN" sz="6000" dirty="0" err="1">
                <a:latin typeface="Georgia" panose="02040502050405020303" pitchFamily="18" charset="0"/>
              </a:rPr>
              <a:t>i</a:t>
            </a:r>
            <a:r>
              <a:rPr lang="en-IN" sz="6000" dirty="0">
                <a:latin typeface="Georgia" panose="02040502050405020303" pitchFamily="18" charset="0"/>
              </a:rPr>
              <a:t> = 1,2,…,N Construct h so that it agrees with f.</a:t>
            </a:r>
          </a:p>
          <a:p>
            <a:pPr marL="0" indent="0" algn="just">
              <a:buNone/>
            </a:pPr>
            <a:r>
              <a:rPr lang="en-IN" sz="6000" dirty="0">
                <a:latin typeface="Georgia" panose="02040502050405020303" pitchFamily="18" charset="0"/>
              </a:rPr>
              <a:t> </a:t>
            </a:r>
          </a:p>
          <a:p>
            <a:pPr marL="0" indent="0" algn="just">
              <a:buNone/>
            </a:pPr>
            <a:r>
              <a:rPr lang="en-IN" sz="6000" dirty="0">
                <a:latin typeface="Georgia" panose="02040502050405020303" pitchFamily="18" charset="0"/>
              </a:rPr>
              <a:t>The hypothesis h is consistent if it agrees with f on all observations.</a:t>
            </a:r>
          </a:p>
          <a:p>
            <a:pPr marL="0" indent="0" algn="just">
              <a:buNone/>
            </a:pPr>
            <a:r>
              <a:rPr lang="en-IN" sz="6000" dirty="0">
                <a:latin typeface="Georgia" panose="02040502050405020303" pitchFamily="18" charset="0"/>
              </a:rPr>
              <a:t> </a:t>
            </a:r>
          </a:p>
          <a:p>
            <a:pPr marL="0" indent="0" algn="just">
              <a:buNone/>
            </a:pPr>
            <a:r>
              <a:rPr lang="en-IN" sz="6000" dirty="0">
                <a:latin typeface="Georgia" panose="02040502050405020303" pitchFamily="18" charset="0"/>
              </a:rPr>
              <a:t>Ockham’s razor: Select the simplest consistent hypothesis.</a:t>
            </a:r>
          </a:p>
          <a:p>
            <a:pPr marL="0" indent="0" algn="just">
              <a:buNone/>
            </a:pPr>
            <a:r>
              <a:rPr lang="en-IN" sz="6000" dirty="0">
                <a:latin typeface="Georgia" panose="02040502050405020303" pitchFamily="18" charset="0"/>
              </a:rPr>
              <a:t> </a:t>
            </a:r>
          </a:p>
          <a:p>
            <a:endParaRPr lang="en-US" dirty="0"/>
          </a:p>
        </p:txBody>
      </p:sp>
      <p:sp>
        <p:nvSpPr>
          <p:cNvPr id="4" name="Title 1">
            <a:extLst>
              <a:ext uri="{FF2B5EF4-FFF2-40B4-BE49-F238E27FC236}">
                <a16:creationId xmlns:a16="http://schemas.microsoft.com/office/drawing/2014/main" id="{F3BB47CF-0AC2-B94B-B2E1-ADE4E333667E}"/>
              </a:ext>
            </a:extLst>
          </p:cNvPr>
          <p:cNvSpPr txBox="1">
            <a:spLocks/>
          </p:cNvSpPr>
          <p:nvPr/>
        </p:nvSpPr>
        <p:spPr>
          <a:xfrm>
            <a:off x="1448972" y="19137"/>
            <a:ext cx="10255348" cy="759340"/>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endParaRPr lang="en-US" sz="2400" b="1" dirty="0">
              <a:latin typeface="Georgia" panose="02040502050405020303" pitchFamily="18" charset="0"/>
            </a:endParaRPr>
          </a:p>
        </p:txBody>
      </p:sp>
      <p:pic>
        <p:nvPicPr>
          <p:cNvPr id="5" name="Picture 2">
            <a:extLst>
              <a:ext uri="{FF2B5EF4-FFF2-40B4-BE49-F238E27FC236}">
                <a16:creationId xmlns:a16="http://schemas.microsoft.com/office/drawing/2014/main" id="{A2ADB03A-08BD-8049-97F5-827498BCA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70" y="-35869"/>
            <a:ext cx="1949002" cy="106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54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83CF-4ED3-A448-B78E-A3511B3E896D}"/>
              </a:ext>
            </a:extLst>
          </p:cNvPr>
          <p:cNvSpPr>
            <a:spLocks noGrp="1"/>
          </p:cNvSpPr>
          <p:nvPr>
            <p:ph type="title"/>
          </p:nvPr>
        </p:nvSpPr>
        <p:spPr>
          <a:xfrm>
            <a:off x="384424" y="1319635"/>
            <a:ext cx="5142470" cy="413350"/>
          </a:xfrm>
        </p:spPr>
        <p:txBody>
          <a:bodyPr>
            <a:normAutofit fontScale="90000"/>
          </a:bodyPr>
          <a:lstStyle/>
          <a:p>
            <a:pPr algn="ctr"/>
            <a:r>
              <a:rPr lang="en-IN" sz="2000" b="1" dirty="0">
                <a:latin typeface="Georgia" panose="02040502050405020303" pitchFamily="18" charset="0"/>
              </a:rPr>
              <a:t>How achieve good generalization?</a:t>
            </a:r>
            <a:br>
              <a:rPr lang="en-IN" sz="2000" b="1" dirty="0">
                <a:latin typeface="Georgia" panose="02040502050405020303" pitchFamily="18" charset="0"/>
              </a:rPr>
            </a:br>
            <a:endParaRPr lang="en-US" sz="2000" b="1" dirty="0"/>
          </a:p>
        </p:txBody>
      </p:sp>
      <p:pic>
        <p:nvPicPr>
          <p:cNvPr id="4" name="Content Placeholder 3">
            <a:extLst>
              <a:ext uri="{FF2B5EF4-FFF2-40B4-BE49-F238E27FC236}">
                <a16:creationId xmlns:a16="http://schemas.microsoft.com/office/drawing/2014/main" id="{F644ADDA-E7A5-DB42-8668-11138B0CEBE1}"/>
              </a:ext>
            </a:extLst>
          </p:cNvPr>
          <p:cNvPicPr>
            <a:picLocks noGrp="1" noChangeAspect="1"/>
          </p:cNvPicPr>
          <p:nvPr>
            <p:ph idx="1"/>
          </p:nvPr>
        </p:nvPicPr>
        <p:blipFill>
          <a:blip r:embed="rId3"/>
          <a:stretch>
            <a:fillRect/>
          </a:stretch>
        </p:blipFill>
        <p:spPr>
          <a:xfrm>
            <a:off x="754743" y="1915886"/>
            <a:ext cx="10860609" cy="2979672"/>
          </a:xfrm>
          <a:prstGeom prst="rect">
            <a:avLst/>
          </a:prstGeom>
        </p:spPr>
      </p:pic>
      <p:sp>
        <p:nvSpPr>
          <p:cNvPr id="5" name="Title 1">
            <a:extLst>
              <a:ext uri="{FF2B5EF4-FFF2-40B4-BE49-F238E27FC236}">
                <a16:creationId xmlns:a16="http://schemas.microsoft.com/office/drawing/2014/main" id="{0E060C3B-6AA6-CF47-AEE1-B62B4705743F}"/>
              </a:ext>
            </a:extLst>
          </p:cNvPr>
          <p:cNvSpPr txBox="1">
            <a:spLocks/>
          </p:cNvSpPr>
          <p:nvPr/>
        </p:nvSpPr>
        <p:spPr>
          <a:xfrm>
            <a:off x="1530849" y="0"/>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endParaRPr lang="en-US" sz="2400" b="1" dirty="0">
              <a:latin typeface="Georgia" panose="02040502050405020303" pitchFamily="18" charset="0"/>
            </a:endParaRPr>
          </a:p>
        </p:txBody>
      </p:sp>
      <p:pic>
        <p:nvPicPr>
          <p:cNvPr id="6" name="Picture 2">
            <a:extLst>
              <a:ext uri="{FF2B5EF4-FFF2-40B4-BE49-F238E27FC236}">
                <a16:creationId xmlns:a16="http://schemas.microsoft.com/office/drawing/2014/main" id="{E6575F71-5CC4-8D4E-8A76-49D040636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02" y="-55005"/>
            <a:ext cx="1949002" cy="10685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B5C0A2-7B12-AC49-85A5-954FC7E303FE}"/>
              </a:ext>
            </a:extLst>
          </p:cNvPr>
          <p:cNvSpPr txBox="1"/>
          <p:nvPr/>
        </p:nvSpPr>
        <p:spPr>
          <a:xfrm>
            <a:off x="384424" y="4895558"/>
            <a:ext cx="11230928" cy="1908215"/>
          </a:xfrm>
          <a:prstGeom prst="rect">
            <a:avLst/>
          </a:prstGeom>
          <a:noFill/>
        </p:spPr>
        <p:txBody>
          <a:bodyPr wrap="square" rtlCol="0">
            <a:spAutoFit/>
          </a:bodyPr>
          <a:lstStyle/>
          <a:p>
            <a:r>
              <a:rPr lang="en-IN" sz="2000" b="1" dirty="0">
                <a:latin typeface="Georgia" panose="02040502050405020303" pitchFamily="18" charset="0"/>
              </a:rPr>
              <a:t>Simplest: </a:t>
            </a:r>
            <a:r>
              <a:rPr lang="en-IN" sz="2000" dirty="0">
                <a:latin typeface="Georgia" panose="02040502050405020303" pitchFamily="18" charset="0"/>
              </a:rPr>
              <a:t>Construct a decision tree with one leaf for every example = memory based learning.</a:t>
            </a:r>
            <a:r>
              <a:rPr lang="en-IN" sz="2000" b="1" dirty="0">
                <a:latin typeface="Georgia" panose="02040502050405020303" pitchFamily="18" charset="0"/>
              </a:rPr>
              <a:t> </a:t>
            </a:r>
            <a:br>
              <a:rPr lang="en-IN" sz="2000" b="1" dirty="0">
                <a:latin typeface="Georgia" panose="02040502050405020303" pitchFamily="18" charset="0"/>
              </a:rPr>
            </a:br>
            <a:r>
              <a:rPr lang="en-IN" sz="2000" dirty="0">
                <a:latin typeface="Georgia" panose="02040502050405020303" pitchFamily="18" charset="0"/>
              </a:rPr>
              <a:t>Not very good generalization.</a:t>
            </a:r>
          </a:p>
          <a:p>
            <a:pPr algn="just"/>
            <a:r>
              <a:rPr lang="en-IN" sz="2000" dirty="0">
                <a:latin typeface="Georgia" panose="02040502050405020303" pitchFamily="18" charset="0"/>
              </a:rPr>
              <a:t> </a:t>
            </a:r>
          </a:p>
          <a:p>
            <a:pPr algn="just"/>
            <a:r>
              <a:rPr lang="en-IN" sz="2000" b="1" dirty="0">
                <a:latin typeface="Georgia" panose="02040502050405020303" pitchFamily="18" charset="0"/>
              </a:rPr>
              <a:t>Advanced: </a:t>
            </a:r>
            <a:r>
              <a:rPr lang="en-IN" sz="2000" dirty="0">
                <a:latin typeface="Georgia" panose="02040502050405020303" pitchFamily="18" charset="0"/>
              </a:rPr>
              <a:t>Split on each variable so that the purity of each split increases (i.e. either only yes or</a:t>
            </a:r>
            <a:r>
              <a:rPr lang="en-IN" sz="2000" b="1" dirty="0">
                <a:latin typeface="Georgia" panose="02040502050405020303" pitchFamily="18" charset="0"/>
              </a:rPr>
              <a:t> </a:t>
            </a:r>
            <a:r>
              <a:rPr lang="en-IN" sz="2000" dirty="0">
                <a:latin typeface="Georgia" panose="02040502050405020303" pitchFamily="18" charset="0"/>
              </a:rPr>
              <a:t>only no)</a:t>
            </a:r>
          </a:p>
          <a:p>
            <a:endParaRPr lang="en-US" dirty="0"/>
          </a:p>
        </p:txBody>
      </p:sp>
    </p:spTree>
    <p:extLst>
      <p:ext uri="{BB962C8B-B14F-4D97-AF65-F5344CB8AC3E}">
        <p14:creationId xmlns:p14="http://schemas.microsoft.com/office/powerpoint/2010/main" val="1373138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9DB1A-00CC-BF49-8F19-E6181A6C8A5F}"/>
              </a:ext>
            </a:extLst>
          </p:cNvPr>
          <p:cNvSpPr>
            <a:spLocks noGrp="1"/>
          </p:cNvSpPr>
          <p:nvPr>
            <p:ph idx="1"/>
          </p:nvPr>
        </p:nvSpPr>
        <p:spPr>
          <a:xfrm>
            <a:off x="1210964" y="1063608"/>
            <a:ext cx="10392031" cy="4943298"/>
          </a:xfrm>
        </p:spPr>
        <p:txBody>
          <a:bodyPr>
            <a:noAutofit/>
          </a:bodyPr>
          <a:lstStyle/>
          <a:p>
            <a:pPr marL="285750" indent="-285750" algn="just"/>
            <a:r>
              <a:rPr lang="en-IN" sz="2400" dirty="0"/>
              <a:t>Reinforcement Learning is a Machine Learning method</a:t>
            </a:r>
          </a:p>
          <a:p>
            <a:pPr marL="285750" indent="-285750" algn="just"/>
            <a:r>
              <a:rPr lang="en-IN" sz="2400" dirty="0"/>
              <a:t>Helps you to discover which action yields the highest reward over the longer period.</a:t>
            </a:r>
          </a:p>
          <a:p>
            <a:pPr marL="285750" indent="-285750" algn="just"/>
            <a:r>
              <a:rPr lang="en-IN" sz="2400" dirty="0"/>
              <a:t>Three methods for reinforcement learning are 1) Value-based 2) Policy-based and Model based learning.</a:t>
            </a:r>
          </a:p>
          <a:p>
            <a:pPr marL="285750" indent="-285750" algn="just"/>
            <a:r>
              <a:rPr lang="en-IN" sz="2400" dirty="0"/>
              <a:t>Agent, State, Reward, Environment, Value function Model of the environment, Model based methods, are some important terms using in RL learning method</a:t>
            </a:r>
          </a:p>
          <a:p>
            <a:pPr marL="285750" indent="-285750" algn="just"/>
            <a:r>
              <a:rPr lang="en-IN" sz="2400" dirty="0"/>
              <a:t>Two types of reinforcement learning are 1) Positive 2) Negative</a:t>
            </a:r>
          </a:p>
          <a:p>
            <a:pPr marL="285750" indent="-285750" algn="just"/>
            <a:r>
              <a:rPr lang="en-IN" sz="2400" dirty="0"/>
              <a:t>Two widely used learning model are 1) Markov Decision Process 2) Q learning</a:t>
            </a:r>
          </a:p>
          <a:p>
            <a:pPr marL="285750" indent="-285750" algn="just"/>
            <a:r>
              <a:rPr lang="en-IN" sz="2400" dirty="0"/>
              <a:t>Reinforcement Learning method works on interacting with the environment, whereas the supervised learning method works on given sample data or example.</a:t>
            </a:r>
          </a:p>
        </p:txBody>
      </p:sp>
      <p:sp>
        <p:nvSpPr>
          <p:cNvPr id="4" name="Title 1">
            <a:extLst>
              <a:ext uri="{FF2B5EF4-FFF2-40B4-BE49-F238E27FC236}">
                <a16:creationId xmlns:a16="http://schemas.microsoft.com/office/drawing/2014/main" id="{BCC1AEBB-2674-E94B-964B-D254BB8B39E5}"/>
              </a:ext>
            </a:extLst>
          </p:cNvPr>
          <p:cNvSpPr txBox="1">
            <a:spLocks/>
          </p:cNvSpPr>
          <p:nvPr/>
        </p:nvSpPr>
        <p:spPr>
          <a:xfrm>
            <a:off x="1530849" y="-4905"/>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r>
              <a:rPr lang="en-US" sz="2400" b="1" dirty="0">
                <a:latin typeface="Georgia" panose="02040502050405020303" pitchFamily="18" charset="0"/>
              </a:rPr>
              <a:t> </a:t>
            </a:r>
            <a:br>
              <a:rPr lang="en-US" sz="2400" b="1" dirty="0">
                <a:latin typeface="Georgia" panose="02040502050405020303" pitchFamily="18" charset="0"/>
              </a:rPr>
            </a:br>
            <a:r>
              <a:rPr lang="en-US" sz="2400" b="1" dirty="0" smtClean="0">
                <a:latin typeface="Georgia" panose="02040502050405020303" pitchFamily="18" charset="0"/>
              </a:rPr>
              <a:t> </a:t>
            </a:r>
            <a:r>
              <a:rPr lang="en-IN" sz="3200" b="1" u="sng" dirty="0" smtClean="0">
                <a:latin typeface="Georgia" panose="02040502050405020303" pitchFamily="18" charset="0"/>
              </a:rPr>
              <a:t>Reinforcement</a:t>
            </a:r>
            <a:r>
              <a:rPr lang="en-IN" sz="2800" b="1" u="sng" dirty="0" smtClean="0">
                <a:latin typeface="Georgia" panose="02040502050405020303" pitchFamily="18" charset="0"/>
              </a:rPr>
              <a:t> Learning :</a:t>
            </a:r>
            <a:endParaRPr lang="en-US" sz="2400" b="1" dirty="0">
              <a:latin typeface="Georgia" panose="02040502050405020303" pitchFamily="18" charset="0"/>
            </a:endParaRPr>
          </a:p>
        </p:txBody>
      </p:sp>
      <p:pic>
        <p:nvPicPr>
          <p:cNvPr id="5" name="Picture 2">
            <a:extLst>
              <a:ext uri="{FF2B5EF4-FFF2-40B4-BE49-F238E27FC236}">
                <a16:creationId xmlns:a16="http://schemas.microsoft.com/office/drawing/2014/main" id="{433941C9-B37D-4C42-B3F6-7E1592371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02" y="-4905"/>
            <a:ext cx="1949002" cy="106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51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CB1B2-DF01-CD44-BCF6-F3EEF16413A2}"/>
              </a:ext>
            </a:extLst>
          </p:cNvPr>
          <p:cNvSpPr>
            <a:spLocks noGrp="1"/>
          </p:cNvSpPr>
          <p:nvPr>
            <p:ph idx="1"/>
          </p:nvPr>
        </p:nvSpPr>
        <p:spPr>
          <a:xfrm>
            <a:off x="1530848" y="1068512"/>
            <a:ext cx="10074998" cy="5417370"/>
          </a:xfrm>
        </p:spPr>
        <p:txBody>
          <a:bodyPr>
            <a:normAutofit fontScale="70000" lnSpcReduction="20000"/>
          </a:bodyPr>
          <a:lstStyle/>
          <a:p>
            <a:pPr algn="just"/>
            <a:r>
              <a:rPr lang="en-IN" b="1" dirty="0">
                <a:latin typeface="Georgia" panose="02040502050405020303" pitchFamily="18" charset="0"/>
              </a:rPr>
              <a:t>Agent: </a:t>
            </a:r>
            <a:r>
              <a:rPr lang="en-IN" dirty="0">
                <a:latin typeface="Georgia" panose="02040502050405020303" pitchFamily="18" charset="0"/>
              </a:rPr>
              <a:t>It is an assumed entity which performs actions in an environment to gain some reward.</a:t>
            </a:r>
          </a:p>
          <a:p>
            <a:pPr algn="just"/>
            <a:r>
              <a:rPr lang="en-IN" b="1" dirty="0">
                <a:latin typeface="Georgia" panose="02040502050405020303" pitchFamily="18" charset="0"/>
              </a:rPr>
              <a:t>Environment (e): </a:t>
            </a:r>
            <a:r>
              <a:rPr lang="en-IN" dirty="0">
                <a:latin typeface="Georgia" panose="02040502050405020303" pitchFamily="18" charset="0"/>
              </a:rPr>
              <a:t>A scenario that an agent has to face.</a:t>
            </a:r>
          </a:p>
          <a:p>
            <a:pPr algn="just"/>
            <a:r>
              <a:rPr lang="en-IN" b="1" dirty="0">
                <a:latin typeface="Georgia" panose="02040502050405020303" pitchFamily="18" charset="0"/>
              </a:rPr>
              <a:t>Reward (R): </a:t>
            </a:r>
            <a:r>
              <a:rPr lang="en-IN" dirty="0">
                <a:latin typeface="Georgia" panose="02040502050405020303" pitchFamily="18" charset="0"/>
              </a:rPr>
              <a:t>An immediate return given to an agent when he or she performs specific action or task.</a:t>
            </a:r>
          </a:p>
          <a:p>
            <a:pPr algn="just"/>
            <a:r>
              <a:rPr lang="en-IN" b="1" dirty="0">
                <a:latin typeface="Georgia" panose="02040502050405020303" pitchFamily="18" charset="0"/>
              </a:rPr>
              <a:t>State (s): </a:t>
            </a:r>
            <a:r>
              <a:rPr lang="en-IN" dirty="0">
                <a:latin typeface="Georgia" panose="02040502050405020303" pitchFamily="18" charset="0"/>
              </a:rPr>
              <a:t>State refers to the current situation returned by the environment.</a:t>
            </a:r>
          </a:p>
          <a:p>
            <a:pPr algn="just"/>
            <a:r>
              <a:rPr lang="en-IN" b="1" dirty="0">
                <a:latin typeface="Georgia" panose="02040502050405020303" pitchFamily="18" charset="0"/>
              </a:rPr>
              <a:t>Policy (</a:t>
            </a:r>
            <a:r>
              <a:rPr lang="el-GR" b="1" dirty="0">
                <a:latin typeface="Georgia" panose="02040502050405020303" pitchFamily="18" charset="0"/>
              </a:rPr>
              <a:t>π): </a:t>
            </a:r>
            <a:r>
              <a:rPr lang="en-IN" dirty="0">
                <a:latin typeface="Georgia" panose="02040502050405020303" pitchFamily="18" charset="0"/>
              </a:rPr>
              <a:t>It is a strategy which applies by the agent to decide the next action based on the current state.</a:t>
            </a:r>
          </a:p>
          <a:p>
            <a:pPr algn="just"/>
            <a:r>
              <a:rPr lang="en-IN" b="1" dirty="0">
                <a:latin typeface="Georgia" panose="02040502050405020303" pitchFamily="18" charset="0"/>
              </a:rPr>
              <a:t>Value (V): </a:t>
            </a:r>
            <a:r>
              <a:rPr lang="en-IN" dirty="0">
                <a:latin typeface="Georgia" panose="02040502050405020303" pitchFamily="18" charset="0"/>
              </a:rPr>
              <a:t>It is expected long-term return with discount, as compared to the short-term reward.</a:t>
            </a:r>
          </a:p>
          <a:p>
            <a:pPr algn="just"/>
            <a:r>
              <a:rPr lang="en-IN" b="1" dirty="0">
                <a:latin typeface="Georgia" panose="02040502050405020303" pitchFamily="18" charset="0"/>
              </a:rPr>
              <a:t>Value Function: </a:t>
            </a:r>
            <a:r>
              <a:rPr lang="en-IN" dirty="0">
                <a:latin typeface="Georgia" panose="02040502050405020303" pitchFamily="18" charset="0"/>
              </a:rPr>
              <a:t>It</a:t>
            </a:r>
            <a:r>
              <a:rPr lang="en-IN" b="1" dirty="0">
                <a:latin typeface="Georgia" panose="02040502050405020303" pitchFamily="18" charset="0"/>
              </a:rPr>
              <a:t> </a:t>
            </a:r>
            <a:r>
              <a:rPr lang="en-IN" dirty="0">
                <a:latin typeface="Georgia" panose="02040502050405020303" pitchFamily="18" charset="0"/>
              </a:rPr>
              <a:t>specifies the value of a state that is the total amount of reward. It is an agent which should be expected beginning from that state.</a:t>
            </a:r>
          </a:p>
          <a:p>
            <a:pPr algn="just"/>
            <a:r>
              <a:rPr lang="en-IN" b="1" dirty="0">
                <a:latin typeface="Georgia" panose="02040502050405020303" pitchFamily="18" charset="0"/>
              </a:rPr>
              <a:t>Model of the environment: </a:t>
            </a:r>
            <a:r>
              <a:rPr lang="en-IN" dirty="0">
                <a:latin typeface="Georgia" panose="02040502050405020303" pitchFamily="18" charset="0"/>
              </a:rPr>
              <a:t>This mimics the </a:t>
            </a:r>
            <a:r>
              <a:rPr lang="en-IN" dirty="0" err="1">
                <a:latin typeface="Georgia" panose="02040502050405020303" pitchFamily="18" charset="0"/>
              </a:rPr>
              <a:t>behavior</a:t>
            </a:r>
            <a:r>
              <a:rPr lang="en-IN" dirty="0">
                <a:latin typeface="Georgia" panose="02040502050405020303" pitchFamily="18" charset="0"/>
              </a:rPr>
              <a:t> of the environment. It helps you to make inferences to be made and also determine how the environment will behave.</a:t>
            </a:r>
          </a:p>
          <a:p>
            <a:pPr algn="just"/>
            <a:r>
              <a:rPr lang="en-IN" b="1" dirty="0">
                <a:latin typeface="Georgia" panose="02040502050405020303" pitchFamily="18" charset="0"/>
              </a:rPr>
              <a:t>Model based methods:</a:t>
            </a:r>
            <a:r>
              <a:rPr lang="en-IN" dirty="0">
                <a:latin typeface="Georgia" panose="02040502050405020303" pitchFamily="18" charset="0"/>
              </a:rPr>
              <a:t> It is a method for solving reinforcement learning problems which use model-based methods.</a:t>
            </a:r>
          </a:p>
          <a:p>
            <a:pPr algn="just"/>
            <a:r>
              <a:rPr lang="en-IN" b="1" dirty="0">
                <a:latin typeface="Georgia" panose="02040502050405020303" pitchFamily="18" charset="0"/>
              </a:rPr>
              <a:t>Q value or action value (Q): </a:t>
            </a:r>
            <a:r>
              <a:rPr lang="en-IN" dirty="0">
                <a:latin typeface="Georgia" panose="02040502050405020303" pitchFamily="18" charset="0"/>
              </a:rPr>
              <a:t>Q value is quite similar to value. The only difference between the two is that it takes an additional parameter as a current action.</a:t>
            </a:r>
          </a:p>
          <a:p>
            <a:endParaRPr lang="en-US" dirty="0"/>
          </a:p>
        </p:txBody>
      </p:sp>
      <p:sp>
        <p:nvSpPr>
          <p:cNvPr id="4" name="Title 1">
            <a:extLst>
              <a:ext uri="{FF2B5EF4-FFF2-40B4-BE49-F238E27FC236}">
                <a16:creationId xmlns:a16="http://schemas.microsoft.com/office/drawing/2014/main" id="{B9BD73E6-0180-5D4C-B0F2-3CC2AC57D1D0}"/>
              </a:ext>
            </a:extLst>
          </p:cNvPr>
          <p:cNvSpPr txBox="1">
            <a:spLocks/>
          </p:cNvSpPr>
          <p:nvPr/>
        </p:nvSpPr>
        <p:spPr>
          <a:xfrm>
            <a:off x="1530849" y="-4905"/>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b="1" dirty="0" smtClean="0">
                <a:latin typeface="Georgia" panose="02040502050405020303" pitchFamily="18" charset="0"/>
              </a:rPr>
              <a:t>Here are some important terms used in Reinforcement AI</a:t>
            </a:r>
            <a:endParaRPr lang="en-US" sz="2400" b="1" dirty="0">
              <a:latin typeface="Georgia" panose="02040502050405020303" pitchFamily="18" charset="0"/>
            </a:endParaRPr>
          </a:p>
        </p:txBody>
      </p:sp>
      <p:pic>
        <p:nvPicPr>
          <p:cNvPr id="5" name="Picture 2">
            <a:extLst>
              <a:ext uri="{FF2B5EF4-FFF2-40B4-BE49-F238E27FC236}">
                <a16:creationId xmlns:a16="http://schemas.microsoft.com/office/drawing/2014/main" id="{288B4035-D1D5-794E-B710-C14CAF9A2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02" y="0"/>
            <a:ext cx="1949002" cy="106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44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A79E7-2E8D-4844-B51B-36E6BE7F757F}"/>
              </a:ext>
            </a:extLst>
          </p:cNvPr>
          <p:cNvSpPr>
            <a:spLocks noGrp="1"/>
          </p:cNvSpPr>
          <p:nvPr>
            <p:ph idx="1"/>
          </p:nvPr>
        </p:nvSpPr>
        <p:spPr>
          <a:xfrm>
            <a:off x="838200" y="1063607"/>
            <a:ext cx="10515600" cy="5113356"/>
          </a:xfrm>
        </p:spPr>
        <p:txBody>
          <a:bodyPr>
            <a:normAutofit fontScale="85000" lnSpcReduction="10000"/>
          </a:bodyPr>
          <a:lstStyle/>
          <a:p>
            <a:pPr marL="0" indent="0" algn="just">
              <a:buNone/>
            </a:pPr>
            <a:r>
              <a:rPr lang="en-IN" dirty="0">
                <a:latin typeface="Georgia" panose="02040502050405020303" pitchFamily="18" charset="0"/>
              </a:rPr>
              <a:t>Two kinds of reinforcement learning methods are :</a:t>
            </a:r>
          </a:p>
          <a:p>
            <a:pPr marL="514350" indent="-514350" algn="just">
              <a:buFont typeface="+mj-lt"/>
              <a:buAutoNum type="arabicPeriod"/>
            </a:pPr>
            <a:r>
              <a:rPr lang="en-IN" b="1" dirty="0">
                <a:latin typeface="Georgia" panose="02040502050405020303" pitchFamily="18" charset="0"/>
              </a:rPr>
              <a:t>Positive </a:t>
            </a:r>
            <a:br>
              <a:rPr lang="en-IN" b="1" dirty="0">
                <a:latin typeface="Georgia" panose="02040502050405020303" pitchFamily="18" charset="0"/>
              </a:rPr>
            </a:br>
            <a:endParaRPr lang="en-IN" b="1" dirty="0">
              <a:latin typeface="Georgia" panose="02040502050405020303" pitchFamily="18" charset="0"/>
            </a:endParaRPr>
          </a:p>
          <a:p>
            <a:pPr algn="just"/>
            <a:r>
              <a:rPr lang="en-IN" sz="2600" dirty="0">
                <a:latin typeface="Georgia" panose="02040502050405020303" pitchFamily="18" charset="0"/>
              </a:rPr>
              <a:t>It is defined as an event, that occurs because of specific behaviour. It increases the strength and the frequency of the behaviour and impacts positively on the action taken by the agent.</a:t>
            </a:r>
          </a:p>
          <a:p>
            <a:pPr algn="just"/>
            <a:r>
              <a:rPr lang="en-IN" sz="2600" dirty="0">
                <a:latin typeface="Georgia" panose="02040502050405020303" pitchFamily="18" charset="0"/>
              </a:rPr>
              <a:t>This type of Reinforcement helps you to maximize performance and sustain change for a more extended period. However, too much Reinforcement may lead to over-optimization of state, which can affect the results.</a:t>
            </a:r>
          </a:p>
          <a:p>
            <a:pPr marL="0" indent="0" algn="ctr">
              <a:buNone/>
            </a:pPr>
            <a:r>
              <a:rPr lang="en-IN" b="1" dirty="0">
                <a:latin typeface="Georgia" panose="02040502050405020303" pitchFamily="18" charset="0"/>
              </a:rPr>
              <a:t>2. </a:t>
            </a:r>
            <a:r>
              <a:rPr lang="en-IN" b="1" dirty="0" smtClean="0">
                <a:latin typeface="Georgia" panose="02040502050405020303" pitchFamily="18" charset="0"/>
              </a:rPr>
              <a:t>Negative </a:t>
            </a:r>
            <a:r>
              <a:rPr lang="en-IN" b="1" dirty="0">
                <a:latin typeface="Georgia" panose="02040502050405020303" pitchFamily="18" charset="0"/>
              </a:rPr>
              <a:t/>
            </a:r>
            <a:br>
              <a:rPr lang="en-IN" b="1" dirty="0">
                <a:latin typeface="Georgia" panose="02040502050405020303" pitchFamily="18" charset="0"/>
              </a:rPr>
            </a:br>
            <a:endParaRPr lang="en-IN" b="1" dirty="0">
              <a:latin typeface="Georgia" panose="02040502050405020303" pitchFamily="18" charset="0"/>
            </a:endParaRPr>
          </a:p>
          <a:p>
            <a:pPr algn="just"/>
            <a:r>
              <a:rPr lang="en-IN" sz="2600" dirty="0">
                <a:latin typeface="Georgia" panose="02040502050405020303" pitchFamily="18" charset="0"/>
              </a:rPr>
              <a:t>Negative Reinforcement is defined as strengthening of behaviour that occurs because of a negative condition which should have stopped or avoided. It helps you to define the minimum stand of performance. However, the drawback of this method is that it provides enough to meet up the minimum behaviour.</a:t>
            </a:r>
          </a:p>
          <a:p>
            <a:endParaRPr lang="en-US" dirty="0"/>
          </a:p>
        </p:txBody>
      </p:sp>
      <p:sp>
        <p:nvSpPr>
          <p:cNvPr id="4" name="Title 1">
            <a:extLst>
              <a:ext uri="{FF2B5EF4-FFF2-40B4-BE49-F238E27FC236}">
                <a16:creationId xmlns:a16="http://schemas.microsoft.com/office/drawing/2014/main" id="{0FA289FA-56EB-2A44-9488-FA4F3B19FC4C}"/>
              </a:ext>
            </a:extLst>
          </p:cNvPr>
          <p:cNvSpPr txBox="1">
            <a:spLocks/>
          </p:cNvSpPr>
          <p:nvPr/>
        </p:nvSpPr>
        <p:spPr>
          <a:xfrm>
            <a:off x="1530849" y="-4905"/>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r>
              <a:rPr lang="en-IN" sz="3200" b="1" dirty="0" smtClean="0">
                <a:latin typeface="Georgia" panose="02040502050405020303" pitchFamily="18" charset="0"/>
              </a:rPr>
              <a:t>Types of Reinforcement Learning </a:t>
            </a:r>
            <a:r>
              <a:rPr lang="en-IN" sz="2400" b="1" dirty="0" smtClean="0">
                <a:latin typeface="Georgia" panose="02040502050405020303" pitchFamily="18" charset="0"/>
              </a:rPr>
              <a:t>:</a:t>
            </a:r>
            <a:endParaRPr lang="en-US" sz="2400" b="1" dirty="0">
              <a:latin typeface="Georgia" panose="02040502050405020303" pitchFamily="18" charset="0"/>
            </a:endParaRPr>
          </a:p>
        </p:txBody>
      </p:sp>
      <p:pic>
        <p:nvPicPr>
          <p:cNvPr id="5" name="Picture 2">
            <a:extLst>
              <a:ext uri="{FF2B5EF4-FFF2-40B4-BE49-F238E27FC236}">
                <a16:creationId xmlns:a16="http://schemas.microsoft.com/office/drawing/2014/main" id="{1F497343-54A1-6349-9F7E-B277970A7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02" y="-4905"/>
            <a:ext cx="1949002" cy="106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74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AB183-0A66-E74F-9C0C-B2BE3AE9380E}"/>
              </a:ext>
            </a:extLst>
          </p:cNvPr>
          <p:cNvSpPr>
            <a:spLocks noGrp="1"/>
          </p:cNvSpPr>
          <p:nvPr>
            <p:ph idx="1"/>
          </p:nvPr>
        </p:nvSpPr>
        <p:spPr>
          <a:xfrm>
            <a:off x="1716200" y="1237957"/>
            <a:ext cx="9637600" cy="4939006"/>
          </a:xfrm>
        </p:spPr>
        <p:txBody>
          <a:bodyPr/>
          <a:lstStyle/>
          <a:p>
            <a:pPr marL="0" indent="0" algn="just">
              <a:buNone/>
            </a:pPr>
            <a:r>
              <a:rPr lang="en-IN" sz="2400" b="1" dirty="0">
                <a:latin typeface="Georgia" panose="02040502050405020303" pitchFamily="18" charset="0"/>
              </a:rPr>
              <a:t>Here are applications of Reinforcement Learning :</a:t>
            </a:r>
            <a:br>
              <a:rPr lang="en-IN" sz="2400" b="1" dirty="0">
                <a:latin typeface="Georgia" panose="02040502050405020303" pitchFamily="18" charset="0"/>
              </a:rPr>
            </a:br>
            <a:endParaRPr lang="en-IN" sz="2400" b="1" dirty="0">
              <a:latin typeface="Georgia" panose="02040502050405020303" pitchFamily="18" charset="0"/>
            </a:endParaRPr>
          </a:p>
          <a:p>
            <a:pPr algn="just"/>
            <a:r>
              <a:rPr lang="en-IN" sz="2400" dirty="0">
                <a:latin typeface="Georgia" panose="02040502050405020303" pitchFamily="18" charset="0"/>
              </a:rPr>
              <a:t>Robotics for industrial automation.</a:t>
            </a:r>
          </a:p>
          <a:p>
            <a:pPr algn="just"/>
            <a:r>
              <a:rPr lang="en-IN" sz="2400" dirty="0">
                <a:latin typeface="Georgia" panose="02040502050405020303" pitchFamily="18" charset="0"/>
              </a:rPr>
              <a:t>Business strategy planning</a:t>
            </a:r>
          </a:p>
          <a:p>
            <a:pPr algn="just"/>
            <a:r>
              <a:rPr lang="en-IN" sz="2400" dirty="0">
                <a:latin typeface="Georgia" panose="02040502050405020303" pitchFamily="18" charset="0"/>
              </a:rPr>
              <a:t>Machine learning and data processing</a:t>
            </a:r>
          </a:p>
          <a:p>
            <a:pPr algn="just"/>
            <a:r>
              <a:rPr lang="en-IN" sz="2400" dirty="0">
                <a:latin typeface="Georgia" panose="02040502050405020303" pitchFamily="18" charset="0"/>
              </a:rPr>
              <a:t>It helps you to create training systems that provide custom instruction and materials according to the requirement of students.</a:t>
            </a:r>
          </a:p>
          <a:p>
            <a:pPr algn="just"/>
            <a:r>
              <a:rPr lang="en-IN" sz="2400" dirty="0">
                <a:latin typeface="Georgia" panose="02040502050405020303" pitchFamily="18" charset="0"/>
              </a:rPr>
              <a:t>Aircraft control and robot motion control</a:t>
            </a:r>
          </a:p>
          <a:p>
            <a:pPr>
              <a:buNone/>
            </a:pPr>
            <a:endParaRPr lang="en-US" dirty="0"/>
          </a:p>
        </p:txBody>
      </p:sp>
      <p:sp>
        <p:nvSpPr>
          <p:cNvPr id="4" name="Title 1">
            <a:extLst>
              <a:ext uri="{FF2B5EF4-FFF2-40B4-BE49-F238E27FC236}">
                <a16:creationId xmlns:a16="http://schemas.microsoft.com/office/drawing/2014/main" id="{94979654-4B58-A546-AA8F-A99A81D91696}"/>
              </a:ext>
            </a:extLst>
          </p:cNvPr>
          <p:cNvSpPr txBox="1">
            <a:spLocks/>
          </p:cNvSpPr>
          <p:nvPr/>
        </p:nvSpPr>
        <p:spPr>
          <a:xfrm>
            <a:off x="1530849" y="-4905"/>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r>
              <a:rPr lang="en-IN" sz="2800" b="1" u="sng" dirty="0" smtClean="0">
                <a:latin typeface="Georgia" panose="02040502050405020303" pitchFamily="18" charset="0"/>
              </a:rPr>
              <a:t>Applications of Reinforcement Learning</a:t>
            </a:r>
            <a:endParaRPr lang="en-US" sz="2400" b="1" dirty="0">
              <a:latin typeface="Georgia" panose="02040502050405020303" pitchFamily="18" charset="0"/>
            </a:endParaRPr>
          </a:p>
        </p:txBody>
      </p:sp>
      <p:pic>
        <p:nvPicPr>
          <p:cNvPr id="5" name="Picture 2">
            <a:extLst>
              <a:ext uri="{FF2B5EF4-FFF2-40B4-BE49-F238E27FC236}">
                <a16:creationId xmlns:a16="http://schemas.microsoft.com/office/drawing/2014/main" id="{F631C578-7442-7B4C-8BCB-D98A10D43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02" y="-4905"/>
            <a:ext cx="1949002" cy="106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36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59F8-F229-B84B-87A8-36BCA8233F01}"/>
              </a:ext>
            </a:extLst>
          </p:cNvPr>
          <p:cNvSpPr>
            <a:spLocks noGrp="1"/>
          </p:cNvSpPr>
          <p:nvPr>
            <p:ph type="title"/>
          </p:nvPr>
        </p:nvSpPr>
        <p:spPr>
          <a:xfrm>
            <a:off x="566352" y="909496"/>
            <a:ext cx="8577648" cy="1299296"/>
          </a:xfrm>
        </p:spPr>
        <p:txBody>
          <a:bodyPr/>
          <a:lstStyle/>
          <a:p>
            <a:r>
              <a:rPr lang="en-US" b="1" dirty="0">
                <a:latin typeface="Georgia" panose="02040502050405020303" pitchFamily="18" charset="0"/>
              </a:rPr>
              <a:t>Example :</a:t>
            </a:r>
          </a:p>
        </p:txBody>
      </p:sp>
      <p:pic>
        <p:nvPicPr>
          <p:cNvPr id="7" name="Content Placeholder 6">
            <a:extLst>
              <a:ext uri="{FF2B5EF4-FFF2-40B4-BE49-F238E27FC236}">
                <a16:creationId xmlns:a16="http://schemas.microsoft.com/office/drawing/2014/main" id="{BF724C6B-9BFB-EE4F-9453-C1FD674BE653}"/>
              </a:ext>
            </a:extLst>
          </p:cNvPr>
          <p:cNvPicPr>
            <a:picLocks noGrp="1" noChangeAspect="1"/>
          </p:cNvPicPr>
          <p:nvPr>
            <p:ph idx="1"/>
          </p:nvPr>
        </p:nvPicPr>
        <p:blipFill>
          <a:blip r:embed="rId2"/>
          <a:stretch>
            <a:fillRect/>
          </a:stretch>
        </p:blipFill>
        <p:spPr>
          <a:xfrm>
            <a:off x="3924793" y="1068512"/>
            <a:ext cx="5041900" cy="3327400"/>
          </a:xfrm>
          <a:prstGeom prst="rect">
            <a:avLst/>
          </a:prstGeom>
        </p:spPr>
      </p:pic>
      <p:sp>
        <p:nvSpPr>
          <p:cNvPr id="4" name="Title 1">
            <a:extLst>
              <a:ext uri="{FF2B5EF4-FFF2-40B4-BE49-F238E27FC236}">
                <a16:creationId xmlns:a16="http://schemas.microsoft.com/office/drawing/2014/main" id="{30C61D08-B3FA-8E4D-91FA-6655A7D47885}"/>
              </a:ext>
            </a:extLst>
          </p:cNvPr>
          <p:cNvSpPr txBox="1">
            <a:spLocks/>
          </p:cNvSpPr>
          <p:nvPr/>
        </p:nvSpPr>
        <p:spPr>
          <a:xfrm>
            <a:off x="1716200" y="-4905"/>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endParaRPr lang="en-US" sz="2400" b="1" dirty="0">
              <a:latin typeface="Georgia" panose="02040502050405020303" pitchFamily="18" charset="0"/>
            </a:endParaRPr>
          </a:p>
        </p:txBody>
      </p:sp>
      <p:pic>
        <p:nvPicPr>
          <p:cNvPr id="5" name="Picture 2">
            <a:extLst>
              <a:ext uri="{FF2B5EF4-FFF2-40B4-BE49-F238E27FC236}">
                <a16:creationId xmlns:a16="http://schemas.microsoft.com/office/drawing/2014/main" id="{E69CE42C-3E4F-E544-BB8D-FFBA864E1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02" y="0"/>
            <a:ext cx="1949002" cy="10685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5D886CC-8EE3-504B-A34C-A14F943CCE6B}"/>
              </a:ext>
            </a:extLst>
          </p:cNvPr>
          <p:cNvSpPr txBox="1"/>
          <p:nvPr/>
        </p:nvSpPr>
        <p:spPr>
          <a:xfrm>
            <a:off x="4484472" y="4395912"/>
            <a:ext cx="3905766" cy="307777"/>
          </a:xfrm>
          <a:prstGeom prst="rect">
            <a:avLst/>
          </a:prstGeom>
          <a:noFill/>
        </p:spPr>
        <p:txBody>
          <a:bodyPr wrap="square" rtlCol="0">
            <a:spAutoFit/>
          </a:bodyPr>
          <a:lstStyle/>
          <a:p>
            <a:pPr marL="285750" indent="-285750">
              <a:buFont typeface="Arial" panose="020B0604020202020204" pitchFamily="34" charset="0"/>
              <a:buChar char="•"/>
            </a:pPr>
            <a:r>
              <a:rPr lang="en-IN" sz="1400" b="1" dirty="0">
                <a:latin typeface="Georgia" panose="02040502050405020303" pitchFamily="18" charset="0"/>
              </a:rPr>
              <a:t>How Reinforcement Learning works</a:t>
            </a:r>
            <a:endParaRPr lang="en-US" sz="1400" b="1" dirty="0">
              <a:latin typeface="Georgia" panose="02040502050405020303" pitchFamily="18" charset="0"/>
            </a:endParaRPr>
          </a:p>
        </p:txBody>
      </p:sp>
      <p:sp>
        <p:nvSpPr>
          <p:cNvPr id="9" name="TextBox 8">
            <a:extLst>
              <a:ext uri="{FF2B5EF4-FFF2-40B4-BE49-F238E27FC236}">
                <a16:creationId xmlns:a16="http://schemas.microsoft.com/office/drawing/2014/main" id="{8CE0660E-C58F-AA4D-9D5B-3C033BAF1FFD}"/>
              </a:ext>
            </a:extLst>
          </p:cNvPr>
          <p:cNvSpPr txBox="1"/>
          <p:nvPr/>
        </p:nvSpPr>
        <p:spPr>
          <a:xfrm>
            <a:off x="0" y="4554928"/>
            <a:ext cx="11927887" cy="2339102"/>
          </a:xfrm>
          <a:prstGeom prst="rect">
            <a:avLst/>
          </a:prstGeom>
          <a:noFill/>
        </p:spPr>
        <p:txBody>
          <a:bodyPr wrap="square" rtlCol="0">
            <a:spAutoFit/>
          </a:bodyPr>
          <a:lstStyle/>
          <a:p>
            <a:r>
              <a:rPr lang="en-IN" sz="1600" b="1" dirty="0">
                <a:latin typeface="Georgia" panose="02040502050405020303" pitchFamily="18" charset="0"/>
              </a:rPr>
              <a:t>In this case,</a:t>
            </a:r>
          </a:p>
          <a:p>
            <a:pPr marL="285750" indent="-285750">
              <a:buFont typeface="Arial" panose="020B0604020202020204" pitchFamily="34" charset="0"/>
              <a:buChar char="•"/>
            </a:pPr>
            <a:r>
              <a:rPr lang="en-IN" sz="1600" dirty="0">
                <a:latin typeface="Georgia" panose="02040502050405020303" pitchFamily="18" charset="0"/>
              </a:rPr>
              <a:t>Your cat is an agent that is exposed to the environment. In this case, it is your house. An example of a state could be your cat sitting, and you use a specific word in for cat to walk.</a:t>
            </a:r>
          </a:p>
          <a:p>
            <a:pPr marL="285750" indent="-285750">
              <a:buFont typeface="Arial" panose="020B0604020202020204" pitchFamily="34" charset="0"/>
              <a:buChar char="•"/>
            </a:pPr>
            <a:r>
              <a:rPr lang="en-IN" sz="1600" dirty="0">
                <a:latin typeface="Georgia" panose="02040502050405020303" pitchFamily="18" charset="0"/>
              </a:rPr>
              <a:t>Our agent reacts by performing an action transition from one "state" to another "state."</a:t>
            </a:r>
          </a:p>
          <a:p>
            <a:pPr marL="285750" indent="-285750">
              <a:buFont typeface="Arial" panose="020B0604020202020204" pitchFamily="34" charset="0"/>
              <a:buChar char="•"/>
            </a:pPr>
            <a:r>
              <a:rPr lang="en-IN" sz="1600" dirty="0">
                <a:latin typeface="Georgia" panose="02040502050405020303" pitchFamily="18" charset="0"/>
              </a:rPr>
              <a:t>For example, your cat goes from sitting to walking.</a:t>
            </a:r>
          </a:p>
          <a:p>
            <a:pPr marL="285750" indent="-285750">
              <a:buFont typeface="Arial" panose="020B0604020202020204" pitchFamily="34" charset="0"/>
              <a:buChar char="•"/>
            </a:pPr>
            <a:r>
              <a:rPr lang="en-IN" sz="1600" dirty="0">
                <a:latin typeface="Georgia" panose="02040502050405020303" pitchFamily="18" charset="0"/>
              </a:rPr>
              <a:t>The reaction of an agent is an action, and the policy is a method of selecting an action given a state in expectation of better outcomes.</a:t>
            </a:r>
          </a:p>
          <a:p>
            <a:pPr marL="285750" indent="-285750">
              <a:buFont typeface="Arial" panose="020B0604020202020204" pitchFamily="34" charset="0"/>
              <a:buChar char="•"/>
            </a:pPr>
            <a:r>
              <a:rPr lang="en-IN" sz="1600" dirty="0">
                <a:latin typeface="Georgia" panose="02040502050405020303" pitchFamily="18" charset="0"/>
              </a:rPr>
              <a:t>After the transition, they may get a reward or penalty in return.</a:t>
            </a:r>
          </a:p>
          <a:p>
            <a:endParaRPr lang="en-US" dirty="0"/>
          </a:p>
        </p:txBody>
      </p:sp>
    </p:spTree>
    <p:extLst>
      <p:ext uri="{BB962C8B-B14F-4D97-AF65-F5344CB8AC3E}">
        <p14:creationId xmlns:p14="http://schemas.microsoft.com/office/powerpoint/2010/main" val="3978281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528</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Georgia</vt:lpstr>
      <vt:lpstr>Office Theme</vt:lpstr>
      <vt:lpstr>Artificial Intelligence</vt:lpstr>
      <vt:lpstr>PowerPoint Presentation</vt:lpstr>
      <vt:lpstr>PowerPoint Presentation</vt:lpstr>
      <vt:lpstr>How achieve good generalization? </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Windows User</cp:lastModifiedBy>
  <cp:revision>25</cp:revision>
  <dcterms:created xsi:type="dcterms:W3CDTF">2021-02-26T16:19:46Z</dcterms:created>
  <dcterms:modified xsi:type="dcterms:W3CDTF">2021-12-13T05:13:42Z</dcterms:modified>
</cp:coreProperties>
</file>