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371600" y="0"/>
            <a:ext cx="7603588" cy="685800"/>
          </a:xfrm>
          <a:prstGeom prst="rect">
            <a:avLst/>
          </a:prstGeom>
          <a:gradFill>
            <a:gsLst>
              <a:gs pos="0">
                <a:srgbClr val="9EEAFF"/>
              </a:gs>
              <a:gs pos="35000">
                <a:srgbClr val="BBEFFF"/>
              </a:gs>
              <a:gs pos="100000">
                <a:srgbClr val="E4F9FF"/>
              </a:gs>
            </a:gsLst>
            <a:lin ang="16200038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8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Noida</a:t>
            </a:r>
            <a:r>
              <a:rPr lang="en-US" sz="28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Institute of </a:t>
            </a:r>
            <a:r>
              <a:rPr lang="en-US" sz="2800" b="0" i="0" u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Engg</a:t>
            </a:r>
            <a:r>
              <a:rPr lang="en-US" sz="2800" b="0" i="0" u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 &amp; </a:t>
            </a:r>
            <a:r>
              <a:rPr lang="en-US" sz="28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Technology, </a:t>
            </a:r>
            <a:r>
              <a:rPr lang="en-US" sz="2800" b="0" i="0" u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Gr. </a:t>
            </a:r>
            <a:r>
              <a:rPr lang="en-US" sz="28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Noida</a:t>
            </a:r>
            <a:endParaRPr sz="4800"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447800" y="914400"/>
            <a:ext cx="7010400" cy="1752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BACC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</a:pPr>
            <a:endParaRPr sz="2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Evolutionary Algorithms:</a:t>
            </a:r>
            <a:br>
              <a:rPr lang="en-US" sz="30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Swarm Intelligence &amp; </a:t>
            </a:r>
            <a:br>
              <a:rPr lang="en-US" sz="30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 Colony Optimization</a:t>
            </a:r>
            <a:endParaRPr/>
          </a:p>
        </p:txBody>
      </p:sp>
      <p:pic>
        <p:nvPicPr>
          <p:cNvPr id="91" name="Google Shape;91;p13" descr="E:\NIET\Project\xLogo11.png.pagespeed.ic.pydHLuCQEZ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47800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5715000" y="5029200"/>
            <a:ext cx="3048000" cy="1219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BACC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Alka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Singh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CSE - AIML</a:t>
            </a:r>
            <a:endParaRPr dirty="0"/>
          </a:p>
        </p:txBody>
      </p:sp>
      <p:pic>
        <p:nvPicPr>
          <p:cNvPr id="93" name="Google Shape;93;p13" descr="C:\Users\Manks\Downloads\128_calendar-schedule-credit-mortgage-date-5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0" y="594360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3810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1</a:t>
            </a:fld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152400" y="2971800"/>
            <a:ext cx="2057400" cy="533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BACC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Unit: 05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2286000" y="6248400"/>
            <a:ext cx="502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AI                                   </a:t>
            </a:r>
            <a:r>
              <a:rPr lang="en-US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Unit 05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152400" y="3810000"/>
            <a:ext cx="4191000" cy="838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BACC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Planning and Learning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152400" y="4876800"/>
            <a:ext cx="4191000" cy="838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BACC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3rd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2514600" y="6356350"/>
            <a:ext cx="502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AI                                   </a:t>
            </a:r>
            <a:r>
              <a:rPr lang="en-US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Unit 05</a:t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EEAFF"/>
              </a:gs>
              <a:gs pos="35000">
                <a:srgbClr val="BBEFFF"/>
              </a:gs>
              <a:gs pos="100000">
                <a:srgbClr val="E4F9FF"/>
              </a:gs>
            </a:gsLst>
            <a:lin ang="16200038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Advantages of Evolutionary Algorithm</a:t>
            </a:r>
            <a:endParaRPr/>
          </a:p>
        </p:txBody>
      </p:sp>
      <p:pic>
        <p:nvPicPr>
          <p:cNvPr id="179" name="Google Shape;179;p22" descr="E:\NIET\Project\xLogo11.png.pagespeed.ic.pydHLuCQEZ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47800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228600" y="685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concept is easy to understand.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Evolutionary algorithm search from a population of points, not a single point.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Evolutionary algorithm use payoff (objective function) information, not derivatives.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Evolutionary algorithm supports multi-objective optimization.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Evolutionary algorithm use probabilistic transition rules, not deterministic rules.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2514600" y="6356350"/>
            <a:ext cx="502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AI                                   </a:t>
            </a:r>
            <a:r>
              <a:rPr lang="en-US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Unit 05</a:t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EEAFF"/>
              </a:gs>
              <a:gs pos="35000">
                <a:srgbClr val="BBEFFF"/>
              </a:gs>
              <a:gs pos="100000">
                <a:srgbClr val="E4F9FF"/>
              </a:gs>
            </a:gsLst>
            <a:lin ang="16200038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Disadvantages of Evolutionary Algorithm</a:t>
            </a:r>
            <a:endParaRPr/>
          </a:p>
        </p:txBody>
      </p:sp>
      <p:pic>
        <p:nvPicPr>
          <p:cNvPr id="188" name="Google Shape;188;p23" descr="E:\NIET\Project\xLogo11.png.pagespeed.ic.pydHLuCQEZ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47800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 txBox="1">
            <a:spLocks noGrp="1"/>
          </p:cNvSpPr>
          <p:nvPr>
            <p:ph type="body" idx="1"/>
          </p:nvPr>
        </p:nvSpPr>
        <p:spPr>
          <a:xfrm>
            <a:off x="228600" y="685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Evolutionary algorithm implementations is still an art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Evolutionary algorithm is expansive</a:t>
            </a: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Evolutionary algorithm is time consuming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2514600" y="6356350"/>
            <a:ext cx="502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AI                                   </a:t>
            </a:r>
            <a:r>
              <a:rPr lang="en-US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Unit 05</a:t>
            </a:r>
            <a:endParaRPr/>
          </a:p>
        </p:txBody>
      </p:sp>
      <p:sp>
        <p:nvSpPr>
          <p:cNvPr id="196" name="Google Shape;196;p24"/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EEAFF"/>
              </a:gs>
              <a:gs pos="35000">
                <a:srgbClr val="BBEFFF"/>
              </a:gs>
              <a:gs pos="100000">
                <a:srgbClr val="E4F9FF"/>
              </a:gs>
            </a:gsLst>
            <a:lin ang="16200038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Swarm Intelligence-Definition</a:t>
            </a:r>
            <a:endParaRPr/>
          </a:p>
        </p:txBody>
      </p:sp>
      <p:pic>
        <p:nvPicPr>
          <p:cNvPr id="197" name="Google Shape;197;p24" descr="E:\NIET\Project\xLogo11.png.pagespeed.ic.pydHLuCQEZ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47800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 txBox="1">
            <a:spLocks noGrp="1"/>
          </p:cNvSpPr>
          <p:nvPr>
            <p:ph type="body" idx="1"/>
          </p:nvPr>
        </p:nvSpPr>
        <p:spPr>
          <a:xfrm>
            <a:off x="228600" y="685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“Swarm intelligence (SI) is artificial intelligence based on the collective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behaviour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decentralized, self-organized systems”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artificial intelligence (AI) technique based on the collective behavior in decentralized, self-organized systems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 made up of agents who interact with each other and the environment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centralized control structures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group behavior found in nature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2514600" y="6356350"/>
            <a:ext cx="502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AI                                   </a:t>
            </a:r>
            <a:r>
              <a:rPr lang="en-US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Unit 05</a:t>
            </a:r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EEAFF"/>
              </a:gs>
              <a:gs pos="35000">
                <a:srgbClr val="BBEFFF"/>
              </a:gs>
              <a:gs pos="100000">
                <a:srgbClr val="E4F9FF"/>
              </a:gs>
            </a:gsLst>
            <a:lin ang="16200038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Continue……..</a:t>
            </a:r>
            <a:endParaRPr/>
          </a:p>
        </p:txBody>
      </p:sp>
      <p:pic>
        <p:nvPicPr>
          <p:cNvPr id="206" name="Google Shape;206;p25" descr="E:\NIET\Project\xLogo11.png.pagespeed.ic.pydHLuCQEZ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47800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>
            <a:spLocks noGrp="1"/>
          </p:cNvSpPr>
          <p:nvPr>
            <p:ph type="body" idx="1"/>
          </p:nvPr>
        </p:nvSpPr>
        <p:spPr>
          <a:xfrm>
            <a:off x="228600" y="685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Swarm intelligence offers an alternative way of designing intelligent systems, in which autonomy, emergence and distributed functioning, replace control, preprogramming, and centralization. It includes Social insect’s cooperation &amp;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Selforganization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social insects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2514600" y="6356350"/>
            <a:ext cx="502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AI                                   </a:t>
            </a:r>
            <a:r>
              <a:rPr lang="en-US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Unit 05</a:t>
            </a:r>
            <a:endParaRPr/>
          </a:p>
        </p:txBody>
      </p:sp>
      <p:sp>
        <p:nvSpPr>
          <p:cNvPr id="214" name="Google Shape;214;p26"/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EEAFF"/>
              </a:gs>
              <a:gs pos="35000">
                <a:srgbClr val="BBEFFF"/>
              </a:gs>
              <a:gs pos="100000">
                <a:srgbClr val="E4F9FF"/>
              </a:gs>
            </a:gsLst>
            <a:lin ang="16200038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Swarms in Nature:</a:t>
            </a:r>
            <a:endParaRPr/>
          </a:p>
        </p:txBody>
      </p:sp>
      <p:pic>
        <p:nvPicPr>
          <p:cNvPr id="215" name="Google Shape;215;p26" descr="E:\NIET\Project\xLogo11.png.pagespeed.ic.pydHLuCQEZ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47800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>
            <a:spLocks noGrp="1"/>
          </p:cNvSpPr>
          <p:nvPr>
            <p:ph type="body" idx="1"/>
          </p:nvPr>
        </p:nvSpPr>
        <p:spPr>
          <a:xfrm>
            <a:off x="228600" y="685800"/>
            <a:ext cx="8686800" cy="55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Classic Example:  Swarm of Bees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extended to other similar systems: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 colony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 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Agents: ants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Flock of birds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 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Agents: birds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Traffic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  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Agents: cars</a:t>
            </a: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2514600" y="6356350"/>
            <a:ext cx="502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AI                                   </a:t>
            </a:r>
            <a:r>
              <a:rPr lang="en-US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Unit 05</a:t>
            </a:r>
            <a:endParaRPr/>
          </a:p>
        </p:txBody>
      </p:sp>
      <p:sp>
        <p:nvSpPr>
          <p:cNvPr id="223" name="Google Shape;223;p27"/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EEAFF"/>
              </a:gs>
              <a:gs pos="35000">
                <a:srgbClr val="BBEFFF"/>
              </a:gs>
              <a:gs pos="100000">
                <a:srgbClr val="E4F9FF"/>
              </a:gs>
            </a:gsLst>
            <a:lin ang="16200038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Continue……..</a:t>
            </a:r>
            <a:endParaRPr/>
          </a:p>
        </p:txBody>
      </p:sp>
      <p:pic>
        <p:nvPicPr>
          <p:cNvPr id="224" name="Google Shape;224;p27" descr="E:\NIET\Project\xLogo11.png.pagespeed.ic.pydHLuCQEZ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47800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>
            <a:spLocks noGrp="1"/>
          </p:cNvSpPr>
          <p:nvPr>
            <p:ph type="body" idx="1"/>
          </p:nvPr>
        </p:nvSpPr>
        <p:spPr>
          <a:xfrm>
            <a:off x="228600" y="685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  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Agents: humans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Immune system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  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Agents: cells and molecules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31" name="Google Shape;231;p28"/>
          <p:cNvSpPr txBox="1"/>
          <p:nvPr/>
        </p:nvSpPr>
        <p:spPr>
          <a:xfrm>
            <a:off x="2514600" y="6356350"/>
            <a:ext cx="502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AI                                   </a:t>
            </a:r>
            <a:r>
              <a:rPr lang="en-US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Unit 05</a:t>
            </a:r>
            <a:endParaRPr/>
          </a:p>
        </p:txBody>
      </p:sp>
      <p:sp>
        <p:nvSpPr>
          <p:cNvPr id="232" name="Google Shape;232;p28"/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EEAFF"/>
              </a:gs>
              <a:gs pos="35000">
                <a:srgbClr val="BBEFFF"/>
              </a:gs>
              <a:gs pos="100000">
                <a:srgbClr val="E4F9FF"/>
              </a:gs>
            </a:gsLst>
            <a:lin ang="16200038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Characteristics of Swarms</a:t>
            </a:r>
            <a:endParaRPr/>
          </a:p>
        </p:txBody>
      </p:sp>
      <p:pic>
        <p:nvPicPr>
          <p:cNvPr id="233" name="Google Shape;233;p28" descr="E:\NIET\Project\xLogo11.png.pagespeed.ic.pydHLuCQEZ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47800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8"/>
          <p:cNvSpPr txBox="1">
            <a:spLocks noGrp="1"/>
          </p:cNvSpPr>
          <p:nvPr>
            <p:ph type="body" idx="1"/>
          </p:nvPr>
        </p:nvSpPr>
        <p:spPr>
          <a:xfrm>
            <a:off x="228600" y="685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Composed of many individuals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Individuals are homogeneous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interaction based on simple rules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Self-organization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2514600" y="6356350"/>
            <a:ext cx="502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AI                                   </a:t>
            </a:r>
            <a:r>
              <a:rPr lang="en-US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Unit 05</a:t>
            </a:r>
            <a:endParaRPr/>
          </a:p>
        </p:txBody>
      </p:sp>
      <p:sp>
        <p:nvSpPr>
          <p:cNvPr id="241" name="Google Shape;241;p29"/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EEAFF"/>
              </a:gs>
              <a:gs pos="35000">
                <a:srgbClr val="BBEFFF"/>
              </a:gs>
              <a:gs pos="100000">
                <a:srgbClr val="E4F9FF"/>
              </a:gs>
            </a:gsLst>
            <a:lin ang="16200038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</a:t>
            </a:r>
            <a:endParaRPr/>
          </a:p>
        </p:txBody>
      </p:sp>
      <p:pic>
        <p:nvPicPr>
          <p:cNvPr id="242" name="Google Shape;242;p29" descr="E:\NIET\Project\xLogo11.png.pagespeed.ic.pydHLuCQEZ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47800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>
            <a:spLocks noGrp="1"/>
          </p:cNvSpPr>
          <p:nvPr>
            <p:ph type="body" idx="1"/>
          </p:nvPr>
        </p:nvSpPr>
        <p:spPr>
          <a:xfrm>
            <a:off x="228600" y="685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Movies : Graphics in movies like Lord of the Rings trilogy, Troy.                              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Unmanned underwater vehicles(UUV): 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Groups of UUVs used as security units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local maps at each UUV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Joint detection of and attack over enemy vessels by co-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ordinating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within the group of UUVs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49" name="Google Shape;249;p30"/>
          <p:cNvSpPr txBox="1"/>
          <p:nvPr/>
        </p:nvSpPr>
        <p:spPr>
          <a:xfrm>
            <a:off x="2514600" y="6356350"/>
            <a:ext cx="502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AI                                   </a:t>
            </a:r>
            <a:r>
              <a:rPr lang="en-US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Unit 05</a:t>
            </a:r>
            <a:endParaRPr/>
          </a:p>
        </p:txBody>
      </p:sp>
      <p:sp>
        <p:nvSpPr>
          <p:cNvPr id="250" name="Google Shape;250;p30"/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EEAFF"/>
              </a:gs>
              <a:gs pos="35000">
                <a:srgbClr val="BBEFFF"/>
              </a:gs>
              <a:gs pos="100000">
                <a:srgbClr val="E4F9FF"/>
              </a:gs>
            </a:gsLst>
            <a:lin ang="16200038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Applications</a:t>
            </a:r>
            <a:endParaRPr/>
          </a:p>
        </p:txBody>
      </p:sp>
      <p:pic>
        <p:nvPicPr>
          <p:cNvPr id="251" name="Google Shape;251;p30" descr="E:\NIET\Project\xLogo11.png.pagespeed.ic.pydHLuCQEZ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47800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0"/>
          <p:cNvSpPr txBox="1">
            <a:spLocks noGrp="1"/>
          </p:cNvSpPr>
          <p:nvPr>
            <p:ph type="body" idx="1"/>
          </p:nvPr>
        </p:nvSpPr>
        <p:spPr>
          <a:xfrm>
            <a:off x="228600" y="685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Swarmcasting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fast downloads in a peer-to-peer file-sharing network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Fragments of a file are downloaded from different hosts in the network,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parallelly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        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AntNet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a routing algorithm developed on the framework of Ant Colony Optimization                                            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BeeHive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another routing algorithm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modelled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the communicative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behaviour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honey bees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58" name="Google Shape;258;p31"/>
          <p:cNvSpPr txBox="1"/>
          <p:nvPr/>
        </p:nvSpPr>
        <p:spPr>
          <a:xfrm>
            <a:off x="2514600" y="6356350"/>
            <a:ext cx="502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AI                                   </a:t>
            </a:r>
            <a:r>
              <a:rPr lang="en-US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Unit 05</a:t>
            </a:r>
            <a:endParaRPr/>
          </a:p>
        </p:txBody>
      </p:sp>
      <p:sp>
        <p:nvSpPr>
          <p:cNvPr id="259" name="Google Shape;259;p31"/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EEAFF"/>
              </a:gs>
              <a:gs pos="35000">
                <a:srgbClr val="BBEFFF"/>
              </a:gs>
              <a:gs pos="100000">
                <a:srgbClr val="E4F9FF"/>
              </a:gs>
            </a:gsLst>
            <a:lin ang="16200038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dirty="0"/>
          </a:p>
        </p:txBody>
      </p:sp>
      <p:pic>
        <p:nvPicPr>
          <p:cNvPr id="260" name="Google Shape;260;p31" descr="E:\NIET\Project\xLogo11.png.pagespeed.ic.pydHLuCQEZ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47800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1"/>
          <p:cNvSpPr txBox="1">
            <a:spLocks noGrp="1"/>
          </p:cNvSpPr>
          <p:nvPr>
            <p:ph type="body" idx="1"/>
          </p:nvPr>
        </p:nvSpPr>
        <p:spPr>
          <a:xfrm>
            <a:off x="228600" y="685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way ants  find their food in shortest path is interesting.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Ants secrete pheromones to remember their path.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pheromones evaporate with time.</a:t>
            </a:r>
            <a:endParaRPr/>
          </a:p>
        </p:txBody>
      </p:sp>
      <p:pic>
        <p:nvPicPr>
          <p:cNvPr id="262" name="Google Shape;26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33600" y="3429000"/>
            <a:ext cx="5029200" cy="2824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2514600" y="6356350"/>
            <a:ext cx="502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AI                                   </a:t>
            </a:r>
            <a:r>
              <a:rPr lang="en-US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Unit 05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EEAFF"/>
              </a:gs>
              <a:gs pos="35000">
                <a:srgbClr val="BBEFFF"/>
              </a:gs>
              <a:gs pos="100000">
                <a:srgbClr val="E4F9FF"/>
              </a:gs>
            </a:gsLst>
            <a:lin ang="16200038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History of Evolutionary algorithms (EA)</a:t>
            </a:r>
            <a:endParaRPr/>
          </a:p>
        </p:txBody>
      </p:sp>
      <p:pic>
        <p:nvPicPr>
          <p:cNvPr id="107" name="Google Shape;107;p14" descr="E:\NIET\Project\xLogo11.png.pagespeed.ic.pydHLuCQEZ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47800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>
            <a:spLocks noGrp="1"/>
          </p:cNvSpPr>
          <p:nvPr>
            <p:ph type="body" idx="1"/>
          </p:nvPr>
        </p:nvSpPr>
        <p:spPr>
          <a:xfrm>
            <a:off x="228600" y="685800"/>
            <a:ext cx="8686800" cy="55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The origins of evolutionary algorithms can be traced to at least the 1950's.</a:t>
            </a:r>
            <a:endParaRPr sz="360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three methodologies that have emerged in the last few decades: </a:t>
            </a:r>
            <a:endParaRPr sz="360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"evolutionary programming" 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Fogel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et al., 1966)</a:t>
            </a:r>
            <a:endParaRPr sz="360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"evolution strategies" 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Rechenberg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, 1973)</a:t>
            </a:r>
            <a:endParaRPr sz="360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"genetic algorithms” and “genetic programming” (Holland, 1975). </a:t>
            </a:r>
            <a:endParaRPr sz="36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68" name="Google Shape;268;p32"/>
          <p:cNvSpPr txBox="1"/>
          <p:nvPr/>
        </p:nvSpPr>
        <p:spPr>
          <a:xfrm>
            <a:off x="2514600" y="6356350"/>
            <a:ext cx="502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AI                                   </a:t>
            </a:r>
            <a:r>
              <a:rPr lang="en-US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Unit 05</a:t>
            </a:r>
            <a:endParaRPr/>
          </a:p>
        </p:txBody>
      </p:sp>
      <p:sp>
        <p:nvSpPr>
          <p:cNvPr id="269" name="Google Shape;269;p32"/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EEAFF"/>
              </a:gs>
              <a:gs pos="35000">
                <a:srgbClr val="BBEFFF"/>
              </a:gs>
              <a:gs pos="100000">
                <a:srgbClr val="E4F9FF"/>
              </a:gs>
            </a:gsLst>
            <a:lin ang="16200038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Continue……..</a:t>
            </a:r>
            <a:endParaRPr/>
          </a:p>
        </p:txBody>
      </p:sp>
      <p:pic>
        <p:nvPicPr>
          <p:cNvPr id="270" name="Google Shape;270;p32" descr="E:\NIET\Project\xLogo11.png.pagespeed.ic.pydHLuCQEZ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47800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2"/>
          <p:cNvSpPr txBox="1">
            <a:spLocks noGrp="1"/>
          </p:cNvSpPr>
          <p:nvPr>
            <p:ph type="body" idx="1"/>
          </p:nvPr>
        </p:nvSpPr>
        <p:spPr>
          <a:xfrm>
            <a:off x="228600" y="685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Whenever an ant finds food , it marks its return journey with pheromones.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Pheromones evaporate faster on longer paths.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Shorter paths serve as the way to food for  most of the other ants.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shorter path will be reinforced by the pheromones further.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 , the ants arrive at the shortest path.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77" name="Google Shape;277;p33"/>
          <p:cNvSpPr txBox="1"/>
          <p:nvPr/>
        </p:nvSpPr>
        <p:spPr>
          <a:xfrm>
            <a:off x="2514600" y="6356350"/>
            <a:ext cx="502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AI                                   </a:t>
            </a:r>
            <a:r>
              <a:rPr lang="en-US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Unit 05</a:t>
            </a:r>
            <a:endParaRPr/>
          </a:p>
        </p:txBody>
      </p:sp>
      <p:sp>
        <p:nvSpPr>
          <p:cNvPr id="278" name="Google Shape;278;p33"/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EEAFF"/>
              </a:gs>
              <a:gs pos="35000">
                <a:srgbClr val="BBEFFF"/>
              </a:gs>
              <a:gs pos="100000">
                <a:srgbClr val="E4F9FF"/>
              </a:gs>
            </a:gsLst>
            <a:lin ang="16200038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 System</a:t>
            </a:r>
            <a:endParaRPr/>
          </a:p>
        </p:txBody>
      </p:sp>
      <p:pic>
        <p:nvPicPr>
          <p:cNvPr id="279" name="Google Shape;279;p33" descr="E:\NIET\Project\xLogo11.png.pagespeed.ic.pydHLuCQEZ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47800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3"/>
          <p:cNvSpPr txBox="1">
            <a:spLocks noGrp="1"/>
          </p:cNvSpPr>
          <p:nvPr>
            <p:ph type="body" idx="1"/>
          </p:nvPr>
        </p:nvSpPr>
        <p:spPr>
          <a:xfrm>
            <a:off x="228600" y="685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introduced by Marco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Dorigo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1992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of research on computational intelligence approaches to combinatorial optimization 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Originally applied to Traveling Salesman Problem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Applied later to various hard optimization problems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Variations later developed.</a:t>
            </a:r>
            <a:endParaRPr/>
          </a:p>
          <a:p>
            <a:pPr marL="342900" marR="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86" name="Google Shape;286;p34"/>
          <p:cNvSpPr txBox="1"/>
          <p:nvPr/>
        </p:nvSpPr>
        <p:spPr>
          <a:xfrm>
            <a:off x="2514600" y="6356350"/>
            <a:ext cx="502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AI                                   </a:t>
            </a:r>
            <a:r>
              <a:rPr lang="en-US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Unit 05</a:t>
            </a:r>
            <a:endParaRPr/>
          </a:p>
        </p:txBody>
      </p:sp>
      <p:sp>
        <p:nvSpPr>
          <p:cNvPr id="287" name="Google Shape;287;p34"/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EEAFF"/>
              </a:gs>
              <a:gs pos="35000">
                <a:srgbClr val="BBEFFF"/>
              </a:gs>
              <a:gs pos="100000">
                <a:srgbClr val="E4F9FF"/>
              </a:gs>
            </a:gsLst>
            <a:lin ang="16200038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Ants as Agents</a:t>
            </a:r>
            <a:endParaRPr/>
          </a:p>
        </p:txBody>
      </p:sp>
      <p:pic>
        <p:nvPicPr>
          <p:cNvPr id="288" name="Google Shape;288;p34" descr="E:\NIET\Project\xLogo11.png.pagespeed.ic.pydHLuCQEZ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47800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4"/>
          <p:cNvSpPr txBox="1">
            <a:spLocks noGrp="1"/>
          </p:cNvSpPr>
          <p:nvPr>
            <p:ph type="body" idx="1"/>
          </p:nvPr>
        </p:nvSpPr>
        <p:spPr>
          <a:xfrm>
            <a:off x="228600" y="685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ant is a simple agent with the following characteristics: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chooses the town to go to with a probability that is a function of the town distance and of the amount of trail present on the connecting edge;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force the ant to make legal tours, transitions to already visited towns are disallowed until a tour is complete (this is controlled by a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tabu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list);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it completes a tour, it lays a substance called trail on each edge (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j) visited.</a:t>
            </a:r>
            <a:endParaRPr/>
          </a:p>
          <a:p>
            <a:pPr marL="342900" marR="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95" name="Google Shape;295;p35"/>
          <p:cNvSpPr txBox="1"/>
          <p:nvPr/>
        </p:nvSpPr>
        <p:spPr>
          <a:xfrm>
            <a:off x="2514600" y="6356350"/>
            <a:ext cx="502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AI                                   </a:t>
            </a:r>
            <a:r>
              <a:rPr lang="en-US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Unit 05</a:t>
            </a:r>
            <a:endParaRPr/>
          </a:p>
        </p:txBody>
      </p:sp>
      <p:sp>
        <p:nvSpPr>
          <p:cNvPr id="296" name="Google Shape;296;p35"/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EEAFF"/>
              </a:gs>
              <a:gs pos="35000">
                <a:srgbClr val="BBEFFF"/>
              </a:gs>
              <a:gs pos="100000">
                <a:srgbClr val="E4F9FF"/>
              </a:gs>
            </a:gsLst>
            <a:lin ang="16200038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Continue……..</a:t>
            </a:r>
            <a:endParaRPr/>
          </a:p>
        </p:txBody>
      </p:sp>
      <p:pic>
        <p:nvPicPr>
          <p:cNvPr id="297" name="Google Shape;297;p35" descr="E:\NIET\Project\xLogo11.png.pagespeed.ic.pydHLuCQEZ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47800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5"/>
          <p:cNvSpPr txBox="1">
            <a:spLocks noGrp="1"/>
          </p:cNvSpPr>
          <p:nvPr>
            <p:ph type="body" idx="1"/>
          </p:nvPr>
        </p:nvSpPr>
        <p:spPr>
          <a:xfrm>
            <a:off x="228600" y="685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let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τij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(t) denote the intensity of trail on edge (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at time t. Trail intensity is updated following the completion of each algorithm cycle, at which time every ant will have completed a tour. Each ant subsequently deposits trail of quantity Q/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Lk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every edge (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visited in its individual tour. Notice how this method would favor shorter tour segments. The sum of all newly deposited trail is denoted by ∆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τij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Following trail deposition by all ants, the trail value is updated using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τij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 + 1) = р ×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τij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(t) + ∆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τij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where p is the rate of trail decay per time interval  .</a:t>
            </a:r>
            <a:endParaRPr/>
          </a:p>
          <a:p>
            <a:pPr marL="342900" marR="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304" name="Google Shape;304;p36"/>
          <p:cNvSpPr txBox="1"/>
          <p:nvPr/>
        </p:nvSpPr>
        <p:spPr>
          <a:xfrm>
            <a:off x="2514600" y="6356350"/>
            <a:ext cx="502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AI                                   </a:t>
            </a:r>
            <a:r>
              <a:rPr lang="en-US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Unit 05</a:t>
            </a:r>
            <a:endParaRPr/>
          </a:p>
        </p:txBody>
      </p:sp>
      <p:sp>
        <p:nvSpPr>
          <p:cNvPr id="305" name="Google Shape;305;p36"/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EEAFF"/>
              </a:gs>
              <a:gs pos="35000">
                <a:srgbClr val="BBEFFF"/>
              </a:gs>
              <a:gs pos="100000">
                <a:srgbClr val="E4F9FF"/>
              </a:gs>
            </a:gsLst>
            <a:lin ang="16200038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Continue……..</a:t>
            </a:r>
            <a:endParaRPr/>
          </a:p>
        </p:txBody>
      </p:sp>
      <p:pic>
        <p:nvPicPr>
          <p:cNvPr id="306" name="Google Shape;306;p36" descr="E:\NIET\Project\xLogo11.png.pagespeed.ic.pydHLuCQEZ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47800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6"/>
          <p:cNvSpPr txBox="1">
            <a:spLocks noGrp="1"/>
          </p:cNvSpPr>
          <p:nvPr>
            <p:ph type="body" idx="1"/>
          </p:nvPr>
        </p:nvSpPr>
        <p:spPr>
          <a:xfrm>
            <a:off x="228600" y="685800"/>
            <a:ext cx="8686800" cy="55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dij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denote the distance between any two cities in the problem. 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factors drive the probabilistic model: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Visibility, denoted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ηij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equals the quantity 1/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dij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Trail, denoted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τij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(t) 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two factors play an essential role in the central probabilistic transition function of the Ant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System.In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return, the weight of either factor in the transition function is controlled by the variables α and β, respectively. Significant study has been undertaken by researchers to derive optimal α:β </a:t>
            </a:r>
            <a:r>
              <a:rPr lang="en-US" sz="2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combinations</a:t>
            </a: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313" name="Google Shape;313;p37"/>
          <p:cNvSpPr txBox="1"/>
          <p:nvPr/>
        </p:nvSpPr>
        <p:spPr>
          <a:xfrm>
            <a:off x="2514600" y="6356350"/>
            <a:ext cx="502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AI                                   </a:t>
            </a:r>
            <a:r>
              <a:rPr lang="en-US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Unit 05</a:t>
            </a:r>
            <a:endParaRPr/>
          </a:p>
        </p:txBody>
      </p:sp>
      <p:sp>
        <p:nvSpPr>
          <p:cNvPr id="314" name="Google Shape;314;p37"/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EEAFF"/>
              </a:gs>
              <a:gs pos="35000">
                <a:srgbClr val="BBEFFF"/>
              </a:gs>
              <a:gs pos="100000">
                <a:srgbClr val="E4F9FF"/>
              </a:gs>
            </a:gsLst>
            <a:lin ang="16200038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 System (AS) Algorithm</a:t>
            </a:r>
            <a:endParaRPr/>
          </a:p>
        </p:txBody>
      </p:sp>
      <p:pic>
        <p:nvPicPr>
          <p:cNvPr id="315" name="Google Shape;315;p37" descr="E:\NIET\Project\xLogo11.png.pagespeed.ic.pydHLuCQEZ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47800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7"/>
          <p:cNvSpPr txBox="1">
            <a:spLocks noGrp="1"/>
          </p:cNvSpPr>
          <p:nvPr>
            <p:ph type="body" idx="1"/>
          </p:nvPr>
        </p:nvSpPr>
        <p:spPr>
          <a:xfrm>
            <a:off x="228600" y="685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place ants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tours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Deposit, update trail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or exit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322" name="Google Shape;322;p38"/>
          <p:cNvSpPr txBox="1"/>
          <p:nvPr/>
        </p:nvSpPr>
        <p:spPr>
          <a:xfrm>
            <a:off x="2514600" y="6356350"/>
            <a:ext cx="502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AI                                   </a:t>
            </a:r>
            <a:r>
              <a:rPr lang="en-US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Unit 05</a:t>
            </a:r>
            <a:endParaRPr/>
          </a:p>
        </p:txBody>
      </p:sp>
      <p:sp>
        <p:nvSpPr>
          <p:cNvPr id="323" name="Google Shape;323;p38"/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EEAFF"/>
              </a:gs>
              <a:gs pos="35000">
                <a:srgbClr val="BBEFFF"/>
              </a:gs>
              <a:gs pos="100000">
                <a:srgbClr val="E4F9FF"/>
              </a:gs>
            </a:gsLst>
            <a:lin ang="16200038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</a:t>
            </a:r>
            <a:endParaRPr/>
          </a:p>
        </p:txBody>
      </p:sp>
      <p:pic>
        <p:nvPicPr>
          <p:cNvPr id="324" name="Google Shape;324;p38" descr="E:\NIET\Project\xLogo11.png.pagespeed.ic.pydHLuCQEZ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47800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8"/>
          <p:cNvSpPr txBox="1">
            <a:spLocks noGrp="1"/>
          </p:cNvSpPr>
          <p:nvPr>
            <p:ph type="body" idx="1"/>
          </p:nvPr>
        </p:nvSpPr>
        <p:spPr>
          <a:xfrm>
            <a:off x="228600" y="685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Movies : Graphics in movies like Lord of the Rings trilogy, Troy.                              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Unmanned underwater vehicles(UUV): 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-Groups of UUVs used as security units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-Only local maps at each UUV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-Joint detection of and attack over enemy vessels by co-	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ordinating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within the group of UUVs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331" name="Google Shape;331;p39"/>
          <p:cNvSpPr txBox="1"/>
          <p:nvPr/>
        </p:nvSpPr>
        <p:spPr>
          <a:xfrm>
            <a:off x="2209800" y="6356350"/>
            <a:ext cx="5562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AI                                   </a:t>
            </a:r>
            <a:r>
              <a:rPr lang="en-US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Unit 05</a:t>
            </a:r>
            <a:endParaRPr/>
          </a:p>
        </p:txBody>
      </p:sp>
      <p:sp>
        <p:nvSpPr>
          <p:cNvPr id="332" name="Google Shape;332;p39"/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EEAFF"/>
              </a:gs>
              <a:gs pos="35000">
                <a:srgbClr val="BBEFFF"/>
              </a:gs>
              <a:gs pos="100000">
                <a:srgbClr val="E4F9FF"/>
              </a:gs>
            </a:gsLst>
            <a:lin ang="16200038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39" descr="E:\NIET\Project\xLogo11.png.pagespeed.ic.pydHLuCQEZ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47800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9"/>
          <p:cNvSpPr txBox="1">
            <a:spLocks noGrp="1"/>
          </p:cNvSpPr>
          <p:nvPr>
            <p:ph type="body" idx="4294967295"/>
          </p:nvPr>
        </p:nvSpPr>
        <p:spPr>
          <a:xfrm>
            <a:off x="609600" y="2133600"/>
            <a:ext cx="82296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D1F9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gradFill>
                  <a:gsLst>
                    <a:gs pos="0">
                      <a:srgbClr val="BDD1F9">
                        <a:alpha val="100000"/>
                      </a:srgbClr>
                    </a:gs>
                    <a:gs pos="9000">
                      <a:srgbClr val="9AC1FF">
                        <a:alpha val="100000"/>
                      </a:srgbClr>
                    </a:gs>
                    <a:gs pos="50000">
                      <a:srgbClr val="003A8E">
                        <a:alpha val="100000"/>
                      </a:srgbClr>
                    </a:gs>
                    <a:gs pos="79000">
                      <a:srgbClr val="9AC1FF">
                        <a:alpha val="100000"/>
                      </a:srgbClr>
                    </a:gs>
                    <a:gs pos="100000">
                      <a:srgbClr val="BDD1F9">
                        <a:alpha val="100000"/>
                      </a:srgbClr>
                    </a:gs>
                  </a:gsLst>
                  <a:lin ang="5400000" scaled="0"/>
                </a:gra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2514600" y="6356350"/>
            <a:ext cx="502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AI                                   </a:t>
            </a:r>
            <a:r>
              <a:rPr lang="en-US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Unit 05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EEAFF"/>
              </a:gs>
              <a:gs pos="35000">
                <a:srgbClr val="BBEFFF"/>
              </a:gs>
              <a:gs pos="100000">
                <a:srgbClr val="E4F9FF"/>
              </a:gs>
            </a:gsLst>
            <a:lin ang="16200038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Evolutionary algorithms (EA)</a:t>
            </a:r>
            <a:endParaRPr/>
          </a:p>
        </p:txBody>
      </p:sp>
      <p:pic>
        <p:nvPicPr>
          <p:cNvPr id="116" name="Google Shape;116;p15" descr="E:\NIET\Project\xLogo11.png.pagespeed.ic.pydHLuCQEZ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47800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228600" y="685799"/>
            <a:ext cx="8686800" cy="5757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Evolutionary computation uses the computational model of evolutionary processes as key elements in the design and implementation of computer-based systems and problem solving applications.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 variety of evolutionary computational models that have been proposed and studied which we will refer to as evolutionary algorithms. 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share a common conceptual base of simulating the evolution of individual structures via processes of selection and reproduction.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2514600" y="6356350"/>
            <a:ext cx="502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AI                                   </a:t>
            </a:r>
            <a:r>
              <a:rPr lang="en-US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Unit 05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EEAFF"/>
              </a:gs>
              <a:gs pos="35000">
                <a:srgbClr val="BBEFFF"/>
              </a:gs>
              <a:gs pos="100000">
                <a:srgbClr val="E4F9FF"/>
              </a:gs>
            </a:gsLst>
            <a:lin ang="16200038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Continue……..</a:t>
            </a:r>
            <a:endParaRPr/>
          </a:p>
        </p:txBody>
      </p:sp>
      <p:pic>
        <p:nvPicPr>
          <p:cNvPr id="125" name="Google Shape;125;p16" descr="E:\NIET\Project\xLogo11.png.pagespeed.ic.pydHLuCQEZ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47800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228600" y="685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precisely, evolutionary algorithms maintain a population of structures that evolve according to rules of selection and other operators, such as recombination and mutation. </a:t>
            </a:r>
            <a:endParaRPr/>
          </a:p>
          <a:p>
            <a:pPr marL="342900" marR="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individual in the population receives a measure of its fitness in the environment. </a:t>
            </a:r>
            <a:endParaRPr/>
          </a:p>
          <a:p>
            <a:pPr marL="342900" marR="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focuses attention on high fitness individuals, thus exploiting the available fitness information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2514600" y="6356350"/>
            <a:ext cx="502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AI                                   </a:t>
            </a:r>
            <a:r>
              <a:rPr lang="en-US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Unit 05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EEAFF"/>
              </a:gs>
              <a:gs pos="35000">
                <a:srgbClr val="BBEFFF"/>
              </a:gs>
              <a:gs pos="100000">
                <a:srgbClr val="E4F9FF"/>
              </a:gs>
            </a:gsLst>
            <a:lin ang="16200038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Continue….</a:t>
            </a:r>
            <a:endParaRPr/>
          </a:p>
        </p:txBody>
      </p:sp>
      <p:pic>
        <p:nvPicPr>
          <p:cNvPr id="134" name="Google Shape;134;p17" descr="E:\NIET\Project\xLogo11.png.pagespeed.ic.pydHLuCQEZ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47800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228600" y="685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Recombination and mutation perturb those individuals, providing general heuristics for exploration. </a:t>
            </a:r>
            <a:endParaRPr/>
          </a:p>
          <a:p>
            <a:pPr marL="342900" marR="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Although simplistic from a biologist's viewpoint, these algorithms are sufficiently complex to provide robust and powerful adaptive search mechanisms.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2514600" y="6356350"/>
            <a:ext cx="502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AI                                   </a:t>
            </a:r>
            <a:r>
              <a:rPr lang="en-US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Unit 05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EEAFF"/>
              </a:gs>
              <a:gs pos="35000">
                <a:srgbClr val="BBEFFF"/>
              </a:gs>
              <a:gs pos="100000">
                <a:srgbClr val="E4F9FF"/>
              </a:gs>
            </a:gsLst>
            <a:lin ang="16200038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Continue……..</a:t>
            </a:r>
            <a:endParaRPr/>
          </a:p>
        </p:txBody>
      </p:sp>
      <p:pic>
        <p:nvPicPr>
          <p:cNvPr id="143" name="Google Shape;143;p18" descr="E:\NIET\Project\xLogo11.png.pagespeed.ic.pydHLuCQEZ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47800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228600" y="685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population of individual structures is initialized and then evolved from generation to generation by repeated applications of evaluation, selection, recombination, and mutation. </a:t>
            </a:r>
            <a:endParaRPr/>
          </a:p>
          <a:p>
            <a:pPr marL="342900" marR="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population size N is generally constant in an evolutionary algorithm.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2514600" y="6356350"/>
            <a:ext cx="502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AI                                   </a:t>
            </a:r>
            <a:r>
              <a:rPr lang="en-US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Unit 05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EEAFF"/>
              </a:gs>
              <a:gs pos="35000">
                <a:srgbClr val="BBEFFF"/>
              </a:gs>
              <a:gs pos="100000">
                <a:srgbClr val="E4F9FF"/>
              </a:gs>
            </a:gsLst>
            <a:lin ang="16200038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Continue……..</a:t>
            </a:r>
            <a:endParaRPr/>
          </a:p>
        </p:txBody>
      </p:sp>
      <p:pic>
        <p:nvPicPr>
          <p:cNvPr id="152" name="Google Shape;152;p19" descr="E:\NIET\Project\xLogo11.png.pagespeed.ic.pydHLuCQEZ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47800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>
            <a:spLocks noGrp="1"/>
          </p:cNvSpPr>
          <p:nvPr>
            <p:ph type="body" idx="1"/>
          </p:nvPr>
        </p:nvSpPr>
        <p:spPr>
          <a:xfrm>
            <a:off x="228600" y="685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evolutionary algorithm typically initializes its population randomly, although domain specific knowledge can also be used to bias the search.</a:t>
            </a:r>
            <a:endParaRPr/>
          </a:p>
          <a:p>
            <a:pPr marL="342900" marR="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measures the fitness of each individual according to its worth in some environment.</a:t>
            </a:r>
            <a:endParaRPr/>
          </a:p>
          <a:p>
            <a:pPr marL="342900" marR="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may be as simple as computing a fitness function or as complex as running an elaborate simulation.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2514600" y="6356350"/>
            <a:ext cx="502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AI                                   </a:t>
            </a:r>
            <a:r>
              <a:rPr lang="en-US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Unit 05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EEAFF"/>
              </a:gs>
              <a:gs pos="35000">
                <a:srgbClr val="BBEFFF"/>
              </a:gs>
              <a:gs pos="100000">
                <a:srgbClr val="E4F9FF"/>
              </a:gs>
            </a:gsLst>
            <a:lin ang="16200038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Continue……..</a:t>
            </a:r>
            <a:endParaRPr/>
          </a:p>
        </p:txBody>
      </p:sp>
      <p:pic>
        <p:nvPicPr>
          <p:cNvPr id="161" name="Google Shape;161;p20" descr="E:\NIET\Project\xLogo11.png.pagespeed.ic.pydHLuCQEZ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47800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28600" y="685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is often performed in two steps, parent selection and survival. 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 selection decides who becomes parents and how many children the parents have. 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Children are created via recombination, which exchanges information between parents, and mutation, which further perturbs the children. 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children are then evaluated. Finally, the survival step decides who survives in the population. 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2514600" y="6356350"/>
            <a:ext cx="502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AI                                   </a:t>
            </a:r>
            <a:r>
              <a:rPr lang="en-US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Unit 05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EEAFF"/>
              </a:gs>
              <a:gs pos="35000">
                <a:srgbClr val="BBEFFF"/>
              </a:gs>
              <a:gs pos="100000">
                <a:srgbClr val="E4F9FF"/>
              </a:gs>
            </a:gsLst>
            <a:lin ang="16200038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Application of  Evolutionary Algorithm</a:t>
            </a:r>
            <a:endParaRPr/>
          </a:p>
        </p:txBody>
      </p:sp>
      <p:pic>
        <p:nvPicPr>
          <p:cNvPr id="170" name="Google Shape;170;p21" descr="E:\NIET\Project\xLogo11.png.pagespeed.ic.pydHLuCQEZ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47800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228600" y="685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8-Queens Problem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Knapsack Problem</a:t>
            </a: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1411</Words>
  <Application>Microsoft Office PowerPoint</Application>
  <PresentationFormat>On-screen Show (4:3)</PresentationFormat>
  <Paragraphs>200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Noida Institute of Engg.  &amp; Technology, Gr. Noida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Noida Institute of Engg.  &amp; Technology, Gr. Noida</dc:title>
  <cp:lastModifiedBy>Windows User</cp:lastModifiedBy>
  <cp:revision>4</cp:revision>
  <dcterms:modified xsi:type="dcterms:W3CDTF">2021-12-13T08:20:47Z</dcterms:modified>
</cp:coreProperties>
</file>