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9" r:id="rId3"/>
    <p:sldId id="354" r:id="rId4"/>
    <p:sldId id="272" r:id="rId5"/>
    <p:sldId id="287" r:id="rId6"/>
    <p:sldId id="295" r:id="rId7"/>
    <p:sldId id="296" r:id="rId8"/>
    <p:sldId id="298" r:id="rId9"/>
    <p:sldId id="297" r:id="rId10"/>
    <p:sldId id="286" r:id="rId11"/>
    <p:sldId id="290" r:id="rId12"/>
    <p:sldId id="291" r:id="rId13"/>
    <p:sldId id="292" r:id="rId14"/>
    <p:sldId id="293" r:id="rId15"/>
    <p:sldId id="300" r:id="rId16"/>
    <p:sldId id="311" r:id="rId17"/>
    <p:sldId id="310" r:id="rId18"/>
    <p:sldId id="458" r:id="rId19"/>
    <p:sldId id="459" r:id="rId20"/>
    <p:sldId id="308" r:id="rId21"/>
    <p:sldId id="307" r:id="rId22"/>
    <p:sldId id="306" r:id="rId23"/>
    <p:sldId id="356" r:id="rId24"/>
    <p:sldId id="303" r:id="rId25"/>
    <p:sldId id="302" r:id="rId26"/>
    <p:sldId id="312" r:id="rId27"/>
    <p:sldId id="317" r:id="rId28"/>
    <p:sldId id="322" r:id="rId29"/>
    <p:sldId id="321" r:id="rId30"/>
    <p:sldId id="460" r:id="rId31"/>
    <p:sldId id="461" r:id="rId32"/>
    <p:sldId id="462" r:id="rId33"/>
    <p:sldId id="463" r:id="rId34"/>
    <p:sldId id="464" r:id="rId35"/>
    <p:sldId id="465" r:id="rId36"/>
    <p:sldId id="466" r:id="rId37"/>
    <p:sldId id="467" r:id="rId38"/>
    <p:sldId id="468" r:id="rId39"/>
    <p:sldId id="28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10" autoAdjust="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08359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03562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06661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251448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315979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5CA91-198E-4726-9DE3-9C0DB7C6CEF5}" type="datetime1">
              <a:rPr lang="en-US" smtClean="0"/>
              <a:t>10/1/2021</a:t>
            </a:fld>
            <a:endParaRPr lang="en-US"/>
          </a:p>
        </p:txBody>
      </p:sp>
      <p:sp>
        <p:nvSpPr>
          <p:cNvPr id="5" name="Footer Placeholder 4"/>
          <p:cNvSpPr>
            <a:spLocks noGrp="1"/>
          </p:cNvSpPr>
          <p:nvPr>
            <p:ph type="ftr" sz="quarter" idx="11"/>
          </p:nvPr>
        </p:nvSpPr>
        <p:spPr/>
        <p:txBody>
          <a:bodyPr/>
          <a:lstStyle/>
          <a:p>
            <a:r>
              <a:rPr lang="en-US" smtClean="0"/>
              <a:t>AMIT YADAV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81969-2075-4092-BC3E-9498D0C70144}" type="datetime1">
              <a:rPr lang="en-US" smtClean="0"/>
              <a:t>10/1/2021</a:t>
            </a:fld>
            <a:endParaRPr lang="en-US"/>
          </a:p>
        </p:txBody>
      </p:sp>
      <p:sp>
        <p:nvSpPr>
          <p:cNvPr id="5" name="Footer Placeholder 4"/>
          <p:cNvSpPr>
            <a:spLocks noGrp="1"/>
          </p:cNvSpPr>
          <p:nvPr>
            <p:ph type="ftr" sz="quarter" idx="11"/>
          </p:nvPr>
        </p:nvSpPr>
        <p:spPr/>
        <p:txBody>
          <a:bodyPr/>
          <a:lstStyle/>
          <a:p>
            <a:r>
              <a:rPr lang="en-US" smtClean="0"/>
              <a:t>AMIT YADAV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AB478-60EB-4B8C-90A0-F08260D293D8}" type="datetime1">
              <a:rPr lang="en-US" smtClean="0"/>
              <a:t>10/1/2021</a:t>
            </a:fld>
            <a:endParaRPr lang="en-US"/>
          </a:p>
        </p:txBody>
      </p:sp>
      <p:sp>
        <p:nvSpPr>
          <p:cNvPr id="5" name="Footer Placeholder 4"/>
          <p:cNvSpPr>
            <a:spLocks noGrp="1"/>
          </p:cNvSpPr>
          <p:nvPr>
            <p:ph type="ftr" sz="quarter" idx="11"/>
          </p:nvPr>
        </p:nvSpPr>
        <p:spPr/>
        <p:txBody>
          <a:bodyPr/>
          <a:lstStyle/>
          <a:p>
            <a:r>
              <a:rPr lang="en-US" smtClean="0"/>
              <a:t>AMIT YADAV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D6B22-BBF4-4342-94B8-73DBBE7BFE60}" type="datetime1">
              <a:rPr lang="en-US" smtClean="0"/>
              <a:t>10/1/2021</a:t>
            </a:fld>
            <a:endParaRPr lang="en-US"/>
          </a:p>
        </p:txBody>
      </p:sp>
      <p:sp>
        <p:nvSpPr>
          <p:cNvPr id="5" name="Footer Placeholder 4"/>
          <p:cNvSpPr>
            <a:spLocks noGrp="1"/>
          </p:cNvSpPr>
          <p:nvPr>
            <p:ph type="ftr" sz="quarter" idx="11"/>
          </p:nvPr>
        </p:nvSpPr>
        <p:spPr/>
        <p:txBody>
          <a:bodyPr/>
          <a:lstStyle/>
          <a:p>
            <a:r>
              <a:rPr lang="en-US" smtClean="0"/>
              <a:t>AMIT YADAV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C8036-E5F4-47CD-9F46-27F97A0DEEAD}" type="datetime1">
              <a:rPr lang="en-US" smtClean="0"/>
              <a:t>10/1/2021</a:t>
            </a:fld>
            <a:endParaRPr lang="en-US"/>
          </a:p>
        </p:txBody>
      </p:sp>
      <p:sp>
        <p:nvSpPr>
          <p:cNvPr id="5" name="Footer Placeholder 4"/>
          <p:cNvSpPr>
            <a:spLocks noGrp="1"/>
          </p:cNvSpPr>
          <p:nvPr>
            <p:ph type="ftr" sz="quarter" idx="11"/>
          </p:nvPr>
        </p:nvSpPr>
        <p:spPr/>
        <p:txBody>
          <a:bodyPr/>
          <a:lstStyle/>
          <a:p>
            <a:r>
              <a:rPr lang="en-US" smtClean="0"/>
              <a:t>AMIT YADAV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2CA0D-043E-40E6-AE81-AB2DC33FBA04}" type="datetime1">
              <a:rPr lang="en-US" smtClean="0"/>
              <a:t>10/1/2021</a:t>
            </a:fld>
            <a:endParaRPr lang="en-US"/>
          </a:p>
        </p:txBody>
      </p:sp>
      <p:sp>
        <p:nvSpPr>
          <p:cNvPr id="6" name="Footer Placeholder 5"/>
          <p:cNvSpPr>
            <a:spLocks noGrp="1"/>
          </p:cNvSpPr>
          <p:nvPr>
            <p:ph type="ftr" sz="quarter" idx="11"/>
          </p:nvPr>
        </p:nvSpPr>
        <p:spPr/>
        <p:txBody>
          <a:bodyPr/>
          <a:lstStyle/>
          <a:p>
            <a:r>
              <a:rPr lang="en-US" smtClean="0"/>
              <a:t>AMIT YADAV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1AC23-0AAD-44EF-B272-8824FB91B1BC}" type="datetime1">
              <a:rPr lang="en-US" smtClean="0"/>
              <a:t>10/1/2021</a:t>
            </a:fld>
            <a:endParaRPr lang="en-US"/>
          </a:p>
        </p:txBody>
      </p:sp>
      <p:sp>
        <p:nvSpPr>
          <p:cNvPr id="8" name="Footer Placeholder 7"/>
          <p:cNvSpPr>
            <a:spLocks noGrp="1"/>
          </p:cNvSpPr>
          <p:nvPr>
            <p:ph type="ftr" sz="quarter" idx="11"/>
          </p:nvPr>
        </p:nvSpPr>
        <p:spPr/>
        <p:txBody>
          <a:bodyPr/>
          <a:lstStyle/>
          <a:p>
            <a:r>
              <a:rPr lang="en-US" smtClean="0"/>
              <a:t>AMIT YADAV            Unit1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E9083-18C8-4675-B562-CAF2FAB39E09}" type="datetime1">
              <a:rPr lang="en-US" smtClean="0"/>
              <a:t>10/1/2021</a:t>
            </a:fld>
            <a:endParaRPr lang="en-US"/>
          </a:p>
        </p:txBody>
      </p:sp>
      <p:sp>
        <p:nvSpPr>
          <p:cNvPr id="4" name="Footer Placeholder 3"/>
          <p:cNvSpPr>
            <a:spLocks noGrp="1"/>
          </p:cNvSpPr>
          <p:nvPr>
            <p:ph type="ftr" sz="quarter" idx="11"/>
          </p:nvPr>
        </p:nvSpPr>
        <p:spPr/>
        <p:txBody>
          <a:bodyPr/>
          <a:lstStyle/>
          <a:p>
            <a:r>
              <a:rPr lang="en-US" smtClean="0"/>
              <a:t>AMIT YADAV            Unit1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556EE-AB14-4827-80E2-6536795A46B4}" type="datetime1">
              <a:rPr lang="en-US" smtClean="0"/>
              <a:t>10/1/2021</a:t>
            </a:fld>
            <a:endParaRPr lang="en-US"/>
          </a:p>
        </p:txBody>
      </p:sp>
      <p:sp>
        <p:nvSpPr>
          <p:cNvPr id="3" name="Footer Placeholder 2"/>
          <p:cNvSpPr>
            <a:spLocks noGrp="1"/>
          </p:cNvSpPr>
          <p:nvPr>
            <p:ph type="ftr" sz="quarter" idx="11"/>
          </p:nvPr>
        </p:nvSpPr>
        <p:spPr/>
        <p:txBody>
          <a:bodyPr/>
          <a:lstStyle/>
          <a:p>
            <a:r>
              <a:rPr lang="en-US" smtClean="0"/>
              <a:t>AMIT YADAV            Unit1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FC609-6CB0-45F1-B5AA-867E7C3666D8}" type="datetime1">
              <a:rPr lang="en-US" smtClean="0"/>
              <a:t>10/1/2021</a:t>
            </a:fld>
            <a:endParaRPr lang="en-US"/>
          </a:p>
        </p:txBody>
      </p:sp>
      <p:sp>
        <p:nvSpPr>
          <p:cNvPr id="6" name="Footer Placeholder 5"/>
          <p:cNvSpPr>
            <a:spLocks noGrp="1"/>
          </p:cNvSpPr>
          <p:nvPr>
            <p:ph type="ftr" sz="quarter" idx="11"/>
          </p:nvPr>
        </p:nvSpPr>
        <p:spPr/>
        <p:txBody>
          <a:bodyPr/>
          <a:lstStyle/>
          <a:p>
            <a:r>
              <a:rPr lang="en-US" smtClean="0"/>
              <a:t>AMIT YADAV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AC5A6-B92D-4A77-81BE-B77D9401D7B6}" type="datetime1">
              <a:rPr lang="en-US" smtClean="0"/>
              <a:t>10/1/2021</a:t>
            </a:fld>
            <a:endParaRPr lang="en-US"/>
          </a:p>
        </p:txBody>
      </p:sp>
      <p:sp>
        <p:nvSpPr>
          <p:cNvPr id="6" name="Footer Placeholder 5"/>
          <p:cNvSpPr>
            <a:spLocks noGrp="1"/>
          </p:cNvSpPr>
          <p:nvPr>
            <p:ph type="ftr" sz="quarter" idx="11"/>
          </p:nvPr>
        </p:nvSpPr>
        <p:spPr/>
        <p:txBody>
          <a:bodyPr/>
          <a:lstStyle/>
          <a:p>
            <a:r>
              <a:rPr lang="en-US" smtClean="0"/>
              <a:t>AMIT YADAV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8364A-3ED0-4F72-8B78-4446148F4AE3}" type="datetime1">
              <a:rPr lang="en-US" smtClean="0"/>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AMIT YADAV            Unit1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ectronicshub.org/wp-content/uploads/2015/07/2-to-1-mux-logic-diagram.jpg" TargetMode="Externa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17087"/>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smtClean="0">
                <a:latin typeface="Times New Roman" panose="02020603050405020304" pitchFamily="18" charset="0"/>
                <a:cs typeface="Times New Roman" panose="02020603050405020304" pitchFamily="18" charset="0"/>
              </a:rPr>
              <a:t>Noida Institute of Engineering and Technology, Greater 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2600" y="882695"/>
            <a:ext cx="6400800" cy="1485855"/>
          </a:xfrm>
        </p:spPr>
        <p:style>
          <a:lnRef idx="2">
            <a:schemeClr val="accent5"/>
          </a:lnRef>
          <a:fillRef idx="1">
            <a:schemeClr val="lt1"/>
          </a:fillRef>
          <a:effectRef idx="0">
            <a:schemeClr val="accent5"/>
          </a:effectRef>
          <a:fontRef idx="minor">
            <a:schemeClr val="dk1"/>
          </a:fontRef>
        </p:style>
        <p:txBody>
          <a:bodyPr>
            <a:noAutofit/>
          </a:bodyPr>
          <a:lstStyle/>
          <a:p>
            <a:r>
              <a:rPr lang="en-US" b="1" dirty="0" smtClean="0">
                <a:solidFill>
                  <a:schemeClr val="tx1"/>
                </a:solidFill>
                <a:latin typeface="Times New Roman" panose="02020603050405020304" pitchFamily="18" charset="0"/>
                <a:cs typeface="Times New Roman" panose="02020603050405020304" pitchFamily="18" charset="0"/>
              </a:rPr>
              <a:t>LOGIC SIMPLIFICATION</a:t>
            </a:r>
            <a:endParaRPr lang="en-US" sz="2800" dirty="0" smtClean="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40005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AMIT YADAV</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algn="ctr">
              <a:spcBef>
                <a:spcPct val="20000"/>
              </a:spcBef>
              <a:defRPr/>
            </a:pPr>
            <a:r>
              <a:rPr lang="en-US" sz="2000" b="1" dirty="0">
                <a:latin typeface="Times New Roman" panose="02020603050405020304" pitchFamily="18" charset="0"/>
                <a:cs typeface="Times New Roman" panose="02020603050405020304" pitchFamily="18" charset="0"/>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spcBef>
                <a:spcPct val="20000"/>
              </a:spcBef>
              <a:defRPr/>
            </a:pPr>
            <a:r>
              <a:rPr lang="en-US" sz="2000" dirty="0">
                <a:latin typeface="Times New Roman" panose="02020603050405020304" pitchFamily="18" charset="0"/>
                <a:cs typeface="Times New Roman" panose="02020603050405020304" pitchFamily="18" charset="0"/>
              </a:rPr>
              <a:t>Department of Electronics and Communication Engineering</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3604BDB-0140-4605-BB3E-D4E0B7709584}" type="datetime1">
              <a:rPr lang="en-US" smtClean="0">
                <a:latin typeface="Times New Roman" panose="02020603050405020304" pitchFamily="18" charset="0"/>
                <a:cs typeface="Times New Roman" panose="02020603050405020304" pitchFamily="18" charset="0"/>
              </a:rPr>
              <a:t>10/1/2021</a:t>
            </a:fld>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1</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209800" y="6248400"/>
            <a:ext cx="5105400" cy="914400"/>
          </a:xfrm>
        </p:spPr>
        <p:txBody>
          <a:bodyPr/>
          <a:lstStyle/>
          <a:p>
            <a:r>
              <a:rPr lang="en-US" smtClean="0">
                <a:latin typeface="Times New Roman" panose="02020603050405020304" pitchFamily="18" charset="0"/>
                <a:cs typeface="Times New Roman" panose="02020603050405020304" pitchFamily="18" charset="0"/>
              </a:rPr>
              <a:t>AMIT YADAV            Unit1</a:t>
            </a:r>
            <a:endParaRPr lang="en-US" dirty="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COA</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r>
            <a:b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B Tech:  3</a:t>
            </a:r>
            <a:r>
              <a:rPr kumimoji="0" lang="en-US" sz="2000" b="0" i="0" u="none" strike="noStrike" kern="1200" cap="none" spc="0" normalizeH="0" baseline="30000" noProof="0" dirty="0" smtClean="0">
                <a:ln>
                  <a:noFill/>
                </a:ln>
                <a:solidFill>
                  <a:schemeClr val="tx1"/>
                </a:solidFill>
                <a:effectLst/>
                <a:uLnTx/>
                <a:uFillTx/>
                <a:latin typeface="Times New Roman" panose="02020603050405020304" pitchFamily="18" charset="0"/>
                <a:cs typeface="Times New Roman" panose="02020603050405020304" pitchFamily="18" charset="0"/>
              </a:rPr>
              <a:t>rd </a:t>
            </a: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Conversion among base:</a:t>
            </a:r>
          </a:p>
          <a:p>
            <a:pPr marL="0" indent="0">
              <a:buNone/>
            </a:pPr>
            <a:endParaRPr lang="en-US" sz="2000" dirty="0"/>
          </a:p>
        </p:txBody>
      </p:sp>
      <p:sp>
        <p:nvSpPr>
          <p:cNvPr id="4" name="Date Placeholder 3"/>
          <p:cNvSpPr>
            <a:spLocks noGrp="1"/>
          </p:cNvSpPr>
          <p:nvPr>
            <p:ph type="dt" sz="half" idx="10"/>
          </p:nvPr>
        </p:nvSpPr>
        <p:spPr/>
        <p:txBody>
          <a:bodyPr/>
          <a:lstStyle/>
          <a:p>
            <a:fld id="{FE1D0B20-D8D6-4472-9598-796A3D3FCDAE}"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5340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CODE CONVERSION</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595312" y="2081212"/>
            <a:ext cx="7953375" cy="2695575"/>
          </a:xfrm>
          <a:prstGeom prst="rect">
            <a:avLst/>
          </a:prstGeom>
        </p:spPr>
      </p:pic>
    </p:spTree>
    <p:extLst>
      <p:ext uri="{BB962C8B-B14F-4D97-AF65-F5344CB8AC3E}">
        <p14:creationId xmlns:p14="http://schemas.microsoft.com/office/powerpoint/2010/main" val="101571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0D5D97-4C4E-4230-AAC8-A077A37DE015}"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39755" y="2957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smtClean="0">
              <a:latin typeface="Times New Roman" panose="02020603050405020304" pitchFamily="18" charset="0"/>
              <a:cs typeface="Times New Roman" panose="02020603050405020304" pitchFamily="18" charset="0"/>
            </a:endParaRPr>
          </a:p>
          <a:p>
            <a:pPr algn="ctr">
              <a:spcBef>
                <a:spcPct val="0"/>
              </a:spcBef>
              <a:defRPr/>
            </a:pPr>
            <a:r>
              <a:rPr lang="en-US" sz="3200" b="1" dirty="0" smtClean="0">
                <a:latin typeface="Times New Roman" panose="02020603050405020304" pitchFamily="18" charset="0"/>
                <a:cs typeface="Times New Roman" panose="02020603050405020304" pitchFamily="18" charset="0"/>
              </a:rPr>
              <a:t>BINARY TO DECIMAL CONVERSION: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p:txBody>
          <a:bodyPr/>
          <a:lstStyle/>
          <a:p>
            <a:r>
              <a:rPr lang="en-US" sz="2200" dirty="0" smtClean="0">
                <a:latin typeface="Times New Roman" panose="02020603050405020304" pitchFamily="18" charset="0"/>
                <a:cs typeface="Times New Roman" panose="02020603050405020304" pitchFamily="18" charset="0"/>
              </a:rPr>
              <a:t>Multiply each bit by 2^n,where n is “weight” of the </a:t>
            </a:r>
            <a:r>
              <a:rPr lang="en-US" sz="2200" dirty="0">
                <a:latin typeface="Times New Roman" panose="02020603050405020304" pitchFamily="18" charset="0"/>
                <a:cs typeface="Times New Roman" panose="02020603050405020304" pitchFamily="18" charset="0"/>
              </a:rPr>
              <a:t>bits</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weight is the position of the bit starting form zero from right.</a:t>
            </a:r>
          </a:p>
          <a:p>
            <a:r>
              <a:rPr lang="en-US" sz="2200" dirty="0" smtClean="0">
                <a:latin typeface="Times New Roman" panose="02020603050405020304" pitchFamily="18" charset="0"/>
                <a:cs typeface="Times New Roman" panose="02020603050405020304" pitchFamily="18" charset="0"/>
              </a:rPr>
              <a:t>Add the result</a:t>
            </a:r>
          </a:p>
          <a:p>
            <a:r>
              <a:rPr lang="en-US" sz="2200"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3"/>
          <a:stretch>
            <a:fillRect/>
          </a:stretch>
        </p:blipFill>
        <p:spPr>
          <a:xfrm>
            <a:off x="2286000" y="3124200"/>
            <a:ext cx="5257800" cy="3001963"/>
          </a:xfrm>
          <a:prstGeom prst="rect">
            <a:avLst/>
          </a:prstGeom>
        </p:spPr>
      </p:pic>
    </p:spTree>
    <p:extLst>
      <p:ext uri="{BB962C8B-B14F-4D97-AF65-F5344CB8AC3E}">
        <p14:creationId xmlns:p14="http://schemas.microsoft.com/office/powerpoint/2010/main" val="3190868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7E430-9C35-46FC-B2A4-C122E523B4DA}"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OCTAL TO</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DECIMAL</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066800"/>
            <a:ext cx="8229600" cy="5059363"/>
          </a:xfrm>
        </p:spPr>
        <p:txBody>
          <a:bodyPr/>
          <a:lstStyle/>
          <a:p>
            <a:r>
              <a:rPr lang="en-US" sz="2200" dirty="0" smtClean="0">
                <a:latin typeface="Times New Roman" panose="02020603050405020304" pitchFamily="18" charset="0"/>
                <a:cs typeface="Times New Roman" panose="02020603050405020304" pitchFamily="18" charset="0"/>
              </a:rPr>
              <a:t>multiplying each digit by 8^n bits where n the weight of the digits.</a:t>
            </a:r>
          </a:p>
          <a:p>
            <a:r>
              <a:rPr lang="en-US" sz="2200" dirty="0" smtClean="0">
                <a:latin typeface="Times New Roman" panose="02020603050405020304" pitchFamily="18" charset="0"/>
                <a:cs typeface="Times New Roman" panose="02020603050405020304" pitchFamily="18" charset="0"/>
              </a:rPr>
              <a:t>the weight is the position of the digit starting from 0 on the right </a:t>
            </a:r>
          </a:p>
          <a:p>
            <a:r>
              <a:rPr lang="en-US" sz="2200" dirty="0" smtClean="0">
                <a:latin typeface="Times New Roman" panose="02020603050405020304" pitchFamily="18" charset="0"/>
                <a:cs typeface="Times New Roman" panose="02020603050405020304" pitchFamily="18" charset="0"/>
              </a:rPr>
              <a:t>add the result </a:t>
            </a:r>
          </a:p>
          <a:p>
            <a:r>
              <a:rPr lang="en-US" sz="2200" dirty="0" smtClean="0">
                <a:latin typeface="Times New Roman" panose="02020603050405020304" pitchFamily="18" charset="0"/>
                <a:cs typeface="Times New Roman" panose="02020603050405020304" pitchFamily="18" charset="0"/>
              </a:rPr>
              <a:t>example:</a:t>
            </a:r>
          </a:p>
          <a:p>
            <a:pPr marL="0" indent="0">
              <a:buNone/>
            </a:pPr>
            <a:endParaRPr lang="en-US" dirty="0" smtClean="0"/>
          </a:p>
        </p:txBody>
      </p:sp>
      <p:pic>
        <p:nvPicPr>
          <p:cNvPr id="9" name="Picture 8"/>
          <p:cNvPicPr>
            <a:picLocks noChangeAspect="1"/>
          </p:cNvPicPr>
          <p:nvPr/>
        </p:nvPicPr>
        <p:blipFill>
          <a:blip r:embed="rId3"/>
          <a:stretch>
            <a:fillRect/>
          </a:stretch>
        </p:blipFill>
        <p:spPr>
          <a:xfrm>
            <a:off x="1957387" y="3048000"/>
            <a:ext cx="5229225" cy="1295400"/>
          </a:xfrm>
          <a:prstGeom prst="rect">
            <a:avLst/>
          </a:prstGeom>
        </p:spPr>
      </p:pic>
    </p:spTree>
    <p:extLst>
      <p:ext uri="{BB962C8B-B14F-4D97-AF65-F5344CB8AC3E}">
        <p14:creationId xmlns:p14="http://schemas.microsoft.com/office/powerpoint/2010/main" val="110778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265608-BA9B-4F5D-8B4A-D29A91F80E8E}"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2649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HEXADECIMAL TO</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DECIMAL</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p:cNvPicPr>
            <a:picLocks noGrp="1" noChangeAspect="1"/>
          </p:cNvPicPr>
          <p:nvPr>
            <p:ph idx="1"/>
          </p:nvPr>
        </p:nvPicPr>
        <p:blipFill>
          <a:blip r:embed="rId3"/>
          <a:stretch>
            <a:fillRect/>
          </a:stretch>
        </p:blipFill>
        <p:spPr>
          <a:xfrm>
            <a:off x="489045" y="1981200"/>
            <a:ext cx="7839075" cy="2552700"/>
          </a:xfrm>
          <a:prstGeom prst="rect">
            <a:avLst/>
          </a:prstGeom>
        </p:spPr>
      </p:pic>
    </p:spTree>
    <p:extLst>
      <p:ext uri="{BB962C8B-B14F-4D97-AF65-F5344CB8AC3E}">
        <p14:creationId xmlns:p14="http://schemas.microsoft.com/office/powerpoint/2010/main" val="195007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B90D2-8D7B-49F7-8E7B-9680567ABF7A}"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HEXADECIMAL</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TO DECIMAL CONVERSION</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600200"/>
            <a:ext cx="8229600" cy="5029200"/>
          </a:xfrm>
        </p:spPr>
        <p:txBody>
          <a:bodyPr/>
          <a:lstStyle/>
          <a:p>
            <a:r>
              <a:rPr lang="en-US" sz="2200" dirty="0">
                <a:latin typeface="Times New Roman" panose="02020603050405020304" pitchFamily="18" charset="0"/>
                <a:cs typeface="Times New Roman" panose="02020603050405020304" pitchFamily="18" charset="0"/>
              </a:rPr>
              <a:t>Multiplying each digit by </a:t>
            </a:r>
            <a:r>
              <a:rPr lang="en-US" sz="2200" dirty="0" smtClean="0">
                <a:latin typeface="Times New Roman" panose="02020603050405020304" pitchFamily="18" charset="0"/>
                <a:cs typeface="Times New Roman" panose="02020603050405020304" pitchFamily="18" charset="0"/>
              </a:rPr>
              <a:t>16^n </a:t>
            </a:r>
            <a:r>
              <a:rPr lang="en-US" sz="2200" dirty="0">
                <a:latin typeface="Times New Roman" panose="02020603050405020304" pitchFamily="18" charset="0"/>
                <a:cs typeface="Times New Roman" panose="02020603050405020304" pitchFamily="18" charset="0"/>
              </a:rPr>
              <a:t>bits where n the weight of the digits.</a:t>
            </a:r>
          </a:p>
          <a:p>
            <a:r>
              <a:rPr lang="en-US" sz="2200" dirty="0">
                <a:latin typeface="Times New Roman" panose="02020603050405020304" pitchFamily="18" charset="0"/>
                <a:cs typeface="Times New Roman" panose="02020603050405020304" pitchFamily="18" charset="0"/>
              </a:rPr>
              <a:t>The weight is the position of the digit starting from 0 on the right </a:t>
            </a:r>
          </a:p>
          <a:p>
            <a:r>
              <a:rPr lang="en-US" sz="2200" dirty="0">
                <a:latin typeface="Times New Roman" panose="02020603050405020304" pitchFamily="18" charset="0"/>
                <a:cs typeface="Times New Roman" panose="02020603050405020304" pitchFamily="18" charset="0"/>
              </a:rPr>
              <a:t>Add the </a:t>
            </a:r>
            <a:r>
              <a:rPr lang="en-US" sz="2200" dirty="0" smtClean="0">
                <a:latin typeface="Times New Roman" panose="02020603050405020304" pitchFamily="18" charset="0"/>
                <a:cs typeface="Times New Roman" panose="02020603050405020304" pitchFamily="18" charset="0"/>
              </a:rPr>
              <a:t>result</a:t>
            </a:r>
          </a:p>
          <a:p>
            <a:r>
              <a:rPr lang="en-US" sz="2200" dirty="0" smtClean="0">
                <a:latin typeface="Times New Roman" panose="02020603050405020304" pitchFamily="18" charset="0"/>
                <a:cs typeface="Times New Roman" panose="02020603050405020304" pitchFamily="18" charset="0"/>
              </a:rPr>
              <a:t>Example:  </a:t>
            </a:r>
          </a:p>
          <a:p>
            <a:endParaRPr lang="en-US" dirty="0"/>
          </a:p>
          <a:p>
            <a:endParaRPr lang="en-US" dirty="0"/>
          </a:p>
        </p:txBody>
      </p:sp>
      <p:pic>
        <p:nvPicPr>
          <p:cNvPr id="2" name="Picture 1"/>
          <p:cNvPicPr>
            <a:picLocks noChangeAspect="1"/>
          </p:cNvPicPr>
          <p:nvPr/>
        </p:nvPicPr>
        <p:blipFill>
          <a:blip r:embed="rId3"/>
          <a:stretch>
            <a:fillRect/>
          </a:stretch>
        </p:blipFill>
        <p:spPr>
          <a:xfrm>
            <a:off x="1243012" y="4876799"/>
            <a:ext cx="6657975" cy="1387475"/>
          </a:xfrm>
          <a:prstGeom prst="rect">
            <a:avLst/>
          </a:prstGeom>
        </p:spPr>
      </p:pic>
    </p:spTree>
    <p:extLst>
      <p:ext uri="{BB962C8B-B14F-4D97-AF65-F5344CB8AC3E}">
        <p14:creationId xmlns:p14="http://schemas.microsoft.com/office/powerpoint/2010/main" val="48054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7CA6DF-9023-4C5A-97E6-5A423703DCA5}"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DECIMAL </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TO BINARY CONVERSION</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600200"/>
            <a:ext cx="8229600" cy="5029200"/>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Example : convert (52)10 to binary.</a:t>
            </a:r>
          </a:p>
          <a:p>
            <a:pPr marL="0" indent="0">
              <a:buNone/>
            </a:pPr>
            <a:r>
              <a:rPr lang="en-US" sz="2000" dirty="0" smtClean="0">
                <a:latin typeface="Times New Roman" panose="02020603050405020304" pitchFamily="18" charset="0"/>
                <a:cs typeface="Times New Roman" panose="02020603050405020304" pitchFamily="18" charset="0"/>
              </a:rPr>
              <a:t>Sol: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(52)</a:t>
            </a:r>
            <a:r>
              <a:rPr lang="en-US" sz="2000" baseline="-25000" dirty="0" smtClean="0">
                <a:latin typeface="Times New Roman" panose="02020603050405020304" pitchFamily="18" charset="0"/>
                <a:cs typeface="Times New Roman" panose="02020603050405020304" pitchFamily="18" charset="0"/>
              </a:rPr>
              <a:t>10</a:t>
            </a:r>
            <a:r>
              <a:rPr lang="en-US" sz="2000" dirty="0" smtClean="0">
                <a:latin typeface="Times New Roman" panose="02020603050405020304" pitchFamily="18" charset="0"/>
                <a:cs typeface="Times New Roman" panose="02020603050405020304" pitchFamily="18" charset="0"/>
              </a:rPr>
              <a:t> = (110100)</a:t>
            </a:r>
            <a:r>
              <a:rPr lang="en-US" sz="2000" baseline="-25000" dirty="0" smtClean="0">
                <a:latin typeface="Times New Roman" panose="02020603050405020304" pitchFamily="18" charset="0"/>
                <a:cs typeface="Times New Roman" panose="02020603050405020304" pitchFamily="18" charset="0"/>
              </a:rPr>
              <a:t>2</a:t>
            </a:r>
            <a:endParaRPr lang="en-US" sz="2000" dirty="0" smtClean="0">
              <a:latin typeface="Times New Roman" panose="02020603050405020304" pitchFamily="18" charset="0"/>
              <a:cs typeface="Times New Roman" panose="02020603050405020304" pitchFamily="18" charset="0"/>
            </a:endParaRPr>
          </a:p>
          <a:p>
            <a:endParaRPr lang="en-US" dirty="0"/>
          </a:p>
        </p:txBody>
      </p:sp>
      <p:pic>
        <p:nvPicPr>
          <p:cNvPr id="2" name="Picture 1"/>
          <p:cNvPicPr>
            <a:picLocks noChangeAspect="1"/>
          </p:cNvPicPr>
          <p:nvPr/>
        </p:nvPicPr>
        <p:blipFill>
          <a:blip r:embed="rId3"/>
          <a:stretch>
            <a:fillRect/>
          </a:stretch>
        </p:blipFill>
        <p:spPr>
          <a:xfrm>
            <a:off x="990600" y="2286000"/>
            <a:ext cx="4495800" cy="2305050"/>
          </a:xfrm>
          <a:prstGeom prst="rect">
            <a:avLst/>
          </a:prstGeom>
        </p:spPr>
      </p:pic>
    </p:spTree>
    <p:extLst>
      <p:ext uri="{BB962C8B-B14F-4D97-AF65-F5344CB8AC3E}">
        <p14:creationId xmlns:p14="http://schemas.microsoft.com/office/powerpoint/2010/main" val="240147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0BBF02-20BD-4C2B-8691-27E7268C512C}"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DECIMAL TO BINARY CONVERSION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92493" y="943198"/>
            <a:ext cx="8229600" cy="5029200"/>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Example : Convert (378.93)</a:t>
            </a:r>
            <a:r>
              <a:rPr lang="en-US" sz="1400" dirty="0" smtClean="0">
                <a:latin typeface="Times New Roman" panose="02020603050405020304" pitchFamily="18" charset="0"/>
                <a:cs typeface="Times New Roman" panose="02020603050405020304" pitchFamily="18" charset="0"/>
              </a:rPr>
              <a:t>10</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binary Sol: </a:t>
            </a: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p>
          <a:p>
            <a:pPr marL="0" indent="0">
              <a:buNone/>
            </a:pPr>
            <a:r>
              <a:rPr lang="en-US" sz="2400" dirty="0" smtClean="0">
                <a:latin typeface="Times New Roman" panose="02020603050405020304" pitchFamily="18" charset="0"/>
                <a:cs typeface="Times New Roman" panose="02020603050405020304" pitchFamily="18" charset="0"/>
              </a:rPr>
              <a:t> </a:t>
            </a: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r>
              <a:rPr lang="en-US" sz="2400" dirty="0" err="1" smtClean="0">
                <a:latin typeface="Times New Roman" panose="02020603050405020304" pitchFamily="18" charset="0"/>
                <a:cs typeface="Times New Roman" panose="02020603050405020304" pitchFamily="18" charset="0"/>
              </a:rPr>
              <a:t>Ans</a:t>
            </a:r>
            <a:r>
              <a:rPr lang="en-US" sz="2400" dirty="0" smtClean="0">
                <a:latin typeface="Times New Roman" panose="02020603050405020304" pitchFamily="18" charset="0"/>
                <a:cs typeface="Times New Roman" panose="02020603050405020304" pitchFamily="18" charset="0"/>
              </a:rPr>
              <a:t>: (378.93)</a:t>
            </a:r>
            <a:r>
              <a:rPr lang="en-US" sz="2400" baseline="-25000" dirty="0" smtClean="0">
                <a:latin typeface="Times New Roman" panose="02020603050405020304" pitchFamily="18" charset="0"/>
                <a:cs typeface="Times New Roman" panose="02020603050405020304" pitchFamily="18" charset="0"/>
              </a:rPr>
              <a:t>10</a:t>
            </a:r>
            <a:r>
              <a:rPr lang="en-US" sz="2400" dirty="0" smtClean="0">
                <a:latin typeface="Times New Roman" panose="02020603050405020304" pitchFamily="18" charset="0"/>
                <a:cs typeface="Times New Roman" panose="02020603050405020304" pitchFamily="18" charset="0"/>
              </a:rPr>
              <a:t> = (572.7341)</a:t>
            </a:r>
            <a:r>
              <a:rPr lang="en-US" sz="2400" baseline="-250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00200" y="1513303"/>
            <a:ext cx="4581525" cy="1123950"/>
          </a:xfrm>
          <a:prstGeom prst="rect">
            <a:avLst/>
          </a:prstGeom>
        </p:spPr>
      </p:pic>
      <p:pic>
        <p:nvPicPr>
          <p:cNvPr id="10" name="Picture 9"/>
          <p:cNvPicPr>
            <a:picLocks noChangeAspect="1"/>
          </p:cNvPicPr>
          <p:nvPr/>
        </p:nvPicPr>
        <p:blipFill>
          <a:blip r:embed="rId4"/>
          <a:stretch>
            <a:fillRect/>
          </a:stretch>
        </p:blipFill>
        <p:spPr>
          <a:xfrm>
            <a:off x="1143000" y="2894652"/>
            <a:ext cx="5248275" cy="1314450"/>
          </a:xfrm>
          <a:prstGeom prst="rect">
            <a:avLst/>
          </a:prstGeom>
        </p:spPr>
      </p:pic>
    </p:spTree>
    <p:extLst>
      <p:ext uri="{BB962C8B-B14F-4D97-AF65-F5344CB8AC3E}">
        <p14:creationId xmlns:p14="http://schemas.microsoft.com/office/powerpoint/2010/main" val="3778919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C66989-BEEA-4FEC-B44B-C433C3B830FF}"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BINARY</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TO DECIMAL CONVERSION</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990600"/>
            <a:ext cx="8229600" cy="5638800"/>
          </a:xfrm>
        </p:spPr>
        <p:txBody>
          <a:bodyPr/>
          <a:lstStyle/>
          <a:p>
            <a:pPr marL="0" indent="0">
              <a:buNone/>
            </a:pPr>
            <a:r>
              <a:rPr lang="en-US" sz="2000" dirty="0">
                <a:latin typeface="Times New Roman" panose="02020603050405020304" pitchFamily="18" charset="0"/>
                <a:cs typeface="Times New Roman" panose="02020603050405020304" pitchFamily="18" charset="0"/>
              </a:rPr>
              <a:t>Example : Convert </a:t>
            </a:r>
            <a:r>
              <a:rPr lang="en-US" sz="2000" dirty="0" smtClean="0">
                <a:latin typeface="Times New Roman" panose="02020603050405020304" pitchFamily="18" charset="0"/>
                <a:cs typeface="Times New Roman" panose="02020603050405020304" pitchFamily="18" charset="0"/>
              </a:rPr>
              <a:t>(10101)</a:t>
            </a:r>
            <a:r>
              <a:rPr lang="en-US" sz="12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decimal.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(10101)</a:t>
            </a:r>
            <a:r>
              <a:rPr lang="en-US" sz="2000" baseline="-25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 (21)</a:t>
            </a:r>
            <a:r>
              <a:rPr lang="en-US" sz="2000" baseline="-25000" dirty="0" smtClean="0">
                <a:latin typeface="Times New Roman" panose="02020603050405020304" pitchFamily="18" charset="0"/>
                <a:cs typeface="Times New Roman" panose="02020603050405020304" pitchFamily="18" charset="0"/>
              </a:rPr>
              <a:t>10</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 Convert (11011.101)</a:t>
            </a:r>
            <a:r>
              <a:rPr lang="en-US" sz="12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to decimal</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11011.101)</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 (27.625)</a:t>
            </a:r>
            <a:r>
              <a:rPr lang="en-US" sz="2000" baseline="-25000" dirty="0" smtClean="0">
                <a:latin typeface="Times New Roman" panose="02020603050405020304" pitchFamily="18" charset="0"/>
                <a:cs typeface="Times New Roman" panose="02020603050405020304" pitchFamily="18" charset="0"/>
              </a:rPr>
              <a:t>10</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2" name="Picture 1"/>
          <p:cNvPicPr>
            <a:picLocks noChangeAspect="1"/>
          </p:cNvPicPr>
          <p:nvPr/>
        </p:nvPicPr>
        <p:blipFill>
          <a:blip r:embed="rId3"/>
          <a:stretch>
            <a:fillRect/>
          </a:stretch>
        </p:blipFill>
        <p:spPr>
          <a:xfrm>
            <a:off x="381000" y="1619250"/>
            <a:ext cx="6086475" cy="895350"/>
          </a:xfrm>
          <a:prstGeom prst="rect">
            <a:avLst/>
          </a:prstGeom>
        </p:spPr>
      </p:pic>
      <p:pic>
        <p:nvPicPr>
          <p:cNvPr id="11" name="Picture 10"/>
          <p:cNvPicPr>
            <a:picLocks noChangeAspect="1"/>
          </p:cNvPicPr>
          <p:nvPr/>
        </p:nvPicPr>
        <p:blipFill>
          <a:blip r:embed="rId4"/>
          <a:stretch>
            <a:fillRect/>
          </a:stretch>
        </p:blipFill>
        <p:spPr>
          <a:xfrm>
            <a:off x="397092" y="4343400"/>
            <a:ext cx="6924675" cy="1095375"/>
          </a:xfrm>
          <a:prstGeom prst="rect">
            <a:avLst/>
          </a:prstGeom>
        </p:spPr>
      </p:pic>
    </p:spTree>
    <p:extLst>
      <p:ext uri="{BB962C8B-B14F-4D97-AF65-F5344CB8AC3E}">
        <p14:creationId xmlns:p14="http://schemas.microsoft.com/office/powerpoint/2010/main" val="2960939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FE9699-4A3B-4875-B6D4-39BF5CCC235E}"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p:txBody>
          <a:bodyPr>
            <a:normAutofit/>
          </a:bodyPr>
          <a:lstStyle/>
          <a:p>
            <a:pPr marL="0" lvl="0" indent="0">
              <a:spcBef>
                <a:spcPct val="0"/>
              </a:spcBef>
              <a:buNone/>
              <a:defRPr/>
            </a:pPr>
            <a:r>
              <a:rPr lang="en-US" sz="2800" dirty="0" smtClean="0">
                <a:solidFill>
                  <a:schemeClr val="dk1"/>
                </a:solidFill>
                <a:latin typeface="Times New Roman" panose="02020603050405020304" pitchFamily="18" charset="0"/>
                <a:cs typeface="Times New Roman" panose="02020603050405020304" pitchFamily="18" charset="0"/>
              </a:rPr>
              <a:t>Prerequisite:</a:t>
            </a:r>
          </a:p>
          <a:p>
            <a:pPr marL="0" lvl="0" indent="0">
              <a:spcBef>
                <a:spcPct val="0"/>
              </a:spcBef>
              <a:buNone/>
              <a:defRPr/>
            </a:pPr>
            <a:endParaRPr lang="en-US" sz="2400" b="1" dirty="0">
              <a:solidFill>
                <a:schemeClr val="dk1"/>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Knowledge of basic logic gates.</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27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DEA43-3544-4C21-A0BA-26E417E7D9CC}"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Boolean Algebra is used to analyze and simplify the digital (logic) circuits. It uses only the binary numbers i.e. 0 and 1. It is also called as </a:t>
            </a:r>
            <a:r>
              <a:rPr lang="en-US" sz="2200" b="1" dirty="0">
                <a:latin typeface="Times New Roman" panose="02020603050405020304" pitchFamily="18" charset="0"/>
                <a:cs typeface="Times New Roman" panose="02020603050405020304" pitchFamily="18" charset="0"/>
              </a:rPr>
              <a:t>Binary Algebra</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logical Algebra</a:t>
            </a:r>
            <a:r>
              <a:rPr lang="en-US" sz="2200" dirty="0">
                <a:latin typeface="Times New Roman" panose="02020603050405020304" pitchFamily="18" charset="0"/>
                <a:cs typeface="Times New Roman" panose="02020603050405020304" pitchFamily="18" charset="0"/>
              </a:rPr>
              <a:t>. Boolean algebra was invented by </a:t>
            </a:r>
            <a:r>
              <a:rPr lang="en-US" sz="2200" b="1" dirty="0">
                <a:latin typeface="Times New Roman" panose="02020603050405020304" pitchFamily="18" charset="0"/>
                <a:cs typeface="Times New Roman" panose="02020603050405020304" pitchFamily="18" charset="0"/>
              </a:rPr>
              <a:t>George Boole</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1854</a:t>
            </a:r>
          </a:p>
          <a:p>
            <a:pPr algn="just"/>
            <a:r>
              <a:rPr lang="en-US" sz="2200" dirty="0" smtClean="0">
                <a:latin typeface="Times New Roman" panose="02020603050405020304" pitchFamily="18" charset="0"/>
                <a:cs typeface="Times New Roman" panose="02020603050405020304" pitchFamily="18" charset="0"/>
              </a:rPr>
              <a:t>Binary </a:t>
            </a:r>
            <a:r>
              <a:rPr lang="en-US" sz="2200" dirty="0">
                <a:latin typeface="Times New Roman" panose="02020603050405020304" pitchFamily="18" charset="0"/>
                <a:cs typeface="Times New Roman" panose="02020603050405020304" pitchFamily="18" charset="0"/>
              </a:rPr>
              <a:t>logic consists of binary variables and a set of logical operations. The variables are designated by letters of the alphabet, such as A, B, C, x, y, z,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with each variable having two and only two distinct possible values: 1 and 0, There are three basic logical operations: AND, OR, and NOT.</a:t>
            </a:r>
          </a:p>
        </p:txBody>
      </p:sp>
    </p:spTree>
    <p:extLst>
      <p:ext uri="{BB962C8B-B14F-4D97-AF65-F5344CB8AC3E}">
        <p14:creationId xmlns:p14="http://schemas.microsoft.com/office/powerpoint/2010/main" val="6762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627E17-471C-48E4-B895-61F49268C6AB}"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anose="02020603050405020304" pitchFamily="18" charset="0"/>
                <a:cs typeface="Times New Roman" panose="02020603050405020304" pitchFamily="18" charset="0"/>
              </a:rPr>
              <a:t>Number System</a:t>
            </a:r>
            <a:endParaRPr lang="en-US" sz="3200" b="1"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Prerequisite:</a:t>
            </a:r>
          </a:p>
          <a:p>
            <a:r>
              <a:rPr lang="en-US" sz="2200" dirty="0" smtClean="0">
                <a:latin typeface="Times New Roman" panose="02020603050405020304" pitchFamily="18" charset="0"/>
                <a:cs typeface="Times New Roman" panose="02020603050405020304" pitchFamily="18" charset="0"/>
              </a:rPr>
              <a:t>Basics of decimal number system.</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A04C57-B52F-4566-BEC1-619740EF736B}"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dirty="0" smtClean="0"/>
              <a:t> </a:t>
            </a:r>
            <a:r>
              <a:rPr lang="en-US" sz="2000" dirty="0" smtClean="0">
                <a:latin typeface="Times New Roman" panose="02020603050405020304" pitchFamily="18" charset="0"/>
                <a:cs typeface="Times New Roman" panose="02020603050405020304" pitchFamily="18" charset="0"/>
              </a:rPr>
              <a:t>Following </a:t>
            </a:r>
            <a:r>
              <a:rPr lang="en-US" sz="2000" dirty="0">
                <a:latin typeface="Times New Roman" panose="02020603050405020304" pitchFamily="18" charset="0"/>
                <a:cs typeface="Times New Roman" panose="02020603050405020304" pitchFamily="18" charset="0"/>
              </a:rPr>
              <a:t>are the important rules used in Boolean </a:t>
            </a:r>
            <a:r>
              <a:rPr lang="en-US" sz="2000" dirty="0" smtClean="0">
                <a:latin typeface="Times New Roman" panose="02020603050405020304" pitchFamily="18" charset="0"/>
                <a:cs typeface="Times New Roman" panose="02020603050405020304" pitchFamily="18" charset="0"/>
              </a:rPr>
              <a:t> algebra.</a:t>
            </a:r>
          </a:p>
          <a:p>
            <a:pPr algn="just"/>
            <a:r>
              <a:rPr lang="en-US" sz="2000" dirty="0">
                <a:latin typeface="Times New Roman" panose="02020603050405020304" pitchFamily="18" charset="0"/>
                <a:cs typeface="Times New Roman" panose="02020603050405020304" pitchFamily="18" charset="0"/>
              </a:rPr>
              <a:t>Variable used can have only two values. Binary 1 for HIGH and Binary 0 for LOW</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Complement of a variable is represented by an </a:t>
            </a:r>
            <a:r>
              <a:rPr lang="en-US" sz="2000" dirty="0" err="1">
                <a:latin typeface="Times New Roman" panose="02020603050405020304" pitchFamily="18" charset="0"/>
                <a:cs typeface="Times New Roman" panose="02020603050405020304" pitchFamily="18" charset="0"/>
              </a:rPr>
              <a:t>overbar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ORing</a:t>
            </a:r>
            <a:r>
              <a:rPr lang="en-US" sz="2000" dirty="0">
                <a:latin typeface="Times New Roman" panose="02020603050405020304" pitchFamily="18" charset="0"/>
                <a:cs typeface="Times New Roman" panose="02020603050405020304" pitchFamily="18" charset="0"/>
              </a:rPr>
              <a:t> of the variables is represented by a plus (+) sign between them. For example </a:t>
            </a:r>
            <a:r>
              <a:rPr lang="en-US" sz="2000" dirty="0" err="1">
                <a:latin typeface="Times New Roman" panose="02020603050405020304" pitchFamily="18" charset="0"/>
                <a:cs typeface="Times New Roman" panose="02020603050405020304" pitchFamily="18" charset="0"/>
              </a:rPr>
              <a:t>ORing</a:t>
            </a:r>
            <a:r>
              <a:rPr lang="en-US" sz="2000" dirty="0">
                <a:latin typeface="Times New Roman" panose="02020603050405020304" pitchFamily="18" charset="0"/>
                <a:cs typeface="Times New Roman" panose="02020603050405020304" pitchFamily="18" charset="0"/>
              </a:rPr>
              <a:t> of A, B, C is represented as A + B + C</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Logical </a:t>
            </a:r>
            <a:r>
              <a:rPr lang="en-US" sz="2000" dirty="0" err="1">
                <a:latin typeface="Times New Roman" panose="02020603050405020304" pitchFamily="18" charset="0"/>
                <a:cs typeface="Times New Roman" panose="02020603050405020304" pitchFamily="18" charset="0"/>
              </a:rPr>
              <a:t>ANDing</a:t>
            </a:r>
            <a:r>
              <a:rPr lang="en-US" sz="2000" dirty="0">
                <a:latin typeface="Times New Roman" panose="02020603050405020304" pitchFamily="18" charset="0"/>
                <a:cs typeface="Times New Roman" panose="02020603050405020304" pitchFamily="18" charset="0"/>
              </a:rPr>
              <a:t> of the two or more variable is represented by writing a dot between them such as A.B.C. Sometime the dot may be omitted like ABC</a:t>
            </a:r>
            <a:r>
              <a:rPr lang="en-US" sz="2600" dirty="0">
                <a:latin typeface="Times New Roman" panose="02020603050405020304" pitchFamily="18" charset="0"/>
                <a:cs typeface="Times New Roman" panose="02020603050405020304" pitchFamily="18" charset="0"/>
              </a:rPr>
              <a:t>.</a:t>
            </a:r>
          </a:p>
        </p:txBody>
      </p:sp>
      <p:pic>
        <p:nvPicPr>
          <p:cNvPr id="2060" name="Picture 12" descr="B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988" y="-98425"/>
            <a:ext cx="1809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B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0" y="-98425"/>
            <a:ext cx="1809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25" y="-98425"/>
            <a:ext cx="180975"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38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9A2A02-5819-4ECC-9A81-3D19AA11E871}"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143000"/>
            <a:ext cx="8229600" cy="5486400"/>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There are six types of Boolean Laws</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b="1" dirty="0" smtClean="0">
                <a:latin typeface="Times New Roman" panose="02020603050405020304" pitchFamily="18" charset="0"/>
                <a:cs typeface="Times New Roman" panose="02020603050405020304" pitchFamily="18" charset="0"/>
              </a:rPr>
              <a:t>1) Commutative law:</a:t>
            </a:r>
            <a:endParaRPr lang="en-US" sz="22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Any binary operation which satisfies the following expression is referred to as commutative operation</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Commutative </a:t>
            </a:r>
            <a:r>
              <a:rPr lang="en-US" sz="2200" dirty="0">
                <a:latin typeface="Times New Roman" panose="02020603050405020304" pitchFamily="18" charset="0"/>
                <a:cs typeface="Times New Roman" panose="02020603050405020304" pitchFamily="18" charset="0"/>
              </a:rPr>
              <a:t>law states that changing the sequence of the variables does not have any effect on the output of a logic circuit</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b="1" dirty="0" smtClean="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Associative </a:t>
            </a:r>
            <a:r>
              <a:rPr lang="en-US" sz="2200" b="1" dirty="0" smtClean="0">
                <a:latin typeface="Times New Roman" panose="02020603050405020304" pitchFamily="18" charset="0"/>
                <a:cs typeface="Times New Roman" panose="02020603050405020304" pitchFamily="18" charset="0"/>
              </a:rPr>
              <a:t>law:</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law states that the order in which the logic operations are performed is </a:t>
            </a:r>
            <a:r>
              <a:rPr lang="en-US" sz="2200" dirty="0" smtClean="0">
                <a:latin typeface="Times New Roman" panose="02020603050405020304" pitchFamily="18" charset="0"/>
                <a:cs typeface="Times New Roman" panose="02020603050405020304" pitchFamily="18" charset="0"/>
              </a:rPr>
              <a:t>    irrelevant </a:t>
            </a:r>
            <a:r>
              <a:rPr lang="en-US" sz="2200" dirty="0">
                <a:latin typeface="Times New Roman" panose="02020603050405020304" pitchFamily="18" charset="0"/>
                <a:cs typeface="Times New Roman" panose="02020603050405020304" pitchFamily="18" charset="0"/>
              </a:rPr>
              <a:t>as their effect is the same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p>
          <a:p>
            <a:pPr marL="0" indent="0">
              <a:buNone/>
            </a:pPr>
            <a:r>
              <a:rPr lang="en-US" sz="2200" dirty="0"/>
              <a:t/>
            </a:r>
            <a:br>
              <a:rPr lang="en-US" sz="2200" dirty="0"/>
            </a:br>
            <a:endParaRPr lang="en-US" sz="2200" dirty="0"/>
          </a:p>
        </p:txBody>
      </p:sp>
      <p:pic>
        <p:nvPicPr>
          <p:cNvPr id="2" name="Picture 1"/>
          <p:cNvPicPr>
            <a:picLocks noChangeAspect="1"/>
          </p:cNvPicPr>
          <p:nvPr/>
        </p:nvPicPr>
        <p:blipFill>
          <a:blip r:embed="rId3"/>
          <a:stretch>
            <a:fillRect/>
          </a:stretch>
        </p:blipFill>
        <p:spPr>
          <a:xfrm>
            <a:off x="2590800" y="2784694"/>
            <a:ext cx="2941294" cy="285442"/>
          </a:xfrm>
          <a:prstGeom prst="rect">
            <a:avLst/>
          </a:prstGeom>
        </p:spPr>
      </p:pic>
      <p:pic>
        <p:nvPicPr>
          <p:cNvPr id="9" name="Picture 8"/>
          <p:cNvPicPr>
            <a:picLocks noChangeAspect="1"/>
          </p:cNvPicPr>
          <p:nvPr/>
        </p:nvPicPr>
        <p:blipFill>
          <a:blip r:embed="rId4"/>
          <a:stretch>
            <a:fillRect/>
          </a:stretch>
        </p:blipFill>
        <p:spPr>
          <a:xfrm>
            <a:off x="2514600" y="5282714"/>
            <a:ext cx="4495800" cy="279886"/>
          </a:xfrm>
          <a:prstGeom prst="rect">
            <a:avLst/>
          </a:prstGeom>
        </p:spPr>
      </p:pic>
    </p:spTree>
    <p:extLst>
      <p:ext uri="{BB962C8B-B14F-4D97-AF65-F5344CB8AC3E}">
        <p14:creationId xmlns:p14="http://schemas.microsoft.com/office/powerpoint/2010/main" val="2435695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1962DD-5426-42EE-B464-B5553EEBF583}"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909637"/>
            <a:ext cx="8229600" cy="5719763"/>
          </a:xfrm>
        </p:spPr>
        <p:txBody>
          <a:bodyPr>
            <a:normAutofit/>
          </a:bodyPr>
          <a:lstStyle/>
          <a:p>
            <a:r>
              <a:rPr lang="en-US" sz="2000" b="1" dirty="0">
                <a:latin typeface="Times New Roman" panose="02020603050405020304" pitchFamily="18" charset="0"/>
                <a:cs typeface="Times New Roman" panose="02020603050405020304" pitchFamily="18" charset="0"/>
              </a:rPr>
              <a:t>Distributive </a:t>
            </a:r>
            <a:r>
              <a:rPr lang="en-US" sz="2000" b="1" dirty="0" smtClean="0">
                <a:latin typeface="Times New Roman" panose="02020603050405020304" pitchFamily="18" charset="0"/>
                <a:cs typeface="Times New Roman" panose="02020603050405020304" pitchFamily="18" charset="0"/>
              </a:rPr>
              <a:t>law:</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t>	</a:t>
            </a:r>
            <a:r>
              <a:rPr lang="en-US" sz="2000" dirty="0" smtClean="0">
                <a:latin typeface="Times New Roman" panose="02020603050405020304" pitchFamily="18" charset="0"/>
                <a:cs typeface="Times New Roman" panose="02020603050405020304" pitchFamily="18" charset="0"/>
              </a:rPr>
              <a:t>Distributive </a:t>
            </a:r>
            <a:r>
              <a:rPr lang="en-US" sz="2000" dirty="0">
                <a:latin typeface="Times New Roman" panose="02020603050405020304" pitchFamily="18" charset="0"/>
                <a:cs typeface="Times New Roman" panose="02020603050405020304" pitchFamily="18" charset="0"/>
              </a:rPr>
              <a:t>law states the following condition</a:t>
            </a:r>
            <a:r>
              <a:rPr lang="en-US" sz="2000"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law</a:t>
            </a:r>
          </a:p>
          <a:p>
            <a:r>
              <a:rPr lang="en-US" sz="2000" dirty="0">
                <a:latin typeface="Times New Roman" panose="02020603050405020304" pitchFamily="18" charset="0"/>
                <a:cs typeface="Times New Roman" panose="02020603050405020304" pitchFamily="18" charset="0"/>
              </a:rPr>
              <a:t>These laws use the AND operation. Therefore they are called as </a:t>
            </a:r>
            <a:r>
              <a:rPr lang="en-US" sz="2000" b="1" dirty="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laws.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law</a:t>
            </a:r>
          </a:p>
          <a:p>
            <a:r>
              <a:rPr lang="en-US" sz="2000" dirty="0">
                <a:latin typeface="Times New Roman" panose="02020603050405020304" pitchFamily="18" charset="0"/>
                <a:cs typeface="Times New Roman" panose="02020603050405020304" pitchFamily="18" charset="0"/>
              </a:rPr>
              <a:t>These laws use the OR operation. Therefore they are called as </a:t>
            </a:r>
            <a:r>
              <a:rPr lang="en-US" sz="2000" b="1" dirty="0">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laws</a:t>
            </a:r>
          </a:p>
          <a:p>
            <a:endParaRPr lang="en-US" dirty="0"/>
          </a:p>
          <a:p>
            <a:endParaRPr lang="en-US" dirty="0"/>
          </a:p>
        </p:txBody>
      </p:sp>
      <p:pic>
        <p:nvPicPr>
          <p:cNvPr id="2" name="Picture 1"/>
          <p:cNvPicPr>
            <a:picLocks noChangeAspect="1"/>
          </p:cNvPicPr>
          <p:nvPr/>
        </p:nvPicPr>
        <p:blipFill>
          <a:blip r:embed="rId3"/>
          <a:stretch>
            <a:fillRect/>
          </a:stretch>
        </p:blipFill>
        <p:spPr>
          <a:xfrm>
            <a:off x="2920834" y="1832646"/>
            <a:ext cx="2168857" cy="255816"/>
          </a:xfrm>
          <a:prstGeom prst="rect">
            <a:avLst/>
          </a:prstGeom>
        </p:spPr>
      </p:pic>
      <p:pic>
        <p:nvPicPr>
          <p:cNvPr id="9" name="Picture 8"/>
          <p:cNvPicPr>
            <a:picLocks noChangeAspect="1"/>
          </p:cNvPicPr>
          <p:nvPr/>
        </p:nvPicPr>
        <p:blipFill>
          <a:blip r:embed="rId4"/>
          <a:stretch>
            <a:fillRect/>
          </a:stretch>
        </p:blipFill>
        <p:spPr>
          <a:xfrm>
            <a:off x="2794271" y="3213894"/>
            <a:ext cx="2804407" cy="596106"/>
          </a:xfrm>
          <a:prstGeom prst="rect">
            <a:avLst/>
          </a:prstGeom>
        </p:spPr>
      </p:pic>
      <p:pic>
        <p:nvPicPr>
          <p:cNvPr id="10" name="Picture 9"/>
          <p:cNvPicPr>
            <a:picLocks noChangeAspect="1"/>
          </p:cNvPicPr>
          <p:nvPr/>
        </p:nvPicPr>
        <p:blipFill>
          <a:blip r:embed="rId5"/>
          <a:stretch>
            <a:fillRect/>
          </a:stretch>
        </p:blipFill>
        <p:spPr>
          <a:xfrm>
            <a:off x="3152757" y="5105400"/>
            <a:ext cx="2895600" cy="666124"/>
          </a:xfrm>
          <a:prstGeom prst="rect">
            <a:avLst/>
          </a:prstGeom>
        </p:spPr>
      </p:pic>
    </p:spTree>
    <p:extLst>
      <p:ext uri="{BB962C8B-B14F-4D97-AF65-F5344CB8AC3E}">
        <p14:creationId xmlns:p14="http://schemas.microsoft.com/office/powerpoint/2010/main" val="4145977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7444FA-3865-446C-ABC6-72005BD9BA67}"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066800"/>
            <a:ext cx="8229600" cy="5562600"/>
          </a:xfrm>
        </p:spPr>
        <p:txBody>
          <a:bodyPr/>
          <a:lstStyle/>
          <a:p>
            <a:r>
              <a:rPr lang="en-US" sz="2200" b="1" dirty="0">
                <a:latin typeface="Times New Roman" panose="02020603050405020304" pitchFamily="18" charset="0"/>
                <a:cs typeface="Times New Roman" panose="02020603050405020304" pitchFamily="18" charset="0"/>
              </a:rPr>
              <a:t>AND Gate</a:t>
            </a:r>
          </a:p>
          <a:p>
            <a:r>
              <a:rPr lang="en-US" sz="2200" dirty="0">
                <a:latin typeface="Times New Roman" panose="02020603050405020304" pitchFamily="18" charset="0"/>
                <a:cs typeface="Times New Roman" panose="02020603050405020304" pitchFamily="18" charset="0"/>
              </a:rPr>
              <a:t>A circuit which performs an AND operation is shown in figure. It has n input (n &gt;= 2) and one output.</a:t>
            </a:r>
          </a:p>
          <a:p>
            <a:r>
              <a:rPr lang="en-US" sz="2200" b="1" dirty="0">
                <a:latin typeface="Times New Roman" panose="02020603050405020304" pitchFamily="18" charset="0"/>
                <a:cs typeface="Times New Roman" panose="02020603050405020304" pitchFamily="18" charset="0"/>
              </a:rPr>
              <a:t>Logic diagram</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Truth Table</a:t>
            </a:r>
          </a:p>
          <a:p>
            <a:endParaRPr lang="en-US" dirty="0"/>
          </a:p>
          <a:p>
            <a:endParaRPr lang="en-US" dirty="0"/>
          </a:p>
        </p:txBody>
      </p:sp>
      <p:pic>
        <p:nvPicPr>
          <p:cNvPr id="2" name="Picture 1"/>
          <p:cNvPicPr>
            <a:picLocks noChangeAspect="1"/>
          </p:cNvPicPr>
          <p:nvPr/>
        </p:nvPicPr>
        <p:blipFill>
          <a:blip r:embed="rId3"/>
          <a:stretch>
            <a:fillRect/>
          </a:stretch>
        </p:blipFill>
        <p:spPr>
          <a:xfrm>
            <a:off x="2623782" y="2971800"/>
            <a:ext cx="2405418" cy="641350"/>
          </a:xfrm>
          <a:prstGeom prst="rect">
            <a:avLst/>
          </a:prstGeom>
        </p:spPr>
      </p:pic>
      <p:pic>
        <p:nvPicPr>
          <p:cNvPr id="9" name="Picture 8"/>
          <p:cNvPicPr>
            <a:picLocks noChangeAspect="1"/>
          </p:cNvPicPr>
          <p:nvPr/>
        </p:nvPicPr>
        <p:blipFill>
          <a:blip r:embed="rId4"/>
          <a:stretch>
            <a:fillRect/>
          </a:stretch>
        </p:blipFill>
        <p:spPr>
          <a:xfrm>
            <a:off x="3303972" y="4431305"/>
            <a:ext cx="1304925" cy="1609725"/>
          </a:xfrm>
          <a:prstGeom prst="rect">
            <a:avLst/>
          </a:prstGeom>
        </p:spPr>
      </p:pic>
    </p:spTree>
    <p:extLst>
      <p:ext uri="{BB962C8B-B14F-4D97-AF65-F5344CB8AC3E}">
        <p14:creationId xmlns:p14="http://schemas.microsoft.com/office/powerpoint/2010/main" val="343751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E1F40D-F2EB-4206-A735-B8754D62A1F7}"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990600"/>
            <a:ext cx="8229600" cy="5638800"/>
          </a:xfrm>
        </p:spPr>
        <p:txBody>
          <a:bodyPr/>
          <a:lstStyle/>
          <a:p>
            <a:pPr marL="0" indent="0">
              <a:buNone/>
            </a:pPr>
            <a:r>
              <a:rPr lang="en-US" sz="2200" b="1" dirty="0">
                <a:latin typeface="Times New Roman" panose="02020603050405020304" pitchFamily="18" charset="0"/>
                <a:cs typeface="Times New Roman" panose="02020603050405020304" pitchFamily="18" charset="0"/>
              </a:rPr>
              <a:t>OR Gate</a:t>
            </a:r>
          </a:p>
          <a:p>
            <a:r>
              <a:rPr lang="en-US" sz="2200" dirty="0">
                <a:latin typeface="Times New Roman" panose="02020603050405020304" pitchFamily="18" charset="0"/>
                <a:cs typeface="Times New Roman" panose="02020603050405020304" pitchFamily="18" charset="0"/>
              </a:rPr>
              <a:t>A circuit which performs an OR operation is shown in figure. It has n input (n &gt;= 2) and one output</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Logic diagram</a:t>
            </a: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Truth Table</a:t>
            </a:r>
          </a:p>
          <a:p>
            <a:endParaRPr lang="en-US" sz="2000" dirty="0"/>
          </a:p>
          <a:p>
            <a:endParaRPr lang="en-US" dirty="0"/>
          </a:p>
          <a:p>
            <a:endParaRPr lang="en-US" dirty="0"/>
          </a:p>
        </p:txBody>
      </p:sp>
      <p:pic>
        <p:nvPicPr>
          <p:cNvPr id="10" name="Picture 9"/>
          <p:cNvPicPr>
            <a:picLocks noChangeAspect="1"/>
          </p:cNvPicPr>
          <p:nvPr/>
        </p:nvPicPr>
        <p:blipFill>
          <a:blip r:embed="rId3"/>
          <a:stretch>
            <a:fillRect/>
          </a:stretch>
        </p:blipFill>
        <p:spPr>
          <a:xfrm>
            <a:off x="3190875" y="3285307"/>
            <a:ext cx="1838325" cy="771525"/>
          </a:xfrm>
          <a:prstGeom prst="rect">
            <a:avLst/>
          </a:prstGeom>
        </p:spPr>
      </p:pic>
      <p:pic>
        <p:nvPicPr>
          <p:cNvPr id="11" name="Picture 10"/>
          <p:cNvPicPr>
            <a:picLocks noChangeAspect="1"/>
          </p:cNvPicPr>
          <p:nvPr/>
        </p:nvPicPr>
        <p:blipFill>
          <a:blip r:embed="rId4"/>
          <a:stretch>
            <a:fillRect/>
          </a:stretch>
        </p:blipFill>
        <p:spPr>
          <a:xfrm>
            <a:off x="3048000" y="4424962"/>
            <a:ext cx="1524000" cy="1645838"/>
          </a:xfrm>
          <a:prstGeom prst="rect">
            <a:avLst/>
          </a:prstGeom>
        </p:spPr>
      </p:pic>
    </p:spTree>
    <p:extLst>
      <p:ext uri="{BB962C8B-B14F-4D97-AF65-F5344CB8AC3E}">
        <p14:creationId xmlns:p14="http://schemas.microsoft.com/office/powerpoint/2010/main" val="713607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C7973D-5AFC-43E5-80F9-86D6066EB608}"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81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561975" y="957929"/>
            <a:ext cx="8229600" cy="5029200"/>
          </a:xfrm>
        </p:spPr>
        <p:txBody>
          <a:bodyPr/>
          <a:lstStyle/>
          <a:p>
            <a:r>
              <a:rPr lang="en-US" sz="2400" b="1" dirty="0">
                <a:latin typeface="Times New Roman" panose="02020603050405020304" pitchFamily="18" charset="0"/>
                <a:cs typeface="Times New Roman" panose="02020603050405020304" pitchFamily="18" charset="0"/>
              </a:rPr>
              <a:t>NOT Gate</a:t>
            </a:r>
          </a:p>
          <a:p>
            <a:r>
              <a:rPr lang="en-US" sz="2200" dirty="0">
                <a:latin typeface="Times New Roman" panose="02020603050405020304" pitchFamily="18" charset="0"/>
                <a:cs typeface="Times New Roman" panose="02020603050405020304" pitchFamily="18" charset="0"/>
              </a:rPr>
              <a:t>NOT gate is also known as </a:t>
            </a:r>
            <a:r>
              <a:rPr lang="en-US" sz="2200" b="1" dirty="0">
                <a:latin typeface="Times New Roman" panose="02020603050405020304" pitchFamily="18" charset="0"/>
                <a:cs typeface="Times New Roman" panose="02020603050405020304" pitchFamily="18" charset="0"/>
              </a:rPr>
              <a:t>Inverter</a:t>
            </a:r>
            <a:r>
              <a:rPr lang="en-US" sz="2200" dirty="0">
                <a:latin typeface="Times New Roman" panose="02020603050405020304" pitchFamily="18" charset="0"/>
                <a:cs typeface="Times New Roman" panose="02020603050405020304" pitchFamily="18" charset="0"/>
              </a:rPr>
              <a:t>. It has one input A and one output Y.</a:t>
            </a: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p>
          <a:p>
            <a:r>
              <a:rPr lang="en-US" sz="2200" dirty="0" smtClean="0">
                <a:latin typeface="Times New Roman" panose="02020603050405020304" pitchFamily="18" charset="0"/>
                <a:cs typeface="Times New Roman" panose="02020603050405020304" pitchFamily="18" charset="0"/>
              </a:rPr>
              <a:t>Symbol</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Truth Table</a:t>
            </a:r>
          </a:p>
          <a:p>
            <a:endParaRPr lang="en-US" dirty="0"/>
          </a:p>
        </p:txBody>
      </p:sp>
      <p:pic>
        <p:nvPicPr>
          <p:cNvPr id="2" name="Picture 1"/>
          <p:cNvPicPr>
            <a:picLocks noChangeAspect="1"/>
          </p:cNvPicPr>
          <p:nvPr/>
        </p:nvPicPr>
        <p:blipFill>
          <a:blip r:embed="rId3"/>
          <a:stretch>
            <a:fillRect/>
          </a:stretch>
        </p:blipFill>
        <p:spPr>
          <a:xfrm>
            <a:off x="3426493" y="2590800"/>
            <a:ext cx="1323975" cy="514350"/>
          </a:xfrm>
          <a:prstGeom prst="rect">
            <a:avLst/>
          </a:prstGeom>
        </p:spPr>
      </p:pic>
      <p:pic>
        <p:nvPicPr>
          <p:cNvPr id="9" name="Picture 8"/>
          <p:cNvPicPr>
            <a:picLocks noChangeAspect="1"/>
          </p:cNvPicPr>
          <p:nvPr/>
        </p:nvPicPr>
        <p:blipFill>
          <a:blip r:embed="rId4"/>
          <a:stretch>
            <a:fillRect/>
          </a:stretch>
        </p:blipFill>
        <p:spPr>
          <a:xfrm>
            <a:off x="3432108" y="4038600"/>
            <a:ext cx="1590675" cy="1292226"/>
          </a:xfrm>
          <a:prstGeom prst="rect">
            <a:avLst/>
          </a:prstGeom>
        </p:spPr>
      </p:pic>
    </p:spTree>
    <p:extLst>
      <p:ext uri="{BB962C8B-B14F-4D97-AF65-F5344CB8AC3E}">
        <p14:creationId xmlns:p14="http://schemas.microsoft.com/office/powerpoint/2010/main" val="365837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EFE8F-153B-478B-8AE0-872F31E27CD7}"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14450" y="3349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219200"/>
            <a:ext cx="8229600" cy="5410200"/>
          </a:xfrm>
        </p:spPr>
        <p:txBody>
          <a:bodyPr/>
          <a:lstStyle/>
          <a:p>
            <a:pPr marL="0" indent="0">
              <a:buNone/>
            </a:pPr>
            <a:r>
              <a:rPr lang="en-US" sz="2200" b="1" dirty="0">
                <a:latin typeface="Times New Roman" panose="02020603050405020304" pitchFamily="18" charset="0"/>
                <a:cs typeface="Times New Roman" panose="02020603050405020304" pitchFamily="18" charset="0"/>
              </a:rPr>
              <a:t>NAND Gate</a:t>
            </a:r>
          </a:p>
          <a:p>
            <a:pPr marL="0" indent="0">
              <a:buNone/>
            </a:pPr>
            <a:r>
              <a:rPr lang="en-US" sz="2200" dirty="0">
                <a:latin typeface="Times New Roman" panose="02020603050405020304" pitchFamily="18" charset="0"/>
                <a:cs typeface="Times New Roman" panose="02020603050405020304" pitchFamily="18" charset="0"/>
              </a:rPr>
              <a:t>A NOT-AND operation is known as NAND operation. It has n input (n &gt;= 2) and one output</a:t>
            </a:r>
            <a:r>
              <a:rPr lang="en-US" sz="2200" dirty="0" smtClean="0">
                <a:latin typeface="Times New Roman" panose="02020603050405020304" pitchFamily="18" charset="0"/>
                <a:cs typeface="Times New Roman" panose="02020603050405020304" pitchFamily="18" charset="0"/>
              </a:rPr>
              <a:t>.</a:t>
            </a:r>
          </a:p>
          <a:p>
            <a:pPr marL="0" indent="0">
              <a:buNone/>
            </a:pPr>
            <a:endParaRPr lang="en-US" dirty="0" smtClean="0"/>
          </a:p>
          <a:p>
            <a:r>
              <a:rPr lang="en-US" sz="2400" b="1" dirty="0" smtClean="0">
                <a:latin typeface="Times New Roman" panose="02020603050405020304" pitchFamily="18" charset="0"/>
                <a:cs typeface="Times New Roman" panose="02020603050405020304" pitchFamily="18" charset="0"/>
              </a:rPr>
              <a:t>Logic diagram</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Truth Table</a:t>
            </a:r>
          </a:p>
          <a:p>
            <a:endParaRPr lang="en-US" dirty="0"/>
          </a:p>
          <a:p>
            <a:endParaRPr lang="en-US" dirty="0"/>
          </a:p>
        </p:txBody>
      </p:sp>
      <p:pic>
        <p:nvPicPr>
          <p:cNvPr id="11" name="Picture 10"/>
          <p:cNvPicPr>
            <a:picLocks noChangeAspect="1"/>
          </p:cNvPicPr>
          <p:nvPr/>
        </p:nvPicPr>
        <p:blipFill>
          <a:blip r:embed="rId3"/>
          <a:stretch>
            <a:fillRect/>
          </a:stretch>
        </p:blipFill>
        <p:spPr>
          <a:xfrm>
            <a:off x="3714750" y="3200400"/>
            <a:ext cx="3905250" cy="485775"/>
          </a:xfrm>
          <a:prstGeom prst="rect">
            <a:avLst/>
          </a:prstGeom>
        </p:spPr>
      </p:pic>
      <p:pic>
        <p:nvPicPr>
          <p:cNvPr id="12" name="Picture 11"/>
          <p:cNvPicPr>
            <a:picLocks noChangeAspect="1"/>
          </p:cNvPicPr>
          <p:nvPr/>
        </p:nvPicPr>
        <p:blipFill>
          <a:blip r:embed="rId4"/>
          <a:stretch>
            <a:fillRect/>
          </a:stretch>
        </p:blipFill>
        <p:spPr>
          <a:xfrm>
            <a:off x="3943350" y="4660238"/>
            <a:ext cx="1257300" cy="1581150"/>
          </a:xfrm>
          <a:prstGeom prst="rect">
            <a:avLst/>
          </a:prstGeom>
        </p:spPr>
      </p:pic>
    </p:spTree>
    <p:extLst>
      <p:ext uri="{BB962C8B-B14F-4D97-AF65-F5344CB8AC3E}">
        <p14:creationId xmlns:p14="http://schemas.microsoft.com/office/powerpoint/2010/main" val="940326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0B64B5-5FD1-46CB-AD28-CE55DBC0D99A}"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346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00050" y="1144588"/>
            <a:ext cx="8229600" cy="5029200"/>
          </a:xfrm>
        </p:spPr>
        <p:txBody>
          <a:bodyPr/>
          <a:lstStyle/>
          <a:p>
            <a:r>
              <a:rPr lang="en-US" sz="2200" b="1" dirty="0">
                <a:latin typeface="Times New Roman" panose="02020603050405020304" pitchFamily="18" charset="0"/>
                <a:cs typeface="Times New Roman" panose="02020603050405020304" pitchFamily="18" charset="0"/>
              </a:rPr>
              <a:t>NOR Gate</a:t>
            </a:r>
          </a:p>
          <a:p>
            <a:r>
              <a:rPr lang="en-US" sz="2200" dirty="0">
                <a:latin typeface="Times New Roman" panose="02020603050405020304" pitchFamily="18" charset="0"/>
                <a:cs typeface="Times New Roman" panose="02020603050405020304" pitchFamily="18" charset="0"/>
              </a:rPr>
              <a:t>A NOT-OR operation is known as NOR operation. It has n input (n &gt;= 2) and one output.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Logic </a:t>
            </a:r>
            <a:r>
              <a:rPr lang="en-US" sz="2200" dirty="0" smtClean="0">
                <a:latin typeface="Times New Roman" panose="02020603050405020304" pitchFamily="18" charset="0"/>
                <a:cs typeface="Times New Roman" panose="02020603050405020304" pitchFamily="18" charset="0"/>
              </a:rPr>
              <a:t>diagram</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Truth Table</a:t>
            </a:r>
          </a:p>
          <a:p>
            <a:pPr marL="0" indent="0">
              <a:buNone/>
            </a:pPr>
            <a:endParaRPr lang="en-US" sz="2000" dirty="0"/>
          </a:p>
          <a:p>
            <a:endParaRPr lang="en-US" dirty="0"/>
          </a:p>
        </p:txBody>
      </p:sp>
      <p:pic>
        <p:nvPicPr>
          <p:cNvPr id="11" name="Picture 10"/>
          <p:cNvPicPr>
            <a:picLocks noChangeAspect="1"/>
          </p:cNvPicPr>
          <p:nvPr/>
        </p:nvPicPr>
        <p:blipFill>
          <a:blip r:embed="rId3"/>
          <a:stretch>
            <a:fillRect/>
          </a:stretch>
        </p:blipFill>
        <p:spPr>
          <a:xfrm>
            <a:off x="2209800" y="3233405"/>
            <a:ext cx="3848100" cy="504825"/>
          </a:xfrm>
          <a:prstGeom prst="rect">
            <a:avLst/>
          </a:prstGeom>
        </p:spPr>
      </p:pic>
      <p:pic>
        <p:nvPicPr>
          <p:cNvPr id="12" name="Picture 11"/>
          <p:cNvPicPr>
            <a:picLocks noChangeAspect="1"/>
          </p:cNvPicPr>
          <p:nvPr/>
        </p:nvPicPr>
        <p:blipFill>
          <a:blip r:embed="rId4"/>
          <a:stretch>
            <a:fillRect/>
          </a:stretch>
        </p:blipFill>
        <p:spPr>
          <a:xfrm>
            <a:off x="3257550" y="4437161"/>
            <a:ext cx="1257300" cy="1571625"/>
          </a:xfrm>
          <a:prstGeom prst="rect">
            <a:avLst/>
          </a:prstGeom>
        </p:spPr>
      </p:pic>
    </p:spTree>
    <p:extLst>
      <p:ext uri="{BB962C8B-B14F-4D97-AF65-F5344CB8AC3E}">
        <p14:creationId xmlns:p14="http://schemas.microsoft.com/office/powerpoint/2010/main" val="3882930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D4BD77-A4F8-4314-85CA-EA63A4A63595}"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29803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817163"/>
            <a:ext cx="8229600" cy="5812237"/>
          </a:xfrm>
        </p:spPr>
        <p:txBody>
          <a:bodyPr/>
          <a:lstStyle/>
          <a:p>
            <a:r>
              <a:rPr lang="en-US" sz="2200" b="1" dirty="0">
                <a:latin typeface="Times New Roman" panose="02020603050405020304" pitchFamily="18" charset="0"/>
                <a:cs typeface="Times New Roman" panose="02020603050405020304" pitchFamily="18" charset="0"/>
              </a:rPr>
              <a:t>XOR </a:t>
            </a:r>
            <a:r>
              <a:rPr lang="en-US" sz="2200" b="1" dirty="0" smtClean="0">
                <a:latin typeface="Times New Roman" panose="02020603050405020304" pitchFamily="18" charset="0"/>
                <a:cs typeface="Times New Roman" panose="02020603050405020304" pitchFamily="18" charset="0"/>
              </a:rPr>
              <a:t>Gate:</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XOR or Ex-OR gate is a special type of gate. It can be used in the half adder, full adder and </a:t>
            </a:r>
            <a:r>
              <a:rPr lang="en-US" sz="2200" dirty="0" err="1">
                <a:latin typeface="Times New Roman" panose="02020603050405020304" pitchFamily="18" charset="0"/>
                <a:cs typeface="Times New Roman" panose="02020603050405020304" pitchFamily="18" charset="0"/>
              </a:rPr>
              <a:t>subtractor</a:t>
            </a:r>
            <a:r>
              <a:rPr lang="en-US" sz="2200" dirty="0">
                <a:latin typeface="Times New Roman" panose="02020603050405020304" pitchFamily="18" charset="0"/>
                <a:cs typeface="Times New Roman" panose="02020603050405020304" pitchFamily="18" charset="0"/>
              </a:rPr>
              <a:t>. The exclusive-OR gate is abbreviated as EX-OR gate or sometime as X-OR gate. It has n input (n &gt;= 2) and one output.</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Logic diagram</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Truth </a:t>
            </a:r>
            <a:r>
              <a:rPr lang="en-US" sz="2200" b="1" dirty="0">
                <a:latin typeface="Times New Roman" panose="02020603050405020304" pitchFamily="18" charset="0"/>
                <a:cs typeface="Times New Roman" panose="02020603050405020304" pitchFamily="18" charset="0"/>
              </a:rPr>
              <a:t>Table</a:t>
            </a:r>
          </a:p>
          <a:p>
            <a:endParaRPr lang="en-US" dirty="0"/>
          </a:p>
          <a:p>
            <a:endParaRPr lang="en-US" dirty="0"/>
          </a:p>
        </p:txBody>
      </p:sp>
      <p:pic>
        <p:nvPicPr>
          <p:cNvPr id="9" name="Picture 8"/>
          <p:cNvPicPr>
            <a:picLocks noChangeAspect="1"/>
          </p:cNvPicPr>
          <p:nvPr/>
        </p:nvPicPr>
        <p:blipFill>
          <a:blip r:embed="rId3"/>
          <a:stretch>
            <a:fillRect/>
          </a:stretch>
        </p:blipFill>
        <p:spPr>
          <a:xfrm>
            <a:off x="3741794" y="4615261"/>
            <a:ext cx="1285875" cy="1609725"/>
          </a:xfrm>
          <a:prstGeom prst="rect">
            <a:avLst/>
          </a:prstGeom>
        </p:spPr>
      </p:pic>
      <p:pic>
        <p:nvPicPr>
          <p:cNvPr id="10" name="Picture 9"/>
          <p:cNvPicPr>
            <a:picLocks noChangeAspect="1"/>
          </p:cNvPicPr>
          <p:nvPr/>
        </p:nvPicPr>
        <p:blipFill>
          <a:blip r:embed="rId4"/>
          <a:stretch>
            <a:fillRect/>
          </a:stretch>
        </p:blipFill>
        <p:spPr>
          <a:xfrm>
            <a:off x="3603682" y="3723281"/>
            <a:ext cx="1562100" cy="485775"/>
          </a:xfrm>
          <a:prstGeom prst="rect">
            <a:avLst/>
          </a:prstGeom>
        </p:spPr>
      </p:pic>
    </p:spTree>
    <p:extLst>
      <p:ext uri="{BB962C8B-B14F-4D97-AF65-F5344CB8AC3E}">
        <p14:creationId xmlns:p14="http://schemas.microsoft.com/office/powerpoint/2010/main" val="3173048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A25699-667D-4666-95BE-F5DD3CAB8960}"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Boolean algebra &amp; Logic Gates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066800"/>
            <a:ext cx="8229600" cy="5562600"/>
          </a:xfrm>
        </p:spPr>
        <p:txBody>
          <a:bodyPr/>
          <a:lstStyle/>
          <a:p>
            <a:r>
              <a:rPr lang="en-US" sz="2200" b="1" dirty="0">
                <a:latin typeface="Times New Roman" panose="02020603050405020304" pitchFamily="18" charset="0"/>
                <a:cs typeface="Times New Roman" panose="02020603050405020304" pitchFamily="18" charset="0"/>
              </a:rPr>
              <a:t>XNOR Gate</a:t>
            </a:r>
          </a:p>
          <a:p>
            <a:r>
              <a:rPr lang="en-US" sz="2200" dirty="0">
                <a:latin typeface="Times New Roman" panose="02020603050405020304" pitchFamily="18" charset="0"/>
                <a:cs typeface="Times New Roman" panose="02020603050405020304" pitchFamily="18" charset="0"/>
              </a:rPr>
              <a:t>XNOR gate is a special type of gate. It can be used in the half adder, full adder and </a:t>
            </a:r>
            <a:r>
              <a:rPr lang="en-US" sz="2200" dirty="0" err="1">
                <a:latin typeface="Times New Roman" panose="02020603050405020304" pitchFamily="18" charset="0"/>
                <a:cs typeface="Times New Roman" panose="02020603050405020304" pitchFamily="18" charset="0"/>
              </a:rPr>
              <a:t>subtractor</a:t>
            </a:r>
            <a:r>
              <a:rPr lang="en-US" sz="2200" dirty="0">
                <a:latin typeface="Times New Roman" panose="02020603050405020304" pitchFamily="18" charset="0"/>
                <a:cs typeface="Times New Roman" panose="02020603050405020304" pitchFamily="18" charset="0"/>
              </a:rPr>
              <a:t>. The exclusive-NOR gate is abbreviated as EX-NOR gate or sometime as X-NOR gate. It has n input (n &gt;= 2) and one output.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Logic </a:t>
            </a:r>
            <a:r>
              <a:rPr lang="en-US" sz="2200" b="1" dirty="0" smtClean="0">
                <a:latin typeface="Times New Roman" panose="02020603050405020304" pitchFamily="18" charset="0"/>
                <a:cs typeface="Times New Roman" panose="02020603050405020304" pitchFamily="18" charset="0"/>
              </a:rPr>
              <a:t>diagram</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Truth </a:t>
            </a:r>
            <a:r>
              <a:rPr lang="en-US" sz="2200" b="1" dirty="0">
                <a:latin typeface="Times New Roman" panose="02020603050405020304" pitchFamily="18" charset="0"/>
                <a:cs typeface="Times New Roman" panose="02020603050405020304" pitchFamily="18" charset="0"/>
              </a:rPr>
              <a:t>Table</a:t>
            </a:r>
          </a:p>
          <a:p>
            <a:endParaRPr lang="en-US" dirty="0"/>
          </a:p>
        </p:txBody>
      </p:sp>
      <p:pic>
        <p:nvPicPr>
          <p:cNvPr id="9" name="Picture 8"/>
          <p:cNvPicPr>
            <a:picLocks noChangeAspect="1"/>
          </p:cNvPicPr>
          <p:nvPr/>
        </p:nvPicPr>
        <p:blipFill>
          <a:blip r:embed="rId3"/>
          <a:stretch>
            <a:fillRect/>
          </a:stretch>
        </p:blipFill>
        <p:spPr>
          <a:xfrm>
            <a:off x="3581400" y="3268662"/>
            <a:ext cx="1552575" cy="504825"/>
          </a:xfrm>
          <a:prstGeom prst="rect">
            <a:avLst/>
          </a:prstGeom>
        </p:spPr>
      </p:pic>
      <p:pic>
        <p:nvPicPr>
          <p:cNvPr id="10" name="Picture 9"/>
          <p:cNvPicPr>
            <a:picLocks noChangeAspect="1"/>
          </p:cNvPicPr>
          <p:nvPr/>
        </p:nvPicPr>
        <p:blipFill>
          <a:blip r:embed="rId4"/>
          <a:stretch>
            <a:fillRect/>
          </a:stretch>
        </p:blipFill>
        <p:spPr>
          <a:xfrm>
            <a:off x="3505200" y="4380178"/>
            <a:ext cx="1266825" cy="1571625"/>
          </a:xfrm>
          <a:prstGeom prst="rect">
            <a:avLst/>
          </a:prstGeom>
        </p:spPr>
      </p:pic>
    </p:spTree>
    <p:extLst>
      <p:ext uri="{BB962C8B-B14F-4D97-AF65-F5344CB8AC3E}">
        <p14:creationId xmlns:p14="http://schemas.microsoft.com/office/powerpoint/2010/main" val="900277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57199" y="3773744"/>
            <a:ext cx="8207991" cy="3163049"/>
          </a:xfrm>
          <a:prstGeom prst="rect">
            <a:avLst/>
          </a:prstGeom>
        </p:spPr>
      </p:pic>
      <p:sp>
        <p:nvSpPr>
          <p:cNvPr id="4" name="Date Placeholder 3"/>
          <p:cNvSpPr>
            <a:spLocks noGrp="1"/>
          </p:cNvSpPr>
          <p:nvPr>
            <p:ph type="dt" sz="half" idx="10"/>
          </p:nvPr>
        </p:nvSpPr>
        <p:spPr/>
        <p:txBody>
          <a:bodyPr/>
          <a:lstStyle/>
          <a:p>
            <a:fld id="{DACBA319-FA6C-463E-9160-F1C4741687A2}"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100388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anose="02020603050405020304" pitchFamily="18" charset="0"/>
                <a:cs typeface="Times New Roman" panose="02020603050405020304" pitchFamily="18" charset="0"/>
              </a:rPr>
              <a:t>INTRODUCTION TO NUMBER SYSTEMS</a:t>
            </a:r>
            <a:endParaRPr lang="en-US" sz="3200" b="1"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Rectangle 2"/>
          <p:cNvSpPr/>
          <p:nvPr/>
        </p:nvSpPr>
        <p:spPr>
          <a:xfrm>
            <a:off x="304800" y="972977"/>
            <a:ext cx="8229600" cy="2800767"/>
          </a:xfrm>
          <a:prstGeom prst="rect">
            <a:avLst/>
          </a:prstGeom>
        </p:spPr>
        <p:txBody>
          <a:bodyPr wrap="square">
            <a:spAutoFit/>
          </a:bodyPr>
          <a:lstStyle/>
          <a:p>
            <a:pPr algn="just"/>
            <a:r>
              <a:rPr lang="en-US" sz="2200" dirty="0" smtClean="0">
                <a:solidFill>
                  <a:srgbClr val="000000"/>
                </a:solidFill>
                <a:latin typeface="Times New Roman" panose="02020603050405020304" pitchFamily="18" charset="0"/>
                <a:cs typeface="Times New Roman" panose="02020603050405020304" pitchFamily="18" charset="0"/>
              </a:rPr>
              <a:t>In </a:t>
            </a:r>
            <a:r>
              <a:rPr lang="en-US" sz="2200" dirty="0">
                <a:solidFill>
                  <a:srgbClr val="000000"/>
                </a:solidFill>
                <a:latin typeface="Times New Roman" panose="02020603050405020304" pitchFamily="18" charset="0"/>
                <a:cs typeface="Times New Roman" panose="02020603050405020304" pitchFamily="18" charset="0"/>
              </a:rPr>
              <a:t>digital electronics, the number system is used for representing the information.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number system has different bases and the most common of them are the decimal, binary, octal, and hexadecimal.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base or radix</a:t>
            </a:r>
            <a:r>
              <a:rPr lang="en-US" sz="2200" dirty="0">
                <a:solidFill>
                  <a:srgbClr val="000000"/>
                </a:solidFill>
                <a:latin typeface="Times New Roman" panose="02020603050405020304" pitchFamily="18" charset="0"/>
                <a:cs typeface="Times New Roman" panose="02020603050405020304" pitchFamily="18" charset="0"/>
              </a:rPr>
              <a:t> of the number system is the total number of the digit used in the number system</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Suppose if the number system representing the digit from 0 – 9 then the base of the system is the 10.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545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24143" y="782607"/>
            <a:ext cx="8229600" cy="5145435"/>
          </a:xfrm>
        </p:spPr>
        <p:txBody>
          <a:bodyPr>
            <a:normAutofit/>
          </a:bodyPr>
          <a:lstStyle/>
          <a:p>
            <a:pPr algn="just">
              <a:lnSpc>
                <a:spcPct val="150000"/>
              </a:lnSpc>
            </a:pPr>
            <a:r>
              <a:rPr lang="en-US" sz="2200" spc="-5" dirty="0">
                <a:latin typeface="Times New Roman" pitchFamily="18" charset="0"/>
                <a:cs typeface="Times New Roman" pitchFamily="18" charset="0"/>
              </a:rPr>
              <a:t>Depending on </a:t>
            </a:r>
            <a:r>
              <a:rPr lang="en-US" sz="2200" dirty="0">
                <a:latin typeface="Times New Roman" pitchFamily="18" charset="0"/>
                <a:cs typeface="Times New Roman" pitchFamily="18" charset="0"/>
              </a:rPr>
              <a:t>the digital </a:t>
            </a:r>
            <a:r>
              <a:rPr lang="en-US" sz="2200" spc="-5" dirty="0">
                <a:latin typeface="Times New Roman" pitchFamily="18" charset="0"/>
                <a:cs typeface="Times New Roman" pitchFamily="18" charset="0"/>
              </a:rPr>
              <a:t>code applied at </a:t>
            </a:r>
            <a:r>
              <a:rPr lang="en-US" sz="2200" dirty="0">
                <a:latin typeface="Times New Roman" pitchFamily="18" charset="0"/>
                <a:cs typeface="Times New Roman" pitchFamily="18" charset="0"/>
              </a:rPr>
              <a:t>the  </a:t>
            </a:r>
            <a:r>
              <a:rPr lang="en-US" sz="2200" spc="-5" dirty="0">
                <a:latin typeface="Times New Roman" pitchFamily="18" charset="0"/>
                <a:cs typeface="Times New Roman" pitchFamily="18" charset="0"/>
              </a:rPr>
              <a:t>selected inputs, one out </a:t>
            </a:r>
            <a:r>
              <a:rPr lang="en-US" sz="2200" spc="-10" dirty="0">
                <a:latin typeface="Times New Roman" pitchFamily="18" charset="0"/>
                <a:cs typeface="Times New Roman" pitchFamily="18" charset="0"/>
              </a:rPr>
              <a:t>of </a:t>
            </a:r>
            <a:r>
              <a:rPr lang="en-US" sz="2200" spc="-5" dirty="0">
                <a:latin typeface="Times New Roman" pitchFamily="18" charset="0"/>
                <a:cs typeface="Times New Roman" pitchFamily="18" charset="0"/>
              </a:rPr>
              <a:t>n data sources </a:t>
            </a:r>
            <a:r>
              <a:rPr lang="en-US" sz="2200" spc="-10" dirty="0">
                <a:latin typeface="Times New Roman" pitchFamily="18" charset="0"/>
                <a:cs typeface="Times New Roman" pitchFamily="18" charset="0"/>
              </a:rPr>
              <a:t>is  </a:t>
            </a:r>
            <a:r>
              <a:rPr lang="en-US" sz="2200" spc="-5" dirty="0">
                <a:latin typeface="Times New Roman" pitchFamily="18" charset="0"/>
                <a:cs typeface="Times New Roman" pitchFamily="18" charset="0"/>
              </a:rPr>
              <a:t>selected </a:t>
            </a:r>
            <a:r>
              <a:rPr lang="en-US" sz="2200" dirty="0">
                <a:latin typeface="Times New Roman" pitchFamily="18" charset="0"/>
                <a:cs typeface="Times New Roman" pitchFamily="18" charset="0"/>
              </a:rPr>
              <a:t>and transmitted to the single output </a:t>
            </a:r>
            <a:r>
              <a:rPr lang="en-US" sz="2200" spc="-160" dirty="0">
                <a:latin typeface="Times New Roman" pitchFamily="18" charset="0"/>
                <a:cs typeface="Times New Roman" pitchFamily="18" charset="0"/>
              </a:rPr>
              <a:t>Y. </a:t>
            </a:r>
            <a:r>
              <a:rPr lang="en-US" sz="2200" dirty="0">
                <a:latin typeface="Times New Roman" pitchFamily="18" charset="0"/>
                <a:cs typeface="Times New Roman" pitchFamily="18" charset="0"/>
              </a:rPr>
              <a:t>E </a:t>
            </a:r>
            <a:r>
              <a:rPr lang="en-US" sz="2200" spc="-10" dirty="0">
                <a:latin typeface="Times New Roman" pitchFamily="18" charset="0"/>
                <a:cs typeface="Times New Roman" pitchFamily="18" charset="0"/>
              </a:rPr>
              <a:t>is  </a:t>
            </a:r>
            <a:r>
              <a:rPr lang="en-US" sz="2200" dirty="0">
                <a:latin typeface="Times New Roman" pitchFamily="18" charset="0"/>
                <a:cs typeface="Times New Roman" pitchFamily="18" charset="0"/>
              </a:rPr>
              <a:t>called the strobe </a:t>
            </a:r>
            <a:r>
              <a:rPr lang="en-US" sz="2200" spc="-5" dirty="0">
                <a:latin typeface="Times New Roman" pitchFamily="18" charset="0"/>
                <a:cs typeface="Times New Roman" pitchFamily="18" charset="0"/>
              </a:rPr>
              <a:t>or enable input which is useful </a:t>
            </a:r>
            <a:r>
              <a:rPr lang="en-US" sz="2200" dirty="0">
                <a:latin typeface="Times New Roman" pitchFamily="18" charset="0"/>
                <a:cs typeface="Times New Roman" pitchFamily="18" charset="0"/>
              </a:rPr>
              <a:t>for  the </a:t>
            </a:r>
            <a:r>
              <a:rPr lang="en-US" sz="2200" spc="-5" dirty="0">
                <a:latin typeface="Times New Roman" pitchFamily="18" charset="0"/>
                <a:cs typeface="Times New Roman" pitchFamily="18" charset="0"/>
              </a:rPr>
              <a:t>cascading. </a:t>
            </a:r>
            <a:r>
              <a:rPr lang="en-US" sz="2200" dirty="0">
                <a:latin typeface="Times New Roman" pitchFamily="18" charset="0"/>
                <a:cs typeface="Times New Roman" pitchFamily="18" charset="0"/>
              </a:rPr>
              <a:t>It </a:t>
            </a:r>
            <a:r>
              <a:rPr lang="en-US" sz="2200" spc="-5" dirty="0">
                <a:latin typeface="Times New Roman" pitchFamily="18" charset="0"/>
                <a:cs typeface="Times New Roman" pitchFamily="18" charset="0"/>
              </a:rPr>
              <a:t>is generally an active </a:t>
            </a:r>
            <a:r>
              <a:rPr lang="en-US" sz="2200" dirty="0">
                <a:latin typeface="Times New Roman" pitchFamily="18" charset="0"/>
                <a:cs typeface="Times New Roman" pitchFamily="18" charset="0"/>
              </a:rPr>
              <a:t>low </a:t>
            </a:r>
            <a:r>
              <a:rPr lang="en-US" sz="2200" spc="-5" dirty="0">
                <a:latin typeface="Times New Roman" pitchFamily="18" charset="0"/>
                <a:cs typeface="Times New Roman" pitchFamily="18" charset="0"/>
              </a:rPr>
              <a:t>terminal,  </a:t>
            </a:r>
            <a:r>
              <a:rPr lang="en-US" sz="2200" dirty="0">
                <a:latin typeface="Times New Roman" pitchFamily="18" charset="0"/>
                <a:cs typeface="Times New Roman" pitchFamily="18" charset="0"/>
              </a:rPr>
              <a:t>that </a:t>
            </a:r>
            <a:r>
              <a:rPr lang="en-US" sz="2200" spc="-5" dirty="0">
                <a:latin typeface="Times New Roman" pitchFamily="18" charset="0"/>
                <a:cs typeface="Times New Roman" pitchFamily="18" charset="0"/>
              </a:rPr>
              <a:t>means it will </a:t>
            </a:r>
            <a:r>
              <a:rPr lang="en-US" sz="2200" dirty="0">
                <a:latin typeface="Times New Roman" pitchFamily="18" charset="0"/>
                <a:cs typeface="Times New Roman" pitchFamily="18" charset="0"/>
              </a:rPr>
              <a:t>perform the required operation  </a:t>
            </a:r>
            <a:r>
              <a:rPr lang="en-US" sz="2200" spc="-5" dirty="0">
                <a:latin typeface="Times New Roman" pitchFamily="18" charset="0"/>
                <a:cs typeface="Times New Roman" pitchFamily="18" charset="0"/>
              </a:rPr>
              <a:t>when it is</a:t>
            </a:r>
            <a:r>
              <a:rPr lang="en-US" sz="2200" spc="30" dirty="0">
                <a:latin typeface="Times New Roman" pitchFamily="18" charset="0"/>
                <a:cs typeface="Times New Roman" pitchFamily="18" charset="0"/>
              </a:rPr>
              <a:t> </a:t>
            </a:r>
            <a:r>
              <a:rPr lang="en-US" sz="2200" spc="-40" dirty="0">
                <a:latin typeface="Times New Roman" pitchFamily="18" charset="0"/>
                <a:cs typeface="Times New Roman" pitchFamily="18" charset="0"/>
              </a:rPr>
              <a:t>low.</a:t>
            </a:r>
            <a:endParaRPr lang="en-US" sz="2200" dirty="0">
              <a:latin typeface="Times New Roman" pitchFamily="18" charset="0"/>
              <a:cs typeface="Times New Roman" pitchFamily="18" charset="0"/>
            </a:endParaRPr>
          </a:p>
          <a:p>
            <a:endParaRPr lang="en-IN" sz="2200" dirty="0"/>
          </a:p>
        </p:txBody>
      </p:sp>
      <p:sp>
        <p:nvSpPr>
          <p:cNvPr id="6" name="Slide Number Placeholder 5"/>
          <p:cNvSpPr>
            <a:spLocks noGrp="1"/>
          </p:cNvSpPr>
          <p:nvPr>
            <p:ph type="sldNum" sz="quarter" idx="12"/>
          </p:nvPr>
        </p:nvSpPr>
        <p:spPr/>
        <p:txBody>
          <a:bodyPr/>
          <a:lstStyle/>
          <a:p>
            <a:fld id="{B6F15528-21DE-4FAA-801E-634DDDAF4B2B}" type="slidenum">
              <a:rPr lang="en-US" dirty="0"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mux.png"/>
          <p:cNvPicPr>
            <a:picLocks noChangeAspect="1"/>
          </p:cNvPicPr>
          <p:nvPr/>
        </p:nvPicPr>
        <p:blipFill>
          <a:blip r:embed="rId3" cstate="print"/>
          <a:stretch>
            <a:fillRect/>
          </a:stretch>
        </p:blipFill>
        <p:spPr>
          <a:xfrm>
            <a:off x="2214546" y="2857496"/>
            <a:ext cx="5072098" cy="3795786"/>
          </a:xfrm>
          <a:prstGeom prst="rect">
            <a:avLst/>
          </a:prstGeom>
        </p:spPr>
      </p:pic>
      <p:sp>
        <p:nvSpPr>
          <p:cNvPr id="2" name="Date Placeholder 1"/>
          <p:cNvSpPr>
            <a:spLocks noGrp="1"/>
          </p:cNvSpPr>
          <p:nvPr>
            <p:ph type="dt" sz="half" idx="10"/>
          </p:nvPr>
        </p:nvSpPr>
        <p:spPr/>
        <p:txBody>
          <a:bodyPr/>
          <a:lstStyle/>
          <a:p>
            <a:fld id="{DDA930E4-60B2-40AA-9B52-6B307B5E8EAE}" type="datetime1">
              <a:rPr lang="en-US" smtClean="0"/>
              <a:t>10/1/2021</a:t>
            </a:fld>
            <a:endParaRPr lang="en-US"/>
          </a:p>
        </p:txBody>
      </p:sp>
      <p:sp>
        <p:nvSpPr>
          <p:cNvPr id="3" name="Footer Placeholder 2"/>
          <p:cNvSpPr>
            <a:spLocks noGrp="1"/>
          </p:cNvSpPr>
          <p:nvPr>
            <p:ph type="ftr" sz="quarter" idx="11"/>
          </p:nvPr>
        </p:nvSpPr>
        <p:spPr>
          <a:xfrm>
            <a:off x="3124200" y="6553200"/>
            <a:ext cx="3581400" cy="168275"/>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3734453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lgn="just">
              <a:buNone/>
            </a:pPr>
            <a:r>
              <a:rPr lang="en-US" sz="2300" b="1" u="sng" dirty="0">
                <a:latin typeface="Times New Roman" pitchFamily="18" charset="0"/>
                <a:cs typeface="Times New Roman" pitchFamily="18" charset="0"/>
              </a:rPr>
              <a:t>2 *1 MUX: </a:t>
            </a:r>
          </a:p>
          <a:p>
            <a:pPr algn="just"/>
            <a:r>
              <a:rPr lang="en-US" sz="2200" dirty="0">
                <a:latin typeface="Times New Roman" pitchFamily="18" charset="0"/>
                <a:cs typeface="Times New Roman" pitchFamily="18" charset="0"/>
              </a:rPr>
              <a:t>A 2-to-1 multiplexer consists of two inputs D0 and D1, one select input S and one output Y. Depends on the select signal, the output is connected to either of the inputs.</a:t>
            </a:r>
          </a:p>
          <a:p>
            <a:pPr algn="just"/>
            <a:r>
              <a:rPr lang="en-US" sz="2200" dirty="0">
                <a:latin typeface="Times New Roman" pitchFamily="18" charset="0"/>
                <a:cs typeface="Times New Roman" pitchFamily="18" charset="0"/>
              </a:rPr>
              <a:t>If the select line is low, then the output will be switched to D0 input, whereas if select line is high, then the output will be switched to D1 input.</a:t>
            </a:r>
            <a:endParaRPr lang="en-IN"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3659188"/>
            <a:ext cx="45529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E9B24142-3DA1-4CDD-B993-44EE090054D5}" type="datetime1">
              <a:rPr lang="en-US" smtClean="0"/>
              <a:t>10/1/2021</a:t>
            </a:fld>
            <a:endParaRPr lang="en-US"/>
          </a:p>
        </p:txBody>
      </p:sp>
      <p:sp>
        <p:nvSpPr>
          <p:cNvPr id="4" name="Footer Placeholder 3"/>
          <p:cNvSpPr>
            <a:spLocks noGrp="1"/>
          </p:cNvSpPr>
          <p:nvPr>
            <p:ph type="ftr" sz="quarter" idx="11"/>
          </p:nvPr>
        </p:nvSpPr>
        <p:spPr>
          <a:xfrm>
            <a:off x="3124200" y="6356350"/>
            <a:ext cx="3657600" cy="365125"/>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1237673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782" y="1105693"/>
            <a:ext cx="8229600" cy="4830763"/>
          </a:xfrm>
        </p:spPr>
        <p:txBody>
          <a:bodyPr>
            <a:noAutofit/>
          </a:bodyPr>
          <a:lstStyle/>
          <a:p>
            <a:pPr algn="just"/>
            <a:r>
              <a:rPr lang="en-US" sz="2200" dirty="0">
                <a:latin typeface="Times New Roman" pitchFamily="18" charset="0"/>
                <a:cs typeface="Times New Roman" pitchFamily="18" charset="0"/>
              </a:rPr>
              <a:t>From the truth table the Boolean expression of the output is given as: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Truth Table :</a:t>
            </a:r>
            <a:endParaRPr lang="en-US" sz="2200" dirty="0"/>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It consists of two AND gates, one NOT gate and one OR gate. When the select line, S=0, the output of the upper AND gate is zero, but the lower AND gate is D0.</a:t>
            </a:r>
            <a:endParaRPr lang="en-US"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 </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2996952"/>
            <a:ext cx="3241179" cy="181927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3103" y="1823357"/>
            <a:ext cx="1828800" cy="381000"/>
          </a:xfrm>
          <a:prstGeom prst="rect">
            <a:avLst/>
          </a:prstGeom>
        </p:spPr>
      </p:pic>
      <p:sp>
        <p:nvSpPr>
          <p:cNvPr id="2" name="Date Placeholder 1"/>
          <p:cNvSpPr>
            <a:spLocks noGrp="1"/>
          </p:cNvSpPr>
          <p:nvPr>
            <p:ph type="dt" sz="half" idx="10"/>
          </p:nvPr>
        </p:nvSpPr>
        <p:spPr/>
        <p:txBody>
          <a:bodyPr/>
          <a:lstStyle/>
          <a:p>
            <a:fld id="{18CF08F4-4963-4323-BFC6-F379DD734A11}" type="datetime1">
              <a:rPr lang="en-US" smtClean="0"/>
              <a:t>10/1/2021</a:t>
            </a:fld>
            <a:endParaRPr lang="en-US"/>
          </a:p>
        </p:txBody>
      </p:sp>
      <p:sp>
        <p:nvSpPr>
          <p:cNvPr id="4" name="Footer Placeholder 3"/>
          <p:cNvSpPr>
            <a:spLocks noGrp="1"/>
          </p:cNvSpPr>
          <p:nvPr>
            <p:ph type="ftr" sz="quarter" idx="11"/>
          </p:nvPr>
        </p:nvSpPr>
        <p:spPr>
          <a:xfrm>
            <a:off x="3124200" y="6477000"/>
            <a:ext cx="3581400" cy="244475"/>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1314524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2200" dirty="0">
                <a:latin typeface="Times New Roman" pitchFamily="18" charset="0"/>
                <a:cs typeface="Times New Roman" pitchFamily="18" charset="0"/>
              </a:rPr>
              <a:t>Thus, the output generated by the OR gate is equal to D0. Similarly, when S=1, the output of the lower AND gate is zero, but the output of upper AND gate is D1. Therefore, the output of the OR gate is D1. Thus, the above given Boolean expression is satisfied by this circuit.</a:t>
            </a:r>
          </a:p>
          <a:p>
            <a:pPr marL="0" indent="0" algn="just">
              <a:lnSpc>
                <a:spcPct val="150000"/>
              </a:lnSpc>
              <a:buNone/>
            </a:pPr>
            <a:r>
              <a:rPr lang="en-US" sz="2200" dirty="0">
                <a:latin typeface="Times New Roman" pitchFamily="18" charset="0"/>
                <a:cs typeface="Times New Roman" pitchFamily="18" charset="0"/>
                <a:hlinkClick r:id="rId2"/>
              </a:rPr>
              <a:t/>
            </a:r>
            <a:br>
              <a:rPr lang="en-US" sz="2200" dirty="0">
                <a:latin typeface="Times New Roman" pitchFamily="18" charset="0"/>
                <a:cs typeface="Times New Roman" pitchFamily="18" charset="0"/>
                <a:hlinkClick r:id="rId2"/>
              </a:rPr>
            </a:br>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3356992"/>
            <a:ext cx="5029200" cy="2286000"/>
          </a:xfrm>
          <a:prstGeom prst="rect">
            <a:avLst/>
          </a:prstGeom>
        </p:spPr>
      </p:pic>
      <p:sp>
        <p:nvSpPr>
          <p:cNvPr id="2" name="Date Placeholder 1"/>
          <p:cNvSpPr>
            <a:spLocks noGrp="1"/>
          </p:cNvSpPr>
          <p:nvPr>
            <p:ph type="dt" sz="half" idx="10"/>
          </p:nvPr>
        </p:nvSpPr>
        <p:spPr/>
        <p:txBody>
          <a:bodyPr/>
          <a:lstStyle/>
          <a:p>
            <a:fld id="{C00D396E-0E34-4450-B124-ACC009E5CDD1}" type="datetime1">
              <a:rPr lang="en-US" smtClean="0"/>
              <a:t>10/1/2021</a:t>
            </a:fld>
            <a:endParaRPr lang="en-US"/>
          </a:p>
        </p:txBody>
      </p:sp>
      <p:sp>
        <p:nvSpPr>
          <p:cNvPr id="4" name="Footer Placeholder 3"/>
          <p:cNvSpPr>
            <a:spLocks noGrp="1"/>
          </p:cNvSpPr>
          <p:nvPr>
            <p:ph type="ftr" sz="quarter" idx="11"/>
          </p:nvPr>
        </p:nvSpPr>
        <p:spPr>
          <a:xfrm>
            <a:off x="3124200" y="6421092"/>
            <a:ext cx="3886200" cy="300383"/>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2955490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7163"/>
            <a:ext cx="8229600" cy="4754563"/>
          </a:xfrm>
        </p:spPr>
        <p:txBody>
          <a:bodyPr>
            <a:normAutofit/>
          </a:bodyPr>
          <a:lstStyle/>
          <a:p>
            <a:pPr algn="just">
              <a:lnSpc>
                <a:spcPct val="150000"/>
              </a:lnSpc>
            </a:pPr>
            <a:r>
              <a:rPr lang="en-US" sz="2200" b="1" u="sng" dirty="0">
                <a:latin typeface="Times New Roman" pitchFamily="18" charset="0"/>
                <a:cs typeface="Times New Roman" pitchFamily="18" charset="0"/>
              </a:rPr>
              <a:t>4*1 MUX :</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 4-to-1 multiplexer consists four data input lines as D0 to D3, two select lines as S0 and S1 and a single output line Y. The select lines S1 and S2 select one of the four input lines to connect the output line. The particular input combination on select lines selects one of input (D0 through D3). output.</a:t>
            </a:r>
          </a:p>
          <a:p>
            <a:pPr>
              <a:lnSpc>
                <a:spcPct val="150000"/>
              </a:lnSpc>
            </a:pPr>
            <a:endParaRPr lang="en-IN" sz="1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672" y="3356992"/>
            <a:ext cx="3105150" cy="2714625"/>
          </a:xfrm>
          <a:prstGeom prst="rect">
            <a:avLst/>
          </a:prstGeom>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3641" y="3356992"/>
            <a:ext cx="39243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B6453BDA-B10B-43D4-B3D4-88C58BFEC9A4}" type="datetime1">
              <a:rPr lang="en-US" smtClean="0"/>
              <a:t>10/1/2021</a:t>
            </a:fld>
            <a:endParaRPr lang="en-US"/>
          </a:p>
        </p:txBody>
      </p:sp>
      <p:sp>
        <p:nvSpPr>
          <p:cNvPr id="4" name="Footer Placeholder 3"/>
          <p:cNvSpPr>
            <a:spLocks noGrp="1"/>
          </p:cNvSpPr>
          <p:nvPr>
            <p:ph type="ftr" sz="quarter" idx="11"/>
          </p:nvPr>
        </p:nvSpPr>
        <p:spPr>
          <a:xfrm>
            <a:off x="3124200" y="6388889"/>
            <a:ext cx="3581400" cy="332586"/>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160926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9024"/>
            <a:ext cx="8229600" cy="5037139"/>
          </a:xfrm>
        </p:spPr>
        <p:txBody>
          <a:bodyPr>
            <a:normAutofit/>
          </a:bodyPr>
          <a:lstStyle/>
          <a:p>
            <a:pPr algn="just"/>
            <a:r>
              <a:rPr lang="en-US" sz="2200" dirty="0">
                <a:latin typeface="Times New Roman" pitchFamily="18" charset="0"/>
                <a:cs typeface="Times New Roman" pitchFamily="18" charset="0"/>
              </a:rPr>
              <a:t>Boolean expression of this multiplexer is given as:</a:t>
            </a:r>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Multiplexer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1834914"/>
            <a:ext cx="3480792" cy="45401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2692155"/>
            <a:ext cx="6917842" cy="3260970"/>
          </a:xfrm>
          <a:prstGeom prst="rect">
            <a:avLst/>
          </a:prstGeom>
        </p:spPr>
      </p:pic>
      <p:sp>
        <p:nvSpPr>
          <p:cNvPr id="2" name="Date Placeholder 1"/>
          <p:cNvSpPr>
            <a:spLocks noGrp="1"/>
          </p:cNvSpPr>
          <p:nvPr>
            <p:ph type="dt" sz="half" idx="10"/>
          </p:nvPr>
        </p:nvSpPr>
        <p:spPr/>
        <p:txBody>
          <a:bodyPr/>
          <a:lstStyle/>
          <a:p>
            <a:fld id="{C9AD305A-AF34-401E-9DE8-E07955C312C5}" type="datetime1">
              <a:rPr lang="en-US" smtClean="0"/>
              <a:t>10/1/2021</a:t>
            </a:fld>
            <a:endParaRPr lang="en-US"/>
          </a:p>
        </p:txBody>
      </p:sp>
      <p:sp>
        <p:nvSpPr>
          <p:cNvPr id="4" name="Footer Placeholder 3"/>
          <p:cNvSpPr>
            <a:spLocks noGrp="1"/>
          </p:cNvSpPr>
          <p:nvPr>
            <p:ph type="ftr" sz="quarter" idx="11"/>
          </p:nvPr>
        </p:nvSpPr>
        <p:spPr>
          <a:xfrm>
            <a:off x="3124200" y="6356350"/>
            <a:ext cx="3733800" cy="365125"/>
          </a:xfrm>
        </p:spPr>
        <p:txBody>
          <a:bodyPr/>
          <a:lstStyle/>
          <a:p>
            <a:r>
              <a:rPr lang="fi-FI" dirty="0" smtClean="0"/>
              <a:t>Khyai Kandpal               DSD (KEC-302)                  UNIT- 2</a:t>
            </a:r>
            <a:endParaRPr lang="en-US" dirty="0"/>
          </a:p>
        </p:txBody>
      </p:sp>
    </p:spTree>
    <p:extLst>
      <p:ext uri="{BB962C8B-B14F-4D97-AF65-F5344CB8AC3E}">
        <p14:creationId xmlns:p14="http://schemas.microsoft.com/office/powerpoint/2010/main" val="2186808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algn="just">
              <a:lnSpc>
                <a:spcPct val="150000"/>
              </a:lnSpc>
            </a:pPr>
            <a:r>
              <a:rPr lang="en-US" sz="2200" dirty="0">
                <a:latin typeface="Times New Roman" pitchFamily="18" charset="0"/>
                <a:cs typeface="Times New Roman" pitchFamily="18" charset="0"/>
              </a:rPr>
              <a:t>A demultiplexer (or </a:t>
            </a:r>
            <a:r>
              <a:rPr lang="en-US" sz="2200" dirty="0" err="1">
                <a:latin typeface="Times New Roman" pitchFamily="18" charset="0"/>
                <a:cs typeface="Times New Roman" pitchFamily="18" charset="0"/>
              </a:rPr>
              <a:t>demux</a:t>
            </a:r>
            <a:r>
              <a:rPr lang="en-US" sz="2200" dirty="0">
                <a:latin typeface="Times New Roman" pitchFamily="18" charset="0"/>
                <a:cs typeface="Times New Roman" pitchFamily="18" charset="0"/>
              </a:rPr>
              <a:t>) is a device that takes a single input line and routes it to one of several digital output lines. A demultiplexer of 2</a:t>
            </a:r>
            <a:r>
              <a:rPr lang="en-US" sz="2200" baseline="30000" dirty="0">
                <a:latin typeface="Times New Roman" pitchFamily="18" charset="0"/>
                <a:cs typeface="Times New Roman" pitchFamily="18" charset="0"/>
              </a:rPr>
              <a:t>n</a:t>
            </a:r>
            <a:r>
              <a:rPr lang="en-US" sz="2200" dirty="0">
                <a:latin typeface="Times New Roman" pitchFamily="18" charset="0"/>
                <a:cs typeface="Times New Roman" pitchFamily="18" charset="0"/>
              </a:rPr>
              <a:t> outputs has n select lines, which are used to select which output line to send the input. A demultiplexer is also called a data distributor.</a:t>
            </a:r>
          </a:p>
          <a:p>
            <a:pPr algn="just">
              <a:lnSpc>
                <a:spcPct val="150000"/>
              </a:lnSpc>
            </a:pPr>
            <a:endParaRPr lang="en-IN"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dirty="0"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err="1">
                <a:latin typeface="Times New Roman" pitchFamily="18" charset="0"/>
                <a:cs typeface="Times New Roman" pitchFamily="18" charset="0"/>
              </a:rPr>
              <a:t>Demultiplexer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object 3"/>
          <p:cNvSpPr/>
          <p:nvPr/>
        </p:nvSpPr>
        <p:spPr>
          <a:xfrm>
            <a:off x="2362200" y="3124200"/>
            <a:ext cx="5333998" cy="2819400"/>
          </a:xfrm>
          <a:prstGeom prst="rect">
            <a:avLst/>
          </a:prstGeom>
          <a:blipFill>
            <a:blip r:embed="rId3" cstate="print"/>
            <a:stretch>
              <a:fillRect/>
            </a:stretch>
          </a:blipFill>
        </p:spPr>
        <p:txBody>
          <a:bodyPr wrap="square" lIns="0" tIns="0" rIns="0" bIns="0" rtlCol="0"/>
          <a:lstStyle/>
          <a:p>
            <a:endParaRPr/>
          </a:p>
        </p:txBody>
      </p:sp>
      <p:sp>
        <p:nvSpPr>
          <p:cNvPr id="2" name="Date Placeholder 1"/>
          <p:cNvSpPr>
            <a:spLocks noGrp="1"/>
          </p:cNvSpPr>
          <p:nvPr>
            <p:ph type="dt" sz="half" idx="10"/>
          </p:nvPr>
        </p:nvSpPr>
        <p:spPr/>
        <p:txBody>
          <a:bodyPr/>
          <a:lstStyle/>
          <a:p>
            <a:fld id="{43FFA2CC-8C56-4218-A1AD-0180C05BABD2}" type="datetime1">
              <a:rPr lang="en-US" smtClean="0"/>
              <a:t>10/1/2021</a:t>
            </a:fld>
            <a:endParaRPr lang="en-US"/>
          </a:p>
        </p:txBody>
      </p:sp>
      <p:sp>
        <p:nvSpPr>
          <p:cNvPr id="4" name="Footer Placeholder 3"/>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4237982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lnSpc>
                <a:spcPct val="150000"/>
              </a:lnSpc>
            </a:pPr>
            <a:r>
              <a:rPr lang="en-US" sz="2200" dirty="0">
                <a:solidFill>
                  <a:srgbClr val="000000"/>
                </a:solidFill>
                <a:latin typeface="Times New Roman"/>
                <a:cs typeface="Times New Roman"/>
              </a:rPr>
              <a:t>A </a:t>
            </a:r>
            <a:r>
              <a:rPr lang="en-US" sz="2200" i="1" spc="-5" dirty="0">
                <a:solidFill>
                  <a:srgbClr val="000000"/>
                </a:solidFill>
                <a:latin typeface="Times New Roman"/>
                <a:cs typeface="Times New Roman"/>
              </a:rPr>
              <a:t>decoder is </a:t>
            </a:r>
            <a:r>
              <a:rPr lang="en-US" sz="2200" dirty="0">
                <a:solidFill>
                  <a:srgbClr val="000000"/>
                </a:solidFill>
                <a:latin typeface="Times New Roman"/>
                <a:cs typeface="Times New Roman"/>
              </a:rPr>
              <a:t>a </a:t>
            </a:r>
            <a:r>
              <a:rPr lang="en-US" sz="2200" spc="-5" dirty="0">
                <a:solidFill>
                  <a:srgbClr val="000000"/>
                </a:solidFill>
                <a:latin typeface="Times New Roman"/>
                <a:cs typeface="Times New Roman"/>
              </a:rPr>
              <a:t>combinational circuit that converts binary  information </a:t>
            </a:r>
            <a:r>
              <a:rPr lang="en-US" sz="2200" dirty="0">
                <a:solidFill>
                  <a:srgbClr val="000000"/>
                </a:solidFill>
                <a:latin typeface="Times New Roman"/>
                <a:cs typeface="Times New Roman"/>
              </a:rPr>
              <a:t>from </a:t>
            </a:r>
            <a:r>
              <a:rPr lang="en-US" sz="2200" i="1" dirty="0">
                <a:solidFill>
                  <a:srgbClr val="000000"/>
                </a:solidFill>
                <a:latin typeface="Times New Roman"/>
                <a:cs typeface="Times New Roman"/>
              </a:rPr>
              <a:t>n </a:t>
            </a:r>
            <a:r>
              <a:rPr lang="en-US" sz="2200" spc="-5" dirty="0">
                <a:solidFill>
                  <a:srgbClr val="000000"/>
                </a:solidFill>
                <a:latin typeface="Times New Roman"/>
                <a:cs typeface="Times New Roman"/>
              </a:rPr>
              <a:t>input lines to </a:t>
            </a:r>
            <a:r>
              <a:rPr lang="en-US" sz="2200" dirty="0">
                <a:solidFill>
                  <a:srgbClr val="000000"/>
                </a:solidFill>
                <a:latin typeface="Times New Roman"/>
                <a:cs typeface="Times New Roman"/>
              </a:rPr>
              <a:t>a </a:t>
            </a:r>
            <a:r>
              <a:rPr lang="en-US" sz="2200" spc="-5" dirty="0">
                <a:solidFill>
                  <a:srgbClr val="000000"/>
                </a:solidFill>
                <a:latin typeface="Times New Roman"/>
                <a:cs typeface="Times New Roman"/>
              </a:rPr>
              <a:t>maximum </a:t>
            </a:r>
            <a:r>
              <a:rPr lang="en-US" sz="2200" dirty="0">
                <a:solidFill>
                  <a:srgbClr val="000000"/>
                </a:solidFill>
                <a:latin typeface="Times New Roman"/>
                <a:cs typeface="Times New Roman"/>
              </a:rPr>
              <a:t>of 2</a:t>
            </a:r>
            <a:r>
              <a:rPr lang="en-US" sz="2200" baseline="24305" dirty="0">
                <a:solidFill>
                  <a:srgbClr val="000000"/>
                </a:solidFill>
                <a:latin typeface="Times New Roman"/>
                <a:cs typeface="Times New Roman"/>
              </a:rPr>
              <a:t>n </a:t>
            </a:r>
            <a:r>
              <a:rPr lang="en-US" sz="2200" spc="-5" dirty="0">
                <a:solidFill>
                  <a:srgbClr val="000000"/>
                </a:solidFill>
                <a:latin typeface="Times New Roman"/>
                <a:cs typeface="Times New Roman"/>
              </a:rPr>
              <a:t>unique </a:t>
            </a:r>
            <a:r>
              <a:rPr lang="en-US" sz="2200" spc="590" dirty="0">
                <a:solidFill>
                  <a:srgbClr val="000000"/>
                </a:solidFill>
                <a:latin typeface="Times New Roman"/>
                <a:cs typeface="Times New Roman"/>
              </a:rPr>
              <a:t> </a:t>
            </a:r>
            <a:r>
              <a:rPr lang="en-US" sz="2200" spc="-5" dirty="0">
                <a:solidFill>
                  <a:srgbClr val="000000"/>
                </a:solidFill>
                <a:latin typeface="Times New Roman"/>
                <a:cs typeface="Times New Roman"/>
              </a:rPr>
              <a:t>output</a:t>
            </a:r>
            <a:r>
              <a:rPr lang="en-US" sz="2200" spc="-10" dirty="0">
                <a:solidFill>
                  <a:srgbClr val="000000"/>
                </a:solidFill>
                <a:latin typeface="Times New Roman"/>
                <a:cs typeface="Times New Roman"/>
              </a:rPr>
              <a:t> </a:t>
            </a:r>
            <a:r>
              <a:rPr lang="en-US" sz="2200" spc="-5" dirty="0">
                <a:solidFill>
                  <a:srgbClr val="000000"/>
                </a:solidFill>
                <a:latin typeface="Times New Roman"/>
                <a:cs typeface="Times New Roman"/>
              </a:rPr>
              <a:t>lines.</a:t>
            </a:r>
            <a:endParaRPr lang="en-IN" sz="2200" dirty="0"/>
          </a:p>
          <a:p>
            <a:endParaRPr lang="en-IN" sz="2200" dirty="0"/>
          </a:p>
        </p:txBody>
      </p:sp>
      <p:sp>
        <p:nvSpPr>
          <p:cNvPr id="6" name="Slide Number Placeholder 5"/>
          <p:cNvSpPr>
            <a:spLocks noGrp="1"/>
          </p:cNvSpPr>
          <p:nvPr>
            <p:ph type="sldNum" sz="quarter" idx="12"/>
          </p:nvPr>
        </p:nvSpPr>
        <p:spPr/>
        <p:txBody>
          <a:bodyPr/>
          <a:lstStyle/>
          <a:p>
            <a:fld id="{B6F15528-21DE-4FAA-801E-634DDDAF4B2B}" type="slidenum">
              <a:rPr lang="en-US" dirty="0"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Decoder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pSp>
        <p:nvGrpSpPr>
          <p:cNvPr id="4" name="object 3"/>
          <p:cNvGrpSpPr/>
          <p:nvPr/>
        </p:nvGrpSpPr>
        <p:grpSpPr>
          <a:xfrm>
            <a:off x="1676400" y="2438398"/>
            <a:ext cx="6210300" cy="3140075"/>
            <a:chOff x="914400" y="2438400"/>
            <a:chExt cx="6210300" cy="3140075"/>
          </a:xfrm>
        </p:grpSpPr>
        <p:sp>
          <p:nvSpPr>
            <p:cNvPr id="11" name="object 4"/>
            <p:cNvSpPr/>
            <p:nvPr/>
          </p:nvSpPr>
          <p:spPr>
            <a:xfrm>
              <a:off x="2819400" y="2438400"/>
              <a:ext cx="4305298" cy="2722562"/>
            </a:xfrm>
            <a:prstGeom prst="rect">
              <a:avLst/>
            </a:prstGeom>
            <a:blipFill>
              <a:blip r:embed="rId3" cstate="print"/>
              <a:stretch>
                <a:fillRect/>
              </a:stretch>
            </a:blipFill>
          </p:spPr>
          <p:txBody>
            <a:bodyPr wrap="square" lIns="0" tIns="0" rIns="0" bIns="0" rtlCol="0"/>
            <a:lstStyle/>
            <a:p>
              <a:endParaRPr/>
            </a:p>
          </p:txBody>
        </p:sp>
        <p:sp>
          <p:nvSpPr>
            <p:cNvPr id="12" name="object 5"/>
            <p:cNvSpPr/>
            <p:nvPr/>
          </p:nvSpPr>
          <p:spPr>
            <a:xfrm>
              <a:off x="914400" y="4572000"/>
              <a:ext cx="2038350" cy="1006474"/>
            </a:xfrm>
            <a:prstGeom prst="rect">
              <a:avLst/>
            </a:prstGeom>
            <a:blipFill>
              <a:blip r:embed="rId4" cstate="print"/>
              <a:stretch>
                <a:fillRect/>
              </a:stretch>
            </a:blipFill>
          </p:spPr>
          <p:txBody>
            <a:bodyPr wrap="square" lIns="0" tIns="0" rIns="0" bIns="0" rtlCol="0"/>
            <a:lstStyle/>
            <a:p>
              <a:endParaRPr/>
            </a:p>
          </p:txBody>
        </p:sp>
      </p:grpSp>
      <p:sp>
        <p:nvSpPr>
          <p:cNvPr id="2" name="Date Placeholder 1"/>
          <p:cNvSpPr>
            <a:spLocks noGrp="1"/>
          </p:cNvSpPr>
          <p:nvPr>
            <p:ph type="dt" sz="half" idx="10"/>
          </p:nvPr>
        </p:nvSpPr>
        <p:spPr/>
        <p:txBody>
          <a:bodyPr/>
          <a:lstStyle/>
          <a:p>
            <a:fld id="{2FAE9A4E-5354-4995-91D3-DE0E36E98589}" type="datetime1">
              <a:rPr lang="en-US" smtClean="0"/>
              <a:t>10/1/2021</a:t>
            </a:fld>
            <a:endParaRPr lang="en-US"/>
          </a:p>
        </p:txBody>
      </p:sp>
      <p:sp>
        <p:nvSpPr>
          <p:cNvPr id="5" name="Footer Placeholder 4"/>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676801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dirty="0"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Decoder</a:t>
            </a:r>
            <a:r>
              <a:rPr lang="en-US" sz="2400" b="1"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object 2"/>
          <p:cNvSpPr/>
          <p:nvPr/>
        </p:nvSpPr>
        <p:spPr>
          <a:xfrm>
            <a:off x="723900" y="1066800"/>
            <a:ext cx="7696198" cy="5105400"/>
          </a:xfrm>
          <a:prstGeom prst="rect">
            <a:avLst/>
          </a:prstGeom>
          <a:blipFill>
            <a:blip r:embed="rId3" cstate="print"/>
            <a:stretch>
              <a:fillRect/>
            </a:stretch>
          </a:blipFill>
        </p:spPr>
        <p:txBody>
          <a:bodyPr wrap="square" lIns="0" tIns="0" rIns="0" bIns="0" rtlCol="0"/>
          <a:lstStyle/>
          <a:p>
            <a:endParaRPr/>
          </a:p>
        </p:txBody>
      </p:sp>
      <p:sp>
        <p:nvSpPr>
          <p:cNvPr id="2" name="Date Placeholder 1"/>
          <p:cNvSpPr>
            <a:spLocks noGrp="1"/>
          </p:cNvSpPr>
          <p:nvPr>
            <p:ph type="dt" sz="half" idx="10"/>
          </p:nvPr>
        </p:nvSpPr>
        <p:spPr/>
        <p:txBody>
          <a:bodyPr/>
          <a:lstStyle/>
          <a:p>
            <a:fld id="{3B3D4E8B-2CA6-4874-98AB-F1D47D9EC5D8}" type="datetime1">
              <a:rPr lang="en-US" smtClean="0"/>
              <a:t>10/1/2021</a:t>
            </a:fld>
            <a:endParaRPr lang="en-US"/>
          </a:p>
        </p:txBody>
      </p:sp>
      <p:sp>
        <p:nvSpPr>
          <p:cNvPr id="3" name="Footer Placeholder 2"/>
          <p:cNvSpPr>
            <a:spLocks noGrp="1"/>
          </p:cNvSpPr>
          <p:nvPr>
            <p:ph type="ftr" sz="quarter" idx="11"/>
          </p:nvPr>
        </p:nvSpPr>
        <p:spPr/>
        <p:txBody>
          <a:bodyPr/>
          <a:lstStyle/>
          <a:p>
            <a:r>
              <a:rPr lang="fi-FI" smtClean="0"/>
              <a:t>Khyai Kandpal               DSD (KEC-302)                  UNIT- 2</a:t>
            </a:r>
            <a:endParaRPr lang="en-US"/>
          </a:p>
        </p:txBody>
      </p:sp>
    </p:spTree>
    <p:extLst>
      <p:ext uri="{BB962C8B-B14F-4D97-AF65-F5344CB8AC3E}">
        <p14:creationId xmlns:p14="http://schemas.microsoft.com/office/powerpoint/2010/main" val="28716848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D9E0F-260B-4F62-B16E-B31AED7AB01A}" type="datetime1">
              <a:rPr lang="en-US" smtClean="0"/>
              <a:t>10/1/2021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151" y="1206021"/>
            <a:ext cx="8229600" cy="452596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Types of Number Systems</a:t>
            </a:r>
          </a:p>
          <a:p>
            <a:pPr marL="0" indent="0">
              <a:buNone/>
            </a:pPr>
            <a:r>
              <a:rPr lang="en-US" sz="2200" dirty="0">
                <a:latin typeface="Times New Roman" panose="02020603050405020304" pitchFamily="18" charset="0"/>
                <a:cs typeface="Times New Roman" panose="02020603050405020304" pitchFamily="18" charset="0"/>
              </a:rPr>
              <a:t>Some of the important types of number system </a:t>
            </a:r>
            <a:r>
              <a:rPr lang="en-US" sz="2200" dirty="0" smtClean="0">
                <a:latin typeface="Times New Roman" panose="02020603050405020304" pitchFamily="18" charset="0"/>
                <a:cs typeface="Times New Roman" panose="02020603050405020304" pitchFamily="18" charset="0"/>
              </a:rPr>
              <a:t>are: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Decimal Number System</a:t>
            </a:r>
          </a:p>
          <a:p>
            <a:r>
              <a:rPr lang="en-US" sz="2200" dirty="0">
                <a:latin typeface="Times New Roman" panose="02020603050405020304" pitchFamily="18" charset="0"/>
                <a:cs typeface="Times New Roman" panose="02020603050405020304" pitchFamily="18" charset="0"/>
              </a:rPr>
              <a:t>Binary Number System</a:t>
            </a:r>
          </a:p>
          <a:p>
            <a:r>
              <a:rPr lang="en-US" sz="2200" dirty="0">
                <a:latin typeface="Times New Roman" panose="02020603050405020304" pitchFamily="18" charset="0"/>
                <a:cs typeface="Times New Roman" panose="02020603050405020304" pitchFamily="18" charset="0"/>
              </a:rPr>
              <a:t>Octal Number System</a:t>
            </a:r>
          </a:p>
          <a:p>
            <a:r>
              <a:rPr lang="en-US" sz="2200" dirty="0">
                <a:latin typeface="Times New Roman" panose="02020603050405020304" pitchFamily="18" charset="0"/>
                <a:cs typeface="Times New Roman" panose="02020603050405020304" pitchFamily="18" charset="0"/>
              </a:rPr>
              <a:t>Hexadecimal Number System</a:t>
            </a:r>
          </a:p>
          <a:p>
            <a:pPr marL="0" indent="0" algn="just">
              <a:buNone/>
            </a:pPr>
            <a:endParaRPr lang="en-US" sz="1800" dirty="0" smtClean="0"/>
          </a:p>
          <a:p>
            <a:pPr marL="0" indent="0" algn="just">
              <a:buNone/>
            </a:pPr>
            <a:endParaRPr lang="en-US" sz="1800" dirty="0" smtClean="0"/>
          </a:p>
          <a:p>
            <a:pPr marL="0" indent="0" algn="just">
              <a:buNone/>
            </a:pPr>
            <a:endParaRPr lang="en-US" sz="1800" dirty="0"/>
          </a:p>
        </p:txBody>
      </p:sp>
      <p:sp>
        <p:nvSpPr>
          <p:cNvPr id="4" name="Date Placeholder 3"/>
          <p:cNvSpPr>
            <a:spLocks noGrp="1"/>
          </p:cNvSpPr>
          <p:nvPr>
            <p:ph type="dt" sz="half" idx="10"/>
          </p:nvPr>
        </p:nvSpPr>
        <p:spPr/>
        <p:txBody>
          <a:bodyPr/>
          <a:lstStyle/>
          <a:p>
            <a:fld id="{FBBD309D-5C70-4A3E-8251-8C47D607D15D}"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NUMBER SYSTEMS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a:picLocks noChangeAspect="1"/>
          </p:cNvPicPr>
          <p:nvPr/>
        </p:nvPicPr>
        <p:blipFill>
          <a:blip r:embed="rId3"/>
          <a:stretch>
            <a:fillRect/>
          </a:stretch>
        </p:blipFill>
        <p:spPr>
          <a:xfrm>
            <a:off x="1356814" y="3733800"/>
            <a:ext cx="6644185" cy="221264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CCF895-8969-4F0A-BC3F-D78197E81D08}"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anose="02020603050405020304" pitchFamily="18" charset="0"/>
                <a:cs typeface="Times New Roman" panose="02020603050405020304" pitchFamily="18" charset="0"/>
              </a:rPr>
              <a:t>DECIMAL NUMBER SYSTEMS</a:t>
            </a:r>
            <a:endParaRPr lang="en-US" sz="3200" b="1"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192411"/>
            <a:ext cx="8229600" cy="4525963"/>
          </a:xfrm>
        </p:spPr>
        <p:txBody>
          <a:bodyPr/>
          <a:lstStyle/>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number system is having digit 0, 1, 2, 3, 4, 5, 6, 7, 8, 9;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number system is known as a decimal number system because total ten digits are involved</a:t>
            </a:r>
            <a:r>
              <a:rPr lang="en-US" sz="2200" dirty="0" smtClean="0">
                <a:latin typeface="Times New Roman" panose="02020603050405020304" pitchFamily="18" charset="0"/>
                <a:cs typeface="Times New Roman" panose="02020603050405020304" pitchFamily="18" charset="0"/>
              </a:rPr>
              <a:t>. </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base of the decimal number system is 10.</a:t>
            </a:r>
          </a:p>
          <a:p>
            <a:endParaRPr lang="en-US" dirty="0"/>
          </a:p>
        </p:txBody>
      </p:sp>
      <p:pic>
        <p:nvPicPr>
          <p:cNvPr id="9" name="Picture 8"/>
          <p:cNvPicPr>
            <a:picLocks noChangeAspect="1"/>
          </p:cNvPicPr>
          <p:nvPr/>
        </p:nvPicPr>
        <p:blipFill>
          <a:blip r:embed="rId3"/>
          <a:stretch>
            <a:fillRect/>
          </a:stretch>
        </p:blipFill>
        <p:spPr>
          <a:xfrm>
            <a:off x="1828800" y="3657600"/>
            <a:ext cx="4991100" cy="838200"/>
          </a:xfrm>
          <a:prstGeom prst="rect">
            <a:avLst/>
          </a:prstGeom>
        </p:spPr>
      </p:pic>
      <p:pic>
        <p:nvPicPr>
          <p:cNvPr id="10" name="Picture 9"/>
          <p:cNvPicPr>
            <a:picLocks noChangeAspect="1"/>
          </p:cNvPicPr>
          <p:nvPr/>
        </p:nvPicPr>
        <p:blipFill>
          <a:blip r:embed="rId4"/>
          <a:stretch>
            <a:fillRect/>
          </a:stretch>
        </p:blipFill>
        <p:spPr>
          <a:xfrm>
            <a:off x="457200" y="3224924"/>
            <a:ext cx="8071507" cy="2901239"/>
          </a:xfrm>
          <a:prstGeom prst="rect">
            <a:avLst/>
          </a:prstGeom>
        </p:spPr>
      </p:pic>
    </p:spTree>
    <p:extLst>
      <p:ext uri="{BB962C8B-B14F-4D97-AF65-F5344CB8AC3E}">
        <p14:creationId xmlns:p14="http://schemas.microsoft.com/office/powerpoint/2010/main" val="3862237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E20D0E-3176-47FE-9115-18916BFC0B22}"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anose="02020603050405020304" pitchFamily="18" charset="0"/>
                <a:cs typeface="Times New Roman" panose="02020603050405020304" pitchFamily="18" charset="0"/>
              </a:rPr>
              <a:t>BINARY NUMBER SYSTEMS</a:t>
            </a:r>
            <a:endParaRPr lang="en-US" sz="3200" b="1"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066800"/>
            <a:ext cx="8229600" cy="505936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modern computers do not process decimal number; they work with another number system known as a binary number system which uses only two digits 0 and1</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base of binary number system is 2 because it has only two digit 0 and </a:t>
            </a:r>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digital electronic </a:t>
            </a:r>
            <a:r>
              <a:rPr lang="en-US" sz="2200" dirty="0" smtClean="0">
                <a:latin typeface="Times New Roman" panose="02020603050405020304" pitchFamily="18" charset="0"/>
                <a:cs typeface="Times New Roman" panose="02020603050405020304" pitchFamily="18" charset="0"/>
              </a:rPr>
              <a:t>equipment's </a:t>
            </a:r>
            <a:r>
              <a:rPr lang="en-US" sz="2200" dirty="0">
                <a:latin typeface="Times New Roman" panose="02020603050405020304" pitchFamily="18" charset="0"/>
                <a:cs typeface="Times New Roman" panose="02020603050405020304" pitchFamily="18" charset="0"/>
              </a:rPr>
              <a:t>are works on the binary number system and hence the decimal number system is converted into binary system</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The table is shown below the decimal, binary, octal, and hexadecimal numbers from 0 to 15 and their equivalent binary number.</a:t>
            </a:r>
          </a:p>
          <a:p>
            <a:pPr marL="0" indent="0">
              <a:buNone/>
            </a:pPr>
            <a:endParaRPr lang="en-US" dirty="0"/>
          </a:p>
        </p:txBody>
      </p:sp>
    </p:spTree>
    <p:extLst>
      <p:ext uri="{BB962C8B-B14F-4D97-AF65-F5344CB8AC3E}">
        <p14:creationId xmlns:p14="http://schemas.microsoft.com/office/powerpoint/2010/main" val="1137675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371600" y="2821730"/>
            <a:ext cx="6979408" cy="3931590"/>
          </a:xfrm>
          <a:prstGeom prst="rect">
            <a:avLst/>
          </a:prstGeom>
        </p:spPr>
      </p:pic>
      <p:sp>
        <p:nvSpPr>
          <p:cNvPr id="4" name="Date Placeholder 3"/>
          <p:cNvSpPr>
            <a:spLocks noGrp="1"/>
          </p:cNvSpPr>
          <p:nvPr>
            <p:ph type="dt" sz="half" idx="10"/>
          </p:nvPr>
        </p:nvSpPr>
        <p:spPr/>
        <p:txBody>
          <a:bodyPr/>
          <a:lstStyle/>
          <a:p>
            <a:fld id="{3D31D562-BFEC-4297-89B7-C9D533D65EAD}"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anose="02020603050405020304" pitchFamily="18" charset="0"/>
                <a:cs typeface="Times New Roman" panose="02020603050405020304" pitchFamily="18" charset="0"/>
              </a:rPr>
              <a:t>BINARY NUMBER SYSTEMS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Content Placeholder 1"/>
          <p:cNvPicPr>
            <a:picLocks noChangeAspect="1"/>
          </p:cNvPicPr>
          <p:nvPr/>
        </p:nvPicPr>
        <p:blipFill>
          <a:blip r:embed="rId4"/>
          <a:stretch>
            <a:fillRect/>
          </a:stretch>
        </p:blipFill>
        <p:spPr>
          <a:xfrm>
            <a:off x="1340608" y="685798"/>
            <a:ext cx="7010400" cy="2971801"/>
          </a:xfrm>
          <a:prstGeom prst="rect">
            <a:avLst/>
          </a:prstGeom>
        </p:spPr>
      </p:pic>
    </p:spTree>
    <p:extLst>
      <p:ext uri="{BB962C8B-B14F-4D97-AF65-F5344CB8AC3E}">
        <p14:creationId xmlns:p14="http://schemas.microsoft.com/office/powerpoint/2010/main" val="396894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F15420-AA1F-4D0E-8601-5FC673623A9A}"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anose="02020603050405020304" pitchFamily="18" charset="0"/>
                <a:cs typeface="Times New Roman" panose="02020603050405020304" pitchFamily="18" charset="0"/>
              </a:rPr>
              <a:t>OCTAL NUMBERS</a:t>
            </a:r>
            <a:endParaRPr lang="en-US" sz="3200" b="1"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990600"/>
            <a:ext cx="8229600" cy="513556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base of a number system is equal to the number of digits used, i.e., for decimal number system the base is ten while for the binary system the base is two. The octal system has the base of eight as it uses eight digits 0, 1, 2, 3, 4, 5, 6, 7.</a:t>
            </a:r>
          </a:p>
          <a:p>
            <a:pPr algn="just"/>
            <a:r>
              <a:rPr lang="en-US" sz="2200" dirty="0">
                <a:latin typeface="Times New Roman" panose="02020603050405020304" pitchFamily="18" charset="0"/>
                <a:cs typeface="Times New Roman" panose="02020603050405020304" pitchFamily="18" charset="0"/>
              </a:rPr>
              <a:t>All these digits from 0 to 7 have the same physical meaning as by decimal symbols, the next digit in the octal number is represented by 10, 11, 12, which are equivalent to decimal digits 8, 9, 10 respectively.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this way, the octal number 20 will represent the decimal digit and subsequently, 21, 22, 23.. Octal numbers will represent the decimal number digit 17, 18, 19… etc. and so on.</a:t>
            </a:r>
          </a:p>
          <a:p>
            <a:endParaRPr lang="en-US" dirty="0"/>
          </a:p>
        </p:txBody>
      </p:sp>
    </p:spTree>
    <p:extLst>
      <p:ext uri="{BB962C8B-B14F-4D97-AF65-F5344CB8AC3E}">
        <p14:creationId xmlns:p14="http://schemas.microsoft.com/office/powerpoint/2010/main" val="186807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C1A7B1-C3CE-4EEC-B763-7F7764CFE713}" type="datetime1">
              <a:rPr lang="en-US" smtClean="0"/>
              <a:t>10/1/2021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YADAV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smtClean="0">
              <a:latin typeface="Times New Roman" panose="02020603050405020304" pitchFamily="18" charset="0"/>
              <a:cs typeface="Times New Roman" panose="02020603050405020304" pitchFamily="18" charset="0"/>
            </a:endParaRPr>
          </a:p>
          <a:p>
            <a:pPr algn="ctr">
              <a:spcBef>
                <a:spcPct val="0"/>
              </a:spcBef>
              <a:defRPr/>
            </a:pPr>
            <a:r>
              <a:rPr lang="en-US" sz="3200" b="1" dirty="0" smtClean="0">
                <a:latin typeface="Times New Roman" panose="02020603050405020304" pitchFamily="18" charset="0"/>
                <a:cs typeface="Times New Roman" panose="02020603050405020304" pitchFamily="18" charset="0"/>
              </a:rPr>
              <a:t>HEXADECIMAL NUMBERS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457200" y="1219200"/>
            <a:ext cx="8229600" cy="490696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numbers are used extensively in </a:t>
            </a:r>
            <a:r>
              <a:rPr lang="en-US" sz="2200" dirty="0" smtClean="0">
                <a:latin typeface="Times New Roman" panose="02020603050405020304" pitchFamily="18" charset="0"/>
                <a:cs typeface="Times New Roman" panose="02020603050405020304" pitchFamily="18" charset="0"/>
              </a:rPr>
              <a:t>microprocessor. The </a:t>
            </a:r>
            <a:r>
              <a:rPr lang="en-US" sz="2200" dirty="0">
                <a:latin typeface="Times New Roman" panose="02020603050405020304" pitchFamily="18" charset="0"/>
                <a:cs typeface="Times New Roman" panose="02020603050405020304" pitchFamily="18" charset="0"/>
              </a:rPr>
              <a:t>hexadecimal number system has a base of 16, and hence it consists of the following sixteen number of digits.</a:t>
            </a:r>
          </a:p>
          <a:p>
            <a:pPr algn="just"/>
            <a:r>
              <a:rPr lang="en-US" sz="2200" dirty="0">
                <a:latin typeface="Times New Roman" panose="02020603050405020304" pitchFamily="18" charset="0"/>
                <a:cs typeface="Times New Roman" panose="02020603050405020304" pitchFamily="18" charset="0"/>
              </a:rPr>
              <a:t>0, 1, 2, 3,  4, 5, 6, 7, 8, 9, A, B, C, D, E,  F.</a:t>
            </a:r>
          </a:p>
          <a:p>
            <a:pPr algn="just"/>
            <a:r>
              <a:rPr lang="en-US" sz="2200" dirty="0">
                <a:latin typeface="Times New Roman" panose="02020603050405020304" pitchFamily="18" charset="0"/>
                <a:cs typeface="Times New Roman" panose="02020603050405020304" pitchFamily="18" charset="0"/>
              </a:rPr>
              <a:t>The size of the hexadecimal is much shorter than the binary number which makes them easy to write and remember</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Let 0000 to 000F representing hexadecimal numbers from zero to fifteen, then 0010, 0011, 0012, …etc. Will represent sixteen, seventeen, eighteen… etc. till 001F which represent thirty open and so on.</a:t>
            </a:r>
          </a:p>
          <a:p>
            <a:endParaRPr lang="en-US" dirty="0"/>
          </a:p>
        </p:txBody>
      </p:sp>
    </p:spTree>
    <p:extLst>
      <p:ext uri="{BB962C8B-B14F-4D97-AF65-F5344CB8AC3E}">
        <p14:creationId xmlns:p14="http://schemas.microsoft.com/office/powerpoint/2010/main" val="61446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1927</TotalTime>
  <Words>1731</Words>
  <Application>Microsoft Office PowerPoint</Application>
  <PresentationFormat>On-screen Show (4:3)</PresentationFormat>
  <Paragraphs>344</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250</cp:revision>
  <dcterms:created xsi:type="dcterms:W3CDTF">2006-08-16T00:00:00Z</dcterms:created>
  <dcterms:modified xsi:type="dcterms:W3CDTF">2021-10-01T11:14:25Z</dcterms:modified>
</cp:coreProperties>
</file>