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258" r:id="rId3"/>
    <p:sldId id="411" r:id="rId4"/>
    <p:sldId id="259" r:id="rId5"/>
    <p:sldId id="268" r:id="rId6"/>
    <p:sldId id="413" r:id="rId7"/>
    <p:sldId id="257" r:id="rId8"/>
    <p:sldId id="412" r:id="rId9"/>
    <p:sldId id="415" r:id="rId10"/>
    <p:sldId id="327" r:id="rId11"/>
    <p:sldId id="328" r:id="rId12"/>
    <p:sldId id="329" r:id="rId13"/>
    <p:sldId id="330" r:id="rId14"/>
    <p:sldId id="331" r:id="rId15"/>
    <p:sldId id="332" r:id="rId16"/>
    <p:sldId id="333" r:id="rId17"/>
    <p:sldId id="334" r:id="rId18"/>
    <p:sldId id="344" r:id="rId19"/>
    <p:sldId id="345" r:id="rId20"/>
    <p:sldId id="348" r:id="rId21"/>
    <p:sldId id="349" r:id="rId22"/>
    <p:sldId id="350" r:id="rId23"/>
    <p:sldId id="416" r:id="rId24"/>
    <p:sldId id="352" r:id="rId25"/>
    <p:sldId id="353" r:id="rId26"/>
    <p:sldId id="335" r:id="rId27"/>
    <p:sldId id="336" r:id="rId28"/>
    <p:sldId id="337" r:id="rId29"/>
    <p:sldId id="338" r:id="rId30"/>
    <p:sldId id="339" r:id="rId31"/>
    <p:sldId id="340" r:id="rId32"/>
    <p:sldId id="341" r:id="rId33"/>
    <p:sldId id="342" r:id="rId34"/>
    <p:sldId id="343" r:id="rId35"/>
    <p:sldId id="324" r:id="rId36"/>
    <p:sldId id="354" r:id="rId37"/>
    <p:sldId id="355" r:id="rId38"/>
    <p:sldId id="356" r:id="rId39"/>
    <p:sldId id="357" r:id="rId40"/>
    <p:sldId id="358" r:id="rId41"/>
    <p:sldId id="400" r:id="rId42"/>
    <p:sldId id="401"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414" r:id="rId59"/>
    <p:sldId id="375" r:id="rId60"/>
    <p:sldId id="376" r:id="rId61"/>
    <p:sldId id="377" r:id="rId62"/>
    <p:sldId id="378" r:id="rId63"/>
    <p:sldId id="379" r:id="rId64"/>
    <p:sldId id="380" r:id="rId65"/>
    <p:sldId id="381" r:id="rId66"/>
    <p:sldId id="382" r:id="rId67"/>
    <p:sldId id="383" r:id="rId68"/>
    <p:sldId id="385" r:id="rId69"/>
    <p:sldId id="275" r:id="rId70"/>
    <p:sldId id="404" r:id="rId71"/>
    <p:sldId id="405" r:id="rId72"/>
    <p:sldId id="406" r:id="rId73"/>
    <p:sldId id="273" r:id="rId74"/>
    <p:sldId id="417" r:id="rId75"/>
    <p:sldId id="264" r:id="rId76"/>
    <p:sldId id="402" r:id="rId77"/>
    <p:sldId id="403" r:id="rId78"/>
    <p:sldId id="419" r:id="rId79"/>
    <p:sldId id="420" r:id="rId80"/>
    <p:sldId id="408" r:id="rId81"/>
    <p:sldId id="409" r:id="rId82"/>
    <p:sldId id="274" r:id="rId83"/>
    <p:sldId id="267" r:id="rId84"/>
    <p:sldId id="418" r:id="rId85"/>
    <p:sldId id="265" r:id="rId86"/>
    <p:sldId id="407" r:id="rId87"/>
    <p:sldId id="28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p:cViewPr varScale="1">
        <p:scale>
          <a:sx n="64" d="100"/>
          <a:sy n="64" d="100"/>
        </p:scale>
        <p:origin x="-1518"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 xmlns:p14="http://schemas.microsoft.com/office/powerpoint/2010/main" val="85548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 xmlns:p14="http://schemas.microsoft.com/office/powerpoint/2010/main" val="234733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F877E-E541-4CF0-9C5D-FE57091354DE}" type="datetime1">
              <a:rPr lang="en-US" smtClean="0"/>
              <a:pPr/>
              <a:t>8/4/2021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E4FAD-F1CD-4000-9E76-3E09B5117EC1}" type="datetime1">
              <a:rPr lang="en-US" smtClean="0"/>
              <a:pPr/>
              <a:t>8/4/2021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F47AA-C66A-44B6-992B-77E30688C2B4}" type="datetime1">
              <a:rPr lang="en-US" smtClean="0"/>
              <a:pPr/>
              <a:t>8/4/2021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5DF74-0636-4B7E-B688-C92430C532AB}" type="datetime1">
              <a:rPr lang="en-US" smtClean="0"/>
              <a:pPr/>
              <a:t>8/4/2021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8/4/2021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C25C0-26E4-4740-A3C1-76DEBB26CA39}" type="datetime1">
              <a:rPr lang="en-US" smtClean="0"/>
              <a:pPr/>
              <a:t>8/4/2021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8002D-C390-4C4A-A039-214EA62E0C17}" type="datetime1">
              <a:rPr lang="en-US" smtClean="0"/>
              <a:pPr/>
              <a:t>8/4/2021</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104E6-E2C5-4135-B66B-A5DEB5F30595}" type="datetime1">
              <a:rPr lang="en-US" smtClean="0"/>
              <a:pPr/>
              <a:t>8/4/2021</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8/4/2021</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8/4/2021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8/4/2021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8/4/2021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1.png"/><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urd468CJCcU&amp;list=PL0862D1A947252D20&amp;index=36" TargetMode="External"/><Relationship Id="rId2" Type="http://schemas.openxmlformats.org/officeDocument/2006/relationships/hyperlink" Target="https://www.youtube.com/watch?v=dQ4wU0k7JKI&amp;list=PL0862D1A947252D20&amp;index=3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YB6CP1RUvgk&amp;list=PL0862D1A947252D20&amp;index=3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rive.google.com/drive/folders/1LBqJvyWPNRCdAcr9Sag4TzECfnLgRIQn?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Noida Institute of Engineering and Technology, </a:t>
            </a:r>
            <a:br>
              <a:rPr lang="en-US" sz="3000" dirty="0" smtClean="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Greater Noida</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371600"/>
            <a:ext cx="6400800" cy="759624"/>
          </a:xfrm>
        </p:spPr>
        <p:style>
          <a:lnRef idx="2">
            <a:schemeClr val="accent5"/>
          </a:lnRef>
          <a:fillRef idx="1">
            <a:schemeClr val="lt1"/>
          </a:fillRef>
          <a:effectRef idx="0">
            <a:schemeClr val="accent5"/>
          </a:effectRef>
          <a:fontRef idx="minor">
            <a:schemeClr val="dk1"/>
          </a:fontRef>
        </p:style>
        <p:txBody>
          <a:bodyPr>
            <a:normAutofit/>
          </a:bodyPr>
          <a:lstStyle/>
          <a:p>
            <a:r>
              <a:rPr lang="en-IN" sz="3600" dirty="0">
                <a:ln w="0"/>
                <a:solidFill>
                  <a:schemeClr val="tx1"/>
                </a:solidFill>
                <a:latin typeface="Times New Roman" panose="02020603050405020304" pitchFamily="18" charset="0"/>
                <a:cs typeface="Times New Roman" panose="02020603050405020304" pitchFamily="18" charset="0"/>
              </a:rPr>
              <a:t>Algebraic Structures</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8994" y="0"/>
            <a:ext cx="1506794" cy="850460"/>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Mr. </a:t>
            </a:r>
            <a:r>
              <a:rPr lang="en-US" sz="2400" dirty="0" err="1" smtClean="0">
                <a:solidFill>
                  <a:schemeClr val="tx1"/>
                </a:solidFill>
                <a:latin typeface="Times New Roman" panose="02020603050405020304" pitchFamily="18" charset="0"/>
                <a:cs typeface="Times New Roman" panose="02020603050405020304" pitchFamily="18" charset="0"/>
              </a:rPr>
              <a:t>Pushkal</a:t>
            </a:r>
            <a:r>
              <a:rPr lang="en-US" sz="2400" dirty="0" smtClean="0">
                <a:solidFill>
                  <a:schemeClr val="tx1"/>
                </a:solidFill>
                <a:latin typeface="Times New Roman" panose="02020603050405020304" pitchFamily="18" charset="0"/>
                <a:cs typeface="Times New Roman" panose="02020603050405020304" pitchFamily="18" charset="0"/>
              </a:rPr>
              <a:t> K </a:t>
            </a:r>
            <a:r>
              <a:rPr lang="en-US" sz="2400" dirty="0" err="1" smtClean="0">
                <a:solidFill>
                  <a:schemeClr val="tx1"/>
                </a:solidFill>
                <a:latin typeface="Times New Roman" panose="02020603050405020304" pitchFamily="18" charset="0"/>
                <a:cs typeface="Times New Roman" panose="02020603050405020304" pitchFamily="18" charset="0"/>
              </a:rPr>
              <a:t>Shukla</a:t>
            </a:r>
            <a:endParaRPr lang="en-US" sz="2400" dirty="0" smtClean="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Asst. Prof.</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 AIML </a:t>
            </a:r>
            <a:r>
              <a:rPr lang="en-US" sz="2400" dirty="0" err="1" smtClean="0">
                <a:solidFill>
                  <a:schemeClr val="tx1"/>
                </a:solidFill>
                <a:latin typeface="Times New Roman" panose="02020603050405020304" pitchFamily="18" charset="0"/>
                <a:cs typeface="Times New Roman" panose="02020603050405020304" pitchFamily="18" charset="0"/>
              </a:rPr>
              <a:t>Deptt</a:t>
            </a:r>
            <a:r>
              <a:rPr lang="en-US" sz="2400" dirty="0" smtClean="0">
                <a:solidFill>
                  <a:schemeClr val="tx1"/>
                </a:solidFill>
                <a:latin typeface="Times New Roman" panose="02020603050405020304" pitchFamily="18" charset="0"/>
                <a:cs typeface="Times New Roman" panose="02020603050405020304" pitchFamily="18" charset="0"/>
              </a:rPr>
              <a:t>.</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 </a:t>
            </a:r>
          </a:p>
          <a:p>
            <a:pPr lvl="0"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128438"/>
            <a:ext cx="1828800" cy="18288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2</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a:t>
            </a: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962400"/>
            <a:ext cx="3886200" cy="95131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r>
              <a:rPr lang="en-US" sz="2400" dirty="0" smtClean="0">
                <a:solidFill>
                  <a:schemeClr val="tx1"/>
                </a:solidFill>
                <a:latin typeface="Times New Roman" panose="02020603050405020304" pitchFamily="18" charset="0"/>
                <a:cs typeface="Times New Roman" panose="02020603050405020304" pitchFamily="18" charset="0"/>
              </a:rPr>
              <a:t>Discrete Structures</a:t>
            </a:r>
          </a:p>
          <a:p>
            <a:pPr algn="ctr"/>
            <a:r>
              <a:rPr lang="en-US" sz="2400" dirty="0" smtClean="0">
                <a:solidFill>
                  <a:schemeClr val="tx1"/>
                </a:solidFill>
                <a:latin typeface="Times New Roman" panose="02020603050405020304" pitchFamily="18" charset="0"/>
                <a:cs typeface="Times New Roman" panose="02020603050405020304" pitchFamily="18" charset="0"/>
              </a:rPr>
              <a:t>   (20CS-304)</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228600" y="5181600"/>
            <a:ext cx="2286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a:t>
            </a:r>
            <a:r>
              <a:rPr lang="en-US" sz="2400">
                <a:solidFill>
                  <a:schemeClr val="tx1"/>
                </a:solidFill>
                <a:latin typeface="Times New Roman" panose="02020603050405020304" pitchFamily="18" charset="0"/>
                <a:cs typeface="Times New Roman" panose="02020603050405020304" pitchFamily="18" charset="0"/>
              </a:rPr>
              <a:t>3</a:t>
            </a:r>
            <a:r>
              <a:rPr kumimoji="0" lang="en-US" sz="2400" b="0" i="0" u="none" strike="noStrike" kern="1200" cap="none" spc="0" normalizeH="0" baseline="30000" noProof="0" smtClean="0">
                <a:ln>
                  <a:noFill/>
                </a:ln>
                <a:solidFill>
                  <a:schemeClr val="tx1"/>
                </a:solidFill>
                <a:effectLst/>
                <a:uLnTx/>
                <a:uFillTx/>
                <a:latin typeface="Times New Roman" panose="02020603050405020304" pitchFamily="18" charset="0"/>
                <a:cs typeface="Times New Roman" panose="02020603050405020304" pitchFamily="18" charset="0"/>
              </a:rPr>
              <a:t>rd</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mj-lt"/>
                <a:cs typeface="Times New Roman" panose="02020603050405020304" pitchFamily="18" charset="0"/>
              </a:rPr>
              <a:pPr/>
              <a:t>8/4/2021</a:t>
            </a:fld>
            <a:endParaRPr lang="en-US" dirty="0">
              <a:solidFill>
                <a:schemeClr val="tx1"/>
              </a:solidFill>
              <a:latin typeface="+mj-lt"/>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mj-lt"/>
                <a:cs typeface="Times New Roman" panose="02020603050405020304" pitchFamily="18" charset="0"/>
              </a:rPr>
              <a:pPr/>
              <a:t>10</a:t>
            </a:fld>
            <a:endParaRPr lang="en-US">
              <a:solidFill>
                <a:schemeClr val="tx1"/>
              </a:solidFill>
              <a:latin typeface="+mj-lt"/>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latin typeface="+mj-lt"/>
                <a:cs typeface="Times New Roman" panose="02020603050405020304" pitchFamily="18" charset="0"/>
              </a:rPr>
              <a:t>Algebraic </a:t>
            </a:r>
            <a:r>
              <a:rPr lang="en-IN" altLang="en-US" sz="3200" dirty="0" smtClean="0">
                <a:latin typeface="+mj-lt"/>
                <a:cs typeface="Times New Roman" panose="02020603050405020304" pitchFamily="18" charset="0"/>
              </a:rPr>
              <a:t>Structures </a:t>
            </a:r>
            <a:r>
              <a:rPr lang="en-US" altLang="en-US" sz="3200" dirty="0" smtClean="0">
                <a:solidFill>
                  <a:srgbClr val="000000"/>
                </a:solidFill>
                <a:latin typeface="+mj-lt"/>
                <a:cs typeface="Times New Roman" panose="02020603050405020304" pitchFamily="18" charset="0"/>
              </a:rPr>
              <a:t>(</a:t>
            </a:r>
            <a:r>
              <a:rPr lang="en-US" altLang="en-US" sz="3200" dirty="0">
                <a:solidFill>
                  <a:srgbClr val="000000"/>
                </a:solidFill>
                <a:latin typeface="+mj-lt"/>
                <a:cs typeface="Times New Roman" panose="02020603050405020304" pitchFamily="18" charset="0"/>
              </a:rPr>
              <a:t>CO2</a:t>
            </a:r>
            <a:r>
              <a:rPr lang="en-US" altLang="en-US" sz="3200" dirty="0" smtClean="0">
                <a:solidFill>
                  <a:srgbClr val="000000"/>
                </a:solidFill>
                <a:latin typeface="+mj-lt"/>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mj-lt"/>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762000" y="1066800"/>
            <a:ext cx="8077200" cy="4114800"/>
          </a:xfrm>
        </p:spPr>
        <p:txBody>
          <a:bodyPr>
            <a:noAutofit/>
          </a:bodyPr>
          <a:lstStyle/>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N = {1,2,3,4,…..</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 Set of all natural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Z = { 0,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1,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2,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3,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4 ,  …..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Q = Set of all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R = Set of all real numbers.</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Binary Operation: </a:t>
            </a:r>
            <a:r>
              <a:rPr lang="en-US" altLang="en-US" sz="2400" dirty="0">
                <a:cs typeface="Times New Roman" panose="02020603050405020304" pitchFamily="18" charset="0"/>
              </a:rPr>
              <a:t>The binary operator * is said to be a binary operation (closed operation) on a non empty set A, if</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a *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for all     a,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(Closure property).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The set N is closed with respect to addition and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but not w.r.t subtraction and division.</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Algebraic System:</a:t>
            </a:r>
            <a:r>
              <a:rPr lang="en-US" altLang="en-US" sz="2400" dirty="0">
                <a:cs typeface="Times New Roman" panose="02020603050405020304" pitchFamily="18" charset="0"/>
              </a:rPr>
              <a:t> A set ‘A’ with one or more binary(closed) operations defined on it is called an algebraic system.</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(N, + ),   (Z, +,  – ),  (R, +, </a:t>
            </a:r>
            <a:r>
              <a:rPr lang="en-US" altLang="en-US" sz="2400" b="1" dirty="0">
                <a:cs typeface="Times New Roman" panose="02020603050405020304" pitchFamily="18" charset="0"/>
              </a:rPr>
              <a:t>. , –  </a:t>
            </a:r>
            <a:r>
              <a:rPr lang="en-US" altLang="en-US" sz="2400" dirty="0">
                <a:cs typeface="Times New Roman" panose="02020603050405020304" pitchFamily="18" charset="0"/>
              </a:rPr>
              <a:t>) are algebraic systems.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a:cs typeface="Times New Roman" panose="02020603050405020304" pitchFamily="18" charset="0"/>
            </a:endParaRPr>
          </a:p>
        </p:txBody>
      </p:sp>
    </p:spTree>
    <p:extLst>
      <p:ext uri="{BB962C8B-B14F-4D97-AF65-F5344CB8AC3E}">
        <p14:creationId xmlns="" xmlns:p14="http://schemas.microsoft.com/office/powerpoint/2010/main" val="3083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Properties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838200"/>
            <a:ext cx="8610600" cy="51816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Commutative:  </a:t>
            </a:r>
            <a:r>
              <a:rPr lang="en-US" altLang="en-US" sz="2400" dirty="0" smtClean="0">
                <a:cs typeface="Times New Roman" panose="02020603050405020304" pitchFamily="18" charset="0"/>
              </a:rPr>
              <a:t>Let  *  be a binary operation on a set A. The operation  *  is said  to be commutative in A if a * b=  b * a  for all a, b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Associativity:  </a:t>
            </a:r>
            <a:r>
              <a:rPr lang="en-US" altLang="en-US" sz="2400" dirty="0" smtClean="0">
                <a:cs typeface="Times New Roman" panose="02020603050405020304" pitchFamily="18" charset="0"/>
              </a:rPr>
              <a:t>Let  *  be a binary operation on a set A. The operation  *  is said  to be associative in A if (a * b) * c = a *( b * c)   for all a, b, c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Identity:</a:t>
            </a:r>
            <a:r>
              <a:rPr lang="en-US" altLang="en-US" sz="2400" dirty="0" smtClean="0">
                <a:cs typeface="Times New Roman" panose="02020603050405020304" pitchFamily="18" charset="0"/>
              </a:rPr>
              <a:t> For an algebraic system (A, *)</a:t>
            </a:r>
            <a:r>
              <a:rPr lang="en-US" altLang="en-US" sz="2400" b="1" dirty="0" smtClean="0">
                <a:cs typeface="Times New Roman" panose="02020603050405020304" pitchFamily="18" charset="0"/>
              </a:rPr>
              <a:t>, </a:t>
            </a:r>
            <a:r>
              <a:rPr lang="en-US" altLang="en-US" sz="2400" dirty="0" smtClean="0">
                <a:cs typeface="Times New Roman" panose="02020603050405020304" pitchFamily="18" charset="0"/>
              </a:rPr>
              <a:t>an element ‘e’ in A is said to be an identity element of A if a * e = e * a = a    for all   </a:t>
            </a:r>
            <a:r>
              <a:rPr lang="en-US" altLang="en-US" sz="2400" dirty="0">
                <a:cs typeface="Times New Roman" panose="02020603050405020304" pitchFamily="18" charset="0"/>
              </a:rPr>
              <a:t> </a:t>
            </a:r>
            <a:r>
              <a:rPr lang="en-US" altLang="en-US" sz="2400" dirty="0" smtClean="0">
                <a:cs typeface="Times New Roman" panose="02020603050405020304" pitchFamily="18" charset="0"/>
              </a:rPr>
              <a:t>  a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Note:</a:t>
            </a:r>
            <a:r>
              <a:rPr lang="en-US" altLang="en-US" sz="2400" dirty="0" smtClean="0">
                <a:cs typeface="Times New Roman" panose="02020603050405020304" pitchFamily="18" charset="0"/>
              </a:rPr>
              <a:t> For an algebraic system (A, *), the identity element, if exists, is unique.</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Inverse:</a:t>
            </a:r>
            <a:r>
              <a:rPr lang="en-US" altLang="en-US" sz="2400" dirty="0" smtClean="0">
                <a:cs typeface="Times New Roman" panose="02020603050405020304" pitchFamily="18" charset="0"/>
              </a:rPr>
              <a:t>  Let (A, *) be an algebraic system with identity ‘e’. Let  a  be an element in A. An element  b  is said to be inverse of A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 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p:txBody>
      </p:sp>
    </p:spTree>
    <p:extLst>
      <p:ext uri="{BB962C8B-B14F-4D97-AF65-F5344CB8AC3E}">
        <p14:creationId xmlns="" xmlns:p14="http://schemas.microsoft.com/office/powerpoint/2010/main" val="13754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Semi </a:t>
            </a: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9530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Semi Group:</a:t>
            </a:r>
            <a:r>
              <a:rPr lang="en-US" altLang="en-US" sz="2200" dirty="0" smtClean="0">
                <a:cs typeface="Times New Roman" panose="02020603050405020304" pitchFamily="18" charset="0"/>
              </a:rPr>
              <a:t> An algebraic system (A, *) is said to be a semi group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closed operation on A.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for all a, b, c in A.</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 is not a semi group.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Monoid:</a:t>
            </a:r>
            <a:r>
              <a:rPr lang="en-US" altLang="en-US" sz="2200" dirty="0" smtClean="0">
                <a:cs typeface="Times New Roman" panose="02020603050405020304" pitchFamily="18" charset="0"/>
              </a:rPr>
              <a:t> An algebraic system (A, *) is said to be a </a:t>
            </a:r>
            <a:r>
              <a:rPr lang="en-US" altLang="en-US" sz="2200" b="1" dirty="0" smtClean="0">
                <a:cs typeface="Times New Roman" panose="02020603050405020304" pitchFamily="18" charset="0"/>
              </a:rPr>
              <a:t>monoid  </a:t>
            </a:r>
            <a:r>
              <a:rPr lang="en-US" altLang="en-US" sz="22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a closed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There is an identity in A.</a:t>
            </a:r>
          </a:p>
        </p:txBody>
      </p:sp>
    </p:spTree>
    <p:extLst>
      <p:ext uri="{BB962C8B-B14F-4D97-AF65-F5344CB8AC3E}">
        <p14:creationId xmlns="" xmlns:p14="http://schemas.microsoft.com/office/powerpoint/2010/main" val="16910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Monoid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7244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Show that the set  ‘N’ is a monoid with respect to multiplication.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Here, N = {1,2,3,4,……}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a:t>
            </a:r>
            <a:r>
              <a:rPr lang="en-US" altLang="en-US" sz="2200" u="sng" dirty="0" smtClean="0"/>
              <a:t>Closure property </a:t>
            </a:r>
            <a:r>
              <a:rPr lang="en-US" altLang="en-US" sz="2200" dirty="0" smtClean="0"/>
              <a:t>: We know that product of two natural numbers is again a natural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 = </a:t>
            </a:r>
            <a:r>
              <a:rPr lang="en-US" altLang="en-US" sz="2200" dirty="0" err="1" smtClean="0"/>
              <a:t>b.a</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Multiplication is a closed operation.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a:t>
            </a:r>
            <a:r>
              <a:rPr lang="en-US" altLang="en-US" sz="2200" u="sng" dirty="0" smtClean="0"/>
              <a:t>Associativity </a:t>
            </a:r>
            <a:r>
              <a:rPr lang="en-US" altLang="en-US" sz="2200" dirty="0" smtClean="0"/>
              <a:t>: Multiplication of natural numbers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N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a.1 = 1.a = a  for all a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N is a monoid with respect to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55312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err="1"/>
              <a:t>Subsemigroup</a:t>
            </a:r>
            <a:r>
              <a:rPr lang="en-US" sz="3200" dirty="0"/>
              <a:t> &amp; </a:t>
            </a:r>
            <a:r>
              <a:rPr lang="en-US" sz="3200" dirty="0" err="1" smtClean="0"/>
              <a:t>submonoid</a:t>
            </a:r>
            <a:r>
              <a:rPr lang="en-US" sz="3200" dirty="0" smtClean="0"/>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66800" y="1295400"/>
            <a:ext cx="7762875" cy="4835525"/>
          </a:xfrm>
        </p:spPr>
        <p:txBody>
          <a:bodyPr>
            <a:noAutofit/>
          </a:bodyPr>
          <a:lstStyle/>
          <a:p>
            <a:pPr eaLnBrk="1" hangingPunct="1">
              <a:buFont typeface="Times New Roman" panose="02020603050405020304" pitchFamily="18" charset="0"/>
              <a:buNone/>
            </a:pPr>
            <a:r>
              <a:rPr lang="en-US" altLang="en-US" sz="2200" b="1" dirty="0" err="1" smtClean="0"/>
              <a:t>Subsemigroup</a:t>
            </a:r>
            <a:r>
              <a:rPr lang="en-US" altLang="en-US" sz="2200" b="1" dirty="0" smtClean="0"/>
              <a:t> </a:t>
            </a:r>
            <a:r>
              <a:rPr lang="en-US" altLang="en-US" sz="2200" dirty="0" smtClean="0"/>
              <a:t>: Let (S, * ) be a semigroup and let T be a subset of S. If T is closed under operation * , then (T, * ) is called a </a:t>
            </a:r>
            <a:r>
              <a:rPr lang="en-US" altLang="en-US" sz="2200" dirty="0" err="1" smtClean="0"/>
              <a:t>subsemigroup</a:t>
            </a:r>
            <a:r>
              <a:rPr lang="en-US" altLang="en-US" sz="2200" dirty="0" smtClean="0"/>
              <a:t> of (S, * ).</a:t>
            </a:r>
          </a:p>
          <a:p>
            <a:pPr eaLnBrk="1" hangingPunct="1">
              <a:buFont typeface="Times New Roman" panose="02020603050405020304" pitchFamily="18" charset="0"/>
              <a:buNone/>
            </a:pPr>
            <a:r>
              <a:rPr lang="en-US" altLang="en-US" sz="2200" dirty="0" smtClean="0"/>
              <a:t> Ex: (N, .) is semigroup and T is set of multiples of positive integer m then (T,.) is a sub semigroup.</a:t>
            </a:r>
          </a:p>
          <a:p>
            <a:pPr eaLnBrk="1" hangingPunct="1">
              <a:buFont typeface="Times New Roman" panose="02020603050405020304" pitchFamily="18" charset="0"/>
              <a:buNone/>
            </a:pPr>
            <a:r>
              <a:rPr lang="en-US" altLang="en-US" sz="2200" dirty="0" smtClean="0"/>
              <a:t> </a:t>
            </a:r>
          </a:p>
          <a:p>
            <a:pPr eaLnBrk="1" hangingPunct="1">
              <a:buFont typeface="Times New Roman" panose="02020603050405020304" pitchFamily="18" charset="0"/>
              <a:buNone/>
            </a:pPr>
            <a:r>
              <a:rPr lang="en-US" altLang="en-US" sz="2200" b="1" dirty="0" err="1" smtClean="0"/>
              <a:t>Submonoid</a:t>
            </a:r>
            <a:r>
              <a:rPr lang="en-US" altLang="en-US" sz="2200" b="1" dirty="0" smtClean="0"/>
              <a:t> : </a:t>
            </a:r>
            <a:r>
              <a:rPr lang="en-US" altLang="en-US" sz="2200" dirty="0" smtClean="0"/>
              <a:t>Let (S, * ) be a monoid with identity e, and let T be a non- empty subset of S. If T is closed under the operation * and e </a:t>
            </a:r>
            <a:r>
              <a:rPr lang="en-US" altLang="en-US" sz="2200" dirty="0" smtClean="0">
                <a:latin typeface="Symbol" panose="05050102010706020507" pitchFamily="18" charset="2"/>
                <a:cs typeface="Times New Roman" panose="02020603050405020304" pitchFamily="18" charset="0"/>
              </a:rPr>
              <a:t></a:t>
            </a:r>
            <a:r>
              <a:rPr lang="en-US" altLang="en-US" sz="2200" dirty="0" smtClean="0"/>
              <a:t>  T, then (T, * ) is called a </a:t>
            </a:r>
            <a:r>
              <a:rPr lang="en-US" altLang="en-US" sz="2200" dirty="0" err="1" smtClean="0"/>
              <a:t>submonoid</a:t>
            </a:r>
            <a:r>
              <a:rPr lang="en-US" altLang="en-US" sz="2200" dirty="0" smtClean="0"/>
              <a:t> of (S, * ).</a:t>
            </a:r>
          </a:p>
        </p:txBody>
      </p:sp>
    </p:spTree>
    <p:extLst>
      <p:ext uri="{BB962C8B-B14F-4D97-AF65-F5344CB8AC3E}">
        <p14:creationId xmlns="" xmlns:p14="http://schemas.microsoft.com/office/powerpoint/2010/main" val="1068906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11" name="Rectangle 2"/>
              <p:cNvSpPr>
                <a:spLocks noGrp="1" noChangeArrowheads="1"/>
              </p:cNvSpPr>
              <p:nvPr>
                <p:ph idx="1"/>
              </p:nvPr>
            </p:nvSpPr>
            <p:spPr>
              <a:xfrm>
                <a:off x="838200" y="1295400"/>
                <a:ext cx="7772400" cy="5029200"/>
              </a:xfrm>
            </p:spPr>
            <p:txBody>
              <a:bodyPr/>
              <a:lstStyle/>
              <a:p>
                <a:pPr marL="447675" indent="-447675" eaLnBrk="1" hangingPunct="1">
                  <a:spcBef>
                    <a:spcPts val="500"/>
                  </a:spcBef>
                  <a:buClr>
                    <a:schemeClr val="tx2">
                      <a:lumMod val="40000"/>
                      <a:lumOff val="6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Group:</a:t>
                </a:r>
                <a:r>
                  <a:rPr lang="en-US" altLang="en-US" sz="2400" dirty="0" smtClean="0">
                    <a:cs typeface="Times New Roman" panose="02020603050405020304" pitchFamily="18" charset="0"/>
                  </a:rPr>
                  <a:t> An algebraic system (G, *) is said to be a </a:t>
                </a:r>
                <a:r>
                  <a:rPr lang="en-US" altLang="en-US" sz="2400" b="1" dirty="0" smtClean="0">
                    <a:cs typeface="Times New Roman" panose="02020603050405020304" pitchFamily="18" charset="0"/>
                  </a:rPr>
                  <a:t>group </a:t>
                </a:r>
                <a:r>
                  <a:rPr lang="en-US" altLang="en-US" sz="24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1) *  is a closed operation.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2) *  is an associative operation.</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3)  There is an identity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4)  Every element in G has inverse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Abelian group (Commutative group): </a:t>
                </a:r>
                <a:r>
                  <a:rPr lang="en-US" altLang="en-US" sz="2400" dirty="0" smtClean="0">
                    <a:cs typeface="Times New Roman" panose="02020603050405020304" pitchFamily="18" charset="0"/>
                  </a:rPr>
                  <a:t>A group (G, *) is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said to be </a:t>
                </a:r>
                <a:r>
                  <a:rPr lang="en-US" altLang="en-US" sz="2400" b="1" i="1" dirty="0" smtClean="0">
                    <a:cs typeface="Times New Roman" panose="02020603050405020304" pitchFamily="18" charset="0"/>
                  </a:rPr>
                  <a:t>abelian</a:t>
                </a:r>
                <a:r>
                  <a:rPr lang="en-US" altLang="en-US" sz="2400" dirty="0" smtClean="0">
                    <a:cs typeface="Times New Roman" panose="02020603050405020304" pitchFamily="18" charset="0"/>
                  </a:rPr>
                  <a:t> (or </a:t>
                </a:r>
                <a:r>
                  <a:rPr lang="en-US" altLang="en-US" sz="2400" b="1" i="1" dirty="0" smtClean="0">
                    <a:cs typeface="Times New Roman" panose="02020603050405020304" pitchFamily="18" charset="0"/>
                  </a:rPr>
                  <a:t>commutative) </a:t>
                </a:r>
                <a:r>
                  <a:rPr lang="en-US" altLang="en-US" sz="2400" dirty="0" smtClean="0">
                    <a:cs typeface="Times New Roman" panose="02020603050405020304" pitchFamily="18" charset="0"/>
                  </a:rPr>
                  <a:t> if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a:t>
                </a:r>
                <a14:m>
                  <m:oMath xmlns:m="http://schemas.openxmlformats.org/officeDocument/2006/math">
                    <m:r>
                      <a:rPr lang="en-US"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a, b </a:t>
                </a:r>
                <a14:m>
                  <m:oMath xmlns:m="http://schemas.openxmlformats.org/officeDocument/2006/math">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smtClean="0">
                  <a:cs typeface="Times New Roman" panose="02020603050405020304" pitchFamily="18" charset="0"/>
                </a:endParaRPr>
              </a:p>
            </p:txBody>
          </p:sp>
        </mc:Choice>
        <mc:Fallback>
          <p:sp>
            <p:nvSpPr>
              <p:cNvPr id="11" name="Rectangle 2"/>
              <p:cNvSpPr>
                <a:spLocks noGrp="1" noRot="1" noChangeAspect="1" noMove="1" noResize="1" noEditPoints="1" noAdjustHandles="1" noChangeArrowheads="1" noChangeShapeType="1" noTextEdit="1"/>
              </p:cNvSpPr>
              <p:nvPr>
                <p:ph idx="1"/>
              </p:nvPr>
            </p:nvSpPr>
            <p:spPr>
              <a:xfrm>
                <a:off x="838200" y="1295400"/>
                <a:ext cx="7772400" cy="5029200"/>
              </a:xfrm>
              <a:blipFill>
                <a:blip r:embed="rId3"/>
                <a:stretch>
                  <a:fillRect l="-549" t="-970"/>
                </a:stretch>
              </a:blipFill>
            </p:spPr>
            <p:txBody>
              <a:bodyPr/>
              <a:lstStyle/>
              <a:p>
                <a:r>
                  <a:rPr lang="en-IN">
                    <a:noFill/>
                  </a:rPr>
                  <a:t> </a:t>
                </a:r>
              </a:p>
            </p:txBody>
          </p:sp>
        </mc:Fallback>
      </mc:AlternateContent>
    </p:spTree>
    <p:extLst>
      <p:ext uri="{BB962C8B-B14F-4D97-AF65-F5344CB8AC3E}">
        <p14:creationId xmlns="" xmlns:p14="http://schemas.microsoft.com/office/powerpoint/2010/main" val="3537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Algebraic </a:t>
            </a:r>
            <a:r>
              <a:rPr lang="en-IN" sz="3200" dirty="0" smtClean="0"/>
              <a:t>systems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2133600" y="2057400"/>
            <a:ext cx="5638800" cy="4114800"/>
          </a:xfrm>
        </p:spPr>
        <p:txBody>
          <a:bodyPr>
            <a:normAutofit/>
          </a:bodyPr>
          <a:lstStyle/>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spcBef>
                <a:spcPts val="5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Abelian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Monoids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Semi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Algebraic systems</a:t>
            </a:r>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t>
            </a:r>
          </a:p>
        </p:txBody>
      </p:sp>
      <p:sp>
        <p:nvSpPr>
          <p:cNvPr id="12" name="Line 3"/>
          <p:cNvSpPr>
            <a:spLocks noChangeShapeType="1"/>
          </p:cNvSpPr>
          <p:nvPr/>
        </p:nvSpPr>
        <p:spPr bwMode="auto">
          <a:xfrm>
            <a:off x="3276600" y="2817812"/>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5029200" y="2817812"/>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4" name="Line 5"/>
          <p:cNvSpPr>
            <a:spLocks noChangeShapeType="1"/>
          </p:cNvSpPr>
          <p:nvPr/>
        </p:nvSpPr>
        <p:spPr bwMode="auto">
          <a:xfrm>
            <a:off x="3276600" y="3198812"/>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5" name="Line 6"/>
          <p:cNvSpPr>
            <a:spLocks noChangeShapeType="1"/>
          </p:cNvSpPr>
          <p:nvPr/>
        </p:nvSpPr>
        <p:spPr bwMode="auto">
          <a:xfrm>
            <a:off x="3276600" y="2817812"/>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6" name="Line 7"/>
          <p:cNvSpPr>
            <a:spLocks noChangeShapeType="1"/>
          </p:cNvSpPr>
          <p:nvPr/>
        </p:nvSpPr>
        <p:spPr bwMode="auto">
          <a:xfrm>
            <a:off x="3048000" y="2665412"/>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7" name="Line 8"/>
          <p:cNvSpPr>
            <a:spLocks noChangeShapeType="1"/>
          </p:cNvSpPr>
          <p:nvPr/>
        </p:nvSpPr>
        <p:spPr bwMode="auto">
          <a:xfrm>
            <a:off x="3048000" y="3656012"/>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8" name="Line 9"/>
          <p:cNvSpPr>
            <a:spLocks noChangeShapeType="1"/>
          </p:cNvSpPr>
          <p:nvPr/>
        </p:nvSpPr>
        <p:spPr bwMode="auto">
          <a:xfrm>
            <a:off x="5486400" y="2665412"/>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9" name="Line 10"/>
          <p:cNvSpPr>
            <a:spLocks noChangeShapeType="1"/>
          </p:cNvSpPr>
          <p:nvPr/>
        </p:nvSpPr>
        <p:spPr bwMode="auto">
          <a:xfrm>
            <a:off x="3048000" y="2665412"/>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0" name="Line 11"/>
          <p:cNvSpPr>
            <a:spLocks noChangeShapeType="1"/>
          </p:cNvSpPr>
          <p:nvPr/>
        </p:nvSpPr>
        <p:spPr bwMode="auto">
          <a:xfrm>
            <a:off x="2743200" y="2436812"/>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1" name="Line 12"/>
          <p:cNvSpPr>
            <a:spLocks noChangeShapeType="1"/>
          </p:cNvSpPr>
          <p:nvPr/>
        </p:nvSpPr>
        <p:spPr bwMode="auto">
          <a:xfrm>
            <a:off x="5715000" y="2436812"/>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2" name="Line 13"/>
          <p:cNvSpPr>
            <a:spLocks noChangeShapeType="1"/>
          </p:cNvSpPr>
          <p:nvPr/>
        </p:nvSpPr>
        <p:spPr bwMode="auto">
          <a:xfrm>
            <a:off x="2743200" y="4113212"/>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3" name="Line 14"/>
          <p:cNvSpPr>
            <a:spLocks noChangeShapeType="1"/>
          </p:cNvSpPr>
          <p:nvPr/>
        </p:nvSpPr>
        <p:spPr bwMode="auto">
          <a:xfrm>
            <a:off x="2743200" y="2436812"/>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4" name="Line 15"/>
          <p:cNvSpPr>
            <a:spLocks noChangeShapeType="1"/>
          </p:cNvSpPr>
          <p:nvPr/>
        </p:nvSpPr>
        <p:spPr bwMode="auto">
          <a:xfrm>
            <a:off x="2438400" y="2208212"/>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5" name="Line 16"/>
          <p:cNvSpPr>
            <a:spLocks noChangeShapeType="1"/>
          </p:cNvSpPr>
          <p:nvPr/>
        </p:nvSpPr>
        <p:spPr bwMode="auto">
          <a:xfrm>
            <a:off x="6096000" y="2208212"/>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6" name="Line 17"/>
          <p:cNvSpPr>
            <a:spLocks noChangeShapeType="1"/>
          </p:cNvSpPr>
          <p:nvPr/>
        </p:nvSpPr>
        <p:spPr bwMode="auto">
          <a:xfrm>
            <a:off x="2438400" y="4570412"/>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7" name="Line 18"/>
          <p:cNvSpPr>
            <a:spLocks noChangeShapeType="1"/>
          </p:cNvSpPr>
          <p:nvPr/>
        </p:nvSpPr>
        <p:spPr bwMode="auto">
          <a:xfrm>
            <a:off x="2438400" y="2208212"/>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8" name="Line 19"/>
          <p:cNvSpPr>
            <a:spLocks noChangeShapeType="1"/>
          </p:cNvSpPr>
          <p:nvPr/>
        </p:nvSpPr>
        <p:spPr bwMode="auto">
          <a:xfrm>
            <a:off x="2209800" y="1979612"/>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9" name="Line 20"/>
          <p:cNvSpPr>
            <a:spLocks noChangeShapeType="1"/>
          </p:cNvSpPr>
          <p:nvPr/>
        </p:nvSpPr>
        <p:spPr bwMode="auto">
          <a:xfrm>
            <a:off x="6477000" y="1979612"/>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0" name="Line 21"/>
          <p:cNvSpPr>
            <a:spLocks noChangeShapeType="1"/>
          </p:cNvSpPr>
          <p:nvPr/>
        </p:nvSpPr>
        <p:spPr bwMode="auto">
          <a:xfrm>
            <a:off x="2209800" y="5256212"/>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1" name="Line 22"/>
          <p:cNvSpPr>
            <a:spLocks noChangeShapeType="1"/>
          </p:cNvSpPr>
          <p:nvPr/>
        </p:nvSpPr>
        <p:spPr bwMode="auto">
          <a:xfrm>
            <a:off x="2209800" y="1979612"/>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 name="Rectangle 1"/>
          <p:cNvSpPr/>
          <p:nvPr/>
        </p:nvSpPr>
        <p:spPr>
          <a:xfrm>
            <a:off x="609600" y="797004"/>
            <a:ext cx="8229600" cy="1107996"/>
          </a:xfrm>
          <a:prstGeom prst="rect">
            <a:avLst/>
          </a:prstGeom>
        </p:spPr>
        <p:txBody>
          <a:bodyPr wrap="square">
            <a:spAutoFit/>
          </a:bodyPr>
          <a:lstStyle/>
          <a:p>
            <a:pPr algn="just"/>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199166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14400" y="10668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In a Group (G, * ) the following properties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Identity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Inverse of an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Cancellation laws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a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 =  c     (left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c = b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(Right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(a * b) </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In a group, the identity element is its own inverse.</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i="1" u="sng" dirty="0" smtClean="0">
                <a:cs typeface="Times New Roman" panose="02020603050405020304" pitchFamily="18" charset="0"/>
              </a:rPr>
              <a:t>Order of a group</a:t>
            </a:r>
            <a:r>
              <a:rPr lang="en-US" altLang="en-US" sz="2200" u="sng" dirty="0" smtClean="0">
                <a:cs typeface="Times New Roman" panose="02020603050405020304" pitchFamily="18" charset="0"/>
              </a:rPr>
              <a:t>  </a:t>
            </a:r>
            <a:r>
              <a:rPr lang="en-US" altLang="en-US" sz="2200" dirty="0" smtClean="0">
                <a:cs typeface="Times New Roman" panose="02020603050405020304" pitchFamily="18" charset="0"/>
              </a:rPr>
              <a:t>: The number of elements in a group is called order of the group.</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Finite group</a:t>
            </a:r>
            <a:r>
              <a:rPr lang="en-US" altLang="en-US" sz="2200" dirty="0" smtClean="0"/>
              <a:t>:  If the order of a group G  is finite, then G is called a finite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9953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dirty="0" smtClean="0"/>
              <a:t>Ex. </a:t>
            </a:r>
            <a:r>
              <a:rPr lang="en-US" altLang="en-US" sz="2800" dirty="0"/>
              <a:t>Show that, the s</a:t>
            </a:r>
            <a:r>
              <a:rPr lang="en-US" altLang="en-US" sz="2800" dirty="0">
                <a:cs typeface="Times New Roman" panose="02020603050405020304" pitchFamily="18" charset="0"/>
              </a:rPr>
              <a:t>et of all integers is a group with</a:t>
            </a:r>
            <a:br>
              <a:rPr lang="en-US" altLang="en-US" sz="2800" dirty="0">
                <a:cs typeface="Times New Roman" panose="02020603050405020304" pitchFamily="18" charset="0"/>
              </a:rPr>
            </a:br>
            <a:r>
              <a:rPr lang="en-US" altLang="en-US" sz="2800" dirty="0">
                <a:cs typeface="Times New Roman" panose="02020603050405020304" pitchFamily="18" charset="0"/>
              </a:rPr>
              <a:t>        respect  to  </a:t>
            </a:r>
            <a:r>
              <a:rPr lang="en-US" altLang="en-US" sz="2800" dirty="0" smtClean="0">
                <a:cs typeface="Times New Roman" panose="02020603050405020304" pitchFamily="18" charset="0"/>
              </a:rPr>
              <a:t>addition </a:t>
            </a:r>
            <a:r>
              <a:rPr lang="en-US" altLang="en-US" sz="2800" dirty="0" smtClean="0">
                <a:solidFill>
                  <a:srgbClr val="000000"/>
                </a:solidFill>
              </a:rPr>
              <a:t>(</a:t>
            </a:r>
            <a:r>
              <a:rPr lang="en-US" altLang="en-US" sz="2800" dirty="0">
                <a:solidFill>
                  <a:srgbClr val="000000"/>
                </a:solidFill>
              </a:rPr>
              <a:t>CO2</a:t>
            </a:r>
            <a:r>
              <a:rPr lang="en-US" altLang="en-US" sz="2800" dirty="0" smtClean="0">
                <a:solidFill>
                  <a:srgbClr val="000000"/>
                </a:solidFill>
              </a:rPr>
              <a:t>)</a:t>
            </a:r>
            <a:r>
              <a:rPr lang="en-US" altLang="en-US" sz="2800" dirty="0" smtClean="0">
                <a:cs typeface="Times New Roman" panose="02020603050405020304" pitchFamily="18" charset="0"/>
              </a:rPr>
              <a:t>.</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37814"/>
            <a:ext cx="7772400" cy="538678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b="1" dirty="0" smtClean="0"/>
              <a:t>Solution:</a:t>
            </a:r>
            <a:r>
              <a:rPr lang="en-US" altLang="en-US" sz="2100" dirty="0" smtClean="0"/>
              <a:t>  Let  Z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Let a, b, c are any three elements of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1. </a:t>
            </a:r>
            <a:r>
              <a:rPr lang="en-US" altLang="en-US" sz="2100" u="sng" dirty="0" smtClean="0"/>
              <a:t>Closure  property</a:t>
            </a:r>
            <a:r>
              <a:rPr lang="en-US" altLang="en-US" sz="2100" dirty="0" smtClean="0"/>
              <a:t> : We know that, Sum of two integers is again an integer.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 + b </a:t>
            </a:r>
            <a:r>
              <a:rPr lang="en-US" altLang="en-US" sz="2100" dirty="0" smtClean="0">
                <a:latin typeface="Symbol" panose="05050102010706020507" pitchFamily="18" charset="2"/>
              </a:rPr>
              <a:t></a:t>
            </a:r>
            <a:r>
              <a:rPr lang="en-US" altLang="en-US" sz="2100" dirty="0" smtClean="0"/>
              <a:t> Z    for all </a:t>
            </a:r>
            <a:r>
              <a:rPr lang="en-US" altLang="en-US" sz="2100" dirty="0" err="1" smtClean="0"/>
              <a:t>a,b</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2. </a:t>
            </a:r>
            <a:r>
              <a:rPr lang="en-US" altLang="en-US" sz="2100" u="sng" dirty="0" smtClean="0"/>
              <a:t>Associativity</a:t>
            </a:r>
            <a:r>
              <a:rPr lang="en-US" altLang="en-US" sz="2100" dirty="0" smtClean="0"/>
              <a:t>:  We know that addition of integers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t>
            </a:r>
            <a:r>
              <a:rPr lang="en-US" altLang="en-US" sz="2100" dirty="0" err="1" smtClean="0"/>
              <a:t>a+b</a:t>
            </a:r>
            <a:r>
              <a:rPr lang="en-US" altLang="en-US" sz="2100" dirty="0" smtClean="0"/>
              <a:t>)+c = a+(</a:t>
            </a:r>
            <a:r>
              <a:rPr lang="en-US" altLang="en-US" sz="2100" dirty="0" err="1" smtClean="0"/>
              <a:t>b+c</a:t>
            </a:r>
            <a:r>
              <a:rPr lang="en-US" altLang="en-US" sz="2100" dirty="0" smtClean="0"/>
              <a:t>)    for all </a:t>
            </a:r>
            <a:r>
              <a:rPr lang="en-US" altLang="en-US" sz="2100" dirty="0" err="1" smtClean="0"/>
              <a:t>a,b,c</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3. </a:t>
            </a:r>
            <a:r>
              <a:rPr lang="en-US" altLang="en-US" sz="2100" u="sng" dirty="0" smtClean="0"/>
              <a:t>Identity </a:t>
            </a:r>
            <a:r>
              <a:rPr lang="en-US" altLang="en-US" sz="2100" dirty="0" smtClean="0"/>
              <a:t>:  We have   0 </a:t>
            </a:r>
            <a:r>
              <a:rPr lang="en-US" altLang="en-US" sz="2100" dirty="0" smtClean="0">
                <a:latin typeface="Symbol" panose="05050102010706020507" pitchFamily="18" charset="2"/>
              </a:rPr>
              <a:t></a:t>
            </a:r>
            <a:r>
              <a:rPr lang="en-US" altLang="en-US" sz="2100" dirty="0" smtClean="0"/>
              <a:t> Z   and   a + 0 = a   for all a </a:t>
            </a:r>
            <a:r>
              <a:rPr lang="en-US" altLang="en-US" sz="2100" dirty="0" smtClean="0">
                <a:latin typeface="Symbol" panose="05050102010706020507" pitchFamily="18" charset="2"/>
              </a:rPr>
              <a:t></a:t>
            </a:r>
            <a:r>
              <a:rPr lang="en-US" altLang="en-US" sz="2100" dirty="0" smtClean="0"/>
              <a:t> Z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‘0’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Z , we have  – a  </a:t>
            </a:r>
            <a:r>
              <a:rPr lang="en-US" altLang="en-US" sz="2100" dirty="0" smtClean="0">
                <a:latin typeface="Symbol" panose="05050102010706020507" pitchFamily="18" charset="2"/>
              </a:rPr>
              <a:t></a:t>
            </a:r>
            <a:r>
              <a:rPr lang="en-US" altLang="en-US" sz="2100" dirty="0" smtClean="0"/>
              <a:t> Z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 + ( – a  ) = 0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Each element in Z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5. </a:t>
            </a:r>
            <a:r>
              <a:rPr lang="en-US" altLang="en-US" sz="2100" u="sng" dirty="0"/>
              <a:t>Commutativity</a:t>
            </a:r>
            <a:r>
              <a:rPr lang="en-US" altLang="en-US" sz="2100" dirty="0"/>
              <a:t>: We know that addition of integers is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i.e.,   a + b =  b +a     for all </a:t>
            </a:r>
            <a:r>
              <a:rPr lang="en-US" altLang="en-US" sz="2100" dirty="0" err="1"/>
              <a:t>a,b</a:t>
            </a:r>
            <a:r>
              <a:rPr lang="en-US" altLang="en-US" sz="2100" dirty="0"/>
              <a:t> </a:t>
            </a:r>
            <a:r>
              <a:rPr lang="en-US" altLang="en-US" sz="2100" dirty="0">
                <a:latin typeface="Symbol" panose="05050102010706020507" pitchFamily="18" charset="2"/>
              </a:rPr>
              <a:t></a:t>
            </a:r>
            <a:r>
              <a:rPr lang="en-US" altLang="en-US" sz="2100" dirty="0"/>
              <a:t> Z.</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Hence,  ( Z , + ) is an abelian group</a:t>
            </a:r>
            <a:r>
              <a:rPr lang="en-US" altLang="en-US" sz="2100" dirty="0" smtClean="0"/>
              <a:t>.</a:t>
            </a:r>
          </a:p>
        </p:txBody>
      </p:sp>
    </p:spTree>
    <p:extLst>
      <p:ext uri="{BB962C8B-B14F-4D97-AF65-F5344CB8AC3E}">
        <p14:creationId xmlns="" xmlns:p14="http://schemas.microsoft.com/office/powerpoint/2010/main" val="286490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62" dur="500"/>
                                        <p:tgtEl>
                                          <p:spTgt spid="1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7" dur="500"/>
                                        <p:tgtEl>
                                          <p:spTgt spid="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7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2700" dirty="0">
                <a:cs typeface="Times New Roman" panose="02020603050405020304" pitchFamily="18" charset="0"/>
              </a:rPr>
              <a:t>Ex. Show that  set of all non zero real numbers is a group with respect to  multiplication </a:t>
            </a:r>
            <a:r>
              <a:rPr lang="en-US" altLang="en-US" sz="2700" dirty="0" smtClean="0">
                <a:solidFill>
                  <a:srgbClr val="000000"/>
                </a:solidFill>
              </a:rPr>
              <a:t>(</a:t>
            </a:r>
            <a:r>
              <a:rPr lang="en-US" altLang="en-US" sz="2700" dirty="0">
                <a:solidFill>
                  <a:srgbClr val="000000"/>
                </a:solidFill>
              </a:rPr>
              <a:t>CO2</a:t>
            </a:r>
            <a:r>
              <a:rPr lang="en-US" altLang="en-US" sz="2700" dirty="0" smtClean="0">
                <a:solidFill>
                  <a:srgbClr val="000000"/>
                </a:solidFill>
              </a:rPr>
              <a:t>)</a:t>
            </a:r>
            <a:r>
              <a:rPr lang="en-IN" altLang="en-US" sz="2700" dirty="0" smtClean="0">
                <a:cs typeface="Times New Roman" panose="02020603050405020304" pitchFamily="18" charset="0"/>
              </a:rPr>
              <a:t>.</a:t>
            </a:r>
            <a:endParaRPr kumimoji="0" lang="en-US" sz="27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906064"/>
            <a:ext cx="8458200" cy="511373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a:t>
            </a:r>
            <a:r>
              <a:rPr lang="en-US" altLang="en-US" sz="2200" dirty="0" smtClean="0"/>
              <a:t>  Let  R</a:t>
            </a:r>
            <a:r>
              <a:rPr lang="en-US" altLang="en-US" sz="2200" baseline="30000" dirty="0" smtClean="0"/>
              <a:t>*</a:t>
            </a:r>
            <a:r>
              <a:rPr lang="en-US" altLang="en-US" sz="2200" dirty="0" smtClean="0"/>
              <a:t> = set of all non zero real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b, c are any three elements of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a:t>
            </a:r>
            <a:r>
              <a:rPr lang="en-US" altLang="en-US" sz="2200" dirty="0" smtClean="0"/>
              <a:t> : We know that, product of two nonzero real numbers is again a nonzero real number . i.e.,   a . b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We know that multiplication of real numbers is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associative.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and   a .1 = a   for all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To each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 we have  1/a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.(1/a) = 1         i.e.,  Each element in  R</a:t>
            </a:r>
            <a:r>
              <a:rPr lang="en-US" altLang="en-US" sz="2200" baseline="30000" dirty="0" smtClean="0"/>
              <a:t>*</a:t>
            </a:r>
            <a:r>
              <a:rPr lang="en-US" altLang="en-US" sz="2200" dirty="0" smtClean="0"/>
              <a:t>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5.</a:t>
            </a:r>
            <a:r>
              <a:rPr lang="en-US" altLang="en-US" sz="2200" u="sng" dirty="0"/>
              <a:t>Commutativity</a:t>
            </a:r>
            <a:r>
              <a:rPr lang="en-US" altLang="en-US" sz="2200" dirty="0"/>
              <a:t>:  We know that multiplication of real numbers is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commutative</a:t>
            </a:r>
            <a:r>
              <a:rPr lang="en-US" altLang="en-US" sz="2200" dirty="0" smtClean="0"/>
              <a:t>. i.e.,   a . b =  b .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 R</a:t>
            </a:r>
            <a:r>
              <a:rPr lang="en-US" altLang="en-US" sz="2200" baseline="30000" dirty="0" smtClean="0"/>
              <a:t>*</a:t>
            </a:r>
            <a:r>
              <a:rPr lang="en-US" altLang="en-US" sz="2200" dirty="0" smtClean="0"/>
              <a:t> ,  . ) is an abelian group.</a:t>
            </a:r>
            <a:endParaRPr lang="en-US" altLang="en-US" sz="2200" dirty="0"/>
          </a:p>
        </p:txBody>
      </p:sp>
    </p:spTree>
    <p:extLst>
      <p:ext uri="{BB962C8B-B14F-4D97-AF65-F5344CB8AC3E}">
        <p14:creationId xmlns="" xmlns:p14="http://schemas.microsoft.com/office/powerpoint/2010/main" val="297657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altLang="en-US" sz="2400" dirty="0">
                <a:latin typeface="Times New Roman" panose="02020603050405020304" pitchFamily="18" charset="0"/>
                <a:cs typeface="Times New Roman" panose="02020603050405020304" pitchFamily="18" charset="0"/>
              </a:rPr>
              <a:t>A course discrete structures used to represent discrete objects and relationships between these objects. These discrete structures include sets, relation , permutations, relations, graphs and trees  etc.</a:t>
            </a:r>
            <a:endParaRPr lang="en-US"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20</a:t>
            </a:fld>
            <a:endParaRPr lang="en-US">
              <a:solidFill>
                <a:schemeClr val="tx1"/>
              </a:solidFill>
            </a:endParaRPr>
          </a:p>
        </p:txBody>
      </p:sp>
      <p:sp>
        <p:nvSpPr>
          <p:cNvPr id="7" name="Title 1"/>
          <p:cNvSpPr txBox="1">
            <a:spLocks/>
          </p:cNvSpPr>
          <p:nvPr/>
        </p:nvSpPr>
        <p:spPr>
          <a:xfrm>
            <a:off x="1371600" y="136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914400" y="1066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u="sng" dirty="0" smtClean="0"/>
              <a:t>Example:</a:t>
            </a:r>
            <a:r>
              <a:rPr lang="en-US" altLang="en-US" sz="2400" u="sng" dirty="0" smtClean="0"/>
              <a:t> </a:t>
            </a:r>
            <a:r>
              <a:rPr lang="en-US" altLang="en-US" sz="2400" dirty="0" smtClean="0"/>
              <a:t>Show that set of all real numbers ‘R’ is not a group with respect to multiplication.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t>Solution:  </a:t>
            </a:r>
            <a:r>
              <a:rPr lang="en-US" altLang="en-US" sz="2400" dirty="0" smtClean="0"/>
              <a:t>We have  0 </a:t>
            </a:r>
            <a:r>
              <a:rPr lang="en-US" altLang="en-US" sz="2400" dirty="0" smtClean="0">
                <a:latin typeface="Symbol" panose="05050102010706020507" pitchFamily="18" charset="2"/>
              </a:rPr>
              <a:t></a:t>
            </a:r>
            <a:r>
              <a:rPr lang="en-US" altLang="en-US" sz="2400" dirty="0" smtClean="0"/>
              <a:t> R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The multiplicative inverse of  0 does not exist.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Hence. R is not a group.</a:t>
            </a:r>
          </a:p>
        </p:txBody>
      </p:sp>
    </p:spTree>
    <p:extLst>
      <p:ext uri="{BB962C8B-B14F-4D97-AF65-F5344CB8AC3E}">
        <p14:creationId xmlns="" xmlns:p14="http://schemas.microsoft.com/office/powerpoint/2010/main" val="38012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1600"/>
          </a:xfrm>
        </p:spPr>
        <p:txBody>
          <a:bodyPr>
            <a:noAutofit/>
          </a:bodyPr>
          <a:lstStyle/>
          <a:p>
            <a:pPr marL="0" indent="0" algn="just"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 Ex</a:t>
            </a:r>
            <a:r>
              <a:rPr lang="en-US" altLang="en-US" sz="2200" dirty="0" smtClean="0">
                <a:cs typeface="Times New Roman" panose="02020603050405020304" pitchFamily="18" charset="0"/>
              </a:rPr>
              <a:t>. Let (Z, *) be an algebraic structure, where Z is the set of integers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the operation * is  defined by     n * m  =  maximum of (n, m).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Show that (Z, *) is a semi group.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(Z, *) a monoid ?.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 Let a , b  and c  are any three integers.</a:t>
            </a: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Now,  a * b =  maximum of (a, b) </a:t>
            </a:r>
            <a:r>
              <a:rPr lang="en-US" altLang="en-US" sz="2200" dirty="0" smtClean="0">
                <a:latin typeface="Symbol" panose="05050102010706020507" pitchFamily="18" charset="2"/>
              </a:rPr>
              <a:t></a:t>
            </a:r>
            <a:r>
              <a:rPr lang="en-US" altLang="en-US" sz="2200" dirty="0" smtClean="0"/>
              <a:t> Z </a:t>
            </a:r>
            <a:r>
              <a:rPr lang="en-US" altLang="en-US" sz="2200" dirty="0" smtClean="0">
                <a:cs typeface="Times New Roman" panose="02020603050405020304" pitchFamily="18" charset="0"/>
              </a:rPr>
              <a:t>   </a:t>
            </a:r>
            <a:r>
              <a:rPr lang="en-US" altLang="en-US" sz="2200" dirty="0" smtClean="0"/>
              <a:t>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Z</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 Associativity</a:t>
            </a:r>
            <a:r>
              <a:rPr lang="en-US" altLang="en-US" sz="2200" dirty="0" smtClean="0"/>
              <a:t> : (a * b) * c  =  maximum of {</a:t>
            </a:r>
            <a:r>
              <a:rPr lang="en-US" altLang="en-US" sz="2200" dirty="0" err="1" smtClean="0"/>
              <a:t>a,b,c</a:t>
            </a:r>
            <a:r>
              <a:rPr lang="en-US" altLang="en-US" sz="2200" dirty="0" smtClean="0"/>
              <a:t>} =  a * (b * c)</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(Z, *) is a semi group.</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 Identity</a:t>
            </a:r>
            <a:r>
              <a:rPr lang="en-US" altLang="en-US" sz="2200" dirty="0" smtClean="0">
                <a:cs typeface="Times New Roman" panose="02020603050405020304" pitchFamily="18" charset="0"/>
              </a:rPr>
              <a:t> :  There is no integer x such that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x =  maximum of (a, x) </a:t>
            </a:r>
            <a:r>
              <a:rPr lang="en-US" altLang="en-US" sz="2200" dirty="0" smtClean="0"/>
              <a:t> = a  </a:t>
            </a:r>
            <a:r>
              <a:rPr lang="en-US" altLang="en-US" sz="2200" dirty="0" smtClean="0">
                <a:cs typeface="Times New Roman" panose="02020603050405020304" pitchFamily="18" charset="0"/>
              </a:rPr>
              <a:t>   </a:t>
            </a:r>
            <a:r>
              <a:rPr lang="en-US" altLang="en-US" sz="2200" dirty="0" smtClean="0"/>
              <a:t>for all a </a:t>
            </a:r>
            <a:r>
              <a:rPr lang="en-US" altLang="en-US" sz="2200" dirty="0" smtClean="0">
                <a:latin typeface="Symbol" panose="05050102010706020507" pitchFamily="18" charset="2"/>
              </a:rPr>
              <a:t></a:t>
            </a:r>
            <a:r>
              <a:rPr lang="en-US" altLang="en-US" sz="2200" dirty="0" smtClean="0"/>
              <a:t> Z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Identity element does not exist. Hence, </a:t>
            </a:r>
            <a:r>
              <a:rPr lang="en-US" altLang="en-US" sz="2200" dirty="0" smtClean="0">
                <a:cs typeface="Times New Roman" panose="02020603050405020304" pitchFamily="18" charset="0"/>
              </a:rPr>
              <a:t>(Z, *) is not a monoid.</a:t>
            </a:r>
          </a:p>
        </p:txBody>
      </p:sp>
    </p:spTree>
    <p:extLst>
      <p:ext uri="{BB962C8B-B14F-4D97-AF65-F5344CB8AC3E}">
        <p14:creationId xmlns="" xmlns:p14="http://schemas.microsoft.com/office/powerpoint/2010/main" val="13285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8349"/>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Show that the set of all strings ‘S’ is a monoid  under the operation 	‘concatenation of strings’.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S  a group w.r.t the above operation?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Let us denote the operation ‘concatenation of strings’  by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are three arbitrary strings in 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Concatenation of two strings is again a string.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Associativity</a:t>
            </a:r>
            <a:r>
              <a:rPr lang="en-US" altLang="en-US" sz="2200" dirty="0" smtClean="0">
                <a:cs typeface="Times New Roman" panose="02020603050405020304" pitchFamily="18" charset="0"/>
              </a:rPr>
              <a:t>: Concatenation of strings is associative.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u="sng" dirty="0" smtClean="0"/>
              <a:t>Identity</a:t>
            </a:r>
            <a:r>
              <a:rPr lang="en-US" altLang="en-US" sz="2200" dirty="0"/>
              <a:t>: We have null string , </a:t>
            </a:r>
            <a:r>
              <a:rPr lang="en-US" altLang="en-US" sz="2200" dirty="0">
                <a:latin typeface="Symbol" panose="05050102010706020507" pitchFamily="18" charset="2"/>
              </a:rPr>
              <a:t></a:t>
            </a:r>
            <a:r>
              <a:rPr lang="en-US" altLang="en-US" sz="2200" dirty="0"/>
              <a:t> </a:t>
            </a:r>
            <a:r>
              <a:rPr lang="en-US" altLang="en-US" sz="2200" dirty="0">
                <a:latin typeface="Symbol" panose="05050102010706020507" pitchFamily="18" charset="2"/>
              </a:rPr>
              <a:t></a:t>
            </a:r>
            <a:r>
              <a:rPr lang="en-US" altLang="en-US" sz="2200" dirty="0"/>
              <a:t> S  such that  s</a:t>
            </a:r>
            <a:r>
              <a:rPr lang="en-US" altLang="en-US" sz="2200" baseline="-25000" dirty="0"/>
              <a:t>1</a:t>
            </a:r>
            <a:r>
              <a:rPr lang="en-US" altLang="en-US" sz="2200" dirty="0"/>
              <a:t> + </a:t>
            </a:r>
            <a:r>
              <a:rPr lang="en-US" altLang="en-US" sz="2200" dirty="0">
                <a:latin typeface="Symbol" panose="05050102010706020507" pitchFamily="18" charset="2"/>
              </a:rPr>
              <a:t></a:t>
            </a:r>
            <a:r>
              <a:rPr lang="en-US" altLang="en-US" sz="2200" dirty="0"/>
              <a:t> = 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a:latin typeface="Symbol" panose="05050102010706020507" pitchFamily="18" charset="2"/>
              </a:rPr>
              <a:t></a:t>
            </a:r>
            <a:r>
              <a:rPr lang="en-US" altLang="en-US" sz="2200" dirty="0"/>
              <a:t> S is a monoid</a:t>
            </a:r>
            <a:r>
              <a:rPr lang="en-US" altLang="en-US" sz="2200" dirty="0" smtClean="0"/>
              <a:t>.</a:t>
            </a:r>
            <a:endParaRPr lang="en-US" altLang="en-US" sz="2200" dirty="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t>Note</a:t>
            </a:r>
            <a:r>
              <a:rPr lang="en-US" altLang="en-US" sz="2200" dirty="0"/>
              <a:t>:  S is not a group, because the inverse of a non empty string does not exist under concatenation of strings</a:t>
            </a:r>
            <a:r>
              <a:rPr lang="en-US" altLang="en-US" sz="2200" dirty="0" smtClean="0"/>
              <a:t>.</a:t>
            </a:r>
            <a:endParaRPr lang="en-US" altLang="en-US" sz="2200" dirty="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34820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a:solidFill>
                <a:schemeClr val="tx1"/>
              </a:solidFill>
            </a:endParaRPr>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b="1" dirty="0">
                <a:cs typeface="Times New Roman" panose="02020603050405020304" pitchFamily="18" charset="0"/>
              </a:rPr>
              <a:t>Ex. </a:t>
            </a:r>
            <a:r>
              <a:rPr lang="en-US" altLang="en-US" sz="2400" dirty="0">
                <a:cs typeface="Times New Roman" panose="02020603050405020304" pitchFamily="18" charset="0"/>
              </a:rPr>
              <a:t>If M is set of all non singular matrices of order ‘n x n’. then show that M  is a </a:t>
            </a:r>
            <a:r>
              <a:rPr lang="en-US" altLang="en-US" sz="2400" dirty="0" smtClean="0">
                <a:cs typeface="Times New Roman" panose="02020603050405020304" pitchFamily="18" charset="0"/>
              </a:rPr>
              <a:t>group </a:t>
            </a:r>
            <a:r>
              <a:rPr lang="en-US" altLang="en-US" sz="2400" dirty="0">
                <a:cs typeface="Times New Roman" panose="02020603050405020304" pitchFamily="18" charset="0"/>
              </a:rPr>
              <a:t>w.r.t. matrix multiplication. Is (M, *) an abelian group?.   Justify your </a:t>
            </a:r>
            <a:r>
              <a:rPr lang="en-US" altLang="en-US" sz="2400" dirty="0" smtClean="0">
                <a:cs typeface="Times New Roman" panose="02020603050405020304" pitchFamily="18" charset="0"/>
              </a:rPr>
              <a:t>answer </a:t>
            </a:r>
            <a:r>
              <a:rPr lang="en-US" altLang="en-US" sz="2400" dirty="0" smtClean="0">
                <a:solidFill>
                  <a:srgbClr val="000000"/>
                </a:solidFill>
              </a:rPr>
              <a:t>(</a:t>
            </a:r>
            <a:r>
              <a:rPr lang="en-US" altLang="en-US" sz="2400" dirty="0">
                <a:solidFill>
                  <a:srgbClr val="000000"/>
                </a:solidFill>
              </a:rPr>
              <a:t>CO2</a:t>
            </a:r>
            <a:r>
              <a:rPr lang="en-US" altLang="en-US" sz="2400" dirty="0" smtClean="0">
                <a:solidFill>
                  <a:srgbClr val="000000"/>
                </a:solidFill>
              </a:rPr>
              <a:t>)</a:t>
            </a:r>
            <a:r>
              <a:rPr lang="en-US" altLang="en-US" sz="2400" dirty="0" smtClean="0">
                <a:cs typeface="Times New Roman" panose="02020603050405020304" pitchFamily="18" charset="0"/>
              </a:rPr>
              <a:t>.</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387475"/>
            <a:ext cx="8382000" cy="4708525"/>
          </a:xfrm>
        </p:spPr>
        <p:txBody>
          <a:bodyPr>
            <a:noAutofit/>
          </a:bodyPr>
          <a:lstStyle/>
          <a:p>
            <a:pPr marL="0" indent="0" eaLnBrk="1" hangingPunct="1">
              <a:spcBef>
                <a:spcPts val="500"/>
              </a:spcBef>
              <a:buClr>
                <a:srgbClr val="A50021"/>
              </a:buClr>
              <a:buSzPct val="75000"/>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b="1" dirty="0" smtClean="0">
                <a:cs typeface="Times New Roman" panose="02020603050405020304" pitchFamily="18" charset="0"/>
              </a:rPr>
              <a:t>Solution:    </a:t>
            </a:r>
            <a:r>
              <a:rPr lang="en-US" altLang="en-US" sz="2100" dirty="0" smtClean="0">
                <a:cs typeface="Times New Roman" panose="02020603050405020304" pitchFamily="18" charset="0"/>
              </a:rPr>
              <a:t>Let A,B,C </a:t>
            </a:r>
            <a:r>
              <a:rPr lang="en-US" altLang="en-US" sz="2100" dirty="0" smtClean="0">
                <a:latin typeface="Symbol" panose="05050102010706020507" pitchFamily="18" charset="2"/>
                <a:cs typeface="Times New Roman" panose="02020603050405020304" pitchFamily="18" charset="0"/>
              </a:rPr>
              <a:t></a:t>
            </a:r>
            <a:r>
              <a:rPr lang="en-US" altLang="en-US" sz="2100" dirty="0" smtClean="0">
                <a:cs typeface="Times New Roman" panose="02020603050405020304" pitchFamily="18" charset="0"/>
              </a:rPr>
              <a:t> M.</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1. </a:t>
            </a:r>
            <a:r>
              <a:rPr lang="en-US" altLang="en-US" sz="2100" u="sng" dirty="0" smtClean="0"/>
              <a:t>Closure  property</a:t>
            </a:r>
            <a:r>
              <a:rPr lang="en-US" altLang="en-US" sz="2100" dirty="0" smtClean="0"/>
              <a:t> : Product of two non singular matrices is again a non singular matrix, </a:t>
            </a:r>
            <a:r>
              <a:rPr lang="en-US" altLang="en-US" sz="2100" dirty="0" err="1" smtClean="0"/>
              <a:t>because</a:t>
            </a:r>
            <a:r>
              <a:rPr lang="en-US" altLang="en-US" sz="2100" dirty="0" err="1" smtClean="0">
                <a:latin typeface="Symbol" panose="05050102010706020507" pitchFamily="18" charset="2"/>
              </a:rPr>
              <a:t></a:t>
            </a:r>
            <a:r>
              <a:rPr lang="en-US" altLang="en-US" sz="2100" dirty="0" err="1" smtClean="0"/>
              <a:t>AB</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A</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B</a:t>
            </a:r>
            <a:r>
              <a:rPr lang="en-US" altLang="en-US" sz="2100" dirty="0" smtClean="0">
                <a:latin typeface="Symbol" panose="05050102010706020507" pitchFamily="18" charset="2"/>
              </a:rPr>
              <a:t></a:t>
            </a:r>
            <a:r>
              <a:rPr lang="en-US" altLang="en-US" sz="2100" dirty="0" smtClean="0"/>
              <a:t> </a:t>
            </a:r>
            <a:r>
              <a:rPr lang="en-US" altLang="en-US" sz="2100" dirty="0" smtClean="0">
                <a:latin typeface="Symbol" panose="05050102010706020507" pitchFamily="18" charset="2"/>
              </a:rPr>
              <a:t></a:t>
            </a:r>
            <a:r>
              <a:rPr lang="en-US" altLang="en-US" sz="2100" dirty="0" smtClean="0"/>
              <a:t> 0  ( Since, A and B are nonsingular) i.e.,   AB </a:t>
            </a:r>
            <a:r>
              <a:rPr lang="en-US" altLang="en-US" sz="2100" dirty="0" smtClean="0">
                <a:latin typeface="Symbol" panose="05050102010706020507" pitchFamily="18" charset="2"/>
              </a:rPr>
              <a:t></a:t>
            </a:r>
            <a:r>
              <a:rPr lang="en-US" altLang="en-US" sz="2100" dirty="0" smtClean="0"/>
              <a:t> M for all A,B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2. </a:t>
            </a:r>
            <a:r>
              <a:rPr lang="en-US" altLang="en-US" sz="2100" u="sng" dirty="0" smtClean="0"/>
              <a:t>Associativity</a:t>
            </a:r>
            <a:r>
              <a:rPr lang="en-US" altLang="en-US" sz="2100" dirty="0" smtClean="0"/>
              <a:t>:  </a:t>
            </a:r>
            <a:r>
              <a:rPr lang="en-US" altLang="en-US" sz="2100" dirty="0" err="1" smtClean="0"/>
              <a:t>Marix</a:t>
            </a:r>
            <a:r>
              <a:rPr lang="en-US" altLang="en-US" sz="2100" dirty="0" smtClean="0"/>
              <a:t> multiplication is  associative. i.e., (AB)C = A(BC)    for all A,B,C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3. </a:t>
            </a:r>
            <a:r>
              <a:rPr lang="en-US" altLang="en-US" sz="2100" u="sng" dirty="0" smtClean="0"/>
              <a:t>Identity </a:t>
            </a:r>
            <a:r>
              <a:rPr lang="en-US" altLang="en-US" sz="2100" dirty="0" smtClean="0"/>
              <a:t>:  We have   I</a:t>
            </a:r>
            <a:r>
              <a:rPr lang="en-US" altLang="en-US" sz="2100" baseline="-25000" dirty="0" smtClean="0"/>
              <a:t>n</a:t>
            </a:r>
            <a:r>
              <a:rPr lang="en-US" altLang="en-US" sz="2100" dirty="0" smtClean="0"/>
              <a:t> </a:t>
            </a:r>
            <a:r>
              <a:rPr lang="en-US" altLang="en-US" sz="2100" dirty="0" smtClean="0">
                <a:latin typeface="Symbol" panose="05050102010706020507" pitchFamily="18" charset="2"/>
              </a:rPr>
              <a:t></a:t>
            </a:r>
            <a:r>
              <a:rPr lang="en-US" altLang="en-US" sz="2100" dirty="0" smtClean="0"/>
              <a:t> M  and   A I</a:t>
            </a:r>
            <a:r>
              <a:rPr lang="en-US" altLang="en-US" sz="2100" baseline="-25000" dirty="0" smtClean="0"/>
              <a:t>n </a:t>
            </a:r>
            <a:r>
              <a:rPr lang="en-US" altLang="en-US" sz="2100" dirty="0" smtClean="0"/>
              <a:t>= A  for all A </a:t>
            </a:r>
            <a:r>
              <a:rPr lang="en-US" altLang="en-US" sz="2100" dirty="0" smtClean="0">
                <a:latin typeface="Symbol" panose="05050102010706020507" pitchFamily="18" charset="2"/>
              </a:rPr>
              <a:t></a:t>
            </a:r>
            <a:r>
              <a:rPr lang="en-US" altLang="en-US" sz="2100" dirty="0" smtClean="0"/>
              <a:t> M .</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‘I</a:t>
            </a:r>
            <a:r>
              <a:rPr lang="en-US" altLang="en-US" sz="2100" baseline="-25000" dirty="0" smtClean="0"/>
              <a:t>n</a:t>
            </a:r>
            <a:r>
              <a:rPr lang="en-US" altLang="en-US" sz="2100" dirty="0" smtClean="0"/>
              <a:t>’ is the identity element.</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M, we have  A</a:t>
            </a:r>
            <a:r>
              <a:rPr lang="en-US" altLang="en-US" sz="2100" baseline="30000" dirty="0" smtClean="0"/>
              <a:t>-1</a:t>
            </a:r>
            <a:r>
              <a:rPr lang="en-US" altLang="en-US" sz="2100" dirty="0" smtClean="0"/>
              <a:t>  </a:t>
            </a:r>
            <a:r>
              <a:rPr lang="en-US" altLang="en-US" sz="2100" dirty="0" smtClean="0">
                <a:latin typeface="Symbol" panose="05050102010706020507" pitchFamily="18" charset="2"/>
              </a:rPr>
              <a:t></a:t>
            </a:r>
            <a:r>
              <a:rPr lang="en-US" altLang="en-US" sz="2100" dirty="0" smtClean="0"/>
              <a:t> M such that A A</a:t>
            </a:r>
            <a:r>
              <a:rPr lang="en-US" altLang="en-US" sz="2100" baseline="30000" dirty="0" smtClean="0"/>
              <a:t>-1</a:t>
            </a:r>
            <a:r>
              <a:rPr lang="en-US" altLang="en-US" sz="2100" dirty="0" smtClean="0"/>
              <a:t> = I</a:t>
            </a:r>
            <a:r>
              <a:rPr lang="en-US" altLang="en-US" sz="2100" baseline="-25000" dirty="0" smtClean="0"/>
              <a:t>n</a:t>
            </a:r>
            <a:r>
              <a:rPr lang="en-US" altLang="en-US" sz="2100" dirty="0" smtClean="0"/>
              <a:t>        i.e.,  Each element in  M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latin typeface="Symbol" panose="05050102010706020507" pitchFamily="18" charset="2"/>
              </a:rPr>
              <a:t>	</a:t>
            </a:r>
            <a:r>
              <a:rPr lang="en-US" altLang="en-US" sz="2100" dirty="0" smtClean="0"/>
              <a:t>  </a:t>
            </a:r>
            <a:r>
              <a:rPr lang="en-US" altLang="en-US" sz="2100" dirty="0"/>
              <a:t>M is a group w.r.t. matrix multiplication.</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We </a:t>
            </a:r>
            <a:r>
              <a:rPr lang="en-US" altLang="en-US" sz="2100" dirty="0"/>
              <a:t>know that, matrix multiplication is not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Hence</a:t>
            </a:r>
            <a:r>
              <a:rPr lang="en-US" altLang="en-US" sz="2100" dirty="0"/>
              <a:t>, M is not an abelian group</a:t>
            </a:r>
            <a:r>
              <a:rPr lang="en-US" altLang="en-US" sz="2100" dirty="0" smtClean="0"/>
              <a:t>.</a:t>
            </a:r>
            <a:endParaRPr lang="en-US" altLang="en-US" sz="2100" dirty="0"/>
          </a:p>
        </p:txBody>
      </p:sp>
    </p:spTree>
    <p:extLst>
      <p:ext uri="{BB962C8B-B14F-4D97-AF65-F5344CB8AC3E}">
        <p14:creationId xmlns="" xmlns:p14="http://schemas.microsoft.com/office/powerpoint/2010/main" val="29068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a:solidFill>
                <a:schemeClr val="tx1"/>
              </a:solidFill>
            </a:endParaRPr>
          </a:p>
        </p:txBody>
      </p:sp>
      <p:sp>
        <p:nvSpPr>
          <p:cNvPr id="7" name="Title 1"/>
          <p:cNvSpPr txBox="1">
            <a:spLocks/>
          </p:cNvSpPr>
          <p:nvPr/>
        </p:nvSpPr>
        <p:spPr>
          <a:xfrm>
            <a:off x="1295400" y="0"/>
            <a:ext cx="78486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solidFill>
                  <a:srgbClr val="000000"/>
                </a:solidFill>
              </a:rPr>
              <a:t>Example (CO2</a:t>
            </a:r>
            <a:r>
              <a:rPr lang="en-US" altLang="en-US" sz="3200" dirty="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7620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1066800"/>
            <a:ext cx="8229600" cy="4435475"/>
          </a:xfrm>
        </p:spPr>
        <p:txBody>
          <a:bodyPr>
            <a:noAutofit/>
          </a:bodyPr>
          <a:lstStyle/>
          <a:p>
            <a:pPr marL="0" lv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Ex</a:t>
            </a:r>
            <a:r>
              <a:rPr lang="en-US" altLang="en-US" sz="2200" dirty="0">
                <a:cs typeface="Times New Roman" panose="02020603050405020304" pitchFamily="18" charset="0"/>
              </a:rPr>
              <a:t>. Show that the set of all positive rational  numbers forms an abelian group under the composition * defined by a * b = (ab)/</a:t>
            </a:r>
            <a:r>
              <a:rPr lang="en-US" altLang="en-US" sz="2200" dirty="0" smtClean="0">
                <a:cs typeface="Times New Roman" panose="02020603050405020304" pitchFamily="18" charset="0"/>
              </a:rPr>
              <a:t>2. </a:t>
            </a:r>
            <a:endParaRPr lang="en-US" sz="2200" dirty="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 </a:t>
            </a:r>
            <a:r>
              <a:rPr lang="en-US" altLang="en-US" sz="2200" dirty="0" smtClean="0"/>
              <a:t>Let A = set of all positive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t>
            </a:r>
            <a:r>
              <a:rPr lang="en-US" altLang="en-US" sz="2200" dirty="0" err="1" smtClean="0"/>
              <a:t>a,b,c</a:t>
            </a:r>
            <a:r>
              <a:rPr lang="en-US" altLang="en-US" sz="2200" dirty="0" smtClean="0"/>
              <a:t> be any three elements of A.</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We know that, Product of two positive rational numbers is again a rational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 *b </a:t>
            </a:r>
            <a:r>
              <a:rPr lang="en-US" altLang="en-US" sz="2200" dirty="0" smtClean="0">
                <a:latin typeface="Symbol" panose="05050102010706020507" pitchFamily="18" charset="2"/>
              </a:rPr>
              <a:t></a:t>
            </a:r>
            <a:r>
              <a:rPr lang="en-US" altLang="en-US" sz="2200" dirty="0" smtClean="0"/>
              <a:t>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A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(a*b)*c = (ab/2) * c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a*(b*c)  = a * (</a:t>
            </a:r>
            <a:r>
              <a:rPr lang="en-US" altLang="en-US" sz="2200" dirty="0" err="1" smtClean="0"/>
              <a:t>bc</a:t>
            </a:r>
            <a:r>
              <a:rPr lang="en-US" altLang="en-US" sz="2200" dirty="0" smtClean="0"/>
              <a:t>/2)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Let  e  be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We have   a*e = (a e)/2  …(1)  , By the definition of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a*e = a       …..(2) , Since e is the identity.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(1)and (2),  (a e)/2 = a     </a:t>
            </a:r>
            <a:r>
              <a:rPr lang="en-US" altLang="en-US" sz="2200" dirty="0" smtClean="0">
                <a:latin typeface="Symbol" panose="05050102010706020507" pitchFamily="18" charset="2"/>
              </a:rPr>
              <a:t></a:t>
            </a:r>
            <a:r>
              <a:rPr lang="en-US" altLang="en-US" sz="2200" dirty="0" smtClean="0"/>
              <a:t> e = 2   and 2 </a:t>
            </a:r>
            <a:r>
              <a:rPr lang="en-US" altLang="en-US" sz="2200" dirty="0" smtClean="0">
                <a:latin typeface="Symbol" panose="05050102010706020507" pitchFamily="18" charset="2"/>
              </a:rPr>
              <a:t></a:t>
            </a:r>
            <a:r>
              <a:rPr lang="en-US" altLang="en-US" sz="2200" dirty="0" smtClean="0"/>
              <a:t> A .</a:t>
            </a:r>
          </a:p>
          <a:p>
            <a:pPr eaLnBrk="1" hangingPunct="1">
              <a:lnSpc>
                <a:spcPct val="90000"/>
              </a:lnSpc>
              <a:spcBef>
                <a:spcPts val="500"/>
              </a:spcBef>
              <a:buFont typeface="Symbol" panose="05050102010706020507" pitchFamily="18"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Identity element exists, and  ‘2’ is the identity element in A.</a:t>
            </a:r>
          </a:p>
        </p:txBody>
      </p:sp>
    </p:spTree>
    <p:extLst>
      <p:ext uri="{BB962C8B-B14F-4D97-AF65-F5344CB8AC3E}">
        <p14:creationId xmlns="" xmlns:p14="http://schemas.microsoft.com/office/powerpoint/2010/main" val="29729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Let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us suppose b is inverse of a.</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 (a b)/2  ….(1)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 e = 2  …..(2)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 and (2), it follows that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b)/2  =  2</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b =  (4 /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(A ,*) is a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Commutativity:    a * b =  (ab/2) = (</a:t>
            </a:r>
            <a:r>
              <a:rPr lang="en-US" altLang="en-US" sz="2200" dirty="0" err="1" smtClean="0"/>
              <a:t>ba</a:t>
            </a:r>
            <a:r>
              <a:rPr lang="en-US" altLang="en-US" sz="2200" dirty="0" smtClean="0"/>
              <a:t>/2) = b *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(A,*) is an abelian group.</a:t>
            </a:r>
          </a:p>
        </p:txBody>
      </p:sp>
    </p:spTree>
    <p:extLst>
      <p:ext uri="{BB962C8B-B14F-4D97-AF65-F5344CB8AC3E}">
        <p14:creationId xmlns="" xmlns:p14="http://schemas.microsoft.com/office/powerpoint/2010/main" val="12592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3038"/>
            <a:ext cx="8153400" cy="5383612"/>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identity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 </a:t>
            </a:r>
            <a:r>
              <a:rPr lang="en-IN" altLang="en-US" sz="2200" b="1" dirty="0" smtClean="0"/>
              <a:t>: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a)  Let e</a:t>
            </a:r>
            <a:r>
              <a:rPr lang="en-IN" altLang="en-US" sz="2200" baseline="-25000" dirty="0" smtClean="0"/>
              <a:t>1</a:t>
            </a:r>
            <a:r>
              <a:rPr lang="en-IN" altLang="en-US" sz="2200" dirty="0" smtClean="0"/>
              <a:t> and e</a:t>
            </a:r>
            <a:r>
              <a:rPr lang="en-IN" altLang="en-US" sz="2200" baseline="-25000" dirty="0" smtClean="0"/>
              <a:t>2</a:t>
            </a:r>
            <a:r>
              <a:rPr lang="en-IN" altLang="en-US" sz="2200" dirty="0" smtClean="0"/>
              <a:t> are two identity elements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1</a:t>
            </a:r>
            <a:r>
              <a:rPr lang="en-IN" altLang="en-US" sz="2200" dirty="0" smtClean="0"/>
              <a:t>     …(1)   (since e</a:t>
            </a:r>
            <a:r>
              <a:rPr lang="en-IN" altLang="en-US" sz="2200" baseline="-25000" dirty="0" smtClean="0"/>
              <a:t>2</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2</a:t>
            </a:r>
            <a:r>
              <a:rPr lang="en-IN" altLang="en-US" sz="2200" dirty="0" smtClean="0"/>
              <a:t>     …(2)   (since e</a:t>
            </a:r>
            <a:r>
              <a:rPr lang="en-IN" altLang="en-US" sz="2200" baseline="-25000" dirty="0" smtClean="0"/>
              <a:t>1</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Identity element in a group is unique.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 xmlns:p14="http://schemas.microsoft.com/office/powerpoint/2010/main" val="9403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a:t>
            </a:r>
            <a:r>
              <a:rPr lang="en-US" altLang="en-US" sz="3200" dirty="0" smtClean="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7688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inverse of any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a ,</a:t>
            </a:r>
            <a:r>
              <a:rPr lang="en-IN" altLang="en-US" sz="2200" dirty="0" err="1" smtClean="0"/>
              <a:t>b,c</a:t>
            </a:r>
            <a:r>
              <a:rPr lang="en-IN" altLang="en-US" sz="2200" dirty="0" smtClean="0"/>
              <a:t> </a:t>
            </a:r>
            <a:r>
              <a:rPr lang="en-IN" altLang="en-US" sz="2200" dirty="0" smtClean="0">
                <a:latin typeface="Symbol" panose="05050102010706020507" pitchFamily="18" charset="2"/>
              </a:rPr>
              <a:t></a:t>
            </a:r>
            <a:r>
              <a:rPr lang="en-IN" altLang="en-US" sz="2200" dirty="0" smtClean="0"/>
              <a:t>G   and   e is the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us suppose, Both  b and c are inverse elements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a * b = e   …(1)   (Since, b is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a * c = e   …(2)   (Since, c is also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 * b = a * c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latin typeface="Symbol" panose="05050102010706020507" pitchFamily="18" charset="2"/>
              </a:rPr>
              <a:t>	</a:t>
            </a:r>
            <a:r>
              <a:rPr lang="en-IN" altLang="en-US" sz="2200" dirty="0" smtClean="0"/>
              <a:t>     b = c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In a group, the inverse of any element is unique.</a:t>
            </a:r>
            <a:br>
              <a:rPr lang="en-IN" altLang="en-US" sz="2200" dirty="0" smtClean="0"/>
            </a:br>
            <a:endParaRPr lang="en-IN" altLang="en-US" sz="2200" dirty="0" smtClean="0"/>
          </a:p>
        </p:txBody>
      </p:sp>
    </p:spTree>
    <p:extLst>
      <p:ext uri="{BB962C8B-B14F-4D97-AF65-F5344CB8AC3E}">
        <p14:creationId xmlns="" xmlns:p14="http://schemas.microsoft.com/office/powerpoint/2010/main" val="3306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066800"/>
            <a:ext cx="7772400" cy="46926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In a group (G, *) , Prove that </a:t>
            </a:r>
            <a:br>
              <a:rPr lang="en-US" altLang="en-US" sz="2200" dirty="0" smtClean="0"/>
            </a:b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 : </a:t>
            </a:r>
            <a:r>
              <a:rPr lang="en-US"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(a * ( b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(By associative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a:t>
            </a:r>
            <a:r>
              <a:rPr lang="en-US" altLang="en-US" sz="2200" dirty="0" smtClean="0">
                <a:cs typeface="Times New Roman" panose="02020603050405020304" pitchFamily="18" charset="0"/>
              </a:rPr>
              <a:t>(a *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 a *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Since, e is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e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Similarly, we can show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b)  = 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p:txBody>
      </p:sp>
    </p:spTree>
    <p:extLst>
      <p:ext uri="{BB962C8B-B14F-4D97-AF65-F5344CB8AC3E}">
        <p14:creationId xmlns="" xmlns:p14="http://schemas.microsoft.com/office/powerpoint/2010/main" val="158773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981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r>
              <a:rPr lang="en-IN" altLang="en-US" sz="2200" dirty="0" smtClean="0"/>
              <a:t>Given that,   </a:t>
            </a:r>
            <a:r>
              <a:rPr lang="en-IN" altLang="en-US" sz="2200" dirty="0" smtClean="0">
                <a:cs typeface="Times New Roman" panose="02020603050405020304" pitchFamily="18" charset="0"/>
              </a:rPr>
              <a:t>a * a  =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 a * a = a * e      ( Since, e is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a  =  e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Hence, the result follows.</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3" name="Rectangle 2"/>
          <p:cNvSpPr/>
          <p:nvPr/>
        </p:nvSpPr>
        <p:spPr>
          <a:xfrm>
            <a:off x="1066800" y="1161871"/>
            <a:ext cx="7772400" cy="769441"/>
          </a:xfrm>
          <a:prstGeom prst="rect">
            <a:avLst/>
          </a:prstGeom>
        </p:spPr>
        <p:txBody>
          <a:bodyPr wrap="square">
            <a:spAutoFit/>
          </a:bodyPr>
          <a:lstStyle/>
          <a:p>
            <a:pPr lvl="0" algn="just">
              <a:spcBef>
                <a:spcPct val="0"/>
              </a:spcBef>
              <a:defRPr/>
            </a:pPr>
            <a:r>
              <a:rPr lang="en-IN" altLang="en-US" sz="2200" b="1" dirty="0">
                <a:cs typeface="Times New Roman" panose="02020603050405020304" pitchFamily="18" charset="0"/>
              </a:rPr>
              <a:t>Ex</a:t>
            </a:r>
            <a:r>
              <a:rPr lang="en-IN" altLang="en-US" sz="2200" b="1" dirty="0" smtClean="0">
                <a:cs typeface="Times New Roman" panose="02020603050405020304" pitchFamily="18" charset="0"/>
              </a:rPr>
              <a:t>. </a:t>
            </a:r>
            <a:r>
              <a:rPr lang="en-IN" altLang="en-US" sz="2200" dirty="0">
                <a:cs typeface="Times New Roman" panose="02020603050405020304" pitchFamily="18" charset="0"/>
              </a:rPr>
              <a:t>If (G, *) is a group and a </a:t>
            </a:r>
            <a:r>
              <a:rPr lang="en-IN" altLang="en-US" sz="2200" dirty="0">
                <a:latin typeface="Symbol" panose="05050102010706020507" pitchFamily="18" charset="2"/>
                <a:cs typeface="Arial" panose="020B0604020202020204" pitchFamily="34" charset="0"/>
              </a:rPr>
              <a:t></a:t>
            </a:r>
            <a:r>
              <a:rPr lang="en-IN" altLang="en-US" sz="2200" dirty="0">
                <a:cs typeface="Times New Roman" panose="02020603050405020304" pitchFamily="18" charset="0"/>
              </a:rPr>
              <a:t> G  such that  a * a = a </a:t>
            </a:r>
            <a:r>
              <a:rPr lang="en-IN" altLang="en-US" sz="2200" dirty="0" smtClean="0">
                <a:cs typeface="Times New Roman" panose="02020603050405020304" pitchFamily="18" charset="0"/>
              </a:rPr>
              <a:t>,  </a:t>
            </a:r>
            <a:r>
              <a:rPr lang="en-IN" altLang="en-US" sz="2200" dirty="0">
                <a:cs typeface="Times New Roman" panose="02020603050405020304" pitchFamily="18" charset="0"/>
              </a:rPr>
              <a:t>then show that </a:t>
            </a:r>
            <a:r>
              <a:rPr lang="en-IN" altLang="en-US" sz="2200" dirty="0" smtClean="0">
                <a:cs typeface="Times New Roman" panose="02020603050405020304" pitchFamily="18" charset="0"/>
              </a:rPr>
              <a:t>a </a:t>
            </a:r>
            <a:r>
              <a:rPr lang="en-IN" altLang="en-US" sz="2200" dirty="0">
                <a:cs typeface="Times New Roman" panose="02020603050405020304" pitchFamily="18" charset="0"/>
              </a:rPr>
              <a:t>= e , where e is identity element in G</a:t>
            </a:r>
            <a:r>
              <a:rPr lang="en-IN" altLang="en-US" sz="2200" dirty="0">
                <a:latin typeface="Arial" panose="020B0604020202020204" pitchFamily="34" charset="0"/>
                <a:cs typeface="Arial" panose="020B0604020202020204" pitchFamily="34" charset="0"/>
              </a:rPr>
              <a:t>.</a:t>
            </a:r>
            <a:endParaRPr lang="en-US" sz="2200" dirty="0"/>
          </a:p>
        </p:txBody>
      </p:sp>
    </p:spTree>
    <p:extLst>
      <p:ext uri="{BB962C8B-B14F-4D97-AF65-F5344CB8AC3E}">
        <p14:creationId xmlns="" xmlns:p14="http://schemas.microsoft.com/office/powerpoint/2010/main" val="204014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200" dirty="0">
                <a:latin typeface="Times New Roman" panose="02020603050405020304" pitchFamily="18" charset="0"/>
                <a:cs typeface="Times New Roman" panose="02020603050405020304" pitchFamily="18" charset="0"/>
              </a:rPr>
              <a:t>Abstract algebra gives to student a good mathematical maturity and enables to build mathematical thinking and skill</a:t>
            </a: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89C7EDA2-B8A9-2643-A0C2-64A36CC1C0DE}" type="datetime1">
              <a:rPr lang="en-IN" smtClean="0">
                <a:solidFill>
                  <a:schemeClr val="tx1"/>
                </a:solidFill>
                <a:latin typeface="Times New Roman" panose="02020603050405020304" pitchFamily="18" charset="0"/>
                <a:cs typeface="Times New Roman" panose="02020603050405020304" pitchFamily="18" charset="0"/>
              </a:rPr>
              <a:pPr/>
              <a:t>04-08-2021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tx1"/>
                </a:solidFill>
                <a:latin typeface="Times New Roman" panose="02020603050405020304" pitchFamily="18" charset="0"/>
                <a:cs typeface="Times New Roman" panose="02020603050405020304" pitchFamily="18" charset="0"/>
              </a:rPr>
              <a:t>Unit 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Objective(CO2)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07718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cs typeface="Times New Roman" panose="02020603050405020304" pitchFamily="18" charset="0"/>
              </a:rPr>
              <a:t>Ex.</a:t>
            </a:r>
            <a:r>
              <a:rPr lang="en-US" altLang="en-US" sz="2200" dirty="0" smtClean="0">
                <a:cs typeface="Times New Roman" panose="02020603050405020304" pitchFamily="18" charset="0"/>
              </a:rPr>
              <a:t>   If  every element of a group is its own inverse, then show that</a:t>
            </a:r>
            <a:br>
              <a:rPr lang="en-US" altLang="en-US" sz="2200" dirty="0" smtClean="0">
                <a:cs typeface="Times New Roman" panose="02020603050405020304" pitchFamily="18" charset="0"/>
              </a:rPr>
            </a:br>
            <a:r>
              <a:rPr lang="en-US" altLang="en-US" sz="2200" dirty="0" smtClean="0">
                <a:cs typeface="Times New Roman" panose="02020603050405020304" pitchFamily="18" charset="0"/>
              </a:rPr>
              <a:t>        the group must be abelian .</a:t>
            </a:r>
          </a:p>
        </p:txBody>
      </p:sp>
      <p:sp>
        <p:nvSpPr>
          <p:cNvPr id="11" name="Rectangle 2"/>
          <p:cNvSpPr>
            <a:spLocks noGrp="1" noChangeArrowheads="1"/>
          </p:cNvSpPr>
          <p:nvPr>
            <p:ph idx="1"/>
          </p:nvPr>
        </p:nvSpPr>
        <p:spPr>
          <a:xfrm>
            <a:off x="1066800" y="210185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and b are any two elements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 the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 * b )   =     b * a     ( Since each element of G is its own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inverse)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G is abelian.</a:t>
            </a:r>
          </a:p>
        </p:txBody>
      </p:sp>
    </p:spTree>
    <p:extLst>
      <p:ext uri="{BB962C8B-B14F-4D97-AF65-F5344CB8AC3E}">
        <p14:creationId xmlns="" xmlns:p14="http://schemas.microsoft.com/office/powerpoint/2010/main" val="152228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4724400"/>
            <a:ext cx="77724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t>Note:    </a:t>
            </a:r>
            <a:r>
              <a:rPr lang="en-US" altLang="en-US" sz="2200" dirty="0" smtClean="0"/>
              <a:t>a</a:t>
            </a:r>
            <a:r>
              <a:rPr lang="en-US" altLang="en-US" sz="2200" baseline="30000" dirty="0" smtClean="0"/>
              <a:t>2</a:t>
            </a:r>
            <a:r>
              <a:rPr lang="en-US" altLang="en-US" sz="2200" dirty="0" smtClean="0"/>
              <a:t>  = a * a</a:t>
            </a:r>
            <a:br>
              <a:rPr lang="en-US" altLang="en-US" sz="2200" dirty="0" smtClean="0"/>
            </a:br>
            <a:r>
              <a:rPr lang="en-US" altLang="en-US" sz="2200" dirty="0" smtClean="0"/>
              <a:t>              a</a:t>
            </a:r>
            <a:r>
              <a:rPr lang="en-US" altLang="en-US" sz="2200" baseline="30000" dirty="0" smtClean="0"/>
              <a:t>3</a:t>
            </a:r>
            <a:r>
              <a:rPr lang="en-US" altLang="en-US" sz="2200" dirty="0" smtClean="0"/>
              <a:t>  = a * a * a    etc.</a:t>
            </a:r>
          </a:p>
        </p:txBody>
      </p:sp>
      <p:sp>
        <p:nvSpPr>
          <p:cNvPr id="11" name="Rectangle 2"/>
          <p:cNvSpPr>
            <a:spLocks noGrp="1" noChangeArrowheads="1"/>
          </p:cNvSpPr>
          <p:nvPr>
            <p:ph idx="1"/>
          </p:nvPr>
        </p:nvSpPr>
        <p:spPr>
          <a:xfrm>
            <a:off x="1066800" y="1235075"/>
            <a:ext cx="7772400" cy="3620689"/>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In a group (G, *),   if   (a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show that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dirty="0" smtClean="0"/>
              <a:t>:  Given that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 By associative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 b * a )* b =   (a * b) * b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b * a ) =   (a * b)        ( By right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16631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Finite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304800" y="838200"/>
            <a:ext cx="8991600" cy="51581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Ex. </a:t>
            </a:r>
            <a:r>
              <a:rPr lang="en-US" sz="2100" dirty="0" smtClean="0">
                <a:cs typeface="Times New Roman" pitchFamily="16" charset="0"/>
              </a:rPr>
              <a:t>Show that  G = {1, -1} is an abelian group under multiplication.</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Solution: </a:t>
            </a:r>
            <a:r>
              <a:rPr lang="en-US" sz="2100" dirty="0" smtClean="0">
                <a:cs typeface="Times New Roman" pitchFamily="16" charset="0"/>
              </a:rPr>
              <a:t>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cs typeface="Times New Roman" pitchFamily="16" charset="0"/>
              </a:rPr>
              <a:t>                     .      1      – 1  </a:t>
            </a:r>
            <a:r>
              <a:rPr lang="en-US" sz="2100" dirty="0" smtClean="0"/>
              <a:t>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1      1      </a:t>
            </a:r>
            <a:r>
              <a:rPr lang="en-US" sz="2100" dirty="0" smtClean="0">
                <a:cs typeface="Times New Roman" pitchFamily="16" charset="0"/>
              </a:rPr>
              <a:t>– 1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 1   </a:t>
            </a:r>
            <a:r>
              <a:rPr lang="en-US" sz="2100" dirty="0" smtClean="0">
                <a:cs typeface="Times New Roman" pitchFamily="16" charset="0"/>
              </a:rPr>
              <a:t>– 1         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1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1. </a:t>
            </a:r>
            <a:r>
              <a:rPr lang="en-US" sz="2100" u="sng" dirty="0" smtClean="0"/>
              <a:t>Closure property: </a:t>
            </a:r>
            <a:r>
              <a:rPr lang="en-US" sz="21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2. </a:t>
            </a:r>
            <a:r>
              <a:rPr lang="en-US" sz="2100" u="sng" dirty="0" smtClean="0"/>
              <a:t>Associativity</a:t>
            </a:r>
            <a:r>
              <a:rPr lang="en-US" sz="2100" dirty="0" smtClean="0"/>
              <a:t>:  The elements of G are real numbers, and we know that multiplication of real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3. </a:t>
            </a:r>
            <a:r>
              <a:rPr lang="en-US" sz="2100" u="sng" dirty="0" smtClean="0"/>
              <a:t>Identity </a:t>
            </a:r>
            <a:r>
              <a:rPr lang="en-US" sz="2100" dirty="0" smtClean="0"/>
              <a:t>:  Here,  1  is the identity element and  1</a:t>
            </a:r>
            <a:r>
              <a:rPr lang="en-US" sz="2100" dirty="0" smtClean="0">
                <a:latin typeface="Symbol" pitchFamily="16" charset="2"/>
              </a:rPr>
              <a:t></a:t>
            </a:r>
            <a:r>
              <a:rPr lang="en-US" sz="21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4. </a:t>
            </a:r>
            <a:r>
              <a:rPr lang="en-US" sz="2100" u="sng" dirty="0" smtClean="0"/>
              <a:t>Inverse</a:t>
            </a:r>
            <a:r>
              <a:rPr lang="en-US" sz="21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and  – 1  are  1 and  – 1 respectively. </a:t>
            </a:r>
            <a:r>
              <a:rPr lang="en-US" altLang="en-US" sz="2100" dirty="0" smtClean="0"/>
              <a:t>Hence</a:t>
            </a:r>
            <a:r>
              <a:rPr lang="en-US" altLang="en-US" sz="2100" dirty="0"/>
              <a:t>, G is a group w.r.t multiplication.</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5. Commutativity:  The corresponding rows and columns of the table are identical. Therefore the binary operation  </a:t>
            </a:r>
            <a:r>
              <a:rPr lang="en-US" altLang="en-US" sz="2100" dirty="0">
                <a:cs typeface="Times New Roman" panose="02020603050405020304" pitchFamily="18" charset="0"/>
              </a:rPr>
              <a:t>.</a:t>
            </a:r>
            <a:r>
              <a:rPr lang="en-US" altLang="en-US" sz="2100" dirty="0"/>
              <a:t>  is commutative. </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Hence, G is an abelian group w.r.t. multiplication</a:t>
            </a:r>
            <a:r>
              <a:rPr lang="en-US" altLang="en-US" sz="2100" dirty="0" smtClean="0"/>
              <a:t>.</a:t>
            </a:r>
            <a:endParaRPr lang="en-US" altLang="en-US" sz="2100" dirty="0"/>
          </a:p>
        </p:txBody>
      </p:sp>
      <p:sp>
        <p:nvSpPr>
          <p:cNvPr id="12" name="Line 3"/>
          <p:cNvSpPr>
            <a:spLocks noChangeShapeType="1"/>
          </p:cNvSpPr>
          <p:nvPr/>
        </p:nvSpPr>
        <p:spPr bwMode="auto">
          <a:xfrm>
            <a:off x="1752600" y="1676400"/>
            <a:ext cx="1588" cy="1066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447800" y="1905000"/>
            <a:ext cx="1447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29330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dirty="0" smtClean="0">
                <a:cs typeface="Times New Roman" panose="02020603050405020304" pitchFamily="18" charset="0"/>
              </a:rPr>
              <a:t>Ex. Show that  G =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is an abelian group under multiplication. Where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are cube roots of unity. </a:t>
            </a:r>
            <a:r>
              <a:rPr lang="en-US" altLang="en-US" sz="2400" dirty="0">
                <a:solidFill>
                  <a:srgbClr val="000000"/>
                </a:solidFill>
              </a:rPr>
              <a:t>(CO2)</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a:t>
            </a:r>
            <a:r>
              <a:rPr lang="en-US" dirty="0" smtClean="0">
                <a:solidFill>
                  <a:schemeClr val="tx1"/>
                </a:solidFill>
                <a:latin typeface="Times New Roman" panose="02020603050405020304" pitchFamily="18" charset="0"/>
                <a:cs typeface="Times New Roman" panose="02020603050405020304" pitchFamily="18" charset="0"/>
              </a:rPr>
              <a:t>2</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937814"/>
            <a:ext cx="8382000" cy="54629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Solution: 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a:cs typeface="Times New Roman" pitchFamily="16" charset="0"/>
              </a:rPr>
              <a:t>	</a:t>
            </a:r>
            <a:r>
              <a:rPr lang="en-US" sz="2000" dirty="0" smtClean="0">
                <a:cs typeface="Times New Roman" pitchFamily="16" charset="0"/>
              </a:rPr>
              <a:t>		       .      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                    1          1       </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      </a:t>
            </a:r>
            <a:r>
              <a:rPr lang="en-US" sz="2000" dirty="0" smtClean="0">
                <a:latin typeface="Symbol" pitchFamily="16" charset="2"/>
                <a:cs typeface="Times New Roman" pitchFamily="16" charset="0"/>
              </a:rPr>
              <a:t></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u="sng" dirty="0" smtClean="0"/>
              <a:t>Closure property: </a:t>
            </a:r>
            <a:r>
              <a:rPr lang="en-US" sz="20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2. </a:t>
            </a:r>
            <a:r>
              <a:rPr lang="en-US" sz="2000" u="sng" dirty="0" smtClean="0"/>
              <a:t>Associativity</a:t>
            </a:r>
            <a:r>
              <a:rPr lang="en-US" sz="2000" dirty="0" smtClean="0"/>
              <a:t>:  The elements of G are complex numbers, and we know that 			   multiplication of complex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3. </a:t>
            </a:r>
            <a:r>
              <a:rPr lang="en-US" sz="2000" u="sng" dirty="0" smtClean="0"/>
              <a:t>Identity </a:t>
            </a:r>
            <a:r>
              <a:rPr lang="en-US" sz="2000" dirty="0" smtClean="0"/>
              <a:t>:  Here,  1  is the identity element and  1</a:t>
            </a:r>
            <a:r>
              <a:rPr lang="en-US" sz="2000" dirty="0" smtClean="0">
                <a:latin typeface="Symbol" pitchFamily="16" charset="2"/>
              </a:rPr>
              <a:t></a:t>
            </a:r>
            <a:r>
              <a:rPr lang="en-US" sz="20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4. </a:t>
            </a:r>
            <a:r>
              <a:rPr lang="en-US" sz="2000" u="sng" dirty="0" smtClean="0"/>
              <a:t>Inverse</a:t>
            </a:r>
            <a:r>
              <a:rPr lang="en-US" sz="20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t> are  1,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t> respectively. </a:t>
            </a:r>
            <a:r>
              <a:rPr lang="en-US" altLang="en-US" sz="2000" dirty="0" smtClean="0"/>
              <a:t>Hence</a:t>
            </a:r>
            <a:r>
              <a:rPr lang="en-US" altLang="en-US" sz="2000" dirty="0"/>
              <a:t>, G is a group w.r.t multiplication.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identical</a:t>
            </a:r>
            <a:r>
              <a:rPr lang="en-US" altLang="en-US" sz="2000" dirty="0" smtClean="0"/>
              <a:t>. Therefore </a:t>
            </a:r>
            <a:r>
              <a:rPr lang="en-US" altLang="en-US" sz="2000" dirty="0"/>
              <a:t>the binary operation  </a:t>
            </a:r>
            <a:r>
              <a:rPr lang="en-US" altLang="en-US" sz="2000" dirty="0">
                <a:cs typeface="Times New Roman" panose="02020603050405020304" pitchFamily="18" charset="0"/>
              </a:rPr>
              <a:t>.</a:t>
            </a:r>
            <a:r>
              <a:rPr lang="en-US" altLang="en-US" sz="2000" dirty="0"/>
              <a:t>  is commutative.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Hence, G is an abelian group w.r.t. multiplication</a:t>
            </a:r>
            <a:r>
              <a:rPr lang="en-US" altLang="en-US" sz="2000" dirty="0" smtClean="0"/>
              <a:t>.</a:t>
            </a:r>
            <a:endParaRPr lang="en-US" altLang="en-US" sz="2000" dirty="0"/>
          </a:p>
          <a:p>
            <a:pPr marL="447675" indent="-447675">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cs typeface="Times New Roman" panose="02020603050405020304" pitchFamily="18" charset="0"/>
            </a:endParaRP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p>
        </p:txBody>
      </p:sp>
      <p:sp>
        <p:nvSpPr>
          <p:cNvPr id="12" name="Line 3"/>
          <p:cNvSpPr>
            <a:spLocks noChangeShapeType="1"/>
          </p:cNvSpPr>
          <p:nvPr/>
        </p:nvSpPr>
        <p:spPr bwMode="auto">
          <a:xfrm>
            <a:off x="2209800" y="1295400"/>
            <a:ext cx="1588" cy="1371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524000" y="1598612"/>
            <a:ext cx="22860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20368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b="1" dirty="0">
                <a:cs typeface="Times New Roman" panose="02020603050405020304" pitchFamily="18" charset="0"/>
              </a:rPr>
              <a:t>Ex</a:t>
            </a:r>
            <a:r>
              <a:rPr lang="en-US" altLang="en-US" sz="2800" dirty="0">
                <a:cs typeface="Times New Roman" panose="02020603050405020304" pitchFamily="18" charset="0"/>
              </a:rPr>
              <a:t>. Show that  G = {1,  –1,  </a:t>
            </a:r>
            <a:r>
              <a:rPr lang="en-US" altLang="en-US" sz="2800" dirty="0" err="1">
                <a:cs typeface="Times New Roman" panose="02020603050405020304" pitchFamily="18" charset="0"/>
              </a:rPr>
              <a:t>i</a:t>
            </a:r>
            <a:r>
              <a:rPr lang="en-US" altLang="en-US" sz="2800" dirty="0">
                <a:cs typeface="Times New Roman" panose="02020603050405020304" pitchFamily="18" charset="0"/>
              </a:rPr>
              <a:t>, –</a:t>
            </a:r>
            <a:r>
              <a:rPr lang="en-US" altLang="en-US" sz="2800" dirty="0" err="1">
                <a:cs typeface="Times New Roman" panose="02020603050405020304" pitchFamily="18" charset="0"/>
              </a:rPr>
              <a:t>i</a:t>
            </a:r>
            <a:r>
              <a:rPr lang="en-US" altLang="en-US" sz="2800" dirty="0">
                <a:cs typeface="Times New Roman" panose="02020603050405020304" pitchFamily="18" charset="0"/>
              </a:rPr>
              <a:t> } is an abelian group </a:t>
            </a:r>
            <a:r>
              <a:rPr lang="en-US" altLang="en-US" sz="2800" dirty="0" smtClean="0">
                <a:cs typeface="Times New Roman" panose="02020603050405020304" pitchFamily="18" charset="0"/>
              </a:rPr>
              <a:t>under  </a:t>
            </a:r>
            <a:r>
              <a:rPr lang="en-US" altLang="en-US" sz="2800" dirty="0">
                <a:cs typeface="Times New Roman" panose="02020603050405020304" pitchFamily="18" charset="0"/>
              </a:rPr>
              <a:t>multiplication</a:t>
            </a:r>
            <a:r>
              <a:rPr lang="en-US" altLang="en-US" sz="2800" dirty="0" smtClean="0">
                <a:cs typeface="Times New Roman" panose="02020603050405020304" pitchFamily="18" charset="0"/>
              </a:rPr>
              <a:t>. </a:t>
            </a:r>
            <a:r>
              <a:rPr lang="en-US" altLang="en-US" sz="2800" dirty="0">
                <a:solidFill>
                  <a:srgbClr val="000000"/>
                </a:solidFill>
              </a:rPr>
              <a:t>(CO2)</a:t>
            </a:r>
            <a:r>
              <a:rPr lang="en-US" altLang="en-US" sz="2800" dirty="0" smtClean="0">
                <a:cs typeface="Times New Roman" panose="02020603050405020304" pitchFamily="18" charset="0"/>
              </a:rPr>
              <a:t> </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990600"/>
            <a:ext cx="8229600" cy="5224482"/>
          </a:xfrm>
        </p:spPr>
        <p:txBody>
          <a:bodyPr rtlCol="0">
            <a:noAutofit/>
          </a:bodyPr>
          <a:lstStyle/>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b="1" dirty="0" smtClean="0">
                <a:solidFill>
                  <a:srgbClr val="000000"/>
                </a:solidFill>
                <a:cs typeface="Times New Roman" pitchFamily="16" charset="0"/>
              </a:rPr>
              <a:t>Solution</a:t>
            </a:r>
            <a:r>
              <a:rPr lang="en-US" sz="2000" dirty="0" smtClean="0">
                <a:solidFill>
                  <a:srgbClr val="000000"/>
                </a:solidFill>
                <a:cs typeface="Times New Roman" pitchFamily="16" charset="0"/>
              </a:rPr>
              <a:t>: The composition table of G is 			       	.      1        –1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                    1         1       </a:t>
            </a:r>
            <a:r>
              <a:rPr lang="en-US" sz="2000" dirty="0" smtClean="0">
                <a:solidFill>
                  <a:srgbClr val="000000"/>
                </a:solidFill>
                <a:cs typeface="Times New Roman" pitchFamily="16" charset="0"/>
              </a:rPr>
              <a:t> -1 </a:t>
            </a:r>
            <a:r>
              <a:rPr lang="en-US" sz="2000" dirty="0" smtClean="0">
                <a:solidFill>
                  <a:srgbClr val="000000"/>
                </a:solidFill>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-1        1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1. </a:t>
            </a:r>
            <a:r>
              <a:rPr lang="en-US" sz="2000" u="sng" dirty="0" smtClean="0">
                <a:solidFill>
                  <a:srgbClr val="000000"/>
                </a:solidFill>
              </a:rPr>
              <a:t>Closure property: </a:t>
            </a:r>
            <a:r>
              <a:rPr lang="en-US" sz="2000" dirty="0" smtClean="0">
                <a:solidFill>
                  <a:srgbClr val="000000"/>
                </a:solidFill>
              </a:rPr>
              <a:t>  Since all the entries of the composition table are the elements of the given set, the set G is closed under multiplication.</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2. </a:t>
            </a:r>
            <a:r>
              <a:rPr lang="en-US" sz="2000" u="sng" dirty="0" smtClean="0">
                <a:solidFill>
                  <a:srgbClr val="000000"/>
                </a:solidFill>
              </a:rPr>
              <a:t>Associativity</a:t>
            </a:r>
            <a:r>
              <a:rPr lang="en-US" sz="2000" dirty="0" smtClean="0">
                <a:solidFill>
                  <a:srgbClr val="000000"/>
                </a:solidFill>
              </a:rPr>
              <a:t>:  The elements of G are complex numbers, and we know that multiplication of complex numbers is  associative. </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3. </a:t>
            </a:r>
            <a:r>
              <a:rPr lang="en-US" sz="2000" u="sng" dirty="0" smtClean="0">
                <a:solidFill>
                  <a:srgbClr val="000000"/>
                </a:solidFill>
              </a:rPr>
              <a:t>Identity </a:t>
            </a:r>
            <a:r>
              <a:rPr lang="en-US" sz="2000" dirty="0" smtClean="0">
                <a:solidFill>
                  <a:srgbClr val="000000"/>
                </a:solidFill>
              </a:rPr>
              <a:t>:  Here,  1  is the identity element and  1</a:t>
            </a:r>
            <a:r>
              <a:rPr lang="en-US" sz="2000" dirty="0" smtClean="0">
                <a:solidFill>
                  <a:srgbClr val="000000"/>
                </a:solidFill>
                <a:latin typeface="Symbol" pitchFamily="16" charset="2"/>
              </a:rPr>
              <a:t></a:t>
            </a:r>
            <a:r>
              <a:rPr lang="en-US" sz="2000" dirty="0" smtClean="0">
                <a:solidFill>
                  <a:srgbClr val="000000"/>
                </a:solidFill>
              </a:rPr>
              <a:t> G.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4. </a:t>
            </a:r>
            <a:r>
              <a:rPr lang="en-US" altLang="en-US" sz="2000" u="sng" dirty="0"/>
              <a:t>Inverse</a:t>
            </a:r>
            <a:r>
              <a:rPr lang="en-US" altLang="en-US" sz="2000" dirty="0"/>
              <a:t>: From the composition table, we see that the inverse elements of </a:t>
            </a:r>
          </a:p>
          <a:p>
            <a:pPr marL="0" indent="0">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    </a:t>
            </a:r>
            <a:r>
              <a:rPr lang="en-US" altLang="en-US" sz="2000" dirty="0" smtClean="0"/>
              <a:t>			  </a:t>
            </a:r>
            <a:r>
              <a:rPr lang="en-US" altLang="en-US" sz="2000" dirty="0"/>
              <a:t>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are  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respectively.</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a:t>
            </a:r>
            <a:r>
              <a:rPr lang="en-US" altLang="en-US" sz="2000" dirty="0" smtClean="0"/>
              <a:t>identical</a:t>
            </a:r>
            <a:r>
              <a:rPr lang="en-US" altLang="en-US" sz="2000" dirty="0"/>
              <a:t>. Therefore the binary operation  </a:t>
            </a:r>
            <a:r>
              <a:rPr lang="en-US" altLang="en-US" sz="2000" dirty="0">
                <a:cs typeface="Times New Roman" panose="02020603050405020304" pitchFamily="18" charset="0"/>
              </a:rPr>
              <a:t>.</a:t>
            </a:r>
            <a:r>
              <a:rPr lang="en-US" altLang="en-US" sz="2000" dirty="0"/>
              <a:t>  is commutative. Hence, (G, </a:t>
            </a:r>
            <a:r>
              <a:rPr lang="en-US" altLang="en-US" sz="2000" dirty="0" smtClean="0"/>
              <a:t>.) is </a:t>
            </a:r>
            <a:r>
              <a:rPr lang="en-US" altLang="en-US" sz="2000" dirty="0"/>
              <a:t>an abelian group</a:t>
            </a:r>
            <a:r>
              <a:rPr lang="en-US" altLang="en-US" sz="2000" dirty="0" smtClean="0"/>
              <a:t>.</a:t>
            </a:r>
            <a:endParaRPr lang="en-US" altLang="en-US" sz="2000" dirty="0"/>
          </a:p>
        </p:txBody>
      </p:sp>
      <p:sp>
        <p:nvSpPr>
          <p:cNvPr id="12" name="Line 3"/>
          <p:cNvSpPr>
            <a:spLocks noChangeShapeType="1"/>
          </p:cNvSpPr>
          <p:nvPr/>
        </p:nvSpPr>
        <p:spPr bwMode="auto">
          <a:xfrm>
            <a:off x="6858000" y="1066800"/>
            <a:ext cx="1588" cy="1828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6248400" y="1371600"/>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4262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Modulo </a:t>
            </a:r>
            <a:r>
              <a:rPr lang="en-IN" altLang="en-US" sz="3200" dirty="0" smtClean="0"/>
              <a:t>systems </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09600" y="1219200"/>
            <a:ext cx="8229600" cy="47244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Addition modulo m</a:t>
            </a:r>
            <a:r>
              <a:rPr lang="en-US" altLang="en-US" sz="2200" b="1" dirty="0"/>
              <a:t> </a:t>
            </a:r>
            <a:r>
              <a:rPr lang="en-US" altLang="en-US" sz="2200" b="1" dirty="0" smtClean="0"/>
              <a:t> (  +</a:t>
            </a:r>
            <a:r>
              <a:rPr lang="en-US" altLang="en-US" sz="2200" b="1" baseline="-25000" dirty="0" smtClean="0"/>
              <a:t>m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m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a + b    if   a + b &lt;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r        if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m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with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4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Multiplication modulo p</a:t>
            </a:r>
            <a:r>
              <a:rPr lang="en-US" altLang="en-US" sz="2200" b="1" dirty="0" smtClean="0">
                <a:cs typeface="Times New Roman" panose="02020603050405020304" pitchFamily="18" charset="0"/>
              </a:rPr>
              <a:t>   ( </a:t>
            </a:r>
            <a:r>
              <a:rPr lang="en-US" altLang="en-US" sz="2200" b="1" dirty="0" smtClean="0">
                <a:latin typeface="Symbol" panose="05050102010706020507" pitchFamily="18" charset="2"/>
              </a:rPr>
              <a:t></a:t>
            </a:r>
            <a:r>
              <a:rPr lang="en-US" altLang="en-US" sz="2200" b="1" baseline="-25000" dirty="0" smtClean="0"/>
              <a:t>p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p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a b        if   a b &lt;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r        if   a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p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(ab) with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Ex.  3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2    ,      5</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0       ,    2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2  =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15038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 A</a:t>
            </a:r>
            <a:r>
              <a:rPr lang="en-IN" altLang="en-US" sz="3200" dirty="0" smtClean="0">
                <a:cs typeface="Times New Roman" panose="02020603050405020304" pitchFamily="18" charset="0"/>
              </a:rPr>
              <a:t>ddition Modulo (+</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609600" y="838200"/>
            <a:ext cx="8534400" cy="1143000"/>
          </a:xfrm>
        </p:spPr>
        <p:txBody>
          <a:bodyPr>
            <a:normAutofit/>
          </a:bodyP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cs typeface="Times New Roman" panose="02020603050405020304" pitchFamily="18" charset="0"/>
              </a:rPr>
              <a:t>The set G = {0,1,2,3,4,5} is a group with respect to addition modulo 6. </a:t>
            </a:r>
          </a:p>
        </p:txBody>
      </p:sp>
      <p:sp>
        <p:nvSpPr>
          <p:cNvPr id="11" name="Rectangle 2"/>
          <p:cNvSpPr>
            <a:spLocks noGrp="1" noChangeArrowheads="1"/>
          </p:cNvSpPr>
          <p:nvPr>
            <p:ph idx="1"/>
          </p:nvPr>
        </p:nvSpPr>
        <p:spPr>
          <a:xfrm>
            <a:off x="1066800" y="16764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Solution: </a:t>
            </a:r>
            <a:r>
              <a:rPr lang="en-IN"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baseline="-25000" dirty="0" smtClean="0">
                <a:cs typeface="Times New Roman" panose="02020603050405020304" pitchFamily="18" charset="0"/>
              </a:rPr>
              <a:t>6</a:t>
            </a:r>
            <a:r>
              <a:rPr lang="en-IN" altLang="en-US" sz="2200" dirty="0" smtClean="0">
                <a:cs typeface="Times New Roman" panose="02020603050405020304" pitchFamily="18" charset="0"/>
              </a:rPr>
              <a:t>       0       1       2      3     4      5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0          0       </a:t>
            </a:r>
            <a:r>
              <a:rPr lang="en-IN" altLang="en-US" sz="2200" dirty="0" smtClean="0">
                <a:cs typeface="Times New Roman" panose="02020603050405020304" pitchFamily="18" charset="0"/>
              </a:rPr>
              <a:t>1 </a:t>
            </a:r>
            <a:r>
              <a:rPr lang="en-IN" altLang="en-US" sz="2200" dirty="0" smtClean="0"/>
              <a:t>      </a:t>
            </a:r>
            <a:r>
              <a:rPr lang="en-IN" altLang="en-US" sz="2200" dirty="0" smtClean="0">
                <a:cs typeface="Times New Roman" panose="02020603050405020304" pitchFamily="18" charset="0"/>
              </a:rPr>
              <a:t>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1</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1       2       3      4      5     0</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3       4      5      0     1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3          3       4       5      0      1     2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4          4       5       0      1      2     3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5          5       0       1      2      3     4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1. </a:t>
            </a:r>
            <a:r>
              <a:rPr lang="en-IN" altLang="en-US" sz="2200" u="sng" dirty="0" smtClean="0"/>
              <a:t>Closure property: </a:t>
            </a:r>
            <a:r>
              <a:rPr lang="en-IN" altLang="en-US" sz="2200" dirty="0" smtClean="0"/>
              <a:t>  Since all the entries of the composition table are the elements of the given set, the set G is closed under  </a:t>
            </a:r>
            <a:r>
              <a:rPr lang="en-IN" altLang="en-US" sz="2200" dirty="0" smtClean="0">
                <a:cs typeface="Times New Roman" panose="02020603050405020304" pitchFamily="18" charset="0"/>
              </a:rPr>
              <a:t>+</a:t>
            </a:r>
            <a:r>
              <a:rPr lang="en-IN" altLang="en-US" sz="2200" baseline="-25000" dirty="0" smtClean="0">
                <a:cs typeface="Times New Roman" panose="02020603050405020304" pitchFamily="18" charset="0"/>
              </a:rPr>
              <a:t>6  </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12" name="Line 3"/>
          <p:cNvSpPr>
            <a:spLocks noChangeShapeType="1"/>
          </p:cNvSpPr>
          <p:nvPr/>
        </p:nvSpPr>
        <p:spPr bwMode="auto">
          <a:xfrm>
            <a:off x="2743200" y="2209800"/>
            <a:ext cx="1588" cy="2514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2209800" y="2438400"/>
            <a:ext cx="3733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15081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5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 2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1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0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 </a:t>
            </a:r>
            <a:r>
              <a:rPr lang="en-US" altLang="en-US" sz="2200" u="sng" dirty="0" smtClean="0"/>
              <a:t>Inverse</a:t>
            </a:r>
            <a:r>
              <a:rPr lang="en-US" altLang="en-US" sz="2200" dirty="0" smtClean="0"/>
              <a:t>: From the composition table, we see that the inverse elements of  0, 1, 2, 3, 4. 5  are  0, </a:t>
            </a:r>
            <a:r>
              <a:rPr lang="en-US" altLang="en-US" sz="2200" dirty="0" smtClean="0">
                <a:cs typeface="Times New Roman" panose="02020603050405020304" pitchFamily="18" charset="0"/>
              </a:rPr>
              <a:t>5, 4, 3, 2, 1</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Commutativity:  The corresponding rows and columns of the table are identical. Therefore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 is an abelian group.</a:t>
            </a:r>
          </a:p>
        </p:txBody>
      </p:sp>
    </p:spTree>
    <p:extLst>
      <p:ext uri="{BB962C8B-B14F-4D97-AF65-F5344CB8AC3E}">
        <p14:creationId xmlns="" xmlns:p14="http://schemas.microsoft.com/office/powerpoint/2010/main" val="389970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Example - </a:t>
            </a:r>
            <a:r>
              <a:rPr lang="en-IN" altLang="en-US" sz="3200" dirty="0" smtClean="0">
                <a:cs typeface="Times New Roman" panose="02020603050405020304" pitchFamily="18" charset="0"/>
              </a:rPr>
              <a:t>Multiplication </a:t>
            </a:r>
            <a:r>
              <a:rPr lang="en-IN" altLang="en-US" sz="3200" dirty="0">
                <a:cs typeface="Times New Roman" panose="02020603050405020304" pitchFamily="18" charset="0"/>
              </a:rPr>
              <a:t>Modulo </a:t>
            </a:r>
            <a:r>
              <a:rPr lang="en-IN" altLang="en-US" sz="3200" dirty="0" smtClean="0">
                <a:cs typeface="Times New Roman" panose="02020603050405020304" pitchFamily="18" charset="0"/>
              </a:rPr>
              <a:t>(</a:t>
            </a:r>
            <a:r>
              <a:rPr lang="en-US" altLang="en-US" sz="3200" dirty="0" smtClean="0">
                <a:latin typeface="Symbol" panose="05050102010706020507" pitchFamily="18" charset="2"/>
                <a:cs typeface="Times New Roman" panose="02020603050405020304" pitchFamily="18" charset="0"/>
              </a:rPr>
              <a:t></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a:t>
            </a:r>
            <a:r>
              <a:rPr lang="en-IN" altLang="en-US" sz="2200" dirty="0" smtClean="0"/>
              <a:t>. </a:t>
            </a:r>
            <a:r>
              <a:rPr lang="en-IN" altLang="en-US" sz="2200" dirty="0" smtClean="0">
                <a:cs typeface="Times New Roman" panose="02020603050405020304" pitchFamily="18" charset="0"/>
              </a:rPr>
              <a:t>The set G = {1,2,3,4,5,6} is a group with respect to multiplication modulo 7.</a:t>
            </a:r>
          </a:p>
        </p:txBody>
      </p:sp>
      <p:sp>
        <p:nvSpPr>
          <p:cNvPr id="11" name="Rectangle 2"/>
          <p:cNvSpPr>
            <a:spLocks noGrp="1" noChangeArrowheads="1"/>
          </p:cNvSpPr>
          <p:nvPr>
            <p:ph idx="1"/>
          </p:nvPr>
        </p:nvSpPr>
        <p:spPr>
          <a:xfrm>
            <a:off x="1066800" y="18288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 </a:t>
            </a:r>
            <a:r>
              <a:rPr lang="en-US" altLang="en-US" sz="2200" dirty="0" smtClean="0">
                <a:cs typeface="Times New Roman" panose="02020603050405020304" pitchFamily="18" charset="0"/>
              </a:rPr>
              <a:t>       1       2      3     4      5      6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1          1       </a:t>
            </a:r>
            <a:r>
              <a:rPr lang="en-US" altLang="en-US" sz="2200" dirty="0" smtClean="0">
                <a:cs typeface="Times New Roman" panose="02020603050405020304" pitchFamily="18" charset="0"/>
              </a:rPr>
              <a:t>2</a:t>
            </a:r>
            <a:r>
              <a:rPr lang="en-US" altLang="en-US" sz="2200" dirty="0" smtClean="0"/>
              <a:t>      </a:t>
            </a:r>
            <a:r>
              <a:rPr lang="en-US" altLang="en-US" sz="2200" dirty="0" smtClean="0">
                <a:cs typeface="Times New Roman" panose="02020603050405020304" pitchFamily="18" charset="0"/>
              </a:rPr>
              <a:t>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2       4       6      1     3      5</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6       2      5     1      4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4          4       1       5      2      6     3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5          5       3       1      6      4     2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6          6       5       4      3      2     1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Since all the entries of the composition table are the elements of the given set, the set G is closed under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
        <p:nvSpPr>
          <p:cNvPr id="12" name="Line 3"/>
          <p:cNvSpPr>
            <a:spLocks noChangeShapeType="1"/>
          </p:cNvSpPr>
          <p:nvPr/>
        </p:nvSpPr>
        <p:spPr bwMode="auto">
          <a:xfrm>
            <a:off x="2743200" y="2286000"/>
            <a:ext cx="1588" cy="2590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981200" y="2590800"/>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1609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rPr>
              <a:t>Continue…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6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5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1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From the composition table, we see that the inverse elements of  1, 2, 3, 4. 5 ,6 are  1, </a:t>
            </a:r>
            <a:r>
              <a:rPr lang="en-US" altLang="en-US" sz="2200" dirty="0" smtClean="0">
                <a:cs typeface="Times New Roman" panose="02020603050405020304" pitchFamily="18" charset="0"/>
              </a:rPr>
              <a:t>4, 5, 2, 5, 6</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a:t>
            </a:r>
            <a:r>
              <a:rPr lang="en-US" altLang="en-US" sz="2200" u="sng" dirty="0" smtClean="0"/>
              <a:t>Commutativity</a:t>
            </a:r>
            <a:r>
              <a:rPr lang="en-US" altLang="en-US" sz="2200" dirty="0" smtClean="0"/>
              <a:t>:  The corresponding rows and columns of the table are identical. Therefore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 is an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p:txBody>
      </p:sp>
    </p:spTree>
    <p:extLst>
      <p:ext uri="{BB962C8B-B14F-4D97-AF65-F5344CB8AC3E}">
        <p14:creationId xmlns="" xmlns:p14="http://schemas.microsoft.com/office/powerpoint/2010/main" val="10482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 xmlns:p14="http://schemas.microsoft.com/office/powerpoint/2010/main" val="2744847328"/>
              </p:ext>
            </p:extLst>
          </p:nvPr>
        </p:nvGraphicFramePr>
        <p:xfrm>
          <a:off x="533400" y="1143000"/>
          <a:ext cx="8229600" cy="4114800"/>
        </p:xfrm>
        <a:graphic>
          <a:graphicData uri="http://schemas.openxmlformats.org/drawingml/2006/table">
            <a:tbl>
              <a:tblPr firstRow="1" bandRow="1">
                <a:tableStyleId>{5C22544A-7EE6-4342-B048-85BDC9FD1C3A}</a:tableStyleId>
              </a:tblPr>
              <a:tblGrid>
                <a:gridCol w="1066800">
                  <a:extLst>
                    <a:ext uri="{9D8B030D-6E8A-4147-A177-3AD203B41FA5}">
                      <a16:colId xmlns="" xmlns:a16="http://schemas.microsoft.com/office/drawing/2014/main" val="1824710073"/>
                    </a:ext>
                  </a:extLst>
                </a:gridCol>
                <a:gridCol w="5867400">
                  <a:extLst>
                    <a:ext uri="{9D8B030D-6E8A-4147-A177-3AD203B41FA5}">
                      <a16:colId xmlns="" xmlns:a16="http://schemas.microsoft.com/office/drawing/2014/main" val="263638532"/>
                    </a:ext>
                  </a:extLst>
                </a:gridCol>
                <a:gridCol w="1295400">
                  <a:extLst>
                    <a:ext uri="{9D8B030D-6E8A-4147-A177-3AD203B41FA5}">
                      <a16:colId xmlns="" xmlns:a16="http://schemas.microsoft.com/office/drawing/2014/main" val="4028775350"/>
                    </a:ext>
                  </a:extLst>
                </a:gridCol>
              </a:tblGrid>
              <a:tr h="370840">
                <a:tc>
                  <a:txBody>
                    <a:bodyPr/>
                    <a:lstStyle/>
                    <a:p>
                      <a:r>
                        <a:rPr lang="en-IN" dirty="0" smtClean="0"/>
                        <a:t>Course Outcome ( CO) </a:t>
                      </a:r>
                      <a:endParaRPr lang="en-IN" dirty="0"/>
                    </a:p>
                  </a:txBody>
                  <a:tcPr/>
                </a:tc>
                <a:tc>
                  <a:txBody>
                    <a:bodyPr/>
                    <a:lstStyle/>
                    <a:p>
                      <a:r>
                        <a:rPr lang="en-US" dirty="0" smtClean="0"/>
                        <a:t>At the end of course , the student will be able to understand </a:t>
                      </a:r>
                      <a:endParaRPr lang="en-IN" dirty="0"/>
                    </a:p>
                  </a:txBody>
                  <a:tcPr/>
                </a:tc>
                <a:tc>
                  <a:txBody>
                    <a:bodyPr/>
                    <a:lstStyle/>
                    <a:p>
                      <a:r>
                        <a:rPr lang="en-IN" dirty="0" smtClean="0"/>
                        <a:t>Bloom’s Knowledge Level (KL)</a:t>
                      </a:r>
                      <a:endParaRPr lang="en-IN" dirty="0"/>
                    </a:p>
                  </a:txBody>
                  <a:tcPr/>
                </a:tc>
                <a:extLst>
                  <a:ext uri="{0D108BD9-81ED-4DB2-BD59-A6C34878D82A}">
                    <a16:rowId xmlns="" xmlns:a16="http://schemas.microsoft.com/office/drawing/2014/main" val="2629872558"/>
                  </a:ext>
                </a:extLst>
              </a:tr>
              <a:tr h="370840">
                <a:tc>
                  <a:txBody>
                    <a:bodyPr/>
                    <a:lstStyle/>
                    <a:p>
                      <a:r>
                        <a:rPr lang="en-IN" dirty="0" smtClean="0"/>
                        <a:t>CO1</a:t>
                      </a:r>
                      <a:endParaRPr lang="en-IN" dirty="0"/>
                    </a:p>
                  </a:txBody>
                  <a:tcPr/>
                </a:tc>
                <a:tc>
                  <a:txBody>
                    <a:bodyPr/>
                    <a:lstStyle/>
                    <a:p>
                      <a:r>
                        <a:rPr lang="en-US" dirty="0" smtClean="0"/>
                        <a:t>Write an argument using logical notation and determine if the argument is or is not valid. </a:t>
                      </a:r>
                      <a:endParaRPr lang="en-IN" dirty="0"/>
                    </a:p>
                  </a:txBody>
                  <a:tcPr/>
                </a:tc>
                <a:tc>
                  <a:txBody>
                    <a:bodyPr/>
                    <a:lstStyle/>
                    <a:p>
                      <a:r>
                        <a:rPr lang="en-IN" dirty="0" smtClean="0"/>
                        <a:t>K3, K4</a:t>
                      </a:r>
                      <a:endParaRPr lang="en-IN" dirty="0"/>
                    </a:p>
                  </a:txBody>
                  <a:tcPr/>
                </a:tc>
                <a:extLst>
                  <a:ext uri="{0D108BD9-81ED-4DB2-BD59-A6C34878D82A}">
                    <a16:rowId xmlns="" xmlns:a16="http://schemas.microsoft.com/office/drawing/2014/main" val="441044151"/>
                  </a:ext>
                </a:extLst>
              </a:tr>
              <a:tr h="370840">
                <a:tc>
                  <a:txBody>
                    <a:bodyPr/>
                    <a:lstStyle/>
                    <a:p>
                      <a:r>
                        <a:rPr lang="en-IN" b="1" dirty="0" smtClean="0"/>
                        <a:t>CO2</a:t>
                      </a:r>
                      <a:endParaRPr lang="en-IN" b="1" dirty="0"/>
                    </a:p>
                  </a:txBody>
                  <a:tcPr/>
                </a:tc>
                <a:tc>
                  <a:txBody>
                    <a:bodyPr/>
                    <a:lstStyle/>
                    <a:p>
                      <a:r>
                        <a:rPr lang="en-US" b="1" dirty="0" smtClean="0"/>
                        <a:t>Understand the basic principles of sets and operations in sets. </a:t>
                      </a:r>
                      <a:endParaRPr lang="en-IN" b="1" dirty="0"/>
                    </a:p>
                  </a:txBody>
                  <a:tcPr/>
                </a:tc>
                <a:tc>
                  <a:txBody>
                    <a:bodyPr/>
                    <a:lstStyle/>
                    <a:p>
                      <a:r>
                        <a:rPr lang="en-IN" b="1" dirty="0" smtClean="0"/>
                        <a:t>K1, K2</a:t>
                      </a:r>
                      <a:endParaRPr lang="en-IN" b="1" dirty="0"/>
                    </a:p>
                  </a:txBody>
                  <a:tcPr/>
                </a:tc>
                <a:extLst>
                  <a:ext uri="{0D108BD9-81ED-4DB2-BD59-A6C34878D82A}">
                    <a16:rowId xmlns="" xmlns:a16="http://schemas.microsoft.com/office/drawing/2014/main" val="2888383198"/>
                  </a:ext>
                </a:extLst>
              </a:tr>
              <a:tr h="370840">
                <a:tc>
                  <a:txBody>
                    <a:bodyPr/>
                    <a:lstStyle/>
                    <a:p>
                      <a:r>
                        <a:rPr lang="en-IN" dirty="0" smtClean="0"/>
                        <a:t>CO3</a:t>
                      </a:r>
                      <a:endParaRPr lang="en-IN" dirty="0"/>
                    </a:p>
                  </a:txBody>
                  <a:tcPr/>
                </a:tc>
                <a:tc>
                  <a:txBody>
                    <a:bodyPr/>
                    <a:lstStyle/>
                    <a:p>
                      <a:r>
                        <a:rPr lang="en-US" dirty="0" smtClean="0"/>
                        <a:t>Demonstrate an understanding of relations and functions and be able to determine their properties</a:t>
                      </a:r>
                      <a:endParaRPr lang="en-IN" dirty="0"/>
                    </a:p>
                  </a:txBody>
                  <a:tcPr/>
                </a:tc>
                <a:tc>
                  <a:txBody>
                    <a:bodyPr/>
                    <a:lstStyle/>
                    <a:p>
                      <a:r>
                        <a:rPr lang="en-IN" dirty="0" smtClean="0"/>
                        <a:t>K3</a:t>
                      </a:r>
                      <a:endParaRPr lang="en-IN" dirty="0"/>
                    </a:p>
                  </a:txBody>
                  <a:tcPr/>
                </a:tc>
                <a:extLst>
                  <a:ext uri="{0D108BD9-81ED-4DB2-BD59-A6C34878D82A}">
                    <a16:rowId xmlns="" xmlns:a16="http://schemas.microsoft.com/office/drawing/2014/main" val="858242808"/>
                  </a:ext>
                </a:extLst>
              </a:tr>
              <a:tr h="370840">
                <a:tc>
                  <a:txBody>
                    <a:bodyPr/>
                    <a:lstStyle/>
                    <a:p>
                      <a:r>
                        <a:rPr lang="en-IN" dirty="0" smtClean="0"/>
                        <a:t>CO4</a:t>
                      </a:r>
                      <a:endParaRPr lang="en-IN" dirty="0"/>
                    </a:p>
                  </a:txBody>
                  <a:tcPr/>
                </a:tc>
                <a:tc>
                  <a:txBody>
                    <a:bodyPr/>
                    <a:lstStyle/>
                    <a:p>
                      <a:r>
                        <a:rPr lang="en-US" dirty="0" smtClean="0"/>
                        <a:t>Demonstrate different traversal methods for trees and graphs.</a:t>
                      </a:r>
                      <a:endParaRPr lang="en-IN" dirty="0"/>
                    </a:p>
                  </a:txBody>
                  <a:tcPr/>
                </a:tc>
                <a:tc>
                  <a:txBody>
                    <a:bodyPr/>
                    <a:lstStyle/>
                    <a:p>
                      <a:r>
                        <a:rPr lang="en-IN" dirty="0" smtClean="0"/>
                        <a:t>K1, K4</a:t>
                      </a:r>
                      <a:endParaRPr lang="en-IN" dirty="0"/>
                    </a:p>
                  </a:txBody>
                  <a:tcPr/>
                </a:tc>
                <a:extLst>
                  <a:ext uri="{0D108BD9-81ED-4DB2-BD59-A6C34878D82A}">
                    <a16:rowId xmlns="" xmlns:a16="http://schemas.microsoft.com/office/drawing/2014/main" val="1605688674"/>
                  </a:ext>
                </a:extLst>
              </a:tr>
              <a:tr h="370840">
                <a:tc>
                  <a:txBody>
                    <a:bodyPr/>
                    <a:lstStyle/>
                    <a:p>
                      <a:r>
                        <a:rPr lang="en-IN" dirty="0" smtClean="0"/>
                        <a:t>CO5</a:t>
                      </a:r>
                      <a:endParaRPr lang="en-IN" dirty="0"/>
                    </a:p>
                  </a:txBody>
                  <a:tcPr/>
                </a:tc>
                <a:tc>
                  <a:txBody>
                    <a:bodyPr/>
                    <a:lstStyle/>
                    <a:p>
                      <a:r>
                        <a:rPr lang="en-US" dirty="0" smtClean="0"/>
                        <a:t>Model problems in Computer Science using graphs and trees. </a:t>
                      </a:r>
                      <a:endParaRPr lang="en-IN" dirty="0"/>
                    </a:p>
                  </a:txBody>
                  <a:tcPr/>
                </a:tc>
                <a:tc>
                  <a:txBody>
                    <a:bodyPr/>
                    <a:lstStyle/>
                    <a:p>
                      <a:r>
                        <a:rPr lang="en-IN" dirty="0" smtClean="0"/>
                        <a:t>K2, K6</a:t>
                      </a:r>
                      <a:endParaRPr lang="en-IN" dirty="0"/>
                    </a:p>
                  </a:txBody>
                  <a:tcPr/>
                </a:tc>
                <a:extLst>
                  <a:ext uri="{0D108BD9-81ED-4DB2-BD59-A6C34878D82A}">
                    <a16:rowId xmlns="" xmlns:a16="http://schemas.microsoft.com/office/drawing/2014/main" val="3201455703"/>
                  </a:ext>
                </a:extLst>
              </a:tr>
            </a:tbl>
          </a:graphicData>
        </a:graphic>
      </p:graphicFrame>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4</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Outcome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p>
          <a:p>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Important Points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2954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with 2 elements, each element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of even order there will be at least one element (other than identity element) which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{0,1,2,3,4,…..m-1} is a group with respect to addition modulo m.</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{1,2,3,4,….p-1} is a group with respect to multiplication modulo p, where p is a prime number.</a:t>
            </a: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b="1" dirty="0" smtClean="0">
              <a:cs typeface="Times New Roman" panose="02020603050405020304" pitchFamily="18" charset="0"/>
            </a:endParaRP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Order of an element of a group:</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Let (G, </a:t>
            </a:r>
            <a:r>
              <a:rPr lang="en-IN" altLang="en-US" sz="2200" b="1" dirty="0" smtClean="0">
                <a:cs typeface="Times New Roman" panose="02020603050405020304" pitchFamily="18" charset="0"/>
              </a:rPr>
              <a:t>*</a:t>
            </a:r>
            <a:r>
              <a:rPr lang="en-IN" altLang="en-US" sz="2200" dirty="0" smtClean="0">
                <a:cs typeface="Times New Roman" panose="02020603050405020304" pitchFamily="18" charset="0"/>
              </a:rPr>
              <a:t>) be  a group. Let ‘a’ be an element of  G. The smallest integer n such that a</a:t>
            </a:r>
            <a:r>
              <a:rPr lang="en-IN" altLang="en-US" sz="2200" baseline="30000" dirty="0" smtClean="0">
                <a:cs typeface="Times New Roman" panose="02020603050405020304" pitchFamily="18" charset="0"/>
              </a:rPr>
              <a:t>n</a:t>
            </a:r>
            <a:r>
              <a:rPr lang="en-IN" altLang="en-US" sz="2200" dirty="0" smtClean="0">
                <a:cs typeface="Times New Roman" panose="02020603050405020304" pitchFamily="18" charset="0"/>
              </a:rPr>
              <a:t> = e is called order of ‘a’. If no such number exists then the order is infinite.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cs typeface="Times New Roman" panose="02020603050405020304" pitchFamily="18" charset="0"/>
            </a:endParaRPr>
          </a:p>
        </p:txBody>
      </p:sp>
    </p:spTree>
    <p:extLst>
      <p:ext uri="{BB962C8B-B14F-4D97-AF65-F5344CB8AC3E}">
        <p14:creationId xmlns="" xmlns:p14="http://schemas.microsoft.com/office/powerpoint/2010/main" val="22525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Sub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1066800"/>
            <a:ext cx="8382000" cy="49530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Def</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 is a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Note</a:t>
            </a:r>
            <a:r>
              <a:rPr lang="en-US" altLang="en-US" sz="2200" dirty="0" smtClean="0">
                <a:cs typeface="Times New Roman" panose="02020603050405020304" pitchFamily="18" charset="0"/>
              </a:rPr>
              <a:t>:  For any group {G, *}, {e, * } and (G, * ) are trivial sub groups.</a:t>
            </a: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G = {1, -1, </a:t>
            </a:r>
            <a:r>
              <a:rPr lang="en-US" altLang="en-US" sz="2200" dirty="0" err="1" smtClean="0"/>
              <a:t>i</a:t>
            </a:r>
            <a:r>
              <a:rPr lang="en-US" altLang="en-US" sz="2200" dirty="0" smtClean="0"/>
              <a:t>, -</a:t>
            </a:r>
            <a:r>
              <a:rPr lang="en-US" altLang="en-US" sz="2200" dirty="0" err="1" smtClean="0"/>
              <a:t>i</a:t>
            </a:r>
            <a:r>
              <a:rPr lang="en-US" altLang="en-US" sz="2200" dirty="0" smtClean="0"/>
              <a:t> } is a group w.r.t multiplication.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1</a:t>
            </a:r>
            <a:r>
              <a:rPr lang="en-US" altLang="en-US" sz="2200" dirty="0" smtClean="0"/>
              <a:t> =  { 1, -1 } 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2</a:t>
            </a:r>
            <a:r>
              <a:rPr lang="en-US" altLang="en-US" sz="2200" dirty="0" smtClean="0"/>
              <a:t> =  { 1 }    is a  trivial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 Z , + ) and (Q , + ) are sub groups of the group (R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r>
              <a:rPr lang="en-US" altLang="en-US" sz="2200" dirty="0" err="1" smtClean="0">
                <a:cs typeface="Times New Roman" panose="02020603050405020304" pitchFamily="18" charset="0"/>
              </a:rPr>
              <a:t>iff</a:t>
            </a: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i</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ii)           a</a:t>
            </a:r>
            <a:r>
              <a:rPr lang="en-US" altLang="en-US" sz="2200" baseline="30000" dirty="0" smtClean="0">
                <a:cs typeface="Times New Roman" panose="02020603050405020304" pitchFamily="18" charset="0"/>
              </a:rPr>
              <a:t>-1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p:txBody>
      </p:sp>
    </p:spTree>
    <p:extLst>
      <p:ext uri="{BB962C8B-B14F-4D97-AF65-F5344CB8AC3E}">
        <p14:creationId xmlns="" xmlns:p14="http://schemas.microsoft.com/office/powerpoint/2010/main" val="9631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9087" y="6340475"/>
            <a:ext cx="2133600" cy="365125"/>
          </a:xfrm>
        </p:spPr>
        <p:txBody>
          <a:bodyPr/>
          <a:lstStyle/>
          <a:p>
            <a:fld id="{8D686D6B-6333-4C53-B5E5-54C0FD350F08}" type="datetime1">
              <a:rPr lang="en-US" smtClean="0">
                <a:solidFill>
                  <a:schemeClr val="tx1"/>
                </a:solidFill>
              </a:rPr>
              <a:pPr/>
              <a:t>8/4/2021</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GB" altLang="en-US" sz="3200" dirty="0">
                <a:latin typeface="+mj-lt"/>
              </a:rPr>
              <a:t>Normal </a:t>
            </a:r>
            <a:r>
              <a:rPr lang="en-GB" altLang="en-US" sz="3200" dirty="0" smtClean="0">
                <a:latin typeface="+mj-lt"/>
              </a:rPr>
              <a:t>Subgroups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uLnTx/>
              <a:uFillTx/>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147887"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3" name="Rectangle 3"/>
          <p:cNvSpPr>
            <a:spLocks noChangeArrowheads="1"/>
          </p:cNvSpPr>
          <p:nvPr/>
        </p:nvSpPr>
        <p:spPr bwMode="auto">
          <a:xfrm>
            <a:off x="646113" y="1439863"/>
            <a:ext cx="599587"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Let </a:t>
            </a:r>
          </a:p>
        </p:txBody>
      </p:sp>
      <p:graphicFrame>
        <p:nvGraphicFramePr>
          <p:cNvPr id="34" name="Object 4"/>
          <p:cNvGraphicFramePr>
            <a:graphicFrameLocks/>
          </p:cNvGraphicFramePr>
          <p:nvPr>
            <p:extLst>
              <p:ext uri="{D42A27DB-BD31-4B8C-83A1-F6EECF244321}">
                <p14:modId xmlns="" xmlns:p14="http://schemas.microsoft.com/office/powerpoint/2010/main" val="344327622"/>
              </p:ext>
            </p:extLst>
          </p:nvPr>
        </p:nvGraphicFramePr>
        <p:xfrm>
          <a:off x="1244600" y="1454150"/>
          <a:ext cx="636588" cy="330200"/>
        </p:xfrm>
        <a:graphic>
          <a:graphicData uri="http://schemas.openxmlformats.org/presentationml/2006/ole">
            <p:oleObj spid="_x0000_s1565" name="Equation" r:id="rId4" imgW="355600" imgH="190500" progId="Equation.2">
              <p:embed/>
            </p:oleObj>
          </a:graphicData>
        </a:graphic>
      </p:graphicFrame>
      <p:sp>
        <p:nvSpPr>
          <p:cNvPr id="35" name="Rectangle 5"/>
          <p:cNvSpPr>
            <a:spLocks noChangeArrowheads="1"/>
          </p:cNvSpPr>
          <p:nvPr/>
        </p:nvSpPr>
        <p:spPr bwMode="auto">
          <a:xfrm>
            <a:off x="1828800" y="1400478"/>
            <a:ext cx="2173927"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be a subgroup of </a:t>
            </a:r>
          </a:p>
        </p:txBody>
      </p:sp>
      <p:graphicFrame>
        <p:nvGraphicFramePr>
          <p:cNvPr id="36" name="Object 6"/>
          <p:cNvGraphicFramePr>
            <a:graphicFrameLocks/>
          </p:cNvGraphicFramePr>
          <p:nvPr>
            <p:extLst>
              <p:ext uri="{D42A27DB-BD31-4B8C-83A1-F6EECF244321}">
                <p14:modId xmlns="" xmlns:p14="http://schemas.microsoft.com/office/powerpoint/2010/main" val="2820146339"/>
              </p:ext>
            </p:extLst>
          </p:nvPr>
        </p:nvGraphicFramePr>
        <p:xfrm>
          <a:off x="3886200" y="1454150"/>
          <a:ext cx="636588" cy="330200"/>
        </p:xfrm>
        <a:graphic>
          <a:graphicData uri="http://schemas.openxmlformats.org/presentationml/2006/ole">
            <p:oleObj spid="_x0000_s1566" name="Equation" r:id="rId5" imgW="355600" imgH="190500" progId="Equation.2">
              <p:embed/>
            </p:oleObj>
          </a:graphicData>
        </a:graphic>
      </p:graphicFrame>
      <p:sp>
        <p:nvSpPr>
          <p:cNvPr id="37" name="Rectangle 7"/>
          <p:cNvSpPr>
            <a:spLocks noChangeArrowheads="1"/>
          </p:cNvSpPr>
          <p:nvPr/>
        </p:nvSpPr>
        <p:spPr bwMode="auto">
          <a:xfrm>
            <a:off x="4318000" y="1439863"/>
            <a:ext cx="955389"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Then </a:t>
            </a:r>
          </a:p>
        </p:txBody>
      </p:sp>
      <p:graphicFrame>
        <p:nvGraphicFramePr>
          <p:cNvPr id="38" name="Object 8"/>
          <p:cNvGraphicFramePr>
            <a:graphicFrameLocks/>
          </p:cNvGraphicFramePr>
          <p:nvPr>
            <p:extLst>
              <p:ext uri="{D42A27DB-BD31-4B8C-83A1-F6EECF244321}">
                <p14:modId xmlns="" xmlns:p14="http://schemas.microsoft.com/office/powerpoint/2010/main" val="3895802788"/>
              </p:ext>
            </p:extLst>
          </p:nvPr>
        </p:nvGraphicFramePr>
        <p:xfrm>
          <a:off x="5080000" y="1504950"/>
          <a:ext cx="636588" cy="330200"/>
        </p:xfrm>
        <a:graphic>
          <a:graphicData uri="http://schemas.openxmlformats.org/presentationml/2006/ole">
            <p:oleObj spid="_x0000_s1567" name="Equation" r:id="rId6" imgW="355600" imgH="190500" progId="Equation.2">
              <p:embed/>
            </p:oleObj>
          </a:graphicData>
        </a:graphic>
      </p:graphicFrame>
      <p:sp>
        <p:nvSpPr>
          <p:cNvPr id="39" name="Rectangle 9"/>
          <p:cNvSpPr>
            <a:spLocks noChangeArrowheads="1"/>
          </p:cNvSpPr>
          <p:nvPr/>
        </p:nvSpPr>
        <p:spPr bwMode="auto">
          <a:xfrm>
            <a:off x="381000" y="1897063"/>
            <a:ext cx="3772442"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is a normal subgroup if, for any </a:t>
            </a:r>
          </a:p>
        </p:txBody>
      </p:sp>
      <p:graphicFrame>
        <p:nvGraphicFramePr>
          <p:cNvPr id="40" name="Object 10"/>
          <p:cNvGraphicFramePr>
            <a:graphicFrameLocks/>
          </p:cNvGraphicFramePr>
          <p:nvPr>
            <p:extLst>
              <p:ext uri="{D42A27DB-BD31-4B8C-83A1-F6EECF244321}">
                <p14:modId xmlns="" xmlns:p14="http://schemas.microsoft.com/office/powerpoint/2010/main" val="3017426484"/>
              </p:ext>
            </p:extLst>
          </p:nvPr>
        </p:nvGraphicFramePr>
        <p:xfrm>
          <a:off x="3962400" y="1965325"/>
          <a:ext cx="877887" cy="328613"/>
        </p:xfrm>
        <a:graphic>
          <a:graphicData uri="http://schemas.openxmlformats.org/presentationml/2006/ole">
            <p:oleObj spid="_x0000_s1568" name="Equation" r:id="rId7" imgW="380880" imgH="177480" progId="Equation.3">
              <p:embed/>
            </p:oleObj>
          </a:graphicData>
        </a:graphic>
      </p:graphicFrame>
      <p:sp>
        <p:nvSpPr>
          <p:cNvPr id="41" name="Rectangle 11"/>
          <p:cNvSpPr>
            <a:spLocks noChangeArrowheads="1"/>
          </p:cNvSpPr>
          <p:nvPr/>
        </p:nvSpPr>
        <p:spPr bwMode="auto">
          <a:xfrm>
            <a:off x="4718945" y="1897063"/>
            <a:ext cx="1148455"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 left</a:t>
            </a:r>
          </a:p>
        </p:txBody>
      </p:sp>
      <p:sp>
        <p:nvSpPr>
          <p:cNvPr id="42" name="Rectangle 12"/>
          <p:cNvSpPr>
            <a:spLocks noChangeArrowheads="1"/>
          </p:cNvSpPr>
          <p:nvPr/>
        </p:nvSpPr>
        <p:spPr bwMode="auto">
          <a:xfrm>
            <a:off x="381000" y="2354263"/>
            <a:ext cx="8569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err="1"/>
              <a:t>coset</a:t>
            </a:r>
            <a:r>
              <a:rPr lang="en-GB" altLang="en-US" sz="2200" dirty="0"/>
              <a:t> </a:t>
            </a:r>
          </a:p>
        </p:txBody>
      </p:sp>
      <p:graphicFrame>
        <p:nvGraphicFramePr>
          <p:cNvPr id="43" name="Object 13"/>
          <p:cNvGraphicFramePr>
            <a:graphicFrameLocks/>
          </p:cNvGraphicFramePr>
          <p:nvPr>
            <p:extLst>
              <p:ext uri="{D42A27DB-BD31-4B8C-83A1-F6EECF244321}">
                <p14:modId xmlns="" xmlns:p14="http://schemas.microsoft.com/office/powerpoint/2010/main" val="2815626123"/>
              </p:ext>
            </p:extLst>
          </p:nvPr>
        </p:nvGraphicFramePr>
        <p:xfrm>
          <a:off x="1109663" y="2444749"/>
          <a:ext cx="795337" cy="278115"/>
        </p:xfrm>
        <a:graphic>
          <a:graphicData uri="http://schemas.openxmlformats.org/presentationml/2006/ole">
            <p:oleObj spid="_x0000_s1569" name="Equation" r:id="rId8" imgW="342900" imgH="139700" progId="Equation.2">
              <p:embed/>
            </p:oleObj>
          </a:graphicData>
        </a:graphic>
      </p:graphicFrame>
      <p:sp>
        <p:nvSpPr>
          <p:cNvPr id="44" name="Rectangle 14"/>
          <p:cNvSpPr>
            <a:spLocks noChangeArrowheads="1"/>
          </p:cNvSpPr>
          <p:nvPr/>
        </p:nvSpPr>
        <p:spPr bwMode="auto">
          <a:xfrm>
            <a:off x="1828800" y="2354263"/>
            <a:ext cx="3081292"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a:t>is equal to the right coset</a:t>
            </a:r>
          </a:p>
        </p:txBody>
      </p:sp>
      <p:graphicFrame>
        <p:nvGraphicFramePr>
          <p:cNvPr id="45" name="Object 15"/>
          <p:cNvGraphicFramePr>
            <a:graphicFrameLocks/>
          </p:cNvGraphicFramePr>
          <p:nvPr>
            <p:extLst>
              <p:ext uri="{D42A27DB-BD31-4B8C-83A1-F6EECF244321}">
                <p14:modId xmlns="" xmlns:p14="http://schemas.microsoft.com/office/powerpoint/2010/main" val="1212345583"/>
              </p:ext>
            </p:extLst>
          </p:nvPr>
        </p:nvGraphicFramePr>
        <p:xfrm>
          <a:off x="4927600" y="2428875"/>
          <a:ext cx="635000" cy="244475"/>
        </p:xfrm>
        <a:graphic>
          <a:graphicData uri="http://schemas.openxmlformats.org/presentationml/2006/ole">
            <p:oleObj spid="_x0000_s1570" name="Equation" r:id="rId9" imgW="342900" imgH="139700" progId="Equation.2">
              <p:embed/>
            </p:oleObj>
          </a:graphicData>
        </a:graphic>
      </p:graphicFrame>
      <p:graphicFrame>
        <p:nvGraphicFramePr>
          <p:cNvPr id="47" name="Object 17"/>
          <p:cNvGraphicFramePr>
            <a:graphicFrameLocks/>
          </p:cNvGraphicFramePr>
          <p:nvPr>
            <p:extLst>
              <p:ext uri="{D42A27DB-BD31-4B8C-83A1-F6EECF244321}">
                <p14:modId xmlns="" xmlns:p14="http://schemas.microsoft.com/office/powerpoint/2010/main" val="887727091"/>
              </p:ext>
            </p:extLst>
          </p:nvPr>
        </p:nvGraphicFramePr>
        <p:xfrm>
          <a:off x="457200" y="2890837"/>
          <a:ext cx="636588" cy="330200"/>
        </p:xfrm>
        <a:graphic>
          <a:graphicData uri="http://schemas.openxmlformats.org/presentationml/2006/ole">
            <p:oleObj spid="_x0000_s1571" name="Equation" r:id="rId10" imgW="355600" imgH="190500" progId="Equation.2">
              <p:embed/>
            </p:oleObj>
          </a:graphicData>
        </a:graphic>
      </p:graphicFrame>
      <p:sp>
        <p:nvSpPr>
          <p:cNvPr id="48" name="Rectangle 18"/>
          <p:cNvSpPr>
            <a:spLocks noChangeArrowheads="1"/>
          </p:cNvSpPr>
          <p:nvPr/>
        </p:nvSpPr>
        <p:spPr bwMode="auto">
          <a:xfrm>
            <a:off x="1066800" y="2825750"/>
            <a:ext cx="3352799"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dirty="0"/>
              <a:t>is a normal subgroup where </a:t>
            </a:r>
          </a:p>
        </p:txBody>
      </p:sp>
      <p:graphicFrame>
        <p:nvGraphicFramePr>
          <p:cNvPr id="49" name="Object 19"/>
          <p:cNvGraphicFramePr>
            <a:graphicFrameLocks/>
          </p:cNvGraphicFramePr>
          <p:nvPr>
            <p:extLst>
              <p:ext uri="{D42A27DB-BD31-4B8C-83A1-F6EECF244321}">
                <p14:modId xmlns="" xmlns:p14="http://schemas.microsoft.com/office/powerpoint/2010/main" val="2127527670"/>
              </p:ext>
            </p:extLst>
          </p:nvPr>
        </p:nvGraphicFramePr>
        <p:xfrm>
          <a:off x="4343400" y="2890837"/>
          <a:ext cx="1549400" cy="368300"/>
        </p:xfrm>
        <a:graphic>
          <a:graphicData uri="http://schemas.openxmlformats.org/presentationml/2006/ole">
            <p:oleObj spid="_x0000_s1572" name="Equation" r:id="rId11" imgW="812800" imgH="203200" progId="Equation.2">
              <p:embed/>
            </p:oleObj>
          </a:graphicData>
        </a:graphic>
      </p:graphicFrame>
      <p:sp>
        <p:nvSpPr>
          <p:cNvPr id="50" name="Rectangle 20"/>
          <p:cNvSpPr>
            <a:spLocks noChangeArrowheads="1"/>
          </p:cNvSpPr>
          <p:nvPr/>
        </p:nvSpPr>
        <p:spPr bwMode="auto">
          <a:xfrm>
            <a:off x="660400" y="3282950"/>
            <a:ext cx="600933"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e.g.</a:t>
            </a:r>
          </a:p>
        </p:txBody>
      </p:sp>
      <p:graphicFrame>
        <p:nvGraphicFramePr>
          <p:cNvPr id="51" name="Object 21"/>
          <p:cNvGraphicFramePr>
            <a:graphicFrameLocks/>
          </p:cNvGraphicFramePr>
          <p:nvPr>
            <p:extLst>
              <p:ext uri="{D42A27DB-BD31-4B8C-83A1-F6EECF244321}">
                <p14:modId xmlns="" xmlns:p14="http://schemas.microsoft.com/office/powerpoint/2010/main" val="383763445"/>
              </p:ext>
            </p:extLst>
          </p:nvPr>
        </p:nvGraphicFramePr>
        <p:xfrm>
          <a:off x="1385887" y="3335337"/>
          <a:ext cx="4318000" cy="396875"/>
        </p:xfrm>
        <a:graphic>
          <a:graphicData uri="http://schemas.openxmlformats.org/presentationml/2006/ole">
            <p:oleObj spid="_x0000_s1573" name="Equation" r:id="rId12" imgW="2222500" imgH="215900" progId="Equation.2">
              <p:embed/>
            </p:oleObj>
          </a:graphicData>
        </a:graphic>
      </p:graphicFrame>
      <p:graphicFrame>
        <p:nvGraphicFramePr>
          <p:cNvPr id="52" name="Object 22"/>
          <p:cNvGraphicFramePr>
            <a:graphicFrameLocks/>
          </p:cNvGraphicFramePr>
          <p:nvPr>
            <p:extLst>
              <p:ext uri="{D42A27DB-BD31-4B8C-83A1-F6EECF244321}">
                <p14:modId xmlns="" xmlns:p14="http://schemas.microsoft.com/office/powerpoint/2010/main" val="11507315"/>
              </p:ext>
            </p:extLst>
          </p:nvPr>
        </p:nvGraphicFramePr>
        <p:xfrm>
          <a:off x="776287" y="3868737"/>
          <a:ext cx="4318000" cy="398463"/>
        </p:xfrm>
        <a:graphic>
          <a:graphicData uri="http://schemas.openxmlformats.org/presentationml/2006/ole">
            <p:oleObj spid="_x0000_s1574" name="Equation" r:id="rId13" imgW="2222500" imgH="215900" progId="Equation.2">
              <p:embed/>
            </p:oleObj>
          </a:graphicData>
        </a:graphic>
      </p:graphicFrame>
      <p:sp>
        <p:nvSpPr>
          <p:cNvPr id="53" name="Rectangle 23"/>
          <p:cNvSpPr>
            <a:spLocks noChangeArrowheads="1"/>
          </p:cNvSpPr>
          <p:nvPr/>
        </p:nvSpPr>
        <p:spPr bwMode="auto">
          <a:xfrm>
            <a:off x="304800" y="4819650"/>
            <a:ext cx="80010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b="1" dirty="0"/>
              <a:t>Theorem: </a:t>
            </a:r>
            <a:r>
              <a:rPr lang="en-GB" altLang="en-US" sz="2200" dirty="0"/>
              <a:t>In an Abelian group, every </a:t>
            </a:r>
            <a:r>
              <a:rPr lang="en-GB" altLang="en-US" sz="2200" dirty="0" smtClean="0"/>
              <a:t>subgroup is </a:t>
            </a:r>
            <a:r>
              <a:rPr lang="en-GB" altLang="en-US" sz="2200" dirty="0"/>
              <a:t>a normal </a:t>
            </a:r>
            <a:r>
              <a:rPr lang="en-GB" altLang="en-US" sz="2200" dirty="0" smtClean="0"/>
              <a:t>subgroup.</a:t>
            </a:r>
            <a:endParaRPr lang="en-GB" altLang="en-US" sz="2200" dirty="0"/>
          </a:p>
        </p:txBody>
      </p:sp>
      <p:graphicFrame>
        <p:nvGraphicFramePr>
          <p:cNvPr id="54" name="Object 16"/>
          <p:cNvGraphicFramePr>
            <a:graphicFrameLocks/>
          </p:cNvGraphicFramePr>
          <p:nvPr>
            <p:extLst>
              <p:ext uri="{D42A27DB-BD31-4B8C-83A1-F6EECF244321}">
                <p14:modId xmlns="" xmlns:p14="http://schemas.microsoft.com/office/powerpoint/2010/main" val="3761240897"/>
              </p:ext>
            </p:extLst>
          </p:nvPr>
        </p:nvGraphicFramePr>
        <p:xfrm>
          <a:off x="6070600" y="1241425"/>
          <a:ext cx="2921000" cy="2873375"/>
        </p:xfrm>
        <a:graphic>
          <a:graphicData uri="http://schemas.openxmlformats.org/presentationml/2006/ole">
            <p:oleObj spid="_x0000_s1575" name="Equation" r:id="rId14" imgW="1574800" imgH="1549400" progId="Equation.2">
              <p:embed/>
            </p:oleObj>
          </a:graphicData>
        </a:graphic>
      </p:graphicFrame>
    </p:spTree>
    <p:extLst>
      <p:ext uri="{BB962C8B-B14F-4D97-AF65-F5344CB8AC3E}">
        <p14:creationId xmlns="" xmlns:p14="http://schemas.microsoft.com/office/powerpoint/2010/main" val="1602697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906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necessary and sufficient condition for a non empty subset H of a group  (G, *) to be a  sub group is that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Proof</a:t>
            </a:r>
            <a:r>
              <a:rPr lang="en-US" altLang="en-US" sz="2200" b="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	</a:t>
            </a:r>
            <a:r>
              <a:rPr lang="en-US" altLang="en-US" sz="2200" b="1" dirty="0" smtClean="0">
                <a:cs typeface="Times New Roman" panose="02020603050405020304" pitchFamily="18" charset="0"/>
              </a:rPr>
              <a:t>	</a:t>
            </a:r>
            <a:r>
              <a:rPr lang="en-US" altLang="en-US" sz="2200" u="sng" dirty="0" smtClean="0">
                <a:cs typeface="Times New Roman" panose="02020603050405020304" pitchFamily="18" charset="0"/>
              </a:rPr>
              <a:t>Case1</a:t>
            </a:r>
            <a:r>
              <a:rPr lang="en-US" altLang="en-US" sz="2200" dirty="0" smtClean="0">
                <a:cs typeface="Times New Roman" panose="02020603050405020304" pitchFamily="18" charset="0"/>
              </a:rPr>
              <a:t>:  Let (G, *) be a group and H is a subgroup of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since H is </a:t>
            </a:r>
            <a:r>
              <a:rPr lang="en-US" altLang="en-US" sz="2200" dirty="0" err="1" smtClean="0">
                <a:cs typeface="Times New Roman" panose="02020603050405020304" pitchFamily="18" charset="0"/>
              </a:rPr>
              <a:t>is</a:t>
            </a:r>
            <a:r>
              <a:rPr lang="en-US" altLang="en-US" sz="2200" dirty="0" smtClean="0">
                <a:cs typeface="Times New Roman" panose="02020603050405020304" pitchFamily="18" charset="0"/>
              </a:rPr>
              <a:t> a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By closure property in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Case2</a:t>
            </a:r>
            <a:r>
              <a:rPr lang="en-US" altLang="en-US" sz="2200" dirty="0" smtClean="0">
                <a:cs typeface="Times New Roman" panose="02020603050405020304" pitchFamily="18" charset="0"/>
              </a:rPr>
              <a:t>: Let H be a non empty set of  a group (G,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Now,          </a:t>
            </a:r>
            <a:r>
              <a:rPr lang="en-US" altLang="en-US" sz="2200" dirty="0" smtClean="0">
                <a:cs typeface="Times New Roman" panose="02020603050405020304" pitchFamily="18" charset="0"/>
              </a:rPr>
              <a:t>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Taking  b = a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i.e., identity exists in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Now,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lnSpc>
                <a:spcPct val="90000"/>
              </a:lnSpc>
              <a:spcBef>
                <a:spcPts val="45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25594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2954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Each element of H  has inverse in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Further, </a:t>
            </a:r>
            <a:r>
              <a:rPr lang="en-US" altLang="en-US" sz="2200" dirty="0" smtClean="0">
                <a:cs typeface="Times New Roman" panose="02020603050405020304" pitchFamily="18" charset="0"/>
              </a:rPr>
              <a:t>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H is closed w.r.t   *</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Finally, Let </a:t>
            </a:r>
            <a:r>
              <a:rPr lang="en-US" altLang="en-US" sz="2200" dirty="0" err="1" smtClean="0">
                <a:cs typeface="Times New Roman" panose="02020603050405020304" pitchFamily="18" charset="0"/>
              </a:rPr>
              <a:t>a,b,c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err="1" smtClean="0">
                <a:cs typeface="Arial" panose="020B0604020202020204" pitchFamily="34" charset="0"/>
              </a:rPr>
              <a:t>a,b,c</a:t>
            </a: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 since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cs typeface="Times New Roman" panose="02020603050405020304" pitchFamily="18" charset="0"/>
              </a:rPr>
              <a:t>a * b) * c = a * (b * c)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 is associative in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H is a subgroup of G.</a:t>
            </a:r>
          </a:p>
        </p:txBody>
      </p:sp>
    </p:spTree>
    <p:extLst>
      <p:ext uri="{BB962C8B-B14F-4D97-AF65-F5344CB8AC3E}">
        <p14:creationId xmlns="" xmlns:p14="http://schemas.microsoft.com/office/powerpoint/2010/main" val="32679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457200" y="836613"/>
            <a:ext cx="83820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intersection of two sub groups of a group G  is again a  sub group of G.</a:t>
            </a:r>
          </a:p>
        </p:txBody>
      </p:sp>
      <p:sp>
        <p:nvSpPr>
          <p:cNvPr id="11" name="Rectangle 2"/>
          <p:cNvSpPr>
            <a:spLocks noGrp="1" noChangeArrowheads="1"/>
          </p:cNvSpPr>
          <p:nvPr>
            <p:ph idx="1"/>
          </p:nvPr>
        </p:nvSpPr>
        <p:spPr>
          <a:xfrm>
            <a:off x="457200" y="2101850"/>
            <a:ext cx="83820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	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two sub groups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2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  </a:t>
            </a:r>
            <a:r>
              <a:rPr lang="en-US" altLang="en-US" sz="2200" dirty="0" smtClean="0"/>
              <a:t>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160915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838200" y="836613"/>
            <a:ext cx="77724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union of two sub groups of a group G  need not be a sub group of G.</a:t>
            </a:r>
          </a:p>
        </p:txBody>
      </p:sp>
      <p:sp>
        <p:nvSpPr>
          <p:cNvPr id="11" name="Rectangle 2"/>
          <p:cNvSpPr>
            <a:spLocks noGrp="1" noChangeArrowheads="1"/>
          </p:cNvSpPr>
          <p:nvPr>
            <p:ph idx="1"/>
          </p:nvPr>
        </p:nvSpPr>
        <p:spPr>
          <a:xfrm>
            <a:off x="990600" y="1905000"/>
            <a:ext cx="77724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  	</a:t>
            </a:r>
            <a:r>
              <a:rPr lang="en-US" altLang="en-US" sz="2200" dirty="0" smtClean="0"/>
              <a:t>Let G be an additive group of integers.</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		Let   H</a:t>
            </a:r>
            <a:r>
              <a:rPr lang="en-US" altLang="en-US" sz="2200" baseline="-25000" dirty="0" smtClean="0"/>
              <a:t>1</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8,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and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9,  </a:t>
            </a:r>
            <a:r>
              <a:rPr lang="en-US" altLang="en-US" sz="2200" dirty="0" smtClean="0">
                <a:latin typeface="Symbol" panose="05050102010706020507" pitchFamily="18" charset="2"/>
              </a:rPr>
              <a:t></a:t>
            </a:r>
            <a:r>
              <a:rPr lang="en-US" altLang="en-US" sz="2200" dirty="0" smtClean="0"/>
              <a:t>12,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groups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Further, H</a:t>
            </a:r>
            <a:r>
              <a:rPr lang="en-US" altLang="en-US" sz="2200" baseline="-25000" dirty="0" smtClean="0"/>
              <a:t>1</a:t>
            </a:r>
            <a:r>
              <a:rPr lang="en-US" altLang="en-US" sz="2200" dirty="0" smtClean="0"/>
              <a:t> and H</a:t>
            </a:r>
            <a:r>
              <a:rPr lang="en-US" altLang="en-US" sz="2200" baseline="-25000" dirty="0" smtClean="0"/>
              <a:t>2 </a:t>
            </a:r>
            <a:r>
              <a:rPr lang="en-US" altLang="en-US" sz="2200" dirty="0" smtClean="0"/>
              <a:t>are subsets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sub groups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closed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For ex.   2 , 3 </a:t>
            </a:r>
            <a:r>
              <a:rPr lang="en-US" altLang="en-US" sz="2200" dirty="0" smtClean="0">
                <a:latin typeface="Symbol" panose="05050102010706020507" pitchFamily="18" charset="2"/>
                <a:cs typeface="Arial" panose="020B0604020202020204" pitchFamily="34" charset="0"/>
              </a:rPr>
              <a:t></a:t>
            </a:r>
            <a:r>
              <a:rPr lang="en-US" altLang="en-US" sz="2200" dirty="0" smtClean="0"/>
              <a:t>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But,    2 + 3 = 5   and   5 does not belongs to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a sub group of G.</a:t>
            </a:r>
          </a:p>
        </p:txBody>
      </p:sp>
    </p:spTree>
    <p:extLst>
      <p:ext uri="{BB962C8B-B14F-4D97-AF65-F5344CB8AC3E}">
        <p14:creationId xmlns="" xmlns:p14="http://schemas.microsoft.com/office/powerpoint/2010/main" val="39564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Homomorphism and </a:t>
            </a:r>
            <a:r>
              <a:rPr lang="en-IN" altLang="en-US" sz="3200" dirty="0" smtClean="0"/>
              <a:t>Isomorphism</a:t>
            </a:r>
            <a:r>
              <a:rPr lang="en-US" altLang="en-US" sz="3200" dirty="0">
                <a:solidFill>
                  <a:srgbClr val="000000"/>
                </a:solidFill>
              </a:rPr>
              <a:t> (CO2)</a:t>
            </a:r>
            <a:r>
              <a:rPr lang="en-IN" altLang="en-US" sz="3200" dirty="0" smtClean="0"/>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447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Homomorphism : </a:t>
            </a:r>
            <a:r>
              <a:rPr lang="en-US" altLang="en-US" sz="2200" dirty="0" smtClean="0">
                <a:cs typeface="Times New Roman" panose="02020603050405020304" pitchFamily="18" charset="0"/>
              </a:rPr>
              <a:t>Consider the groups  ( G,  *)  and (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function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called a homomorphism if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f ( a * b) =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(b)</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Isomorphism</a:t>
            </a:r>
            <a:r>
              <a:rPr lang="en-US" altLang="en-US" sz="2200" dirty="0" smtClean="0">
                <a:cs typeface="Times New Roman" panose="02020603050405020304" pitchFamily="18" charset="0"/>
              </a:rPr>
              <a:t> : If a homomorphism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 bijection then f is called isomorphism between G and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we write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96229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50736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defined by   f(x)  = 2</a:t>
            </a:r>
            <a:r>
              <a:rPr lang="en-US" altLang="en-US" sz="2200" baseline="30000" dirty="0" smtClean="0">
                <a:cs typeface="Times New Roman" panose="02020603050405020304" pitchFamily="18" charset="0"/>
              </a:rPr>
              <a:t>x</a:t>
            </a:r>
            <a:r>
              <a:rPr lang="en-US" altLang="en-US" sz="2200" dirty="0" smtClean="0">
                <a:cs typeface="Times New Roman" panose="02020603050405020304" pitchFamily="18" charset="0"/>
              </a:rPr>
              <a:t>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Next, let us prove that  f  is a Bijection. </a:t>
            </a:r>
          </a:p>
        </p:txBody>
      </p:sp>
    </p:spTree>
    <p:extLst>
      <p:ext uri="{BB962C8B-B14F-4D97-AF65-F5344CB8AC3E}">
        <p14:creationId xmlns="" xmlns:p14="http://schemas.microsoft.com/office/powerpoint/2010/main" val="11365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295400"/>
            <a:ext cx="68580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 = 2 </a:t>
            </a:r>
            <a:r>
              <a:rPr lang="en-US" altLang="en-US" sz="2200" baseline="30000" dirty="0" smtClean="0">
                <a:cs typeface="Times New Roman" panose="02020603050405020304" pitchFamily="18" charset="0"/>
              </a:rPr>
              <a:t>log2 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f is an isomorphism.</a:t>
            </a:r>
          </a:p>
        </p:txBody>
      </p:sp>
    </p:spTree>
    <p:extLst>
      <p:ext uri="{BB962C8B-B14F-4D97-AF65-F5344CB8AC3E}">
        <p14:creationId xmlns="" xmlns:p14="http://schemas.microsoft.com/office/powerpoint/2010/main" val="11715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5</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Bef>
                <a:spcPts val="0"/>
              </a:spcBef>
              <a:spcAft>
                <a:spcPts val="0"/>
              </a:spcAft>
              <a:defRPr/>
            </a:pPr>
            <a:r>
              <a:rPr lang="en-US" sz="3200" dirty="0">
                <a:latin typeface="Times New Roman" panose="02020603050405020304" pitchFamily="18" charset="0"/>
                <a:cs typeface="Times New Roman" panose="02020603050405020304" pitchFamily="18" charset="0"/>
              </a:rPr>
              <a:t>CO-PO’s and PSO’s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Content Placeholder 7"/>
          <p:cNvGraphicFramePr>
            <a:graphicFrameLocks noGrp="1"/>
          </p:cNvGraphicFramePr>
          <p:nvPr>
            <p:ph idx="1"/>
            <p:extLst>
              <p:ext uri="{D42A27DB-BD31-4B8C-83A1-F6EECF244321}">
                <p14:modId xmlns="" xmlns:p14="http://schemas.microsoft.com/office/powerpoint/2010/main" val="3319214924"/>
              </p:ext>
            </p:extLst>
          </p:nvPr>
        </p:nvGraphicFramePr>
        <p:xfrm>
          <a:off x="381000" y="1143000"/>
          <a:ext cx="8382000" cy="2645230"/>
        </p:xfrm>
        <a:graphic>
          <a:graphicData uri="http://schemas.openxmlformats.org/drawingml/2006/table">
            <a:tbl>
              <a:tblPr/>
              <a:tblGrid>
                <a:gridCol w="1336932">
                  <a:extLst>
                    <a:ext uri="{9D8B030D-6E8A-4147-A177-3AD203B41FA5}">
                      <a16:colId xmlns="" xmlns:a16="http://schemas.microsoft.com/office/drawing/2014/main" val="20000"/>
                    </a:ext>
                  </a:extLst>
                </a:gridCol>
                <a:gridCol w="563416">
                  <a:extLst>
                    <a:ext uri="{9D8B030D-6E8A-4147-A177-3AD203B41FA5}">
                      <a16:colId xmlns="" xmlns:a16="http://schemas.microsoft.com/office/drawing/2014/main" val="20001"/>
                    </a:ext>
                  </a:extLst>
                </a:gridCol>
                <a:gridCol w="562630">
                  <a:extLst>
                    <a:ext uri="{9D8B030D-6E8A-4147-A177-3AD203B41FA5}">
                      <a16:colId xmlns="" xmlns:a16="http://schemas.microsoft.com/office/drawing/2014/main" val="20002"/>
                    </a:ext>
                  </a:extLst>
                </a:gridCol>
                <a:gridCol w="562630">
                  <a:extLst>
                    <a:ext uri="{9D8B030D-6E8A-4147-A177-3AD203B41FA5}">
                      <a16:colId xmlns="" xmlns:a16="http://schemas.microsoft.com/office/drawing/2014/main" val="20003"/>
                    </a:ext>
                  </a:extLst>
                </a:gridCol>
                <a:gridCol w="562630">
                  <a:extLst>
                    <a:ext uri="{9D8B030D-6E8A-4147-A177-3AD203B41FA5}">
                      <a16:colId xmlns="" xmlns:a16="http://schemas.microsoft.com/office/drawing/2014/main" val="20004"/>
                    </a:ext>
                  </a:extLst>
                </a:gridCol>
                <a:gridCol w="562630">
                  <a:extLst>
                    <a:ext uri="{9D8B030D-6E8A-4147-A177-3AD203B41FA5}">
                      <a16:colId xmlns="" xmlns:a16="http://schemas.microsoft.com/office/drawing/2014/main" val="20005"/>
                    </a:ext>
                  </a:extLst>
                </a:gridCol>
                <a:gridCol w="562630">
                  <a:extLst>
                    <a:ext uri="{9D8B030D-6E8A-4147-A177-3AD203B41FA5}">
                      <a16:colId xmlns="" xmlns:a16="http://schemas.microsoft.com/office/drawing/2014/main" val="20006"/>
                    </a:ext>
                  </a:extLst>
                </a:gridCol>
                <a:gridCol w="562630">
                  <a:extLst>
                    <a:ext uri="{9D8B030D-6E8A-4147-A177-3AD203B41FA5}">
                      <a16:colId xmlns="" xmlns:a16="http://schemas.microsoft.com/office/drawing/2014/main" val="20007"/>
                    </a:ext>
                  </a:extLst>
                </a:gridCol>
                <a:gridCol w="562630">
                  <a:extLst>
                    <a:ext uri="{9D8B030D-6E8A-4147-A177-3AD203B41FA5}">
                      <a16:colId xmlns="" xmlns:a16="http://schemas.microsoft.com/office/drawing/2014/main" val="20008"/>
                    </a:ext>
                  </a:extLst>
                </a:gridCol>
                <a:gridCol w="562630">
                  <a:extLst>
                    <a:ext uri="{9D8B030D-6E8A-4147-A177-3AD203B41FA5}">
                      <a16:colId xmlns="" xmlns:a16="http://schemas.microsoft.com/office/drawing/2014/main" val="20009"/>
                    </a:ext>
                  </a:extLst>
                </a:gridCol>
                <a:gridCol w="660204">
                  <a:extLst>
                    <a:ext uri="{9D8B030D-6E8A-4147-A177-3AD203B41FA5}">
                      <a16:colId xmlns="" xmlns:a16="http://schemas.microsoft.com/office/drawing/2014/main" val="20010"/>
                    </a:ext>
                  </a:extLst>
                </a:gridCol>
                <a:gridCol w="660204">
                  <a:extLst>
                    <a:ext uri="{9D8B030D-6E8A-4147-A177-3AD203B41FA5}">
                      <a16:colId xmlns="" xmlns:a16="http://schemas.microsoft.com/office/drawing/2014/main" val="20011"/>
                    </a:ext>
                  </a:extLst>
                </a:gridCol>
                <a:gridCol w="660204">
                  <a:extLst>
                    <a:ext uri="{9D8B030D-6E8A-4147-A177-3AD203B41FA5}">
                      <a16:colId xmlns="" xmlns:a16="http://schemas.microsoft.com/office/drawing/2014/main" val="20012"/>
                    </a:ext>
                  </a:extLst>
                </a:gridCol>
              </a:tblGrid>
              <a:tr h="533400">
                <a:tc>
                  <a:txBody>
                    <a:bodyPr/>
                    <a:lstStyle/>
                    <a:p>
                      <a:endParaRPr lang="en-US" sz="1800" dirty="0">
                        <a:latin typeface="Calibri"/>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PO6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PO7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PO8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PO9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PO10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PO12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dirty="0">
                          <a:latin typeface="Calibri"/>
                          <a:ea typeface="Calibri"/>
                          <a:cs typeface="Times New Roman"/>
                        </a:rPr>
                        <a:t>1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 xmlns:a16="http://schemas.microsoft.com/office/drawing/2014/main" val="10002"/>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3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 xmlns:p14="http://schemas.microsoft.com/office/powerpoint/2010/main" val="3338069010"/>
              </p:ext>
            </p:extLst>
          </p:nvPr>
        </p:nvGraphicFramePr>
        <p:xfrm>
          <a:off x="1219200" y="4191000"/>
          <a:ext cx="6324600" cy="1892808"/>
        </p:xfrm>
        <a:graphic>
          <a:graphicData uri="http://schemas.openxmlformats.org/drawingml/2006/table">
            <a:tbl>
              <a:tblPr/>
              <a:tblGrid>
                <a:gridCol w="1862676">
                  <a:extLst>
                    <a:ext uri="{9D8B030D-6E8A-4147-A177-3AD203B41FA5}">
                      <a16:colId xmlns="" xmlns:a16="http://schemas.microsoft.com/office/drawing/2014/main" val="20000"/>
                    </a:ext>
                  </a:extLst>
                </a:gridCol>
                <a:gridCol w="1115481">
                  <a:extLst>
                    <a:ext uri="{9D8B030D-6E8A-4147-A177-3AD203B41FA5}">
                      <a16:colId xmlns="" xmlns:a16="http://schemas.microsoft.com/office/drawing/2014/main" val="20001"/>
                    </a:ext>
                  </a:extLst>
                </a:gridCol>
                <a:gridCol w="1115481">
                  <a:extLst>
                    <a:ext uri="{9D8B030D-6E8A-4147-A177-3AD203B41FA5}">
                      <a16:colId xmlns="" xmlns:a16="http://schemas.microsoft.com/office/drawing/2014/main" val="20002"/>
                    </a:ext>
                  </a:extLst>
                </a:gridCol>
                <a:gridCol w="1115481">
                  <a:extLst>
                    <a:ext uri="{9D8B030D-6E8A-4147-A177-3AD203B41FA5}">
                      <a16:colId xmlns="" xmlns:a16="http://schemas.microsoft.com/office/drawing/2014/main" val="20003"/>
                    </a:ext>
                  </a:extLst>
                </a:gridCol>
                <a:gridCol w="1115481">
                  <a:extLst>
                    <a:ext uri="{9D8B030D-6E8A-4147-A177-3AD203B41FA5}">
                      <a16:colId xmlns="" xmlns:a16="http://schemas.microsoft.com/office/drawing/2014/main" val="20004"/>
                    </a:ext>
                  </a:extLst>
                </a:gridCol>
              </a:tblGrid>
              <a:tr h="192881">
                <a:tc>
                  <a:txBody>
                    <a:bodyPr/>
                    <a:lstStyle/>
                    <a:p>
                      <a:pPr marL="0" marR="0" algn="just">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dirty="0">
                          <a:latin typeface="Calibri"/>
                          <a:ea typeface="Calibri"/>
                          <a:cs typeface="Times New Roman"/>
                        </a:rPr>
                        <a:t>PSO2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2881">
                <a:tc>
                  <a:txBody>
                    <a:bodyPr/>
                    <a:lstStyle/>
                    <a:p>
                      <a:pPr marL="0" marR="0" algn="just">
                        <a:lnSpc>
                          <a:spcPct val="115000"/>
                        </a:lnSpc>
                        <a:spcBef>
                          <a:spcPts val="0"/>
                        </a:spcBef>
                        <a:spcAft>
                          <a:spcPts val="1000"/>
                        </a:spcAft>
                      </a:pPr>
                      <a:r>
                        <a:rPr lang="en-US" sz="1800" b="1">
                          <a:latin typeface="Calibri"/>
                          <a:ea typeface="Calibri"/>
                          <a:cs typeface="Times New Roman"/>
                        </a:rPr>
                        <a:t>KCS303.1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 xmlns:a16="http://schemas.microsoft.com/office/drawing/2014/main" val="10002"/>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800" dirty="0">
                        <a:solidFill>
                          <a:srgbClr val="0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46482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   defined by   f(x)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x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Next, let us prove that  f  is a Bijection.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3528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47800" y="1219200"/>
            <a:ext cx="7391400" cy="499745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f is an isomorphism.</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13171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066800"/>
            <a:ext cx="7467600" cy="51498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Consider the groups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and (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with identity elements e</a:t>
            </a:r>
            <a:r>
              <a:rPr lang="en-US" altLang="en-US" sz="2200" baseline="-25000" dirty="0" smtClean="0">
                <a:cs typeface="Times New Roman" panose="02020603050405020304" pitchFamily="18" charset="0"/>
              </a:rPr>
              <a:t>1</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and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respectively. If 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 group homomorphism,  then prove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aseline="300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c)  If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and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d) If  f  is an isomorphism from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an   isomorphism  from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1.</a:t>
            </a:r>
          </a:p>
        </p:txBody>
      </p:sp>
    </p:spTree>
    <p:extLst>
      <p:ext uri="{BB962C8B-B14F-4D97-AF65-F5344CB8AC3E}">
        <p14:creationId xmlns="" xmlns:p14="http://schemas.microsoft.com/office/powerpoint/2010/main" val="992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37" dur="500"/>
                                        <p:tgtEl>
                                          <p:spTgt spid="1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4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Proof</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9974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a)  we have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 * </a:t>
            </a:r>
            <a:r>
              <a:rPr lang="en-US" altLang="en-US" sz="2200" dirty="0" smtClean="0">
                <a:cs typeface="Times New Roman" panose="02020603050405020304" pitchFamily="18" charset="0"/>
              </a:rPr>
              <a:t>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f is a homomorphism)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By right cancellation law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 For any 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we have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cs typeface="Times New Roman" panose="02020603050405020304" pitchFamily="18" charset="0"/>
              </a:rPr>
              <a:t> </a:t>
            </a:r>
            <a:r>
              <a:rPr lang="en-US" altLang="en-US" sz="2200" dirty="0" smtClean="0">
                <a:cs typeface="Times New Roman" panose="02020603050405020304" pitchFamily="18" charset="0"/>
              </a:rPr>
              <a:t>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 = f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the inverse of  f(a) in G</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p:txBody>
      </p:sp>
    </p:spTree>
    <p:extLst>
      <p:ext uri="{BB962C8B-B14F-4D97-AF65-F5344CB8AC3E}">
        <p14:creationId xmlns="" xmlns:p14="http://schemas.microsoft.com/office/powerpoint/2010/main" val="35898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371600"/>
            <a:ext cx="8001000" cy="48450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c) 	H</a:t>
            </a:r>
            <a:r>
              <a:rPr lang="en-IN" altLang="en-US" sz="2200" baseline="-25000" dirty="0" smtClean="0"/>
              <a:t>2</a:t>
            </a:r>
            <a:r>
              <a:rPr lang="en-IN" altLang="en-US" sz="2200" dirty="0" smtClean="0"/>
              <a:t> =</a:t>
            </a:r>
            <a:r>
              <a:rPr lang="en-IN" altLang="en-US" sz="2200" baseline="-25000" dirty="0" smtClean="0"/>
              <a:t>  </a:t>
            </a:r>
            <a:r>
              <a:rPr lang="en-IN" altLang="en-US" sz="2200" dirty="0" smtClean="0"/>
              <a:t>f (H</a:t>
            </a:r>
            <a:r>
              <a:rPr lang="en-IN" altLang="en-US" sz="2200" baseline="-25000" dirty="0" smtClean="0"/>
              <a:t>1</a:t>
            </a:r>
            <a:r>
              <a:rPr lang="en-IN" altLang="en-US" sz="2200" dirty="0" smtClean="0"/>
              <a:t>)  is the image of H</a:t>
            </a:r>
            <a:r>
              <a:rPr lang="en-IN" altLang="en-US" sz="2200" baseline="-25000" dirty="0" smtClean="0"/>
              <a:t>1</a:t>
            </a:r>
            <a:r>
              <a:rPr lang="en-IN" altLang="en-US" sz="2200" dirty="0" smtClean="0"/>
              <a:t> under f; this is a subset of G</a:t>
            </a:r>
            <a:r>
              <a:rPr lang="en-IN" altLang="en-US" sz="2200" baseline="-25000" dirty="0" smtClean="0"/>
              <a:t>2</a:t>
            </a:r>
            <a:r>
              <a:rPr lang="en-IN"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x , y </a:t>
            </a:r>
            <a:r>
              <a:rPr lang="en-IN" altLang="en-US" sz="2200" dirty="0" smtClean="0">
                <a:latin typeface="Symbol" panose="05050102010706020507" pitchFamily="18" charset="2"/>
              </a:rPr>
              <a:t></a:t>
            </a:r>
            <a:r>
              <a:rPr lang="en-IN" altLang="en-US" sz="2200" dirty="0" smtClean="0"/>
              <a:t> H</a:t>
            </a:r>
            <a:r>
              <a:rPr lang="en-IN" altLang="en-US" sz="2200" baseline="-25000" dirty="0" smtClean="0"/>
              <a:t>2</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Then  x = f(a) ,  y = f(b)  for some  </a:t>
            </a:r>
            <a:r>
              <a:rPr lang="en-IN" altLang="en-US" sz="2200" dirty="0" err="1" smtClean="0"/>
              <a:t>a,b</a:t>
            </a:r>
            <a:r>
              <a:rPr lang="en-IN" altLang="en-US" sz="2200" dirty="0" smtClean="0"/>
              <a:t> </a:t>
            </a:r>
            <a:r>
              <a:rPr lang="en-IN" altLang="en-US" sz="2200" dirty="0" smtClean="0">
                <a:latin typeface="Symbol" panose="05050102010706020507" pitchFamily="18" charset="2"/>
              </a:rPr>
              <a:t></a:t>
            </a:r>
            <a:r>
              <a:rPr lang="en-IN" altLang="en-US" sz="2200" dirty="0" smtClean="0"/>
              <a:t>H</a:t>
            </a:r>
            <a:r>
              <a:rPr lang="en-IN" altLang="en-US" sz="2200" baseline="-25000" dirty="0" smtClean="0"/>
              <a:t>1</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Since, H</a:t>
            </a:r>
            <a:r>
              <a:rPr lang="en-IN" altLang="en-US" sz="2200" baseline="-25000" dirty="0" smtClean="0"/>
              <a:t>1</a:t>
            </a:r>
            <a:r>
              <a:rPr lang="en-IN" altLang="en-US" sz="2200" dirty="0" smtClean="0"/>
              <a:t>is a subgroup of G</a:t>
            </a:r>
            <a:r>
              <a:rPr lang="en-IN" altLang="en-US" sz="2200" baseline="-25000" dirty="0" smtClean="0"/>
              <a:t>1</a:t>
            </a:r>
            <a:r>
              <a:rPr lang="en-IN" altLang="en-US" sz="2200" dirty="0" smtClean="0"/>
              <a:t>, we have a * b</a:t>
            </a:r>
            <a:r>
              <a:rPr lang="en-IN" altLang="en-US" sz="2200" baseline="30000" dirty="0" smtClean="0"/>
              <a:t>-1 </a:t>
            </a:r>
            <a:r>
              <a:rPr lang="en-IN" altLang="en-US" sz="2200" dirty="0" smtClean="0">
                <a:latin typeface="Symbol" panose="05050102010706020507" pitchFamily="18" charset="2"/>
              </a:rPr>
              <a:t></a:t>
            </a:r>
            <a:r>
              <a:rPr lang="en-IN" altLang="en-US" sz="2200" dirty="0" smtClean="0"/>
              <a:t> H</a:t>
            </a:r>
            <a:r>
              <a:rPr lang="en-IN" altLang="en-US" sz="2200" baseline="-25000" dirty="0" smtClean="0"/>
              <a:t>1</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Consequently,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a:t> 			</a:t>
            </a:r>
            <a:r>
              <a:rPr lang="en-IN" altLang="en-US" sz="2200" dirty="0" smtClean="0"/>
              <a:t>x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y</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a:t> 			</a:t>
            </a:r>
            <a:r>
              <a:rPr lang="en-IN" altLang="en-US" sz="2200" dirty="0" smtClean="0"/>
              <a:t> </a:t>
            </a:r>
            <a:r>
              <a:rPr lang="en-IN" altLang="en-US" sz="2200" dirty="0" smtClean="0">
                <a:cs typeface="Times New Roman" panose="02020603050405020304" pitchFamily="18" charset="0"/>
              </a:rPr>
              <a:t>            =  f (a * 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f(H</a:t>
            </a:r>
            <a:r>
              <a:rPr lang="en-IN" altLang="en-US" sz="2200" baseline="-25000" dirty="0" smtClean="0"/>
              <a:t>1</a:t>
            </a:r>
            <a:r>
              <a:rPr lang="en-IN" altLang="en-US" sz="2200" dirty="0" smtClean="0"/>
              <a:t>) = H</a:t>
            </a:r>
            <a:r>
              <a:rPr lang="en-IN" altLang="en-US" sz="2200" baseline="-25000" dirty="0" smtClean="0"/>
              <a:t>2</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Hence, H</a:t>
            </a:r>
            <a:r>
              <a:rPr lang="en-IN" altLang="en-US" sz="2200" baseline="-25000" dirty="0" smtClean="0"/>
              <a:t>2</a:t>
            </a:r>
            <a:r>
              <a:rPr lang="en-IN" altLang="en-US" sz="2200" dirty="0" smtClean="0"/>
              <a:t> is a subgroup of G</a:t>
            </a:r>
            <a:r>
              <a:rPr lang="en-IN" altLang="en-US" sz="2200" baseline="-25000" dirty="0" smtClean="0"/>
              <a:t>2</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 xmlns:p14="http://schemas.microsoft.com/office/powerpoint/2010/main" val="5728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dirty="0">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a:t> 	</a:t>
            </a: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 </a:t>
            </a:r>
            <a:r>
              <a:rPr lang="en-IN" altLang="en-US" sz="3200" dirty="0"/>
              <a:t>		</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1430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d)	 Since </a:t>
            </a:r>
            <a:r>
              <a:rPr lang="en-US" altLang="en-US" sz="2200" dirty="0" smtClean="0">
                <a:cs typeface="Times New Roman" panose="02020603050405020304" pitchFamily="18" charset="0"/>
              </a:rPr>
              <a:t>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an isomorphism, f  is a bijection.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exists and is a bijection.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Let   x,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     </a:t>
            </a:r>
            <a:r>
              <a:rPr lang="en-US" altLang="en-US" sz="2200" dirty="0" smtClean="0"/>
              <a:t>Then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a:t>
            </a:r>
            <a:r>
              <a:rPr lang="en-US" altLang="en-US" sz="2200" dirty="0" smtClean="0"/>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t>and there exists   a, b </a:t>
            </a:r>
            <a:r>
              <a:rPr lang="en-US" altLang="en-US" sz="2200" dirty="0" smtClean="0">
                <a:latin typeface="Symbol" panose="05050102010706020507" pitchFamily="18" charset="2"/>
              </a:rPr>
              <a:t></a:t>
            </a:r>
            <a:r>
              <a:rPr lang="en-US" altLang="en-US" sz="2200" dirty="0" smtClean="0"/>
              <a:t> G</a:t>
            </a:r>
            <a:r>
              <a:rPr lang="en-US" altLang="en-US" sz="2200" baseline="-25000" dirty="0" smtClean="0"/>
              <a:t>1</a:t>
            </a:r>
            <a:r>
              <a:rPr lang="en-US" altLang="en-US" sz="2200" dirty="0" smtClean="0"/>
              <a:t>   such that x = f(a) and y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  (a*</a:t>
            </a:r>
            <a:r>
              <a:rPr lang="en-US" altLang="en-US" sz="2200" dirty="0" smtClean="0">
                <a:cs typeface="Times New Roman" panose="02020603050405020304" pitchFamily="18" charset="0"/>
              </a:rPr>
              <a:t> 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a *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an homomorphism as well.</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is an isomorphism.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20046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smtClean="0">
                <a:cs typeface="Times New Roman" panose="02020603050405020304" pitchFamily="18" charset="0"/>
              </a:rPr>
              <a:t>Cosets</a:t>
            </a:r>
            <a:r>
              <a:rPr lang="en-US" altLang="en-US" sz="3200" dirty="0">
                <a:solidFill>
                  <a:srgbClr val="000000"/>
                </a:solidFill>
              </a:rPr>
              <a:t> (CO2)</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066800"/>
            <a:ext cx="8305800" cy="48768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is a sub group of( G, * ) and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then the set</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Ha = { h * a</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right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in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Similarly    </a:t>
            </a:r>
            <a:r>
              <a:rPr lang="en-US" altLang="en-US" sz="2200" dirty="0" err="1" smtClean="0">
                <a:cs typeface="Times New Roman" panose="02020603050405020304" pitchFamily="18" charset="0"/>
              </a:rPr>
              <a:t>aH</a:t>
            </a:r>
            <a:r>
              <a:rPr lang="en-US" altLang="en-US" sz="2200" dirty="0" smtClean="0">
                <a:cs typeface="Times New Roman" panose="02020603050405020304" pitchFamily="18" charset="0"/>
              </a:rPr>
              <a:t> = {a *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left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is G.</a:t>
            </a:r>
            <a:r>
              <a:rPr lang="en-US" altLang="en-US" sz="2200" i="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i="1"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i="1" dirty="0" smtClean="0">
                <a:cs typeface="Times New Roman" panose="02020603050405020304" pitchFamily="18" charset="0"/>
              </a:rPr>
              <a:t>Note:-</a:t>
            </a:r>
            <a:r>
              <a:rPr lang="en-US" altLang="en-US" sz="2200" dirty="0" smtClean="0">
                <a:cs typeface="Times New Roman" panose="02020603050405020304" pitchFamily="18" charset="0"/>
              </a:rPr>
              <a:t> 	1) Any two left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in G are either identical or 			disjoint.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Let H be a sub group of G. Then the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form a </a:t>
            </a:r>
            <a:endParaRPr lang="en-US" altLang="en-US" sz="2200" dirty="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partition of G.  i.e., the union of all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a sub group 			H is equal to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a:t>
            </a:r>
            <a:r>
              <a:rPr lang="en-US" altLang="en-US" sz="2200" u="sng" dirty="0" smtClean="0">
                <a:cs typeface="Times New Roman" panose="02020603050405020304" pitchFamily="18" charset="0"/>
              </a:rPr>
              <a:t>Lagrange’s theorem</a:t>
            </a:r>
            <a:r>
              <a:rPr lang="en-US" altLang="en-US" sz="2200" dirty="0" smtClean="0">
                <a:cs typeface="Times New Roman" panose="02020603050405020304" pitchFamily="18" charset="0"/>
              </a:rPr>
              <a:t>: The order of each sub group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The order of every element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The converse of the </a:t>
            </a:r>
            <a:r>
              <a:rPr lang="en-US" altLang="en-US" sz="2200" dirty="0" err="1" smtClean="0">
                <a:cs typeface="Times New Roman" panose="02020603050405020304" pitchFamily="18" charset="0"/>
              </a:rPr>
              <a:t>lagrange’s</a:t>
            </a:r>
            <a:r>
              <a:rPr lang="en-US" altLang="en-US" sz="2200" dirty="0" smtClean="0">
                <a:cs typeface="Times New Roman" panose="02020603050405020304" pitchFamily="18" charset="0"/>
              </a:rPr>
              <a:t> theorem need not be true.</a:t>
            </a:r>
          </a:p>
        </p:txBody>
      </p:sp>
    </p:spTree>
    <p:extLst>
      <p:ext uri="{BB962C8B-B14F-4D97-AF65-F5344CB8AC3E}">
        <p14:creationId xmlns="" xmlns:p14="http://schemas.microsoft.com/office/powerpoint/2010/main" val="262212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Autofit/>
          </a:bodyPr>
          <a:lstStyle/>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If G is a group of order p, where p is a prime number. Then the number of sub groups of G is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1			b) 2		c) p – 1		d) 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b="1" dirty="0" smtClean="0">
                <a:cs typeface="Times New Roman" panose="02020603050405020304" pitchFamily="18" charset="0"/>
              </a:rPr>
              <a:t>Ans.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Prove that every sub group of an abelian group is abelian.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Let (G, * ) be a group and H is a sub 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 b </a:t>
            </a:r>
            <a:r>
              <a:rPr lang="en-US" altLang="en-US" sz="2200" dirty="0" smtClean="0">
                <a:latin typeface="Symbol" panose="05050102010706020507" pitchFamily="18" charset="2"/>
              </a:rPr>
              <a:t></a:t>
            </a:r>
            <a:r>
              <a:rPr lang="en-US" altLang="en-US" sz="2200" dirty="0" smtClean="0"/>
              <a:t> H</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t>a , b </a:t>
            </a:r>
            <a:r>
              <a:rPr lang="en-US" altLang="en-US" sz="2200" dirty="0" smtClean="0">
                <a:latin typeface="Symbol" panose="05050102010706020507" pitchFamily="18" charset="2"/>
              </a:rPr>
              <a:t></a:t>
            </a:r>
            <a:r>
              <a:rPr lang="en-US" altLang="en-US" sz="2200" dirty="0" smtClean="0"/>
              <a:t> G        ( Since H is a subgroup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b * a   ( Since G is an abelian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H is also abelian.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54012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Knowledge of sets and algebraic </a:t>
            </a:r>
            <a:r>
              <a:rPr lang="en-US" altLang="en-US" sz="2200" dirty="0" smtClean="0">
                <a:latin typeface="Times New Roman" panose="02020603050405020304" pitchFamily="18" charset="0"/>
                <a:cs typeface="Times New Roman" panose="02020603050405020304" pitchFamily="18" charset="0"/>
              </a:rPr>
              <a:t>rules</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p>
          <a:p>
            <a:pPr algn="just"/>
            <a:r>
              <a:rPr lang="en-US" altLang="en-US" sz="2200" dirty="0">
                <a:latin typeface="Times New Roman" panose="02020603050405020304" pitchFamily="18" charset="0"/>
                <a:cs typeface="Times New Roman" panose="02020603050405020304" pitchFamily="18" charset="0"/>
              </a:rPr>
              <a:t>Basic Understanding </a:t>
            </a:r>
            <a:r>
              <a:rPr lang="en-US" altLang="en-US" sz="2200" dirty="0" smtClean="0">
                <a:latin typeface="Times New Roman" panose="02020603050405020304" pitchFamily="18" charset="0"/>
                <a:cs typeface="Times New Roman" panose="02020603050405020304" pitchFamily="18" charset="0"/>
              </a:rPr>
              <a:t>of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a:t>
            </a: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Induction, 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IN" altLang="en-US" sz="2200" dirty="0">
                <a:latin typeface="Times New Roman" panose="02020603050405020304" pitchFamily="18" charset="0"/>
                <a:cs typeface="Times New Roman" panose="02020603050405020304" pitchFamily="18" charset="0"/>
              </a:rPr>
              <a:t>Lagrange’s Theorem</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8/4/2021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58</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a:t>
            </a:r>
            <a:r>
              <a:rPr lang="en-US" altLang="en-US" sz="3200" dirty="0">
                <a:latin typeface="Times New Roman" panose="02020603050405020304" pitchFamily="18" charset="0"/>
                <a:cs typeface="Times New Roman" panose="02020603050405020304" pitchFamily="18" charset="0"/>
              </a:rPr>
              <a:t>(CO2</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78890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State and prove Lagrange’s </a:t>
            </a:r>
            <a:r>
              <a:rPr lang="en-IN" altLang="en-US" sz="3200" dirty="0" smtClean="0"/>
              <a:t>Theorem</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2672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Lagrange’s 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The order of each sub group H of a finite group G  is a divisor of the  order of the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a:t>
            </a:r>
            <a:r>
              <a:rPr lang="en-US" altLang="en-US" sz="2200" dirty="0" smtClean="0"/>
              <a:t>  Since G is finite group, H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Therefore, the number of </a:t>
            </a:r>
            <a:r>
              <a:rPr lang="en-US" altLang="en-US" sz="2200" dirty="0" err="1" smtClean="0"/>
              <a:t>cosets</a:t>
            </a:r>
            <a:r>
              <a:rPr lang="en-US" altLang="en-US" sz="2200" dirty="0" smtClean="0"/>
              <a:t> of H in G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Ha</a:t>
            </a:r>
            <a:r>
              <a:rPr lang="en-US" altLang="en-US" sz="2200" baseline="-25000" dirty="0" smtClean="0"/>
              <a:t>1</a:t>
            </a:r>
            <a:r>
              <a:rPr lang="en-US" altLang="en-US" sz="2200" dirty="0" smtClean="0"/>
              <a:t>,Ha</a:t>
            </a:r>
            <a:r>
              <a:rPr lang="en-US" altLang="en-US" sz="2200" baseline="-25000" dirty="0" smtClean="0"/>
              <a:t>2</a:t>
            </a:r>
            <a:r>
              <a:rPr lang="en-US" altLang="en-US" sz="2200" dirty="0" smtClean="0"/>
              <a:t>, …,</a:t>
            </a:r>
            <a:r>
              <a:rPr lang="en-US" altLang="en-US" sz="2200" dirty="0" err="1" smtClean="0"/>
              <a:t>Ha</a:t>
            </a:r>
            <a:r>
              <a:rPr lang="en-US" altLang="en-US" sz="2200" baseline="-25000" dirty="0" err="1" smtClean="0"/>
              <a:t>r</a:t>
            </a:r>
            <a:r>
              <a:rPr lang="en-US" altLang="en-US" sz="2200" dirty="0" smtClean="0"/>
              <a:t> be the distinct right </a:t>
            </a:r>
            <a:r>
              <a:rPr lang="en-US" altLang="en-US" sz="2200" dirty="0" err="1" smtClean="0"/>
              <a:t>cosets</a:t>
            </a:r>
            <a:r>
              <a:rPr lang="en-US" altLang="en-US" sz="2200" dirty="0" smtClean="0"/>
              <a:t> of H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Then, G = Ha</a:t>
            </a:r>
            <a:r>
              <a:rPr lang="en-US" altLang="en-US" sz="2200" baseline="-25000" dirty="0" smtClean="0"/>
              <a:t>1</a:t>
            </a:r>
            <a:r>
              <a:rPr lang="en-US" altLang="en-US" sz="2200" dirty="0" smtClean="0">
                <a:latin typeface="Symbol" panose="05050102010706020507" pitchFamily="18" charset="2"/>
              </a:rPr>
              <a:t></a:t>
            </a:r>
            <a:r>
              <a:rPr lang="en-US" altLang="en-US" sz="2200" dirty="0" smtClean="0"/>
              <a:t>Ha</a:t>
            </a:r>
            <a:r>
              <a:rPr lang="en-US" altLang="en-US" sz="2200" baseline="-25000" dirty="0" smtClean="0"/>
              <a:t>2</a:t>
            </a:r>
            <a:r>
              <a:rPr lang="en-US" altLang="en-US" sz="2200" dirty="0" smtClean="0">
                <a:latin typeface="Symbol" panose="05050102010706020507" pitchFamily="18" charset="2"/>
              </a:rPr>
              <a:t></a:t>
            </a:r>
            <a:r>
              <a:rPr lang="en-US" altLang="en-US" sz="2200" dirty="0" smtClean="0"/>
              <a:t> …, </a:t>
            </a:r>
            <a:r>
              <a:rPr lang="en-US" altLang="en-US" sz="2200" dirty="0" smtClean="0">
                <a:latin typeface="Symbol" panose="05050102010706020507" pitchFamily="18" charset="2"/>
              </a:rPr>
              <a:t></a:t>
            </a:r>
            <a:r>
              <a:rPr lang="en-US" altLang="en-US" sz="2200" dirty="0" err="1" smtClean="0"/>
              <a:t>Ha</a:t>
            </a:r>
            <a:r>
              <a:rPr lang="en-US" altLang="en-US" sz="2200" baseline="-25000" dirty="0" err="1" smtClean="0"/>
              <a:t>r</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So that  O(G) = O(Ha</a:t>
            </a:r>
            <a:r>
              <a:rPr lang="en-US" altLang="en-US" sz="2200" baseline="-25000" dirty="0" smtClean="0"/>
              <a:t>1</a:t>
            </a:r>
            <a:r>
              <a:rPr lang="en-US" altLang="en-US" sz="2200" dirty="0" smtClean="0"/>
              <a:t>)+O(Ha</a:t>
            </a:r>
            <a:r>
              <a:rPr lang="en-US" altLang="en-US" sz="2200" baseline="-25000" dirty="0" smtClean="0"/>
              <a:t>2</a:t>
            </a:r>
            <a:r>
              <a:rPr lang="en-US" altLang="en-US" sz="2200" dirty="0" smtClean="0"/>
              <a:t>) …+ O(</a:t>
            </a:r>
            <a:r>
              <a:rPr lang="en-US" altLang="en-US" sz="2200" dirty="0" err="1" smtClean="0"/>
              <a:t>Ha</a:t>
            </a:r>
            <a:r>
              <a:rPr lang="en-US" altLang="en-US" sz="2200" baseline="-25000" dirty="0" err="1" smtClean="0"/>
              <a:t>r</a:t>
            </a:r>
            <a:r>
              <a:rPr lang="en-US"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But, O(Ha</a:t>
            </a:r>
            <a:r>
              <a:rPr lang="en-US" altLang="en-US" sz="2200" baseline="-25000" dirty="0" smtClean="0"/>
              <a:t>1</a:t>
            </a:r>
            <a:r>
              <a:rPr lang="en-US" altLang="en-US" sz="2200" dirty="0" smtClean="0"/>
              <a:t>) = O(Ha</a:t>
            </a:r>
            <a:r>
              <a:rPr lang="en-US" altLang="en-US" sz="2200" baseline="-25000" dirty="0" smtClean="0"/>
              <a:t>2</a:t>
            </a:r>
            <a:r>
              <a:rPr lang="en-US" altLang="en-US" sz="2200" dirty="0" smtClean="0"/>
              <a:t>) = …..  = O(</a:t>
            </a:r>
            <a:r>
              <a:rPr lang="en-US" altLang="en-US" sz="2200" dirty="0" err="1" smtClean="0"/>
              <a:t>Ha</a:t>
            </a:r>
            <a:r>
              <a:rPr lang="en-US" altLang="en-US" sz="2200" baseline="-25000" dirty="0" err="1" smtClean="0"/>
              <a:t>r</a:t>
            </a:r>
            <a:r>
              <a:rPr lang="en-US" altLang="en-US" sz="2200" dirty="0" smtClean="0"/>
              <a:t>)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O(G) = O(H)+O(H) …+ O(H). (r terms)</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r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O(H) divides O(G).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04019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US" altLang="en-US" sz="2200" dirty="0">
                <a:latin typeface="Times New Roman" panose="02020603050405020304" pitchFamily="18" charset="0"/>
                <a:cs typeface="Times New Roman" panose="02020603050405020304" pitchFamily="18" charset="0"/>
              </a:rPr>
              <a:t>Algebraic </a:t>
            </a:r>
            <a:r>
              <a:rPr lang="en-US" altLang="en-US" sz="2200" dirty="0" smtClean="0">
                <a:latin typeface="Times New Roman" panose="02020603050405020304" pitchFamily="18" charset="0"/>
                <a:cs typeface="Times New Roman" panose="02020603050405020304" pitchFamily="18" charset="0"/>
              </a:rPr>
              <a:t>Structures</a:t>
            </a:r>
            <a:endParaRPr lang="en-US" altLang="en-US" sz="2200" b="1" dirty="0">
              <a:latin typeface="Times New Roman" panose="02020603050405020304" pitchFamily="18" charset="0"/>
              <a:cs typeface="Times New Roman" panose="02020603050405020304" pitchFamily="18" charset="0"/>
            </a:endParaRPr>
          </a:p>
          <a:p>
            <a:pPr algn="just">
              <a:spcBef>
                <a:spcPct val="0"/>
              </a:spcBef>
              <a:buNone/>
            </a:pP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8/4/2021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Unit 2 Prerequisite &amp; </a:t>
            </a:r>
            <a:r>
              <a:rPr lang="en-US" altLang="en-US" sz="3200" dirty="0" smtClean="0">
                <a:latin typeface="Times New Roman" panose="02020603050405020304" pitchFamily="18" charset="0"/>
                <a:cs typeface="Times New Roman" panose="02020603050405020304" pitchFamily="18" charset="0"/>
              </a:rPr>
              <a:t>Recap</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84602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 </a:t>
            </a:r>
            <a:r>
              <a:rPr lang="en-US" altLang="en-US" sz="3200" dirty="0">
                <a:solidFill>
                  <a:srgbClr val="000000"/>
                </a:solidFill>
              </a:rPr>
              <a:t>(CO2)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229600"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Let &lt;R, +, .&gt; be an algebraic structure for a nonempty set R and two binary operations + and . defined on it.</a:t>
            </a:r>
          </a:p>
          <a:p>
            <a:pPr marL="609600" indent="-609600">
              <a:buFontTx/>
              <a:buNone/>
            </a:pPr>
            <a:r>
              <a:rPr lang="en-US" altLang="en-US" sz="2200" dirty="0" smtClean="0"/>
              <a:t>          1) The operation + is </a:t>
            </a:r>
            <a:r>
              <a:rPr lang="en-US" altLang="en-US" sz="2200" i="1" dirty="0" smtClean="0"/>
              <a:t>commutative</a:t>
            </a:r>
            <a:r>
              <a:rPr lang="en-US" altLang="en-US" sz="2200" dirty="0" smtClean="0"/>
              <a:t> and </a:t>
            </a:r>
            <a:r>
              <a:rPr lang="en-US" altLang="en-US" sz="2200" i="1" dirty="0" smtClean="0"/>
              <a:t>associative</a:t>
            </a:r>
            <a:r>
              <a:rPr lang="en-US" altLang="en-US" sz="2200" dirty="0" smtClean="0"/>
              <a:t>.</a:t>
            </a:r>
          </a:p>
          <a:p>
            <a:pPr marL="609600" indent="-609600">
              <a:buFontTx/>
              <a:buNone/>
            </a:pPr>
            <a:r>
              <a:rPr lang="en-US" altLang="en-US" sz="2200" dirty="0" smtClean="0"/>
              <a:t>	            a + b = b + a, for all a, b </a:t>
            </a:r>
            <a:r>
              <a:rPr lang="en-US" altLang="en-US" sz="2200" dirty="0" smtClean="0">
                <a:sym typeface="Symbol" panose="05050102010706020507" pitchFamily="18" charset="2"/>
              </a:rPr>
              <a:t></a:t>
            </a:r>
            <a:r>
              <a:rPr lang="en-US" altLang="en-US" sz="2200" dirty="0" smtClean="0"/>
              <a:t> R.</a:t>
            </a:r>
          </a:p>
          <a:p>
            <a:pPr marL="609600" indent="-609600">
              <a:buFontTx/>
              <a:buNone/>
            </a:pPr>
            <a:r>
              <a:rPr lang="en-US" altLang="en-US" sz="2200" dirty="0" smtClean="0"/>
              <a:t>	            a + (b + c) = (a + b) + c, for all a, b, c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2) There exists the </a:t>
            </a:r>
            <a:r>
              <a:rPr lang="en-US" altLang="en-US" sz="2200" i="1" dirty="0" smtClean="0"/>
              <a:t>identity element</a:t>
            </a:r>
            <a:r>
              <a:rPr lang="en-US" altLang="en-US" sz="2200" dirty="0" smtClean="0"/>
              <a:t> 0 in R w.r.t. +.</a:t>
            </a:r>
          </a:p>
          <a:p>
            <a:pPr marL="609600" indent="-609600">
              <a:buFontTx/>
              <a:buNone/>
            </a:pPr>
            <a:r>
              <a:rPr lang="en-US" altLang="en-US" sz="2200" dirty="0" smtClean="0"/>
              <a:t>		        a + 0 = 0 + a = a, for every a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3) Every element in R is </a:t>
            </a:r>
            <a:r>
              <a:rPr lang="en-US" altLang="en-US" sz="2200" i="1" dirty="0" smtClean="0"/>
              <a:t>invertible</a:t>
            </a:r>
            <a:r>
              <a:rPr lang="en-US" altLang="en-US" sz="2200" dirty="0" smtClean="0"/>
              <a:t> w.r.t. +.</a:t>
            </a:r>
          </a:p>
          <a:p>
            <a:pPr marL="609600" indent="-609600">
              <a:buFontTx/>
              <a:buNone/>
            </a:pPr>
            <a:r>
              <a:rPr lang="en-US" altLang="en-US" sz="2200" dirty="0" smtClean="0"/>
              <a:t>	       With every a </a:t>
            </a:r>
            <a:r>
              <a:rPr lang="en-US" altLang="en-US" sz="2200" dirty="0" smtClean="0">
                <a:sym typeface="Symbol" panose="05050102010706020507" pitchFamily="18" charset="2"/>
              </a:rPr>
              <a:t></a:t>
            </a:r>
            <a:r>
              <a:rPr lang="en-US" altLang="en-US" sz="2200" dirty="0" smtClean="0"/>
              <a:t> R there exists in R its inverse element,</a:t>
            </a:r>
          </a:p>
          <a:p>
            <a:pPr marL="609600" indent="-609600">
              <a:buFontTx/>
              <a:buNone/>
            </a:pPr>
            <a:r>
              <a:rPr lang="en-US" altLang="en-US" sz="2200" dirty="0" smtClean="0"/>
              <a:t>               denoted by (–a).</a:t>
            </a:r>
          </a:p>
          <a:p>
            <a:pPr marL="609600" indent="-609600">
              <a:buFontTx/>
              <a:buNone/>
            </a:pPr>
            <a:r>
              <a:rPr lang="en-US" altLang="en-US" sz="2200" dirty="0" smtClean="0"/>
              <a:t>                a + (–a) = (–a) + a = 0.</a:t>
            </a:r>
          </a:p>
        </p:txBody>
      </p:sp>
    </p:spTree>
    <p:extLst>
      <p:ext uri="{BB962C8B-B14F-4D97-AF65-F5344CB8AC3E}">
        <p14:creationId xmlns="" xmlns:p14="http://schemas.microsoft.com/office/powerpoint/2010/main" val="31500091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       4) The operation . is associative.</a:t>
            </a:r>
          </a:p>
          <a:p>
            <a:pPr marL="609600" indent="-609600">
              <a:lnSpc>
                <a:spcPct val="90000"/>
              </a:lnSpc>
              <a:buFontTx/>
              <a:buNone/>
            </a:pPr>
            <a:r>
              <a:rPr lang="en-US" altLang="en-US" sz="2200" dirty="0" smtClean="0"/>
              <a:t>	      a . ( b. c) = (a . b) . c for all a, b, c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5) The operation . is </a:t>
            </a:r>
            <a:r>
              <a:rPr lang="en-US" altLang="en-US" sz="2200" i="1" dirty="0" smtClean="0"/>
              <a:t>distributive</a:t>
            </a:r>
            <a:r>
              <a:rPr lang="en-US" altLang="en-US" sz="2200" dirty="0" smtClean="0"/>
              <a:t> over the operation + in</a:t>
            </a:r>
          </a:p>
          <a:p>
            <a:pPr marL="609600" indent="-609600">
              <a:lnSpc>
                <a:spcPct val="90000"/>
              </a:lnSpc>
              <a:buFontTx/>
              <a:buNone/>
            </a:pPr>
            <a:r>
              <a:rPr lang="en-US" altLang="en-US" sz="2200" dirty="0" smtClean="0"/>
              <a:t>           R.</a:t>
            </a:r>
          </a:p>
          <a:p>
            <a:pPr marL="609600" indent="-609600">
              <a:lnSpc>
                <a:spcPct val="90000"/>
              </a:lnSpc>
              <a:buFontTx/>
              <a:buNone/>
            </a:pPr>
            <a:r>
              <a:rPr lang="en-US" altLang="en-US" sz="2200" dirty="0" smtClean="0"/>
              <a:t>	     a . (b + c) = (a . b) + (a . c)</a:t>
            </a:r>
          </a:p>
          <a:p>
            <a:pPr marL="609600" indent="-609600">
              <a:lnSpc>
                <a:spcPct val="90000"/>
              </a:lnSpc>
              <a:buFontTx/>
              <a:buNone/>
            </a:pPr>
            <a:r>
              <a:rPr lang="en-US" altLang="en-US" sz="2200" dirty="0" smtClean="0"/>
              <a:t>	      (a + b) . c = (a . c) + (b . c) for all a, b, c </a:t>
            </a:r>
            <a:r>
              <a:rPr lang="en-US" altLang="en-US" sz="2200" dirty="0" smtClean="0">
                <a:sym typeface="Symbol" panose="05050102010706020507" pitchFamily="18" charset="2"/>
              </a:rPr>
              <a:t></a:t>
            </a:r>
            <a:r>
              <a:rPr lang="en-US" altLang="en-US" sz="2200" dirty="0" smtClean="0"/>
              <a:t> R.</a:t>
            </a:r>
            <a:endParaRPr lang="en-US" altLang="en-US" sz="2200" i="1" dirty="0" smtClean="0"/>
          </a:p>
          <a:p>
            <a:pPr marL="609600" indent="-609600">
              <a:lnSpc>
                <a:spcPct val="90000"/>
              </a:lnSpc>
              <a:buFontTx/>
              <a:buNone/>
            </a:pPr>
            <a:r>
              <a:rPr lang="en-US" altLang="en-US" sz="2200" i="1" dirty="0" smtClean="0"/>
              <a:t/>
            </a:r>
            <a:br>
              <a:rPr lang="en-US" altLang="en-US" sz="2200" i="1" dirty="0" smtClean="0"/>
            </a:br>
            <a:endParaRPr lang="en-US" altLang="en-US" sz="2200" i="1" dirty="0" smtClean="0"/>
          </a:p>
        </p:txBody>
      </p:sp>
    </p:spTree>
    <p:extLst>
      <p:ext uri="{BB962C8B-B14F-4D97-AF65-F5344CB8AC3E}">
        <p14:creationId xmlns="" xmlns:p14="http://schemas.microsoft.com/office/powerpoint/2010/main" val="20556842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Zero element of the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Identity element w.r.t. + the operation + (0).</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Negative of a</a:t>
            </a:r>
            <a:endParaRPr lang="en-US" altLang="en-US" sz="2200" b="1" dirty="0" smtClean="0"/>
          </a:p>
          <a:p>
            <a:pPr marL="609600" indent="-609600">
              <a:lnSpc>
                <a:spcPct val="90000"/>
              </a:lnSpc>
              <a:buFontTx/>
              <a:buNone/>
            </a:pPr>
            <a:r>
              <a:rPr lang="en-US" altLang="en-US" sz="2200" dirty="0" smtClean="0"/>
              <a:t>    Inverse (–a) w.r.t. + of a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2845124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dirty="0">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Commutative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219200"/>
            <a:ext cx="85344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are </a:t>
            </a:r>
            <a:r>
              <a:rPr lang="en-US" altLang="en-US" sz="2200" i="1" dirty="0" smtClean="0"/>
              <a:t>commutative</a:t>
            </a:r>
            <a:r>
              <a:rPr lang="en-US" altLang="en-US" sz="2200" dirty="0" smtClean="0"/>
              <a:t> in a ring &lt;R, +, .&gt;.</a:t>
            </a:r>
            <a:endParaRPr lang="en-US" altLang="en-US" sz="2200" i="1" dirty="0" smtClean="0"/>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30906263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Ring with </a:t>
            </a:r>
            <a:r>
              <a:rPr lang="en-US" altLang="en-US" sz="3200" dirty="0" smtClean="0"/>
              <a:t>Unity</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458200" cy="505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have </a:t>
            </a:r>
            <a:r>
              <a:rPr lang="en-US" altLang="en-US" sz="2200" i="1" dirty="0" smtClean="0"/>
              <a:t>identity elements</a:t>
            </a:r>
            <a:r>
              <a:rPr lang="en-US" altLang="en-US" sz="2200" dirty="0" smtClean="0"/>
              <a:t> in a ring &lt;R, +, .&gt;.</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p>
          <a:p>
            <a:pPr marL="609600" indent="-609600">
              <a:lnSpc>
                <a:spcPct val="90000"/>
              </a:lnSpc>
              <a:buFontTx/>
              <a:buNone/>
            </a:pPr>
            <a:endParaRPr lang="en-US" altLang="en-US" sz="2200" b="1" dirty="0" smtClean="0"/>
          </a:p>
          <a:p>
            <a:pPr marL="609600" indent="-609600">
              <a:lnSpc>
                <a:spcPct val="90000"/>
              </a:lnSpc>
              <a:buFontTx/>
              <a:buNone/>
            </a:pPr>
            <a:r>
              <a:rPr lang="en-US" altLang="en-US" sz="2200" b="1" dirty="0" smtClean="0"/>
              <a:t>   </a:t>
            </a:r>
            <a:r>
              <a:rPr lang="en-US" altLang="en-US" sz="2200" dirty="0" smtClean="0"/>
              <a:t>1.</a:t>
            </a:r>
            <a:r>
              <a:rPr lang="en-US" altLang="en-US" sz="2200" b="1" dirty="0" smtClean="0"/>
              <a:t>  </a:t>
            </a:r>
            <a:r>
              <a:rPr lang="en-US" altLang="en-US" sz="2200" dirty="0" smtClean="0"/>
              <a:t>&lt;Z,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14877810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a:t>Integral </a:t>
            </a:r>
            <a:r>
              <a:rPr lang="en-US" altLang="en-US" sz="3200" dirty="0" smtClean="0"/>
              <a:t>Domain</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001000" cy="521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a . b = 0 </a:t>
            </a:r>
            <a:r>
              <a:rPr lang="en-US" altLang="en-US" sz="2200" dirty="0" smtClean="0">
                <a:sym typeface="Symbol" panose="05050102010706020507" pitchFamily="18" charset="2"/>
              </a:rPr>
              <a:t></a:t>
            </a:r>
            <a:r>
              <a:rPr lang="en-US" altLang="en-US" sz="2200" dirty="0" smtClean="0"/>
              <a:t> a = 0 or b = 0 for a </a:t>
            </a:r>
            <a:r>
              <a:rPr lang="en-US" altLang="en-US" sz="2200" i="1" dirty="0" smtClean="0"/>
              <a:t>commutative ring with unity</a:t>
            </a:r>
            <a:r>
              <a:rPr lang="en-US" altLang="en-US" sz="2200" dirty="0" smtClean="0"/>
              <a:t> &lt;R, +, .&gt;.</a:t>
            </a:r>
          </a:p>
          <a:p>
            <a:pPr marL="609600" indent="-609600">
              <a:buFontTx/>
              <a:buNone/>
            </a:pPr>
            <a:endParaRPr lang="en-US" altLang="en-US" sz="2200" i="1" dirty="0" smtClean="0"/>
          </a:p>
          <a:p>
            <a:pPr marL="609600" indent="-609600">
              <a:buFontTx/>
              <a:buNone/>
            </a:pPr>
            <a:r>
              <a:rPr lang="en-US" altLang="en-US" sz="2200" b="1" i="1" dirty="0" smtClean="0"/>
              <a:t>Examples</a:t>
            </a:r>
          </a:p>
          <a:p>
            <a:pPr marL="609600" indent="-609600">
              <a:buFontTx/>
              <a:buNone/>
            </a:pPr>
            <a:endParaRPr lang="en-US" altLang="en-US" sz="2200" b="1" dirty="0" smtClean="0"/>
          </a:p>
          <a:p>
            <a:pPr marL="609600" indent="-609600">
              <a:buFontTx/>
              <a:buNone/>
            </a:pPr>
            <a:r>
              <a:rPr lang="en-US" altLang="en-US" sz="2200" dirty="0" smtClean="0"/>
              <a:t>      1.  &lt;Z, +, x&gt;, Z is a set of integers and binary operations + and x.</a:t>
            </a:r>
          </a:p>
          <a:p>
            <a:pPr marL="609600" indent="-609600">
              <a:buFontTx/>
              <a:buNone/>
            </a:pPr>
            <a:endParaRPr lang="en-US" altLang="en-US" sz="2200" dirty="0" smtClean="0"/>
          </a:p>
          <a:p>
            <a:pPr marL="609600" indent="-609600">
              <a:buFontTx/>
              <a:buNone/>
            </a:pPr>
            <a:r>
              <a:rPr lang="en-US" altLang="en-US" sz="2200" dirty="0" smtClean="0"/>
              <a:t>      2.  &lt;Q, +, x&gt;, Q is a set of rational nos. and binary operations + and x.</a:t>
            </a:r>
          </a:p>
          <a:p>
            <a:pPr marL="609600" indent="-609600">
              <a:buFontTx/>
              <a:buNone/>
            </a:pPr>
            <a:endParaRPr lang="en-US" altLang="en-US" sz="2200" dirty="0" smtClean="0"/>
          </a:p>
          <a:p>
            <a:pPr marL="609600" indent="-609600">
              <a:buFontTx/>
              <a:buNone/>
            </a:pPr>
            <a:r>
              <a:rPr lang="en-US" altLang="en-US" sz="2200" dirty="0" smtClean="0"/>
              <a:t>      3.  &lt;R, +, x&gt;, R is a set of real nos. and binary operations + and x.</a:t>
            </a:r>
          </a:p>
          <a:p>
            <a:pPr marL="609600" indent="-609600">
              <a:buFontTx/>
              <a:buNone/>
            </a:pPr>
            <a:endParaRPr lang="en-US" altLang="en-US" sz="2200" dirty="0" smtClean="0"/>
          </a:p>
          <a:p>
            <a:pPr marL="609600" indent="-609600">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791587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80000"/>
              </a:lnSpc>
              <a:buFontTx/>
              <a:buNone/>
            </a:pPr>
            <a:r>
              <a:rPr lang="en-US" altLang="en-US" sz="3200" dirty="0" smtClean="0"/>
              <a:t>Field</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143000"/>
            <a:ext cx="8458200" cy="5110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None/>
            </a:pPr>
            <a:r>
              <a:rPr lang="en-US" altLang="en-US" sz="2200" dirty="0" smtClean="0"/>
              <a:t>If a ring &lt;R, +, .&gt; </a:t>
            </a:r>
          </a:p>
          <a:p>
            <a:pPr>
              <a:lnSpc>
                <a:spcPct val="80000"/>
              </a:lnSpc>
            </a:pPr>
            <a:r>
              <a:rPr lang="en-US" altLang="en-US" sz="2200" dirty="0" smtClean="0"/>
              <a:t>is </a:t>
            </a:r>
            <a:r>
              <a:rPr lang="en-US" altLang="en-US" sz="2200" i="1" dirty="0" smtClean="0"/>
              <a:t>commutative</a:t>
            </a:r>
            <a:endParaRPr lang="en-US" altLang="en-US" sz="2200" dirty="0" smtClean="0"/>
          </a:p>
          <a:p>
            <a:pPr>
              <a:lnSpc>
                <a:spcPct val="80000"/>
              </a:lnSpc>
            </a:pPr>
            <a:r>
              <a:rPr lang="en-US" altLang="en-US" sz="2200" dirty="0" smtClean="0"/>
              <a:t>has the </a:t>
            </a:r>
            <a:r>
              <a:rPr lang="en-US" altLang="en-US" sz="2200" i="1" dirty="0" smtClean="0"/>
              <a:t>unity</a:t>
            </a:r>
            <a:endParaRPr lang="en-US" altLang="en-US" sz="2200" dirty="0" smtClean="0"/>
          </a:p>
          <a:p>
            <a:pPr>
              <a:lnSpc>
                <a:spcPct val="80000"/>
              </a:lnSpc>
            </a:pPr>
            <a:r>
              <a:rPr lang="en-US" altLang="en-US" sz="2200" dirty="0" smtClean="0"/>
              <a:t>every nonzero element of R has the </a:t>
            </a:r>
            <a:r>
              <a:rPr lang="en-US" altLang="en-US" sz="2200" i="1" dirty="0" smtClean="0"/>
              <a:t>inverse</a:t>
            </a:r>
            <a:r>
              <a:rPr lang="en-US" altLang="en-US" sz="2200" dirty="0" smtClean="0"/>
              <a:t> under the . operation.</a:t>
            </a:r>
          </a:p>
          <a:p>
            <a:pPr marL="609600" indent="-609600">
              <a:lnSpc>
                <a:spcPct val="80000"/>
              </a:lnSpc>
              <a:buFontTx/>
              <a:buNone/>
            </a:pPr>
            <a:endParaRPr lang="en-US" altLang="en-US" sz="2200" b="1" dirty="0"/>
          </a:p>
          <a:p>
            <a:pPr marL="609600" indent="-609600">
              <a:lnSpc>
                <a:spcPct val="80000"/>
              </a:lnSpc>
              <a:buFontTx/>
              <a:buNone/>
            </a:pPr>
            <a:r>
              <a:rPr lang="en-US" altLang="en-US" sz="2200" dirty="0" smtClean="0"/>
              <a:t>	Commutative ring with unity in which every nonzero element has a multiplicative inverse.</a:t>
            </a:r>
          </a:p>
          <a:p>
            <a:pPr marL="609600" indent="-609600">
              <a:lnSpc>
                <a:spcPct val="80000"/>
              </a:lnSpc>
              <a:buFontTx/>
              <a:buNone/>
            </a:pPr>
            <a:endParaRPr lang="en-US" altLang="en-US" sz="2200" i="1" dirty="0" smtClean="0"/>
          </a:p>
          <a:p>
            <a:pPr marL="609600" indent="-609600">
              <a:lnSpc>
                <a:spcPct val="80000"/>
              </a:lnSpc>
              <a:buFontTx/>
              <a:buNone/>
            </a:pPr>
            <a:r>
              <a:rPr lang="en-US" altLang="en-US" sz="2200" b="1" i="1" dirty="0" smtClean="0"/>
              <a:t>Examples</a:t>
            </a:r>
            <a:endParaRPr lang="en-US" altLang="en-US" sz="2200" b="1" dirty="0" smtClean="0"/>
          </a:p>
          <a:p>
            <a:pPr marL="609600" indent="-609600">
              <a:lnSpc>
                <a:spcPct val="80000"/>
              </a:lnSpc>
              <a:buFontTx/>
              <a:buNone/>
            </a:pPr>
            <a:r>
              <a:rPr lang="en-US" altLang="en-US" sz="2200" dirty="0" smtClean="0"/>
              <a:t>    1.   &lt;Q, +, x&gt;, Q is a set of rational nos. and binary  operations + and x.</a:t>
            </a:r>
          </a:p>
          <a:p>
            <a:pPr marL="609600" indent="-609600">
              <a:lnSpc>
                <a:spcPct val="80000"/>
              </a:lnSpc>
              <a:buFontTx/>
              <a:buNone/>
            </a:pPr>
            <a:r>
              <a:rPr lang="en-US" altLang="en-US" sz="2200" dirty="0" smtClean="0"/>
              <a:t>     2.  &lt;R, +, x&gt;, R is a set of real nos. and binary operations + and x.</a:t>
            </a:r>
          </a:p>
          <a:p>
            <a:pPr marL="609600" indent="-609600">
              <a:lnSpc>
                <a:spcPct val="80000"/>
              </a:lnSpc>
              <a:buFontTx/>
              <a:buNone/>
            </a:pPr>
            <a:r>
              <a:rPr lang="en-US" altLang="en-US" sz="2200" dirty="0" smtClean="0"/>
              <a:t>     3.  &lt;C, +, x&gt;, C is a set of complex nos. and binary operations + and x.</a:t>
            </a:r>
          </a:p>
          <a:p>
            <a:pPr marL="609600" indent="-609600">
              <a:lnSpc>
                <a:spcPct val="80000"/>
              </a:lnSpc>
              <a:buFontTx/>
              <a:buNone/>
            </a:pPr>
            <a:r>
              <a:rPr lang="en-US" altLang="en-US" sz="2200" dirty="0" smtClean="0"/>
              <a:t>     4.  &lt;Z, +, x&gt;, Z is a set of integers and binary operations + and x is not a field as Z does not contain multiplicative inverses of all its nonzero elements.</a:t>
            </a:r>
          </a:p>
        </p:txBody>
      </p:sp>
    </p:spTree>
    <p:extLst>
      <p:ext uri="{BB962C8B-B14F-4D97-AF65-F5344CB8AC3E}">
        <p14:creationId xmlns="" xmlns:p14="http://schemas.microsoft.com/office/powerpoint/2010/main" val="3456076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Exercises</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3"/>
          <p:cNvSpPr txBox="1">
            <a:spLocks noChangeArrowheads="1"/>
          </p:cNvSpPr>
          <p:nvPr/>
        </p:nvSpPr>
        <p:spPr>
          <a:xfrm>
            <a:off x="457200" y="1157551"/>
            <a:ext cx="8305800" cy="31858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1) Let S = {0, 1} and the operations + and . on s be defined by the following tables:</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r>
              <a:rPr lang="en-US" altLang="en-US" sz="2200" dirty="0" smtClean="0"/>
              <a:t>	Show that &lt;S, +, .&gt; is a </a:t>
            </a:r>
            <a:r>
              <a:rPr lang="en-US" altLang="en-US" sz="2200" i="1" dirty="0" smtClean="0"/>
              <a:t>commutative ring with unity</a:t>
            </a:r>
            <a:r>
              <a:rPr lang="en-US" altLang="en-US" sz="2200" dirty="0" smtClean="0"/>
              <a:t>.</a:t>
            </a:r>
          </a:p>
        </p:txBody>
      </p:sp>
      <p:graphicFrame>
        <p:nvGraphicFramePr>
          <p:cNvPr id="12" name="Group 50"/>
          <p:cNvGraphicFramePr>
            <a:graphicFrameLocks noGrp="1"/>
          </p:cNvGraphicFramePr>
          <p:nvPr>
            <p:ph sz="quarter" idx="4294967295"/>
            <p:extLst>
              <p:ext uri="{D42A27DB-BD31-4B8C-83A1-F6EECF244321}">
                <p14:modId xmlns="" xmlns:p14="http://schemas.microsoft.com/office/powerpoint/2010/main" val="2455217248"/>
              </p:ext>
            </p:extLst>
          </p:nvPr>
        </p:nvGraphicFramePr>
        <p:xfrm>
          <a:off x="2057400" y="1950774"/>
          <a:ext cx="1828800" cy="1554426"/>
        </p:xfrm>
        <a:graphic>
          <a:graphicData uri="http://schemas.openxmlformats.org/drawingml/2006/table">
            <a:tbl>
              <a:tblPr/>
              <a:tblGrid>
                <a:gridCol w="6096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tblGrid>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3" name="Group 56"/>
          <p:cNvGraphicFramePr>
            <a:graphicFrameLocks noGrp="1"/>
          </p:cNvGraphicFramePr>
          <p:nvPr>
            <p:ph sz="quarter" idx="4294967295"/>
            <p:extLst>
              <p:ext uri="{D42A27DB-BD31-4B8C-83A1-F6EECF244321}">
                <p14:modId xmlns="" xmlns:p14="http://schemas.microsoft.com/office/powerpoint/2010/main" val="2653620211"/>
              </p:ext>
            </p:extLst>
          </p:nvPr>
        </p:nvGraphicFramePr>
        <p:xfrm>
          <a:off x="4495800" y="1920348"/>
          <a:ext cx="1752600" cy="1554426"/>
        </p:xfrm>
        <a:graphic>
          <a:graphicData uri="http://schemas.openxmlformats.org/drawingml/2006/table">
            <a:tbl>
              <a:tblPr/>
              <a:tblGrid>
                <a:gridCol w="584200">
                  <a:extLst>
                    <a:ext uri="{9D8B030D-6E8A-4147-A177-3AD203B41FA5}">
                      <a16:colId xmlns="" xmlns:a16="http://schemas.microsoft.com/office/drawing/2014/main" val="20000"/>
                    </a:ext>
                  </a:extLst>
                </a:gridCol>
                <a:gridCol w="584200">
                  <a:extLst>
                    <a:ext uri="{9D8B030D-6E8A-4147-A177-3AD203B41FA5}">
                      <a16:colId xmlns="" xmlns:a16="http://schemas.microsoft.com/office/drawing/2014/main" val="20001"/>
                    </a:ext>
                  </a:extLst>
                </a:gridCol>
                <a:gridCol w="584200">
                  <a:extLst>
                    <a:ext uri="{9D8B030D-6E8A-4147-A177-3AD203B41FA5}">
                      <a16:colId xmlns="" xmlns:a16="http://schemas.microsoft.com/office/drawing/2014/main" val="20002"/>
                    </a:ext>
                  </a:extLst>
                </a:gridCol>
              </a:tblGrid>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26920314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8/4/2021</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000" dirty="0" smtClean="0"/>
              <a:t>Exercises</a:t>
            </a:r>
            <a:r>
              <a:rPr lang="en-US" altLang="en-US" sz="3200" dirty="0">
                <a:solidFill>
                  <a:srgbClr val="000000"/>
                </a:solidFill>
              </a:rPr>
              <a:t> (CO2)</a:t>
            </a:r>
            <a:endParaRPr lang="en-US" alt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381000" y="884237"/>
            <a:ext cx="8305800" cy="4754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 2) Let S = {a, b, c, d} and the operations + and . on s be defined by the following tables:</a:t>
            </a:r>
          </a:p>
          <a:p>
            <a:pPr marL="609600" indent="-609600">
              <a:buFontTx/>
              <a:buNone/>
            </a:pPr>
            <a:r>
              <a:rPr lang="en-US" altLang="en-US" sz="2200" dirty="0" smtClean="0"/>
              <a:t>	</a:t>
            </a:r>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r>
              <a:rPr lang="en-US" altLang="en-US" sz="2200" dirty="0" smtClean="0"/>
              <a:t>	Show that &lt;S, +, .&gt; is a </a:t>
            </a:r>
            <a:r>
              <a:rPr lang="en-US" altLang="en-US" sz="2200" i="1" dirty="0" smtClean="0"/>
              <a:t> ring</a:t>
            </a:r>
            <a:r>
              <a:rPr lang="en-US" altLang="en-US" sz="2200" dirty="0" smtClean="0"/>
              <a:t>.</a:t>
            </a:r>
          </a:p>
          <a:p>
            <a:pPr marL="609600" indent="-609600">
              <a:buFontTx/>
              <a:buNone/>
            </a:pPr>
            <a:endParaRPr lang="en-US" altLang="en-US" sz="2200" dirty="0" smtClean="0"/>
          </a:p>
        </p:txBody>
      </p:sp>
      <p:graphicFrame>
        <p:nvGraphicFramePr>
          <p:cNvPr id="11" name="Group 100"/>
          <p:cNvGraphicFramePr>
            <a:graphicFrameLocks noGrp="1"/>
          </p:cNvGraphicFramePr>
          <p:nvPr>
            <p:ph sz="quarter" idx="4294967295"/>
            <p:extLst>
              <p:ext uri="{D42A27DB-BD31-4B8C-83A1-F6EECF244321}">
                <p14:modId xmlns="" xmlns:p14="http://schemas.microsoft.com/office/powerpoint/2010/main" val="3078965150"/>
              </p:ext>
            </p:extLst>
          </p:nvPr>
        </p:nvGraphicFramePr>
        <p:xfrm>
          <a:off x="1143000" y="1951037"/>
          <a:ext cx="2362200" cy="2592542"/>
        </p:xfrm>
        <a:graphic>
          <a:graphicData uri="http://schemas.openxmlformats.org/drawingml/2006/table">
            <a:tbl>
              <a:tblPr/>
              <a:tblGrid>
                <a:gridCol w="473075">
                  <a:extLst>
                    <a:ext uri="{9D8B030D-6E8A-4147-A177-3AD203B41FA5}">
                      <a16:colId xmlns="" xmlns:a16="http://schemas.microsoft.com/office/drawing/2014/main" val="20000"/>
                    </a:ext>
                  </a:extLst>
                </a:gridCol>
                <a:gridCol w="471488">
                  <a:extLst>
                    <a:ext uri="{9D8B030D-6E8A-4147-A177-3AD203B41FA5}">
                      <a16:colId xmlns="" xmlns:a16="http://schemas.microsoft.com/office/drawing/2014/main" val="20001"/>
                    </a:ext>
                  </a:extLst>
                </a:gridCol>
                <a:gridCol w="473075">
                  <a:extLst>
                    <a:ext uri="{9D8B030D-6E8A-4147-A177-3AD203B41FA5}">
                      <a16:colId xmlns="" xmlns:a16="http://schemas.microsoft.com/office/drawing/2014/main" val="20002"/>
                    </a:ext>
                  </a:extLst>
                </a:gridCol>
                <a:gridCol w="471487">
                  <a:extLst>
                    <a:ext uri="{9D8B030D-6E8A-4147-A177-3AD203B41FA5}">
                      <a16:colId xmlns="" xmlns:a16="http://schemas.microsoft.com/office/drawing/2014/main" val="20003"/>
                    </a:ext>
                  </a:extLst>
                </a:gridCol>
                <a:gridCol w="473075">
                  <a:extLst>
                    <a:ext uri="{9D8B030D-6E8A-4147-A177-3AD203B41FA5}">
                      <a16:colId xmlns="" xmlns:a16="http://schemas.microsoft.com/office/drawing/2014/main" val="20004"/>
                    </a:ext>
                  </a:extLst>
                </a:gridCol>
              </a:tblGrid>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2" name="Group 107"/>
          <p:cNvGraphicFramePr>
            <a:graphicFrameLocks noGrp="1"/>
          </p:cNvGraphicFramePr>
          <p:nvPr>
            <p:ph sz="quarter" idx="4294967295"/>
            <p:extLst>
              <p:ext uri="{D42A27DB-BD31-4B8C-83A1-F6EECF244321}">
                <p14:modId xmlns="" xmlns:p14="http://schemas.microsoft.com/office/powerpoint/2010/main" val="2103153660"/>
              </p:ext>
            </p:extLst>
          </p:nvPr>
        </p:nvGraphicFramePr>
        <p:xfrm>
          <a:off x="4495800" y="1951037"/>
          <a:ext cx="2514600" cy="2590800"/>
        </p:xfrm>
        <a:graphic>
          <a:graphicData uri="http://schemas.openxmlformats.org/drawingml/2006/table">
            <a:tbl>
              <a:tblPr/>
              <a:tblGrid>
                <a:gridCol w="503238">
                  <a:extLst>
                    <a:ext uri="{9D8B030D-6E8A-4147-A177-3AD203B41FA5}">
                      <a16:colId xmlns="" xmlns:a16="http://schemas.microsoft.com/office/drawing/2014/main" val="20000"/>
                    </a:ext>
                  </a:extLst>
                </a:gridCol>
                <a:gridCol w="503237">
                  <a:extLst>
                    <a:ext uri="{9D8B030D-6E8A-4147-A177-3AD203B41FA5}">
                      <a16:colId xmlns="" xmlns:a16="http://schemas.microsoft.com/office/drawing/2014/main" val="20001"/>
                    </a:ext>
                  </a:extLst>
                </a:gridCol>
                <a:gridCol w="501650">
                  <a:extLst>
                    <a:ext uri="{9D8B030D-6E8A-4147-A177-3AD203B41FA5}">
                      <a16:colId xmlns="" xmlns:a16="http://schemas.microsoft.com/office/drawing/2014/main" val="20002"/>
                    </a:ext>
                  </a:extLst>
                </a:gridCol>
                <a:gridCol w="503238">
                  <a:extLst>
                    <a:ext uri="{9D8B030D-6E8A-4147-A177-3AD203B41FA5}">
                      <a16:colId xmlns="" xmlns:a16="http://schemas.microsoft.com/office/drawing/2014/main" val="20003"/>
                    </a:ext>
                  </a:extLst>
                </a:gridCol>
                <a:gridCol w="503237">
                  <a:extLst>
                    <a:ext uri="{9D8B030D-6E8A-4147-A177-3AD203B41FA5}">
                      <a16:colId xmlns=""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8430993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err="1" smtClean="0"/>
              <a:t>Youtube</a:t>
            </a:r>
            <a:r>
              <a:rPr lang="en-US" sz="2200" dirty="0" smtClean="0"/>
              <a:t>/other  Video Links</a:t>
            </a:r>
          </a:p>
          <a:p>
            <a:r>
              <a:rPr lang="en-IN" sz="2200" dirty="0">
                <a:hlinkClick r:id="rId2"/>
              </a:rPr>
              <a:t>https://</a:t>
            </a:r>
            <a:r>
              <a:rPr lang="en-IN" sz="2200" dirty="0" smtClean="0">
                <a:hlinkClick r:id="rId2"/>
              </a:rPr>
              <a:t>www.youtube.com/watch?v=dQ4wU0k7JKI&amp;list=PL0862D1A947252D20&amp;index=35</a:t>
            </a:r>
            <a:r>
              <a:rPr lang="en-IN" sz="2200" dirty="0"/>
              <a:t> </a:t>
            </a:r>
            <a:r>
              <a:rPr lang="en-IN" sz="2200" dirty="0" smtClean="0"/>
              <a:t>					CO2</a:t>
            </a:r>
          </a:p>
          <a:p>
            <a:r>
              <a:rPr lang="en-IN" sz="2200" dirty="0">
                <a:hlinkClick r:id="rId3"/>
              </a:rPr>
              <a:t>https://</a:t>
            </a:r>
            <a:r>
              <a:rPr lang="en-IN" sz="2200" dirty="0" smtClean="0">
                <a:hlinkClick r:id="rId3"/>
              </a:rPr>
              <a:t>www.youtube.com/watch?v=urd468CJCcU&amp;list=PL0862D1A947252D20&amp;index=36</a:t>
            </a:r>
            <a:r>
              <a:rPr lang="en-IN" sz="2200" dirty="0"/>
              <a:t>					</a:t>
            </a:r>
            <a:r>
              <a:rPr lang="en-IN" sz="2200" dirty="0" smtClean="0"/>
              <a:t>CO2</a:t>
            </a:r>
          </a:p>
          <a:p>
            <a:r>
              <a:rPr lang="en-IN" sz="2200" dirty="0">
                <a:hlinkClick r:id="rId4"/>
              </a:rPr>
              <a:t>https://</a:t>
            </a:r>
            <a:r>
              <a:rPr lang="en-IN" sz="2200" dirty="0" smtClean="0">
                <a:hlinkClick r:id="rId4"/>
              </a:rPr>
              <a:t>www.youtube.com/watch?v=YB6CP1RUvgk&amp;list=PL0862D1A947252D20&amp;index=37</a:t>
            </a:r>
            <a:r>
              <a:rPr lang="en-IN" sz="2200" dirty="0"/>
              <a:t>					</a:t>
            </a:r>
            <a:r>
              <a:rPr lang="en-IN" sz="2200" dirty="0" smtClean="0"/>
              <a:t>CO2</a:t>
            </a:r>
            <a:endParaRPr lang="en-IN" sz="2200" dirty="0"/>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a:t>
            </a:r>
            <a:r>
              <a:rPr lang="en-US" altLang="en-US" sz="2400" dirty="0">
                <a:solidFill>
                  <a:srgbClr val="000000"/>
                </a:solidFill>
              </a:rPr>
              <a:t> (CO2)</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4876800" cy="5234388"/>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Algebraic Structures: </a:t>
            </a:r>
            <a:endParaRPr lang="en-IN" sz="2200" b="1"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a:t>
            </a:r>
          </a:p>
          <a:p>
            <a:r>
              <a:rPr lang="en-IN" sz="2200" dirty="0" smtClean="0">
                <a:latin typeface="Times New Roman" panose="02020603050405020304" pitchFamily="18" charset="0"/>
                <a:cs typeface="Times New Roman" panose="02020603050405020304" pitchFamily="18" charset="0"/>
              </a:rPr>
              <a:t>Groups</a:t>
            </a:r>
          </a:p>
          <a:p>
            <a:r>
              <a:rPr lang="en-IN" sz="2200" dirty="0" smtClean="0">
                <a:latin typeface="Times New Roman" panose="02020603050405020304" pitchFamily="18" charset="0"/>
                <a:cs typeface="Times New Roman" panose="02020603050405020304" pitchFamily="18" charset="0"/>
              </a:rPr>
              <a:t>Subgroups </a:t>
            </a:r>
            <a:r>
              <a:rPr lang="en-IN" sz="2200" dirty="0">
                <a:latin typeface="Times New Roman" panose="02020603050405020304" pitchFamily="18" charset="0"/>
                <a:cs typeface="Times New Roman" panose="02020603050405020304" pitchFamily="18" charset="0"/>
              </a:rPr>
              <a:t>and </a:t>
            </a:r>
            <a:r>
              <a:rPr lang="en-IN" sz="2200" dirty="0" smtClean="0">
                <a:latin typeface="Times New Roman" panose="02020603050405020304" pitchFamily="18" charset="0"/>
                <a:cs typeface="Times New Roman" panose="02020603050405020304" pitchFamily="18" charset="0"/>
              </a:rPr>
              <a:t>order</a:t>
            </a:r>
          </a:p>
          <a:p>
            <a:r>
              <a:rPr lang="en-IN" sz="2200" dirty="0" smtClean="0">
                <a:latin typeface="Times New Roman" panose="02020603050405020304" pitchFamily="18" charset="0"/>
                <a:cs typeface="Times New Roman" panose="02020603050405020304" pitchFamily="18" charset="0"/>
              </a:rPr>
              <a:t>Cyclic Groups</a:t>
            </a:r>
          </a:p>
          <a:p>
            <a:r>
              <a:rPr lang="en-IN" sz="2200" dirty="0" err="1" smtClean="0">
                <a:latin typeface="Times New Roman" panose="02020603050405020304" pitchFamily="18" charset="0"/>
                <a:cs typeface="Times New Roman" panose="02020603050405020304" pitchFamily="18" charset="0"/>
              </a:rPr>
              <a:t>Cosets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Lagrange's theorem</a:t>
            </a:r>
          </a:p>
          <a:p>
            <a:r>
              <a:rPr lang="en-IN" sz="2200" dirty="0" smtClean="0">
                <a:latin typeface="Times New Roman" panose="02020603050405020304" pitchFamily="18" charset="0"/>
                <a:cs typeface="Times New Roman" panose="02020603050405020304" pitchFamily="18" charset="0"/>
              </a:rPr>
              <a:t>Normal Subgroups</a:t>
            </a:r>
          </a:p>
          <a:p>
            <a:r>
              <a:rPr lang="en-IN" sz="2200" dirty="0" smtClean="0">
                <a:latin typeface="Times New Roman" panose="02020603050405020304" pitchFamily="18" charset="0"/>
                <a:cs typeface="Times New Roman" panose="02020603050405020304" pitchFamily="18" charset="0"/>
              </a:rPr>
              <a:t>Group </a:t>
            </a:r>
            <a:r>
              <a:rPr lang="en-IN" sz="2200" dirty="0" err="1" smtClean="0">
                <a:latin typeface="Times New Roman" panose="02020603050405020304" pitchFamily="18" charset="0"/>
                <a:cs typeface="Times New Roman" panose="02020603050405020304" pitchFamily="18" charset="0"/>
              </a:rPr>
              <a:t>Homomorphisms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 </a:t>
            </a:r>
            <a:r>
              <a:rPr lang="en-IN" sz="2200" dirty="0">
                <a:latin typeface="Times New Roman" panose="02020603050405020304" pitchFamily="18" charset="0"/>
                <a:cs typeface="Times New Roman" panose="02020603050405020304" pitchFamily="18" charset="0"/>
              </a:rPr>
              <a:t>and elementary properties of Rings and Fields</a:t>
            </a:r>
          </a:p>
        </p:txBody>
      </p:sp>
      <p:sp>
        <p:nvSpPr>
          <p:cNvPr id="6" name="Date Placeholder 5"/>
          <p:cNvSpPr>
            <a:spLocks noGrp="1"/>
          </p:cNvSpPr>
          <p:nvPr>
            <p:ph type="dt" sz="half" idx="10"/>
          </p:nvPr>
        </p:nvSpPr>
        <p:spPr/>
        <p:txBody>
          <a:bodyPr/>
          <a:lstStyle/>
          <a:p>
            <a:fld id="{14B705BA-44BE-4E4D-8011-0D7C387D63D6}" type="datetime1">
              <a:rPr lang="en-US" smtClean="0">
                <a:solidFill>
                  <a:schemeClr val="tx1"/>
                </a:solidFill>
              </a:rPr>
              <a:pPr/>
              <a:t>8/4/2021</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r>
              <a:rPr lang="en-US" altLang="en-US" sz="3200" dirty="0">
                <a:solidFill>
                  <a:srgbClr val="000000"/>
                </a:solidFill>
                <a:latin typeface="Times New Roman" panose="02020603050405020304" pitchFamily="18" charset="0"/>
                <a:cs typeface="Times New Roman" panose="02020603050405020304" pitchFamily="18" charset="0"/>
              </a:rPr>
              <a:t> (CO2)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400800"/>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991E88E8-C61B-4086-B52E-3DB43916918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018656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4523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9B9E620C-6276-4395-B819-95BCDB8CB27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1182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a:t>Let (G, *) be a group, where * is usual multiplication operation on G. Then show that for any x, y ∈G following equations holds</a:t>
            </a:r>
            <a:r>
              <a:rPr lang="en-US" sz="2200" dirty="0" smtClean="0"/>
              <a:t>:			(</a:t>
            </a:r>
            <a:r>
              <a:rPr lang="en-US" sz="2200" dirty="0"/>
              <a:t>x</a:t>
            </a:r>
            <a:r>
              <a:rPr lang="en-US" sz="2200" baseline="30000" dirty="0"/>
              <a:t>-1</a:t>
            </a:r>
            <a:r>
              <a:rPr lang="en-US" sz="2200" dirty="0"/>
              <a:t>)</a:t>
            </a:r>
            <a:r>
              <a:rPr lang="en-US" sz="2200" baseline="30000" dirty="0"/>
              <a:t>-1</a:t>
            </a:r>
            <a:r>
              <a:rPr lang="en-US" sz="2200" dirty="0"/>
              <a:t> = x</a:t>
            </a:r>
            <a:r>
              <a:rPr lang="en-IN" sz="2200" dirty="0"/>
              <a:t>  	</a:t>
            </a:r>
            <a:r>
              <a:rPr lang="en-US" sz="2200" dirty="0"/>
              <a:t>(</a:t>
            </a:r>
            <a:r>
              <a:rPr lang="en-US" sz="2200" dirty="0" err="1"/>
              <a:t>xy</a:t>
            </a:r>
            <a:r>
              <a:rPr lang="en-US" sz="2200" dirty="0"/>
              <a:t>)</a:t>
            </a:r>
            <a:r>
              <a:rPr lang="en-US" sz="2200" baseline="30000" dirty="0"/>
              <a:t>-1</a:t>
            </a:r>
            <a:r>
              <a:rPr lang="en-US" sz="2200" dirty="0"/>
              <a:t> = y</a:t>
            </a:r>
            <a:r>
              <a:rPr lang="en-US" sz="2200" baseline="30000" dirty="0"/>
              <a:t>-1</a:t>
            </a:r>
            <a:r>
              <a:rPr lang="en-US" sz="2200" dirty="0"/>
              <a:t>x</a:t>
            </a:r>
            <a:r>
              <a:rPr lang="en-US" sz="2200" baseline="30000" dirty="0"/>
              <a:t>-1</a:t>
            </a:r>
            <a:endParaRPr lang="en-US" sz="2200" dirty="0"/>
          </a:p>
          <a:p>
            <a:r>
              <a:rPr lang="en-US" sz="2200" dirty="0" smtClean="0"/>
              <a:t>Define </a:t>
            </a:r>
            <a:r>
              <a:rPr lang="en-US" sz="2200" dirty="0"/>
              <a:t>rings and write its properties. </a:t>
            </a:r>
          </a:p>
          <a:p>
            <a:r>
              <a:rPr lang="en-US" sz="2200" dirty="0"/>
              <a:t>Write the properties of Group. Show that the set(1,2,3,4,5)is not group under addition and multiplication modulo 6.</a:t>
            </a:r>
          </a:p>
          <a:p>
            <a:r>
              <a:rPr lang="en-US" sz="2200" dirty="0"/>
              <a:t>Define rings and fields</a:t>
            </a:r>
          </a:p>
          <a:p>
            <a:r>
              <a:rPr lang="en-US" sz="2200" dirty="0"/>
              <a:t>Show that (R – {1}, *) where the operation is defined as a*b  = a +b –ab is an abelian group</a:t>
            </a:r>
            <a:r>
              <a:rPr lang="en-US" sz="2200" dirty="0" smtClean="0"/>
              <a:t>.</a:t>
            </a: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smtClean="0"/>
              <a:t>Let </a:t>
            </a:r>
            <a:r>
              <a:rPr lang="en-US" sz="2200" dirty="0"/>
              <a:t>G = (Z</a:t>
            </a:r>
            <a:r>
              <a:rPr lang="en-US" sz="2200" baseline="30000" dirty="0"/>
              <a:t>2</a:t>
            </a:r>
            <a:r>
              <a:rPr lang="en-US" sz="2200" dirty="0"/>
              <a:t>, +) be a group and let H be a subgroup of G where H = {(x, y) | x = y}. Find the left </a:t>
            </a:r>
            <a:r>
              <a:rPr lang="en-US" sz="2200" dirty="0" err="1"/>
              <a:t>cosets</a:t>
            </a:r>
            <a:r>
              <a:rPr lang="en-US" sz="2200" dirty="0"/>
              <a:t> of H in G. Here Z is the set of integers </a:t>
            </a:r>
          </a:p>
          <a:p>
            <a:r>
              <a:rPr lang="en-US" sz="2200" dirty="0" smtClean="0"/>
              <a:t>Let </a:t>
            </a:r>
            <a:r>
              <a:rPr lang="en-US" sz="2200" dirty="0"/>
              <a:t>u</a:t>
            </a:r>
            <a:r>
              <a:rPr lang="en-US" sz="2200" baseline="-25000" dirty="0"/>
              <a:t>8 </a:t>
            </a:r>
            <a:r>
              <a:rPr lang="en-US" sz="2200" dirty="0"/>
              <a:t>= {1, 3, 5, 7} be a group with binary operation multiplication modulo 8. Find all proper subgroups of u</a:t>
            </a:r>
            <a:r>
              <a:rPr lang="en-US" sz="2200" baseline="-25000" dirty="0"/>
              <a:t>8. </a:t>
            </a:r>
          </a:p>
          <a:p>
            <a:r>
              <a:rPr lang="en-US" sz="2200" dirty="0"/>
              <a:t>Prove that (R, +, *) is a ring with zero divisors, where R is 2×2 matrix and + and * are usual addition and multiplication operations.</a:t>
            </a:r>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257885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991E88E8-C61B-4086-B52E-3DB43916918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MCQ</a:t>
            </a:r>
            <a:r>
              <a:rPr kumimoji="0" lang="en-US" sz="3200" b="0" i="0" u="none" strike="noStrike" kern="1200" cap="none" spc="0" normalizeH="0" noProof="0" dirty="0" smtClean="0">
                <a:ln>
                  <a:noFill/>
                </a:ln>
                <a:solidFill>
                  <a:schemeClr val="dk1"/>
                </a:solidFill>
                <a:effectLst/>
                <a:uLnTx/>
                <a:uFillTx/>
              </a:rPr>
              <a:t> 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267711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9B9E620C-6276-4395-B819-95BCDB8CB27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 </a:t>
            </a:r>
            <a:r>
              <a:rPr lang="en-US" altLang="en-US" sz="3200" dirty="0">
                <a:solidFill>
                  <a:srgbClr val="000000"/>
                </a:solidFill>
              </a:rPr>
              <a:t>(CO2)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261853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43000"/>
            <a:ext cx="8229600" cy="4525963"/>
          </a:xfrm>
        </p:spPr>
        <p:txBody>
          <a:bodyPr>
            <a:noAutofit/>
          </a:bodyPr>
          <a:lstStyle/>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p>
          <a:p>
            <a:r>
              <a:rPr lang="en-US" sz="2200" dirty="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95610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90600"/>
            <a:ext cx="8229600" cy="5010168"/>
          </a:xfrm>
        </p:spPr>
        <p:txBody>
          <a:bodyPr>
            <a:noAutofit/>
          </a:bodyPr>
          <a:lstStyle/>
          <a:p>
            <a:r>
              <a:rPr lang="en-US" sz="2200" dirty="0" smtClean="0">
                <a:latin typeface="Times New Roman" panose="02020603050405020304" pitchFamily="18" charset="0"/>
                <a:cs typeface="Times New Roman" panose="02020603050405020304" pitchFamily="18" charset="0"/>
              </a:rPr>
              <a:t>Define </a:t>
            </a:r>
            <a:r>
              <a:rPr lang="en-US" sz="2200" dirty="0">
                <a:latin typeface="Times New Roman" panose="02020603050405020304" pitchFamily="18" charset="0"/>
                <a:cs typeface="Times New Roman" panose="02020603050405020304" pitchFamily="18" charset="0"/>
              </a:rPr>
              <a:t>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integers</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(x</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x</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xy</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u</a:t>
            </a:r>
            <a:r>
              <a:rPr lang="en-US" sz="2200" baseline="-25000" dirty="0">
                <a:latin typeface="Times New Roman" panose="02020603050405020304" pitchFamily="18" charset="0"/>
                <a:cs typeface="Times New Roman" panose="02020603050405020304" pitchFamily="18" charset="0"/>
              </a:rPr>
              <a:t>8 </a:t>
            </a:r>
            <a:r>
              <a:rPr lang="en-US" sz="2200" dirty="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a:latin typeface="Times New Roman" panose="02020603050405020304" pitchFamily="18" charset="0"/>
                <a:cs typeface="Times New Roman" panose="02020603050405020304" pitchFamily="18" charset="0"/>
              </a:rPr>
              <a:t>8.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48392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400" dirty="0">
                <a:latin typeface="Times New Roman" panose="02020603050405020304" pitchFamily="18" charset="0"/>
                <a:cs typeface="Times New Roman" panose="02020603050405020304" pitchFamily="18" charset="0"/>
              </a:rPr>
              <a:t>Algebraic Structures </a:t>
            </a:r>
            <a:r>
              <a:rPr lang="en-US" sz="2400" dirty="0" smtClean="0">
                <a:latin typeface="Times New Roman" panose="02020603050405020304" pitchFamily="18" charset="0"/>
                <a:cs typeface="Times New Roman" panose="02020603050405020304" pitchFamily="18" charset="0"/>
              </a:rPr>
              <a:t>also known as </a:t>
            </a:r>
            <a:r>
              <a:rPr lang="en-US" sz="2200" dirty="0" smtClean="0">
                <a:latin typeface="Times New Roman" panose="02020603050405020304" pitchFamily="18" charset="0"/>
                <a:cs typeface="Times New Roman" panose="02020603050405020304" pitchFamily="18" charset="0"/>
              </a:rPr>
              <a:t>Abstract </a:t>
            </a:r>
            <a:r>
              <a:rPr lang="en-US" sz="2200" dirty="0">
                <a:latin typeface="Times New Roman" panose="02020603050405020304" pitchFamily="18" charset="0"/>
                <a:cs typeface="Times New Roman" panose="02020603050405020304" pitchFamily="18" charset="0"/>
              </a:rPr>
              <a:t>algebra gives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good mathematical maturity and enables to build mathematical thinking and skill to </a:t>
            </a:r>
            <a:r>
              <a:rPr lang="en-US" sz="2200" dirty="0" smtClean="0">
                <a:latin typeface="Times New Roman" panose="02020603050405020304" pitchFamily="18" charset="0"/>
                <a:cs typeface="Times New Roman" panose="02020603050405020304" pitchFamily="18" charset="0"/>
              </a:rPr>
              <a:t>students.</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89C7EDA2-B8A9-2643-A0C2-64A36CC1C0DE}" type="datetime1">
              <a:rPr lang="en-IN" smtClean="0">
                <a:solidFill>
                  <a:schemeClr val="tx1"/>
                </a:solidFill>
                <a:latin typeface="Times New Roman" panose="02020603050405020304" pitchFamily="18" charset="0"/>
                <a:cs typeface="Times New Roman" panose="02020603050405020304" pitchFamily="18" charset="0"/>
              </a:rPr>
              <a:pPr/>
              <a:t>04-08-2021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Topic Objective: Algebraic Structures (CO2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50716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F380E8D0-A710-474B-B85B-AB0F9EC9541A}" type="datetime1">
              <a:rPr lang="en-US" altLang="en-US" sz="1200" smtClean="0">
                <a:solidFill>
                  <a:srgbClr val="898989"/>
                </a:solidFill>
                <a:latin typeface="Calibri" panose="020F0502020204030204" pitchFamily="34" charset="0"/>
              </a:rPr>
              <a:pPr eaLnBrk="1" hangingPunct="1">
                <a:defRPr/>
              </a:pPr>
              <a:t>8/4/2021</a:t>
            </a:fld>
            <a:endParaRPr lang="en-US" altLang="en-US" sz="1200">
              <a:solidFill>
                <a:srgbClr val="898989"/>
              </a:solidFill>
              <a:latin typeface="Calibri" panose="020F0502020204030204" pitchFamily="34" charset="0"/>
            </a:endParaRPr>
          </a:p>
        </p:txBody>
      </p:sp>
      <p:sp>
        <p:nvSpPr>
          <p:cNvPr id="44035"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20B20F-D296-4B9A-8808-19B98C01B7F1}" type="slidenum">
              <a:rPr lang="en-US" altLang="en-US" sz="1200" smtClean="0">
                <a:solidFill>
                  <a:srgbClr val="898989"/>
                </a:solidFill>
                <a:ea typeface="MS PGothic" panose="020B0600070205080204" pitchFamily="34" charset="-128"/>
              </a:rPr>
              <a:pPr>
                <a:spcBef>
                  <a:spcPct val="0"/>
                </a:spcBef>
                <a:buFontTx/>
                <a:buNone/>
              </a:pPr>
              <a:t>80</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rPr>
              <a:t>Old Question </a:t>
            </a:r>
            <a:r>
              <a:rPr lang="en-US" sz="3200" dirty="0" smtClean="0">
                <a:solidFill>
                  <a:schemeClr val="dk1"/>
                </a:solidFill>
              </a:rPr>
              <a:t>Papers</a:t>
            </a:r>
            <a:r>
              <a:rPr lang="en-US" altLang="en-US" sz="3200" dirty="0">
                <a:solidFill>
                  <a:srgbClr val="000000"/>
                </a:solidFill>
              </a:rPr>
              <a:t> (CO2)</a:t>
            </a:r>
            <a:endParaRPr lang="en-US" sz="3200" dirty="0">
              <a:solidFill>
                <a:schemeClr val="dk1"/>
              </a:solidFill>
            </a:endParaRPr>
          </a:p>
        </p:txBody>
      </p:sp>
      <p:pic>
        <p:nvPicPr>
          <p:cNvPr id="44037"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8" name="Content Placeholder 8" descr="CSE 2019 20-1.jp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457200" y="1036638"/>
            <a:ext cx="8077200" cy="5135562"/>
          </a:xfrm>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08460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717E9DD2-E9E3-4284-BDA0-6A88E9C1DCA2}" type="datetime1">
              <a:rPr lang="en-US" altLang="en-US" sz="1200" smtClean="0">
                <a:solidFill>
                  <a:srgbClr val="898989"/>
                </a:solidFill>
                <a:latin typeface="Calibri" panose="020F0502020204030204" pitchFamily="34" charset="0"/>
              </a:rPr>
              <a:pPr eaLnBrk="1" hangingPunct="1">
                <a:defRPr/>
              </a:pPr>
              <a:t>8/4/2021</a:t>
            </a:fld>
            <a:endParaRPr lang="en-US" altLang="en-US" sz="1200">
              <a:solidFill>
                <a:srgbClr val="898989"/>
              </a:solidFill>
              <a:latin typeface="Calibri" panose="020F0502020204030204" pitchFamily="34" charset="0"/>
            </a:endParaRPr>
          </a:p>
        </p:txBody>
      </p:sp>
      <p:sp>
        <p:nvSpPr>
          <p:cNvPr id="45059"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7279F-AE06-4566-B8FB-D32C895E55AE}" type="slidenum">
              <a:rPr lang="en-US" altLang="en-US" sz="1200" smtClean="0">
                <a:solidFill>
                  <a:srgbClr val="898989"/>
                </a:solidFill>
                <a:ea typeface="MS PGothic" panose="020B0600070205080204" pitchFamily="34" charset="-128"/>
              </a:rPr>
              <a:pPr>
                <a:spcBef>
                  <a:spcPct val="0"/>
                </a:spcBef>
                <a:buFontTx/>
                <a:buNone/>
              </a:pPr>
              <a:t>81</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mn-lt"/>
              </a:rPr>
              <a:t>Old Question </a:t>
            </a:r>
            <a:r>
              <a:rPr lang="en-US" sz="3200" dirty="0" smtClean="0">
                <a:solidFill>
                  <a:schemeClr val="dk1"/>
                </a:solidFill>
                <a:latin typeface="+mn-lt"/>
              </a:rPr>
              <a:t>Papers</a:t>
            </a:r>
            <a:r>
              <a:rPr lang="en-US" altLang="en-US" sz="3200" dirty="0">
                <a:solidFill>
                  <a:srgbClr val="000000"/>
                </a:solidFill>
              </a:rPr>
              <a:t> (CO2)</a:t>
            </a:r>
            <a:endParaRPr lang="en-US" sz="3200" dirty="0">
              <a:solidFill>
                <a:schemeClr val="dk1"/>
              </a:solidFill>
              <a:latin typeface="+mn-lt"/>
            </a:endParaRPr>
          </a:p>
        </p:txBody>
      </p:sp>
      <p:pic>
        <p:nvPicPr>
          <p:cNvPr id="45061"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2" name="Content Placeholder 9" descr="CSE 2019 20-2.jp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685800" y="1066800"/>
            <a:ext cx="7772400" cy="5059363"/>
          </a:xfrm>
        </p:spPr>
      </p:pic>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25168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pPr lvl="0"/>
            <a:r>
              <a:rPr lang="en-US" sz="2400" dirty="0">
                <a:solidFill>
                  <a:schemeClr val="dk1"/>
                </a:solidFill>
                <a:latin typeface="Times New Roman" panose="02020603050405020304" pitchFamily="18" charset="0"/>
                <a:cs typeface="Times New Roman" panose="02020603050405020304" pitchFamily="18" charset="0"/>
              </a:rPr>
              <a:t>For some more Old Question Papers</a:t>
            </a:r>
            <a:r>
              <a:rPr lang="en-US" altLang="en-US" sz="2400" dirty="0">
                <a:solidFill>
                  <a:srgbClr val="000000"/>
                </a:solidFill>
                <a:latin typeface="Times New Roman" panose="02020603050405020304" pitchFamily="18" charset="0"/>
                <a:cs typeface="Times New Roman" panose="02020603050405020304" pitchFamily="18" charset="0"/>
              </a:rPr>
              <a:t> visit the link below.</a:t>
            </a:r>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smtClean="0">
                <a:hlinkClick r:id="rId3"/>
              </a:rPr>
              <a:t>https</a:t>
            </a:r>
            <a:r>
              <a:rPr lang="en-US" sz="2400" dirty="0">
                <a:hlinkClick r:id="rId3"/>
              </a:rPr>
              <a:t>://drive.google.com/drive/folders/1LBqJvyWPNRCdAcr9Sag4TzECfnLgRIQn?usp=sharing</a:t>
            </a:r>
            <a:endParaRPr lang="en-US" sz="2400" dirty="0"/>
          </a:p>
          <a:p>
            <a:endParaRPr lang="en-US" sz="2400" dirty="0"/>
          </a:p>
          <a:p>
            <a:endParaRPr lang="en-IN" sz="2400" dirty="0"/>
          </a:p>
        </p:txBody>
      </p:sp>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smtClean="0">
                <a:latin typeface="Times New Roman" panose="02020603050405020304" pitchFamily="18" charset="0"/>
                <a:cs typeface="Times New Roman" panose="02020603050405020304" pitchFamily="18" charset="0"/>
              </a:rPr>
              <a:t>Define rings and fields</a:t>
            </a:r>
          </a:p>
          <a:p>
            <a:r>
              <a:rPr lang="en-US" sz="2200" dirty="0" smtClean="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smtClean="0">
                <a:latin typeface="Times New Roman" panose="02020603050405020304" pitchFamily="18" charset="0"/>
                <a:cs typeface="Times New Roman" panose="02020603050405020304" pitchFamily="18" charset="0"/>
              </a:rPr>
              <a:t>Let G = (Z</a:t>
            </a:r>
            <a:r>
              <a:rPr lang="en-US" sz="2200" baseline="30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smtClean="0">
                <a:latin typeface="Times New Roman" panose="02020603050405020304" pitchFamily="18" charset="0"/>
                <a:cs typeface="Times New Roman" panose="02020603050405020304" pitchFamily="18" charset="0"/>
              </a:rPr>
              <a:t>cosets</a:t>
            </a:r>
            <a:r>
              <a:rPr lang="en-US" sz="2200" dirty="0" smtClean="0">
                <a:latin typeface="Times New Roman" panose="02020603050405020304" pitchFamily="18" charset="0"/>
                <a:cs typeface="Times New Roman" panose="02020603050405020304" pitchFamily="18" charset="0"/>
              </a:rPr>
              <a:t> of H in G. Here Z is the set of integers </a:t>
            </a:r>
          </a:p>
          <a:p>
            <a:r>
              <a:rPr lang="en-US" sz="2200" dirty="0" smtClean="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x</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xy</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smtClean="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solidFill>
                  <a:schemeClr val="tx1"/>
                </a:solidFill>
                <a:latin typeface="Times New Roman" panose="02020603050405020304" pitchFamily="18" charset="0"/>
                <a:cs typeface="Times New Roman" panose="02020603050405020304" pitchFamily="18" charset="0"/>
              </a:rPr>
              <a:pPr/>
              <a:t>8/4/2021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Let u</a:t>
            </a:r>
            <a:r>
              <a:rPr lang="en-US" sz="2200" baseline="-25000" dirty="0" smtClean="0">
                <a:latin typeface="Times New Roman" panose="02020603050405020304" pitchFamily="18" charset="0"/>
                <a:cs typeface="Times New Roman" panose="02020603050405020304" pitchFamily="18" charset="0"/>
              </a:rPr>
              <a:t>8 </a:t>
            </a:r>
            <a:r>
              <a:rPr lang="en-US" sz="2200" dirty="0" smtClean="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smtClean="0">
                <a:latin typeface="Times New Roman" panose="02020603050405020304" pitchFamily="18" charset="0"/>
                <a:cs typeface="Times New Roman" panose="02020603050405020304" pitchFamily="18" charset="0"/>
              </a:rPr>
              <a:t>8. </a:t>
            </a:r>
          </a:p>
          <a:p>
            <a:r>
              <a:rPr lang="en-US" sz="2200" dirty="0" smtClean="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endParaRPr lang="en-US" sz="22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893187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0" i="0" u="none" strike="noStrike" kern="1200" cap="none" spc="0" normalizeH="0" baseline="0" noProof="0" dirty="0" smtClean="0">
                <a:ln>
                  <a:noFill/>
                </a:ln>
                <a:solidFill>
                  <a:schemeClr val="dk1"/>
                </a:solidFill>
                <a:effectLst/>
                <a:uLnTx/>
                <a:uFillTx/>
              </a:rPr>
              <a:t>Summary </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457200" y="967800"/>
            <a:ext cx="8382000" cy="5509200"/>
          </a:xfrm>
          <a:prstGeom prst="rect">
            <a:avLst/>
          </a:prstGeom>
        </p:spPr>
        <p:txBody>
          <a:bodyPr wrap="square">
            <a:spAutoFit/>
          </a:bodyPr>
          <a:lstStyle/>
          <a:p>
            <a:pPr algn="just"/>
            <a:r>
              <a:rPr lang="en-US" sz="2200" b="1" dirty="0" smtClean="0">
                <a:solidFill>
                  <a:srgbClr val="222222"/>
                </a:solidFill>
                <a:latin typeface="Times New Roman" panose="02020603050405020304" pitchFamily="18" charset="0"/>
                <a:cs typeface="Times New Roman" panose="02020603050405020304" pitchFamily="18" charset="0"/>
              </a:rPr>
              <a:t>Algebraic </a:t>
            </a:r>
            <a:r>
              <a:rPr lang="en-US" sz="2200" b="1" dirty="0">
                <a:solidFill>
                  <a:srgbClr val="222222"/>
                </a:solidFill>
                <a:latin typeface="Times New Roman" panose="02020603050405020304" pitchFamily="18" charset="0"/>
                <a:cs typeface="Times New Roman" panose="02020603050405020304" pitchFamily="18" charset="0"/>
              </a:rPr>
              <a:t>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smtClean="0">
                <a:solidFill>
                  <a:srgbClr val="222222"/>
                </a:solidFill>
                <a:latin typeface="Times New Roman" panose="02020603050405020304" pitchFamily="18" charset="0"/>
                <a:cs typeface="Times New Roman" panose="02020603050405020304" pitchFamily="18" charset="0"/>
              </a:rPr>
              <a:t>.</a:t>
            </a: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 subject enhances one’s ability to develop logical thinking and ability to problem solving</a:t>
            </a:r>
            <a:r>
              <a:rPr lang="en-IN"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sp>
        <p:nvSpPr>
          <p:cNvPr id="9" name="Line 3"/>
          <p:cNvSpPr>
            <a:spLocks noChangeShapeType="1"/>
          </p:cNvSpPr>
          <p:nvPr/>
        </p:nvSpPr>
        <p:spPr bwMode="auto">
          <a:xfrm>
            <a:off x="4038600" y="3125788"/>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0" name="Line 4"/>
          <p:cNvSpPr>
            <a:spLocks noChangeShapeType="1"/>
          </p:cNvSpPr>
          <p:nvPr/>
        </p:nvSpPr>
        <p:spPr bwMode="auto">
          <a:xfrm>
            <a:off x="5791200" y="3125788"/>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1" name="Line 5"/>
          <p:cNvSpPr>
            <a:spLocks noChangeShapeType="1"/>
          </p:cNvSpPr>
          <p:nvPr/>
        </p:nvSpPr>
        <p:spPr bwMode="auto">
          <a:xfrm>
            <a:off x="4038600" y="3506788"/>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2" name="Line 6"/>
          <p:cNvSpPr>
            <a:spLocks noChangeShapeType="1"/>
          </p:cNvSpPr>
          <p:nvPr/>
        </p:nvSpPr>
        <p:spPr bwMode="auto">
          <a:xfrm>
            <a:off x="4038600" y="3125788"/>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7"/>
          <p:cNvSpPr>
            <a:spLocks noChangeShapeType="1"/>
          </p:cNvSpPr>
          <p:nvPr/>
        </p:nvSpPr>
        <p:spPr bwMode="auto">
          <a:xfrm>
            <a:off x="3810000" y="2973388"/>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4" name="Line 8"/>
          <p:cNvSpPr>
            <a:spLocks noChangeShapeType="1"/>
          </p:cNvSpPr>
          <p:nvPr/>
        </p:nvSpPr>
        <p:spPr bwMode="auto">
          <a:xfrm>
            <a:off x="3810000" y="3963988"/>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5" name="Line 9"/>
          <p:cNvSpPr>
            <a:spLocks noChangeShapeType="1"/>
          </p:cNvSpPr>
          <p:nvPr/>
        </p:nvSpPr>
        <p:spPr bwMode="auto">
          <a:xfrm>
            <a:off x="6248400" y="2973388"/>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6" name="Line 10"/>
          <p:cNvSpPr>
            <a:spLocks noChangeShapeType="1"/>
          </p:cNvSpPr>
          <p:nvPr/>
        </p:nvSpPr>
        <p:spPr bwMode="auto">
          <a:xfrm>
            <a:off x="3810000" y="2973388"/>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7" name="Line 11"/>
          <p:cNvSpPr>
            <a:spLocks noChangeShapeType="1"/>
          </p:cNvSpPr>
          <p:nvPr/>
        </p:nvSpPr>
        <p:spPr bwMode="auto">
          <a:xfrm>
            <a:off x="3505200" y="2744788"/>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8" name="Line 12"/>
          <p:cNvSpPr>
            <a:spLocks noChangeShapeType="1"/>
          </p:cNvSpPr>
          <p:nvPr/>
        </p:nvSpPr>
        <p:spPr bwMode="auto">
          <a:xfrm>
            <a:off x="6477000" y="2744788"/>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9" name="Line 13"/>
          <p:cNvSpPr>
            <a:spLocks noChangeShapeType="1"/>
          </p:cNvSpPr>
          <p:nvPr/>
        </p:nvSpPr>
        <p:spPr bwMode="auto">
          <a:xfrm>
            <a:off x="3505200" y="4421188"/>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0" name="Line 14"/>
          <p:cNvSpPr>
            <a:spLocks noChangeShapeType="1"/>
          </p:cNvSpPr>
          <p:nvPr/>
        </p:nvSpPr>
        <p:spPr bwMode="auto">
          <a:xfrm>
            <a:off x="3505200" y="2744788"/>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1" name="Line 15"/>
          <p:cNvSpPr>
            <a:spLocks noChangeShapeType="1"/>
          </p:cNvSpPr>
          <p:nvPr/>
        </p:nvSpPr>
        <p:spPr bwMode="auto">
          <a:xfrm>
            <a:off x="3200400" y="2516188"/>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2" name="Line 16"/>
          <p:cNvSpPr>
            <a:spLocks noChangeShapeType="1"/>
          </p:cNvSpPr>
          <p:nvPr/>
        </p:nvSpPr>
        <p:spPr bwMode="auto">
          <a:xfrm>
            <a:off x="6858000" y="2516188"/>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3" name="Line 17"/>
          <p:cNvSpPr>
            <a:spLocks noChangeShapeType="1"/>
          </p:cNvSpPr>
          <p:nvPr/>
        </p:nvSpPr>
        <p:spPr bwMode="auto">
          <a:xfrm>
            <a:off x="3200400" y="4878388"/>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4" name="Line 18"/>
          <p:cNvSpPr>
            <a:spLocks noChangeShapeType="1"/>
          </p:cNvSpPr>
          <p:nvPr/>
        </p:nvSpPr>
        <p:spPr bwMode="auto">
          <a:xfrm>
            <a:off x="3200400" y="2516188"/>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5" name="Line 19"/>
          <p:cNvSpPr>
            <a:spLocks noChangeShapeType="1"/>
          </p:cNvSpPr>
          <p:nvPr/>
        </p:nvSpPr>
        <p:spPr bwMode="auto">
          <a:xfrm>
            <a:off x="2894012" y="2286000"/>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6" name="Line 20"/>
          <p:cNvSpPr>
            <a:spLocks noChangeShapeType="1"/>
          </p:cNvSpPr>
          <p:nvPr/>
        </p:nvSpPr>
        <p:spPr bwMode="auto">
          <a:xfrm>
            <a:off x="7161212" y="2286000"/>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7" name="Line 21"/>
          <p:cNvSpPr>
            <a:spLocks noChangeShapeType="1"/>
          </p:cNvSpPr>
          <p:nvPr/>
        </p:nvSpPr>
        <p:spPr bwMode="auto">
          <a:xfrm>
            <a:off x="2894012" y="5562600"/>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8" name="Line 22"/>
          <p:cNvSpPr>
            <a:spLocks noChangeShapeType="1"/>
          </p:cNvSpPr>
          <p:nvPr/>
        </p:nvSpPr>
        <p:spPr bwMode="auto">
          <a:xfrm>
            <a:off x="2894012" y="2286000"/>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 name="Rectangle 2"/>
          <p:cNvSpPr/>
          <p:nvPr/>
        </p:nvSpPr>
        <p:spPr>
          <a:xfrm>
            <a:off x="2819400" y="3128933"/>
            <a:ext cx="4267200" cy="2662267"/>
          </a:xfrm>
          <a:prstGeom prst="rect">
            <a:avLst/>
          </a:prstGeom>
        </p:spPr>
        <p:txBody>
          <a:bodyPr wrap="square">
            <a:spAutoFit/>
          </a:bodyPr>
          <a:lstStyle/>
          <a:p>
            <a:pPr algn="ct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Abelian </a:t>
            </a:r>
            <a:r>
              <a:rPr lang="en-US" altLang="en-US" sz="2100" dirty="0"/>
              <a:t>groups</a:t>
            </a:r>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Groups</a:t>
            </a:r>
            <a:endParaRPr lang="en-US" altLang="en-US" sz="2100" dirty="0"/>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Monoids</a:t>
            </a:r>
            <a:endParaRPr lang="en-US" altLang="en-US" sz="2100" dirty="0"/>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Semi </a:t>
            </a:r>
            <a:r>
              <a:rPr lang="en-US" altLang="en-US" sz="2100" dirty="0"/>
              <a:t>groups</a:t>
            </a:r>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Algebraic </a:t>
            </a:r>
            <a:r>
              <a:rPr lang="en-US" altLang="en-US" sz="2100" dirty="0"/>
              <a:t>systems</a:t>
            </a:r>
          </a:p>
          <a:p>
            <a:pPr algn="ct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                 </a:t>
            </a:r>
          </a:p>
        </p:txBody>
      </p:sp>
      <p:sp>
        <p:nvSpPr>
          <p:cNvPr id="2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3D80E1B3-5F9B-48C4-9914-6CFCCFFBCB27}" type="datetime1">
              <a:rPr lang="en-US" altLang="en-US" sz="1200" smtClean="0">
                <a:solidFill>
                  <a:srgbClr val="898989"/>
                </a:solidFill>
                <a:latin typeface="Calibri" panose="020F0502020204030204" pitchFamily="34" charset="0"/>
              </a:rPr>
              <a:pPr eaLnBrk="1" hangingPunct="1">
                <a:defRPr/>
              </a:pPr>
              <a:t>8/4/2021</a:t>
            </a:fld>
            <a:endParaRPr lang="en-US" altLang="en-US" sz="1200">
              <a:solidFill>
                <a:srgbClr val="898989"/>
              </a:solidFill>
              <a:latin typeface="Calibri" panose="020F0502020204030204" pitchFamily="34" charset="0"/>
            </a:endParaRPr>
          </a:p>
        </p:txBody>
      </p:sp>
      <p:sp>
        <p:nvSpPr>
          <p:cNvPr id="48131"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35E4-446A-401F-B58A-B4DAA78A9D14}" type="slidenum">
              <a:rPr lang="en-US" altLang="en-US" sz="1200" smtClean="0">
                <a:solidFill>
                  <a:srgbClr val="898989"/>
                </a:solidFill>
                <a:ea typeface="MS PGothic" panose="020B0600070205080204" pitchFamily="34" charset="-128"/>
              </a:rPr>
              <a:pPr>
                <a:spcBef>
                  <a:spcPct val="0"/>
                </a:spcBef>
                <a:buFontTx/>
                <a:buNone/>
              </a:pPr>
              <a:t>86</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Times New Roman" panose="02020603050405020304" pitchFamily="18" charset="0"/>
                <a:ea typeface="ＭＳ Ｐゴシック" charset="0"/>
                <a:cs typeface="Times New Roman" panose="02020603050405020304" pitchFamily="18" charset="0"/>
              </a:rPr>
              <a:t>References</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685800" y="1447800"/>
            <a:ext cx="8153400" cy="34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B. </a:t>
            </a: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Kolman</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R.C. Busby, and S.C. Ross, Discrete Mathematical Structures, 5/e, Prentice Hall, 2004. </a:t>
            </a: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Liptschutz</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Seymour, “ Discrete Mathematics”, McGraw Hill. </a:t>
            </a:r>
          </a:p>
          <a:p>
            <a:pPr>
              <a:spcBef>
                <a:spcPct val="0"/>
              </a:spcBef>
              <a:buFontTx/>
              <a:buNone/>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Trembley, J.P &amp; R. Manohar, “Discrete Mathematical Structure with Application to Computer Science”, McGraw Hill</a:t>
            </a:r>
          </a:p>
          <a:p>
            <a:pPr>
              <a:spcBef>
                <a:spcPct val="0"/>
              </a:spcBef>
              <a:buFont typeface="Wingdings" panose="05000000000000000000" pitchFamily="2" charset="2"/>
              <a:buChar char="§"/>
            </a:pP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rPr>
              <a:t>Koshy</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Discrete Structures, Elsevier Pub. 2008 Kenneth H. Rosen, Discrete Mathematics and Its Applications, 6/e, McGraw-Hill, 2006. </a:t>
            </a:r>
          </a:p>
        </p:txBody>
      </p:sp>
      <p:sp>
        <p:nvSpPr>
          <p:cNvPr id="9"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83024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8/4/2021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5522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Algebraic Structures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8/4/2021</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(CO2)</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a:t>
            </a:r>
            <a:r>
              <a:rPr lang="en-US" dirty="0" err="1" smtClean="0">
                <a:solidFill>
                  <a:schemeClr val="tx1"/>
                </a:solidFill>
                <a:latin typeface="Times New Roman" panose="02020603050405020304" pitchFamily="18" charset="0"/>
                <a:cs typeface="Times New Roman" panose="02020603050405020304" pitchFamily="18" charset="0"/>
              </a:rPr>
              <a:t>Pushkal</a:t>
            </a:r>
            <a:r>
              <a:rPr lang="en-US" dirty="0" smtClean="0">
                <a:solidFill>
                  <a:schemeClr val="tx1"/>
                </a:solidFill>
                <a:latin typeface="Times New Roman" panose="02020603050405020304" pitchFamily="18" charset="0"/>
                <a:cs typeface="Times New Roman" panose="02020603050405020304" pitchFamily="18" charset="0"/>
              </a:rPr>
              <a:t> K </a:t>
            </a:r>
            <a:r>
              <a:rPr lang="en-US" dirty="0" err="1" smtClean="0">
                <a:solidFill>
                  <a:schemeClr val="tx1"/>
                </a:solidFill>
                <a:latin typeface="Times New Roman" panose="02020603050405020304" pitchFamily="18" charset="0"/>
                <a:cs typeface="Times New Roman" panose="02020603050405020304" pitchFamily="18" charset="0"/>
              </a:rPr>
              <a:t>Shukla</a:t>
            </a:r>
            <a:r>
              <a:rPr lang="en-US" dirty="0" smtClean="0">
                <a:solidFill>
                  <a:schemeClr val="tx1"/>
                </a:solidFill>
                <a:latin typeface="Times New Roman" panose="02020603050405020304" pitchFamily="18" charset="0"/>
                <a:cs typeface="Times New Roman" panose="02020603050405020304" pitchFamily="18" charset="0"/>
              </a:rPr>
              <a:t>	20CS-304 (DS)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26281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4059</TotalTime>
  <Words>7310</Words>
  <Application>Microsoft Office PowerPoint</Application>
  <PresentationFormat>On-screen Show (4:3)</PresentationFormat>
  <Paragraphs>1250</Paragraphs>
  <Slides>87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89" baseType="lpstr">
      <vt:lpstr>Office Theme</vt:lpstr>
      <vt:lpstr>Equation</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Ex.   If  every element of a group is its own inverse, then show that         the group must be abelian .</vt:lpstr>
      <vt:lpstr>Note:    a2  = a * a               a3  = a * a * a    etc.</vt:lpstr>
      <vt:lpstr>Slide 32</vt:lpstr>
      <vt:lpstr>Slide 33</vt:lpstr>
      <vt:lpstr>Slide 34</vt:lpstr>
      <vt:lpstr>Slide 35</vt:lpstr>
      <vt:lpstr>Ex. The set G = {0,1,2,3,4,5} is a group with respect to addition modulo 6. </vt:lpstr>
      <vt:lpstr>Slide 37</vt:lpstr>
      <vt:lpstr>Ex. The set G = {1,2,3,4,5,6} is a group with respect to multiplication modulo 7.</vt:lpstr>
      <vt:lpstr>Slide 39</vt:lpstr>
      <vt:lpstr>Slide 40</vt:lpstr>
      <vt:lpstr>Slide 41</vt:lpstr>
      <vt:lpstr>Slide 42</vt:lpstr>
      <vt:lpstr>Slide 43</vt:lpstr>
      <vt:lpstr>Slide 44</vt:lpstr>
      <vt:lpstr>Ex. Show that the intersection of two sub groups of a group G  is again a  sub group of G.</vt:lpstr>
      <vt:lpstr>Ex. Show that the union of two sub groups of a group G  need not be a sub group of G.</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PUSHKAL KUMAR SHUKLA</cp:lastModifiedBy>
  <cp:revision>142</cp:revision>
  <dcterms:created xsi:type="dcterms:W3CDTF">2006-08-16T00:00:00Z</dcterms:created>
  <dcterms:modified xsi:type="dcterms:W3CDTF">2021-08-04T14:31:20Z</dcterms:modified>
</cp:coreProperties>
</file>