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xml" ContentType="application/vnd.openxmlformats-officedocument.presentationml.tags+xml"/>
  <Override PartName="/ppt/tags/tag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ppt/tags/tag4.xml" ContentType="application/vnd.openxmlformats-officedocument.presentationml.tags+xml"/>
  <Override PartName="/docProps/core.xml" ContentType="application/vnd.openxmlformats-package.core-properties+xml"/>
  <Override PartName="/ppt/tags/tag6.xml" ContentType="application/vnd.openxmlformats-officedocument.presentationml.tags+xml"/>
  <Override PartName="/docProps/app.xml" ContentType="application/vnd.openxmlformats-officedocument.extended-properties+xml"/>
  <Override PartName="/ppt/tags/tag7.xml" ContentType="application/vnd.openxmlformats-officedocument.presentationml.tags+xml"/>
  <Override PartName="/ppt/tags/tag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1"/>
  </p:notesMasterIdLst>
  <p:handoutMasterIdLst>
    <p:handoutMasterId r:id="rId172"/>
  </p:handoutMasterIdLst>
  <p:sldIdLst>
    <p:sldId id="476" r:id="rId2"/>
    <p:sldId id="574" r:id="rId3"/>
    <p:sldId id="575" r:id="rId4"/>
    <p:sldId id="576" r:id="rId5"/>
    <p:sldId id="582" r:id="rId6"/>
    <p:sldId id="579" r:id="rId7"/>
    <p:sldId id="580" r:id="rId8"/>
    <p:sldId id="588" r:id="rId9"/>
    <p:sldId id="581" r:id="rId10"/>
    <p:sldId id="397" r:id="rId11"/>
    <p:sldId id="447" r:id="rId12"/>
    <p:sldId id="403" r:id="rId13"/>
    <p:sldId id="284" r:id="rId14"/>
    <p:sldId id="276" r:id="rId15"/>
    <p:sldId id="280" r:id="rId16"/>
    <p:sldId id="285" r:id="rId17"/>
    <p:sldId id="404" r:id="rId18"/>
    <p:sldId id="288" r:id="rId19"/>
    <p:sldId id="286" r:id="rId20"/>
    <p:sldId id="405" r:id="rId21"/>
    <p:sldId id="291" r:id="rId22"/>
    <p:sldId id="293" r:id="rId23"/>
    <p:sldId id="306" r:id="rId24"/>
    <p:sldId id="294" r:id="rId25"/>
    <p:sldId id="299" r:id="rId26"/>
    <p:sldId id="300" r:id="rId27"/>
    <p:sldId id="301" r:id="rId28"/>
    <p:sldId id="302" r:id="rId29"/>
    <p:sldId id="303" r:id="rId30"/>
    <p:sldId id="304" r:id="rId31"/>
    <p:sldId id="313" r:id="rId32"/>
    <p:sldId id="314" r:id="rId33"/>
    <p:sldId id="315" r:id="rId34"/>
    <p:sldId id="316" r:id="rId35"/>
    <p:sldId id="317" r:id="rId36"/>
    <p:sldId id="319" r:id="rId37"/>
    <p:sldId id="320" r:id="rId38"/>
    <p:sldId id="321" r:id="rId39"/>
    <p:sldId id="323" r:id="rId40"/>
    <p:sldId id="318" r:id="rId41"/>
    <p:sldId id="468" r:id="rId42"/>
    <p:sldId id="398" r:id="rId43"/>
    <p:sldId id="443" r:id="rId44"/>
    <p:sldId id="324" r:id="rId45"/>
    <p:sldId id="469" r:id="rId46"/>
    <p:sldId id="467" r:id="rId47"/>
    <p:sldId id="326" r:id="rId48"/>
    <p:sldId id="327" r:id="rId49"/>
    <p:sldId id="470" r:id="rId50"/>
    <p:sldId id="471" r:id="rId51"/>
    <p:sldId id="328" r:id="rId52"/>
    <p:sldId id="329" r:id="rId53"/>
    <p:sldId id="413" r:id="rId54"/>
    <p:sldId id="330" r:id="rId55"/>
    <p:sldId id="331" r:id="rId56"/>
    <p:sldId id="332" r:id="rId57"/>
    <p:sldId id="334" r:id="rId58"/>
    <p:sldId id="335" r:id="rId59"/>
    <p:sldId id="336" r:id="rId60"/>
    <p:sldId id="350" r:id="rId61"/>
    <p:sldId id="337" r:id="rId62"/>
    <p:sldId id="338" r:id="rId63"/>
    <p:sldId id="472" r:id="rId64"/>
    <p:sldId id="351" r:id="rId65"/>
    <p:sldId id="414" r:id="rId66"/>
    <p:sldId id="352" r:id="rId67"/>
    <p:sldId id="353" r:id="rId68"/>
    <p:sldId id="339" r:id="rId69"/>
    <p:sldId id="354" r:id="rId70"/>
    <p:sldId id="355" r:id="rId71"/>
    <p:sldId id="416" r:id="rId72"/>
    <p:sldId id="356" r:id="rId73"/>
    <p:sldId id="342" r:id="rId74"/>
    <p:sldId id="399" r:id="rId75"/>
    <p:sldId id="444" r:id="rId76"/>
    <p:sldId id="420" r:id="rId77"/>
    <p:sldId id="344" r:id="rId78"/>
    <p:sldId id="345" r:id="rId79"/>
    <p:sldId id="347" r:id="rId80"/>
    <p:sldId id="348" r:id="rId81"/>
    <p:sldId id="349" r:id="rId82"/>
    <p:sldId id="359"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60" r:id="rId98"/>
    <p:sldId id="445" r:id="rId99"/>
    <p:sldId id="573" r:id="rId100"/>
    <p:sldId id="477" r:id="rId101"/>
    <p:sldId id="478" r:id="rId102"/>
    <p:sldId id="479" r:id="rId103"/>
    <p:sldId id="480" r:id="rId104"/>
    <p:sldId id="481" r:id="rId105"/>
    <p:sldId id="482" r:id="rId106"/>
    <p:sldId id="511" r:id="rId107"/>
    <p:sldId id="510" r:id="rId108"/>
    <p:sldId id="593" r:id="rId109"/>
    <p:sldId id="594" r:id="rId110"/>
    <p:sldId id="595" r:id="rId111"/>
    <p:sldId id="596" r:id="rId112"/>
    <p:sldId id="597" r:id="rId113"/>
    <p:sldId id="496" r:id="rId114"/>
    <p:sldId id="497" r:id="rId115"/>
    <p:sldId id="498" r:id="rId116"/>
    <p:sldId id="507" r:id="rId117"/>
    <p:sldId id="525" r:id="rId118"/>
    <p:sldId id="526" r:id="rId119"/>
    <p:sldId id="508" r:id="rId120"/>
    <p:sldId id="512" r:id="rId121"/>
    <p:sldId id="513" r:id="rId122"/>
    <p:sldId id="514" r:id="rId123"/>
    <p:sldId id="515" r:id="rId124"/>
    <p:sldId id="516" r:id="rId125"/>
    <p:sldId id="521" r:id="rId126"/>
    <p:sldId id="529" r:id="rId127"/>
    <p:sldId id="532" r:id="rId128"/>
    <p:sldId id="533" r:id="rId129"/>
    <p:sldId id="534" r:id="rId130"/>
    <p:sldId id="535" r:id="rId131"/>
    <p:sldId id="536" r:id="rId132"/>
    <p:sldId id="537" r:id="rId133"/>
    <p:sldId id="538" r:id="rId134"/>
    <p:sldId id="540" r:id="rId135"/>
    <p:sldId id="541" r:id="rId136"/>
    <p:sldId id="542" r:id="rId137"/>
    <p:sldId id="543" r:id="rId138"/>
    <p:sldId id="544" r:id="rId139"/>
    <p:sldId id="545" r:id="rId140"/>
    <p:sldId id="546" r:id="rId141"/>
    <p:sldId id="547" r:id="rId142"/>
    <p:sldId id="550" r:id="rId143"/>
    <p:sldId id="551" r:id="rId144"/>
    <p:sldId id="549" r:id="rId145"/>
    <p:sldId id="589" r:id="rId146"/>
    <p:sldId id="590" r:id="rId147"/>
    <p:sldId id="591" r:id="rId148"/>
    <p:sldId id="592" r:id="rId149"/>
    <p:sldId id="554" r:id="rId150"/>
    <p:sldId id="555" r:id="rId151"/>
    <p:sldId id="556" r:id="rId152"/>
    <p:sldId id="583" r:id="rId153"/>
    <p:sldId id="585" r:id="rId154"/>
    <p:sldId id="557" r:id="rId155"/>
    <p:sldId id="598" r:id="rId156"/>
    <p:sldId id="599" r:id="rId157"/>
    <p:sldId id="558" r:id="rId158"/>
    <p:sldId id="559" r:id="rId159"/>
    <p:sldId id="560" r:id="rId160"/>
    <p:sldId id="561" r:id="rId161"/>
    <p:sldId id="586" r:id="rId162"/>
    <p:sldId id="587" r:id="rId163"/>
    <p:sldId id="562" r:id="rId164"/>
    <p:sldId id="600" r:id="rId165"/>
    <p:sldId id="601" r:id="rId166"/>
    <p:sldId id="602" r:id="rId167"/>
    <p:sldId id="603" r:id="rId168"/>
    <p:sldId id="567" r:id="rId169"/>
    <p:sldId id="566" r:id="rId17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B79F-4054-0000-8533-7228C57E5F36}" v="1" dt="2021-03-26T04:00:48.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9" autoAdjust="0"/>
    <p:restoredTop sz="94286" autoAdjust="0"/>
  </p:normalViewPr>
  <p:slideViewPr>
    <p:cSldViewPr>
      <p:cViewPr varScale="1">
        <p:scale>
          <a:sx n="108" d="100"/>
          <a:sy n="108" d="100"/>
        </p:scale>
        <p:origin x="802" y="77"/>
      </p:cViewPr>
      <p:guideLst>
        <p:guide orient="horz" pos="2160"/>
        <p:guide pos="3840"/>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microsoft.com/office/2015/10/relationships/revisionInfo" Target="revisionInfo.xml"/><Relationship Id="rId172"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79" Type="http://schemas.openxmlformats.org/officeDocument/2006/relationships/customXml" Target="../customXml/item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customXml" Target="../customXml/item3.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0-08-14T09:09:16.239"/>
    </inkml:context>
    <inkml:brush xml:id="br0">
      <inkml:brushProperty name="width" value="0.05292" units="cm"/>
      <inkml:brushProperty name="height" value="0.05292" units="cm"/>
      <inkml:brushProperty name="color" value="#FF0000"/>
    </inkml:brush>
  </inkml:definitions>
  <inkml:trace contextRef="#ctx0" brushRef="#br0">8657 14957 0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0-08-20T08:34:34.499"/>
    </inkml:context>
    <inkml:brush xml:id="br0">
      <inkml:brushProperty name="width" value="0.05292" units="cm"/>
      <inkml:brushProperty name="height" value="0.05292" units="cm"/>
      <inkml:brushProperty name="color" value="#FF0000"/>
    </inkml:brush>
  </inkml:definitions>
  <inkml:trace contextRef="#ctx0" brushRef="#br0">13171 13494 0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115</a:t>
            </a:fld>
            <a:endParaRPr lang="en-US"/>
          </a:p>
        </p:txBody>
      </p:sp>
    </p:spTree>
    <p:extLst>
      <p:ext uri="{BB962C8B-B14F-4D97-AF65-F5344CB8AC3E}">
        <p14:creationId xmlns:p14="http://schemas.microsoft.com/office/powerpoint/2010/main" val="85548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138</a:t>
            </a:fld>
            <a:endParaRPr lang="en-US"/>
          </a:p>
        </p:txBody>
      </p:sp>
    </p:spTree>
    <p:extLst>
      <p:ext uri="{BB962C8B-B14F-4D97-AF65-F5344CB8AC3E}">
        <p14:creationId xmlns:p14="http://schemas.microsoft.com/office/powerpoint/2010/main" val="234733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140</a:t>
            </a:fld>
            <a:endParaRPr lang="en-US"/>
          </a:p>
        </p:txBody>
      </p:sp>
    </p:spTree>
    <p:extLst>
      <p:ext uri="{BB962C8B-B14F-4D97-AF65-F5344CB8AC3E}">
        <p14:creationId xmlns:p14="http://schemas.microsoft.com/office/powerpoint/2010/main" val="234733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141</a:t>
            </a:fld>
            <a:endParaRPr lang="en-US"/>
          </a:p>
        </p:txBody>
      </p:sp>
    </p:spTree>
    <p:extLst>
      <p:ext uri="{BB962C8B-B14F-4D97-AF65-F5344CB8AC3E}">
        <p14:creationId xmlns:p14="http://schemas.microsoft.com/office/powerpoint/2010/main" val="234733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4DD273-F170-4B5C-82A2-FBF818EB7F06}"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651D2-0221-490F-B034-B8D5EE32751D}"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4"/>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95C51-652F-4B6F-BE44-96781B55FAD2}"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8DA978-1BA0-490B-A857-B2B6ECD28499}"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normAutofit/>
          </a:bodyPr>
          <a:lstStyle>
            <a:lvl1pPr algn="l">
              <a:defRPr sz="1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9BB61-4574-4BF3-8A02-1822E7B168F8}"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8FDACA-9C22-4BCB-8BDF-33826CA15C53}" type="datetime1">
              <a:rPr lang="en-US" smtClean="0"/>
              <a:t>8/31/2021</a:t>
            </a:fld>
            <a:endParaRPr lang="en-US"/>
          </a:p>
        </p:txBody>
      </p:sp>
      <p:sp>
        <p:nvSpPr>
          <p:cNvPr id="6" name="Footer Placeholder 5"/>
          <p:cNvSpPr>
            <a:spLocks noGrp="1"/>
          </p:cNvSpPr>
          <p:nvPr>
            <p:ph type="ftr" sz="quarter" idx="11"/>
          </p:nvPr>
        </p:nvSpPr>
        <p:spPr/>
        <p:txBody>
          <a:bodyPr/>
          <a:lstStyle/>
          <a:p>
            <a:r>
              <a:rPr lang="en-US"/>
              <a:t>Garima Jain         Discrete Structures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5FB195C-76C1-40FF-BFE5-33B06DA7C3E5}" type="datetime1">
              <a:rPr lang="en-US" smtClean="0"/>
              <a:t>8/31/2021</a:t>
            </a:fld>
            <a:endParaRPr lang="en-US"/>
          </a:p>
        </p:txBody>
      </p:sp>
      <p:sp>
        <p:nvSpPr>
          <p:cNvPr id="8" name="Footer Placeholder 7"/>
          <p:cNvSpPr>
            <a:spLocks noGrp="1"/>
          </p:cNvSpPr>
          <p:nvPr>
            <p:ph type="ftr" sz="quarter" idx="11"/>
          </p:nvPr>
        </p:nvSpPr>
        <p:spPr/>
        <p:txBody>
          <a:bodyPr/>
          <a:lstStyle/>
          <a:p>
            <a:r>
              <a:rPr lang="en-US"/>
              <a:t>Garima Jain         Discrete Structures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567EC9A-5B8A-460F-83AA-384B0E528947}" type="datetime1">
              <a:rPr lang="en-US" smtClean="0"/>
              <a:t>8/31/2021</a:t>
            </a:fld>
            <a:endParaRPr lang="en-US"/>
          </a:p>
        </p:txBody>
      </p:sp>
      <p:sp>
        <p:nvSpPr>
          <p:cNvPr id="4" name="Footer Placeholder 3"/>
          <p:cNvSpPr>
            <a:spLocks noGrp="1"/>
          </p:cNvSpPr>
          <p:nvPr>
            <p:ph type="ftr" sz="quarter" idx="11"/>
          </p:nvPr>
        </p:nvSpPr>
        <p:spPr/>
        <p:txBody>
          <a:bodyPr/>
          <a:lstStyle/>
          <a:p>
            <a:r>
              <a:rPr lang="en-US"/>
              <a:t>Garima Jain         Discrete Structures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A37B-C181-4165-BF81-7557B26A5326}" type="datetime1">
              <a:rPr lang="en-US" smtClean="0"/>
              <a:t>8/31/2021</a:t>
            </a:fld>
            <a:endParaRPr lang="en-US"/>
          </a:p>
        </p:txBody>
      </p:sp>
      <p:sp>
        <p:nvSpPr>
          <p:cNvPr id="3" name="Footer Placeholder 2"/>
          <p:cNvSpPr>
            <a:spLocks noGrp="1"/>
          </p:cNvSpPr>
          <p:nvPr>
            <p:ph type="ftr" sz="quarter" idx="11"/>
          </p:nvPr>
        </p:nvSpPr>
        <p:spPr/>
        <p:txBody>
          <a:bodyPr/>
          <a:lstStyle/>
          <a:p>
            <a:r>
              <a:rPr lang="en-US"/>
              <a:t>Garima Jain         Discrete Structures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3"/>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3B9F27E7-4274-4065-9E0C-EFE7B061CE61}" type="datetime1">
              <a:rPr lang="en-US" smtClean="0"/>
              <a:t>8/31/2021</a:t>
            </a:fld>
            <a:endParaRPr lang="en-US"/>
          </a:p>
        </p:txBody>
      </p:sp>
      <p:sp>
        <p:nvSpPr>
          <p:cNvPr id="6" name="Footer Placeholder 5"/>
          <p:cNvSpPr>
            <a:spLocks noGrp="1"/>
          </p:cNvSpPr>
          <p:nvPr>
            <p:ph type="ftr" sz="quarter" idx="11"/>
          </p:nvPr>
        </p:nvSpPr>
        <p:spPr/>
        <p:txBody>
          <a:bodyPr/>
          <a:lstStyle/>
          <a:p>
            <a:r>
              <a:rPr lang="en-US"/>
              <a:t>Garima Jain         Discrete Structures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E12D55E7-08ED-4786-A7BF-860C44A4CDE4}" type="datetime1">
              <a:rPr lang="en-US" smtClean="0"/>
              <a:t>8/31/2021</a:t>
            </a:fld>
            <a:endParaRPr lang="en-US"/>
          </a:p>
        </p:txBody>
      </p:sp>
      <p:sp>
        <p:nvSpPr>
          <p:cNvPr id="6" name="Footer Placeholder 5"/>
          <p:cNvSpPr>
            <a:spLocks noGrp="1"/>
          </p:cNvSpPr>
          <p:nvPr>
            <p:ph type="ftr" sz="quarter" idx="11"/>
          </p:nvPr>
        </p:nvSpPr>
        <p:spPr/>
        <p:txBody>
          <a:bodyPr/>
          <a:lstStyle/>
          <a:p>
            <a:r>
              <a:rPr lang="en-US"/>
              <a:t>Garima Jain         Discrete Structures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5"/>
            <a:ext cx="8229600" cy="3394472"/>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8"/>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B541F6D-CF9F-469E-87EE-1AD2C69FBB44}" type="datetime1">
              <a:rPr lang="en-US" smtClean="0"/>
              <a:t>8/31/2021</a:t>
            </a:fld>
            <a:endParaRPr lang="en-US"/>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Garima Jain         Discrete Structures              Unit 1</a:t>
            </a:r>
            <a:endParaRPr lang="en-US" dirty="0"/>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685800" rtl="0" eaLnBrk="1" latinLnBrk="0" hangingPunct="1">
        <a:spcBef>
          <a:spcPct val="0"/>
        </a:spcBef>
        <a:buNone/>
        <a:defRPr sz="18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www.youtube.com/watch?v=Dsi7x-A89Mw&amp;list=PL0862D1A947252D20&amp;index=28" TargetMode="External"/><Relationship Id="rId2" Type="http://schemas.openxmlformats.org/officeDocument/2006/relationships/hyperlink" Target="https://www.youtube.com/redirect?event=video_description&amp;redir_token=QUFFLUhqbE1POEdCcHRkUXpQTGRoUUdiUldyT3lqUWpMUXxBQ3Jtc0tsTXRsNElxRU1jN2hNdC1zRTJjVkdQX1JtSGxtSC1OSW9sY1d6S3gxMEZXb1FLaUNJOUJOTC1jQjgtUXV6MktYZHRKLTZfdWNxelVSbDMxNnhnaTZIVlFla2NTbkl0bG1scnRyc0tOSkRSOGpadXpjYw&amp;q=https://swayam.gov.in/nd1_noc19_cs49/"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ptel.ac.in/courses/111/105/111105112/" TargetMode="External"/><Relationship Id="rId4" Type="http://schemas.openxmlformats.org/officeDocument/2006/relationships/hyperlink" Target="https://www.youtube.com/watch?v=74l6t4_4pDg&amp;list=PL0862D1A947252D20&amp;index=29"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xmt08wjuxu71WAmO9Gxj2iDQ0lQf-so1"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0.jpeg"/><Relationship Id="rId4" Type="http://schemas.openxmlformats.org/officeDocument/2006/relationships/image" Target="../media/image29.png"/></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2.jpeg"/><Relationship Id="rId4" Type="http://schemas.openxmlformats.org/officeDocument/2006/relationships/image" Target="../media/image31.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3.png"/></Relationships>
</file>

<file path=ppt/slides/_rels/slide9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6.xml"/><Relationship Id="rId7" Type="http://schemas.openxmlformats.org/officeDocument/2006/relationships/image" Target="../media/image3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37.png"/><Relationship Id="rId4" Type="http://schemas.openxmlformats.org/officeDocument/2006/relationships/tags" Target="../tags/tag7.xml"/><Relationship Id="rId9" Type="http://schemas.openxmlformats.org/officeDocument/2006/relationships/image" Target="../media/image36.png"/></Relationships>
</file>

<file path=ppt/slides/_rels/slide9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9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4.png"/><Relationship Id="rId3" Type="http://schemas.openxmlformats.org/officeDocument/2006/relationships/tags" Target="../tags/tag10.xml"/><Relationship Id="rId7" Type="http://schemas.openxmlformats.org/officeDocument/2006/relationships/slideLayout" Target="../slideLayouts/slideLayout2.xml"/><Relationship Id="rId12" Type="http://schemas.openxmlformats.org/officeDocument/2006/relationships/image" Target="../media/image4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42.png"/><Relationship Id="rId5" Type="http://schemas.openxmlformats.org/officeDocument/2006/relationships/tags" Target="../tags/tag12.xml"/><Relationship Id="rId10" Type="http://schemas.openxmlformats.org/officeDocument/2006/relationships/image" Target="../media/image41.png"/><Relationship Id="rId4" Type="http://schemas.openxmlformats.org/officeDocument/2006/relationships/tags" Target="../tags/tag11.xml"/><Relationship Id="rId9" Type="http://schemas.openxmlformats.org/officeDocument/2006/relationships/image" Target="../media/image40.png"/><Relationship Id="rId14" Type="http://schemas.openxmlformats.org/officeDocument/2006/relationships/image" Target="../media/image45.png"/></Relationships>
</file>

<file path=ppt/slides/_rels/slide9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
            <a:ext cx="8115300" cy="74294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a:solidFill>
                  <a:schemeClr val="tx1"/>
                </a:solidFill>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1428750" y="925098"/>
            <a:ext cx="6686550" cy="815878"/>
          </a:xfrm>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tx1"/>
                </a:solidFill>
                <a:latin typeface="Times New Roman" pitchFamily="18" charset="0"/>
                <a:cs typeface="Times New Roman" pitchFamily="18" charset="0"/>
              </a:rPr>
              <a:t>Set Theory, Relation, Function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1" y="54023"/>
            <a:ext cx="1130096" cy="637845"/>
          </a:xfrm>
          <a:prstGeom prst="rect">
            <a:avLst/>
          </a:prstGeom>
          <a:noFill/>
        </p:spPr>
      </p:pic>
      <p:sp>
        <p:nvSpPr>
          <p:cNvPr id="6" name="Subtitle 2"/>
          <p:cNvSpPr txBox="1">
            <a:spLocks/>
          </p:cNvSpPr>
          <p:nvPr/>
        </p:nvSpPr>
        <p:spPr>
          <a:xfrm>
            <a:off x="5486400" y="3314701"/>
            <a:ext cx="2628900" cy="9715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Ms. Garima Jain</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CSET Department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428750" y="4457700"/>
            <a:ext cx="400050" cy="400050"/>
          </a:xfrm>
          <a:prstGeom prst="rect">
            <a:avLst/>
          </a:prstGeom>
          <a:noFill/>
        </p:spPr>
      </p:pic>
      <p:sp>
        <p:nvSpPr>
          <p:cNvPr id="9" name="Date Placeholder 8"/>
          <p:cNvSpPr>
            <a:spLocks noGrp="1"/>
          </p:cNvSpPr>
          <p:nvPr>
            <p:ph type="dt" sz="half" idx="10"/>
          </p:nvPr>
        </p:nvSpPr>
        <p:spPr>
          <a:xfrm>
            <a:off x="500034" y="4869662"/>
            <a:ext cx="1339463" cy="273844"/>
          </a:xfrm>
        </p:spPr>
        <p:txBody>
          <a:bodyPr/>
          <a:lstStyle/>
          <a:p>
            <a:fld id="{B55B7105-5ED9-4D7A-A95D-E5A6A3BB055E}"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7" y="4822052"/>
            <a:ext cx="4121955" cy="264304"/>
          </a:xfrm>
        </p:spPr>
        <p:txBody>
          <a:bodyPr/>
          <a:lstStyle/>
          <a:p>
            <a:r>
              <a:rPr lang="en-US" dirty="0">
                <a:solidFill>
                  <a:schemeClr val="tx1"/>
                </a:solidFill>
                <a:latin typeface="Times New Roman" panose="02020603050405020304" pitchFamily="18" charset="0"/>
                <a:cs typeface="Times New Roman" panose="02020603050405020304" pitchFamily="18" charset="0"/>
              </a:rPr>
              <a:t>Garima Jain         Discrete Structures              Unit 1</a:t>
            </a:r>
          </a:p>
        </p:txBody>
      </p:sp>
      <p:sp>
        <p:nvSpPr>
          <p:cNvPr id="15" name="Subtitle 2"/>
          <p:cNvSpPr txBox="1">
            <a:spLocks/>
          </p:cNvSpPr>
          <p:nvPr/>
        </p:nvSpPr>
        <p:spPr>
          <a:xfrm>
            <a:off x="1428750" y="3429000"/>
            <a:ext cx="2000250" cy="637845"/>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a:solidFill>
                  <a:schemeClr val="tx1"/>
                </a:solidFill>
                <a:latin typeface="Times New Roman" panose="02020603050405020304" pitchFamily="18" charset="0"/>
                <a:cs typeface="Times New Roman" panose="02020603050405020304" pitchFamily="18" charset="0"/>
              </a:rPr>
              <a:t>B.Tech (DS)</a:t>
            </a:r>
          </a:p>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III</a:t>
            </a:r>
            <a:r>
              <a:rPr lang="en-US" sz="1800" baseline="30000" dirty="0" err="1">
                <a:solidFill>
                  <a:schemeClr val="tx1"/>
                </a:solidFill>
                <a:latin typeface="Times New Roman" panose="02020603050405020304" pitchFamily="18" charset="0"/>
                <a:cs typeface="Times New Roman" panose="02020603050405020304" pitchFamily="18" charset="0"/>
              </a:rPr>
              <a:t>rd</a:t>
            </a:r>
            <a:r>
              <a:rPr lang="en-US" sz="1800" dirty="0">
                <a:solidFill>
                  <a:schemeClr val="tx1"/>
                </a:solidFill>
                <a:latin typeface="Times New Roman" panose="02020603050405020304" pitchFamily="18" charset="0"/>
                <a:cs typeface="Times New Roman" panose="02020603050405020304" pitchFamily="18" charset="0"/>
              </a:rPr>
              <a:t> Sem</a:t>
            </a:r>
          </a:p>
        </p:txBody>
      </p:sp>
      <p:sp>
        <p:nvSpPr>
          <p:cNvPr id="12" name="Rectangle 11"/>
          <p:cNvSpPr/>
          <p:nvPr/>
        </p:nvSpPr>
        <p:spPr>
          <a:xfrm>
            <a:off x="1428750" y="2114550"/>
            <a:ext cx="1178727" cy="267893"/>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a:latin typeface="Times New Roman" pitchFamily="18" charset="0"/>
                <a:cs typeface="Times New Roman" pitchFamily="18" charset="0"/>
              </a:rPr>
              <a:t>UNIT-1</a:t>
            </a:r>
            <a:endParaRPr lang="en-US" sz="1800" dirty="0">
              <a:latin typeface="Times New Roman" pitchFamily="18" charset="0"/>
              <a:cs typeface="Times New Roman" pitchFamily="18" charset="0"/>
            </a:endParaRPr>
          </a:p>
        </p:txBody>
      </p:sp>
      <p:sp>
        <p:nvSpPr>
          <p:cNvPr id="14" name="Rectangle 13"/>
          <p:cNvSpPr/>
          <p:nvPr/>
        </p:nvSpPr>
        <p:spPr>
          <a:xfrm>
            <a:off x="1428751" y="2686050"/>
            <a:ext cx="2518190" cy="3750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a:solidFill>
                  <a:schemeClr val="tx1"/>
                </a:solidFill>
                <a:latin typeface="Times New Roman" panose="02020603050405020304" pitchFamily="18" charset="0"/>
                <a:cs typeface="Times New Roman" panose="02020603050405020304" pitchFamily="18" charset="0"/>
              </a:rPr>
              <a:t>Discrete  Structures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5" cstate="print"/>
          <a:srcRect/>
          <a:stretch>
            <a:fillRect/>
          </a:stretch>
        </p:blipFill>
        <p:spPr bwMode="auto">
          <a:xfrm>
            <a:off x="6125766" y="2089547"/>
            <a:ext cx="1143000" cy="1143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085850" y="800100"/>
            <a:ext cx="7200900" cy="3771900"/>
          </a:xfrm>
        </p:spPr>
        <p:txBody>
          <a:bodyPr>
            <a:normAutofit/>
          </a:bodyPr>
          <a:lstStyle/>
          <a:p>
            <a:pPr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lvl="1" algn="just"/>
            <a:r>
              <a:rPr lang="en-US" altLang="en-US" sz="1800" dirty="0">
                <a:latin typeface="Times New Roman" pitchFamily="18" charset="0"/>
                <a:ea typeface="ＭＳ Ｐゴシック" panose="020B0600070205080204" pitchFamily="34" charset="-128"/>
                <a:cs typeface="Times New Roman" pitchFamily="18" charset="0"/>
              </a:rPr>
              <a:t>Represent a set using set-builder notation. </a:t>
            </a:r>
          </a:p>
          <a:p>
            <a:pPr lvl="1" algn="just"/>
            <a:r>
              <a:rPr lang="en-US" altLang="en-US" sz="1800" dirty="0">
                <a:latin typeface="Times New Roman" pitchFamily="18" charset="0"/>
                <a:ea typeface="ＭＳ Ｐゴシック" panose="020B0600070205080204" pitchFamily="34" charset="-128"/>
                <a:cs typeface="Times New Roman" pitchFamily="18" charset="0"/>
              </a:rPr>
              <a:t>Give examples of finite and infinite sets. </a:t>
            </a:r>
          </a:p>
          <a:p>
            <a:pPr lvl="1" algn="just"/>
            <a:r>
              <a:rPr lang="en-US" altLang="en-US" sz="1800" dirty="0">
                <a:latin typeface="Times New Roman" pitchFamily="18" charset="0"/>
                <a:ea typeface="ＭＳ Ｐゴシック" panose="020B0600070205080204" pitchFamily="34" charset="-128"/>
                <a:cs typeface="Times New Roman" pitchFamily="18" charset="0"/>
              </a:rPr>
              <a:t>Build new sets from existing sets by applying various combinations of the set operations for example intersection union, difference, and complement.</a:t>
            </a:r>
          </a:p>
          <a:p>
            <a:pPr lvl="1" algn="just"/>
            <a:r>
              <a:rPr lang="en-US" altLang="en-US" sz="1800" dirty="0">
                <a:latin typeface="Times New Roman" pitchFamily="18" charset="0"/>
                <a:ea typeface="ＭＳ Ｐゴシック" panose="020B0600070205080204" pitchFamily="34" charset="-128"/>
                <a:cs typeface="Times New Roman" pitchFamily="18" charset="0"/>
              </a:rPr>
              <a:t>Determine whether two sets are equal by determining whether each is a subset of the other</a:t>
            </a:r>
          </a:p>
          <a:p>
            <a:pPr lvl="1" algn="just"/>
            <a:r>
              <a:rPr lang="en-US" altLang="en-US" sz="1800" dirty="0">
                <a:latin typeface="Times New Roman" pitchFamily="18" charset="0"/>
                <a:ea typeface="ＭＳ Ｐゴシック" panose="020B0600070205080204" pitchFamily="34" charset="-128"/>
                <a:cs typeface="Times New Roman" pitchFamily="18" charset="0"/>
              </a:rPr>
              <a:t>Sets are used to define the concepts of relations and functions. The study of geometry, sequences, probability, etc. requires the knowledge of sets.</a:t>
            </a:r>
          </a:p>
          <a:p>
            <a:pPr lvl="1" algn="just">
              <a:buNone/>
            </a:pPr>
            <a:endParaRPr lang="en-US" altLang="en-US" sz="1800" b="1" dirty="0">
              <a:latin typeface="Times New Roman" pitchFamily="18" charset="0"/>
              <a:ea typeface="ＭＳ Ｐゴシック" panose="020B0600070205080204" pitchFamily="34" charset="-128"/>
              <a:cs typeface="Times New Roman" pitchFamily="18" charset="0"/>
            </a:endParaRPr>
          </a:p>
        </p:txBody>
      </p:sp>
      <p:sp>
        <p:nvSpPr>
          <p:cNvPr id="15363" name="Date Placeholder 3"/>
          <p:cNvSpPr>
            <a:spLocks noGrp="1"/>
          </p:cNvSpPr>
          <p:nvPr>
            <p:ph type="dt" sz="quarter" idx="10"/>
          </p:nvPr>
        </p:nvSpPr>
        <p:spPr bwMode="auto">
          <a:xfrm>
            <a:off x="1485900" y="4812512"/>
            <a:ext cx="16002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5B6C2B9-EBA9-4E3D-91C0-298BAF10F38C}" type="datetime1">
              <a:rPr lang="en-US" altLang="en-US" sz="900" smtClean="0">
                <a:solidFill>
                  <a:srgbClr val="898989"/>
                </a:solidFill>
              </a:rPr>
              <a:t>8/31/2021</a:t>
            </a:fld>
            <a:endParaRPr lang="en-US" altLang="en-US" sz="900" dirty="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900" dirty="0">
                <a:solidFill>
                  <a:srgbClr val="898989"/>
                </a:solidFill>
              </a:rPr>
              <a:t> </a:t>
            </a:r>
            <a:fld id="{DF38E595-A8C4-4771-A081-1A96995EFC58}" type="slidenum">
              <a:rPr lang="en-US" altLang="en-US" sz="900">
                <a:solidFill>
                  <a:srgbClr val="898989"/>
                </a:solidFill>
              </a:rPr>
              <a:pPr>
                <a:spcBef>
                  <a:spcPct val="0"/>
                </a:spcBef>
                <a:buFontTx/>
                <a:buNone/>
              </a:pPr>
              <a:t>10</a:t>
            </a:fld>
            <a:endParaRPr lang="en-US" altLang="en-US" sz="900" dirty="0">
              <a:solidFill>
                <a:srgbClr val="898989"/>
              </a:solidFill>
            </a:endParaRPr>
          </a:p>
        </p:txBody>
      </p:sp>
      <p:sp>
        <p:nvSpPr>
          <p:cNvPr id="7" name="Title 1">
            <a:extLst>
              <a:ext uri="{FF2B5EF4-FFF2-40B4-BE49-F238E27FC236}">
                <a16:creationId xmlns:a16="http://schemas.microsoft.com/office/drawing/2014/main" id="{609C05C7-1857-4ED6-8D58-684E4DE9A8D0}"/>
              </a:ext>
            </a:extLst>
          </p:cNvPr>
          <p:cNvSpPr txBox="1">
            <a:spLocks/>
          </p:cNvSpPr>
          <p:nvPr/>
        </p:nvSpPr>
        <p:spPr bwMode="auto">
          <a:xfrm>
            <a:off x="1085850" y="0"/>
            <a:ext cx="805815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Objectives: Set Theory (CO1)</a:t>
            </a:r>
          </a:p>
        </p:txBody>
      </p:sp>
      <p:pic>
        <p:nvPicPr>
          <p:cNvPr id="153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914650" y="481251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0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 calcmode="lin" valueType="num">
                                      <p:cBhvr additive="base">
                                        <p:cTn id="11"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calcmode="lin" valueType="num">
                                      <p:cBhvr additive="base">
                                        <p:cTn id="15"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calcmode="lin" valueType="num">
                                      <p:cBhvr additive="base">
                                        <p:cTn id="23"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9CCB66-3F0A-4514-8F2D-BC3D0619D2FF}"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100</a:t>
            </a:fld>
            <a:endParaRPr lang="en-US">
              <a:solidFill>
                <a:schemeClr val="tx1"/>
              </a:solidFill>
            </a:endParaRPr>
          </a:p>
        </p:txBody>
      </p:sp>
      <p:sp>
        <p:nvSpPr>
          <p:cNvPr id="7" name="Title 1"/>
          <p:cNvSpPr txBox="1">
            <a:spLocks/>
          </p:cNvSpPr>
          <p:nvPr/>
        </p:nvSpPr>
        <p:spPr>
          <a:xfrm>
            <a:off x="1371600" y="0"/>
            <a:ext cx="7772400"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800" dirty="0">
                <a:solidFill>
                  <a:schemeClr val="tx1"/>
                </a:solidFill>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Combinatorics </a:t>
            </a:r>
            <a:r>
              <a:rPr lang="en-US" sz="2800" dirty="0">
                <a:solidFill>
                  <a:schemeClr val="tx1"/>
                </a:solidFill>
                <a:latin typeface="Times New Roman" panose="02020603050405020304" pitchFamily="18" charset="0"/>
                <a:cs typeface="Times New Roman" panose="02020603050405020304" pitchFamily="18" charset="0"/>
              </a:rPr>
              <a:t>(CO1)</a:t>
            </a:r>
            <a:endParaRPr lang="en-IN" sz="2800" dirty="0">
              <a:solidFill>
                <a:schemeClr val="tx1"/>
              </a:solidFill>
              <a:latin typeface="Times New Roman" panose="02020603050405020304" pitchFamily="18" charset="0"/>
              <a:cs typeface="Times New Roman" panose="02020603050405020304" pitchFamily="18" charset="0"/>
            </a:endParaRPr>
          </a:p>
          <a:p>
            <a:pPr algn="ctr">
              <a:spcBef>
                <a:spcPct val="0"/>
              </a:spcBef>
              <a:defRPr/>
            </a:pPr>
            <a:r>
              <a:rPr lang="en-US" sz="2800" dirty="0">
                <a:solidFill>
                  <a:schemeClr val="tx1"/>
                </a:solidFill>
                <a:latin typeface="Times New Roman" panose="02020603050405020304" pitchFamily="18" charset="0"/>
                <a:cs typeface="Times New Roman" panose="02020603050405020304" pitchFamily="18" charset="0"/>
              </a:rPr>
              <a:t>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295400" y="1200150"/>
            <a:ext cx="7086600" cy="3028950"/>
          </a:xfrm>
        </p:spPr>
        <p:txBody>
          <a:bodyPr>
            <a:normAutofit/>
          </a:bodyPr>
          <a:lstStyle/>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sz="1800" b="1" dirty="0">
                <a:latin typeface="+mj-lt"/>
              </a:rPr>
              <a:t>  Combinatorics</a:t>
            </a:r>
            <a:r>
              <a:rPr lang="en-US" sz="1800" dirty="0">
                <a:latin typeface="+mj-lt"/>
              </a:rPr>
              <a:t>: also  called </a:t>
            </a:r>
            <a:r>
              <a:rPr lang="en-US" sz="1800" b="1" dirty="0">
                <a:latin typeface="+mj-lt"/>
              </a:rPr>
              <a:t>combinatorial mathematics</a:t>
            </a:r>
            <a:r>
              <a:rPr lang="en-US" sz="1800" dirty="0">
                <a:latin typeface="+mj-lt"/>
              </a:rPr>
              <a:t>, the field of mathematics concerned with problems of selection, arrangement, and operation within a finite or discrete system. Included is the closely related area of combinatorial geometry</a:t>
            </a:r>
          </a:p>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sz="2400" dirty="0"/>
          </a:p>
          <a:p>
            <a:pPr marL="335756" indent="-335756" algn="just">
              <a:lnSpc>
                <a:spcPct val="90000"/>
              </a:lnSpc>
              <a:spcBef>
                <a:spcPts val="375"/>
              </a:spcBef>
              <a:buClr>
                <a:schemeClr val="tx2">
                  <a:lumMod val="60000"/>
                  <a:lumOff val="40000"/>
                </a:schemeClr>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sz="1800" b="1" dirty="0">
                <a:latin typeface="+mj-lt"/>
              </a:rPr>
              <a:t>   Combinatorics</a:t>
            </a:r>
            <a:r>
              <a:rPr lang="en-US" sz="1800" dirty="0">
                <a:latin typeface="+mj-lt"/>
              </a:rPr>
              <a:t> is an area of mathematics primarily concerned with counting, both as a means and an end in obtaining results, and certain properties of finite structures. It is closely related to many other areas of mathematics and has many applications ranging from logic to statistical physics, from evolutionary biology to computer science, etc</a:t>
            </a:r>
            <a:endParaRPr lang="en-US" alt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3083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A54DCA-DE0A-4AC6-960A-AFEEC4515D1A}"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101</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Basic Counting Techniques (CO1)</a:t>
            </a:r>
            <a:endParaRPr lang="en-US" altLang="en-US" sz="2400" dirty="0">
              <a:latin typeface="Times New Roman" panose="02020603050405020304" pitchFamily="18" charset="0"/>
              <a:cs typeface="Times New Roman" panose="02020603050405020304" pitchFamily="18" charset="0"/>
            </a:endParaRPr>
          </a:p>
        </p:txBody>
      </p:sp>
      <p:sp>
        <p:nvSpPr>
          <p:cNvPr id="13" name="Content Placeholder 2"/>
          <p:cNvSpPr>
            <a:spLocks noGrp="1"/>
          </p:cNvSpPr>
          <p:nvPr>
            <p:ph idx="1"/>
          </p:nvPr>
        </p:nvSpPr>
        <p:spPr>
          <a:xfrm>
            <a:off x="457200" y="819150"/>
            <a:ext cx="8229600" cy="3394472"/>
          </a:xfrm>
        </p:spPr>
        <p:txBody>
          <a:bodyPr>
            <a:noAutofit/>
          </a:bodyPr>
          <a:lstStyle/>
          <a:p>
            <a:pPr algn="just"/>
            <a:r>
              <a:rPr lang="en-US" sz="1600" b="1" dirty="0">
                <a:latin typeface="Times New Roman" pitchFamily="18" charset="0"/>
                <a:cs typeface="Times New Roman" pitchFamily="18" charset="0"/>
              </a:rPr>
              <a:t>Sum Rule Principle:</a:t>
            </a:r>
            <a:r>
              <a:rPr lang="en-US" sz="1600" dirty="0">
                <a:latin typeface="Times New Roman" pitchFamily="18" charset="0"/>
                <a:cs typeface="Times New Roman" pitchFamily="18" charset="0"/>
              </a:rPr>
              <a:t> Assume some event E can occur in m ways and a second event F can occur in n ways, and suppose both events cannot occur simultaneously. Then E or F can occur in m + n ways.</a:t>
            </a:r>
          </a:p>
          <a:p>
            <a:pPr algn="just"/>
            <a:r>
              <a:rPr lang="en-US" sz="1600" dirty="0">
                <a:latin typeface="Times New Roman" pitchFamily="18" charset="0"/>
                <a:cs typeface="Times New Roman" pitchFamily="18" charset="0"/>
              </a:rPr>
              <a:t>In general, if there are n events and no two events occurs in same time then the event can occur in n</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+n</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..........n ways.</a:t>
            </a:r>
          </a:p>
          <a:p>
            <a:pPr algn="just"/>
            <a:r>
              <a:rPr lang="en-US" sz="1600" b="1" dirty="0">
                <a:latin typeface="Times New Roman" pitchFamily="18" charset="0"/>
                <a:cs typeface="Times New Roman" pitchFamily="18" charset="0"/>
              </a:rPr>
              <a:t>Example:</a:t>
            </a:r>
            <a:r>
              <a:rPr lang="en-US" sz="1600" dirty="0">
                <a:latin typeface="Times New Roman" pitchFamily="18" charset="0"/>
                <a:cs typeface="Times New Roman" pitchFamily="18" charset="0"/>
              </a:rPr>
              <a:t> If 8 male processor and 5 female processor teaching DMS then the student can choose professor in 8+5=13 ways.</a:t>
            </a:r>
            <a:endParaRPr lang="en-US" alt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Product Rule Principle:</a:t>
            </a:r>
            <a:r>
              <a:rPr lang="en-US" sz="1600" dirty="0">
                <a:latin typeface="Times New Roman" pitchFamily="18" charset="0"/>
                <a:cs typeface="Times New Roman" pitchFamily="18" charset="0"/>
              </a:rPr>
              <a:t> Suppose there is an event E which can occur in m ways and, independent of this event, there is a second event F which can occur in n ways. Then combinations of E and F can occur in </a:t>
            </a:r>
            <a:r>
              <a:rPr lang="en-US" sz="1600" dirty="0" err="1">
                <a:latin typeface="Times New Roman" pitchFamily="18" charset="0"/>
                <a:cs typeface="Times New Roman" pitchFamily="18" charset="0"/>
              </a:rPr>
              <a:t>mn</a:t>
            </a:r>
            <a:r>
              <a:rPr lang="en-US" sz="1600" dirty="0">
                <a:latin typeface="Times New Roman" pitchFamily="18" charset="0"/>
                <a:cs typeface="Times New Roman" pitchFamily="18" charset="0"/>
              </a:rPr>
              <a:t> ways.</a:t>
            </a:r>
          </a:p>
          <a:p>
            <a:pPr algn="just"/>
            <a:r>
              <a:rPr lang="en-US" sz="1600" dirty="0">
                <a:latin typeface="Times New Roman" pitchFamily="18" charset="0"/>
                <a:cs typeface="Times New Roman" pitchFamily="18" charset="0"/>
              </a:rPr>
              <a:t>In general, if there are n events occurring independently then all events can occur in the order indicated as n</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x n</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x n</a:t>
            </a:r>
            <a:r>
              <a:rPr lang="en-US" sz="1600" baseline="-25000" dirty="0">
                <a:latin typeface="Times New Roman" pitchFamily="18" charset="0"/>
                <a:cs typeface="Times New Roman" pitchFamily="18" charset="0"/>
              </a:rPr>
              <a:t>3</a:t>
            </a:r>
            <a:r>
              <a:rPr lang="en-US" sz="1600" dirty="0">
                <a:latin typeface="Times New Roman" pitchFamily="18" charset="0"/>
                <a:cs typeface="Times New Roman" pitchFamily="18" charset="0"/>
              </a:rPr>
              <a:t>.........n ways.</a:t>
            </a:r>
          </a:p>
          <a:p>
            <a:pPr algn="just"/>
            <a:r>
              <a:rPr lang="en-US" sz="1600" b="1" dirty="0">
                <a:latin typeface="Times New Roman" pitchFamily="18" charset="0"/>
                <a:cs typeface="Times New Roman" pitchFamily="18" charset="0"/>
              </a:rPr>
              <a:t>Example:</a:t>
            </a:r>
            <a:r>
              <a:rPr lang="en-US" sz="1600" dirty="0">
                <a:latin typeface="Times New Roman" pitchFamily="18" charset="0"/>
                <a:cs typeface="Times New Roman" pitchFamily="18" charset="0"/>
              </a:rPr>
              <a:t> In class, there are 4 boys and 10 girls if a boy and a girl have to be chosen for the class monitor, the students can choose class monitor in 4 x 10 = 40 ways.</a:t>
            </a:r>
          </a:p>
        </p:txBody>
      </p:sp>
    </p:spTree>
    <p:extLst>
      <p:ext uri="{BB962C8B-B14F-4D97-AF65-F5344CB8AC3E}">
        <p14:creationId xmlns:p14="http://schemas.microsoft.com/office/powerpoint/2010/main" val="13754360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DA7C9C-7AD0-494F-A2A5-51A3A90BFBFE}"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102</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Composition table(CO1)</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Basic Counting Techniques (CO1)</a:t>
            </a:r>
            <a:endParaRPr lang="en-US" altLang="en-US" sz="2400" dirty="0">
              <a:latin typeface="Times New Roman" panose="02020603050405020304" pitchFamily="18" charset="0"/>
              <a:cs typeface="Times New Roman" panose="02020603050405020304" pitchFamily="18" charset="0"/>
            </a:endParaRPr>
          </a:p>
        </p:txBody>
      </p:sp>
      <p:sp>
        <p:nvSpPr>
          <p:cNvPr id="15" name="Content Placeholder 2"/>
          <p:cNvSpPr>
            <a:spLocks noGrp="1"/>
          </p:cNvSpPr>
          <p:nvPr>
            <p:ph idx="1"/>
          </p:nvPr>
        </p:nvSpPr>
        <p:spPr>
          <a:xfrm>
            <a:off x="1196555" y="1006078"/>
            <a:ext cx="7072362" cy="3394472"/>
          </a:xfrm>
        </p:spPr>
        <p:txBody>
          <a:bodyPr>
            <a:noAutofit/>
          </a:bodyPr>
          <a:lstStyle/>
          <a:p>
            <a:r>
              <a:rPr lang="en-US" sz="1800" b="1" dirty="0">
                <a:latin typeface="Times New Roman" pitchFamily="18" charset="0"/>
                <a:cs typeface="Times New Roman" pitchFamily="18" charset="0"/>
              </a:rPr>
              <a:t>Factorial Function:</a:t>
            </a:r>
            <a:r>
              <a:rPr lang="en-US" sz="1800" dirty="0">
                <a:latin typeface="Times New Roman" pitchFamily="18" charset="0"/>
                <a:cs typeface="Times New Roman" pitchFamily="18" charset="0"/>
              </a:rPr>
              <a:t> The product of the first n natural number is called factorial n. It is denoted by n!, read "n Factorial."</a:t>
            </a:r>
          </a:p>
          <a:p>
            <a:pPr>
              <a:buNone/>
            </a:pPr>
            <a:r>
              <a:rPr lang="en-US" sz="1800" dirty="0">
                <a:latin typeface="Times New Roman" pitchFamily="18" charset="0"/>
                <a:cs typeface="Times New Roman" pitchFamily="18" charset="0"/>
              </a:rPr>
              <a:t>	The Factorial n can also be written as</a:t>
            </a:r>
          </a:p>
          <a:p>
            <a:pPr>
              <a:buNone/>
            </a:pPr>
            <a:r>
              <a:rPr lang="en-US" sz="1800" dirty="0">
                <a:latin typeface="Times New Roman" pitchFamily="18" charset="0"/>
                <a:cs typeface="Times New Roman" pitchFamily="18" charset="0"/>
              </a:rPr>
              <a:t>	n! = n (n-1) (n-2) (n-3)......1.  </a:t>
            </a:r>
          </a:p>
          <a:p>
            <a:pPr>
              <a:buNone/>
            </a:pPr>
            <a:r>
              <a:rPr lang="en-US" sz="1800" dirty="0">
                <a:latin typeface="Times New Roman" pitchFamily="18" charset="0"/>
                <a:cs typeface="Times New Roman" pitchFamily="18" charset="0"/>
              </a:rPr>
              <a:t>	0! = 1.  </a:t>
            </a:r>
          </a:p>
          <a:p>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Find the value of 5!</a:t>
            </a:r>
          </a:p>
          <a:p>
            <a:pPr>
              <a:buNone/>
            </a:pPr>
            <a:r>
              <a:rPr lang="en-US" sz="1800" b="1" dirty="0">
                <a:latin typeface="Times New Roman" pitchFamily="18" charset="0"/>
                <a:cs typeface="Times New Roman" pitchFamily="18" charset="0"/>
              </a:rPr>
              <a:t>	Solution:</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5! = 5 x (5-1) (5-2) (5-3) (5-4) = 5 x 4 x 3 x 2 x 1 = 120 </a:t>
            </a:r>
          </a:p>
          <a:p>
            <a:pPr>
              <a:buNone/>
            </a:pPr>
            <a:endParaRPr lang="en-US" sz="1600" dirty="0"/>
          </a:p>
        </p:txBody>
      </p:sp>
    </p:spTree>
    <p:extLst>
      <p:ext uri="{BB962C8B-B14F-4D97-AF65-F5344CB8AC3E}">
        <p14:creationId xmlns:p14="http://schemas.microsoft.com/office/powerpoint/2010/main" val="2933036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DD6F74-4C43-4039-B1A7-A6E614E94207}"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103</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solidFill>
                  <a:schemeClr val="tx1"/>
                </a:solidFill>
                <a:latin typeface="Times New Roman" panose="02020603050405020304" pitchFamily="18" charset="0"/>
                <a:cs typeface="Times New Roman" panose="02020603050405020304" pitchFamily="18" charset="0"/>
              </a:rPr>
              <a:t>Algebraic structures</a:t>
            </a:r>
            <a:r>
              <a:rPr lang="en-US" sz="2400" dirty="0">
                <a:solidFill>
                  <a:schemeClr val="tx1"/>
                </a:solidFill>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Permutation(CO1)</a:t>
            </a:r>
          </a:p>
        </p:txBody>
      </p:sp>
      <p:sp>
        <p:nvSpPr>
          <p:cNvPr id="13" name="Content Placeholder 2"/>
          <p:cNvSpPr txBox="1">
            <a:spLocks/>
          </p:cNvSpPr>
          <p:nvPr/>
        </p:nvSpPr>
        <p:spPr>
          <a:xfrm>
            <a:off x="1142976" y="760795"/>
            <a:ext cx="7429552" cy="3715955"/>
          </a:xfrm>
          <a:prstGeom prst="rect">
            <a:avLst/>
          </a:prstGeom>
        </p:spPr>
        <p:txBody>
          <a:bodyPr vert="horz" lIns="68580" tIns="34290" rIns="68580" bIns="34290" rtlCol="0">
            <a:noAutofit/>
          </a:bodyPr>
          <a:lstStyle/>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Any arrangement of a set of n objects in a given order is called Permutation of Object. Any arrangement of any r ≤ n of these objects in a given order is called an r-permutation or a permutation of n object taken r at a time.</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It is denoted by P (n, r)</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a:t>
            </a:r>
            <a:r>
              <a:rPr kumimoji="0" lang="en-US" sz="16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n,r</a:t>
            </a: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)=n!/(n−r)!</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Permutation relates to the act of arranging all the members of a set into some sequence or order. </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If the set is already ordered, then the rearranging of its elements is called the process of permuting. </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Permutations occur, in more or less prominent ways, in almost every area of mathematics. They often arise when different orderings on certain finite sets are considered</a:t>
            </a:r>
          </a:p>
          <a:p>
            <a:pPr marL="257175" marR="0" lvl="0" indent="-257175" algn="just"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example of permutations is the number of 2 letter words which can be formed by using the letters in a word say, GREAT; 5P_2 = 5!/(5-2)!</a:t>
            </a:r>
          </a:p>
        </p:txBody>
      </p:sp>
    </p:spTree>
    <p:extLst>
      <p:ext uri="{BB962C8B-B14F-4D97-AF65-F5344CB8AC3E}">
        <p14:creationId xmlns:p14="http://schemas.microsoft.com/office/powerpoint/2010/main" val="1691039371"/>
      </p:ext>
    </p:extLst>
  </p:cSld>
  <p:clrMapOvr>
    <a:masterClrMapping/>
  </p:clrMapOvr>
  <p:transition>
    <p:wipe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2C8E88-A962-46B8-969C-AA137DFFF98B}"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104</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altLang="en-US" sz="2400" dirty="0" err="1">
                <a:latin typeface="Times New Roman" panose="02020603050405020304" pitchFamily="18" charset="0"/>
                <a:cs typeface="Times New Roman" panose="02020603050405020304" pitchFamily="18" charset="0"/>
              </a:rPr>
              <a:t>Monoid</a:t>
            </a:r>
            <a:r>
              <a:rPr lang="en-US" altLang="en-US" sz="2400" dirty="0">
                <a:latin typeface="Times New Roman" panose="02020603050405020304" pitchFamily="18" charset="0"/>
                <a:cs typeface="Times New Roman" panose="02020603050405020304" pitchFamily="18" charset="0"/>
              </a:rPr>
              <a:t> Example</a:t>
            </a:r>
            <a:r>
              <a:rPr lang="en-US" sz="2400" dirty="0">
                <a:solidFill>
                  <a:schemeClr val="tx1"/>
                </a:solidFill>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Combination(CO1)</a:t>
            </a:r>
          </a:p>
        </p:txBody>
      </p:sp>
      <p:sp>
        <p:nvSpPr>
          <p:cNvPr id="13" name="Content Placeholder 2"/>
          <p:cNvSpPr>
            <a:spLocks noGrp="1"/>
          </p:cNvSpPr>
          <p:nvPr>
            <p:ph idx="1"/>
          </p:nvPr>
        </p:nvSpPr>
        <p:spPr>
          <a:xfrm>
            <a:off x="1196554" y="1065595"/>
            <a:ext cx="7233097" cy="3715955"/>
          </a:xfrm>
        </p:spPr>
        <p:txBody>
          <a:bodyPr>
            <a:noAutofit/>
          </a:bodyPr>
          <a:lstStyle/>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combination is a way of selecting items from a collection, such that (unlike permutations) the order of selection does not matter</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 In smaller cases, it is possible to count the number of combinations.</a:t>
            </a:r>
          </a:p>
          <a:p>
            <a:pPr algn="just"/>
            <a:r>
              <a:rPr lang="en-US" sz="1800" dirty="0">
                <a:latin typeface="Times New Roman" pitchFamily="18" charset="0"/>
                <a:cs typeface="Times New Roman" pitchFamily="18" charset="0"/>
              </a:rPr>
              <a:t> Combination refers to the combination of n things taken k at a time without repetition. To refer to combinations in which repetition is allowed, the terms k-selection or k-combination with repetition are often used.</a:t>
            </a:r>
          </a:p>
          <a:p>
            <a:pPr algn="just"/>
            <a:r>
              <a:rPr lang="en-US" sz="1800" dirty="0">
                <a:latin typeface="Times New Roman" pitchFamily="18" charset="0"/>
                <a:cs typeface="Times New Roman" pitchFamily="18" charset="0"/>
              </a:rPr>
              <a:t>The formula for combinations is: </a:t>
            </a:r>
            <a:r>
              <a:rPr lang="en-US" sz="1800" dirty="0" err="1">
                <a:latin typeface="Times New Roman" pitchFamily="18" charset="0"/>
                <a:cs typeface="Times New Roman" pitchFamily="18" charset="0"/>
              </a:rPr>
              <a:t>nCr</a:t>
            </a:r>
            <a:r>
              <a:rPr lang="en-US" sz="1800" dirty="0">
                <a:latin typeface="Times New Roman" pitchFamily="18" charset="0"/>
                <a:cs typeface="Times New Roman" pitchFamily="18" charset="0"/>
              </a:rPr>
              <a:t> = n!/[r! (n-r)!]</a:t>
            </a:r>
          </a:p>
          <a:p>
            <a:pPr algn="just"/>
            <a:r>
              <a:rPr lang="en-US" sz="1800" dirty="0">
                <a:latin typeface="Times New Roman" pitchFamily="18" charset="0"/>
                <a:cs typeface="Times New Roman" pitchFamily="18" charset="0"/>
              </a:rPr>
              <a:t>The example of combinations is in how many combinations we can write the words using the vowels of word GREAT; 5C_2 =5!/[2! (5-2)!]</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531292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E1CA49-6C2D-4562-BE5A-34FAADBE2B82}"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105</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2763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Balls and bins Problem(CO1)</a:t>
            </a:r>
          </a:p>
        </p:txBody>
      </p:sp>
      <p:sp>
        <p:nvSpPr>
          <p:cNvPr id="13" name="Content Placeholder 2"/>
          <p:cNvSpPr>
            <a:spLocks noGrp="1"/>
          </p:cNvSpPr>
          <p:nvPr>
            <p:ph idx="1"/>
          </p:nvPr>
        </p:nvSpPr>
        <p:spPr>
          <a:xfrm>
            <a:off x="1142976" y="760795"/>
            <a:ext cx="7358114" cy="3715955"/>
          </a:xfrm>
        </p:spPr>
        <p:txBody>
          <a:bodyPr>
            <a:noAutofit/>
          </a:bodyPr>
          <a:lstStyle/>
          <a:p>
            <a:pPr algn="just">
              <a:buNone/>
            </a:pPr>
            <a:r>
              <a:rPr lang="en-US" sz="1600" dirty="0">
                <a:latin typeface="Times New Roman" pitchFamily="18" charset="0"/>
                <a:cs typeface="Times New Roman" pitchFamily="18" charset="0"/>
              </a:rPr>
              <a:t>	Imagine that you have a collection of bins and a pile of balls. You want to distribute the balls into the bins. </a:t>
            </a:r>
          </a:p>
          <a:p>
            <a:pPr algn="just">
              <a:buNone/>
            </a:pPr>
            <a:r>
              <a:rPr lang="en-US" sz="1600" dirty="0">
                <a:latin typeface="Times New Roman" pitchFamily="18" charset="0"/>
                <a:cs typeface="Times New Roman" pitchFamily="18" charset="0"/>
              </a:rPr>
              <a:t>	We will study 3 different rules for the mapping assigning the balls to the bins.</a:t>
            </a:r>
          </a:p>
          <a:p>
            <a:pPr algn="just"/>
            <a:r>
              <a:rPr lang="en-US" sz="1600" dirty="0">
                <a:latin typeface="Times New Roman" pitchFamily="18" charset="0"/>
                <a:cs typeface="Times New Roman" pitchFamily="18" charset="0"/>
              </a:rPr>
              <a:t> There must be at most 1 ball in each box: the mapping is injective.</a:t>
            </a:r>
          </a:p>
          <a:p>
            <a:pPr algn="just"/>
            <a:r>
              <a:rPr lang="en-US" sz="1600" dirty="0">
                <a:latin typeface="Times New Roman" pitchFamily="18" charset="0"/>
                <a:cs typeface="Times New Roman" pitchFamily="18" charset="0"/>
              </a:rPr>
              <a:t> There must be at least 1 ball in each box: the mapping is </a:t>
            </a:r>
            <a:r>
              <a:rPr lang="en-US" sz="1600" dirty="0" err="1">
                <a:latin typeface="Times New Roman" pitchFamily="18" charset="0"/>
                <a:cs typeface="Times New Roman" pitchFamily="18" charset="0"/>
              </a:rPr>
              <a:t>surjective</a:t>
            </a:r>
            <a:r>
              <a:rPr lang="en-US" sz="1600" dirty="0">
                <a:latin typeface="Times New Roman" pitchFamily="18" charset="0"/>
                <a:cs typeface="Times New Roman" pitchFamily="18" charset="0"/>
              </a:rPr>
              <a:t> </a:t>
            </a:r>
          </a:p>
          <a:p>
            <a:pPr algn="just"/>
            <a:r>
              <a:rPr lang="en-US" sz="1600" dirty="0">
                <a:latin typeface="Times New Roman" pitchFamily="18" charset="0"/>
                <a:cs typeface="Times New Roman" pitchFamily="18" charset="0"/>
              </a:rPr>
              <a:t> There are no restrictions on how many balls are in each box; the mapping is unrestricted. (“Injective” means one-to-one: “</a:t>
            </a:r>
            <a:r>
              <a:rPr lang="en-US" sz="1600" dirty="0" err="1">
                <a:latin typeface="Times New Roman" pitchFamily="18" charset="0"/>
                <a:cs typeface="Times New Roman" pitchFamily="18" charset="0"/>
              </a:rPr>
              <a:t>surjective</a:t>
            </a:r>
            <a:r>
              <a:rPr lang="en-US" sz="1600" dirty="0">
                <a:latin typeface="Times New Roman" pitchFamily="18" charset="0"/>
                <a:cs typeface="Times New Roman" pitchFamily="18" charset="0"/>
              </a:rPr>
              <a:t>” means onto.) </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Now, there are 2 possibilities regarding the collection of balls: </a:t>
            </a:r>
          </a:p>
          <a:p>
            <a:pPr algn="just"/>
            <a:r>
              <a:rPr lang="en-US" sz="1600" dirty="0">
                <a:latin typeface="Times New Roman" pitchFamily="18" charset="0"/>
                <a:cs typeface="Times New Roman" pitchFamily="18" charset="0"/>
              </a:rPr>
              <a:t>The balls could be indistinguishable from each other (i.e. every ball is exactly the same); or </a:t>
            </a:r>
          </a:p>
          <a:p>
            <a:r>
              <a:rPr lang="en-US" sz="1600" dirty="0">
                <a:latin typeface="Times New Roman" pitchFamily="18" charset="0"/>
                <a:cs typeface="Times New Roman" pitchFamily="18" charset="0"/>
              </a:rPr>
              <a:t>the balls could be distinguishable from each other (suppose e.g. the balls are painted different colors).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37749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807DAE-5CC7-44FF-BFB0-E9A0322173E9}"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106</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1295400" y="0"/>
            <a:ext cx="78676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Balls and bins Problem(CO3)</a:t>
            </a:r>
          </a:p>
        </p:txBody>
      </p:sp>
      <p:sp>
        <p:nvSpPr>
          <p:cNvPr id="16" name="Content Placeholder 2"/>
          <p:cNvSpPr>
            <a:spLocks noGrp="1"/>
          </p:cNvSpPr>
          <p:nvPr>
            <p:ph idx="1"/>
          </p:nvPr>
        </p:nvSpPr>
        <p:spPr>
          <a:xfrm>
            <a:off x="1089397" y="776260"/>
            <a:ext cx="7018784" cy="3929090"/>
          </a:xfrm>
        </p:spPr>
        <p:txBody>
          <a:bodyPr>
            <a:noAutofit/>
          </a:bodyPr>
          <a:lstStyle/>
          <a:p>
            <a:pPr>
              <a:buNone/>
            </a:pPr>
            <a:r>
              <a:rPr lang="en-US" sz="1600" dirty="0">
                <a:latin typeface="Times New Roman" pitchFamily="18" charset="0"/>
                <a:cs typeface="Times New Roman" pitchFamily="18" charset="0"/>
              </a:rPr>
              <a:t>	Also, there are 2 possibilities for the bins: </a:t>
            </a:r>
          </a:p>
          <a:p>
            <a:r>
              <a:rPr lang="en-US" sz="1600" dirty="0">
                <a:latin typeface="Times New Roman" pitchFamily="18" charset="0"/>
                <a:cs typeface="Times New Roman" pitchFamily="18" charset="0"/>
              </a:rPr>
              <a:t>The bins could either be indistinguishable from each other, or </a:t>
            </a:r>
          </a:p>
          <a:p>
            <a:r>
              <a:rPr lang="en-US" sz="1600" dirty="0">
                <a:latin typeface="Times New Roman" pitchFamily="18" charset="0"/>
                <a:cs typeface="Times New Roman" pitchFamily="18" charset="0"/>
              </a:rPr>
              <a:t>Or, they could distinguishable from each other (say, there is a number painted on the side of each box). </a:t>
            </a:r>
          </a:p>
          <a:p>
            <a:r>
              <a:rPr lang="en-US" sz="1600" dirty="0">
                <a:latin typeface="Times New Roman" pitchFamily="18" charset="0"/>
                <a:cs typeface="Times New Roman" pitchFamily="18" charset="0"/>
              </a:rPr>
              <a:t>We will hereafter sometimes use the term urn to refer to the bins. The advantage is that the words “ball” and “urn” start with different letters. </a:t>
            </a:r>
          </a:p>
          <a:p>
            <a:r>
              <a:rPr lang="en-US" sz="1600" dirty="0">
                <a:latin typeface="Times New Roman" pitchFamily="18" charset="0"/>
                <a:cs typeface="Times New Roman" pitchFamily="18" charset="0"/>
              </a:rPr>
              <a:t>So let B be a set of balls and let U be a set of bins (or urns), with |B| = b, |U| = u. </a:t>
            </a:r>
          </a:p>
          <a:p>
            <a:r>
              <a:rPr lang="en-US" sz="1600" dirty="0">
                <a:latin typeface="Times New Roman" pitchFamily="18" charset="0"/>
                <a:cs typeface="Times New Roman" pitchFamily="18" charset="0"/>
              </a:rPr>
              <a:t>Here is a table that we will fill in, showing the number of ways to put the balls into the bins under each circumstance. </a:t>
            </a:r>
          </a:p>
          <a:p>
            <a:pPr>
              <a:buNone/>
            </a:pPr>
            <a:endParaRPr lang="en-US" sz="1600" dirty="0"/>
          </a:p>
        </p:txBody>
      </p:sp>
    </p:spTree>
    <p:extLst>
      <p:ext uri="{BB962C8B-B14F-4D97-AF65-F5344CB8AC3E}">
        <p14:creationId xmlns:p14="http://schemas.microsoft.com/office/powerpoint/2010/main" val="42629182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C43A53-9951-4129-825F-9A504327876B}"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107</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1295400" y="0"/>
            <a:ext cx="78486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buNone/>
            </a:pPr>
            <a:r>
              <a:rPr lang="en-US" sz="2400" dirty="0">
                <a:latin typeface="Times New Roman" pitchFamily="18" charset="0"/>
                <a:cs typeface="Times New Roman" pitchFamily="18" charset="0"/>
              </a:rPr>
              <a:t>Balls and bins Problem(CO3)</a:t>
            </a:r>
          </a:p>
        </p:txBody>
      </p:sp>
      <p:sp>
        <p:nvSpPr>
          <p:cNvPr id="16" name="Content Placeholder 8"/>
          <p:cNvSpPr>
            <a:spLocks noGrp="1"/>
          </p:cNvSpPr>
          <p:nvPr>
            <p:ph idx="1"/>
          </p:nvPr>
        </p:nvSpPr>
        <p:spPr>
          <a:xfrm>
            <a:off x="1142976" y="666750"/>
            <a:ext cx="7072362" cy="3394472"/>
          </a:xfrm>
        </p:spPr>
        <p:txBody>
          <a:bodyPr>
            <a:normAutofit lnSpcReduction="10000"/>
          </a:bodyPr>
          <a:lstStyle/>
          <a:p>
            <a:pPr algn="just"/>
            <a:r>
              <a:rPr lang="en-US" sz="1800" dirty="0">
                <a:latin typeface="Times New Roman" pitchFamily="18" charset="0"/>
                <a:cs typeface="Times New Roman" pitchFamily="18" charset="0"/>
              </a:rPr>
              <a:t>How many ways are there to put b distinguishable balls in the u distinguishable urns with no restrictions on the mapping? </a:t>
            </a:r>
          </a:p>
          <a:p>
            <a:pPr algn="just"/>
            <a:r>
              <a:rPr lang="en-US" sz="1800" dirty="0">
                <a:latin typeface="Times New Roman" pitchFamily="18" charset="0"/>
                <a:cs typeface="Times New Roman" pitchFamily="18" charset="0"/>
              </a:rPr>
              <a:t>There are u choices of bins for 1st ball AND u choices for bins for 2nd ball AND ... AND u choices for the </a:t>
            </a:r>
            <a:r>
              <a:rPr lang="en-US" sz="1800" dirty="0" err="1">
                <a:latin typeface="Times New Roman" pitchFamily="18" charset="0"/>
                <a:cs typeface="Times New Roman" pitchFamily="18" charset="0"/>
              </a:rPr>
              <a:t>bth</a:t>
            </a:r>
            <a:r>
              <a:rPr lang="en-US" sz="1800" dirty="0">
                <a:latin typeface="Times New Roman" pitchFamily="18" charset="0"/>
                <a:cs typeface="Times New Roman" pitchFamily="18" charset="0"/>
              </a:rPr>
              <a:t> ball. Using the Product Rule, we can see that the number of ways is  (u power(b) ).</a:t>
            </a:r>
          </a:p>
          <a:p>
            <a:pPr algn="just"/>
            <a:endParaRPr lang="en-US" sz="1800" dirty="0">
              <a:latin typeface="Times New Roman" pitchFamily="18" charset="0"/>
              <a:cs typeface="Times New Roman" pitchFamily="18" charset="0"/>
            </a:endParaRPr>
          </a:p>
          <a:p>
            <a:pPr algn="just">
              <a:buNone/>
            </a:pPr>
            <a:r>
              <a:rPr lang="en-US" sz="1800" b="1" dirty="0">
                <a:latin typeface="Times New Roman" pitchFamily="18" charset="0"/>
                <a:cs typeface="Times New Roman" pitchFamily="18" charset="0"/>
              </a:rPr>
              <a:t>Example 1 </a:t>
            </a:r>
            <a:r>
              <a:rPr lang="en-US" sz="1800" dirty="0">
                <a:latin typeface="Times New Roman" pitchFamily="18" charset="0"/>
                <a:cs typeface="Times New Roman" pitchFamily="18" charset="0"/>
              </a:rPr>
              <a:t>: Imagine that there are 10 possible pizza toppings and we need to choose which ones to have on our pizza. How many possible different pizza combinations are there? (Rephrase this in terms of balls and bins!) </a:t>
            </a:r>
          </a:p>
          <a:p>
            <a:pPr algn="just">
              <a:buNone/>
            </a:pPr>
            <a:r>
              <a:rPr lang="en-US" sz="1800" dirty="0">
                <a:latin typeface="Times New Roman" pitchFamily="18" charset="0"/>
                <a:cs typeface="Times New Roman" pitchFamily="18" charset="0"/>
              </a:rPr>
              <a:t>	The balls are the pizza toppings. Each topping can be on the pizza or not on the pizza, so it goes in one of two “bins”. Since b = 10 and u = 2, there are (2 power(10)) different combinations</a:t>
            </a:r>
          </a:p>
        </p:txBody>
      </p:sp>
    </p:spTree>
    <p:extLst>
      <p:ext uri="{BB962C8B-B14F-4D97-AF65-F5344CB8AC3E}">
        <p14:creationId xmlns:p14="http://schemas.microsoft.com/office/powerpoint/2010/main" val="20368329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F7DEE4-9BA6-4FB7-82A2-609DD76A5EBA}"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a:extLst>
              <a:ext uri="{FF2B5EF4-FFF2-40B4-BE49-F238E27FC236}">
                <a16:creationId xmlns:a16="http://schemas.microsoft.com/office/drawing/2014/main" id="{C74860DA-A19A-4881-BA0B-2007227D32F1}"/>
              </a:ext>
            </a:extLst>
          </p:cNvPr>
          <p:cNvSpPr txBox="1">
            <a:spLocks noGrp="1"/>
          </p:cNvSpPr>
          <p:nvPr>
            <p:ph type="title"/>
          </p:nvPr>
        </p:nvSpPr>
        <p:spPr bwMode="auto">
          <a:xfrm>
            <a:off x="1371600" y="57150"/>
            <a:ext cx="7696200" cy="5365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 Pigeonhole Principle</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295400" cy="612872"/>
          </a:xfrm>
          <a:prstGeom prst="rect">
            <a:avLst/>
          </a:prstGeom>
          <a:noFill/>
        </p:spPr>
      </p:pic>
      <p:sp>
        <p:nvSpPr>
          <p:cNvPr id="9" name="Rectangle 9">
            <a:extLst>
              <a:ext uri="{FF2B5EF4-FFF2-40B4-BE49-F238E27FC236}">
                <a16:creationId xmlns:a16="http://schemas.microsoft.com/office/drawing/2014/main" id="{20C939CC-2D20-4F3F-BBEA-3F2DC4D4B3E2}"/>
              </a:ext>
            </a:extLst>
          </p:cNvPr>
          <p:cNvSpPr>
            <a:spLocks noChangeArrowheads="1"/>
          </p:cNvSpPr>
          <p:nvPr/>
        </p:nvSpPr>
        <p:spPr bwMode="auto">
          <a:xfrm>
            <a:off x="838200" y="1173108"/>
            <a:ext cx="7848600"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defRPr/>
            </a:pPr>
            <a:r>
              <a:rPr lang="en-US" sz="1800" dirty="0">
                <a:latin typeface="Times New Roman" pitchFamily="18" charset="0"/>
                <a:cs typeface="Times New Roman" pitchFamily="18" charset="0"/>
              </a:rPr>
              <a:t>Pigeonhole principle is one of the simplest but most useful ideas in mathematics.</a:t>
            </a:r>
          </a:p>
          <a:p>
            <a:pPr>
              <a:spcBef>
                <a:spcPct val="0"/>
              </a:spcBef>
              <a:defRPr/>
            </a:pPr>
            <a:endParaRPr lang="en-US" sz="1800" dirty="0">
              <a:latin typeface="Times New Roman" pitchFamily="18" charset="0"/>
              <a:cs typeface="Times New Roman" pitchFamily="18" charset="0"/>
            </a:endParaRPr>
          </a:p>
          <a:p>
            <a:pPr>
              <a:spcBef>
                <a:spcPct val="0"/>
              </a:spcBef>
              <a:defRPr/>
            </a:pPr>
            <a:r>
              <a:rPr lang="en-US" sz="1800" dirty="0">
                <a:latin typeface="Times New Roman" pitchFamily="18" charset="0"/>
                <a:cs typeface="Times New Roman" pitchFamily="18" charset="0"/>
              </a:rPr>
              <a:t>Type of counting argument, can be used to demonstrate possibly unexpected results.</a:t>
            </a:r>
          </a:p>
          <a:p>
            <a:pPr>
              <a:spcBef>
                <a:spcPct val="0"/>
              </a:spcBef>
              <a:defRPr/>
            </a:pPr>
            <a:endParaRPr lang="en-US" sz="1800" dirty="0">
              <a:latin typeface="Times New Roman" pitchFamily="18" charset="0"/>
              <a:cs typeface="Times New Roman" pitchFamily="18" charset="0"/>
            </a:endParaRPr>
          </a:p>
          <a:p>
            <a:pPr>
              <a:spcBef>
                <a:spcPct val="0"/>
              </a:spcBef>
              <a:defRPr/>
            </a:pPr>
            <a:r>
              <a:rPr lang="en-US" sz="1800" dirty="0">
                <a:latin typeface="Times New Roman" pitchFamily="18" charset="0"/>
                <a:cs typeface="Times New Roman" pitchFamily="18" charset="0"/>
              </a:rPr>
              <a:t>The most straightforward application is to finite sets (such as pigeons and boxes), it is also used with infinite sets that cannot be put into one-to-one correspondence.</a:t>
            </a:r>
            <a:endParaRPr lang="en-US" altLang="en-US" sz="1800" dirty="0">
              <a:latin typeface="Times New Roman" pitchFamily="18" charset="0"/>
              <a:cs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1AE18F-BFF8-4219-BE55-FDFC079679CE}"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a:extLst>
              <a:ext uri="{FF2B5EF4-FFF2-40B4-BE49-F238E27FC236}">
                <a16:creationId xmlns:a16="http://schemas.microsoft.com/office/drawing/2014/main" id="{C74860DA-A19A-4881-BA0B-2007227D32F1}"/>
              </a:ext>
            </a:extLst>
          </p:cNvPr>
          <p:cNvSpPr txBox="1">
            <a:spLocks noGrp="1"/>
          </p:cNvSpPr>
          <p:nvPr>
            <p:ph type="title"/>
          </p:nvPr>
        </p:nvSpPr>
        <p:spPr bwMode="auto">
          <a:xfrm>
            <a:off x="1371600" y="0"/>
            <a:ext cx="7772400" cy="7429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Prerequisite and recap: Pigeonhole Principle</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295400" cy="612872"/>
          </a:xfrm>
          <a:prstGeom prst="rect">
            <a:avLst/>
          </a:prstGeom>
          <a:noFill/>
        </p:spPr>
      </p:pic>
      <p:sp>
        <p:nvSpPr>
          <p:cNvPr id="9" name="Rectangle 9">
            <a:extLst>
              <a:ext uri="{FF2B5EF4-FFF2-40B4-BE49-F238E27FC236}">
                <a16:creationId xmlns:a16="http://schemas.microsoft.com/office/drawing/2014/main" id="{20C939CC-2D20-4F3F-BBEA-3F2DC4D4B3E2}"/>
              </a:ext>
            </a:extLst>
          </p:cNvPr>
          <p:cNvSpPr>
            <a:spLocks noGrp="1" noChangeArrowheads="1"/>
          </p:cNvSpPr>
          <p:nvPr>
            <p:ph idx="1"/>
          </p:nvPr>
        </p:nvSpPr>
        <p:spPr bwMode="auto">
          <a:xfrm>
            <a:off x="457200" y="1047750"/>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Prerequisite</a:t>
            </a:r>
          </a:p>
          <a:p>
            <a:pPr>
              <a:spcBef>
                <a:spcPct val="0"/>
              </a:spcBef>
              <a:defRPr/>
            </a:pPr>
            <a:r>
              <a:rPr lang="en-US" altLang="en-US" sz="1800" dirty="0">
                <a:latin typeface="Times New Roman" pitchFamily="18" charset="0"/>
                <a:cs typeface="Times New Roman" pitchFamily="18" charset="0"/>
              </a:rPr>
              <a:t>Counting techniques like probability and combinations.</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b="1" dirty="0">
                <a:latin typeface="Times New Roman" pitchFamily="18" charset="0"/>
                <a:cs typeface="Times New Roman" pitchFamily="18" charset="0"/>
              </a:rPr>
              <a:t>Recap</a:t>
            </a:r>
          </a:p>
          <a:p>
            <a:pPr>
              <a:spcBef>
                <a:spcPct val="0"/>
              </a:spcBef>
              <a:defRPr/>
            </a:pPr>
            <a:r>
              <a:rPr lang="en-US" altLang="en-US" sz="1800" dirty="0">
                <a:latin typeface="Times New Roman" pitchFamily="18" charset="0"/>
                <a:cs typeface="Times New Roman" pitchFamily="18" charset="0"/>
              </a:rPr>
              <a:t>Proof techniques for solving various counting problems.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085850" y="685800"/>
            <a:ext cx="7258050" cy="3314700"/>
          </a:xfrm>
        </p:spPr>
        <p:txBody>
          <a:bodyPr>
            <a:normAutofit/>
          </a:bodyPr>
          <a:lstStyle/>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Prerequisite</a:t>
            </a:r>
          </a:p>
          <a:p>
            <a:pPr algn="just" eaLnBrk="1" hangingPunct="1"/>
            <a:r>
              <a:rPr lang="en-US" altLang="en-US" sz="1800" dirty="0">
                <a:latin typeface="Times New Roman" panose="02020603050405020304" pitchFamily="18" charset="0"/>
                <a:cs typeface="Times New Roman" panose="02020603050405020304" pitchFamily="18" charset="0"/>
              </a:rPr>
              <a:t>Basic Understanding of mathematical objects and notions such as rational and real number fields.</a:t>
            </a:r>
          </a:p>
          <a:p>
            <a:pPr algn="just" eaLnBrk="1" hangingPunct="1"/>
            <a:r>
              <a:rPr lang="en-US" altLang="en-US" sz="1800" dirty="0">
                <a:latin typeface="Times New Roman" panose="02020603050405020304" pitchFamily="18" charset="0"/>
                <a:cs typeface="Times New Roman" panose="02020603050405020304" pitchFamily="18" charset="0"/>
              </a:rPr>
              <a:t>Idea of surjective, injective and bijective functions.</a:t>
            </a:r>
          </a:p>
          <a:p>
            <a:pPr algn="just" eaLnBrk="1" hangingPunct="1">
              <a:buNone/>
            </a:pPr>
            <a:endParaRPr lang="en-US" altLang="en-US" sz="1800" b="1" dirty="0">
              <a:latin typeface="Times New Roman" panose="02020603050405020304" pitchFamily="18" charset="0"/>
              <a:cs typeface="Times New Roman" panose="02020603050405020304" pitchFamily="18" charset="0"/>
            </a:endParaRPr>
          </a:p>
          <a:p>
            <a:pPr algn="just" eaLnBrk="1" hangingPunct="1">
              <a:buNone/>
            </a:pPr>
            <a:r>
              <a:rPr lang="en-US" altLang="en-US" sz="1800" b="1" dirty="0">
                <a:latin typeface="Times New Roman" panose="02020603050405020304" pitchFamily="18" charset="0"/>
                <a:cs typeface="Times New Roman" panose="02020603050405020304" pitchFamily="18" charset="0"/>
              </a:rPr>
              <a:t>Recap</a:t>
            </a:r>
          </a:p>
          <a:p>
            <a:pPr algn="just"/>
            <a:r>
              <a:rPr lang="en-US" altLang="en-US" sz="1800" dirty="0">
                <a:latin typeface="Times New Roman" panose="02020603050405020304" pitchFamily="18" charset="0"/>
                <a:cs typeface="Times New Roman" panose="02020603050405020304" pitchFamily="18" charset="0"/>
              </a:rPr>
              <a:t>Understanding of Boolean algebra axioms.</a:t>
            </a: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AF577ED0-FC7E-4AF6-A05A-44F5A3EA04F5}" type="datetime1">
              <a:rPr lang="en-US" smtClean="0"/>
              <a:t>8/31/2021</a:t>
            </a:fld>
            <a:endParaRPr lang="en-US" dirty="0"/>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11</a:t>
            </a:fld>
            <a:endParaRPr lang="en-US" altLang="en-US" sz="900" dirty="0">
              <a:solidFill>
                <a:srgbClr val="898989"/>
              </a:solidFill>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 </a:t>
            </a:r>
            <a:r>
              <a:rPr lang="en-US" sz="2400" dirty="0">
                <a:latin typeface="Times New Roman" panose="02020603050405020304" pitchFamily="18" charset="0"/>
                <a:cs typeface="Times New Roman" panose="02020603050405020304" pitchFamily="18" charset="0"/>
              </a:rPr>
              <a:t>(CO1)</a:t>
            </a:r>
            <a:endParaRPr lang="en-US" altLang="en-US" sz="24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636"/>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914650" y="481251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6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5" end="5"/>
                                            </p:txEl>
                                          </p:spTgt>
                                        </p:tgtEl>
                                        <p:attrNameLst>
                                          <p:attrName>style.visibility</p:attrName>
                                        </p:attrNameLst>
                                      </p:cBhvr>
                                      <p:to>
                                        <p:strVal val="visible"/>
                                      </p:to>
                                    </p:set>
                                    <p:anim calcmode="lin" valueType="num">
                                      <p:cBhvr additive="base">
                                        <p:cTn id="25"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8">
                                            <p:txEl>
                                              <p:pRg st="6" end="6"/>
                                            </p:txEl>
                                          </p:spTgt>
                                        </p:tgtEl>
                                        <p:attrNameLst>
                                          <p:attrName>style.visibility</p:attrName>
                                        </p:attrNameLst>
                                      </p:cBhvr>
                                      <p:to>
                                        <p:strVal val="visible"/>
                                      </p:to>
                                    </p:set>
                                    <p:anim calcmode="lin" valueType="num">
                                      <p:cBhvr additive="base">
                                        <p:cTn id="31"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897C27-CE8A-4E51-98F2-A8302958F756}"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1"/>
            <a:ext cx="1295400" cy="612872"/>
          </a:xfrm>
          <a:prstGeom prst="rect">
            <a:avLst/>
          </a:prstGeom>
          <a:noFill/>
        </p:spPr>
      </p:pic>
      <p:sp>
        <p:nvSpPr>
          <p:cNvPr id="8" name="Title 1"/>
          <p:cNvSpPr txBox="1">
            <a:spLocks noGrp="1"/>
          </p:cNvSpPr>
          <p:nvPr>
            <p:ph type="title"/>
          </p:nvPr>
        </p:nvSpPr>
        <p:spPr>
          <a:xfrm>
            <a:off x="1295400" y="0"/>
            <a:ext cx="7848600" cy="59055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Pigeonhole Principle(</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142976" y="642925"/>
            <a:ext cx="7072362" cy="4069556"/>
          </a:xfrm>
        </p:spPr>
        <p:txBody>
          <a:bodyPr>
            <a:noAutofit/>
          </a:bodyPr>
          <a:lstStyle/>
          <a:p>
            <a:r>
              <a:rPr lang="en-US" sz="1400" dirty="0">
                <a:latin typeface="Times New Roman" pitchFamily="18" charset="0"/>
                <a:cs typeface="Times New Roman" pitchFamily="18" charset="0"/>
              </a:rPr>
              <a:t>The Pigeonhole Principle says that if you have more pigeons than pigeonholes, then at least one pigeonhole will get two pigeons.</a:t>
            </a:r>
          </a:p>
          <a:p>
            <a:r>
              <a:rPr lang="en-US" sz="1400" dirty="0">
                <a:latin typeface="Times New Roman" pitchFamily="18" charset="0"/>
                <a:cs typeface="Times New Roman" pitchFamily="18" charset="0"/>
              </a:rPr>
              <a:t>If you have a function from a finite set to a smaller finite set, then the function cannot be one-to-one; in other words, there must be at least two elements in the domain with the same image in the </a:t>
            </a:r>
            <a:r>
              <a:rPr lang="en-US" sz="1400" dirty="0" err="1">
                <a:latin typeface="Times New Roman" pitchFamily="18" charset="0"/>
                <a:cs typeface="Times New Roman" pitchFamily="18" charset="0"/>
              </a:rPr>
              <a:t>codomain</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Theorem :Pigeonhole Principle</a:t>
            </a:r>
          </a:p>
          <a:p>
            <a:r>
              <a:rPr lang="en-US" sz="1400" dirty="0">
                <a:latin typeface="Times New Roman" pitchFamily="18" charset="0"/>
                <a:cs typeface="Times New Roman" pitchFamily="18" charset="0"/>
              </a:rPr>
              <a:t>If f:X→Y .where X and Y are finite sets with |X|&gt;|Y|, then f is not one-to-one.</a:t>
            </a:r>
          </a:p>
        </p:txBody>
      </p:sp>
      <p:pic>
        <p:nvPicPr>
          <p:cNvPr id="10" name="Picture 2"/>
          <p:cNvPicPr>
            <a:picLocks noChangeAspect="1" noChangeArrowheads="1"/>
          </p:cNvPicPr>
          <p:nvPr/>
        </p:nvPicPr>
        <p:blipFill>
          <a:blip r:embed="rId3" cstate="print"/>
          <a:srcRect l="7687" t="37109" r="56992" b="23828"/>
          <a:stretch>
            <a:fillRect/>
          </a:stretch>
        </p:blipFill>
        <p:spPr bwMode="auto">
          <a:xfrm>
            <a:off x="2857488" y="1875230"/>
            <a:ext cx="3446852"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Bottom)">
                                      <p:cBhvr>
                                        <p:cTn id="7" dur="500"/>
                                        <p:tgtEl>
                                          <p:spTgt spid="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slide(fromBottom)">
                                      <p:cBhvr>
                                        <p:cTn id="10" dur="500"/>
                                        <p:tgtEl>
                                          <p:spTgt spid="9">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animEffect transition="in" filter="slide(fromBottom)">
                                      <p:cBhvr>
                                        <p:cTn id="13" dur="500"/>
                                        <p:tgtEl>
                                          <p:spTgt spid="9">
                                            <p:txEl>
                                              <p:pRg st="11" end="11"/>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9">
                                            <p:txEl>
                                              <p:pRg st="12" end="12"/>
                                            </p:txEl>
                                          </p:spTgt>
                                        </p:tgtEl>
                                        <p:attrNameLst>
                                          <p:attrName>style.visibility</p:attrName>
                                        </p:attrNameLst>
                                      </p:cBhvr>
                                      <p:to>
                                        <p:strVal val="visible"/>
                                      </p:to>
                                    </p:set>
                                    <p:animEffect transition="in" filter="slide(fromBottom)">
                                      <p:cBhvr>
                                        <p:cTn id="16"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6ED584-47EB-447D-B466-9322F9D5CC32}"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noGrp="1"/>
          </p:cNvSpPr>
          <p:nvPr>
            <p:ph type="title"/>
          </p:nvPr>
        </p:nvSpPr>
        <p:spPr>
          <a:xfrm>
            <a:off x="1219200" y="-19050"/>
            <a:ext cx="7848600" cy="5333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Pigeonhole Principle Problem(</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295400" cy="612872"/>
          </a:xfrm>
          <a:prstGeom prst="rect">
            <a:avLst/>
          </a:prstGeom>
          <a:noFill/>
        </p:spPr>
      </p:pic>
      <p:pic>
        <p:nvPicPr>
          <p:cNvPr id="9" name="Picture 2"/>
          <p:cNvPicPr>
            <a:picLocks noGrp="1" noChangeAspect="1" noChangeArrowheads="1"/>
          </p:cNvPicPr>
          <p:nvPr>
            <p:ph idx="1"/>
          </p:nvPr>
        </p:nvPicPr>
        <p:blipFill>
          <a:blip r:embed="rId3" cstate="print"/>
          <a:srcRect l="43338" t="42510" r="22612" b="20626"/>
          <a:stretch>
            <a:fillRect/>
          </a:stretch>
        </p:blipFill>
        <p:spPr bwMode="auto">
          <a:xfrm>
            <a:off x="1143001" y="742950"/>
            <a:ext cx="7018760" cy="396240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A68AA9-22D7-4AC6-AE6B-985FD8B6B860}"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a:extLst>
              <a:ext uri="{FF2B5EF4-FFF2-40B4-BE49-F238E27FC236}">
                <a16:creationId xmlns:a16="http://schemas.microsoft.com/office/drawing/2014/main" id="{EE011056-D8F5-489D-9927-C13C433195A4}"/>
              </a:ext>
            </a:extLst>
          </p:cNvPr>
          <p:cNvSpPr txBox="1">
            <a:spLocks noGrp="1"/>
          </p:cNvSpPr>
          <p:nvPr>
            <p:ph type="title"/>
          </p:nvPr>
        </p:nvSpPr>
        <p:spPr bwMode="auto">
          <a:xfrm>
            <a:off x="1600200" y="-19050"/>
            <a:ext cx="7543800" cy="6127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Generalized Pigeonhole Principle </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Rectangle 8">
            <a:extLst>
              <a:ext uri="{FF2B5EF4-FFF2-40B4-BE49-F238E27FC236}">
                <a16:creationId xmlns:a16="http://schemas.microsoft.com/office/drawing/2014/main" id="{F8A8983F-CA07-468A-A8E9-C36A90B710A4}"/>
              </a:ext>
            </a:extLst>
          </p:cNvPr>
          <p:cNvSpPr>
            <a:spLocks noChangeArrowheads="1"/>
          </p:cNvSpPr>
          <p:nvPr/>
        </p:nvSpPr>
        <p:spPr bwMode="auto">
          <a:xfrm>
            <a:off x="1303711" y="795049"/>
            <a:ext cx="6911627" cy="39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sz="1600" b="1" dirty="0">
                <a:latin typeface="Times New Roman" pitchFamily="18" charset="0"/>
                <a:cs typeface="Times New Roman" pitchFamily="18" charset="0"/>
              </a:rPr>
              <a:t>Extended Pigeonhole Principle (EPP): </a:t>
            </a:r>
            <a:r>
              <a:rPr lang="en-US" sz="1600" dirty="0">
                <a:latin typeface="Times New Roman" pitchFamily="18" charset="0"/>
                <a:cs typeface="Times New Roman" pitchFamily="18" charset="0"/>
              </a:rPr>
              <a:t>If nk+1 objects are placed in n boxes, then one of the boxes must contain at least k+1 objects.</a:t>
            </a:r>
          </a:p>
          <a:p>
            <a:pPr algn="just">
              <a:spcBef>
                <a:spcPct val="0"/>
              </a:spcBef>
              <a:defRPr/>
            </a:pPr>
            <a:r>
              <a:rPr lang="en-US" sz="1600" b="1" dirty="0">
                <a:latin typeface="Times New Roman" pitchFamily="18" charset="0"/>
                <a:cs typeface="Times New Roman" pitchFamily="18" charset="0"/>
              </a:rPr>
              <a:t>Generalized Pigeonhole Principle (GPP): </a:t>
            </a:r>
            <a:r>
              <a:rPr lang="en-US" sz="1600" dirty="0">
                <a:latin typeface="Times New Roman" pitchFamily="18" charset="0"/>
                <a:cs typeface="Times New Roman" pitchFamily="18" charset="0"/>
              </a:rPr>
              <a:t>If </a:t>
            </a:r>
            <a:r>
              <a:rPr lang="en-US" sz="1600" dirty="0" err="1">
                <a:latin typeface="Times New Roman" pitchFamily="18" charset="0"/>
                <a:cs typeface="Times New Roman" pitchFamily="18" charset="0"/>
              </a:rPr>
              <a:t>nk+s</a:t>
            </a:r>
            <a:r>
              <a:rPr lang="en-US" sz="1600" dirty="0">
                <a:latin typeface="Times New Roman" pitchFamily="18" charset="0"/>
                <a:cs typeface="Times New Roman" pitchFamily="18" charset="0"/>
              </a:rPr>
              <a:t> or more objects are placed in n boxes, then for each 0 ≤ m ≤ n there exist m boxes with a total of at least </a:t>
            </a:r>
            <a:r>
              <a:rPr lang="en-US" sz="1600" dirty="0" err="1">
                <a:latin typeface="Times New Roman" pitchFamily="18" charset="0"/>
                <a:cs typeface="Times New Roman" pitchFamily="18" charset="0"/>
              </a:rPr>
              <a:t>mk</a:t>
            </a:r>
            <a:r>
              <a:rPr lang="en-US" sz="1600" dirty="0">
                <a:latin typeface="Times New Roman" pitchFamily="18" charset="0"/>
                <a:cs typeface="Times New Roman" pitchFamily="18" charset="0"/>
              </a:rPr>
              <a:t> + min(</a:t>
            </a:r>
            <a:r>
              <a:rPr lang="en-US" sz="1600" dirty="0" err="1">
                <a:latin typeface="Times New Roman" pitchFamily="18" charset="0"/>
                <a:cs typeface="Times New Roman" pitchFamily="18" charset="0"/>
              </a:rPr>
              <a:t>s,m</a:t>
            </a:r>
            <a:r>
              <a:rPr lang="en-US" sz="1600" dirty="0">
                <a:latin typeface="Times New Roman" pitchFamily="18" charset="0"/>
                <a:cs typeface="Times New Roman" pitchFamily="18" charset="0"/>
              </a:rPr>
              <a:t>) objects</a:t>
            </a:r>
          </a:p>
          <a:p>
            <a:pPr algn="just"/>
            <a:r>
              <a:rPr lang="en-US" altLang="en-US" sz="1600" b="1" dirty="0">
                <a:latin typeface="Times New Roman" pitchFamily="18" charset="0"/>
                <a:cs typeface="Times New Roman" pitchFamily="18" charset="0"/>
              </a:rPr>
              <a:t>Example: </a:t>
            </a:r>
            <a:r>
              <a:rPr lang="en-US" sz="1600" dirty="0">
                <a:latin typeface="Times New Roman" pitchFamily="18" charset="0"/>
                <a:cs typeface="Times New Roman" pitchFamily="18" charset="0"/>
              </a:rPr>
              <a:t>There are 42 students who are to share 12 computers. Each student uses exactly one computer and no computer is used by more than six students. Then at least five computers are used by three or more students.</a:t>
            </a:r>
          </a:p>
          <a:p>
            <a:pPr algn="just"/>
            <a:r>
              <a:rPr lang="en-US" sz="1600" dirty="0">
                <a:latin typeface="Times New Roman" pitchFamily="18" charset="0"/>
                <a:cs typeface="Times New Roman" pitchFamily="18" charset="0"/>
              </a:rPr>
              <a:t>If we removed the condition that no computer is used by more than six students, then the conclusion is not necessarily true anymore. However, GPP can be used to prove the following statement:</a:t>
            </a:r>
          </a:p>
          <a:p>
            <a:pPr algn="just"/>
            <a:r>
              <a:rPr lang="en-US" sz="1600" dirty="0">
                <a:latin typeface="Times New Roman" pitchFamily="18" charset="0"/>
                <a:cs typeface="Times New Roman" pitchFamily="18" charset="0"/>
              </a:rPr>
              <a:t>There are 42 students who are to share 12 computers. Each student uses exactly one computer. Then there are five computers that are used by a total of 20 or more students and there are five computers used by a total of at most 15 students.</a:t>
            </a:r>
          </a:p>
          <a:p>
            <a:pPr algn="just">
              <a:spcBef>
                <a:spcPct val="0"/>
              </a:spcBef>
              <a:defRPr/>
            </a:pPr>
            <a:endParaRPr lang="en-US" altLang="en-US" sz="1600"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98BEEA-B28B-4FBB-8664-99A770BE1A7A}"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113</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7620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D24B24D9-E59F-411C-A872-9605A1A3980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Objectives of  Topic: Recurrence Relation</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0">
            <a:extLst>
              <a:ext uri="{FF2B5EF4-FFF2-40B4-BE49-F238E27FC236}">
                <a16:creationId xmlns:a16="http://schemas.microsoft.com/office/drawing/2014/main" id="{A14195EF-CA0B-498A-BF66-74BC1F5D1FA4}"/>
              </a:ext>
            </a:extLst>
          </p:cNvPr>
          <p:cNvSpPr>
            <a:spLocks noChangeArrowheads="1"/>
          </p:cNvSpPr>
          <p:nvPr/>
        </p:nvSpPr>
        <p:spPr bwMode="auto">
          <a:xfrm>
            <a:off x="1410868" y="881702"/>
            <a:ext cx="680447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sz="1800" dirty="0">
                <a:latin typeface="Times New Roman" pitchFamily="18" charset="0"/>
                <a:cs typeface="Times New Roman" pitchFamily="18" charset="0"/>
              </a:rPr>
              <a:t> Implementation of recursive techniques that can derive sequences and be useful for solving counting problems.cc</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689061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7481AE-8FD7-436B-8FD6-1439C7C1351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114</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Rectangle 10">
            <a:extLst>
              <a:ext uri="{FF2B5EF4-FFF2-40B4-BE49-F238E27FC236}">
                <a16:creationId xmlns:a16="http://schemas.microsoft.com/office/drawing/2014/main" id="{A14195EF-CA0B-498A-BF66-74BC1F5D1FA4}"/>
              </a:ext>
            </a:extLst>
          </p:cNvPr>
          <p:cNvSpPr>
            <a:spLocks noChangeArrowheads="1"/>
          </p:cNvSpPr>
          <p:nvPr/>
        </p:nvSpPr>
        <p:spPr bwMode="auto">
          <a:xfrm>
            <a:off x="1410868" y="742951"/>
            <a:ext cx="6697313"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buNone/>
              <a:defRPr/>
            </a:pPr>
            <a:r>
              <a:rPr lang="en-US" altLang="en-US" sz="1800" b="1" dirty="0">
                <a:latin typeface="Times New Roman" pitchFamily="18" charset="0"/>
                <a:cs typeface="Times New Roman" pitchFamily="18" charset="0"/>
              </a:rPr>
              <a:t>Prerequisite</a:t>
            </a:r>
          </a:p>
          <a:p>
            <a:pPr algn="just">
              <a:spcBef>
                <a:spcPct val="0"/>
              </a:spcBef>
              <a:defRPr/>
            </a:pPr>
            <a:r>
              <a:rPr lang="en-US" altLang="en-US" sz="1800" dirty="0">
                <a:latin typeface="Times New Roman" pitchFamily="18" charset="0"/>
                <a:cs typeface="Times New Roman" pitchFamily="18" charset="0"/>
              </a:rPr>
              <a:t>Counting problems.</a:t>
            </a:r>
          </a:p>
          <a:p>
            <a:pPr algn="just">
              <a:spcBef>
                <a:spcPct val="0"/>
              </a:spcBef>
              <a:defRPr/>
            </a:pPr>
            <a:endParaRPr lang="en-US" altLang="en-US" sz="1800" dirty="0">
              <a:latin typeface="Times New Roman" pitchFamily="18" charset="0"/>
              <a:cs typeface="Times New Roman" pitchFamily="18" charset="0"/>
            </a:endParaRPr>
          </a:p>
          <a:p>
            <a:pPr algn="just">
              <a:spcBef>
                <a:spcPct val="0"/>
              </a:spcBef>
              <a:buNone/>
              <a:defRPr/>
            </a:pPr>
            <a:r>
              <a:rPr lang="en-US" altLang="en-US" sz="1800" b="1" dirty="0">
                <a:latin typeface="Times New Roman" pitchFamily="18" charset="0"/>
                <a:cs typeface="Times New Roman" pitchFamily="18" charset="0"/>
              </a:rPr>
              <a:t>Recap</a:t>
            </a:r>
          </a:p>
          <a:p>
            <a:pPr algn="just">
              <a:spcBef>
                <a:spcPct val="0"/>
              </a:spcBef>
              <a:defRPr/>
            </a:pPr>
            <a:r>
              <a:rPr lang="en-US" altLang="en-US" sz="1800" dirty="0">
                <a:latin typeface="Times New Roman" pitchFamily="18" charset="0"/>
                <a:cs typeface="Times New Roman" pitchFamily="18" charset="0"/>
              </a:rPr>
              <a:t>Problem solving using probability and combination.</a:t>
            </a:r>
          </a:p>
        </p:txBody>
      </p:sp>
      <p:sp>
        <p:nvSpPr>
          <p:cNvPr id="13" name="Title 1">
            <a:extLst>
              <a:ext uri="{FF2B5EF4-FFF2-40B4-BE49-F238E27FC236}">
                <a16:creationId xmlns:a16="http://schemas.microsoft.com/office/drawing/2014/main" id="{D24B24D9-E59F-411C-A872-9605A1A3980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Prerequisite and recap: Recurrence Relation</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Tree>
    <p:extLst>
      <p:ext uri="{BB962C8B-B14F-4D97-AF65-F5344CB8AC3E}">
        <p14:creationId xmlns:p14="http://schemas.microsoft.com/office/powerpoint/2010/main" val="9631209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DB2B9-9A43-4618-AED9-8981F9FE2507}"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115</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Recurrence Relation</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1142976" y="693256"/>
            <a:ext cx="7179519" cy="4501232"/>
          </a:xfrm>
          <a:prstGeom prst="rect">
            <a:avLst/>
          </a:prstGeom>
        </p:spPr>
        <p:txBody>
          <a:bodyPr wrap="square" lIns="68580" tIns="34290" rIns="68580" bIns="34290">
            <a:spAutoFit/>
          </a:bodyPr>
          <a:lstStyle/>
          <a:p>
            <a:pPr algn="just"/>
            <a:r>
              <a:rPr lang="en-US" sz="1600" dirty="0">
                <a:latin typeface="Times New Roman" pitchFamily="18" charset="0"/>
                <a:cs typeface="Times New Roman" pitchFamily="18" charset="0"/>
              </a:rPr>
              <a:t>A recurrence relation is a functional relation between the independent variable x, dependent variable f(x) and the differences of various order of f (x). A recurrence relation is also called a difference equation, and we will use these two terms interchangeably.</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Example1:</a:t>
            </a:r>
            <a:r>
              <a:rPr lang="en-US" sz="1600" dirty="0">
                <a:latin typeface="Times New Roman" pitchFamily="18" charset="0"/>
                <a:cs typeface="Times New Roman" pitchFamily="18" charset="0"/>
              </a:rPr>
              <a:t> The equation f (x + 3h) + 3f (x + 2h) + 6f (x + h) + 9f (x) = 0 is a recurrence relation.</a:t>
            </a:r>
          </a:p>
          <a:p>
            <a:pPr algn="just"/>
            <a:r>
              <a:rPr lang="en-US" sz="1600" dirty="0">
                <a:latin typeface="Times New Roman" pitchFamily="18" charset="0"/>
                <a:cs typeface="Times New Roman" pitchFamily="18" charset="0"/>
              </a:rPr>
              <a:t>It can also be written as </a:t>
            </a:r>
            <a:r>
              <a:rPr lang="pt-BR" sz="1600" dirty="0">
                <a:latin typeface="Times New Roman" pitchFamily="18" charset="0"/>
                <a:cs typeface="Times New Roman" pitchFamily="18" charset="0"/>
              </a:rPr>
              <a:t>a</a:t>
            </a:r>
            <a:r>
              <a:rPr lang="pt-BR" sz="1600" baseline="-25000" dirty="0">
                <a:latin typeface="Times New Roman" pitchFamily="18" charset="0"/>
                <a:cs typeface="Times New Roman" pitchFamily="18" charset="0"/>
              </a:rPr>
              <a:t>r+3</a:t>
            </a:r>
            <a:r>
              <a:rPr lang="pt-BR" sz="1600" dirty="0">
                <a:latin typeface="Times New Roman" pitchFamily="18" charset="0"/>
                <a:cs typeface="Times New Roman" pitchFamily="18" charset="0"/>
              </a:rPr>
              <a:t> + 3a</a:t>
            </a:r>
            <a:r>
              <a:rPr lang="pt-BR" sz="1600" baseline="-25000" dirty="0">
                <a:latin typeface="Times New Roman" pitchFamily="18" charset="0"/>
                <a:cs typeface="Times New Roman" pitchFamily="18" charset="0"/>
              </a:rPr>
              <a:t>r+2</a:t>
            </a:r>
            <a:r>
              <a:rPr lang="pt-BR" sz="1600" dirty="0">
                <a:latin typeface="Times New Roman" pitchFamily="18" charset="0"/>
                <a:cs typeface="Times New Roman" pitchFamily="18" charset="0"/>
              </a:rPr>
              <a:t> + 6a</a:t>
            </a:r>
            <a:r>
              <a:rPr lang="pt-BR" sz="1600" baseline="-25000" dirty="0">
                <a:latin typeface="Times New Roman" pitchFamily="18" charset="0"/>
                <a:cs typeface="Times New Roman" pitchFamily="18" charset="0"/>
              </a:rPr>
              <a:t>r+1</a:t>
            </a:r>
            <a:r>
              <a:rPr lang="pt-BR" sz="1600" dirty="0">
                <a:latin typeface="Times New Roman" pitchFamily="18" charset="0"/>
                <a:cs typeface="Times New Roman" pitchFamily="18" charset="0"/>
              </a:rPr>
              <a:t> + 9a</a:t>
            </a:r>
            <a:r>
              <a:rPr lang="pt-BR" sz="1600" baseline="-25000" dirty="0">
                <a:latin typeface="Times New Roman" pitchFamily="18" charset="0"/>
                <a:cs typeface="Times New Roman" pitchFamily="18" charset="0"/>
              </a:rPr>
              <a:t>r</a:t>
            </a:r>
            <a:r>
              <a:rPr lang="pt-BR" sz="1600" dirty="0">
                <a:latin typeface="Times New Roman" pitchFamily="18" charset="0"/>
                <a:cs typeface="Times New Roman" pitchFamily="18" charset="0"/>
              </a:rPr>
              <a:t> = 0 </a:t>
            </a:r>
          </a:p>
          <a:p>
            <a:pPr algn="just"/>
            <a:endParaRPr lang="pt-BR" sz="1600" dirty="0">
              <a:latin typeface="Times New Roman" pitchFamily="18" charset="0"/>
              <a:cs typeface="Times New Roman" pitchFamily="18" charset="0"/>
            </a:endParaRPr>
          </a:p>
          <a:p>
            <a:pPr algn="just">
              <a:spcBef>
                <a:spcPct val="0"/>
              </a:spcBef>
              <a:defRPr/>
            </a:pPr>
            <a:r>
              <a:rPr lang="en-US" altLang="en-US" sz="1600" dirty="0">
                <a:latin typeface="Times New Roman" pitchFamily="18" charset="0"/>
                <a:cs typeface="Times New Roman" pitchFamily="18" charset="0"/>
              </a:rPr>
              <a:t>A recurrence relation is an equation that recursively defines a sequence where the next term is a function of the previous terms. First few term are called initial condition of recurrence relation</a:t>
            </a:r>
          </a:p>
          <a:p>
            <a:pPr algn="just">
              <a:spcBef>
                <a:spcPct val="0"/>
              </a:spcBef>
              <a:defRPr/>
            </a:pPr>
            <a:endParaRPr lang="en-US" altLang="en-US" sz="1600" b="1" dirty="0">
              <a:latin typeface="Times New Roman" pitchFamily="18" charset="0"/>
              <a:cs typeface="Times New Roman" pitchFamily="18" charset="0"/>
            </a:endParaRPr>
          </a:p>
          <a:p>
            <a:pPr algn="just">
              <a:spcBef>
                <a:spcPct val="0"/>
              </a:spcBef>
              <a:defRPr/>
            </a:pPr>
            <a:r>
              <a:rPr lang="en-US" altLang="en-US" sz="1600" b="1" dirty="0">
                <a:latin typeface="Times New Roman" pitchFamily="18" charset="0"/>
                <a:cs typeface="Times New Roman" pitchFamily="18" charset="0"/>
              </a:rPr>
              <a:t>Example 1 </a:t>
            </a:r>
            <a:r>
              <a:rPr lang="en-US" altLang="en-US" sz="1600" dirty="0">
                <a:latin typeface="Times New Roman" pitchFamily="18" charset="0"/>
                <a:cs typeface="Times New Roman" pitchFamily="18" charset="0"/>
              </a:rPr>
              <a:t>  Fibonacci series   F</a:t>
            </a:r>
            <a:r>
              <a:rPr lang="en-US" altLang="en-US" sz="1600" baseline="-25000" dirty="0">
                <a:latin typeface="Times New Roman" pitchFamily="18" charset="0"/>
                <a:cs typeface="Times New Roman" pitchFamily="18" charset="0"/>
              </a:rPr>
              <a:t>n</a:t>
            </a:r>
            <a:r>
              <a:rPr lang="en-US" altLang="en-US" sz="1600" dirty="0">
                <a:latin typeface="Times New Roman" pitchFamily="18" charset="0"/>
                <a:cs typeface="Times New Roman" pitchFamily="18" charset="0"/>
              </a:rPr>
              <a:t> = F</a:t>
            </a:r>
            <a:r>
              <a:rPr lang="en-US" altLang="en-US" sz="1600" baseline="-25000" dirty="0">
                <a:latin typeface="Times New Roman" pitchFamily="18" charset="0"/>
                <a:cs typeface="Times New Roman" pitchFamily="18" charset="0"/>
              </a:rPr>
              <a:t>n−1</a:t>
            </a:r>
            <a:r>
              <a:rPr lang="en-US" altLang="en-US" sz="1600" dirty="0">
                <a:latin typeface="Times New Roman" pitchFamily="18" charset="0"/>
                <a:cs typeface="Times New Roman" pitchFamily="18" charset="0"/>
              </a:rPr>
              <a:t>+ F</a:t>
            </a:r>
            <a:r>
              <a:rPr lang="en-US" altLang="en-US" sz="1600" baseline="-25000" dirty="0">
                <a:latin typeface="Times New Roman" pitchFamily="18" charset="0"/>
                <a:cs typeface="Times New Roman" pitchFamily="18" charset="0"/>
              </a:rPr>
              <a:t>n−2</a:t>
            </a:r>
          </a:p>
          <a:p>
            <a:pPr algn="just">
              <a:spcBef>
                <a:spcPct val="0"/>
              </a:spcBef>
              <a:defRPr/>
            </a:pPr>
            <a:endParaRPr lang="en-US" altLang="en-US" sz="1600" b="1" dirty="0">
              <a:latin typeface="Times New Roman" pitchFamily="18" charset="0"/>
              <a:cs typeface="Times New Roman" pitchFamily="18" charset="0"/>
            </a:endParaRPr>
          </a:p>
          <a:p>
            <a:pPr algn="just">
              <a:spcBef>
                <a:spcPct val="0"/>
              </a:spcBef>
              <a:defRPr/>
            </a:pPr>
            <a:r>
              <a:rPr lang="en-US" altLang="en-US" sz="1600" b="1" dirty="0">
                <a:latin typeface="Times New Roman" pitchFamily="18" charset="0"/>
                <a:cs typeface="Times New Roman" pitchFamily="18" charset="0"/>
              </a:rPr>
              <a:t>Example 2 </a:t>
            </a:r>
            <a:r>
              <a:rPr lang="en-US" altLang="en-US" sz="1600" dirty="0">
                <a:latin typeface="Times New Roman" pitchFamily="18" charset="0"/>
                <a:cs typeface="Times New Roman" pitchFamily="18" charset="0"/>
              </a:rPr>
              <a:t>a</a:t>
            </a:r>
            <a:r>
              <a:rPr lang="en-US" altLang="en-US" sz="1600" baseline="-25000" dirty="0">
                <a:latin typeface="Times New Roman" pitchFamily="18" charset="0"/>
                <a:cs typeface="Times New Roman" pitchFamily="18" charset="0"/>
              </a:rPr>
              <a:t>n</a:t>
            </a:r>
            <a:r>
              <a:rPr lang="en-US" altLang="en-US" sz="1600" dirty="0">
                <a:latin typeface="Times New Roman" pitchFamily="18" charset="0"/>
                <a:cs typeface="Times New Roman" pitchFamily="18" charset="0"/>
              </a:rPr>
              <a:t> = a</a:t>
            </a:r>
            <a:r>
              <a:rPr lang="en-US" altLang="en-US" sz="1600" baseline="-25000" dirty="0">
                <a:latin typeface="Times New Roman" pitchFamily="18" charset="0"/>
                <a:cs typeface="Times New Roman" pitchFamily="18" charset="0"/>
              </a:rPr>
              <a:t>n−1</a:t>
            </a:r>
            <a:r>
              <a:rPr lang="en-US" altLang="en-US" sz="1600" dirty="0">
                <a:latin typeface="Times New Roman" pitchFamily="18" charset="0"/>
                <a:cs typeface="Times New Roman" pitchFamily="18" charset="0"/>
              </a:rPr>
              <a:t>+ 2     with a</a:t>
            </a:r>
            <a:r>
              <a:rPr lang="en-US" altLang="en-US" sz="1600" baseline="-25000" dirty="0">
                <a:latin typeface="Times New Roman" pitchFamily="18" charset="0"/>
                <a:cs typeface="Times New Roman" pitchFamily="18" charset="0"/>
              </a:rPr>
              <a:t>0</a:t>
            </a:r>
            <a:r>
              <a:rPr lang="en-US" altLang="en-US" sz="1600" dirty="0">
                <a:latin typeface="Times New Roman" pitchFamily="18" charset="0"/>
                <a:cs typeface="Times New Roman" pitchFamily="18" charset="0"/>
              </a:rPr>
              <a:t> = 1</a:t>
            </a:r>
          </a:p>
          <a:p>
            <a:pPr algn="just"/>
            <a:endParaRPr lang="pt-BR" sz="1600" dirty="0">
              <a:latin typeface="Times New Roman" pitchFamily="18" charset="0"/>
              <a:cs typeface="Times New Roman" pitchFamily="18" charset="0"/>
            </a:endParaRPr>
          </a:p>
          <a:p>
            <a:pPr algn="just"/>
            <a:endParaRPr lang="en-US" sz="1600" dirty="0"/>
          </a:p>
        </p:txBody>
      </p:sp>
    </p:spTree>
    <p:extLst>
      <p:ext uri="{BB962C8B-B14F-4D97-AF65-F5344CB8AC3E}">
        <p14:creationId xmlns:p14="http://schemas.microsoft.com/office/powerpoint/2010/main" val="13285855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48368E-D197-4F68-A66D-043F9F4BE660}"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116</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108585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Order &amp; Degree of Recurrence Relation</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35819" y="693257"/>
            <a:ext cx="7286676" cy="3947234"/>
          </a:xfrm>
          <a:prstGeom prst="rect">
            <a:avLst/>
          </a:prstGeom>
        </p:spPr>
        <p:txBody>
          <a:bodyPr wrap="square" lIns="68580" tIns="34290" rIns="68580" bIns="34290">
            <a:spAutoFit/>
          </a:bodyPr>
          <a:lstStyle/>
          <a:p>
            <a:pPr algn="just"/>
            <a:r>
              <a:rPr lang="en-US" sz="1800" b="1" dirty="0">
                <a:latin typeface="Times New Roman" pitchFamily="18" charset="0"/>
                <a:cs typeface="Times New Roman" pitchFamily="18" charset="0"/>
              </a:rPr>
              <a:t>Order of the Recurrence Relation:</a:t>
            </a:r>
          </a:p>
          <a:p>
            <a:pPr algn="just"/>
            <a:r>
              <a:rPr lang="en-US" sz="1800" dirty="0">
                <a:latin typeface="Times New Roman" pitchFamily="18" charset="0"/>
                <a:cs typeface="Times New Roman" pitchFamily="18" charset="0"/>
              </a:rPr>
              <a:t>The order of the recurrence relation or difference equation is defined to be the difference between the highest and lowest subscripts of f(x) or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k</a:t>
            </a:r>
            <a:r>
              <a:rPr lang="en-US" sz="1800" dirty="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13a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+20a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=0 is a first order recurrence relation.</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8f (x) + 4f (x + 1) + 8f (x+2) = k (x)</a:t>
            </a: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Degree of the Difference Equation:</a:t>
            </a:r>
          </a:p>
          <a:p>
            <a:pPr algn="just"/>
            <a:r>
              <a:rPr lang="en-US" sz="1800" dirty="0">
                <a:latin typeface="Times New Roman" pitchFamily="18" charset="0"/>
                <a:cs typeface="Times New Roman" pitchFamily="18" charset="0"/>
              </a:rPr>
              <a:t>The degree of a difference equation is defined to be the highest power of f (x) or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k</a:t>
            </a: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y</a:t>
            </a:r>
            <a:r>
              <a:rPr lang="en-US" sz="1800" baseline="30000" dirty="0">
                <a:latin typeface="Times New Roman" pitchFamily="18" charset="0"/>
                <a:cs typeface="Times New Roman" pitchFamily="18" charset="0"/>
              </a:rPr>
              <a:t>3</a:t>
            </a:r>
            <a:r>
              <a:rPr lang="en-US" sz="1800" baseline="-25000" dirty="0">
                <a:latin typeface="Times New Roman" pitchFamily="18" charset="0"/>
                <a:cs typeface="Times New Roman" pitchFamily="18" charset="0"/>
              </a:rPr>
              <a:t>k+3</a:t>
            </a:r>
            <a:r>
              <a:rPr lang="en-US" sz="1800" dirty="0">
                <a:latin typeface="Times New Roman" pitchFamily="18" charset="0"/>
                <a:cs typeface="Times New Roman" pitchFamily="18" charset="0"/>
              </a:rPr>
              <a:t>+2y</a:t>
            </a:r>
            <a:r>
              <a:rPr lang="en-US" sz="1800" baseline="30000" dirty="0">
                <a:latin typeface="Times New Roman" pitchFamily="18" charset="0"/>
                <a:cs typeface="Times New Roman" pitchFamily="18" charset="0"/>
              </a:rPr>
              <a:t>2</a:t>
            </a:r>
            <a:r>
              <a:rPr lang="en-US" sz="1800" baseline="-25000" dirty="0">
                <a:latin typeface="Times New Roman" pitchFamily="18" charset="0"/>
                <a:cs typeface="Times New Roman" pitchFamily="18" charset="0"/>
              </a:rPr>
              <a:t>k+2</a:t>
            </a:r>
            <a:r>
              <a:rPr lang="en-US" sz="1800" dirty="0">
                <a:latin typeface="Times New Roman" pitchFamily="18" charset="0"/>
                <a:cs typeface="Times New Roman" pitchFamily="18" charset="0"/>
              </a:rPr>
              <a:t>+2y</a:t>
            </a:r>
            <a:r>
              <a:rPr lang="en-US" sz="1800" baseline="-25000" dirty="0">
                <a:latin typeface="Times New Roman" pitchFamily="18" charset="0"/>
                <a:cs typeface="Times New Roman" pitchFamily="18" charset="0"/>
              </a:rPr>
              <a:t>k+1</a:t>
            </a:r>
            <a:r>
              <a:rPr lang="en-US" sz="1800" dirty="0">
                <a:latin typeface="Times New Roman" pitchFamily="18" charset="0"/>
                <a:cs typeface="Times New Roman" pitchFamily="18" charset="0"/>
              </a:rPr>
              <a:t>=0 has the degree 3, as the highest power of </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k</a:t>
            </a:r>
            <a:r>
              <a:rPr lang="en-US" sz="1800" dirty="0">
                <a:latin typeface="Times New Roman" pitchFamily="18" charset="0"/>
                <a:cs typeface="Times New Roman" pitchFamily="18" charset="0"/>
              </a:rPr>
              <a:t> is 3.</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a</a:t>
            </a:r>
            <a:r>
              <a:rPr lang="en-US" sz="1800" baseline="30000" dirty="0">
                <a:latin typeface="Times New Roman" pitchFamily="18" charset="0"/>
                <a:cs typeface="Times New Roman" pitchFamily="18" charset="0"/>
              </a:rPr>
              <a:t>4</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+3a</a:t>
            </a:r>
            <a:r>
              <a:rPr lang="en-US" sz="1800" baseline="30000" dirty="0">
                <a:latin typeface="Times New Roman" pitchFamily="18" charset="0"/>
                <a:cs typeface="Times New Roman" pitchFamily="18" charset="0"/>
              </a:rPr>
              <a:t>3</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+6a</a:t>
            </a:r>
            <a:r>
              <a:rPr lang="en-US" sz="1800" baseline="30000" dirty="0">
                <a:latin typeface="Times New Roman" pitchFamily="18" charset="0"/>
                <a:cs typeface="Times New Roman" pitchFamily="18" charset="0"/>
              </a:rPr>
              <a:t>2</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r-3</a:t>
            </a:r>
            <a:r>
              <a:rPr lang="en-US" sz="1800" dirty="0">
                <a:latin typeface="Times New Roman" pitchFamily="18" charset="0"/>
                <a:cs typeface="Times New Roman" pitchFamily="18" charset="0"/>
              </a:rPr>
              <a:t> =0 has the degree 4, as the highest power of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is 4.</a:t>
            </a:r>
          </a:p>
          <a:p>
            <a:pPr algn="just"/>
            <a:endParaRPr lang="en-US" sz="1800" dirty="0"/>
          </a:p>
        </p:txBody>
      </p:sp>
    </p:spTree>
    <p:extLst>
      <p:ext uri="{BB962C8B-B14F-4D97-AF65-F5344CB8AC3E}">
        <p14:creationId xmlns:p14="http://schemas.microsoft.com/office/powerpoint/2010/main" val="1522288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465C0A-3AD6-44BF-97D3-0CDFB35B9079}"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117</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01631DD2-D55E-4B81-9AC9-A343C6A278F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
            <a:extLst>
              <a:ext uri="{FF2B5EF4-FFF2-40B4-BE49-F238E27FC236}">
                <a16:creationId xmlns:a16="http://schemas.microsoft.com/office/drawing/2014/main" id="{FF5F22D8-ECB2-459A-A745-8A3CCB6B5369}"/>
              </a:ext>
            </a:extLst>
          </p:cNvPr>
          <p:cNvSpPr>
            <a:spLocks noChangeArrowheads="1"/>
          </p:cNvSpPr>
          <p:nvPr/>
        </p:nvSpPr>
        <p:spPr bwMode="auto">
          <a:xfrm>
            <a:off x="1410869" y="589346"/>
            <a:ext cx="6965205" cy="394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spcBef>
                <a:spcPct val="0"/>
              </a:spcBef>
              <a:defRPr/>
            </a:pPr>
            <a:r>
              <a:rPr lang="en-US" altLang="en-US" sz="1800" dirty="0">
                <a:solidFill>
                  <a:srgbClr val="000000"/>
                </a:solidFill>
                <a:latin typeface="Times New Roman" pitchFamily="18" charset="0"/>
                <a:cs typeface="Times New Roman" pitchFamily="18" charset="0"/>
              </a:rPr>
              <a:t>A linear recurrence equation of degree k or order k is a recurrence equation which is in the format </a:t>
            </a:r>
          </a:p>
          <a:p>
            <a:pPr algn="just">
              <a:spcBef>
                <a:spcPct val="0"/>
              </a:spcBef>
              <a:buNone/>
              <a:defRPr/>
            </a:pPr>
            <a:r>
              <a:rPr lang="en-US" altLang="en-US" sz="1800" dirty="0" err="1">
                <a:latin typeface="Times New Roman" pitchFamily="18" charset="0"/>
                <a:cs typeface="Times New Roman" pitchFamily="18" charset="0"/>
              </a:rPr>
              <a:t>x</a:t>
            </a:r>
            <a:r>
              <a:rPr lang="en-US" altLang="en-US" sz="1800" baseline="-25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3</a:t>
            </a:r>
            <a:r>
              <a:rPr lang="en-US" altLang="en-US" sz="1800" dirty="0">
                <a:latin typeface="Times New Roman" pitchFamily="18" charset="0"/>
                <a:cs typeface="Times New Roman" pitchFamily="18" charset="0"/>
              </a:rPr>
              <a:t>x</a:t>
            </a:r>
            <a:r>
              <a:rPr lang="en-US" altLang="en-US" sz="1800" baseline="-25000" dirty="0">
                <a:latin typeface="Times New Roman" pitchFamily="18" charset="0"/>
                <a:cs typeface="Times New Roman" pitchFamily="18" charset="0"/>
              </a:rPr>
              <a:t>n−3</a:t>
            </a:r>
            <a:r>
              <a:rPr lang="en-US" altLang="en-US" sz="1800" dirty="0">
                <a:latin typeface="Times New Roman" pitchFamily="18" charset="0"/>
                <a:cs typeface="Times New Roman" pitchFamily="18" charset="0"/>
              </a:rPr>
              <a:t>+…..+</a:t>
            </a:r>
            <a:r>
              <a:rPr lang="en-US" altLang="en-US" sz="1800" dirty="0" err="1">
                <a:latin typeface="Times New Roman" pitchFamily="18" charset="0"/>
                <a:cs typeface="Times New Roman" pitchFamily="18" charset="0"/>
              </a:rPr>
              <a:t>A</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x</a:t>
            </a:r>
            <a:r>
              <a:rPr lang="en-US" altLang="en-US" sz="1800" baseline="-25000" dirty="0" err="1">
                <a:latin typeface="Times New Roman" pitchFamily="18" charset="0"/>
                <a:cs typeface="Times New Roman" pitchFamily="18" charset="0"/>
              </a:rPr>
              <a:t>n</a:t>
            </a:r>
            <a:r>
              <a:rPr lang="en-US" altLang="en-US" sz="1800" baseline="-25000" dirty="0">
                <a:latin typeface="Times New Roman" pitchFamily="18" charset="0"/>
                <a:cs typeface="Times New Roman" pitchFamily="18" charset="0"/>
              </a:rPr>
              <a:t> - k</a:t>
            </a: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is a constant and  A</a:t>
            </a:r>
            <a:r>
              <a:rPr lang="en-US" altLang="en-US" sz="1800" baseline="-25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≠0) on a sequence of numbers as a first-degree polynomial.</a:t>
            </a:r>
          </a:p>
          <a:p>
            <a:pPr algn="just">
              <a:spcBef>
                <a:spcPct val="0"/>
              </a:spcBef>
              <a:defRPr/>
            </a:pPr>
            <a:endParaRPr lang="en-US" altLang="en-US" sz="1800" dirty="0">
              <a:latin typeface="Times New Roman" pitchFamily="18" charset="0"/>
              <a:cs typeface="Times New Roman" pitchFamily="18" charset="0"/>
            </a:endParaRPr>
          </a:p>
          <a:p>
            <a:pPr algn="just">
              <a:spcBef>
                <a:spcPct val="0"/>
              </a:spcBef>
              <a:defRPr/>
            </a:pPr>
            <a:r>
              <a:rPr lang="en-US" altLang="en-US" sz="1800" dirty="0">
                <a:latin typeface="Times New Roman" pitchFamily="18" charset="0"/>
                <a:cs typeface="Times New Roman" pitchFamily="18" charset="0"/>
              </a:rPr>
              <a:t>Each term of a sequence is a linear function of earlier terms in the sequence.</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algn="just" eaLnBrk="1" hangingPunct="1">
              <a:spcBef>
                <a:spcPct val="0"/>
              </a:spcBef>
              <a:buFontTx/>
              <a:buNone/>
              <a:defRPr/>
            </a:pPr>
            <a:r>
              <a:rPr lang="en-US" altLang="en-US" sz="1800" dirty="0">
                <a:latin typeface="Times New Roman" pitchFamily="18" charset="0"/>
                <a:cs typeface="Times New Roman" pitchFamily="18" charset="0"/>
              </a:rPr>
              <a:t>For example:    a0 = 1 a1 = 6       a2 = 10</a:t>
            </a:r>
          </a:p>
          <a:p>
            <a:pPr algn="just" eaLnBrk="1" hangingPunct="1">
              <a:spcBef>
                <a:spcPct val="0"/>
              </a:spcBef>
              <a:buFontTx/>
              <a:buNone/>
              <a:defRPr/>
            </a:pPr>
            <a:r>
              <a:rPr lang="en-US" altLang="en-US" sz="1800" dirty="0">
                <a:latin typeface="Times New Roman" pitchFamily="18" charset="0"/>
                <a:cs typeface="Times New Roman" pitchFamily="18" charset="0"/>
              </a:rPr>
              <a:t>                           an = an−1 + 2 an−2 + 3 an−2</a:t>
            </a:r>
          </a:p>
          <a:p>
            <a:pPr algn="just" eaLnBrk="1" hangingPunct="1">
              <a:spcBef>
                <a:spcPct val="0"/>
              </a:spcBef>
              <a:buFontTx/>
              <a:buNone/>
              <a:defRPr/>
            </a:pPr>
            <a:r>
              <a:rPr lang="en-US" altLang="en-US" sz="1800" dirty="0">
                <a:latin typeface="Times New Roman" pitchFamily="18" charset="0"/>
                <a:cs typeface="Times New Roman" pitchFamily="18" charset="0"/>
              </a:rPr>
              <a:t>                             a3 = a0 + 2a1 + 3a2 </a:t>
            </a:r>
          </a:p>
          <a:p>
            <a:pPr algn="just" eaLnBrk="1" hangingPunct="1">
              <a:spcBef>
                <a:spcPct val="0"/>
              </a:spcBef>
              <a:buFontTx/>
              <a:buNone/>
              <a:defRPr/>
            </a:pPr>
            <a:r>
              <a:rPr lang="en-US" altLang="en-US" sz="1800" dirty="0">
                <a:latin typeface="Times New Roman" pitchFamily="18" charset="0"/>
                <a:cs typeface="Times New Roman" pitchFamily="18" charset="0"/>
              </a:rPr>
              <a:t>                                  = 1 + 2(6) + 3(10) = 43 </a:t>
            </a:r>
          </a:p>
          <a:p>
            <a:pPr algn="just">
              <a:spcBef>
                <a:spcPct val="0"/>
              </a:spcBef>
              <a:buFontTx/>
              <a:buNone/>
              <a:defRPr/>
            </a:pPr>
            <a:endParaRPr lang="en-US" altLang="en-US" sz="1800" dirty="0">
              <a:latin typeface="Times New Roman" pitchFamily="18" charset="0"/>
              <a:cs typeface="Times New Roman" pitchFamily="18" charset="0"/>
            </a:endParaRPr>
          </a:p>
          <a:p>
            <a:pPr algn="just">
              <a:spcBef>
                <a:spcPct val="0"/>
              </a:spcBef>
              <a:buFontTx/>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59442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96C0D8-C4AE-43D9-90AA-042E0B0E174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118</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7E926AF0-1B44-4FD2-BEE1-CEB56CAAF3E7}"/>
              </a:ext>
            </a:extLst>
          </p:cNvPr>
          <p:cNvSpPr txBox="1">
            <a:spLocks/>
          </p:cNvSpPr>
          <p:nvPr/>
        </p:nvSpPr>
        <p:spPr bwMode="auto">
          <a:xfrm>
            <a:off x="1371600" y="41176"/>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Types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2">
            <a:extLst>
              <a:ext uri="{FF2B5EF4-FFF2-40B4-BE49-F238E27FC236}">
                <a16:creationId xmlns:a16="http://schemas.microsoft.com/office/drawing/2014/main" id="{D0A81295-1865-4761-B334-E171AE433061}"/>
              </a:ext>
            </a:extLst>
          </p:cNvPr>
          <p:cNvSpPr/>
          <p:nvPr/>
        </p:nvSpPr>
        <p:spPr>
          <a:xfrm>
            <a:off x="1303711" y="1041306"/>
            <a:ext cx="7535489" cy="1454244"/>
          </a:xfrm>
          <a:prstGeom prst="rect">
            <a:avLst/>
          </a:prstGeom>
        </p:spPr>
        <p:txBody>
          <a:bodyPr wrap="square" lIns="68580" tIns="34290" rIns="68580" bIns="34290">
            <a:spAutoFit/>
          </a:bodyPr>
          <a:lstStyle/>
          <a:p>
            <a:pPr eaLnBrk="1" hangingPunct="1">
              <a:defRPr/>
            </a:pPr>
            <a:r>
              <a:rPr lang="en-US" sz="1800" dirty="0">
                <a:latin typeface="Times New Roman" pitchFamily="18" charset="0"/>
                <a:cs typeface="Times New Roman" pitchFamily="18" charset="0"/>
              </a:rPr>
              <a:t>Linear recurrences has following types:</a:t>
            </a:r>
          </a:p>
          <a:p>
            <a:pPr eaLnBrk="1" hangingPunct="1">
              <a:defRPr/>
            </a:pPr>
            <a:endParaRPr lang="en-US" sz="1800" dirty="0">
              <a:latin typeface="Times New Roman" pitchFamily="18" charset="0"/>
              <a:cs typeface="Times New Roman" pitchFamily="18" charset="0"/>
            </a:endParaRPr>
          </a:p>
          <a:p>
            <a:pPr marL="257175" indent="-257175">
              <a:buFont typeface="Wingdings" pitchFamily="2" charset="2"/>
              <a:buChar char="§"/>
              <a:defRPr/>
            </a:pPr>
            <a:r>
              <a:rPr lang="en-US" sz="1800" dirty="0">
                <a:latin typeface="Times New Roman" pitchFamily="18" charset="0"/>
                <a:cs typeface="Times New Roman" pitchFamily="18" charset="0"/>
              </a:rPr>
              <a:t>Linear homogeneous recurrences </a:t>
            </a:r>
          </a:p>
          <a:p>
            <a:pPr marL="257175" indent="-257175">
              <a:buFont typeface="Wingdings" pitchFamily="2" charset="2"/>
              <a:buChar char="§"/>
              <a:defRPr/>
            </a:pPr>
            <a:endParaRPr lang="en-US" sz="1800" dirty="0">
              <a:latin typeface="Times New Roman" pitchFamily="18" charset="0"/>
              <a:cs typeface="Times New Roman" pitchFamily="18" charset="0"/>
            </a:endParaRPr>
          </a:p>
          <a:p>
            <a:pPr marL="257175" indent="-257175">
              <a:buFont typeface="Wingdings" pitchFamily="2" charset="2"/>
              <a:buChar char="§"/>
              <a:defRPr/>
            </a:pPr>
            <a:r>
              <a:rPr lang="en-US" sz="1800" dirty="0">
                <a:latin typeface="Times New Roman" pitchFamily="18" charset="0"/>
                <a:cs typeface="Times New Roman" pitchFamily="18" charset="0"/>
              </a:rPr>
              <a:t>Linear non-homogeneous recurrences</a:t>
            </a:r>
          </a:p>
        </p:txBody>
      </p:sp>
    </p:spTree>
    <p:extLst>
      <p:ext uri="{BB962C8B-B14F-4D97-AF65-F5344CB8AC3E}">
        <p14:creationId xmlns:p14="http://schemas.microsoft.com/office/powerpoint/2010/main" val="32679636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20E8EC-319E-4C7F-8AE8-88A21FCD1227}"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119</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4F490CF8-C550-42CC-AF53-D8BD4AA12129}"/>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homogeneous recurrences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5" name="Rectangle 9">
            <a:extLst>
              <a:ext uri="{FF2B5EF4-FFF2-40B4-BE49-F238E27FC236}">
                <a16:creationId xmlns:a16="http://schemas.microsoft.com/office/drawing/2014/main" id="{6F1ED2D0-6114-45BD-A3BA-F0A80E3511D7}"/>
              </a:ext>
            </a:extLst>
          </p:cNvPr>
          <p:cNvSpPr>
            <a:spLocks noChangeArrowheads="1"/>
          </p:cNvSpPr>
          <p:nvPr/>
        </p:nvSpPr>
        <p:spPr bwMode="auto">
          <a:xfrm>
            <a:off x="1357290" y="1000110"/>
            <a:ext cx="6804470"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dirty="0">
                <a:latin typeface="Times New Roman" pitchFamily="18" charset="0"/>
                <a:cs typeface="Times New Roman" pitchFamily="18" charset="0"/>
              </a:rPr>
              <a:t>A linear homogenous recurrence relation of degree k with constant coefficients is a recurrence relation of the form </a:t>
            </a:r>
          </a:p>
          <a:p>
            <a:pPr eaLnBrk="1" hangingPunct="1">
              <a:spcBef>
                <a:spcPct val="0"/>
              </a:spcBef>
              <a:buFontTx/>
              <a:buNone/>
              <a:defRPr/>
            </a:pPr>
            <a:r>
              <a:rPr lang="en-US" altLang="en-US" sz="1800" dirty="0">
                <a:latin typeface="Times New Roman" pitchFamily="18" charset="0"/>
                <a:cs typeface="Times New Roman" pitchFamily="18" charset="0"/>
              </a:rPr>
              <a:t>an = c1 an-1 + c2 an-2 + … + ck an-k, </a:t>
            </a:r>
          </a:p>
          <a:p>
            <a:pPr eaLnBrk="1" hangingPunct="1">
              <a:spcBef>
                <a:spcPct val="0"/>
              </a:spcBef>
              <a:buFontTx/>
              <a:buNone/>
              <a:defRPr/>
            </a:pPr>
            <a:r>
              <a:rPr lang="en-US" altLang="en-US" sz="1800" dirty="0">
                <a:latin typeface="Times New Roman" pitchFamily="18" charset="0"/>
                <a:cs typeface="Times New Roman" pitchFamily="18" charset="0"/>
              </a:rPr>
              <a:t>where c1, c2, …, ck are real numbers, and ck ≠ 0, an is expressed in terms of the previous k terms of the sequence, so its degree is k. This recurrence includes k initial conditions.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a0 = C0           </a:t>
            </a:r>
          </a:p>
          <a:p>
            <a:pPr eaLnBrk="1" hangingPunct="1">
              <a:spcBef>
                <a:spcPct val="0"/>
              </a:spcBef>
              <a:buFontTx/>
              <a:buNone/>
              <a:defRPr/>
            </a:pPr>
            <a:r>
              <a:rPr lang="en-US" altLang="en-US" sz="1800" dirty="0">
                <a:latin typeface="Times New Roman" pitchFamily="18" charset="0"/>
                <a:cs typeface="Times New Roman" pitchFamily="18" charset="0"/>
              </a:rPr>
              <a:t> a1 = C1 ……………………… </a:t>
            </a:r>
            <a:r>
              <a:rPr lang="en-US" altLang="en-US" sz="1800" dirty="0" err="1">
                <a:latin typeface="Times New Roman" pitchFamily="18" charset="0"/>
                <a:cs typeface="Times New Roman" pitchFamily="18" charset="0"/>
              </a:rPr>
              <a:t>ak</a:t>
            </a:r>
            <a:r>
              <a:rPr lang="en-US" altLang="en-US" sz="1800" dirty="0">
                <a:latin typeface="Times New Roman" pitchFamily="18" charset="0"/>
                <a:cs typeface="Times New Roman" pitchFamily="18" charset="0"/>
              </a:rPr>
              <a:t> = Ck</a:t>
            </a:r>
          </a:p>
        </p:txBody>
      </p:sp>
    </p:spTree>
    <p:extLst>
      <p:ext uri="{BB962C8B-B14F-4D97-AF65-F5344CB8AC3E}">
        <p14:creationId xmlns:p14="http://schemas.microsoft.com/office/powerpoint/2010/main" val="166313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742952"/>
            <a:ext cx="7429500" cy="392579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Set theory is important because it is a theory of integers, models of axiom systems, infinite ordinals, and real numbers, all in one unified structure.</a:t>
            </a:r>
          </a:p>
          <a:p>
            <a:pPr algn="just"/>
            <a:r>
              <a:rPr lang="en-US" sz="1800" dirty="0">
                <a:latin typeface="Times New Roman" panose="02020603050405020304" pitchFamily="18" charset="0"/>
                <a:cs typeface="Times New Roman" panose="02020603050405020304" pitchFamily="18" charset="0"/>
              </a:rPr>
              <a:t>The idea of set theory is to turn logical predications, like "x is less than 100 and x is greater than 1", into objects which can be manipulated by good formal rules.  “Unordered collection” “distinct” </a:t>
            </a:r>
          </a:p>
          <a:p>
            <a:pPr algn="just"/>
            <a:r>
              <a:rPr lang="en-US" sz="1800" dirty="0">
                <a:latin typeface="Times New Roman" panose="02020603050405020304" pitchFamily="18" charset="0"/>
                <a:cs typeface="Times New Roman" panose="02020603050405020304" pitchFamily="18" charset="0"/>
              </a:rPr>
              <a:t>A set is defined as a collection of distinct objects of the same type or class of objects. </a:t>
            </a:r>
          </a:p>
          <a:p>
            <a:pPr algn="just"/>
            <a:r>
              <a:rPr lang="en-US" sz="1800" dirty="0">
                <a:latin typeface="Times New Roman" panose="02020603050405020304" pitchFamily="18" charset="0"/>
                <a:cs typeface="Times New Roman" panose="02020603050405020304" pitchFamily="18" charset="0"/>
              </a:rPr>
              <a:t>The purposes of a set are called elements or members of the set. An object can be numbers, alphabets, names, etc.</a:t>
            </a:r>
          </a:p>
          <a:p>
            <a:pPr marL="0" indent="0" algn="just">
              <a:buNone/>
            </a:pPr>
            <a:r>
              <a:rPr lang="en-US" sz="1800" b="1" dirty="0">
                <a:latin typeface="Times New Roman" panose="02020603050405020304" pitchFamily="18" charset="0"/>
                <a:cs typeface="Times New Roman" panose="02020603050405020304" pitchFamily="18" charset="0"/>
              </a:rPr>
              <a:t>Examples of sets are:</a:t>
            </a:r>
          </a:p>
          <a:p>
            <a:pPr algn="just"/>
            <a:r>
              <a:rPr lang="en-US" sz="1800" dirty="0">
                <a:latin typeface="Times New Roman" panose="02020603050405020304" pitchFamily="18" charset="0"/>
                <a:cs typeface="Times New Roman" panose="02020603050405020304" pitchFamily="18" charset="0"/>
              </a:rPr>
              <a:t>A set of natural numbers.</a:t>
            </a:r>
          </a:p>
          <a:p>
            <a:pPr algn="just"/>
            <a:r>
              <a:rPr lang="en-US" sz="1800" dirty="0">
                <a:latin typeface="Times New Roman" panose="02020603050405020304" pitchFamily="18" charset="0"/>
                <a:cs typeface="Times New Roman" panose="02020603050405020304" pitchFamily="18" charset="0"/>
              </a:rPr>
              <a:t>A set of rivers of India.</a:t>
            </a:r>
          </a:p>
          <a:p>
            <a:pPr algn="just"/>
            <a:r>
              <a:rPr lang="en-US" sz="1800" dirty="0">
                <a:latin typeface="Times New Roman" panose="02020603050405020304" pitchFamily="18" charset="0"/>
                <a:cs typeface="Times New Roman" panose="02020603050405020304" pitchFamily="18" charset="0"/>
              </a:rPr>
              <a:t>A set of vowels in English alphabets.  V={</a:t>
            </a:r>
            <a:r>
              <a:rPr lang="en-US" sz="1800" dirty="0" err="1">
                <a:latin typeface="Times New Roman" panose="02020603050405020304" pitchFamily="18" charset="0"/>
                <a:cs typeface="Times New Roman" panose="02020603050405020304" pitchFamily="18" charset="0"/>
              </a:rPr>
              <a:t>a,e,i,o,u</a:t>
            </a:r>
            <a:r>
              <a:rPr lang="en-US" sz="1800" dirty="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DE0A46-580A-4B03-8F18-134B6026DBD1}"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5"/>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Introduction to Sets </a:t>
            </a:r>
            <a:r>
              <a:rPr lang="en-IN" sz="24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42862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67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ED57BE-C0C2-445C-9E48-D57C5FF42B50}"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120</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7688B3A-25B0-411E-AA3C-9BBA59BDC4ED}"/>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Solution of linear Recurrence Relation</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4" name="Rectangle 13"/>
          <p:cNvSpPr/>
          <p:nvPr/>
        </p:nvSpPr>
        <p:spPr>
          <a:xfrm>
            <a:off x="1219200" y="1200150"/>
            <a:ext cx="6858000" cy="3231654"/>
          </a:xfrm>
          <a:prstGeom prst="rect">
            <a:avLst/>
          </a:prstGeom>
        </p:spPr>
        <p:txBody>
          <a:bodyPr wrap="square">
            <a:spAutoFit/>
          </a:bodyPr>
          <a:lstStyle/>
          <a:p>
            <a:r>
              <a:rPr lang="en-US" altLang="en-US" sz="1800" dirty="0">
                <a:latin typeface="Times New Roman" pitchFamily="18" charset="0"/>
                <a:cs typeface="Times New Roman" pitchFamily="18" charset="0"/>
              </a:rPr>
              <a:t>We can find any solution of the form an =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that satisfies the recurrence relation.</a:t>
            </a:r>
          </a:p>
          <a:p>
            <a:r>
              <a:rPr lang="en-US" altLang="en-US" sz="1800" dirty="0">
                <a:latin typeface="Times New Roman" pitchFamily="18" charset="0"/>
                <a:cs typeface="Times New Roman" pitchFamily="18" charset="0"/>
              </a:rPr>
              <a:t>Recurrence relation are given in that form  </a:t>
            </a:r>
          </a:p>
          <a:p>
            <a:r>
              <a:rPr lang="en-US" altLang="en-US" sz="1800" dirty="0">
                <a:latin typeface="Times New Roman" pitchFamily="18" charset="0"/>
                <a:cs typeface="Times New Roman" pitchFamily="18" charset="0"/>
              </a:rPr>
              <a:t>a</a:t>
            </a:r>
            <a:r>
              <a:rPr lang="en-US" altLang="en-US" sz="12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t>
            </a:r>
            <a:r>
              <a:rPr lang="en-US" altLang="en-US" sz="2400" dirty="0">
                <a:latin typeface="Times New Roman" pitchFamily="18" charset="0"/>
                <a:cs typeface="Times New Roman" pitchFamily="18" charset="0"/>
              </a:rPr>
              <a:t>c</a:t>
            </a:r>
            <a:r>
              <a:rPr lang="en-US" altLang="en-US" sz="11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a</a:t>
            </a:r>
            <a:r>
              <a:rPr lang="en-US" altLang="en-US" sz="12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t>
            </a:r>
            <a:r>
              <a:rPr lang="en-US" altLang="en-US" sz="2400" dirty="0">
                <a:latin typeface="Times New Roman" pitchFamily="18" charset="0"/>
                <a:cs typeface="Times New Roman" pitchFamily="18" charset="0"/>
              </a:rPr>
              <a:t>c</a:t>
            </a:r>
            <a:r>
              <a:rPr lang="en-US" altLang="en-US" sz="1200" dirty="0">
                <a:latin typeface="Times New Roman" pitchFamily="18" charset="0"/>
                <a:cs typeface="Times New Roman" pitchFamily="18" charset="0"/>
              </a:rPr>
              <a:t>2</a:t>
            </a:r>
            <a:r>
              <a:rPr lang="en-US" altLang="en-US" sz="16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a</a:t>
            </a:r>
            <a:r>
              <a:rPr lang="en-US" altLang="en-US" sz="12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ck</a:t>
            </a:r>
            <a:r>
              <a:rPr lang="en-US" altLang="en-US" sz="2400" dirty="0" err="1">
                <a:latin typeface="Times New Roman" pitchFamily="18" charset="0"/>
                <a:cs typeface="Times New Roman" pitchFamily="18" charset="0"/>
              </a:rPr>
              <a:t>a</a:t>
            </a:r>
            <a:r>
              <a:rPr lang="en-US" altLang="en-US" sz="1200" dirty="0" err="1">
                <a:latin typeface="Times New Roman" pitchFamily="18" charset="0"/>
                <a:cs typeface="Times New Roman" pitchFamily="18" charset="0"/>
              </a:rPr>
              <a:t>n</a:t>
            </a:r>
            <a:r>
              <a:rPr lang="en-US" altLang="en-US" sz="12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Put the values an =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in above recurrence relation</a:t>
            </a: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a:t>
            </a:r>
            <a:r>
              <a:rPr lang="en-US" altLang="en-US" sz="1800" dirty="0" err="1">
                <a:latin typeface="Times New Roman" pitchFamily="18" charset="0"/>
                <a:cs typeface="Times New Roman" pitchFamily="18" charset="0"/>
              </a:rPr>
              <a:t>c</a:t>
            </a:r>
            <a:r>
              <a:rPr lang="en-US" altLang="en-US" sz="1800" baseline="-25000" dirty="0" err="1">
                <a:latin typeface="Times New Roman" pitchFamily="18" charset="0"/>
                <a:cs typeface="Times New Roman" pitchFamily="18" charset="0"/>
              </a:rPr>
              <a:t>k</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 0</a:t>
            </a:r>
          </a:p>
          <a:p>
            <a:r>
              <a:rPr lang="en-US" altLang="en-US" sz="1800" dirty="0">
                <a:latin typeface="Times New Roman" pitchFamily="18" charset="0"/>
                <a:cs typeface="Times New Roman" pitchFamily="18" charset="0"/>
              </a:rPr>
              <a:t>dividing both sides by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n</a:t>
            </a:r>
            <a:r>
              <a:rPr lang="en-US" altLang="en-US" sz="1800" baseline="30000" dirty="0">
                <a:latin typeface="Times New Roman" pitchFamily="18" charset="0"/>
                <a:cs typeface="Times New Roman" pitchFamily="18" charset="0"/>
              </a:rPr>
              <a:t>-k</a:t>
            </a:r>
          </a:p>
          <a:p>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r</a:t>
            </a:r>
            <a:r>
              <a:rPr lang="en-US" altLang="en-US" sz="1800" baseline="30000" dirty="0" err="1">
                <a:latin typeface="Times New Roman" pitchFamily="18" charset="0"/>
                <a:cs typeface="Times New Roman" pitchFamily="18" charset="0"/>
              </a:rPr>
              <a:t>k</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k-1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r</a:t>
            </a:r>
            <a:r>
              <a:rPr lang="en-US" altLang="en-US" sz="1800" baseline="30000" dirty="0">
                <a:latin typeface="Times New Roman" pitchFamily="18" charset="0"/>
                <a:cs typeface="Times New Roman" pitchFamily="18" charset="0"/>
              </a:rPr>
              <a:t>k-2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a:t>
            </a:r>
            <a:r>
              <a:rPr lang="en-US" altLang="en-US" sz="1800" dirty="0">
                <a:latin typeface="Times New Roman" pitchFamily="18" charset="0"/>
                <a:cs typeface="Times New Roman" pitchFamily="18" charset="0"/>
              </a:rPr>
              <a:t> = 0</a:t>
            </a:r>
          </a:p>
          <a:p>
            <a:r>
              <a:rPr lang="en-US" altLang="en-US" sz="1800" dirty="0">
                <a:latin typeface="Times New Roman" pitchFamily="18" charset="0"/>
                <a:cs typeface="Times New Roman" pitchFamily="18" charset="0"/>
              </a:rPr>
              <a:t>This equation is called the characteristic equation</a:t>
            </a:r>
            <a:endParaRPr lang="en-US" sz="1800" dirty="0"/>
          </a:p>
        </p:txBody>
      </p:sp>
    </p:spTree>
    <p:extLst>
      <p:ext uri="{BB962C8B-B14F-4D97-AF65-F5344CB8AC3E}">
        <p14:creationId xmlns:p14="http://schemas.microsoft.com/office/powerpoint/2010/main" val="15038502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CC35CE-8C23-4253-92F5-77BE89900C70}"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121</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5EAECC74-98BC-485D-A73F-935302C5C98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a:t>
            </a:r>
            <a:r>
              <a:rPr lang="en-US" sz="2400" spc="-116" dirty="0">
                <a:latin typeface="Times New Roman" pitchFamily="18" charset="0"/>
                <a:ea typeface="ＭＳ Ｐゴシック" charset="0"/>
                <a:cs typeface="Times New Roman" pitchFamily="18" charset="0"/>
              </a:rPr>
              <a:t>(CO1</a:t>
            </a:r>
            <a:r>
              <a:rPr lang="en-US" sz="2400" dirty="0">
                <a:solidFill>
                  <a:schemeClr val="dk1"/>
                </a:solidFill>
                <a:latin typeface="Times New Roman" pitchFamily="18" charset="0"/>
                <a:ea typeface="ＭＳ Ｐゴシック" charset="0"/>
                <a:cs typeface="Times New Roman" pitchFamily="18" charset="0"/>
              </a:rPr>
              <a:t>)</a:t>
            </a:r>
            <a:endParaRPr lang="en-US" sz="2400" spc="-116" dirty="0">
              <a:latin typeface="Times New Roman" pitchFamily="18" charset="0"/>
              <a:ea typeface="ＭＳ Ｐゴシック" charset="0"/>
              <a:cs typeface="Times New Roman" pitchFamily="18" charset="0"/>
            </a:endParaRPr>
          </a:p>
        </p:txBody>
      </p:sp>
      <p:sp>
        <p:nvSpPr>
          <p:cNvPr id="17" name="Rectangle 9">
            <a:extLst>
              <a:ext uri="{FF2B5EF4-FFF2-40B4-BE49-F238E27FC236}">
                <a16:creationId xmlns:a16="http://schemas.microsoft.com/office/drawing/2014/main" id="{B08246E5-DC6E-4CB8-8DCA-63E870C7B962}"/>
              </a:ext>
            </a:extLst>
          </p:cNvPr>
          <p:cNvSpPr>
            <a:spLocks noChangeArrowheads="1"/>
          </p:cNvSpPr>
          <p:nvPr/>
        </p:nvSpPr>
        <p:spPr bwMode="auto">
          <a:xfrm>
            <a:off x="1303711" y="882714"/>
            <a:ext cx="7383089"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Question1 </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=2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=7?</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b="1" dirty="0">
                <a:latin typeface="Times New Roman" pitchFamily="18" charset="0"/>
                <a:cs typeface="Times New Roman" pitchFamily="18" charset="0"/>
              </a:rPr>
              <a:t>Solution: </a:t>
            </a:r>
            <a:r>
              <a:rPr lang="en-US" altLang="en-US" sz="1800" dirty="0">
                <a:latin typeface="Times New Roman" pitchFamily="18" charset="0"/>
                <a:cs typeface="Times New Roman" pitchFamily="18" charset="0"/>
              </a:rPr>
              <a:t>Since it is linear homogeneous recurrence, first find its characteristic equation </a:t>
            </a: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r - 2 = 0</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(r+1)(r-2) = 0</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2 and r</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So,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B(-1)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endParaRPr lang="en-US" altLang="en-US" sz="1800" dirty="0">
              <a:latin typeface="+mn-lt"/>
            </a:endParaRPr>
          </a:p>
        </p:txBody>
      </p:sp>
    </p:spTree>
    <p:extLst>
      <p:ext uri="{BB962C8B-B14F-4D97-AF65-F5344CB8AC3E}">
        <p14:creationId xmlns:p14="http://schemas.microsoft.com/office/powerpoint/2010/main" val="15081626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26F141-1F71-4438-AAFD-0263DE5E51ED}"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122</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Rectangle 9">
            <a:extLst>
              <a:ext uri="{FF2B5EF4-FFF2-40B4-BE49-F238E27FC236}">
                <a16:creationId xmlns:a16="http://schemas.microsoft.com/office/drawing/2014/main" id="{BBC121FC-448D-423B-B30A-BA77986CFB8E}"/>
              </a:ext>
            </a:extLst>
          </p:cNvPr>
          <p:cNvSpPr>
            <a:spLocks noChangeArrowheads="1"/>
          </p:cNvSpPr>
          <p:nvPr/>
        </p:nvSpPr>
        <p:spPr bwMode="auto">
          <a:xfrm>
            <a:off x="1303711" y="958914"/>
            <a:ext cx="7383089"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dirty="0">
                <a:latin typeface="Times New Roman" pitchFamily="18" charset="0"/>
                <a:cs typeface="Times New Roman" pitchFamily="18" charset="0"/>
              </a:rPr>
              <a:t>Now we should find A and B using initial conditions.</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Put n =  0 and 1  in above equation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   A + B   =    2</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2A - B   =   7</a:t>
            </a:r>
          </a:p>
          <a:p>
            <a:pPr eaLnBrk="1" hangingPunct="1">
              <a:spcBef>
                <a:spcPct val="0"/>
              </a:spcBef>
              <a:buFontTx/>
              <a:buNone/>
              <a:defRPr/>
            </a:pPr>
            <a:r>
              <a:rPr lang="en-US" altLang="en-US" sz="1800" dirty="0">
                <a:latin typeface="Times New Roman" pitchFamily="18" charset="0"/>
                <a:cs typeface="Times New Roman" pitchFamily="18" charset="0"/>
              </a:rPr>
              <a:t>Solve above these equation A = 3   and B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 is a solution.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p:txBody>
      </p:sp>
      <p:sp>
        <p:nvSpPr>
          <p:cNvPr id="13" name="Title 1">
            <a:extLst>
              <a:ext uri="{FF2B5EF4-FFF2-40B4-BE49-F238E27FC236}">
                <a16:creationId xmlns:a16="http://schemas.microsoft.com/office/drawing/2014/main" id="{9DB91C5A-FB89-42D4-96A5-CC039C95A64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Solution of linear Recurrence Relation</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Tree>
    <p:extLst>
      <p:ext uri="{BB962C8B-B14F-4D97-AF65-F5344CB8AC3E}">
        <p14:creationId xmlns:p14="http://schemas.microsoft.com/office/powerpoint/2010/main" val="38997093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9D18FE-527B-410C-85CB-92E075DFD14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123</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D1F7E70C-A9AA-4109-BAE2-F795D30E38D1}"/>
              </a:ext>
            </a:extLst>
          </p:cNvPr>
          <p:cNvSpPr txBox="1">
            <a:spLocks/>
          </p:cNvSpPr>
          <p:nvPr/>
        </p:nvSpPr>
        <p:spPr bwMode="auto">
          <a:xfrm>
            <a:off x="1371600" y="0"/>
            <a:ext cx="7772400" cy="642924"/>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 with initial conditions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7" name="Rectangle 10">
            <a:extLst>
              <a:ext uri="{FF2B5EF4-FFF2-40B4-BE49-F238E27FC236}">
                <a16:creationId xmlns:a16="http://schemas.microsoft.com/office/drawing/2014/main" id="{010C2172-2E42-4E12-88F4-5E0EE5E7F0A8}"/>
              </a:ext>
            </a:extLst>
          </p:cNvPr>
          <p:cNvSpPr>
            <a:spLocks noChangeArrowheads="1"/>
          </p:cNvSpPr>
          <p:nvPr/>
        </p:nvSpPr>
        <p:spPr bwMode="auto">
          <a:xfrm>
            <a:off x="1410868" y="958914"/>
            <a:ext cx="7447412"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 2 </a:t>
            </a:r>
            <a:r>
              <a:rPr lang="en-US" altLang="en-US" sz="1800" dirty="0">
                <a:latin typeface="Times New Roman" pitchFamily="18" charset="0"/>
                <a:cs typeface="Times New Roman" pitchFamily="18" charset="0"/>
              </a:rPr>
              <a:t>What is the solution of the recurrence relation </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6a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- 9a</a:t>
            </a:r>
            <a:r>
              <a:rPr lang="en-US" altLang="en-US" sz="1800" baseline="-25000" dirty="0">
                <a:latin typeface="Times New Roman" pitchFamily="18" charset="0"/>
                <a:cs typeface="Times New Roman" pitchFamily="18" charset="0"/>
              </a:rPr>
              <a:t>n-2   </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a1=6?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Solution: First find its characteristic equation </a:t>
            </a: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- 6r + 9 = 0</a:t>
            </a:r>
          </a:p>
          <a:p>
            <a:pPr eaLnBrk="1" hangingPunct="1">
              <a:spcBef>
                <a:spcPct val="0"/>
              </a:spcBef>
              <a:buFontTx/>
              <a:buNone/>
              <a:defRPr/>
            </a:pPr>
            <a:r>
              <a:rPr lang="en-US" altLang="en-US" sz="1800" dirty="0">
                <a:latin typeface="Times New Roman" pitchFamily="18" charset="0"/>
                <a:cs typeface="Times New Roman" pitchFamily="18" charset="0"/>
              </a:rPr>
              <a:t>                                  (r - 3)</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0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3</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So, by theorem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 + Bn) (3)</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Now we should find constants using initial conditions. </a:t>
            </a:r>
          </a:p>
          <a:p>
            <a:pPr eaLnBrk="1" hangingPunct="1">
              <a:spcBef>
                <a:spcPct val="0"/>
              </a:spcBef>
              <a:buFontTx/>
              <a:buNone/>
              <a:defRPr/>
            </a:pPr>
            <a:r>
              <a:rPr lang="en-US" altLang="en-US" sz="1800" dirty="0">
                <a:latin typeface="Times New Roman" pitchFamily="18" charset="0"/>
                <a:cs typeface="Times New Roman" pitchFamily="18" charset="0"/>
              </a:rPr>
              <a:t>                 A = 1  and B=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n3</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a:t>
            </a:r>
          </a:p>
        </p:txBody>
      </p:sp>
    </p:spTree>
    <p:extLst>
      <p:ext uri="{BB962C8B-B14F-4D97-AF65-F5344CB8AC3E}">
        <p14:creationId xmlns:p14="http://schemas.microsoft.com/office/powerpoint/2010/main" val="16098797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F8FEA9-10B2-4395-B696-61B752A8B3B7}"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124</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22EA1460-80D9-4263-9CAE-0EB4D6693935}"/>
              </a:ext>
            </a:extLst>
          </p:cNvPr>
          <p:cNvSpPr txBox="1">
            <a:spLocks/>
          </p:cNvSpPr>
          <p:nvPr/>
        </p:nvSpPr>
        <p:spPr bwMode="auto">
          <a:xfrm>
            <a:off x="1371600" y="0"/>
            <a:ext cx="7772400" cy="642924"/>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Recurrence Relation Example with initial conditions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10">
            <a:extLst>
              <a:ext uri="{FF2B5EF4-FFF2-40B4-BE49-F238E27FC236}">
                <a16:creationId xmlns:a16="http://schemas.microsoft.com/office/drawing/2014/main" id="{BB1DD725-2293-4125-A4C8-217374322EC3}"/>
              </a:ext>
            </a:extLst>
          </p:cNvPr>
          <p:cNvSpPr>
            <a:spLocks noChangeArrowheads="1"/>
          </p:cNvSpPr>
          <p:nvPr/>
        </p:nvSpPr>
        <p:spPr bwMode="auto">
          <a:xfrm>
            <a:off x="1428728" y="785800"/>
            <a:ext cx="7393833"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Question 3 </a:t>
            </a:r>
            <a:r>
              <a:rPr lang="en-US" altLang="en-US" sz="1800" dirty="0">
                <a:latin typeface="Times New Roman" pitchFamily="18" charset="0"/>
                <a:cs typeface="Times New Roman" pitchFamily="18" charset="0"/>
              </a:rPr>
              <a:t>What is the solution of the recurrence relation </a:t>
            </a: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-3a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- 3a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n-3</a:t>
            </a: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 and a</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t>
            </a:r>
            <a:r>
              <a:rPr lang="en-US" altLang="en-US" sz="1800" b="1" dirty="0">
                <a:latin typeface="Times New Roman" pitchFamily="18" charset="0"/>
                <a:cs typeface="Times New Roman" pitchFamily="18" charset="0"/>
              </a:rPr>
              <a:t>Solution </a:t>
            </a:r>
            <a:r>
              <a:rPr lang="en-US" altLang="en-US" sz="1800" dirty="0">
                <a:latin typeface="Times New Roman" pitchFamily="18" charset="0"/>
                <a:cs typeface="Times New Roman" pitchFamily="18" charset="0"/>
              </a:rPr>
              <a:t> Find its characteristic equation </a:t>
            </a:r>
          </a:p>
          <a:p>
            <a:pPr eaLnBrk="1" hangingPunct="1">
              <a:spcBef>
                <a:spcPct val="0"/>
              </a:spcBef>
              <a:buFontTx/>
              <a:buNone/>
              <a:defRPr/>
            </a:pPr>
            <a:r>
              <a:rPr lang="en-US" altLang="en-US" sz="1800" dirty="0">
                <a:latin typeface="Times New Roman" pitchFamily="18" charset="0"/>
                <a:cs typeface="Times New Roman" pitchFamily="18" charset="0"/>
              </a:rPr>
              <a:t>                                     r</a:t>
            </a:r>
            <a:r>
              <a:rPr lang="en-US" altLang="en-US" sz="1800" baseline="30000" dirty="0">
                <a:latin typeface="Times New Roman" pitchFamily="18" charset="0"/>
                <a:cs typeface="Times New Roman" pitchFamily="18" charset="0"/>
              </a:rPr>
              <a:t>3</a:t>
            </a:r>
            <a:r>
              <a:rPr lang="en-US" altLang="en-US" sz="1800" dirty="0">
                <a:latin typeface="Times New Roman" pitchFamily="18" charset="0"/>
                <a:cs typeface="Times New Roman" pitchFamily="18" charset="0"/>
              </a:rPr>
              <a:t> + 3r</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+ 3r + 1 = 0</a:t>
            </a:r>
          </a:p>
          <a:p>
            <a:pPr eaLnBrk="1" hangingPunct="1">
              <a:spcBef>
                <a:spcPct val="0"/>
              </a:spcBef>
              <a:buFontTx/>
              <a:buNone/>
              <a:defRPr/>
            </a:pP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(r + 1)</a:t>
            </a:r>
            <a:r>
              <a:rPr lang="en-US" altLang="en-US" sz="1800" baseline="30000" dirty="0">
                <a:latin typeface="Times New Roman" pitchFamily="18" charset="0"/>
                <a:cs typeface="Times New Roman" pitchFamily="18" charset="0"/>
              </a:rPr>
              <a:t>3 </a:t>
            </a:r>
            <a:r>
              <a:rPr lang="en-US" altLang="en-US" sz="1800" dirty="0">
                <a:latin typeface="Times New Roman" pitchFamily="18" charset="0"/>
                <a:cs typeface="Times New Roman" pitchFamily="18" charset="0"/>
              </a:rPr>
              <a:t> = 0    then r</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-1 </a:t>
            </a:r>
          </a:p>
          <a:p>
            <a:pPr eaLnBrk="1" hangingPunct="1">
              <a:spcBef>
                <a:spcPct val="0"/>
              </a:spcBef>
              <a:buFontTx/>
              <a:buNone/>
              <a:defRPr/>
            </a:pPr>
            <a:r>
              <a:rPr lang="en-US" altLang="en-US" sz="1800" dirty="0">
                <a:latin typeface="Times New Roman" pitchFamily="18" charset="0"/>
                <a:cs typeface="Times New Roman" pitchFamily="18" charset="0"/>
              </a:rPr>
              <a:t>Then an = (A + B n + Cn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)(-1)</a:t>
            </a:r>
            <a:r>
              <a:rPr lang="en-US" altLang="en-US" sz="1800" baseline="30000" dirty="0">
                <a:latin typeface="Times New Roman" pitchFamily="18" charset="0"/>
                <a:cs typeface="Times New Roman" pitchFamily="18" charset="0"/>
              </a:rPr>
              <a:t>n   </a:t>
            </a:r>
            <a:r>
              <a:rPr lang="en-US" altLang="en-US" sz="1800" dirty="0">
                <a:latin typeface="Times New Roman" pitchFamily="18" charset="0"/>
                <a:cs typeface="Times New Roman" pitchFamily="18" charset="0"/>
              </a:rPr>
              <a:t>is a solution. </a:t>
            </a:r>
          </a:p>
          <a:p>
            <a:pPr eaLnBrk="1" hangingPunct="1">
              <a:spcBef>
                <a:spcPct val="0"/>
              </a:spcBef>
              <a:buFontTx/>
              <a:buNone/>
              <a:defRPr/>
            </a:pPr>
            <a:r>
              <a:rPr lang="en-US" altLang="en-US" sz="1800" dirty="0">
                <a:latin typeface="Times New Roman" pitchFamily="18" charset="0"/>
                <a:cs typeface="Times New Roman" pitchFamily="18" charset="0"/>
              </a:rPr>
              <a:t>Now we should find constants using initial conditions. And find the value of A, B and C</a:t>
            </a:r>
          </a:p>
          <a:p>
            <a:pPr eaLnBrk="1" hangingPunct="1">
              <a:spcBef>
                <a:spcPct val="0"/>
              </a:spcBef>
              <a:buFontTx/>
              <a:buNone/>
              <a:defRPr/>
            </a:pPr>
            <a:r>
              <a:rPr lang="en-US" altLang="en-US" sz="1800" dirty="0">
                <a:latin typeface="Times New Roman" pitchFamily="18" charset="0"/>
                <a:cs typeface="Times New Roman" pitchFamily="18" charset="0"/>
              </a:rPr>
              <a:t>          A = 1   B =  3   C = -2</a:t>
            </a:r>
          </a:p>
          <a:p>
            <a:pPr eaLnBrk="1" hangingPunct="1">
              <a:spcBef>
                <a:spcPct val="0"/>
              </a:spcBef>
              <a:buFontTx/>
              <a:buNone/>
              <a:defRPr/>
            </a:pPr>
            <a:r>
              <a:rPr lang="en-US" altLang="en-US" sz="1800" dirty="0">
                <a:latin typeface="Times New Roman" pitchFamily="18" charset="0"/>
                <a:cs typeface="Times New Roman" pitchFamily="18" charset="0"/>
              </a:rPr>
              <a:t>Then put the value of  A, B and C in above equation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(1 + 3n - 2n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(-1)</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is a solution.</a:t>
            </a:r>
          </a:p>
        </p:txBody>
      </p:sp>
    </p:spTree>
    <p:extLst>
      <p:ext uri="{BB962C8B-B14F-4D97-AF65-F5344CB8AC3E}">
        <p14:creationId xmlns:p14="http://schemas.microsoft.com/office/powerpoint/2010/main" val="10482780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498E44-1A1C-47ED-A3C7-82F1684F58D7}"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125</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1430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143000" y="2"/>
            <a:ext cx="8001000" cy="64292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r>
              <a:rPr lang="en-US" sz="2400" dirty="0">
                <a:latin typeface="Times New Roman" pitchFamily="18" charset="0"/>
                <a:cs typeface="Times New Roman" pitchFamily="18" charset="0"/>
              </a:rPr>
              <a:t>Linear Homogeneous Recurrence Relations with Constant Coefficients(CO1)</a:t>
            </a:r>
          </a:p>
        </p:txBody>
      </p:sp>
      <p:sp>
        <p:nvSpPr>
          <p:cNvPr id="13" name="Rectangle 12"/>
          <p:cNvSpPr/>
          <p:nvPr/>
        </p:nvSpPr>
        <p:spPr>
          <a:xfrm>
            <a:off x="1089397" y="958914"/>
            <a:ext cx="7340255" cy="3670236"/>
          </a:xfrm>
          <a:prstGeom prst="rect">
            <a:avLst/>
          </a:prstGeom>
        </p:spPr>
        <p:txBody>
          <a:bodyPr wrap="square" lIns="68580" tIns="34290" rIns="68580" bIns="34290">
            <a:spAutoFit/>
          </a:bodyPr>
          <a:lstStyle/>
          <a:p>
            <a:pPr algn="just"/>
            <a:r>
              <a:rPr lang="en-US" sz="1800" dirty="0">
                <a:latin typeface="Times New Roman" pitchFamily="18" charset="0"/>
                <a:cs typeface="Times New Roman" pitchFamily="18" charset="0"/>
              </a:rPr>
              <a:t>To find the solution of the linear homogeneous difference equations, we have the four cases that are discussed as follows:</a:t>
            </a:r>
          </a:p>
          <a:p>
            <a:pPr algn="just"/>
            <a:r>
              <a:rPr lang="en-US" sz="1800" b="1" dirty="0">
                <a:latin typeface="Times New Roman" pitchFamily="18" charset="0"/>
                <a:cs typeface="Times New Roman" pitchFamily="18" charset="0"/>
              </a:rPr>
              <a:t>Case1:</a:t>
            </a:r>
            <a:r>
              <a:rPr lang="en-US" sz="1800" dirty="0">
                <a:latin typeface="Times New Roman" pitchFamily="18" charset="0"/>
                <a:cs typeface="Times New Roman" pitchFamily="18" charset="0"/>
              </a:rPr>
              <a:t> If the characteristic equation has n distinct real roots∝</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a:t>
            </a:r>
            <a:r>
              <a:rPr lang="en-US" sz="1800" baseline="-25000" dirty="0">
                <a:latin typeface="Times New Roman" pitchFamily="18" charset="0"/>
                <a:cs typeface="Times New Roman" pitchFamily="18" charset="0"/>
              </a:rPr>
              <a:t>n</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Thus, are all solutions of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Also, we have are all solutions of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The sums of solutions are also solutions.</a:t>
            </a:r>
          </a:p>
          <a:p>
            <a:pPr algn="just"/>
            <a:r>
              <a:rPr lang="en-US" sz="1800" dirty="0">
                <a:latin typeface="Times New Roman" pitchFamily="18" charset="0"/>
                <a:cs typeface="Times New Roman" pitchFamily="18" charset="0"/>
              </a:rPr>
              <a:t>Hence, the homogeneous solutions of the difference equation are</a:t>
            </a:r>
          </a:p>
          <a:p>
            <a:pPr algn="just"/>
            <a:r>
              <a:rPr lang="en-US" sz="1800" b="1" dirty="0">
                <a:latin typeface="Times New Roman" pitchFamily="18" charset="0"/>
                <a:cs typeface="Times New Roman" pitchFamily="18" charset="0"/>
              </a:rPr>
              <a:t>Case2:</a:t>
            </a:r>
            <a:r>
              <a:rPr lang="en-US" sz="1800" dirty="0">
                <a:latin typeface="Times New Roman" pitchFamily="18" charset="0"/>
                <a:cs typeface="Times New Roman" pitchFamily="18" charset="0"/>
              </a:rPr>
              <a:t> If the characteristics equation has repeated real roots.</a:t>
            </a:r>
          </a:p>
          <a:p>
            <a:pPr algn="just"/>
            <a:r>
              <a:rPr lang="en-US" sz="1800" dirty="0">
                <a:latin typeface="Times New Roman" pitchFamily="18" charset="0"/>
                <a:cs typeface="Times New Roman" pitchFamily="18" charset="0"/>
              </a:rPr>
              <a:t>If ∝</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then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K) is also a solution.</a:t>
            </a:r>
          </a:p>
          <a:p>
            <a:pPr algn="just"/>
            <a:r>
              <a:rPr lang="en-US" sz="1800" dirty="0">
                <a:latin typeface="Times New Roman" pitchFamily="18" charset="0"/>
                <a:cs typeface="Times New Roman" pitchFamily="18" charset="0"/>
              </a:rPr>
              <a:t>If ∝</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then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K+A</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K</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is also a solution.</a:t>
            </a:r>
          </a:p>
          <a:p>
            <a:pPr algn="just"/>
            <a:r>
              <a:rPr lang="en-US" sz="1800" dirty="0">
                <a:latin typeface="Times New Roman" pitchFamily="18" charset="0"/>
                <a:cs typeface="Times New Roman" pitchFamily="18" charset="0"/>
              </a:rPr>
              <a:t>Similarly, if root ∝</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is repeated n times, then.</a:t>
            </a:r>
          </a:p>
          <a:p>
            <a:pPr algn="just"/>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K+A</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K</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+......+A</a:t>
            </a:r>
            <a:r>
              <a:rPr lang="en-US" sz="1800" baseline="-25000" dirty="0">
                <a:latin typeface="Times New Roman" pitchFamily="18" charset="0"/>
                <a:cs typeface="Times New Roman" pitchFamily="18" charset="0"/>
              </a:rPr>
              <a:t>n</a:t>
            </a:r>
            <a:r>
              <a:rPr lang="en-US" sz="1800" dirty="0">
                <a:latin typeface="Times New Roman" pitchFamily="18" charset="0"/>
                <a:cs typeface="Times New Roman" pitchFamily="18" charset="0"/>
              </a:rPr>
              <a:t> K</a:t>
            </a:r>
            <a:r>
              <a:rPr lang="en-US" sz="1800" baseline="-25000" dirty="0">
                <a:latin typeface="Times New Roman" pitchFamily="18" charset="0"/>
                <a:cs typeface="Times New Roman" pitchFamily="18" charset="0"/>
              </a:rPr>
              <a:t>n-1</a:t>
            </a:r>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The solution to the homogeneous equation.</a:t>
            </a:r>
          </a:p>
        </p:txBody>
      </p:sp>
    </p:spTree>
    <p:extLst>
      <p:ext uri="{BB962C8B-B14F-4D97-AF65-F5344CB8AC3E}">
        <p14:creationId xmlns:p14="http://schemas.microsoft.com/office/powerpoint/2010/main" val="22525443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52260E-262F-4249-80FF-17C034BBAEE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126</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085850" y="2"/>
            <a:ext cx="8001000" cy="64292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r>
              <a:rPr lang="en-US" sz="2400" dirty="0">
                <a:latin typeface="Times New Roman" pitchFamily="18" charset="0"/>
                <a:cs typeface="Times New Roman" pitchFamily="18" charset="0"/>
              </a:rPr>
              <a:t>Linear Homogeneous Recurrence Relations with Constant Coefficients(CO1)</a:t>
            </a:r>
          </a:p>
        </p:txBody>
      </p:sp>
      <p:sp>
        <p:nvSpPr>
          <p:cNvPr id="13" name="Rectangle 12"/>
          <p:cNvSpPr/>
          <p:nvPr/>
        </p:nvSpPr>
        <p:spPr>
          <a:xfrm>
            <a:off x="1143000" y="866582"/>
            <a:ext cx="7125917" cy="3762568"/>
          </a:xfrm>
          <a:prstGeom prst="rect">
            <a:avLst/>
          </a:prstGeom>
        </p:spPr>
        <p:txBody>
          <a:bodyPr wrap="square" lIns="68580" tIns="34290" rIns="68580" bIns="34290">
            <a:spAutoFit/>
          </a:bodyPr>
          <a:lstStyle/>
          <a:p>
            <a:pPr algn="just"/>
            <a:r>
              <a:rPr lang="en-US" sz="1600" b="1" dirty="0">
                <a:latin typeface="Times New Roman" pitchFamily="18" charset="0"/>
                <a:cs typeface="Times New Roman" pitchFamily="18" charset="0"/>
              </a:rPr>
              <a:t>Case3:</a:t>
            </a:r>
            <a:r>
              <a:rPr lang="en-US" sz="1600" dirty="0">
                <a:latin typeface="Times New Roman" pitchFamily="18" charset="0"/>
                <a:cs typeface="Times New Roman" pitchFamily="18" charset="0"/>
              </a:rPr>
              <a:t> If the characteristics equation has one imaginary root.</a:t>
            </a:r>
          </a:p>
          <a:p>
            <a:pPr algn="just"/>
            <a:r>
              <a:rPr lang="en-US" sz="1600" dirty="0">
                <a:latin typeface="Times New Roman" pitchFamily="18" charset="0"/>
                <a:cs typeface="Times New Roman" pitchFamily="18" charset="0"/>
              </a:rPr>
              <a:t>If </a:t>
            </a:r>
            <a:r>
              <a:rPr lang="en-US" sz="1600" dirty="0" err="1">
                <a:latin typeface="Times New Roman" pitchFamily="18" charset="0"/>
                <a:cs typeface="Times New Roman" pitchFamily="18" charset="0"/>
              </a:rPr>
              <a:t>α+iβ</a:t>
            </a:r>
            <a:r>
              <a:rPr lang="en-US" sz="1600" dirty="0">
                <a:latin typeface="Times New Roman" pitchFamily="18" charset="0"/>
                <a:cs typeface="Times New Roman" pitchFamily="18" charset="0"/>
              </a:rPr>
              <a:t> is the root of the characteristics equation, then α-</a:t>
            </a:r>
            <a:r>
              <a:rPr lang="en-US" sz="1600" dirty="0" err="1">
                <a:latin typeface="Times New Roman" pitchFamily="18" charset="0"/>
                <a:cs typeface="Times New Roman" pitchFamily="18" charset="0"/>
              </a:rPr>
              <a:t>iβ</a:t>
            </a:r>
            <a:r>
              <a:rPr lang="en-US" sz="1600" dirty="0">
                <a:latin typeface="Times New Roman" pitchFamily="18" charset="0"/>
                <a:cs typeface="Times New Roman" pitchFamily="18" charset="0"/>
              </a:rPr>
              <a:t> is also the root, where α and β are real.</a:t>
            </a:r>
          </a:p>
          <a:p>
            <a:pPr algn="just"/>
            <a:r>
              <a:rPr lang="en-US" sz="1600" dirty="0">
                <a:latin typeface="Times New Roman" pitchFamily="18" charset="0"/>
                <a:cs typeface="Times New Roman" pitchFamily="18" charset="0"/>
              </a:rPr>
              <a:t>Thus, (</a:t>
            </a:r>
            <a:r>
              <a:rPr lang="en-US" sz="1600" dirty="0" err="1">
                <a:latin typeface="Times New Roman" pitchFamily="18" charset="0"/>
                <a:cs typeface="Times New Roman" pitchFamily="18" charset="0"/>
              </a:rPr>
              <a:t>α+iβ</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and (α-</a:t>
            </a:r>
            <a:r>
              <a:rPr lang="en-US" sz="1600" dirty="0" err="1">
                <a:latin typeface="Times New Roman" pitchFamily="18" charset="0"/>
                <a:cs typeface="Times New Roman" pitchFamily="18" charset="0"/>
              </a:rPr>
              <a:t>iβ</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are solutions of the equations. This implies (</a:t>
            </a:r>
            <a:r>
              <a:rPr lang="en-US" sz="1600" dirty="0" err="1">
                <a:latin typeface="Times New Roman" pitchFamily="18" charset="0"/>
                <a:cs typeface="Times New Roman" pitchFamily="18" charset="0"/>
              </a:rPr>
              <a:t>α+iβ</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A</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+α-iβ)</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A</a:t>
            </a:r>
            <a:r>
              <a:rPr lang="en-US" sz="1600" baseline="-25000" dirty="0">
                <a:latin typeface="Times New Roman" pitchFamily="18" charset="0"/>
                <a:cs typeface="Times New Roman" pitchFamily="18" charset="0"/>
              </a:rPr>
              <a:t>2</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Is also a solution to the characteristics equation, where A</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and A</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are constants which are to be determined.</a:t>
            </a:r>
          </a:p>
          <a:p>
            <a:pPr algn="just"/>
            <a:r>
              <a:rPr lang="en-US" sz="1600" b="1" dirty="0">
                <a:latin typeface="Times New Roman" pitchFamily="18" charset="0"/>
                <a:cs typeface="Times New Roman" pitchFamily="18" charset="0"/>
              </a:rPr>
              <a:t>Case4:</a:t>
            </a:r>
            <a:r>
              <a:rPr lang="en-US" sz="1600" dirty="0">
                <a:latin typeface="Times New Roman" pitchFamily="18" charset="0"/>
                <a:cs typeface="Times New Roman" pitchFamily="18" charset="0"/>
              </a:rPr>
              <a:t> If the characteristics equation has repeated imaginary roots.</a:t>
            </a:r>
          </a:p>
          <a:p>
            <a:pPr algn="just"/>
            <a:r>
              <a:rPr lang="en-US" sz="1600" dirty="0">
                <a:latin typeface="Times New Roman" pitchFamily="18" charset="0"/>
                <a:cs typeface="Times New Roman" pitchFamily="18" charset="0"/>
              </a:rPr>
              <a:t>When the characteristics equation has repeated imaginary roots,</a:t>
            </a:r>
          </a:p>
          <a:p>
            <a:pPr algn="just"/>
            <a:r>
              <a:rPr lang="en-US" sz="1600" dirty="0">
                <a:latin typeface="Times New Roman" pitchFamily="18" charset="0"/>
                <a:cs typeface="Times New Roman" pitchFamily="18" charset="0"/>
              </a:rPr>
              <a:t>(C</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+C</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α+iβ</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+(C</a:t>
            </a:r>
            <a:r>
              <a:rPr lang="en-US" sz="1600" baseline="-25000" dirty="0">
                <a:latin typeface="Times New Roman" pitchFamily="18" charset="0"/>
                <a:cs typeface="Times New Roman" pitchFamily="18" charset="0"/>
              </a:rPr>
              <a:t>3</a:t>
            </a:r>
            <a:r>
              <a:rPr lang="en-US" sz="1600" dirty="0">
                <a:latin typeface="Times New Roman" pitchFamily="18" charset="0"/>
                <a:cs typeface="Times New Roman" pitchFamily="18" charset="0"/>
              </a:rPr>
              <a:t>+C</a:t>
            </a:r>
            <a:r>
              <a:rPr lang="en-US" sz="1600" baseline="-25000" dirty="0">
                <a:latin typeface="Times New Roman" pitchFamily="18" charset="0"/>
                <a:cs typeface="Times New Roman" pitchFamily="18" charset="0"/>
              </a:rPr>
              <a:t>4</a:t>
            </a:r>
            <a:r>
              <a:rPr lang="en-US" sz="1600" dirty="0">
                <a:latin typeface="Times New Roman" pitchFamily="18" charset="0"/>
                <a:cs typeface="Times New Roman" pitchFamily="18" charset="0"/>
              </a:rPr>
              <a:t> K)(α-</a:t>
            </a:r>
            <a:r>
              <a:rPr lang="en-US" sz="1600" dirty="0" err="1">
                <a:latin typeface="Times New Roman" pitchFamily="18" charset="0"/>
                <a:cs typeface="Times New Roman" pitchFamily="18" charset="0"/>
              </a:rPr>
              <a:t>iβ</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K</a:t>
            </a:r>
            <a:r>
              <a:rPr lang="en-US" sz="1600" dirty="0">
                <a:latin typeface="Times New Roman" pitchFamily="18" charset="0"/>
                <a:cs typeface="Times New Roman" pitchFamily="18" charset="0"/>
              </a:rPr>
              <a:t> is the solution to the homogeneous equation.</a:t>
            </a:r>
          </a:p>
          <a:p>
            <a:pPr algn="just"/>
            <a:r>
              <a:rPr lang="en-US" sz="1600" b="1" dirty="0">
                <a:latin typeface="Times New Roman" pitchFamily="18" charset="0"/>
                <a:cs typeface="Times New Roman" pitchFamily="18" charset="0"/>
              </a:rPr>
              <a:t>Example1:</a:t>
            </a:r>
            <a:r>
              <a:rPr lang="en-US" sz="1600" dirty="0">
                <a:latin typeface="Times New Roman" pitchFamily="18" charset="0"/>
                <a:cs typeface="Times New Roman" pitchFamily="18" charset="0"/>
              </a:rPr>
              <a:t> Solve the difference equation </a:t>
            </a:r>
            <a:r>
              <a:rPr lang="en-US" sz="1600" dirty="0" err="1">
                <a:latin typeface="Times New Roman" pitchFamily="18" charset="0"/>
                <a:cs typeface="Times New Roman" pitchFamily="18" charset="0"/>
              </a:rPr>
              <a:t>a</a:t>
            </a:r>
            <a:r>
              <a:rPr lang="en-US" sz="1600" baseline="-25000" dirty="0" err="1">
                <a:latin typeface="Times New Roman" pitchFamily="18" charset="0"/>
                <a:cs typeface="Times New Roman" pitchFamily="18" charset="0"/>
              </a:rPr>
              <a:t>r</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 - 3</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a</a:t>
            </a:r>
            <a:r>
              <a:rPr lang="en-US" sz="1600" baseline="-25000" dirty="0">
                <a:latin typeface="Times New Roman" pitchFamily="18" charset="0"/>
                <a:cs typeface="Times New Roman" pitchFamily="18" charset="0"/>
              </a:rPr>
              <a:t>r-1 </a:t>
            </a:r>
            <a:r>
              <a:rPr lang="en-US" sz="1600" dirty="0">
                <a:latin typeface="Times New Roman" pitchFamily="18" charset="0"/>
                <a:cs typeface="Times New Roman" pitchFamily="18" charset="0"/>
              </a:rPr>
              <a:t> + 2</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a</a:t>
            </a:r>
            <a:r>
              <a:rPr lang="en-US" sz="1600" baseline="-25000" dirty="0">
                <a:latin typeface="Times New Roman" pitchFamily="18" charset="0"/>
                <a:cs typeface="Times New Roman" pitchFamily="18" charset="0"/>
              </a:rPr>
              <a:t>r-2=0.</a:t>
            </a:r>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Solution:</a:t>
            </a:r>
            <a:r>
              <a:rPr lang="en-US" sz="1600" dirty="0">
                <a:latin typeface="Times New Roman" pitchFamily="18" charset="0"/>
                <a:cs typeface="Times New Roman" pitchFamily="18" charset="0"/>
              </a:rPr>
              <a:t> The characteristics equation is given by</a:t>
            </a:r>
          </a:p>
          <a:p>
            <a:pPr algn="just"/>
            <a:r>
              <a:rPr lang="en-US" sz="1600" dirty="0">
                <a:latin typeface="Times New Roman" pitchFamily="18" charset="0"/>
                <a:cs typeface="Times New Roman" pitchFamily="18" charset="0"/>
              </a:rPr>
              <a:t>s</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-3s+2=0or(s-1)(s-2)=0</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s = 1, 2</a:t>
            </a:r>
          </a:p>
          <a:p>
            <a:pPr algn="just"/>
            <a:r>
              <a:rPr lang="en-US" sz="1600" dirty="0">
                <a:latin typeface="Times New Roman" pitchFamily="18" charset="0"/>
                <a:cs typeface="Times New Roman" pitchFamily="18" charset="0"/>
              </a:rPr>
              <a:t>Therefore, the homogeneous solution of the equation is given by </a:t>
            </a:r>
            <a:r>
              <a:rPr lang="en-US" sz="1600" dirty="0" err="1">
                <a:latin typeface="Times New Roman" pitchFamily="18" charset="0"/>
                <a:cs typeface="Times New Roman" pitchFamily="18" charset="0"/>
              </a:rPr>
              <a:t>a</a:t>
            </a:r>
            <a:r>
              <a:rPr lang="en-US" sz="1600" baseline="-25000" dirty="0" err="1">
                <a:latin typeface="Times New Roman" pitchFamily="18" charset="0"/>
                <a:cs typeface="Times New Roman" pitchFamily="18" charset="0"/>
              </a:rPr>
              <a:t>r</a:t>
            </a:r>
            <a:r>
              <a:rPr lang="en-US" sz="1600" dirty="0">
                <a:latin typeface="Times New Roman" pitchFamily="18" charset="0"/>
                <a:cs typeface="Times New Roman" pitchFamily="18" charset="0"/>
              </a:rPr>
              <a:t>=C</a:t>
            </a:r>
            <a:r>
              <a:rPr lang="en-US" sz="1600" baseline="30000" dirty="0">
                <a:latin typeface="Times New Roman" pitchFamily="18" charset="0"/>
                <a:cs typeface="Times New Roman" pitchFamily="18" charset="0"/>
              </a:rPr>
              <a:t>1</a:t>
            </a:r>
            <a:r>
              <a:rPr lang="en-US" sz="1600" baseline="-25000" dirty="0">
                <a:latin typeface="Times New Roman" pitchFamily="18" charset="0"/>
                <a:cs typeface="Times New Roman" pitchFamily="18" charset="0"/>
              </a:rPr>
              <a:t>r</a:t>
            </a:r>
            <a:r>
              <a:rPr lang="en-US" sz="1600" dirty="0">
                <a:latin typeface="Times New Roman" pitchFamily="18" charset="0"/>
                <a:cs typeface="Times New Roman" pitchFamily="18" charset="0"/>
              </a:rPr>
              <a:t>+C</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r</a:t>
            </a:r>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29622952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A321D3-7AA3-4445-84A2-EF6D9C337747}"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127</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085850" y="1"/>
            <a:ext cx="8001000" cy="71436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r>
              <a:rPr lang="en-US" sz="2400" dirty="0">
                <a:latin typeface="Times New Roman" pitchFamily="18" charset="0"/>
                <a:cs typeface="Times New Roman" pitchFamily="18" charset="0"/>
              </a:rPr>
              <a:t> Homogeneous Linear Difference Equations and Particular Solution(CO1)</a:t>
            </a:r>
          </a:p>
        </p:txBody>
      </p:sp>
      <p:sp>
        <p:nvSpPr>
          <p:cNvPr id="13" name="Rectangle 12"/>
          <p:cNvSpPr/>
          <p:nvPr/>
        </p:nvSpPr>
        <p:spPr>
          <a:xfrm>
            <a:off x="1089398" y="750081"/>
            <a:ext cx="7286676" cy="4501232"/>
          </a:xfrm>
          <a:prstGeom prst="rect">
            <a:avLst/>
          </a:prstGeom>
        </p:spPr>
        <p:txBody>
          <a:bodyPr wrap="square" lIns="68580" tIns="34290" rIns="68580" bIns="34290">
            <a:spAutoFit/>
          </a:bodyPr>
          <a:lstStyle/>
          <a:p>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Solve the difference equation 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=0 and find particular solutions such that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=0 and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=6.</a:t>
            </a:r>
          </a:p>
          <a:p>
            <a:r>
              <a:rPr lang="en-US" sz="1800" b="1" dirty="0">
                <a:latin typeface="Times New Roman" pitchFamily="18" charset="0"/>
                <a:cs typeface="Times New Roman" pitchFamily="18" charset="0"/>
              </a:rPr>
              <a:t>Solution:</a:t>
            </a:r>
            <a:r>
              <a:rPr lang="en-US" sz="1800" dirty="0">
                <a:latin typeface="Times New Roman" pitchFamily="18" charset="0"/>
                <a:cs typeface="Times New Roman" pitchFamily="18" charset="0"/>
              </a:rPr>
              <a:t> The characteristics equation is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s</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-4s+4=0 or (s-2)</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=0             s = 2, 2</a:t>
            </a:r>
          </a:p>
          <a:p>
            <a:r>
              <a:rPr lang="en-US" sz="1800" dirty="0">
                <a:latin typeface="Times New Roman" pitchFamily="18" charset="0"/>
                <a:cs typeface="Times New Roman" pitchFamily="18" charset="0"/>
              </a:rPr>
              <a:t>Therefore, the homogeneous solution of the equation is given by</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baseline="-25000" dirty="0">
                <a:latin typeface="Times New Roman" pitchFamily="18" charset="0"/>
                <a:cs typeface="Times New Roman" pitchFamily="18" charset="0"/>
              </a:rPr>
              <a:t>(n)</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r).2</a:t>
            </a:r>
            <a:r>
              <a:rPr lang="en-US" sz="1800" baseline="30000" dirty="0">
                <a:latin typeface="Times New Roman" pitchFamily="18" charset="0"/>
                <a:cs typeface="Times New Roman" pitchFamily="18" charset="0"/>
              </a:rPr>
              <a:t>r</a:t>
            </a:r>
            <a:r>
              <a:rPr lang="en-US" sz="1800" dirty="0">
                <a:latin typeface="Times New Roman" pitchFamily="18" charset="0"/>
                <a:cs typeface="Times New Roman" pitchFamily="18" charset="0"/>
              </a:rPr>
              <a:t>..............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Putting r = 0 and r = 1 in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we get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+0).2</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 1          ∴C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=1</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).2=6          ∴C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=3⇒C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=2</a:t>
            </a:r>
          </a:p>
          <a:p>
            <a:r>
              <a:rPr lang="en-US" sz="1800" dirty="0">
                <a:latin typeface="Times New Roman" pitchFamily="18" charset="0"/>
                <a:cs typeface="Times New Roman" pitchFamily="18" charset="0"/>
              </a:rPr>
              <a:t>Hence, the particular solution is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baseline="-25000" dirty="0">
                <a:latin typeface="Times New Roman" pitchFamily="18" charset="0"/>
                <a:cs typeface="Times New Roman" pitchFamily="18" charset="0"/>
              </a:rPr>
              <a:t>(P)</a:t>
            </a:r>
            <a:r>
              <a:rPr lang="en-US" sz="1800" dirty="0">
                <a:latin typeface="Times New Roman" pitchFamily="18" charset="0"/>
                <a:cs typeface="Times New Roman" pitchFamily="18" charset="0"/>
              </a:rPr>
              <a:t>=(1+2r).2</a:t>
            </a:r>
            <a:r>
              <a:rPr lang="en-US" sz="1800" baseline="30000" dirty="0">
                <a:latin typeface="Times New Roman" pitchFamily="18" charset="0"/>
                <a:cs typeface="Times New Roman" pitchFamily="18" charset="0"/>
              </a:rPr>
              <a:t>r</a:t>
            </a:r>
            <a:r>
              <a:rPr lang="en-US" sz="1800" dirty="0">
                <a:latin typeface="Times New Roman" pitchFamily="18" charset="0"/>
                <a:cs typeface="Times New Roman" pitchFamily="18" charset="0"/>
              </a:rPr>
              <a:t>.</a:t>
            </a:r>
          </a:p>
          <a:p>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28551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AB80D9-0F3D-4A8E-80D4-3386A7A75E6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128</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0DC7F58D-D348-4064-9A20-83408F46B135}"/>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9">
            <a:extLst>
              <a:ext uri="{FF2B5EF4-FFF2-40B4-BE49-F238E27FC236}">
                <a16:creationId xmlns:a16="http://schemas.microsoft.com/office/drawing/2014/main" id="{5568579B-5C32-40E3-B0C2-419C76AFF61C}"/>
              </a:ext>
            </a:extLst>
          </p:cNvPr>
          <p:cNvSpPr>
            <a:spLocks noChangeArrowheads="1"/>
          </p:cNvSpPr>
          <p:nvPr/>
        </p:nvSpPr>
        <p:spPr bwMode="auto">
          <a:xfrm>
            <a:off x="1357290" y="642924"/>
            <a:ext cx="7018784" cy="394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eaLnBrk="1" hangingPunct="1">
              <a:spcBef>
                <a:spcPct val="0"/>
              </a:spcBef>
              <a:buFontTx/>
              <a:buNone/>
              <a:defRPr/>
            </a:pPr>
            <a:r>
              <a:rPr lang="en-US" altLang="en-US" sz="1800" dirty="0">
                <a:latin typeface="Times New Roman" pitchFamily="18" charset="0"/>
                <a:cs typeface="Times New Roman" pitchFamily="18" charset="0"/>
              </a:rPr>
              <a:t>A linear non-homogenous recurrence relation with constant coefficients is a recurrence relation of the form</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algn="just"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n-k</a:t>
            </a:r>
            <a:r>
              <a:rPr lang="en-US" altLang="en-US" sz="1800" dirty="0">
                <a:latin typeface="Times New Roman" pitchFamily="18" charset="0"/>
                <a:cs typeface="Times New Roman" pitchFamily="18" charset="0"/>
              </a:rPr>
              <a:t>+ f(n)</a:t>
            </a:r>
          </a:p>
          <a:p>
            <a:pPr algn="just"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where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c</a:t>
            </a:r>
            <a:r>
              <a:rPr lang="en-US" altLang="en-US" sz="1800" baseline="-25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are real numbers, and f(n) is a function depending only on n.</a:t>
            </a:r>
          </a:p>
          <a:p>
            <a:pPr eaLnBrk="1" hangingPunct="1">
              <a:spcBef>
                <a:spcPct val="0"/>
              </a:spcBef>
              <a:buFontTx/>
              <a:buNone/>
              <a:defRPr/>
            </a:pPr>
            <a:r>
              <a:rPr lang="en-US" altLang="en-US" sz="1800" dirty="0">
                <a:latin typeface="Times New Roman" pitchFamily="18" charset="0"/>
                <a:cs typeface="Times New Roman" pitchFamily="18" charset="0"/>
              </a:rPr>
              <a:t>The recurrence relation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2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 + c</a:t>
            </a:r>
            <a:r>
              <a:rPr lang="en-US" altLang="en-US" sz="1800" baseline="-25000" dirty="0">
                <a:latin typeface="Times New Roman" pitchFamily="18" charset="0"/>
                <a:cs typeface="Times New Roman" pitchFamily="18" charset="0"/>
              </a:rPr>
              <a:t>k </a:t>
            </a:r>
            <a:r>
              <a:rPr lang="en-US" altLang="en-US" sz="1800" dirty="0">
                <a:latin typeface="Times New Roman" pitchFamily="18" charset="0"/>
                <a:cs typeface="Times New Roman" pitchFamily="18" charset="0"/>
              </a:rPr>
              <a:t>a</a:t>
            </a:r>
            <a:r>
              <a:rPr lang="en-US" altLang="en-US" sz="1800" baseline="-25000" dirty="0">
                <a:latin typeface="Times New Roman" pitchFamily="18" charset="0"/>
                <a:cs typeface="Times New Roman" pitchFamily="18" charset="0"/>
              </a:rPr>
              <a:t>n-k </a:t>
            </a:r>
            <a:r>
              <a:rPr lang="en-US" altLang="en-US" sz="1800" dirty="0">
                <a:latin typeface="Times New Roman" pitchFamily="18" charset="0"/>
                <a:cs typeface="Times New Roman" pitchFamily="18" charset="0"/>
              </a:rPr>
              <a:t>is called the associated homogeneous recurrence relation.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This recurrence includes k initial conditions.</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a</a:t>
            </a:r>
            <a:r>
              <a:rPr lang="en-US" altLang="en-US" sz="1800" baseline="-25000" dirty="0" err="1">
                <a:latin typeface="Times New Roman" pitchFamily="18" charset="0"/>
                <a:cs typeface="Times New Roman" pitchFamily="18" charset="0"/>
              </a:rPr>
              <a:t>k</a:t>
            </a:r>
            <a:r>
              <a:rPr lang="en-US" altLang="en-US" sz="1800" dirty="0">
                <a:latin typeface="Times New Roman" pitchFamily="18" charset="0"/>
                <a:cs typeface="Times New Roman" pitchFamily="18" charset="0"/>
              </a:rPr>
              <a:t> = C</a:t>
            </a:r>
            <a:r>
              <a:rPr lang="en-US" altLang="en-US" sz="1800" baseline="-25000" dirty="0">
                <a:latin typeface="Times New Roman" pitchFamily="18" charset="0"/>
                <a:cs typeface="Times New Roman" pitchFamily="18" charset="0"/>
              </a:rPr>
              <a:t>k</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171449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371BF3-66C1-4DD0-85CD-0F91550AB981}"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129</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C770F1D-AF7A-487A-8B49-C153EFD01ED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8">
            <a:extLst>
              <a:ext uri="{FF2B5EF4-FFF2-40B4-BE49-F238E27FC236}">
                <a16:creationId xmlns:a16="http://schemas.microsoft.com/office/drawing/2014/main" id="{EEC2004C-CB83-4C90-8F6A-5C521FDBC513}"/>
              </a:ext>
            </a:extLst>
          </p:cNvPr>
          <p:cNvSpPr>
            <a:spLocks noChangeArrowheads="1"/>
          </p:cNvSpPr>
          <p:nvPr/>
        </p:nvSpPr>
        <p:spPr bwMode="auto">
          <a:xfrm>
            <a:off x="1410868" y="742950"/>
            <a:ext cx="7123532" cy="40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The following recurrence relations are linear non homogeneous</a:t>
            </a:r>
          </a:p>
          <a:p>
            <a:pPr eaLnBrk="1" hangingPunct="1">
              <a:spcBef>
                <a:spcPct val="0"/>
              </a:spcBef>
              <a:buFontTx/>
              <a:buNone/>
              <a:defRPr/>
            </a:pPr>
            <a:r>
              <a:rPr lang="en-US" altLang="en-US" sz="1800" dirty="0">
                <a:latin typeface="Times New Roman" pitchFamily="18" charset="0"/>
                <a:cs typeface="Times New Roman" pitchFamily="18" charset="0"/>
              </a:rPr>
              <a:t>recurrence relations.</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1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+ 2</a:t>
            </a:r>
            <a:r>
              <a:rPr lang="en-US" altLang="en-US" sz="1800" baseline="30000" dirty="0">
                <a:latin typeface="Times New Roman" pitchFamily="18" charset="0"/>
                <a:cs typeface="Times New Roman" pitchFamily="18" charset="0"/>
              </a:rPr>
              <a:t>n</a:t>
            </a: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2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n</a:t>
            </a:r>
            <a:r>
              <a:rPr lang="en-US" altLang="en-US" sz="1800" baseline="30000" dirty="0">
                <a:latin typeface="Times New Roman" pitchFamily="18" charset="0"/>
                <a:cs typeface="Times New Roman" pitchFamily="18" charset="0"/>
              </a:rPr>
              <a:t>2</a:t>
            </a:r>
            <a:r>
              <a:rPr lang="en-US" altLang="en-US" sz="1800" dirty="0">
                <a:latin typeface="Times New Roman" pitchFamily="18" charset="0"/>
                <a:cs typeface="Times New Roman" pitchFamily="18" charset="0"/>
              </a:rPr>
              <a:t> + n + 1</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3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n-4</a:t>
            </a:r>
            <a:r>
              <a:rPr lang="en-US" altLang="en-US" sz="1800" dirty="0">
                <a:latin typeface="Times New Roman" pitchFamily="18" charset="0"/>
                <a:cs typeface="Times New Roman" pitchFamily="18" charset="0"/>
              </a:rPr>
              <a:t> + 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Example 4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n-6</a:t>
            </a:r>
            <a:r>
              <a:rPr lang="en-US" altLang="en-US" sz="1800" dirty="0">
                <a:latin typeface="Times New Roman" pitchFamily="18" charset="0"/>
                <a:cs typeface="Times New Roman" pitchFamily="18" charset="0"/>
              </a:rPr>
              <a:t> + n2</a:t>
            </a:r>
            <a:r>
              <a:rPr lang="en-US" altLang="en-US" sz="1800" baseline="30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927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14350"/>
            <a:ext cx="7597403" cy="2514600"/>
          </a:xfrm>
        </p:spPr>
        <p:txBody>
          <a:bodyPr>
            <a:no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We broadly denote a set by the capital letter A, B, C, etc. while the fundamentals of the set by small letter a, b, x, y, etc.</a:t>
            </a:r>
          </a:p>
          <a:p>
            <a:pPr algn="just"/>
            <a:r>
              <a:rPr lang="en-US" sz="1800" dirty="0">
                <a:latin typeface="Times New Roman" panose="02020603050405020304" pitchFamily="18" charset="0"/>
                <a:cs typeface="Times New Roman" panose="02020603050405020304" pitchFamily="18" charset="0"/>
              </a:rPr>
              <a:t>A is a set, and a is one of the elements of A</a:t>
            </a:r>
          </a:p>
          <a:p>
            <a:pPr algn="just"/>
            <a:r>
              <a:rPr lang="en-US" sz="1800" dirty="0">
                <a:latin typeface="Times New Roman" panose="02020603050405020304" pitchFamily="18" charset="0"/>
                <a:cs typeface="Times New Roman" panose="02020603050405020304" pitchFamily="18" charset="0"/>
              </a:rPr>
              <a:t>We denote it as a ∈ A.</a:t>
            </a:r>
          </a:p>
          <a:p>
            <a:pPr algn="just"/>
            <a:r>
              <a:rPr lang="en-US" sz="1800" dirty="0">
                <a:latin typeface="Times New Roman" panose="02020603050405020304" pitchFamily="18" charset="0"/>
                <a:cs typeface="Times New Roman" panose="02020603050405020304" pitchFamily="18" charset="0"/>
              </a:rPr>
              <a:t>Here the symbol ∈ means –  “Belongs to” or “Element of”</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FD6516-A1BC-4B75-98B3-163A93A1A29B}"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98277" y="6"/>
            <a:ext cx="8033303"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Introduction to Sets </a:t>
            </a:r>
            <a:r>
              <a:rPr lang="en-IN" sz="24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2424" y="5"/>
            <a:ext cx="1085850" cy="612872"/>
          </a:xfrm>
          <a:prstGeom prst="rect">
            <a:avLst/>
          </a:prstGeom>
          <a:noFill/>
        </p:spPr>
      </p:pic>
      <p:sp>
        <p:nvSpPr>
          <p:cNvPr id="9" name="Footer Placeholder 12"/>
          <p:cNvSpPr>
            <a:spLocks noGrp="1"/>
          </p:cNvSpPr>
          <p:nvPr>
            <p:ph type="ftr" sz="quarter" idx="11"/>
          </p:nvPr>
        </p:nvSpPr>
        <p:spPr>
          <a:xfrm>
            <a:off x="2857500" y="4755362"/>
            <a:ext cx="43434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ABE28F-2ED5-4A4C-95FC-36FEEAEB6B3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130</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C770F1D-AF7A-487A-8B49-C153EFD01ED1}"/>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pic>
        <p:nvPicPr>
          <p:cNvPr id="13" name="Picture 12" descr="p1.png"/>
          <p:cNvPicPr>
            <a:picLocks noChangeAspect="1"/>
          </p:cNvPicPr>
          <p:nvPr/>
        </p:nvPicPr>
        <p:blipFill>
          <a:blip r:embed="rId4" cstate="print"/>
          <a:stretch>
            <a:fillRect/>
          </a:stretch>
        </p:blipFill>
        <p:spPr>
          <a:xfrm>
            <a:off x="1357290" y="642924"/>
            <a:ext cx="7072362" cy="3534269"/>
          </a:xfrm>
          <a:prstGeom prst="rect">
            <a:avLst/>
          </a:prstGeom>
        </p:spPr>
      </p:pic>
    </p:spTree>
    <p:extLst>
      <p:ext uri="{BB962C8B-B14F-4D97-AF65-F5344CB8AC3E}">
        <p14:creationId xmlns:p14="http://schemas.microsoft.com/office/powerpoint/2010/main" val="3589876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6EEF26-BED5-4971-B75C-3741080F6B59}"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131</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6224DEA9-1472-4672-9F6F-C95568B8F638}"/>
              </a:ext>
            </a:extLst>
          </p:cNvPr>
          <p:cNvSpPr txBox="1">
            <a:spLocks/>
          </p:cNvSpPr>
          <p:nvPr/>
        </p:nvSpPr>
        <p:spPr bwMode="auto">
          <a:xfrm>
            <a:off x="13716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eaLnBrk="1" hangingPunct="1">
              <a:defRPr/>
            </a:pPr>
            <a:r>
              <a:rPr lang="en-US" sz="2400" dirty="0">
                <a:solidFill>
                  <a:schemeClr val="dk1"/>
                </a:solidFill>
                <a:latin typeface="Times New Roman" pitchFamily="18" charset="0"/>
                <a:cs typeface="Times New Roman" pitchFamily="18" charset="0"/>
              </a:rPr>
              <a:t>Linear non-homogeneous recurrences Example</a:t>
            </a:r>
            <a:r>
              <a:rPr lang="en-US" sz="2400" spc="-116" dirty="0">
                <a:latin typeface="Times New Roman" pitchFamily="18" charset="0"/>
                <a:ea typeface="ＭＳ Ｐゴシック" charset="0"/>
                <a:cs typeface="Times New Roman" pitchFamily="18" charset="0"/>
              </a:rPr>
              <a:t>(CO1)</a:t>
            </a:r>
            <a:endParaRPr lang="en-US" sz="2400" dirty="0">
              <a:solidFill>
                <a:schemeClr val="dk1"/>
              </a:solidFill>
              <a:latin typeface="Times New Roman" pitchFamily="18" charset="0"/>
              <a:ea typeface="ＭＳ Ｐゴシック" charset="0"/>
              <a:cs typeface="Times New Roman" pitchFamily="18" charset="0"/>
            </a:endParaRPr>
          </a:p>
        </p:txBody>
      </p:sp>
      <p:sp>
        <p:nvSpPr>
          <p:cNvPr id="13" name="Rectangle 9">
            <a:extLst>
              <a:ext uri="{FF2B5EF4-FFF2-40B4-BE49-F238E27FC236}">
                <a16:creationId xmlns:a16="http://schemas.microsoft.com/office/drawing/2014/main" id="{ACFFDDFE-D830-46D7-AC00-217D430C05E2}"/>
              </a:ext>
            </a:extLst>
          </p:cNvPr>
          <p:cNvSpPr>
            <a:spLocks noChangeArrowheads="1"/>
          </p:cNvSpPr>
          <p:nvPr/>
        </p:nvSpPr>
        <p:spPr bwMode="auto">
          <a:xfrm>
            <a:off x="1357290" y="642924"/>
            <a:ext cx="7481910" cy="52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r>
              <a:rPr lang="en-US" altLang="en-US" sz="1800" b="1" dirty="0">
                <a:latin typeface="Times New Roman" pitchFamily="18" charset="0"/>
                <a:cs typeface="Times New Roman" pitchFamily="18" charset="0"/>
              </a:rPr>
              <a:t>Q1</a:t>
            </a:r>
            <a:r>
              <a:rPr lang="en-US" altLang="en-US" sz="1800" dirty="0">
                <a:latin typeface="Times New Roman" pitchFamily="18" charset="0"/>
                <a:cs typeface="Times New Roman" pitchFamily="18" charset="0"/>
              </a:rPr>
              <a:t> What is the solution of the recurrence relation</a:t>
            </a:r>
          </a:p>
          <a:p>
            <a:pPr eaLnBrk="1" hangingPunct="1">
              <a:spcBef>
                <a:spcPct val="0"/>
              </a:spcBef>
              <a:buFontTx/>
              <a:buNone/>
              <a:defRPr/>
            </a:pPr>
            <a:r>
              <a:rPr lang="en-US" altLang="en-US" sz="1800" dirty="0">
                <a:latin typeface="Times New Roman" pitchFamily="18" charset="0"/>
                <a:cs typeface="Times New Roman" pitchFamily="18" charset="0"/>
              </a:rPr>
              <a:t>          a</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2a</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a</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for n&gt;=2,</a:t>
            </a:r>
          </a:p>
          <a:p>
            <a:pPr eaLnBrk="1" hangingPunct="1">
              <a:spcBef>
                <a:spcPct val="0"/>
              </a:spcBef>
              <a:buFontTx/>
              <a:buNone/>
              <a:defRPr/>
            </a:pPr>
            <a:r>
              <a:rPr lang="en-US" altLang="en-US" sz="1800" dirty="0">
                <a:latin typeface="Times New Roman" pitchFamily="18" charset="0"/>
                <a:cs typeface="Times New Roman" pitchFamily="18" charset="0"/>
              </a:rPr>
              <a:t>               with a</a:t>
            </a:r>
            <a:r>
              <a:rPr lang="en-US" altLang="en-US" sz="1800" baseline="-25000" dirty="0">
                <a:latin typeface="Times New Roman" pitchFamily="18" charset="0"/>
                <a:cs typeface="Times New Roman" pitchFamily="18" charset="0"/>
              </a:rPr>
              <a:t>0</a:t>
            </a:r>
            <a:r>
              <a:rPr lang="en-US" altLang="en-US" sz="1800" dirty="0">
                <a:latin typeface="Times New Roman" pitchFamily="18" charset="0"/>
                <a:cs typeface="Times New Roman" pitchFamily="18" charset="0"/>
              </a:rPr>
              <a:t>=1 and a</a:t>
            </a:r>
            <a:r>
              <a:rPr lang="en-US" altLang="en-US" sz="1800" baseline="-25000" dirty="0">
                <a:latin typeface="Times New Roman" pitchFamily="18" charset="0"/>
                <a:cs typeface="Times New Roman" pitchFamily="18" charset="0"/>
              </a:rPr>
              <a:t>1</a:t>
            </a:r>
            <a:r>
              <a:rPr lang="en-US" altLang="en-US" sz="1800" dirty="0">
                <a:latin typeface="Times New Roman" pitchFamily="18" charset="0"/>
                <a:cs typeface="Times New Roman" pitchFamily="18" charset="0"/>
              </a:rPr>
              <a:t>=2?</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b="1" dirty="0">
                <a:latin typeface="Times New Roman" pitchFamily="18" charset="0"/>
                <a:cs typeface="Times New Roman" pitchFamily="18" charset="0"/>
              </a:rPr>
              <a:t>Solution</a:t>
            </a:r>
            <a:r>
              <a:rPr lang="en-US" altLang="en-US" sz="1800" dirty="0">
                <a:latin typeface="Times New Roman" pitchFamily="18" charset="0"/>
                <a:cs typeface="Times New Roman" pitchFamily="18" charset="0"/>
              </a:rPr>
              <a:t>:   Since it is linear non-homogeneous recurrence, b</a:t>
            </a:r>
            <a:r>
              <a:rPr lang="en-US" altLang="en-US" sz="1800" baseline="-25000" dirty="0">
                <a:latin typeface="Times New Roman" pitchFamily="18" charset="0"/>
                <a:cs typeface="Times New Roman" pitchFamily="18" charset="0"/>
              </a:rPr>
              <a:t>n</a:t>
            </a: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is similar to f(n)   then b</a:t>
            </a:r>
            <a:r>
              <a:rPr lang="en-US" altLang="en-US" sz="1800" baseline="-25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c2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d</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err="1">
                <a:latin typeface="Times New Roman" pitchFamily="18" charset="0"/>
                <a:cs typeface="Times New Roman" pitchFamily="18" charset="0"/>
              </a:rPr>
              <a:t>b</a:t>
            </a:r>
            <a:r>
              <a:rPr lang="en-US" altLang="en-US" sz="1800" baseline="-25000" dirty="0" err="1">
                <a:latin typeface="Times New Roman" pitchFamily="18" charset="0"/>
                <a:cs typeface="Times New Roman" pitchFamily="18" charset="0"/>
              </a:rPr>
              <a:t>n</a:t>
            </a:r>
            <a:r>
              <a:rPr lang="en-US" altLang="en-US" sz="1800" baseline="-25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 2b</a:t>
            </a:r>
            <a:r>
              <a:rPr lang="en-US" altLang="en-US" sz="1800" baseline="-25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b</a:t>
            </a:r>
            <a:r>
              <a:rPr lang="en-US" altLang="en-US" sz="1800" baseline="-25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+ 2</a:t>
            </a:r>
            <a:r>
              <a:rPr lang="en-US" altLang="en-US" sz="1800" baseline="30000" dirty="0">
                <a:latin typeface="Times New Roman" pitchFamily="18" charset="0"/>
                <a:cs typeface="Times New Roman" pitchFamily="18" charset="0"/>
              </a:rPr>
              <a:t>n</a:t>
            </a:r>
          </a:p>
          <a:p>
            <a:pPr eaLnBrk="1" hangingPunct="1">
              <a:spcBef>
                <a:spcPct val="0"/>
              </a:spcBef>
              <a:buFontTx/>
              <a:buNone/>
              <a:defRPr/>
            </a:pPr>
            <a:endParaRPr lang="en-US" altLang="en-US" sz="1800" baseline="300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c2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d = 2(c2</a:t>
            </a:r>
            <a:r>
              <a:rPr lang="en-US" altLang="en-US" sz="1800" baseline="30000" dirty="0">
                <a:latin typeface="Times New Roman" pitchFamily="18" charset="0"/>
                <a:cs typeface="Times New Roman" pitchFamily="18" charset="0"/>
              </a:rPr>
              <a:t>n-1</a:t>
            </a:r>
            <a:r>
              <a:rPr lang="en-US" altLang="en-US" sz="1800" dirty="0">
                <a:latin typeface="Times New Roman" pitchFamily="18" charset="0"/>
                <a:cs typeface="Times New Roman" pitchFamily="18" charset="0"/>
              </a:rPr>
              <a:t> + d) - (c2</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d) + 2n</a:t>
            </a: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r>
              <a:rPr lang="en-US" altLang="en-US" sz="1800" dirty="0">
                <a:latin typeface="Times New Roman" pitchFamily="18" charset="0"/>
                <a:cs typeface="Times New Roman" pitchFamily="18" charset="0"/>
              </a:rPr>
              <a:t> c2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d = c2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 + 2d - c2</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d + 2n</a:t>
            </a:r>
          </a:p>
          <a:p>
            <a:pPr>
              <a:spcBef>
                <a:spcPct val="0"/>
              </a:spcBef>
              <a:buFontTx/>
              <a:buNone/>
              <a:defRPr/>
            </a:pPr>
            <a:r>
              <a:rPr lang="en-US" altLang="en-US" sz="1800" dirty="0">
                <a:latin typeface="Times New Roman" pitchFamily="18" charset="0"/>
                <a:cs typeface="Times New Roman" pitchFamily="18" charset="0"/>
              </a:rPr>
              <a:t> 0 = (-4c + 4c - c + 4)2</a:t>
            </a:r>
            <a:r>
              <a:rPr lang="en-US" altLang="en-US" sz="1800" baseline="30000" dirty="0">
                <a:latin typeface="Times New Roman" pitchFamily="18" charset="0"/>
                <a:cs typeface="Times New Roman" pitchFamily="18" charset="0"/>
              </a:rPr>
              <a:t>n-2</a:t>
            </a:r>
            <a:r>
              <a:rPr lang="en-US" altLang="en-US" sz="1800" dirty="0">
                <a:latin typeface="Times New Roman" pitchFamily="18" charset="0"/>
                <a:cs typeface="Times New Roman" pitchFamily="18" charset="0"/>
              </a:rPr>
              <a:t> + (-d + 2d -d)</a:t>
            </a:r>
          </a:p>
          <a:p>
            <a:pPr>
              <a:spcBef>
                <a:spcPct val="0"/>
              </a:spcBef>
              <a:buFontTx/>
              <a:buNone/>
              <a:defRPr/>
            </a:pPr>
            <a:r>
              <a:rPr lang="en-US" altLang="en-US" sz="1800" dirty="0">
                <a:latin typeface="Times New Roman" pitchFamily="18" charset="0"/>
                <a:cs typeface="Times New Roman" pitchFamily="18" charset="0"/>
              </a:rPr>
              <a:t> c = 4 and    d=0</a:t>
            </a:r>
          </a:p>
          <a:p>
            <a:pPr>
              <a:spcBef>
                <a:spcPct val="0"/>
              </a:spcBef>
              <a:buFontTx/>
              <a:buNone/>
              <a:defRPr/>
            </a:pPr>
            <a:r>
              <a:rPr lang="en-US" altLang="en-US" sz="1800" dirty="0">
                <a:latin typeface="Times New Roman" pitchFamily="18" charset="0"/>
                <a:cs typeface="Times New Roman" pitchFamily="18" charset="0"/>
              </a:rPr>
              <a:t> then </a:t>
            </a:r>
            <a:r>
              <a:rPr lang="en-US" altLang="en-US" sz="1800" dirty="0" err="1">
                <a:latin typeface="Times New Roman" pitchFamily="18" charset="0"/>
                <a:cs typeface="Times New Roman" pitchFamily="18" charset="0"/>
              </a:rPr>
              <a:t>b</a:t>
            </a:r>
            <a:r>
              <a:rPr lang="en-US" altLang="en-US" sz="1800" baseline="-25000" dirty="0" err="1">
                <a:latin typeface="Times New Roman" pitchFamily="18" charset="0"/>
                <a:cs typeface="Times New Roman" pitchFamily="18" charset="0"/>
              </a:rPr>
              <a:t>n</a:t>
            </a:r>
            <a:r>
              <a:rPr lang="en-US" altLang="en-US" sz="1800" dirty="0">
                <a:latin typeface="Times New Roman" pitchFamily="18" charset="0"/>
                <a:cs typeface="Times New Roman" pitchFamily="18" charset="0"/>
              </a:rPr>
              <a:t> = 4.2</a:t>
            </a:r>
            <a:r>
              <a:rPr lang="en-US" altLang="en-US" sz="1800" baseline="30000" dirty="0">
                <a:latin typeface="Times New Roman" pitchFamily="18" charset="0"/>
                <a:cs typeface="Times New Roman" pitchFamily="18" charset="0"/>
              </a:rPr>
              <a:t>n</a:t>
            </a:r>
            <a:r>
              <a:rPr lang="en-US" altLang="en-US" sz="1800" dirty="0">
                <a:latin typeface="Times New Roman" pitchFamily="18" charset="0"/>
                <a:cs typeface="Times New Roman" pitchFamily="18" charset="0"/>
              </a:rPr>
              <a:t>.</a:t>
            </a:r>
          </a:p>
          <a:p>
            <a:pPr>
              <a:spcBef>
                <a:spcPct val="0"/>
              </a:spcBef>
              <a:buFontTx/>
              <a:buNone/>
              <a:defRPr/>
            </a:pPr>
            <a:endParaRPr lang="en-US" altLang="en-US" sz="1800" dirty="0">
              <a:latin typeface="Arial" panose="020B0604020202020204" pitchFamily="34" charset="0"/>
              <a:cs typeface="Calibri" panose="020F0502020204030204" pitchFamily="34"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a:p>
            <a:pPr eaLnBrk="1" hangingPunct="1">
              <a:spcBef>
                <a:spcPct val="0"/>
              </a:spcBef>
              <a:buFontTx/>
              <a:buNone/>
              <a:defRPr/>
            </a:pP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728653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0F96E5-C19F-4ACC-BC0C-D304385D6467}"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132</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066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143000" y="2"/>
            <a:ext cx="8001000" cy="58934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Order of Linear Non-Homogeneous Recurrence Relation (CO1)</a:t>
            </a:r>
          </a:p>
        </p:txBody>
      </p:sp>
      <p:sp>
        <p:nvSpPr>
          <p:cNvPr id="13" name="Rectangle 12"/>
          <p:cNvSpPr/>
          <p:nvPr/>
        </p:nvSpPr>
        <p:spPr>
          <a:xfrm>
            <a:off x="1035819" y="693257"/>
            <a:ext cx="7233098" cy="3670236"/>
          </a:xfrm>
          <a:prstGeom prst="rect">
            <a:avLst/>
          </a:prstGeom>
        </p:spPr>
        <p:txBody>
          <a:bodyPr wrap="square" lIns="68580" tIns="34290" rIns="68580" bIns="34290">
            <a:spAutoFit/>
          </a:bodyPr>
          <a:lstStyle/>
          <a:p>
            <a:pPr algn="just"/>
            <a:r>
              <a:rPr lang="en-US" sz="1800" dirty="0">
                <a:latin typeface="Times New Roman" pitchFamily="18" charset="0"/>
                <a:cs typeface="Times New Roman" pitchFamily="18" charset="0"/>
              </a:rPr>
              <a:t>The equation is said to be linear homogeneous difference equation if and only if R (n) = 0 and it will be of order n.</a:t>
            </a:r>
          </a:p>
          <a:p>
            <a:pPr algn="just"/>
            <a:r>
              <a:rPr lang="en-US" sz="1800" dirty="0">
                <a:latin typeface="Times New Roman" pitchFamily="18" charset="0"/>
                <a:cs typeface="Times New Roman" pitchFamily="18" charset="0"/>
              </a:rPr>
              <a:t>The equation is said to be linear non-homogeneous difference equation if R (n) ≠ 0.</a:t>
            </a:r>
          </a:p>
          <a:p>
            <a:pPr algn="just"/>
            <a:r>
              <a:rPr lang="en-US" sz="1800" b="1" dirty="0">
                <a:latin typeface="Times New Roman" pitchFamily="18" charset="0"/>
                <a:cs typeface="Times New Roman" pitchFamily="18" charset="0"/>
              </a:rPr>
              <a:t>Example1:</a:t>
            </a:r>
            <a:r>
              <a:rPr lang="en-US" sz="1800" dirty="0">
                <a:latin typeface="Times New Roman" pitchFamily="18" charset="0"/>
                <a:cs typeface="Times New Roman" pitchFamily="18" charset="0"/>
              </a:rPr>
              <a:t> The equation a</a:t>
            </a:r>
            <a:r>
              <a:rPr lang="en-US" sz="1800" baseline="-25000" dirty="0">
                <a:latin typeface="Times New Roman" pitchFamily="18" charset="0"/>
                <a:cs typeface="Times New Roman" pitchFamily="18" charset="0"/>
              </a:rPr>
              <a:t>r+3</a:t>
            </a:r>
            <a:r>
              <a:rPr lang="en-US" sz="1800" dirty="0">
                <a:latin typeface="Times New Roman" pitchFamily="18" charset="0"/>
                <a:cs typeface="Times New Roman" pitchFamily="18" charset="0"/>
              </a:rPr>
              <a:t>+6a</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+12a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+8a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=0 is a linear non-homogeneous equation of order 3.</a:t>
            </a:r>
          </a:p>
          <a:p>
            <a:pPr algn="just"/>
            <a:r>
              <a:rPr lang="en-US" sz="1800" b="1" dirty="0">
                <a:latin typeface="Times New Roman" pitchFamily="18" charset="0"/>
                <a:cs typeface="Times New Roman" pitchFamily="18" charset="0"/>
              </a:rPr>
              <a:t>Example2:</a:t>
            </a:r>
            <a:r>
              <a:rPr lang="en-US" sz="1800" dirty="0">
                <a:latin typeface="Times New Roman" pitchFamily="18" charset="0"/>
                <a:cs typeface="Times New Roman" pitchFamily="18" charset="0"/>
              </a:rPr>
              <a:t> The equation a</a:t>
            </a:r>
            <a:r>
              <a:rPr lang="en-US" sz="1800" baseline="-25000" dirty="0">
                <a:latin typeface="Times New Roman" pitchFamily="18" charset="0"/>
                <a:cs typeface="Times New Roman" pitchFamily="18" charset="0"/>
              </a:rPr>
              <a:t>r+2</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r+1</a:t>
            </a:r>
            <a:r>
              <a:rPr lang="en-US" sz="1800" dirty="0">
                <a:latin typeface="Times New Roman" pitchFamily="18" charset="0"/>
                <a:cs typeface="Times New Roman" pitchFamily="18" charset="0"/>
              </a:rPr>
              <a:t>+4a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 3r + 2</a:t>
            </a:r>
            <a:r>
              <a:rPr lang="en-US" sz="1800" baseline="30000" dirty="0">
                <a:latin typeface="Times New Roman" pitchFamily="18" charset="0"/>
                <a:cs typeface="Times New Roman" pitchFamily="18" charset="0"/>
              </a:rPr>
              <a:t>r</a:t>
            </a:r>
            <a:r>
              <a:rPr lang="en-US" sz="1800" dirty="0">
                <a:latin typeface="Times New Roman" pitchFamily="18" charset="0"/>
                <a:cs typeface="Times New Roman" pitchFamily="18" charset="0"/>
              </a:rPr>
              <a:t> is a linear non-homogeneous equation of order 2.</a:t>
            </a:r>
          </a:p>
          <a:p>
            <a:pPr algn="just"/>
            <a:r>
              <a:rPr lang="en-US" sz="1800" dirty="0">
                <a:latin typeface="Times New Roman" pitchFamily="18" charset="0"/>
                <a:cs typeface="Times New Roman" pitchFamily="18" charset="0"/>
              </a:rPr>
              <a:t>A linear homogeneous difference equation with constant coefficients is given by</a:t>
            </a:r>
          </a:p>
          <a:p>
            <a:pPr algn="just"/>
            <a:r>
              <a:rPr lang="en-US" sz="1800" dirty="0">
                <a:latin typeface="Times New Roman" pitchFamily="18" charset="0"/>
                <a:cs typeface="Times New Roman" pitchFamily="18" charset="0"/>
              </a:rPr>
              <a:t>          C</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n-1</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y</a:t>
            </a:r>
            <a:r>
              <a:rPr lang="en-US" sz="1800" baseline="-25000" dirty="0">
                <a:latin typeface="Times New Roman" pitchFamily="18" charset="0"/>
                <a:cs typeface="Times New Roman" pitchFamily="18" charset="0"/>
              </a:rPr>
              <a:t>n-2</a:t>
            </a:r>
            <a:r>
              <a:rPr lang="en-US" sz="1800"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t>
            </a:r>
            <a:r>
              <a:rPr lang="en-US" sz="1800" baseline="-25000" dirty="0" err="1">
                <a:latin typeface="Times New Roman" pitchFamily="18" charset="0"/>
                <a:cs typeface="Times New Roman" pitchFamily="18" charset="0"/>
              </a:rPr>
              <a:t>n</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=0 ....... equation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Where </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0</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1</a:t>
            </a:r>
            <a:r>
              <a:rPr lang="en-US" sz="1800" b="1" dirty="0">
                <a:latin typeface="Times New Roman" pitchFamily="18" charset="0"/>
                <a:cs typeface="Times New Roman" pitchFamily="18" charset="0"/>
              </a:rPr>
              <a:t>,C</a:t>
            </a:r>
            <a:r>
              <a:rPr lang="en-US" sz="1800" b="1" baseline="-25000" dirty="0">
                <a:latin typeface="Times New Roman" pitchFamily="18" charset="0"/>
                <a:cs typeface="Times New Roman" pitchFamily="18" charset="0"/>
              </a:rPr>
              <a:t>2</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C</a:t>
            </a:r>
            <a:r>
              <a:rPr lang="en-US" sz="1800" b="1" baseline="-25000" dirty="0" err="1">
                <a:latin typeface="Times New Roman" pitchFamily="18" charset="0"/>
                <a:cs typeface="Times New Roman" pitchFamily="18" charset="0"/>
              </a:rPr>
              <a:t>n</a:t>
            </a:r>
            <a:r>
              <a:rPr lang="en-US" sz="1800" dirty="0">
                <a:latin typeface="Times New Roman" pitchFamily="18" charset="0"/>
                <a:cs typeface="Times New Roman" pitchFamily="18" charset="0"/>
              </a:rPr>
              <a:t> are constants.</a:t>
            </a:r>
          </a:p>
          <a:p>
            <a:pPr algn="just"/>
            <a:endParaRPr lang="en-US" sz="1800" dirty="0"/>
          </a:p>
        </p:txBody>
      </p:sp>
    </p:spTree>
    <p:extLst>
      <p:ext uri="{BB962C8B-B14F-4D97-AF65-F5344CB8AC3E}">
        <p14:creationId xmlns:p14="http://schemas.microsoft.com/office/powerpoint/2010/main" val="20046675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446A46-B601-4728-A6DA-98BDAFFFCC3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133</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066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143000" y="1"/>
            <a:ext cx="8001000" cy="64292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Topic objective: Generating function (CO1)</a:t>
            </a:r>
          </a:p>
        </p:txBody>
      </p:sp>
      <p:sp>
        <p:nvSpPr>
          <p:cNvPr id="13" name="Rectangle 12"/>
          <p:cNvSpPr/>
          <p:nvPr/>
        </p:nvSpPr>
        <p:spPr>
          <a:xfrm>
            <a:off x="1196554" y="1242105"/>
            <a:ext cx="7340255" cy="1731243"/>
          </a:xfrm>
          <a:prstGeom prst="rect">
            <a:avLst/>
          </a:prstGeom>
        </p:spPr>
        <p:txBody>
          <a:bodyPr wrap="square" lIns="68580" tIns="34290" rIns="68580" bIns="34290">
            <a:spAutoFit/>
          </a:bodyPr>
          <a:lstStyle/>
          <a:p>
            <a:pPr>
              <a:buFont typeface="Arial" pitchFamily="34" charset="0"/>
              <a:buChar char="•"/>
            </a:pPr>
            <a:r>
              <a:rPr lang="en-US" sz="1800" dirty="0">
                <a:latin typeface="Times New Roman" pitchFamily="18" charset="0"/>
                <a:cs typeface="Times New Roman" pitchFamily="18" charset="0"/>
              </a:rPr>
              <a:t>It will be useful in solving recurrence relations.</a:t>
            </a:r>
          </a:p>
          <a:p>
            <a:endParaRPr lang="en-US" sz="1800" dirty="0">
              <a:latin typeface="Times New Roman" pitchFamily="18" charset="0"/>
              <a:cs typeface="Times New Roman" pitchFamily="18" charset="0"/>
            </a:endParaRPr>
          </a:p>
          <a:p>
            <a:pPr>
              <a:buFont typeface="Arial" pitchFamily="34" charset="0"/>
              <a:buChar char="•"/>
            </a:pPr>
            <a:r>
              <a:rPr lang="en-US" sz="1800" dirty="0">
                <a:latin typeface="Times New Roman" pitchFamily="18" charset="0"/>
                <a:cs typeface="Times New Roman" pitchFamily="18" charset="0"/>
              </a:rPr>
              <a:t>proving some of the combinatorial identities.</a:t>
            </a:r>
          </a:p>
          <a:p>
            <a:endParaRPr lang="en-US" sz="1800" dirty="0">
              <a:latin typeface="Times New Roman" pitchFamily="18" charset="0"/>
              <a:cs typeface="Times New Roman" pitchFamily="18" charset="0"/>
            </a:endParaRPr>
          </a:p>
          <a:p>
            <a:pPr>
              <a:buFont typeface="Arial" pitchFamily="34" charset="0"/>
              <a:buChar char="•"/>
            </a:pPr>
            <a:r>
              <a:rPr lang="en-US" sz="1800" dirty="0">
                <a:latin typeface="Times New Roman" pitchFamily="18" charset="0"/>
                <a:cs typeface="Times New Roman" pitchFamily="18" charset="0"/>
              </a:rPr>
              <a:t>It will help finding asymptotic formulae for terms of sequences.</a:t>
            </a:r>
          </a:p>
          <a:p>
            <a:pPr>
              <a:buFont typeface="Arial" pitchFamily="34" charset="0"/>
              <a:buChar cha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221276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6CD0D8-0C58-457A-AA61-275AD7658DB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134</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066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1143000" y="1"/>
            <a:ext cx="8001000" cy="64292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Prerequisite and recap: Generating function (CO1)</a:t>
            </a:r>
          </a:p>
        </p:txBody>
      </p:sp>
      <p:sp>
        <p:nvSpPr>
          <p:cNvPr id="14" name="Rectangle 13"/>
          <p:cNvSpPr/>
          <p:nvPr/>
        </p:nvSpPr>
        <p:spPr>
          <a:xfrm>
            <a:off x="1196554" y="1394505"/>
            <a:ext cx="7340255" cy="1454244"/>
          </a:xfrm>
          <a:prstGeom prst="rect">
            <a:avLst/>
          </a:prstGeom>
        </p:spPr>
        <p:txBody>
          <a:bodyPr wrap="square" lIns="68580" tIns="34290" rIns="68580" bIns="34290">
            <a:spAutoFit/>
          </a:bodyPr>
          <a:lstStyle/>
          <a:p>
            <a:r>
              <a:rPr lang="en-US" sz="1800" b="1" dirty="0">
                <a:latin typeface="Times New Roman" pitchFamily="18" charset="0"/>
                <a:cs typeface="Times New Roman" pitchFamily="18" charset="0"/>
              </a:rPr>
              <a:t>Prerequisite</a:t>
            </a:r>
          </a:p>
          <a:p>
            <a:pPr>
              <a:buFont typeface="Arial" pitchFamily="34" charset="0"/>
              <a:buChar char="•"/>
            </a:pPr>
            <a:r>
              <a:rPr lang="en-US" sz="1800" dirty="0">
                <a:latin typeface="Times New Roman" pitchFamily="18" charset="0"/>
                <a:cs typeface="Times New Roman" pitchFamily="18" charset="0"/>
              </a:rPr>
              <a:t>Recurrence relation and functions.</a:t>
            </a:r>
          </a:p>
          <a:p>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Recap</a:t>
            </a:r>
          </a:p>
          <a:p>
            <a:pPr>
              <a:buFont typeface="Arial" pitchFamily="34" charset="0"/>
              <a:buChar char="•"/>
            </a:pPr>
            <a:r>
              <a:rPr lang="en-US" sz="1800" dirty="0">
                <a:latin typeface="Times New Roman" pitchFamily="18" charset="0"/>
                <a:cs typeface="Times New Roman" pitchFamily="18" charset="0"/>
              </a:rPr>
              <a:t>Use of recurrence relation to solve variety of counting problems.</a:t>
            </a:r>
          </a:p>
        </p:txBody>
      </p:sp>
    </p:spTree>
    <p:extLst>
      <p:ext uri="{BB962C8B-B14F-4D97-AF65-F5344CB8AC3E}">
        <p14:creationId xmlns:p14="http://schemas.microsoft.com/office/powerpoint/2010/main" val="20401922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196201-9572-40A9-909C-A1E4E3F9FCEF}"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135</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295400" y="0"/>
            <a:ext cx="78486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Function(CO1)</a:t>
            </a:r>
            <a:endParaRPr lang="en-US" altLang="en-US" sz="2400" dirty="0">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1196555" y="989395"/>
            <a:ext cx="7072362" cy="3715955"/>
          </a:xfrm>
        </p:spPr>
        <p:txBody>
          <a:bodyPr>
            <a:noAutofit/>
          </a:bodyPr>
          <a:lstStyle/>
          <a:p>
            <a:pPr>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Generating function </a:t>
            </a:r>
            <a:r>
              <a:rPr lang="en-US" sz="1800" dirty="0">
                <a:latin typeface="Times New Roman" pitchFamily="18" charset="0"/>
                <a:cs typeface="Times New Roman" pitchFamily="18" charset="0"/>
              </a:rPr>
              <a:t>is a method to solve the recurrence relations.</a:t>
            </a:r>
          </a:p>
          <a:p>
            <a:r>
              <a:rPr lang="en-US" sz="1800" dirty="0">
                <a:latin typeface="Times New Roman" pitchFamily="18" charset="0"/>
                <a:cs typeface="Times New Roman" pitchFamily="18" charset="0"/>
              </a:rPr>
              <a:t>Let us consider, the sequence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of real numbers. For some interval of real numbers containing zero values at t is given, the function G(t) is defined by the series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G(t)=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a</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t+a</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t</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t>
            </a:r>
            <a:r>
              <a:rPr lang="en-US" sz="1800" baseline="-25000" dirty="0" err="1">
                <a:latin typeface="Times New Roman" pitchFamily="18" charset="0"/>
                <a:cs typeface="Times New Roman" pitchFamily="18" charset="0"/>
              </a:rPr>
              <a:t>r</a:t>
            </a:r>
            <a:r>
              <a:rPr lang="en-US" sz="1800" dirty="0">
                <a:latin typeface="Times New Roman" pitchFamily="18" charset="0"/>
                <a:cs typeface="Times New Roman" pitchFamily="18" charset="0"/>
              </a:rPr>
              <a:t>+............equation (i)</a:t>
            </a: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This function G(t) is called the generating function of the sequence a</a:t>
            </a:r>
            <a:r>
              <a:rPr lang="en-US" sz="1800" baseline="-25000" dirty="0">
                <a:latin typeface="Times New Roman" pitchFamily="18" charset="0"/>
                <a:cs typeface="Times New Roman" pitchFamily="18" charset="0"/>
              </a:rPr>
              <a:t>r</a:t>
            </a:r>
            <a:r>
              <a:rPr lang="en-US" sz="18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500091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D60846-2CC9-4BE3-86CA-52E99BCDFAA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136</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a:latin typeface="Times New Roman" panose="02020603050405020304" pitchFamily="18" charset="0"/>
                <a:cs typeface="Times New Roman" panose="02020603050405020304" pitchFamily="18" charset="0"/>
              </a:rPr>
              <a:t>Generating Function(CO</a:t>
            </a:r>
            <a:r>
              <a:rPr lang="en-US" sz="2400" dirty="0">
                <a:solidFill>
                  <a:schemeClr val="tx1"/>
                </a:solidFill>
                <a:latin typeface="Times New Roman" panose="02020603050405020304" pitchFamily="18" charset="0"/>
                <a:cs typeface="Times New Roman" panose="02020603050405020304" pitchFamily="18" charset="0"/>
              </a:rPr>
              <a:t>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2"/>
          <p:cNvPicPr>
            <a:picLocks noGrp="1" noChangeAspect="1" noChangeArrowheads="1"/>
          </p:cNvPicPr>
          <p:nvPr>
            <p:ph idx="1"/>
          </p:nvPr>
        </p:nvPicPr>
        <p:blipFill>
          <a:blip r:embed="rId3" cstate="print"/>
          <a:srcRect l="24870" t="25953" r="24870" b="23582"/>
          <a:stretch>
            <a:fillRect/>
          </a:stretch>
        </p:blipFill>
        <p:spPr bwMode="auto">
          <a:xfrm>
            <a:off x="1410868" y="853260"/>
            <a:ext cx="6268685" cy="3471090"/>
          </a:xfrm>
          <a:prstGeom prst="rect">
            <a:avLst/>
          </a:prstGeom>
          <a:noFill/>
          <a:ln w="9525">
            <a:noFill/>
            <a:miter lim="800000"/>
            <a:headEnd/>
            <a:tailEnd/>
          </a:ln>
          <a:effectLst/>
        </p:spPr>
      </p:pic>
    </p:spTree>
    <p:extLst>
      <p:ext uri="{BB962C8B-B14F-4D97-AF65-F5344CB8AC3E}">
        <p14:creationId xmlns:p14="http://schemas.microsoft.com/office/powerpoint/2010/main" val="20556842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5FFD32-4A22-4F6C-8926-9071C2E22B50}"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137</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447800" y="0"/>
            <a:ext cx="76962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 example(CO1)</a:t>
            </a:r>
            <a:endParaRPr lang="en-US" altLang="en-US" sz="2400" dirty="0">
              <a:latin typeface="Times New Roman" panose="02020603050405020304" pitchFamily="18" charset="0"/>
              <a:cs typeface="Times New Roman" panose="02020603050405020304" pitchFamily="18" charset="0"/>
            </a:endParaRPr>
          </a:p>
        </p:txBody>
      </p:sp>
      <p:sp>
        <p:nvSpPr>
          <p:cNvPr id="12" name="Content Placeholder 7"/>
          <p:cNvSpPr>
            <a:spLocks noGrp="1"/>
          </p:cNvSpPr>
          <p:nvPr>
            <p:ph idx="1"/>
          </p:nvPr>
        </p:nvSpPr>
        <p:spPr>
          <a:xfrm>
            <a:off x="1142976" y="589347"/>
            <a:ext cx="7500990" cy="1017991"/>
          </a:xfrm>
        </p:spPr>
        <p:txBody>
          <a:bodyPr>
            <a:normAutofit/>
          </a:bodyPr>
          <a:lstStyle/>
          <a:p>
            <a:r>
              <a:rPr lang="en-US" sz="1400" b="1" dirty="0">
                <a:latin typeface="Times New Roman" pitchFamily="18" charset="0"/>
                <a:cs typeface="Times New Roman" pitchFamily="18" charset="0"/>
              </a:rPr>
              <a:t>Example:</a:t>
            </a:r>
            <a:r>
              <a:rPr lang="en-US" sz="1400" dirty="0">
                <a:latin typeface="Times New Roman" pitchFamily="18" charset="0"/>
                <a:cs typeface="Times New Roman" pitchFamily="18" charset="0"/>
              </a:rPr>
              <a:t> Solve the recurrence relation a</a:t>
            </a:r>
            <a:r>
              <a:rPr lang="en-US" sz="1400" baseline="-25000" dirty="0">
                <a:latin typeface="Times New Roman" pitchFamily="18" charset="0"/>
                <a:cs typeface="Times New Roman" pitchFamily="18" charset="0"/>
              </a:rPr>
              <a:t>r+2</a:t>
            </a:r>
            <a:r>
              <a:rPr lang="en-US" sz="1400" dirty="0">
                <a:latin typeface="Times New Roman" pitchFamily="18" charset="0"/>
                <a:cs typeface="Times New Roman" pitchFamily="18" charset="0"/>
              </a:rPr>
              <a:t>-3a</a:t>
            </a:r>
            <a:r>
              <a:rPr lang="en-US" sz="1400" baseline="-25000" dirty="0">
                <a:latin typeface="Times New Roman" pitchFamily="18" charset="0"/>
                <a:cs typeface="Times New Roman" pitchFamily="18" charset="0"/>
              </a:rPr>
              <a:t>r+1</a:t>
            </a:r>
            <a:r>
              <a:rPr lang="en-US" sz="1400" dirty="0">
                <a:latin typeface="Times New Roman" pitchFamily="18" charset="0"/>
                <a:cs typeface="Times New Roman" pitchFamily="18" charset="0"/>
              </a:rPr>
              <a:t>+2a</a:t>
            </a:r>
            <a:r>
              <a:rPr lang="en-US" sz="1400" baseline="-25000" dirty="0">
                <a:latin typeface="Times New Roman" pitchFamily="18" charset="0"/>
                <a:cs typeface="Times New Roman" pitchFamily="18" charset="0"/>
              </a:rPr>
              <a:t>r</a:t>
            </a:r>
            <a:r>
              <a:rPr lang="en-US" sz="1400" dirty="0">
                <a:latin typeface="Times New Roman" pitchFamily="18" charset="0"/>
                <a:cs typeface="Times New Roman" pitchFamily="18" charset="0"/>
              </a:rPr>
              <a:t>=0.By the method of generating functions with the initial conditions a</a:t>
            </a:r>
            <a:r>
              <a:rPr lang="en-US" sz="1400" baseline="-25000" dirty="0">
                <a:latin typeface="Times New Roman" pitchFamily="18" charset="0"/>
                <a:cs typeface="Times New Roman" pitchFamily="18" charset="0"/>
              </a:rPr>
              <a:t>0</a:t>
            </a:r>
            <a:r>
              <a:rPr lang="en-US" sz="1400" dirty="0">
                <a:latin typeface="Times New Roman" pitchFamily="18" charset="0"/>
                <a:cs typeface="Times New Roman" pitchFamily="18" charset="0"/>
              </a:rPr>
              <a:t>=2 and a</a:t>
            </a:r>
            <a:r>
              <a:rPr lang="en-US" sz="1400" baseline="-25000" dirty="0">
                <a:latin typeface="Times New Roman" pitchFamily="18" charset="0"/>
                <a:cs typeface="Times New Roman" pitchFamily="18" charset="0"/>
              </a:rPr>
              <a:t>1</a:t>
            </a:r>
            <a:r>
              <a:rPr lang="en-US" sz="1400" dirty="0">
                <a:latin typeface="Times New Roman" pitchFamily="18" charset="0"/>
                <a:cs typeface="Times New Roman" pitchFamily="18" charset="0"/>
              </a:rPr>
              <a:t>=3.</a:t>
            </a:r>
          </a:p>
          <a:p>
            <a:r>
              <a:rPr lang="en-US" sz="1400" b="1" dirty="0"/>
              <a:t>Solution:</a:t>
            </a:r>
            <a:r>
              <a:rPr lang="en-US" sz="1400" dirty="0"/>
              <a:t> Let us assume that</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pic>
        <p:nvPicPr>
          <p:cNvPr id="13" name="Picture 2"/>
          <p:cNvPicPr>
            <a:picLocks noChangeAspect="1" noChangeArrowheads="1"/>
          </p:cNvPicPr>
          <p:nvPr/>
        </p:nvPicPr>
        <p:blipFill>
          <a:blip r:embed="rId3" cstate="print"/>
          <a:srcRect l="17283" t="13033" r="36047" b="35072"/>
          <a:stretch>
            <a:fillRect/>
          </a:stretch>
        </p:blipFill>
        <p:spPr bwMode="auto">
          <a:xfrm>
            <a:off x="1447800" y="1352550"/>
            <a:ext cx="6765153" cy="3375446"/>
          </a:xfrm>
          <a:prstGeom prst="rect">
            <a:avLst/>
          </a:prstGeom>
          <a:noFill/>
          <a:ln w="9525">
            <a:noFill/>
            <a:miter lim="800000"/>
            <a:headEnd/>
            <a:tailEnd/>
          </a:ln>
          <a:effectLst/>
        </p:spPr>
      </p:pic>
    </p:spTree>
    <p:extLst>
      <p:ext uri="{BB962C8B-B14F-4D97-AF65-F5344CB8AC3E}">
        <p14:creationId xmlns:p14="http://schemas.microsoft.com/office/powerpoint/2010/main" val="2845124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35E247-62BD-406B-951A-E1FC87FBBB6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138</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295400" y="0"/>
            <a:ext cx="78486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Generating Function(CO1)</a:t>
            </a:r>
            <a:endParaRPr lang="en-US" altLang="en-US" sz="2400" dirty="0">
              <a:latin typeface="Times New Roman" panose="02020603050405020304" pitchFamily="18" charset="0"/>
              <a:cs typeface="Times New Roman" panose="02020603050405020304" pitchFamily="18" charset="0"/>
            </a:endParaRPr>
          </a:p>
        </p:txBody>
      </p:sp>
      <p:pic>
        <p:nvPicPr>
          <p:cNvPr id="12" name="Picture 2"/>
          <p:cNvPicPr>
            <a:picLocks noGrp="1" noChangeAspect="1" noChangeArrowheads="1"/>
          </p:cNvPicPr>
          <p:nvPr>
            <p:ph idx="1"/>
          </p:nvPr>
        </p:nvPicPr>
        <p:blipFill>
          <a:blip r:embed="rId4" cstate="print"/>
          <a:srcRect l="17094" t="47143" r="40171" b="12857"/>
          <a:stretch>
            <a:fillRect/>
          </a:stretch>
        </p:blipFill>
        <p:spPr bwMode="auto">
          <a:xfrm>
            <a:off x="1303712" y="982246"/>
            <a:ext cx="5935288" cy="2732504"/>
          </a:xfrm>
          <a:prstGeom prst="rect">
            <a:avLst/>
          </a:prstGeom>
          <a:noFill/>
          <a:ln w="9525">
            <a:noFill/>
            <a:miter lim="800000"/>
            <a:headEnd/>
            <a:tailEnd/>
          </a:ln>
          <a:effectLst/>
        </p:spPr>
      </p:pic>
    </p:spTree>
    <p:extLst>
      <p:ext uri="{BB962C8B-B14F-4D97-AF65-F5344CB8AC3E}">
        <p14:creationId xmlns:p14="http://schemas.microsoft.com/office/powerpoint/2010/main" val="1487781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3BE3FE-6453-4DE7-8030-6F819EFFCE21}"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139</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lnSpc>
                <a:spcPct val="90000"/>
              </a:lnSpc>
            </a:pPr>
            <a:r>
              <a:rPr lang="en-US" sz="2400" dirty="0">
                <a:latin typeface="Times New Roman" pitchFamily="18" charset="0"/>
                <a:cs typeface="Times New Roman" pitchFamily="18" charset="0"/>
              </a:rPr>
              <a:t>Topic objective: Proof Techniques(CO1</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196555" y="1186502"/>
            <a:ext cx="7090221" cy="623248"/>
          </a:xfrm>
          <a:prstGeom prst="rect">
            <a:avLst/>
          </a:prstGeom>
        </p:spPr>
        <p:txBody>
          <a:bodyPr wrap="square" lIns="68580" tIns="34290" rIns="68580" bIns="34290">
            <a:spAutoFit/>
          </a:bodyPr>
          <a:lstStyle/>
          <a:p>
            <a:r>
              <a:rPr lang="en-US" sz="1800" dirty="0">
                <a:latin typeface="Times New Roman" pitchFamily="18" charset="0"/>
                <a:cs typeface="Times New Roman" pitchFamily="18" charset="0"/>
              </a:rPr>
              <a:t>Mathematical proof of an argument to  give logic to validate a mathematical statement.</a:t>
            </a:r>
          </a:p>
        </p:txBody>
      </p:sp>
    </p:spTree>
    <p:extLst>
      <p:ext uri="{BB962C8B-B14F-4D97-AF65-F5344CB8AC3E}">
        <p14:creationId xmlns:p14="http://schemas.microsoft.com/office/powerpoint/2010/main" val="309062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429500" cy="3771900"/>
          </a:xfrm>
        </p:spPr>
        <p:txBody>
          <a:bodyPr>
            <a:noAutofit/>
          </a:bodyPr>
          <a:lstStyle/>
          <a:p>
            <a:pPr marL="0" indent="0">
              <a:buNone/>
            </a:pPr>
            <a:r>
              <a:rPr lang="en-US" sz="1600" dirty="0">
                <a:latin typeface="Times New Roman" pitchFamily="18" charset="0"/>
                <a:cs typeface="Times New Roman" pitchFamily="18" charset="0"/>
              </a:rPr>
              <a:t>Sets are represented in two forms:</a:t>
            </a:r>
            <a:endParaRPr lang="en-US" sz="1600" b="1" dirty="0">
              <a:latin typeface="Times New Roman" pitchFamily="18" charset="0"/>
              <a:cs typeface="Times New Roman" pitchFamily="18" charset="0"/>
            </a:endParaRPr>
          </a:p>
          <a:p>
            <a:pPr marL="385763" indent="-385763">
              <a:buFont typeface="+mj-lt"/>
              <a:buAutoNum type="arabicPeriod"/>
            </a:pPr>
            <a:r>
              <a:rPr lang="en-US" sz="1600" b="1" dirty="0">
                <a:latin typeface="Times New Roman" pitchFamily="18" charset="0"/>
                <a:cs typeface="Times New Roman" pitchFamily="18" charset="0"/>
              </a:rPr>
              <a:t>Roster or tabular form:</a:t>
            </a:r>
            <a:r>
              <a:rPr lang="en-US" sz="1600" dirty="0">
                <a:latin typeface="Times New Roman" pitchFamily="18" charset="0"/>
                <a:cs typeface="Times New Roman" pitchFamily="18" charset="0"/>
              </a:rPr>
              <a:t> In this form of representation we list all the elements of the set within braces { } and separate them by commas. </a:t>
            </a:r>
          </a:p>
          <a:p>
            <a:pPr marL="0" indent="0">
              <a:buNone/>
            </a:pPr>
            <a:r>
              <a:rPr lang="en-US" sz="1600" b="1" dirty="0">
                <a:latin typeface="Times New Roman" pitchFamily="18" charset="0"/>
                <a:cs typeface="Times New Roman" pitchFamily="18" charset="0"/>
              </a:rPr>
              <a:t>       Example:</a:t>
            </a:r>
          </a:p>
          <a:p>
            <a:pPr marL="685800" lvl="1" indent="-385763">
              <a:buFont typeface="+mj-lt"/>
              <a:buAutoNum type="romanLcPeriod"/>
            </a:pPr>
            <a:r>
              <a:rPr lang="en-US" sz="1600" dirty="0">
                <a:latin typeface="Times New Roman" pitchFamily="18" charset="0"/>
                <a:cs typeface="Times New Roman" pitchFamily="18" charset="0"/>
              </a:rPr>
              <a:t>If A = Set of all odd numbers less then 10, then A = { 1, 3, 5, 7, 9}.</a:t>
            </a:r>
          </a:p>
          <a:p>
            <a:pPr marL="685800" lvl="1" indent="-385763">
              <a:buFont typeface="+mj-lt"/>
              <a:buAutoNum type="romanLcPeriod"/>
            </a:pPr>
            <a:r>
              <a:rPr lang="en-US" sz="1600" dirty="0">
                <a:latin typeface="Times New Roman" pitchFamily="18" charset="0"/>
                <a:cs typeface="Times New Roman" pitchFamily="18" charset="0"/>
              </a:rPr>
              <a:t>If B = Set of vowel of English alphabets, then  B = {‘a’, ‘e’, ‘i’, ‘o’, ‘u’ }. </a:t>
            </a:r>
          </a:p>
          <a:p>
            <a:pPr marL="0" indent="0">
              <a:buNone/>
            </a:pPr>
            <a:endParaRPr lang="en-US" sz="1600" b="1"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Set Builder form:</a:t>
            </a:r>
            <a:r>
              <a:rPr lang="en-US" sz="1600" dirty="0">
                <a:latin typeface="Times New Roman" pitchFamily="18" charset="0"/>
                <a:cs typeface="Times New Roman" pitchFamily="18" charset="0"/>
              </a:rPr>
              <a:t> In this form of representation we list the properties fulfilled by all the elements of the set. We note as {x: x satisfies properties P}and read as 'the set of all x such that each x has properties P’.</a:t>
            </a:r>
          </a:p>
          <a:p>
            <a:pPr marL="342900" lvl="1"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itchFamily="18" charset="0"/>
                <a:cs typeface="Times New Roman" pitchFamily="18" charset="0"/>
              </a:rPr>
              <a:t> </a:t>
            </a:r>
          </a:p>
          <a:p>
            <a:pPr marL="728663" lvl="1" indent="-385763">
              <a:buFont typeface="+mj-lt"/>
              <a:buAutoNum type="romanLcPeriod"/>
            </a:pPr>
            <a:r>
              <a:rPr lang="en-US" sz="1600" dirty="0">
                <a:latin typeface="Times New Roman" pitchFamily="18" charset="0"/>
                <a:cs typeface="Times New Roman" pitchFamily="18" charset="0"/>
              </a:rPr>
              <a:t>If A =  {1, 3, 5, 7, 9}, then A = {x : x=2n-1, where n ∈ N and n ≤ 5}</a:t>
            </a:r>
          </a:p>
          <a:p>
            <a:pPr marL="728663" lvl="1" indent="-385763">
              <a:buFont typeface="+mj-lt"/>
              <a:buAutoNum type="romanLcPeriod"/>
            </a:pPr>
            <a:r>
              <a:rPr lang="en-US" sz="1600" dirty="0">
                <a:latin typeface="Times New Roman" pitchFamily="18" charset="0"/>
                <a:cs typeface="Times New Roman" pitchFamily="18" charset="0"/>
              </a:rPr>
              <a:t>If B = {2, 4, 8, 16, 32, 64, 128}, then B={x : x=2</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itchFamily="18" charset="0"/>
                <a:cs typeface="Times New Roman" pitchFamily="18" charset="0"/>
              </a:rPr>
              <a:t>, where n ∈ N and n &lt; 8}</a:t>
            </a:r>
          </a:p>
          <a:p>
            <a:pPr marL="728663" lvl="1" indent="-385763">
              <a:buFont typeface="+mj-lt"/>
              <a:buAutoNum type="romanLcPeriod"/>
            </a:pPr>
            <a:endParaRPr lang="en-US" sz="1600" dirty="0">
              <a:latin typeface="Times New Roman" pitchFamily="18" charset="0"/>
              <a:cs typeface="Times New Roman" pitchFamily="18" charset="0"/>
            </a:endParaRPr>
          </a:p>
          <a:p>
            <a:pPr marL="300038"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3B74D0A-CF69-47B7-BA07-00B0DB32E68E}"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Sets Representation </a:t>
            </a:r>
            <a:r>
              <a:rPr lang="en-IN" sz="2400" dirty="0">
                <a:latin typeface="Times New Roman" panose="02020603050405020304" pitchFamily="18" charset="0"/>
                <a:cs typeface="Times New Roman" panose="02020603050405020304" pitchFamily="18" charset="0"/>
              </a:rPr>
              <a:t>(CO1)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4975"/>
            <a:ext cx="1085850" cy="612872"/>
          </a:xfrm>
          <a:prstGeom prst="rect">
            <a:avLst/>
          </a:prstGeom>
          <a:noFill/>
        </p:spPr>
      </p:pic>
      <p:sp>
        <p:nvSpPr>
          <p:cNvPr id="9" name="Footer Placeholder 12"/>
          <p:cNvSpPr>
            <a:spLocks noGrp="1"/>
          </p:cNvSpPr>
          <p:nvPr>
            <p:ph type="ftr" sz="quarter" idx="11"/>
          </p:nvPr>
        </p:nvSpPr>
        <p:spPr>
          <a:xfrm>
            <a:off x="2857500" y="4755362"/>
            <a:ext cx="40576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6891CF-8C6C-4488-810D-F908FE6747A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140</a:t>
            </a:fld>
            <a:endParaRPr lang="en-US" dirty="0">
              <a:solidFill>
                <a:schemeClr val="tx1"/>
              </a:solidFill>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1430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19200" y="1373907"/>
            <a:ext cx="7315200" cy="1731243"/>
          </a:xfrm>
          <a:prstGeom prst="rect">
            <a:avLst/>
          </a:prstGeom>
        </p:spPr>
        <p:txBody>
          <a:bodyPr wrap="square" lIns="68580" tIns="34290" rIns="68580" bIns="34290">
            <a:spAutoFit/>
          </a:bodyPr>
          <a:lstStyle/>
          <a:p>
            <a:r>
              <a:rPr lang="en-US" sz="1800" b="1" dirty="0">
                <a:latin typeface="Times New Roman" pitchFamily="18" charset="0"/>
                <a:cs typeface="Times New Roman" pitchFamily="18" charset="0"/>
              </a:rPr>
              <a:t>Prerequisite</a:t>
            </a:r>
          </a:p>
          <a:p>
            <a:pPr>
              <a:buFont typeface="Arial" pitchFamily="34" charset="0"/>
              <a:buChar char="•"/>
            </a:pPr>
            <a:r>
              <a:rPr lang="en-US" sz="1800" dirty="0">
                <a:latin typeface="Times New Roman" pitchFamily="18" charset="0"/>
                <a:cs typeface="Times New Roman" pitchFamily="18" charset="0"/>
              </a:rPr>
              <a:t>Logical operators  like AND, OR, NOT, If then, and If and only if.</a:t>
            </a:r>
          </a:p>
          <a:p>
            <a:pPr>
              <a:buFont typeface="Arial" pitchFamily="34" charset="0"/>
              <a:buChar char="•"/>
            </a:pPr>
            <a:r>
              <a:rPr lang="en-US" sz="1800" dirty="0">
                <a:latin typeface="Times New Roman" pitchFamily="18" charset="0"/>
                <a:cs typeface="Times New Roman" pitchFamily="18" charset="0"/>
              </a:rPr>
              <a:t> Quantifiers like for all and there exists. </a:t>
            </a:r>
          </a:p>
          <a:p>
            <a:pPr>
              <a:buFont typeface="Arial" pitchFamily="34" charset="0"/>
              <a:buChar char="•"/>
            </a:pP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Recap</a:t>
            </a:r>
          </a:p>
          <a:p>
            <a:pPr>
              <a:buFont typeface="Arial" pitchFamily="34" charset="0"/>
              <a:buChar char="•"/>
            </a:pPr>
            <a:r>
              <a:rPr lang="en-US" sz="1800" dirty="0">
                <a:latin typeface="Times New Roman" pitchFamily="18" charset="0"/>
                <a:cs typeface="Times New Roman" pitchFamily="18" charset="0"/>
              </a:rPr>
              <a:t>Counting using Recurrences and generating functions.</a:t>
            </a:r>
          </a:p>
        </p:txBody>
      </p:sp>
      <p:sp>
        <p:nvSpPr>
          <p:cNvPr id="12" name="Title 1"/>
          <p:cNvSpPr txBox="1">
            <a:spLocks/>
          </p:cNvSpPr>
          <p:nvPr/>
        </p:nvSpPr>
        <p:spPr>
          <a:xfrm>
            <a:off x="1219200" y="1"/>
            <a:ext cx="7867650" cy="5905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Prerequisite and Recap: Proof Techniques(CO1)</a:t>
            </a:r>
          </a:p>
        </p:txBody>
      </p:sp>
    </p:spTree>
    <p:extLst>
      <p:ext uri="{BB962C8B-B14F-4D97-AF65-F5344CB8AC3E}">
        <p14:creationId xmlns:p14="http://schemas.microsoft.com/office/powerpoint/2010/main" val="14877810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7076D5-415E-4449-9743-7A256282A953}"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141</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089397" y="958914"/>
            <a:ext cx="7597403" cy="3670236"/>
          </a:xfrm>
          <a:prstGeom prst="rect">
            <a:avLst/>
          </a:prstGeom>
        </p:spPr>
        <p:txBody>
          <a:bodyPr wrap="square" lIns="68580" tIns="34290" rIns="68580" bIns="34290">
            <a:spAutoFit/>
          </a:bodyPr>
          <a:lstStyle/>
          <a:p>
            <a:pPr algn="just">
              <a:buFont typeface="Arial" pitchFamily="34" charset="0"/>
              <a:buChar char="•"/>
            </a:pPr>
            <a:r>
              <a:rPr lang="en-US" sz="1800" dirty="0">
                <a:latin typeface="Times New Roman" pitchFamily="18" charset="0"/>
                <a:cs typeface="Times New Roman" pitchFamily="18" charset="0"/>
              </a:rPr>
              <a:t>Direct </a:t>
            </a:r>
            <a:r>
              <a:rPr lang="en-US" sz="1800" b="1" dirty="0">
                <a:latin typeface="Times New Roman" pitchFamily="18" charset="0"/>
                <a:cs typeface="Times New Roman" pitchFamily="18" charset="0"/>
              </a:rPr>
              <a:t>proof</a:t>
            </a:r>
            <a:r>
              <a:rPr lang="en-US" sz="1800" dirty="0">
                <a:latin typeface="Times New Roman" pitchFamily="18" charset="0"/>
                <a:cs typeface="Times New Roman" pitchFamily="18" charset="0"/>
              </a:rPr>
              <a:t>.</a:t>
            </a:r>
          </a:p>
          <a:p>
            <a:pPr algn="just">
              <a:buFont typeface="Arial" pitchFamily="34" charset="0"/>
              <a:buChar char="•"/>
            </a:pPr>
            <a:r>
              <a:rPr lang="en-US" sz="1800" b="1" dirty="0">
                <a:latin typeface="Times New Roman" pitchFamily="18" charset="0"/>
                <a:cs typeface="Times New Roman" pitchFamily="18" charset="0"/>
              </a:rPr>
              <a:t>Proof</a:t>
            </a:r>
            <a:r>
              <a:rPr lang="en-US" sz="1800" dirty="0">
                <a:latin typeface="Times New Roman" pitchFamily="18" charset="0"/>
                <a:cs typeface="Times New Roman" pitchFamily="18" charset="0"/>
              </a:rPr>
              <a:t> by contradiction.</a:t>
            </a:r>
          </a:p>
          <a:p>
            <a:pPr algn="just">
              <a:buFont typeface="Arial" pitchFamily="34" charset="0"/>
              <a:buChar char="•"/>
            </a:pPr>
            <a:r>
              <a:rPr lang="en-US" sz="1800" b="1" dirty="0">
                <a:latin typeface="Times New Roman" pitchFamily="18" charset="0"/>
                <a:cs typeface="Times New Roman" pitchFamily="18" charset="0"/>
              </a:rPr>
              <a:t>Proof</a:t>
            </a:r>
            <a:r>
              <a:rPr lang="en-US" sz="1800" dirty="0">
                <a:latin typeface="Times New Roman" pitchFamily="18" charset="0"/>
                <a:cs typeface="Times New Roman" pitchFamily="18" charset="0"/>
              </a:rPr>
              <a:t> by mathematical induction.</a:t>
            </a:r>
          </a:p>
          <a:p>
            <a:pPr algn="just"/>
            <a:endParaRPr lang="en-US" sz="1800" dirty="0">
              <a:latin typeface="Times New Roman" pitchFamily="18" charset="0"/>
              <a:cs typeface="Times New Roman" pitchFamily="18" charset="0"/>
            </a:endParaRPr>
          </a:p>
          <a:p>
            <a:pPr algn="just">
              <a:buFont typeface="Arial" pitchFamily="34" charset="0"/>
              <a:buChar char="•"/>
            </a:pPr>
            <a:r>
              <a:rPr lang="en-US" sz="1800" dirty="0">
                <a:latin typeface="Times New Roman" pitchFamily="18" charset="0"/>
                <a:cs typeface="Times New Roman" pitchFamily="18" charset="0"/>
              </a:rPr>
              <a:t>In mathematics and logic, a </a:t>
            </a:r>
            <a:r>
              <a:rPr lang="en-US" sz="1800" b="1" dirty="0">
                <a:latin typeface="Times New Roman" pitchFamily="18" charset="0"/>
                <a:cs typeface="Times New Roman" pitchFamily="18" charset="0"/>
              </a:rPr>
              <a:t>direct proof</a:t>
            </a:r>
            <a:r>
              <a:rPr lang="en-US" sz="1800" dirty="0">
                <a:latin typeface="Times New Roman" pitchFamily="18" charset="0"/>
                <a:cs typeface="Times New Roman" pitchFamily="18" charset="0"/>
              </a:rPr>
              <a:t> is a way of showing the truth or falsehood of a given statement by a straightforward combination of established facts, usually axioms, existing lemmas and theorems, without making any further assumptions</a:t>
            </a:r>
          </a:p>
          <a:p>
            <a:pPr algn="just">
              <a:buFont typeface="Arial" pitchFamily="34" charset="0"/>
              <a:buChar char="•"/>
            </a:pPr>
            <a:r>
              <a:rPr lang="en-US" sz="1800" dirty="0">
                <a:latin typeface="Times New Roman" pitchFamily="18" charset="0"/>
                <a:cs typeface="Times New Roman" pitchFamily="18" charset="0"/>
              </a:rPr>
              <a:t>In mathematics, </a:t>
            </a:r>
            <a:r>
              <a:rPr lang="en-US" sz="1800" b="1" dirty="0">
                <a:latin typeface="Times New Roman" pitchFamily="18" charset="0"/>
                <a:cs typeface="Times New Roman" pitchFamily="18" charset="0"/>
              </a:rPr>
              <a:t>proof by </a:t>
            </a:r>
            <a:r>
              <a:rPr lang="en-US" sz="1800" b="1" dirty="0" err="1">
                <a:latin typeface="Times New Roman" pitchFamily="18" charset="0"/>
                <a:cs typeface="Times New Roman" pitchFamily="18" charset="0"/>
              </a:rPr>
              <a:t>contrapositive</a:t>
            </a:r>
            <a:r>
              <a:rPr lang="en-US" sz="1800" dirty="0">
                <a:latin typeface="Times New Roman" pitchFamily="18" charset="0"/>
                <a:cs typeface="Times New Roman" pitchFamily="18" charset="0"/>
              </a:rPr>
              <a:t>, or </a:t>
            </a:r>
            <a:r>
              <a:rPr lang="en-US" sz="1800" b="1" dirty="0">
                <a:latin typeface="Times New Roman" pitchFamily="18" charset="0"/>
                <a:cs typeface="Times New Roman" pitchFamily="18" charset="0"/>
              </a:rPr>
              <a:t>proof by contraposition</a:t>
            </a:r>
            <a:r>
              <a:rPr lang="en-US" sz="1800" dirty="0">
                <a:latin typeface="Times New Roman" pitchFamily="18" charset="0"/>
                <a:cs typeface="Times New Roman" pitchFamily="18" charset="0"/>
              </a:rPr>
              <a:t>, is a rule of inference used in </a:t>
            </a:r>
            <a:r>
              <a:rPr lang="en-US" sz="1800" b="1" dirty="0">
                <a:latin typeface="Times New Roman" pitchFamily="18" charset="0"/>
                <a:cs typeface="Times New Roman" pitchFamily="18" charset="0"/>
              </a:rPr>
              <a:t>proofs</a:t>
            </a:r>
            <a:r>
              <a:rPr lang="en-US" sz="1800" dirty="0">
                <a:latin typeface="Times New Roman" pitchFamily="18" charset="0"/>
                <a:cs typeface="Times New Roman" pitchFamily="18" charset="0"/>
              </a:rPr>
              <a:t>, where one infers a conditional statement from its </a:t>
            </a:r>
            <a:r>
              <a:rPr lang="en-US" sz="1800" b="1" dirty="0" err="1">
                <a:latin typeface="Times New Roman" pitchFamily="18" charset="0"/>
                <a:cs typeface="Times New Roman" pitchFamily="18" charset="0"/>
              </a:rPr>
              <a:t>contrapositive</a:t>
            </a:r>
            <a:r>
              <a:rPr lang="en-US" sz="1800" dirty="0">
                <a:latin typeface="Times New Roman" pitchFamily="18" charset="0"/>
                <a:cs typeface="Times New Roman" pitchFamily="18" charset="0"/>
              </a:rPr>
              <a:t>. In other words, the conclusion "if A, then B" is inferred by constructing a </a:t>
            </a:r>
            <a:r>
              <a:rPr lang="en-US" sz="1800" b="1" dirty="0">
                <a:latin typeface="Times New Roman" pitchFamily="18" charset="0"/>
                <a:cs typeface="Times New Roman" pitchFamily="18" charset="0"/>
              </a:rPr>
              <a:t>proof</a:t>
            </a:r>
            <a:r>
              <a:rPr lang="en-US" sz="1800" dirty="0">
                <a:latin typeface="Times New Roman" pitchFamily="18" charset="0"/>
                <a:cs typeface="Times New Roman" pitchFamily="18" charset="0"/>
              </a:rPr>
              <a:t> of the claim "if not B, then not A" instead.</a:t>
            </a:r>
          </a:p>
          <a:p>
            <a:pPr algn="just"/>
            <a:endParaRPr lang="en-US" sz="1800" dirty="0">
              <a:latin typeface="Times New Roman" pitchFamily="18" charset="0"/>
              <a:cs typeface="Times New Roman" pitchFamily="18" charset="0"/>
            </a:endParaRPr>
          </a:p>
        </p:txBody>
      </p:sp>
      <p:sp>
        <p:nvSpPr>
          <p:cNvPr id="12" name="Title 1"/>
          <p:cNvSpPr txBox="1">
            <a:spLocks/>
          </p:cNvSpPr>
          <p:nvPr/>
        </p:nvSpPr>
        <p:spPr>
          <a:xfrm>
            <a:off x="1295400" y="1"/>
            <a:ext cx="7848600" cy="64292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itchFamily="18" charset="0"/>
                <a:cs typeface="Times New Roman" pitchFamily="18" charset="0"/>
              </a:rPr>
              <a:t>Proof Techniques(CO1)</a:t>
            </a:r>
          </a:p>
        </p:txBody>
      </p:sp>
    </p:spTree>
    <p:extLst>
      <p:ext uri="{BB962C8B-B14F-4D97-AF65-F5344CB8AC3E}">
        <p14:creationId xmlns:p14="http://schemas.microsoft.com/office/powerpoint/2010/main" val="14877810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19DE42-E70B-498F-9F4A-3C622466A504}"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142</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a:latin typeface="Times New Roman" pitchFamily="18" charset="0"/>
                <a:cs typeface="Times New Roman" pitchFamily="18" charset="0"/>
              </a:rPr>
              <a:t>Proof Techniques- Contra-positive(CO1</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035819" y="1027911"/>
            <a:ext cx="7233098" cy="2839239"/>
          </a:xfrm>
          <a:prstGeom prst="rect">
            <a:avLst/>
          </a:prstGeom>
        </p:spPr>
        <p:txBody>
          <a:bodyPr wrap="square" lIns="68580" tIns="34290" rIns="68580" bIns="34290">
            <a:spAutoFit/>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Proof by </a:t>
            </a:r>
            <a:r>
              <a:rPr lang="en-US" sz="1800" b="1" dirty="0" err="1">
                <a:latin typeface="Times New Roman" pitchFamily="18" charset="0"/>
                <a:cs typeface="Times New Roman" pitchFamily="18" charset="0"/>
              </a:rPr>
              <a:t>contrapositive</a:t>
            </a:r>
            <a:r>
              <a:rPr lang="en-US" sz="1800" dirty="0">
                <a:latin typeface="Times New Roman" pitchFamily="18" charset="0"/>
                <a:cs typeface="Times New Roman" pitchFamily="18" charset="0"/>
              </a:rPr>
              <a:t>, or proof by </a:t>
            </a:r>
            <a:r>
              <a:rPr lang="en-US" sz="1800" b="1" dirty="0">
                <a:latin typeface="Times New Roman" pitchFamily="18" charset="0"/>
                <a:cs typeface="Times New Roman" pitchFamily="18" charset="0"/>
              </a:rPr>
              <a:t>contraposition</a:t>
            </a:r>
            <a:r>
              <a:rPr lang="en-US" sz="1800" dirty="0">
                <a:latin typeface="Times New Roman" pitchFamily="18" charset="0"/>
                <a:cs typeface="Times New Roman" pitchFamily="18" charset="0"/>
              </a:rPr>
              <a:t>, is a rule of inference used in proofs, where one infers a conditional statement from its </a:t>
            </a:r>
            <a:r>
              <a:rPr lang="en-US" sz="1800" b="1" dirty="0" err="1">
                <a:latin typeface="Times New Roman" pitchFamily="18" charset="0"/>
                <a:cs typeface="Times New Roman" pitchFamily="18" charset="0"/>
              </a:rPr>
              <a:t>contrapositive</a:t>
            </a:r>
            <a:r>
              <a:rPr lang="en-US" sz="1800" dirty="0">
                <a:latin typeface="Times New Roman" pitchFamily="18" charset="0"/>
                <a:cs typeface="Times New Roman" pitchFamily="18" charset="0"/>
              </a:rPr>
              <a:t>. In other words, the conclusion "if A, then B" is inferred by constructing a proof of the claim "if not B, then not A" instead.</a:t>
            </a:r>
          </a:p>
          <a:p>
            <a:pPr>
              <a:buFont typeface="Arial" pitchFamily="34" charset="0"/>
              <a:buChar char="•"/>
            </a:pPr>
            <a:endParaRPr lang="en-IN" sz="1800" dirty="0">
              <a:latin typeface="Times New Roman" pitchFamily="18" charset="0"/>
              <a:cs typeface="Times New Roman" pitchFamily="18" charset="0"/>
            </a:endParaRPr>
          </a:p>
          <a:p>
            <a:pPr>
              <a:buFont typeface="Arial" pitchFamily="34" charset="0"/>
              <a:buChar char="•"/>
            </a:pPr>
            <a:r>
              <a:rPr lang="en-US" sz="1800" b="1" dirty="0">
                <a:latin typeface="Times New Roman" pitchFamily="18" charset="0"/>
                <a:cs typeface="Times New Roman" pitchFamily="18" charset="0"/>
              </a:rPr>
              <a:t>Contrapositive</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The </a:t>
            </a:r>
            <a:r>
              <a:rPr lang="en-US" sz="1800" b="1" dirty="0" err="1">
                <a:latin typeface="Times New Roman" pitchFamily="18" charset="0"/>
                <a:cs typeface="Times New Roman" pitchFamily="18" charset="0"/>
              </a:rPr>
              <a:t>contrapositive</a:t>
            </a:r>
            <a:r>
              <a:rPr lang="en-US" sz="1800" dirty="0">
                <a:latin typeface="Times New Roman" pitchFamily="18" charset="0"/>
                <a:cs typeface="Times New Roman" pitchFamily="18" charset="0"/>
              </a:rPr>
              <a:t> of a conditional statement of the form "If </a:t>
            </a:r>
            <a:r>
              <a:rPr lang="en-US" sz="1800" b="1" dirty="0">
                <a:latin typeface="Times New Roman" pitchFamily="18" charset="0"/>
                <a:cs typeface="Times New Roman" pitchFamily="18" charset="0"/>
              </a:rPr>
              <a:t>p</a:t>
            </a:r>
            <a:r>
              <a:rPr lang="en-US" sz="1800" dirty="0">
                <a:latin typeface="Times New Roman" pitchFamily="18" charset="0"/>
                <a:cs typeface="Times New Roman" pitchFamily="18" charset="0"/>
              </a:rPr>
              <a:t> then </a:t>
            </a:r>
            <a:r>
              <a:rPr lang="en-US" sz="1800" b="1" dirty="0">
                <a:latin typeface="Times New Roman" pitchFamily="18" charset="0"/>
                <a:cs typeface="Times New Roman" pitchFamily="18" charset="0"/>
              </a:rPr>
              <a:t>q</a:t>
            </a:r>
            <a:r>
              <a:rPr lang="en-US" sz="1800" dirty="0">
                <a:latin typeface="Times New Roman" pitchFamily="18" charset="0"/>
                <a:cs typeface="Times New Roman" pitchFamily="18" charset="0"/>
              </a:rPr>
              <a:t>" is "If ~</a:t>
            </a:r>
            <a:r>
              <a:rPr lang="en-US" sz="1800" b="1" dirty="0">
                <a:latin typeface="Times New Roman" pitchFamily="18" charset="0"/>
                <a:cs typeface="Times New Roman" pitchFamily="18" charset="0"/>
              </a:rPr>
              <a:t>q</a:t>
            </a:r>
            <a:r>
              <a:rPr lang="en-US" sz="1800" dirty="0">
                <a:latin typeface="Times New Roman" pitchFamily="18" charset="0"/>
                <a:cs typeface="Times New Roman" pitchFamily="18" charset="0"/>
              </a:rPr>
              <a:t> then ~</a:t>
            </a:r>
            <a:r>
              <a:rPr lang="en-US" sz="1800" b="1" dirty="0">
                <a:latin typeface="Times New Roman" pitchFamily="18" charset="0"/>
                <a:cs typeface="Times New Roman" pitchFamily="18" charset="0"/>
              </a:rPr>
              <a:t>p</a:t>
            </a:r>
            <a:r>
              <a:rPr lang="en-US" sz="1800" dirty="0">
                <a:latin typeface="Times New Roman" pitchFamily="18" charset="0"/>
                <a:cs typeface="Times New Roman" pitchFamily="18" charset="0"/>
              </a:rPr>
              <a:t>". Symbolically, the </a:t>
            </a:r>
            <a:r>
              <a:rPr lang="en-US" sz="1800" b="1" dirty="0" err="1">
                <a:latin typeface="Times New Roman" pitchFamily="18" charset="0"/>
                <a:cs typeface="Times New Roman" pitchFamily="18" charset="0"/>
              </a:rPr>
              <a:t>contrapositive</a:t>
            </a:r>
            <a:r>
              <a:rPr lang="en-US" sz="1800" b="1" dirty="0">
                <a:latin typeface="Times New Roman" pitchFamily="18" charset="0"/>
                <a:cs typeface="Times New Roman" pitchFamily="18" charset="0"/>
              </a:rPr>
              <a:t> of p q</a:t>
            </a:r>
            <a:r>
              <a:rPr lang="en-US" sz="1800" dirty="0">
                <a:latin typeface="Times New Roman" pitchFamily="18" charset="0"/>
                <a:cs typeface="Times New Roman" pitchFamily="18" charset="0"/>
              </a:rPr>
              <a:t> is ~</a:t>
            </a:r>
            <a:r>
              <a:rPr lang="en-US" sz="1800" b="1" dirty="0">
                <a:latin typeface="Times New Roman" pitchFamily="18" charset="0"/>
                <a:cs typeface="Times New Roman" pitchFamily="18" charset="0"/>
              </a:rPr>
              <a:t>q</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p</a:t>
            </a:r>
            <a:r>
              <a:rPr lang="en-US" sz="1800" dirty="0">
                <a:latin typeface="Times New Roman" pitchFamily="18" charset="0"/>
                <a:cs typeface="Times New Roman" pitchFamily="18" charset="0"/>
              </a:rPr>
              <a:t>.</a:t>
            </a:r>
          </a:p>
          <a:p>
            <a:pPr>
              <a:buFont typeface="Arial" pitchFamily="34" charset="0"/>
              <a:buChar cha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920314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A0C9F-1EBB-4C8E-9C1F-B27D3DC7ACCD}"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143</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a:latin typeface="Times New Roman" pitchFamily="18" charset="0"/>
                <a:cs typeface="Times New Roman" pitchFamily="18" charset="0"/>
              </a:rPr>
              <a:t>Proof Techniques- Contradiction(CO1</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035819" y="803659"/>
            <a:ext cx="7286676" cy="4008790"/>
          </a:xfrm>
          <a:prstGeom prst="rect">
            <a:avLst/>
          </a:prstGeom>
        </p:spPr>
        <p:txBody>
          <a:bodyPr wrap="square" lIns="68580" tIns="34290" rIns="68580" bIns="34290">
            <a:spAutoFit/>
          </a:bodyPr>
          <a:lstStyle/>
          <a:p>
            <a:r>
              <a:rPr lang="en-US" sz="1600" dirty="0">
                <a:latin typeface="Times New Roman" pitchFamily="18" charset="0"/>
                <a:cs typeface="Times New Roman" pitchFamily="18" charset="0"/>
              </a:rPr>
              <a:t>In logic and </a:t>
            </a:r>
            <a:r>
              <a:rPr lang="en-US" sz="1600" b="1" dirty="0">
                <a:latin typeface="Times New Roman" pitchFamily="18" charset="0"/>
                <a:cs typeface="Times New Roman" pitchFamily="18" charset="0"/>
              </a:rPr>
              <a:t>mathematics</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proof by contradiction</a:t>
            </a:r>
            <a:r>
              <a:rPr lang="en-US" sz="1600" dirty="0">
                <a:latin typeface="Times New Roman" pitchFamily="18" charset="0"/>
                <a:cs typeface="Times New Roman" pitchFamily="18" charset="0"/>
              </a:rPr>
              <a:t> is a form of </a:t>
            </a:r>
            <a:r>
              <a:rPr lang="en-US" sz="1600" b="1" dirty="0">
                <a:latin typeface="Times New Roman" pitchFamily="18" charset="0"/>
                <a:cs typeface="Times New Roman" pitchFamily="18" charset="0"/>
              </a:rPr>
              <a:t>proof</a:t>
            </a:r>
            <a:r>
              <a:rPr lang="en-US" sz="1600" dirty="0">
                <a:latin typeface="Times New Roman" pitchFamily="18" charset="0"/>
                <a:cs typeface="Times New Roman" pitchFamily="18" charset="0"/>
              </a:rPr>
              <a:t> that establishes the truth or the validity of a proposition, by showing that assuming the proposition to be false leads to a </a:t>
            </a:r>
            <a:r>
              <a:rPr lang="en-US" sz="1600" b="1" dirty="0">
                <a:latin typeface="Times New Roman" pitchFamily="18" charset="0"/>
                <a:cs typeface="Times New Roman" pitchFamily="18" charset="0"/>
              </a:rPr>
              <a:t>contradiction</a:t>
            </a:r>
            <a:r>
              <a:rPr lang="en-US" sz="1600" dirty="0">
                <a:latin typeface="Times New Roman" pitchFamily="18" charset="0"/>
                <a:cs typeface="Times New Roman" pitchFamily="18" charset="0"/>
              </a:rPr>
              <a:t>.</a:t>
            </a:r>
          </a:p>
          <a:p>
            <a:pPr>
              <a:buFont typeface="Arial" pitchFamily="34" charset="0"/>
              <a:buChar char="•"/>
            </a:pP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Example :</a:t>
            </a:r>
            <a:r>
              <a:rPr lang="en-US" sz="1600" dirty="0">
                <a:latin typeface="Times New Roman" pitchFamily="18" charset="0"/>
                <a:cs typeface="Times New Roman" pitchFamily="18" charset="0"/>
              </a:rPr>
              <a:t>Prove that </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is irrational</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Suppose </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is rational.</a:t>
            </a:r>
          </a:p>
          <a:p>
            <a:pPr fontAlgn="base"/>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 a/b for some integers a and b with b != 0.</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Let us choose integers a and b with </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 a/b, such that b is positive and as small as possible. (Well-Ordering Principle)</a:t>
            </a:r>
          </a:p>
          <a:p>
            <a:pPr fontAlgn="base"/>
            <a:r>
              <a:rPr lang="en-US" sz="1600" dirty="0">
                <a:latin typeface="Times New Roman" pitchFamily="18" charset="0"/>
                <a:cs typeface="Times New Roman" pitchFamily="18" charset="0"/>
              </a:rPr>
              <a:t>a^2 = 2b^2 Since a^2 is even, it follows that a is even.</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a = 2k for some integer k, so a^2 = 4k^2</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b^2 = 2k^2. Since b^2 is even, it follows that b is even.</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Since a and b are both even, a/2 and b/2 are integers with b/2 &gt; 0, and </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 (a/2)/(b/2), because (a/2)/(b/2) = a/b.</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But it contradicts our assumption b is as small as possible. Therefore </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(2) cannot be rational.</a:t>
            </a:r>
          </a:p>
        </p:txBody>
      </p:sp>
    </p:spTree>
    <p:extLst>
      <p:ext uri="{BB962C8B-B14F-4D97-AF65-F5344CB8AC3E}">
        <p14:creationId xmlns:p14="http://schemas.microsoft.com/office/powerpoint/2010/main" val="8430993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E0D984-CD73-417C-B367-5B522743DF2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144</a:t>
            </a:fld>
            <a:endParaRPr lang="en-US">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1430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143000" y="2"/>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89398" y="589346"/>
            <a:ext cx="5463802" cy="1546577"/>
          </a:xfrm>
          <a:prstGeom prst="rect">
            <a:avLst/>
          </a:prstGeom>
        </p:spPr>
        <p:txBody>
          <a:bodyPr wrap="square" lIns="68580" tIns="34290" rIns="68580" bIns="34290">
            <a:spAutoFit/>
          </a:bodyPr>
          <a:lstStyle/>
          <a:p>
            <a:pPr algn="just"/>
            <a:r>
              <a:rPr lang="en-US" sz="1600" b="1" dirty="0">
                <a:solidFill>
                  <a:srgbClr val="222222"/>
                </a:solidFill>
                <a:latin typeface="Times New Roman" panose="02020603050405020304" pitchFamily="18" charset="0"/>
                <a:cs typeface="Times New Roman" panose="02020603050405020304" pitchFamily="18" charset="0"/>
              </a:rPr>
              <a:t>Discrete mathematics</a:t>
            </a:r>
            <a:r>
              <a:rPr lang="en-US" sz="1600" dirty="0">
                <a:solidFill>
                  <a:srgbClr val="222222"/>
                </a:solidFill>
                <a:latin typeface="Times New Roman" panose="02020603050405020304" pitchFamily="18" charset="0"/>
                <a:cs typeface="Times New Roman" panose="02020603050405020304" pitchFamily="18" charset="0"/>
              </a:rPr>
              <a:t> is more concerned with </a:t>
            </a:r>
            <a:r>
              <a:rPr lang="en-US" sz="1600" b="1" dirty="0">
                <a:solidFill>
                  <a:srgbClr val="222222"/>
                </a:solidFill>
                <a:latin typeface="Times New Roman" panose="02020603050405020304" pitchFamily="18" charset="0"/>
                <a:cs typeface="Times New Roman" panose="02020603050405020304" pitchFamily="18" charset="0"/>
              </a:rPr>
              <a:t>number systems</a:t>
            </a:r>
            <a:r>
              <a:rPr lang="en-US" sz="1600" dirty="0">
                <a:solidFill>
                  <a:srgbClr val="222222"/>
                </a:solidFill>
                <a:latin typeface="Times New Roman" panose="02020603050405020304" pitchFamily="18" charset="0"/>
                <a:cs typeface="Times New Roman" panose="02020603050405020304" pitchFamily="18" charset="0"/>
              </a:rPr>
              <a:t> such as the integers, whole </a:t>
            </a:r>
            <a:r>
              <a:rPr lang="en-US" sz="1600" b="1" dirty="0">
                <a:solidFill>
                  <a:srgbClr val="222222"/>
                </a:solidFill>
                <a:latin typeface="Times New Roman" panose="02020603050405020304" pitchFamily="18" charset="0"/>
                <a:cs typeface="Times New Roman" panose="02020603050405020304" pitchFamily="18" charset="0"/>
              </a:rPr>
              <a:t>numbers</a:t>
            </a:r>
            <a:r>
              <a:rPr lang="en-US" sz="1600" dirty="0">
                <a:solidFill>
                  <a:srgbClr val="222222"/>
                </a:solidFill>
                <a:latin typeface="Times New Roman" panose="02020603050405020304" pitchFamily="18" charset="0"/>
                <a:cs typeface="Times New Roman" panose="02020603050405020304" pitchFamily="18" charset="0"/>
              </a:rPr>
              <a:t>, etc...</a:t>
            </a:r>
          </a:p>
          <a:p>
            <a:pPr algn="just"/>
            <a:endParaRPr lang="en-US" sz="1600" dirty="0">
              <a:solidFill>
                <a:srgbClr val="222222"/>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Mathematical Induction</a:t>
            </a:r>
            <a:r>
              <a:rPr lang="en-US" sz="1600" dirty="0">
                <a:latin typeface="Times New Roman" panose="02020603050405020304" pitchFamily="18" charset="0"/>
                <a:cs typeface="Times New Roman" panose="02020603050405020304" pitchFamily="18" charset="0"/>
              </a:rPr>
              <a:t> is a </a:t>
            </a:r>
            <a:r>
              <a:rPr lang="en-US" sz="1600" b="1" dirty="0">
                <a:latin typeface="Times New Roman" panose="02020603050405020304" pitchFamily="18" charset="0"/>
                <a:cs typeface="Times New Roman" panose="02020603050405020304" pitchFamily="18" charset="0"/>
              </a:rPr>
              <a:t>mathematical</a:t>
            </a:r>
            <a:r>
              <a:rPr lang="en-US" sz="16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endParaRPr lang="en-IN"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71538" y="2419350"/>
            <a:ext cx="4514850" cy="1646605"/>
          </a:xfrm>
          <a:prstGeom prst="rect">
            <a:avLst/>
          </a:prstGeom>
          <a:noFill/>
        </p:spPr>
        <p:txBody>
          <a:bodyPr wrap="square" lIns="68580" tIns="34290" rIns="68580" bIns="34290" rtlCol="0">
            <a:spAutoFit/>
          </a:bodyPr>
          <a:lstStyle/>
          <a:p>
            <a:pPr marL="205740" indent="-205740">
              <a:spcBef>
                <a:spcPts val="900"/>
              </a:spcBef>
              <a:buClr>
                <a:schemeClr val="accent3"/>
              </a:buClr>
              <a:buSzPct val="95000"/>
              <a:buFont typeface="Arial" pitchFamily="34" charset="0"/>
              <a:buChar char="•"/>
            </a:pPr>
            <a:r>
              <a:rPr lang="en-US" altLang="zh-CN" sz="1600" dirty="0">
                <a:latin typeface="Times New Roman" panose="02020603050405020304" pitchFamily="18" charset="0"/>
                <a:cs typeface="Times New Roman" panose="02020603050405020304" pitchFamily="18" charset="0"/>
              </a:rPr>
              <a:t>Suppose we have an infinite ladder:</a:t>
            </a:r>
          </a:p>
          <a:p>
            <a:pPr marL="480060" lvl="1" indent="-185166">
              <a:spcBef>
                <a:spcPts val="900"/>
              </a:spcBef>
              <a:buClr>
                <a:schemeClr val="accent1"/>
              </a:buClr>
              <a:buSzPct val="85000"/>
              <a:buFont typeface="Courier New" pitchFamily="49" charset="0"/>
              <a:buChar char="o"/>
            </a:pPr>
            <a:r>
              <a:rPr lang="en-US" sz="1600" dirty="0">
                <a:latin typeface="Times New Roman" panose="02020603050405020304" pitchFamily="18" charset="0"/>
                <a:cs typeface="Times New Roman" panose="02020603050405020304" pitchFamily="18" charset="0"/>
              </a:rPr>
              <a:t>We can reach the first rung of the ladder.</a:t>
            </a:r>
          </a:p>
          <a:p>
            <a:pPr marL="480060" lvl="1" indent="-185166">
              <a:spcBef>
                <a:spcPts val="900"/>
              </a:spcBef>
              <a:buClr>
                <a:schemeClr val="accent1"/>
              </a:buClr>
              <a:buSzPct val="85000"/>
              <a:buFont typeface="Courier New" pitchFamily="49" charset="0"/>
              <a:buChar char="o"/>
            </a:pPr>
            <a:r>
              <a:rPr lang="en-US" sz="1600" dirty="0">
                <a:latin typeface="Times New Roman" panose="02020603050405020304" pitchFamily="18" charset="0"/>
                <a:cs typeface="Times New Roman" panose="02020603050405020304" pitchFamily="18" charset="0"/>
              </a:rPr>
              <a:t>If we can reach a particular rung of the ladder, then we can reach the next rung.</a:t>
            </a:r>
          </a:p>
          <a:p>
            <a:pPr marL="205740" lvl="1" indent="-205740">
              <a:spcBef>
                <a:spcPts val="900"/>
              </a:spcBef>
              <a:buClr>
                <a:schemeClr val="accent3"/>
              </a:buClr>
              <a:buSzPct val="95000"/>
              <a:buFont typeface="Arial" pitchFamily="34" charset="0"/>
              <a:buChar char="•"/>
            </a:pPr>
            <a:r>
              <a:rPr lang="en-US" altLang="zh-CN" sz="1600" dirty="0">
                <a:latin typeface="Times New Roman" panose="02020603050405020304" pitchFamily="18" charset="0"/>
                <a:cs typeface="Times New Roman" panose="02020603050405020304" pitchFamily="18" charset="0"/>
              </a:rPr>
              <a:t>Can we reach every step on the ladder?</a:t>
            </a:r>
          </a:p>
        </p:txBody>
      </p:sp>
      <p:pic>
        <p:nvPicPr>
          <p:cNvPr id="14" name="Content Placeholder 3" descr="0401.jpg"/>
          <p:cNvPicPr>
            <a:picLocks noGrp="1" noChangeAspect="1"/>
          </p:cNvPicPr>
          <p:nvPr>
            <p:ph idx="1"/>
          </p:nvPr>
        </p:nvPicPr>
        <p:blipFill>
          <a:blip r:embed="rId3" cstate="print"/>
          <a:stretch>
            <a:fillRect/>
          </a:stretch>
        </p:blipFill>
        <p:spPr>
          <a:xfrm>
            <a:off x="6707981" y="696769"/>
            <a:ext cx="2436019" cy="4084781"/>
          </a:xfrm>
        </p:spPr>
      </p:pic>
    </p:spTree>
    <p:extLst>
      <p:ext uri="{BB962C8B-B14F-4D97-AF65-F5344CB8AC3E}">
        <p14:creationId xmlns:p14="http://schemas.microsoft.com/office/powerpoint/2010/main" val="34560760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F11799-C75D-4831-A43C-A66062619282}"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1"/>
            <a:ext cx="1085850" cy="612872"/>
          </a:xfrm>
          <a:prstGeom prst="rect">
            <a:avLst/>
          </a:prstGeom>
          <a:noFill/>
        </p:spPr>
      </p:pic>
      <p:sp>
        <p:nvSpPr>
          <p:cNvPr id="8" name="Title 1"/>
          <p:cNvSpPr txBox="1">
            <a:spLocks noGrp="1"/>
          </p:cNvSpPr>
          <p:nvPr>
            <p:ph type="title"/>
          </p:nvPr>
        </p:nvSpPr>
        <p:spPr>
          <a:xfrm>
            <a:off x="1219200" y="0"/>
            <a:ext cx="7924800" cy="66675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zh-CN"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228600" y="794738"/>
            <a:ext cx="8382000" cy="3986812"/>
          </a:xfrm>
        </p:spPr>
        <p:txBody>
          <a:bodyPr>
            <a:noAutofit/>
          </a:bodyPr>
          <a:lstStyle/>
          <a:p>
            <a:pPr algn="just" fontAlgn="base">
              <a:spcBef>
                <a:spcPts val="900"/>
              </a:spcBef>
              <a:spcAft>
                <a:spcPct val="0"/>
              </a:spcAft>
            </a:pPr>
            <a:r>
              <a:rPr sz="1600" dirty="0">
                <a:latin typeface="Times New Roman" pitchFamily="18" charset="0"/>
                <a:cs typeface="Times New Roman" pitchFamily="18" charset="0"/>
              </a:rPr>
              <a:t>Principle of Mathematical Induction: To prove that P(n) is true for all positive integers n, we complete these steps:</a:t>
            </a:r>
          </a:p>
          <a:p>
            <a:pPr lvl="1" algn="just" fontAlgn="base">
              <a:spcBef>
                <a:spcPts val="900"/>
              </a:spcBef>
              <a:spcAft>
                <a:spcPct val="0"/>
              </a:spcAft>
              <a:buFont typeface="Courier New" pitchFamily="49" charset="0"/>
              <a:buChar char="o"/>
            </a:pPr>
            <a:r>
              <a:rPr sz="1600" dirty="0">
                <a:latin typeface="Times New Roman" pitchFamily="18" charset="0"/>
                <a:cs typeface="Times New Roman" pitchFamily="18" charset="0"/>
              </a:rPr>
              <a:t>Basis Step: Show that P(1) is true.</a:t>
            </a:r>
          </a:p>
          <a:p>
            <a:pPr lvl="1" algn="just">
              <a:spcBef>
                <a:spcPts val="900"/>
              </a:spcBef>
              <a:buFont typeface="Courier New" pitchFamily="49" charset="0"/>
              <a:buChar char="o"/>
            </a:pPr>
            <a:r>
              <a:rPr sz="1600" dirty="0">
                <a:latin typeface="Times New Roman" pitchFamily="18" charset="0"/>
                <a:cs typeface="Times New Roman" pitchFamily="18" charset="0"/>
              </a:rPr>
              <a:t>Inductive Step: Show that P(k) </a:t>
            </a:r>
            <a:r>
              <a:rPr sz="1600" dirty="0">
                <a:latin typeface="Times New Roman" pitchFamily="18" charset="0"/>
                <a:cs typeface="Times New Roman" pitchFamily="18" charset="0"/>
                <a:sym typeface="Wingdings" charset="2"/>
              </a:rPr>
              <a:t>→ P(k + 1)  is true for all positive integers k.</a:t>
            </a:r>
          </a:p>
          <a:p>
            <a:pPr algn="just" fontAlgn="base">
              <a:spcBef>
                <a:spcPts val="900"/>
              </a:spcBef>
              <a:spcAft>
                <a:spcPct val="0"/>
              </a:spcAft>
            </a:pPr>
            <a:r>
              <a:rPr sz="1600" dirty="0">
                <a:latin typeface="Times New Roman" pitchFamily="18" charset="0"/>
                <a:cs typeface="Times New Roman" pitchFamily="18" charset="0"/>
              </a:rPr>
              <a:t>To complete the inductive step, assuming the inductive hypothesis that P(k) holds for an arbitrary integer k, show that  must </a:t>
            </a:r>
            <a:r>
              <a:rPr sz="1600" dirty="0">
                <a:latin typeface="Times New Roman" pitchFamily="18" charset="0"/>
                <a:cs typeface="Times New Roman" pitchFamily="18" charset="0"/>
                <a:sym typeface="Wingdings" charset="2"/>
              </a:rPr>
              <a:t>P(k + 1)</a:t>
            </a:r>
            <a:r>
              <a:rPr sz="1600" dirty="0">
                <a:latin typeface="Times New Roman" pitchFamily="18" charset="0"/>
                <a:cs typeface="Times New Roman" pitchFamily="18" charset="0"/>
              </a:rPr>
              <a:t> be true.</a:t>
            </a:r>
            <a:endParaRPr lang="en-IN" sz="1600" dirty="0">
              <a:latin typeface="Times New Roman" pitchFamily="18" charset="0"/>
              <a:cs typeface="Times New Roman" pitchFamily="18" charset="0"/>
            </a:endParaRPr>
          </a:p>
          <a:p>
            <a:pPr algn="just" fontAlgn="base">
              <a:spcBef>
                <a:spcPts val="900"/>
              </a:spcBef>
              <a:spcAft>
                <a:spcPct val="0"/>
              </a:spcAft>
            </a:pPr>
            <a:r>
              <a:rPr lang="en-US" sz="1600" dirty="0">
                <a:latin typeface="Times New Roman" pitchFamily="18" charset="0"/>
                <a:cs typeface="Times New Roman" pitchFamily="18" charset="0"/>
              </a:rPr>
              <a:t>Climbing an Infinite Ladder Example:</a:t>
            </a:r>
          </a:p>
          <a:p>
            <a:pPr lvl="1" algn="just" fontAlgn="base">
              <a:spcBef>
                <a:spcPts val="900"/>
              </a:spcBef>
              <a:spcAft>
                <a:spcPct val="0"/>
              </a:spcAft>
              <a:buFont typeface="Courier New" pitchFamily="49" charset="0"/>
              <a:buChar char="o"/>
            </a:pPr>
            <a:r>
              <a:rPr lang="en-US" sz="1600" dirty="0">
                <a:latin typeface="Times New Roman" pitchFamily="18" charset="0"/>
                <a:cs typeface="Times New Roman" pitchFamily="18" charset="0"/>
              </a:rPr>
              <a:t>BASIS STEP: By (1), we can reach rung 1.</a:t>
            </a:r>
          </a:p>
          <a:p>
            <a:pPr lvl="1" algn="just" fontAlgn="base">
              <a:spcBef>
                <a:spcPts val="900"/>
              </a:spcBef>
              <a:spcAft>
                <a:spcPct val="0"/>
              </a:spcAft>
              <a:buFont typeface="Courier New" pitchFamily="49" charset="0"/>
              <a:buChar char="o"/>
            </a:pPr>
            <a:r>
              <a:rPr lang="en-US" sz="1600" dirty="0">
                <a:latin typeface="Times New Roman" pitchFamily="18" charset="0"/>
                <a:cs typeface="Times New Roman" pitchFamily="18" charset="0"/>
              </a:rPr>
              <a:t>INDUCTIVE STEP: Assume the inductive hypothesis that we can reach rung k. Then by (2), we can reach rung k + 1.</a:t>
            </a:r>
          </a:p>
          <a:p>
            <a:pPr marL="0" indent="0" algn="just" fontAlgn="base">
              <a:spcBef>
                <a:spcPts val="900"/>
              </a:spcBef>
              <a:spcAft>
                <a:spcPct val="0"/>
              </a:spcAft>
              <a:buNone/>
            </a:pPr>
            <a:r>
              <a:rPr lang="en-US" sz="1600" dirty="0">
                <a:latin typeface="Times New Roman" pitchFamily="18" charset="0"/>
                <a:cs typeface="Times New Roman" pitchFamily="18" charset="0"/>
              </a:rPr>
              <a:t>Hence, P(k) </a:t>
            </a:r>
            <a:r>
              <a:rPr lang="en-US" sz="1600" dirty="0">
                <a:latin typeface="Times New Roman" pitchFamily="18" charset="0"/>
                <a:cs typeface="Times New Roman" pitchFamily="18" charset="0"/>
                <a:sym typeface="Wingdings" charset="2"/>
              </a:rPr>
              <a:t>→ P(k + 1) is true for all positive integers k. We can reach every rung on the ladder.</a:t>
            </a:r>
            <a:endParaRPr lang="en-US" sz="1600" dirty="0">
              <a:latin typeface="Times New Roman" pitchFamily="18" charset="0"/>
              <a:cs typeface="Times New Roman" pitchFamily="18" charset="0"/>
            </a:endParaRPr>
          </a:p>
          <a:p>
            <a:pPr algn="just" fontAlgn="base">
              <a:spcBef>
                <a:spcPts val="900"/>
              </a:spcBef>
              <a:spcAft>
                <a:spcPct val="0"/>
              </a:spcAft>
            </a:pPr>
            <a:endParaRPr sz="1600" dirty="0">
              <a:latin typeface="Times New Roman" pitchFamily="18" charset="0"/>
              <a:cs typeface="Times New Roman"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5ABCC8-188A-45B1-A7B0-A162C3E13F5C}"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noGrp="1"/>
          </p:cNvSpPr>
          <p:nvPr>
            <p:ph type="title"/>
          </p:nvPr>
        </p:nvSpPr>
        <p:spPr>
          <a:xfrm>
            <a:off x="1143000" y="0"/>
            <a:ext cx="80010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zh-CN" sz="2400" dirty="0">
                <a:latin typeface="Times New Roman" panose="02020603050405020304" pitchFamily="18" charset="0"/>
                <a:cs typeface="Times New Roman" panose="02020603050405020304" pitchFamily="18" charset="0"/>
              </a:rPr>
              <a:t>Principle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085850" cy="612872"/>
          </a:xfrm>
          <a:prstGeom prst="rect">
            <a:avLst/>
          </a:prstGeom>
          <a:noFill/>
        </p:spPr>
      </p:pic>
      <p:sp>
        <p:nvSpPr>
          <p:cNvPr id="9" name="Content Placeholder 2"/>
          <p:cNvSpPr>
            <a:spLocks noGrp="1"/>
          </p:cNvSpPr>
          <p:nvPr>
            <p:ph idx="1"/>
          </p:nvPr>
        </p:nvSpPr>
        <p:spPr>
          <a:xfrm>
            <a:off x="1250133" y="971550"/>
            <a:ext cx="7125941" cy="3657600"/>
          </a:xfrm>
        </p:spPr>
        <p:txBody>
          <a:bodyPr>
            <a:noAutofit/>
          </a:bodyPr>
          <a:lstStyle/>
          <a:p>
            <a:pPr fontAlgn="base">
              <a:spcBef>
                <a:spcPts val="900"/>
              </a:spcBef>
              <a:spcAft>
                <a:spcPct val="0"/>
              </a:spcAft>
            </a:pPr>
            <a:r>
              <a:rPr sz="1600" dirty="0">
                <a:latin typeface="Times New Roman" pitchFamily="18" charset="0"/>
                <a:cs typeface="Times New Roman" pitchFamily="18" charset="0"/>
              </a:rPr>
              <a:t>Mathematical induction can be expressed  as the rule of inference</a:t>
            </a:r>
          </a:p>
          <a:p>
            <a:pPr algn="ctr" fontAlgn="base">
              <a:spcBef>
                <a:spcPts val="900"/>
              </a:spcBef>
              <a:spcAft>
                <a:spcPct val="0"/>
              </a:spcAft>
              <a:buNone/>
            </a:pPr>
            <a:r>
              <a:rPr sz="1600"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P</a:t>
            </a:r>
            <a:r>
              <a:rPr lang="en-US" sz="1600" dirty="0">
                <a:latin typeface="Times New Roman" pitchFamily="18" charset="0"/>
                <a:cs typeface="Times New Roman" pitchFamily="18" charset="0"/>
              </a:rPr>
              <a:t>(</a:t>
            </a:r>
            <a:r>
              <a:rPr lang="en-US" sz="1600" dirty="0">
                <a:latin typeface="Times New Roman" pitchFamily="18" charset="0"/>
                <a:ea typeface="Cambria Math" pitchFamily="18" charset="0"/>
                <a:cs typeface="Times New Roman" pitchFamily="18" charset="0"/>
              </a:rPr>
              <a:t>1</a:t>
            </a:r>
            <a:r>
              <a:rPr lang="en-US" sz="1600" dirty="0">
                <a:latin typeface="Times New Roman" pitchFamily="18" charset="0"/>
                <a:cs typeface="Times New Roman" pitchFamily="18" charset="0"/>
              </a:rPr>
              <a:t>) </a:t>
            </a:r>
            <a:r>
              <a:rPr lang="en-US" sz="1600" dirty="0">
                <a:latin typeface="Times New Roman" pitchFamily="18" charset="0"/>
                <a:ea typeface="Cambria Math"/>
                <a:cs typeface="Times New Roman" pitchFamily="18" charset="0"/>
              </a:rPr>
              <a:t> ∧ ∀</a:t>
            </a:r>
            <a:r>
              <a:rPr lang="en-US" sz="1600" i="1" dirty="0">
                <a:latin typeface="Times New Roman" pitchFamily="18" charset="0"/>
                <a:ea typeface="Cambria Math"/>
                <a:cs typeface="Times New Roman" pitchFamily="18" charset="0"/>
              </a:rPr>
              <a:t>k </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P</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k</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t>
            </a:r>
            <a:r>
              <a:rPr lang="en-US" sz="1600" dirty="0">
                <a:latin typeface="Times New Roman" pitchFamily="18" charset="0"/>
                <a:ea typeface="Cambria Math"/>
                <a:cs typeface="Times New Roman" pitchFamily="18" charset="0"/>
                <a:sym typeface="Wingdings" pitchFamily="2" charset="2"/>
              </a:rPr>
              <a:t>→</a:t>
            </a:r>
            <a:r>
              <a:rPr lang="en-US" sz="1600" i="1" dirty="0">
                <a:latin typeface="Times New Roman" pitchFamily="18" charset="0"/>
                <a:cs typeface="Times New Roman" pitchFamily="18" charset="0"/>
                <a:sym typeface="Wingdings" pitchFamily="2" charset="2"/>
              </a:rPr>
              <a:t> P</a:t>
            </a:r>
            <a:r>
              <a:rPr lang="en-US" sz="1600" dirty="0">
                <a:latin typeface="Times New Roman" pitchFamily="18" charset="0"/>
                <a:cs typeface="Times New Roman" pitchFamily="18" charset="0"/>
                <a:sym typeface="Wingdings" pitchFamily="2" charset="2"/>
              </a:rPr>
              <a:t>(</a:t>
            </a:r>
            <a:r>
              <a:rPr lang="en-US" sz="1600" i="1" dirty="0">
                <a:latin typeface="Times New Roman" pitchFamily="18" charset="0"/>
                <a:cs typeface="Times New Roman" pitchFamily="18" charset="0"/>
                <a:sym typeface="Wingdings" pitchFamily="2" charset="2"/>
              </a:rPr>
              <a:t>k + </a:t>
            </a:r>
            <a:r>
              <a:rPr lang="en-US" sz="1600" dirty="0">
                <a:latin typeface="Times New Roman" pitchFamily="18" charset="0"/>
                <a:ea typeface="Cambria Math" pitchFamily="18" charset="0"/>
                <a:cs typeface="Times New Roman" pitchFamily="18" charset="0"/>
                <a:sym typeface="Wingdings" pitchFamily="2" charset="2"/>
              </a:rPr>
              <a:t>1</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ea typeface="Cambria Math"/>
                <a:cs typeface="Times New Roman" pitchFamily="18" charset="0"/>
                <a:sym typeface="Wingdings" pitchFamily="2" charset="2"/>
              </a:rPr>
              <a:t> → </a:t>
            </a:r>
            <a:r>
              <a:rPr lang="en-US" sz="1600" dirty="0">
                <a:latin typeface="Times New Roman" pitchFamily="18" charset="0"/>
                <a:ea typeface="Cambria Math"/>
                <a:cs typeface="Times New Roman" pitchFamily="18" charset="0"/>
              </a:rPr>
              <a:t> ∀</a:t>
            </a:r>
            <a:r>
              <a:rPr lang="en-US" sz="1600" i="1" dirty="0">
                <a:latin typeface="Times New Roman" pitchFamily="18" charset="0"/>
                <a:ea typeface="Cambria Math"/>
                <a:cs typeface="Times New Roman" pitchFamily="18" charset="0"/>
              </a:rPr>
              <a:t>n P</a:t>
            </a:r>
            <a:r>
              <a:rPr lang="en-US" sz="1600" dirty="0">
                <a:latin typeface="Times New Roman" pitchFamily="18" charset="0"/>
                <a:ea typeface="Cambria Math"/>
                <a:cs typeface="Times New Roman" pitchFamily="18" charset="0"/>
              </a:rPr>
              <a:t>(</a:t>
            </a:r>
            <a:r>
              <a:rPr lang="en-US" sz="1600" i="1" dirty="0">
                <a:latin typeface="Times New Roman" pitchFamily="18" charset="0"/>
                <a:ea typeface="Cambria Math"/>
                <a:cs typeface="Times New Roman" pitchFamily="18" charset="0"/>
              </a:rPr>
              <a:t>n</a:t>
            </a:r>
            <a:r>
              <a:rPr lang="en-US" sz="1600" dirty="0">
                <a:latin typeface="Times New Roman" pitchFamily="18" charset="0"/>
                <a:ea typeface="Cambria Math"/>
                <a:cs typeface="Times New Roman" pitchFamily="18" charset="0"/>
              </a:rPr>
              <a:t>),</a:t>
            </a:r>
            <a:r>
              <a:rPr lang="en-US" sz="1600" dirty="0">
                <a:latin typeface="Times New Roman" pitchFamily="18" charset="0"/>
                <a:cs typeface="Times New Roman" pitchFamily="18" charset="0"/>
                <a:sym typeface="Wingdings" pitchFamily="2" charset="2"/>
              </a:rPr>
              <a:t> </a:t>
            </a:r>
            <a:endParaRPr sz="1600" dirty="0">
              <a:latin typeface="Times New Roman" pitchFamily="18" charset="0"/>
              <a:cs typeface="Times New Roman" pitchFamily="18" charset="0"/>
            </a:endParaRPr>
          </a:p>
          <a:p>
            <a:pPr fontAlgn="base">
              <a:spcBef>
                <a:spcPts val="900"/>
              </a:spcBef>
              <a:spcAft>
                <a:spcPct val="0"/>
              </a:spcAft>
              <a:buNone/>
            </a:pPr>
            <a:r>
              <a:rPr sz="1600" dirty="0">
                <a:latin typeface="Times New Roman" pitchFamily="18" charset="0"/>
                <a:cs typeface="Times New Roman" pitchFamily="18" charset="0"/>
              </a:rPr>
              <a:t>	where the domain is the set of positive integers.</a:t>
            </a:r>
          </a:p>
          <a:p>
            <a:pPr lvl="1" fontAlgn="base">
              <a:spcBef>
                <a:spcPts val="900"/>
              </a:spcBef>
              <a:spcAft>
                <a:spcPct val="0"/>
              </a:spcAft>
            </a:pPr>
            <a:r>
              <a:rPr sz="1600" dirty="0">
                <a:latin typeface="Times New Roman" pitchFamily="18" charset="0"/>
                <a:cs typeface="Times New Roman" pitchFamily="18" charset="0"/>
              </a:rPr>
              <a:t>In a proof by mathematical induction, we don’t assume that P(k) is true for all positive integers! We show that if we assume that P(k) is true, then </a:t>
            </a:r>
            <a:r>
              <a:rPr sz="1600" dirty="0">
                <a:latin typeface="Times New Roman" pitchFamily="18" charset="0"/>
                <a:cs typeface="Times New Roman" pitchFamily="18" charset="0"/>
                <a:sym typeface="Wingdings" pitchFamily="2" charset="2"/>
              </a:rPr>
              <a:t>P(k + 1) must also be true. </a:t>
            </a:r>
          </a:p>
          <a:p>
            <a:pPr lvl="1" fontAlgn="base">
              <a:spcBef>
                <a:spcPts val="900"/>
              </a:spcBef>
              <a:spcAft>
                <a:spcPct val="0"/>
              </a:spcAft>
            </a:pPr>
            <a:r>
              <a:rPr sz="1600" dirty="0">
                <a:latin typeface="Times New Roman" pitchFamily="18" charset="0"/>
                <a:cs typeface="Times New Roman" pitchFamily="18" charset="0"/>
                <a:sym typeface="Wingdings" pitchFamily="2" charset="2"/>
              </a:rPr>
              <a:t>Proofs by mathematical induction do not always start at the integer 1. In such a case, the basis step begins at a starting point b where b is an integer. </a:t>
            </a:r>
          </a:p>
          <a:p>
            <a:pPr lvl="1" fontAlgn="base">
              <a:spcBef>
                <a:spcPts val="900"/>
              </a:spcBef>
              <a:spcAft>
                <a:spcPct val="0"/>
              </a:spcAft>
            </a:pPr>
            <a:r>
              <a:rPr sz="1600" dirty="0">
                <a:latin typeface="Times New Roman" pitchFamily="18" charset="0"/>
                <a:ea typeface="Cambria Math" pitchFamily="18" charset="0"/>
                <a:cs typeface="Times New Roman" pitchFamily="18" charset="0"/>
                <a:sym typeface="Wingdings" pitchFamily="2" charset="2"/>
              </a:rPr>
              <a:t>Mathematical induction is valid because of the well ordering property</a:t>
            </a:r>
            <a:endParaRPr sz="1600" dirty="0">
              <a:latin typeface="Times New Roman" pitchFamily="18" charset="0"/>
              <a:cs typeface="Times New Roman" pitchFamily="18" charset="0"/>
              <a:sym typeface="Wingdings" pitchFamily="2" charset="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84E54B-2AB8-4647-8724-9B0B23EDDBA5}"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noGrp="1"/>
          </p:cNvSpPr>
          <p:nvPr>
            <p:ph type="title"/>
          </p:nvPr>
        </p:nvSpPr>
        <p:spPr>
          <a:xfrm>
            <a:off x="1143000" y="-19050"/>
            <a:ext cx="8001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000" dirty="0">
                <a:latin typeface="Times New Roman" panose="02020603050405020304" pitchFamily="18" charset="0"/>
                <a:cs typeface="Times New Roman" panose="02020603050405020304" pitchFamily="18" charset="0"/>
              </a:rPr>
              <a:t>How Mathematical Induction Works </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CO1</a:t>
            </a:r>
            <a:r>
              <a:rPr lang="en-IN" sz="2000"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085850" cy="612872"/>
          </a:xfrm>
          <a:prstGeom prst="rect">
            <a:avLst/>
          </a:prstGeom>
          <a:noFill/>
        </p:spPr>
      </p:pic>
      <p:sp>
        <p:nvSpPr>
          <p:cNvPr id="9" name="TextBox 8"/>
          <p:cNvSpPr txBox="1"/>
          <p:nvPr/>
        </p:nvSpPr>
        <p:spPr>
          <a:xfrm>
            <a:off x="762000" y="847963"/>
            <a:ext cx="5981676" cy="3108543"/>
          </a:xfrm>
          <a:prstGeom prst="rect">
            <a:avLst/>
          </a:prstGeom>
          <a:noFill/>
        </p:spPr>
        <p:txBody>
          <a:bodyPr wrap="square" lIns="68580" tIns="34290" rIns="68580" bIns="34290" rtlCol="0">
            <a:spAutoFit/>
          </a:bodyPr>
          <a:lstStyle/>
          <a:p>
            <a:pPr marL="205740" indent="-205740">
              <a:spcBef>
                <a:spcPts val="900"/>
              </a:spcBef>
              <a:buClr>
                <a:schemeClr val="accent3"/>
              </a:buClr>
              <a:buSzPct val="95000"/>
            </a:pPr>
            <a:r>
              <a:rPr lang="en-US" altLang="zh-CN" sz="1600" dirty="0">
                <a:latin typeface="Times New Roman" panose="02020603050405020304" pitchFamily="18" charset="0"/>
                <a:cs typeface="Times New Roman" panose="02020603050405020304" pitchFamily="18" charset="0"/>
              </a:rPr>
              <a:t>Consider  an infinite sequence  of dominoes, labeled 1,2,3, …, where each domino is standing.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Let P(n) be the proposition that the n</a:t>
            </a:r>
            <a:r>
              <a:rPr lang="en-US" altLang="zh-CN" sz="1600" baseline="30000" dirty="0">
                <a:latin typeface="Times New Roman" panose="02020603050405020304" pitchFamily="18" charset="0"/>
                <a:cs typeface="Times New Roman" panose="02020603050405020304" pitchFamily="18" charset="0"/>
                <a:sym typeface="Wingdings" pitchFamily="2" charset="2"/>
              </a:rPr>
              <a:t>th</a:t>
            </a:r>
            <a:r>
              <a:rPr lang="en-US" altLang="zh-CN" sz="1600" dirty="0">
                <a:latin typeface="Times New Roman" panose="02020603050405020304" pitchFamily="18" charset="0"/>
                <a:cs typeface="Times New Roman" panose="02020603050405020304" pitchFamily="18" charset="0"/>
                <a:sym typeface="Wingdings" pitchFamily="2" charset="2"/>
              </a:rPr>
              <a:t> domino is knocked over.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know that the first domino is knocked down, i.e., P(1) is true.</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We also know that  if  whenever the </a:t>
            </a:r>
            <a:r>
              <a:rPr lang="en-US" altLang="zh-CN" sz="1600" dirty="0" err="1">
                <a:latin typeface="Times New Roman" panose="02020603050405020304" pitchFamily="18" charset="0"/>
                <a:cs typeface="Times New Roman" panose="02020603050405020304" pitchFamily="18" charset="0"/>
                <a:sym typeface="Wingdings" pitchFamily="2" charset="2"/>
              </a:rPr>
              <a:t>k</a:t>
            </a:r>
            <a:r>
              <a:rPr lang="en-US" altLang="zh-CN" sz="1600" baseline="30000" dirty="0" err="1">
                <a:latin typeface="Times New Roman" panose="02020603050405020304" pitchFamily="18" charset="0"/>
                <a:cs typeface="Times New Roman" panose="02020603050405020304" pitchFamily="18" charset="0"/>
                <a:sym typeface="Wingdings" pitchFamily="2" charset="2"/>
              </a:rPr>
              <a:t>th</a:t>
            </a:r>
            <a:r>
              <a:rPr lang="en-US" altLang="zh-CN" sz="1600" dirty="0">
                <a:latin typeface="Times New Roman" panose="02020603050405020304" pitchFamily="18" charset="0"/>
                <a:cs typeface="Times New Roman" panose="02020603050405020304" pitchFamily="18" charset="0"/>
                <a:sym typeface="Wingdings" pitchFamily="2" charset="2"/>
              </a:rPr>
              <a:t> domino is knocked over, it knocks over the (k + 1)</a:t>
            </a:r>
            <a:r>
              <a:rPr lang="en-US" altLang="zh-CN" sz="1600" baseline="30000" dirty="0" err="1">
                <a:latin typeface="Times New Roman" panose="02020603050405020304" pitchFamily="18" charset="0"/>
                <a:cs typeface="Times New Roman" panose="02020603050405020304" pitchFamily="18" charset="0"/>
                <a:sym typeface="Wingdings" pitchFamily="2" charset="2"/>
              </a:rPr>
              <a:t>st</a:t>
            </a:r>
            <a:r>
              <a:rPr lang="en-US" altLang="zh-CN" sz="1600" dirty="0">
                <a:latin typeface="Times New Roman" panose="02020603050405020304" pitchFamily="18" charset="0"/>
                <a:cs typeface="Times New Roman" panose="02020603050405020304" pitchFamily="18" charset="0"/>
                <a:sym typeface="Wingdings" pitchFamily="2" charset="2"/>
              </a:rPr>
              <a:t> domino, </a:t>
            </a:r>
            <a:r>
              <a:rPr lang="en-US" altLang="zh-CN" sz="1600" dirty="0" err="1">
                <a:latin typeface="Times New Roman" panose="02020603050405020304" pitchFamily="18" charset="0"/>
                <a:cs typeface="Times New Roman" panose="02020603050405020304" pitchFamily="18" charset="0"/>
                <a:sym typeface="Wingdings" pitchFamily="2" charset="2"/>
              </a:rPr>
              <a:t>i.e</a:t>
            </a:r>
            <a:r>
              <a:rPr lang="en-US" altLang="zh-CN" sz="1600" dirty="0">
                <a:latin typeface="Times New Roman" panose="02020603050405020304" pitchFamily="18" charset="0"/>
                <a:cs typeface="Times New Roman" panose="02020603050405020304" pitchFamily="18" charset="0"/>
                <a:sym typeface="Wingdings" pitchFamily="2" charset="2"/>
              </a:rPr>
              <a:t>, P(k) → P(k + 1) is true for all positive integers k. </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Hence, all dominos are knocked over.</a:t>
            </a:r>
          </a:p>
          <a:p>
            <a:pPr marL="480060" lvl="1" indent="-185166">
              <a:spcBef>
                <a:spcPts val="900"/>
              </a:spcBef>
              <a:buClr>
                <a:schemeClr val="accent1"/>
              </a:buClr>
              <a:buSzPct val="85000"/>
              <a:buFont typeface="Wingdings 2"/>
              <a:buChar char=""/>
            </a:pPr>
            <a:r>
              <a:rPr lang="en-US" altLang="zh-CN" sz="1600" dirty="0">
                <a:latin typeface="Times New Roman" panose="02020603050405020304" pitchFamily="18" charset="0"/>
                <a:cs typeface="Times New Roman" panose="02020603050405020304" pitchFamily="18" charset="0"/>
                <a:sym typeface="Wingdings" pitchFamily="2" charset="2"/>
              </a:rPr>
              <a:t>P(n) is true for all positive integers n.</a:t>
            </a:r>
          </a:p>
          <a:p>
            <a:endParaRPr lang="en-US" sz="1600" dirty="0">
              <a:latin typeface="Times New Roman" panose="02020603050405020304" pitchFamily="18" charset="0"/>
              <a:cs typeface="Times New Roman" panose="02020603050405020304" pitchFamily="18" charset="0"/>
            </a:endParaRPr>
          </a:p>
        </p:txBody>
      </p:sp>
      <p:pic>
        <p:nvPicPr>
          <p:cNvPr id="10" name="Content Placeholder 3" descr="0403.jpg"/>
          <p:cNvPicPr>
            <a:picLocks noGrp="1" noChangeAspect="1"/>
          </p:cNvPicPr>
          <p:nvPr>
            <p:ph idx="1"/>
          </p:nvPr>
        </p:nvPicPr>
        <p:blipFill>
          <a:blip r:embed="rId3" cstate="print"/>
          <a:stretch>
            <a:fillRect/>
          </a:stretch>
        </p:blipFill>
        <p:spPr>
          <a:xfrm>
            <a:off x="6820828" y="876300"/>
            <a:ext cx="1713572" cy="2914650"/>
          </a:xfr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1CE510-B67D-42FF-9075-5E2B31F5D73D}"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Examples of mathematical induction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7333"/>
            <a:ext cx="1085850" cy="612872"/>
          </a:xfrm>
          <a:prstGeom prst="rect">
            <a:avLst/>
          </a:prstGeom>
          <a:noFill/>
        </p:spPr>
      </p:pic>
      <p:sp>
        <p:nvSpPr>
          <p:cNvPr id="9" name="Content Placeholder 2"/>
          <p:cNvSpPr>
            <a:spLocks noGrp="1"/>
          </p:cNvSpPr>
          <p:nvPr>
            <p:ph idx="1"/>
          </p:nvPr>
        </p:nvSpPr>
        <p:spPr>
          <a:xfrm>
            <a:off x="533400" y="779545"/>
            <a:ext cx="8378459" cy="3925805"/>
          </a:xfrm>
        </p:spPr>
        <p:txBody>
          <a:bodyPr>
            <a:noAutofit/>
          </a:bodyPr>
          <a:lstStyle/>
          <a:p>
            <a:pPr fontAlgn="base">
              <a:spcBef>
                <a:spcPts val="450"/>
              </a:spcBef>
              <a:spcAft>
                <a:spcPct val="0"/>
              </a:spcAft>
            </a:pPr>
            <a:r>
              <a:rPr sz="1400" b="1" dirty="0">
                <a:latin typeface="Times New Roman" pitchFamily="18" charset="0"/>
                <a:cs typeface="Times New Roman" pitchFamily="18" charset="0"/>
              </a:rPr>
              <a:t>Example</a:t>
            </a:r>
            <a:r>
              <a:rPr lang="en-US" sz="1400" b="1" dirty="0">
                <a:latin typeface="Times New Roman" pitchFamily="18" charset="0"/>
                <a:cs typeface="Times New Roman" pitchFamily="18" charset="0"/>
              </a:rPr>
              <a:t> 1</a:t>
            </a:r>
            <a:r>
              <a:rPr sz="1400" b="1" dirty="0">
                <a:latin typeface="Times New Roman" pitchFamily="18" charset="0"/>
                <a:cs typeface="Times New Roman" pitchFamily="18" charset="0"/>
              </a:rPr>
              <a:t>: </a:t>
            </a:r>
            <a:r>
              <a:rPr sz="1400" dirty="0">
                <a:latin typeface="Times New Roman" pitchFamily="18" charset="0"/>
                <a:cs typeface="Times New Roman" pitchFamily="18" charset="0"/>
              </a:rPr>
              <a:t>Show that:                            for all positive integers.  </a:t>
            </a:r>
          </a:p>
          <a:p>
            <a:pPr fontAlgn="base">
              <a:spcBef>
                <a:spcPts val="450"/>
              </a:spcBef>
              <a:spcAft>
                <a:spcPct val="0"/>
              </a:spcAft>
            </a:pPr>
            <a:r>
              <a:rPr sz="1400" b="1" dirty="0">
                <a:latin typeface="Times New Roman" pitchFamily="18" charset="0"/>
                <a:cs typeface="Times New Roman" pitchFamily="18" charset="0"/>
              </a:rPr>
              <a:t>Solution:</a:t>
            </a:r>
          </a:p>
          <a:p>
            <a:pPr lvl="1" fontAlgn="base">
              <a:spcBef>
                <a:spcPts val="450"/>
              </a:spcBef>
              <a:spcAft>
                <a:spcPct val="0"/>
              </a:spcAft>
              <a:buFont typeface="Courier New" pitchFamily="49" charset="0"/>
              <a:buChar char="o"/>
            </a:pPr>
            <a:r>
              <a:rPr sz="1400" dirty="0">
                <a:latin typeface="Times New Roman" pitchFamily="18" charset="0"/>
                <a:cs typeface="Times New Roman" pitchFamily="18" charset="0"/>
              </a:rPr>
              <a:t>BASIS STEP: P(1) is true since 1(1 + 1)/2 = 1.</a:t>
            </a:r>
          </a:p>
          <a:p>
            <a:pPr lvl="1" fontAlgn="base">
              <a:spcBef>
                <a:spcPts val="450"/>
              </a:spcBef>
              <a:spcAft>
                <a:spcPct val="0"/>
              </a:spcAft>
              <a:buFont typeface="Courier New" pitchFamily="49" charset="0"/>
              <a:buChar char="o"/>
            </a:pPr>
            <a:r>
              <a:rPr sz="1400" dirty="0">
                <a:latin typeface="Times New Roman" pitchFamily="18" charset="0"/>
                <a:cs typeface="Times New Roman" pitchFamily="18" charset="0"/>
              </a:rPr>
              <a:t>INDUCTIVE STEP: Assume true for P(k).</a:t>
            </a:r>
          </a:p>
          <a:p>
            <a:pPr lvl="2" fontAlgn="base">
              <a:spcBef>
                <a:spcPts val="450"/>
              </a:spcBef>
              <a:spcAft>
                <a:spcPct val="0"/>
              </a:spcAft>
              <a:buFont typeface="Courier New" pitchFamily="49" charset="0"/>
              <a:buChar char="o"/>
            </a:pPr>
            <a:r>
              <a:rPr lang="en-US" sz="1400" dirty="0">
                <a:latin typeface="Times New Roman" pitchFamily="18" charset="0"/>
                <a:cs typeface="Times New Roman" pitchFamily="18" charset="0"/>
              </a:rPr>
              <a:t>The inductive hypothesis is</a:t>
            </a:r>
          </a:p>
          <a:p>
            <a:pPr lvl="2" fontAlgn="base">
              <a:spcBef>
                <a:spcPts val="450"/>
              </a:spcBef>
              <a:spcAft>
                <a:spcPct val="0"/>
              </a:spcAft>
              <a:buFont typeface="Courier New" pitchFamily="49" charset="0"/>
              <a:buChar char="o"/>
            </a:pPr>
            <a:r>
              <a:rPr lang="en-US" sz="1400" dirty="0">
                <a:latin typeface="Times New Roman" pitchFamily="18" charset="0"/>
                <a:cs typeface="Times New Roman" pitchFamily="18" charset="0"/>
              </a:rPr>
              <a:t>Under this assumption,</a:t>
            </a:r>
          </a:p>
          <a:p>
            <a:pPr lvl="2" fontAlgn="base">
              <a:spcBef>
                <a:spcPts val="450"/>
              </a:spcBef>
              <a:spcAft>
                <a:spcPct val="0"/>
              </a:spcAft>
              <a:buFont typeface="Courier New" pitchFamily="49" charset="0"/>
              <a:buChar char="o"/>
            </a:pPr>
            <a:endParaRPr sz="1400" dirty="0">
              <a:latin typeface="Times New Roman" pitchFamily="18" charset="0"/>
              <a:cs typeface="Times New Roman" pitchFamily="18" charset="0"/>
            </a:endParaRPr>
          </a:p>
          <a:p>
            <a:pPr lvl="2" fontAlgn="base">
              <a:spcBef>
                <a:spcPts val="450"/>
              </a:spcBef>
              <a:spcAft>
                <a:spcPct val="0"/>
              </a:spcAft>
              <a:buFont typeface="Courier New" pitchFamily="49" charset="0"/>
              <a:buChar char="o"/>
            </a:pPr>
            <a:endParaRPr sz="1400" dirty="0">
              <a:latin typeface="Times New Roman" pitchFamily="18" charset="0"/>
              <a:cs typeface="Times New Roman" pitchFamily="18" charset="0"/>
            </a:endParaRPr>
          </a:p>
          <a:p>
            <a:pPr marL="685800" lvl="2" indent="0" fontAlgn="base">
              <a:spcBef>
                <a:spcPts val="450"/>
              </a:spcBef>
              <a:spcAft>
                <a:spcPct val="0"/>
              </a:spcAft>
              <a:buNone/>
            </a:pPr>
            <a:endParaRPr lang="en-IN" sz="1400" dirty="0">
              <a:latin typeface="Times New Roman" pitchFamily="18" charset="0"/>
              <a:cs typeface="Times New Roman" pitchFamily="18" charset="0"/>
            </a:endParaRPr>
          </a:p>
          <a:p>
            <a:pPr marL="685800" lvl="2" indent="0" fontAlgn="base">
              <a:spcBef>
                <a:spcPts val="450"/>
              </a:spcBef>
              <a:spcAft>
                <a:spcPct val="0"/>
              </a:spcAft>
              <a:buNone/>
            </a:pPr>
            <a:endParaRPr lang="en-US" sz="1400" dirty="0">
              <a:latin typeface="Times New Roman" pitchFamily="18" charset="0"/>
              <a:cs typeface="Times New Roman" pitchFamily="18" charset="0"/>
            </a:endParaRPr>
          </a:p>
          <a:p>
            <a:pPr marL="685800" lvl="2" indent="0" fontAlgn="base">
              <a:spcBef>
                <a:spcPts val="450"/>
              </a:spcBef>
              <a:spcAft>
                <a:spcPct val="0"/>
              </a:spcAft>
              <a:buNone/>
            </a:pPr>
            <a:endParaRPr lang="en-US" sz="1400" dirty="0">
              <a:latin typeface="Times New Roman" pitchFamily="18" charset="0"/>
              <a:cs typeface="Times New Roman" pitchFamily="18" charset="0"/>
            </a:endParaRPr>
          </a:p>
          <a:p>
            <a:pPr marL="685800" lvl="2" indent="0" fontAlgn="base">
              <a:spcBef>
                <a:spcPts val="450"/>
              </a:spcBef>
              <a:spcAft>
                <a:spcPct val="0"/>
              </a:spcAft>
              <a:buNone/>
            </a:pPr>
            <a:endParaRPr sz="1400" dirty="0">
              <a:latin typeface="Times New Roman" pitchFamily="18" charset="0"/>
              <a:cs typeface="Times New Roman" pitchFamily="18" charset="0"/>
            </a:endParaRPr>
          </a:p>
          <a:p>
            <a:pPr lvl="1" fontAlgn="base">
              <a:spcBef>
                <a:spcPts val="450"/>
              </a:spcBef>
              <a:spcAft>
                <a:spcPct val="0"/>
              </a:spcAft>
              <a:buFont typeface="Courier New" pitchFamily="49" charset="0"/>
              <a:buChar char="o"/>
            </a:pPr>
            <a:r>
              <a:rPr sz="1400" dirty="0">
                <a:latin typeface="Times New Roman" pitchFamily="18" charset="0"/>
                <a:cs typeface="Times New Roman" pitchFamily="18" charset="0"/>
                <a:sym typeface="Wingdings" pitchFamily="2" charset="2"/>
              </a:rPr>
              <a:t>Hence, we have shown that P(k + 1) follows from P(k). Therefore </a:t>
            </a:r>
            <a:r>
              <a:rPr sz="1400" dirty="0">
                <a:latin typeface="Times New Roman" pitchFamily="18" charset="0"/>
                <a:cs typeface="Times New Roman" pitchFamily="18" charset="0"/>
              </a:rPr>
              <a:t>the sum of the first n positive integers is</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slide(fromBottom)">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slide(fromBottom)">
                                      <p:cBhvr>
                                        <p:cTn id="12" dur="500"/>
                                        <p:tgtEl>
                                          <p:spTgt spid="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lide(fromBottom)">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slide(fromBottom)">
                                      <p:cBhvr>
                                        <p:cTn id="20" dur="500"/>
                                        <p:tgtEl>
                                          <p:spTgt spid="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animEffect transition="in" filter="slide(fromBottom)">
                                      <p:cBhvr>
                                        <p:cTn id="25"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57251"/>
            <a:ext cx="7391400" cy="3394472"/>
          </a:xfrm>
        </p:spPr>
        <p:txBody>
          <a:bodyPr>
            <a:normAutofit/>
          </a:bodyPr>
          <a:lstStyle/>
          <a:p>
            <a:pPr marL="0" indent="0">
              <a:buNone/>
            </a:pPr>
            <a:endParaRPr lang="en-US" sz="1600" dirty="0">
              <a:latin typeface="+mj-lt"/>
            </a:endParaRPr>
          </a:p>
          <a:p>
            <a:pPr algn="just">
              <a:buNone/>
            </a:pPr>
            <a:r>
              <a:rPr lang="en-US" sz="1800" dirty="0" err="1">
                <a:latin typeface="+mj-lt"/>
              </a:rPr>
              <a:t>Youtube</a:t>
            </a:r>
            <a:r>
              <a:rPr lang="en-US" sz="1800" dirty="0">
                <a:latin typeface="+mj-lt"/>
              </a:rPr>
              <a:t>/other  Video Links</a:t>
            </a:r>
          </a:p>
          <a:p>
            <a:pPr algn="just"/>
            <a:r>
              <a:rPr lang="en-US" sz="1800" dirty="0">
                <a:hlinkClick r:id="rId2"/>
              </a:rPr>
              <a:t>https://swayam.gov.in/nd1_noc19_cs49</a:t>
            </a:r>
            <a:endParaRPr lang="en-IN" sz="1800" dirty="0">
              <a:latin typeface="+mj-lt"/>
            </a:endParaRPr>
          </a:p>
          <a:p>
            <a:pPr algn="just"/>
            <a:r>
              <a:rPr lang="en-US" altLang="en-US" sz="1800" dirty="0">
                <a:latin typeface="Times New Roman" pitchFamily="18" charset="0"/>
                <a:ea typeface="ＭＳ Ｐゴシック" pitchFamily="34" charset="-128"/>
                <a:cs typeface="Times New Roman" pitchFamily="18" charset="0"/>
                <a:hlinkClick r:id="rId3"/>
              </a:rPr>
              <a:t>https://www.youtube.com/watch?v=Dsi7xA89Mw&amp;list=PL0862D1A94725 2D20&amp;index=28</a:t>
            </a:r>
            <a:endParaRPr lang="en-US" altLang="en-US" sz="1800" dirty="0">
              <a:latin typeface="Times New Roman" pitchFamily="18" charset="0"/>
              <a:ea typeface="ＭＳ Ｐゴシック" pitchFamily="34" charset="-128"/>
              <a:cs typeface="Times New Roman" pitchFamily="18" charset="0"/>
            </a:endParaRPr>
          </a:p>
          <a:p>
            <a:pPr algn="just"/>
            <a:r>
              <a:rPr lang="en-US" altLang="en-US" sz="1800" dirty="0">
                <a:latin typeface="Times New Roman" pitchFamily="18" charset="0"/>
                <a:ea typeface="ＭＳ Ｐゴシック" pitchFamily="34" charset="-128"/>
                <a:cs typeface="Times New Roman" pitchFamily="18" charset="0"/>
                <a:hlinkClick r:id="rId4"/>
              </a:rPr>
              <a:t>https://www.youtube.com/watch?v=74l6t4_4pDg&amp;list=PL0862D1A947252D20&amp;index=29</a:t>
            </a:r>
            <a:endParaRPr lang="en-US" altLang="en-US" sz="1800" dirty="0">
              <a:latin typeface="Times New Roman" pitchFamily="18" charset="0"/>
              <a:ea typeface="ＭＳ Ｐゴシック" pitchFamily="34" charset="-128"/>
              <a:cs typeface="Times New Roman" pitchFamily="18" charset="0"/>
            </a:endParaRPr>
          </a:p>
          <a:p>
            <a:pPr algn="just"/>
            <a:endParaRPr lang="en-IN" sz="1800" dirty="0">
              <a:latin typeface="+mj-lt"/>
            </a:endParaRPr>
          </a:p>
          <a:p>
            <a:pPr algn="just">
              <a:buNone/>
            </a:pPr>
            <a:r>
              <a:rPr lang="en-IN" sz="1800" dirty="0">
                <a:latin typeface="+mj-lt"/>
              </a:rPr>
              <a:t>NEPTEL video link:</a:t>
            </a:r>
          </a:p>
          <a:p>
            <a:pPr algn="just"/>
            <a:r>
              <a:rPr lang="en-US" sz="1800" dirty="0">
                <a:latin typeface="+mj-lt"/>
                <a:hlinkClick r:id="rId5"/>
              </a:rPr>
              <a:t>https://nptel.ac.in/courses/111/105/111105112/</a:t>
            </a:r>
            <a:endParaRPr lang="en-US" sz="1800" dirty="0">
              <a:latin typeface="+mj-lt"/>
            </a:endParaRPr>
          </a:p>
          <a:p>
            <a:pPr>
              <a:buNone/>
            </a:pPr>
            <a:endParaRPr lang="en-US" sz="1600" dirty="0">
              <a:latin typeface="+mj-lt"/>
            </a:endParaRPr>
          </a:p>
        </p:txBody>
      </p:sp>
      <p:sp>
        <p:nvSpPr>
          <p:cNvPr id="4" name="Date Placeholder 3"/>
          <p:cNvSpPr>
            <a:spLocks noGrp="1"/>
          </p:cNvSpPr>
          <p:nvPr>
            <p:ph type="dt" sz="half" idx="10"/>
          </p:nvPr>
        </p:nvSpPr>
        <p:spPr/>
        <p:txBody>
          <a:bodyPr/>
          <a:lstStyle/>
          <a:p>
            <a:fld id="{70390D70-DB0B-4685-B8FD-B9C662FE9A7A}" type="datetime1">
              <a:rPr lang="en-US" smtClean="0"/>
              <a:t>8/31/2021</a:t>
            </a:fld>
            <a:endParaRPr lang="en-US"/>
          </a:p>
        </p:txBody>
      </p:sp>
      <p:sp>
        <p:nvSpPr>
          <p:cNvPr id="5" name="Footer Placeholder 4"/>
          <p:cNvSpPr>
            <a:spLocks noGrp="1"/>
          </p:cNvSpPr>
          <p:nvPr>
            <p:ph type="ftr" sz="quarter" idx="11"/>
          </p:nvPr>
        </p:nvSpPr>
        <p:spPr>
          <a:xfrm>
            <a:off x="2514600" y="4767264"/>
            <a:ext cx="50292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Faculty Video Links, Youtube &amp; NPTEL Video Links and Online Courses Details </a:t>
            </a:r>
            <a:r>
              <a:rPr lang="en-US" sz="2400" dirty="0">
                <a:solidFill>
                  <a:schemeClr val="tx1"/>
                </a:solidFill>
                <a:latin typeface="Times New Roman" panose="02020603050405020304" pitchFamily="18" charset="0"/>
                <a:cs typeface="Times New Roman" panose="02020603050405020304" pitchFamily="18" charset="0"/>
              </a:rPr>
              <a:t>(CO1)</a:t>
            </a:r>
            <a:r>
              <a:rPr lang="en-US" sz="2400" dirty="0">
                <a:latin typeface="Times New Roman" panose="02020603050405020304" pitchFamily="18" charset="0"/>
                <a:cs typeface="Times New Roman" panose="02020603050405020304" pitchFamily="18" charset="0"/>
              </a:rPr>
              <a:t> </a:t>
            </a: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1"/>
            <a:ext cx="1447800" cy="6128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73561847"/>
              </p:ext>
            </p:extLst>
          </p:nvPr>
        </p:nvGraphicFramePr>
        <p:xfrm>
          <a:off x="1085850" y="642626"/>
          <a:ext cx="7600950" cy="3943351"/>
        </p:xfrm>
        <a:graphic>
          <a:graphicData uri="http://schemas.openxmlformats.org/drawingml/2006/table">
            <a:tbl>
              <a:tblPr/>
              <a:tblGrid>
                <a:gridCol w="1000125">
                  <a:extLst>
                    <a:ext uri="{9D8B030D-6E8A-4147-A177-3AD203B41FA5}">
                      <a16:colId xmlns:a16="http://schemas.microsoft.com/office/drawing/2014/main" val="136923908"/>
                    </a:ext>
                  </a:extLst>
                </a:gridCol>
                <a:gridCol w="6600825">
                  <a:extLst>
                    <a:ext uri="{9D8B030D-6E8A-4147-A177-3AD203B41FA5}">
                      <a16:colId xmlns:a16="http://schemas.microsoft.com/office/drawing/2014/main" val="1041201525"/>
                    </a:ext>
                  </a:extLst>
                </a:gridCol>
              </a:tblGrid>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x ∈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x belongs to A or x is an element of set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4979802"/>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x ∉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x does not belong to set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5615348"/>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 or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chemeClr val="tx1"/>
                          </a:solidFill>
                          <a:effectLst/>
                          <a:latin typeface="Times New Roman" panose="02020603050405020304" pitchFamily="18" charset="0"/>
                          <a:cs typeface="Times New Roman" panose="02020603050405020304" pitchFamily="18" charset="0"/>
                        </a:rPr>
                        <a:t>Empty Set. Or Null Set</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08907768"/>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U</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chemeClr val="tx1"/>
                          </a:solidFill>
                          <a:effectLst/>
                          <a:latin typeface="Times New Roman" panose="02020603050405020304" pitchFamily="18" charset="0"/>
                          <a:cs typeface="Times New Roman" panose="02020603050405020304" pitchFamily="18" charset="0"/>
                        </a:rPr>
                        <a:t>Universal Set.</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71975408"/>
                  </a:ext>
                </a:extLst>
              </a:tr>
              <a:tr h="319151">
                <a:tc>
                  <a:txBody>
                    <a:bodyPr/>
                    <a:lstStyle/>
                    <a:p>
                      <a:pPr algn="ctr" fontAlgn="t"/>
                      <a:r>
                        <a:rPr lang="en-IN" sz="1400" dirty="0">
                          <a:solidFill>
                            <a:schemeClr val="tx1"/>
                          </a:solidFill>
                          <a:effectLst/>
                          <a:latin typeface="Times New Roman" panose="02020603050405020304" pitchFamily="18" charset="0"/>
                          <a:cs typeface="Times New Roman" panose="02020603050405020304" pitchFamily="18" charset="0"/>
                        </a:rPr>
                        <a:t>N</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The set of all natural numbers or {1, 2, 3, 4, 5, 6, 7,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5112245"/>
                  </a:ext>
                </a:extLst>
              </a:tr>
              <a:tr h="319151">
                <a:tc>
                  <a:txBody>
                    <a:bodyPr/>
                    <a:lstStyle/>
                    <a:p>
                      <a:pPr algn="ctr" fontAlgn="t"/>
                      <a:r>
                        <a:rPr lang="en-IN" sz="1400" dirty="0">
                          <a:solidFill>
                            <a:schemeClr val="tx1"/>
                          </a:solidFill>
                          <a:effectLst/>
                          <a:latin typeface="Times New Roman" panose="02020603050405020304" pitchFamily="18" charset="0"/>
                          <a:cs typeface="Times New Roman" panose="02020603050405020304" pitchFamily="18" charset="0"/>
                        </a:rPr>
                        <a:t>I</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The set of all integers or {…, -3, -2, -1, 0, 1, 2, 3,….}</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281992"/>
                  </a:ext>
                </a:extLst>
              </a:tr>
              <a:tr h="319151">
                <a:tc>
                  <a:txBody>
                    <a:bodyPr/>
                    <a:lstStyle/>
                    <a:p>
                      <a:pPr algn="ctr" fontAlgn="t"/>
                      <a:r>
                        <a:rPr lang="en-IN" sz="1400" dirty="0">
                          <a:solidFill>
                            <a:schemeClr val="tx1"/>
                          </a:solidFill>
                          <a:effectLst/>
                          <a:latin typeface="Times New Roman" panose="02020603050405020304" pitchFamily="18" charset="0"/>
                          <a:cs typeface="Times New Roman" panose="02020603050405020304" pitchFamily="18" charset="0"/>
                        </a:rPr>
                        <a:t>I</a:t>
                      </a:r>
                      <a:r>
                        <a:rPr lang="en-IN" sz="1400" baseline="-25000" dirty="0">
                          <a:solidFill>
                            <a:schemeClr val="tx1"/>
                          </a:solidFill>
                          <a:effectLst/>
                          <a:latin typeface="Times New Roman" panose="02020603050405020304" pitchFamily="18" charset="0"/>
                          <a:cs typeface="Times New Roman" panose="02020603050405020304" pitchFamily="18" charset="0"/>
                        </a:rPr>
                        <a:t>0</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The set of all non- zero integers or {…,-3, -2, -1, 1, 2, 3,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2065192"/>
                  </a:ext>
                </a:extLst>
              </a:tr>
              <a:tr h="319151">
                <a:tc>
                  <a:txBody>
                    <a:bodyPr/>
                    <a:lstStyle/>
                    <a:p>
                      <a:pPr algn="ctr" fontAlgn="t"/>
                      <a:r>
                        <a:rPr lang="en-IN" sz="1400" dirty="0">
                          <a:solidFill>
                            <a:schemeClr val="tx1"/>
                          </a:solidFill>
                          <a:effectLst/>
                          <a:latin typeface="Times New Roman" panose="02020603050405020304" pitchFamily="18" charset="0"/>
                          <a:cs typeface="Times New Roman" panose="02020603050405020304" pitchFamily="18" charset="0"/>
                        </a:rPr>
                        <a:t>I</a:t>
                      </a:r>
                      <a:r>
                        <a:rPr lang="en-IN" sz="1400" baseline="-25000"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chemeClr val="tx1"/>
                          </a:solidFill>
                          <a:effectLst/>
                          <a:latin typeface="Times New Roman" panose="02020603050405020304" pitchFamily="18" charset="0"/>
                          <a:cs typeface="Times New Roman" panose="02020603050405020304" pitchFamily="18" charset="0"/>
                        </a:rPr>
                        <a:t>The set of all + </a:t>
                      </a:r>
                      <a:r>
                        <a:rPr lang="en-US" sz="1400" dirty="0" err="1">
                          <a:solidFill>
                            <a:schemeClr val="tx1"/>
                          </a:solidFill>
                          <a:effectLst/>
                          <a:latin typeface="Times New Roman" panose="02020603050405020304" pitchFamily="18" charset="0"/>
                          <a:cs typeface="Times New Roman" panose="02020603050405020304" pitchFamily="18" charset="0"/>
                        </a:rPr>
                        <a:t>ve</a:t>
                      </a:r>
                      <a:r>
                        <a:rPr lang="en-US" sz="1400" dirty="0">
                          <a:solidFill>
                            <a:schemeClr val="tx1"/>
                          </a:solidFill>
                          <a:effectLst/>
                          <a:latin typeface="Times New Roman" panose="02020603050405020304" pitchFamily="18" charset="0"/>
                          <a:cs typeface="Times New Roman" panose="02020603050405020304" pitchFamily="18" charset="0"/>
                        </a:rPr>
                        <a:t> integers or {1, 2, 3, 4, 5,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2674746"/>
                  </a:ext>
                </a:extLst>
              </a:tr>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C, C</a:t>
                      </a:r>
                      <a:r>
                        <a:rPr lang="en-IN" sz="1400" baseline="-25000" dirty="0">
                          <a:solidFill>
                            <a:srgbClr val="000000"/>
                          </a:solidFill>
                          <a:effectLst/>
                          <a:latin typeface="Times New Roman" panose="02020603050405020304" pitchFamily="18" charset="0"/>
                          <a:cs typeface="Times New Roman" panose="02020603050405020304" pitchFamily="18" charset="0"/>
                        </a:rPr>
                        <a:t>0</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complex, non-zero complex numbers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9490229"/>
                  </a:ext>
                </a:extLst>
              </a:tr>
              <a:tr h="554630">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Q, Q</a:t>
                      </a:r>
                      <a:r>
                        <a:rPr lang="en-IN" sz="1400" baseline="-25000" dirty="0">
                          <a:solidFill>
                            <a:srgbClr val="000000"/>
                          </a:solidFill>
                          <a:effectLst/>
                          <a:latin typeface="Times New Roman" panose="02020603050405020304" pitchFamily="18" charset="0"/>
                          <a:cs typeface="Times New Roman" panose="02020603050405020304" pitchFamily="18" charset="0"/>
                        </a:rPr>
                        <a:t>0</a:t>
                      </a:r>
                      <a:r>
                        <a:rPr lang="en-IN" sz="1400" dirty="0">
                          <a:solidFill>
                            <a:srgbClr val="000000"/>
                          </a:solidFill>
                          <a:effectLst/>
                          <a:latin typeface="Times New Roman" panose="02020603050405020304" pitchFamily="18" charset="0"/>
                          <a:cs typeface="Times New Roman" panose="02020603050405020304" pitchFamily="18" charset="0"/>
                        </a:rPr>
                        <a:t>, Q</a:t>
                      </a:r>
                      <a:r>
                        <a:rPr lang="en-IN" sz="1400" baseline="-25000" dirty="0">
                          <a:solidFill>
                            <a:srgbClr val="000000"/>
                          </a:solidFill>
                          <a:effectLst/>
                          <a:latin typeface="Times New Roman" panose="02020603050405020304" pitchFamily="18" charset="0"/>
                          <a:cs typeface="Times New Roman" panose="02020603050405020304" pitchFamily="18" charset="0"/>
                        </a:rPr>
                        <a: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sets of rational, non- zero rational, +</a:t>
                      </a:r>
                      <a:r>
                        <a:rPr lang="en-US" sz="1400" dirty="0" err="1">
                          <a:solidFill>
                            <a:srgbClr val="000000"/>
                          </a:solidFill>
                          <a:effectLst/>
                          <a:latin typeface="Times New Roman" panose="02020603050405020304" pitchFamily="18" charset="0"/>
                          <a:cs typeface="Times New Roman" panose="02020603050405020304" pitchFamily="18" charset="0"/>
                        </a:rPr>
                        <a:t>ve</a:t>
                      </a:r>
                      <a:r>
                        <a:rPr lang="en-US" sz="1400" dirty="0">
                          <a:solidFill>
                            <a:srgbClr val="000000"/>
                          </a:solidFill>
                          <a:effectLst/>
                          <a:latin typeface="Times New Roman" panose="02020603050405020304" pitchFamily="18" charset="0"/>
                          <a:cs typeface="Times New Roman" panose="02020603050405020304" pitchFamily="18" charset="0"/>
                        </a:rPr>
                        <a:t> rational numbers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3758796"/>
                  </a:ext>
                </a:extLst>
              </a:tr>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R, R</a:t>
                      </a:r>
                      <a:r>
                        <a:rPr lang="en-IN" sz="1400" baseline="-25000" dirty="0">
                          <a:solidFill>
                            <a:srgbClr val="000000"/>
                          </a:solidFill>
                          <a:effectLst/>
                          <a:latin typeface="Times New Roman" panose="02020603050405020304" pitchFamily="18" charset="0"/>
                          <a:cs typeface="Times New Roman" panose="02020603050405020304" pitchFamily="18" charset="0"/>
                        </a:rPr>
                        <a:t>0</a:t>
                      </a:r>
                      <a:r>
                        <a:rPr lang="en-IN" sz="1400" dirty="0">
                          <a:solidFill>
                            <a:srgbClr val="000000"/>
                          </a:solidFill>
                          <a:effectLst/>
                          <a:latin typeface="Times New Roman" panose="02020603050405020304" pitchFamily="18" charset="0"/>
                          <a:cs typeface="Times New Roman" panose="02020603050405020304" pitchFamily="18" charset="0"/>
                        </a:rPr>
                        <a:t>, R</a:t>
                      </a:r>
                      <a:r>
                        <a:rPr lang="en-IN" sz="1400" baseline="-25000" dirty="0">
                          <a:solidFill>
                            <a:srgbClr val="000000"/>
                          </a:solidFill>
                          <a:effectLst/>
                          <a:latin typeface="Times New Roman" panose="02020603050405020304" pitchFamily="18" charset="0"/>
                          <a:cs typeface="Times New Roman" panose="02020603050405020304" pitchFamily="18" charset="0"/>
                        </a:rPr>
                        <a: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real, non-zero real, +</a:t>
                      </a:r>
                      <a:r>
                        <a:rPr lang="en-US" sz="1400" dirty="0" err="1">
                          <a:solidFill>
                            <a:srgbClr val="000000"/>
                          </a:solidFill>
                          <a:effectLst/>
                          <a:latin typeface="Times New Roman" panose="02020603050405020304" pitchFamily="18" charset="0"/>
                          <a:cs typeface="Times New Roman" panose="02020603050405020304" pitchFamily="18" charset="0"/>
                        </a:rPr>
                        <a:t>ve</a:t>
                      </a:r>
                      <a:r>
                        <a:rPr lang="en-US" sz="1400" dirty="0">
                          <a:solidFill>
                            <a:srgbClr val="000000"/>
                          </a:solidFill>
                          <a:effectLst/>
                          <a:latin typeface="Times New Roman" panose="02020603050405020304" pitchFamily="18" charset="0"/>
                          <a:cs typeface="Times New Roman" panose="02020603050405020304" pitchFamily="18" charset="0"/>
                        </a:rPr>
                        <a:t> real number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4599061"/>
                  </a:ext>
                </a:extLst>
              </a:tr>
            </a:tbl>
          </a:graphicData>
        </a:graphic>
      </p:graphicFrame>
      <p:sp>
        <p:nvSpPr>
          <p:cNvPr id="4" name="Date Placeholder 3"/>
          <p:cNvSpPr>
            <a:spLocks noGrp="1"/>
          </p:cNvSpPr>
          <p:nvPr>
            <p:ph type="dt" sz="half" idx="10"/>
          </p:nvPr>
        </p:nvSpPr>
        <p:spPr>
          <a:xfrm>
            <a:off x="514350" y="4755358"/>
            <a:ext cx="1257300" cy="285750"/>
          </a:xfrm>
        </p:spPr>
        <p:txBody>
          <a:bodyPr/>
          <a:lstStyle/>
          <a:p>
            <a:fld id="{26B4343A-8487-4DF5-8B0E-CDFA3E49796E}"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315200" y="4767268"/>
            <a:ext cx="1485900" cy="273844"/>
          </a:xfrm>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solidFill>
                  <a:schemeClr val="tx1"/>
                </a:solidFill>
                <a:latin typeface="Times New Roman" panose="02020603050405020304" pitchFamily="18" charset="0"/>
                <a:cs typeface="Times New Roman" panose="02020603050405020304" pitchFamily="18" charset="0"/>
              </a:rPr>
              <a:t>Standard Notations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343150" y="4755362"/>
            <a:ext cx="46291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6B2030-357F-4660-835D-E1A7261051E5}" type="datetime1">
              <a:rPr lang="en-US" smtClean="0"/>
              <a:t>8/31/2021</a:t>
            </a:fld>
            <a:endParaRPr lang="en-US"/>
          </a:p>
        </p:txBody>
      </p:sp>
      <p:sp>
        <p:nvSpPr>
          <p:cNvPr id="5" name="Footer Placeholder 4"/>
          <p:cNvSpPr>
            <a:spLocks noGrp="1"/>
          </p:cNvSpPr>
          <p:nvPr>
            <p:ph type="ftr" sz="quarter" idx="11"/>
          </p:nvPr>
        </p:nvSpPr>
        <p:spPr>
          <a:xfrm>
            <a:off x="2514600" y="4743451"/>
            <a:ext cx="48768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838200" y="1129015"/>
            <a:ext cx="8001000" cy="2890535"/>
          </a:xfrm>
          <a:prstGeom prst="rect">
            <a:avLst/>
          </a:prstGeom>
          <a:noFill/>
          <a:ln w="9525">
            <a:noFill/>
            <a:miter lim="800000"/>
            <a:headEnd/>
            <a:tailEnd/>
          </a:ln>
        </p:spPr>
        <p:txBody>
          <a:bodyPr wrap="square" lIns="68580" tIns="34290" rIns="68580" bIns="34290">
            <a:spAutoFit/>
          </a:bodyPr>
          <a:lstStyle/>
          <a:p>
            <a:pPr eaLnBrk="1" hangingPunct="1"/>
            <a:r>
              <a:rPr lang="en-US" altLang="en-US" dirty="0">
                <a:latin typeface="Times New Roman" pitchFamily="18" charset="0"/>
                <a:cs typeface="Times New Roman" pitchFamily="18" charset="0"/>
              </a:rPr>
              <a:t>Q1. Consider the recurrence relation a</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=4, a</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=5n+a</a:t>
            </a:r>
            <a:r>
              <a:rPr lang="en-US" altLang="en-US" baseline="-25000" dirty="0">
                <a:latin typeface="Times New Roman" pitchFamily="18" charset="0"/>
                <a:cs typeface="Times New Roman" pitchFamily="18" charset="0"/>
              </a:rPr>
              <a:t>n-1</a:t>
            </a:r>
            <a:r>
              <a:rPr lang="en-US" altLang="en-US" dirty="0">
                <a:latin typeface="Times New Roman" pitchFamily="18" charset="0"/>
                <a:cs typeface="Times New Roman" pitchFamily="18" charset="0"/>
              </a:rPr>
              <a:t>. The value of a</a:t>
            </a:r>
            <a:r>
              <a:rPr lang="en-US" altLang="en-US" baseline="-25000" dirty="0">
                <a:latin typeface="Times New Roman" pitchFamily="18" charset="0"/>
                <a:cs typeface="Times New Roman" pitchFamily="18" charset="0"/>
              </a:rPr>
              <a:t>64</a:t>
            </a:r>
            <a:r>
              <a:rPr lang="en-US" altLang="en-US" dirty="0">
                <a:latin typeface="Times New Roman" pitchFamily="18" charset="0"/>
                <a:cs typeface="Times New Roman" pitchFamily="18" charset="0"/>
              </a:rPr>
              <a:t> is _________</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(a) 10399             (b) 23760          (c) 75100            (d) 53700</a:t>
            </a:r>
          </a:p>
          <a:p>
            <a:pPr eaLnBrk="1" hangingPunct="1"/>
            <a:endParaRPr lang="en-US" altLang="en-US" dirty="0">
              <a:latin typeface="Times New Roman" pitchFamily="18" charset="0"/>
              <a:cs typeface="Times New Roman" pitchFamily="18" charset="0"/>
            </a:endParaRPr>
          </a:p>
          <a:p>
            <a:pPr eaLnBrk="1" hangingPunct="1"/>
            <a:r>
              <a:rPr lang="en-US" altLang="en-US" dirty="0">
                <a:latin typeface="Times New Roman" pitchFamily="18" charset="0"/>
                <a:cs typeface="Times New Roman" pitchFamily="18" charset="0"/>
              </a:rPr>
              <a:t>Q2. Determine the solution of the recurrence relation </a:t>
            </a:r>
          </a:p>
          <a:p>
            <a:pPr eaLnBrk="1" hangingPunct="1"/>
            <a:r>
              <a:rPr lang="en-US" altLang="en-US" dirty="0">
                <a:latin typeface="Times New Roman" pitchFamily="18" charset="0"/>
                <a:cs typeface="Times New Roman" pitchFamily="18" charset="0"/>
              </a:rPr>
              <a:t> F</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 = 20F</a:t>
            </a:r>
            <a:r>
              <a:rPr lang="en-US" altLang="en-US" baseline="-25000" dirty="0">
                <a:latin typeface="Times New Roman" pitchFamily="18" charset="0"/>
                <a:cs typeface="Times New Roman" pitchFamily="18" charset="0"/>
              </a:rPr>
              <a:t>n-1</a:t>
            </a:r>
            <a:r>
              <a:rPr lang="en-US" altLang="en-US" dirty="0">
                <a:latin typeface="Times New Roman" pitchFamily="18" charset="0"/>
                <a:cs typeface="Times New Roman" pitchFamily="18" charset="0"/>
              </a:rPr>
              <a:t> − 25F</a:t>
            </a:r>
            <a:r>
              <a:rPr lang="en-US" altLang="en-US" baseline="-25000" dirty="0">
                <a:latin typeface="Times New Roman" pitchFamily="18" charset="0"/>
                <a:cs typeface="Times New Roman" pitchFamily="18" charset="0"/>
              </a:rPr>
              <a:t>n-2 </a:t>
            </a:r>
            <a:r>
              <a:rPr lang="en-US" altLang="en-US" dirty="0">
                <a:latin typeface="Times New Roman" pitchFamily="18" charset="0"/>
                <a:cs typeface="Times New Roman" pitchFamily="18" charset="0"/>
              </a:rPr>
              <a:t> where F</a:t>
            </a:r>
            <a:r>
              <a:rPr lang="en-US" altLang="en-US" baseline="-25000" dirty="0">
                <a:latin typeface="Times New Roman" pitchFamily="18" charset="0"/>
                <a:cs typeface="Times New Roman" pitchFamily="18" charset="0"/>
              </a:rPr>
              <a:t>0 </a:t>
            </a:r>
            <a:r>
              <a:rPr lang="en-US" altLang="en-US" dirty="0">
                <a:latin typeface="Times New Roman" pitchFamily="18" charset="0"/>
                <a:cs typeface="Times New Roman" pitchFamily="18" charset="0"/>
              </a:rPr>
              <a:t>= 4 and F</a:t>
            </a:r>
            <a:r>
              <a:rPr lang="en-US" altLang="en-US" baseline="-25000" dirty="0">
                <a:latin typeface="Times New Roman" pitchFamily="18" charset="0"/>
                <a:cs typeface="Times New Roman" pitchFamily="18" charset="0"/>
              </a:rPr>
              <a:t>1 </a:t>
            </a:r>
            <a:r>
              <a:rPr lang="en-US" altLang="en-US" dirty="0">
                <a:latin typeface="Times New Roman" pitchFamily="18" charset="0"/>
                <a:cs typeface="Times New Roman" pitchFamily="18" charset="0"/>
              </a:rPr>
              <a:t>=14.</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(a) a</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 = 14*5</a:t>
            </a:r>
            <a:r>
              <a:rPr lang="en-US" altLang="en-US" baseline="30000" dirty="0">
                <a:latin typeface="Times New Roman" pitchFamily="18" charset="0"/>
                <a:cs typeface="Times New Roman" pitchFamily="18" charset="0"/>
              </a:rPr>
              <a:t>n-1 </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(b) a</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 = 7/2*2</a:t>
            </a:r>
            <a:r>
              <a:rPr lang="en-US" altLang="en-US" baseline="30000" dirty="0">
                <a:latin typeface="Times New Roman" pitchFamily="18" charset="0"/>
                <a:cs typeface="Times New Roman" pitchFamily="18" charset="0"/>
              </a:rPr>
              <a:t>n</a:t>
            </a:r>
            <a:r>
              <a:rPr lang="en-US" altLang="en-US" dirty="0">
                <a:latin typeface="Times New Roman" pitchFamily="18" charset="0"/>
                <a:cs typeface="Times New Roman" pitchFamily="18" charset="0"/>
              </a:rPr>
              <a:t>−1/2*6</a:t>
            </a:r>
            <a:r>
              <a:rPr lang="en-US" altLang="en-US" baseline="30000" dirty="0">
                <a:latin typeface="Times New Roman" pitchFamily="18" charset="0"/>
                <a:cs typeface="Times New Roman" pitchFamily="18" charset="0"/>
              </a:rPr>
              <a:t>n</a:t>
            </a:r>
            <a:endParaRPr lang="en-US" altLang="en-US" dirty="0">
              <a:latin typeface="Times New Roman" pitchFamily="18" charset="0"/>
              <a:cs typeface="Times New Roman" pitchFamily="18" charset="0"/>
            </a:endParaRPr>
          </a:p>
          <a:p>
            <a:pPr eaLnBrk="1" hangingPunct="1"/>
            <a:r>
              <a:rPr lang="en-US" altLang="en-US" dirty="0">
                <a:latin typeface="Times New Roman" pitchFamily="18" charset="0"/>
                <a:cs typeface="Times New Roman" pitchFamily="18" charset="0"/>
              </a:rPr>
              <a:t>(c) </a:t>
            </a:r>
            <a:r>
              <a:rPr lang="en-US" altLang="en-US" sz="1500" dirty="0">
                <a:latin typeface="Times New Roman" pitchFamily="18" charset="0"/>
                <a:cs typeface="Times New Roman" pitchFamily="18" charset="0"/>
              </a:rPr>
              <a:t>a</a:t>
            </a:r>
            <a:r>
              <a:rPr lang="en-US" altLang="en-US" sz="1500" baseline="-25000" dirty="0">
                <a:latin typeface="Times New Roman" pitchFamily="18" charset="0"/>
                <a:cs typeface="Times New Roman" pitchFamily="18" charset="0"/>
              </a:rPr>
              <a:t>n</a:t>
            </a:r>
            <a:r>
              <a:rPr lang="en-US" altLang="en-US" sz="1500" dirty="0">
                <a:latin typeface="Times New Roman" pitchFamily="18" charset="0"/>
                <a:cs typeface="Times New Roman" pitchFamily="18" charset="0"/>
              </a:rPr>
              <a:t> = 7/2*2</a:t>
            </a:r>
            <a:r>
              <a:rPr lang="en-US" altLang="en-US" sz="1500" baseline="30000" dirty="0">
                <a:latin typeface="Times New Roman" pitchFamily="18" charset="0"/>
                <a:cs typeface="Times New Roman" pitchFamily="18" charset="0"/>
              </a:rPr>
              <a:t>n</a:t>
            </a:r>
            <a:r>
              <a:rPr lang="en-US" altLang="en-US" sz="1500" dirty="0">
                <a:latin typeface="Times New Roman" pitchFamily="18" charset="0"/>
                <a:cs typeface="Times New Roman" pitchFamily="18" charset="0"/>
              </a:rPr>
              <a:t>−3/4*6</a:t>
            </a:r>
            <a:r>
              <a:rPr lang="en-US" altLang="en-US" sz="1500" baseline="30000" dirty="0">
                <a:latin typeface="Times New Roman" pitchFamily="18" charset="0"/>
                <a:cs typeface="Times New Roman" pitchFamily="18" charset="0"/>
              </a:rPr>
              <a:t>n+1 </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(d) a</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 = 3*2</a:t>
            </a:r>
            <a:r>
              <a:rPr lang="en-US" altLang="en-US" baseline="30000" dirty="0">
                <a:latin typeface="Times New Roman" pitchFamily="18" charset="0"/>
                <a:cs typeface="Times New Roman" pitchFamily="18" charset="0"/>
              </a:rPr>
              <a:t>n</a:t>
            </a:r>
            <a:r>
              <a:rPr lang="en-US" altLang="en-US" dirty="0">
                <a:latin typeface="Times New Roman" pitchFamily="18" charset="0"/>
                <a:cs typeface="Times New Roman" pitchFamily="18" charset="0"/>
              </a:rPr>
              <a:t>−1/2*3</a:t>
            </a:r>
            <a:r>
              <a:rPr lang="en-US" altLang="en-US" baseline="30000" dirty="0">
                <a:latin typeface="Times New Roman" pitchFamily="18" charset="0"/>
                <a:cs typeface="Times New Roman" pitchFamily="18" charset="0"/>
              </a:rPr>
              <a:t>n</a:t>
            </a:r>
          </a:p>
          <a:p>
            <a:pPr eaLnBrk="1" hangingPunct="1"/>
            <a:endParaRPr lang="en-US" altLang="en-US" baseline="30000" dirty="0">
              <a:latin typeface="Times New Roman" pitchFamily="18" charset="0"/>
              <a:cs typeface="Times New Roman" pitchFamily="18" charset="0"/>
            </a:endParaRPr>
          </a:p>
          <a:p>
            <a:pPr eaLnBrk="1" hangingPunct="1"/>
            <a:r>
              <a:rPr lang="en-US" altLang="en-US" dirty="0">
                <a:latin typeface="Times New Roman" pitchFamily="18" charset="0"/>
                <a:cs typeface="Times New Roman" pitchFamily="18" charset="0"/>
              </a:rPr>
              <a:t>Q3. Find the value of a</a:t>
            </a:r>
            <a:r>
              <a:rPr lang="en-US" altLang="en-US" baseline="-25000" dirty="0">
                <a:latin typeface="Times New Roman" pitchFamily="18" charset="0"/>
                <a:cs typeface="Times New Roman" pitchFamily="18" charset="0"/>
              </a:rPr>
              <a:t>4</a:t>
            </a:r>
            <a:r>
              <a:rPr lang="en-US" altLang="en-US" dirty="0">
                <a:latin typeface="Times New Roman" pitchFamily="18" charset="0"/>
                <a:cs typeface="Times New Roman" pitchFamily="18" charset="0"/>
              </a:rPr>
              <a:t> for the recurrence relation a</a:t>
            </a:r>
            <a:r>
              <a:rPr lang="en-US" altLang="en-US" baseline="-25000" dirty="0">
                <a:latin typeface="Times New Roman" pitchFamily="18" charset="0"/>
                <a:cs typeface="Times New Roman" pitchFamily="18" charset="0"/>
              </a:rPr>
              <a:t>n</a:t>
            </a:r>
            <a:r>
              <a:rPr lang="en-US" altLang="en-US" dirty="0">
                <a:latin typeface="Times New Roman" pitchFamily="18" charset="0"/>
                <a:cs typeface="Times New Roman" pitchFamily="18" charset="0"/>
              </a:rPr>
              <a:t>=2a</a:t>
            </a:r>
            <a:r>
              <a:rPr lang="en-US" altLang="en-US" baseline="-25000" dirty="0">
                <a:latin typeface="Times New Roman" pitchFamily="18" charset="0"/>
                <a:cs typeface="Times New Roman" pitchFamily="18" charset="0"/>
              </a:rPr>
              <a:t>n-1</a:t>
            </a:r>
            <a:r>
              <a:rPr lang="en-US" altLang="en-US" dirty="0">
                <a:latin typeface="Times New Roman" pitchFamily="18" charset="0"/>
                <a:cs typeface="Times New Roman" pitchFamily="18" charset="0"/>
              </a:rPr>
              <a:t>+3, with a</a:t>
            </a:r>
            <a:r>
              <a:rPr lang="en-US" altLang="en-US" baseline="-25000" dirty="0">
                <a:latin typeface="Times New Roman" pitchFamily="18" charset="0"/>
                <a:cs typeface="Times New Roman" pitchFamily="18" charset="0"/>
              </a:rPr>
              <a:t>0</a:t>
            </a:r>
            <a:r>
              <a:rPr lang="en-US" altLang="en-US" dirty="0">
                <a:latin typeface="Times New Roman" pitchFamily="18" charset="0"/>
                <a:cs typeface="Times New Roman" pitchFamily="18" charset="0"/>
              </a:rPr>
              <a:t>=6.</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(a) 320       (b) 221         (c) 141           (d) 65</a:t>
            </a:r>
          </a:p>
          <a:p>
            <a:pPr eaLnBrk="1" hangingPunct="1"/>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018656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0B267F-AF2E-4B12-AB8B-8D9BEC590E5F}"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838200" y="744959"/>
            <a:ext cx="8001000" cy="3731791"/>
          </a:xfrm>
          <a:prstGeom prst="rect">
            <a:avLst/>
          </a:prstGeom>
          <a:noFill/>
          <a:ln w="9525">
            <a:noFill/>
            <a:miter lim="800000"/>
            <a:headEnd/>
            <a:tailEnd/>
          </a:ln>
        </p:spPr>
        <p:txBody>
          <a:bodyPr wrap="square" lIns="68580" tIns="34290" rIns="68580" bIns="34290">
            <a:spAutoFit/>
          </a:bodyPr>
          <a:lstStyle/>
          <a:p>
            <a:r>
              <a:rPr lang="en-US" altLang="en-US" dirty="0">
                <a:latin typeface="Times New Roman" pitchFamily="18" charset="0"/>
                <a:cs typeface="Times New Roman" pitchFamily="18" charset="0"/>
              </a:rPr>
              <a:t>Q4. </a:t>
            </a:r>
            <a:r>
              <a:rPr lang="en-US" dirty="0"/>
              <a:t>What is the recurrence relation for 1, 7, 31, 127, 499?</a:t>
            </a:r>
            <a:br>
              <a:rPr lang="en-US" dirty="0"/>
            </a:br>
            <a:r>
              <a:rPr lang="en-US" dirty="0"/>
              <a:t>a) b</a:t>
            </a:r>
            <a:r>
              <a:rPr lang="en-US" baseline="-25000" dirty="0"/>
              <a:t>n+1</a:t>
            </a:r>
            <a:r>
              <a:rPr lang="en-US" dirty="0"/>
              <a:t>=5b</a:t>
            </a:r>
            <a:r>
              <a:rPr lang="en-US" baseline="-25000" dirty="0"/>
              <a:t>n-1</a:t>
            </a:r>
            <a:r>
              <a:rPr lang="en-US" dirty="0"/>
              <a:t>+3</a:t>
            </a:r>
            <a:br>
              <a:rPr lang="en-US" dirty="0"/>
            </a:br>
            <a:r>
              <a:rPr lang="en-US" dirty="0"/>
              <a:t>b) </a:t>
            </a:r>
            <a:r>
              <a:rPr lang="en-US" dirty="0" err="1"/>
              <a:t>b</a:t>
            </a:r>
            <a:r>
              <a:rPr lang="en-US" baseline="-25000" dirty="0" err="1"/>
              <a:t>n</a:t>
            </a:r>
            <a:r>
              <a:rPr lang="en-US" dirty="0"/>
              <a:t>=4b</a:t>
            </a:r>
            <a:r>
              <a:rPr lang="en-US" baseline="-25000" dirty="0"/>
              <a:t>n</a:t>
            </a:r>
            <a:r>
              <a:rPr lang="en-US" dirty="0"/>
              <a:t>+7!</a:t>
            </a:r>
            <a:br>
              <a:rPr lang="en-US" dirty="0"/>
            </a:br>
            <a:r>
              <a:rPr lang="en-US" b="1" dirty="0"/>
              <a:t>c) </a:t>
            </a:r>
            <a:r>
              <a:rPr lang="en-US" b="1" dirty="0" err="1"/>
              <a:t>b</a:t>
            </a:r>
            <a:r>
              <a:rPr lang="en-US" b="1" baseline="-25000" dirty="0" err="1"/>
              <a:t>n</a:t>
            </a:r>
            <a:r>
              <a:rPr lang="en-US" b="1" dirty="0"/>
              <a:t>=4b</a:t>
            </a:r>
            <a:r>
              <a:rPr lang="en-US" b="1" baseline="-25000" dirty="0"/>
              <a:t>n-1</a:t>
            </a:r>
            <a:r>
              <a:rPr lang="en-US" b="1" dirty="0"/>
              <a:t>+3</a:t>
            </a:r>
            <a:br>
              <a:rPr lang="en-US" dirty="0"/>
            </a:br>
            <a:r>
              <a:rPr lang="en-US" dirty="0"/>
              <a:t>d) </a:t>
            </a:r>
            <a:r>
              <a:rPr lang="en-US" dirty="0" err="1"/>
              <a:t>b</a:t>
            </a:r>
            <a:r>
              <a:rPr lang="en-US" baseline="-25000" dirty="0" err="1"/>
              <a:t>n</a:t>
            </a:r>
            <a:r>
              <a:rPr lang="en-US" dirty="0"/>
              <a:t>=b</a:t>
            </a:r>
            <a:r>
              <a:rPr lang="en-US" baseline="-25000" dirty="0"/>
              <a:t>n-1</a:t>
            </a:r>
            <a:r>
              <a:rPr lang="en-US" dirty="0"/>
              <a:t>+1</a:t>
            </a:r>
            <a:br>
              <a:rPr lang="en-US" dirty="0"/>
            </a:br>
            <a:endParaRPr lang="en-US" altLang="en-US" dirty="0">
              <a:latin typeface="Times New Roman" pitchFamily="18" charset="0"/>
              <a:cs typeface="Times New Roman" pitchFamily="18" charset="0"/>
            </a:endParaRPr>
          </a:p>
          <a:p>
            <a:r>
              <a:rPr lang="en-US" altLang="en-US" dirty="0">
                <a:latin typeface="Times New Roman" pitchFamily="18" charset="0"/>
                <a:cs typeface="Times New Roman" pitchFamily="18" charset="0"/>
              </a:rPr>
              <a:t>Q5. </a:t>
            </a:r>
            <a:r>
              <a:rPr lang="en-US" dirty="0"/>
              <a:t>Find the value of a</a:t>
            </a:r>
            <a:r>
              <a:rPr lang="en-US" baseline="-25000" dirty="0"/>
              <a:t>4</a:t>
            </a:r>
            <a:r>
              <a:rPr lang="en-US" dirty="0"/>
              <a:t> for the recurrence relation a</a:t>
            </a:r>
            <a:r>
              <a:rPr lang="en-US" baseline="-25000" dirty="0"/>
              <a:t>n</a:t>
            </a:r>
            <a:r>
              <a:rPr lang="en-US" dirty="0"/>
              <a:t>=2a</a:t>
            </a:r>
            <a:r>
              <a:rPr lang="en-US" baseline="-25000" dirty="0"/>
              <a:t>n-1</a:t>
            </a:r>
            <a:r>
              <a:rPr lang="en-US" dirty="0"/>
              <a:t>+3, with a</a:t>
            </a:r>
            <a:r>
              <a:rPr lang="en-US" baseline="-25000" dirty="0"/>
              <a:t>0</a:t>
            </a:r>
            <a:r>
              <a:rPr lang="en-US" dirty="0"/>
              <a:t>=6.</a:t>
            </a:r>
            <a:br>
              <a:rPr lang="en-US" dirty="0"/>
            </a:br>
            <a:r>
              <a:rPr lang="en-US" dirty="0"/>
              <a:t>a) 320</a:t>
            </a:r>
            <a:br>
              <a:rPr lang="en-US" dirty="0"/>
            </a:br>
            <a:r>
              <a:rPr lang="en-US" dirty="0"/>
              <a:t>b) 221</a:t>
            </a:r>
            <a:br>
              <a:rPr lang="en-US" dirty="0"/>
            </a:br>
            <a:r>
              <a:rPr lang="en-US" b="1" dirty="0"/>
              <a:t>c) 141</a:t>
            </a:r>
            <a:br>
              <a:rPr lang="en-US" dirty="0"/>
            </a:br>
            <a:r>
              <a:rPr lang="en-US" dirty="0"/>
              <a:t>d) 65</a:t>
            </a:r>
            <a:endParaRPr lang="en-US" altLang="en-US" baseline="30000" dirty="0">
              <a:latin typeface="Times New Roman" pitchFamily="18" charset="0"/>
              <a:cs typeface="Times New Roman" pitchFamily="18" charset="0"/>
            </a:endParaRPr>
          </a:p>
          <a:p>
            <a:r>
              <a:rPr lang="en-US" altLang="en-US" dirty="0">
                <a:latin typeface="Times New Roman" pitchFamily="18" charset="0"/>
                <a:cs typeface="Times New Roman" pitchFamily="18" charset="0"/>
              </a:rPr>
              <a:t>Q6. </a:t>
            </a:r>
            <a:r>
              <a:rPr lang="en-US" dirty="0"/>
              <a:t>Determine the value of a2 for the recurrence relation a</a:t>
            </a:r>
            <a:r>
              <a:rPr lang="en-US" baseline="-25000" dirty="0"/>
              <a:t>n</a:t>
            </a:r>
            <a:r>
              <a:rPr lang="en-US" dirty="0"/>
              <a:t> = 17a</a:t>
            </a:r>
            <a:r>
              <a:rPr lang="en-US" baseline="-25000" dirty="0"/>
              <a:t>n-1</a:t>
            </a:r>
            <a:r>
              <a:rPr lang="en-US" dirty="0"/>
              <a:t> + 30n with a</a:t>
            </a:r>
            <a:r>
              <a:rPr lang="en-US" baseline="-25000" dirty="0"/>
              <a:t>0</a:t>
            </a:r>
            <a:r>
              <a:rPr lang="en-US" dirty="0"/>
              <a:t>=3.</a:t>
            </a:r>
            <a:br>
              <a:rPr lang="en-US" dirty="0"/>
            </a:br>
            <a:r>
              <a:rPr lang="en-US" dirty="0"/>
              <a:t>a) 4387</a:t>
            </a:r>
            <a:br>
              <a:rPr lang="en-US" dirty="0"/>
            </a:br>
            <a:r>
              <a:rPr lang="en-US" dirty="0"/>
              <a:t>b) 5484</a:t>
            </a:r>
            <a:br>
              <a:rPr lang="en-US" dirty="0"/>
            </a:br>
            <a:r>
              <a:rPr lang="en-US" dirty="0"/>
              <a:t>c) 238</a:t>
            </a:r>
            <a:br>
              <a:rPr lang="en-US" dirty="0"/>
            </a:br>
            <a:r>
              <a:rPr lang="en-US" b="1" dirty="0"/>
              <a:t>d) 1437</a:t>
            </a:r>
            <a:endParaRPr lang="en-US" altLang="en-US" b="1" dirty="0">
              <a:latin typeface="Times New Roman" pitchFamily="18" charset="0"/>
              <a:cs typeface="Times New Roman" pitchFamily="18" charset="0"/>
            </a:endParaRPr>
          </a:p>
          <a:p>
            <a:pPr eaLnBrk="1" hangingPunct="1"/>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945239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A15CFC-2AC6-4B0C-99B8-06B717D43472}"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1357290" y="685801"/>
            <a:ext cx="7481910" cy="4162678"/>
          </a:xfrm>
          <a:prstGeom prst="rect">
            <a:avLst/>
          </a:prstGeom>
          <a:noFill/>
          <a:ln w="9525">
            <a:noFill/>
            <a:miter lim="800000"/>
            <a:headEnd/>
            <a:tailEnd/>
          </a:ln>
        </p:spPr>
        <p:txBody>
          <a:bodyPr wrap="square" lIns="68580" tIns="34290" rIns="68580" bIns="34290">
            <a:spAutoFit/>
          </a:bodyPr>
          <a:lstStyle/>
          <a:p>
            <a:r>
              <a:rPr lang="en-US" altLang="en-US" b="1" dirty="0">
                <a:latin typeface="Times New Roman" pitchFamily="18" charset="0"/>
                <a:cs typeface="Times New Roman" pitchFamily="18" charset="0"/>
              </a:rPr>
              <a:t>Q7</a:t>
            </a:r>
            <a:r>
              <a:rPr lang="en-US" altLang="en-US" dirty="0">
                <a:latin typeface="Times New Roman" pitchFamily="18" charset="0"/>
                <a:cs typeface="Times New Roman" pitchFamily="18" charset="0"/>
              </a:rPr>
              <a:t>. </a:t>
            </a:r>
            <a:r>
              <a:rPr lang="en-US" dirty="0"/>
              <a:t>Determine the number of ways In a single competition a singing couple from 5 boys and 5 girls can be formed so that no girl can sing a song with their respective boy?</a:t>
            </a:r>
            <a:br>
              <a:rPr lang="en-US" dirty="0"/>
            </a:br>
            <a:r>
              <a:rPr lang="en-US" dirty="0"/>
              <a:t>a) 123</a:t>
            </a:r>
            <a:br>
              <a:rPr lang="en-US" dirty="0"/>
            </a:br>
            <a:r>
              <a:rPr lang="en-US" b="1" dirty="0"/>
              <a:t>b) 44</a:t>
            </a:r>
            <a:br>
              <a:rPr lang="en-US" dirty="0"/>
            </a:br>
            <a:r>
              <a:rPr lang="en-US" dirty="0"/>
              <a:t>c) 320</a:t>
            </a:r>
            <a:br>
              <a:rPr lang="en-US" dirty="0"/>
            </a:br>
            <a:r>
              <a:rPr lang="en-US" dirty="0"/>
              <a:t>d) 21</a:t>
            </a:r>
            <a:endParaRPr lang="en-US" altLang="en-US" dirty="0">
              <a:latin typeface="Times New Roman" pitchFamily="18" charset="0"/>
              <a:cs typeface="Times New Roman" pitchFamily="18" charset="0"/>
            </a:endParaRPr>
          </a:p>
          <a:p>
            <a:r>
              <a:rPr lang="en-US" altLang="en-US" b="1" dirty="0">
                <a:latin typeface="Times New Roman" pitchFamily="18" charset="0"/>
                <a:cs typeface="Times New Roman" pitchFamily="18" charset="0"/>
              </a:rPr>
              <a:t>Q8</a:t>
            </a:r>
            <a:r>
              <a:rPr lang="en-US" altLang="en-US" dirty="0">
                <a:latin typeface="Times New Roman" pitchFamily="18" charset="0"/>
                <a:cs typeface="Times New Roman" pitchFamily="18" charset="0"/>
              </a:rPr>
              <a:t>. </a:t>
            </a:r>
            <a:r>
              <a:rPr lang="en-US" dirty="0"/>
              <a:t>In a picnic with 20 persons where 6 chocolates will be given to the top 8 children(the chocolates are distinct: first, second). How many ways can this be done?</a:t>
            </a:r>
            <a:br>
              <a:rPr lang="en-US" dirty="0"/>
            </a:br>
            <a:r>
              <a:rPr lang="en-US" dirty="0"/>
              <a:t>a) </a:t>
            </a:r>
            <a:r>
              <a:rPr lang="en-US" baseline="30000" dirty="0"/>
              <a:t>18</a:t>
            </a:r>
            <a:r>
              <a:rPr lang="en-US" dirty="0"/>
              <a:t>C</a:t>
            </a:r>
            <a:r>
              <a:rPr lang="en-US" baseline="-25000" dirty="0"/>
              <a:t>6</a:t>
            </a:r>
            <a:br>
              <a:rPr lang="en-US" dirty="0"/>
            </a:br>
            <a:r>
              <a:rPr lang="en-US" b="1" dirty="0"/>
              <a:t>b) </a:t>
            </a:r>
            <a:r>
              <a:rPr lang="en-US" b="1" baseline="30000" dirty="0"/>
              <a:t>20</a:t>
            </a:r>
            <a:r>
              <a:rPr lang="en-US" b="1" dirty="0"/>
              <a:t>P</a:t>
            </a:r>
            <a:r>
              <a:rPr lang="en-US" b="1" baseline="-25000" dirty="0"/>
              <a:t>6</a:t>
            </a:r>
            <a:br>
              <a:rPr lang="en-US" dirty="0"/>
            </a:br>
            <a:r>
              <a:rPr lang="en-US" dirty="0"/>
              <a:t>c) </a:t>
            </a:r>
            <a:r>
              <a:rPr lang="en-US" baseline="30000" dirty="0"/>
              <a:t>25</a:t>
            </a:r>
            <a:r>
              <a:rPr lang="en-US" dirty="0"/>
              <a:t>C</a:t>
            </a:r>
            <a:r>
              <a:rPr lang="en-US" baseline="-25000" dirty="0"/>
              <a:t>4</a:t>
            </a:r>
            <a:r>
              <a:rPr lang="en-US" dirty="0"/>
              <a:t> * 6!</a:t>
            </a:r>
            <a:br>
              <a:rPr lang="en-US" dirty="0"/>
            </a:br>
            <a:r>
              <a:rPr lang="en-US" dirty="0"/>
              <a:t>d) </a:t>
            </a:r>
            <a:r>
              <a:rPr lang="en-US" baseline="30000" dirty="0"/>
              <a:t>19</a:t>
            </a:r>
            <a:r>
              <a:rPr lang="en-US" dirty="0"/>
              <a:t>P</a:t>
            </a:r>
            <a:r>
              <a:rPr lang="en-US" baseline="-25000" dirty="0"/>
              <a:t>5</a:t>
            </a:r>
            <a:endParaRPr lang="en-US" altLang="en-US" baseline="30000" dirty="0">
              <a:latin typeface="Times New Roman" pitchFamily="18" charset="0"/>
              <a:cs typeface="Times New Roman" pitchFamily="18" charset="0"/>
            </a:endParaRPr>
          </a:p>
          <a:p>
            <a:r>
              <a:rPr lang="en-US" altLang="en-US" b="1" dirty="0">
                <a:latin typeface="Times New Roman" pitchFamily="18" charset="0"/>
                <a:cs typeface="Times New Roman" pitchFamily="18" charset="0"/>
              </a:rPr>
              <a:t>Q9</a:t>
            </a:r>
            <a:r>
              <a:rPr lang="en-US" altLang="en-US" dirty="0">
                <a:latin typeface="Times New Roman" pitchFamily="18" charset="0"/>
                <a:cs typeface="Times New Roman" pitchFamily="18" charset="0"/>
              </a:rPr>
              <a:t>. </a:t>
            </a:r>
            <a:r>
              <a:rPr lang="en-US" dirty="0"/>
              <a:t>There are 28 identical oranges that are to be distributed among 8 distinct girls. How many ways are there to distribute the oranges?</a:t>
            </a:r>
            <a:br>
              <a:rPr lang="en-US" dirty="0"/>
            </a:br>
            <a:r>
              <a:rPr lang="en-US" dirty="0"/>
              <a:t>a) </a:t>
            </a:r>
            <a:r>
              <a:rPr lang="en-US" baseline="30000" dirty="0"/>
              <a:t>22</a:t>
            </a:r>
            <a:r>
              <a:rPr lang="en-US" dirty="0"/>
              <a:t>P</a:t>
            </a:r>
            <a:r>
              <a:rPr lang="en-US" baseline="-25000" dirty="0"/>
              <a:t>7</a:t>
            </a:r>
            <a:br>
              <a:rPr lang="en-US" dirty="0"/>
            </a:br>
            <a:r>
              <a:rPr lang="en-US" dirty="0"/>
              <a:t>b) </a:t>
            </a:r>
            <a:r>
              <a:rPr lang="en-US" baseline="30000" dirty="0"/>
              <a:t>34</a:t>
            </a:r>
            <a:r>
              <a:rPr lang="en-US" dirty="0"/>
              <a:t>C</a:t>
            </a:r>
            <a:r>
              <a:rPr lang="en-US" baseline="-25000" dirty="0"/>
              <a:t>6</a:t>
            </a:r>
            <a:br>
              <a:rPr lang="en-US" dirty="0"/>
            </a:br>
            <a:r>
              <a:rPr lang="en-US" b="1" dirty="0"/>
              <a:t>c) </a:t>
            </a:r>
            <a:r>
              <a:rPr lang="en-US" b="1" baseline="30000" dirty="0"/>
              <a:t>35</a:t>
            </a:r>
            <a:r>
              <a:rPr lang="en-US" b="1" dirty="0"/>
              <a:t>C</a:t>
            </a:r>
            <a:r>
              <a:rPr lang="en-US" b="1" baseline="-25000" dirty="0"/>
              <a:t>7</a:t>
            </a:r>
            <a:br>
              <a:rPr lang="en-US" dirty="0"/>
            </a:br>
            <a:r>
              <a:rPr lang="en-US" dirty="0"/>
              <a:t>d) </a:t>
            </a:r>
            <a:r>
              <a:rPr lang="en-US" baseline="30000" dirty="0"/>
              <a:t>28</a:t>
            </a:r>
            <a:r>
              <a:rPr lang="en-US" dirty="0"/>
              <a:t>C</a:t>
            </a:r>
            <a:r>
              <a:rPr lang="en-US" baseline="-25000" dirty="0"/>
              <a:t>8</a:t>
            </a:r>
            <a:endParaRPr lang="en-US" altLang="en-US" dirty="0">
              <a:latin typeface="Times New Roman" pitchFamily="18" charset="0"/>
              <a:cs typeface="Times New Roman" pitchFamily="18" charset="0"/>
            </a:endParaRPr>
          </a:p>
          <a:p>
            <a:pPr eaLnBrk="1" hangingPunct="1"/>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945239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93288-6C26-40C2-8C52-2235F1284B26}"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1357290" y="685801"/>
            <a:ext cx="7481910" cy="4378122"/>
          </a:xfrm>
          <a:prstGeom prst="rect">
            <a:avLst/>
          </a:prstGeom>
          <a:noFill/>
          <a:ln w="9525">
            <a:noFill/>
            <a:miter lim="800000"/>
            <a:headEnd/>
            <a:tailEnd/>
          </a:ln>
        </p:spPr>
        <p:txBody>
          <a:bodyPr wrap="square" lIns="68580" tIns="34290" rIns="68580" bIns="34290">
            <a:spAutoFit/>
          </a:bodyPr>
          <a:lstStyle/>
          <a:p>
            <a:r>
              <a:rPr lang="en-US" altLang="en-US" b="1" dirty="0">
                <a:latin typeface="Times New Roman" pitchFamily="18" charset="0"/>
                <a:cs typeface="Times New Roman" pitchFamily="18" charset="0"/>
              </a:rPr>
              <a:t>Q10</a:t>
            </a:r>
            <a:r>
              <a:rPr lang="en-US" altLang="en-US" dirty="0">
                <a:latin typeface="Times New Roman" pitchFamily="18" charset="0"/>
                <a:cs typeface="Times New Roman" pitchFamily="18" charset="0"/>
              </a:rPr>
              <a:t>. </a:t>
            </a:r>
            <a:r>
              <a:rPr lang="en-US" dirty="0"/>
              <a:t>Determine the number of ways In a single competition a singing couple from 5 boys and 5 girls can be formed so that no girl can sing a song with their respective boy?</a:t>
            </a:r>
            <a:br>
              <a:rPr lang="en-US" dirty="0"/>
            </a:br>
            <a:r>
              <a:rPr lang="en-US" dirty="0"/>
              <a:t>a) 123</a:t>
            </a:r>
            <a:br>
              <a:rPr lang="en-US" dirty="0"/>
            </a:br>
            <a:r>
              <a:rPr lang="en-US" b="1" dirty="0"/>
              <a:t>b) 44</a:t>
            </a:r>
            <a:br>
              <a:rPr lang="en-US" dirty="0"/>
            </a:br>
            <a:r>
              <a:rPr lang="en-US" dirty="0"/>
              <a:t>c) 320</a:t>
            </a:r>
            <a:br>
              <a:rPr lang="en-US" dirty="0"/>
            </a:br>
            <a:r>
              <a:rPr lang="en-US" dirty="0"/>
              <a:t>d) 21</a:t>
            </a:r>
            <a:endParaRPr lang="en-US" altLang="en-US" dirty="0">
              <a:latin typeface="Times New Roman" pitchFamily="18" charset="0"/>
              <a:cs typeface="Times New Roman" pitchFamily="18" charset="0"/>
            </a:endParaRPr>
          </a:p>
          <a:p>
            <a:r>
              <a:rPr lang="en-US" altLang="en-US" b="1" dirty="0">
                <a:latin typeface="Times New Roman" pitchFamily="18" charset="0"/>
                <a:cs typeface="Times New Roman" pitchFamily="18" charset="0"/>
              </a:rPr>
              <a:t>Q11</a:t>
            </a:r>
            <a:r>
              <a:rPr lang="en-US" altLang="en-US" dirty="0">
                <a:latin typeface="Times New Roman" pitchFamily="18" charset="0"/>
                <a:cs typeface="Times New Roman" pitchFamily="18" charset="0"/>
              </a:rPr>
              <a:t>. </a:t>
            </a:r>
            <a:r>
              <a:rPr lang="en-US" dirty="0"/>
              <a:t>In a picnic with 20 persons where 6 chocolates will be given to the top 8 children(the chocolates are distinct: first, second). How many ways can this be done?</a:t>
            </a:r>
            <a:br>
              <a:rPr lang="en-US" dirty="0"/>
            </a:br>
            <a:r>
              <a:rPr lang="en-US" dirty="0"/>
              <a:t>a) </a:t>
            </a:r>
            <a:r>
              <a:rPr lang="en-US" baseline="30000" dirty="0"/>
              <a:t>18</a:t>
            </a:r>
            <a:r>
              <a:rPr lang="en-US" dirty="0"/>
              <a:t>C</a:t>
            </a:r>
            <a:r>
              <a:rPr lang="en-US" baseline="-25000" dirty="0"/>
              <a:t>6</a:t>
            </a:r>
            <a:br>
              <a:rPr lang="en-US" dirty="0"/>
            </a:br>
            <a:r>
              <a:rPr lang="en-US" b="1" dirty="0"/>
              <a:t>b) </a:t>
            </a:r>
            <a:r>
              <a:rPr lang="en-US" b="1" baseline="30000" dirty="0"/>
              <a:t>20</a:t>
            </a:r>
            <a:r>
              <a:rPr lang="en-US" b="1" dirty="0"/>
              <a:t>P</a:t>
            </a:r>
            <a:r>
              <a:rPr lang="en-US" b="1" baseline="-25000" dirty="0"/>
              <a:t>6</a:t>
            </a:r>
            <a:br>
              <a:rPr lang="en-US" dirty="0"/>
            </a:br>
            <a:r>
              <a:rPr lang="en-US" dirty="0"/>
              <a:t>c) </a:t>
            </a:r>
            <a:r>
              <a:rPr lang="en-US" baseline="30000" dirty="0"/>
              <a:t>25</a:t>
            </a:r>
            <a:r>
              <a:rPr lang="en-US" dirty="0"/>
              <a:t>C</a:t>
            </a:r>
            <a:r>
              <a:rPr lang="en-US" baseline="-25000" dirty="0"/>
              <a:t>4</a:t>
            </a:r>
            <a:r>
              <a:rPr lang="en-US" dirty="0"/>
              <a:t> * 6!</a:t>
            </a:r>
            <a:br>
              <a:rPr lang="en-US" dirty="0"/>
            </a:br>
            <a:r>
              <a:rPr lang="en-US" dirty="0"/>
              <a:t>d) </a:t>
            </a:r>
            <a:r>
              <a:rPr lang="en-US" baseline="30000" dirty="0"/>
              <a:t>19</a:t>
            </a:r>
            <a:r>
              <a:rPr lang="en-US" dirty="0"/>
              <a:t>P</a:t>
            </a:r>
            <a:r>
              <a:rPr lang="en-US" baseline="-25000" dirty="0"/>
              <a:t>5</a:t>
            </a:r>
            <a:endParaRPr lang="en-US" altLang="en-US" baseline="30000" dirty="0">
              <a:latin typeface="Times New Roman" pitchFamily="18" charset="0"/>
              <a:cs typeface="Times New Roman" pitchFamily="18" charset="0"/>
            </a:endParaRPr>
          </a:p>
          <a:p>
            <a:r>
              <a:rPr lang="en-US" altLang="en-US" b="1" dirty="0">
                <a:latin typeface="Times New Roman" pitchFamily="18" charset="0"/>
                <a:cs typeface="Times New Roman" pitchFamily="18" charset="0"/>
              </a:rPr>
              <a:t>Q12.</a:t>
            </a:r>
            <a:r>
              <a:rPr lang="en-US" dirty="0"/>
              <a:t>A woman has 14 identical pens to distribute among a group of 10 distinct students. How many ways are there to distribute the 14 pens such that each student gets at least one pencil?</a:t>
            </a:r>
            <a:br>
              <a:rPr lang="en-US" dirty="0"/>
            </a:br>
            <a:r>
              <a:rPr lang="en-US" dirty="0"/>
              <a:t>a) </a:t>
            </a:r>
            <a:r>
              <a:rPr lang="en-US" baseline="30000" dirty="0"/>
              <a:t>15</a:t>
            </a:r>
            <a:r>
              <a:rPr lang="en-US" dirty="0"/>
              <a:t>C</a:t>
            </a:r>
            <a:r>
              <a:rPr lang="en-US" baseline="-25000" dirty="0"/>
              <a:t>10</a:t>
            </a:r>
            <a:br>
              <a:rPr lang="en-US" dirty="0"/>
            </a:br>
            <a:r>
              <a:rPr lang="en-US" dirty="0"/>
              <a:t>b) </a:t>
            </a:r>
            <a:r>
              <a:rPr lang="en-US" baseline="30000" dirty="0"/>
              <a:t>10</a:t>
            </a:r>
            <a:r>
              <a:rPr lang="en-US" dirty="0"/>
              <a:t>C</a:t>
            </a:r>
            <a:r>
              <a:rPr lang="en-US" baseline="-25000" dirty="0"/>
              <a:t>5</a:t>
            </a:r>
            <a:r>
              <a:rPr lang="en-US" dirty="0"/>
              <a:t> * 11</a:t>
            </a:r>
            <a:br>
              <a:rPr lang="en-US" dirty="0"/>
            </a:br>
            <a:r>
              <a:rPr lang="en-US" dirty="0"/>
              <a:t>c) </a:t>
            </a:r>
            <a:r>
              <a:rPr lang="en-US" baseline="30000" dirty="0"/>
              <a:t>15</a:t>
            </a:r>
            <a:r>
              <a:rPr lang="en-US" dirty="0"/>
              <a:t>C</a:t>
            </a:r>
            <a:r>
              <a:rPr lang="en-US" baseline="-25000" dirty="0"/>
              <a:t>8</a:t>
            </a:r>
            <a:r>
              <a:rPr lang="en-US" dirty="0"/>
              <a:t> * 4!</a:t>
            </a:r>
            <a:br>
              <a:rPr lang="en-US" dirty="0"/>
            </a:br>
            <a:r>
              <a:rPr lang="en-US" b="1" dirty="0"/>
              <a:t>d) </a:t>
            </a:r>
            <a:r>
              <a:rPr lang="en-US" b="1" baseline="30000" dirty="0"/>
              <a:t>13</a:t>
            </a:r>
            <a:r>
              <a:rPr lang="en-US" b="1" dirty="0"/>
              <a:t>C</a:t>
            </a:r>
            <a:r>
              <a:rPr lang="en-US" b="1" baseline="-25000" dirty="0"/>
              <a:t>9</a:t>
            </a:r>
            <a:endParaRPr lang="en-US" altLang="en-US" b="1" dirty="0">
              <a:latin typeface="Times New Roman" pitchFamily="18" charset="0"/>
              <a:cs typeface="Times New Roman" pitchFamily="18" charset="0"/>
            </a:endParaRPr>
          </a:p>
          <a:p>
            <a:pPr eaLnBrk="1" hangingPunct="1"/>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945239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7391400" cy="4024313"/>
          </a:xfrm>
        </p:spPr>
        <p:txBody>
          <a:bodyPr>
            <a:noAutofit/>
          </a:bodyPr>
          <a:lstStyle/>
          <a:p>
            <a:pPr marL="0" indent="0">
              <a:buNone/>
            </a:pPr>
            <a:r>
              <a:rPr lang="en-US" b="1" dirty="0"/>
              <a:t>13. </a:t>
            </a:r>
            <a:r>
              <a:rPr lang="en-US" dirty="0"/>
              <a:t>Which sentence is true?</a:t>
            </a:r>
            <a:br>
              <a:rPr lang="en-US" dirty="0"/>
            </a:br>
            <a:r>
              <a:rPr lang="en-US" dirty="0"/>
              <a:t>A. Set of all matrices forms a group under multiplication</a:t>
            </a:r>
            <a:br>
              <a:rPr lang="en-US" dirty="0"/>
            </a:br>
            <a:r>
              <a:rPr lang="en-US" dirty="0"/>
              <a:t>B. Set of all rational negative numbers forms a group under multiplication</a:t>
            </a:r>
            <a:br>
              <a:rPr lang="en-US" dirty="0"/>
            </a:br>
            <a:r>
              <a:rPr lang="en-US" b="1" dirty="0"/>
              <a:t>C. Set of all non-singular matrices forms a group under multiplication</a:t>
            </a:r>
            <a:br>
              <a:rPr lang="en-US" dirty="0"/>
            </a:br>
            <a:r>
              <a:rPr lang="en-US" dirty="0"/>
              <a:t>D. Both (b) and (c)</a:t>
            </a:r>
            <a:br>
              <a:rPr lang="en-US" dirty="0"/>
            </a:br>
            <a:endParaRPr lang="en-US" dirty="0"/>
          </a:p>
          <a:p>
            <a:pPr marL="0" indent="0">
              <a:buNone/>
            </a:pPr>
            <a:r>
              <a:rPr lang="en-US" b="1" dirty="0"/>
              <a:t>14. </a:t>
            </a:r>
            <a:r>
              <a:rPr lang="en-US" dirty="0"/>
              <a:t>Which statement is false?</a:t>
            </a:r>
            <a:br>
              <a:rPr lang="en-US" dirty="0"/>
            </a:br>
            <a:r>
              <a:rPr lang="en-US" dirty="0"/>
              <a:t>A. The set of rational integers is an abelian group under addition</a:t>
            </a:r>
            <a:br>
              <a:rPr lang="en-US" dirty="0"/>
            </a:br>
            <a:r>
              <a:rPr lang="en-US" b="1" dirty="0"/>
              <a:t>B. The set of rational numbers form an abelian group under multiplication</a:t>
            </a:r>
            <a:br>
              <a:rPr lang="en-US" b="1" dirty="0"/>
            </a:br>
            <a:r>
              <a:rPr lang="en-US" dirty="0"/>
              <a:t>C. The set of rational numbers is an abelian group under addition</a:t>
            </a:r>
            <a:br>
              <a:rPr lang="en-US" dirty="0"/>
            </a:br>
            <a:r>
              <a:rPr lang="en-US" dirty="0"/>
              <a:t>D. None of these</a:t>
            </a:r>
            <a:br>
              <a:rPr lang="en-US" dirty="0"/>
            </a:br>
            <a:endParaRPr lang="en-US" dirty="0"/>
          </a:p>
          <a:p>
            <a:pPr marL="0" indent="0">
              <a:buNone/>
            </a:pPr>
            <a:r>
              <a:rPr lang="en-US" b="1" dirty="0"/>
              <a:t>15. </a:t>
            </a:r>
            <a:r>
              <a:rPr lang="en-US" dirty="0"/>
              <a:t>What is the identity element In the group G = {2, 4, 6, 8) under multiplication modulo 10?</a:t>
            </a:r>
            <a:br>
              <a:rPr lang="en-US" dirty="0"/>
            </a:br>
            <a:r>
              <a:rPr lang="en-US" dirty="0"/>
              <a:t>A. 5 		B. 9		</a:t>
            </a:r>
            <a:r>
              <a:rPr lang="en-US" b="1" dirty="0"/>
              <a:t>C. 6</a:t>
            </a:r>
            <a:r>
              <a:rPr lang="en-US" dirty="0"/>
              <a:t>		D. 12</a:t>
            </a:r>
          </a:p>
        </p:txBody>
      </p:sp>
      <p:sp>
        <p:nvSpPr>
          <p:cNvPr id="4" name="Date Placeholder 3"/>
          <p:cNvSpPr>
            <a:spLocks noGrp="1"/>
          </p:cNvSpPr>
          <p:nvPr>
            <p:ph type="dt" sz="half" idx="10"/>
          </p:nvPr>
        </p:nvSpPr>
        <p:spPr/>
        <p:txBody>
          <a:bodyPr/>
          <a:lstStyle/>
          <a:p>
            <a:fld id="{65B24F05-E589-4FED-AC87-7E5681207E27}"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Tree>
    <p:extLst>
      <p:ext uri="{BB962C8B-B14F-4D97-AF65-F5344CB8AC3E}">
        <p14:creationId xmlns:p14="http://schemas.microsoft.com/office/powerpoint/2010/main" val="7711825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79E175-5101-417A-AB45-F131E74BB110}"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Rectangle 8"/>
          <p:cNvSpPr>
            <a:spLocks noChangeArrowheads="1"/>
          </p:cNvSpPr>
          <p:nvPr/>
        </p:nvSpPr>
        <p:spPr bwMode="auto">
          <a:xfrm>
            <a:off x="1410868" y="829930"/>
            <a:ext cx="7428332" cy="3875420"/>
          </a:xfrm>
          <a:prstGeom prst="rect">
            <a:avLst/>
          </a:prstGeom>
          <a:noFill/>
          <a:ln w="9525">
            <a:noFill/>
            <a:miter lim="800000"/>
            <a:headEnd/>
            <a:tailEnd/>
          </a:ln>
        </p:spPr>
        <p:txBody>
          <a:bodyPr wrap="square" lIns="68580" tIns="34290" rIns="68580" bIns="34290" anchor="ctr">
            <a:spAutoFit/>
          </a:bodyPr>
          <a:lstStyle/>
          <a:p>
            <a:endParaRPr lang="en-US" altLang="en-US" dirty="0">
              <a:solidFill>
                <a:srgbClr val="000000"/>
              </a:solidFill>
              <a:latin typeface="Times New Roman" pitchFamily="18" charset="0"/>
              <a:cs typeface="Times New Roman" pitchFamily="18" charset="0"/>
            </a:endParaRPr>
          </a:p>
          <a:p>
            <a:r>
              <a:rPr lang="en-US" altLang="en-US" b="1" dirty="0">
                <a:solidFill>
                  <a:srgbClr val="000000"/>
                </a:solidFill>
                <a:latin typeface="Times New Roman" pitchFamily="18" charset="0"/>
                <a:cs typeface="Times New Roman" pitchFamily="18" charset="0"/>
              </a:rPr>
              <a:t>Q16</a:t>
            </a:r>
            <a:r>
              <a:rPr lang="en-US" altLang="en-US" dirty="0">
                <a:solidFill>
                  <a:srgbClr val="000000"/>
                </a:solidFill>
                <a:latin typeface="Times New Roman" pitchFamily="18" charset="0"/>
                <a:cs typeface="Times New Roman" pitchFamily="18" charset="0"/>
              </a:rPr>
              <a:t>. </a:t>
            </a:r>
            <a:r>
              <a:rPr lang="en-US" dirty="0"/>
              <a:t> In which of the following problems recurrence relation holds?</a:t>
            </a:r>
            <a:br>
              <a:rPr lang="en-US" dirty="0"/>
            </a:br>
            <a:r>
              <a:rPr lang="en-US" dirty="0"/>
              <a:t>a) Optimal substructure</a:t>
            </a:r>
            <a:br>
              <a:rPr lang="en-US" dirty="0"/>
            </a:br>
            <a:r>
              <a:rPr lang="en-US" b="1" dirty="0"/>
              <a:t>b) Tower of Hanoi</a:t>
            </a:r>
            <a:br>
              <a:rPr lang="en-US" dirty="0"/>
            </a:br>
            <a:r>
              <a:rPr lang="en-US" dirty="0"/>
              <a:t>c) Hallmark substitution</a:t>
            </a:r>
            <a:br>
              <a:rPr lang="en-US" dirty="0"/>
            </a:br>
            <a:r>
              <a:rPr lang="en-US" dirty="0"/>
              <a:t>d) Longest common subsequence</a:t>
            </a:r>
            <a:r>
              <a:rPr lang="en-US" altLang="en-US" dirty="0">
                <a:latin typeface="Times New Roman" pitchFamily="18" charset="0"/>
                <a:cs typeface="Times New Roman" pitchFamily="18" charset="0"/>
              </a:rPr>
              <a:t>	      </a:t>
            </a:r>
          </a:p>
          <a:p>
            <a:r>
              <a:rPr lang="en-US" altLang="en-US" b="1" dirty="0">
                <a:solidFill>
                  <a:srgbClr val="000000"/>
                </a:solidFill>
                <a:latin typeface="Times New Roman" pitchFamily="18" charset="0"/>
                <a:cs typeface="Times New Roman" pitchFamily="18" charset="0"/>
              </a:rPr>
              <a:t>Q17</a:t>
            </a:r>
            <a:r>
              <a:rPr lang="en-US" altLang="en-US" dirty="0">
                <a:solidFill>
                  <a:srgbClr val="000000"/>
                </a:solidFill>
                <a:latin typeface="Times New Roman" pitchFamily="18" charset="0"/>
                <a:cs typeface="Times New Roman" pitchFamily="18" charset="0"/>
              </a:rPr>
              <a:t>. </a:t>
            </a:r>
            <a:r>
              <a:rPr lang="en-US" dirty="0"/>
              <a:t>Every recursive algorithm must have the problem of ________</a:t>
            </a:r>
            <a:br>
              <a:rPr lang="en-US" dirty="0"/>
            </a:br>
            <a:r>
              <a:rPr lang="en-US" b="1" dirty="0"/>
              <a:t>a) overhead of repeated function calls</a:t>
            </a:r>
            <a:br>
              <a:rPr lang="en-US" dirty="0"/>
            </a:br>
            <a:r>
              <a:rPr lang="en-US" dirty="0"/>
              <a:t>b) collision of different function calls</a:t>
            </a:r>
            <a:br>
              <a:rPr lang="en-US" dirty="0"/>
            </a:br>
            <a:r>
              <a:rPr lang="en-US" dirty="0"/>
              <a:t>c) searching for all duplicate elements</a:t>
            </a:r>
            <a:br>
              <a:rPr lang="en-US" dirty="0"/>
            </a:br>
            <a:r>
              <a:rPr lang="en-US" dirty="0"/>
              <a:t>d) make only two recursive calls</a:t>
            </a:r>
            <a:endParaRPr lang="en-US" altLang="en-US" dirty="0">
              <a:latin typeface="Times New Roman" pitchFamily="18" charset="0"/>
              <a:cs typeface="Times New Roman" pitchFamily="18" charset="0"/>
            </a:endParaRPr>
          </a:p>
          <a:p>
            <a:r>
              <a:rPr lang="en-US" altLang="en-US" b="1" dirty="0">
                <a:solidFill>
                  <a:srgbClr val="000000"/>
                </a:solidFill>
                <a:latin typeface="Times New Roman" pitchFamily="18" charset="0"/>
                <a:cs typeface="Times New Roman" pitchFamily="18" charset="0"/>
              </a:rPr>
              <a:t>Q18</a:t>
            </a:r>
            <a:r>
              <a:rPr lang="en-US" altLang="en-US" dirty="0">
                <a:solidFill>
                  <a:srgbClr val="000000"/>
                </a:solidFill>
                <a:latin typeface="Times New Roman" pitchFamily="18" charset="0"/>
                <a:cs typeface="Times New Roman" pitchFamily="18" charset="0"/>
              </a:rPr>
              <a:t>.</a:t>
            </a:r>
            <a:r>
              <a:rPr lang="en-US" dirty="0"/>
              <a:t> In the principle of mathematical induction, which of the following steps is mandatory?</a:t>
            </a:r>
            <a:br>
              <a:rPr lang="en-US" dirty="0"/>
            </a:br>
            <a:r>
              <a:rPr lang="en-US" b="1" dirty="0"/>
              <a:t>a) induction hypothesis</a:t>
            </a:r>
            <a:br>
              <a:rPr lang="en-US" dirty="0"/>
            </a:br>
            <a:r>
              <a:rPr lang="en-US" dirty="0"/>
              <a:t>b) inductive reference</a:t>
            </a:r>
            <a:br>
              <a:rPr lang="en-US" dirty="0"/>
            </a:br>
            <a:r>
              <a:rPr lang="en-US" dirty="0"/>
              <a:t>c) induction set assumption</a:t>
            </a:r>
            <a:br>
              <a:rPr lang="en-US" dirty="0"/>
            </a:br>
            <a:r>
              <a:rPr lang="en-US" dirty="0"/>
              <a:t>d) minimal set representation</a:t>
            </a:r>
            <a:br>
              <a:rPr lang="en-US" dirty="0"/>
            </a:br>
            <a:endParaRPr lang="en-US" altLang="en-US" baseline="30000"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Title 1"/>
          <p:cNvSpPr txBox="1">
            <a:spLocks noGrp="1"/>
          </p:cNvSpPr>
          <p:nvPr>
            <p:ph type="title"/>
          </p:nvPr>
        </p:nvSpPr>
        <p:spPr>
          <a:xfrm>
            <a:off x="1600200" y="-1905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F8A07A-7EC8-4223-88D0-182333EA9FC3}"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1"/>
            <a:ext cx="1066800" cy="612872"/>
          </a:xfrm>
          <a:prstGeom prst="rect">
            <a:avLst/>
          </a:prstGeom>
          <a:noFill/>
        </p:spPr>
      </p:pic>
      <p:sp>
        <p:nvSpPr>
          <p:cNvPr id="8" name="Title 1"/>
          <p:cNvSpPr txBox="1">
            <a:spLocks noGrp="1"/>
          </p:cNvSpPr>
          <p:nvPr>
            <p:ph type="title"/>
          </p:nvPr>
        </p:nvSpPr>
        <p:spPr>
          <a:xfrm>
            <a:off x="1219200" y="0"/>
            <a:ext cx="7696200" cy="74295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Quiz(CO1)</a:t>
            </a:r>
          </a:p>
        </p:txBody>
      </p:sp>
      <p:sp>
        <p:nvSpPr>
          <p:cNvPr id="11" name="Rectangle 8"/>
          <p:cNvSpPr>
            <a:spLocks noChangeArrowheads="1"/>
          </p:cNvSpPr>
          <p:nvPr/>
        </p:nvSpPr>
        <p:spPr bwMode="auto">
          <a:xfrm>
            <a:off x="1410868" y="1019667"/>
            <a:ext cx="7428332" cy="3013646"/>
          </a:xfrm>
          <a:prstGeom prst="rect">
            <a:avLst/>
          </a:prstGeom>
          <a:noFill/>
          <a:ln w="9525">
            <a:noFill/>
            <a:miter lim="800000"/>
            <a:headEnd/>
            <a:tailEnd/>
          </a:ln>
        </p:spPr>
        <p:txBody>
          <a:bodyPr wrap="square" lIns="68580" tIns="34290" rIns="68580" bIns="34290" anchor="ctr">
            <a:spAutoFit/>
          </a:bodyPr>
          <a:lstStyle/>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Q19. </a:t>
            </a:r>
            <a:r>
              <a:rPr lang="en-US" dirty="0"/>
              <a:t>For every natural number k, which of the following is true?</a:t>
            </a:r>
            <a:br>
              <a:rPr lang="en-US" dirty="0"/>
            </a:br>
            <a:r>
              <a:rPr lang="en-US" b="1" dirty="0"/>
              <a:t>a) (</a:t>
            </a:r>
            <a:r>
              <a:rPr lang="en-US" b="1" dirty="0" err="1"/>
              <a:t>mn</a:t>
            </a:r>
            <a:r>
              <a:rPr lang="en-US" b="1" dirty="0"/>
              <a:t>)</a:t>
            </a:r>
            <a:r>
              <a:rPr lang="en-US" b="1" baseline="30000" dirty="0"/>
              <a:t>k</a:t>
            </a:r>
            <a:r>
              <a:rPr lang="en-US" b="1" dirty="0"/>
              <a:t> = </a:t>
            </a:r>
            <a:r>
              <a:rPr lang="en-US" b="1" dirty="0" err="1"/>
              <a:t>m</a:t>
            </a:r>
            <a:r>
              <a:rPr lang="en-US" b="1" baseline="30000" dirty="0" err="1"/>
              <a:t>k</a:t>
            </a:r>
            <a:r>
              <a:rPr lang="en-US" b="1" dirty="0" err="1"/>
              <a:t>n</a:t>
            </a:r>
            <a:r>
              <a:rPr lang="en-US" b="1" baseline="30000" dirty="0" err="1"/>
              <a:t>k</a:t>
            </a:r>
            <a:br>
              <a:rPr lang="en-US" dirty="0"/>
            </a:br>
            <a:r>
              <a:rPr lang="en-US" dirty="0"/>
              <a:t>b) m*k = n + 1</a:t>
            </a:r>
            <a:br>
              <a:rPr lang="en-US" dirty="0"/>
            </a:br>
            <a:r>
              <a:rPr lang="en-US" dirty="0"/>
              <a:t>c) (</a:t>
            </a:r>
            <a:r>
              <a:rPr lang="en-US" dirty="0" err="1"/>
              <a:t>m+n</a:t>
            </a:r>
            <a:r>
              <a:rPr lang="en-US" dirty="0"/>
              <a:t>)</a:t>
            </a:r>
            <a:r>
              <a:rPr lang="en-US" baseline="30000" dirty="0"/>
              <a:t>k</a:t>
            </a:r>
            <a:r>
              <a:rPr lang="en-US" dirty="0"/>
              <a:t> = k + 1</a:t>
            </a:r>
            <a:br>
              <a:rPr lang="en-US" dirty="0"/>
            </a:br>
            <a:r>
              <a:rPr lang="en-US" dirty="0"/>
              <a:t>d) </a:t>
            </a:r>
            <a:r>
              <a:rPr lang="en-US" dirty="0" err="1"/>
              <a:t>m</a:t>
            </a:r>
            <a:r>
              <a:rPr lang="en-US" baseline="30000" dirty="0" err="1"/>
              <a:t>k</a:t>
            </a:r>
            <a:r>
              <a:rPr lang="en-US" dirty="0" err="1"/>
              <a:t>n</a:t>
            </a:r>
            <a:r>
              <a:rPr lang="en-US" dirty="0"/>
              <a:t> = </a:t>
            </a:r>
            <a:r>
              <a:rPr lang="en-US" dirty="0" err="1"/>
              <a:t>mn</a:t>
            </a:r>
            <a:r>
              <a:rPr lang="en-US" baseline="30000" dirty="0" err="1"/>
              <a:t>k</a:t>
            </a:r>
            <a:endParaRPr lang="en-US" baseline="30000" dirty="0"/>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 20.</a:t>
            </a:r>
            <a:r>
              <a:rPr lang="en-US" dirty="0"/>
              <a:t> Which of the following is the base case for 4</a:t>
            </a:r>
            <a:r>
              <a:rPr lang="en-US" baseline="30000" dirty="0"/>
              <a:t>n+1</a:t>
            </a:r>
            <a:r>
              <a:rPr lang="en-US" dirty="0"/>
              <a:t> &gt; (n+1)</a:t>
            </a:r>
            <a:r>
              <a:rPr lang="en-US" baseline="30000" dirty="0"/>
              <a:t>2</a:t>
            </a:r>
            <a:r>
              <a:rPr lang="en-US" dirty="0"/>
              <a:t> where n = 2?</a:t>
            </a:r>
            <a:br>
              <a:rPr lang="en-US" dirty="0"/>
            </a:br>
            <a:r>
              <a:rPr lang="en-US" b="1" dirty="0"/>
              <a:t>a) 64 &gt; 9</a:t>
            </a:r>
            <a:br>
              <a:rPr lang="en-US" dirty="0"/>
            </a:br>
            <a:r>
              <a:rPr lang="en-US" dirty="0"/>
              <a:t>b) 16 &gt; 2</a:t>
            </a:r>
            <a:br>
              <a:rPr lang="en-US" dirty="0"/>
            </a:br>
            <a:r>
              <a:rPr lang="en-US" dirty="0"/>
              <a:t>c) 27 &lt; 91</a:t>
            </a:r>
            <a:br>
              <a:rPr lang="en-US" dirty="0"/>
            </a:br>
            <a:r>
              <a:rPr lang="en-US" dirty="0"/>
              <a:t>d) 54 &gt; 8</a:t>
            </a:r>
            <a:br>
              <a:rPr lang="en-US" dirty="0"/>
            </a:br>
            <a:endParaRPr lang="en-US" altLang="en-US" baseline="30000"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56B08F-47D0-41B5-AA97-6759A4243CC4}" type="datetime1">
              <a:rPr lang="en-US" smtClean="0"/>
              <a:t>8/31/2021</a:t>
            </a:fld>
            <a:endParaRPr lang="en-US"/>
          </a:p>
        </p:txBody>
      </p:sp>
      <p:sp>
        <p:nvSpPr>
          <p:cNvPr id="5" name="Footer Placeholder 4"/>
          <p:cNvSpPr>
            <a:spLocks noGrp="1"/>
          </p:cNvSpPr>
          <p:nvPr>
            <p:ph type="ftr" sz="quarter" idx="11"/>
          </p:nvPr>
        </p:nvSpPr>
        <p:spPr>
          <a:xfrm>
            <a:off x="2514600" y="4767264"/>
            <a:ext cx="50292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Weekly Assignment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838200" y="859973"/>
            <a:ext cx="8001000" cy="3300904"/>
          </a:xfrm>
          <a:prstGeom prst="rect">
            <a:avLst/>
          </a:prstGeom>
          <a:noFill/>
          <a:ln w="9525">
            <a:noFill/>
            <a:miter lim="800000"/>
            <a:headEnd/>
            <a:tailEnd/>
          </a:ln>
        </p:spPr>
        <p:txBody>
          <a:bodyPr wrap="square" lIns="68580" tIns="34290" rIns="68580" bIns="34290" anchor="ctr">
            <a:spAutoFit/>
          </a:bodyPr>
          <a:lstStyle/>
          <a:p>
            <a:r>
              <a:rPr lang="en-US" altLang="en-US" dirty="0">
                <a:solidFill>
                  <a:srgbClr val="000000"/>
                </a:solidFill>
                <a:latin typeface="Times New Roman" pitchFamily="18" charset="0"/>
                <a:cs typeface="Times New Roman" pitchFamily="18" charset="0"/>
              </a:rPr>
              <a:t>Q1. Find the first four terms each of the following recurrence relation</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k</a:t>
            </a:r>
            <a:r>
              <a:rPr lang="en-US" altLang="en-US" dirty="0">
                <a:solidFill>
                  <a:srgbClr val="000000"/>
                </a:solidFill>
                <a:latin typeface="Times New Roman" pitchFamily="18" charset="0"/>
                <a:cs typeface="Times New Roman" pitchFamily="18" charset="0"/>
              </a:rPr>
              <a:t> = 2a</a:t>
            </a:r>
            <a:r>
              <a:rPr lang="en-US" altLang="en-US" baseline="-30000" dirty="0">
                <a:solidFill>
                  <a:srgbClr val="000000"/>
                </a:solidFill>
                <a:latin typeface="Times New Roman" pitchFamily="18" charset="0"/>
                <a:cs typeface="Times New Roman" pitchFamily="18" charset="0"/>
              </a:rPr>
              <a:t>K-1</a:t>
            </a:r>
            <a:r>
              <a:rPr lang="en-US" altLang="en-US" dirty="0">
                <a:solidFill>
                  <a:srgbClr val="000000"/>
                </a:solidFill>
                <a:latin typeface="Times New Roman" pitchFamily="18" charset="0"/>
                <a:cs typeface="Times New Roman" pitchFamily="18" charset="0"/>
              </a:rPr>
              <a:t>+k For all integers k &gt;= 2,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r>
              <a:rPr lang="en-US" altLang="en-US" dirty="0">
                <a:latin typeface="Times New Roman" pitchFamily="18" charset="0"/>
                <a:cs typeface="Times New Roman" pitchFamily="18" charset="0"/>
              </a:rPr>
              <a:t>     	      </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Q2. Solve the recurrence relation a</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 a</a:t>
            </a:r>
            <a:r>
              <a:rPr lang="en-US" altLang="en-US" baseline="-30000" dirty="0">
                <a:solidFill>
                  <a:srgbClr val="000000"/>
                </a:solidFill>
                <a:latin typeface="Times New Roman" pitchFamily="18" charset="0"/>
                <a:cs typeface="Times New Roman" pitchFamily="18" charset="0"/>
              </a:rPr>
              <a:t>n-1</a:t>
            </a:r>
            <a:r>
              <a:rPr lang="en-US" altLang="en-US" dirty="0">
                <a:solidFill>
                  <a:srgbClr val="000000"/>
                </a:solidFill>
                <a:latin typeface="Times New Roman" pitchFamily="18" charset="0"/>
                <a:cs typeface="Times New Roman" pitchFamily="18" charset="0"/>
              </a:rPr>
              <a:t>+2a</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=0 then find the particular solution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o</a:t>
            </a:r>
            <a:r>
              <a:rPr lang="en-US" altLang="en-US" baseline="-30000" dirty="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 0 and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Q3. Find N if   2P ( N, 2) + 50 =P (2N, 2).</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Q4. Solve the recurrence relation a</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- 5a</a:t>
            </a:r>
            <a:r>
              <a:rPr lang="en-US" altLang="en-US" baseline="-30000" dirty="0">
                <a:solidFill>
                  <a:srgbClr val="000000"/>
                </a:solidFill>
                <a:latin typeface="Times New Roman" pitchFamily="18" charset="0"/>
                <a:cs typeface="Times New Roman" pitchFamily="18" charset="0"/>
              </a:rPr>
              <a:t>n+1</a:t>
            </a:r>
            <a:r>
              <a:rPr lang="en-US" altLang="en-US" dirty="0">
                <a:solidFill>
                  <a:srgbClr val="000000"/>
                </a:solidFill>
                <a:latin typeface="Times New Roman" pitchFamily="18" charset="0"/>
                <a:cs typeface="Times New Roman" pitchFamily="18" charset="0"/>
              </a:rPr>
              <a:t>+6a</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=2 with initial condition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o</a:t>
            </a:r>
            <a:r>
              <a:rPr lang="en-US" altLang="en-US" baseline="-30000" dirty="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 1 and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Q5. Find the recurrence relation with initial condition for the following:   </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2, 10, 50, 250, …….</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Q6. Solve the recurrence relation y</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 Y</a:t>
            </a:r>
            <a:r>
              <a:rPr lang="en-US" altLang="en-US" baseline="-30000" dirty="0">
                <a:solidFill>
                  <a:srgbClr val="000000"/>
                </a:solidFill>
                <a:latin typeface="Times New Roman" pitchFamily="18" charset="0"/>
                <a:cs typeface="Times New Roman" pitchFamily="18" charset="0"/>
              </a:rPr>
              <a:t>n+1 </a:t>
            </a:r>
            <a:r>
              <a:rPr lang="en-US" altLang="en-US" dirty="0">
                <a:solidFill>
                  <a:srgbClr val="000000"/>
                </a:solidFill>
                <a:latin typeface="Times New Roman" pitchFamily="18" charset="0"/>
                <a:cs typeface="Times New Roman" pitchFamily="18" charset="0"/>
              </a:rPr>
              <a:t>- 2y</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=n</a:t>
            </a:r>
            <a:r>
              <a:rPr lang="en-US" altLang="en-US" baseline="30000" dirty="0">
                <a:solidFill>
                  <a:srgbClr val="000000"/>
                </a:solidFill>
                <a:latin typeface="Times New Roman" pitchFamily="18" charset="0"/>
                <a:cs typeface="Times New Roman" pitchFamily="18" charset="0"/>
              </a:rPr>
              <a:t>2</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Q7. Define  Pigeonhole counting theory.</a:t>
            </a:r>
            <a:endParaRPr lang="en-US" altLang="en-US" dirty="0">
              <a:latin typeface="Times New Roman" pitchFamily="18" charset="0"/>
              <a:cs typeface="Times New Roman"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90550"/>
            <a:ext cx="7391400" cy="4114800"/>
          </a:xfrm>
        </p:spPr>
        <p:txBody>
          <a:bodyPr>
            <a:noAutofit/>
          </a:bodyPr>
          <a:lstStyle/>
          <a:p>
            <a:pPr marL="0" indent="0">
              <a:buNone/>
            </a:pPr>
            <a:r>
              <a:rPr lang="en-US" b="1" dirty="0"/>
              <a:t>1. </a:t>
            </a:r>
            <a:r>
              <a:rPr lang="en-US" dirty="0"/>
              <a:t>In a group there must be only __________ element.</a:t>
            </a:r>
            <a:br>
              <a:rPr lang="en-US" dirty="0"/>
            </a:br>
            <a:r>
              <a:rPr lang="en-US" b="1" dirty="0"/>
              <a:t>a) 1</a:t>
            </a:r>
            <a:br>
              <a:rPr lang="en-US" dirty="0"/>
            </a:br>
            <a:r>
              <a:rPr lang="en-US" dirty="0"/>
              <a:t>b) 2</a:t>
            </a:r>
            <a:br>
              <a:rPr lang="en-US" dirty="0"/>
            </a:br>
            <a:r>
              <a:rPr lang="en-US" dirty="0"/>
              <a:t>c) 3</a:t>
            </a:r>
            <a:br>
              <a:rPr lang="en-US" dirty="0"/>
            </a:br>
            <a:r>
              <a:rPr lang="en-US" dirty="0"/>
              <a:t>d) 5</a:t>
            </a:r>
          </a:p>
          <a:p>
            <a:pPr marL="0" indent="0">
              <a:buNone/>
            </a:pPr>
            <a:r>
              <a:rPr lang="en-US" b="1" dirty="0"/>
              <a:t>2. </a:t>
            </a:r>
            <a:r>
              <a:rPr lang="en-US" dirty="0"/>
              <a:t>_____ is the multiplicative identity of natural numbers.</a:t>
            </a:r>
            <a:br>
              <a:rPr lang="en-US" dirty="0"/>
            </a:br>
            <a:r>
              <a:rPr lang="en-US" dirty="0"/>
              <a:t>a) 0</a:t>
            </a:r>
            <a:br>
              <a:rPr lang="en-US" dirty="0"/>
            </a:br>
            <a:r>
              <a:rPr lang="en-US" dirty="0"/>
              <a:t>b) -1</a:t>
            </a:r>
            <a:br>
              <a:rPr lang="en-US" dirty="0"/>
            </a:br>
            <a:r>
              <a:rPr lang="en-US" dirty="0"/>
              <a:t>c) 1</a:t>
            </a:r>
            <a:br>
              <a:rPr lang="en-US" dirty="0"/>
            </a:br>
            <a:r>
              <a:rPr lang="en-US" dirty="0"/>
              <a:t>d) 2</a:t>
            </a:r>
          </a:p>
          <a:p>
            <a:pPr marL="0" indent="0">
              <a:buNone/>
            </a:pPr>
            <a:r>
              <a:rPr lang="en-US" b="1" dirty="0"/>
              <a:t>3. </a:t>
            </a:r>
            <a:r>
              <a:rPr lang="en-US" dirty="0"/>
              <a:t>The set of even natural numbers, {6, 8, 10, 12,..,} is closed under addition operation. Which of the following properties will it satisfy?</a:t>
            </a:r>
            <a:br>
              <a:rPr lang="en-US" dirty="0"/>
            </a:br>
            <a:r>
              <a:rPr lang="en-US" b="1" dirty="0"/>
              <a:t>a) closure property</a:t>
            </a:r>
            <a:br>
              <a:rPr lang="en-US" dirty="0"/>
            </a:br>
            <a:r>
              <a:rPr lang="en-US" dirty="0"/>
              <a:t>b) associative property</a:t>
            </a:r>
            <a:br>
              <a:rPr lang="en-US" dirty="0"/>
            </a:br>
            <a:r>
              <a:rPr lang="en-US" dirty="0"/>
              <a:t>c) symmetric property</a:t>
            </a:r>
            <a:br>
              <a:rPr lang="en-US" dirty="0"/>
            </a:br>
            <a:r>
              <a:rPr lang="en-US" dirty="0"/>
              <a:t>d) identity property</a:t>
            </a:r>
          </a:p>
          <a:p>
            <a:pPr marL="0" indent="0">
              <a:buNone/>
            </a:pPr>
            <a:r>
              <a:rPr lang="en-US" b="1" dirty="0"/>
              <a:t>4. </a:t>
            </a:r>
            <a:r>
              <a:rPr lang="en-US" dirty="0"/>
              <a:t>If (M, *) is a cyclic group of order 73, then number of generator of G is equal to ______</a:t>
            </a:r>
            <a:br>
              <a:rPr lang="en-US" dirty="0"/>
            </a:br>
            <a:r>
              <a:rPr lang="en-US" dirty="0"/>
              <a:t>a) 89	b) 23	</a:t>
            </a:r>
            <a:r>
              <a:rPr lang="en-US" b="1" dirty="0"/>
              <a:t>c) 72	</a:t>
            </a:r>
            <a:r>
              <a:rPr lang="en-US" dirty="0"/>
              <a:t>d) 17</a:t>
            </a:r>
          </a:p>
        </p:txBody>
      </p:sp>
      <p:sp>
        <p:nvSpPr>
          <p:cNvPr id="4" name="Date Placeholder 3"/>
          <p:cNvSpPr>
            <a:spLocks noGrp="1"/>
          </p:cNvSpPr>
          <p:nvPr>
            <p:ph type="dt" sz="half" idx="10"/>
          </p:nvPr>
        </p:nvSpPr>
        <p:spPr/>
        <p:txBody>
          <a:bodyPr/>
          <a:lstStyle/>
          <a:p>
            <a:fld id="{7336B079-1A34-4565-BDCA-44D411C595BB}" type="datetime1">
              <a:rPr lang="en-US" smtClean="0"/>
              <a:t>8/31/2021</a:t>
            </a:fld>
            <a:endParaRPr lang="en-US"/>
          </a:p>
        </p:txBody>
      </p:sp>
      <p:sp>
        <p:nvSpPr>
          <p:cNvPr id="5" name="Footer Placeholder 4"/>
          <p:cNvSpPr>
            <a:spLocks noGrp="1"/>
          </p:cNvSpPr>
          <p:nvPr>
            <p:ph type="ftr" sz="quarter" idx="11"/>
          </p:nvPr>
        </p:nvSpPr>
        <p:spPr>
          <a:xfrm>
            <a:off x="2514600" y="4743451"/>
            <a:ext cx="48768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MCQs(CO1)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DB2133-212B-46AD-A61C-14CDE9EC90E8}"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prstClr val="black"/>
                </a:solidFill>
                <a:latin typeface="Times New Roman" panose="02020603050405020304" pitchFamily="18" charset="0"/>
                <a:cs typeface="Times New Roman" panose="02020603050405020304" pitchFamily="18" charset="0"/>
              </a:rPr>
              <a:t>MCQs(CO1)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2" name="Rectangle 8"/>
          <p:cNvSpPr>
            <a:spLocks noGrp="1" noChangeArrowheads="1"/>
          </p:cNvSpPr>
          <p:nvPr>
            <p:ph idx="1"/>
          </p:nvPr>
        </p:nvSpPr>
        <p:spPr bwMode="auto">
          <a:xfrm>
            <a:off x="457200" y="751419"/>
            <a:ext cx="8229600" cy="4291944"/>
          </a:xfrm>
          <a:prstGeom prst="rect">
            <a:avLst/>
          </a:prstGeom>
          <a:noFill/>
          <a:ln w="9525">
            <a:noFill/>
            <a:miter lim="800000"/>
            <a:headEnd/>
            <a:tailEnd/>
          </a:ln>
        </p:spPr>
        <p:txBody>
          <a:bodyPr wrap="square" lIns="68580" tIns="34290" rIns="68580" bIns="34290" anchor="ctr">
            <a:spAutoFit/>
          </a:bodyPr>
          <a:lstStyle/>
          <a:p>
            <a:r>
              <a:rPr lang="en-US" altLang="en-US" dirty="0">
                <a:solidFill>
                  <a:srgbClr val="000000"/>
                </a:solidFill>
                <a:latin typeface="Times New Roman" pitchFamily="18" charset="0"/>
                <a:cs typeface="Times New Roman" pitchFamily="18" charset="0"/>
              </a:rPr>
              <a:t>Q 5. </a:t>
            </a:r>
            <a:r>
              <a:rPr lang="en-US" dirty="0"/>
              <a:t>There are 15 people in a committee. How many ways are there to group these 15 people into 3, 5, and 4?</a:t>
            </a:r>
            <a:br>
              <a:rPr lang="en-US" dirty="0"/>
            </a:br>
            <a:r>
              <a:rPr lang="en-US" dirty="0"/>
              <a:t>a) 846</a:t>
            </a:r>
            <a:br>
              <a:rPr lang="en-US" dirty="0"/>
            </a:br>
            <a:r>
              <a:rPr lang="en-US" dirty="0"/>
              <a:t>b) 2468</a:t>
            </a:r>
            <a:br>
              <a:rPr lang="en-US" dirty="0"/>
            </a:br>
            <a:r>
              <a:rPr lang="en-US" dirty="0"/>
              <a:t>c) 658</a:t>
            </a:r>
            <a:br>
              <a:rPr lang="en-US" dirty="0"/>
            </a:br>
            <a:r>
              <a:rPr lang="en-US" b="1" dirty="0"/>
              <a:t>d) 1317</a:t>
            </a:r>
            <a:r>
              <a:rPr lang="en-US" altLang="en-US" dirty="0">
                <a:latin typeface="Times New Roman" pitchFamily="18" charset="0"/>
                <a:cs typeface="Times New Roman" pitchFamily="18" charset="0"/>
              </a:rPr>
              <a:t>	      </a:t>
            </a:r>
          </a:p>
          <a:p>
            <a:r>
              <a:rPr lang="en-US" altLang="en-US" dirty="0">
                <a:solidFill>
                  <a:srgbClr val="000000"/>
                </a:solidFill>
                <a:latin typeface="Times New Roman" pitchFamily="18" charset="0"/>
                <a:cs typeface="Times New Roman" pitchFamily="18" charset="0"/>
              </a:rPr>
              <a:t>Q6. </a:t>
            </a:r>
            <a:r>
              <a:rPr lang="en-US" dirty="0"/>
              <a:t>How many ways are there to divide 4 Indian countries and 4 China countries into 4 groups of 2 each such that at least one group must have only Indian countries?</a:t>
            </a:r>
            <a:br>
              <a:rPr lang="en-US" dirty="0"/>
            </a:br>
            <a:r>
              <a:rPr lang="en-US" b="1" dirty="0"/>
              <a:t>a) 6</a:t>
            </a:r>
            <a:br>
              <a:rPr lang="en-US" dirty="0"/>
            </a:br>
            <a:r>
              <a:rPr lang="en-US" dirty="0"/>
              <a:t>b) 45</a:t>
            </a:r>
            <a:br>
              <a:rPr lang="en-US" dirty="0"/>
            </a:br>
            <a:r>
              <a:rPr lang="en-US" dirty="0"/>
              <a:t>c) 12</a:t>
            </a:r>
            <a:br>
              <a:rPr lang="en-US" dirty="0"/>
            </a:br>
            <a:r>
              <a:rPr lang="en-US" dirty="0"/>
              <a:t>d) 76</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 7. </a:t>
            </a:r>
            <a:r>
              <a:rPr lang="en-US" dirty="0"/>
              <a:t>From a group of 8 men and 6 women, five persons are to be selected to form a committee so that at least 3 women are there on the committee. In how many ways can it be done?</a:t>
            </a:r>
            <a:br>
              <a:rPr lang="en-US" dirty="0"/>
            </a:br>
            <a:r>
              <a:rPr lang="en-US" b="1" dirty="0"/>
              <a:t>a) 686</a:t>
            </a:r>
            <a:br>
              <a:rPr lang="en-US" dirty="0"/>
            </a:br>
            <a:r>
              <a:rPr lang="en-US" dirty="0"/>
              <a:t>b) 438</a:t>
            </a:r>
            <a:br>
              <a:rPr lang="en-US" dirty="0"/>
            </a:br>
            <a:r>
              <a:rPr lang="en-US" dirty="0"/>
              <a:t>c) 732</a:t>
            </a:r>
            <a:br>
              <a:rPr lang="en-US" dirty="0"/>
            </a:br>
            <a:r>
              <a:rPr lang="en-US" dirty="0"/>
              <a:t>d) 549</a:t>
            </a:r>
            <a:endParaRPr lang="en-US" altLang="en-US"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677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658100" cy="3600450"/>
          </a:xfrm>
        </p:spPr>
        <p:txBody>
          <a:bodyPr>
            <a:normAutofit/>
          </a:bodyPr>
          <a:lstStyle/>
          <a:p>
            <a:pPr algn="just"/>
            <a:r>
              <a:rPr lang="en-US" sz="1800" dirty="0">
                <a:latin typeface="Times New Roman" panose="02020603050405020304" pitchFamily="18" charset="0"/>
                <a:cs typeface="Times New Roman" panose="02020603050405020304" pitchFamily="18" charset="0"/>
              </a:rPr>
              <a:t>The total number of unique elements in the set is called the cardinality of the set. </a:t>
            </a:r>
          </a:p>
          <a:p>
            <a:pPr algn="just"/>
            <a:r>
              <a:rPr lang="en-US" sz="1800" dirty="0">
                <a:latin typeface="Times New Roman" panose="02020603050405020304" pitchFamily="18" charset="0"/>
                <a:cs typeface="Times New Roman" panose="02020603050405020304" pitchFamily="18" charset="0"/>
              </a:rPr>
              <a:t>If A is the set, then it is denoted as |A| , n (A), #A or card(A).</a:t>
            </a:r>
          </a:p>
          <a:p>
            <a:pPr marL="0" indent="0" algn="just">
              <a:buNone/>
            </a:pPr>
            <a:r>
              <a:rPr lang="en-US" sz="1800" b="1" dirty="0">
                <a:latin typeface="Times New Roman" panose="02020603050405020304" pitchFamily="18" charset="0"/>
                <a:cs typeface="Times New Roman" panose="02020603050405020304" pitchFamily="18" charset="0"/>
              </a:rPr>
              <a:t>Examples:</a:t>
            </a:r>
          </a:p>
          <a:p>
            <a:pPr>
              <a:buFont typeface="+mj-lt"/>
              <a:buAutoNum type="arabicPeriod"/>
            </a:pPr>
            <a:r>
              <a:rPr lang="en-US" sz="1800" dirty="0">
                <a:latin typeface="Times New Roman" panose="02020603050405020304" pitchFamily="18" charset="0"/>
                <a:cs typeface="Times New Roman" panose="02020603050405020304" pitchFamily="18" charset="0"/>
              </a:rPr>
              <a:t>Let P = {k, l, m, 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cardinality of the set P is 4 i.e. n(P) = 4</a:t>
            </a:r>
          </a:p>
          <a:p>
            <a:pPr>
              <a:buFont typeface="+mj-lt"/>
              <a:buAutoNum type="arabicPeriod"/>
            </a:pPr>
            <a:r>
              <a:rPr lang="en-US" sz="1800" dirty="0">
                <a:latin typeface="Times New Roman" panose="02020603050405020304" pitchFamily="18" charset="0"/>
                <a:cs typeface="Times New Roman" panose="02020603050405020304" pitchFamily="18" charset="0"/>
              </a:rPr>
              <a:t>Let A is the set of all non-negative even integers, i.e.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 {0, 2, 4, 6, 8, 10, ....}.</a:t>
            </a:r>
          </a:p>
          <a:p>
            <a:pPr marL="0" indent="0">
              <a:buNone/>
            </a:pPr>
            <a:r>
              <a:rPr lang="en-US" sz="1800" dirty="0">
                <a:latin typeface="Times New Roman" panose="02020603050405020304" pitchFamily="18" charset="0"/>
                <a:cs typeface="Times New Roman" panose="02020603050405020304" pitchFamily="18" charset="0"/>
              </a:rPr>
              <a:t>As A is countably infinite set and hence the cardinality.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81D4C-B1C5-4D6D-93B8-64DB9792957B}"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Cardinality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E1CEFCB-C5F0-4000-AD51-1BD57BC400DE}"/>
                  </a:ext>
                </a:extLst>
              </p14:cNvPr>
              <p14:cNvContentPartPr/>
              <p14:nvPr/>
            </p14:nvContentPartPr>
            <p14:xfrm>
              <a:off x="3116520" y="5384520"/>
              <a:ext cx="360" cy="360"/>
            </p14:xfrm>
          </p:contentPart>
        </mc:Choice>
        <mc:Fallback xmlns="">
          <p:pic>
            <p:nvPicPr>
              <p:cNvPr id="2" name="Ink 1">
                <a:extLst>
                  <a:ext uri="{FF2B5EF4-FFF2-40B4-BE49-F238E27FC236}">
                    <a16:creationId xmlns:p14="http://schemas.microsoft.com/office/powerpoint/2010/main" xmlns="" xmlns:a16="http://schemas.microsoft.com/office/drawing/2014/main" id="{CE1CEFCB-C5F0-4000-AD51-1BD57BC400DE}"/>
                  </a:ext>
                </a:extLst>
              </p:cNvPr>
              <p:cNvPicPr/>
              <p:nvPr/>
            </p:nvPicPr>
            <p:blipFill>
              <a:blip r:embed="rId4" cstate="print"/>
              <a:stretch>
                <a:fillRect/>
              </a:stretch>
            </p:blipFill>
            <p:spPr>
              <a:xfrm>
                <a:off x="2330370" y="4031370"/>
                <a:ext cx="14310" cy="14310"/>
              </a:xfrm>
              <a:prstGeom prst="rect">
                <a:avLst/>
              </a:prstGeom>
            </p:spPr>
          </p:pic>
        </mc:Fallback>
      </mc:AlternateContent>
    </p:spTree>
    <p:extLst>
      <p:ext uri="{BB962C8B-B14F-4D97-AF65-F5344CB8AC3E}">
        <p14:creationId xmlns:p14="http://schemas.microsoft.com/office/powerpoint/2010/main" val="150592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BC5B42-DE6B-415E-9AAD-E121F503D147}"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prstClr val="black"/>
                </a:solidFill>
                <a:latin typeface="Times New Roman" panose="02020603050405020304" pitchFamily="18" charset="0"/>
                <a:cs typeface="Times New Roman" panose="02020603050405020304" pitchFamily="18" charset="0"/>
              </a:rPr>
              <a:t>MCQs(CO1)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914400" y="696503"/>
            <a:ext cx="7924800" cy="4306307"/>
          </a:xfrm>
          <a:prstGeom prst="rect">
            <a:avLst/>
          </a:prstGeom>
          <a:noFill/>
          <a:ln w="9525">
            <a:noFill/>
            <a:miter lim="800000"/>
            <a:headEnd/>
            <a:tailEnd/>
          </a:ln>
        </p:spPr>
        <p:txBody>
          <a:bodyPr wrap="square" lIns="68580" tIns="34290" rIns="68580" bIns="34290" anchor="ctr">
            <a:spAutoFit/>
          </a:bodyPr>
          <a:lstStyle/>
          <a:p>
            <a:r>
              <a:rPr lang="en-US" altLang="en-US" dirty="0">
                <a:solidFill>
                  <a:srgbClr val="000000"/>
                </a:solidFill>
                <a:latin typeface="Times New Roman" pitchFamily="18" charset="0"/>
                <a:cs typeface="Times New Roman" pitchFamily="18" charset="0"/>
              </a:rPr>
              <a:t>Q 8. </a:t>
            </a:r>
            <a:r>
              <a:rPr lang="en-US" dirty="0"/>
              <a:t>The least number of computers required to connect 10 computers to 5 routers to guarantee 5 computers can directly access 5 routers is ______</a:t>
            </a:r>
            <a:br>
              <a:rPr lang="en-US" dirty="0"/>
            </a:br>
            <a:r>
              <a:rPr lang="en-US" dirty="0"/>
              <a:t>a) 74</a:t>
            </a:r>
            <a:br>
              <a:rPr lang="en-US" dirty="0"/>
            </a:br>
            <a:r>
              <a:rPr lang="en-US" dirty="0"/>
              <a:t>b) 104</a:t>
            </a:r>
            <a:br>
              <a:rPr lang="en-US" dirty="0"/>
            </a:br>
            <a:r>
              <a:rPr lang="en-US" b="1" dirty="0"/>
              <a:t>c) 30</a:t>
            </a:r>
            <a:br>
              <a:rPr lang="en-US" dirty="0"/>
            </a:br>
            <a:r>
              <a:rPr lang="en-US" dirty="0"/>
              <a:t>d) 67</a:t>
            </a:r>
            <a:r>
              <a:rPr lang="en-US" altLang="en-US" dirty="0">
                <a:latin typeface="Times New Roman" pitchFamily="18" charset="0"/>
                <a:cs typeface="Times New Roman" pitchFamily="18" charset="0"/>
              </a:rPr>
              <a:t>	      </a:t>
            </a:r>
          </a:p>
          <a:p>
            <a:r>
              <a:rPr lang="en-US" altLang="en-US" dirty="0">
                <a:solidFill>
                  <a:srgbClr val="000000"/>
                </a:solidFill>
                <a:latin typeface="Times New Roman" pitchFamily="18" charset="0"/>
                <a:cs typeface="Times New Roman" pitchFamily="18" charset="0"/>
              </a:rPr>
              <a:t>Q9. </a:t>
            </a:r>
            <a:r>
              <a:rPr lang="en-US" dirty="0"/>
              <a:t>In a group of 267 people how many friends are there who have an identical number of friends in that group?</a:t>
            </a:r>
            <a:br>
              <a:rPr lang="en-US" dirty="0"/>
            </a:br>
            <a:r>
              <a:rPr lang="en-US" dirty="0"/>
              <a:t>a) 266</a:t>
            </a:r>
            <a:br>
              <a:rPr lang="en-US" dirty="0"/>
            </a:br>
            <a:r>
              <a:rPr lang="en-US" b="1" dirty="0"/>
              <a:t>b) 2</a:t>
            </a:r>
            <a:br>
              <a:rPr lang="en-US" dirty="0"/>
            </a:br>
            <a:r>
              <a:rPr lang="en-US" dirty="0"/>
              <a:t>c) 138</a:t>
            </a:r>
            <a:br>
              <a:rPr lang="en-US" dirty="0"/>
            </a:br>
            <a:r>
              <a:rPr lang="en-US" dirty="0"/>
              <a:t>d) 202</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Q10. </a:t>
            </a:r>
            <a:r>
              <a:rPr lang="en-US" dirty="0"/>
              <a:t>How many numbers must be selected from the set {1, 2, 3, 4} to guarantee that at least one pair of these numbers add up to 7?</a:t>
            </a:r>
            <a:br>
              <a:rPr lang="en-US" dirty="0"/>
            </a:br>
            <a:r>
              <a:rPr lang="en-US" dirty="0"/>
              <a:t>a) 14</a:t>
            </a:r>
            <a:br>
              <a:rPr lang="en-US" dirty="0"/>
            </a:br>
            <a:r>
              <a:rPr lang="en-US" b="1" dirty="0"/>
              <a:t>b) 5</a:t>
            </a:r>
            <a:br>
              <a:rPr lang="en-US" dirty="0"/>
            </a:br>
            <a:r>
              <a:rPr lang="en-US" dirty="0"/>
              <a:t>c) 9</a:t>
            </a:r>
            <a:br>
              <a:rPr lang="en-US" dirty="0"/>
            </a:br>
            <a:r>
              <a:rPr lang="en-US" dirty="0"/>
              <a:t>d) 24</a:t>
            </a:r>
            <a:br>
              <a:rPr lang="en-US" dirty="0"/>
            </a:br>
            <a:endParaRPr lang="en-US" altLang="en-US" baseline="30000"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61853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6058F2-EEE0-49C2-AD27-ED8F1FF611C7}"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prstClr val="black"/>
                </a:solidFill>
                <a:latin typeface="Times New Roman" panose="02020603050405020304" pitchFamily="18" charset="0"/>
                <a:cs typeface="Times New Roman" panose="02020603050405020304" pitchFamily="18" charset="0"/>
              </a:rPr>
              <a:t>MCQs(CO1)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1410868" y="696503"/>
            <a:ext cx="7428332" cy="4521751"/>
          </a:xfrm>
          <a:prstGeom prst="rect">
            <a:avLst/>
          </a:prstGeom>
          <a:noFill/>
          <a:ln w="9525">
            <a:noFill/>
            <a:miter lim="800000"/>
            <a:headEnd/>
            <a:tailEnd/>
          </a:ln>
        </p:spPr>
        <p:txBody>
          <a:bodyPr wrap="square" lIns="68580" tIns="34290" rIns="68580" bIns="34290" anchor="ctr">
            <a:spAutoFit/>
          </a:bodyPr>
          <a:lstStyle/>
          <a:p>
            <a:r>
              <a:rPr lang="en-US" altLang="en-US" b="1" dirty="0">
                <a:solidFill>
                  <a:srgbClr val="000000"/>
                </a:solidFill>
                <a:latin typeface="Times New Roman" pitchFamily="18" charset="0"/>
                <a:cs typeface="Times New Roman" pitchFamily="18" charset="0"/>
              </a:rPr>
              <a:t>Q11</a:t>
            </a:r>
            <a:r>
              <a:rPr lang="en-US" altLang="en-US" dirty="0">
                <a:solidFill>
                  <a:srgbClr val="000000"/>
                </a:solidFill>
                <a:latin typeface="Times New Roman" pitchFamily="18" charset="0"/>
                <a:cs typeface="Times New Roman" pitchFamily="18" charset="0"/>
              </a:rPr>
              <a:t>. </a:t>
            </a:r>
            <a:r>
              <a:rPr lang="en-US" dirty="0"/>
              <a:t> A group of 20 girls plucked a total of 200 oranges. How many oranges can be plucked one of them?</a:t>
            </a:r>
            <a:br>
              <a:rPr lang="en-US" dirty="0"/>
            </a:br>
            <a:r>
              <a:rPr lang="en-US" b="1" dirty="0"/>
              <a:t>a) 24</a:t>
            </a:r>
            <a:br>
              <a:rPr lang="en-US" dirty="0"/>
            </a:br>
            <a:r>
              <a:rPr lang="en-US" dirty="0"/>
              <a:t>b) 10</a:t>
            </a:r>
            <a:br>
              <a:rPr lang="en-US" dirty="0"/>
            </a:br>
            <a:r>
              <a:rPr lang="en-US" dirty="0"/>
              <a:t>c) 32</a:t>
            </a:r>
            <a:br>
              <a:rPr lang="en-US" dirty="0"/>
            </a:br>
            <a:r>
              <a:rPr lang="en-US" dirty="0"/>
              <a:t>d) 7</a:t>
            </a:r>
            <a:r>
              <a:rPr lang="en-US" altLang="en-US" dirty="0">
                <a:latin typeface="Times New Roman" pitchFamily="18" charset="0"/>
                <a:cs typeface="Times New Roman" pitchFamily="18" charset="0"/>
              </a:rPr>
              <a:t>	      </a:t>
            </a:r>
          </a:p>
          <a:p>
            <a:r>
              <a:rPr lang="en-US" altLang="en-US" b="1" dirty="0">
                <a:solidFill>
                  <a:srgbClr val="000000"/>
                </a:solidFill>
                <a:latin typeface="Times New Roman" pitchFamily="18" charset="0"/>
                <a:cs typeface="Times New Roman" pitchFamily="18" charset="0"/>
              </a:rPr>
              <a:t>Q12</a:t>
            </a:r>
            <a:r>
              <a:rPr lang="en-US" altLang="en-US" dirty="0">
                <a:solidFill>
                  <a:srgbClr val="000000"/>
                </a:solidFill>
                <a:latin typeface="Times New Roman" pitchFamily="18" charset="0"/>
                <a:cs typeface="Times New Roman" pitchFamily="18" charset="0"/>
              </a:rPr>
              <a:t>. </a:t>
            </a:r>
            <a:r>
              <a:rPr lang="en-US" dirty="0"/>
              <a:t>In a get-together party, every person present shakes the hand of every other person. If there were 90 handshakes in all, how many persons were present at the party?</a:t>
            </a:r>
            <a:br>
              <a:rPr lang="en-US" dirty="0"/>
            </a:br>
            <a:r>
              <a:rPr lang="en-US" dirty="0"/>
              <a:t>a) 15</a:t>
            </a:r>
            <a:br>
              <a:rPr lang="en-US" dirty="0"/>
            </a:br>
            <a:r>
              <a:rPr lang="en-US" b="1" dirty="0"/>
              <a:t>b) 14</a:t>
            </a:r>
            <a:br>
              <a:rPr lang="en-US" dirty="0"/>
            </a:br>
            <a:r>
              <a:rPr lang="en-US" dirty="0"/>
              <a:t>c) 16</a:t>
            </a:r>
            <a:br>
              <a:rPr lang="en-US" dirty="0"/>
            </a:br>
            <a:r>
              <a:rPr lang="en-US" dirty="0"/>
              <a:t>d) 17</a:t>
            </a:r>
            <a:endParaRPr lang="en-US" altLang="en-US" dirty="0">
              <a:latin typeface="Times New Roman" pitchFamily="18" charset="0"/>
              <a:cs typeface="Times New Roman" pitchFamily="18" charset="0"/>
            </a:endParaRPr>
          </a:p>
          <a:p>
            <a:r>
              <a:rPr lang="en-US" altLang="en-US" b="1" dirty="0">
                <a:solidFill>
                  <a:srgbClr val="000000"/>
                </a:solidFill>
                <a:latin typeface="Times New Roman" pitchFamily="18" charset="0"/>
                <a:cs typeface="Times New Roman" pitchFamily="18" charset="0"/>
              </a:rPr>
              <a:t>Q13</a:t>
            </a:r>
            <a:r>
              <a:rPr lang="en-US" altLang="en-US" dirty="0">
                <a:solidFill>
                  <a:srgbClr val="000000"/>
                </a:solidFill>
                <a:latin typeface="Times New Roman" pitchFamily="18" charset="0"/>
                <a:cs typeface="Times New Roman" pitchFamily="18" charset="0"/>
              </a:rPr>
              <a:t>.</a:t>
            </a:r>
            <a:r>
              <a:rPr lang="en-US" dirty="0"/>
              <a:t> A bag contains 25 balls such as 10 balls are red, 7 are white and 8 are blue. What is the minimum number of balls that must be picked up from the bag blindfolded (without replacing any of it) to be assured of picking at least one ball of each </a:t>
            </a:r>
            <a:r>
              <a:rPr lang="en-US" dirty="0" err="1"/>
              <a:t>colour</a:t>
            </a:r>
            <a:r>
              <a:rPr lang="en-US" dirty="0"/>
              <a:t>?</a:t>
            </a:r>
            <a:br>
              <a:rPr lang="en-US" dirty="0"/>
            </a:br>
            <a:r>
              <a:rPr lang="en-US" dirty="0"/>
              <a:t>a) 10</a:t>
            </a:r>
            <a:br>
              <a:rPr lang="en-US" dirty="0"/>
            </a:br>
            <a:r>
              <a:rPr lang="en-US" b="1" dirty="0"/>
              <a:t>b) 18</a:t>
            </a:r>
            <a:br>
              <a:rPr lang="en-US" dirty="0"/>
            </a:br>
            <a:r>
              <a:rPr lang="en-US" dirty="0"/>
              <a:t>c) 63</a:t>
            </a:r>
            <a:br>
              <a:rPr lang="en-US" dirty="0"/>
            </a:br>
            <a:r>
              <a:rPr lang="en-US" dirty="0"/>
              <a:t>d) 35</a:t>
            </a:r>
            <a:br>
              <a:rPr lang="en-US" dirty="0"/>
            </a:br>
            <a:endParaRPr lang="en-US" altLang="en-US" baseline="30000"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61853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D58EFF-4C30-4877-93D4-71BA3184767F}"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prstClr val="black"/>
                </a:solidFill>
                <a:latin typeface="Times New Roman" panose="02020603050405020304" pitchFamily="18" charset="0"/>
                <a:cs typeface="Times New Roman" panose="02020603050405020304" pitchFamily="18" charset="0"/>
              </a:rPr>
              <a:t>MCQs(CO1)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1" name="Rectangle 8"/>
          <p:cNvSpPr>
            <a:spLocks noChangeArrowheads="1"/>
          </p:cNvSpPr>
          <p:nvPr/>
        </p:nvSpPr>
        <p:spPr bwMode="auto">
          <a:xfrm>
            <a:off x="762000" y="696503"/>
            <a:ext cx="8077200" cy="3659976"/>
          </a:xfrm>
          <a:prstGeom prst="rect">
            <a:avLst/>
          </a:prstGeom>
          <a:noFill/>
          <a:ln w="9525">
            <a:noFill/>
            <a:miter lim="800000"/>
            <a:headEnd/>
            <a:tailEnd/>
          </a:ln>
        </p:spPr>
        <p:txBody>
          <a:bodyPr wrap="square" lIns="68580" tIns="34290" rIns="68580" bIns="34290" anchor="ctr">
            <a:spAutoFit/>
          </a:bodyPr>
          <a:lstStyle/>
          <a:p>
            <a:r>
              <a:rPr lang="en-US" altLang="en-US" b="1" dirty="0">
                <a:solidFill>
                  <a:srgbClr val="000000"/>
                </a:solidFill>
                <a:latin typeface="Times New Roman" pitchFamily="18" charset="0"/>
                <a:cs typeface="Times New Roman" pitchFamily="18" charset="0"/>
              </a:rPr>
              <a:t>Q14</a:t>
            </a:r>
            <a:r>
              <a:rPr lang="en-US" altLang="en-US" dirty="0">
                <a:solidFill>
                  <a:srgbClr val="000000"/>
                </a:solidFill>
                <a:latin typeface="Times New Roman" pitchFamily="18" charset="0"/>
                <a:cs typeface="Times New Roman" pitchFamily="18" charset="0"/>
              </a:rPr>
              <a:t>. </a:t>
            </a:r>
            <a:r>
              <a:rPr lang="en-US" dirty="0"/>
              <a:t>For any integer m&gt;=3, the series 2+4+6+…+(4m) can be equivalent to ________</a:t>
            </a:r>
            <a:br>
              <a:rPr lang="en-US" dirty="0"/>
            </a:br>
            <a:r>
              <a:rPr lang="en-US" b="1" dirty="0"/>
              <a:t>a) m</a:t>
            </a:r>
            <a:r>
              <a:rPr lang="en-US" b="1" baseline="30000" dirty="0"/>
              <a:t>2</a:t>
            </a:r>
            <a:r>
              <a:rPr lang="en-US" b="1" dirty="0"/>
              <a:t>+3</a:t>
            </a:r>
            <a:br>
              <a:rPr lang="en-US" dirty="0"/>
            </a:br>
            <a:r>
              <a:rPr lang="en-US" dirty="0"/>
              <a:t>b) m+1</a:t>
            </a:r>
            <a:br>
              <a:rPr lang="en-US" dirty="0"/>
            </a:br>
            <a:r>
              <a:rPr lang="en-US" dirty="0"/>
              <a:t>c) m</a:t>
            </a:r>
            <a:r>
              <a:rPr lang="en-US" baseline="30000" dirty="0"/>
              <a:t>m</a:t>
            </a:r>
            <a:br>
              <a:rPr lang="en-US" dirty="0"/>
            </a:br>
            <a:r>
              <a:rPr lang="en-US" dirty="0"/>
              <a:t>d) 3m</a:t>
            </a:r>
            <a:r>
              <a:rPr lang="en-US" baseline="30000" dirty="0"/>
              <a:t>2</a:t>
            </a:r>
            <a:r>
              <a:rPr lang="en-US" dirty="0"/>
              <a:t>+4</a:t>
            </a:r>
            <a:r>
              <a:rPr lang="en-US" altLang="en-US" dirty="0">
                <a:latin typeface="Times New Roman" pitchFamily="18" charset="0"/>
                <a:cs typeface="Times New Roman" pitchFamily="18" charset="0"/>
              </a:rPr>
              <a:t>      </a:t>
            </a:r>
          </a:p>
          <a:p>
            <a:r>
              <a:rPr lang="en-US" altLang="en-US" b="1" dirty="0">
                <a:solidFill>
                  <a:srgbClr val="000000"/>
                </a:solidFill>
                <a:latin typeface="Times New Roman" pitchFamily="18" charset="0"/>
                <a:cs typeface="Times New Roman" pitchFamily="18" charset="0"/>
              </a:rPr>
              <a:t>Q15</a:t>
            </a:r>
            <a:r>
              <a:rPr lang="en-US" altLang="en-US" dirty="0">
                <a:solidFill>
                  <a:srgbClr val="000000"/>
                </a:solidFill>
                <a:latin typeface="Times New Roman" pitchFamily="18" charset="0"/>
                <a:cs typeface="Times New Roman" pitchFamily="18" charset="0"/>
              </a:rPr>
              <a:t> </a:t>
            </a:r>
            <a:r>
              <a:rPr lang="en-US" dirty="0"/>
              <a:t>For every natural number k, which of the following is true?</a:t>
            </a:r>
            <a:br>
              <a:rPr lang="en-US" dirty="0"/>
            </a:br>
            <a:r>
              <a:rPr lang="en-US" b="1" dirty="0"/>
              <a:t>a) (</a:t>
            </a:r>
            <a:r>
              <a:rPr lang="en-US" b="1" dirty="0" err="1"/>
              <a:t>mn</a:t>
            </a:r>
            <a:r>
              <a:rPr lang="en-US" b="1" dirty="0"/>
              <a:t>)</a:t>
            </a:r>
            <a:r>
              <a:rPr lang="en-US" b="1" baseline="30000" dirty="0"/>
              <a:t>k</a:t>
            </a:r>
            <a:r>
              <a:rPr lang="en-US" b="1" dirty="0"/>
              <a:t> = </a:t>
            </a:r>
            <a:r>
              <a:rPr lang="en-US" b="1" dirty="0" err="1"/>
              <a:t>m</a:t>
            </a:r>
            <a:r>
              <a:rPr lang="en-US" b="1" baseline="30000" dirty="0" err="1"/>
              <a:t>k</a:t>
            </a:r>
            <a:r>
              <a:rPr lang="en-US" b="1" dirty="0" err="1"/>
              <a:t>n</a:t>
            </a:r>
            <a:r>
              <a:rPr lang="en-US" b="1" baseline="30000" dirty="0" err="1"/>
              <a:t>k</a:t>
            </a:r>
            <a:br>
              <a:rPr lang="en-US" dirty="0"/>
            </a:br>
            <a:r>
              <a:rPr lang="en-US" dirty="0"/>
              <a:t>b) m*k = n + 1</a:t>
            </a:r>
            <a:br>
              <a:rPr lang="en-US" dirty="0"/>
            </a:br>
            <a:r>
              <a:rPr lang="en-US" dirty="0"/>
              <a:t>c) (</a:t>
            </a:r>
            <a:r>
              <a:rPr lang="en-US" dirty="0" err="1"/>
              <a:t>m+n</a:t>
            </a:r>
            <a:r>
              <a:rPr lang="en-US" dirty="0"/>
              <a:t>)</a:t>
            </a:r>
            <a:r>
              <a:rPr lang="en-US" baseline="30000" dirty="0"/>
              <a:t>k</a:t>
            </a:r>
            <a:r>
              <a:rPr lang="en-US" dirty="0"/>
              <a:t> = k + 1</a:t>
            </a:r>
            <a:br>
              <a:rPr lang="en-US" dirty="0"/>
            </a:br>
            <a:r>
              <a:rPr lang="en-US" dirty="0"/>
              <a:t>d) </a:t>
            </a:r>
            <a:r>
              <a:rPr lang="en-US" dirty="0" err="1"/>
              <a:t>m</a:t>
            </a:r>
            <a:r>
              <a:rPr lang="en-US" baseline="30000" dirty="0" err="1"/>
              <a:t>k</a:t>
            </a:r>
            <a:r>
              <a:rPr lang="en-US" dirty="0" err="1"/>
              <a:t>n</a:t>
            </a:r>
            <a:r>
              <a:rPr lang="en-US" dirty="0"/>
              <a:t> = </a:t>
            </a:r>
            <a:r>
              <a:rPr lang="en-US" dirty="0" err="1"/>
              <a:t>mn</a:t>
            </a:r>
            <a:r>
              <a:rPr lang="en-US" baseline="30000" dirty="0" err="1"/>
              <a:t>k</a:t>
            </a:r>
            <a:endParaRPr lang="en-US" altLang="en-US" dirty="0">
              <a:latin typeface="Times New Roman" pitchFamily="18" charset="0"/>
              <a:cs typeface="Times New Roman" pitchFamily="18" charset="0"/>
            </a:endParaRPr>
          </a:p>
          <a:p>
            <a:r>
              <a:rPr lang="en-US" altLang="en-US" b="1" dirty="0">
                <a:solidFill>
                  <a:srgbClr val="000000"/>
                </a:solidFill>
                <a:latin typeface="Times New Roman" pitchFamily="18" charset="0"/>
                <a:cs typeface="Times New Roman" pitchFamily="18" charset="0"/>
              </a:rPr>
              <a:t>Q16</a:t>
            </a:r>
            <a:r>
              <a:rPr lang="en-US" altLang="en-US" dirty="0">
                <a:solidFill>
                  <a:srgbClr val="000000"/>
                </a:solidFill>
                <a:latin typeface="Times New Roman" pitchFamily="18" charset="0"/>
                <a:cs typeface="Times New Roman" pitchFamily="18" charset="0"/>
              </a:rPr>
              <a:t>.</a:t>
            </a:r>
            <a:r>
              <a:rPr lang="en-US" dirty="0"/>
              <a:t> Which of the following is the base case for 4</a:t>
            </a:r>
            <a:r>
              <a:rPr lang="en-US" baseline="30000" dirty="0"/>
              <a:t>n+1</a:t>
            </a:r>
            <a:r>
              <a:rPr lang="en-US" dirty="0"/>
              <a:t> &gt; (n+1)</a:t>
            </a:r>
            <a:r>
              <a:rPr lang="en-US" baseline="30000" dirty="0"/>
              <a:t>2</a:t>
            </a:r>
            <a:r>
              <a:rPr lang="en-US" dirty="0"/>
              <a:t> where n = 2?</a:t>
            </a:r>
            <a:br>
              <a:rPr lang="en-US" dirty="0"/>
            </a:br>
            <a:r>
              <a:rPr lang="en-US" b="1" dirty="0"/>
              <a:t>a) 64 &gt; 9</a:t>
            </a:r>
            <a:br>
              <a:rPr lang="en-US" dirty="0"/>
            </a:br>
            <a:r>
              <a:rPr lang="en-US" dirty="0"/>
              <a:t>b) 16 &gt; 2</a:t>
            </a:r>
            <a:br>
              <a:rPr lang="en-US" dirty="0"/>
            </a:br>
            <a:r>
              <a:rPr lang="en-US" dirty="0"/>
              <a:t>c) 27 &lt; 91</a:t>
            </a:r>
            <a:br>
              <a:rPr lang="en-US" dirty="0"/>
            </a:br>
            <a:r>
              <a:rPr lang="en-US" dirty="0"/>
              <a:t>d) 54 &gt; 8</a:t>
            </a:r>
            <a:br>
              <a:rPr lang="en-US" dirty="0"/>
            </a:br>
            <a:endParaRPr lang="en-US" altLang="en-US" baseline="30000" dirty="0">
              <a:solidFill>
                <a:srgbClr val="000000"/>
              </a:solidFill>
              <a:latin typeface="Times New Roman" pitchFamily="18" charset="0"/>
              <a:cs typeface="Times New Roman" pitchFamily="18" charset="0"/>
            </a:endParaRPr>
          </a:p>
          <a:p>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61853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B5C0C1-A443-49E8-A942-C05A68AAF228}" type="datetime1">
              <a:rPr lang="en-US" smtClean="0"/>
              <a:t>8/31/2021</a:t>
            </a:fld>
            <a:endParaRPr lang="en-US"/>
          </a:p>
        </p:txBody>
      </p:sp>
      <p:sp>
        <p:nvSpPr>
          <p:cNvPr id="5" name="Footer Placeholder 4"/>
          <p:cNvSpPr>
            <a:spLocks noGrp="1"/>
          </p:cNvSpPr>
          <p:nvPr>
            <p:ph type="ftr" sz="quarter" idx="11"/>
          </p:nvPr>
        </p:nvSpPr>
        <p:spPr>
          <a:xfrm>
            <a:off x="2514600" y="4743451"/>
            <a:ext cx="48768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163</a:t>
            </a:fld>
            <a:endParaRPr lang="en-US"/>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latin typeface="Times New Roman" pitchFamily="18" charset="0"/>
                <a:cs typeface="Times New Roman" pitchFamily="18" charset="0"/>
              </a:rPr>
              <a:t>Weekly Assignment</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10" name="Rectangle 8"/>
          <p:cNvSpPr>
            <a:spLocks noChangeArrowheads="1"/>
          </p:cNvSpPr>
          <p:nvPr/>
        </p:nvSpPr>
        <p:spPr bwMode="auto">
          <a:xfrm>
            <a:off x="762000" y="947246"/>
            <a:ext cx="8077200" cy="3300904"/>
          </a:xfrm>
          <a:prstGeom prst="rect">
            <a:avLst/>
          </a:prstGeom>
          <a:noFill/>
          <a:ln w="9525">
            <a:noFill/>
            <a:miter lim="800000"/>
            <a:headEnd/>
            <a:tailEnd/>
          </a:ln>
        </p:spPr>
        <p:txBody>
          <a:bodyPr wrap="square" lIns="68580" tIns="34290" rIns="68580" bIns="34290" anchor="ctr">
            <a:spAutoFit/>
          </a:bodyPr>
          <a:lstStyle/>
          <a:p>
            <a:r>
              <a:rPr lang="en-US" altLang="en-US" dirty="0">
                <a:solidFill>
                  <a:srgbClr val="000000"/>
                </a:solidFill>
                <a:latin typeface="Times New Roman" pitchFamily="18" charset="0"/>
                <a:cs typeface="Times New Roman" pitchFamily="18" charset="0"/>
              </a:rPr>
              <a:t>Q1. Find the first four terms each of the following recurrence relation</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k</a:t>
            </a:r>
            <a:r>
              <a:rPr lang="en-US" altLang="en-US" dirty="0">
                <a:solidFill>
                  <a:srgbClr val="000000"/>
                </a:solidFill>
                <a:latin typeface="Times New Roman" pitchFamily="18" charset="0"/>
                <a:cs typeface="Times New Roman" pitchFamily="18" charset="0"/>
              </a:rPr>
              <a:t> = 2a</a:t>
            </a:r>
            <a:r>
              <a:rPr lang="en-US" altLang="en-US" baseline="-30000" dirty="0">
                <a:solidFill>
                  <a:srgbClr val="000000"/>
                </a:solidFill>
                <a:latin typeface="Times New Roman" pitchFamily="18" charset="0"/>
                <a:cs typeface="Times New Roman" pitchFamily="18" charset="0"/>
              </a:rPr>
              <a:t>K-1</a:t>
            </a:r>
            <a:r>
              <a:rPr lang="en-US" altLang="en-US" dirty="0">
                <a:solidFill>
                  <a:srgbClr val="000000"/>
                </a:solidFill>
                <a:latin typeface="Times New Roman" pitchFamily="18" charset="0"/>
                <a:cs typeface="Times New Roman" pitchFamily="18" charset="0"/>
              </a:rPr>
              <a:t>+k For all integers k &gt;= 2,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r>
              <a:rPr lang="en-US" altLang="en-US" dirty="0">
                <a:latin typeface="Times New Roman" pitchFamily="18" charset="0"/>
                <a:cs typeface="Times New Roman" pitchFamily="18" charset="0"/>
              </a:rPr>
              <a:t>     	      </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Q2. Solve the recurrence relation a</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 a</a:t>
            </a:r>
            <a:r>
              <a:rPr lang="en-US" altLang="en-US" baseline="-30000" dirty="0">
                <a:solidFill>
                  <a:srgbClr val="000000"/>
                </a:solidFill>
                <a:latin typeface="Times New Roman" pitchFamily="18" charset="0"/>
                <a:cs typeface="Times New Roman" pitchFamily="18" charset="0"/>
              </a:rPr>
              <a:t>n-1</a:t>
            </a:r>
            <a:r>
              <a:rPr lang="en-US" altLang="en-US" dirty="0">
                <a:solidFill>
                  <a:srgbClr val="000000"/>
                </a:solidFill>
                <a:latin typeface="Times New Roman" pitchFamily="18" charset="0"/>
                <a:cs typeface="Times New Roman" pitchFamily="18" charset="0"/>
              </a:rPr>
              <a:t>+2a</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=0 then find the particular solution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o</a:t>
            </a:r>
            <a:r>
              <a:rPr lang="en-US" altLang="en-US" baseline="-30000" dirty="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 0 and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Q3. Find N if   2P ( N, 2) + 50 =P (2N, 2).</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Q4. Solve the recurrence relation a</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- 5a</a:t>
            </a:r>
            <a:r>
              <a:rPr lang="en-US" altLang="en-US" baseline="-30000" dirty="0">
                <a:solidFill>
                  <a:srgbClr val="000000"/>
                </a:solidFill>
                <a:latin typeface="Times New Roman" pitchFamily="18" charset="0"/>
                <a:cs typeface="Times New Roman" pitchFamily="18" charset="0"/>
              </a:rPr>
              <a:t>n+1</a:t>
            </a:r>
            <a:r>
              <a:rPr lang="en-US" altLang="en-US" dirty="0">
                <a:solidFill>
                  <a:srgbClr val="000000"/>
                </a:solidFill>
                <a:latin typeface="Times New Roman" pitchFamily="18" charset="0"/>
                <a:cs typeface="Times New Roman" pitchFamily="18" charset="0"/>
              </a:rPr>
              <a:t>+6a</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=2 with initial condition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o</a:t>
            </a:r>
            <a:r>
              <a:rPr lang="en-US" altLang="en-US" baseline="-30000" dirty="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 1 and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Q5. Find the recurrence relation with initial condition for the following:   </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2, 10, 50, 250, …….</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Q6. Solve the recurrence relation y</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 Y</a:t>
            </a:r>
            <a:r>
              <a:rPr lang="en-US" altLang="en-US" baseline="-30000" dirty="0">
                <a:solidFill>
                  <a:srgbClr val="000000"/>
                </a:solidFill>
                <a:latin typeface="Times New Roman" pitchFamily="18" charset="0"/>
                <a:cs typeface="Times New Roman" pitchFamily="18" charset="0"/>
              </a:rPr>
              <a:t>n+1 </a:t>
            </a:r>
            <a:r>
              <a:rPr lang="en-US" altLang="en-US" dirty="0">
                <a:solidFill>
                  <a:srgbClr val="000000"/>
                </a:solidFill>
                <a:latin typeface="Times New Roman" pitchFamily="18" charset="0"/>
                <a:cs typeface="Times New Roman" pitchFamily="18" charset="0"/>
              </a:rPr>
              <a:t>- 2y</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=n</a:t>
            </a:r>
            <a:r>
              <a:rPr lang="en-US" altLang="en-US" baseline="30000" dirty="0">
                <a:solidFill>
                  <a:srgbClr val="000000"/>
                </a:solidFill>
                <a:latin typeface="Times New Roman" pitchFamily="18" charset="0"/>
                <a:cs typeface="Times New Roman" pitchFamily="18" charset="0"/>
              </a:rPr>
              <a:t>2</a:t>
            </a:r>
          </a:p>
          <a:p>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Q7. Define  Pigeonhole counting theory.</a:t>
            </a:r>
            <a:endParaRPr lang="en-US" altLang="en-US" dirty="0">
              <a:latin typeface="Times New Roman" pitchFamily="18" charset="0"/>
              <a:cs typeface="Times New Roman"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2CB39E-FDE5-4DE8-82C1-81A7F20FEF3D}"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164</a:t>
            </a:fld>
            <a:endParaRPr lang="en-US"/>
          </a:p>
        </p:txBody>
      </p:sp>
      <p:sp>
        <p:nvSpPr>
          <p:cNvPr id="7" name="Content Placeholder 2">
            <a:extLst>
              <a:ext uri="{FF2B5EF4-FFF2-40B4-BE49-F238E27FC236}">
                <a16:creationId xmlns:a16="http://schemas.microsoft.com/office/drawing/2014/main" id="{28AF9DAC-9409-4FB0-9EEB-09A8CD0472B7}"/>
              </a:ext>
            </a:extLst>
          </p:cNvPr>
          <p:cNvSpPr>
            <a:spLocks noGrp="1"/>
          </p:cNvSpPr>
          <p:nvPr>
            <p:ph idx="1"/>
          </p:nvPr>
        </p:nvSpPr>
        <p:spPr>
          <a:xfrm>
            <a:off x="457200" y="971550"/>
            <a:ext cx="8229600" cy="3623077"/>
          </a:xfrm>
        </p:spPr>
        <p:txBody>
          <a:bodyPr>
            <a:normAutofit fontScale="92500" lnSpcReduction="10000"/>
          </a:bodyPr>
          <a:lstStyle/>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Q1. Find the first four terms each of the following recurrence relation</a:t>
            </a:r>
            <a:endParaRPr lang="en-US" sz="1400" dirty="0">
              <a:latin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      </a:t>
            </a:r>
            <a:r>
              <a:rPr lang="en-US" sz="1400" dirty="0" err="1">
                <a:solidFill>
                  <a:srgbClr val="000000"/>
                </a:solidFill>
                <a:latin typeface="Times New Roman" pitchFamily="18" charset="0"/>
                <a:ea typeface="Times New Roman" pitchFamily="18" charset="0"/>
                <a:cs typeface="Times New Roman" pitchFamily="18" charset="0"/>
              </a:rPr>
              <a:t>a</a:t>
            </a:r>
            <a:r>
              <a:rPr lang="en-US" sz="1400" baseline="-30000" dirty="0" err="1">
                <a:solidFill>
                  <a:srgbClr val="000000"/>
                </a:solidFill>
                <a:latin typeface="Times New Roman" pitchFamily="18" charset="0"/>
                <a:ea typeface="Times New Roman" pitchFamily="18" charset="0"/>
                <a:cs typeface="Times New Roman" pitchFamily="18" charset="0"/>
              </a:rPr>
              <a:t>k</a:t>
            </a:r>
            <a:r>
              <a:rPr lang="en-US" sz="1400" dirty="0">
                <a:solidFill>
                  <a:srgbClr val="000000"/>
                </a:solidFill>
                <a:latin typeface="Times New Roman" pitchFamily="18" charset="0"/>
                <a:ea typeface="Times New Roman" pitchFamily="18" charset="0"/>
                <a:cs typeface="Times New Roman" pitchFamily="18" charset="0"/>
              </a:rPr>
              <a:t> = a</a:t>
            </a:r>
            <a:r>
              <a:rPr lang="en-US" sz="1400" baseline="-30000" dirty="0">
                <a:solidFill>
                  <a:srgbClr val="000000"/>
                </a:solidFill>
                <a:latin typeface="Times New Roman" pitchFamily="18" charset="0"/>
                <a:ea typeface="Times New Roman" pitchFamily="18" charset="0"/>
                <a:cs typeface="Times New Roman" pitchFamily="18" charset="0"/>
              </a:rPr>
              <a:t>K-1</a:t>
            </a:r>
            <a:r>
              <a:rPr lang="en-US" sz="1400" dirty="0">
                <a:solidFill>
                  <a:srgbClr val="000000"/>
                </a:solidFill>
                <a:latin typeface="Times New Roman" pitchFamily="18" charset="0"/>
                <a:ea typeface="Times New Roman" pitchFamily="18" charset="0"/>
                <a:cs typeface="Times New Roman" pitchFamily="18" charset="0"/>
              </a:rPr>
              <a:t>+ 3a</a:t>
            </a:r>
            <a:r>
              <a:rPr lang="en-US" sz="1400" baseline="-30000" dirty="0">
                <a:solidFill>
                  <a:srgbClr val="000000"/>
                </a:solidFill>
                <a:latin typeface="Times New Roman" pitchFamily="18" charset="0"/>
                <a:ea typeface="Times New Roman" pitchFamily="18" charset="0"/>
                <a:cs typeface="Times New Roman" pitchFamily="18" charset="0"/>
              </a:rPr>
              <a:t>K-2</a:t>
            </a:r>
            <a:r>
              <a:rPr lang="en-US" sz="1400" dirty="0">
                <a:solidFill>
                  <a:srgbClr val="000000"/>
                </a:solidFill>
                <a:latin typeface="Times New Roman" pitchFamily="18" charset="0"/>
                <a:ea typeface="Times New Roman" pitchFamily="18" charset="0"/>
                <a:cs typeface="Times New Roman" pitchFamily="18" charset="0"/>
              </a:rPr>
              <a:t> For all integers k &gt;= 2, a</a:t>
            </a:r>
            <a:r>
              <a:rPr lang="en-US" sz="1400" baseline="-30000" dirty="0">
                <a:solidFill>
                  <a:srgbClr val="000000"/>
                </a:solidFill>
                <a:latin typeface="Times New Roman" pitchFamily="18" charset="0"/>
                <a:ea typeface="Times New Roman" pitchFamily="18" charset="0"/>
                <a:cs typeface="Times New Roman" pitchFamily="18" charset="0"/>
              </a:rPr>
              <a:t>0 </a:t>
            </a:r>
            <a:r>
              <a:rPr lang="en-US" sz="1400" dirty="0">
                <a:solidFill>
                  <a:srgbClr val="000000"/>
                </a:solidFill>
                <a:latin typeface="Times New Roman" pitchFamily="18" charset="0"/>
                <a:ea typeface="Times New Roman" pitchFamily="18" charset="0"/>
                <a:cs typeface="Times New Roman" pitchFamily="18" charset="0"/>
              </a:rPr>
              <a:t>= 1, a</a:t>
            </a:r>
            <a:r>
              <a:rPr lang="en-US" sz="1400" baseline="-30000" dirty="0">
                <a:solidFill>
                  <a:srgbClr val="000000"/>
                </a:solidFill>
                <a:latin typeface="Times New Roman" pitchFamily="18" charset="0"/>
                <a:ea typeface="Times New Roman" pitchFamily="18" charset="0"/>
                <a:cs typeface="Times New Roman" pitchFamily="18" charset="0"/>
              </a:rPr>
              <a:t>1 </a:t>
            </a:r>
            <a:r>
              <a:rPr lang="en-US" sz="1400" dirty="0">
                <a:solidFill>
                  <a:srgbClr val="000000"/>
                </a:solidFill>
                <a:latin typeface="Times New Roman" pitchFamily="18" charset="0"/>
                <a:ea typeface="Times New Roman" pitchFamily="18" charset="0"/>
                <a:cs typeface="Times New Roman" pitchFamily="18" charset="0"/>
              </a:rPr>
              <a:t>= 2</a:t>
            </a:r>
            <a:r>
              <a:rPr lang="en-US" sz="1400" dirty="0">
                <a:latin typeface="Times New Roman" pitchFamily="18" charset="0"/>
                <a:ea typeface="Times New Roman" pitchFamily="18" charset="0"/>
                <a:cs typeface="Times New Roman" pitchFamily="18" charset="0"/>
              </a:rPr>
              <a:t>   </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Q2. Solve the recurrence relation 2a</a:t>
            </a:r>
            <a:r>
              <a:rPr lang="en-US" sz="1400" baseline="-30000" dirty="0">
                <a:solidFill>
                  <a:srgbClr val="000000"/>
                </a:solidFill>
                <a:latin typeface="Times New Roman" pitchFamily="18" charset="0"/>
                <a:ea typeface="Times New Roman" pitchFamily="18" charset="0"/>
                <a:cs typeface="Times New Roman" pitchFamily="18" charset="0"/>
              </a:rPr>
              <a:t>r</a:t>
            </a:r>
            <a:r>
              <a:rPr lang="en-US" sz="1400" dirty="0">
                <a:solidFill>
                  <a:srgbClr val="000000"/>
                </a:solidFill>
                <a:latin typeface="Times New Roman" pitchFamily="18" charset="0"/>
                <a:ea typeface="Times New Roman" pitchFamily="18" charset="0"/>
                <a:cs typeface="Times New Roman" pitchFamily="18" charset="0"/>
              </a:rPr>
              <a:t>-5a</a:t>
            </a:r>
            <a:r>
              <a:rPr lang="en-US" sz="1400" baseline="-30000" dirty="0">
                <a:solidFill>
                  <a:srgbClr val="000000"/>
                </a:solidFill>
                <a:latin typeface="Times New Roman" pitchFamily="18" charset="0"/>
                <a:ea typeface="Times New Roman" pitchFamily="18" charset="0"/>
                <a:cs typeface="Times New Roman" pitchFamily="18" charset="0"/>
              </a:rPr>
              <a:t>r-1</a:t>
            </a:r>
            <a:r>
              <a:rPr lang="en-US" sz="1400" dirty="0">
                <a:solidFill>
                  <a:srgbClr val="000000"/>
                </a:solidFill>
                <a:latin typeface="Times New Roman" pitchFamily="18" charset="0"/>
                <a:ea typeface="Times New Roman" pitchFamily="18" charset="0"/>
                <a:cs typeface="Times New Roman" pitchFamily="18" charset="0"/>
              </a:rPr>
              <a:t>+2a</a:t>
            </a:r>
            <a:r>
              <a:rPr lang="en-US" sz="1400" baseline="-30000" dirty="0">
                <a:solidFill>
                  <a:srgbClr val="000000"/>
                </a:solidFill>
                <a:latin typeface="Times New Roman" pitchFamily="18" charset="0"/>
                <a:ea typeface="Times New Roman" pitchFamily="18" charset="0"/>
                <a:cs typeface="Times New Roman" pitchFamily="18" charset="0"/>
              </a:rPr>
              <a:t>r-2 </a:t>
            </a:r>
            <a:r>
              <a:rPr lang="en-US" sz="1400" dirty="0">
                <a:solidFill>
                  <a:srgbClr val="000000"/>
                </a:solidFill>
                <a:latin typeface="Times New Roman" pitchFamily="18" charset="0"/>
                <a:ea typeface="Times New Roman" pitchFamily="18" charset="0"/>
                <a:cs typeface="Times New Roman" pitchFamily="18" charset="0"/>
              </a:rPr>
              <a:t>=0 then find the particular solution </a:t>
            </a:r>
            <a:r>
              <a:rPr lang="en-US" sz="1400" dirty="0" err="1">
                <a:solidFill>
                  <a:srgbClr val="000000"/>
                </a:solidFill>
                <a:latin typeface="Times New Roman" pitchFamily="18" charset="0"/>
                <a:ea typeface="Times New Roman" pitchFamily="18" charset="0"/>
                <a:cs typeface="Times New Roman" pitchFamily="18" charset="0"/>
              </a:rPr>
              <a:t>a</a:t>
            </a:r>
            <a:r>
              <a:rPr lang="en-US" sz="1400" baseline="-30000" dirty="0" err="1">
                <a:solidFill>
                  <a:srgbClr val="000000"/>
                </a:solidFill>
                <a:latin typeface="Times New Roman" pitchFamily="18" charset="0"/>
                <a:ea typeface="Times New Roman" pitchFamily="18" charset="0"/>
                <a:cs typeface="Times New Roman" pitchFamily="18" charset="0"/>
              </a:rPr>
              <a:t>o</a:t>
            </a:r>
            <a:r>
              <a:rPr lang="en-US" sz="1400" baseline="-30000" dirty="0">
                <a:solidFill>
                  <a:srgbClr val="000000"/>
                </a:solidFill>
                <a:latin typeface="Times New Roman" pitchFamily="18" charset="0"/>
                <a:ea typeface="Times New Roman" pitchFamily="18" charset="0"/>
                <a:cs typeface="Times New Roman" pitchFamily="18" charset="0"/>
              </a:rPr>
              <a:t> </a:t>
            </a:r>
            <a:r>
              <a:rPr lang="en-US" sz="1400" dirty="0">
                <a:solidFill>
                  <a:srgbClr val="000000"/>
                </a:solidFill>
                <a:latin typeface="Times New Roman" pitchFamily="18" charset="0"/>
                <a:ea typeface="Times New Roman" pitchFamily="18" charset="0"/>
                <a:cs typeface="Times New Roman" pitchFamily="18" charset="0"/>
              </a:rPr>
              <a:t>= 0 and a</a:t>
            </a:r>
            <a:r>
              <a:rPr lang="en-US" sz="1400" baseline="-30000" dirty="0">
                <a:solidFill>
                  <a:srgbClr val="000000"/>
                </a:solidFill>
                <a:latin typeface="Times New Roman" pitchFamily="18" charset="0"/>
                <a:ea typeface="Times New Roman" pitchFamily="18" charset="0"/>
                <a:cs typeface="Times New Roman" pitchFamily="18" charset="0"/>
              </a:rPr>
              <a:t>1 </a:t>
            </a:r>
            <a:r>
              <a:rPr lang="en-US" sz="1400" dirty="0">
                <a:solidFill>
                  <a:srgbClr val="000000"/>
                </a:solidFill>
                <a:latin typeface="Times New Roman" pitchFamily="18" charset="0"/>
                <a:ea typeface="Times New Roman" pitchFamily="18" charset="0"/>
                <a:cs typeface="Times New Roman" pitchFamily="18" charset="0"/>
              </a:rPr>
              <a:t>= 1</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Q3.  Find N if   P ( N, 4)  =  42 P (N, 2)</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Q4. Solve the recurrence relation y</a:t>
            </a:r>
            <a:r>
              <a:rPr lang="en-US" sz="1400" baseline="-30000" dirty="0">
                <a:solidFill>
                  <a:srgbClr val="000000"/>
                </a:solidFill>
                <a:latin typeface="Times New Roman" pitchFamily="18" charset="0"/>
                <a:ea typeface="Times New Roman" pitchFamily="18" charset="0"/>
                <a:cs typeface="Times New Roman" pitchFamily="18" charset="0"/>
              </a:rPr>
              <a:t>n+2 </a:t>
            </a:r>
            <a:r>
              <a:rPr lang="en-US" sz="1400" dirty="0">
                <a:solidFill>
                  <a:srgbClr val="000000"/>
                </a:solidFill>
                <a:latin typeface="Times New Roman" pitchFamily="18" charset="0"/>
                <a:ea typeface="Times New Roman" pitchFamily="18" charset="0"/>
                <a:cs typeface="Times New Roman" pitchFamily="18" charset="0"/>
              </a:rPr>
              <a:t>- Y</a:t>
            </a:r>
            <a:r>
              <a:rPr lang="en-US" sz="1400" baseline="-30000" dirty="0">
                <a:solidFill>
                  <a:srgbClr val="000000"/>
                </a:solidFill>
                <a:latin typeface="Times New Roman" pitchFamily="18" charset="0"/>
                <a:ea typeface="Times New Roman" pitchFamily="18" charset="0"/>
                <a:cs typeface="Times New Roman" pitchFamily="18" charset="0"/>
              </a:rPr>
              <a:t>n+1 </a:t>
            </a:r>
            <a:r>
              <a:rPr lang="en-US" sz="1400" dirty="0">
                <a:solidFill>
                  <a:srgbClr val="000000"/>
                </a:solidFill>
                <a:latin typeface="Times New Roman" pitchFamily="18" charset="0"/>
                <a:ea typeface="Times New Roman" pitchFamily="18" charset="0"/>
                <a:cs typeface="Times New Roman" pitchFamily="18" charset="0"/>
              </a:rPr>
              <a:t>- 2y</a:t>
            </a:r>
            <a:r>
              <a:rPr lang="en-US" sz="1400" baseline="-30000" dirty="0">
                <a:solidFill>
                  <a:srgbClr val="000000"/>
                </a:solidFill>
                <a:latin typeface="Times New Roman" pitchFamily="18" charset="0"/>
                <a:ea typeface="Times New Roman" pitchFamily="18" charset="0"/>
                <a:cs typeface="Times New Roman" pitchFamily="18" charset="0"/>
              </a:rPr>
              <a:t>n </a:t>
            </a:r>
            <a:r>
              <a:rPr lang="en-US" sz="1400" dirty="0">
                <a:solidFill>
                  <a:srgbClr val="000000"/>
                </a:solidFill>
                <a:latin typeface="Times New Roman" pitchFamily="18" charset="0"/>
                <a:ea typeface="Times New Roman" pitchFamily="18" charset="0"/>
                <a:cs typeface="Times New Roman" pitchFamily="18" charset="0"/>
              </a:rPr>
              <a:t>=n</a:t>
            </a:r>
            <a:r>
              <a:rPr lang="en-US" sz="1400" baseline="30000" dirty="0">
                <a:solidFill>
                  <a:srgbClr val="000000"/>
                </a:solidFill>
                <a:latin typeface="Times New Roman" pitchFamily="18" charset="0"/>
                <a:ea typeface="Times New Roman" pitchFamily="18" charset="0"/>
                <a:cs typeface="Times New Roman" pitchFamily="18" charset="0"/>
              </a:rPr>
              <a:t>2</a:t>
            </a:r>
            <a:r>
              <a:rPr lang="en-US" sz="1400" dirty="0">
                <a:solidFill>
                  <a:srgbClr val="000000"/>
                </a:solidFill>
                <a:latin typeface="Times New Roman" pitchFamily="18" charset="0"/>
                <a:ea typeface="Times New Roman" pitchFamily="18" charset="0"/>
                <a:cs typeface="Times New Roman" pitchFamily="18" charset="0"/>
              </a:rPr>
              <a:t> </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Q5. What are generating functions?</a:t>
            </a:r>
          </a:p>
          <a:p>
            <a:pPr marL="0" indent="0">
              <a:spcBef>
                <a:spcPct val="0"/>
              </a:spcBef>
              <a:buNone/>
              <a:defRPr/>
            </a:pPr>
            <a:endParaRPr lang="en-US" sz="1400" dirty="0">
              <a:solidFill>
                <a:srgbClr val="000000"/>
              </a:solidFill>
              <a:latin typeface="Times New Roman" pitchFamily="18" charset="0"/>
              <a:ea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Q6.If  </a:t>
            </a:r>
            <a:r>
              <a:rPr lang="en-US" sz="1400" baseline="30000" dirty="0">
                <a:solidFill>
                  <a:srgbClr val="000000"/>
                </a:solidFill>
                <a:latin typeface="Times New Roman" pitchFamily="18" charset="0"/>
                <a:ea typeface="Times New Roman" pitchFamily="18" charset="0"/>
                <a:cs typeface="Times New Roman" pitchFamily="18" charset="0"/>
              </a:rPr>
              <a:t>N</a:t>
            </a:r>
            <a:r>
              <a:rPr lang="en-US" sz="1400" dirty="0">
                <a:solidFill>
                  <a:srgbClr val="000000"/>
                </a:solidFill>
                <a:latin typeface="Times New Roman" pitchFamily="18" charset="0"/>
                <a:ea typeface="Times New Roman" pitchFamily="18" charset="0"/>
                <a:cs typeface="Times New Roman" pitchFamily="18" charset="0"/>
              </a:rPr>
              <a:t>C</a:t>
            </a:r>
            <a:r>
              <a:rPr lang="en-US" sz="1400" baseline="-30000" dirty="0">
                <a:solidFill>
                  <a:srgbClr val="000000"/>
                </a:solidFill>
                <a:latin typeface="Times New Roman" pitchFamily="18" charset="0"/>
                <a:ea typeface="Times New Roman" pitchFamily="18" charset="0"/>
                <a:cs typeface="Times New Roman" pitchFamily="18" charset="0"/>
              </a:rPr>
              <a:t>5</a:t>
            </a:r>
            <a:r>
              <a:rPr lang="en-US" sz="1400" dirty="0">
                <a:solidFill>
                  <a:srgbClr val="000000"/>
                </a:solidFill>
                <a:latin typeface="Times New Roman" pitchFamily="18" charset="0"/>
                <a:ea typeface="Times New Roman" pitchFamily="18" charset="0"/>
                <a:cs typeface="Times New Roman" pitchFamily="18" charset="0"/>
              </a:rPr>
              <a:t> = 20 </a:t>
            </a:r>
            <a:r>
              <a:rPr lang="en-US" sz="1400" baseline="30000" dirty="0">
                <a:solidFill>
                  <a:srgbClr val="000000"/>
                </a:solidFill>
                <a:latin typeface="Times New Roman" pitchFamily="18" charset="0"/>
                <a:ea typeface="Times New Roman" pitchFamily="18" charset="0"/>
                <a:cs typeface="Times New Roman" pitchFamily="18" charset="0"/>
              </a:rPr>
              <a:t>N</a:t>
            </a:r>
            <a:r>
              <a:rPr lang="en-US" sz="1400" dirty="0">
                <a:solidFill>
                  <a:srgbClr val="000000"/>
                </a:solidFill>
                <a:latin typeface="Times New Roman" pitchFamily="18" charset="0"/>
                <a:ea typeface="Times New Roman" pitchFamily="18" charset="0"/>
                <a:cs typeface="Times New Roman" pitchFamily="18" charset="0"/>
              </a:rPr>
              <a:t>C</a:t>
            </a:r>
            <a:r>
              <a:rPr lang="en-US" sz="1400" baseline="-30000" dirty="0">
                <a:solidFill>
                  <a:srgbClr val="000000"/>
                </a:solidFill>
                <a:latin typeface="Times New Roman" pitchFamily="18" charset="0"/>
                <a:ea typeface="Times New Roman" pitchFamily="18" charset="0"/>
                <a:cs typeface="Times New Roman" pitchFamily="18" charset="0"/>
              </a:rPr>
              <a:t>4</a:t>
            </a:r>
            <a:r>
              <a:rPr lang="en-US" sz="1400" dirty="0">
                <a:solidFill>
                  <a:srgbClr val="000000"/>
                </a:solidFill>
                <a:latin typeface="Times New Roman" pitchFamily="18" charset="0"/>
                <a:ea typeface="Times New Roman" pitchFamily="18" charset="0"/>
                <a:cs typeface="Times New Roman" pitchFamily="18" charset="0"/>
              </a:rPr>
              <a:t>, find N?</a:t>
            </a:r>
          </a:p>
          <a:p>
            <a:pPr marL="0" indent="0">
              <a:spcBef>
                <a:spcPct val="0"/>
              </a:spcBef>
              <a:buNone/>
              <a:defRPr/>
            </a:pPr>
            <a:endParaRPr lang="en-US" sz="1400" dirty="0">
              <a:solidFill>
                <a:srgbClr val="000000"/>
              </a:solidFill>
              <a:latin typeface="Times New Roman" pitchFamily="18" charset="0"/>
              <a:ea typeface="Times New Roman" pitchFamily="18" charset="0"/>
              <a:cs typeface="Times New Roman" pitchFamily="18" charset="0"/>
            </a:endParaRPr>
          </a:p>
          <a:p>
            <a:pPr marL="0" indent="0">
              <a:spcBef>
                <a:spcPct val="0"/>
              </a:spcBef>
              <a:buNone/>
              <a:defRPr/>
            </a:pPr>
            <a:r>
              <a:rPr lang="en-US" sz="1400" dirty="0">
                <a:solidFill>
                  <a:srgbClr val="000000"/>
                </a:solidFill>
                <a:latin typeface="Times New Roman" pitchFamily="18" charset="0"/>
                <a:cs typeface="Times New Roman" pitchFamily="18" charset="0"/>
              </a:rPr>
              <a:t>Q7. </a:t>
            </a:r>
            <a:r>
              <a:rPr lang="en-US" sz="1400" dirty="0">
                <a:latin typeface="Times New Roman" pitchFamily="18" charset="0"/>
                <a:cs typeface="Times New Roman" pitchFamily="18" charset="0"/>
              </a:rPr>
              <a:t>Define Pigeon hole principle.</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latin typeface="Times New Roman" pitchFamily="18" charset="0"/>
                <a:cs typeface="Times New Roman" pitchFamily="18" charset="0"/>
              </a:rPr>
              <a:t>Q8. Define planar graph. Prove that for any connected planar graph, v – e+ r = 2 Where v, e, r is the number of vertices, edges, and regions of the graph respectively.</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latin typeface="Times New Roman" pitchFamily="18" charset="0"/>
                <a:cs typeface="Times New Roman" pitchFamily="18" charset="0"/>
              </a:rPr>
              <a:t>Q9. What are various Proof techniques? Explain with example.</a:t>
            </a:r>
          </a:p>
          <a:p>
            <a:pPr eaLnBrk="1" hangingPunct="1">
              <a:buFont typeface="Arial" charset="0"/>
              <a:buChar char="•"/>
              <a:defRPr/>
            </a:pPr>
            <a:endParaRPr lang="en-US" sz="1400" dirty="0">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id="{87CB468A-4DCA-410F-8C40-3794CA5E023A}"/>
              </a:ext>
            </a:extLst>
          </p:cNvPr>
          <p:cNvSpPr txBox="1">
            <a:spLocks noGrp="1"/>
          </p:cNvSpPr>
          <p:nvPr>
            <p:ph type="title"/>
          </p:nvPr>
        </p:nvSpPr>
        <p:spPr bwMode="auto">
          <a:xfrm>
            <a:off x="1295400" y="-19050"/>
            <a:ext cx="7848600" cy="6127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Old Question Papers</a:t>
            </a:r>
            <a:endParaRPr lang="en-US" sz="1800" dirty="0">
              <a:solidFill>
                <a:schemeClr val="dk1"/>
              </a:solidFill>
              <a:latin typeface="Times New Roman" pitchFamily="18" charset="0"/>
              <a:ea typeface="ＭＳ Ｐゴシック"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E2B928-FF37-4349-8FCB-5AADC64CE4E0}"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165</a:t>
            </a:fld>
            <a:endParaRPr lang="en-US"/>
          </a:p>
        </p:txBody>
      </p:sp>
      <p:sp>
        <p:nvSpPr>
          <p:cNvPr id="7" name="Content Placeholder 2">
            <a:extLst>
              <a:ext uri="{FF2B5EF4-FFF2-40B4-BE49-F238E27FC236}">
                <a16:creationId xmlns:a16="http://schemas.microsoft.com/office/drawing/2014/main" id="{28AF9DAC-9409-4FB0-9EEB-09A8CD0472B7}"/>
              </a:ext>
            </a:extLst>
          </p:cNvPr>
          <p:cNvSpPr>
            <a:spLocks noGrp="1"/>
          </p:cNvSpPr>
          <p:nvPr>
            <p:ph idx="1"/>
          </p:nvPr>
        </p:nvSpPr>
        <p:spPr>
          <a:xfrm>
            <a:off x="762000" y="977477"/>
            <a:ext cx="8054579" cy="3804073"/>
          </a:xfrm>
        </p:spPr>
        <p:txBody>
          <a:bodyPr>
            <a:normAutofit/>
          </a:bodyPr>
          <a:lstStyle/>
          <a:p>
            <a:pPr marL="0" indent="0">
              <a:spcBef>
                <a:spcPct val="0"/>
              </a:spcBef>
              <a:buNone/>
              <a:defRPr/>
            </a:pPr>
            <a:r>
              <a:rPr lang="en-US" sz="1400" dirty="0">
                <a:solidFill>
                  <a:srgbClr val="000000"/>
                </a:solidFill>
                <a:latin typeface="Times New Roman" pitchFamily="18" charset="0"/>
                <a:ea typeface="Times New Roman" pitchFamily="18" charset="0"/>
                <a:cs typeface="Times New Roman" pitchFamily="18" charset="0"/>
              </a:rPr>
              <a:t>Q10. </a:t>
            </a:r>
            <a:r>
              <a:rPr lang="en-US" sz="1400" dirty="0">
                <a:latin typeface="Times New Roman" pitchFamily="18" charset="0"/>
                <a:cs typeface="Times New Roman" pitchFamily="18" charset="0"/>
              </a:rPr>
              <a:t>A collection of 10 electric bulbs contain 3 defective ones </a:t>
            </a:r>
          </a:p>
          <a:p>
            <a:pPr marL="385763" indent="-385763">
              <a:spcBef>
                <a:spcPct val="0"/>
              </a:spcBef>
              <a:buFont typeface="Arial" charset="0"/>
              <a:buAutoNum type="romanLcParenBoth"/>
              <a:defRPr/>
            </a:pPr>
            <a:r>
              <a:rPr lang="en-US" sz="1400" dirty="0">
                <a:latin typeface="Times New Roman" pitchFamily="18" charset="0"/>
                <a:cs typeface="Times New Roman" pitchFamily="18" charset="0"/>
              </a:rPr>
              <a:t>In how many ways can a sample of four bulbs be selected? 	</a:t>
            </a:r>
          </a:p>
          <a:p>
            <a:pPr marL="385763" indent="-385763">
              <a:spcBef>
                <a:spcPct val="0"/>
              </a:spcBef>
              <a:buFont typeface="Arial" charset="0"/>
              <a:buAutoNum type="romanLcParenBoth"/>
              <a:defRPr/>
            </a:pPr>
            <a:r>
              <a:rPr lang="en-US" sz="1400" dirty="0">
                <a:latin typeface="Times New Roman" pitchFamily="18" charset="0"/>
                <a:cs typeface="Times New Roman" pitchFamily="18" charset="0"/>
              </a:rPr>
              <a:t>In how many ways can a sample of 4 bulbs be selected which contain 2 good bulbs and 2 defective ones?	</a:t>
            </a:r>
          </a:p>
          <a:p>
            <a:pPr marL="385763" indent="-385763">
              <a:spcBef>
                <a:spcPct val="0"/>
              </a:spcBef>
              <a:buFont typeface="Arial" charset="0"/>
              <a:buAutoNum type="romanLcParenBoth"/>
              <a:defRPr/>
            </a:pPr>
            <a:r>
              <a:rPr lang="en-US" sz="1400" dirty="0">
                <a:latin typeface="Times New Roman" pitchFamily="18" charset="0"/>
                <a:cs typeface="Times New Roman" pitchFamily="18" charset="0"/>
              </a:rPr>
              <a:t>In how many ways can a sample of 4 bulbs be selected so that either the sample contains 3 good ones and 1 defectives ones or 1 good and 3 defectives ones?</a:t>
            </a:r>
          </a:p>
          <a:p>
            <a:pPr marL="385763" indent="-385763">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latin typeface="Times New Roman" pitchFamily="18" charset="0"/>
                <a:cs typeface="Times New Roman" pitchFamily="18" charset="0"/>
              </a:rPr>
              <a:t>Q11.  What are different ways to represent a graph. Define Euler circuit and Euler graph. Give necessary and sufficient conditions for Euler circuits and paths. </a:t>
            </a: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r>
              <a:rPr lang="en-US" sz="1400" dirty="0">
                <a:latin typeface="Times New Roman" pitchFamily="18" charset="0"/>
                <a:cs typeface="Times New Roman" pitchFamily="18" charset="0"/>
              </a:rPr>
              <a:t>Q12. Suppose that a valid codeword is an n-digit number in decimal notation containing an even number of 0’s. Let an denote the number of valid codewords of length n satisfying the recurrence relation an = 8an−1 + 10n−1 and the initial condition a1 = 9. Use generating functions to find an explicit formula for an.</a:t>
            </a:r>
          </a:p>
          <a:p>
            <a:pPr marL="0" indent="0">
              <a:spcBef>
                <a:spcPct val="0"/>
              </a:spcBef>
              <a:buNone/>
              <a:defRPr/>
            </a:pPr>
            <a:endParaRPr lang="en-US" sz="1400" dirty="0">
              <a:latin typeface="Times New Roman" pitchFamily="18" charset="0"/>
              <a:cs typeface="Times New Roman" pitchFamily="18" charset="0"/>
            </a:endParaRPr>
          </a:p>
          <a:p>
            <a:pPr>
              <a:buFont typeface="Arial" charset="0"/>
              <a:buNone/>
            </a:pPr>
            <a:r>
              <a:rPr lang="en-US" sz="1400" dirty="0">
                <a:latin typeface="Times New Roman" pitchFamily="18" charset="0"/>
                <a:cs typeface="Times New Roman" pitchFamily="18" charset="0"/>
              </a:rPr>
              <a:t>For more  Previous year Question papers:</a:t>
            </a:r>
          </a:p>
          <a:p>
            <a:pPr>
              <a:buNone/>
            </a:pPr>
            <a:r>
              <a:rPr lang="en-US" sz="1400" dirty="0">
                <a:latin typeface="Times New Roman" pitchFamily="18" charset="0"/>
                <a:cs typeface="Times New Roman" pitchFamily="18" charset="0"/>
                <a:hlinkClick r:id="rId2"/>
              </a:rPr>
              <a:t>https://drive.google.com/drive/folders/1xmt08wjuxu71WAmO9Gxj2iDQ0lQf-so1</a:t>
            </a:r>
            <a:endParaRPr lang="en-US" sz="1400" dirty="0">
              <a:latin typeface="Times New Roman" pitchFamily="18" charset="0"/>
              <a:cs typeface="Times New Roman" pitchFamily="18" charset="0"/>
            </a:endParaRPr>
          </a:p>
          <a:p>
            <a:pPr marL="0" indent="0">
              <a:spcBef>
                <a:spcPct val="0"/>
              </a:spcBef>
              <a:buNone/>
              <a:defRPr/>
            </a:pPr>
            <a:endParaRPr lang="en-US" sz="1400" dirty="0">
              <a:latin typeface="Times New Roman" pitchFamily="18" charset="0"/>
              <a:cs typeface="Times New Roman" pitchFamily="18" charset="0"/>
            </a:endParaRPr>
          </a:p>
          <a:p>
            <a:pPr marL="0" indent="0">
              <a:spcBef>
                <a:spcPct val="0"/>
              </a:spcBef>
              <a:buNone/>
              <a:defRPr/>
            </a:pPr>
            <a:endParaRPr lang="en-US" sz="1400" dirty="0">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id="{87CB468A-4DCA-410F-8C40-3794CA5E023A}"/>
              </a:ext>
            </a:extLst>
          </p:cNvPr>
          <p:cNvSpPr txBox="1">
            <a:spLocks noGrp="1"/>
          </p:cNvSpPr>
          <p:nvPr>
            <p:ph type="title"/>
          </p:nvPr>
        </p:nvSpPr>
        <p:spPr bwMode="auto">
          <a:xfrm>
            <a:off x="1600200" y="-19050"/>
            <a:ext cx="7543800" cy="6127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Old Question Papers</a:t>
            </a:r>
            <a:endParaRPr lang="en-US" sz="1800" dirty="0">
              <a:solidFill>
                <a:schemeClr val="dk1"/>
              </a:solidFill>
              <a:latin typeface="Times New Roman" pitchFamily="18" charset="0"/>
              <a:ea typeface="ＭＳ Ｐゴシック" charset="0"/>
              <a:cs typeface="Times New Roman" pitchFamily="18" charset="0"/>
            </a:endParaRPr>
          </a:p>
        </p:txBody>
      </p:sp>
      <p:pic>
        <p:nvPicPr>
          <p:cNvPr id="9" name="Picture 2"/>
          <p:cNvPicPr>
            <a:picLocks noChangeAspect="1" noChangeArrowheads="1"/>
          </p:cNvPicPr>
          <p:nvPr/>
        </p:nvPicPr>
        <p:blipFill>
          <a:blip r:embed="rId3" cstate="print"/>
          <a:srcRect/>
          <a:stretch>
            <a:fillRect/>
          </a:stretch>
        </p:blipFill>
        <p:spPr bwMode="auto">
          <a:xfrm>
            <a:off x="0" y="1"/>
            <a:ext cx="1447800" cy="613172"/>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D4424-6468-4F82-8CA4-3ADFB26C5967}"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166</a:t>
            </a:fld>
            <a:endParaRPr lang="en-US"/>
          </a:p>
        </p:txBody>
      </p:sp>
      <p:sp>
        <p:nvSpPr>
          <p:cNvPr id="8" name="Rectangle 8"/>
          <p:cNvSpPr>
            <a:spLocks noChangeArrowheads="1"/>
          </p:cNvSpPr>
          <p:nvPr/>
        </p:nvSpPr>
        <p:spPr bwMode="auto">
          <a:xfrm>
            <a:off x="609600" y="785001"/>
            <a:ext cx="8153400" cy="3516347"/>
          </a:xfrm>
          <a:prstGeom prst="rect">
            <a:avLst/>
          </a:prstGeom>
          <a:noFill/>
          <a:ln w="9525">
            <a:noFill/>
            <a:miter lim="800000"/>
            <a:headEnd/>
            <a:tailEnd/>
          </a:ln>
        </p:spPr>
        <p:txBody>
          <a:bodyPr wrap="square" lIns="68580" tIns="34290" rIns="68580" bIns="34290" anchor="ctr">
            <a:spAutoFit/>
          </a:bodyPr>
          <a:lstStyle/>
          <a:p>
            <a:r>
              <a:rPr lang="en-US" altLang="en-US" dirty="0">
                <a:solidFill>
                  <a:srgbClr val="000000"/>
                </a:solidFill>
                <a:latin typeface="Times New Roman" pitchFamily="18" charset="0"/>
                <a:cs typeface="Times New Roman" pitchFamily="18" charset="0"/>
              </a:rPr>
              <a:t>Q1. Find the first four terms each of the following recurrence relation</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k</a:t>
            </a:r>
            <a:r>
              <a:rPr lang="en-US" altLang="en-US" dirty="0">
                <a:solidFill>
                  <a:srgbClr val="000000"/>
                </a:solidFill>
                <a:latin typeface="Times New Roman" pitchFamily="18" charset="0"/>
                <a:cs typeface="Times New Roman" pitchFamily="18" charset="0"/>
              </a:rPr>
              <a:t> = a</a:t>
            </a:r>
            <a:r>
              <a:rPr lang="en-US" altLang="en-US" baseline="-30000" dirty="0">
                <a:solidFill>
                  <a:srgbClr val="000000"/>
                </a:solidFill>
                <a:latin typeface="Times New Roman" pitchFamily="18" charset="0"/>
                <a:cs typeface="Times New Roman" pitchFamily="18" charset="0"/>
              </a:rPr>
              <a:t>K-1</a:t>
            </a:r>
            <a:r>
              <a:rPr lang="en-US" altLang="en-US" dirty="0">
                <a:solidFill>
                  <a:srgbClr val="000000"/>
                </a:solidFill>
                <a:latin typeface="Times New Roman" pitchFamily="18" charset="0"/>
                <a:cs typeface="Times New Roman" pitchFamily="18" charset="0"/>
              </a:rPr>
              <a:t>+ 3a</a:t>
            </a:r>
            <a:r>
              <a:rPr lang="en-US" altLang="en-US" baseline="-30000" dirty="0">
                <a:solidFill>
                  <a:srgbClr val="000000"/>
                </a:solidFill>
                <a:latin typeface="Times New Roman" pitchFamily="18" charset="0"/>
                <a:cs typeface="Times New Roman" pitchFamily="18" charset="0"/>
              </a:rPr>
              <a:t>K-2</a:t>
            </a:r>
            <a:r>
              <a:rPr lang="en-US" altLang="en-US" dirty="0">
                <a:solidFill>
                  <a:srgbClr val="000000"/>
                </a:solidFill>
                <a:latin typeface="Times New Roman" pitchFamily="18" charset="0"/>
                <a:cs typeface="Times New Roman" pitchFamily="18" charset="0"/>
              </a:rPr>
              <a:t> For all integers k &gt;= 2, a</a:t>
            </a:r>
            <a:r>
              <a:rPr lang="en-US" altLang="en-US" baseline="-30000" dirty="0">
                <a:solidFill>
                  <a:srgbClr val="000000"/>
                </a:solidFill>
                <a:latin typeface="Times New Roman" pitchFamily="18" charset="0"/>
                <a:cs typeface="Times New Roman" pitchFamily="18" charset="0"/>
              </a:rPr>
              <a:t>0 </a:t>
            </a:r>
            <a:r>
              <a:rPr lang="en-US" altLang="en-US" dirty="0">
                <a:solidFill>
                  <a:srgbClr val="000000"/>
                </a:solidFill>
                <a:latin typeface="Times New Roman" pitchFamily="18" charset="0"/>
                <a:cs typeface="Times New Roman" pitchFamily="18" charset="0"/>
              </a:rPr>
              <a:t>= 1,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2</a:t>
            </a:r>
            <a:r>
              <a:rPr lang="en-US" altLang="en-US" dirty="0">
                <a:latin typeface="Times New Roman" pitchFamily="18" charset="0"/>
                <a:cs typeface="Times New Roman" pitchFamily="18" charset="0"/>
              </a:rPr>
              <a:t>   </a:t>
            </a:r>
          </a:p>
          <a:p>
            <a:r>
              <a:rPr lang="en-US" altLang="en-US" dirty="0">
                <a:solidFill>
                  <a:srgbClr val="000000"/>
                </a:solidFill>
                <a:latin typeface="Times New Roman" pitchFamily="18" charset="0"/>
                <a:cs typeface="Times New Roman" pitchFamily="18" charset="0"/>
              </a:rPr>
              <a:t>Q2. Solve the recurrence relation 2a</a:t>
            </a:r>
            <a:r>
              <a:rPr lang="en-US" altLang="en-US" baseline="-30000" dirty="0">
                <a:solidFill>
                  <a:srgbClr val="000000"/>
                </a:solidFill>
                <a:latin typeface="Times New Roman" pitchFamily="18" charset="0"/>
                <a:cs typeface="Times New Roman" pitchFamily="18" charset="0"/>
              </a:rPr>
              <a:t>r</a:t>
            </a:r>
            <a:r>
              <a:rPr lang="en-US" altLang="en-US" dirty="0">
                <a:solidFill>
                  <a:srgbClr val="000000"/>
                </a:solidFill>
                <a:latin typeface="Times New Roman" pitchFamily="18" charset="0"/>
                <a:cs typeface="Times New Roman" pitchFamily="18" charset="0"/>
              </a:rPr>
              <a:t>-5a</a:t>
            </a:r>
            <a:r>
              <a:rPr lang="en-US" altLang="en-US" baseline="-30000" dirty="0">
                <a:solidFill>
                  <a:srgbClr val="000000"/>
                </a:solidFill>
                <a:latin typeface="Times New Roman" pitchFamily="18" charset="0"/>
                <a:cs typeface="Times New Roman" pitchFamily="18" charset="0"/>
              </a:rPr>
              <a:t>r-1</a:t>
            </a:r>
            <a:r>
              <a:rPr lang="en-US" altLang="en-US" dirty="0">
                <a:solidFill>
                  <a:srgbClr val="000000"/>
                </a:solidFill>
                <a:latin typeface="Times New Roman" pitchFamily="18" charset="0"/>
                <a:cs typeface="Times New Roman" pitchFamily="18" charset="0"/>
              </a:rPr>
              <a:t>+2a</a:t>
            </a:r>
            <a:r>
              <a:rPr lang="en-US" altLang="en-US" baseline="-30000" dirty="0">
                <a:solidFill>
                  <a:srgbClr val="000000"/>
                </a:solidFill>
                <a:latin typeface="Times New Roman" pitchFamily="18" charset="0"/>
                <a:cs typeface="Times New Roman" pitchFamily="18" charset="0"/>
              </a:rPr>
              <a:t>r-2 </a:t>
            </a:r>
            <a:r>
              <a:rPr lang="en-US" altLang="en-US" dirty="0">
                <a:solidFill>
                  <a:srgbClr val="000000"/>
                </a:solidFill>
                <a:latin typeface="Times New Roman" pitchFamily="18" charset="0"/>
                <a:cs typeface="Times New Roman" pitchFamily="18" charset="0"/>
              </a:rPr>
              <a:t>=0 then find the particular solution </a:t>
            </a:r>
            <a:r>
              <a:rPr lang="en-US" altLang="en-US" dirty="0" err="1">
                <a:solidFill>
                  <a:srgbClr val="000000"/>
                </a:solidFill>
                <a:latin typeface="Times New Roman" pitchFamily="18" charset="0"/>
                <a:cs typeface="Times New Roman" pitchFamily="18" charset="0"/>
              </a:rPr>
              <a:t>a</a:t>
            </a:r>
            <a:r>
              <a:rPr lang="en-US" altLang="en-US" baseline="-30000" dirty="0" err="1">
                <a:solidFill>
                  <a:srgbClr val="000000"/>
                </a:solidFill>
                <a:latin typeface="Times New Roman" pitchFamily="18" charset="0"/>
                <a:cs typeface="Times New Roman" pitchFamily="18" charset="0"/>
              </a:rPr>
              <a:t>o</a:t>
            </a:r>
            <a:r>
              <a:rPr lang="en-US" altLang="en-US" baseline="-30000" dirty="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 0 and a</a:t>
            </a:r>
            <a:r>
              <a:rPr lang="en-US" altLang="en-US" baseline="-30000" dirty="0">
                <a:solidFill>
                  <a:srgbClr val="000000"/>
                </a:solidFill>
                <a:latin typeface="Times New Roman" pitchFamily="18" charset="0"/>
                <a:cs typeface="Times New Roman" pitchFamily="18" charset="0"/>
              </a:rPr>
              <a:t>1 </a:t>
            </a:r>
            <a:r>
              <a:rPr lang="en-US" altLang="en-US" dirty="0">
                <a:solidFill>
                  <a:srgbClr val="000000"/>
                </a:solidFill>
                <a:latin typeface="Times New Roman" pitchFamily="18" charset="0"/>
                <a:cs typeface="Times New Roman" pitchFamily="18" charset="0"/>
              </a:rPr>
              <a:t>= 1</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Q3. Find N if   P ( N, 4)  =  42 P (N, 2)</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Q4. Solve the recurrence relation y</a:t>
            </a:r>
            <a:r>
              <a:rPr lang="en-US" altLang="en-US" baseline="-30000" dirty="0">
                <a:solidFill>
                  <a:srgbClr val="000000"/>
                </a:solidFill>
                <a:latin typeface="Times New Roman" pitchFamily="18" charset="0"/>
                <a:cs typeface="Times New Roman" pitchFamily="18" charset="0"/>
              </a:rPr>
              <a:t>n+2 </a:t>
            </a:r>
            <a:r>
              <a:rPr lang="en-US" altLang="en-US" dirty="0">
                <a:solidFill>
                  <a:srgbClr val="000000"/>
                </a:solidFill>
                <a:latin typeface="Times New Roman" pitchFamily="18" charset="0"/>
                <a:cs typeface="Times New Roman" pitchFamily="18" charset="0"/>
              </a:rPr>
              <a:t>- Y</a:t>
            </a:r>
            <a:r>
              <a:rPr lang="en-US" altLang="en-US" baseline="-30000" dirty="0">
                <a:solidFill>
                  <a:srgbClr val="000000"/>
                </a:solidFill>
                <a:latin typeface="Times New Roman" pitchFamily="18" charset="0"/>
                <a:cs typeface="Times New Roman" pitchFamily="18" charset="0"/>
              </a:rPr>
              <a:t>n+1 </a:t>
            </a:r>
            <a:r>
              <a:rPr lang="en-US" altLang="en-US" dirty="0">
                <a:solidFill>
                  <a:srgbClr val="000000"/>
                </a:solidFill>
                <a:latin typeface="Times New Roman" pitchFamily="18" charset="0"/>
                <a:cs typeface="Times New Roman" pitchFamily="18" charset="0"/>
              </a:rPr>
              <a:t>- 2y</a:t>
            </a:r>
            <a:r>
              <a:rPr lang="en-US" altLang="en-US" baseline="-30000" dirty="0">
                <a:solidFill>
                  <a:srgbClr val="000000"/>
                </a:solidFill>
                <a:latin typeface="Times New Roman" pitchFamily="18" charset="0"/>
                <a:cs typeface="Times New Roman" pitchFamily="18" charset="0"/>
              </a:rPr>
              <a:t>n </a:t>
            </a:r>
            <a:r>
              <a:rPr lang="en-US" altLang="en-US" dirty="0">
                <a:solidFill>
                  <a:srgbClr val="000000"/>
                </a:solidFill>
                <a:latin typeface="Times New Roman" pitchFamily="18" charset="0"/>
                <a:cs typeface="Times New Roman" pitchFamily="18" charset="0"/>
              </a:rPr>
              <a:t>=n</a:t>
            </a:r>
            <a:r>
              <a:rPr lang="en-US" altLang="en-US" baseline="30000" dirty="0">
                <a:solidFill>
                  <a:srgbClr val="000000"/>
                </a:solidFill>
                <a:latin typeface="Times New Roman" pitchFamily="18" charset="0"/>
                <a:cs typeface="Times New Roman" pitchFamily="18" charset="0"/>
              </a:rPr>
              <a:t>2</a:t>
            </a:r>
            <a:r>
              <a:rPr lang="en-US" altLang="en-US" dirty="0">
                <a:solidFill>
                  <a:srgbClr val="000000"/>
                </a:solidFill>
                <a:latin typeface="Times New Roman" pitchFamily="18" charset="0"/>
                <a:cs typeface="Times New Roman" pitchFamily="18" charset="0"/>
              </a:rPr>
              <a:t> </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Q5. Construct a binary tree from the given two Travels</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In order         1, 2, 3, 4, 5, 6, 7, 8, 9, 10, 11</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Post order	 1, 4, 3, 2, 6, 8, 9, 11, 10, 7, 5</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Q6. If  </a:t>
            </a:r>
            <a:r>
              <a:rPr lang="en-US" altLang="en-US" baseline="30000" dirty="0">
                <a:solidFill>
                  <a:srgbClr val="000000"/>
                </a:solidFill>
                <a:latin typeface="Times New Roman" pitchFamily="18" charset="0"/>
                <a:cs typeface="Times New Roman" pitchFamily="18" charset="0"/>
              </a:rPr>
              <a:t>N</a:t>
            </a:r>
            <a:r>
              <a:rPr lang="en-US" altLang="en-US" dirty="0">
                <a:solidFill>
                  <a:srgbClr val="000000"/>
                </a:solidFill>
                <a:latin typeface="Times New Roman" pitchFamily="18" charset="0"/>
                <a:cs typeface="Times New Roman" pitchFamily="18" charset="0"/>
              </a:rPr>
              <a:t>C</a:t>
            </a:r>
            <a:r>
              <a:rPr lang="en-US" altLang="en-US" baseline="-30000" dirty="0">
                <a:solidFill>
                  <a:srgbClr val="000000"/>
                </a:solidFill>
                <a:latin typeface="Times New Roman" pitchFamily="18" charset="0"/>
                <a:cs typeface="Times New Roman" pitchFamily="18" charset="0"/>
              </a:rPr>
              <a:t>5</a:t>
            </a:r>
            <a:r>
              <a:rPr lang="en-US" altLang="en-US" dirty="0">
                <a:solidFill>
                  <a:srgbClr val="000000"/>
                </a:solidFill>
                <a:latin typeface="Times New Roman" pitchFamily="18" charset="0"/>
                <a:cs typeface="Times New Roman" pitchFamily="18" charset="0"/>
              </a:rPr>
              <a:t> = 20 </a:t>
            </a:r>
            <a:r>
              <a:rPr lang="en-US" altLang="en-US" baseline="30000" dirty="0">
                <a:solidFill>
                  <a:srgbClr val="000000"/>
                </a:solidFill>
                <a:latin typeface="Times New Roman" pitchFamily="18" charset="0"/>
                <a:cs typeface="Times New Roman" pitchFamily="18" charset="0"/>
              </a:rPr>
              <a:t>N</a:t>
            </a:r>
            <a:r>
              <a:rPr lang="en-US" altLang="en-US" dirty="0">
                <a:solidFill>
                  <a:srgbClr val="000000"/>
                </a:solidFill>
                <a:latin typeface="Times New Roman" pitchFamily="18" charset="0"/>
                <a:cs typeface="Times New Roman" pitchFamily="18" charset="0"/>
              </a:rPr>
              <a:t>C</a:t>
            </a:r>
            <a:r>
              <a:rPr lang="en-US" altLang="en-US" baseline="-30000" dirty="0">
                <a:solidFill>
                  <a:srgbClr val="000000"/>
                </a:solidFill>
                <a:latin typeface="Times New Roman" pitchFamily="18" charset="0"/>
                <a:cs typeface="Times New Roman" pitchFamily="18" charset="0"/>
              </a:rPr>
              <a:t>4</a:t>
            </a:r>
            <a:r>
              <a:rPr lang="en-US" altLang="en-US" dirty="0">
                <a:solidFill>
                  <a:srgbClr val="000000"/>
                </a:solidFill>
                <a:latin typeface="Times New Roman" pitchFamily="18" charset="0"/>
                <a:cs typeface="Times New Roman" pitchFamily="18" charset="0"/>
              </a:rPr>
              <a:t>, find N</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Q7. Find the recurrence relation with initial condition for the following</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      1, 1, 3, 5, 8. 13. 21, …..</a:t>
            </a:r>
            <a:endParaRPr lang="en-US" altLang="en-US" dirty="0">
              <a:latin typeface="Times New Roman" pitchFamily="18" charset="0"/>
              <a:cs typeface="Times New Roman" pitchFamily="18" charset="0"/>
            </a:endParaRPr>
          </a:p>
          <a:p>
            <a:r>
              <a:rPr lang="en-US" altLang="en-US" dirty="0">
                <a:solidFill>
                  <a:srgbClr val="000000"/>
                </a:solidFill>
                <a:latin typeface="Times New Roman" pitchFamily="18" charset="0"/>
                <a:cs typeface="Times New Roman" pitchFamily="18" charset="0"/>
              </a:rPr>
              <a:t>Q8. Define Pigeon hole Principle.</a:t>
            </a:r>
          </a:p>
          <a:p>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Q9. Prove that by mathematical induction 			</a:t>
            </a:r>
            <a:b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	8+88+888+…..88888…8(n digits)=8(10</a:t>
            </a:r>
            <a:r>
              <a:rPr lang="en-US" altLang="en-US" baseline="30000" dirty="0">
                <a:latin typeface="Times New Roman" panose="02020603050405020304" pitchFamily="18" charset="0"/>
                <a:ea typeface="ＭＳ Ｐゴシック" panose="020B0600070205080204" pitchFamily="34" charset="-128"/>
                <a:cs typeface="Times New Roman" panose="02020603050405020304" pitchFamily="18" charset="0"/>
              </a:rPr>
              <a:t>n+1</a:t>
            </a: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-9n-10)/81, </a:t>
            </a:r>
          </a:p>
          <a:p>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where n is  natural number.</a:t>
            </a:r>
          </a:p>
          <a:p>
            <a:endParaRPr lang="en-US" altLang="en-US"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1F395D29-3162-4349-9628-AD6813C72C50}"/>
              </a:ext>
            </a:extLst>
          </p:cNvPr>
          <p:cNvSpPr txBox="1">
            <a:spLocks noGrp="1"/>
          </p:cNvSpPr>
          <p:nvPr>
            <p:ph type="title"/>
          </p:nvPr>
        </p:nvSpPr>
        <p:spPr bwMode="auto">
          <a:xfrm>
            <a:off x="1447800" y="-19050"/>
            <a:ext cx="7696200" cy="460375"/>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Expected Questions for University Exam</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CO1</a:t>
            </a:r>
            <a:r>
              <a:rPr lang="en-US" sz="2400" spc="-116" dirty="0">
                <a:latin typeface="Times New Roman" pitchFamily="18" charset="0"/>
                <a:ea typeface="ＭＳ Ｐゴシック" charset="0"/>
                <a:cs typeface="Times New Roman" pitchFamily="18" charset="0"/>
              </a:rPr>
              <a:t>)</a:t>
            </a:r>
            <a:r>
              <a:rPr lang="en-US" sz="2400" dirty="0">
                <a:solidFill>
                  <a:schemeClr val="dk1"/>
                </a:solidFill>
                <a:latin typeface="Times New Roman" pitchFamily="18" charset="0"/>
                <a:cs typeface="Times New Roman" pitchFamily="18" charset="0"/>
              </a:rPr>
              <a:t> </a:t>
            </a:r>
          </a:p>
        </p:txBody>
      </p:sp>
      <p:pic>
        <p:nvPicPr>
          <p:cNvPr id="10" name="Picture 2"/>
          <p:cNvPicPr>
            <a:picLocks noChangeAspect="1" noChangeArrowheads="1"/>
          </p:cNvPicPr>
          <p:nvPr/>
        </p:nvPicPr>
        <p:blipFill>
          <a:blip r:embed="rId2" cstate="print"/>
          <a:srcRect/>
          <a:stretch>
            <a:fillRect/>
          </a:stretch>
        </p:blipFill>
        <p:spPr bwMode="auto">
          <a:xfrm>
            <a:off x="0" y="1"/>
            <a:ext cx="1447800" cy="590549"/>
          </a:xfrm>
          <a:prstGeom prst="rect">
            <a:avLst/>
          </a:prstGeom>
          <a:noFill/>
          <a:ln w="9525">
            <a:noFill/>
            <a:miter lim="800000"/>
            <a:headEnd/>
            <a:tailEnd/>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2DBE34-9522-406F-86A5-2463AC39BF47}" type="datetime1">
              <a:rPr lang="en-US" smtClean="0"/>
              <a:t>8/31/2021</a:t>
            </a:fld>
            <a:endParaRPr lang="en-US"/>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167</a:t>
            </a:fld>
            <a:endParaRPr lang="en-US"/>
          </a:p>
        </p:txBody>
      </p:sp>
      <p:sp>
        <p:nvSpPr>
          <p:cNvPr id="7" name="Content Placeholder 2"/>
          <p:cNvSpPr>
            <a:spLocks noGrp="1"/>
          </p:cNvSpPr>
          <p:nvPr>
            <p:ph idx="1"/>
          </p:nvPr>
        </p:nvSpPr>
        <p:spPr>
          <a:xfrm>
            <a:off x="457200" y="1047750"/>
            <a:ext cx="8229600" cy="3546877"/>
          </a:xfrm>
        </p:spPr>
        <p:txBody>
          <a:bodyPr>
            <a:noAutofit/>
          </a:bodyPr>
          <a:lstStyle/>
          <a:p>
            <a:pPr marL="0" indent="0">
              <a:buNone/>
            </a:pP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Q10. Prove by induction that for all integers </a:t>
            </a:r>
            <a:r>
              <a:rPr lang="en-US" altLang="en-US" sz="1400" b="1" dirty="0">
                <a:latin typeface="Times New Roman" panose="02020603050405020304" pitchFamily="18" charset="0"/>
                <a:ea typeface="ＭＳ Ｐゴシック" panose="020B0600070205080204" pitchFamily="34" charset="-128"/>
                <a:cs typeface="Times New Roman" panose="02020603050405020304" pitchFamily="18" charset="0"/>
              </a:rPr>
              <a:t>n&gt;= 4, 3</a:t>
            </a:r>
            <a:r>
              <a:rPr lang="en-US" altLang="en-US" sz="1400" b="1" baseline="30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1400" b="1" dirty="0">
                <a:latin typeface="Times New Roman" panose="02020603050405020304" pitchFamily="18" charset="0"/>
                <a:ea typeface="ＭＳ Ｐゴシック" panose="020B0600070205080204" pitchFamily="34" charset="-128"/>
                <a:cs typeface="Times New Roman" panose="02020603050405020304" pitchFamily="18" charset="0"/>
              </a:rPr>
              <a:t>&gt; n</a:t>
            </a:r>
            <a:r>
              <a:rPr lang="en-US" altLang="en-US" sz="1400" b="1" baseline="30000"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1400" b="1" dirty="0">
                <a:latin typeface="Times New Roman" panose="02020603050405020304" pitchFamily="18" charset="0"/>
                <a:ea typeface="ＭＳ Ｐゴシック" panose="020B0600070205080204" pitchFamily="34" charset="-128"/>
                <a:cs typeface="Times New Roman" panose="02020603050405020304" pitchFamily="18" charset="0"/>
              </a:rPr>
              <a:t>.		</a:t>
            </a:r>
          </a:p>
          <a:p>
            <a:pPr marL="0" indent="0">
              <a:buNone/>
            </a:pP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Q11. Prove the following by principle of mathematical induction ∀n ∈N, Product of two consecutive natural number is even.		</a:t>
            </a:r>
          </a:p>
          <a:p>
            <a:pPr marL="0" indent="0">
              <a:buNone/>
            </a:pP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Q12. Prove by mathematical induction, sum of finite number of terms of geometric progression:		a+ar+ar</a:t>
            </a:r>
            <a:r>
              <a:rPr lang="en-US" altLang="en-US" sz="1400" baseline="30000" dirty="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1400" dirty="0" err="1">
                <a:latin typeface="Times New Roman" panose="02020603050405020304" pitchFamily="18" charset="0"/>
                <a:ea typeface="ＭＳ Ｐゴシック" panose="020B0600070205080204" pitchFamily="34" charset="-128"/>
                <a:cs typeface="Times New Roman" panose="02020603050405020304" pitchFamily="18" charset="0"/>
              </a:rPr>
              <a:t>ar</a:t>
            </a:r>
            <a:r>
              <a:rPr lang="en-US" altLang="en-US" sz="1400" baseline="30000" dirty="0" err="1">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 (ar</a:t>
            </a:r>
            <a:r>
              <a:rPr lang="en-US" altLang="en-US" sz="1400" baseline="30000" dirty="0">
                <a:latin typeface="Times New Roman" panose="02020603050405020304" pitchFamily="18" charset="0"/>
                <a:ea typeface="ＭＳ Ｐゴシック" panose="020B0600070205080204" pitchFamily="34" charset="-128"/>
                <a:cs typeface="Times New Roman" panose="02020603050405020304" pitchFamily="18" charset="0"/>
              </a:rPr>
              <a:t>n+1 </a:t>
            </a: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–a)/(r-1)    when r≠ 1</a:t>
            </a:r>
          </a:p>
          <a:p>
            <a:pPr marL="0" indent="0">
              <a:buNone/>
              <a:defRPr/>
            </a:pPr>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Q13. </a:t>
            </a:r>
            <a:r>
              <a:rPr lang="en-IN" altLang="en-US" sz="1400" dirty="0">
                <a:latin typeface="Times New Roman" pitchFamily="18" charset="0"/>
                <a:ea typeface="ＭＳ Ｐゴシック" panose="020B0600070205080204" pitchFamily="34" charset="-128"/>
                <a:cs typeface="Times New Roman" pitchFamily="18" charset="0"/>
              </a:rPr>
              <a:t>Define tautology and contradiction with example.</a:t>
            </a:r>
            <a:endParaRPr lang="en-US" altLang="ja-JP" sz="1400" dirty="0">
              <a:latin typeface="Times New Roman" pitchFamily="18" charset="0"/>
              <a:ea typeface="ＭＳ Ｐゴシック" panose="020B0600070205080204" pitchFamily="34" charset="-128"/>
              <a:cs typeface="Times New Roman" pitchFamily="18" charset="0"/>
            </a:endParaRPr>
          </a:p>
          <a:p>
            <a:pPr marL="0" indent="0">
              <a:buNone/>
              <a:defRPr/>
            </a:pPr>
            <a:r>
              <a:rPr lang="en-US" altLang="en-US" sz="1400" dirty="0">
                <a:latin typeface="Times New Roman" pitchFamily="18" charset="0"/>
                <a:ea typeface="ＭＳ Ｐゴシック" panose="020B0600070205080204" pitchFamily="34" charset="-128"/>
                <a:cs typeface="Times New Roman" pitchFamily="18" charset="0"/>
              </a:rPr>
              <a:t>Q14.Prove that   for n≥2  using principle of mathematical induction.</a:t>
            </a:r>
          </a:p>
          <a:p>
            <a:pPr marL="0" indent="0">
              <a:buNone/>
              <a:defRPr/>
            </a:pPr>
            <a:r>
              <a:rPr lang="en-US" altLang="en-US" sz="1400" dirty="0">
                <a:latin typeface="Times New Roman" pitchFamily="18" charset="0"/>
                <a:ea typeface="ＭＳ Ｐゴシック" panose="020B0600070205080204" pitchFamily="34" charset="-128"/>
                <a:cs typeface="Times New Roman" pitchFamily="18" charset="0"/>
              </a:rPr>
              <a:t>Q15. Is the </a:t>
            </a:r>
            <a:r>
              <a:rPr lang="ja-JP" altLang="en-US" sz="1400">
                <a:latin typeface="Times New Roman" pitchFamily="18" charset="0"/>
                <a:ea typeface="ＭＳ Ｐゴシック" panose="020B0600070205080204" pitchFamily="34" charset="-128"/>
                <a:cs typeface="Times New Roman" pitchFamily="18" charset="0"/>
              </a:rPr>
              <a:t>“</a:t>
            </a:r>
            <a:r>
              <a:rPr lang="en-US" altLang="ja-JP" sz="1400" dirty="0">
                <a:latin typeface="Times New Roman" pitchFamily="18" charset="0"/>
                <a:ea typeface="ＭＳ Ｐゴシック" panose="020B0600070205080204" pitchFamily="34" charset="-128"/>
                <a:cs typeface="Times New Roman" pitchFamily="18" charset="0"/>
              </a:rPr>
              <a:t>divides</a:t>
            </a:r>
            <a:r>
              <a:rPr lang="ja-JP" altLang="en-US" sz="1400">
                <a:latin typeface="Times New Roman" pitchFamily="18" charset="0"/>
                <a:ea typeface="ＭＳ Ｐゴシック" panose="020B0600070205080204" pitchFamily="34" charset="-128"/>
                <a:cs typeface="Times New Roman" pitchFamily="18" charset="0"/>
              </a:rPr>
              <a:t>”</a:t>
            </a:r>
            <a:r>
              <a:rPr lang="en-US" altLang="ja-JP" sz="1400" dirty="0">
                <a:latin typeface="Times New Roman" pitchFamily="18" charset="0"/>
                <a:ea typeface="ＭＳ Ｐゴシック" panose="020B0600070205080204" pitchFamily="34" charset="-128"/>
                <a:cs typeface="Times New Roman" pitchFamily="18" charset="0"/>
              </a:rPr>
              <a:t> relation on the set of positive integers transitive? What is the reflexive and symmetric closure of the relation?</a:t>
            </a:r>
            <a:endParaRPr lang="en-US" altLang="en-US" sz="1400" dirty="0">
              <a:latin typeface="Times New Roman" pitchFamily="18" charset="0"/>
              <a:ea typeface="ＭＳ Ｐゴシック" panose="020B0600070205080204" pitchFamily="34" charset="-128"/>
              <a:cs typeface="Times New Roman" pitchFamily="18" charset="0"/>
            </a:endParaRPr>
          </a:p>
          <a:p>
            <a:pPr marL="0" indent="0">
              <a:buNone/>
              <a:defRPr/>
            </a:pPr>
            <a:r>
              <a:rPr lang="en-US" altLang="en-US" sz="1400" dirty="0">
                <a:latin typeface="Times New Roman" pitchFamily="18" charset="0"/>
                <a:ea typeface="ＭＳ Ｐゴシック" panose="020B0600070205080204" pitchFamily="34" charset="-128"/>
                <a:cs typeface="Times New Roman" pitchFamily="18" charset="0"/>
              </a:rPr>
              <a:t>Q16. Find the numbers between 1 to 500 that are not divisible by any of the  integers 2 or 3 or 5 or 7.</a:t>
            </a:r>
          </a:p>
          <a:p>
            <a:pPr marL="0" indent="0">
              <a:buNone/>
              <a:defRPr/>
            </a:pPr>
            <a:r>
              <a:rPr lang="en-US" altLang="en-US" sz="1400" dirty="0">
                <a:latin typeface="Times New Roman" pitchFamily="18" charset="0"/>
                <a:ea typeface="ＭＳ Ｐゴシック" panose="020B0600070205080204" pitchFamily="34" charset="-128"/>
                <a:cs typeface="Times New Roman" pitchFamily="18" charset="0"/>
              </a:rPr>
              <a:t>Q17.Prove by mathematical induction   3+33+333+..............33..3 = (10n+1-9n-10)/27</a:t>
            </a:r>
          </a:p>
          <a:p>
            <a:pPr marL="0" indent="0">
              <a:buNone/>
            </a:pPr>
            <a:endParaRPr lang="en-US" altLang="en-US" sz="1400" dirty="0">
              <a:latin typeface="Times New Roman" pitchFamily="18" charset="0"/>
              <a:ea typeface="ＭＳ Ｐゴシック" panose="020B0600070205080204" pitchFamily="34" charset="-128"/>
              <a:cs typeface="Times New Roman" pitchFamily="18" charset="0"/>
            </a:endParaRPr>
          </a:p>
        </p:txBody>
      </p:sp>
      <p:sp>
        <p:nvSpPr>
          <p:cNvPr id="8" name="Title 1">
            <a:extLst>
              <a:ext uri="{FF2B5EF4-FFF2-40B4-BE49-F238E27FC236}">
                <a16:creationId xmlns:a16="http://schemas.microsoft.com/office/drawing/2014/main" id="{FC2E6118-85CB-4C9F-A01C-4742C993D882}"/>
              </a:ext>
            </a:extLst>
          </p:cNvPr>
          <p:cNvSpPr txBox="1">
            <a:spLocks noGrp="1"/>
          </p:cNvSpPr>
          <p:nvPr>
            <p:ph type="title"/>
          </p:nvPr>
        </p:nvSpPr>
        <p:spPr bwMode="auto">
          <a:xfrm>
            <a:off x="1524000" y="-19050"/>
            <a:ext cx="7620000" cy="6096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itchFamily="18" charset="0"/>
                <a:cs typeface="Times New Roman" pitchFamily="18" charset="0"/>
              </a:rPr>
              <a:t>Expected Questions for University Exam</a:t>
            </a:r>
            <a:r>
              <a:rPr lang="en-US" sz="2400" spc="-116" dirty="0">
                <a:latin typeface="Times New Roman" pitchFamily="18" charset="0"/>
                <a:ea typeface="ＭＳ Ｐゴシック" charset="0"/>
                <a:cs typeface="Times New Roman" pitchFamily="18" charset="0"/>
              </a:rPr>
              <a:t>(</a:t>
            </a:r>
            <a:r>
              <a:rPr lang="en-US" sz="2400" dirty="0">
                <a:latin typeface="Times New Roman" pitchFamily="18" charset="0"/>
                <a:cs typeface="Times New Roman" pitchFamily="18" charset="0"/>
              </a:rPr>
              <a:t>CO3</a:t>
            </a:r>
            <a:r>
              <a:rPr lang="en-US" sz="2400" spc="-116" dirty="0">
                <a:latin typeface="Times New Roman" pitchFamily="18" charset="0"/>
                <a:ea typeface="ＭＳ Ｐゴシック" charset="0"/>
                <a:cs typeface="Times New Roman" pitchFamily="18" charset="0"/>
              </a:rPr>
              <a:t>)</a:t>
            </a:r>
            <a:r>
              <a:rPr lang="en-US" sz="2400" dirty="0">
                <a:solidFill>
                  <a:schemeClr val="dk1"/>
                </a:solidFill>
                <a:latin typeface="Times New Roman" pitchFamily="18" charset="0"/>
                <a:cs typeface="Times New Roman" pitchFamily="18" charset="0"/>
              </a:rPr>
              <a:t> </a:t>
            </a:r>
          </a:p>
        </p:txBody>
      </p:sp>
      <p:pic>
        <p:nvPicPr>
          <p:cNvPr id="9" name="Picture 2"/>
          <p:cNvPicPr>
            <a:picLocks noChangeAspect="1" noChangeArrowheads="1"/>
          </p:cNvPicPr>
          <p:nvPr/>
        </p:nvPicPr>
        <p:blipFill>
          <a:blip r:embed="rId2" cstate="print"/>
          <a:srcRect/>
          <a:stretch>
            <a:fillRect/>
          </a:stretch>
        </p:blipFill>
        <p:spPr bwMode="auto">
          <a:xfrm>
            <a:off x="0" y="1"/>
            <a:ext cx="1447800" cy="590549"/>
          </a:xfrm>
          <a:prstGeom prst="rect">
            <a:avLst/>
          </a:prstGeom>
          <a:noFill/>
          <a:ln w="9525">
            <a:noFill/>
            <a:miter lim="800000"/>
            <a:headEnd/>
            <a:tailEnd/>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8368F0-7F02-42B8-8F2E-DBC1B93F58A7}"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168</a:t>
            </a:fld>
            <a:endParaRPr lang="en-US" dirty="0">
              <a:solidFill>
                <a:schemeClr val="tx1"/>
              </a:solidFill>
            </a:endParaRPr>
          </a:p>
        </p:txBody>
      </p:sp>
      <p:sp>
        <p:nvSpPr>
          <p:cNvPr id="7" name="Title 1"/>
          <p:cNvSpPr txBox="1">
            <a:spLocks/>
          </p:cNvSpPr>
          <p:nvPr/>
        </p:nvSpPr>
        <p:spPr>
          <a:xfrm>
            <a:off x="1083365" y="-642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Text Books &amp; 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7394"/>
            <a:ext cx="1085850" cy="612872"/>
          </a:xfrm>
          <a:prstGeom prst="rect">
            <a:avLst/>
          </a:prstGeom>
          <a:noFill/>
        </p:spPr>
      </p:pic>
      <p:sp>
        <p:nvSpPr>
          <p:cNvPr id="9" name="Footer Placeholder 12"/>
          <p:cNvSpPr>
            <a:spLocks noGrp="1"/>
          </p:cNvSpPr>
          <p:nvPr>
            <p:ph type="ftr" sz="quarter" idx="11"/>
          </p:nvPr>
        </p:nvSpPr>
        <p:spPr>
          <a:xfrm>
            <a:off x="2857500" y="4755362"/>
            <a:ext cx="41719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304801" y="642938"/>
            <a:ext cx="8178404" cy="3857625"/>
          </a:xfrm>
        </p:spPr>
        <p:txBody>
          <a:bodyPr>
            <a:noAutofit/>
          </a:bodyPr>
          <a:lstStyle/>
          <a:p>
            <a:pPr marL="342900" indent="-342900">
              <a:buNone/>
            </a:pPr>
            <a:endParaRPr lang="en-IN" sz="1400" b="1" dirty="0">
              <a:latin typeface="Times New Roman" pitchFamily="18" charset="0"/>
              <a:cs typeface="Times New Roman" pitchFamily="18" charset="0"/>
            </a:endParaRPr>
          </a:p>
          <a:p>
            <a:pPr marL="342900" indent="-342900">
              <a:buNone/>
            </a:pPr>
            <a:r>
              <a:rPr lang="en-IN" sz="1400" b="1" dirty="0">
                <a:latin typeface="Times New Roman" pitchFamily="18" charset="0"/>
                <a:cs typeface="Times New Roman" pitchFamily="18" charset="0"/>
              </a:rPr>
              <a:t>Text books:</a:t>
            </a:r>
          </a:p>
          <a:p>
            <a:pPr marL="342900" indent="-342900">
              <a:buFont typeface="Arial" charset="0"/>
              <a:buAutoNum type="arabicPeriod"/>
            </a:pPr>
            <a:r>
              <a:rPr lang="en-IN" sz="1400" dirty="0" err="1">
                <a:latin typeface="Times New Roman" pitchFamily="18" charset="0"/>
                <a:cs typeface="Times New Roman" pitchFamily="18" charset="0"/>
              </a:rPr>
              <a:t>Koshy</a:t>
            </a:r>
            <a:r>
              <a:rPr lang="en-IN" sz="1400" dirty="0">
                <a:latin typeface="Times New Roman" pitchFamily="18" charset="0"/>
                <a:cs typeface="Times New Roman" pitchFamily="18" charset="0"/>
              </a:rPr>
              <a:t>, Discrete Structures, Elsevier Pub. 2008 Kenneth H. Rosen, Discrete Mathematics and Its Applications, 6/e, McGraw-Hill, 2006.</a:t>
            </a:r>
          </a:p>
          <a:p>
            <a:pPr marL="342900" indent="-342900">
              <a:buFont typeface="Arial" charset="0"/>
              <a:buAutoNum type="arabicPeriod"/>
            </a:pPr>
            <a:r>
              <a:rPr lang="en-IN" sz="1400" dirty="0">
                <a:latin typeface="Times New Roman" pitchFamily="18" charset="0"/>
                <a:cs typeface="Times New Roman" pitchFamily="18" charset="0"/>
              </a:rPr>
              <a:t>B. </a:t>
            </a:r>
            <a:r>
              <a:rPr lang="en-IN" sz="1400" dirty="0" err="1">
                <a:latin typeface="Times New Roman" pitchFamily="18" charset="0"/>
                <a:cs typeface="Times New Roman" pitchFamily="18" charset="0"/>
              </a:rPr>
              <a:t>Kolman</a:t>
            </a:r>
            <a:r>
              <a:rPr lang="en-IN" sz="1400" dirty="0">
                <a:latin typeface="Times New Roman" pitchFamily="18" charset="0"/>
                <a:cs typeface="Times New Roman" pitchFamily="18" charset="0"/>
              </a:rPr>
              <a:t>, R.C. Busby, and S.C. Ross, Discrete Mathematical Structures, 5/e, Prentice Hall, 2004.</a:t>
            </a:r>
          </a:p>
          <a:p>
            <a:pPr marL="342900" indent="-342900">
              <a:buFont typeface="Calibri" pitchFamily="34" charset="0"/>
              <a:buAutoNum type="arabicPeriod"/>
            </a:pPr>
            <a:r>
              <a:rPr lang="en-IN" sz="1400" dirty="0">
                <a:latin typeface="Times New Roman" pitchFamily="18" charset="0"/>
                <a:cs typeface="Times New Roman" pitchFamily="18" charset="0"/>
              </a:rPr>
              <a:t>E.R. </a:t>
            </a:r>
            <a:r>
              <a:rPr lang="en-IN" sz="1400" dirty="0" err="1">
                <a:latin typeface="Times New Roman" pitchFamily="18" charset="0"/>
                <a:cs typeface="Times New Roman" pitchFamily="18" charset="0"/>
              </a:rPr>
              <a:t>Scheinerman</a:t>
            </a:r>
            <a:r>
              <a:rPr lang="en-IN" sz="1400" dirty="0">
                <a:latin typeface="Times New Roman" pitchFamily="18" charset="0"/>
                <a:cs typeface="Times New Roman" pitchFamily="18" charset="0"/>
              </a:rPr>
              <a:t>, Mathematics: A Discrete Introduction, Brooks/Cole, 2000.</a:t>
            </a:r>
          </a:p>
          <a:p>
            <a:pPr marL="342900" indent="-342900">
              <a:buFont typeface="Calibri" pitchFamily="34" charset="0"/>
              <a:buAutoNum type="arabicPeriod"/>
            </a:pPr>
            <a:r>
              <a:rPr lang="en-IN" sz="1400" dirty="0">
                <a:latin typeface="Times New Roman" pitchFamily="18" charset="0"/>
                <a:cs typeface="Times New Roman" pitchFamily="18" charset="0"/>
              </a:rPr>
              <a:t>R.P. </a:t>
            </a:r>
            <a:r>
              <a:rPr lang="en-IN" sz="1400" dirty="0" err="1">
                <a:latin typeface="Times New Roman" pitchFamily="18" charset="0"/>
                <a:cs typeface="Times New Roman" pitchFamily="18" charset="0"/>
              </a:rPr>
              <a:t>Grimaldi</a:t>
            </a:r>
            <a:r>
              <a:rPr lang="en-IN" sz="1400" dirty="0">
                <a:latin typeface="Times New Roman" pitchFamily="18" charset="0"/>
                <a:cs typeface="Times New Roman" pitchFamily="18" charset="0"/>
              </a:rPr>
              <a:t>, Discrete and Combinatorial Mathematics, 5/e, Addison Wesley, 2004</a:t>
            </a:r>
          </a:p>
          <a:p>
            <a:pPr marL="342900" indent="-342900">
              <a:buNone/>
            </a:pPr>
            <a:endParaRPr lang="en-IN" sz="1400" dirty="0">
              <a:latin typeface="Times New Roman" pitchFamily="18" charset="0"/>
              <a:cs typeface="Times New Roman" pitchFamily="18" charset="0"/>
            </a:endParaRPr>
          </a:p>
          <a:p>
            <a:pPr marL="342900" indent="-342900">
              <a:buNone/>
            </a:pPr>
            <a:endParaRPr lang="en-IN" sz="1400" dirty="0">
              <a:latin typeface="Times New Roman" pitchFamily="18" charset="0"/>
              <a:cs typeface="Times New Roman" pitchFamily="18" charset="0"/>
            </a:endParaRPr>
          </a:p>
          <a:p>
            <a:pPr marL="342900" indent="-342900">
              <a:buNone/>
            </a:pPr>
            <a:r>
              <a:rPr lang="en-IN" sz="1400" b="1" dirty="0">
                <a:latin typeface="Times New Roman" pitchFamily="18" charset="0"/>
                <a:cs typeface="Times New Roman" pitchFamily="18" charset="0"/>
              </a:rPr>
              <a:t>Reference Books:</a:t>
            </a:r>
          </a:p>
          <a:p>
            <a:pPr marL="342900" indent="-342900">
              <a:buFont typeface="Calibri" pitchFamily="34" charset="0"/>
              <a:buAutoNum type="arabicPeriod"/>
            </a:pPr>
            <a:r>
              <a:rPr lang="en-IN" sz="1400" dirty="0" err="1">
                <a:latin typeface="Times New Roman" pitchFamily="18" charset="0"/>
                <a:cs typeface="Times New Roman" pitchFamily="18" charset="0"/>
              </a:rPr>
              <a:t>Liptschutz</a:t>
            </a:r>
            <a:r>
              <a:rPr lang="en-IN" sz="1400" dirty="0">
                <a:latin typeface="Times New Roman" pitchFamily="18" charset="0"/>
                <a:cs typeface="Times New Roman" pitchFamily="18" charset="0"/>
              </a:rPr>
              <a:t>, Seymour, “ Discrete Mathematics”, McGraw Hill.</a:t>
            </a:r>
          </a:p>
          <a:p>
            <a:pPr marL="342900" indent="-342900">
              <a:buFont typeface="Calibri" pitchFamily="34" charset="0"/>
              <a:buAutoNum type="arabicPeriod"/>
            </a:pPr>
            <a:r>
              <a:rPr lang="en-IN" sz="1400" dirty="0" err="1">
                <a:latin typeface="Times New Roman" pitchFamily="18" charset="0"/>
                <a:cs typeface="Times New Roman" pitchFamily="18" charset="0"/>
              </a:rPr>
              <a:t>Trembley</a:t>
            </a:r>
            <a:r>
              <a:rPr lang="en-IN" sz="1400" dirty="0">
                <a:latin typeface="Times New Roman" pitchFamily="18" charset="0"/>
                <a:cs typeface="Times New Roman" pitchFamily="18" charset="0"/>
              </a:rPr>
              <a:t>, J.P &amp; R. </a:t>
            </a:r>
            <a:r>
              <a:rPr lang="en-IN" sz="1400" dirty="0" err="1">
                <a:latin typeface="Times New Roman" pitchFamily="18" charset="0"/>
                <a:cs typeface="Times New Roman" pitchFamily="18" charset="0"/>
              </a:rPr>
              <a:t>Manohar</a:t>
            </a:r>
            <a:r>
              <a:rPr lang="en-IN" sz="1400" dirty="0">
                <a:latin typeface="Times New Roman" pitchFamily="18" charset="0"/>
                <a:cs typeface="Times New Roman" pitchFamily="18" charset="0"/>
              </a:rPr>
              <a:t>, “Discrete Mathematical Structure with Application to Computer Science”, McGraw Hill.</a:t>
            </a:r>
          </a:p>
          <a:p>
            <a:pPr marL="342900" indent="-342900">
              <a:buFont typeface="Calibri" pitchFamily="34" charset="0"/>
              <a:buAutoNum type="arabicPeriod"/>
            </a:pPr>
            <a:r>
              <a:rPr lang="en-IN" sz="1400" dirty="0" err="1">
                <a:latin typeface="Times New Roman" pitchFamily="18" charset="0"/>
                <a:cs typeface="Times New Roman" pitchFamily="18" charset="0"/>
              </a:rPr>
              <a:t>Narsingh</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Deo</a:t>
            </a:r>
            <a:r>
              <a:rPr lang="en-IN" sz="1400" dirty="0">
                <a:latin typeface="Times New Roman" pitchFamily="18" charset="0"/>
                <a:cs typeface="Times New Roman" pitchFamily="18" charset="0"/>
              </a:rPr>
              <a:t>, “Graph Theory With application to Engineering and Computer Science.”, PHI.</a:t>
            </a:r>
          </a:p>
          <a:p>
            <a:pPr marL="342900" indent="-342900">
              <a:buFont typeface="Calibri" pitchFamily="34" charset="0"/>
              <a:buAutoNum type="arabicPeriod"/>
            </a:pPr>
            <a:r>
              <a:rPr lang="en-IN" sz="1400" dirty="0">
                <a:latin typeface="Times New Roman" pitchFamily="18" charset="0"/>
                <a:cs typeface="Times New Roman" pitchFamily="18" charset="0"/>
              </a:rPr>
              <a:t>Krishnamurthy, V., “</a:t>
            </a:r>
            <a:r>
              <a:rPr lang="en-IN" sz="1400" dirty="0" err="1">
                <a:latin typeface="Times New Roman" pitchFamily="18" charset="0"/>
                <a:cs typeface="Times New Roman" pitchFamily="18" charset="0"/>
              </a:rPr>
              <a:t>Combinatorics</a:t>
            </a:r>
            <a:r>
              <a:rPr lang="en-IN" sz="1400" dirty="0">
                <a:latin typeface="Times New Roman" pitchFamily="18" charset="0"/>
                <a:cs typeface="Times New Roman" pitchFamily="18" charset="0"/>
              </a:rPr>
              <a:t> Theory &amp; Application”, East-West Press Pvt. Ltd., New Delhi</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8066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 calcmode="lin" valueType="num">
                                      <p:cBhvr additive="base">
                                        <p:cTn id="4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 calcmode="lin" valueType="num">
                                      <p:cBhvr additive="base">
                                        <p:cTn id="5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anim calcmode="lin" valueType="num">
                                      <p:cBhvr additive="base">
                                        <p:cTn id="6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D51EE0-5592-4379-A8BE-CB15648F8BB8}" type="datetime1">
              <a:rPr lang="en-US" smtClean="0"/>
              <a:t>8/31/2021</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169</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Content Placeholder 8"/>
          <p:cNvSpPr>
            <a:spLocks noGrp="1"/>
          </p:cNvSpPr>
          <p:nvPr>
            <p:ph idx="1"/>
          </p:nvPr>
        </p:nvSpPr>
        <p:spPr>
          <a:xfrm>
            <a:off x="2400300" y="1422884"/>
            <a:ext cx="4393437" cy="830997"/>
          </a:xfrm>
          <a:prstGeom prst="rect">
            <a:avLst/>
          </a:prstGeom>
          <a:noFill/>
        </p:spPr>
        <p:txBody>
          <a:bodyPr wrap="square" lIns="68580" tIns="34290" rIns="68580" bIns="34290">
            <a:spAutoFit/>
          </a:bodyPr>
          <a:lstStyle/>
          <a:p>
            <a:pPr algn="ctr">
              <a:buNone/>
            </a:pPr>
            <a:r>
              <a:rPr lang="en-US" sz="5000" b="1" dirty="0">
                <a:ln w="10541" cmpd="sng">
                  <a:solidFill>
                    <a:schemeClr val="accent1">
                      <a:shade val="88000"/>
                      <a:satMod val="110000"/>
                    </a:schemeClr>
                  </a:solidFill>
                  <a:prstDash val="solid"/>
                </a:ln>
                <a:solidFill>
                  <a:srgbClr val="00B05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4882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429500" cy="371475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Sets can be classified into many categories. Some of which are finite, infinite, subset, universal, proper, power, singleton set, etc.</a:t>
            </a:r>
          </a:p>
          <a:p>
            <a:pPr marL="385763" indent="-385763" algn="just">
              <a:buFont typeface="+mj-lt"/>
              <a:buAutoNum type="arabicPeriod"/>
            </a:pPr>
            <a:r>
              <a:rPr lang="en-US" sz="1600" b="1" dirty="0">
                <a:latin typeface="Times New Roman" panose="02020603050405020304" pitchFamily="18" charset="0"/>
                <a:cs typeface="Times New Roman" panose="02020603050405020304" pitchFamily="18" charset="0"/>
              </a:rPr>
              <a:t>Singleton Set:</a:t>
            </a:r>
            <a:r>
              <a:rPr lang="en-US" sz="1600" dirty="0">
                <a:latin typeface="Times New Roman" panose="02020603050405020304" pitchFamily="18" charset="0"/>
                <a:cs typeface="Times New Roman" panose="02020603050405020304" pitchFamily="18" charset="0"/>
              </a:rPr>
              <a:t> It contains only one element. It is denoted by {a}.</a:t>
            </a:r>
          </a:p>
          <a:p>
            <a:pPr marL="0" indent="0" algn="just">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S= {x | x ∈ N, 7 &lt; x &lt; 9} = {8}</a:t>
            </a: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Null Set or Empty Set:</a:t>
            </a:r>
            <a:r>
              <a:rPr lang="en-US" sz="1600" dirty="0">
                <a:latin typeface="Times New Roman" panose="02020603050405020304" pitchFamily="18" charset="0"/>
                <a:cs typeface="Times New Roman" panose="02020603050405020304" pitchFamily="18" charset="0"/>
              </a:rPr>
              <a:t> A set having no elements is called a Null set or void set. It is denoted by ∅ or  {}.</a:t>
            </a:r>
          </a:p>
          <a:p>
            <a:pPr marL="385763" indent="-385763">
              <a:buFont typeface="+mj-lt"/>
              <a:buAutoNum type="arabicPeriod" startAt="3"/>
            </a:pPr>
            <a:r>
              <a:rPr lang="en-US" sz="1600" b="1" dirty="0">
                <a:latin typeface="Times New Roman" panose="02020603050405020304" pitchFamily="18" charset="0"/>
                <a:cs typeface="Times New Roman" panose="02020603050405020304" pitchFamily="18" charset="0"/>
              </a:rPr>
              <a:t>Subsets:</a:t>
            </a:r>
            <a:r>
              <a:rPr lang="en-US" sz="1600" dirty="0">
                <a:latin typeface="Times New Roman" panose="02020603050405020304" pitchFamily="18" charset="0"/>
                <a:cs typeface="Times New Roman" panose="02020603050405020304" pitchFamily="18" charset="0"/>
              </a:rPr>
              <a:t> If every element in a set A is also an element of a set B, then A is called a subset of B. It can be denoted as A ⊆ B. Here B is called Superset of A.</a:t>
            </a: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If A= {1, 2} and B= {4, 2, 1} the A is the subset of B or A ⊆ B.</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Every set is a subset of itself.</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The Null Set i.e. ∅ is a subset of every set.</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If A is a subset of B and B is a subset of C, then A will be the subset of C. If A⊂B and B⊂ C ⟹ A ⊂ C</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A finite set having n elements has 2</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subsets.</a:t>
            </a:r>
          </a:p>
          <a:p>
            <a:pPr marL="0" indent="0">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F9D795-1305-4D70-9CB9-EBDCCAF1E59B}"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9166" y="6"/>
            <a:ext cx="80515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3313" y="481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571501"/>
            <a:ext cx="7486650" cy="3811205"/>
          </a:xfrm>
        </p:spPr>
        <p:txBody>
          <a:bodyPr>
            <a:norm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1600" b="1" dirty="0">
                <a:latin typeface="Times New Roman" pitchFamily="18" charset="0"/>
                <a:cs typeface="Times New Roman" pitchFamily="18" charset="0"/>
              </a:rPr>
              <a:t>Proper Subset:</a:t>
            </a:r>
            <a:r>
              <a:rPr lang="en-US" sz="1600" dirty="0">
                <a:latin typeface="Times New Roman" pitchFamily="18" charset="0"/>
                <a:cs typeface="Times New Roman" pitchFamily="18" charset="0"/>
              </a:rPr>
              <a:t> If A is a subset of B and A ≠ B then A is said to be a proper subset of B. If A is a proper subset of B then B is not a subset of A, i.e., there is at least one element in B which is not in A.</a:t>
            </a:r>
          </a:p>
          <a:p>
            <a:pPr lvl="1" algn="just">
              <a:buFont typeface="Arial" pitchFamily="34" charset="0"/>
              <a:buChar char="•"/>
            </a:pPr>
            <a:r>
              <a:rPr lang="en-US" sz="1600" dirty="0">
                <a:latin typeface="Times New Roman" pitchFamily="18" charset="0"/>
                <a:cs typeface="Times New Roman" pitchFamily="18" charset="0"/>
              </a:rPr>
              <a:t> Example: A = {1, 2} and B = {1, 2, 3, 4}. A is proper subset of B.</a:t>
            </a:r>
          </a:p>
          <a:p>
            <a:pPr lvl="1" algn="just">
              <a:buFont typeface="Arial" pitchFamily="34" charset="0"/>
              <a:buChar char="•"/>
            </a:pPr>
            <a:r>
              <a:rPr lang="en-US" sz="1600" dirty="0">
                <a:latin typeface="Times New Roman" pitchFamily="18" charset="0"/>
                <a:cs typeface="Times New Roman" pitchFamily="18" charset="0"/>
              </a:rPr>
              <a:t> The null ∅ is a proper subset of every non-void set.</a:t>
            </a:r>
          </a:p>
          <a:p>
            <a:pPr lvl="1" algn="just">
              <a:buNone/>
            </a:pPr>
            <a:endParaRPr lang="en-US" sz="1600" dirty="0">
              <a:latin typeface="Times New Roman" pitchFamily="18" charset="0"/>
              <a:cs typeface="Times New Roman" pitchFamily="18" charset="0"/>
            </a:endParaRPr>
          </a:p>
          <a:p>
            <a:pPr marL="385763" indent="-385763" algn="just">
              <a:buFont typeface="+mj-lt"/>
              <a:buAutoNum type="arabicPeriod" startAt="5"/>
            </a:pPr>
            <a:r>
              <a:rPr lang="en-US" sz="1600" b="1" dirty="0">
                <a:latin typeface="Times New Roman" pitchFamily="18" charset="0"/>
                <a:cs typeface="Times New Roman" pitchFamily="18" charset="0"/>
              </a:rPr>
              <a:t>Improper Subset:</a:t>
            </a:r>
            <a:r>
              <a:rPr lang="en-US" sz="1600" dirty="0">
                <a:latin typeface="Times New Roman" pitchFamily="18" charset="0"/>
                <a:cs typeface="Times New Roman" pitchFamily="18" charset="0"/>
              </a:rPr>
              <a:t> If A is a subset of B and A = B, then A is said to be an improper subset of B.</a:t>
            </a:r>
          </a:p>
          <a:p>
            <a:pPr marL="0" indent="0" algn="just">
              <a:buNone/>
            </a:pPr>
            <a:r>
              <a:rPr lang="en-US" sz="1600" b="1" dirty="0">
                <a:latin typeface="Times New Roman" pitchFamily="18" charset="0"/>
                <a:cs typeface="Times New Roman" pitchFamily="18" charset="0"/>
              </a:rPr>
              <a:t>         Example</a:t>
            </a:r>
            <a:endParaRPr lang="en-US" sz="1600" dirty="0">
              <a:latin typeface="Times New Roman" pitchFamily="18" charset="0"/>
              <a:cs typeface="Times New Roman" pitchFamily="18" charset="0"/>
            </a:endParaRPr>
          </a:p>
          <a:p>
            <a:pPr marL="685800" lvl="1" indent="-385763" algn="just">
              <a:buFont typeface="Arial" pitchFamily="34" charset="0"/>
              <a:buChar char="•"/>
            </a:pPr>
            <a:r>
              <a:rPr lang="en-US" sz="1600" dirty="0">
                <a:latin typeface="Times New Roman" pitchFamily="18" charset="0"/>
                <a:cs typeface="Times New Roman" pitchFamily="18" charset="0"/>
              </a:rPr>
              <a:t>A = {2, 3, 4}, B = {2, 3, 4} =&gt; A is an improper subset of B.</a:t>
            </a:r>
          </a:p>
          <a:p>
            <a:pPr marL="685800" lvl="1" indent="-385763" algn="just">
              <a:buFont typeface="Arial" pitchFamily="34" charset="0"/>
              <a:buChar char="•"/>
            </a:pPr>
            <a:r>
              <a:rPr lang="en-US" sz="1600" dirty="0">
                <a:latin typeface="Times New Roman" pitchFamily="18" charset="0"/>
                <a:cs typeface="Times New Roman" pitchFamily="18" charset="0"/>
              </a:rPr>
              <a:t>Every set is an improper subset of itself.</a:t>
            </a:r>
          </a:p>
          <a:p>
            <a:pPr marL="342900" lvl="1" indent="0" algn="just">
              <a:buNone/>
            </a:pPr>
            <a:endParaRPr lang="en-US" sz="1600" dirty="0">
              <a:latin typeface="Times New Roman" pitchFamily="18" charset="0"/>
              <a:cs typeface="Times New Roman" pitchFamily="18" charset="0"/>
            </a:endParaRPr>
          </a:p>
          <a:p>
            <a:pPr marL="342900" lvl="1" indent="0" algn="just">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DA21ED6-6B59-4C5D-9D46-9BFFC47E2D5C}"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1"/>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2484"/>
            <a:ext cx="1085850" cy="612872"/>
          </a:xfrm>
          <a:prstGeom prst="rect">
            <a:avLst/>
          </a:prstGeom>
          <a:noFill/>
        </p:spPr>
      </p:pic>
      <p:sp>
        <p:nvSpPr>
          <p:cNvPr id="9" name="Footer Placeholder 12"/>
          <p:cNvSpPr>
            <a:spLocks noGrp="1"/>
          </p:cNvSpPr>
          <p:nvPr>
            <p:ph type="ftr" sz="quarter" idx="11"/>
          </p:nvPr>
        </p:nvSpPr>
        <p:spPr>
          <a:xfrm>
            <a:off x="2857500" y="4755362"/>
            <a:ext cx="43434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800105"/>
            <a:ext cx="7372350" cy="3714749"/>
          </a:xfrm>
        </p:spPr>
        <p:txBody>
          <a:bodyPr>
            <a:noAutofit/>
          </a:bodyPr>
          <a:lstStyle/>
          <a:p>
            <a:pPr marL="385763" indent="-385763" algn="just">
              <a:buFont typeface="+mj-lt"/>
              <a:buAutoNum type="arabicPeriod" startAt="6"/>
            </a:pPr>
            <a:r>
              <a:rPr lang="en-US" sz="1600" b="1" dirty="0">
                <a:latin typeface="Times New Roman" panose="02020603050405020304" pitchFamily="18" charset="0"/>
                <a:cs typeface="Times New Roman" panose="02020603050405020304" pitchFamily="18" charset="0"/>
              </a:rPr>
              <a:t>Infinite Sets:</a:t>
            </a:r>
            <a:r>
              <a:rPr lang="en-US" sz="1600" dirty="0">
                <a:latin typeface="Times New Roman" panose="02020603050405020304" pitchFamily="18" charset="0"/>
                <a:cs typeface="Times New Roman" panose="02020603050405020304" pitchFamily="18" charset="0"/>
              </a:rPr>
              <a:t> A set which is not finite is called as Infinite Sets.</a:t>
            </a:r>
          </a:p>
          <a:p>
            <a:pPr marL="0" indent="0" algn="just">
              <a:buNone/>
            </a:pPr>
            <a:r>
              <a:rPr lang="en-US" sz="1600" dirty="0">
                <a:latin typeface="Times New Roman" panose="02020603050405020304" pitchFamily="18" charset="0"/>
                <a:cs typeface="Times New Roman" panose="02020603050405020304" pitchFamily="18" charset="0"/>
              </a:rPr>
              <a:t>      	It is of two types :</a:t>
            </a:r>
          </a:p>
          <a:p>
            <a:pPr marL="600075" lvl="1" indent="-300038" algn="just">
              <a:buFont typeface="+mj-lt"/>
              <a:buAutoNum type="romanUcPeriod"/>
            </a:pPr>
            <a:r>
              <a:rPr lang="en-US" sz="1600" b="1" dirty="0">
                <a:latin typeface="Times New Roman" panose="02020603050405020304" pitchFamily="18" charset="0"/>
                <a:cs typeface="Times New Roman" panose="02020603050405020304" pitchFamily="18" charset="0"/>
              </a:rPr>
              <a:t>Countable Infinite:</a:t>
            </a:r>
            <a:r>
              <a:rPr lang="en-US" sz="1600" dirty="0">
                <a:latin typeface="Times New Roman" panose="02020603050405020304" pitchFamily="18" charset="0"/>
                <a:cs typeface="Times New Roman" panose="02020603050405020304" pitchFamily="18" charset="0"/>
              </a:rPr>
              <a:t> If there is one to one correspondence between the elements in set and element in N. A countably infinite set is also known as Denumerable. A set that is either finite or denumerable is known as countable. A set which is not countable is known as Uncountable. The set of a non-negative even integer is countable Infinite.</a:t>
            </a:r>
          </a:p>
          <a:p>
            <a:pPr marL="600075" lvl="1" indent="-300038" algn="just">
              <a:buNone/>
            </a:pPr>
            <a:endParaRPr lang="en-US" sz="1600" dirty="0">
              <a:latin typeface="Times New Roman" panose="02020603050405020304" pitchFamily="18" charset="0"/>
              <a:cs typeface="Times New Roman" panose="02020603050405020304" pitchFamily="18" charset="0"/>
            </a:endParaRPr>
          </a:p>
          <a:p>
            <a:pPr marL="685800" lvl="1" indent="-385763" algn="just">
              <a:buFont typeface="+mj-lt"/>
              <a:buAutoNum type="romanUcPeriod" startAt="2"/>
            </a:pPr>
            <a:r>
              <a:rPr lang="en-US" sz="1600" b="1" dirty="0">
                <a:latin typeface="Times New Roman" panose="02020603050405020304" pitchFamily="18" charset="0"/>
                <a:cs typeface="Times New Roman" panose="02020603050405020304" pitchFamily="18" charset="0"/>
              </a:rPr>
              <a:t>Uncountable Infinite:</a:t>
            </a:r>
            <a:r>
              <a:rPr lang="en-US" sz="1600" dirty="0">
                <a:latin typeface="Times New Roman" panose="02020603050405020304" pitchFamily="18" charset="0"/>
                <a:cs typeface="Times New Roman" panose="02020603050405020304" pitchFamily="18" charset="0"/>
              </a:rPr>
              <a:t> A set which is not countable is called Uncountable Infinite Set or non-denumerable set or simply Uncountable.</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Set R of all +</a:t>
            </a:r>
            <a:r>
              <a:rPr lang="en-US" sz="1600" dirty="0" err="1">
                <a:latin typeface="Times New Roman" panose="02020603050405020304" pitchFamily="18" charset="0"/>
                <a:cs typeface="Times New Roman" panose="02020603050405020304" pitchFamily="18" charset="0"/>
              </a:rPr>
              <a:t>ve</a:t>
            </a:r>
            <a:r>
              <a:rPr lang="en-US" sz="1600" dirty="0">
                <a:latin typeface="Times New Roman" panose="02020603050405020304" pitchFamily="18" charset="0"/>
                <a:cs typeface="Times New Roman" panose="02020603050405020304" pitchFamily="18" charset="0"/>
              </a:rPr>
              <a:t> real numbers less than 1 that can be represented by</a:t>
            </a:r>
          </a:p>
          <a:p>
            <a:pPr marL="0" indent="0">
              <a:buNone/>
            </a:pPr>
            <a:r>
              <a:rPr lang="en-US" sz="1600" dirty="0">
                <a:latin typeface="Times New Roman" panose="02020603050405020304" pitchFamily="18" charset="0"/>
                <a:cs typeface="Times New Roman" panose="02020603050405020304" pitchFamily="18" charset="0"/>
              </a:rPr>
              <a:t>                the decimal form 0. a</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a:t>
            </a:r>
            <a:r>
              <a:rPr lang="en-US" sz="1600" baseline="-25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Where a</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is an integer such that 0 ≤ </a:t>
            </a:r>
            <a:r>
              <a:rPr lang="en-US" sz="1600" dirty="0" err="1">
                <a:latin typeface="Times New Roman" panose="02020603050405020304" pitchFamily="18" charset="0"/>
                <a:cs typeface="Times New Roman" panose="02020603050405020304" pitchFamily="18" charset="0"/>
              </a:rPr>
              <a:t>a</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9.</a:t>
            </a:r>
          </a:p>
          <a:p>
            <a:pPr marL="600075" lvl="1" indent="-300038" algn="just">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4BA8C0-E684-4A88-8928-980B5706373D}"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02860CD-61CA-42E7-84CD-79D5A001AFED}" type="datetime1">
              <a:rPr lang="en-US" smtClean="0">
                <a:solidFill>
                  <a:schemeClr val="tx1"/>
                </a:solidFill>
              </a:rPr>
              <a:t>8/31/2021</a:t>
            </a:fld>
            <a:endParaRPr lang="en-US">
              <a:solidFill>
                <a:schemeClr val="tx1"/>
              </a:solidFill>
            </a:endParaRPr>
          </a:p>
        </p:txBody>
      </p:sp>
      <p:sp>
        <p:nvSpPr>
          <p:cNvPr id="14339" name="Slide Number Placeholder 5"/>
          <p:cNvSpPr>
            <a:spLocks noGrp="1"/>
          </p:cNvSpPr>
          <p:nvPr>
            <p:ph type="sldNum" sz="quarter" idx="12"/>
          </p:nvPr>
        </p:nvSpPr>
        <p:spPr bwMode="auto">
          <a:noFill/>
          <a:ln>
            <a:miter lim="800000"/>
            <a:headEnd/>
            <a:tailEnd/>
          </a:ln>
        </p:spPr>
        <p:txBody>
          <a:bodyPr/>
          <a:lstStyle/>
          <a:p>
            <a:fld id="{20FBACB2-DB49-4932-B7E4-BC34E6E10002}" type="slidenum">
              <a:rPr lang="en-US" smtClean="0">
                <a:solidFill>
                  <a:schemeClr val="tx1"/>
                </a:solidFill>
                <a:cs typeface="Arial" charset="0"/>
              </a:rPr>
              <a:pPr/>
              <a:t>2</a:t>
            </a:fld>
            <a:endParaRPr lang="en-US">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fontAlgn="auto">
              <a:spcAft>
                <a:spcPts val="0"/>
              </a:spcAft>
              <a:defRPr/>
            </a:pPr>
            <a:r>
              <a:rPr lang="en-US" sz="2400" dirty="0">
                <a:latin typeface="Times New Roman" pitchFamily="18" charset="0"/>
                <a:cs typeface="Times New Roman" pitchFamily="18" charset="0"/>
              </a:rPr>
              <a:t>Content</a:t>
            </a:r>
          </a:p>
        </p:txBody>
      </p:sp>
      <p:pic>
        <p:nvPicPr>
          <p:cNvPr id="14341" name="Picture 2" descr="E:\NIET\Project\xLogo11.png.pagespeed.ic.pydHLuCQEZ.png"/>
          <p:cNvPicPr>
            <a:picLocks noChangeAspect="1" noChangeArrowheads="1"/>
          </p:cNvPicPr>
          <p:nvPr/>
        </p:nvPicPr>
        <p:blipFill>
          <a:blip r:embed="rId2" cstate="print"/>
          <a:srcRect/>
          <a:stretch>
            <a:fillRect/>
          </a:stretch>
        </p:blipFill>
        <p:spPr bwMode="auto">
          <a:xfrm>
            <a:off x="0" y="25003"/>
            <a:ext cx="1085850" cy="613172"/>
          </a:xfrm>
          <a:prstGeom prst="rect">
            <a:avLst/>
          </a:prstGeom>
          <a:noFill/>
          <a:ln w="9525">
            <a:noFill/>
            <a:miter lim="800000"/>
            <a:headEnd/>
            <a:tailEnd/>
          </a:ln>
        </p:spPr>
      </p:pic>
      <p:sp>
        <p:nvSpPr>
          <p:cNvPr id="14342"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1214414" y="571486"/>
            <a:ext cx="7486650" cy="4133864"/>
          </a:xfrm>
        </p:spPr>
        <p:txBody>
          <a:bodyPr>
            <a:normAutofit/>
          </a:bodyPr>
          <a:lstStyle/>
          <a:p>
            <a:pPr eaLnBrk="1" hangingPunct="1">
              <a:buFont typeface="Arial" pitchFamily="34" charset="0"/>
              <a:buChar char="•"/>
              <a:defRPr/>
            </a:pPr>
            <a:r>
              <a:rPr lang="en-US" altLang="en-US" sz="1800" dirty="0">
                <a:latin typeface="Times New Roman" pitchFamily="18" charset="0"/>
                <a:cs typeface="Times New Roman" pitchFamily="18" charset="0"/>
              </a:rPr>
              <a:t>Course Objective </a:t>
            </a:r>
          </a:p>
          <a:p>
            <a:pPr eaLnBrk="1" hangingPunct="1">
              <a:buFont typeface="Arial" pitchFamily="34" charset="0"/>
              <a:buChar char="•"/>
              <a:defRPr/>
            </a:pPr>
            <a:r>
              <a:rPr lang="en-US" altLang="en-US" sz="1800" dirty="0">
                <a:latin typeface="Times New Roman" pitchFamily="18" charset="0"/>
                <a:cs typeface="Times New Roman" pitchFamily="18" charset="0"/>
              </a:rPr>
              <a:t>Course Outcome</a:t>
            </a:r>
          </a:p>
          <a:p>
            <a:pPr eaLnBrk="1" hangingPunct="1">
              <a:buFont typeface="Arial" pitchFamily="34" charset="0"/>
              <a:buChar char="•"/>
              <a:defRPr/>
            </a:pPr>
            <a:r>
              <a:rPr lang="en-US" altLang="en-US" sz="1800" dirty="0">
                <a:latin typeface="Times New Roman" pitchFamily="18" charset="0"/>
                <a:cs typeface="Times New Roman" pitchFamily="18" charset="0"/>
              </a:rPr>
              <a:t>CO-PO Mapping</a:t>
            </a:r>
          </a:p>
          <a:p>
            <a:pPr eaLnBrk="1" hangingPunct="1">
              <a:buFont typeface="Arial" pitchFamily="34" charset="0"/>
              <a:buChar char="•"/>
              <a:defRPr/>
            </a:pPr>
            <a:r>
              <a:rPr lang="en-US" altLang="en-US" sz="1800" dirty="0">
                <a:latin typeface="Times New Roman" pitchFamily="18" charset="0"/>
                <a:cs typeface="Times New Roman" pitchFamily="18" charset="0"/>
              </a:rPr>
              <a:t>Syllabus </a:t>
            </a:r>
          </a:p>
          <a:p>
            <a:pPr eaLnBrk="1" hangingPunct="1">
              <a:buFont typeface="Arial" pitchFamily="34" charset="0"/>
              <a:buChar char="•"/>
              <a:defRPr/>
            </a:pPr>
            <a:r>
              <a:rPr lang="en-US" altLang="en-US" sz="1800" dirty="0">
                <a:latin typeface="Times New Roman" pitchFamily="18" charset="0"/>
                <a:cs typeface="Times New Roman" pitchFamily="18" charset="0"/>
              </a:rPr>
              <a:t>Prerequisite and Recap</a:t>
            </a:r>
          </a:p>
          <a:p>
            <a:pPr eaLnBrk="1" hangingPunct="1">
              <a:buFont typeface="Arial" pitchFamily="34" charset="0"/>
              <a:buChar char="•"/>
              <a:defRPr/>
            </a:pPr>
            <a:r>
              <a:rPr lang="en-US" altLang="en-US" sz="1800" dirty="0">
                <a:latin typeface="Times New Roman" pitchFamily="18" charset="0"/>
                <a:cs typeface="Times New Roman" pitchFamily="18" charset="0"/>
              </a:rPr>
              <a:t>Set Theory</a:t>
            </a:r>
          </a:p>
          <a:p>
            <a:pPr eaLnBrk="1" hangingPunct="1">
              <a:buFont typeface="Arial" pitchFamily="34" charset="0"/>
              <a:buChar char="•"/>
              <a:defRPr/>
            </a:pPr>
            <a:r>
              <a:rPr lang="en-US" altLang="en-US" sz="1800" dirty="0">
                <a:latin typeface="Times New Roman" pitchFamily="18" charset="0"/>
                <a:cs typeface="Times New Roman" pitchFamily="18" charset="0"/>
              </a:rPr>
              <a:t>Relation</a:t>
            </a:r>
          </a:p>
          <a:p>
            <a:pPr eaLnBrk="1" hangingPunct="1">
              <a:buFont typeface="Arial" pitchFamily="34" charset="0"/>
              <a:buChar char="•"/>
              <a:defRPr/>
            </a:pPr>
            <a:r>
              <a:rPr lang="en-US" altLang="en-US" sz="1800" dirty="0">
                <a:latin typeface="Times New Roman" pitchFamily="18" charset="0"/>
                <a:cs typeface="Times New Roman" pitchFamily="18" charset="0"/>
              </a:rPr>
              <a:t>Function</a:t>
            </a:r>
          </a:p>
          <a:p>
            <a:pPr eaLnBrk="1" hangingPunct="1">
              <a:buFont typeface="Arial" pitchFamily="34" charset="0"/>
              <a:buChar char="•"/>
              <a:defRPr/>
            </a:pPr>
            <a:r>
              <a:rPr lang="en-US" altLang="en-US" sz="1800" dirty="0">
                <a:latin typeface="Times New Roman" pitchFamily="18" charset="0"/>
                <a:cs typeface="Times New Roman" pitchFamily="18" charset="0"/>
              </a:rPr>
              <a:t> Combinatorics</a:t>
            </a:r>
          </a:p>
          <a:p>
            <a:pPr eaLnBrk="1" hangingPunct="1">
              <a:buFont typeface="Arial" pitchFamily="34" charset="0"/>
              <a:buChar char="•"/>
              <a:defRPr/>
            </a:pPr>
            <a:r>
              <a:rPr lang="en-US" altLang="en-US" sz="1800" dirty="0">
                <a:latin typeface="Times New Roman" pitchFamily="18" charset="0"/>
                <a:cs typeface="Times New Roman" pitchFamily="18" charset="0"/>
              </a:rPr>
              <a:t>Recurrence Relation &amp;  Generating Function</a:t>
            </a:r>
          </a:p>
          <a:p>
            <a:pPr eaLnBrk="1" hangingPunct="1">
              <a:buFont typeface="Arial" pitchFamily="34" charset="0"/>
              <a:buChar char="•"/>
              <a:defRPr/>
            </a:pPr>
            <a:r>
              <a:rPr lang="en-US" altLang="en-US" sz="1800" dirty="0">
                <a:latin typeface="Times New Roman" pitchFamily="18" charset="0"/>
                <a:cs typeface="Times New Roman" pitchFamily="18" charset="0"/>
              </a:rPr>
              <a:t> Proof Techniques</a:t>
            </a:r>
          </a:p>
          <a:p>
            <a:pPr eaLnBrk="1" hangingPunct="1">
              <a:buFont typeface="Arial" pitchFamily="34" charset="0"/>
              <a:buChar char="•"/>
              <a:defRPr/>
            </a:pPr>
            <a:endParaRPr lang="en-US" altLang="en-US" sz="1800" dirty="0">
              <a:latin typeface="Times New Roman" pitchFamily="18" charset="0"/>
              <a:cs typeface="Times New Roman" pitchFamily="18" charset="0"/>
            </a:endParaRPr>
          </a:p>
          <a:p>
            <a:pPr eaLnBrk="1" hangingPunct="1">
              <a:buNone/>
              <a:defRPr/>
            </a:pPr>
            <a:endParaRPr lang="en-US" altLang="en-US" sz="1800" dirty="0">
              <a:latin typeface="Times New Roman" pitchFamily="18" charset="0"/>
              <a:cs typeface="Times New Roman" pitchFamily="18" charset="0"/>
            </a:endParaRPr>
          </a:p>
          <a:p>
            <a:pPr eaLnBrk="1" hangingPunct="1">
              <a:buNone/>
              <a:defRPr/>
            </a:pP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p>
          <a:p>
            <a:pPr marL="0" indent="0" algn="just">
              <a:buNone/>
              <a:defRPr/>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p:cTn id="42"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p:cTn id="49"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 calcmode="lin" valueType="num">
                                      <p:cBhvr>
                                        <p:cTn id="56"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p:cTn id="63"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5">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 calcmode="lin" valueType="num">
                                      <p:cBhvr>
                                        <p:cTn id="70"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5">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 calcmode="lin" valueType="num">
                                      <p:cBhvr>
                                        <p:cTn id="77"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1"/>
            <a:ext cx="7429500" cy="3657599"/>
          </a:xfrm>
        </p:spPr>
        <p:txBody>
          <a:bodyPr>
            <a:noAutofit/>
          </a:bodyPr>
          <a:lstStyle/>
          <a:p>
            <a:pPr marL="342900" indent="-342900" algn="just">
              <a:buFont typeface="+mj-lt"/>
              <a:buAutoNum type="arabicPeriod" startAt="7"/>
            </a:pPr>
            <a:r>
              <a:rPr lang="en-US" sz="1600" b="1" dirty="0">
                <a:latin typeface="Times New Roman" panose="02020603050405020304" pitchFamily="18" charset="0"/>
                <a:cs typeface="Times New Roman" panose="02020603050405020304" pitchFamily="18" charset="0"/>
              </a:rPr>
              <a:t>Equal Sets:</a:t>
            </a:r>
            <a:r>
              <a:rPr lang="en-US" sz="1600" dirty="0">
                <a:latin typeface="Times New Roman" panose="02020603050405020304" pitchFamily="18" charset="0"/>
                <a:cs typeface="Times New Roman" panose="02020603050405020304" pitchFamily="18" charset="0"/>
              </a:rPr>
              <a:t> Two sets A and B are said to be equal and written as A = B if both have the same elements. Therefore, every element which belongs to A is also an element of the set B and every element which belongs to the set B is also an element of the set A.</a:t>
            </a:r>
          </a:p>
          <a:p>
            <a:pPr marL="0" indent="0" algn="just">
              <a:buNone/>
            </a:pPr>
            <a:r>
              <a:rPr lang="en-US" sz="1600" dirty="0">
                <a:latin typeface="Times New Roman" panose="02020603050405020304" pitchFamily="18" charset="0"/>
                <a:cs typeface="Times New Roman" panose="02020603050405020304" pitchFamily="18" charset="0"/>
              </a:rPr>
              <a:t>	A = B ⟺ {x ϵ A  ⟺  x ϵ B}.  </a:t>
            </a:r>
          </a:p>
          <a:p>
            <a:pPr marL="0" indent="0" algn="just">
              <a:buNone/>
            </a:pPr>
            <a:r>
              <a:rPr lang="en-US" sz="1600" dirty="0">
                <a:latin typeface="Times New Roman" panose="02020603050405020304" pitchFamily="18" charset="0"/>
                <a:cs typeface="Times New Roman" panose="02020603050405020304" pitchFamily="18" charset="0"/>
              </a:rPr>
              <a:t>      If there is some element in set A that does not belong to set B or vice versa then </a:t>
            </a:r>
          </a:p>
          <a:p>
            <a:pPr marL="0" indent="0" algn="just">
              <a:buNone/>
            </a:pPr>
            <a:r>
              <a:rPr lang="en-US" sz="1600" dirty="0">
                <a:latin typeface="Times New Roman" panose="02020603050405020304" pitchFamily="18" charset="0"/>
                <a:cs typeface="Times New Roman" panose="02020603050405020304" pitchFamily="18" charset="0"/>
              </a:rPr>
              <a:t>      	A ≠ B, i.e., A is not equal to B.</a:t>
            </a:r>
          </a:p>
          <a:p>
            <a:pPr marL="342900" indent="-342900" algn="just">
              <a:buFont typeface="+mj-lt"/>
              <a:buAutoNum type="arabicPeriod" startAt="8"/>
            </a:pPr>
            <a:r>
              <a:rPr lang="en-US" sz="1600" b="1" dirty="0">
                <a:latin typeface="Times New Roman" panose="02020603050405020304" pitchFamily="18" charset="0"/>
                <a:cs typeface="Times New Roman" panose="02020603050405020304" pitchFamily="18" charset="0"/>
              </a:rPr>
              <a:t>Equivalent Sets:</a:t>
            </a:r>
            <a:r>
              <a:rPr lang="en-US" sz="1600" dirty="0">
                <a:latin typeface="Times New Roman" panose="02020603050405020304" pitchFamily="18" charset="0"/>
                <a:cs typeface="Times New Roman" panose="02020603050405020304" pitchFamily="18" charset="0"/>
              </a:rPr>
              <a:t> If the cardinalities of two sets are equal, they are called equivalent sets.</a:t>
            </a:r>
          </a:p>
          <a:p>
            <a:pPr marL="0" indent="0" algn="just">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If A= {1, 2, 6} and B= {16, 17, 22}, they are equivalent as cardinality of  </a:t>
            </a:r>
          </a:p>
          <a:p>
            <a:pPr marL="0" indent="0" algn="just">
              <a:buNone/>
            </a:pPr>
            <a:r>
              <a:rPr lang="en-US" sz="1600" dirty="0">
                <a:latin typeface="Times New Roman" panose="02020603050405020304" pitchFamily="18" charset="0"/>
                <a:cs typeface="Times New Roman" panose="02020603050405020304" pitchFamily="18" charset="0"/>
              </a:rPr>
              <a:t>        A is equal to the cardinality of B. i.e. |A|=|B|=3</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D8EAF9-DEF8-4B91-81E4-88CC499D06F1}"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40576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21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7258050" cy="3486150"/>
          </a:xfrm>
        </p:spPr>
        <p:txBody>
          <a:bodyPr>
            <a:normAutofit/>
          </a:bodyPr>
          <a:lstStyle/>
          <a:p>
            <a:pPr marL="385763" indent="-385763" algn="just">
              <a:buFont typeface="+mj-lt"/>
              <a:buAutoNum type="arabicPeriod" startAt="9"/>
            </a:pPr>
            <a:r>
              <a:rPr lang="en-US" sz="1600" b="1" dirty="0">
                <a:latin typeface="Times New Roman" panose="02020603050405020304" pitchFamily="18" charset="0"/>
                <a:cs typeface="Times New Roman" panose="02020603050405020304" pitchFamily="18" charset="0"/>
              </a:rPr>
              <a:t>Disjoint Sets:</a:t>
            </a:r>
            <a:r>
              <a:rPr lang="en-US" sz="1600" dirty="0">
                <a:latin typeface="Times New Roman" panose="02020603050405020304" pitchFamily="18" charset="0"/>
                <a:cs typeface="Times New Roman" panose="02020603050405020304" pitchFamily="18" charset="0"/>
              </a:rPr>
              <a:t> Two sets A and B are said to be disjoint if no element of A is in B and no element of B is in A.</a:t>
            </a:r>
          </a:p>
          <a:p>
            <a:pPr lvl="1" algn="just">
              <a:buFont typeface="Arial" pitchFamily="34" charset="0"/>
              <a:buChar char="•"/>
            </a:pPr>
            <a:r>
              <a:rPr lang="en-US" sz="1600" b="1" dirty="0">
                <a:latin typeface="Times New Roman" panose="02020603050405020304" pitchFamily="18" charset="0"/>
                <a:cs typeface="Times New Roman" panose="02020603050405020304" pitchFamily="18" charset="0"/>
              </a:rPr>
              <a:t>	Example:</a:t>
            </a:r>
            <a:endParaRPr lang="en-US" sz="1600" dirty="0">
              <a:latin typeface="Times New Roman" panose="02020603050405020304" pitchFamily="18" charset="0"/>
              <a:cs typeface="Times New Roman" panose="02020603050405020304" pitchFamily="18" charset="0"/>
            </a:endParaRP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R = {a, b, c}, S = {k, p, m}</a:t>
            </a: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R and S are disjoint sets.</a:t>
            </a:r>
          </a:p>
          <a:p>
            <a:pPr marL="342900" indent="-342900" algn="just">
              <a:buFont typeface="+mj-lt"/>
              <a:buAutoNum type="arabicPeriod" startAt="9"/>
            </a:pP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startAt="9"/>
            </a:pPr>
            <a:r>
              <a:rPr lang="en-US" sz="1600" b="1" dirty="0">
                <a:latin typeface="Times New Roman" panose="02020603050405020304" pitchFamily="18" charset="0"/>
                <a:cs typeface="Times New Roman" panose="02020603050405020304" pitchFamily="18" charset="0"/>
              </a:rPr>
              <a:t>Power Sets:</a:t>
            </a:r>
            <a:r>
              <a:rPr lang="en-US" sz="1600" dirty="0">
                <a:latin typeface="Times New Roman" panose="02020603050405020304" pitchFamily="18" charset="0"/>
                <a:cs typeface="Times New Roman" panose="02020603050405020304" pitchFamily="18" charset="0"/>
              </a:rPr>
              <a:t> The power of any given set A is the set of all subsets of A and is denoted by </a:t>
            </a:r>
            <a:r>
              <a:rPr lang="en-US" sz="1600" b="1" dirty="0">
                <a:latin typeface="Times New Roman" panose="02020603050405020304" pitchFamily="18" charset="0"/>
                <a:cs typeface="Times New Roman" panose="02020603050405020304" pitchFamily="18" charset="0"/>
              </a:rPr>
              <a:t>P (A)</a:t>
            </a:r>
            <a:r>
              <a:rPr lang="en-US" sz="1600" dirty="0">
                <a:latin typeface="Times New Roman" panose="02020603050405020304" pitchFamily="18" charset="0"/>
                <a:cs typeface="Times New Roman" panose="02020603050405020304" pitchFamily="18" charset="0"/>
              </a:rPr>
              <a:t>. If A has n elements, then </a:t>
            </a:r>
            <a:r>
              <a:rPr lang="en-US" sz="1600" b="1" dirty="0">
                <a:latin typeface="Times New Roman" panose="02020603050405020304" pitchFamily="18" charset="0"/>
                <a:cs typeface="Times New Roman" panose="02020603050405020304" pitchFamily="18" charset="0"/>
              </a:rPr>
              <a:t>P (A)</a:t>
            </a:r>
            <a:r>
              <a:rPr lang="en-US" sz="1600" dirty="0">
                <a:latin typeface="Times New Roman" panose="02020603050405020304" pitchFamily="18" charset="0"/>
                <a:cs typeface="Times New Roman" panose="02020603050405020304" pitchFamily="18" charset="0"/>
              </a:rPr>
              <a:t> has </a:t>
            </a: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elements.</a:t>
            </a:r>
          </a:p>
          <a:p>
            <a:pPr lvl="1" algn="just">
              <a:buFont typeface="Arial" pitchFamily="34" charset="0"/>
              <a:buChar char="•"/>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A = {1, 2, 3} </a:t>
            </a: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P (A) = {∅, {1}, {2}, {3}, {1, 2}, {1, 3}, {2, 3}, {1, 2, 3}}.</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9EC7EF1-9AED-4F98-BAC4-8D3C328B6E94}" type="datetime1">
              <a:rPr lang="en-US" smtClean="0">
                <a:solidFill>
                  <a:schemeClr val="tx1"/>
                </a:solidFill>
                <a:latin typeface="Times New Roman" panose="02020603050405020304" pitchFamily="18" charset="0"/>
                <a:cs typeface="Times New Roman" panose="02020603050405020304" pitchFamily="18" charset="0"/>
              </a:rPr>
              <a:t>8/31/2021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7459"/>
            <a:ext cx="1085850" cy="612872"/>
          </a:xfrm>
          <a:prstGeom prst="rect">
            <a:avLst/>
          </a:prstGeom>
          <a:noFill/>
        </p:spPr>
      </p:pic>
      <p:sp>
        <p:nvSpPr>
          <p:cNvPr id="9" name="Footer Placeholder 12"/>
          <p:cNvSpPr>
            <a:spLocks noGrp="1"/>
          </p:cNvSpPr>
          <p:nvPr>
            <p:ph type="ftr" sz="quarter" idx="11"/>
          </p:nvPr>
        </p:nvSpPr>
        <p:spPr>
          <a:xfrm>
            <a:off x="2857500" y="4755362"/>
            <a:ext cx="45148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7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85800"/>
            <a:ext cx="6461470" cy="336351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Venn diagram is a pictorial representation of sets in which an enclosed area in the plane represents sets.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6E1C345-99D8-445C-B404-E4CD1336B9EA}" type="datetime1">
              <a:rPr lang="en-US" smtClean="0"/>
              <a:t>8/31/2021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115668" y="6"/>
            <a:ext cx="8028332" cy="63698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Venn Diagrams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9818"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Types of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114550"/>
            <a:ext cx="5770946"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p:cTn id="25" dur="500" fill="hold"/>
                                        <p:tgtEl>
                                          <p:spTgt spid="5122"/>
                                        </p:tgtEl>
                                        <p:attrNameLst>
                                          <p:attrName>ppt_w</p:attrName>
                                        </p:attrNameLst>
                                      </p:cBhvr>
                                      <p:tavLst>
                                        <p:tav tm="0">
                                          <p:val>
                                            <p:fltVal val="0"/>
                                          </p:val>
                                        </p:tav>
                                        <p:tav tm="100000">
                                          <p:val>
                                            <p:strVal val="#ppt_w"/>
                                          </p:val>
                                        </p:tav>
                                      </p:tavLst>
                                    </p:anim>
                                    <p:anim calcmode="lin" valueType="num">
                                      <p:cBhvr>
                                        <p:cTn id="26" dur="500" fill="hold"/>
                                        <p:tgtEl>
                                          <p:spTgt spid="5122"/>
                                        </p:tgtEl>
                                        <p:attrNameLst>
                                          <p:attrName>ppt_h</p:attrName>
                                        </p:attrNameLst>
                                      </p:cBhvr>
                                      <p:tavLst>
                                        <p:tav tm="0">
                                          <p:val>
                                            <p:fltVal val="0"/>
                                          </p:val>
                                        </p:tav>
                                        <p:tav tm="100000">
                                          <p:val>
                                            <p:strVal val="#ppt_h"/>
                                          </p:val>
                                        </p:tav>
                                      </p:tavLst>
                                    </p:anim>
                                    <p:animEffect transition="in" filter="fade">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15200" cy="401240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basic set operations are: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Union of Sets:</a:t>
            </a:r>
            <a:r>
              <a:rPr lang="en-US" sz="1600" dirty="0">
                <a:latin typeface="Times New Roman" panose="02020603050405020304" pitchFamily="18" charset="0"/>
                <a:cs typeface="Times New Roman" panose="02020603050405020304" pitchFamily="18" charset="0"/>
              </a:rPr>
              <a:t> Union of Sets A and B is defined to be the set of all those elements which belong to A or B or both and is denoted by A∪B.</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 B = {x: x ∈ A or x ∈ B} </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{1, 2, 3}, B= {3, 4, 5, 6}</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{1, 2, 3, 4, 5, 6}.</a:t>
            </a: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n-US" sz="1600" b="1" dirty="0">
                <a:latin typeface="Times New Roman" panose="02020603050405020304" pitchFamily="18" charset="0"/>
                <a:cs typeface="Times New Roman" panose="02020603050405020304" pitchFamily="18" charset="0"/>
              </a:rPr>
              <a:t>Intersection of Sets:</a:t>
            </a:r>
            <a:r>
              <a:rPr lang="en-US" sz="1600" dirty="0">
                <a:latin typeface="Times New Roman" panose="02020603050405020304" pitchFamily="18" charset="0"/>
                <a:cs typeface="Times New Roman" panose="02020603050405020304" pitchFamily="18" charset="0"/>
              </a:rPr>
              <a:t> Intersection of two sets A and B is the set of all those elements which belong to both A and B and is denoted by A ∩ B.</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 B = {x: x ∈ A and x ∈ B}  </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{11, 12, 13}, B = {13, 14, 15}</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{13}.</a:t>
            </a:r>
          </a:p>
        </p:txBody>
      </p:sp>
      <p:sp>
        <p:nvSpPr>
          <p:cNvPr id="4" name="Date Placeholder 3"/>
          <p:cNvSpPr>
            <a:spLocks noGrp="1"/>
          </p:cNvSpPr>
          <p:nvPr>
            <p:ph type="dt" sz="half" idx="10"/>
          </p:nvPr>
        </p:nvSpPr>
        <p:spPr/>
        <p:txBody>
          <a:bodyPr/>
          <a:lstStyle/>
          <a:p>
            <a:fld id="{16C241AF-D61B-4322-84C1-64814FFAA47E}"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dirty="0">
              <a:solidFill>
                <a:schemeClr val="tx1"/>
              </a:solidFill>
            </a:endParaRPr>
          </a:p>
        </p:txBody>
      </p:sp>
      <p:sp>
        <p:nvSpPr>
          <p:cNvPr id="7" name="Title 1"/>
          <p:cNvSpPr txBox="1">
            <a:spLocks/>
          </p:cNvSpPr>
          <p:nvPr/>
        </p:nvSpPr>
        <p:spPr>
          <a:xfrm>
            <a:off x="1093304" y="6"/>
            <a:ext cx="8043242"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7454"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Sets Ope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504950"/>
            <a:ext cx="1650206" cy="10702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ts Oper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3181350"/>
            <a:ext cx="1661267" cy="10821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964376-B94B-4F1B-83B0-0E350BF5789D}"/>
              </a:ext>
            </a:extLst>
          </p:cNvPr>
          <p:cNvSpPr txBox="1"/>
          <p:nvPr/>
        </p:nvSpPr>
        <p:spPr>
          <a:xfrm>
            <a:off x="7308056" y="3467418"/>
            <a:ext cx="400050" cy="346249"/>
          </a:xfrm>
          <a:prstGeom prst="rect">
            <a:avLst/>
          </a:prstGeom>
          <a:noFill/>
        </p:spPr>
        <p:txBody>
          <a:bodyPr wrap="square" lIns="68580" tIns="34290" rIns="68580" bIns="34290" rtlCol="0">
            <a:spAutoFit/>
          </a:bodyPr>
          <a:lstStyle/>
          <a:p>
            <a:r>
              <a:rPr lang="en-US" sz="1800" b="1" dirty="0"/>
              <a:t>B</a:t>
            </a:r>
          </a:p>
        </p:txBody>
      </p:sp>
    </p:spTree>
    <p:extLst>
      <p:ext uri="{BB962C8B-B14F-4D97-AF65-F5344CB8AC3E}">
        <p14:creationId xmlns:p14="http://schemas.microsoft.com/office/powerpoint/2010/main" val="119752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146"/>
                                        </p:tgtEl>
                                        <p:attrNameLst>
                                          <p:attrName>style.visibility</p:attrName>
                                        </p:attrNameLst>
                                      </p:cBhvr>
                                      <p:to>
                                        <p:strVal val="visible"/>
                                      </p:to>
                                    </p:set>
                                    <p:anim calcmode="lin" valueType="num">
                                      <p:cBhvr>
                                        <p:cTn id="31" dur="500" fill="hold"/>
                                        <p:tgtEl>
                                          <p:spTgt spid="6146"/>
                                        </p:tgtEl>
                                        <p:attrNameLst>
                                          <p:attrName>ppt_w</p:attrName>
                                        </p:attrNameLst>
                                      </p:cBhvr>
                                      <p:tavLst>
                                        <p:tav tm="0">
                                          <p:val>
                                            <p:fltVal val="0"/>
                                          </p:val>
                                        </p:tav>
                                        <p:tav tm="100000">
                                          <p:val>
                                            <p:strVal val="#ppt_w"/>
                                          </p:val>
                                        </p:tav>
                                      </p:tavLst>
                                    </p:anim>
                                    <p:anim calcmode="lin" valueType="num">
                                      <p:cBhvr>
                                        <p:cTn id="32" dur="500" fill="hold"/>
                                        <p:tgtEl>
                                          <p:spTgt spid="6146"/>
                                        </p:tgtEl>
                                        <p:attrNameLst>
                                          <p:attrName>ppt_h</p:attrName>
                                        </p:attrNameLst>
                                      </p:cBhvr>
                                      <p:tavLst>
                                        <p:tav tm="0">
                                          <p:val>
                                            <p:fltVal val="0"/>
                                          </p:val>
                                        </p:tav>
                                        <p:tav tm="100000">
                                          <p:val>
                                            <p:strVal val="#ppt_h"/>
                                          </p:val>
                                        </p:tav>
                                      </p:tavLst>
                                    </p:anim>
                                    <p:animEffect transition="in" filter="fade">
                                      <p:cBhvr>
                                        <p:cTn id="33" dur="500"/>
                                        <p:tgtEl>
                                          <p:spTgt spid="614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148"/>
                                        </p:tgtEl>
                                        <p:attrNameLst>
                                          <p:attrName>style.visibility</p:attrName>
                                        </p:attrNameLst>
                                      </p:cBhvr>
                                      <p:to>
                                        <p:strVal val="visible"/>
                                      </p:to>
                                    </p:set>
                                    <p:anim calcmode="lin" valueType="num">
                                      <p:cBhvr>
                                        <p:cTn id="56" dur="500" fill="hold"/>
                                        <p:tgtEl>
                                          <p:spTgt spid="6148"/>
                                        </p:tgtEl>
                                        <p:attrNameLst>
                                          <p:attrName>ppt_w</p:attrName>
                                        </p:attrNameLst>
                                      </p:cBhvr>
                                      <p:tavLst>
                                        <p:tav tm="0">
                                          <p:val>
                                            <p:fltVal val="0"/>
                                          </p:val>
                                        </p:tav>
                                        <p:tav tm="100000">
                                          <p:val>
                                            <p:strVal val="#ppt_w"/>
                                          </p:val>
                                        </p:tav>
                                      </p:tavLst>
                                    </p:anim>
                                    <p:anim calcmode="lin" valueType="num">
                                      <p:cBhvr>
                                        <p:cTn id="57" dur="500" fill="hold"/>
                                        <p:tgtEl>
                                          <p:spTgt spid="6148"/>
                                        </p:tgtEl>
                                        <p:attrNameLst>
                                          <p:attrName>ppt_h</p:attrName>
                                        </p:attrNameLst>
                                      </p:cBhvr>
                                      <p:tavLst>
                                        <p:tav tm="0">
                                          <p:val>
                                            <p:fltVal val="0"/>
                                          </p:val>
                                        </p:tav>
                                        <p:tav tm="100000">
                                          <p:val>
                                            <p:strVal val="#ppt_h"/>
                                          </p:val>
                                        </p:tav>
                                      </p:tavLst>
                                    </p:anim>
                                    <p:animEffect transition="in" filter="fade">
                                      <p:cBhvr>
                                        <p:cTn id="58" dur="500"/>
                                        <p:tgtEl>
                                          <p:spTgt spid="614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6629400" cy="3429000"/>
          </a:xfrm>
        </p:spPr>
        <p:txBody>
          <a:bodyPr>
            <a:noAutofit/>
          </a:bodyPr>
          <a:lstStyle/>
          <a:p>
            <a:pPr marL="342900" indent="-342900">
              <a:buFont typeface="+mj-lt"/>
              <a:buAutoNum type="arabicPeriod" startAt="3"/>
            </a:pPr>
            <a:r>
              <a:rPr lang="en-US" sz="1600" b="1" dirty="0">
                <a:latin typeface="Times New Roman" panose="02020603050405020304" pitchFamily="18" charset="0"/>
                <a:cs typeface="Times New Roman" panose="02020603050405020304" pitchFamily="18" charset="0"/>
              </a:rPr>
              <a:t>Difference of Sets:</a:t>
            </a:r>
            <a:r>
              <a:rPr lang="en-US" sz="1600" dirty="0">
                <a:latin typeface="Times New Roman" panose="02020603050405020304" pitchFamily="18" charset="0"/>
                <a:cs typeface="Times New Roman" panose="02020603050405020304" pitchFamily="18" charset="0"/>
              </a:rPr>
              <a:t> The difference of two sets A and B is a set of all those elements which belongs to A but do not belong to B and is denoted by A - B.</a:t>
            </a:r>
          </a:p>
          <a:p>
            <a:pPr marL="0" indent="0" algn="ctr">
              <a:buNone/>
            </a:pPr>
            <a:r>
              <a:rPr lang="en-US" sz="1600" b="1" dirty="0">
                <a:latin typeface="Times New Roman" panose="02020603050405020304" pitchFamily="18" charset="0"/>
                <a:cs typeface="Times New Roman" panose="02020603050405020304" pitchFamily="18" charset="0"/>
              </a:rPr>
              <a:t>A - B = {x: x ∈ A and x ∉ B}</a:t>
            </a:r>
          </a:p>
          <a:p>
            <a:pPr marL="0" indent="0" algn="ctr">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{1, 2, 3, 4} and B={3, 4, 5, 6} then A - B = {1, 2}</a:t>
            </a:r>
          </a:p>
          <a:p>
            <a:pPr marL="0" indent="0">
              <a:buNone/>
            </a:pPr>
            <a:r>
              <a:rPr lang="en-US" sz="1600" dirty="0">
                <a:latin typeface="Times New Roman" panose="02020603050405020304" pitchFamily="18" charset="0"/>
                <a:cs typeface="Times New Roman" panose="02020603050405020304" pitchFamily="18" charset="0"/>
              </a:rPr>
              <a:t>	and B - A = {5, 6}</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0539983-C35D-4BB6-8F3C-55E857B282DA}"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dirty="0">
              <a:solidFill>
                <a:schemeClr val="tx1"/>
              </a:solidFill>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758937" y="485620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Sets Ope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724150"/>
            <a:ext cx="5029200"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 calcmode="lin" valueType="num">
                                      <p:cBhvr>
                                        <p:cTn id="31" dur="500" fill="hold"/>
                                        <p:tgtEl>
                                          <p:spTgt spid="7170"/>
                                        </p:tgtEl>
                                        <p:attrNameLst>
                                          <p:attrName>ppt_w</p:attrName>
                                        </p:attrNameLst>
                                      </p:cBhvr>
                                      <p:tavLst>
                                        <p:tav tm="0">
                                          <p:val>
                                            <p:fltVal val="0"/>
                                          </p:val>
                                        </p:tav>
                                        <p:tav tm="100000">
                                          <p:val>
                                            <p:strVal val="#ppt_w"/>
                                          </p:val>
                                        </p:tav>
                                      </p:tavLst>
                                    </p:anim>
                                    <p:anim calcmode="lin" valueType="num">
                                      <p:cBhvr>
                                        <p:cTn id="32" dur="500" fill="hold"/>
                                        <p:tgtEl>
                                          <p:spTgt spid="7170"/>
                                        </p:tgtEl>
                                        <p:attrNameLst>
                                          <p:attrName>ppt_h</p:attrName>
                                        </p:attrNameLst>
                                      </p:cBhvr>
                                      <p:tavLst>
                                        <p:tav tm="0">
                                          <p:val>
                                            <p:fltVal val="0"/>
                                          </p:val>
                                        </p:tav>
                                        <p:tav tm="100000">
                                          <p:val>
                                            <p:strVal val="#ppt_h"/>
                                          </p:val>
                                        </p:tav>
                                      </p:tavLst>
                                    </p:anim>
                                    <p:animEffect transition="in" filter="fade">
                                      <p:cBhvr>
                                        <p:cTn id="3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652468"/>
            <a:ext cx="7258050" cy="3599260"/>
          </a:xfrm>
        </p:spPr>
        <p:txBody>
          <a:bodyPr>
            <a:noAutofit/>
          </a:bodyPr>
          <a:lstStyle/>
          <a:p>
            <a:pPr marL="342900" indent="-342900">
              <a:buFont typeface="+mj-lt"/>
              <a:buAutoNum type="arabicPeriod" startAt="4"/>
            </a:pPr>
            <a:r>
              <a:rPr lang="en-US" sz="1600" b="1" dirty="0">
                <a:latin typeface="Times New Roman" panose="02020603050405020304" pitchFamily="18" charset="0"/>
                <a:cs typeface="Times New Roman" panose="02020603050405020304" pitchFamily="18" charset="0"/>
              </a:rPr>
              <a:t>Complement of a Set:</a:t>
            </a:r>
            <a:r>
              <a:rPr lang="en-US" sz="1600" dirty="0">
                <a:latin typeface="Times New Roman" panose="02020603050405020304" pitchFamily="18" charset="0"/>
                <a:cs typeface="Times New Roman" panose="02020603050405020304" pitchFamily="18" charset="0"/>
              </a:rPr>
              <a:t> The Complement of a Set A is a set of all those elements of the universal set which do not belong to A and is denoted by A</a:t>
            </a:r>
            <a:r>
              <a:rPr lang="en-US" sz="1600" baseline="30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a:t>
            </a:r>
          </a:p>
          <a:p>
            <a:pPr marL="0" indent="0">
              <a:buNone/>
            </a:pPr>
            <a:r>
              <a:rPr lang="en-US" sz="1600" b="1" dirty="0">
                <a:latin typeface="Times New Roman" panose="02020603050405020304" pitchFamily="18" charset="0"/>
                <a:cs typeface="Times New Roman" panose="02020603050405020304" pitchFamily="18" charset="0"/>
              </a:rPr>
              <a:t>              A</a:t>
            </a:r>
            <a:r>
              <a:rPr lang="en-US" sz="1600" b="1" baseline="30000" dirty="0">
                <a:latin typeface="Times New Roman" panose="02020603050405020304" pitchFamily="18" charset="0"/>
                <a:cs typeface="Times New Roman" panose="02020603050405020304" pitchFamily="18" charset="0"/>
              </a:rPr>
              <a:t>c</a:t>
            </a:r>
            <a:r>
              <a:rPr lang="en-US" sz="1600" b="1" dirty="0">
                <a:latin typeface="Times New Roman" panose="02020603050405020304" pitchFamily="18" charset="0"/>
                <a:cs typeface="Times New Roman" panose="02020603050405020304" pitchFamily="18" charset="0"/>
              </a:rPr>
              <a:t> = U - A = {x: x ∈ U and x ∉ A} = {x: x ∉ A}</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U is the set of all natural numbers.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{1, 2, 3}</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a:t>
            </a:r>
            <a:r>
              <a:rPr lang="en-US" sz="1600" baseline="30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 {all natural numbers except 1, 2, and 3}.</a:t>
            </a: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sz="1600" b="1" dirty="0">
                <a:latin typeface="Times New Roman" panose="02020603050405020304" pitchFamily="18" charset="0"/>
                <a:cs typeface="Times New Roman" panose="02020603050405020304" pitchFamily="18" charset="0"/>
              </a:rPr>
              <a:t>Symmetric Difference of Sets:</a:t>
            </a:r>
            <a:r>
              <a:rPr lang="en-US" sz="1600" dirty="0">
                <a:latin typeface="Times New Roman" panose="02020603050405020304" pitchFamily="18" charset="0"/>
                <a:cs typeface="Times New Roman" panose="02020603050405020304" pitchFamily="18" charset="0"/>
              </a:rPr>
              <a:t> The symmetric difference of two sets A and B is the set containing all the elements that are in A or B but not in both and is denoted by A ⨁ B i.e.</a:t>
            </a:r>
          </a:p>
          <a:p>
            <a:pPr marL="0" indent="0">
              <a:buNone/>
            </a:pPr>
            <a:r>
              <a:rPr lang="pt-BR" sz="1600" b="1" dirty="0">
                <a:latin typeface="Times New Roman" panose="02020603050405020304" pitchFamily="18" charset="0"/>
                <a:cs typeface="Times New Roman" panose="02020603050405020304" pitchFamily="18" charset="0"/>
              </a:rPr>
              <a:t>	A ⨁ B = (A ∪ B) - (A ∩ B)</a:t>
            </a:r>
            <a:r>
              <a:rPr lang="pt-BR"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{a, b, c, 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B = {a, b, l, 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{c, d, l, m}</a:t>
            </a:r>
          </a:p>
          <a:p>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1178BAD-E674-431E-ABA2-CB97EAEBDA82}"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dirty="0">
              <a:solidFill>
                <a:schemeClr val="tx1"/>
              </a:solidFill>
            </a:endParaRPr>
          </a:p>
        </p:txBody>
      </p:sp>
      <p:sp>
        <p:nvSpPr>
          <p:cNvPr id="7" name="Title 1"/>
          <p:cNvSpPr txBox="1">
            <a:spLocks/>
          </p:cNvSpPr>
          <p:nvPr/>
        </p:nvSpPr>
        <p:spPr>
          <a:xfrm>
            <a:off x="971550" y="6"/>
            <a:ext cx="81724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5" descr="Sets Ope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200150"/>
            <a:ext cx="1278731" cy="127873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ets Oper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3257550"/>
            <a:ext cx="2476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5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9218"/>
                                        </p:tgtEl>
                                        <p:attrNameLst>
                                          <p:attrName>style.visibility</p:attrName>
                                        </p:attrNameLst>
                                      </p:cBhvr>
                                      <p:to>
                                        <p:strVal val="visible"/>
                                      </p:to>
                                    </p:set>
                                    <p:anim calcmode="lin" valueType="num">
                                      <p:cBhvr>
                                        <p:cTn id="50" dur="500" fill="hold"/>
                                        <p:tgtEl>
                                          <p:spTgt spid="9218"/>
                                        </p:tgtEl>
                                        <p:attrNameLst>
                                          <p:attrName>ppt_w</p:attrName>
                                        </p:attrNameLst>
                                      </p:cBhvr>
                                      <p:tavLst>
                                        <p:tav tm="0">
                                          <p:val>
                                            <p:fltVal val="0"/>
                                          </p:val>
                                        </p:tav>
                                        <p:tav tm="100000">
                                          <p:val>
                                            <p:strVal val="#ppt_w"/>
                                          </p:val>
                                        </p:tav>
                                      </p:tavLst>
                                    </p:anim>
                                    <p:anim calcmode="lin" valueType="num">
                                      <p:cBhvr>
                                        <p:cTn id="51" dur="500" fill="hold"/>
                                        <p:tgtEl>
                                          <p:spTgt spid="9218"/>
                                        </p:tgtEl>
                                        <p:attrNameLst>
                                          <p:attrName>ppt_h</p:attrName>
                                        </p:attrNameLst>
                                      </p:cBhvr>
                                      <p:tavLst>
                                        <p:tav tm="0">
                                          <p:val>
                                            <p:fltVal val="0"/>
                                          </p:val>
                                        </p:tav>
                                        <p:tav tm="100000">
                                          <p:val>
                                            <p:strVal val="#ppt_h"/>
                                          </p:val>
                                        </p:tav>
                                      </p:tavLst>
                                    </p:anim>
                                    <p:animEffect transition="in" filter="fade">
                                      <p:cBhvr>
                                        <p:cTn id="5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068BE7-28C8-4902-981D-3370883B1E96}"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dirty="0">
              <a:solidFill>
                <a:schemeClr val="tx1"/>
              </a:solidFill>
            </a:endParaRPr>
          </a:p>
        </p:txBody>
      </p:sp>
      <p:sp>
        <p:nvSpPr>
          <p:cNvPr id="7" name="Title 1"/>
          <p:cNvSpPr txBox="1">
            <a:spLocks/>
          </p:cNvSpPr>
          <p:nvPr/>
        </p:nvSpPr>
        <p:spPr>
          <a:xfrm>
            <a:off x="1085850" y="6"/>
            <a:ext cx="80581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Algebra of Sets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6"/>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23120114"/>
              </p:ext>
            </p:extLst>
          </p:nvPr>
        </p:nvGraphicFramePr>
        <p:xfrm>
          <a:off x="152399" y="666750"/>
          <a:ext cx="8839200" cy="4022876"/>
        </p:xfrm>
        <a:graphic>
          <a:graphicData uri="http://schemas.openxmlformats.org/drawingml/2006/table">
            <a:tbl>
              <a:tblPr/>
              <a:tblGrid>
                <a:gridCol w="458327">
                  <a:extLst>
                    <a:ext uri="{9D8B030D-6E8A-4147-A177-3AD203B41FA5}">
                      <a16:colId xmlns:a16="http://schemas.microsoft.com/office/drawing/2014/main" val="3105239640"/>
                    </a:ext>
                  </a:extLst>
                </a:gridCol>
                <a:gridCol w="1826635">
                  <a:extLst>
                    <a:ext uri="{9D8B030D-6E8A-4147-A177-3AD203B41FA5}">
                      <a16:colId xmlns:a16="http://schemas.microsoft.com/office/drawing/2014/main" val="3548627662"/>
                    </a:ext>
                  </a:extLst>
                </a:gridCol>
                <a:gridCol w="3100511">
                  <a:extLst>
                    <a:ext uri="{9D8B030D-6E8A-4147-A177-3AD203B41FA5}">
                      <a16:colId xmlns:a16="http://schemas.microsoft.com/office/drawing/2014/main" val="234380564"/>
                    </a:ext>
                  </a:extLst>
                </a:gridCol>
                <a:gridCol w="3453727">
                  <a:extLst>
                    <a:ext uri="{9D8B030D-6E8A-4147-A177-3AD203B41FA5}">
                      <a16:colId xmlns:a16="http://schemas.microsoft.com/office/drawing/2014/main" val="1403339075"/>
                    </a:ext>
                  </a:extLst>
                </a:gridCol>
              </a:tblGrid>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1</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Idempotent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 A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A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98226575"/>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2</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Associative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457200" indent="-457200" algn="l" fontAlgn="t">
                        <a:lnSpc>
                          <a:spcPts val="2400"/>
                        </a:lnSpc>
                        <a:buAutoNum type="alphaLcParenBoth"/>
                      </a:pPr>
                      <a:r>
                        <a:rPr lang="pt-BR" sz="1400" dirty="0">
                          <a:solidFill>
                            <a:srgbClr val="000000"/>
                          </a:solidFill>
                          <a:effectLst/>
                          <a:latin typeface="Times New Roman" panose="02020603050405020304" pitchFamily="18" charset="0"/>
                          <a:cs typeface="Times New Roman" panose="02020603050405020304" pitchFamily="18" charset="0"/>
                        </a:rPr>
                        <a:t>(A ∪ B) ∪ C = A ∪ (B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B) ∩ C = A ∩ (B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3714812"/>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3</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Commutative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t-BR" sz="1400" dirty="0">
                          <a:solidFill>
                            <a:srgbClr val="000000"/>
                          </a:solidFill>
                          <a:effectLst/>
                          <a:latin typeface="Times New Roman" panose="02020603050405020304" pitchFamily="18" charset="0"/>
                          <a:cs typeface="Times New Roman" panose="02020603050405020304" pitchFamily="18" charset="0"/>
                        </a:rPr>
                        <a:t>(a) A ∪ B = B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B = B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9936569"/>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4</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Distributive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342900" indent="-342900" algn="l" fontAlgn="t">
                        <a:lnSpc>
                          <a:spcPts val="2400"/>
                        </a:lnSpc>
                        <a:buAutoNum type="alphaLcParenBoth"/>
                      </a:pPr>
                      <a:r>
                        <a:rPr lang="pt-BR" sz="1400" dirty="0">
                          <a:solidFill>
                            <a:srgbClr val="000000"/>
                          </a:solidFill>
                          <a:effectLst/>
                          <a:latin typeface="Times New Roman" panose="02020603050405020304" pitchFamily="18" charset="0"/>
                          <a:cs typeface="Times New Roman" panose="02020603050405020304" pitchFamily="18" charset="0"/>
                        </a:rPr>
                        <a:t>A ∪ (B ∩ C) = (A ∪ B) ∩ (A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pt-BR" sz="1400" dirty="0">
                          <a:solidFill>
                            <a:srgbClr val="000000"/>
                          </a:solidFill>
                          <a:effectLst/>
                          <a:latin typeface="Times New Roman" panose="02020603050405020304" pitchFamily="18" charset="0"/>
                          <a:cs typeface="Times New Roman" panose="02020603050405020304" pitchFamily="18" charset="0"/>
                        </a:rPr>
                        <a:t>(b) A ∩ (B ∪ C) = (A ∩ B) ∪ (A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3422299"/>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5</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De Morgan's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∪B)</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B</a:t>
                      </a:r>
                      <a:r>
                        <a:rPr lang="en-IN" sz="1400" baseline="30000" dirty="0" err="1">
                          <a:solidFill>
                            <a:srgbClr val="000000"/>
                          </a:solidFill>
                          <a:effectLst/>
                          <a:latin typeface="Times New Roman" panose="02020603050405020304" pitchFamily="18" charset="0"/>
                          <a:cs typeface="Times New Roman" panose="02020603050405020304" pitchFamily="18" charset="0"/>
                        </a:rPr>
                        <a:t>c</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∩B)</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B</a:t>
                      </a:r>
                      <a:r>
                        <a:rPr lang="en-IN" sz="1400" baseline="30000" dirty="0" err="1">
                          <a:solidFill>
                            <a:srgbClr val="000000"/>
                          </a:solidFill>
                          <a:effectLst/>
                          <a:latin typeface="Times New Roman" panose="02020603050405020304" pitchFamily="18" charset="0"/>
                          <a:cs typeface="Times New Roman" panose="02020603050405020304" pitchFamily="18" charset="0"/>
                        </a:rPr>
                        <a:t>c</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4795250"/>
                  </a:ext>
                </a:extLst>
              </a:tr>
              <a:tr h="69965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6</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Identity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 ∅ = A</a:t>
                      </a:r>
                      <a:br>
                        <a:rPr lang="en-IN" sz="1400" dirty="0">
                          <a:solidFill>
                            <a:srgbClr val="000000"/>
                          </a:solidFill>
                          <a:effectLst/>
                          <a:latin typeface="Times New Roman" panose="02020603050405020304" pitchFamily="18" charset="0"/>
                          <a:cs typeface="Times New Roman" panose="02020603050405020304" pitchFamily="18" charset="0"/>
                        </a:rPr>
                      </a:br>
                      <a:r>
                        <a:rPr lang="en-IN" sz="1400" dirty="0">
                          <a:solidFill>
                            <a:srgbClr val="000000"/>
                          </a:solidFill>
                          <a:effectLst/>
                          <a:latin typeface="Times New Roman" panose="02020603050405020304" pitchFamily="18" charset="0"/>
                          <a:cs typeface="Times New Roman" panose="02020603050405020304" pitchFamily="18" charset="0"/>
                        </a:rPr>
                        <a:t>(b) A ∪ U = U</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s-ES" sz="1400">
                          <a:solidFill>
                            <a:srgbClr val="000000"/>
                          </a:solidFill>
                          <a:effectLst/>
                          <a:latin typeface="Times New Roman" panose="02020603050405020304" pitchFamily="18" charset="0"/>
                          <a:cs typeface="Times New Roman" panose="02020603050405020304" pitchFamily="18" charset="0"/>
                        </a:rPr>
                        <a:t>(c) A ∩ U =A</a:t>
                      </a:r>
                      <a:br>
                        <a:rPr lang="es-ES" sz="1400">
                          <a:solidFill>
                            <a:srgbClr val="000000"/>
                          </a:solidFill>
                          <a:effectLst/>
                          <a:latin typeface="Times New Roman" panose="02020603050405020304" pitchFamily="18" charset="0"/>
                          <a:cs typeface="Times New Roman" panose="02020603050405020304" pitchFamily="18" charset="0"/>
                        </a:rPr>
                      </a:br>
                      <a:r>
                        <a:rPr lang="es-ES" sz="1400">
                          <a:solidFill>
                            <a:srgbClr val="000000"/>
                          </a:solidFill>
                          <a:effectLst/>
                          <a:latin typeface="Times New Roman" panose="02020603050405020304" pitchFamily="18" charset="0"/>
                          <a:cs typeface="Times New Roman" panose="02020603050405020304" pitchFamily="18" charset="0"/>
                        </a:rPr>
                        <a:t>(d) A ∩ ∅ = ∅</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9428579"/>
                  </a:ext>
                </a:extLst>
              </a:tr>
              <a:tr h="69965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7</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a:solidFill>
                            <a:srgbClr val="000000"/>
                          </a:solidFill>
                          <a:effectLst/>
                          <a:latin typeface="Times New Roman" panose="02020603050405020304" pitchFamily="18" charset="0"/>
                          <a:cs typeface="Times New Roman" panose="02020603050405020304" pitchFamily="18" charset="0"/>
                        </a:rPr>
                        <a:t>Complement Laws</a:t>
                      </a:r>
                      <a:endParaRPr lang="en-IN" sz="140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a:solidFill>
                            <a:srgbClr val="000000"/>
                          </a:solidFill>
                          <a:effectLst/>
                          <a:latin typeface="Times New Roman" panose="02020603050405020304" pitchFamily="18" charset="0"/>
                          <a:cs typeface="Times New Roman" panose="02020603050405020304" pitchFamily="18" charset="0"/>
                        </a:rPr>
                        <a:t>(a) A ∪ A</a:t>
                      </a:r>
                      <a:r>
                        <a:rPr lang="en-IN" sz="1400" baseline="30000">
                          <a:solidFill>
                            <a:srgbClr val="000000"/>
                          </a:solidFill>
                          <a:effectLst/>
                          <a:latin typeface="Times New Roman" panose="02020603050405020304" pitchFamily="18" charset="0"/>
                          <a:cs typeface="Times New Roman" panose="02020603050405020304" pitchFamily="18" charset="0"/>
                        </a:rPr>
                        <a:t>c</a:t>
                      </a:r>
                      <a:r>
                        <a:rPr lang="en-IN" sz="1400">
                          <a:solidFill>
                            <a:srgbClr val="000000"/>
                          </a:solidFill>
                          <a:effectLst/>
                          <a:latin typeface="Times New Roman" panose="02020603050405020304" pitchFamily="18" charset="0"/>
                          <a:cs typeface="Times New Roman" panose="02020603050405020304" pitchFamily="18" charset="0"/>
                        </a:rPr>
                        <a:t>= U</a:t>
                      </a:r>
                      <a:br>
                        <a:rPr lang="en-IN" sz="1400">
                          <a:solidFill>
                            <a:srgbClr val="000000"/>
                          </a:solidFill>
                          <a:effectLst/>
                          <a:latin typeface="Times New Roman" panose="02020603050405020304" pitchFamily="18" charset="0"/>
                          <a:cs typeface="Times New Roman" panose="02020603050405020304" pitchFamily="18" charset="0"/>
                        </a:rPr>
                      </a:br>
                      <a:r>
                        <a:rPr lang="en-IN" sz="1400">
                          <a:solidFill>
                            <a:srgbClr val="000000"/>
                          </a:solidFill>
                          <a:effectLst/>
                          <a:latin typeface="Times New Roman" panose="02020603050405020304" pitchFamily="18" charset="0"/>
                          <a:cs typeface="Times New Roman" panose="02020603050405020304" pitchFamily="18" charset="0"/>
                        </a:rPr>
                        <a:t>(b) A ∩ A</a:t>
                      </a:r>
                      <a:r>
                        <a:rPr lang="en-IN" sz="1400" baseline="30000">
                          <a:solidFill>
                            <a:srgbClr val="000000"/>
                          </a:solidFill>
                          <a:effectLst/>
                          <a:latin typeface="Times New Roman" panose="02020603050405020304" pitchFamily="18" charset="0"/>
                          <a:cs typeface="Times New Roman" panose="02020603050405020304" pitchFamily="18" charset="0"/>
                        </a:rPr>
                        <a:t>c</a:t>
                      </a:r>
                      <a:r>
                        <a:rPr lang="en-IN" sz="1400">
                          <a:solidFill>
                            <a:srgbClr val="000000"/>
                          </a:solidFill>
                          <a:effectLst/>
                          <a:latin typeface="Times New Roman" panose="02020603050405020304" pitchFamily="18" charset="0"/>
                          <a:cs typeface="Times New Roman" panose="02020603050405020304" pitchFamily="18" charset="0"/>
                        </a:rPr>
                        <a:t>= ∅</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l-PL" sz="1400">
                          <a:solidFill>
                            <a:srgbClr val="000000"/>
                          </a:solidFill>
                          <a:effectLst/>
                          <a:latin typeface="Times New Roman" panose="02020603050405020304" pitchFamily="18" charset="0"/>
                          <a:cs typeface="Times New Roman" panose="02020603050405020304" pitchFamily="18" charset="0"/>
                        </a:rPr>
                        <a:t>(c) U</a:t>
                      </a:r>
                      <a:r>
                        <a:rPr lang="pl-PL" sz="1400" baseline="30000">
                          <a:solidFill>
                            <a:srgbClr val="000000"/>
                          </a:solidFill>
                          <a:effectLst/>
                          <a:latin typeface="Times New Roman" panose="02020603050405020304" pitchFamily="18" charset="0"/>
                          <a:cs typeface="Times New Roman" panose="02020603050405020304" pitchFamily="18" charset="0"/>
                        </a:rPr>
                        <a:t>c</a:t>
                      </a:r>
                      <a:r>
                        <a:rPr lang="pl-PL" sz="1400">
                          <a:solidFill>
                            <a:srgbClr val="000000"/>
                          </a:solidFill>
                          <a:effectLst/>
                          <a:latin typeface="Times New Roman" panose="02020603050405020304" pitchFamily="18" charset="0"/>
                          <a:cs typeface="Times New Roman" panose="02020603050405020304" pitchFamily="18" charset="0"/>
                        </a:rPr>
                        <a:t>= ∅</a:t>
                      </a:r>
                      <a:br>
                        <a:rPr lang="pl-PL" sz="1400">
                          <a:solidFill>
                            <a:srgbClr val="000000"/>
                          </a:solidFill>
                          <a:effectLst/>
                          <a:latin typeface="Times New Roman" panose="02020603050405020304" pitchFamily="18" charset="0"/>
                          <a:cs typeface="Times New Roman" panose="02020603050405020304" pitchFamily="18" charset="0"/>
                        </a:rPr>
                      </a:br>
                      <a:r>
                        <a:rPr lang="pl-PL" sz="1400">
                          <a:solidFill>
                            <a:srgbClr val="000000"/>
                          </a:solidFill>
                          <a:effectLst/>
                          <a:latin typeface="Times New Roman" panose="02020603050405020304" pitchFamily="18" charset="0"/>
                          <a:cs typeface="Times New Roman" panose="02020603050405020304" pitchFamily="18" charset="0"/>
                        </a:rPr>
                        <a:t>(d) ∅</a:t>
                      </a:r>
                      <a:r>
                        <a:rPr lang="pl-PL" sz="1400" baseline="30000">
                          <a:solidFill>
                            <a:srgbClr val="000000"/>
                          </a:solidFill>
                          <a:effectLst/>
                          <a:latin typeface="Times New Roman" panose="02020603050405020304" pitchFamily="18" charset="0"/>
                          <a:cs typeface="Times New Roman" panose="02020603050405020304" pitchFamily="18" charset="0"/>
                        </a:rPr>
                        <a:t>c</a:t>
                      </a:r>
                      <a:r>
                        <a:rPr lang="pl-PL" sz="1400">
                          <a:solidFill>
                            <a:srgbClr val="000000"/>
                          </a:solidFill>
                          <a:effectLst/>
                          <a:latin typeface="Times New Roman" panose="02020603050405020304" pitchFamily="18" charset="0"/>
                          <a:cs typeface="Times New Roman" panose="02020603050405020304" pitchFamily="18" charset="0"/>
                        </a:rPr>
                        <a:t> = U</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9169632"/>
                  </a:ext>
                </a:extLst>
              </a:tr>
              <a:tr h="404744">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8</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a:solidFill>
                            <a:srgbClr val="000000"/>
                          </a:solidFill>
                          <a:effectLst/>
                          <a:latin typeface="Times New Roman" panose="02020603050405020304" pitchFamily="18" charset="0"/>
                          <a:cs typeface="Times New Roman" panose="02020603050405020304" pitchFamily="18" charset="0"/>
                        </a:rPr>
                        <a:t>Involution Law</a:t>
                      </a:r>
                      <a:endParaRPr lang="en-IN" sz="140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1636965"/>
                  </a:ext>
                </a:extLst>
              </a:tr>
            </a:tbl>
          </a:graphicData>
        </a:graphic>
      </p:graphicFrame>
    </p:spTree>
    <p:extLst>
      <p:ext uri="{BB962C8B-B14F-4D97-AF65-F5344CB8AC3E}">
        <p14:creationId xmlns:p14="http://schemas.microsoft.com/office/powerpoint/2010/main" val="9195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742950"/>
            <a:ext cx="6629400" cy="3337323"/>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(a) A ∪ A = A </a:t>
            </a:r>
          </a:p>
          <a:p>
            <a:pPr marL="0" indent="0">
              <a:buNone/>
            </a:pPr>
            <a:r>
              <a:rPr lang="en-IN" sz="1600" b="1" dirty="0">
                <a:latin typeface="Times New Roman" panose="02020603050405020304" pitchFamily="18" charset="0"/>
                <a:cs typeface="Times New Roman" panose="02020603050405020304" pitchFamily="18" charset="0"/>
              </a:rPr>
              <a:t>Solution:</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Since, B ⊂ A ∪ B, therefore A ⊂ A ∪ A </a:t>
            </a:r>
          </a:p>
          <a:p>
            <a:pPr marL="0" indent="0">
              <a:buNone/>
            </a:pPr>
            <a:r>
              <a:rPr lang="en-US" sz="1600" dirty="0">
                <a:latin typeface="Times New Roman" panose="02020603050405020304" pitchFamily="18" charset="0"/>
                <a:cs typeface="Times New Roman" panose="02020603050405020304" pitchFamily="18" charset="0"/>
              </a:rPr>
              <a:t>	Let   x ∈ A ∪ A ⇒ x ∈ A  or   x ∈ A ⇒  x ∈ A </a:t>
            </a:r>
          </a:p>
          <a:p>
            <a:pPr marL="0" indent="0">
              <a:buNone/>
            </a:pPr>
            <a:r>
              <a:rPr lang="en-US" sz="1600" dirty="0">
                <a:latin typeface="Times New Roman" panose="02020603050405020304" pitchFamily="18" charset="0"/>
                <a:cs typeface="Times New Roman" panose="02020603050405020304" pitchFamily="18" charset="0"/>
              </a:rPr>
              <a:t>	∴ A ∪ A ⊂ A</a:t>
            </a:r>
          </a:p>
          <a:p>
            <a:pPr marL="0" indent="0">
              <a:buNone/>
            </a:pPr>
            <a:r>
              <a:rPr lang="en-US" sz="1600" dirty="0">
                <a:latin typeface="Times New Roman" panose="02020603050405020304" pitchFamily="18" charset="0"/>
                <a:cs typeface="Times New Roman" panose="02020603050405020304" pitchFamily="18" charset="0"/>
              </a:rPr>
              <a:t>	As  A ∪ A ⊂ A and  A ⊂ A ∪ A ⇒ A =A ∪ A. Hence Proved.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(b) A ∩ A = A </a:t>
            </a:r>
          </a:p>
          <a:p>
            <a:pPr marL="0" indent="0">
              <a:buNone/>
            </a:pPr>
            <a:r>
              <a:rPr lang="en-IN" sz="1600" b="1" dirty="0">
                <a:latin typeface="Times New Roman" panose="02020603050405020304" pitchFamily="18" charset="0"/>
                <a:cs typeface="Times New Roman" panose="02020603050405020304" pitchFamily="18" charset="0"/>
              </a:rPr>
              <a:t>Solution:</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Since, A ∩ B ⊂ B, therefore A ∩ A ⊂ A </a:t>
            </a:r>
          </a:p>
          <a:p>
            <a:pPr marL="0" indent="0">
              <a:buNone/>
            </a:pPr>
            <a:r>
              <a:rPr lang="en-US" sz="1600" dirty="0">
                <a:latin typeface="Times New Roman" panose="02020603050405020304" pitchFamily="18" charset="0"/>
                <a:cs typeface="Times New Roman" panose="02020603050405020304" pitchFamily="18" charset="0"/>
              </a:rPr>
              <a:t>	Let x ∈ A ⇒ x ∈ A  and x ∈ A ⇒ x ∈ A ∩ A         </a:t>
            </a:r>
          </a:p>
          <a:p>
            <a:pPr marL="0" indent="0">
              <a:buNone/>
            </a:pPr>
            <a:r>
              <a:rPr lang="en-US" sz="1600" dirty="0">
                <a:latin typeface="Times New Roman" panose="02020603050405020304" pitchFamily="18" charset="0"/>
                <a:cs typeface="Times New Roman" panose="02020603050405020304" pitchFamily="18" charset="0"/>
              </a:rPr>
              <a:t>	∴ A ⊂ A ∩ A </a:t>
            </a:r>
          </a:p>
          <a:p>
            <a:pPr marL="0" indent="0">
              <a:buNone/>
            </a:pPr>
            <a:r>
              <a:rPr lang="en-US" sz="1600" dirty="0">
                <a:latin typeface="Times New Roman" panose="02020603050405020304" pitchFamily="18" charset="0"/>
                <a:cs typeface="Times New Roman" panose="02020603050405020304" pitchFamily="18" charset="0"/>
              </a:rPr>
              <a:t>	As A ∩ A ⊂ A and A ⊂ A ∩ A ⇒ A = A ∩ A. Hence Proved.</a:t>
            </a:r>
          </a:p>
        </p:txBody>
      </p:sp>
      <p:sp>
        <p:nvSpPr>
          <p:cNvPr id="4" name="Date Placeholder 3"/>
          <p:cNvSpPr>
            <a:spLocks noGrp="1"/>
          </p:cNvSpPr>
          <p:nvPr>
            <p:ph type="dt" sz="half" idx="10"/>
          </p:nvPr>
        </p:nvSpPr>
        <p:spPr/>
        <p:txBody>
          <a:bodyPr/>
          <a:lstStyle/>
          <a:p>
            <a:fld id="{B83C921B-BE69-493C-A21C-21E9912C7580}"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dirty="0">
              <a:solidFill>
                <a:schemeClr val="tx1"/>
              </a:solidFill>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 Idempotent Law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62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822" y="612873"/>
            <a:ext cx="7367378" cy="4016278"/>
          </a:xfrm>
        </p:spPr>
        <p:txBody>
          <a:bodyPr>
            <a:noAutofit/>
          </a:bodyPr>
          <a:lstStyle/>
          <a:p>
            <a:pPr marL="0" indent="0">
              <a:buNone/>
            </a:pPr>
            <a:r>
              <a:rPr lang="pt-BR" sz="1600" b="1" dirty="0">
                <a:latin typeface="Times New Roman" panose="02020603050405020304" pitchFamily="18" charset="0"/>
                <a:cs typeface="Times New Roman" panose="02020603050405020304" pitchFamily="18" charset="0"/>
              </a:rPr>
              <a:t>(a) (A ∪ B) ∪ C = A ∪ (B ∪ C)</a:t>
            </a:r>
          </a:p>
          <a:p>
            <a:pPr marL="0" indent="0">
              <a:buNone/>
            </a:pPr>
            <a:r>
              <a:rPr lang="pt-BR" sz="16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Solution:</a:t>
            </a:r>
          </a:p>
          <a:p>
            <a:pPr marL="0" indent="0">
              <a:buNone/>
            </a:pPr>
            <a:r>
              <a:rPr lang="en-IN" sz="1600" dirty="0">
                <a:latin typeface="Times New Roman" panose="02020603050405020304" pitchFamily="18" charset="0"/>
                <a:cs typeface="Times New Roman" panose="02020603050405020304" pitchFamily="18" charset="0"/>
              </a:rPr>
              <a:t>	Let some x ∈ (A ∪ B)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 C </a:t>
            </a:r>
          </a:p>
          <a:p>
            <a:pPr marL="0" indent="0">
              <a:buNone/>
            </a:pPr>
            <a:r>
              <a:rPr lang="en-IN" sz="1600" dirty="0">
                <a:latin typeface="Times New Roman" panose="02020603050405020304" pitchFamily="18" charset="0"/>
                <a:cs typeface="Times New Roman" panose="02020603050405020304" pitchFamily="18" charset="0"/>
              </a:rPr>
              <a:t>	⇒   x ∈ A ∪ (B ∪ C) </a:t>
            </a:r>
          </a:p>
          <a:p>
            <a:pPr marL="0" indent="0">
              <a:buNone/>
            </a:pPr>
            <a:r>
              <a:rPr lang="en-IN" sz="1600" dirty="0">
                <a:latin typeface="Times New Roman" panose="02020603050405020304" pitchFamily="18" charset="0"/>
                <a:cs typeface="Times New Roman" panose="02020603050405020304" pitchFamily="18" charset="0"/>
              </a:rPr>
              <a:t>	⇒  (A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Similarly, if some   x ∈ A ∪ (B ∪ C), </a:t>
            </a:r>
          </a:p>
          <a:p>
            <a:pPr marL="0" indent="0">
              <a:buNone/>
            </a:pPr>
            <a:r>
              <a:rPr lang="en-IN" sz="1600" dirty="0">
                <a:latin typeface="Times New Roman" panose="02020603050405020304" pitchFamily="18" charset="0"/>
                <a:cs typeface="Times New Roman" panose="02020603050405020304" pitchFamily="18" charset="0"/>
              </a:rPr>
              <a:t>	then  x ∈ (A ∪ B) ∪ C. </a:t>
            </a: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 ………………….(ii)</a:t>
            </a:r>
          </a:p>
          <a:p>
            <a:pPr marL="0" indent="0">
              <a:buNone/>
            </a:pP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and (ii), we have</a:t>
            </a:r>
          </a:p>
          <a:p>
            <a:pPr marL="0" indent="0">
              <a:buNone/>
            </a:pPr>
            <a:r>
              <a:rPr lang="en-IN" sz="1600" dirty="0">
                <a:latin typeface="Times New Roman" panose="02020603050405020304" pitchFamily="18" charset="0"/>
                <a:cs typeface="Times New Roman" panose="02020603050405020304" pitchFamily="18" charset="0"/>
              </a:rPr>
              <a:t>	(A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   Hence Proved.</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46F7FE-E045-4950-9DC6-E97954AB2096}"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dirty="0">
              <a:solidFill>
                <a:schemeClr val="tx1"/>
              </a:solidFill>
            </a:endParaRPr>
          </a:p>
        </p:txBody>
      </p:sp>
      <p:sp>
        <p:nvSpPr>
          <p:cNvPr id="7" name="Title 1"/>
          <p:cNvSpPr txBox="1">
            <a:spLocks/>
          </p:cNvSpPr>
          <p:nvPr/>
        </p:nvSpPr>
        <p:spPr>
          <a:xfrm>
            <a:off x="1090820" y="6"/>
            <a:ext cx="804821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 Associative Law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497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40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7780"/>
            <a:ext cx="6800850" cy="3338193"/>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(b) (A ∩ B) ∩ C = A ∩ (B ∩ C) </a:t>
            </a:r>
          </a:p>
          <a:p>
            <a:pPr marL="0" indent="0">
              <a:buNone/>
            </a:pPr>
            <a:r>
              <a:rPr lang="en-IN" sz="1600" b="1" dirty="0">
                <a:latin typeface="Times New Roman" panose="02020603050405020304" pitchFamily="18" charset="0"/>
                <a:cs typeface="Times New Roman" panose="02020603050405020304" pitchFamily="18" charset="0"/>
              </a:rPr>
              <a:t>Solution:</a:t>
            </a:r>
            <a:endParaRPr lang="en-US" sz="1600" b="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Let some x ∈ A ∩ (B ∩ C) </a:t>
            </a:r>
          </a:p>
          <a:p>
            <a:pPr marL="0" indent="0">
              <a:buNone/>
            </a:pPr>
            <a:r>
              <a:rPr lang="en-US" sz="1600" dirty="0">
                <a:latin typeface="Times New Roman" panose="02020603050405020304" pitchFamily="18" charset="0"/>
                <a:cs typeface="Times New Roman" panose="02020603050405020304" pitchFamily="18" charset="0"/>
              </a:rPr>
              <a:t>	⇒   x ∈ A and x ∈ B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 B and x ∈ C </a:t>
            </a:r>
          </a:p>
          <a:p>
            <a:pPr marL="0" indent="0">
              <a:buNone/>
            </a:pPr>
            <a:r>
              <a:rPr lang="en-US" sz="1600" dirty="0">
                <a:latin typeface="Times New Roman" panose="02020603050405020304" pitchFamily="18" charset="0"/>
                <a:cs typeface="Times New Roman" panose="02020603050405020304" pitchFamily="18" charset="0"/>
              </a:rPr>
              <a:t>	⇒   x ∈ (A ∩ B) ∩ C ⇒ A ∩ (B ∩ C) ⊂ (A ∩ B) ∩ C </a:t>
            </a:r>
          </a:p>
          <a:p>
            <a:pPr marL="0" indent="0">
              <a:buNone/>
            </a:pPr>
            <a:r>
              <a:rPr lang="en-US" sz="1600" dirty="0">
                <a:latin typeface="Times New Roman" panose="02020603050405020304" pitchFamily="18" charset="0"/>
                <a:cs typeface="Times New Roman" panose="02020603050405020304" pitchFamily="18" charset="0"/>
              </a:rPr>
              <a:t>	Similarly, if some   x ∈ A ∩ (B ∩ C), </a:t>
            </a:r>
          </a:p>
          <a:p>
            <a:pPr marL="0" indent="0">
              <a:buNone/>
            </a:pPr>
            <a:r>
              <a:rPr lang="en-US" sz="1600" dirty="0">
                <a:latin typeface="Times New Roman" panose="02020603050405020304" pitchFamily="18" charset="0"/>
                <a:cs typeface="Times New Roman" panose="02020603050405020304" pitchFamily="18" charset="0"/>
              </a:rPr>
              <a:t>	then x ∈ (A ∩ B) ∩ C </a:t>
            </a:r>
          </a:p>
          <a:p>
            <a:pPr marL="0" indent="0">
              <a:buNone/>
            </a:pPr>
            <a:r>
              <a:rPr lang="en-US" sz="1600" dirty="0">
                <a:latin typeface="Times New Roman" panose="02020603050405020304" pitchFamily="18" charset="0"/>
                <a:cs typeface="Times New Roman" panose="02020603050405020304" pitchFamily="18" charset="0"/>
              </a:rPr>
              <a:t>	 ⇒ (A ∩ B) ∩ C ⊂ A ∩ (B ∩ C)</a:t>
            </a:r>
          </a:p>
          <a:p>
            <a:pPr marL="0" indent="0">
              <a:buNone/>
            </a:pPr>
            <a:r>
              <a:rPr lang="en-US" sz="1600" dirty="0">
                <a:latin typeface="Times New Roman" panose="02020603050405020304" pitchFamily="18" charset="0"/>
                <a:cs typeface="Times New Roman" panose="02020603050405020304" pitchFamily="18" charset="0"/>
              </a:rPr>
              <a:t>	 ⇒ (A ∩ B) ∩ C = A ∩ (B ∩ C) 	 </a:t>
            </a:r>
          </a:p>
          <a:p>
            <a:pPr marL="0" indent="0">
              <a:buNone/>
            </a:pPr>
            <a:r>
              <a:rPr lang="en-US" sz="1600" dirty="0">
                <a:latin typeface="Times New Roman" panose="02020603050405020304" pitchFamily="18" charset="0"/>
                <a:cs typeface="Times New Roman" panose="02020603050405020304" pitchFamily="18" charset="0"/>
              </a:rPr>
              <a:t>	Hence Proved.</a:t>
            </a:r>
          </a:p>
        </p:txBody>
      </p:sp>
      <p:sp>
        <p:nvSpPr>
          <p:cNvPr id="4" name="Date Placeholder 3"/>
          <p:cNvSpPr>
            <a:spLocks noGrp="1"/>
          </p:cNvSpPr>
          <p:nvPr>
            <p:ph type="dt" sz="half" idx="10"/>
          </p:nvPr>
        </p:nvSpPr>
        <p:spPr/>
        <p:txBody>
          <a:bodyPr/>
          <a:lstStyle/>
          <a:p>
            <a:fld id="{CE448804-159A-4EF1-A7E6-40C0C769A229}"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dirty="0">
              <a:solidFill>
                <a:schemeClr val="tx1"/>
              </a:solidFill>
            </a:endParaRPr>
          </a:p>
        </p:txBody>
      </p:sp>
      <p:sp>
        <p:nvSpPr>
          <p:cNvPr id="7" name="Title 1"/>
          <p:cNvSpPr txBox="1">
            <a:spLocks/>
          </p:cNvSpPr>
          <p:nvPr/>
        </p:nvSpPr>
        <p:spPr>
          <a:xfrm>
            <a:off x="1085850" y="6"/>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Associative Laws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7459"/>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4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264E576-9FA3-47F1-BE12-C4C8E26048CE}" type="datetime1">
              <a:rPr lang="en-US" smtClean="0">
                <a:solidFill>
                  <a:schemeClr val="tx1"/>
                </a:solidFill>
              </a:rPr>
              <a:t>8/31/2021</a:t>
            </a:fld>
            <a:endParaRPr lang="en-US" dirty="0">
              <a:solidFill>
                <a:schemeClr val="tx1"/>
              </a:solidFill>
            </a:endParaRPr>
          </a:p>
        </p:txBody>
      </p:sp>
      <p:sp>
        <p:nvSpPr>
          <p:cNvPr id="15363" name="Slide Number Placeholder 5"/>
          <p:cNvSpPr>
            <a:spLocks noGrp="1"/>
          </p:cNvSpPr>
          <p:nvPr>
            <p:ph type="sldNum" sz="quarter" idx="12"/>
          </p:nvPr>
        </p:nvSpPr>
        <p:spPr bwMode="auto">
          <a:noFill/>
          <a:ln>
            <a:miter lim="800000"/>
            <a:headEnd/>
            <a:tailEnd/>
          </a:ln>
        </p:spPr>
        <p:txBody>
          <a:bodyPr/>
          <a:lstStyle/>
          <a:p>
            <a:fld id="{2D9FCCF3-274C-4484-8661-70AC21E38472}" type="slidenum">
              <a:rPr lang="en-US" smtClean="0">
                <a:solidFill>
                  <a:schemeClr val="tx1"/>
                </a:solidFill>
                <a:cs typeface="Arial" charset="0"/>
              </a:rPr>
              <a:pPr/>
              <a:t>3</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fontAlgn="auto">
              <a:spcAft>
                <a:spcPts val="0"/>
              </a:spcAft>
              <a:defRPr/>
            </a:pPr>
            <a:r>
              <a:rPr lang="en-US" sz="2400" dirty="0">
                <a:latin typeface="Times New Roman" pitchFamily="18" charset="0"/>
                <a:cs typeface="Times New Roman" pitchFamily="18" charset="0"/>
              </a:rPr>
              <a:t>Content</a:t>
            </a:r>
          </a:p>
        </p:txBody>
      </p:sp>
      <p:pic>
        <p:nvPicPr>
          <p:cNvPr id="15365" name="Picture 2" descr="E:\NIET\Project\xLogo11.png.pagespeed.ic.pydHLuCQEZ.png"/>
          <p:cNvPicPr>
            <a:picLocks noChangeAspect="1" noChangeArrowheads="1"/>
          </p:cNvPicPr>
          <p:nvPr/>
        </p:nvPicPr>
        <p:blipFill>
          <a:blip r:embed="rId2" cstate="print"/>
          <a:srcRect/>
          <a:stretch>
            <a:fillRect/>
          </a:stretch>
        </p:blipFill>
        <p:spPr bwMode="auto">
          <a:xfrm>
            <a:off x="0" y="25003"/>
            <a:ext cx="1085850" cy="613172"/>
          </a:xfrm>
          <a:prstGeom prst="rect">
            <a:avLst/>
          </a:prstGeom>
          <a:noFill/>
          <a:ln w="9525">
            <a:noFill/>
            <a:miter lim="800000"/>
            <a:headEnd/>
            <a:tailEnd/>
          </a:ln>
        </p:spPr>
      </p:pic>
      <p:sp>
        <p:nvSpPr>
          <p:cNvPr id="15366"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1143000" y="535781"/>
            <a:ext cx="7486650" cy="4093369"/>
          </a:xfrm>
        </p:spPr>
        <p:txBody>
          <a:bodyPr/>
          <a:lstStyle/>
          <a:p>
            <a:pPr eaLnBrk="1" hangingPunct="1">
              <a:buFont typeface="Arial" charset="0"/>
              <a:buNone/>
              <a:defRPr/>
            </a:pPr>
            <a:endParaRPr lang="en-US" altLang="en-US" sz="1800" dirty="0"/>
          </a:p>
          <a:p>
            <a:pPr eaLnBrk="1" hangingPunct="1">
              <a:buFont typeface="Arial" pitchFamily="34" charset="0"/>
              <a:buChar char="•"/>
              <a:defRPr/>
            </a:pPr>
            <a:r>
              <a:rPr lang="en-US" altLang="en-US" sz="1800" dirty="0">
                <a:latin typeface="Times New Roman" pitchFamily="18" charset="0"/>
                <a:cs typeface="Times New Roman" pitchFamily="18" charset="0"/>
              </a:rPr>
              <a:t>Video links</a:t>
            </a:r>
          </a:p>
          <a:p>
            <a:pPr eaLnBrk="1" hangingPunct="1">
              <a:defRPr/>
            </a:pPr>
            <a:r>
              <a:rPr lang="en-US" altLang="en-US" sz="1800" dirty="0">
                <a:latin typeface="Times New Roman" pitchFamily="18" charset="0"/>
                <a:cs typeface="Times New Roman" pitchFamily="18" charset="0"/>
              </a:rPr>
              <a:t>Daily Quiz</a:t>
            </a:r>
          </a:p>
          <a:p>
            <a:pPr eaLnBrk="1" hangingPunct="1">
              <a:defRPr/>
            </a:pPr>
            <a:r>
              <a:rPr lang="en-US" altLang="en-US" sz="1800" dirty="0">
                <a:latin typeface="Times New Roman" pitchFamily="18" charset="0"/>
                <a:cs typeface="Times New Roman" pitchFamily="18" charset="0"/>
              </a:rPr>
              <a:t>Weekly Assignment</a:t>
            </a:r>
          </a:p>
          <a:p>
            <a:pPr eaLnBrk="1" hangingPunct="1">
              <a:defRPr/>
            </a:pPr>
            <a:r>
              <a:rPr lang="en-US" altLang="en-US" sz="1800" dirty="0">
                <a:latin typeface="Times New Roman" pitchFamily="18" charset="0"/>
                <a:cs typeface="Times New Roman" pitchFamily="18" charset="0"/>
              </a:rPr>
              <a:t>MCQ</a:t>
            </a:r>
          </a:p>
          <a:p>
            <a:pPr eaLnBrk="1" hangingPunct="1">
              <a:defRPr/>
            </a:pPr>
            <a:r>
              <a:rPr lang="en-US" altLang="en-US" sz="1800" dirty="0">
                <a:latin typeface="Times New Roman" pitchFamily="18" charset="0"/>
                <a:cs typeface="Times New Roman" pitchFamily="18" charset="0"/>
              </a:rPr>
              <a:t>Old Question papers</a:t>
            </a:r>
          </a:p>
          <a:p>
            <a:pPr eaLnBrk="1" hangingPunct="1">
              <a:defRPr/>
            </a:pPr>
            <a:r>
              <a:rPr lang="en-US" altLang="en-US" sz="1800" dirty="0">
                <a:latin typeface="Times New Roman" pitchFamily="18" charset="0"/>
                <a:cs typeface="Times New Roman" pitchFamily="18" charset="0"/>
              </a:rPr>
              <a:t>Expected Question for University Exam</a:t>
            </a:r>
          </a:p>
          <a:p>
            <a:pPr eaLnBrk="1" hangingPunct="1">
              <a:defRPr/>
            </a:pPr>
            <a:r>
              <a:rPr lang="en-US" altLang="en-US" sz="1800" dirty="0">
                <a:latin typeface="Times New Roman" pitchFamily="18" charset="0"/>
                <a:cs typeface="Times New Roman" pitchFamily="18" charset="0"/>
              </a:rPr>
              <a:t>Summary</a:t>
            </a:r>
          </a:p>
          <a:p>
            <a:pPr eaLnBrk="1" hangingPunct="1">
              <a:defRPr/>
            </a:pPr>
            <a:r>
              <a:rPr lang="en-US" altLang="en-US" sz="1800" dirty="0">
                <a:latin typeface="Times New Roman" pitchFamily="18" charset="0"/>
                <a:cs typeface="Times New Roman" pitchFamily="18" charset="0"/>
              </a:rPr>
              <a:t>References</a:t>
            </a:r>
          </a:p>
          <a:p>
            <a:pPr marL="0" indent="0" algn="just">
              <a:buNone/>
              <a:defRPr/>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4778"/>
            <a:ext cx="6629400" cy="3661472"/>
          </a:xfrm>
        </p:spPr>
        <p:txBody>
          <a:bodyPr>
            <a:noAutofit/>
          </a:bodyPr>
          <a:lstStyle/>
          <a:p>
            <a:pPr marL="0" indent="0">
              <a:buNone/>
            </a:pPr>
            <a:r>
              <a:rPr lang="pt-BR" sz="1600" b="1" dirty="0">
                <a:latin typeface="Times New Roman" panose="02020603050405020304" pitchFamily="18" charset="0"/>
                <a:cs typeface="Times New Roman" panose="02020603050405020304" pitchFamily="18" charset="0"/>
              </a:rPr>
              <a:t>(a)  A ∪ B = B ∪ A </a:t>
            </a:r>
          </a:p>
          <a:p>
            <a:pPr marL="0" indent="0">
              <a:buNone/>
            </a:pPr>
            <a:r>
              <a:rPr lang="en-IN" sz="1600" b="1" dirty="0">
                <a:latin typeface="Times New Roman" panose="02020603050405020304" pitchFamily="18" charset="0"/>
                <a:cs typeface="Times New Roman" panose="02020603050405020304" pitchFamily="18" charset="0"/>
              </a:rPr>
              <a:t>Solution:</a:t>
            </a:r>
            <a:r>
              <a:rPr lang="pt-BR"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To Prove A ∪ B = B ∪ A </a:t>
            </a:r>
          </a:p>
          <a:p>
            <a:pPr marL="0" indent="0">
              <a:buNone/>
            </a:pPr>
            <a:r>
              <a:rPr lang="en-US" sz="1600" dirty="0">
                <a:latin typeface="Times New Roman" panose="02020603050405020304" pitchFamily="18" charset="0"/>
                <a:cs typeface="Times New Roman" panose="02020603050405020304" pitchFamily="18" charset="0"/>
              </a:rPr>
              <a:t>	A ∪ B = {x: x ∈ A or x ∈ B} = {x: x ∈ B or x ∈ A}   </a:t>
            </a:r>
          </a:p>
          <a:p>
            <a:pPr marL="0" indent="0">
              <a:buNone/>
            </a:pPr>
            <a:r>
              <a:rPr lang="en-US" sz="1600" dirty="0">
                <a:latin typeface="Times New Roman" panose="02020603050405020304" pitchFamily="18" charset="0"/>
                <a:cs typeface="Times New Roman" panose="02020603050405020304" pitchFamily="18" charset="0"/>
              </a:rPr>
              <a:t>	(∵ Order is not preserved in case of sets) </a:t>
            </a:r>
          </a:p>
          <a:p>
            <a:pPr marL="0" indent="0">
              <a:buNone/>
            </a:pPr>
            <a:r>
              <a:rPr lang="en-US" sz="1600" dirty="0">
                <a:latin typeface="Times New Roman" panose="02020603050405020304" pitchFamily="18" charset="0"/>
                <a:cs typeface="Times New Roman" panose="02020603050405020304" pitchFamily="18" charset="0"/>
              </a:rPr>
              <a:t>	A ∪ B = B ∪ A. </a:t>
            </a:r>
          </a:p>
          <a:p>
            <a:pPr marL="0" indent="0">
              <a:buNone/>
            </a:pPr>
            <a:r>
              <a:rPr lang="en-US" sz="1600" dirty="0">
                <a:latin typeface="Times New Roman" panose="02020603050405020304" pitchFamily="18" charset="0"/>
                <a:cs typeface="Times New Roman" panose="02020603050405020304" pitchFamily="18" charset="0"/>
              </a:rPr>
              <a:t>	Hence Proved.</a:t>
            </a: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(b) A ∩ B = B ∩ A</a:t>
            </a:r>
            <a:endParaRPr lang="en-US"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Solution:</a:t>
            </a:r>
          </a:p>
          <a:p>
            <a:pPr marL="0" indent="0">
              <a:buNone/>
            </a:pPr>
            <a:r>
              <a:rPr lang="en-US" sz="1600" dirty="0">
                <a:latin typeface="Times New Roman" panose="02020603050405020304" pitchFamily="18" charset="0"/>
                <a:cs typeface="Times New Roman" panose="02020603050405020304" pitchFamily="18" charset="0"/>
              </a:rPr>
              <a:t>	To Prove A ∩ B = B ∩ A </a:t>
            </a:r>
          </a:p>
          <a:p>
            <a:pPr marL="0" indent="0">
              <a:buNone/>
            </a:pPr>
            <a:r>
              <a:rPr lang="en-US" sz="1600" dirty="0">
                <a:latin typeface="Times New Roman" panose="02020603050405020304" pitchFamily="18" charset="0"/>
                <a:cs typeface="Times New Roman" panose="02020603050405020304" pitchFamily="18" charset="0"/>
              </a:rPr>
              <a:t>	A ∩ B = {x: x ∈ A and x ∈ B} = {x: x ∈ B and x ∈ A}   </a:t>
            </a:r>
          </a:p>
          <a:p>
            <a:pPr marL="0" indent="0">
              <a:buNone/>
            </a:pPr>
            <a:r>
              <a:rPr lang="en-US" sz="1600" dirty="0">
                <a:latin typeface="Times New Roman" panose="02020603050405020304" pitchFamily="18" charset="0"/>
                <a:cs typeface="Times New Roman" panose="02020603050405020304" pitchFamily="18" charset="0"/>
              </a:rPr>
              <a:t>	(∵ Order is not preserved in case of sets) </a:t>
            </a:r>
          </a:p>
          <a:p>
            <a:pPr marL="0" indent="0">
              <a:buNone/>
            </a:pPr>
            <a:r>
              <a:rPr lang="en-US" sz="1600" dirty="0">
                <a:latin typeface="Times New Roman" panose="02020603050405020304" pitchFamily="18" charset="0"/>
                <a:cs typeface="Times New Roman" panose="02020603050405020304" pitchFamily="18" charset="0"/>
              </a:rPr>
              <a:t>	A ∩ B = B ∩ A. </a:t>
            </a:r>
          </a:p>
          <a:p>
            <a:pPr marL="0" indent="0">
              <a:buNone/>
            </a:pPr>
            <a:r>
              <a:rPr lang="en-US" sz="1600" dirty="0">
                <a:latin typeface="Times New Roman" panose="02020603050405020304" pitchFamily="18" charset="0"/>
                <a:cs typeface="Times New Roman" panose="02020603050405020304" pitchFamily="18" charset="0"/>
              </a:rPr>
              <a:t>	Hence Proved.</a:t>
            </a:r>
          </a:p>
        </p:txBody>
      </p:sp>
      <p:sp>
        <p:nvSpPr>
          <p:cNvPr id="4" name="Date Placeholder 3"/>
          <p:cNvSpPr>
            <a:spLocks noGrp="1"/>
          </p:cNvSpPr>
          <p:nvPr>
            <p:ph type="dt" sz="half" idx="10"/>
          </p:nvPr>
        </p:nvSpPr>
        <p:spPr/>
        <p:txBody>
          <a:bodyPr/>
          <a:lstStyle/>
          <a:p>
            <a:fld id="{1275B0B5-FBBF-492C-844B-3D707DC9F697}"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dirty="0">
              <a:solidFill>
                <a:schemeClr val="tx1"/>
              </a:solidFill>
            </a:endParaRPr>
          </a:p>
        </p:txBody>
      </p:sp>
      <p:sp>
        <p:nvSpPr>
          <p:cNvPr id="7" name="Title 1"/>
          <p:cNvSpPr txBox="1">
            <a:spLocks/>
          </p:cNvSpPr>
          <p:nvPr/>
        </p:nvSpPr>
        <p:spPr>
          <a:xfrm>
            <a:off x="1085850" y="6"/>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Commutative Law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76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E3DC39-5D10-453A-9CB8-071951E3965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Laws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2484"/>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971550" y="610388"/>
            <a:ext cx="6686550" cy="4501232"/>
          </a:xfrm>
          <a:prstGeom prst="rect">
            <a:avLst/>
          </a:prstGeom>
        </p:spPr>
        <p:txBody>
          <a:bodyPr wrap="square" lIns="68580" tIns="34290" rIns="68580" bIns="34290">
            <a:spAutoFit/>
          </a:bodyPr>
          <a:lstStyle/>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(a)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a:t>
            </a:r>
          </a:p>
          <a:p>
            <a:pPr lvl="0" eaLnBrk="0" fontAlgn="base" hangingPunct="0">
              <a:spcBef>
                <a:spcPct val="0"/>
              </a:spcBef>
              <a:spcAft>
                <a:spcPct val="0"/>
              </a:spcAft>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To Prove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Every set is a subset of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We have to show that U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Let x ∈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or x ∉ A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or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endParaRPr lang="en-US" altLang="en-US" sz="1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U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get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 Hence Proved.</a:t>
            </a:r>
          </a:p>
          <a:p>
            <a:r>
              <a:rPr lang="en-US" altLang="en-US" sz="1600" dirty="0">
                <a:solidFill>
                  <a:srgbClr val="000000"/>
                </a:solidFill>
                <a:latin typeface="Times New Roman" panose="02020603050405020304" pitchFamily="18" charset="0"/>
                <a:cs typeface="Times New Roman" panose="02020603050405020304" pitchFamily="18" charset="0"/>
              </a:rPr>
              <a:t>(b)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a:t>
            </a:r>
            <a:r>
              <a:rPr lang="en-US" altLang="en-US" sz="1600" dirty="0">
                <a:latin typeface="Times New Roman" panose="02020603050405020304" pitchFamily="18" charset="0"/>
                <a:cs typeface="Times New Roman" panose="02020603050405020304" pitchFamily="18" charset="0"/>
              </a:rPr>
              <a:t> </a:t>
            </a:r>
          </a:p>
          <a:p>
            <a:pPr lvl="0"/>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r>
              <a:rPr lang="en-US" altLang="en-US" sz="1600" dirty="0">
                <a:solidFill>
                  <a:srgbClr val="000000"/>
                </a:solidFill>
                <a:latin typeface="Times New Roman" panose="02020603050405020304" pitchFamily="18" charset="0"/>
                <a:cs typeface="Times New Roman" panose="02020603050405020304" pitchFamily="18" charset="0"/>
              </a:rPr>
              <a:t>	Let x ∈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x ∉ ∅ ⇒ x ∈ U ⇒ ∅</a:t>
            </a:r>
            <a:r>
              <a:rPr lang="en-US" altLang="en-US" sz="1600" baseline="30000" dirty="0">
                <a:solidFill>
                  <a:srgbClr val="000000"/>
                </a:solidFill>
                <a:latin typeface="Times New Roman" panose="02020603050405020304" pitchFamily="18" charset="0"/>
                <a:cs typeface="Times New Roman" panose="02020603050405020304" pitchFamily="18" charset="0"/>
              </a:rPr>
              <a:t>c </a:t>
            </a:r>
            <a:r>
              <a:rPr lang="en-US" altLang="en-US" sz="1600" dirty="0">
                <a:solidFill>
                  <a:srgbClr val="000000"/>
                </a:solidFill>
                <a:latin typeface="Times New Roman" panose="02020603050405020304" pitchFamily="18" charset="0"/>
                <a:cs typeface="Times New Roman" panose="02020603050405020304" pitchFamily="18" charset="0"/>
              </a:rPr>
              <a:t>⊆ U……….(</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r>
              <a:rPr lang="en-US" altLang="en-US" sz="1600" dirty="0">
                <a:solidFill>
                  <a:srgbClr val="000000"/>
                </a:solidFill>
                <a:latin typeface="Times New Roman" panose="02020603050405020304" pitchFamily="18" charset="0"/>
                <a:cs typeface="Times New Roman" panose="02020603050405020304" pitchFamily="18" charset="0"/>
              </a:rPr>
              <a:t>	Now, Let y ∈ U ⇒ y ∉ ∅ ⇒ y ∈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a:t>
            </a:r>
          </a:p>
          <a:p>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 Hence Proved.</a:t>
            </a:r>
            <a:endParaRPr lang="en-US"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199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12872"/>
            <a:ext cx="6686550" cy="4142486"/>
          </a:xfrm>
        </p:spPr>
        <p:txBody>
          <a:bodyPr>
            <a:noAutofit/>
          </a:bodyPr>
          <a:lstStyle/>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(c)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Let x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x ∉ U ⇒ x ∈ ∅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Now, Let x ∈ ∅ ⇒ x ∉ U ⇒ x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............(ii)</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Hence Proved. </a:t>
            </a:r>
            <a:endParaRPr lang="en-US" altLang="en-US" sz="16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(d)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As ∅ is the subset of every set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We have to show that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Let x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x ∈ A and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x ∈ A and x ∉ A ⇒ x ∈ ∅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(ii)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get A∩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Hence Proved.</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984996-366E-4EC8-9E7C-FA46048D75E1}"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Laws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34290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1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a:bodyPr>
          <a:lstStyle/>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(a)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a:t>
            </a:r>
            <a:r>
              <a:rPr lang="en-US" altLang="en-US"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Let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x ∈ A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A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Now, let y ∈ A</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y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p>
          <a:p>
            <a:pPr marL="0" indent="0">
              <a:buNone/>
            </a:pP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y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br>
              <a:rPr lang="en-US" altLang="en-US" sz="1600" dirty="0">
                <a:solidFill>
                  <a:srgbClr val="000000"/>
                </a:solidFill>
                <a:latin typeface="Times New Roman" panose="02020603050405020304" pitchFamily="18" charset="0"/>
                <a:cs typeface="Times New Roman" panose="02020603050405020304" pitchFamily="18" charset="0"/>
              </a:rPr>
            </a:br>
            <a:r>
              <a:rPr lang="en-US" altLang="en-US" sz="1600" dirty="0">
                <a:solidFill>
                  <a:srgbClr val="000000"/>
                </a:solidFill>
                <a:latin typeface="Times New Roman" panose="02020603050405020304" pitchFamily="18" charset="0"/>
                <a:cs typeface="Times New Roman" panose="02020603050405020304" pitchFamily="18" charset="0"/>
              </a:rPr>
              <a:t>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Hence Proved.</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F09606-C459-4194-AC7F-578A2558925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Involution Law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771373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6972300" cy="3394473"/>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dual E∗ of E is the equation obtained by replacing every occurrence of ∪, ∩, U and ∅ in E by ∩, ∪, ∅, and U, respectively. For example, the dual of</a:t>
            </a:r>
          </a:p>
          <a:p>
            <a:pPr marL="0" indent="0" algn="ctr">
              <a:lnSpc>
                <a:spcPct val="150000"/>
              </a:lnSpc>
              <a:buNone/>
            </a:pPr>
            <a:r>
              <a:rPr lang="en-IN" sz="1800" dirty="0">
                <a:latin typeface="Times New Roman" panose="02020603050405020304" pitchFamily="18" charset="0"/>
                <a:cs typeface="Times New Roman" panose="02020603050405020304" pitchFamily="18" charset="0"/>
              </a:rPr>
              <a:t>(U ∩ A) ∪ (B ∩ A) = A is (∅ ∪ A) ∩ (B ∪ A) = A</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It is noted as the principle of duality, that if any equation E is an identity, then its dual E∗ is also an identity.</a:t>
            </a:r>
          </a:p>
        </p:txBody>
      </p:sp>
      <p:sp>
        <p:nvSpPr>
          <p:cNvPr id="4" name="Date Placeholder 3"/>
          <p:cNvSpPr>
            <a:spLocks noGrp="1"/>
          </p:cNvSpPr>
          <p:nvPr>
            <p:ph type="dt" sz="half" idx="10"/>
          </p:nvPr>
        </p:nvSpPr>
        <p:spPr/>
        <p:txBody>
          <a:bodyPr/>
          <a:lstStyle/>
          <a:p>
            <a:fld id="{59C62F75-25DA-48CA-9FFB-05FCB76D0524}"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Duality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84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85800"/>
            <a:ext cx="7086600" cy="3394473"/>
          </a:xfrm>
        </p:spPr>
        <p:txBody>
          <a:bodyPr>
            <a:no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According to the Principle of Extension two sets, A and B are the same if and only if they have the same members. We denote equal sets by A=B.</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If A= {1, 3, 5} and B= {3, 1, 5}, then A=B i.e., A and B are equal sets.  </a:t>
            </a:r>
          </a:p>
          <a:p>
            <a:pPr algn="just">
              <a:lnSpc>
                <a:spcPct val="150000"/>
              </a:lnSpc>
            </a:pPr>
            <a:r>
              <a:rPr lang="en-US" sz="1800" dirty="0">
                <a:latin typeface="Times New Roman" panose="02020603050405020304" pitchFamily="18" charset="0"/>
                <a:cs typeface="Times New Roman" panose="02020603050405020304" pitchFamily="18" charset="0"/>
              </a:rPr>
              <a:t>If A= {1, 4, 7} and B= {5, 4, 8}, then A≠ B i.e.., A and B are unequal sets.</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A5F004-C51D-4311-BB97-A1E8653CAA34}"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Principle of Extension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92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371850"/>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multiset is an unordered collection of elements, in which the multiplicity of an element may be one, more than one or zero.</a:t>
            </a:r>
          </a:p>
          <a:p>
            <a:pPr algn="just"/>
            <a:r>
              <a:rPr lang="en-US" sz="1800" dirty="0">
                <a:latin typeface="Times New Roman" panose="02020603050405020304" pitchFamily="18" charset="0"/>
                <a:cs typeface="Times New Roman" panose="02020603050405020304" pitchFamily="18" charset="0"/>
              </a:rPr>
              <a:t>The multiplicity of an element is the number of times the element repeated in the multiset.</a:t>
            </a:r>
          </a:p>
          <a:p>
            <a:pPr algn="just"/>
            <a:r>
              <a:rPr lang="en-US" sz="1800" dirty="0">
                <a:latin typeface="Times New Roman" panose="02020603050405020304" pitchFamily="18" charset="0"/>
                <a:cs typeface="Times New Roman" panose="02020603050405020304" pitchFamily="18" charset="0"/>
              </a:rPr>
              <a:t>In other words, we can say that an element can appear any number of times in a set.</a:t>
            </a:r>
          </a:p>
          <a:p>
            <a:pPr marL="0" indent="0" algn="just">
              <a:buNone/>
            </a:pPr>
            <a:r>
              <a:rPr lang="en-IN" sz="1800" dirty="0">
                <a:latin typeface="Times New Roman" panose="02020603050405020304" pitchFamily="18" charset="0"/>
                <a:cs typeface="Times New Roman" panose="02020603050405020304" pitchFamily="18" charset="0"/>
              </a:rPr>
              <a:t>Example:</a:t>
            </a:r>
          </a:p>
          <a:p>
            <a:pPr algn="just"/>
            <a:r>
              <a:rPr lang="pt-BR" sz="1800" dirty="0">
                <a:latin typeface="Times New Roman" panose="02020603050405020304" pitchFamily="18" charset="0"/>
                <a:cs typeface="Times New Roman" panose="02020603050405020304" pitchFamily="18" charset="0"/>
              </a:rPr>
              <a:t>A = {l, l, m, m, n, n, n, n}  </a:t>
            </a:r>
          </a:p>
          <a:p>
            <a:pPr algn="just"/>
            <a:r>
              <a:rPr lang="pt-BR" sz="1800" dirty="0">
                <a:latin typeface="Times New Roman" panose="02020603050405020304" pitchFamily="18" charset="0"/>
                <a:cs typeface="Times New Roman" panose="02020603050405020304" pitchFamily="18" charset="0"/>
              </a:rPr>
              <a:t>B = {a, a, a, a, a, c}</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0BA92D-A0CE-4E43-BE35-05669641D9E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Multisets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8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343775" cy="3811491"/>
          </a:xfrm>
        </p:spPr>
        <p:txBody>
          <a:bodyPr>
            <a:noAutofit/>
          </a:bodyPr>
          <a:lstStyle/>
          <a:p>
            <a:pPr marL="385763" indent="-385763" algn="just">
              <a:buFont typeface="+mj-lt"/>
              <a:buAutoNum type="arabicPeriod"/>
            </a:pPr>
            <a:r>
              <a:rPr lang="en-US" sz="1600" b="1" dirty="0">
                <a:latin typeface="Times New Roman" panose="02020603050405020304" pitchFamily="18" charset="0"/>
                <a:cs typeface="Times New Roman" panose="02020603050405020304" pitchFamily="18" charset="0"/>
              </a:rPr>
              <a:t>Union of Multisets:</a:t>
            </a:r>
            <a:r>
              <a:rPr lang="en-US" sz="1600" dirty="0">
                <a:latin typeface="Times New Roman" panose="02020603050405020304" pitchFamily="18" charset="0"/>
                <a:cs typeface="Times New Roman" panose="02020603050405020304" pitchFamily="18" charset="0"/>
              </a:rPr>
              <a:t> The Union of two multisets A and B is a multiset such that the multiplicity of an element is equal to the maximum of the multiplicity of an element in A and B and is denoted by A ∪ B.</a:t>
            </a:r>
          </a:p>
          <a:p>
            <a:pPr marL="0" indent="0">
              <a:buNone/>
            </a:pPr>
            <a:r>
              <a:rPr lang="en-US" sz="1600" dirty="0">
                <a:latin typeface="Times New Roman" panose="02020603050405020304" pitchFamily="18" charset="0"/>
                <a:cs typeface="Times New Roman" panose="02020603050405020304" pitchFamily="18" charset="0"/>
              </a:rPr>
              <a:t>	Example:</a:t>
            </a:r>
          </a:p>
          <a:p>
            <a:pPr marL="0" indent="0">
              <a:buNone/>
            </a:pPr>
            <a:r>
              <a:rPr lang="pt-BR" sz="1600" dirty="0">
                <a:latin typeface="Times New Roman" panose="02020603050405020304" pitchFamily="18" charset="0"/>
                <a:cs typeface="Times New Roman" panose="02020603050405020304" pitchFamily="18" charset="0"/>
              </a:rPr>
              <a:t>	Let A = {l, l, m, m, n, </a:t>
            </a:r>
            <a:r>
              <a:rPr lang="pt-BR" sz="1600" dirty="0" err="1">
                <a:latin typeface="Times New Roman" panose="02020603050405020304" pitchFamily="18" charset="0"/>
                <a:cs typeface="Times New Roman" panose="02020603050405020304" pitchFamily="18" charset="0"/>
              </a:rPr>
              <a:t>n</a:t>
            </a:r>
            <a:r>
              <a:rPr lang="pt-BR" sz="1600" dirty="0">
                <a:latin typeface="Times New Roman" panose="02020603050405020304" pitchFamily="18" charset="0"/>
                <a:cs typeface="Times New Roman" panose="02020603050405020304" pitchFamily="18" charset="0"/>
              </a:rPr>
              <a:t> , n, n}  </a:t>
            </a:r>
          </a:p>
          <a:p>
            <a:pPr marL="0" indent="0">
              <a:buNone/>
            </a:pPr>
            <a:r>
              <a:rPr lang="pt-BR" sz="1600" dirty="0">
                <a:latin typeface="Times New Roman" panose="02020603050405020304" pitchFamily="18" charset="0"/>
                <a:cs typeface="Times New Roman" panose="02020603050405020304" pitchFamily="18" charset="0"/>
              </a:rPr>
              <a:t>	 B = {l, m, m, m, n},   </a:t>
            </a:r>
          </a:p>
          <a:p>
            <a:pPr marL="0" indent="0">
              <a:buNone/>
            </a:pPr>
            <a:r>
              <a:rPr lang="pt-BR" sz="1600" dirty="0">
                <a:latin typeface="Times New Roman" panose="02020603050405020304" pitchFamily="18" charset="0"/>
                <a:cs typeface="Times New Roman" panose="02020603050405020304" pitchFamily="18" charset="0"/>
              </a:rPr>
              <a:t>	A ∪ B = {l, l, m, m, m, n, n, n, </a:t>
            </a:r>
            <a:r>
              <a:rPr lang="pt-BR" sz="1600" dirty="0" err="1">
                <a:latin typeface="Times New Roman" panose="02020603050405020304" pitchFamily="18" charset="0"/>
                <a:cs typeface="Times New Roman" panose="02020603050405020304" pitchFamily="18" charset="0"/>
              </a:rPr>
              <a:t>n</a:t>
            </a:r>
            <a:r>
              <a:rPr lang="pt-BR" sz="1600" dirty="0">
                <a:latin typeface="Times New Roman" panose="02020603050405020304" pitchFamily="18" charset="0"/>
                <a:cs typeface="Times New Roman" panose="02020603050405020304" pitchFamily="18" charset="0"/>
              </a:rPr>
              <a:t>}</a:t>
            </a:r>
          </a:p>
          <a:p>
            <a:pPr marL="0" indent="0">
              <a:buNone/>
            </a:pPr>
            <a:endParaRPr lang="pt-BR" sz="1600"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Intersections of Multisets:</a:t>
            </a:r>
            <a:r>
              <a:rPr lang="en-US" sz="1600" dirty="0">
                <a:latin typeface="Times New Roman" panose="02020603050405020304" pitchFamily="18" charset="0"/>
                <a:cs typeface="Times New Roman" panose="02020603050405020304" pitchFamily="18" charset="0"/>
              </a:rPr>
              <a:t> The intersection of two multisets A and B, is a multiset such that the multiplicity of an element is equal to the minimum of the multiplicity of an element in A and B and is denoted by A ∩ B.</a:t>
            </a:r>
          </a:p>
          <a:p>
            <a:pPr marL="0" indent="0">
              <a:buNone/>
            </a:pPr>
            <a:r>
              <a:rPr lang="en-US" sz="1600" dirty="0">
                <a:latin typeface="Times New Roman" panose="02020603050405020304" pitchFamily="18" charset="0"/>
                <a:cs typeface="Times New Roman" panose="02020603050405020304" pitchFamily="18" charset="0"/>
              </a:rPr>
              <a:t>	Example:</a:t>
            </a:r>
          </a:p>
          <a:p>
            <a:pPr marL="0" indent="0">
              <a:buNone/>
            </a:pP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Let</a:t>
            </a:r>
            <a:r>
              <a:rPr lang="pt-BR" sz="1600" dirty="0">
                <a:latin typeface="Times New Roman" panose="02020603050405020304" pitchFamily="18" charset="0"/>
                <a:cs typeface="Times New Roman" panose="02020603050405020304" pitchFamily="18" charset="0"/>
              </a:rPr>
              <a:t> A = {l, l, m, </a:t>
            </a:r>
            <a:r>
              <a:rPr lang="pt-BR" sz="1600" dirty="0" err="1">
                <a:latin typeface="Times New Roman" panose="02020603050405020304" pitchFamily="18" charset="0"/>
                <a:cs typeface="Times New Roman" panose="02020603050405020304" pitchFamily="18" charset="0"/>
              </a:rPr>
              <a:t>n</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p</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q</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q</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r</a:t>
            </a:r>
            <a:r>
              <a:rPr lang="pt-BR" sz="1600" dirty="0">
                <a:latin typeface="Times New Roman" panose="02020603050405020304" pitchFamily="18" charset="0"/>
                <a:cs typeface="Times New Roman" panose="02020603050405020304" pitchFamily="18" charset="0"/>
              </a:rPr>
              <a:t>}  </a:t>
            </a:r>
          </a:p>
          <a:p>
            <a:pPr marL="0" indent="0">
              <a:buNone/>
            </a:pPr>
            <a:r>
              <a:rPr lang="pt-BR" sz="1600" dirty="0">
                <a:latin typeface="Times New Roman" panose="02020603050405020304" pitchFamily="18" charset="0"/>
                <a:cs typeface="Times New Roman" panose="02020603050405020304" pitchFamily="18" charset="0"/>
              </a:rPr>
              <a:t>	 B = {l, m, m, p, q, r, r, r, r}  </a:t>
            </a:r>
          </a:p>
          <a:p>
            <a:pPr marL="0" indent="0">
              <a:buNone/>
            </a:pPr>
            <a:r>
              <a:rPr lang="pt-BR" sz="1600" dirty="0">
                <a:latin typeface="Times New Roman" panose="02020603050405020304" pitchFamily="18" charset="0"/>
                <a:cs typeface="Times New Roman" panose="02020603050405020304" pitchFamily="18" charset="0"/>
              </a:rPr>
              <a:t>	A ∩ </a:t>
            </a:r>
            <a:r>
              <a:rPr lang="pt-BR" sz="1600" dirty="0" err="1">
                <a:latin typeface="Times New Roman" panose="02020603050405020304" pitchFamily="18" charset="0"/>
                <a:cs typeface="Times New Roman" panose="02020603050405020304" pitchFamily="18" charset="0"/>
              </a:rPr>
              <a:t>B</a:t>
            </a:r>
            <a:r>
              <a:rPr lang="pt-BR" sz="1600" dirty="0">
                <a:latin typeface="Times New Roman" panose="02020603050405020304" pitchFamily="18" charset="0"/>
                <a:cs typeface="Times New Roman" panose="02020603050405020304" pitchFamily="18" charset="0"/>
              </a:rPr>
              <a:t> = {l, m, </a:t>
            </a:r>
            <a:r>
              <a:rPr lang="pt-BR" sz="1600" dirty="0" err="1">
                <a:latin typeface="Times New Roman" panose="02020603050405020304" pitchFamily="18" charset="0"/>
                <a:cs typeface="Times New Roman" panose="02020603050405020304" pitchFamily="18" charset="0"/>
              </a:rPr>
              <a:t>p</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q</a:t>
            </a:r>
            <a:r>
              <a:rPr lang="pt-BR" sz="1600" dirty="0">
                <a:latin typeface="Times New Roman" panose="02020603050405020304" pitchFamily="18" charset="0"/>
                <a:cs typeface="Times New Roman" panose="02020603050405020304" pitchFamily="18" charset="0"/>
              </a:rPr>
              <a:t>, </a:t>
            </a:r>
            <a:r>
              <a:rPr lang="pt-BR" sz="1600" dirty="0" err="1">
                <a:latin typeface="Times New Roman" panose="02020603050405020304" pitchFamily="18" charset="0"/>
                <a:cs typeface="Times New Roman" panose="02020603050405020304" pitchFamily="18" charset="0"/>
              </a:rPr>
              <a:t>r</a:t>
            </a:r>
            <a:r>
              <a:rPr lang="pt-BR" sz="1600" dirty="0">
                <a:latin typeface="Times New Roman" panose="02020603050405020304" pitchFamily="18" charset="0"/>
                <a:cs typeface="Times New Roman" panose="02020603050405020304" pitchFamily="18" charset="0"/>
              </a:rPr>
              <a:t>}. </a:t>
            </a:r>
          </a:p>
          <a:p>
            <a:pPr marL="0" indent="0">
              <a:buNone/>
            </a:pPr>
            <a:endParaRPr lang="pt-BR"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pt-BR" sz="1600" dirty="0">
              <a:latin typeface="Times New Roman" panose="02020603050405020304" pitchFamily="18" charset="0"/>
              <a:cs typeface="Times New Roman" panose="02020603050405020304" pitchFamily="18" charset="0"/>
            </a:endParaRPr>
          </a:p>
          <a:p>
            <a:pPr marL="0" indent="0">
              <a:buNone/>
            </a:pPr>
            <a:r>
              <a:rPr lang="pt-BR" sz="16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E33C3CF7-0260-4562-8FF8-141944E3798C}"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dirty="0">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4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85800"/>
            <a:ext cx="7315200" cy="3429000"/>
          </a:xfrm>
        </p:spPr>
        <p:txBody>
          <a:bodyPr>
            <a:noAutofit/>
          </a:bodyPr>
          <a:lstStyle/>
          <a:p>
            <a:pPr marL="385763" indent="-385763" algn="just">
              <a:buFont typeface="+mj-lt"/>
              <a:buAutoNum type="arabicPeriod" startAt="3"/>
            </a:pPr>
            <a:r>
              <a:rPr lang="en-US" sz="1600" b="1" dirty="0">
                <a:latin typeface="Times New Roman" panose="02020603050405020304" pitchFamily="18" charset="0"/>
                <a:cs typeface="Times New Roman" panose="02020603050405020304" pitchFamily="18" charset="0"/>
              </a:rPr>
              <a:t>Difference of Multisets:</a:t>
            </a:r>
            <a:r>
              <a:rPr lang="en-US" sz="1600" dirty="0">
                <a:latin typeface="Times New Roman" panose="02020603050405020304" pitchFamily="18" charset="0"/>
                <a:cs typeface="Times New Roman" panose="02020603050405020304" pitchFamily="18" charset="0"/>
              </a:rPr>
              <a:t> The difference of two multisets A and B, is a multiset such that the multiplicity of an element is equal to the multiplicity of the element in A minus the multiplicity of the element in B.</a:t>
            </a:r>
          </a:p>
          <a:p>
            <a:pPr marL="0" indent="0" algn="just">
              <a:buNone/>
            </a:pPr>
            <a:r>
              <a:rPr lang="en-US" sz="1600" dirty="0">
                <a:latin typeface="Times New Roman" panose="02020603050405020304" pitchFamily="18" charset="0"/>
                <a:cs typeface="Times New Roman" panose="02020603050405020304" pitchFamily="18" charset="0"/>
              </a:rPr>
              <a:t>	Example:</a:t>
            </a:r>
          </a:p>
          <a:p>
            <a:pPr marL="0" indent="0" algn="just">
              <a:buNone/>
            </a:pPr>
            <a:r>
              <a:rPr lang="pt-BR" sz="1600" dirty="0">
                <a:latin typeface="Times New Roman" panose="02020603050405020304" pitchFamily="18" charset="0"/>
                <a:cs typeface="Times New Roman" panose="02020603050405020304" pitchFamily="18" charset="0"/>
              </a:rPr>
              <a:t>	Let A = {l, m, m, m, n, n, n, p, p, p}  </a:t>
            </a:r>
          </a:p>
          <a:p>
            <a:pPr marL="0" indent="0" algn="just">
              <a:buNone/>
            </a:pPr>
            <a:r>
              <a:rPr lang="pt-BR" sz="1600" dirty="0">
                <a:latin typeface="Times New Roman" panose="02020603050405020304" pitchFamily="18" charset="0"/>
                <a:cs typeface="Times New Roman" panose="02020603050405020304" pitchFamily="18" charset="0"/>
              </a:rPr>
              <a:t>	B = {l, m, m, m, n, r, r, r}  </a:t>
            </a:r>
          </a:p>
          <a:p>
            <a:pPr marL="0" indent="0" algn="just">
              <a:buNone/>
            </a:pPr>
            <a:r>
              <a:rPr lang="pt-BR" sz="1600" dirty="0">
                <a:latin typeface="Times New Roman" panose="02020603050405020304" pitchFamily="18" charset="0"/>
                <a:cs typeface="Times New Roman" panose="02020603050405020304" pitchFamily="18" charset="0"/>
              </a:rPr>
              <a:t>	A - B = {n, n, p, p, p}</a:t>
            </a:r>
          </a:p>
          <a:p>
            <a:pPr marL="0" indent="0" algn="just">
              <a:buNone/>
            </a:pPr>
            <a:endParaRPr lang="pt-BR"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0D74FFF-58DB-4F56-8ADC-38F26F6CE608}"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dirty="0">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12429"/>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82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1" y="685800"/>
            <a:ext cx="6460331" cy="3868641"/>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Ordered Set:</a:t>
            </a:r>
          </a:p>
          <a:p>
            <a:pPr marL="0" indent="0">
              <a:buNone/>
            </a:pPr>
            <a:r>
              <a:rPr lang="en-US" sz="1800" dirty="0">
                <a:latin typeface="Times New Roman" panose="02020603050405020304" pitchFamily="18" charset="0"/>
                <a:cs typeface="Times New Roman" panose="02020603050405020304" pitchFamily="18" charset="0"/>
              </a:rPr>
              <a:t>It is defined as the ordered collection of distinct objects.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	Roll no {3, 6, 7, 8, 9}  </a:t>
            </a:r>
          </a:p>
          <a:p>
            <a:pPr marL="0" indent="0">
              <a:buNone/>
            </a:pPr>
            <a:r>
              <a:rPr lang="en-US" sz="1800" dirty="0">
                <a:latin typeface="Times New Roman" panose="02020603050405020304" pitchFamily="18" charset="0"/>
                <a:cs typeface="Times New Roman" panose="02020603050405020304" pitchFamily="18" charset="0"/>
              </a:rPr>
              <a:t>	Week Days {Sun, Mon, Tue, Wed, Thu, Fri, Sat}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514815-CFDB-40A3-A49A-874CA8790A03}"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dirty="0">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Ordered Set &amp; </a:t>
            </a:r>
            <a:r>
              <a:rPr lang="en-US" sz="2400" dirty="0">
                <a:latin typeface="Times New Roman" panose="02020603050405020304" pitchFamily="18" charset="0"/>
                <a:cs typeface="Times New Roman" panose="02020603050405020304" pitchFamily="18" charset="0"/>
              </a:rPr>
              <a:t>Ordered Pairs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864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486650" cy="3127772"/>
          </a:xfrm>
        </p:spPr>
        <p:txBody>
          <a:bodyPr>
            <a:normAutofit/>
          </a:bodyPr>
          <a:lstStyle/>
          <a:p>
            <a:pPr algn="just">
              <a:buNone/>
              <a:defRPr/>
            </a:pPr>
            <a:r>
              <a:rPr lang="en-US" sz="1800" dirty="0">
                <a:latin typeface="Times New Roman" pitchFamily="18" charset="0"/>
                <a:cs typeface="Times New Roman" pitchFamily="18" charset="0"/>
              </a:rPr>
              <a:t> </a:t>
            </a:r>
          </a:p>
          <a:p>
            <a:pPr algn="just">
              <a:defRPr/>
            </a:pPr>
            <a:r>
              <a:rPr lang="en-US" sz="1800" dirty="0">
                <a:latin typeface="Times New Roman" pitchFamily="18" charset="0"/>
                <a:cs typeface="Times New Roman" pitchFamily="18" charset="0"/>
              </a:rPr>
              <a:t>The subject enhances one’s ability to develop logical thinking and ability to problem solving.</a:t>
            </a:r>
            <a:endParaRPr lang="en-IN" sz="1800" dirty="0">
              <a:latin typeface="Times New Roman" pitchFamily="18" charset="0"/>
              <a:cs typeface="Times New Roman" pitchFamily="18" charset="0"/>
            </a:endParaRPr>
          </a:p>
          <a:p>
            <a:pPr algn="just">
              <a:defRPr/>
            </a:pPr>
            <a:endParaRPr lang="en-IN" sz="1800" dirty="0">
              <a:latin typeface="Times New Roman" pitchFamily="18" charset="0"/>
              <a:cs typeface="Times New Roman" pitchFamily="18" charset="0"/>
            </a:endParaRPr>
          </a:p>
          <a:p>
            <a:pPr algn="just">
              <a:defRPr/>
            </a:pPr>
            <a:r>
              <a:rPr lang="en-US" sz="1800" dirty="0">
                <a:latin typeface="Times New Roman" pitchFamily="18" charset="0"/>
                <a:cs typeface="Times New Roman" pitchFamily="18" charset="0"/>
              </a:rPr>
              <a:t> </a:t>
            </a:r>
            <a:r>
              <a:rPr lang="en-US" sz="1800" dirty="0">
                <a:latin typeface="+mj-lt"/>
              </a:rPr>
              <a:t>The objective of discrete structure is to enables students to formulate problems precisely, solve the problems, apply formal proofs techniques and explain their reasoning clearly.</a:t>
            </a:r>
            <a:endParaRPr lang="en-IN" sz="1800" dirty="0">
              <a:latin typeface="+mj-lt"/>
              <a:cs typeface="Times New Roman" pitchFamily="18" charset="0"/>
            </a:endParaRPr>
          </a:p>
          <a:p>
            <a:pPr marL="0" indent="0" algn="just">
              <a:defRPr/>
            </a:pPr>
            <a:endParaRPr lang="en-US"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30F540D2-4827-4F0B-8175-5A0203711F71}" type="datetime1">
              <a:rPr lang="en-US" smtClean="0">
                <a:solidFill>
                  <a:schemeClr val="tx1"/>
                </a:solidFill>
              </a:rPr>
              <a:t>8/31/2021</a:t>
            </a:fld>
            <a:endParaRPr lang="en-US" dirty="0">
              <a:solidFill>
                <a:schemeClr val="tx1"/>
              </a:solidFill>
            </a:endParaRPr>
          </a:p>
        </p:txBody>
      </p:sp>
      <p:sp>
        <p:nvSpPr>
          <p:cNvPr id="16388" name="Slide Number Placeholder 5"/>
          <p:cNvSpPr>
            <a:spLocks noGrp="1"/>
          </p:cNvSpPr>
          <p:nvPr>
            <p:ph type="sldNum" sz="quarter" idx="12"/>
          </p:nvPr>
        </p:nvSpPr>
        <p:spPr bwMode="auto">
          <a:noFill/>
          <a:ln>
            <a:miter lim="800000"/>
            <a:headEnd/>
            <a:tailEnd/>
          </a:ln>
        </p:spPr>
        <p:txBody>
          <a:bodyPr/>
          <a:lstStyle/>
          <a:p>
            <a:fld id="{C0EB03C7-EDD0-4871-A8E5-B575EE6F9846}" type="slidenum">
              <a:rPr lang="en-US" smtClean="0">
                <a:solidFill>
                  <a:schemeClr val="tx1"/>
                </a:solidFill>
                <a:cs typeface="Arial" charset="0"/>
              </a:rPr>
              <a:pPr/>
              <a:t>4</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Course Objective</a:t>
            </a:r>
          </a:p>
        </p:txBody>
      </p:sp>
      <p:pic>
        <p:nvPicPr>
          <p:cNvPr id="16390" name="Picture 2" descr="E:\NIET\Project\xLogo11.png.pagespeed.ic.pydHLuCQEZ.png"/>
          <p:cNvPicPr>
            <a:picLocks noChangeAspect="1" noChangeArrowheads="1"/>
          </p:cNvPicPr>
          <p:nvPr/>
        </p:nvPicPr>
        <p:blipFill>
          <a:blip r:embed="rId2" cstate="print"/>
          <a:srcRect/>
          <a:stretch>
            <a:fillRect/>
          </a:stretch>
        </p:blipFill>
        <p:spPr bwMode="auto">
          <a:xfrm>
            <a:off x="0" y="25003"/>
            <a:ext cx="1085850" cy="613172"/>
          </a:xfrm>
          <a:prstGeom prst="rect">
            <a:avLst/>
          </a:prstGeom>
          <a:noFill/>
          <a:ln w="9525">
            <a:noFill/>
            <a:miter lim="800000"/>
            <a:headEnd/>
            <a:tailEnd/>
          </a:ln>
        </p:spPr>
      </p:pic>
      <p:sp>
        <p:nvSpPr>
          <p:cNvPr id="16391"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780353-F946-45C7-B00D-5AF7EE426195}"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dirty="0">
              <a:solidFill>
                <a:schemeClr val="tx1"/>
              </a:solidFill>
            </a:endParaRPr>
          </a:p>
        </p:txBody>
      </p:sp>
      <p:sp>
        <p:nvSpPr>
          <p:cNvPr id="7" name="Title 1"/>
          <p:cNvSpPr txBox="1">
            <a:spLocks/>
          </p:cNvSpPr>
          <p:nvPr/>
        </p:nvSpPr>
        <p:spPr>
          <a:xfrm>
            <a:off x="1033672" y="7"/>
            <a:ext cx="811033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Cartesian product of two sets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52181" y="-27981"/>
            <a:ext cx="1085850" cy="612872"/>
          </a:xfrm>
          <a:prstGeom prst="rect">
            <a:avLst/>
          </a:prstGeom>
          <a:noFill/>
        </p:spPr>
      </p:pic>
      <p:sp>
        <p:nvSpPr>
          <p:cNvPr id="9" name="Footer Placeholder 12"/>
          <p:cNvSpPr>
            <a:spLocks noGrp="1"/>
          </p:cNvSpPr>
          <p:nvPr>
            <p:ph type="ftr" sz="quarter" idx="11"/>
          </p:nvPr>
        </p:nvSpPr>
        <p:spPr>
          <a:xfrm>
            <a:off x="2857500" y="4767268"/>
            <a:ext cx="38290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971550" y="685801"/>
            <a:ext cx="7486650" cy="2531462"/>
          </a:xfrm>
          <a:prstGeom prst="rect">
            <a:avLst/>
          </a:prstGeom>
        </p:spPr>
        <p:txBody>
          <a:bodyPr wrap="square" lIns="68580" tIns="34290" rIns="68580" bIns="34290">
            <a:spAutoFit/>
          </a:bodyPr>
          <a:lstStyle/>
          <a:p>
            <a:pPr marL="257175" indent="-257175"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The Cartesian Product of two sets P and Q in that order is the set of all ordered pairs whose first member belongs to the set P and second member belong to set Q and is denoted by P x Q, i.e.,</a:t>
            </a:r>
          </a:p>
          <a:p>
            <a:pPr marL="257175" indent="-257175" algn="just">
              <a:buFont typeface="Arial" panose="020B0604020202020204" pitchFamily="34" charset="0"/>
              <a:buChar char="•"/>
            </a:pPr>
            <a:r>
              <a:rPr lang="es-ES" sz="1600" dirty="0">
                <a:latin typeface="Times New Roman" panose="02020603050405020304" pitchFamily="18" charset="0"/>
                <a:cs typeface="Times New Roman" panose="02020603050405020304" pitchFamily="18" charset="0"/>
              </a:rPr>
              <a:t>P x Q = {(x, y): x ∈ P, y ∈ Q}</a:t>
            </a:r>
            <a:endParaRPr lang="en-US" sz="1600" dirty="0">
              <a:solidFill>
                <a:srgbClr val="000000"/>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n(P x Q) =n(P) x n(Q)</a:t>
            </a:r>
          </a:p>
          <a:p>
            <a:pPr algn="ctr"/>
            <a:endParaRPr lang="en-IN"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Example:</a:t>
            </a:r>
            <a:r>
              <a:rPr lang="en-US" altLang="en-US" sz="1600" dirty="0">
                <a:solidFill>
                  <a:srgbClr val="000000"/>
                </a:solidFill>
                <a:latin typeface="Times New Roman" panose="02020603050405020304" pitchFamily="18" charset="0"/>
                <a:cs typeface="Times New Roman" panose="02020603050405020304" pitchFamily="18" charset="0"/>
              </a:rPr>
              <a:t> Let P = {a, b, c} and Q = {k, l, m, n}. Determine the Cartesian product of P and Q.</a:t>
            </a: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Solution:</a:t>
            </a:r>
            <a:r>
              <a:rPr lang="en-US" altLang="en-US" sz="1600" dirty="0">
                <a:solidFill>
                  <a:srgbClr val="000000"/>
                </a:solidFill>
                <a:latin typeface="Times New Roman" panose="02020603050405020304" pitchFamily="18" charset="0"/>
                <a:cs typeface="Times New Roman" panose="02020603050405020304" pitchFamily="18" charset="0"/>
              </a:rPr>
              <a:t> The Cartesian product of P and Q is</a:t>
            </a: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p:txBody>
      </p:sp>
      <p:pic>
        <p:nvPicPr>
          <p:cNvPr id="12291" name="Picture 3" descr="Algebra of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028950"/>
            <a:ext cx="3895060" cy="110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2291"/>
                                        </p:tgtEl>
                                        <p:attrNameLst>
                                          <p:attrName>style.visibility</p:attrName>
                                        </p:attrNameLst>
                                      </p:cBhvr>
                                      <p:to>
                                        <p:strVal val="visible"/>
                                      </p:to>
                                    </p:set>
                                    <p:anim calcmode="lin" valueType="num">
                                      <p:cBhvr>
                                        <p:cTn id="37" dur="500" fill="hold"/>
                                        <p:tgtEl>
                                          <p:spTgt spid="12291"/>
                                        </p:tgtEl>
                                        <p:attrNameLst>
                                          <p:attrName>ppt_w</p:attrName>
                                        </p:attrNameLst>
                                      </p:cBhvr>
                                      <p:tavLst>
                                        <p:tav tm="0">
                                          <p:val>
                                            <p:fltVal val="0"/>
                                          </p:val>
                                        </p:tav>
                                        <p:tav tm="100000">
                                          <p:val>
                                            <p:strVal val="#ppt_w"/>
                                          </p:val>
                                        </p:tav>
                                      </p:tavLst>
                                    </p:anim>
                                    <p:anim calcmode="lin" valueType="num">
                                      <p:cBhvr>
                                        <p:cTn id="38" dur="500" fill="hold"/>
                                        <p:tgtEl>
                                          <p:spTgt spid="12291"/>
                                        </p:tgtEl>
                                        <p:attrNameLst>
                                          <p:attrName>ppt_h</p:attrName>
                                        </p:attrNameLst>
                                      </p:cBhvr>
                                      <p:tavLst>
                                        <p:tav tm="0">
                                          <p:val>
                                            <p:fltVal val="0"/>
                                          </p:val>
                                        </p:tav>
                                        <p:tav tm="100000">
                                          <p:val>
                                            <p:strVal val="#ppt_h"/>
                                          </p:val>
                                        </p:tav>
                                      </p:tavLst>
                                    </p:anim>
                                    <p:animEffect transition="in" filter="fade">
                                      <p:cBhvr>
                                        <p:cTn id="39"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90BBC2-EE2E-4CF5-8CA7-1FCFDADBD54B}" type="datetime1">
              <a:rPr lang="en-US" smtClean="0">
                <a:solidFill>
                  <a:schemeClr val="tx1"/>
                </a:solidFill>
              </a:rPr>
              <a:t>8/31/2021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dirty="0">
              <a:solidFill>
                <a:schemeClr val="tx1"/>
              </a:solidFill>
            </a:endParaRPr>
          </a:p>
        </p:txBody>
      </p:sp>
      <p:sp>
        <p:nvSpPr>
          <p:cNvPr id="7" name="Title 1"/>
          <p:cNvSpPr txBox="1">
            <a:spLocks/>
          </p:cNvSpPr>
          <p:nvPr/>
        </p:nvSpPr>
        <p:spPr>
          <a:xfrm>
            <a:off x="1033672" y="7"/>
            <a:ext cx="811033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Cartesian product of two sets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52181" y="-27981"/>
            <a:ext cx="1085850" cy="612872"/>
          </a:xfrm>
          <a:prstGeom prst="rect">
            <a:avLst/>
          </a:prstGeom>
          <a:noFill/>
        </p:spPr>
      </p:pic>
      <p:sp>
        <p:nvSpPr>
          <p:cNvPr id="9" name="Footer Placeholder 12"/>
          <p:cNvSpPr>
            <a:spLocks noGrp="1"/>
          </p:cNvSpPr>
          <p:nvPr>
            <p:ph type="ftr" sz="quarter" idx="11"/>
          </p:nvPr>
        </p:nvSpPr>
        <p:spPr>
          <a:xfrm>
            <a:off x="2857500" y="4767268"/>
            <a:ext cx="38290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033669" y="685801"/>
            <a:ext cx="7938881" cy="3731791"/>
          </a:xfrm>
          <a:prstGeom prst="rect">
            <a:avLst/>
          </a:prstGeom>
        </p:spPr>
        <p:txBody>
          <a:bodyPr wrap="square" lIns="68580" tIns="34290" rIns="68580" bIns="34290">
            <a:spAutoFit/>
          </a:bodyPr>
          <a:lstStyle/>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Let A ={a, b} and B = {1, 2}</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x B = {(a, 1), (a, 2), (b, 1), (b, 2)} </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Power set of A x B</a:t>
            </a: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P(A x B) =</a:t>
            </a:r>
          </a:p>
          <a:p>
            <a:pPr lvl="0"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a:t>
            </a:r>
          </a:p>
          <a:p>
            <a:pPr lvl="1"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 1)}, {(a, 2)}, {(b, 1)}, {(b, 2)},</a:t>
            </a:r>
          </a:p>
          <a:p>
            <a:pPr lvl="1"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1), (a, 2)}, {(a, 1), (b, 1)}, {(a, 1), (b, 2)}, {(a, 2), (b, 1)}, {(a, 2), (b, 2)}, {(b, 1), (b, 2)},</a:t>
            </a:r>
          </a:p>
          <a:p>
            <a:pPr lvl="1"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1), (a, 2), (b, 1)}, {(a, 1), (a, 2), (b, 2)}, {(a, 1), (b, 1), (b, 2)}, {(a, 2), (b, 1), (b, 2)}</a:t>
            </a:r>
          </a:p>
          <a:p>
            <a:pPr lvl="1"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1), (a, 2), (b, 1), (b, 2)}</a:t>
            </a: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t>
            </a:r>
          </a:p>
          <a:p>
            <a:pPr marL="257175" indent="-257175" eaLnBrk="0" fontAlgn="base" hangingPunct="0">
              <a:spcBef>
                <a:spcPct val="0"/>
              </a:spcBef>
              <a:spcAft>
                <a:spcPct val="0"/>
              </a:spcAft>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Cardinality of P(A x B) = n(P(A x B))= 2</a:t>
            </a:r>
            <a:r>
              <a:rPr lang="en-US" altLang="en-US" sz="1600" baseline="30000" dirty="0">
                <a:latin typeface="Times New Roman" panose="02020603050405020304" pitchFamily="18" charset="0"/>
                <a:cs typeface="Times New Roman" panose="02020603050405020304" pitchFamily="18" charset="0"/>
              </a:rPr>
              <a:t>n(A) x n(B) </a:t>
            </a:r>
            <a:r>
              <a:rPr lang="en-US" altLang="en-US" sz="1600" dirty="0">
                <a:latin typeface="Times New Roman" panose="02020603050405020304" pitchFamily="18" charset="0"/>
                <a:cs typeface="Times New Roman" panose="02020603050405020304" pitchFamily="18" charset="0"/>
              </a:rPr>
              <a:t>= 2</a:t>
            </a:r>
            <a:r>
              <a:rPr lang="en-US" altLang="en-US" sz="1600" baseline="30000" dirty="0">
                <a:latin typeface="Times New Roman" panose="02020603050405020304" pitchFamily="18" charset="0"/>
                <a:cs typeface="Times New Roman" panose="02020603050405020304" pitchFamily="18" charset="0"/>
              </a:rPr>
              <a:t>2 x 2</a:t>
            </a:r>
            <a:r>
              <a:rPr lang="en-US" altLang="en-US" sz="1600" dirty="0">
                <a:latin typeface="Times New Roman" panose="02020603050405020304" pitchFamily="18" charset="0"/>
                <a:cs typeface="Times New Roman" panose="02020603050405020304" pitchFamily="18" charset="0"/>
              </a:rPr>
              <a:t> = 2</a:t>
            </a:r>
            <a:r>
              <a:rPr lang="en-US" altLang="en-US" sz="1600" baseline="30000" dirty="0">
                <a:latin typeface="Times New Roman" panose="02020603050405020304" pitchFamily="18" charset="0"/>
                <a:cs typeface="Times New Roman" panose="02020603050405020304" pitchFamily="18" charset="0"/>
              </a:rPr>
              <a:t>4 </a:t>
            </a:r>
            <a:r>
              <a:rPr lang="en-US" altLang="en-US" sz="1600" dirty="0">
                <a:latin typeface="Times New Roman" panose="02020603050405020304" pitchFamily="18" charset="0"/>
                <a:cs typeface="Times New Roman" panose="02020603050405020304" pitchFamily="18" charset="0"/>
              </a:rPr>
              <a:t>= 16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8B7EFA3-6AA4-4076-B7B5-BAA9C2321427}"/>
                  </a:ext>
                </a:extLst>
              </p14:cNvPr>
              <p14:cNvContentPartPr/>
              <p14:nvPr/>
            </p14:nvContentPartPr>
            <p14:xfrm>
              <a:off x="4741560" y="4857840"/>
              <a:ext cx="360" cy="360"/>
            </p14:xfrm>
          </p:contentPart>
        </mc:Choice>
        <mc:Fallback xmlns="">
          <p:pic>
            <p:nvPicPr>
              <p:cNvPr id="3" name="Ink 2">
                <a:extLst>
                  <a:ext uri="{FF2B5EF4-FFF2-40B4-BE49-F238E27FC236}">
                    <a16:creationId xmlns:a16="http://schemas.microsoft.com/office/drawing/2014/main" xmlns="" xmlns:p14="http://schemas.microsoft.com/office/powerpoint/2010/main" id="{08B7EFA3-6AA4-4076-B7B5-BAA9C2321427}"/>
                  </a:ext>
                </a:extLst>
              </p:cNvPr>
              <p:cNvPicPr/>
              <p:nvPr/>
            </p:nvPicPr>
            <p:blipFill>
              <a:blip r:embed="rId4" cstate="print"/>
              <a:stretch>
                <a:fillRect/>
              </a:stretch>
            </p:blipFill>
            <p:spPr>
              <a:xfrm>
                <a:off x="3549150" y="3636360"/>
                <a:ext cx="14310" cy="14310"/>
              </a:xfrm>
              <a:prstGeom prst="rect">
                <a:avLst/>
              </a:prstGeom>
            </p:spPr>
          </p:pic>
        </mc:Fallback>
      </mc:AlternateContent>
    </p:spTree>
    <p:extLst>
      <p:ext uri="{BB962C8B-B14F-4D97-AF65-F5344CB8AC3E}">
        <p14:creationId xmlns:p14="http://schemas.microsoft.com/office/powerpoint/2010/main" val="208763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9" end="9"/>
                                            </p:txEl>
                                          </p:spTgt>
                                        </p:tgtEl>
                                        <p:attrNameLst>
                                          <p:attrName>style.visibility</p:attrName>
                                        </p:attrNameLst>
                                      </p:cBhvr>
                                      <p:to>
                                        <p:strVal val="visible"/>
                                      </p:to>
                                    </p:set>
                                    <p:anim calcmode="lin" valueType="num">
                                      <p:cBhvr additive="base">
                                        <p:cTn id="4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10" end="10"/>
                                            </p:txEl>
                                          </p:spTgt>
                                        </p:tgtEl>
                                        <p:attrNameLst>
                                          <p:attrName>style.visibility</p:attrName>
                                        </p:attrNameLst>
                                      </p:cBhvr>
                                      <p:to>
                                        <p:strVal val="visible"/>
                                      </p:to>
                                    </p:set>
                                    <p:anim calcmode="lin" valueType="num">
                                      <p:cBhvr additive="base">
                                        <p:cTn id="5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11" end="11"/>
                                            </p:txEl>
                                          </p:spTgt>
                                        </p:tgtEl>
                                        <p:attrNameLst>
                                          <p:attrName>style.visibility</p:attrName>
                                        </p:attrNameLst>
                                      </p:cBhvr>
                                      <p:to>
                                        <p:strVal val="visible"/>
                                      </p:to>
                                    </p:set>
                                    <p:anim calcmode="lin" valueType="num">
                                      <p:cBhvr additive="base">
                                        <p:cTn id="6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13" end="13"/>
                                            </p:txEl>
                                          </p:spTgt>
                                        </p:tgtEl>
                                        <p:attrNameLst>
                                          <p:attrName>style.visibility</p:attrName>
                                        </p:attrNameLst>
                                      </p:cBhvr>
                                      <p:to>
                                        <p:strVal val="visible"/>
                                      </p:to>
                                    </p:set>
                                    <p:anim calcmode="lin" valueType="num">
                                      <p:cBhvr additive="base">
                                        <p:cTn id="67"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314450" y="685800"/>
            <a:ext cx="6991350" cy="3508773"/>
          </a:xfrm>
        </p:spPr>
        <p:txBody>
          <a:bodyPr>
            <a:normAutofit/>
          </a:bodyPr>
          <a:lstStyle/>
          <a:p>
            <a:pPr marL="0" indent="0" algn="just"/>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 introduce relations,  and will show their connection to sets, and their use in DBMS.</a:t>
            </a:r>
          </a:p>
          <a:p>
            <a:pPr marL="0" indent="0" algn="just"/>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 find out the relationship between the elements of set using relations.</a:t>
            </a:r>
          </a:p>
        </p:txBody>
      </p:sp>
      <p:sp>
        <p:nvSpPr>
          <p:cNvPr id="358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1730BE5-54D5-40DF-BC2E-7EB702CBAA1E}" type="datetime1">
              <a:rPr lang="en-US" altLang="en-US" sz="900" smtClean="0">
                <a:solidFill>
                  <a:srgbClr val="898989"/>
                </a:solidFill>
              </a:rPr>
              <a:t>8/31/2021</a:t>
            </a:fld>
            <a:endParaRPr lang="en-US" altLang="en-US" sz="900" dirty="0">
              <a:solidFill>
                <a:srgbClr val="898989"/>
              </a:solidFill>
            </a:endParaRP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AFFDDB1-E977-4B6E-84FF-83EF03E4356C}" type="slidenum">
              <a:rPr lang="en-US" altLang="en-US" sz="900">
                <a:solidFill>
                  <a:srgbClr val="898989"/>
                </a:solidFill>
              </a:rPr>
              <a:pPr>
                <a:spcBef>
                  <a:spcPct val="0"/>
                </a:spcBef>
                <a:buFontTx/>
                <a:buNone/>
              </a:pPr>
              <a:t>42</a:t>
            </a:fld>
            <a:endParaRPr lang="en-US" altLang="en-US" sz="900" dirty="0">
              <a:solidFill>
                <a:srgbClr val="898989"/>
              </a:solidFill>
            </a:endParaRPr>
          </a:p>
        </p:txBody>
      </p:sp>
      <p:sp>
        <p:nvSpPr>
          <p:cNvPr id="7" name="Title 1">
            <a:extLst>
              <a:ext uri="{FF2B5EF4-FFF2-40B4-BE49-F238E27FC236}">
                <a16:creationId xmlns:a16="http://schemas.microsoft.com/office/drawing/2014/main" id="{25CCAAD6-E6D4-43E0-B9A9-A12667677A6A}"/>
              </a:ext>
            </a:extLst>
          </p:cNvPr>
          <p:cNvSpPr txBox="1">
            <a:spLocks/>
          </p:cNvSpPr>
          <p:nvPr/>
        </p:nvSpPr>
        <p:spPr bwMode="auto">
          <a:xfrm>
            <a:off x="12573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 Relation (CO1)</a:t>
            </a:r>
          </a:p>
        </p:txBody>
      </p:sp>
      <p:pic>
        <p:nvPicPr>
          <p:cNvPr id="358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939"/>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914650" y="4812512"/>
            <a:ext cx="3771900" cy="273844"/>
          </a:xfrm>
        </p:spPr>
        <p:txBody>
          <a:bodyPr/>
          <a:lstStyle/>
          <a:p>
            <a:pPr>
              <a:defRPr/>
            </a:pPr>
            <a:r>
              <a:rPr lang="en-US">
                <a:solidFill>
                  <a:schemeClr val="tx1"/>
                </a:solidFill>
                <a:latin typeface="+mj-lt"/>
                <a:cs typeface="Times New Roman" panose="02020603050405020304" pitchFamily="18" charset="0"/>
              </a:rPr>
              <a:t>Garima Jain         Discrete Structures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15614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 calcmode="lin" valueType="num">
                                      <p:cBhvr additive="base">
                                        <p:cTn id="13"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143000" y="666750"/>
            <a:ext cx="6915150" cy="342900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Set Theory</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eaLnBrk="1" hangingPunct="1"/>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marL="0" indent="0" algn="just"/>
            <a:r>
              <a:rPr lang="en-US" altLang="en-US" sz="1800" dirty="0">
                <a:latin typeface="Times New Roman" panose="02020603050405020304" pitchFamily="18" charset="0"/>
                <a:cs typeface="Times New Roman" panose="02020603050405020304" pitchFamily="18" charset="0"/>
              </a:rPr>
              <a:t>    To develop the logical thinking by using Sets concepts and their use in upcoming topic. i.e. Relations.</a:t>
            </a:r>
            <a:endParaRPr lang="en-US" alt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4FD8DF15-26A9-4A84-9086-37994E8B7793}" type="datetime1">
              <a:rPr lang="en-US" smtClean="0"/>
              <a:t>8/31/2021</a:t>
            </a:fld>
            <a:endParaRPr lang="en-US" dirty="0"/>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43</a:t>
            </a:fld>
            <a:endParaRPr lang="en-US" altLang="en-US" sz="900" dirty="0">
              <a:solidFill>
                <a:srgbClr val="898989"/>
              </a:solidFill>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a:t>
            </a:r>
            <a:r>
              <a:rPr lang="pt-BR" sz="2400" dirty="0">
                <a:latin typeface="Times New Roman" panose="02020603050405020304" pitchFamily="18" charset="0"/>
                <a:cs typeface="Times New Roman" panose="02020603050405020304" pitchFamily="18" charset="0"/>
              </a:rPr>
              <a:t> (CO1)</a:t>
            </a:r>
            <a:endParaRPr lang="en-US" altLang="en-US" sz="24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914650" y="4812512"/>
            <a:ext cx="3771900" cy="273844"/>
          </a:xfrm>
        </p:spPr>
        <p:txBody>
          <a:bodyPr/>
          <a:lstStyle/>
          <a:p>
            <a:pPr>
              <a:defRPr/>
            </a:pPr>
            <a:r>
              <a:rPr lang="en-US">
                <a:solidFill>
                  <a:schemeClr val="tx1"/>
                </a:solidFill>
                <a:latin typeface="+mj-lt"/>
                <a:cs typeface="Times New Roman" panose="02020603050405020304" pitchFamily="18" charset="0"/>
              </a:rPr>
              <a:t>Garima Jain         Discrete Structures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27470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4" end="4"/>
                                            </p:txEl>
                                          </p:spTgt>
                                        </p:tgtEl>
                                        <p:attrNameLst>
                                          <p:attrName>style.visibility</p:attrName>
                                        </p:attrNameLst>
                                      </p:cBhvr>
                                      <p:to>
                                        <p:strVal val="visible"/>
                                      </p:to>
                                    </p:set>
                                    <p:anim calcmode="lin" valueType="num">
                                      <p:cBhvr additive="base">
                                        <p:cTn id="25"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628650"/>
            <a:ext cx="7124700" cy="3714750"/>
          </a:xfrm>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Whenever sets are being discussed, the </a:t>
            </a:r>
            <a:r>
              <a:rPr lang="en-US" sz="1800" b="1" dirty="0">
                <a:latin typeface="Times New Roman" panose="02020603050405020304" pitchFamily="18" charset="0"/>
                <a:cs typeface="Times New Roman" panose="02020603050405020304" pitchFamily="18" charset="0"/>
              </a:rPr>
              <a:t>relationship</a:t>
            </a:r>
            <a:r>
              <a:rPr lang="en-US" sz="1800" dirty="0">
                <a:latin typeface="Times New Roman" panose="02020603050405020304" pitchFamily="18" charset="0"/>
                <a:cs typeface="Times New Roman" panose="02020603050405020304" pitchFamily="18" charset="0"/>
              </a:rPr>
              <a:t> between the elements of the sets is the next thing that comes up. </a:t>
            </a:r>
          </a:p>
          <a:p>
            <a:pPr algn="just">
              <a:buNone/>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Relations</a:t>
            </a:r>
            <a:r>
              <a:rPr lang="en-US" sz="1800" dirty="0">
                <a:latin typeface="Times New Roman" panose="02020603050405020304" pitchFamily="18" charset="0"/>
                <a:cs typeface="Times New Roman" panose="02020603050405020304" pitchFamily="18" charset="0"/>
              </a:rPr>
              <a:t> may exist between objects of the same set or between objects of two or more sets.</a:t>
            </a:r>
          </a:p>
          <a:p>
            <a:pPr algn="just"/>
            <a:r>
              <a:rPr lang="en-US" sz="1800" dirty="0">
                <a:latin typeface="Times New Roman" panose="02020603050405020304" pitchFamily="18" charset="0"/>
                <a:cs typeface="Times New Roman" panose="02020603050405020304" pitchFamily="18" charset="0"/>
              </a:rPr>
              <a:t>Let P and Q be two non- empty sets. </a:t>
            </a:r>
          </a:p>
          <a:p>
            <a:pPr algn="just"/>
            <a:r>
              <a:rPr lang="en-US" sz="1800" dirty="0">
                <a:latin typeface="Times New Roman" panose="02020603050405020304" pitchFamily="18" charset="0"/>
                <a:cs typeface="Times New Roman" panose="02020603050405020304" pitchFamily="18" charset="0"/>
              </a:rPr>
              <a:t>A binary relation R is defined to be a subset of P x Q i.e. R </a:t>
            </a:r>
            <a:r>
              <a:rPr lang="en-US" altLang="en-US" sz="1800" dirty="0">
                <a:solidFill>
                  <a:srgbClr val="0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 x Q.</a:t>
            </a:r>
          </a:p>
          <a:p>
            <a:pPr algn="just"/>
            <a:r>
              <a:rPr lang="en-US" sz="1800" dirty="0">
                <a:latin typeface="Times New Roman" panose="02020603050405020304" pitchFamily="18" charset="0"/>
                <a:cs typeface="Times New Roman" panose="02020603050405020304" pitchFamily="18" charset="0"/>
              </a:rPr>
              <a:t>If (a, b) ∈ R and R ⊆ P x Q then a is related to b by R i.e., </a:t>
            </a:r>
            <a:r>
              <a:rPr lang="en-US" sz="1800" dirty="0" err="1">
                <a:latin typeface="Times New Roman" panose="02020603050405020304" pitchFamily="18" charset="0"/>
                <a:cs typeface="Times New Roman" panose="02020603050405020304" pitchFamily="18" charset="0"/>
              </a:rPr>
              <a:t>aRb</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If sets P and Q are equal, then we say R ⊆ P x P is a relation on P.</a:t>
            </a:r>
          </a:p>
        </p:txBody>
      </p:sp>
      <p:sp>
        <p:nvSpPr>
          <p:cNvPr id="4" name="Date Placeholder 3"/>
          <p:cNvSpPr>
            <a:spLocks noGrp="1"/>
          </p:cNvSpPr>
          <p:nvPr>
            <p:ph type="dt" sz="half" idx="10"/>
          </p:nvPr>
        </p:nvSpPr>
        <p:spPr/>
        <p:txBody>
          <a:bodyPr/>
          <a:lstStyle/>
          <a:p>
            <a:fld id="{6A2CC473-D1B2-4275-9739-72250957FB07}"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8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57150" y="11912"/>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8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628650"/>
            <a:ext cx="7258050" cy="3429000"/>
          </a:xfrm>
        </p:spPr>
        <p:txBody>
          <a:bodyPr>
            <a:no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(i) Let A = {a, b, c}  and B = {r, s, t}  </a:t>
            </a:r>
          </a:p>
          <a:p>
            <a:pPr marL="0" indent="0" algn="just">
              <a:buNone/>
            </a:pPr>
            <a:r>
              <a:rPr lang="en-US" sz="1800" dirty="0">
                <a:latin typeface="Times New Roman" panose="02020603050405020304" pitchFamily="18" charset="0"/>
                <a:cs typeface="Times New Roman" panose="02020603050405020304" pitchFamily="18" charset="0"/>
              </a:rPr>
              <a:t>    Then R = {(a, r), (b, r), (b, t), (c, s)} is a relation from A to B.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(ii) Let A = {1, 2, 3} and B = A  </a:t>
            </a:r>
          </a:p>
          <a:p>
            <a:pPr marL="0" indent="0" algn="just">
              <a:buNone/>
            </a:pPr>
            <a:r>
              <a:rPr lang="en-US" sz="1800" dirty="0">
                <a:latin typeface="Times New Roman" panose="02020603050405020304" pitchFamily="18" charset="0"/>
                <a:cs typeface="Times New Roman" panose="02020603050405020304" pitchFamily="18" charset="0"/>
              </a:rPr>
              <a:t>     Then R = {(1, 1), (2, 2), (3, 3)}  is a relation (equal) on A.  </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1CEC50C-C3DA-4EF1-AAEC-33457688E30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57150" y="11912"/>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9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571500"/>
            <a:ext cx="7258050" cy="3852864"/>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 If a set A = {1, 2}. Determine all relations from A to A.</a:t>
            </a:r>
          </a:p>
          <a:p>
            <a:pPr marL="0" indent="0">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There are 2</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4 elements i.e., {(1, 1), (1, 2), (2, 1), (2, 2)} in A x A. So, there are 2</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16 relations from A to A. i.e.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{(1, 1)}, {(1, 2)}, {(2, 1)},{(2, 2)} ,</a:t>
            </a:r>
          </a:p>
          <a:p>
            <a:pPr marL="0" indent="0">
              <a:buNone/>
            </a:pPr>
            <a:r>
              <a:rPr lang="en-IN" sz="1800" dirty="0">
                <a:latin typeface="Times New Roman" panose="02020603050405020304" pitchFamily="18" charset="0"/>
                <a:cs typeface="Times New Roman" panose="02020603050405020304" pitchFamily="18" charset="0"/>
              </a:rPr>
              <a:t>{(1, 1), (1, 2)}, {(1, 1), (2, 1)}, {(1, 1), (2, 2)}, </a:t>
            </a:r>
          </a:p>
          <a:p>
            <a:pPr marL="0" indent="0">
              <a:buNone/>
            </a:pPr>
            <a:r>
              <a:rPr lang="en-IN" sz="1800" dirty="0">
                <a:latin typeface="Times New Roman" panose="02020603050405020304" pitchFamily="18" charset="0"/>
                <a:cs typeface="Times New Roman" panose="02020603050405020304" pitchFamily="18" charset="0"/>
              </a:rPr>
              <a:t>{(1, 2), (2, 1)}, {(1, 2), (2, 2)}, {(2, 1), (2, 2)}, {(1, 1), (1, 2), (2, 1)}, {(1, 1),  (1, 2), (2, 2)}, </a:t>
            </a:r>
          </a:p>
          <a:p>
            <a:pPr marL="0" indent="0">
              <a:buNone/>
            </a:pPr>
            <a:r>
              <a:rPr lang="en-IN" sz="1800" dirty="0">
                <a:latin typeface="Times New Roman" panose="02020603050405020304" pitchFamily="18" charset="0"/>
                <a:cs typeface="Times New Roman" panose="02020603050405020304" pitchFamily="18" charset="0"/>
              </a:rPr>
              <a:t>{(1, 1), (2, 1), (2, 2)}, {(1, 2), (2, 1), (2, 2)},  </a:t>
            </a:r>
          </a:p>
          <a:p>
            <a:pPr marL="0" indent="0">
              <a:buNone/>
            </a:pPr>
            <a:r>
              <a:rPr lang="en-IN" sz="1800" dirty="0">
                <a:latin typeface="Times New Roman" panose="02020603050405020304" pitchFamily="18" charset="0"/>
                <a:cs typeface="Times New Roman" panose="02020603050405020304" pitchFamily="18" charset="0"/>
              </a:rPr>
              <a:t>{(1, 1), (1, 2), (2, 1), (2, 2)}.</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D1E8D7-0B12-462C-971D-EEB561D79F11}"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200152" y="7"/>
            <a:ext cx="793391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9939" y="15781"/>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30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624778"/>
            <a:ext cx="7086600" cy="331857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Domain of Relation:</a:t>
            </a:r>
            <a:r>
              <a:rPr lang="en-US" sz="1800" dirty="0">
                <a:latin typeface="Times New Roman" panose="02020603050405020304" pitchFamily="18" charset="0"/>
                <a:cs typeface="Times New Roman" panose="02020603050405020304" pitchFamily="18" charset="0"/>
              </a:rPr>
              <a:t> The Domain of relation R is the set of elements in P which are related to some elements in Q, or it is the set of all first entries of the ordered pairs in R. It is denoted by DOM (R).</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Range of Relation:</a:t>
            </a:r>
            <a:r>
              <a:rPr lang="en-US" sz="1800" dirty="0">
                <a:latin typeface="Times New Roman" panose="02020603050405020304" pitchFamily="18" charset="0"/>
                <a:cs typeface="Times New Roman" panose="02020603050405020304" pitchFamily="18" charset="0"/>
              </a:rPr>
              <a:t> The range of relation R is the set of elements in Q which are related to some element in P, or it is the set of all second entries of the ordered pairs in R. It is denoted by RAN (R).</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p>
          <a:p>
            <a:pPr marL="0" indent="0" algn="just">
              <a:buNone/>
            </a:pPr>
            <a:r>
              <a:rPr lang="pt-BR" sz="1800" dirty="0">
                <a:latin typeface="Times New Roman" panose="02020603050405020304" pitchFamily="18" charset="0"/>
                <a:cs typeface="Times New Roman" panose="02020603050405020304" pitchFamily="18" charset="0"/>
              </a:rPr>
              <a:t>	Let A = {1, 2, 3, 4}  </a:t>
            </a:r>
          </a:p>
          <a:p>
            <a:pPr marL="0" indent="0" algn="just">
              <a:buNone/>
            </a:pPr>
            <a:r>
              <a:rPr lang="pt-BR" sz="1800" dirty="0">
                <a:latin typeface="Times New Roman" panose="02020603050405020304" pitchFamily="18" charset="0"/>
                <a:cs typeface="Times New Roman" panose="02020603050405020304" pitchFamily="18" charset="0"/>
              </a:rPr>
              <a:t>	      B = {a, b, c, d}  </a:t>
            </a:r>
          </a:p>
          <a:p>
            <a:pPr marL="0" indent="0" algn="just">
              <a:buNone/>
            </a:pPr>
            <a:r>
              <a:rPr lang="pt-BR" sz="1800" dirty="0">
                <a:latin typeface="Times New Roman" panose="02020603050405020304" pitchFamily="18" charset="0"/>
                <a:cs typeface="Times New Roman" panose="02020603050405020304" pitchFamily="18" charset="0"/>
              </a:rPr>
              <a:t>    	R = {(1, a), (1, b), (1, c), (2, b), (2, c), (2, d)}. </a:t>
            </a:r>
          </a:p>
          <a:p>
            <a:pPr marL="0" indent="0" algn="just">
              <a:buNone/>
            </a:pPr>
            <a:r>
              <a:rPr lang="en-IN" sz="1800" b="1" dirty="0">
                <a:latin typeface="Times New Roman" panose="02020603050405020304" pitchFamily="18" charset="0"/>
                <a:cs typeface="Times New Roman" panose="02020603050405020304" pitchFamily="18" charset="0"/>
              </a:rPr>
              <a:t>Solution:</a:t>
            </a:r>
            <a:endParaRPr lang="pt-BR" sz="1800" dirty="0">
              <a:latin typeface="Times New Roman" panose="02020603050405020304" pitchFamily="18" charset="0"/>
              <a:cs typeface="Times New Roman" panose="02020603050405020304" pitchFamily="18" charset="0"/>
            </a:endParaRP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DOM (R) = {1, 2} </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RAN (R) = {a, b, c, d}</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71DA2C-5E17-41E7-86F2-1B70043C360B}"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14450" y="7"/>
            <a:ext cx="78295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Domain and Range of Relation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32303"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4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85800"/>
            <a:ext cx="7029450" cy="401954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Consider a relation R from a set A to set B. The complement of relation R denoted by </a:t>
            </a:r>
            <a:r>
              <a:rPr lang="en-US" sz="1800" dirty="0" err="1">
                <a:latin typeface="Times New Roman" panose="02020603050405020304" pitchFamily="18" charset="0"/>
                <a:cs typeface="Times New Roman" panose="02020603050405020304" pitchFamily="18" charset="0"/>
              </a:rPr>
              <a:t>R</a:t>
            </a:r>
            <a:r>
              <a:rPr lang="en-US" sz="1800" baseline="30000" dirty="0" err="1">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is a relation from A to B such that</a:t>
            </a:r>
          </a:p>
          <a:p>
            <a:pPr marL="0" indent="0" algn="ctr">
              <a:buNone/>
            </a:pPr>
            <a:r>
              <a:rPr lang="en-US" altLang="en-US" sz="1800" dirty="0" err="1">
                <a:solidFill>
                  <a:srgbClr val="000000"/>
                </a:solidFill>
                <a:latin typeface="Times New Roman" panose="02020603050405020304" pitchFamily="18" charset="0"/>
                <a:cs typeface="Times New Roman" panose="02020603050405020304" pitchFamily="18" charset="0"/>
              </a:rPr>
              <a:t>R</a:t>
            </a:r>
            <a:r>
              <a:rPr lang="en-US" altLang="en-US" sz="1800" baseline="30000" dirty="0" err="1">
                <a:solidFill>
                  <a:srgbClr val="000000"/>
                </a:solidFill>
                <a:latin typeface="Times New Roman" panose="02020603050405020304" pitchFamily="18" charset="0"/>
                <a:cs typeface="Times New Roman" panose="02020603050405020304" pitchFamily="18" charset="0"/>
              </a:rPr>
              <a:t>c</a:t>
            </a:r>
            <a:r>
              <a:rPr lang="en-US" altLang="en-US" sz="1800" dirty="0">
                <a:solidFill>
                  <a:srgbClr val="000000"/>
                </a:solidFill>
                <a:latin typeface="Times New Roman" panose="02020603050405020304" pitchFamily="18" charset="0"/>
                <a:cs typeface="Times New Roman" panose="02020603050405020304" pitchFamily="18" charset="0"/>
              </a:rPr>
              <a:t> = {(a, b): (a, b) ∈ A x B and (a, b) ∉ R}.</a:t>
            </a:r>
          </a:p>
          <a:p>
            <a:pPr marL="0" indent="0">
              <a:buNone/>
            </a:pPr>
            <a:r>
              <a:rPr lang="en-IN" sz="1800" b="1" dirty="0">
                <a:latin typeface="Times New Roman" panose="02020603050405020304" pitchFamily="18" charset="0"/>
                <a:cs typeface="Times New Roman" panose="02020603050405020304" pitchFamily="18" charset="0"/>
              </a:rPr>
              <a:t>Example:</a:t>
            </a: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Consider the relation R from X to Y  </a:t>
            </a:r>
          </a:p>
          <a:p>
            <a:pPr marL="0" indent="0">
              <a:buNone/>
            </a:pPr>
            <a:r>
              <a:rPr lang="en-US" sz="1800" dirty="0">
                <a:latin typeface="Times New Roman" panose="02020603050405020304" pitchFamily="18" charset="0"/>
                <a:cs typeface="Times New Roman" panose="02020603050405020304" pitchFamily="18" charset="0"/>
              </a:rPr>
              <a:t>	        X = {1, 2, 3}  </a:t>
            </a:r>
          </a:p>
          <a:p>
            <a:pPr marL="0" indent="0">
              <a:buNone/>
            </a:pPr>
            <a:r>
              <a:rPr lang="en-US" sz="1800" dirty="0">
                <a:latin typeface="Times New Roman" panose="02020603050405020304" pitchFamily="18" charset="0"/>
                <a:cs typeface="Times New Roman" panose="02020603050405020304" pitchFamily="18" charset="0"/>
              </a:rPr>
              <a:t>	        Y = {8, 9}  </a:t>
            </a:r>
          </a:p>
          <a:p>
            <a:pPr marL="0" indent="0">
              <a:buNone/>
            </a:pPr>
            <a:r>
              <a:rPr lang="en-US" sz="1800" dirty="0">
                <a:latin typeface="Times New Roman" panose="02020603050405020304" pitchFamily="18" charset="0"/>
                <a:cs typeface="Times New Roman" panose="02020603050405020304" pitchFamily="18" charset="0"/>
              </a:rPr>
              <a:t> 	        R = {(1, 8), (2, 8), (1, 9), (3, 9)}  </a:t>
            </a:r>
          </a:p>
          <a:p>
            <a:pPr marL="0" indent="0">
              <a:buNone/>
            </a:pPr>
            <a:r>
              <a:rPr lang="en-US" sz="1800" dirty="0">
                <a:latin typeface="Times New Roman" panose="02020603050405020304" pitchFamily="18" charset="0"/>
                <a:cs typeface="Times New Roman" panose="02020603050405020304" pitchFamily="18" charset="0"/>
              </a:rPr>
              <a:t>	Find the complement relation of R.  </a:t>
            </a:r>
          </a:p>
          <a:p>
            <a:pPr marL="0" indent="0">
              <a:buNone/>
            </a:pPr>
            <a:r>
              <a:rPr lang="en-IN" sz="1800" b="1" dirty="0">
                <a:latin typeface="Times New Roman" panose="02020603050405020304" pitchFamily="18" charset="0"/>
                <a:cs typeface="Times New Roman" panose="02020603050405020304" pitchFamily="18" charset="0"/>
              </a:rPr>
              <a:t>Solution:</a:t>
            </a:r>
            <a:endParaRPr lang="en-US" sz="1800" dirty="0">
              <a:latin typeface="Times New Roman" panose="02020603050405020304" pitchFamily="18" charset="0"/>
              <a:cs typeface="Times New Roman" panose="02020603050405020304" pitchFamily="18" charset="0"/>
            </a:endParaRP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X </a:t>
            </a:r>
            <a:r>
              <a:rPr lang="en-US" altLang="en-US" sz="1800" dirty="0" err="1">
                <a:solidFill>
                  <a:srgbClr val="000000"/>
                </a:solidFill>
                <a:latin typeface="Times New Roman" panose="02020603050405020304" pitchFamily="18" charset="0"/>
                <a:cs typeface="Times New Roman" panose="02020603050405020304" pitchFamily="18" charset="0"/>
              </a:rPr>
              <a:t>x</a:t>
            </a:r>
            <a:r>
              <a:rPr lang="en-US" altLang="en-US" sz="1800" dirty="0">
                <a:solidFill>
                  <a:srgbClr val="000000"/>
                </a:solidFill>
                <a:latin typeface="Times New Roman" panose="02020603050405020304" pitchFamily="18" charset="0"/>
                <a:cs typeface="Times New Roman" panose="02020603050405020304" pitchFamily="18" charset="0"/>
              </a:rPr>
              <a:t> Y = {(1, 8), (2, 8), (3, 8), (1, 9), (2, 9), (3, 9)} </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Now we find the complement relation R from X </a:t>
            </a:r>
            <a:r>
              <a:rPr lang="en-US" altLang="en-US" sz="1800" dirty="0" err="1">
                <a:solidFill>
                  <a:srgbClr val="000000"/>
                </a:solidFill>
                <a:latin typeface="Times New Roman" panose="02020603050405020304" pitchFamily="18" charset="0"/>
                <a:cs typeface="Times New Roman" panose="02020603050405020304" pitchFamily="18" charset="0"/>
              </a:rPr>
              <a:t>x</a:t>
            </a:r>
            <a:r>
              <a:rPr lang="en-US" altLang="en-US" sz="1800" dirty="0">
                <a:solidFill>
                  <a:srgbClr val="000000"/>
                </a:solidFill>
                <a:latin typeface="Times New Roman" panose="02020603050405020304" pitchFamily="18" charset="0"/>
                <a:cs typeface="Times New Roman" panose="02020603050405020304" pitchFamily="18" charset="0"/>
              </a:rPr>
              <a:t> Y </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a:t>
            </a:r>
            <a:r>
              <a:rPr lang="en-US" altLang="en-US" sz="1800" dirty="0" err="1">
                <a:solidFill>
                  <a:srgbClr val="000000"/>
                </a:solidFill>
                <a:latin typeface="Times New Roman" panose="02020603050405020304" pitchFamily="18" charset="0"/>
                <a:cs typeface="Times New Roman" panose="02020603050405020304" pitchFamily="18" charset="0"/>
              </a:rPr>
              <a:t>R</a:t>
            </a:r>
            <a:r>
              <a:rPr lang="en-US" altLang="en-US" sz="1800" baseline="30000" dirty="0" err="1">
                <a:solidFill>
                  <a:srgbClr val="000000"/>
                </a:solidFill>
                <a:latin typeface="Times New Roman" panose="02020603050405020304" pitchFamily="18" charset="0"/>
                <a:cs typeface="Times New Roman" panose="02020603050405020304" pitchFamily="18" charset="0"/>
              </a:rPr>
              <a:t>c</a:t>
            </a:r>
            <a:r>
              <a:rPr lang="en-US" altLang="en-US" sz="1800" dirty="0">
                <a:solidFill>
                  <a:srgbClr val="000000"/>
                </a:solidFill>
                <a:latin typeface="Times New Roman" panose="02020603050405020304" pitchFamily="18" charset="0"/>
                <a:cs typeface="Times New Roman" panose="02020603050405020304" pitchFamily="18" charset="0"/>
              </a:rPr>
              <a:t> = {(3, 8), (2, 9)}</a:t>
            </a:r>
            <a:r>
              <a:rPr lang="en-US" altLang="en-US" sz="1800" dirty="0">
                <a:latin typeface="Times New Roman" panose="02020603050405020304" pitchFamily="18" charset="0"/>
                <a:cs typeface="Times New Roman" panose="02020603050405020304" pitchFamily="18" charset="0"/>
              </a:rPr>
              <a:t> </a:t>
            </a: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14BC789-B992-4298-80B1-824403656F5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of a Relation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4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200900" cy="4286251"/>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Consider a relation R from a set A to set B i.e. R ⊆ A x B. The inverse of relation R denoted by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a relation from B to A i.e.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B x A such that</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{(b, a): (a, b) ∈ R}.</a:t>
            </a:r>
          </a:p>
          <a:p>
            <a:pPr marL="0" indent="0" algn="just">
              <a:buNone/>
            </a:pPr>
            <a:r>
              <a:rPr lang="en-IN" sz="1800" b="1" dirty="0">
                <a:latin typeface="Times New Roman" panose="02020603050405020304" pitchFamily="18" charset="0"/>
                <a:cs typeface="Times New Roman" panose="02020603050405020304" pitchFamily="18" charset="0"/>
              </a:rPr>
              <a:t>Example:</a:t>
            </a:r>
            <a:r>
              <a:rPr lang="en-US" alt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Consider the relation R from X to Y  </a:t>
            </a:r>
          </a:p>
          <a:p>
            <a:pPr marL="0" indent="0" algn="just">
              <a:buNone/>
            </a:pPr>
            <a:r>
              <a:rPr lang="en-US" sz="1800" dirty="0">
                <a:latin typeface="Times New Roman" panose="02020603050405020304" pitchFamily="18" charset="0"/>
                <a:cs typeface="Times New Roman" panose="02020603050405020304" pitchFamily="18" charset="0"/>
              </a:rPr>
              <a:t>	        X = {1, 2, 3}  </a:t>
            </a:r>
          </a:p>
          <a:p>
            <a:pPr marL="0" indent="0" algn="just">
              <a:buNone/>
            </a:pPr>
            <a:r>
              <a:rPr lang="en-US" sz="1800" dirty="0">
                <a:latin typeface="Times New Roman" panose="02020603050405020304" pitchFamily="18" charset="0"/>
                <a:cs typeface="Times New Roman" panose="02020603050405020304" pitchFamily="18" charset="0"/>
              </a:rPr>
              <a:t>	        Y = {8, 9}  </a:t>
            </a:r>
          </a:p>
          <a:p>
            <a:pPr marL="0" indent="0" algn="just">
              <a:buNone/>
            </a:pPr>
            <a:r>
              <a:rPr lang="en-US" sz="1800" dirty="0">
                <a:latin typeface="Times New Roman" panose="02020603050405020304" pitchFamily="18" charset="0"/>
                <a:cs typeface="Times New Roman" panose="02020603050405020304" pitchFamily="18" charset="0"/>
              </a:rPr>
              <a:t> 	        R = {(1, 8), (2, 8), (1, 9), (3, 9)}  </a:t>
            </a:r>
          </a:p>
          <a:p>
            <a:pPr marL="0" indent="0" algn="just">
              <a:buNone/>
            </a:pPr>
            <a:r>
              <a:rPr lang="en-US" sz="1800" dirty="0">
                <a:latin typeface="Times New Roman" panose="02020603050405020304" pitchFamily="18" charset="0"/>
                <a:cs typeface="Times New Roman" panose="02020603050405020304" pitchFamily="18" charset="0"/>
              </a:rPr>
              <a:t>	Find the inverse relation of R.  </a:t>
            </a:r>
          </a:p>
          <a:p>
            <a:pPr marL="0" indent="0" algn="just">
              <a:buNone/>
            </a:pPr>
            <a:r>
              <a:rPr lang="en-IN" sz="1800" b="1" dirty="0">
                <a:latin typeface="Times New Roman" panose="02020603050405020304" pitchFamily="18" charset="0"/>
                <a:cs typeface="Times New Roman" panose="02020603050405020304" pitchFamily="18" charset="0"/>
              </a:rPr>
              <a:t>Solution:</a:t>
            </a:r>
            <a:endParaRPr lang="en-US" sz="1800" dirty="0">
              <a:latin typeface="Times New Roman" panose="02020603050405020304" pitchFamily="18" charset="0"/>
              <a:cs typeface="Times New Roman" panose="02020603050405020304" pitchFamily="18" charset="0"/>
            </a:endParaRP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{(8, 1), (8, 2), (9, 1), (9, 3)}</a:t>
            </a:r>
            <a:r>
              <a:rPr lang="en-US" alt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A5625C-72AB-4CED-AD58-1863D53C6289}"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Inverse of a Relation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18838784"/>
              </p:ext>
            </p:extLst>
          </p:nvPr>
        </p:nvGraphicFramePr>
        <p:xfrm>
          <a:off x="228600" y="567330"/>
          <a:ext cx="8763000" cy="4142180"/>
        </p:xfrm>
        <a:graphic>
          <a:graphicData uri="http://schemas.openxmlformats.org/drawingml/2006/table">
            <a:tbl>
              <a:tblPr firstRow="1" bandRow="1">
                <a:tableStyleId>{5C22544A-7EE6-4342-B048-85BDC9FD1C3A}</a:tableStyleId>
              </a:tblPr>
              <a:tblGrid>
                <a:gridCol w="1395565">
                  <a:extLst>
                    <a:ext uri="{9D8B030D-6E8A-4147-A177-3AD203B41FA5}">
                      <a16:colId xmlns:a16="http://schemas.microsoft.com/office/drawing/2014/main" val="20000"/>
                    </a:ext>
                  </a:extLst>
                </a:gridCol>
                <a:gridCol w="5912624">
                  <a:extLst>
                    <a:ext uri="{9D8B030D-6E8A-4147-A177-3AD203B41FA5}">
                      <a16:colId xmlns:a16="http://schemas.microsoft.com/office/drawing/2014/main" val="20001"/>
                    </a:ext>
                  </a:extLst>
                </a:gridCol>
                <a:gridCol w="1454811">
                  <a:extLst>
                    <a:ext uri="{9D8B030D-6E8A-4147-A177-3AD203B41FA5}">
                      <a16:colId xmlns:a16="http://schemas.microsoft.com/office/drawing/2014/main" val="20002"/>
                    </a:ext>
                  </a:extLst>
                </a:gridCol>
              </a:tblGrid>
              <a:tr h="1055084">
                <a:tc>
                  <a:txBody>
                    <a:bodyPr/>
                    <a:lstStyle/>
                    <a:p>
                      <a:r>
                        <a:rPr lang="en-IN" sz="1800" dirty="0">
                          <a:latin typeface="Times New Roman" pitchFamily="18" charset="0"/>
                          <a:cs typeface="Times New Roman" pitchFamily="18" charset="0"/>
                        </a:rPr>
                        <a:t>Course Outcome (CO) </a:t>
                      </a:r>
                    </a:p>
                  </a:txBody>
                  <a:tcPr marL="68580" marR="68580" marT="34290" marB="34290"/>
                </a:tc>
                <a:tc>
                  <a:txBody>
                    <a:bodyPr/>
                    <a:lstStyle/>
                    <a:p>
                      <a:r>
                        <a:rPr lang="en-US" sz="1800" dirty="0">
                          <a:latin typeface="Times New Roman" pitchFamily="18" charset="0"/>
                          <a:cs typeface="Times New Roman" pitchFamily="18" charset="0"/>
                        </a:rPr>
                        <a:t>At the end of course , the student will be able to </a:t>
                      </a:r>
                      <a:endParaRPr lang="en-IN" sz="1800" dirty="0">
                        <a:latin typeface="Times New Roman" pitchFamily="18" charset="0"/>
                        <a:cs typeface="Times New Roman" pitchFamily="18" charset="0"/>
                      </a:endParaRPr>
                    </a:p>
                  </a:txBody>
                  <a:tcPr marL="68580" marR="68580" marT="34290" marB="34290"/>
                </a:tc>
                <a:tc>
                  <a:txBody>
                    <a:bodyPr/>
                    <a:lstStyle/>
                    <a:p>
                      <a:r>
                        <a:rPr lang="en-IN" sz="1800" dirty="0">
                          <a:latin typeface="Times New Roman" pitchFamily="18" charset="0"/>
                          <a:cs typeface="Times New Roman" pitchFamily="18" charset="0"/>
                        </a:rPr>
                        <a:t>Bloom’s Knowledge Level (KL)</a:t>
                      </a:r>
                    </a:p>
                  </a:txBody>
                  <a:tcPr marL="68580" marR="68580" marT="34290" marB="34290"/>
                </a:tc>
                <a:extLst>
                  <a:ext uri="{0D108BD9-81ED-4DB2-BD59-A6C34878D82A}">
                    <a16:rowId xmlns:a16="http://schemas.microsoft.com/office/drawing/2014/main" val="10000"/>
                  </a:ext>
                </a:extLst>
              </a:tr>
              <a:tr h="801800">
                <a:tc>
                  <a:txBody>
                    <a:bodyPr/>
                    <a:lstStyle/>
                    <a:p>
                      <a:r>
                        <a:rPr lang="en-IN" sz="1600" b="0" dirty="0">
                          <a:solidFill>
                            <a:schemeClr val="tx1"/>
                          </a:solidFill>
                          <a:latin typeface="Times New Roman" pitchFamily="18" charset="0"/>
                          <a:cs typeface="Times New Roman" pitchFamily="18" charset="0"/>
                        </a:rPr>
                        <a:t>CO1</a:t>
                      </a:r>
                    </a:p>
                  </a:txBody>
                  <a:tcPr marL="68580" marR="68580" marT="34290" marB="34290"/>
                </a:tc>
                <a:tc>
                  <a:txBody>
                    <a:bodyPr/>
                    <a:lstStyle/>
                    <a:p>
                      <a:pPr algn="just">
                        <a:lnSpc>
                          <a:spcPct val="115000"/>
                        </a:lnSpc>
                        <a:spcAft>
                          <a:spcPts val="0"/>
                        </a:spcAft>
                      </a:pPr>
                      <a:r>
                        <a:rPr lang="en-US" sz="1600" dirty="0">
                          <a:latin typeface="+mj-lt"/>
                        </a:rPr>
                        <a:t>Apply the basic principles of sets, relations &amp; functions and mathematical induction in computer science &amp; engineering related problems</a:t>
                      </a:r>
                      <a:endParaRPr lang="en-IN" sz="1600" dirty="0">
                        <a:solidFill>
                          <a:schemeClr val="tx1"/>
                        </a:solidFill>
                        <a:latin typeface="+mj-lt"/>
                        <a:ea typeface="Calibri"/>
                        <a:cs typeface="Times New Roman" pitchFamily="18" charset="0"/>
                      </a:endParaRPr>
                    </a:p>
                  </a:txBody>
                  <a:tcPr marL="51435" marR="51435" marT="0" marB="0"/>
                </a:tc>
                <a:tc>
                  <a:txBody>
                    <a:bodyPr/>
                    <a:lstStyle/>
                    <a:p>
                      <a:pPr algn="just">
                        <a:lnSpc>
                          <a:spcPct val="115000"/>
                        </a:lnSpc>
                        <a:spcAft>
                          <a:spcPts val="0"/>
                        </a:spcAft>
                      </a:pPr>
                      <a:r>
                        <a:rPr lang="en-US" sz="1600" dirty="0">
                          <a:solidFill>
                            <a:schemeClr val="tx1"/>
                          </a:solidFill>
                          <a:latin typeface="Times New Roman" pitchFamily="18" charset="0"/>
                          <a:ea typeface="Calibri"/>
                          <a:cs typeface="Times New Roman" pitchFamily="18" charset="0"/>
                        </a:rPr>
                        <a:t>K3</a:t>
                      </a:r>
                      <a:endParaRPr lang="en-IN" sz="1600" dirty="0">
                        <a:solidFill>
                          <a:schemeClr val="tx1"/>
                        </a:solidFill>
                        <a:latin typeface="Times New Roman" pitchFamily="18" charset="0"/>
                        <a:ea typeface="Calibri"/>
                        <a:cs typeface="Times New Roman" pitchFamily="18" charset="0"/>
                      </a:endParaRPr>
                    </a:p>
                  </a:txBody>
                  <a:tcPr marL="51435" marR="51435" marT="0" marB="0"/>
                </a:tc>
                <a:extLst>
                  <a:ext uri="{0D108BD9-81ED-4DB2-BD59-A6C34878D82A}">
                    <a16:rowId xmlns:a16="http://schemas.microsoft.com/office/drawing/2014/main" val="10001"/>
                  </a:ext>
                </a:extLst>
              </a:tr>
              <a:tr h="518475">
                <a:tc>
                  <a:txBody>
                    <a:bodyPr/>
                    <a:lstStyle/>
                    <a:p>
                      <a:r>
                        <a:rPr lang="en-IN" sz="1600" dirty="0">
                          <a:solidFill>
                            <a:schemeClr val="tx1"/>
                          </a:solidFill>
                          <a:latin typeface="Times New Roman" pitchFamily="18" charset="0"/>
                          <a:cs typeface="Times New Roman" pitchFamily="18" charset="0"/>
                        </a:rPr>
                        <a:t>CO1</a:t>
                      </a:r>
                    </a:p>
                  </a:txBody>
                  <a:tcPr marL="68580" marR="68580" marT="34290" marB="34290"/>
                </a:tc>
                <a:tc>
                  <a:txBody>
                    <a:bodyPr/>
                    <a:lstStyle/>
                    <a:p>
                      <a:pPr marL="0" marR="0" indent="0" algn="just" defTabSz="685800" rtl="0" eaLnBrk="1" fontAlgn="auto" latinLnBrk="0" hangingPunct="1">
                        <a:lnSpc>
                          <a:spcPct val="115000"/>
                        </a:lnSpc>
                        <a:spcBef>
                          <a:spcPts val="0"/>
                        </a:spcBef>
                        <a:spcAft>
                          <a:spcPts val="0"/>
                        </a:spcAft>
                        <a:buClrTx/>
                        <a:buSzTx/>
                        <a:buFontTx/>
                        <a:buNone/>
                        <a:tabLst/>
                        <a:defRPr/>
                      </a:pPr>
                      <a:r>
                        <a:rPr lang="en-US" sz="1600" dirty="0">
                          <a:solidFill>
                            <a:srgbClr val="FF0000"/>
                          </a:solidFill>
                          <a:latin typeface="Times New Roman" pitchFamily="18" charset="0"/>
                          <a:ea typeface="Calibri"/>
                          <a:cs typeface="Times New Roman" pitchFamily="18" charset="0"/>
                        </a:rPr>
                        <a:t> </a:t>
                      </a:r>
                      <a:r>
                        <a:rPr lang="en-US" sz="1600" dirty="0">
                          <a:latin typeface="+mj-lt"/>
                        </a:rPr>
                        <a:t>Understand the algebraic structures and its properties to solve complex problems</a:t>
                      </a:r>
                      <a:endParaRPr lang="en-IN" sz="1600" dirty="0">
                        <a:solidFill>
                          <a:schemeClr val="tx1"/>
                        </a:solidFill>
                        <a:latin typeface="+mj-lt"/>
                        <a:ea typeface="Calibri"/>
                        <a:cs typeface="Times New Roman" pitchFamily="18" charset="0"/>
                      </a:endParaRPr>
                    </a:p>
                  </a:txBody>
                  <a:tcPr marL="51435" marR="51435" marT="0" marB="0"/>
                </a:tc>
                <a:tc>
                  <a:txBody>
                    <a:bodyPr/>
                    <a:lstStyle/>
                    <a:p>
                      <a:pPr algn="just">
                        <a:lnSpc>
                          <a:spcPct val="115000"/>
                        </a:lnSpc>
                        <a:spcAft>
                          <a:spcPts val="0"/>
                        </a:spcAft>
                      </a:pPr>
                      <a:r>
                        <a:rPr lang="en-US" sz="1600" dirty="0">
                          <a:solidFill>
                            <a:schemeClr val="tx1"/>
                          </a:solidFill>
                          <a:latin typeface="Times New Roman" pitchFamily="18" charset="0"/>
                          <a:ea typeface="Calibri"/>
                          <a:cs typeface="Times New Roman" pitchFamily="18" charset="0"/>
                        </a:rPr>
                        <a:t>K2</a:t>
                      </a:r>
                      <a:endParaRPr lang="en-IN" sz="1600" dirty="0">
                        <a:solidFill>
                          <a:schemeClr val="tx1"/>
                        </a:solidFill>
                        <a:latin typeface="Times New Roman" pitchFamily="18" charset="0"/>
                        <a:ea typeface="Calibri"/>
                        <a:cs typeface="Times New Roman" pitchFamily="18" charset="0"/>
                      </a:endParaRPr>
                    </a:p>
                  </a:txBody>
                  <a:tcPr marL="51435" marR="51435" marT="0" marB="0"/>
                </a:tc>
                <a:extLst>
                  <a:ext uri="{0D108BD9-81ED-4DB2-BD59-A6C34878D82A}">
                    <a16:rowId xmlns:a16="http://schemas.microsoft.com/office/drawing/2014/main" val="10002"/>
                  </a:ext>
                </a:extLst>
              </a:tr>
              <a:tr h="620636">
                <a:tc>
                  <a:txBody>
                    <a:bodyPr/>
                    <a:lstStyle/>
                    <a:p>
                      <a:r>
                        <a:rPr lang="en-IN" sz="1600" dirty="0">
                          <a:latin typeface="Times New Roman" pitchFamily="18" charset="0"/>
                          <a:cs typeface="Times New Roman" pitchFamily="18" charset="0"/>
                        </a:rPr>
                        <a:t>CO3</a:t>
                      </a:r>
                    </a:p>
                  </a:txBody>
                  <a:tcPr marL="68580" marR="68580" marT="34290" marB="34290"/>
                </a:tc>
                <a:tc>
                  <a:txBody>
                    <a:bodyPr/>
                    <a:lstStyle/>
                    <a:p>
                      <a:pPr algn="just">
                        <a:lnSpc>
                          <a:spcPct val="115000"/>
                        </a:lnSpc>
                        <a:spcAft>
                          <a:spcPts val="0"/>
                        </a:spcAft>
                      </a:pPr>
                      <a:r>
                        <a:rPr lang="en-US" sz="1600" dirty="0">
                          <a:latin typeface="+mj-lt"/>
                        </a:rPr>
                        <a:t>Describe lattices and its types and apply Boolean algebra to simplify digital circuit</a:t>
                      </a:r>
                      <a:r>
                        <a:rPr lang="en-US" sz="1600" dirty="0"/>
                        <a:t>. </a:t>
                      </a:r>
                      <a:endParaRPr lang="en-IN" sz="1600" dirty="0">
                        <a:latin typeface="Times New Roman" pitchFamily="18" charset="0"/>
                        <a:ea typeface="Calibri"/>
                        <a:cs typeface="Times New Roman" pitchFamily="18" charset="0"/>
                      </a:endParaRPr>
                    </a:p>
                  </a:txBody>
                  <a:tcPr marL="51435" marR="51435" marT="0" marB="0"/>
                </a:tc>
                <a:tc>
                  <a:txBody>
                    <a:bodyPr/>
                    <a:lstStyle/>
                    <a:p>
                      <a:pPr algn="just">
                        <a:lnSpc>
                          <a:spcPct val="115000"/>
                        </a:lnSpc>
                        <a:spcAft>
                          <a:spcPts val="0"/>
                        </a:spcAft>
                      </a:pPr>
                      <a:r>
                        <a:rPr lang="en-US" sz="1600" dirty="0">
                          <a:latin typeface="Times New Roman" pitchFamily="18" charset="0"/>
                          <a:ea typeface="Calibri"/>
                          <a:cs typeface="Times New Roman" pitchFamily="18" charset="0"/>
                        </a:rPr>
                        <a:t>K2,K3</a:t>
                      </a:r>
                      <a:endParaRPr lang="en-IN" sz="1600" dirty="0">
                        <a:latin typeface="Times New Roman" pitchFamily="18" charset="0"/>
                        <a:ea typeface="Calibri"/>
                        <a:cs typeface="Times New Roman" pitchFamily="18" charset="0"/>
                      </a:endParaRPr>
                    </a:p>
                  </a:txBody>
                  <a:tcPr marL="51435" marR="51435" marT="0" marB="0"/>
                </a:tc>
                <a:extLst>
                  <a:ext uri="{0D108BD9-81ED-4DB2-BD59-A6C34878D82A}">
                    <a16:rowId xmlns:a16="http://schemas.microsoft.com/office/drawing/2014/main" val="10003"/>
                  </a:ext>
                </a:extLst>
              </a:tr>
              <a:tr h="570985">
                <a:tc>
                  <a:txBody>
                    <a:bodyPr/>
                    <a:lstStyle/>
                    <a:p>
                      <a:r>
                        <a:rPr lang="en-IN" sz="1600" dirty="0">
                          <a:latin typeface="Times New Roman" pitchFamily="18" charset="0"/>
                          <a:cs typeface="Times New Roman" pitchFamily="18" charset="0"/>
                        </a:rPr>
                        <a:t>CO4</a:t>
                      </a:r>
                    </a:p>
                  </a:txBody>
                  <a:tcPr marL="68580" marR="68580" marT="34290" marB="34290"/>
                </a:tc>
                <a:tc>
                  <a:txBody>
                    <a:bodyPr/>
                    <a:lstStyle/>
                    <a:p>
                      <a:pPr algn="just">
                        <a:lnSpc>
                          <a:spcPct val="115000"/>
                        </a:lnSpc>
                        <a:spcAft>
                          <a:spcPts val="0"/>
                        </a:spcAft>
                      </a:pPr>
                      <a:r>
                        <a:rPr lang="en-US" sz="1600" dirty="0">
                          <a:latin typeface="+mj-lt"/>
                        </a:rPr>
                        <a:t>Infer the validity of statements and construct proofs using predicate logic formulas</a:t>
                      </a:r>
                      <a:r>
                        <a:rPr lang="en-US" sz="1600" dirty="0"/>
                        <a:t>.</a:t>
                      </a:r>
                      <a:endParaRPr lang="en-IN" sz="1600" dirty="0">
                        <a:latin typeface="Times New Roman" pitchFamily="18" charset="0"/>
                        <a:ea typeface="Calibri"/>
                        <a:cs typeface="Times New Roman" pitchFamily="18" charset="0"/>
                      </a:endParaRPr>
                    </a:p>
                  </a:txBody>
                  <a:tcPr marL="51435" marR="51435" marT="0" marB="0"/>
                </a:tc>
                <a:tc>
                  <a:txBody>
                    <a:bodyPr/>
                    <a:lstStyle/>
                    <a:p>
                      <a:pPr algn="just">
                        <a:lnSpc>
                          <a:spcPct val="115000"/>
                        </a:lnSpc>
                        <a:spcAft>
                          <a:spcPts val="0"/>
                        </a:spcAft>
                      </a:pPr>
                      <a:r>
                        <a:rPr lang="en-US" sz="1600" dirty="0">
                          <a:latin typeface="Times New Roman" pitchFamily="18" charset="0"/>
                          <a:ea typeface="Calibri"/>
                          <a:cs typeface="Times New Roman" pitchFamily="18" charset="0"/>
                        </a:rPr>
                        <a:t>K3,K5</a:t>
                      </a:r>
                      <a:endParaRPr lang="en-IN" sz="1600" dirty="0">
                        <a:latin typeface="Times New Roman" pitchFamily="18" charset="0"/>
                        <a:ea typeface="Calibri"/>
                        <a:cs typeface="Times New Roman" pitchFamily="18" charset="0"/>
                      </a:endParaRPr>
                    </a:p>
                  </a:txBody>
                  <a:tcPr marL="51435" marR="51435" marT="0" marB="0"/>
                </a:tc>
                <a:extLst>
                  <a:ext uri="{0D108BD9-81ED-4DB2-BD59-A6C34878D82A}">
                    <a16:rowId xmlns:a16="http://schemas.microsoft.com/office/drawing/2014/main" val="10004"/>
                  </a:ext>
                </a:extLst>
              </a:tr>
              <a:tr h="534533">
                <a:tc>
                  <a:txBody>
                    <a:bodyPr/>
                    <a:lstStyle/>
                    <a:p>
                      <a:r>
                        <a:rPr lang="en-IN" sz="1600" dirty="0">
                          <a:latin typeface="Times New Roman" pitchFamily="18" charset="0"/>
                          <a:cs typeface="Times New Roman" pitchFamily="18" charset="0"/>
                        </a:rPr>
                        <a:t>CO5</a:t>
                      </a:r>
                    </a:p>
                  </a:txBody>
                  <a:tcPr marL="68580" marR="68580" marT="34290" marB="34290"/>
                </a:tc>
                <a:tc>
                  <a:txBody>
                    <a:bodyPr/>
                    <a:lstStyle/>
                    <a:p>
                      <a:pPr algn="just">
                        <a:lnSpc>
                          <a:spcPct val="115000"/>
                        </a:lnSpc>
                        <a:spcAft>
                          <a:spcPts val="0"/>
                        </a:spcAft>
                      </a:pPr>
                      <a:r>
                        <a:rPr lang="en-US" sz="1600" dirty="0">
                          <a:latin typeface="+mj-lt"/>
                        </a:rPr>
                        <a:t>Design and use the non-linear data structure like tree and graphs to solve real world problems.</a:t>
                      </a:r>
                      <a:endParaRPr lang="en-IN" sz="1600" dirty="0">
                        <a:latin typeface="+mj-lt"/>
                        <a:ea typeface="Calibri"/>
                        <a:cs typeface="Times New Roman" pitchFamily="18" charset="0"/>
                      </a:endParaRPr>
                    </a:p>
                  </a:txBody>
                  <a:tcPr marL="51435" marR="51435" marT="0" marB="0"/>
                </a:tc>
                <a:tc>
                  <a:txBody>
                    <a:bodyPr/>
                    <a:lstStyle/>
                    <a:p>
                      <a:pPr algn="just">
                        <a:lnSpc>
                          <a:spcPct val="115000"/>
                        </a:lnSpc>
                        <a:spcAft>
                          <a:spcPts val="0"/>
                        </a:spcAft>
                      </a:pPr>
                      <a:r>
                        <a:rPr lang="en-US" sz="1600" dirty="0">
                          <a:latin typeface="Times New Roman" pitchFamily="18" charset="0"/>
                          <a:ea typeface="Calibri"/>
                          <a:cs typeface="Times New Roman" pitchFamily="18" charset="0"/>
                        </a:rPr>
                        <a:t>K3,K6</a:t>
                      </a:r>
                      <a:endParaRPr lang="en-IN" sz="1600" dirty="0">
                        <a:latin typeface="Times New Roman" pitchFamily="18" charset="0"/>
                        <a:ea typeface="Calibri"/>
                        <a:cs typeface="Times New Roman" pitchFamily="18" charset="0"/>
                      </a:endParaRPr>
                    </a:p>
                  </a:txBody>
                  <a:tcPr marL="51435" marR="51435" marT="0" marB="0"/>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Course Outcome</a:t>
            </a:r>
          </a:p>
        </p:txBody>
      </p:sp>
      <p:pic>
        <p:nvPicPr>
          <p:cNvPr id="6179" name="Picture 2" descr="E:\NIET\Project\xLogo11.png.pagespeed.ic.pydHLuCQEZ.png"/>
          <p:cNvPicPr>
            <a:picLocks noChangeAspect="1" noChangeArrowheads="1"/>
          </p:cNvPicPr>
          <p:nvPr/>
        </p:nvPicPr>
        <p:blipFill>
          <a:blip r:embed="rId2" cstate="print"/>
          <a:srcRect/>
          <a:stretch>
            <a:fillRect/>
          </a:stretch>
        </p:blipFill>
        <p:spPr bwMode="auto">
          <a:xfrm>
            <a:off x="0" y="0"/>
            <a:ext cx="1085850" cy="61277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3114841-0573-4F16-A0F5-57C3E9D2BB51}"/>
              </a:ext>
            </a:extLst>
          </p:cNvPr>
          <p:cNvSpPr>
            <a:spLocks noGrp="1"/>
          </p:cNvSpPr>
          <p:nvPr>
            <p:ph type="dt" sz="half" idx="10"/>
          </p:nvPr>
        </p:nvSpPr>
        <p:spPr/>
        <p:txBody>
          <a:bodyPr/>
          <a:lstStyle/>
          <a:p>
            <a:fld id="{E1271031-180C-420D-A461-E284C7B6DB17}" type="datetime1">
              <a:rPr lang="en-US" smtClean="0"/>
              <a:t>8/31/2021</a:t>
            </a:fld>
            <a:endParaRPr lang="en-US"/>
          </a:p>
        </p:txBody>
      </p:sp>
      <p:sp>
        <p:nvSpPr>
          <p:cNvPr id="4" name="Footer Placeholder 3">
            <a:extLst>
              <a:ext uri="{FF2B5EF4-FFF2-40B4-BE49-F238E27FC236}">
                <a16:creationId xmlns:a16="http://schemas.microsoft.com/office/drawing/2014/main" id="{61EAA917-FCB1-4D21-82B2-B3BFE75493A6}"/>
              </a:ext>
            </a:extLst>
          </p:cNvPr>
          <p:cNvSpPr>
            <a:spLocks noGrp="1"/>
          </p:cNvSpPr>
          <p:nvPr>
            <p:ph type="ftr" sz="quarter" idx="11"/>
          </p:nvPr>
        </p:nvSpPr>
        <p:spPr/>
        <p:txBody>
          <a:bodyPr/>
          <a:lstStyle/>
          <a:p>
            <a:r>
              <a:rPr lang="en-US"/>
              <a:t>Garima Jain         Discrete Structures              Unit 1</a:t>
            </a:r>
            <a:endParaRPr lang="en-US" dirty="0"/>
          </a:p>
        </p:txBody>
      </p:sp>
      <p:sp>
        <p:nvSpPr>
          <p:cNvPr id="5" name="Slide Number Placeholder 4">
            <a:extLst>
              <a:ext uri="{FF2B5EF4-FFF2-40B4-BE49-F238E27FC236}">
                <a16:creationId xmlns:a16="http://schemas.microsoft.com/office/drawing/2014/main" id="{036C579D-45DC-401F-A262-A4F302BB6615}"/>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428625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Let A ={1, 2, 3} and B={1, 2, 3, 4}. The relations R1 and R2 from A to B are given as</a:t>
            </a:r>
          </a:p>
          <a:p>
            <a:pPr marL="0" indent="0">
              <a:buNone/>
            </a:pPr>
            <a:r>
              <a:rPr lang="en-US" sz="1800" dirty="0">
                <a:latin typeface="Times New Roman" panose="02020603050405020304" pitchFamily="18" charset="0"/>
                <a:cs typeface="Times New Roman" panose="02020603050405020304" pitchFamily="18" charset="0"/>
              </a:rPr>
              <a:t>R1 = {(1, 1), (2, 2), (3, 3)} and R2 = {(1, 1), (1, 2), (1, 3), (1, 4)}</a:t>
            </a:r>
          </a:p>
          <a:p>
            <a:pPr marL="0" indent="0">
              <a:buNone/>
            </a:pPr>
            <a:r>
              <a:rPr lang="en-US" sz="1800" dirty="0">
                <a:latin typeface="Times New Roman" panose="02020603050405020304" pitchFamily="18" charset="0"/>
                <a:cs typeface="Times New Roman" panose="02020603050405020304" pitchFamily="18" charset="0"/>
              </a:rPr>
              <a:t>Therefore</a:t>
            </a:r>
          </a:p>
          <a:p>
            <a:pPr marL="0" indent="0">
              <a:buNone/>
            </a:pPr>
            <a:r>
              <a:rPr lang="en-US" sz="1800" dirty="0">
                <a:latin typeface="Times New Roman" panose="02020603050405020304" pitchFamily="18" charset="0"/>
                <a:cs typeface="Times New Roman" panose="02020603050405020304" pitchFamily="18" charset="0"/>
              </a:rPr>
              <a:t>R1</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R2 = {(1, 1), (1, 2), (1, 3), (1, 4), (2, 2), (3, 3)}</a:t>
            </a:r>
          </a:p>
          <a:p>
            <a:pPr marL="0" indent="0">
              <a:buNone/>
            </a:pPr>
            <a:r>
              <a:rPr lang="en-US" sz="1800" dirty="0">
                <a:latin typeface="Times New Roman" panose="02020603050405020304" pitchFamily="18" charset="0"/>
                <a:cs typeface="Times New Roman" panose="02020603050405020304" pitchFamily="18" charset="0"/>
              </a:rPr>
              <a:t>R1 </a:t>
            </a:r>
            <a:r>
              <a:rPr lang="en-US" altLang="en-US" sz="1800" dirty="0">
                <a:solidFill>
                  <a:srgbClr val="0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R2 = {(1, 1)}</a:t>
            </a:r>
          </a:p>
          <a:p>
            <a:pPr marL="0" indent="0">
              <a:buNone/>
            </a:pPr>
            <a:r>
              <a:rPr lang="en-US" sz="1800" dirty="0">
                <a:latin typeface="Times New Roman" panose="02020603050405020304" pitchFamily="18" charset="0"/>
                <a:cs typeface="Times New Roman" panose="02020603050405020304" pitchFamily="18" charset="0"/>
              </a:rPr>
              <a:t>R1 – R2 = {(2, 2), (3, 3)}</a:t>
            </a:r>
          </a:p>
          <a:p>
            <a:pPr marL="0" indent="0">
              <a:buNone/>
            </a:pPr>
            <a:r>
              <a:rPr lang="en-US" sz="1800" dirty="0">
                <a:latin typeface="Times New Roman" panose="02020603050405020304" pitchFamily="18" charset="0"/>
                <a:cs typeface="Times New Roman" panose="02020603050405020304" pitchFamily="18" charset="0"/>
              </a:rPr>
              <a:t>R2 – R1= {(1, 2), (1, 3), (1, 4)}</a:t>
            </a:r>
          </a:p>
        </p:txBody>
      </p:sp>
      <p:sp>
        <p:nvSpPr>
          <p:cNvPr id="4" name="Date Placeholder 3"/>
          <p:cNvSpPr>
            <a:spLocks noGrp="1"/>
          </p:cNvSpPr>
          <p:nvPr>
            <p:ph type="dt" sz="half" idx="10"/>
          </p:nvPr>
        </p:nvSpPr>
        <p:spPr/>
        <p:txBody>
          <a:bodyPr/>
          <a:lstStyle/>
          <a:p>
            <a:fld id="{EE1FD7CD-B99A-4989-883A-719771E0103B}"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of a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58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28650" y="636686"/>
            <a:ext cx="8229600" cy="3992464"/>
          </a:xfrm>
          <a:blipFill>
            <a:blip r:embed="rId2" cstate="print"/>
            <a:stretch>
              <a:fillRect l="-462" t="-15714"/>
            </a:stretch>
          </a:blipFill>
        </p:spPr>
        <p:txBody>
          <a:bodyPr/>
          <a:lstStyle/>
          <a:p>
            <a:r>
              <a:rPr lang="en-US" dirty="0">
                <a:noFill/>
              </a:rPr>
              <a:t>  </a:t>
            </a:r>
          </a:p>
        </p:txBody>
      </p:sp>
      <p:sp>
        <p:nvSpPr>
          <p:cNvPr id="4" name="Date Placeholder 3"/>
          <p:cNvSpPr>
            <a:spLocks noGrp="1"/>
          </p:cNvSpPr>
          <p:nvPr>
            <p:ph type="dt" sz="half" idx="10"/>
          </p:nvPr>
        </p:nvSpPr>
        <p:spPr/>
        <p:txBody>
          <a:bodyPr/>
          <a:lstStyle/>
          <a:p>
            <a:fld id="{676405E7-7EFD-4169-A1FA-04574A7D6ECF}"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74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7315200" cy="392579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2. Relation as a Directed Graph:</a:t>
            </a:r>
            <a:r>
              <a:rPr lang="en-US" sz="1800" dirty="0">
                <a:latin typeface="Times New Roman" panose="02020603050405020304" pitchFamily="18" charset="0"/>
                <a:cs typeface="Times New Roman" panose="02020603050405020304" pitchFamily="18" charset="0"/>
              </a:rPr>
              <a:t> There is another way of picturing a relation R when R is a relation from a finite set to itself.</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	A = {1, 2, 3, 4}  </a:t>
            </a:r>
          </a:p>
          <a:p>
            <a:pPr marL="0" indent="0">
              <a:buNone/>
            </a:pPr>
            <a:r>
              <a:rPr lang="pt-BR" sz="1800" dirty="0">
                <a:latin typeface="Times New Roman" panose="02020603050405020304" pitchFamily="18" charset="0"/>
                <a:cs typeface="Times New Roman" panose="02020603050405020304" pitchFamily="18" charset="0"/>
              </a:rPr>
              <a:t>	R = {(1, 2) (2, 2) (2, 4) (3, 2) (3, 4) (4, 1) (4, 3)} </a:t>
            </a:r>
          </a:p>
          <a:p>
            <a:pPr marL="0" indent="0">
              <a:buNone/>
            </a:pPr>
            <a:endParaRPr lang="pt-BR"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E1E7FB-BE55-4FD0-AF00-DA32FBF380C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22362"/>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Representa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343150"/>
            <a:ext cx="2343150" cy="230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 calcmode="lin" valueType="num">
                                      <p:cBhvr>
                                        <p:cTn id="31" dur="500" fill="hold"/>
                                        <p:tgtEl>
                                          <p:spTgt spid="4098"/>
                                        </p:tgtEl>
                                        <p:attrNameLst>
                                          <p:attrName>ppt_w</p:attrName>
                                        </p:attrNameLst>
                                      </p:cBhvr>
                                      <p:tavLst>
                                        <p:tav tm="0">
                                          <p:val>
                                            <p:fltVal val="0"/>
                                          </p:val>
                                        </p:tav>
                                        <p:tav tm="100000">
                                          <p:val>
                                            <p:strVal val="#ppt_w"/>
                                          </p:val>
                                        </p:tav>
                                      </p:tavLst>
                                    </p:anim>
                                    <p:anim calcmode="lin" valueType="num">
                                      <p:cBhvr>
                                        <p:cTn id="32" dur="500" fill="hold"/>
                                        <p:tgtEl>
                                          <p:spTgt spid="4098"/>
                                        </p:tgtEl>
                                        <p:attrNameLst>
                                          <p:attrName>ppt_h</p:attrName>
                                        </p:attrNameLst>
                                      </p:cBhvr>
                                      <p:tavLst>
                                        <p:tav tm="0">
                                          <p:val>
                                            <p:fltVal val="0"/>
                                          </p:val>
                                        </p:tav>
                                        <p:tav tm="100000">
                                          <p:val>
                                            <p:strVal val="#ppt_h"/>
                                          </p:val>
                                        </p:tav>
                                      </p:tavLst>
                                    </p:anim>
                                    <p:animEffect transition="in" filter="fade">
                                      <p:cBhvr>
                                        <p:cTn id="3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7029450" cy="3925791"/>
          </a:xfrm>
        </p:spPr>
        <p:txBody>
          <a:bodyPr>
            <a:noAutofit/>
          </a:bodyPr>
          <a:lstStyle/>
          <a:p>
            <a:pPr marL="0" indent="0">
              <a:buNone/>
            </a:pPr>
            <a:r>
              <a:rPr lang="en-US" sz="1800" b="1" dirty="0">
                <a:solidFill>
                  <a:srgbClr val="000000"/>
                </a:solidFill>
                <a:latin typeface="Times New Roman" panose="02020603050405020304" pitchFamily="18" charset="0"/>
                <a:cs typeface="Times New Roman" panose="02020603050405020304" pitchFamily="18" charset="0"/>
              </a:rPr>
              <a:t>3. Relation as an Arrow Diagram:</a:t>
            </a:r>
            <a:r>
              <a:rPr lang="en-US" sz="1800" dirty="0">
                <a:solidFill>
                  <a:srgbClr val="000000"/>
                </a:solidFill>
                <a:latin typeface="Times New Roman" panose="02020603050405020304" pitchFamily="18" charset="0"/>
                <a:cs typeface="Times New Roman" panose="02020603050405020304" pitchFamily="18" charset="0"/>
              </a:rPr>
              <a:t> If P and Q are finite sets and R is a relation from P to Q. Relation R can be represented as an arrow diagram as follows.</a:t>
            </a: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Example:</a:t>
            </a: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	Let P = {1, 2, 3, 4}  </a:t>
            </a:r>
          </a:p>
          <a:p>
            <a:pPr marL="0" indent="0">
              <a:buNone/>
            </a:pPr>
            <a:r>
              <a:rPr lang="pt-BR" sz="1800" dirty="0">
                <a:latin typeface="Times New Roman" panose="02020603050405020304" pitchFamily="18" charset="0"/>
                <a:cs typeface="Times New Roman" panose="02020603050405020304" pitchFamily="18" charset="0"/>
              </a:rPr>
              <a:t>	      Q = {a, b, c, d}  </a:t>
            </a:r>
          </a:p>
          <a:p>
            <a:pPr marL="0" indent="0">
              <a:buNone/>
            </a:pPr>
            <a:r>
              <a:rPr lang="pt-BR" sz="1800" dirty="0">
                <a:latin typeface="Times New Roman" panose="02020603050405020304" pitchFamily="18" charset="0"/>
                <a:cs typeface="Times New Roman" panose="02020603050405020304" pitchFamily="18" charset="0"/>
              </a:rPr>
              <a:t>R = {(1, a), (1, b), (2, a), (3, a), (4, b), (4, c), (4, d)  </a:t>
            </a:r>
          </a:p>
          <a:p>
            <a:pPr marL="0" indent="0">
              <a:buNone/>
            </a:pPr>
            <a:r>
              <a:rPr lang="en-US" sz="1800" dirty="0">
                <a:latin typeface="Times New Roman" panose="02020603050405020304" pitchFamily="18" charset="0"/>
                <a:cs typeface="Times New Roman" panose="02020603050405020304" pitchFamily="18" charset="0"/>
              </a:rPr>
              <a:t>The arrow diagram of relation R is shown in fig:</a:t>
            </a:r>
          </a:p>
          <a:p>
            <a:pPr marL="0" indent="0">
              <a:buNone/>
            </a:pPr>
            <a:br>
              <a:rPr lang="en-US" sz="1800" dirty="0">
                <a:latin typeface="Times New Roman" panose="02020603050405020304" pitchFamily="18" charset="0"/>
                <a:cs typeface="Times New Roman" panose="02020603050405020304" pitchFamily="18" charset="0"/>
              </a:rPr>
            </a:br>
            <a:endParaRPr lang="pt-BR"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5F29AEE-BADA-4A84-8099-860A24826BC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100" name="Picture 4" descr="Representa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504950"/>
            <a:ext cx="2971799"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p:cTn id="49" dur="500" fill="hold"/>
                                        <p:tgtEl>
                                          <p:spTgt spid="4100"/>
                                        </p:tgtEl>
                                        <p:attrNameLst>
                                          <p:attrName>ppt_w</p:attrName>
                                        </p:attrNameLst>
                                      </p:cBhvr>
                                      <p:tavLst>
                                        <p:tav tm="0">
                                          <p:val>
                                            <p:fltVal val="0"/>
                                          </p:val>
                                        </p:tav>
                                        <p:tav tm="100000">
                                          <p:val>
                                            <p:strVal val="#ppt_w"/>
                                          </p:val>
                                        </p:tav>
                                      </p:tavLst>
                                    </p:anim>
                                    <p:anim calcmode="lin" valueType="num">
                                      <p:cBhvr>
                                        <p:cTn id="50" dur="500" fill="hold"/>
                                        <p:tgtEl>
                                          <p:spTgt spid="4100"/>
                                        </p:tgtEl>
                                        <p:attrNameLst>
                                          <p:attrName>ppt_h</p:attrName>
                                        </p:attrNameLst>
                                      </p:cBhvr>
                                      <p:tavLst>
                                        <p:tav tm="0">
                                          <p:val>
                                            <p:fltVal val="0"/>
                                          </p:val>
                                        </p:tav>
                                        <p:tav tm="100000">
                                          <p:val>
                                            <p:strVal val="#ppt_h"/>
                                          </p:val>
                                        </p:tav>
                                      </p:tavLst>
                                    </p:anim>
                                    <p:animEffect transition="in" filter="fade">
                                      <p:cBhvr>
                                        <p:cTn id="5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7143750" cy="3394473"/>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4. Relation as a Table:</a:t>
            </a:r>
            <a:r>
              <a:rPr lang="en-US" sz="1800" dirty="0">
                <a:latin typeface="Times New Roman" panose="02020603050405020304" pitchFamily="18" charset="0"/>
                <a:cs typeface="Times New Roman" panose="02020603050405020304" pitchFamily="18" charset="0"/>
              </a:rPr>
              <a:t> If P and Q are finite sets and R is a relation from P to Q. Relation R can be represented in tabular form.</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Let P = {1, 2, 3, 4}   </a:t>
            </a:r>
          </a:p>
          <a:p>
            <a:pPr marL="0" indent="0" algn="just">
              <a:buNone/>
            </a:pPr>
            <a:r>
              <a:rPr lang="en-IN"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    Q = {x, y, z, k}  </a:t>
            </a:r>
          </a:p>
          <a:p>
            <a:pPr marL="0" indent="0" algn="just">
              <a:buNone/>
            </a:pPr>
            <a:r>
              <a:rPr lang="pl-PL" sz="1800" dirty="0">
                <a:latin typeface="Times New Roman" panose="02020603050405020304" pitchFamily="18" charset="0"/>
                <a:cs typeface="Times New Roman" panose="02020603050405020304" pitchFamily="18" charset="0"/>
              </a:rPr>
              <a:t>R = {(1, x), (1, y), (2, z), (3, z), (4, k)}.</a:t>
            </a:r>
          </a:p>
          <a:p>
            <a:pPr marL="0" indent="0" algn="just">
              <a:buNone/>
            </a:pPr>
            <a:r>
              <a:rPr lang="en-US" sz="1800" dirty="0">
                <a:latin typeface="Times New Roman" panose="02020603050405020304" pitchFamily="18" charset="0"/>
                <a:cs typeface="Times New Roman" panose="02020603050405020304" pitchFamily="18" charset="0"/>
              </a:rPr>
              <a:t>The tabular form of relation as shown in fig:</a:t>
            </a:r>
          </a:p>
        </p:txBody>
      </p:sp>
      <p:sp>
        <p:nvSpPr>
          <p:cNvPr id="4" name="Date Placeholder 3"/>
          <p:cNvSpPr>
            <a:spLocks noGrp="1"/>
          </p:cNvSpPr>
          <p:nvPr>
            <p:ph type="dt" sz="half" idx="10"/>
          </p:nvPr>
        </p:nvSpPr>
        <p:spPr/>
        <p:txBody>
          <a:bodyPr/>
          <a:lstStyle/>
          <a:p>
            <a:fld id="{2C30B153-5D4D-4238-A25B-F4FD2D1CD75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Representa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200150"/>
            <a:ext cx="302894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0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122"/>
                                        </p:tgtEl>
                                        <p:attrNameLst>
                                          <p:attrName>style.visibility</p:attrName>
                                        </p:attrNameLst>
                                      </p:cBhvr>
                                      <p:to>
                                        <p:strVal val="visible"/>
                                      </p:to>
                                    </p:set>
                                    <p:anim calcmode="lin" valueType="num">
                                      <p:cBhvr>
                                        <p:cTn id="43" dur="500" fill="hold"/>
                                        <p:tgtEl>
                                          <p:spTgt spid="5122"/>
                                        </p:tgtEl>
                                        <p:attrNameLst>
                                          <p:attrName>ppt_w</p:attrName>
                                        </p:attrNameLst>
                                      </p:cBhvr>
                                      <p:tavLst>
                                        <p:tav tm="0">
                                          <p:val>
                                            <p:fltVal val="0"/>
                                          </p:val>
                                        </p:tav>
                                        <p:tav tm="100000">
                                          <p:val>
                                            <p:strVal val="#ppt_w"/>
                                          </p:val>
                                        </p:tav>
                                      </p:tavLst>
                                    </p:anim>
                                    <p:anim calcmode="lin" valueType="num">
                                      <p:cBhvr>
                                        <p:cTn id="44" dur="500" fill="hold"/>
                                        <p:tgtEl>
                                          <p:spTgt spid="5122"/>
                                        </p:tgtEl>
                                        <p:attrNameLst>
                                          <p:attrName>ppt_h</p:attrName>
                                        </p:attrNameLst>
                                      </p:cBhvr>
                                      <p:tavLst>
                                        <p:tav tm="0">
                                          <p:val>
                                            <p:fltVal val="0"/>
                                          </p:val>
                                        </p:tav>
                                        <p:tav tm="100000">
                                          <p:val>
                                            <p:strVal val="#ppt_h"/>
                                          </p:val>
                                        </p:tav>
                                      </p:tavLst>
                                    </p:anim>
                                    <p:animEffect transition="in" filter="fade">
                                      <p:cBhvr>
                                        <p:cTn id="4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71501"/>
            <a:ext cx="7143750" cy="3735326"/>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Let A, B, and C be sets, and let R be a relation from A to B and let S be a relation from B to C. That is, R is a subset of A × B i.e. R </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  B and S is a subset of B × C i.e. S </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 × C. Then R and S give rise to a relation from A to C indicated by R◦S and defined by:</a:t>
            </a:r>
          </a:p>
          <a:p>
            <a:pPr marL="0" indent="0" algn="ctr">
              <a:buNone/>
            </a:pPr>
            <a:r>
              <a:rPr lang="en-US" sz="1600" dirty="0">
                <a:latin typeface="Times New Roman" panose="02020603050405020304" pitchFamily="18" charset="0"/>
                <a:cs typeface="Times New Roman" panose="02020603050405020304" pitchFamily="18" charset="0"/>
              </a:rPr>
              <a:t>a (R◦S)c </a:t>
            </a:r>
            <a:r>
              <a:rPr lang="en-US" sz="1600" b="1" dirty="0">
                <a:latin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a:t>
            </a:r>
            <a:r>
              <a:rPr lang="en-US" sz="1600" dirty="0">
                <a:latin typeface="Times New Roman" panose="02020603050405020304" pitchFamily="18" charset="0"/>
                <a:cs typeface="Times New Roman" panose="02020603050405020304" pitchFamily="18" charset="0"/>
              </a:rPr>
              <a:t> some b ∈ B we have </a:t>
            </a:r>
            <a:r>
              <a:rPr lang="en-US" sz="1600" dirty="0" err="1">
                <a:latin typeface="Times New Roman" panose="02020603050405020304" pitchFamily="18" charset="0"/>
                <a:cs typeface="Times New Roman" panose="02020603050405020304" pitchFamily="18" charset="0"/>
              </a:rPr>
              <a:t>aRb</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bSc</a:t>
            </a:r>
            <a:r>
              <a:rPr lang="en-US" sz="1600" dirty="0">
                <a:latin typeface="Times New Roman" panose="02020603050405020304" pitchFamily="18" charset="0"/>
                <a:cs typeface="Times New Roman" panose="02020603050405020304" pitchFamily="18" charset="0"/>
              </a:rPr>
              <a:t>.   </a:t>
            </a:r>
          </a:p>
          <a:p>
            <a:pPr marL="0" indent="0" algn="ctr">
              <a:buNone/>
            </a:pPr>
            <a:r>
              <a:rPr lang="en-US" sz="1600" dirty="0">
                <a:latin typeface="Times New Roman" panose="02020603050405020304" pitchFamily="18" charset="0"/>
                <a:cs typeface="Times New Roman" panose="02020603050405020304" pitchFamily="18" charset="0"/>
              </a:rPr>
              <a:t>i.e. ,   </a:t>
            </a:r>
          </a:p>
          <a:p>
            <a:pPr marL="0" indent="0" algn="ctr">
              <a:buNone/>
            </a:pPr>
            <a:r>
              <a:rPr lang="en-US" sz="1600" dirty="0">
                <a:latin typeface="Times New Roman" panose="02020603050405020304" pitchFamily="18" charset="0"/>
                <a:cs typeface="Times New Roman" panose="02020603050405020304" pitchFamily="18" charset="0"/>
              </a:rPr>
              <a:t>R ◦ S = {(a, c)| there exists b ∈ B </a:t>
            </a:r>
            <a:r>
              <a:rPr lang="en-US" sz="1600" b="1" dirty="0">
                <a:latin typeface="Times New Roman" panose="02020603050405020304" pitchFamily="18" charset="0"/>
                <a:cs typeface="Times New Roman" panose="02020603050405020304" pitchFamily="18" charset="0"/>
              </a:rPr>
              <a:t>for</a:t>
            </a:r>
            <a:r>
              <a:rPr lang="en-US" sz="1600" dirty="0">
                <a:latin typeface="Times New Roman" panose="02020603050405020304" pitchFamily="18" charset="0"/>
                <a:cs typeface="Times New Roman" panose="02020603050405020304" pitchFamily="18" charset="0"/>
              </a:rPr>
              <a:t> which (a, b) ∈ R and (b, c) ∈ S}</a:t>
            </a:r>
          </a:p>
          <a:p>
            <a:pPr marL="0" indent="0" algn="just">
              <a:buNone/>
            </a:pPr>
            <a:r>
              <a:rPr lang="en-US" sz="1600" dirty="0">
                <a:latin typeface="Times New Roman" panose="02020603050405020304" pitchFamily="18" charset="0"/>
                <a:cs typeface="Times New Roman" panose="02020603050405020304" pitchFamily="18" charset="0"/>
              </a:rPr>
              <a:t>The relation R◦S is known the composition of R and S; it is sometimes denoted simply by RS.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Let R is a relation on a set A, that is, R is a relation from a set A to itself. Then R◦R, the composition of R with itself. Also, R◦R is sometimes denoted by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Similarly, R</a:t>
            </a:r>
            <a:r>
              <a:rPr lang="en-US" sz="1600" baseline="30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◦R = R◦R◦R, and so on. Thus R</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is defined for all positive n.</a:t>
            </a:r>
          </a:p>
          <a:p>
            <a:pPr marL="0" indent="0" algn="just">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E6A7C2-472E-47E7-ACAA-77B407570B1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14907"/>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1143005" y="33925"/>
            <a:ext cx="119794"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9991" tIns="33327" rIns="68580" bIns="33327"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111078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429500" cy="3508773"/>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Example1:</a:t>
            </a:r>
            <a:r>
              <a:rPr lang="en-US" sz="1600" dirty="0">
                <a:latin typeface="Times New Roman" panose="02020603050405020304" pitchFamily="18" charset="0"/>
                <a:cs typeface="Times New Roman" panose="02020603050405020304" pitchFamily="18" charset="0"/>
              </a:rPr>
              <a:t> Let X = {4, 5, 6}, Y = {a, b, c} and Z = {l, m, n}. Consider the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from X to Y and R</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from Y to Z.</a:t>
            </a:r>
          </a:p>
          <a:p>
            <a:pPr marL="0" indent="0" algn="just">
              <a:buNone/>
            </a:pPr>
            <a:r>
              <a:rPr lang="en-US" altLang="en-US" sz="1600" dirty="0">
                <a:solidFill>
                  <a:srgbClr val="000000"/>
                </a:solidFill>
                <a:latin typeface="Times New Roman" panose="02020603050405020304" pitchFamily="18" charset="0"/>
                <a:cs typeface="Times New Roman" panose="02020603050405020304" pitchFamily="18" charset="0"/>
              </a:rPr>
              <a:t>	R</a:t>
            </a:r>
            <a:r>
              <a:rPr lang="en-US" altLang="en-US" sz="1600" baseline="-30000" dirty="0">
                <a:solidFill>
                  <a:srgbClr val="000000"/>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 {(4, a), (4, b), (5, c), (6, a), (6, c)} </a:t>
            </a:r>
          </a:p>
          <a:p>
            <a:pPr marL="0" indent="0" algn="just">
              <a:buNone/>
            </a:pPr>
            <a:r>
              <a:rPr lang="en-US" altLang="en-US" sz="1600" dirty="0">
                <a:solidFill>
                  <a:srgbClr val="000000"/>
                </a:solidFill>
                <a:latin typeface="Times New Roman" panose="02020603050405020304" pitchFamily="18" charset="0"/>
                <a:cs typeface="Times New Roman" panose="02020603050405020304" pitchFamily="18" charset="0"/>
              </a:rPr>
              <a:t>	R</a:t>
            </a:r>
            <a:r>
              <a:rPr lang="en-US" altLang="en-US" sz="1600" baseline="-30000" dirty="0">
                <a:solidFill>
                  <a:srgbClr val="000000"/>
                </a:solidFill>
                <a:latin typeface="Times New Roman" panose="02020603050405020304" pitchFamily="18" charset="0"/>
                <a:cs typeface="Times New Roman" panose="02020603050405020304" pitchFamily="18" charset="0"/>
              </a:rPr>
              <a:t>2</a:t>
            </a:r>
            <a:r>
              <a:rPr lang="en-US" altLang="en-US" sz="1600" dirty="0">
                <a:solidFill>
                  <a:srgbClr val="000000"/>
                </a:solidFill>
                <a:latin typeface="Times New Roman" panose="02020603050405020304" pitchFamily="18" charset="0"/>
                <a:cs typeface="Times New Roman" panose="02020603050405020304" pitchFamily="18" charset="0"/>
              </a:rPr>
              <a:t> = {(a, l), (a, n), (b, l), (b, m), (c, l), (c, m), (c, n)}</a:t>
            </a: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IN" sz="1600" dirty="0">
                <a:latin typeface="Times New Roman" panose="02020603050405020304" pitchFamily="18" charset="0"/>
                <a:cs typeface="Times New Roman" panose="02020603050405020304" pitchFamily="18" charset="0"/>
              </a:rPr>
              <a:t>Find the composition of relation </a:t>
            </a:r>
            <a:r>
              <a:rPr lang="en-IN" sz="1600" b="1" dirty="0">
                <a:latin typeface="Times New Roman" panose="02020603050405020304" pitchFamily="18" charset="0"/>
                <a:cs typeface="Times New Roman" panose="02020603050405020304" pitchFamily="18" charset="0"/>
              </a:rPr>
              <a:t>(</a:t>
            </a:r>
            <a:r>
              <a:rPr lang="en-IN" sz="1600" b="1" dirty="0" err="1">
                <a:latin typeface="Times New Roman" panose="02020603050405020304" pitchFamily="18" charset="0"/>
                <a:cs typeface="Times New Roman" panose="02020603050405020304" pitchFamily="18" charset="0"/>
              </a:rPr>
              <a:t>i</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R</a:t>
            </a:r>
            <a:r>
              <a:rPr lang="en-IN" sz="1600" baseline="-25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o R</a:t>
            </a:r>
            <a:r>
              <a:rPr lang="en-IN" sz="1600" baseline="-250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(ii)</a:t>
            </a:r>
            <a:r>
              <a:rPr lang="en-IN" sz="1600" dirty="0">
                <a:latin typeface="Times New Roman" panose="02020603050405020304" pitchFamily="18" charset="0"/>
                <a:cs typeface="Times New Roman" panose="02020603050405020304" pitchFamily="18" charset="0"/>
              </a:rPr>
              <a:t> R</a:t>
            </a:r>
            <a:r>
              <a:rPr lang="en-IN" sz="1600" baseline="-25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o R</a:t>
            </a:r>
            <a:r>
              <a:rPr lang="en-IN" sz="1600" baseline="-25000" dirty="0">
                <a:latin typeface="Times New Roman" panose="02020603050405020304" pitchFamily="18" charset="0"/>
                <a:cs typeface="Times New Roman" panose="02020603050405020304" pitchFamily="18" charset="0"/>
              </a:rPr>
              <a:t>1</a:t>
            </a:r>
            <a:r>
              <a:rPr lang="en-IN" sz="1600" baseline="30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4767268"/>
            <a:ext cx="2133600" cy="273844"/>
          </a:xfrm>
        </p:spPr>
        <p:txBody>
          <a:bodyPr/>
          <a:lstStyle/>
          <a:p>
            <a:fld id="{8E16EF44-88E3-4C3F-A77E-081DEB51CF9E}" type="datetime1">
              <a:rPr lang="en-US" sz="1400" smtClean="0">
                <a:solidFill>
                  <a:schemeClr val="tx1"/>
                </a:solidFill>
              </a:rPr>
              <a:t>8/31/2021</a:t>
            </a:fld>
            <a:endParaRPr lang="en-US" sz="1400" dirty="0">
              <a:solidFill>
                <a:schemeClr val="tx1"/>
              </a:solidFill>
            </a:endParaRPr>
          </a:p>
        </p:txBody>
      </p:sp>
      <p:sp>
        <p:nvSpPr>
          <p:cNvPr id="6" name="Slide Number Placeholder 5"/>
          <p:cNvSpPr>
            <a:spLocks noGrp="1"/>
          </p:cNvSpPr>
          <p:nvPr>
            <p:ph type="sldNum" sz="quarter" idx="12"/>
          </p:nvPr>
        </p:nvSpPr>
        <p:spPr>
          <a:xfrm>
            <a:off x="6553200" y="4767268"/>
            <a:ext cx="2133600" cy="273844"/>
          </a:xfrm>
        </p:spPr>
        <p:txBody>
          <a:bodyPr/>
          <a:lstStyle/>
          <a:p>
            <a:r>
              <a:rPr lang="en-US" sz="1000" dirty="0">
                <a:solidFill>
                  <a:schemeClr val="tx1"/>
                </a:solidFill>
              </a:rPr>
              <a:t>56</a:t>
            </a: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885950"/>
            <a:ext cx="670034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 calcmode="lin" valueType="num">
                                      <p:cBhvr>
                                        <p:cTn id="25" dur="500" fill="hold"/>
                                        <p:tgtEl>
                                          <p:spTgt spid="7170"/>
                                        </p:tgtEl>
                                        <p:attrNameLst>
                                          <p:attrName>ppt_w</p:attrName>
                                        </p:attrNameLst>
                                      </p:cBhvr>
                                      <p:tavLst>
                                        <p:tav tm="0">
                                          <p:val>
                                            <p:fltVal val="0"/>
                                          </p:val>
                                        </p:tav>
                                        <p:tav tm="100000">
                                          <p:val>
                                            <p:strVal val="#ppt_w"/>
                                          </p:val>
                                        </p:tav>
                                      </p:tavLst>
                                    </p:anim>
                                    <p:anim calcmode="lin" valueType="num">
                                      <p:cBhvr>
                                        <p:cTn id="26" dur="500" fill="hold"/>
                                        <p:tgtEl>
                                          <p:spTgt spid="7170"/>
                                        </p:tgtEl>
                                        <p:attrNameLst>
                                          <p:attrName>ppt_h</p:attrName>
                                        </p:attrNameLst>
                                      </p:cBhvr>
                                      <p:tavLst>
                                        <p:tav tm="0">
                                          <p:val>
                                            <p:fltVal val="0"/>
                                          </p:val>
                                        </p:tav>
                                        <p:tav tm="100000">
                                          <p:val>
                                            <p:strVal val="#ppt_h"/>
                                          </p:val>
                                        </p:tav>
                                      </p:tavLst>
                                    </p:anim>
                                    <p:animEffect transition="in" filter="fade">
                                      <p:cBhvr>
                                        <p:cTn id="27" dur="500"/>
                                        <p:tgtEl>
                                          <p:spTgt spid="717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calcmode="lin" valueType="num">
                                      <p:cBhvr additive="base">
                                        <p:cTn id="3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628650"/>
            <a:ext cx="7315200" cy="3508773"/>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Solution: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The composition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o R</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as shown in fig:</a:t>
            </a:r>
          </a:p>
          <a:p>
            <a:pPr marL="0" indent="0">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 o R</a:t>
            </a:r>
            <a:r>
              <a:rPr lang="pt-BR" sz="1600" b="1" baseline="-25000" dirty="0">
                <a:latin typeface="Times New Roman" panose="02020603050405020304" pitchFamily="18" charset="0"/>
                <a:cs typeface="Times New Roman" panose="02020603050405020304" pitchFamily="18" charset="0"/>
              </a:rPr>
              <a:t>2</a:t>
            </a:r>
            <a:r>
              <a:rPr lang="pt-BR" sz="1600" dirty="0">
                <a:latin typeface="Times New Roman" panose="02020603050405020304" pitchFamily="18" charset="0"/>
                <a:cs typeface="Times New Roman" panose="02020603050405020304" pitchFamily="18" charset="0"/>
              </a:rPr>
              <a:t> ={(4, l), (4, n), (4, m), (5, l), (5, m), (5, n), (6, l), (6, m), (6, 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(ii) The composition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o R</a:t>
            </a:r>
            <a:r>
              <a:rPr lang="en-US" sz="1600" baseline="-25000" dirty="0">
                <a:latin typeface="Times New Roman" panose="02020603050405020304" pitchFamily="18" charset="0"/>
                <a:cs typeface="Times New Roman" panose="02020603050405020304" pitchFamily="18" charset="0"/>
              </a:rPr>
              <a:t>1</a:t>
            </a:r>
            <a:r>
              <a:rPr lang="en-US" sz="1600" baseline="30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as shown in fig:</a:t>
            </a:r>
          </a:p>
          <a:p>
            <a:pPr marL="0" indent="0">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o R</a:t>
            </a:r>
            <a:r>
              <a:rPr lang="pt-BR" sz="1600" b="1" baseline="-25000" dirty="0">
                <a:latin typeface="Times New Roman" panose="02020603050405020304" pitchFamily="18" charset="0"/>
                <a:cs typeface="Times New Roman" panose="02020603050405020304" pitchFamily="18" charset="0"/>
              </a:rPr>
              <a:t>1</a:t>
            </a:r>
            <a:r>
              <a:rPr lang="pt-BR" sz="1600" b="1" baseline="30000" dirty="0">
                <a:latin typeface="Times New Roman" panose="02020603050405020304" pitchFamily="18" charset="0"/>
                <a:cs typeface="Times New Roman" panose="02020603050405020304" pitchFamily="18" charset="0"/>
              </a:rPr>
              <a:t>-1</a:t>
            </a:r>
            <a:r>
              <a:rPr lang="pt-BR" sz="1600" dirty="0">
                <a:latin typeface="Times New Roman" panose="02020603050405020304" pitchFamily="18" charset="0"/>
                <a:cs typeface="Times New Roman" panose="02020603050405020304" pitchFamily="18" charset="0"/>
              </a:rPr>
              <a:t> = {(4, 4), (5, 5), (5, 6), (6, 4), (6, 5), (4, 6), (6, 6)}</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75FB62-0931-4524-B580-B80FB741DA4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4970" y="14914"/>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1" y="2228850"/>
            <a:ext cx="3295136" cy="18288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position of Rel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151" y="2114551"/>
            <a:ext cx="3463094" cy="18267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24800" y="2114550"/>
            <a:ext cx="152400" cy="246221"/>
          </a:xfrm>
          <a:prstGeom prst="rect">
            <a:avLst/>
          </a:prstGeom>
          <a:solidFill>
            <a:schemeClr val="bg1"/>
          </a:solidFill>
        </p:spPr>
        <p:txBody>
          <a:bodyPr wrap="square" rtlCol="0">
            <a:spAutoFit/>
          </a:bodyPr>
          <a:lstStyle/>
          <a:p>
            <a:r>
              <a:rPr lang="en-US" sz="1000" dirty="0"/>
              <a:t>X</a:t>
            </a:r>
          </a:p>
        </p:txBody>
      </p:sp>
    </p:spTree>
    <p:extLst>
      <p:ext uri="{BB962C8B-B14F-4D97-AF65-F5344CB8AC3E}">
        <p14:creationId xmlns:p14="http://schemas.microsoft.com/office/powerpoint/2010/main" val="22238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6"/>
                                        </p:tgtEl>
                                        <p:attrNameLst>
                                          <p:attrName>style.visibility</p:attrName>
                                        </p:attrNameLst>
                                      </p:cBhvr>
                                      <p:to>
                                        <p:strVal val="visible"/>
                                      </p:to>
                                    </p:set>
                                    <p:anim calcmode="lin" valueType="num">
                                      <p:cBhvr additive="base">
                                        <p:cTn id="37" dur="500" fill="hold"/>
                                        <p:tgtEl>
                                          <p:spTgt spid="8196"/>
                                        </p:tgtEl>
                                        <p:attrNameLst>
                                          <p:attrName>ppt_x</p:attrName>
                                        </p:attrNameLst>
                                      </p:cBhvr>
                                      <p:tavLst>
                                        <p:tav tm="0">
                                          <p:val>
                                            <p:strVal val="#ppt_x"/>
                                          </p:val>
                                        </p:tav>
                                        <p:tav tm="100000">
                                          <p:val>
                                            <p:strVal val="#ppt_x"/>
                                          </p:val>
                                        </p:tav>
                                      </p:tavLst>
                                    </p:anim>
                                    <p:anim calcmode="lin" valueType="num">
                                      <p:cBhvr additive="base">
                                        <p:cTn id="3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4"/>
                                        </p:tgtEl>
                                        <p:attrNameLst>
                                          <p:attrName>style.visibility</p:attrName>
                                        </p:attrNameLst>
                                      </p:cBhvr>
                                      <p:to>
                                        <p:strVal val="visible"/>
                                      </p:to>
                                    </p:set>
                                    <p:anim calcmode="lin" valueType="num">
                                      <p:cBhvr additive="base">
                                        <p:cTn id="43" dur="500" fill="hold"/>
                                        <p:tgtEl>
                                          <p:spTgt spid="8194"/>
                                        </p:tgtEl>
                                        <p:attrNameLst>
                                          <p:attrName>ppt_x</p:attrName>
                                        </p:attrNameLst>
                                      </p:cBhvr>
                                      <p:tavLst>
                                        <p:tav tm="0">
                                          <p:val>
                                            <p:strVal val="#ppt_x"/>
                                          </p:val>
                                        </p:tav>
                                        <p:tav tm="100000">
                                          <p:val>
                                            <p:strVal val="#ppt_x"/>
                                          </p:val>
                                        </p:tav>
                                      </p:tavLst>
                                    </p:anim>
                                    <p:anim calcmode="lin" valueType="num">
                                      <p:cBhvr additive="base">
                                        <p:cTn id="4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526257"/>
            <a:ext cx="7486650" cy="3874293"/>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There is another way of finding R◦S. Let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and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denote respectively the matrix representations of the relations R and S. Then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Example: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Let A = {2, 3, 4, 5}. Consider the relation R and S on A defined by  </a:t>
            </a:r>
          </a:p>
          <a:p>
            <a:pPr marL="0" indent="0" algn="just">
              <a:buNone/>
            </a:pPr>
            <a:r>
              <a:rPr lang="en-US" sz="1600" dirty="0">
                <a:latin typeface="Times New Roman" panose="02020603050405020304" pitchFamily="18" charset="0"/>
                <a:cs typeface="Times New Roman" panose="02020603050405020304" pitchFamily="18" charset="0"/>
              </a:rPr>
              <a:t>R = {(2, 2), (2, 3), (2, 4), (2, 5), (3, 4), (3, 5), (4, 5), (5, 3)}</a:t>
            </a:r>
          </a:p>
          <a:p>
            <a:pPr marL="0" indent="0" algn="just">
              <a:buNone/>
            </a:pPr>
            <a:r>
              <a:rPr lang="en-US" sz="1600" dirty="0">
                <a:latin typeface="Times New Roman" panose="02020603050405020304" pitchFamily="18" charset="0"/>
                <a:cs typeface="Times New Roman" panose="02020603050405020304" pitchFamily="18" charset="0"/>
              </a:rPr>
              <a:t>S = {(2, 3), (2, 5), (3, 4), (3, 5), (4, 2), (4, 3), (4, 5), (5, 2), (5, 5)}.  </a:t>
            </a:r>
          </a:p>
          <a:p>
            <a:pPr marL="0" indent="0" algn="just">
              <a:buNone/>
            </a:pPr>
            <a:r>
              <a:rPr lang="en-US" sz="1600" dirty="0">
                <a:latin typeface="Times New Roman" panose="02020603050405020304" pitchFamily="18" charset="0"/>
                <a:cs typeface="Times New Roman" panose="02020603050405020304" pitchFamily="18" charset="0"/>
              </a:rPr>
              <a:t>Find the matrices of the above relations. Use matrices to find the following composition of the relation R and S. </a:t>
            </a:r>
          </a:p>
          <a:p>
            <a:pPr marL="0" indent="0" algn="ctr">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RoS</a:t>
            </a:r>
            <a:r>
              <a:rPr lang="en-US" sz="1600" dirty="0">
                <a:latin typeface="Times New Roman" panose="02020603050405020304" pitchFamily="18" charset="0"/>
                <a:cs typeface="Times New Roman" panose="02020603050405020304" pitchFamily="18" charset="0"/>
              </a:rPr>
              <a:t>       (ii) </a:t>
            </a:r>
            <a:r>
              <a:rPr lang="en-US" sz="1600" dirty="0" err="1">
                <a:latin typeface="Times New Roman" panose="02020603050405020304" pitchFamily="18" charset="0"/>
                <a:cs typeface="Times New Roman" panose="02020603050405020304" pitchFamily="18" charset="0"/>
              </a:rPr>
              <a:t>RoR</a:t>
            </a:r>
            <a:r>
              <a:rPr lang="en-US" sz="1600" dirty="0">
                <a:latin typeface="Times New Roman" panose="02020603050405020304" pitchFamily="18" charset="0"/>
                <a:cs typeface="Times New Roman" panose="02020603050405020304" pitchFamily="18" charset="0"/>
              </a:rPr>
              <a:t>       (iii) </a:t>
            </a:r>
            <a:r>
              <a:rPr lang="en-US" sz="1600" dirty="0" err="1">
                <a:latin typeface="Times New Roman" panose="02020603050405020304" pitchFamily="18" charset="0"/>
                <a:cs typeface="Times New Roman" panose="02020603050405020304" pitchFamily="18" charset="0"/>
              </a:rPr>
              <a:t>SoR</a:t>
            </a:r>
            <a:r>
              <a:rPr lang="en-US" sz="1600" dirty="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53CB19E-6738-475A-847E-B99FB0481A48}"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58</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12653"/>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123950"/>
            <a:ext cx="4473287"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0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218"/>
                                        </p:tgtEl>
                                        <p:attrNameLst>
                                          <p:attrName>style.visibility</p:attrName>
                                        </p:attrNameLst>
                                      </p:cBhvr>
                                      <p:to>
                                        <p:strVal val="visible"/>
                                      </p:to>
                                    </p:set>
                                    <p:anim calcmode="lin" valueType="num">
                                      <p:cBhvr>
                                        <p:cTn id="49" dur="500" fill="hold"/>
                                        <p:tgtEl>
                                          <p:spTgt spid="9218"/>
                                        </p:tgtEl>
                                        <p:attrNameLst>
                                          <p:attrName>ppt_w</p:attrName>
                                        </p:attrNameLst>
                                      </p:cBhvr>
                                      <p:tavLst>
                                        <p:tav tm="0">
                                          <p:val>
                                            <p:fltVal val="0"/>
                                          </p:val>
                                        </p:tav>
                                        <p:tav tm="100000">
                                          <p:val>
                                            <p:strVal val="#ppt_w"/>
                                          </p:val>
                                        </p:tav>
                                      </p:tavLst>
                                    </p:anim>
                                    <p:anim calcmode="lin" valueType="num">
                                      <p:cBhvr>
                                        <p:cTn id="50" dur="500" fill="hold"/>
                                        <p:tgtEl>
                                          <p:spTgt spid="9218"/>
                                        </p:tgtEl>
                                        <p:attrNameLst>
                                          <p:attrName>ppt_h</p:attrName>
                                        </p:attrNameLst>
                                      </p:cBhvr>
                                      <p:tavLst>
                                        <p:tav tm="0">
                                          <p:val>
                                            <p:fltVal val="0"/>
                                          </p:val>
                                        </p:tav>
                                        <p:tav tm="100000">
                                          <p:val>
                                            <p:strVal val="#ppt_h"/>
                                          </p:val>
                                        </p:tav>
                                      </p:tavLst>
                                    </p:anim>
                                    <p:animEffect transition="in" filter="fade">
                                      <p:cBhvr>
                                        <p:cTn id="51"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12877"/>
            <a:ext cx="7086600" cy="4055867"/>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To obtain the composition of relation R and S. First multiply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with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to obtain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x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as shown in fig:</a:t>
            </a:r>
          </a:p>
          <a:p>
            <a:pPr marL="0" indent="0" algn="just">
              <a:buNone/>
            </a:pPr>
            <a:r>
              <a:rPr lang="en-US" sz="1600" dirty="0">
                <a:latin typeface="Times New Roman" panose="02020603050405020304" pitchFamily="18" charset="0"/>
                <a:cs typeface="Times New Roman" panose="02020603050405020304" pitchFamily="18" charset="0"/>
              </a:rPr>
              <a:t>The non zero entries in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x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tells the elements related in </a:t>
            </a:r>
            <a:r>
              <a:rPr lang="en-US" sz="1600" dirty="0" err="1">
                <a:latin typeface="Times New Roman" panose="02020603050405020304" pitchFamily="18" charset="0"/>
                <a:cs typeface="Times New Roman" panose="02020603050405020304" pitchFamily="18" charset="0"/>
              </a:rPr>
              <a:t>RoS</a:t>
            </a:r>
            <a:r>
              <a:rPr lang="en-US" sz="1600" dirty="0">
                <a:latin typeface="Times New Roman" panose="02020603050405020304" pitchFamily="18" charset="0"/>
                <a:cs typeface="Times New Roman" panose="02020603050405020304" pitchFamily="18" charset="0"/>
              </a:rPr>
              <a:t>. So,</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Hence the composition R o S of the relation R and S is</a:t>
            </a:r>
          </a:p>
          <a:p>
            <a:pPr marL="0" indent="0" algn="just">
              <a:buNone/>
            </a:pPr>
            <a:r>
              <a:rPr lang="pt-BR" sz="1600" dirty="0">
                <a:latin typeface="Times New Roman" panose="02020603050405020304" pitchFamily="18" charset="0"/>
                <a:cs typeface="Times New Roman" panose="02020603050405020304" pitchFamily="18" charset="0"/>
              </a:rPr>
              <a:t>R o S = {(2, 2), (2, 3), (2, 4), (2, 5), (3, 2), (3, 3), (3, 5), (4, 2), (4, 5), (5, 4), (5, 5)}. </a:t>
            </a:r>
          </a:p>
          <a:p>
            <a:pPr marL="0" indent="0" algn="just">
              <a:buNone/>
            </a:pPr>
            <a:endParaRPr lang="en-US" sz="1600" dirty="0"/>
          </a:p>
        </p:txBody>
      </p:sp>
      <p:sp>
        <p:nvSpPr>
          <p:cNvPr id="4" name="Date Placeholder 3"/>
          <p:cNvSpPr>
            <a:spLocks noGrp="1"/>
          </p:cNvSpPr>
          <p:nvPr>
            <p:ph type="dt" sz="half" idx="10"/>
          </p:nvPr>
        </p:nvSpPr>
        <p:spPr/>
        <p:txBody>
          <a:bodyPr/>
          <a:lstStyle/>
          <a:p>
            <a:fld id="{9FD61FDA-0DCC-4E61-AA90-2DC46D100BB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6"/>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42" name="Picture 2"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581150"/>
            <a:ext cx="2667000" cy="156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p:cTn id="19" dur="500" fill="hold"/>
                                        <p:tgtEl>
                                          <p:spTgt spid="10242"/>
                                        </p:tgtEl>
                                        <p:attrNameLst>
                                          <p:attrName>ppt_w</p:attrName>
                                        </p:attrNameLst>
                                      </p:cBhvr>
                                      <p:tavLst>
                                        <p:tav tm="0">
                                          <p:val>
                                            <p:fltVal val="0"/>
                                          </p:val>
                                        </p:tav>
                                        <p:tav tm="100000">
                                          <p:val>
                                            <p:strVal val="#ppt_w"/>
                                          </p:val>
                                        </p:tav>
                                      </p:tavLst>
                                    </p:anim>
                                    <p:anim calcmode="lin" valueType="num">
                                      <p:cBhvr>
                                        <p:cTn id="20" dur="500" fill="hold"/>
                                        <p:tgtEl>
                                          <p:spTgt spid="10242"/>
                                        </p:tgtEl>
                                        <p:attrNameLst>
                                          <p:attrName>ppt_h</p:attrName>
                                        </p:attrNameLst>
                                      </p:cBhvr>
                                      <p:tavLst>
                                        <p:tav tm="0">
                                          <p:val>
                                            <p:fltVal val="0"/>
                                          </p:val>
                                        </p:tav>
                                        <p:tav tm="100000">
                                          <p:val>
                                            <p:strVal val="#ppt_h"/>
                                          </p:val>
                                        </p:tav>
                                      </p:tavLst>
                                    </p:anim>
                                    <p:animEffect transition="in" filter="fade">
                                      <p:cBhvr>
                                        <p:cTn id="21" dur="500"/>
                                        <p:tgtEl>
                                          <p:spTgt spid="1024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F2CD8B0-1D5E-4AE4-85E2-BAED6963197D}" type="datetime1">
              <a:rPr lang="en-US" smtClean="0">
                <a:solidFill>
                  <a:schemeClr val="tx1"/>
                </a:solidFill>
              </a:rPr>
              <a:t>8/31/2021</a:t>
            </a:fld>
            <a:endParaRPr lang="en-US" dirty="0">
              <a:solidFill>
                <a:schemeClr val="tx1"/>
              </a:solidFill>
            </a:endParaRPr>
          </a:p>
        </p:txBody>
      </p:sp>
      <p:sp>
        <p:nvSpPr>
          <p:cNvPr id="19459" name="Slide Number Placeholder 5"/>
          <p:cNvSpPr>
            <a:spLocks noGrp="1"/>
          </p:cNvSpPr>
          <p:nvPr>
            <p:ph type="sldNum" sz="quarter" idx="12"/>
          </p:nvPr>
        </p:nvSpPr>
        <p:spPr bwMode="auto">
          <a:noFill/>
          <a:ln>
            <a:miter lim="800000"/>
            <a:headEnd/>
            <a:tailEnd/>
          </a:ln>
        </p:spPr>
        <p:txBody>
          <a:bodyPr/>
          <a:lstStyle/>
          <a:p>
            <a:fld id="{8E233420-D7A8-43AD-9D31-58F728100080}" type="slidenum">
              <a:rPr lang="en-US" smtClean="0">
                <a:solidFill>
                  <a:schemeClr val="tx1"/>
                </a:solidFill>
                <a:cs typeface="Arial" charset="0"/>
              </a:rPr>
              <a:pPr/>
              <a:t>6</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pic>
        <p:nvPicPr>
          <p:cNvPr id="19461" name="Picture 2" descr="E:\NIET\Project\xLogo11.png.pagespeed.ic.pydHLuCQEZ.png"/>
          <p:cNvPicPr>
            <a:picLocks noChangeAspect="1" noChangeArrowheads="1"/>
          </p:cNvPicPr>
          <p:nvPr/>
        </p:nvPicPr>
        <p:blipFill>
          <a:blip r:embed="rId2" cstate="print"/>
          <a:srcRect/>
          <a:stretch>
            <a:fillRect/>
          </a:stretch>
        </p:blipFill>
        <p:spPr bwMode="auto">
          <a:xfrm>
            <a:off x="0" y="1"/>
            <a:ext cx="1085850" cy="613172"/>
          </a:xfrm>
          <a:prstGeom prst="rect">
            <a:avLst/>
          </a:prstGeom>
          <a:noFill/>
          <a:ln w="9525">
            <a:noFill/>
            <a:miter lim="800000"/>
            <a:headEnd/>
            <a:tailEnd/>
          </a:ln>
        </p:spPr>
      </p:pic>
      <p:sp>
        <p:nvSpPr>
          <p:cNvPr id="19462" name="Footer Placeholder 12"/>
          <p:cNvSpPr>
            <a:spLocks noGrp="1"/>
          </p:cNvSpPr>
          <p:nvPr>
            <p:ph type="ftr" sz="quarter" idx="11"/>
          </p:nvPr>
        </p:nvSpPr>
        <p:spPr bwMode="auto">
          <a:xfrm>
            <a:off x="2857500" y="4755357"/>
            <a:ext cx="440055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
        <p:nvSpPr>
          <p:cNvPr id="10" name="Content Placeholder 9"/>
          <p:cNvSpPr>
            <a:spLocks noGrp="1"/>
          </p:cNvSpPr>
          <p:nvPr>
            <p:ph idx="1"/>
          </p:nvPr>
        </p:nvSpPr>
        <p:spPr>
          <a:xfrm>
            <a:off x="1089422" y="535781"/>
            <a:ext cx="7500938" cy="3788569"/>
          </a:xfrm>
        </p:spPr>
        <p:txBody>
          <a:bodyPr>
            <a:normAutofit fontScale="85000" lnSpcReduction="10000"/>
          </a:bodyPr>
          <a:lstStyle/>
          <a:p>
            <a:pPr algn="just">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a:t>
            </a:r>
            <a:r>
              <a:rPr lang="en-IN" sz="1600" b="1" dirty="0">
                <a:latin typeface="Times New Roman" pitchFamily="18" charset="0"/>
                <a:cs typeface="Times New Roman" pitchFamily="18" charset="0"/>
              </a:rPr>
              <a:t> </a:t>
            </a:r>
            <a:r>
              <a:rPr lang="en-US" sz="1600" b="1" dirty="0">
                <a:latin typeface="Times New Roman" pitchFamily="18" charset="0"/>
                <a:cs typeface="Times New Roman" pitchFamily="18" charset="0"/>
              </a:rPr>
              <a:t> </a:t>
            </a:r>
            <a:r>
              <a:rPr lang="en-US" sz="1800" b="1" dirty="0">
                <a:latin typeface="+mj-lt"/>
              </a:rPr>
              <a:t>Set Theory, Relation, Function</a:t>
            </a:r>
            <a:endParaRPr lang="en-US" sz="1600" b="1" dirty="0">
              <a:latin typeface="+mj-lt"/>
              <a:cs typeface="Times New Roman" pitchFamily="18" charset="0"/>
            </a:endParaRPr>
          </a:p>
          <a:p>
            <a:pPr algn="just">
              <a:buFont typeface="Arial" charset="0"/>
              <a:buNone/>
            </a:pPr>
            <a:r>
              <a:rPr lang="en-US" sz="2000" dirty="0">
                <a:latin typeface="Times New Roman" pitchFamily="18" charset="0"/>
                <a:cs typeface="Times New Roman" pitchFamily="18" charset="0"/>
              </a:rPr>
              <a:t>	</a:t>
            </a:r>
            <a:r>
              <a:rPr lang="en-US" sz="1600" b="1" dirty="0">
                <a:latin typeface="+mj-lt"/>
              </a:rPr>
              <a:t>Set Theory: </a:t>
            </a:r>
            <a:r>
              <a:rPr lang="en-US" sz="1600" dirty="0">
                <a:latin typeface="+mj-lt"/>
              </a:rPr>
              <a:t>Introduction to Sets and Elements, Types of sets, Venn Diagrams, Set Operations, Multisets, Ordered pairs. Proofs of some general Identities on sets. </a:t>
            </a:r>
          </a:p>
          <a:p>
            <a:pPr algn="just">
              <a:buFont typeface="Arial" charset="0"/>
              <a:buNone/>
            </a:pPr>
            <a:r>
              <a:rPr lang="en-US" sz="1600" b="1" dirty="0">
                <a:latin typeface="+mj-lt"/>
              </a:rPr>
              <a:t>       Relations</a:t>
            </a:r>
            <a:r>
              <a:rPr lang="en-US" sz="1600" dirty="0">
                <a:latin typeface="+mj-lt"/>
              </a:rPr>
              <a:t>: Definition, Operations on relations, Pictorial Representatives of Relations, Properties of relations, Composite Relations, Recursive definition of relation, Order of relations. </a:t>
            </a:r>
          </a:p>
          <a:p>
            <a:pPr algn="just">
              <a:buFont typeface="Arial" charset="0"/>
              <a:buNone/>
            </a:pPr>
            <a:r>
              <a:rPr lang="en-US" sz="1600" dirty="0">
                <a:latin typeface="+mj-lt"/>
              </a:rPr>
              <a:t>      </a:t>
            </a:r>
            <a:r>
              <a:rPr lang="en-US" sz="1600" b="1" dirty="0">
                <a:latin typeface="+mj-lt"/>
              </a:rPr>
              <a:t>Functions</a:t>
            </a:r>
            <a:r>
              <a:rPr lang="en-US" sz="1600" dirty="0">
                <a:latin typeface="+mj-lt"/>
              </a:rPr>
              <a:t>: Definition, Classification of functions, Operations on functions, Growth of Functions. </a:t>
            </a:r>
            <a:r>
              <a:rPr lang="en-US" sz="1600" b="1" i="1" dirty="0">
                <a:latin typeface="+mj-lt"/>
              </a:rPr>
              <a:t>Combinatorics</a:t>
            </a:r>
            <a:r>
              <a:rPr lang="en-US" sz="1600" b="1" dirty="0">
                <a:latin typeface="+mj-lt"/>
              </a:rPr>
              <a:t>: </a:t>
            </a:r>
            <a:r>
              <a:rPr lang="en-US" sz="1600" dirty="0">
                <a:latin typeface="+mj-lt"/>
              </a:rPr>
              <a:t>Introduction, basic counting Techniques, Pigeonhole Principle.</a:t>
            </a:r>
          </a:p>
          <a:p>
            <a:pPr algn="just">
              <a:buFont typeface="Arial" charset="0"/>
              <a:buNone/>
            </a:pPr>
            <a:r>
              <a:rPr lang="en-US" sz="1600" dirty="0">
                <a:latin typeface="+mj-lt"/>
              </a:rPr>
              <a:t>       </a:t>
            </a:r>
            <a:r>
              <a:rPr lang="en-US" sz="1600" b="1" dirty="0">
                <a:latin typeface="+mj-lt"/>
              </a:rPr>
              <a:t>Recurrence Relation &amp; Generating function</a:t>
            </a:r>
            <a:r>
              <a:rPr lang="en-US" sz="1600" dirty="0">
                <a:latin typeface="+mj-lt"/>
              </a:rPr>
              <a:t>: Recursive definition of functions, Recursive Algorithms, Method of      solving Recurrences. </a:t>
            </a:r>
          </a:p>
          <a:p>
            <a:pPr algn="just">
              <a:buFont typeface="Arial" charset="0"/>
              <a:buNone/>
            </a:pPr>
            <a:r>
              <a:rPr lang="en-US" sz="1600" dirty="0">
                <a:latin typeface="+mj-lt"/>
              </a:rPr>
              <a:t>       </a:t>
            </a:r>
            <a:r>
              <a:rPr lang="en-US" sz="1600" b="1" dirty="0">
                <a:latin typeface="+mj-lt"/>
              </a:rPr>
              <a:t>Proof techniques</a:t>
            </a:r>
            <a:r>
              <a:rPr lang="en-US" sz="1600" dirty="0">
                <a:latin typeface="+mj-lt"/>
              </a:rPr>
              <a:t>: Mathematical Induction, Proof by Contradiction, Proof by Cases, Direct Proof</a:t>
            </a:r>
            <a:endParaRPr lang="en-US" sz="1600" dirty="0">
              <a:latin typeface="+mj-lt"/>
              <a:cs typeface="Times New Roman" pitchFamily="18" charset="0"/>
            </a:endParaRPr>
          </a:p>
          <a:p>
            <a:pPr algn="just"/>
            <a:endParaRPr lang="en-US" sz="16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UNIT-II</a:t>
            </a:r>
            <a:r>
              <a:rPr lang="en-IN" sz="1600" b="1" dirty="0">
                <a:latin typeface="Times New Roman" pitchFamily="18" charset="0"/>
                <a:cs typeface="Times New Roman" pitchFamily="18" charset="0"/>
              </a:rPr>
              <a:t>  </a:t>
            </a:r>
            <a:r>
              <a:rPr lang="en-IN" sz="1600" b="1" dirty="0">
                <a:solidFill>
                  <a:schemeClr val="accent1"/>
                </a:solidFill>
                <a:latin typeface="Times New Roman" pitchFamily="18" charset="0"/>
                <a:cs typeface="Times New Roman" pitchFamily="18" charset="0"/>
              </a:rPr>
              <a:t> </a:t>
            </a:r>
            <a:r>
              <a:rPr lang="en-US" sz="1600" b="1" dirty="0"/>
              <a:t>Algebraic Structures</a:t>
            </a:r>
            <a:endParaRPr lang="en-US" sz="1600" b="1" dirty="0">
              <a:solidFill>
                <a:schemeClr val="accent1"/>
              </a:solidFill>
              <a:latin typeface="Times New Roman" pitchFamily="18" charset="0"/>
              <a:cs typeface="Times New Roman" pitchFamily="18" charset="0"/>
            </a:endParaRPr>
          </a:p>
          <a:p>
            <a:pPr algn="just">
              <a:buFont typeface="Arial" charset="0"/>
              <a:buNone/>
            </a:pPr>
            <a:r>
              <a:rPr lang="en-US" sz="2000" dirty="0">
                <a:solidFill>
                  <a:schemeClr val="accent1"/>
                </a:solidFill>
                <a:latin typeface="Times New Roman" pitchFamily="18" charset="0"/>
                <a:cs typeface="Times New Roman" pitchFamily="18" charset="0"/>
              </a:rPr>
              <a:t>	</a:t>
            </a:r>
            <a:r>
              <a:rPr lang="en-US" sz="1500" b="1" dirty="0">
                <a:latin typeface="+mj-lt"/>
              </a:rPr>
              <a:t>Algebraic Structures</a:t>
            </a:r>
            <a:r>
              <a:rPr lang="en-US" sz="1500" dirty="0">
                <a:latin typeface="+mj-lt"/>
              </a:rPr>
              <a:t>: Definition, Operation, Groups, Subgroups and order, Cyclic Groups, </a:t>
            </a:r>
            <a:r>
              <a:rPr lang="en-US" sz="1500" dirty="0" err="1">
                <a:latin typeface="+mj-lt"/>
              </a:rPr>
              <a:t>Cosets</a:t>
            </a:r>
            <a:r>
              <a:rPr lang="en-US" sz="1500" dirty="0">
                <a:latin typeface="+mj-lt"/>
              </a:rPr>
              <a:t>, Lagrange's theorem, Normal Subgroups, Permutation and Symmetric Groups, Group </a:t>
            </a:r>
            <a:r>
              <a:rPr lang="en-US" sz="1500" dirty="0" err="1">
                <a:latin typeface="+mj-lt"/>
              </a:rPr>
              <a:t>Homomorphisms</a:t>
            </a:r>
            <a:r>
              <a:rPr lang="en-US" sz="1500" dirty="0">
                <a:latin typeface="+mj-lt"/>
              </a:rPr>
              <a:t>, Rings, Internal Domains, and Fields.</a:t>
            </a:r>
            <a:endParaRPr lang="en-US" sz="2300" dirty="0">
              <a:solidFill>
                <a:schemeClr val="accent1"/>
              </a:solidFill>
              <a:latin typeface="+mj-lt"/>
              <a:cs typeface="Times New Roman" pitchFamily="18" charset="0"/>
            </a:endParaRPr>
          </a:p>
          <a:p>
            <a:pPr algn="just"/>
            <a:endParaRPr lang="en-US" sz="1600" b="1" dirty="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down)">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down)">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wipe(down)">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wipe(down)">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wipe(down)">
                                      <p:cBhvr>
                                        <p:cTn id="4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0327"/>
            <a:ext cx="6629400" cy="404841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(ii) First, multiply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by itself, as shown in fig</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Hence the composition R o R of the relation R and S is</a:t>
            </a:r>
          </a:p>
          <a:p>
            <a:pPr marL="0" indent="0" algn="just">
              <a:buNone/>
            </a:pPr>
            <a:r>
              <a:rPr lang="pt-BR" sz="1600" dirty="0">
                <a:latin typeface="Times New Roman" panose="02020603050405020304" pitchFamily="18" charset="0"/>
                <a:cs typeface="Times New Roman" panose="02020603050405020304" pitchFamily="18" charset="0"/>
              </a:rPr>
              <a:t>R o R = {(2, 2), (3, 2), (3, 3), (3, 4), (4, 2), (4, 5), (5, 2), (5, 3), (5, 5)}</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60ED5D-1112-447A-B5CA-2ED8015A3CB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7459"/>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44" name="Picture 4"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047750"/>
            <a:ext cx="3319406" cy="195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p:cTn id="13" dur="500" fill="hold"/>
                                        <p:tgtEl>
                                          <p:spTgt spid="10244"/>
                                        </p:tgtEl>
                                        <p:attrNameLst>
                                          <p:attrName>ppt_w</p:attrName>
                                        </p:attrNameLst>
                                      </p:cBhvr>
                                      <p:tavLst>
                                        <p:tav tm="0">
                                          <p:val>
                                            <p:fltVal val="0"/>
                                          </p:val>
                                        </p:tav>
                                        <p:tav tm="100000">
                                          <p:val>
                                            <p:strVal val="#ppt_w"/>
                                          </p:val>
                                        </p:tav>
                                      </p:tavLst>
                                    </p:anim>
                                    <p:anim calcmode="lin" valueType="num">
                                      <p:cBhvr>
                                        <p:cTn id="14" dur="500" fill="hold"/>
                                        <p:tgtEl>
                                          <p:spTgt spid="10244"/>
                                        </p:tgtEl>
                                        <p:attrNameLst>
                                          <p:attrName>ppt_h</p:attrName>
                                        </p:attrNameLst>
                                      </p:cBhvr>
                                      <p:tavLst>
                                        <p:tav tm="0">
                                          <p:val>
                                            <p:fltVal val="0"/>
                                          </p:val>
                                        </p:tav>
                                        <p:tav tm="100000">
                                          <p:val>
                                            <p:strVal val="#ppt_h"/>
                                          </p:val>
                                        </p:tav>
                                      </p:tavLst>
                                    </p:anim>
                                    <p:animEffect transition="in" filter="fade">
                                      <p:cBhvr>
                                        <p:cTn id="15" dur="500"/>
                                        <p:tgtEl>
                                          <p:spTgt spid="1024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 calcmode="lin" valueType="num">
                                      <p:cBhvr additive="base">
                                        <p:cTn id="2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 calcmode="lin" valueType="num">
                                      <p:cBhvr additive="base">
                                        <p:cTn id="2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6715125" cy="354330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(iii) Multiply the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with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to obtain the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x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as shown in fig:</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non-zero entries in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x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tells the elements related in </a:t>
            </a:r>
            <a:r>
              <a:rPr lang="en-US" sz="1800" dirty="0" err="1">
                <a:latin typeface="Times New Roman" panose="02020603050405020304" pitchFamily="18" charset="0"/>
                <a:cs typeface="Times New Roman" panose="02020603050405020304" pitchFamily="18" charset="0"/>
              </a:rPr>
              <a:t>SoR</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Hence the composition S o R of the relation S and R is</a:t>
            </a:r>
          </a:p>
          <a:p>
            <a:pPr marL="0" indent="0" algn="just">
              <a:buNone/>
            </a:pPr>
            <a:r>
              <a:rPr lang="pt-BR" sz="1800" dirty="0">
                <a:latin typeface="Times New Roman" panose="02020603050405020304" pitchFamily="18" charset="0"/>
                <a:cs typeface="Times New Roman" panose="02020603050405020304" pitchFamily="18" charset="0"/>
              </a:rPr>
              <a:t>S o R = {(2, 4) , (2, 5), (3, 3), (3, 4), (3, 5), (4, 2), (4, 4), (4, 5), (5, 2), 	   (5, 3), (5, 4), (5, 5)}. </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0D54DC-55AF-48AC-9691-1B941CB2F898}"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266" name="Picture 2"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200150"/>
            <a:ext cx="2171700" cy="125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78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 calcmode="lin" valueType="num">
                                      <p:cBhvr>
                                        <p:cTn id="13" dur="500" fill="hold"/>
                                        <p:tgtEl>
                                          <p:spTgt spid="11266"/>
                                        </p:tgtEl>
                                        <p:attrNameLst>
                                          <p:attrName>ppt_w</p:attrName>
                                        </p:attrNameLst>
                                      </p:cBhvr>
                                      <p:tavLst>
                                        <p:tav tm="0">
                                          <p:val>
                                            <p:fltVal val="0"/>
                                          </p:val>
                                        </p:tav>
                                        <p:tav tm="100000">
                                          <p:val>
                                            <p:strVal val="#ppt_w"/>
                                          </p:val>
                                        </p:tav>
                                      </p:tavLst>
                                    </p:anim>
                                    <p:anim calcmode="lin" valueType="num">
                                      <p:cBhvr>
                                        <p:cTn id="14" dur="500" fill="hold"/>
                                        <p:tgtEl>
                                          <p:spTgt spid="11266"/>
                                        </p:tgtEl>
                                        <p:attrNameLst>
                                          <p:attrName>ppt_h</p:attrName>
                                        </p:attrNameLst>
                                      </p:cBhvr>
                                      <p:tavLst>
                                        <p:tav tm="0">
                                          <p:val>
                                            <p:fltVal val="0"/>
                                          </p:val>
                                        </p:tav>
                                        <p:tav tm="100000">
                                          <p:val>
                                            <p:strVal val="#ppt_h"/>
                                          </p:val>
                                        </p:tav>
                                      </p:tavLst>
                                    </p:anim>
                                    <p:animEffect transition="in" filter="fade">
                                      <p:cBhvr>
                                        <p:cTn id="15" dur="500"/>
                                        <p:tgtEl>
                                          <p:spTgt spid="1126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886700" cy="3925791"/>
          </a:xfrm>
        </p:spPr>
        <p:txBody>
          <a:bodyPr>
            <a:noAutofit/>
          </a:bodyPr>
          <a:lstStyle/>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Reflexive Relation: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 relation R on set A is said to be a reflexive if </a:t>
            </a:r>
            <a:r>
              <a:rPr lang="en-US" sz="1800" b="1" dirty="0">
                <a:latin typeface="Times New Roman" panose="02020603050405020304" pitchFamily="18" charset="0"/>
                <a:cs typeface="Times New Roman" panose="02020603050405020304" pitchFamily="18" charset="0"/>
              </a:rPr>
              <a:t>(a, a) ∈ R</a:t>
            </a:r>
            <a:r>
              <a:rPr lang="en-US" sz="1800" dirty="0">
                <a:latin typeface="Times New Roman" panose="02020603050405020304" pitchFamily="18" charset="0"/>
                <a:cs typeface="Times New Roman" panose="02020603050405020304" pitchFamily="18" charset="0"/>
              </a:rPr>
              <a:t> for every </a:t>
            </a:r>
            <a:r>
              <a:rPr lang="en-US" sz="1800" b="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 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If A = {1, 2, 3, 4} then R = {(1, 1) (2, 2), (1, 3), (2, 4), (3, 3), (3, 4), (4, 4)}. Is a relation reflexive?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The relation is reflexive as for every a ∈ A implies (a, a) ∈ R,</a:t>
            </a:r>
          </a:p>
          <a:p>
            <a:pPr marL="0" indent="0">
              <a:buNone/>
            </a:pPr>
            <a:r>
              <a:rPr lang="en-US" sz="1800" dirty="0">
                <a:latin typeface="Times New Roman" panose="02020603050405020304" pitchFamily="18" charset="0"/>
                <a:cs typeface="Times New Roman" panose="02020603050405020304" pitchFamily="18" charset="0"/>
              </a:rPr>
              <a:t>i.e. (1, 1), (2, 2), (3, 3), (4, 4) ∈ R.</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14BA09-B286-47CE-88AB-0FE55F51417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7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4779"/>
            <a:ext cx="7886700" cy="4043963"/>
          </a:xfrm>
        </p:spPr>
        <p:txBody>
          <a:bodyPr>
            <a:noAutofit/>
          </a:bodyPr>
          <a:lstStyle/>
          <a:p>
            <a:pPr marL="385763" indent="-385763">
              <a:buFont typeface="+mj-lt"/>
              <a:buAutoNum type="arabicPeriod" startAt="2"/>
            </a:pPr>
            <a:r>
              <a:rPr lang="en-US" sz="1800" b="1" dirty="0">
                <a:latin typeface="Times New Roman" panose="02020603050405020304" pitchFamily="18" charset="0"/>
                <a:cs typeface="Times New Roman" panose="02020603050405020304" pitchFamily="18" charset="0"/>
              </a:rPr>
              <a:t>Irreflexive Relation: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 relation R on set A is said to be </a:t>
            </a:r>
            <a:r>
              <a:rPr lang="en-US" sz="1800" b="1" dirty="0">
                <a:latin typeface="Times New Roman" panose="02020603050405020304" pitchFamily="18" charset="0"/>
                <a:cs typeface="Times New Roman" panose="02020603050405020304" pitchFamily="18" charset="0"/>
              </a:rPr>
              <a:t>irreflexive if (a, a) ∉ R</a:t>
            </a:r>
            <a:r>
              <a:rPr lang="en-US" sz="1800" dirty="0">
                <a:latin typeface="Times New Roman" panose="02020603050405020304" pitchFamily="18" charset="0"/>
                <a:cs typeface="Times New Roman" panose="02020603050405020304" pitchFamily="18" charset="0"/>
              </a:rPr>
              <a:t> for every </a:t>
            </a:r>
            <a:r>
              <a:rPr lang="en-US" sz="1800" b="1" dirty="0">
                <a:latin typeface="Times New Roman" panose="02020603050405020304" pitchFamily="18" charset="0"/>
                <a:cs typeface="Times New Roman" panose="02020603050405020304" pitchFamily="18" charset="0"/>
              </a:rPr>
              <a:t>a ∈ A</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Let A = {1, 2, 3} and R = {(1, 2), (2, 2), (3, 1), (1, 3)}. Is the relation R reflexive or irreflexive?</a:t>
            </a:r>
          </a:p>
          <a:p>
            <a:pPr marL="0" indent="0">
              <a:buNone/>
            </a:pPr>
            <a:r>
              <a:rPr lang="en-US" sz="1800" b="1" dirty="0">
                <a:latin typeface="Times New Roman" panose="02020603050405020304" pitchFamily="18" charset="0"/>
                <a:cs typeface="Times New Roman" panose="02020603050405020304" pitchFamily="18" charset="0"/>
              </a:rPr>
              <a:t>Solution:</a:t>
            </a:r>
          </a:p>
          <a:p>
            <a:pPr marL="0" indent="0">
              <a:buNone/>
            </a:pPr>
            <a:r>
              <a:rPr lang="en-US" sz="1800" dirty="0">
                <a:latin typeface="Times New Roman" panose="02020603050405020304" pitchFamily="18" charset="0"/>
                <a:cs typeface="Times New Roman" panose="02020603050405020304" pitchFamily="18" charset="0"/>
              </a:rPr>
              <a:t>The relation R is not reflexive as for every a ∈ A implies (a, a) ∉ R, i.e., (1, 1) and (3, 3) ∉ R. </a:t>
            </a:r>
          </a:p>
          <a:p>
            <a:pPr marL="0" indent="0">
              <a:buNone/>
            </a:pPr>
            <a:r>
              <a:rPr lang="en-US" sz="1800" dirty="0">
                <a:latin typeface="Times New Roman" panose="02020603050405020304" pitchFamily="18" charset="0"/>
                <a:cs typeface="Times New Roman" panose="02020603050405020304" pitchFamily="18" charset="0"/>
              </a:rPr>
              <a:t>The relation R is not irreflexive as (a, a) ∉ R, for some a ∈ A, i.e., (2, 2) ∈ R.</a:t>
            </a:r>
          </a:p>
        </p:txBody>
      </p:sp>
      <p:sp>
        <p:nvSpPr>
          <p:cNvPr id="4" name="Date Placeholder 3"/>
          <p:cNvSpPr>
            <a:spLocks noGrp="1"/>
          </p:cNvSpPr>
          <p:nvPr>
            <p:ph type="dt" sz="half" idx="10"/>
          </p:nvPr>
        </p:nvSpPr>
        <p:spPr/>
        <p:txBody>
          <a:bodyPr/>
          <a:lstStyle/>
          <a:p>
            <a:fld id="{3CF4F9C8-7029-42B2-9329-1929AFBFF3A3}"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8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372350" cy="4040092"/>
          </a:xfrm>
        </p:spPr>
        <p:txBody>
          <a:bodyPr>
            <a:noAutofit/>
          </a:bodyPr>
          <a:lstStyle/>
          <a:p>
            <a:pPr marL="385763" indent="-385763" algn="just">
              <a:buFont typeface="+mj-lt"/>
              <a:buAutoNum type="arabicPeriod" startAt="3"/>
            </a:pPr>
            <a:r>
              <a:rPr lang="en-US" sz="1800" b="1" dirty="0">
                <a:latin typeface="Times New Roman" panose="02020603050405020304" pitchFamily="18" charset="0"/>
                <a:cs typeface="Times New Roman" panose="02020603050405020304" pitchFamily="18" charset="0"/>
              </a:rPr>
              <a:t>Symmetric Relation:</a:t>
            </a:r>
            <a:r>
              <a:rPr lang="en-US" sz="1800" dirty="0">
                <a:latin typeface="Times New Roman" panose="02020603050405020304" pitchFamily="18" charset="0"/>
                <a:cs typeface="Times New Roman" panose="02020603050405020304" pitchFamily="18" charset="0"/>
              </a:rPr>
              <a:t> A relation R on set A is said to be symmetric</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 b) ∈ R ⟺ (b, a) ∈ R for all a, b ∈ R</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Relation ⊥ is symmetric since a line a is ⊥ to b, then b is ⊥ to a.</a:t>
            </a:r>
          </a:p>
          <a:p>
            <a:pPr marL="0" indent="0" algn="just">
              <a:buNone/>
            </a:pPr>
            <a:r>
              <a:rPr lang="en-US" sz="1800" dirty="0">
                <a:latin typeface="Times New Roman" panose="02020603050405020304" pitchFamily="18" charset="0"/>
                <a:cs typeface="Times New Roman" panose="02020603050405020304" pitchFamily="18" charset="0"/>
              </a:rPr>
              <a:t>Also, Parallel is symmetric, since if a line a is ∥ to b then b is also ∥ to a.</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Let A = {1, 2, 3} and R = {(1, 1), (2, 2), (1, 2), (2, 1), (2, 3), (3, 2)}. Is a relation R symmetric or not?</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is symmetric as for every (a, b) ∈ R, we have (b, a) ∈ R, i.e., (1, 2), (2, 1), (2, 3), (3, 2) ∈ R but not reflexive because (3, 3) ∉ R.</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77F014-623E-4FFA-B297-D8B9CB4B55F6}"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1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37185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4. Antisymmetric Relation:</a:t>
            </a:r>
            <a:r>
              <a:rPr lang="en-US" sz="1800" dirty="0">
                <a:latin typeface="Times New Roman" panose="02020603050405020304" pitchFamily="18" charset="0"/>
                <a:cs typeface="Times New Roman" panose="02020603050405020304" pitchFamily="18" charset="0"/>
              </a:rPr>
              <a:t> A relation R on a set A is antisymmetric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 b) ∈ R and (b, a) ∈ R then a = b.</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Let A = {1, 2, 3} and R = {(1, 1), (2, 2)}. Is the relation R antisymmetric?</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R is antisymmetric as a = b when (a, b) and (b, a) both belong to R.</a:t>
            </a:r>
          </a:p>
          <a:p>
            <a:pPr marL="0" indent="0" algn="just">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3ACBD95-FC6B-470C-B3D8-249CB87D3708}"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08585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75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7200900" cy="348615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5. Asymmetric Relation:</a:t>
            </a:r>
            <a:r>
              <a:rPr lang="en-US" sz="1800" dirty="0">
                <a:latin typeface="Times New Roman" panose="02020603050405020304" pitchFamily="18" charset="0"/>
                <a:cs typeface="Times New Roman" panose="02020603050405020304" pitchFamily="18" charset="0"/>
              </a:rPr>
              <a:t> A relation R on a set A is called an Asymmetric Relation if for every (a, b) ∈ R implies that (b, a) does not belong to R.</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6. Transitive Relations:</a:t>
            </a:r>
            <a:r>
              <a:rPr lang="en-US" sz="1800" dirty="0">
                <a:latin typeface="Times New Roman" panose="02020603050405020304" pitchFamily="18" charset="0"/>
                <a:cs typeface="Times New Roman" panose="02020603050405020304" pitchFamily="18" charset="0"/>
              </a:rPr>
              <a:t> A Relation R on set A is said to be transitive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 b) ∈ R and (b, c) ∈ R ⇒ (a, c) ∈ R for a, b, c ∈ R</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Example1:</a:t>
            </a:r>
            <a:r>
              <a:rPr lang="en-US" sz="1800" dirty="0">
                <a:latin typeface="Times New Roman" panose="02020603050405020304" pitchFamily="18" charset="0"/>
                <a:cs typeface="Times New Roman" panose="02020603050405020304" pitchFamily="18" charset="0"/>
              </a:rPr>
              <a:t> Let A = {1, 2, 3} and R = {(1, 2), (2, 1), (1, 1), (2, 2)}. Is the relation transitive?</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R is transitive as for every (a, b),  (b, c) belong to R, we have (a, c) ∈ R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(1, 2) (2, 1) ∈ R ⇒ (1, 1) ∈ R.</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1D6C45-6E99-42AD-9B93-FEFB4888C760}"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914650" y="4755362"/>
            <a:ext cx="371475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13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65760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7. Identity Relation:</a:t>
            </a:r>
            <a:r>
              <a:rPr lang="en-US" sz="1800" dirty="0">
                <a:latin typeface="Times New Roman" panose="02020603050405020304" pitchFamily="18" charset="0"/>
                <a:cs typeface="Times New Roman" panose="02020603050405020304" pitchFamily="18" charset="0"/>
              </a:rPr>
              <a:t> Identity relation I</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on set A is defined as</a:t>
            </a:r>
          </a:p>
          <a:p>
            <a:pPr marL="0" indent="0" algn="just">
              <a:buNone/>
            </a:pPr>
            <a:r>
              <a:rPr lang="en-US" sz="1800" dirty="0">
                <a:latin typeface="Times New Roman" panose="02020603050405020304" pitchFamily="18" charset="0"/>
                <a:cs typeface="Times New Roman" panose="02020603050405020304" pitchFamily="18" charset="0"/>
              </a:rPr>
              <a:t>	I</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 {(a, a) | a ∈ A }</a:t>
            </a: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 {1, 2, 3} = {(1, 1), (2, 2), (3, 3)}</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8. Void Relation:</a:t>
            </a:r>
            <a:r>
              <a:rPr lang="en-US" sz="1800" dirty="0">
                <a:latin typeface="Times New Roman" panose="02020603050405020304" pitchFamily="18" charset="0"/>
                <a:cs typeface="Times New Roman" panose="02020603050405020304" pitchFamily="18" charset="0"/>
              </a:rPr>
              <a:t> It is given by R: A →B such that R = ∅ (⊆ A x B) is a null relation. Void Relation R = ∅ is symmetric and transitive but not reflexive.</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9. Universal Relation:</a:t>
            </a:r>
            <a:r>
              <a:rPr lang="en-US" sz="1800" dirty="0">
                <a:latin typeface="Times New Roman" panose="02020603050405020304" pitchFamily="18" charset="0"/>
                <a:cs typeface="Times New Roman" panose="02020603050405020304" pitchFamily="18" charset="0"/>
              </a:rPr>
              <a:t> A relation R: A →B such that R = A x B (⊆ A x B) is a universal relation. Universal Relation from A →B is reflexive, symmetric and transitive. So this is an equivalence relation.</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D4A73D-58B8-4BE9-8E6E-CB75431E26B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3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5" y="624778"/>
            <a:ext cx="7286625" cy="383292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Consider a given set A, and the collection of all relations on A. Let P be a property of such relations, such as being symmetric or being transitive. A relation with property P will be called a P-relation. The P-closure of an arbitrary relation R on A, indicated P (R), is a P-relation such that </a:t>
            </a:r>
          </a:p>
          <a:p>
            <a:pPr marL="0" indent="0" algn="ctr">
              <a:buNone/>
            </a:pPr>
            <a:r>
              <a:rPr lang="en-IN" sz="1800" dirty="0">
                <a:latin typeface="Times New Roman" panose="02020603050405020304" pitchFamily="18" charset="0"/>
                <a:cs typeface="Times New Roman" panose="02020603050405020304" pitchFamily="18" charset="0"/>
              </a:rPr>
              <a:t>R ⊆ P (R) ⊆ S</a:t>
            </a: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 Reflexive and Symmetric Closures:</a:t>
            </a:r>
            <a:r>
              <a:rPr lang="en-US" sz="1800" dirty="0">
                <a:latin typeface="Times New Roman" panose="02020603050405020304" pitchFamily="18" charset="0"/>
                <a:cs typeface="Times New Roman" panose="02020603050405020304" pitchFamily="18" charset="0"/>
              </a:rPr>
              <a:t> The next theorem tells us how to obtain the reflexive and symmetric closures of a relation easily.</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Theorem:</a:t>
            </a:r>
            <a:r>
              <a:rPr lang="en-US" sz="1800" dirty="0">
                <a:latin typeface="Times New Roman" panose="02020603050405020304" pitchFamily="18" charset="0"/>
                <a:cs typeface="Times New Roman" panose="02020603050405020304" pitchFamily="18" charset="0"/>
              </a:rPr>
              <a:t> Let R be a relation on a set A. Then:</a:t>
            </a:r>
          </a:p>
          <a:p>
            <a:pPr algn="just"/>
            <a:r>
              <a:rPr lang="en-US" sz="1800" dirty="0">
                <a:latin typeface="Times New Roman" panose="02020603050405020304" pitchFamily="18" charset="0"/>
                <a:cs typeface="Times New Roman" panose="02020603050405020304" pitchFamily="18" charset="0"/>
              </a:rPr>
              <a:t>R ∪ ∆</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the reflexive closure of R</a:t>
            </a:r>
          </a:p>
          <a:p>
            <a:pPr algn="just"/>
            <a:r>
              <a:rPr lang="en-US" sz="1800" dirty="0">
                <a:latin typeface="Times New Roman" panose="02020603050405020304" pitchFamily="18" charset="0"/>
                <a:cs typeface="Times New Roman" panose="02020603050405020304" pitchFamily="18" charset="0"/>
              </a:rPr>
              <a:t>R ∪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the symmetric closure of R.</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89EEDA9-4677-45C7-92CE-368348DF3324}"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4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32234"/>
            <a:ext cx="7772400" cy="3905241"/>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Example1: </a:t>
            </a:r>
            <a:r>
              <a:rPr lang="en-US" sz="1800" dirty="0">
                <a:latin typeface="Times New Roman" panose="02020603050405020304" pitchFamily="18" charset="0"/>
                <a:cs typeface="Times New Roman" panose="02020603050405020304" pitchFamily="18" charset="0"/>
              </a:rPr>
              <a:t>Let A = {k, l, m}. Let R is a relation on A defined by  </a:t>
            </a:r>
          </a:p>
          <a:p>
            <a:pPr marL="0" indent="0" algn="just">
              <a:buNone/>
            </a:pPr>
            <a:r>
              <a:rPr lang="en-US" sz="1800" dirty="0">
                <a:latin typeface="Times New Roman" panose="02020603050405020304" pitchFamily="18" charset="0"/>
                <a:cs typeface="Times New Roman" panose="02020603050405020304" pitchFamily="18" charset="0"/>
              </a:rPr>
              <a:t>   	          R = {(k, k), (k, l), (l, m), (m, k)}.</a:t>
            </a:r>
          </a:p>
          <a:p>
            <a:pPr marL="0" indent="0" algn="just">
              <a:buNone/>
            </a:pPr>
            <a:r>
              <a:rPr lang="en-US" sz="1800" dirty="0">
                <a:latin typeface="Times New Roman" panose="02020603050405020304" pitchFamily="18" charset="0"/>
                <a:cs typeface="Times New Roman" panose="02020603050405020304" pitchFamily="18" charset="0"/>
              </a:rPr>
              <a:t>	   Find the reflexive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R ∪ ∆ is the smallest relation having reflexive property, </a:t>
            </a:r>
          </a:p>
          <a:p>
            <a:pPr marL="0" indent="0" algn="just">
              <a:buNone/>
            </a:pPr>
            <a:r>
              <a:rPr lang="en-US" sz="1800" dirty="0">
                <a:latin typeface="Times New Roman" panose="02020603050405020304" pitchFamily="18" charset="0"/>
                <a:cs typeface="Times New Roman" panose="02020603050405020304" pitchFamily="18" charset="0"/>
              </a:rPr>
              <a:t>Hence,  </a:t>
            </a: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F</a:t>
            </a:r>
            <a:r>
              <a:rPr lang="en-US" altLang="en-US" sz="1800" dirty="0">
                <a:solidFill>
                  <a:srgbClr val="000000"/>
                </a:solidFill>
                <a:latin typeface="Times New Roman" panose="02020603050405020304" pitchFamily="18" charset="0"/>
                <a:cs typeface="Times New Roman" panose="02020603050405020304" pitchFamily="18" charset="0"/>
              </a:rPr>
              <a:t> = R ∪ ∆ = {(k, k), (k, l), (l, l), (l, m), (m, m), (m, k)}.</a:t>
            </a:r>
            <a:r>
              <a:rPr lang="en-US" altLang="en-US" sz="1800" dirty="0">
                <a:latin typeface="Times New Roman" panose="02020603050405020304" pitchFamily="18" charset="0"/>
                <a:cs typeface="Times New Roman" panose="02020603050405020304" pitchFamily="18" charset="0"/>
              </a:rPr>
              <a:t> </a:t>
            </a:r>
          </a:p>
          <a:p>
            <a:pPr marL="0" indent="0" algn="just">
              <a:buNone/>
            </a:pPr>
            <a:r>
              <a:rPr lang="en-US" sz="1800" b="1" dirty="0">
                <a:latin typeface="Times New Roman" panose="02020603050405020304" pitchFamily="18" charset="0"/>
                <a:cs typeface="Times New Roman" panose="02020603050405020304" pitchFamily="18" charset="0"/>
              </a:rPr>
              <a:t>Example2:</a:t>
            </a:r>
            <a:r>
              <a:rPr lang="en-US" sz="1800" dirty="0">
                <a:latin typeface="Times New Roman" panose="02020603050405020304" pitchFamily="18" charset="0"/>
                <a:cs typeface="Times New Roman" panose="02020603050405020304" pitchFamily="18" charset="0"/>
              </a:rPr>
              <a:t> Consider the relation R on A = {4, 5, 6, 7} defined by</a:t>
            </a:r>
          </a:p>
          <a:p>
            <a:pPr marL="0" indent="0" algn="just">
              <a:buNone/>
            </a:pPr>
            <a:r>
              <a:rPr lang="pt-BR" sz="1800" dirty="0">
                <a:latin typeface="Times New Roman" panose="02020603050405020304" pitchFamily="18" charset="0"/>
                <a:cs typeface="Times New Roman" panose="02020603050405020304" pitchFamily="18" charset="0"/>
              </a:rPr>
              <a:t>	    R = {(4, 5), (5, 5), (5, 6), (6, 7), (7, 4), (7, 7)}</a:t>
            </a:r>
          </a:p>
          <a:p>
            <a:pPr marL="0" indent="0" algn="just">
              <a:buNone/>
            </a:pPr>
            <a:r>
              <a:rPr lang="en-US" sz="1800" dirty="0">
                <a:latin typeface="Times New Roman" panose="02020603050405020304" pitchFamily="18" charset="0"/>
                <a:cs typeface="Times New Roman" panose="02020603050405020304" pitchFamily="18" charset="0"/>
              </a:rPr>
              <a:t>	    Find the symmetric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smallest relation containing R having the symmetric property is R ∪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,i.e.</a:t>
            </a:r>
            <a:r>
              <a:rPr lang="en-US" sz="1800" dirty="0">
                <a:solidFill>
                  <a:srgbClr val="000000"/>
                </a:solidFill>
                <a:latin typeface="Times New Roman" panose="02020603050405020304" pitchFamily="18" charset="0"/>
                <a:cs typeface="Times New Roman" panose="02020603050405020304" pitchFamily="18" charset="0"/>
              </a:rPr>
              <a:t> </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S</a:t>
            </a:r>
            <a:r>
              <a:rPr lang="en-US" altLang="en-US" sz="1800" dirty="0">
                <a:solidFill>
                  <a:srgbClr val="000000"/>
                </a:solidFill>
                <a:latin typeface="Times New Roman" panose="02020603050405020304" pitchFamily="18" charset="0"/>
                <a:cs typeface="Times New Roman" panose="02020603050405020304" pitchFamily="18" charset="0"/>
              </a:rPr>
              <a:t> = R ∪ 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{(4, 5), (5, 4), (5, 5), (5, 6), (6, 5), (6, 7), (7, 6), (7, 4), (4, 7), (7, 7)}.</a:t>
            </a:r>
            <a:r>
              <a:rPr lang="en-US" alt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2F0605-6891-4230-A0F3-6A12C27CC94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69</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7459"/>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64A8E91-8D12-4B0E-839B-14870358658C}" type="datetime1">
              <a:rPr lang="en-US" smtClean="0">
                <a:solidFill>
                  <a:schemeClr val="tx1"/>
                </a:solidFill>
              </a:rPr>
              <a:t>8/31/2021</a:t>
            </a:fld>
            <a:endParaRPr lang="en-US" dirty="0">
              <a:solidFill>
                <a:schemeClr val="tx1"/>
              </a:solidFill>
            </a:endParaRPr>
          </a:p>
        </p:txBody>
      </p:sp>
      <p:sp>
        <p:nvSpPr>
          <p:cNvPr id="20483" name="Slide Number Placeholder 5"/>
          <p:cNvSpPr>
            <a:spLocks noGrp="1"/>
          </p:cNvSpPr>
          <p:nvPr>
            <p:ph type="sldNum" sz="quarter" idx="12"/>
          </p:nvPr>
        </p:nvSpPr>
        <p:spPr bwMode="auto">
          <a:noFill/>
          <a:ln>
            <a:miter lim="800000"/>
            <a:headEnd/>
            <a:tailEnd/>
          </a:ln>
        </p:spPr>
        <p:txBody>
          <a:bodyPr/>
          <a:lstStyle/>
          <a:p>
            <a:fld id="{80A62828-B66C-43B6-AE05-001593E901A7}" type="slidenum">
              <a:rPr lang="en-US" smtClean="0">
                <a:solidFill>
                  <a:schemeClr val="tx1"/>
                </a:solidFill>
                <a:cs typeface="Arial" charset="0"/>
              </a:rPr>
              <a:pPr/>
              <a:t>7</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pic>
        <p:nvPicPr>
          <p:cNvPr id="20485" name="Picture 2" descr="E:\NIET\Project\xLogo11.png.pagespeed.ic.pydHLuCQEZ.png"/>
          <p:cNvPicPr>
            <a:picLocks noChangeAspect="1" noChangeArrowheads="1"/>
          </p:cNvPicPr>
          <p:nvPr/>
        </p:nvPicPr>
        <p:blipFill>
          <a:blip r:embed="rId2" cstate="print"/>
          <a:srcRect/>
          <a:stretch>
            <a:fillRect/>
          </a:stretch>
        </p:blipFill>
        <p:spPr bwMode="auto">
          <a:xfrm>
            <a:off x="0" y="1"/>
            <a:ext cx="1085850" cy="613172"/>
          </a:xfrm>
          <a:prstGeom prst="rect">
            <a:avLst/>
          </a:prstGeom>
          <a:noFill/>
          <a:ln w="9525">
            <a:noFill/>
            <a:miter lim="800000"/>
            <a:headEnd/>
            <a:tailEnd/>
          </a:ln>
        </p:spPr>
      </p:pic>
      <p:sp>
        <p:nvSpPr>
          <p:cNvPr id="20486" name="Footer Placeholder 12"/>
          <p:cNvSpPr>
            <a:spLocks noGrp="1"/>
          </p:cNvSpPr>
          <p:nvPr>
            <p:ph type="ftr" sz="quarter" idx="11"/>
          </p:nvPr>
        </p:nvSpPr>
        <p:spPr bwMode="auto">
          <a:xfrm>
            <a:off x="2857500" y="4755357"/>
            <a:ext cx="440055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
        <p:nvSpPr>
          <p:cNvPr id="10" name="Content Placeholder 9"/>
          <p:cNvSpPr>
            <a:spLocks noGrp="1"/>
          </p:cNvSpPr>
          <p:nvPr>
            <p:ph idx="1"/>
          </p:nvPr>
        </p:nvSpPr>
        <p:spPr>
          <a:xfrm>
            <a:off x="1089422" y="535781"/>
            <a:ext cx="7500938" cy="3788569"/>
          </a:xfrm>
        </p:spPr>
        <p:txBody>
          <a:bodyPr>
            <a:normAutofit/>
          </a:bodyPr>
          <a:lstStyle/>
          <a:p>
            <a:pPr>
              <a:buFont typeface="Arial" charset="0"/>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 </a:t>
            </a:r>
            <a:r>
              <a:rPr lang="en-US" sz="1600" b="1" dirty="0">
                <a:latin typeface="+mj-lt"/>
                <a:cs typeface="Times New Roman" pitchFamily="18" charset="0"/>
              </a:rPr>
              <a:t>UNIT-III </a:t>
            </a:r>
            <a:r>
              <a:rPr lang="en-US" sz="1600" b="1" dirty="0">
                <a:latin typeface="+mj-lt"/>
              </a:rPr>
              <a:t>Lattices and Boolean Algebra </a:t>
            </a:r>
            <a:endParaRPr lang="en-US" sz="1600" b="1" dirty="0">
              <a:latin typeface="+mj-lt"/>
              <a:cs typeface="Times New Roman" pitchFamily="18" charset="0"/>
            </a:endParaRPr>
          </a:p>
          <a:p>
            <a:pPr algn="just">
              <a:buNone/>
            </a:pPr>
            <a:r>
              <a:rPr lang="en-US" sz="1600" b="1" dirty="0">
                <a:latin typeface="Times New Roman" pitchFamily="18" charset="0"/>
                <a:cs typeface="Times New Roman" pitchFamily="18" charset="0"/>
              </a:rPr>
              <a:t>      </a:t>
            </a:r>
            <a:r>
              <a:rPr lang="en-US" sz="1600" b="1" dirty="0">
                <a:latin typeface="+mj-lt"/>
              </a:rPr>
              <a:t>Ordered set</a:t>
            </a:r>
            <a:r>
              <a:rPr lang="en-US" sz="1600" dirty="0">
                <a:latin typeface="+mj-lt"/>
              </a:rPr>
              <a:t>, </a:t>
            </a:r>
            <a:r>
              <a:rPr lang="en-US" sz="1600" dirty="0" err="1">
                <a:latin typeface="+mj-lt"/>
              </a:rPr>
              <a:t>Posets</a:t>
            </a:r>
            <a:r>
              <a:rPr lang="en-US" sz="1600" dirty="0">
                <a:latin typeface="+mj-lt"/>
              </a:rPr>
              <a:t>, </a:t>
            </a:r>
            <a:r>
              <a:rPr lang="en-US" sz="1600" dirty="0" err="1">
                <a:latin typeface="+mj-lt"/>
              </a:rPr>
              <a:t>Hasse</a:t>
            </a:r>
            <a:r>
              <a:rPr lang="en-US" sz="1600" dirty="0">
                <a:latin typeface="+mj-lt"/>
              </a:rPr>
              <a:t> Diagram of partially ordered set, Lattices: Introduction, Isomorphic Ordered set, Well ordered set, Properties of Lattices, Bounded and Complemented Lattices, Distributive Lattices. Boolean Algebra: Introduction, Axioms and Theorems of Boolean Algebra, Algebraic Manipulation of Boolean Expressions, Simplification of Boolean Functions.</a:t>
            </a:r>
            <a:endParaRPr lang="en-US" sz="1600" b="1" dirty="0">
              <a:latin typeface="+mj-lt"/>
              <a:cs typeface="Times New Roman" pitchFamily="18" charset="0"/>
            </a:endParaRPr>
          </a:p>
          <a:p>
            <a:pPr algn="just">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UNIT-IV </a:t>
            </a:r>
            <a:r>
              <a:rPr lang="en-IN" sz="1600" b="1" dirty="0">
                <a:latin typeface="Times New Roman" pitchFamily="18" charset="0"/>
                <a:cs typeface="Times New Roman" pitchFamily="18" charset="0"/>
              </a:rPr>
              <a:t> </a:t>
            </a:r>
            <a:r>
              <a:rPr lang="en-US" sz="1600" b="1" dirty="0">
                <a:latin typeface="Times New Roman" pitchFamily="18" charset="0"/>
                <a:cs typeface="Times New Roman" pitchFamily="18" charset="0"/>
              </a:rPr>
              <a:t>Logics</a:t>
            </a:r>
          </a:p>
          <a:p>
            <a:pPr algn="just">
              <a:buFont typeface="Arial" charset="0"/>
              <a:buNone/>
            </a:pPr>
            <a:r>
              <a:rPr lang="en-US" sz="2000" b="1" dirty="0">
                <a:latin typeface="Times New Roman" pitchFamily="18" charset="0"/>
                <a:cs typeface="Times New Roman" pitchFamily="18" charset="0"/>
              </a:rPr>
              <a:t>	</a:t>
            </a:r>
            <a:r>
              <a:rPr lang="en-US" sz="1600" dirty="0">
                <a:latin typeface="+mj-lt"/>
              </a:rPr>
              <a:t> Introduction, Propositions and Compound Statements, Basic Logical Operations, Wellformed formula, Truth Tables, Tautology, Satisfiability, Contradiction, Algebra of Proposition, Theory of Inference</a:t>
            </a:r>
            <a:r>
              <a:rPr lang="en-US" dirty="0">
                <a:latin typeface="+mj-lt"/>
              </a:rPr>
              <a:t>. </a:t>
            </a:r>
            <a:endParaRPr lang="en-IN" sz="1600" dirty="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down)">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wipe(down)">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742952"/>
            <a:ext cx="7600950" cy="4000501"/>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(2)Transitive Closures:</a:t>
            </a:r>
            <a:r>
              <a:rPr lang="en-US" sz="1800" dirty="0">
                <a:latin typeface="Times New Roman" panose="02020603050405020304" pitchFamily="18" charset="0"/>
                <a:cs typeface="Times New Roman" panose="02020603050405020304" pitchFamily="18" charset="0"/>
              </a:rPr>
              <a:t> Consider a relation R on a set A. The transitive closure R of a relation R of a relation R is the smallest transitive relation containing R.</a:t>
            </a:r>
          </a:p>
          <a:p>
            <a:pPr marL="0" indent="0">
              <a:buNone/>
            </a:pPr>
            <a:r>
              <a:rPr lang="en-US" sz="1800" dirty="0">
                <a:latin typeface="Times New Roman" panose="02020603050405020304" pitchFamily="18" charset="0"/>
                <a:cs typeface="Times New Roman" panose="02020603050405020304" pitchFamily="18" charset="0"/>
              </a:rPr>
              <a:t>Recall that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R and R</a:t>
            </a:r>
            <a:r>
              <a:rPr lang="en-US" sz="1800" baseline="30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 R</a:t>
            </a:r>
            <a:r>
              <a:rPr lang="en-US" sz="1800" baseline="30000" dirty="0">
                <a:latin typeface="Times New Roman" panose="02020603050405020304" pitchFamily="18" charset="0"/>
                <a:cs typeface="Times New Roman" panose="02020603050405020304" pitchFamily="18" charset="0"/>
              </a:rPr>
              <a:t>n-1</a:t>
            </a:r>
            <a:r>
              <a:rPr lang="en-US" sz="1800" dirty="0">
                <a:latin typeface="Times New Roman" panose="02020603050405020304" pitchFamily="18" charset="0"/>
                <a:cs typeface="Times New Roman" panose="02020603050405020304" pitchFamily="18" charset="0"/>
              </a:rPr>
              <a:t> ◦ R. We define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following Theorem applies:</a:t>
            </a:r>
          </a:p>
          <a:p>
            <a:pPr marL="0" indent="0">
              <a:buNone/>
            </a:pPr>
            <a:r>
              <a:rPr lang="en-US" sz="1800" b="1" dirty="0">
                <a:latin typeface="Times New Roman" panose="02020603050405020304" pitchFamily="18" charset="0"/>
                <a:cs typeface="Times New Roman" panose="02020603050405020304" pitchFamily="18" charset="0"/>
              </a:rPr>
              <a:t>Theorem1:</a:t>
            </a:r>
            <a:r>
              <a:rPr lang="en-US" sz="1800" dirty="0">
                <a:latin typeface="Times New Roman" panose="02020603050405020304" pitchFamily="18" charset="0"/>
                <a:cs typeface="Times New Roman" panose="02020603050405020304" pitchFamily="18" charset="0"/>
              </a:rPr>
              <a:t> R</a:t>
            </a:r>
            <a:r>
              <a:rPr lang="en-US" sz="1800" baseline="300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is the transitive closure of R</a:t>
            </a:r>
          </a:p>
          <a:p>
            <a:pPr marL="0" indent="0">
              <a:buNone/>
            </a:pPr>
            <a:r>
              <a:rPr lang="en-US" sz="1800" dirty="0">
                <a:latin typeface="Times New Roman" panose="02020603050405020304" pitchFamily="18" charset="0"/>
                <a:cs typeface="Times New Roman" panose="02020603050405020304" pitchFamily="18" charset="0"/>
              </a:rPr>
              <a:t>	    Suppose A is a finite set with n elements. Then </a:t>
            </a: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a:t>
            </a:r>
            <a:r>
              <a:rPr lang="en-US" altLang="en-US" sz="1800" dirty="0">
                <a:solidFill>
                  <a:srgbClr val="000000"/>
                </a:solidFill>
                <a:latin typeface="Times New Roman" panose="02020603050405020304" pitchFamily="18" charset="0"/>
                <a:cs typeface="Times New Roman" panose="02020603050405020304" pitchFamily="18" charset="0"/>
              </a:rPr>
              <a:t> = R ∪R</a:t>
            </a:r>
            <a:r>
              <a:rPr lang="en-US" altLang="en-US" sz="1800" baseline="30000" dirty="0">
                <a:solidFill>
                  <a:srgbClr val="000000"/>
                </a:solidFill>
                <a:latin typeface="Times New Roman" panose="02020603050405020304" pitchFamily="18" charset="0"/>
                <a:cs typeface="Times New Roman" panose="02020603050405020304" pitchFamily="18" charset="0"/>
              </a:rPr>
              <a:t>2</a:t>
            </a:r>
            <a:r>
              <a:rPr lang="en-US" altLang="en-US" sz="1800" dirty="0">
                <a:solidFill>
                  <a:srgbClr val="000000"/>
                </a:solidFill>
                <a:latin typeface="Times New Roman" panose="02020603050405020304" pitchFamily="18" charset="0"/>
                <a:cs typeface="Times New Roman" panose="02020603050405020304" pitchFamily="18" charset="0"/>
              </a:rPr>
              <a:t> ∪.....∪ R</a:t>
            </a:r>
            <a:r>
              <a:rPr lang="en-US" altLang="en-US" sz="1800" baseline="30000" dirty="0">
                <a:solidFill>
                  <a:srgbClr val="000000"/>
                </a:solidFill>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Theorem 2:</a:t>
            </a:r>
            <a:r>
              <a:rPr lang="en-US" sz="1800" dirty="0">
                <a:latin typeface="Times New Roman" panose="02020603050405020304" pitchFamily="18" charset="0"/>
                <a:cs typeface="Times New Roman" panose="02020603050405020304" pitchFamily="18" charset="0"/>
              </a:rPr>
              <a:t> Let R be a relation on a set A with n elements. Then</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Transitive (R) = R ∪ R</a:t>
            </a:r>
            <a:r>
              <a:rPr lang="en-US" altLang="en-US" sz="1800" baseline="30000" dirty="0">
                <a:solidFill>
                  <a:srgbClr val="000000"/>
                </a:solidFill>
                <a:latin typeface="Times New Roman" panose="02020603050405020304" pitchFamily="18" charset="0"/>
                <a:cs typeface="Times New Roman" panose="02020603050405020304" pitchFamily="18" charset="0"/>
              </a:rPr>
              <a:t>2</a:t>
            </a:r>
            <a:r>
              <a:rPr lang="en-US" altLang="en-US" sz="1800" dirty="0">
                <a:solidFill>
                  <a:srgbClr val="000000"/>
                </a:solidFill>
                <a:latin typeface="Times New Roman" panose="02020603050405020304" pitchFamily="18" charset="0"/>
                <a:cs typeface="Times New Roman" panose="02020603050405020304" pitchFamily="18" charset="0"/>
              </a:rPr>
              <a:t>∪.....∪ R</a:t>
            </a:r>
            <a:r>
              <a:rPr lang="en-US" altLang="en-US" sz="1800" baseline="30000" dirty="0">
                <a:solidFill>
                  <a:srgbClr val="000000"/>
                </a:solidFill>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7D373B7F-8FC8-41FA-B19C-FAB92C13A1E5}"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70</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5362" name="Picture 2" descr="Closure Properties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38350"/>
            <a:ext cx="2466242"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086600" cy="3943351"/>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Example1:</a:t>
            </a:r>
            <a:r>
              <a:rPr lang="en-US" sz="1800" dirty="0">
                <a:latin typeface="Times New Roman" panose="02020603050405020304" pitchFamily="18" charset="0"/>
                <a:cs typeface="Times New Roman" panose="02020603050405020304" pitchFamily="18" charset="0"/>
              </a:rPr>
              <a:t> Consider the relation R = {(1, 2), (2, 3), (3, 3)} on A = {1, 2, 3}. Then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R = {(1, 3), (2, 3), (3, 3)} and R</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 {(1, 3), (2, 3), (3, 3)} Accordingly,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Transitive (R) = {(1, 2), (2, 3), (3, 3), (1, 3)}</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Example2:</a:t>
            </a:r>
            <a:r>
              <a:rPr lang="en-US" sz="1800" dirty="0">
                <a:latin typeface="Times New Roman" panose="02020603050405020304" pitchFamily="18" charset="0"/>
                <a:cs typeface="Times New Roman" panose="02020603050405020304" pitchFamily="18" charset="0"/>
              </a:rPr>
              <a:t> Let A = {4, 6, 8, 10} and R = {(4, 4), (4, 10), (6, 6), (6, 8), </a:t>
            </a:r>
          </a:p>
          <a:p>
            <a:pPr marL="0" indent="0" algn="just">
              <a:buNone/>
            </a:pPr>
            <a:r>
              <a:rPr lang="en-US" sz="1800" dirty="0">
                <a:latin typeface="Times New Roman" panose="02020603050405020304" pitchFamily="18" charset="0"/>
                <a:cs typeface="Times New Roman" panose="02020603050405020304" pitchFamily="18" charset="0"/>
              </a:rPr>
              <a:t>(8, 10)} is a relation on set A. Determine transitive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matrix of relation R is shown in fig:</a:t>
            </a:r>
          </a:p>
          <a:p>
            <a:pPr marL="0" indent="0" algn="just">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C9AEAE-AFF1-4D74-AB43-892F9DB071A8}"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2" descr="Closure Properties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028950"/>
            <a:ext cx="2206398" cy="171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315200" cy="421838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Now, find the powers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as in fig: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Hence, the transitive closure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is M</a:t>
            </a:r>
            <a:r>
              <a:rPr lang="en-US" sz="1600" baseline="-25000" dirty="0">
                <a:latin typeface="Times New Roman" panose="02020603050405020304" pitchFamily="18" charset="0"/>
                <a:cs typeface="Times New Roman" panose="02020603050405020304" pitchFamily="18" charset="0"/>
              </a:rPr>
              <a:t>R</a:t>
            </a:r>
            <a:r>
              <a:rPr lang="en-US" sz="1600" baseline="300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as shown in Fig (where M</a:t>
            </a:r>
            <a:r>
              <a:rPr lang="en-US" sz="1600" baseline="-25000" dirty="0">
                <a:latin typeface="Times New Roman" panose="02020603050405020304" pitchFamily="18" charset="0"/>
                <a:cs typeface="Times New Roman" panose="02020603050405020304" pitchFamily="18" charset="0"/>
              </a:rPr>
              <a:t>R</a:t>
            </a:r>
            <a:r>
              <a:rPr lang="en-US" sz="1600" baseline="300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is the </a:t>
            </a:r>
            <a:r>
              <a:rPr lang="en-US" sz="1600" dirty="0" err="1">
                <a:latin typeface="Times New Roman" panose="02020603050405020304" pitchFamily="18" charset="0"/>
                <a:cs typeface="Times New Roman" panose="02020603050405020304" pitchFamily="18" charset="0"/>
              </a:rPr>
              <a:t>ORing</a:t>
            </a:r>
            <a:r>
              <a:rPr lang="en-US" sz="1600" dirty="0">
                <a:latin typeface="Times New Roman" panose="02020603050405020304" pitchFamily="18" charset="0"/>
                <a:cs typeface="Times New Roman" panose="02020603050405020304" pitchFamily="18" charset="0"/>
              </a:rPr>
              <a:t> of a power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Thus</a:t>
            </a:r>
            <a:r>
              <a:rPr lang="en-IN" sz="1600" dirty="0">
                <a:latin typeface="Times New Roman" panose="02020603050405020304" pitchFamily="18" charset="0"/>
                <a:cs typeface="Times New Roman" panose="02020603050405020304" pitchFamily="18" charset="0"/>
              </a:rPr>
              <a:t>, R</a:t>
            </a:r>
            <a:r>
              <a:rPr lang="en-IN" sz="1600" baseline="30000"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 {(4, 4), (4, 10), (6, 8), (6, 6), (6, 10), (8, 10)}</a:t>
            </a:r>
            <a:endParaRPr lang="en-US" sz="16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8A27D2-5496-486D-8FC2-C73DF05C813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063491" y="7"/>
            <a:ext cx="8080513"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2363" y="7459"/>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stretch>
            <a:fillRect/>
          </a:stretch>
        </p:blipFill>
        <p:spPr>
          <a:xfrm>
            <a:off x="1531961" y="939011"/>
            <a:ext cx="6316221" cy="1480876"/>
          </a:xfrm>
          <a:prstGeom prst="rect">
            <a:avLst/>
          </a:prstGeom>
        </p:spPr>
      </p:pic>
      <p:pic>
        <p:nvPicPr>
          <p:cNvPr id="16390" name="Picture 6" descr="Closure Properties of Rel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257550"/>
            <a:ext cx="3048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6858000" cy="3787674"/>
          </a:xfrm>
        </p:spPr>
        <p:txBody>
          <a:bodyPr>
            <a:noAutofit/>
          </a:bodyPr>
          <a:lstStyle/>
          <a:p>
            <a:pPr marL="0" indent="0">
              <a:buNone/>
            </a:pPr>
            <a:r>
              <a:rPr lang="en-US" altLang="en-US" sz="1600" dirty="0">
                <a:latin typeface="Times New Roman" panose="02020603050405020304" pitchFamily="18" charset="0"/>
                <a:cs typeface="Times New Roman" panose="02020603050405020304" pitchFamily="18" charset="0"/>
              </a:rPr>
              <a:t>Consider the set of every person in the world</a:t>
            </a:r>
          </a:p>
          <a:p>
            <a:pPr marL="0" indent="0">
              <a:buNone/>
            </a:pPr>
            <a:r>
              <a:rPr lang="en-US" altLang="en-US" sz="1600" dirty="0">
                <a:latin typeface="Times New Roman" panose="02020603050405020304" pitchFamily="18" charset="0"/>
                <a:cs typeface="Times New Roman" panose="02020603050405020304" pitchFamily="18" charset="0"/>
              </a:rPr>
              <a:t>Now consider a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relation such that (</a:t>
            </a:r>
            <a:r>
              <a:rPr lang="en-US" altLang="en-US" sz="1600" dirty="0" err="1">
                <a:latin typeface="Times New Roman" panose="02020603050405020304" pitchFamily="18" charset="0"/>
                <a:cs typeface="Times New Roman" panose="02020603050405020304" pitchFamily="18" charset="0"/>
              </a:rPr>
              <a:t>a,b</a:t>
            </a:r>
            <a:r>
              <a:rPr lang="en-US" altLang="en-US" sz="1600" dirty="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6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if a and b are siblings.</a:t>
            </a:r>
          </a:p>
          <a:p>
            <a:pPr marL="0" indent="0">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Clearly this relation is</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Reflexive</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Symmetric, and</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Such as relation is called an </a:t>
            </a:r>
            <a:r>
              <a:rPr lang="en-US" altLang="en-US" sz="1600" u="sng" dirty="0">
                <a:latin typeface="Times New Roman" panose="02020603050405020304" pitchFamily="18" charset="0"/>
                <a:cs typeface="Times New Roman" panose="02020603050405020304" pitchFamily="18" charset="0"/>
                <a:sym typeface="Symbol" panose="05050102010706020507" pitchFamily="18" charset="2"/>
              </a:rPr>
              <a:t>equivalence relation.</a:t>
            </a:r>
          </a:p>
          <a:p>
            <a:pPr marL="0" indent="0">
              <a:buNone/>
            </a:pPr>
            <a:endParaRPr lang="en-US" altLang="en-US" sz="1600" u="sng"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Definition</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A relation on a set A is an equivalence relation if it is reflexive, symmetric, and transitive</a:t>
            </a:r>
          </a:p>
          <a:p>
            <a:pPr marL="0" indent="0">
              <a:buNone/>
            </a:pPr>
            <a:r>
              <a:rPr lang="en-US" altLang="en-US" sz="1600" b="1" dirty="0">
                <a:latin typeface="Times New Roman" panose="02020603050405020304" pitchFamily="18" charset="0"/>
                <a:cs typeface="Times New Roman" panose="02020603050405020304" pitchFamily="18" charset="0"/>
              </a:rPr>
              <a:t>Example</a:t>
            </a:r>
            <a:r>
              <a:rPr lang="en-US" altLang="en-US" sz="1600" dirty="0">
                <a:latin typeface="Times New Roman" panose="02020603050405020304" pitchFamily="18" charset="0"/>
                <a:cs typeface="Times New Roman" panose="02020603050405020304" pitchFamily="18" charset="0"/>
              </a:rPr>
              <a:t>: Let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a,b</a:t>
            </a:r>
            <a:r>
              <a:rPr lang="en-US" altLang="en-US" sz="1600" dirty="0">
                <a:latin typeface="Times New Roman" panose="02020603050405020304" pitchFamily="18" charset="0"/>
                <a:cs typeface="Times New Roman" panose="02020603050405020304" pitchFamily="18" charset="0"/>
              </a:rPr>
              <a:t>) | </a:t>
            </a:r>
            <a:r>
              <a:rPr lang="en-US" altLang="en-US" sz="1600" dirty="0" err="1">
                <a:latin typeface="Times New Roman" panose="02020603050405020304" pitchFamily="18" charset="0"/>
                <a:cs typeface="Times New Roman" panose="02020603050405020304" pitchFamily="18" charset="0"/>
              </a:rPr>
              <a:t>a,b</a:t>
            </a:r>
            <a:r>
              <a:rPr lang="en-US" altLang="en-US" sz="1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1600"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1600" dirty="0">
                <a:latin typeface="Times New Roman" panose="02020603050405020304" pitchFamily="18" charset="0"/>
                <a:cs typeface="Times New Roman" panose="02020603050405020304" pitchFamily="18" charset="0"/>
              </a:rPr>
              <a:t> and </a:t>
            </a:r>
            <a:r>
              <a:rPr lang="en-US" altLang="en-US" sz="1600" dirty="0" err="1">
                <a:latin typeface="Times New Roman" panose="02020603050405020304" pitchFamily="18" charset="0"/>
                <a:cs typeface="Times New Roman" panose="02020603050405020304" pitchFamily="18" charset="0"/>
              </a:rPr>
              <a:t>a</a:t>
            </a:r>
            <a:r>
              <a:rPr lang="en-US" altLang="en-US" sz="1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1600" dirty="0" err="1">
                <a:latin typeface="Times New Roman" panose="02020603050405020304" pitchFamily="18" charset="0"/>
                <a:cs typeface="Times New Roman" panose="02020603050405020304" pitchFamily="18" charset="0"/>
              </a:rPr>
              <a:t>b</a:t>
            </a:r>
            <a:r>
              <a:rPr lang="en-US" altLang="en-US" sz="16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reflexive?</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it transitive?</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it symmetric?</a:t>
            </a:r>
          </a:p>
          <a:p>
            <a:pPr marL="0" indent="0">
              <a:buNone/>
            </a:pPr>
            <a:endParaRPr lang="en-US" alt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33C197A-034D-4A50-AB95-AF0BACE7734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en-US" sz="2400" dirty="0">
                <a:latin typeface="Times New Roman" panose="02020603050405020304" pitchFamily="18" charset="0"/>
                <a:cs typeface="Times New Roman" panose="02020603050405020304" pitchFamily="18" charset="0"/>
              </a:rPr>
              <a:t>Equivalence Relation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48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bwMode="auto">
          <a:xfrm>
            <a:off x="4038600" y="3790950"/>
            <a:ext cx="2800350" cy="514350"/>
          </a:xfrm>
          <a:prstGeom prst="rect">
            <a:avLst/>
          </a:prstGeom>
          <a:noFill/>
          <a:ln w="9525">
            <a:noFill/>
            <a:miter lim="800000"/>
            <a:headEnd/>
            <a:tailEnd/>
          </a:ln>
        </p:spPr>
        <p:txBody>
          <a:bodyPr lIns="68580" tIns="34290" rIns="68580" bIns="34290"/>
          <a:lstStyle/>
          <a:p>
            <a:pPr eaLnBrk="0" hangingPunct="0">
              <a:spcBef>
                <a:spcPct val="20000"/>
              </a:spcBef>
              <a:defRPr/>
            </a:pPr>
            <a:r>
              <a:rPr lang="en-US" dirty="0">
                <a:latin typeface="Times New Roman" panose="02020603050405020304" pitchFamily="18" charset="0"/>
                <a:cs typeface="Times New Roman" panose="02020603050405020304" pitchFamily="18" charset="0"/>
              </a:rPr>
              <a:t>No, it is not.  4 is related to 5 (4</a:t>
            </a:r>
            <a:r>
              <a:rPr lang="en-US" dirty="0">
                <a:latin typeface="Times New Roman" panose="02020603050405020304" pitchFamily="18" charset="0"/>
                <a:cs typeface="Times New Roman" panose="02020603050405020304" pitchFamily="18" charset="0"/>
                <a:sym typeface="Symbol"/>
              </a:rPr>
              <a:t>  5) but 5 is not related to 4 </a:t>
            </a:r>
            <a:endParaRPr lang="en-US"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bwMode="auto">
          <a:xfrm>
            <a:off x="3962400" y="4248150"/>
            <a:ext cx="3257550" cy="400050"/>
          </a:xfrm>
          <a:prstGeom prst="rect">
            <a:avLst/>
          </a:prstGeom>
          <a:noFill/>
          <a:ln w="9525">
            <a:noFill/>
            <a:miter lim="800000"/>
            <a:headEnd/>
            <a:tailEnd/>
          </a:ln>
        </p:spPr>
        <p:txBody>
          <a:bodyPr lIns="68580" tIns="34290" rIns="68580" bIns="34290"/>
          <a:lstStyle/>
          <a:p>
            <a:pPr eaLnBrk="0" hangingPunct="0">
              <a:spcBef>
                <a:spcPct val="20000"/>
              </a:spcBef>
              <a:defRPr/>
            </a:pPr>
            <a:r>
              <a:rPr lang="en-US" dirty="0">
                <a:latin typeface="Times New Roman" panose="02020603050405020304" pitchFamily="18" charset="0"/>
                <a:cs typeface="Times New Roman" panose="02020603050405020304" pitchFamily="18" charset="0"/>
              </a:rPr>
              <a:t>Thus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is </a:t>
            </a:r>
            <a:r>
              <a:rPr lang="en-US" u="sng" dirty="0">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an equivalence relation</a:t>
            </a:r>
          </a:p>
        </p:txBody>
      </p:sp>
    </p:spTree>
    <p:extLst>
      <p:ext uri="{BB962C8B-B14F-4D97-AF65-F5344CB8AC3E}">
        <p14:creationId xmlns:p14="http://schemas.microsoft.com/office/powerpoint/2010/main" val="31907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1085850" y="628650"/>
            <a:ext cx="7315200" cy="3794523"/>
          </a:xfrm>
        </p:spPr>
        <p:txBody>
          <a:bodyPr>
            <a:normAutofit/>
          </a:bodyPr>
          <a:lstStyle/>
          <a:p>
            <a:pPr marL="0" indent="0">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0" indent="0">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The student will be able to: </a:t>
            </a:r>
          </a:p>
          <a:p>
            <a:pPr marL="0" indent="0">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the composition of logarithms and the floor or ceiling functions to solve problems. </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give complete or partial arrow diagrams for iterated functions. </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algebraic methods to locate all cycles of length 1 and length 2 for given functions.</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that a given sequence eventually reaches one of several cycles. </a:t>
            </a:r>
          </a:p>
        </p:txBody>
      </p:sp>
      <p:sp>
        <p:nvSpPr>
          <p:cNvPr id="6656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11E9395-95CB-4A0B-83DD-52DF01E19867}" type="datetime1">
              <a:rPr lang="en-US" altLang="en-US" sz="900" smtClean="0">
                <a:solidFill>
                  <a:srgbClr val="898989"/>
                </a:solidFill>
              </a:rPr>
              <a:t>8/31/2021</a:t>
            </a:fld>
            <a:endParaRPr lang="en-US" altLang="en-US" sz="900" dirty="0">
              <a:solidFill>
                <a:srgbClr val="898989"/>
              </a:solidFill>
            </a:endParaRP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6927B9E-1374-4DCC-9ADD-BB3291025C54}" type="slidenum">
              <a:rPr lang="en-US" altLang="en-US" sz="900">
                <a:solidFill>
                  <a:srgbClr val="898989"/>
                </a:solidFill>
              </a:rPr>
              <a:pPr>
                <a:spcBef>
                  <a:spcPct val="0"/>
                </a:spcBef>
                <a:buFontTx/>
                <a:buNone/>
              </a:pPr>
              <a:t>74</a:t>
            </a:fld>
            <a:endParaRPr lang="en-US" altLang="en-US" sz="900" dirty="0">
              <a:solidFill>
                <a:srgbClr val="898989"/>
              </a:solidFill>
            </a:endParaRPr>
          </a:p>
        </p:txBody>
      </p:sp>
      <p:sp>
        <p:nvSpPr>
          <p:cNvPr id="7" name="Title 1">
            <a:extLst>
              <a:ext uri="{FF2B5EF4-FFF2-40B4-BE49-F238E27FC236}">
                <a16:creationId xmlns:a16="http://schemas.microsoft.com/office/drawing/2014/main" id="{190E1C32-AE3E-4A6F-A67B-4EFEDBD92EA3}"/>
              </a:ext>
            </a:extLst>
          </p:cNvPr>
          <p:cNvSpPr txBox="1">
            <a:spLocks/>
          </p:cNvSpPr>
          <p:nvPr/>
        </p:nvSpPr>
        <p:spPr bwMode="auto">
          <a:xfrm>
            <a:off x="1085850" y="0"/>
            <a:ext cx="805815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mj-lt"/>
                <a:cs typeface="Arial" pitchFamily="34" charset="0"/>
              </a:rPr>
              <a:t>Topic Objective: </a:t>
            </a:r>
            <a:r>
              <a:rPr lang="en-US" sz="2400" dirty="0">
                <a:solidFill>
                  <a:schemeClr val="dk1"/>
                </a:solidFill>
                <a:latin typeface="+mj-lt"/>
                <a:cs typeface="Times New Roman" panose="02020603050405020304" pitchFamily="18" charset="0"/>
              </a:rPr>
              <a:t>Function (CO1)</a:t>
            </a:r>
          </a:p>
        </p:txBody>
      </p:sp>
      <p:pic>
        <p:nvPicPr>
          <p:cNvPr id="665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1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pRg st="1" end="1"/>
                                            </p:txEl>
                                          </p:spTgt>
                                        </p:tgtEl>
                                        <p:attrNameLst>
                                          <p:attrName>style.visibility</p:attrName>
                                        </p:attrNameLst>
                                      </p:cBhvr>
                                      <p:to>
                                        <p:strVal val="visible"/>
                                      </p:to>
                                    </p:set>
                                    <p:anim calcmode="lin" valueType="num">
                                      <p:cBhvr additive="base">
                                        <p:cTn id="7"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anim calcmode="lin" valueType="num">
                                      <p:cBhvr additive="base">
                                        <p:cTn id="11"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anim calcmode="lin" valueType="num">
                                      <p:cBhvr additive="base">
                                        <p:cTn id="15"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anim calcmode="lin" valueType="num">
                                      <p:cBhvr additive="base">
                                        <p:cTn id="19"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562">
                                            <p:txEl>
                                              <p:pRg st="6" end="6"/>
                                            </p:txEl>
                                          </p:spTgt>
                                        </p:tgtEl>
                                        <p:attrNameLst>
                                          <p:attrName>style.visibility</p:attrName>
                                        </p:attrNameLst>
                                      </p:cBhvr>
                                      <p:to>
                                        <p:strVal val="visible"/>
                                      </p:to>
                                    </p:set>
                                    <p:anim calcmode="lin" valueType="num">
                                      <p:cBhvr additive="base">
                                        <p:cTn id="23" dur="500" fill="hold"/>
                                        <p:tgtEl>
                                          <p:spTgt spid="6656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257300" y="571500"/>
            <a:ext cx="7143750" cy="3429000"/>
          </a:xfrm>
        </p:spPr>
        <p:txBody>
          <a:bodyPr>
            <a:normAutofit/>
          </a:bodyPr>
          <a:lstStyle/>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Set Theory &amp; Relations</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eaLnBrk="1" hangingPunct="1"/>
            <a:endParaRPr lang="en-US" altLang="en-US" sz="1800" dirty="0">
              <a:latin typeface="Times New Roman" panose="02020603050405020304" pitchFamily="18" charset="0"/>
              <a:cs typeface="Times New Roman" panose="02020603050405020304" pitchFamily="18" charset="0"/>
            </a:endParaRPr>
          </a:p>
          <a:p>
            <a:pPr marL="0" indent="0" algn="just">
              <a:buNone/>
            </a:pPr>
            <a:endParaRPr lang="en-US" altLang="en-US" sz="1800" b="1"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algn="just">
              <a:spcBef>
                <a:spcPct val="0"/>
              </a:spcBef>
            </a:pPr>
            <a:r>
              <a:rPr lang="en-US" altLang="en-US" sz="1800" dirty="0">
                <a:latin typeface="Times New Roman" panose="02020603050405020304" pitchFamily="18" charset="0"/>
                <a:cs typeface="Times New Roman" panose="02020603050405020304" pitchFamily="18" charset="0"/>
              </a:rPr>
              <a:t>To develop the logical thinking by using Sets and Relations</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concepts and use in upcoming topic. i.e. Functions.</a:t>
            </a:r>
            <a:endParaRPr lang="en-US" alt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9399B687-0B84-4861-B4C5-80109A4FC754}" type="datetime1">
              <a:rPr lang="en-US" smtClean="0"/>
              <a:t>8/31/2021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75</a:t>
            </a:fld>
            <a:endParaRPr lang="en-US" altLang="en-US" sz="900" dirty="0">
              <a:solidFill>
                <a:srgbClr val="898989"/>
              </a:solidFill>
            </a:endParaRPr>
          </a:p>
        </p:txBody>
      </p:sp>
      <p:sp>
        <p:nvSpPr>
          <p:cNvPr id="7"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a:t>
            </a:r>
            <a:r>
              <a:rPr lang="en-US" sz="2400" dirty="0">
                <a:cs typeface="Arial" pitchFamily="34" charset="0"/>
              </a:rPr>
              <a:t> </a:t>
            </a:r>
            <a:r>
              <a:rPr lang="en-US" sz="2400" dirty="0">
                <a:latin typeface="Times New Roman" panose="02020603050405020304" pitchFamily="18" charset="0"/>
                <a:cs typeface="Times New Roman" panose="02020603050405020304" pitchFamily="18" charset="0"/>
              </a:rPr>
              <a:t>Prerequisite &amp; </a:t>
            </a:r>
            <a:r>
              <a:rPr lang="en-US" altLang="en-US" sz="2400" dirty="0">
                <a:latin typeface="Times New Roman" panose="02020603050405020304" pitchFamily="18" charset="0"/>
                <a:cs typeface="Times New Roman" panose="02020603050405020304" pitchFamily="18" charset="0"/>
              </a:rPr>
              <a:t>Recap</a:t>
            </a:r>
            <a:r>
              <a:rPr lang="en-IN" sz="2400" dirty="0">
                <a:latin typeface="Times New Roman" panose="02020603050405020304" pitchFamily="18" charset="0"/>
                <a:cs typeface="Times New Roman" panose="02020603050405020304" pitchFamily="18" charset="0"/>
              </a:rPr>
              <a:t> (CO1)</a:t>
            </a:r>
            <a:r>
              <a:rPr lang="en-US" sz="2400" dirty="0">
                <a:solidFill>
                  <a:schemeClr val="tx1"/>
                </a:solidFill>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914650" y="4812512"/>
            <a:ext cx="3771900" cy="273844"/>
          </a:xfrm>
        </p:spPr>
        <p:txBody>
          <a:bodyPr/>
          <a:lstStyle/>
          <a:p>
            <a:pPr>
              <a:defRPr/>
            </a:pPr>
            <a:r>
              <a:rPr lang="en-US">
                <a:solidFill>
                  <a:schemeClr val="tx1"/>
                </a:solidFill>
                <a:latin typeface="+mj-lt"/>
                <a:cs typeface="Times New Roman" panose="02020603050405020304" pitchFamily="18" charset="0"/>
              </a:rPr>
              <a:t>Garima Jain         Discrete Structures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489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anim calcmode="lin" valueType="num">
                                      <p:cBhvr additive="base">
                                        <p:cTn id="1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 calcmode="lin" valueType="num">
                                      <p:cBhvr additive="base">
                                        <p:cTn id="25"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258050" cy="348615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Function</a:t>
            </a:r>
            <a:r>
              <a:rPr lang="en-US" sz="1800" dirty="0">
                <a:latin typeface="Times New Roman" panose="02020603050405020304" pitchFamily="18" charset="0"/>
                <a:cs typeface="Times New Roman" panose="02020603050405020304" pitchFamily="18" charset="0"/>
              </a:rPr>
              <a:t> assigns to each element of a set, exactly one element of a related set. </a:t>
            </a:r>
            <a:r>
              <a:rPr lang="en-US" sz="1800" b="1" dirty="0">
                <a:latin typeface="Times New Roman" panose="02020603050405020304" pitchFamily="18" charset="0"/>
                <a:cs typeface="Times New Roman" panose="02020603050405020304" pitchFamily="18" charset="0"/>
              </a:rPr>
              <a:t>Functions</a:t>
            </a:r>
            <a:r>
              <a:rPr lang="en-US" sz="1800" dirty="0">
                <a:latin typeface="Times New Roman" panose="02020603050405020304" pitchFamily="18" charset="0"/>
                <a:cs typeface="Times New Roman" panose="02020603050405020304" pitchFamily="18" charset="0"/>
              </a:rPr>
              <a:t> find their </a:t>
            </a:r>
            <a:r>
              <a:rPr lang="en-US" sz="1800" b="1" dirty="0">
                <a:latin typeface="Times New Roman" panose="02020603050405020304" pitchFamily="18" charset="0"/>
                <a:cs typeface="Times New Roman" panose="02020603050405020304" pitchFamily="18" charset="0"/>
              </a:rPr>
              <a:t>application</a:t>
            </a:r>
            <a:r>
              <a:rPr lang="en-US" sz="1800" dirty="0">
                <a:latin typeface="Times New Roman" panose="02020603050405020304" pitchFamily="18" charset="0"/>
                <a:cs typeface="Times New Roman" panose="02020603050405020304" pitchFamily="18" charset="0"/>
              </a:rPr>
              <a:t> in various fields like representation of the computational complexity of algorithms, counting objects, study of sequences and strings, to name a few. </a:t>
            </a:r>
          </a:p>
          <a:p>
            <a:pPr marL="0" indent="0" algn="just">
              <a:buNone/>
            </a:pPr>
            <a:r>
              <a:rPr lang="en-US" sz="1800" dirty="0">
                <a:latin typeface="Times New Roman" panose="02020603050405020304" pitchFamily="18" charset="0"/>
                <a:cs typeface="Times New Roman" panose="02020603050405020304" pitchFamily="18" charset="0"/>
              </a:rPr>
              <a:t>It is a mapping in which every element of set A is uniquely associated at the element with set B. The set of A is called Domain of a function and set of B is called Co domain.</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Domain of a Function:</a:t>
            </a:r>
            <a:r>
              <a:rPr lang="en-US" sz="1800" dirty="0">
                <a:latin typeface="Times New Roman" panose="02020603050405020304" pitchFamily="18" charset="0"/>
                <a:cs typeface="Times New Roman" panose="02020603050405020304" pitchFamily="18" charset="0"/>
              </a:rPr>
              <a:t> Let f be a function from P to Q. </a:t>
            </a:r>
          </a:p>
          <a:p>
            <a:pPr marL="0" indent="0" algn="just">
              <a:buNone/>
            </a:pPr>
            <a:r>
              <a:rPr lang="en-US" sz="1800" dirty="0">
                <a:latin typeface="Times New Roman" panose="02020603050405020304" pitchFamily="18" charset="0"/>
                <a:cs typeface="Times New Roman" panose="02020603050405020304" pitchFamily="18" charset="0"/>
              </a:rPr>
              <a:t>The set P is called the domain of the function f.</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Co-Domain of a Function:</a:t>
            </a:r>
            <a:r>
              <a:rPr lang="en-US" sz="1800" dirty="0">
                <a:latin typeface="Times New Roman" panose="02020603050405020304" pitchFamily="18" charset="0"/>
                <a:cs typeface="Times New Roman" panose="02020603050405020304" pitchFamily="18" charset="0"/>
              </a:rPr>
              <a:t> Let f be a function from P to Q. </a:t>
            </a:r>
          </a:p>
          <a:p>
            <a:pPr marL="0" indent="0" algn="just">
              <a:buNone/>
            </a:pPr>
            <a:r>
              <a:rPr lang="en-US" sz="1800" dirty="0">
                <a:latin typeface="Times New Roman" panose="02020603050405020304" pitchFamily="18" charset="0"/>
                <a:cs typeface="Times New Roman" panose="02020603050405020304" pitchFamily="18" charset="0"/>
              </a:rPr>
              <a:t>The set Q is called Co-domain of the function f.</a:t>
            </a:r>
          </a:p>
        </p:txBody>
      </p:sp>
      <p:sp>
        <p:nvSpPr>
          <p:cNvPr id="4" name="Date Placeholder 3"/>
          <p:cNvSpPr>
            <a:spLocks noGrp="1"/>
          </p:cNvSpPr>
          <p:nvPr>
            <p:ph type="dt" sz="half" idx="10"/>
          </p:nvPr>
        </p:nvSpPr>
        <p:spPr/>
        <p:txBody>
          <a:bodyPr/>
          <a:lstStyle/>
          <a:p>
            <a:fld id="{04079B1D-BFE8-4057-B334-2F8AA8E0A66D}"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Functions</a:t>
            </a:r>
            <a:r>
              <a:rPr lang="en-IN" sz="2800" dirty="0">
                <a:latin typeface="Times New Roman" panose="02020603050405020304" pitchFamily="18" charset="0"/>
                <a:cs typeface="Times New Roman" panose="02020603050405020304" pitchFamily="18" charset="0"/>
              </a:rPr>
              <a:t>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45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42950"/>
            <a:ext cx="7200900" cy="4012407"/>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Range of a Function:</a:t>
            </a:r>
            <a:r>
              <a:rPr lang="en-US" sz="1800" dirty="0">
                <a:latin typeface="Times New Roman" panose="02020603050405020304" pitchFamily="18" charset="0"/>
                <a:cs typeface="Times New Roman" panose="02020603050405020304" pitchFamily="18" charset="0"/>
              </a:rPr>
              <a:t> The range of a function is the set of picture of its domain. In other words, we can say it is a subset of its co-domain. It is denoted as f (domain).</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If f: P → Q, then f (P) = {f(x): x ∈ P} = {y: y ∈ Q | ∃ x ∈ P, such that f (x) = y}.</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1940AA-F5DB-4BC4-9321-906A993835D3}"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Functions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2" descr="Functions">
            <a:extLst>
              <a:ext uri="{FF2B5EF4-FFF2-40B4-BE49-F238E27FC236}">
                <a16:creationId xmlns:a16="http://schemas.microsoft.com/office/drawing/2014/main" id="{521EC06F-5F4B-CD4C-906E-1A0B491373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343150"/>
            <a:ext cx="3020420" cy="214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184F30-E650-4426-9A60-8F13C4697E16}"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78</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rgbClr val="000000"/>
                </a:solidFill>
                <a:latin typeface="Times New Roman" panose="02020603050405020304" pitchFamily="18" charset="0"/>
                <a:cs typeface="Times New Roman" panose="02020603050405020304" pitchFamily="18" charset="0"/>
              </a:rPr>
              <a:t>Example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200150" y="1828802"/>
            <a:ext cx="914400" cy="284693"/>
          </a:xfrm>
          <a:prstGeom prst="rect">
            <a:avLst/>
          </a:prstGeom>
        </p:spPr>
        <p:txBody>
          <a:bodyPr wrap="square" lIns="68580" tIns="34290" rIns="68580" bIns="34290">
            <a:spAutoFit/>
          </a:bodyPr>
          <a:lstStyle/>
          <a:p>
            <a:r>
              <a:rPr lang="en-IN" b="1" dirty="0">
                <a:solidFill>
                  <a:srgbClr val="000000"/>
                </a:solidFill>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1219200" y="2190750"/>
            <a:ext cx="3629025"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Domain of function: {1, 2, 3, 4} </a:t>
            </a:r>
          </a:p>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Range of function: {a, b, c, d} </a:t>
            </a:r>
          </a:p>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Co-Domain of function: {a, b, c, d, e}</a:t>
            </a:r>
            <a:r>
              <a:rPr lang="en-US" altLang="en-US" sz="1800" dirty="0">
                <a:latin typeface="Times New Roman" panose="02020603050405020304" pitchFamily="18" charset="0"/>
                <a:cs typeface="Times New Roman" panose="02020603050405020304" pitchFamily="18" charset="0"/>
              </a:rPr>
              <a:t> </a:t>
            </a:r>
          </a:p>
        </p:txBody>
      </p:sp>
      <p:sp>
        <p:nvSpPr>
          <p:cNvPr id="11" name="Rectangle 10"/>
          <p:cNvSpPr/>
          <p:nvPr/>
        </p:nvSpPr>
        <p:spPr>
          <a:xfrm>
            <a:off x="1200150" y="734204"/>
            <a:ext cx="6457950" cy="1177245"/>
          </a:xfrm>
          <a:prstGeom prst="rect">
            <a:avLst/>
          </a:prstGeom>
        </p:spPr>
        <p:txBody>
          <a:bodyPr wrap="square" lIns="68580" tIns="34290" rIns="68580" bIns="34290">
            <a:spAutoFit/>
          </a:bodyPr>
          <a:lstStyle/>
          <a:p>
            <a:r>
              <a:rPr lang="en-US" sz="1800" b="1" dirty="0">
                <a:solidFill>
                  <a:srgbClr val="000000"/>
                </a:solidFill>
                <a:latin typeface="Times New Roman" panose="02020603050405020304" pitchFamily="18" charset="0"/>
                <a:cs typeface="Times New Roman" panose="02020603050405020304" pitchFamily="18" charset="0"/>
              </a:rPr>
              <a:t>Example:</a:t>
            </a:r>
            <a:r>
              <a:rPr lang="en-US" sz="1800" dirty="0">
                <a:solidFill>
                  <a:srgbClr val="000000"/>
                </a:solidFill>
                <a:latin typeface="Times New Roman" panose="02020603050405020304" pitchFamily="18" charset="0"/>
                <a:cs typeface="Times New Roman" panose="02020603050405020304" pitchFamily="18" charset="0"/>
              </a:rPr>
              <a:t> Find the Domain, Co-Domain, and Range of function.</a:t>
            </a:r>
          </a:p>
          <a:p>
            <a:r>
              <a:rPr lang="en-US" sz="1800" dirty="0">
                <a:latin typeface="Times New Roman" panose="02020603050405020304" pitchFamily="18" charset="0"/>
                <a:cs typeface="Times New Roman" panose="02020603050405020304" pitchFamily="18" charset="0"/>
              </a:rPr>
              <a:t>	    Let x = {1, 2, 3, 4}  </a:t>
            </a:r>
          </a:p>
          <a:p>
            <a:r>
              <a:rPr lang="en-US" sz="1800" dirty="0">
                <a:latin typeface="Times New Roman" panose="02020603050405020304" pitchFamily="18" charset="0"/>
                <a:cs typeface="Times New Roman" panose="02020603050405020304" pitchFamily="18" charset="0"/>
              </a:rPr>
              <a:t>      	    y = {a, b, c, d, e}  </a:t>
            </a:r>
          </a:p>
          <a:p>
            <a:r>
              <a:rPr lang="en-US" sz="1800" dirty="0">
                <a:latin typeface="Times New Roman" panose="02020603050405020304" pitchFamily="18" charset="0"/>
                <a:cs typeface="Times New Roman" panose="02020603050405020304" pitchFamily="18" charset="0"/>
              </a:rPr>
              <a:t>                  f = {(1, b), (2, a), (3, d), (4, c) </a:t>
            </a:r>
            <a:endParaRPr lang="en-IN" sz="1800" dirty="0">
              <a:latin typeface="Times New Roman" panose="02020603050405020304" pitchFamily="18" charset="0"/>
              <a:cs typeface="Times New Roman" panose="02020603050405020304" pitchFamily="18" charset="0"/>
            </a:endParaRPr>
          </a:p>
        </p:txBody>
      </p:sp>
      <p:pic>
        <p:nvPicPr>
          <p:cNvPr id="13" name="Picture 2" descr="Func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038350"/>
            <a:ext cx="2882357" cy="198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F43963-5346-49F5-8A77-788F5D259DA9}"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79</a:t>
            </a:fld>
            <a:endParaRPr lang="en-US">
              <a:solidFill>
                <a:schemeClr val="tx1"/>
              </a:solidFill>
            </a:endParaRPr>
          </a:p>
        </p:txBody>
      </p:sp>
      <p:sp>
        <p:nvSpPr>
          <p:cNvPr id="7" name="Title 1"/>
          <p:cNvSpPr txBox="1">
            <a:spLocks/>
          </p:cNvSpPr>
          <p:nvPr/>
        </p:nvSpPr>
        <p:spPr>
          <a:xfrm>
            <a:off x="1085850" y="9388"/>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85850" y="628650"/>
            <a:ext cx="7200900" cy="3534550"/>
          </a:xfrm>
        </p:spPr>
        <p:txBody>
          <a:bodyPr>
            <a:normAutofit/>
          </a:bodyPr>
          <a:lstStyle/>
          <a:p>
            <a:pPr algn="just"/>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a:t>
            </a:r>
            <a:r>
              <a:rPr lang="en-US" sz="1800" b="1" i="1" dirty="0">
                <a:latin typeface="Times New Roman" panose="02020603050405020304" pitchFamily="18" charset="0"/>
                <a:cs typeface="Times New Roman" panose="02020603050405020304" pitchFamily="18" charset="0"/>
              </a:rPr>
              <a:t>function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from set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set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denoted      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sym typeface="Wingdings" pitchFamily="2" charset="2"/>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is an assignment of each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to exactly one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We write</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b</a:t>
            </a:r>
            <a:r>
              <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if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is the unique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assigned to the element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buNone/>
            </a:pPr>
            <a:endPar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grpSp>
        <p:nvGrpSpPr>
          <p:cNvPr id="12" name="Group 11"/>
          <p:cNvGrpSpPr/>
          <p:nvPr/>
        </p:nvGrpSpPr>
        <p:grpSpPr>
          <a:xfrm>
            <a:off x="4504135" y="2000251"/>
            <a:ext cx="2485633" cy="2193727"/>
            <a:chOff x="5525023" y="3733800"/>
            <a:chExt cx="3314177" cy="2924969"/>
          </a:xfrm>
        </p:grpSpPr>
        <p:sp>
          <p:nvSpPr>
            <p:cNvPr id="13" name="TextBox 12"/>
            <p:cNvSpPr txBox="1"/>
            <p:nvPr/>
          </p:nvSpPr>
          <p:spPr>
            <a:xfrm>
              <a:off x="8458200" y="4114800"/>
              <a:ext cx="203200" cy="410369"/>
            </a:xfrm>
            <a:prstGeom prst="rect">
              <a:avLst/>
            </a:prstGeom>
            <a:noFill/>
          </p:spPr>
          <p:txBody>
            <a:bodyPr wrap="square" rtlCol="0">
              <a:spAutoFit/>
            </a:bodyPr>
            <a:lstStyle/>
            <a:p>
              <a:r>
                <a:rPr lang="en-US" dirty="0"/>
                <a:t>A</a:t>
              </a:r>
            </a:p>
          </p:txBody>
        </p:sp>
        <p:sp>
          <p:nvSpPr>
            <p:cNvPr id="14" name="TextBox 13"/>
            <p:cNvSpPr txBox="1"/>
            <p:nvPr/>
          </p:nvSpPr>
          <p:spPr>
            <a:xfrm>
              <a:off x="8458200" y="4648200"/>
              <a:ext cx="203200" cy="410369"/>
            </a:xfrm>
            <a:prstGeom prst="rect">
              <a:avLst/>
            </a:prstGeom>
            <a:noFill/>
          </p:spPr>
          <p:txBody>
            <a:bodyPr wrap="square" rtlCol="0">
              <a:spAutoFit/>
            </a:bodyPr>
            <a:lstStyle/>
            <a:p>
              <a:r>
                <a:rPr lang="en-US" dirty="0"/>
                <a:t>B</a:t>
              </a:r>
            </a:p>
          </p:txBody>
        </p:sp>
        <p:sp>
          <p:nvSpPr>
            <p:cNvPr id="15" name="TextBox 14"/>
            <p:cNvSpPr txBox="1"/>
            <p:nvPr/>
          </p:nvSpPr>
          <p:spPr>
            <a:xfrm>
              <a:off x="8534400" y="5181600"/>
              <a:ext cx="76200" cy="410369"/>
            </a:xfrm>
            <a:prstGeom prst="rect">
              <a:avLst/>
            </a:prstGeom>
            <a:noFill/>
          </p:spPr>
          <p:txBody>
            <a:bodyPr wrap="square" rtlCol="0">
              <a:spAutoFit/>
            </a:bodyPr>
            <a:lstStyle/>
            <a:p>
              <a:r>
                <a:rPr lang="en-US" dirty="0"/>
                <a:t>C</a:t>
              </a:r>
            </a:p>
          </p:txBody>
        </p:sp>
        <p:sp>
          <p:nvSpPr>
            <p:cNvPr id="16" name="TextBox 15"/>
            <p:cNvSpPr txBox="1"/>
            <p:nvPr/>
          </p:nvSpPr>
          <p:spPr>
            <a:xfrm>
              <a:off x="6248400" y="3733800"/>
              <a:ext cx="1600200" cy="410369"/>
            </a:xfrm>
            <a:prstGeom prst="rect">
              <a:avLst/>
            </a:prstGeom>
            <a:noFill/>
          </p:spPr>
          <p:txBody>
            <a:bodyPr wrap="square" rtlCol="0">
              <a:spAutoFit/>
            </a:bodyPr>
            <a:lstStyle/>
            <a:p>
              <a:r>
                <a:rPr lang="en-US" b="1" dirty="0"/>
                <a:t>Students</a:t>
              </a:r>
            </a:p>
          </p:txBody>
        </p:sp>
        <p:sp>
          <p:nvSpPr>
            <p:cNvPr id="17" name="TextBox 16"/>
            <p:cNvSpPr txBox="1"/>
            <p:nvPr/>
          </p:nvSpPr>
          <p:spPr>
            <a:xfrm>
              <a:off x="7772400" y="3733800"/>
              <a:ext cx="1066800" cy="410369"/>
            </a:xfrm>
            <a:prstGeom prst="rect">
              <a:avLst/>
            </a:prstGeom>
            <a:noFill/>
          </p:spPr>
          <p:txBody>
            <a:bodyPr wrap="square" rtlCol="0">
              <a:spAutoFit/>
            </a:bodyPr>
            <a:lstStyle/>
            <a:p>
              <a:r>
                <a:rPr lang="en-US" b="1" dirty="0"/>
                <a:t>Grades</a:t>
              </a:r>
            </a:p>
          </p:txBody>
        </p:sp>
        <p:sp>
          <p:nvSpPr>
            <p:cNvPr id="18" name="TextBox 17"/>
            <p:cNvSpPr txBox="1"/>
            <p:nvPr/>
          </p:nvSpPr>
          <p:spPr>
            <a:xfrm>
              <a:off x="8458200" y="5638800"/>
              <a:ext cx="203200" cy="410369"/>
            </a:xfrm>
            <a:prstGeom prst="rect">
              <a:avLst/>
            </a:prstGeom>
            <a:noFill/>
          </p:spPr>
          <p:txBody>
            <a:bodyPr wrap="square" rtlCol="0">
              <a:spAutoFit/>
            </a:bodyPr>
            <a:lstStyle/>
            <a:p>
              <a:r>
                <a:rPr lang="en-US" dirty="0"/>
                <a:t>D</a:t>
              </a:r>
            </a:p>
          </p:txBody>
        </p:sp>
        <p:sp>
          <p:nvSpPr>
            <p:cNvPr id="19" name="TextBox 18"/>
            <p:cNvSpPr txBox="1"/>
            <p:nvPr/>
          </p:nvSpPr>
          <p:spPr>
            <a:xfrm>
              <a:off x="8496300" y="6096000"/>
              <a:ext cx="228600" cy="410369"/>
            </a:xfrm>
            <a:prstGeom prst="rect">
              <a:avLst/>
            </a:prstGeom>
            <a:noFill/>
          </p:spPr>
          <p:txBody>
            <a:bodyPr wrap="square" rtlCol="0">
              <a:spAutoFit/>
            </a:bodyPr>
            <a:lstStyle/>
            <a:p>
              <a:r>
                <a:rPr lang="en-US" dirty="0"/>
                <a:t>F</a:t>
              </a:r>
            </a:p>
          </p:txBody>
        </p:sp>
        <p:sp>
          <p:nvSpPr>
            <p:cNvPr id="20" name="TextBox 19"/>
            <p:cNvSpPr txBox="1"/>
            <p:nvPr/>
          </p:nvSpPr>
          <p:spPr>
            <a:xfrm>
              <a:off x="5525023" y="6248400"/>
              <a:ext cx="1004887" cy="410369"/>
            </a:xfrm>
            <a:prstGeom prst="rect">
              <a:avLst/>
            </a:prstGeom>
            <a:noFill/>
          </p:spPr>
          <p:txBody>
            <a:bodyPr wrap="square" rtlCol="0">
              <a:spAutoFit/>
            </a:bodyPr>
            <a:lstStyle/>
            <a:p>
              <a:r>
                <a:rPr lang="en-US" dirty="0"/>
                <a:t>Sanjay</a:t>
              </a:r>
            </a:p>
          </p:txBody>
        </p:sp>
        <p:sp>
          <p:nvSpPr>
            <p:cNvPr id="21" name="TextBox 20"/>
            <p:cNvSpPr txBox="1"/>
            <p:nvPr/>
          </p:nvSpPr>
          <p:spPr>
            <a:xfrm>
              <a:off x="5638800" y="5105400"/>
              <a:ext cx="800625" cy="410369"/>
            </a:xfrm>
            <a:prstGeom prst="rect">
              <a:avLst/>
            </a:prstGeom>
            <a:noFill/>
          </p:spPr>
          <p:txBody>
            <a:bodyPr wrap="square" rtlCol="0">
              <a:spAutoFit/>
            </a:bodyPr>
            <a:lstStyle/>
            <a:p>
              <a:r>
                <a:rPr lang="en-US" dirty="0"/>
                <a:t>Vijay</a:t>
              </a:r>
            </a:p>
          </p:txBody>
        </p:sp>
        <p:sp>
          <p:nvSpPr>
            <p:cNvPr id="22" name="TextBox 21"/>
            <p:cNvSpPr txBox="1"/>
            <p:nvPr/>
          </p:nvSpPr>
          <p:spPr>
            <a:xfrm>
              <a:off x="5715000" y="4419600"/>
              <a:ext cx="648225" cy="410369"/>
            </a:xfrm>
            <a:prstGeom prst="rect">
              <a:avLst/>
            </a:prstGeom>
            <a:noFill/>
          </p:spPr>
          <p:txBody>
            <a:bodyPr wrap="square" rtlCol="0">
              <a:spAutoFit/>
            </a:bodyPr>
            <a:lstStyle/>
            <a:p>
              <a:r>
                <a:rPr lang="en-US" dirty="0"/>
                <a:t>Jay</a:t>
              </a:r>
            </a:p>
          </p:txBody>
        </p:sp>
        <p:sp>
          <p:nvSpPr>
            <p:cNvPr id="23" name="TextBox 22"/>
            <p:cNvSpPr txBox="1"/>
            <p:nvPr/>
          </p:nvSpPr>
          <p:spPr>
            <a:xfrm>
              <a:off x="5601225" y="5638800"/>
              <a:ext cx="781732" cy="410369"/>
            </a:xfrm>
            <a:prstGeom prst="rect">
              <a:avLst/>
            </a:prstGeom>
            <a:noFill/>
          </p:spPr>
          <p:txBody>
            <a:bodyPr wrap="square" rtlCol="0">
              <a:spAutoFit/>
            </a:bodyPr>
            <a:lstStyle/>
            <a:p>
              <a:r>
                <a:rPr lang="en-US" dirty="0"/>
                <a:t>Ajay</a:t>
              </a:r>
            </a:p>
          </p:txBody>
        </p:sp>
        <p:grpSp>
          <p:nvGrpSpPr>
            <p:cNvPr id="24" name="Group 23"/>
            <p:cNvGrpSpPr/>
            <p:nvPr/>
          </p:nvGrpSpPr>
          <p:grpSpPr>
            <a:xfrm>
              <a:off x="6629400" y="4191000"/>
              <a:ext cx="1752600" cy="2355980"/>
              <a:chOff x="6629400" y="4191000"/>
              <a:chExt cx="1752600" cy="2355980"/>
            </a:xfrm>
          </p:grpSpPr>
          <p:sp>
            <p:nvSpPr>
              <p:cNvPr id="25" name="Flowchart: Connector 24"/>
              <p:cNvSpPr/>
              <p:nvPr/>
            </p:nvSpPr>
            <p:spPr>
              <a:xfrm>
                <a:off x="6629400" y="499148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6629400" y="567417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66294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7"/>
              </p:cNvCxnSpPr>
              <p:nvPr/>
            </p:nvCxnSpPr>
            <p:spPr>
              <a:xfrm flipV="1">
                <a:off x="6889563" y="4953000"/>
                <a:ext cx="1187637" cy="764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6"/>
              </p:cNvCxnSpPr>
              <p:nvPr/>
            </p:nvCxnSpPr>
            <p:spPr>
              <a:xfrm flipV="1">
                <a:off x="6934200" y="4832866"/>
                <a:ext cx="1143000" cy="30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7"/>
              </p:cNvCxnSpPr>
              <p:nvPr/>
            </p:nvCxnSpPr>
            <p:spPr>
              <a:xfrm flipV="1">
                <a:off x="6889563" y="4484132"/>
                <a:ext cx="1263837" cy="1807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1085850" y="2171705"/>
            <a:ext cx="3028950" cy="623248"/>
          </a:xfrm>
          <a:prstGeom prst="rect">
            <a:avLst/>
          </a:prstGeom>
          <a:noFill/>
        </p:spPr>
        <p:txBody>
          <a:bodyPr wrap="square" lIns="68580" tIns="34290" rIns="68580" bIns="34290" rtlCol="0">
            <a:spAutoFit/>
          </a:bodyPr>
          <a:lstStyle/>
          <a:p>
            <a:pPr marL="257175" indent="-257175">
              <a:spcBef>
                <a:spcPct val="20000"/>
              </a:spcBef>
              <a:buSzPct val="95000"/>
              <a:buFont typeface="Arial" panose="020B0604020202020204" pitchFamily="34" charset="0"/>
              <a:buChar char="•"/>
            </a:pP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Functions are also called </a:t>
            </a:r>
            <a:r>
              <a:rPr lang="en-US" sz="1800" b="1" i="1" dirty="0">
                <a:latin typeface="Times New Roman" panose="02020603050405020304" pitchFamily="18" charset="0"/>
                <a:ea typeface="Cambria Math" pitchFamily="18" charset="0"/>
                <a:cs typeface="Times New Roman" panose="02020603050405020304" pitchFamily="18" charset="0"/>
                <a:sym typeface="Wingdings" pitchFamily="2" charset="2"/>
              </a:rPr>
              <a:t>mappings</a:t>
            </a:r>
            <a:endPar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5782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a:t>
            </a:r>
            <a:r>
              <a:rPr lang="en-US" sz="1800" b="1" dirty="0">
                <a:latin typeface="+mj-lt"/>
              </a:rPr>
              <a:t>Predicate Logic</a:t>
            </a:r>
            <a:r>
              <a:rPr lang="en-US" sz="1800" dirty="0">
                <a:latin typeface="+mj-lt"/>
              </a:rPr>
              <a:t>: First order predicate, Well-formed formula of Predicate, Quantifiers, Inference Theory of   Predicate Logic</a:t>
            </a:r>
            <a:r>
              <a:rPr lang="en-US" sz="1600" dirty="0"/>
              <a:t>.</a:t>
            </a:r>
          </a:p>
          <a:p>
            <a:pPr>
              <a:buNone/>
            </a:pPr>
            <a:r>
              <a:rPr lang="en-US" b="1" dirty="0">
                <a:latin typeface="Times New Roman" pitchFamily="18" charset="0"/>
                <a:cs typeface="Times New Roman" pitchFamily="18" charset="0"/>
              </a:rPr>
              <a:t> </a:t>
            </a:r>
          </a:p>
          <a:p>
            <a:r>
              <a:rPr lang="en-US" sz="1600" b="1" dirty="0">
                <a:latin typeface="+mj-lt"/>
                <a:cs typeface="Times New Roman" pitchFamily="18" charset="0"/>
              </a:rPr>
              <a:t>UNIT-V   </a:t>
            </a:r>
            <a:r>
              <a:rPr lang="en-US" sz="1600" b="1" dirty="0">
                <a:latin typeface="+mj-lt"/>
              </a:rPr>
              <a:t>Tree and Graph</a:t>
            </a:r>
            <a:endParaRPr lang="en-US" sz="1600" b="1" dirty="0">
              <a:latin typeface="+mj-lt"/>
              <a:cs typeface="Times New Roman" pitchFamily="18" charset="0"/>
            </a:endParaRPr>
          </a:p>
          <a:p>
            <a:pPr>
              <a:buNone/>
            </a:pPr>
            <a:r>
              <a:rPr lang="en-US" sz="1600" dirty="0">
                <a:latin typeface="+mj-lt"/>
              </a:rPr>
              <a:t>       Trees: Definition, Binary tree, Complete and Extended Binary Trees, Binary Tree Traversal, Binary Search Tree.</a:t>
            </a:r>
          </a:p>
          <a:p>
            <a:pPr>
              <a:buNone/>
            </a:pPr>
            <a:r>
              <a:rPr lang="en-US" sz="1600" dirty="0">
                <a:latin typeface="+mj-lt"/>
              </a:rPr>
              <a:t>      Graphs: Definition and terminology, Representation of Graphs, Various types of Graphs, Connectivity, Isomorphism and Homeomorphism of Graphs, Euler and Hamiltonian Paths, Graph Coloring</a:t>
            </a:r>
          </a:p>
        </p:txBody>
      </p:sp>
      <p:sp>
        <p:nvSpPr>
          <p:cNvPr id="4" name="Date Placeholder 3"/>
          <p:cNvSpPr>
            <a:spLocks noGrp="1"/>
          </p:cNvSpPr>
          <p:nvPr>
            <p:ph type="dt" sz="half" idx="10"/>
          </p:nvPr>
        </p:nvSpPr>
        <p:spPr/>
        <p:txBody>
          <a:bodyPr/>
          <a:lstStyle/>
          <a:p>
            <a:fld id="{1B255749-25EB-441F-9F8F-E0C32EB8E7BE}" type="datetime1">
              <a:rPr lang="en-US" smtClean="0"/>
              <a:t>8/31/2021</a:t>
            </a:fld>
            <a:endParaRPr lang="en-US" dirty="0"/>
          </a:p>
        </p:txBody>
      </p:sp>
      <p:sp>
        <p:nvSpPr>
          <p:cNvPr id="5" name="Footer Placeholder 4"/>
          <p:cNvSpPr>
            <a:spLocks noGrp="1"/>
          </p:cNvSpPr>
          <p:nvPr>
            <p:ph type="ftr" sz="quarter" idx="11"/>
          </p:nvPr>
        </p:nvSpPr>
        <p:spPr/>
        <p:txBody>
          <a:bodyPr/>
          <a:lstStyle/>
          <a:p>
            <a:r>
              <a:rPr lang="en-US"/>
              <a:t>Garima Jain         Discrete Structures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noGrp="1"/>
          </p:cNvSpPr>
          <p:nvPr>
            <p:ph type="title"/>
          </p:nvPr>
        </p:nvSpPr>
        <p:spPr>
          <a:xfrm>
            <a:off x="1295400" y="-19050"/>
            <a:ext cx="7848600" cy="8572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33350" y="53578"/>
            <a:ext cx="1085850" cy="61317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3603C9-C936-4E06-9569-47173E7EF062}"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80</a:t>
            </a:fld>
            <a:endParaRPr lang="en-US">
              <a:solidFill>
                <a:schemeClr val="tx1"/>
              </a:solidFill>
            </a:endParaRPr>
          </a:p>
        </p:txBody>
      </p:sp>
      <p:sp>
        <p:nvSpPr>
          <p:cNvPr id="7" name="Title 1"/>
          <p:cNvSpPr txBox="1">
            <a:spLocks/>
          </p:cNvSpPr>
          <p:nvPr/>
        </p:nvSpPr>
        <p:spPr>
          <a:xfrm>
            <a:off x="1200150" y="6"/>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1257300" y="628650"/>
            <a:ext cx="7200900" cy="3543300"/>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1800" dirty="0">
                <a:latin typeface="Times New Roman" panose="02020603050405020304" pitchFamily="18" charset="0"/>
                <a:cs typeface="Times New Roman" panose="02020603050405020304" pitchFamily="18" charset="0"/>
              </a:rPr>
              <a:t>Given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domain</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codomain</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is a </a:t>
            </a:r>
            <a:r>
              <a:rPr lang="en-US" sz="1800" b="1" i="1" dirty="0">
                <a:latin typeface="Times New Roman" panose="02020603050405020304" pitchFamily="18" charset="0"/>
                <a:cs typeface="Times New Roman" panose="02020603050405020304" pitchFamily="18" charset="0"/>
              </a:rPr>
              <a:t>mapping</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then </a:t>
            </a:r>
            <a:r>
              <a:rPr lang="en-US" sz="1800" i="1" dirty="0">
                <a:latin typeface="Times New Roman" panose="02020603050405020304" pitchFamily="18" charset="0"/>
                <a:ea typeface="Cambria Math" pitchFamily="18" charset="0"/>
                <a:cs typeface="Times New Roman" panose="02020603050405020304" pitchFamily="18" charset="0"/>
              </a:rPr>
              <a:t>b</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called the </a:t>
            </a:r>
            <a:r>
              <a:rPr lang="en-US" sz="1800" b="1" i="1" dirty="0">
                <a:latin typeface="Times New Roman" panose="02020603050405020304" pitchFamily="18" charset="0"/>
                <a:cs typeface="Times New Roman" panose="02020603050405020304" pitchFamily="18" charset="0"/>
              </a:rPr>
              <a:t>image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ea typeface="Cambria Math"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under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ea typeface="Cambria Math" pitchFamily="18" charset="0"/>
                <a:cs typeface="Times New Roman" panose="02020603050405020304" pitchFamily="18" charset="0"/>
              </a:rPr>
              <a:t>b</a:t>
            </a:r>
          </a:p>
          <a:p>
            <a:r>
              <a:rPr lang="en-US" sz="1800" dirty="0">
                <a:latin typeface="Times New Roman" panose="02020603050405020304" pitchFamily="18" charset="0"/>
                <a:cs typeface="Times New Roman" panose="02020603050405020304" pitchFamily="18" charset="0"/>
              </a:rPr>
              <a:t>The </a:t>
            </a:r>
            <a:r>
              <a:rPr lang="en-US" sz="1800" b="1" i="1" dirty="0">
                <a:latin typeface="Times New Roman" panose="02020603050405020304" pitchFamily="18" charset="0"/>
                <a:cs typeface="Times New Roman" panose="02020603050405020304" pitchFamily="18" charset="0"/>
              </a:rPr>
              <a:t>range</a:t>
            </a:r>
            <a:r>
              <a:rPr lang="en-US" sz="1800" dirty="0">
                <a:latin typeface="Times New Roman" panose="02020603050405020304" pitchFamily="18" charset="0"/>
                <a:cs typeface="Times New Roman" panose="02020603050405020304" pitchFamily="18" charset="0"/>
              </a:rPr>
              <a:t> (or image)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set of all images of points in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We denote it by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2" name="Picture 11" descr="0213.jpg"/>
          <p:cNvPicPr>
            <a:picLocks noChangeAspect="1"/>
          </p:cNvPicPr>
          <p:nvPr/>
        </p:nvPicPr>
        <p:blipFill>
          <a:blip r:embed="rId3" cstate="print"/>
          <a:stretch>
            <a:fillRect/>
          </a:stretch>
        </p:blipFill>
        <p:spPr>
          <a:xfrm>
            <a:off x="4648200" y="1047750"/>
            <a:ext cx="3561683" cy="1257300"/>
          </a:xfrm>
          <a:prstGeom prst="rect">
            <a:avLst/>
          </a:prstGeom>
        </p:spPr>
      </p:pic>
    </p:spTree>
    <p:extLst>
      <p:ext uri="{BB962C8B-B14F-4D97-AF65-F5344CB8AC3E}">
        <p14:creationId xmlns:p14="http://schemas.microsoft.com/office/powerpoint/2010/main" val="39843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A3544C-7165-4C46-AE6A-8AC1CDF8CECC}"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81</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4629151" y="685800"/>
            <a:ext cx="2216558" cy="2596784"/>
            <a:chOff x="3048000" y="1219200"/>
            <a:chExt cx="3276600" cy="3733800"/>
          </a:xfrm>
        </p:grpSpPr>
        <p:sp>
          <p:nvSpPr>
            <p:cNvPr id="12" name="Flowchart: Connector 1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96569"/>
            </a:xfrm>
            <a:prstGeom prst="rect">
              <a:avLst/>
            </a:prstGeom>
            <a:noFill/>
          </p:spPr>
          <p:txBody>
            <a:bodyPr wrap="square" rtlCol="0">
              <a:spAutoFit/>
            </a:bodyPr>
            <a:lstStyle/>
            <a:p>
              <a:r>
                <a:rPr lang="en-US" sz="3000" i="1" dirty="0"/>
                <a:t>A</a:t>
              </a:r>
            </a:p>
          </p:txBody>
        </p:sp>
        <p:sp>
          <p:nvSpPr>
            <p:cNvPr id="20" name="TextBox 19"/>
            <p:cNvSpPr txBox="1"/>
            <p:nvPr/>
          </p:nvSpPr>
          <p:spPr>
            <a:xfrm>
              <a:off x="5638800" y="1219200"/>
              <a:ext cx="685800" cy="796569"/>
            </a:xfrm>
            <a:prstGeom prst="rect">
              <a:avLst/>
            </a:prstGeom>
            <a:noFill/>
          </p:spPr>
          <p:txBody>
            <a:bodyPr wrap="square" rtlCol="0">
              <a:spAutoFit/>
            </a:bodyPr>
            <a:lstStyle/>
            <a:p>
              <a:r>
                <a:rPr lang="en-US" sz="3000" i="1" dirty="0"/>
                <a:t>B</a:t>
              </a:r>
            </a:p>
          </p:txBody>
        </p:sp>
        <p:sp>
          <p:nvSpPr>
            <p:cNvPr id="21" name="TextBox 20"/>
            <p:cNvSpPr txBox="1"/>
            <p:nvPr/>
          </p:nvSpPr>
          <p:spPr>
            <a:xfrm>
              <a:off x="3200400" y="2069069"/>
              <a:ext cx="304799" cy="442539"/>
            </a:xfrm>
            <a:prstGeom prst="rect">
              <a:avLst/>
            </a:prstGeom>
            <a:noFill/>
          </p:spPr>
          <p:txBody>
            <a:bodyPr wrap="square" rtlCol="0">
              <a:spAutoFit/>
            </a:bodyPr>
            <a:lstStyle/>
            <a:p>
              <a:r>
                <a:rPr lang="en-US" dirty="0"/>
                <a:t>a</a:t>
              </a:r>
            </a:p>
          </p:txBody>
        </p:sp>
        <p:sp>
          <p:nvSpPr>
            <p:cNvPr id="22" name="TextBox 21"/>
            <p:cNvSpPr txBox="1"/>
            <p:nvPr/>
          </p:nvSpPr>
          <p:spPr>
            <a:xfrm>
              <a:off x="3200400" y="2995330"/>
              <a:ext cx="304799" cy="442539"/>
            </a:xfrm>
            <a:prstGeom prst="rect">
              <a:avLst/>
            </a:prstGeom>
            <a:noFill/>
          </p:spPr>
          <p:txBody>
            <a:bodyPr wrap="square" rtlCol="0">
              <a:spAutoFit/>
            </a:bodyPr>
            <a:lstStyle/>
            <a:p>
              <a:r>
                <a:rPr lang="en-US" dirty="0"/>
                <a:t>b</a:t>
              </a:r>
            </a:p>
          </p:txBody>
        </p:sp>
        <p:sp>
          <p:nvSpPr>
            <p:cNvPr id="23" name="TextBox 22"/>
            <p:cNvSpPr txBox="1"/>
            <p:nvPr/>
          </p:nvSpPr>
          <p:spPr>
            <a:xfrm>
              <a:off x="3200400" y="3758254"/>
              <a:ext cx="304799" cy="442539"/>
            </a:xfrm>
            <a:prstGeom prst="rect">
              <a:avLst/>
            </a:prstGeom>
            <a:noFill/>
          </p:spPr>
          <p:txBody>
            <a:bodyPr wrap="square" rtlCol="0">
              <a:spAutoFit/>
            </a:bodyPr>
            <a:lstStyle/>
            <a:p>
              <a:r>
                <a:rPr lang="en-US" dirty="0"/>
                <a:t>c</a:t>
              </a:r>
            </a:p>
          </p:txBody>
        </p:sp>
        <p:sp>
          <p:nvSpPr>
            <p:cNvPr id="24" name="TextBox 23"/>
            <p:cNvSpPr txBox="1"/>
            <p:nvPr/>
          </p:nvSpPr>
          <p:spPr>
            <a:xfrm>
              <a:off x="3196496" y="4483099"/>
              <a:ext cx="304799" cy="442539"/>
            </a:xfrm>
            <a:prstGeom prst="rect">
              <a:avLst/>
            </a:prstGeom>
            <a:noFill/>
          </p:spPr>
          <p:txBody>
            <a:bodyPr wrap="square" rtlCol="0">
              <a:spAutoFit/>
            </a:bodyPr>
            <a:lstStyle/>
            <a:p>
              <a:r>
                <a:rPr lang="en-US" dirty="0"/>
                <a:t>d</a:t>
              </a:r>
            </a:p>
          </p:txBody>
        </p:sp>
        <p:sp>
          <p:nvSpPr>
            <p:cNvPr id="25" name="TextBox 24"/>
            <p:cNvSpPr txBox="1"/>
            <p:nvPr/>
          </p:nvSpPr>
          <p:spPr>
            <a:xfrm>
              <a:off x="5791199" y="2464714"/>
              <a:ext cx="304799" cy="442539"/>
            </a:xfrm>
            <a:prstGeom prst="rect">
              <a:avLst/>
            </a:prstGeom>
            <a:noFill/>
          </p:spPr>
          <p:txBody>
            <a:bodyPr wrap="square" rtlCol="0">
              <a:spAutoFit/>
            </a:bodyPr>
            <a:lstStyle/>
            <a:p>
              <a:r>
                <a:rPr lang="en-US" dirty="0"/>
                <a:t>x</a:t>
              </a:r>
            </a:p>
          </p:txBody>
        </p:sp>
        <p:sp>
          <p:nvSpPr>
            <p:cNvPr id="26" name="TextBox 25"/>
            <p:cNvSpPr txBox="1"/>
            <p:nvPr/>
          </p:nvSpPr>
          <p:spPr>
            <a:xfrm>
              <a:off x="5779441" y="3267196"/>
              <a:ext cx="304799" cy="442539"/>
            </a:xfrm>
            <a:prstGeom prst="rect">
              <a:avLst/>
            </a:prstGeom>
            <a:noFill/>
          </p:spPr>
          <p:txBody>
            <a:bodyPr wrap="square" rtlCol="0">
              <a:spAutoFit/>
            </a:bodyPr>
            <a:lstStyle/>
            <a:p>
              <a:r>
                <a:rPr lang="en-US" dirty="0"/>
                <a:t>y</a:t>
              </a:r>
            </a:p>
          </p:txBody>
        </p:sp>
        <p:sp>
          <p:nvSpPr>
            <p:cNvPr id="27" name="TextBox 26"/>
            <p:cNvSpPr txBox="1"/>
            <p:nvPr/>
          </p:nvSpPr>
          <p:spPr>
            <a:xfrm>
              <a:off x="5779441" y="4364737"/>
              <a:ext cx="304799" cy="442539"/>
            </a:xfrm>
            <a:prstGeom prst="rect">
              <a:avLst/>
            </a:prstGeom>
            <a:noFill/>
          </p:spPr>
          <p:txBody>
            <a:bodyPr wrap="square" rtlCol="0">
              <a:spAutoFit/>
            </a:bodyPr>
            <a:lstStyle/>
            <a:p>
              <a:r>
                <a:rPr lang="en-US" dirty="0"/>
                <a:t>z</a:t>
              </a:r>
            </a:p>
          </p:txBody>
        </p:sp>
        <p:cxnSp>
          <p:nvCxnSpPr>
            <p:cNvPr id="28" name="Straight Arrow Connector 27"/>
            <p:cNvCxnSpPr>
              <a:stCxn id="13" idx="6"/>
              <a:endCxn id="12"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5"/>
              <a:endCxn id="18" idx="1"/>
            </p:cNvCxnSpPr>
            <p:nvPr/>
          </p:nvCxnSpPr>
          <p:spPr>
            <a:xfrm>
              <a:off x="3514444" y="2447645"/>
              <a:ext cx="2267512" cy="1962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6"/>
              <a:endCxn id="18" idx="2"/>
            </p:cNvCxnSpPr>
            <p:nvPr/>
          </p:nvCxnSpPr>
          <p:spPr>
            <a:xfrm>
              <a:off x="3581400" y="3962400"/>
              <a:ext cx="213360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3581400" y="4711922"/>
              <a:ext cx="2209798" cy="1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Content Placeholder 2"/>
          <p:cNvSpPr>
            <a:spLocks noGrp="1"/>
          </p:cNvSpPr>
          <p:nvPr>
            <p:ph idx="1"/>
          </p:nvPr>
        </p:nvSpPr>
        <p:spPr>
          <a:xfrm>
            <a:off x="1257300" y="685800"/>
            <a:ext cx="4087444" cy="3472434"/>
          </a:xfrm>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domain</a:t>
            </a:r>
            <a:r>
              <a:rPr lang="en-US" sz="1800" dirty="0">
                <a:latin typeface="Times New Roman" panose="02020603050405020304" pitchFamily="18" charset="0"/>
                <a:cs typeface="Times New Roman" panose="02020603050405020304" pitchFamily="18" charset="0"/>
              </a:rPr>
              <a:t> of f is </a:t>
            </a:r>
            <a:r>
              <a:rPr lang="en-US" sz="1800" i="1" dirty="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codomain</a:t>
            </a:r>
            <a:r>
              <a:rPr lang="en-US" sz="1800" dirty="0">
                <a:latin typeface="Times New Roman" panose="02020603050405020304" pitchFamily="18" charset="0"/>
                <a:cs typeface="Times New Roman" panose="02020603050405020304" pitchFamily="18" charset="0"/>
              </a:rPr>
              <a:t> of f is B</a:t>
            </a: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image</a:t>
            </a:r>
            <a:r>
              <a:rPr lang="en-US" sz="1800" dirty="0">
                <a:latin typeface="Times New Roman" panose="02020603050405020304" pitchFamily="18" charset="0"/>
                <a:cs typeface="Times New Roman" panose="02020603050405020304" pitchFamily="18" charset="0"/>
              </a:rPr>
              <a:t> of b is y </a:t>
            </a:r>
          </a:p>
          <a:p>
            <a:pPr lvl="1"/>
            <a:r>
              <a:rPr lang="en-US" sz="1800" dirty="0">
                <a:latin typeface="Times New Roman" panose="02020603050405020304" pitchFamily="18" charset="0"/>
                <a:cs typeface="Times New Roman" panose="02020603050405020304" pitchFamily="18" charset="0"/>
              </a:rPr>
              <a:t>f(b) = y</a:t>
            </a:r>
          </a:p>
          <a:p>
            <a:r>
              <a:rPr lang="en-US" sz="1800"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y is b</a:t>
            </a:r>
          </a:p>
          <a:p>
            <a:r>
              <a:rPr lang="en-US" sz="1800"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z is {</a:t>
            </a:r>
            <a:r>
              <a:rPr lang="en-US" sz="1800" dirty="0" err="1">
                <a:latin typeface="Times New Roman" panose="02020603050405020304" pitchFamily="18" charset="0"/>
                <a:cs typeface="Times New Roman" panose="02020603050405020304" pitchFamily="18" charset="0"/>
              </a:rPr>
              <a:t>a,c,d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range/image</a:t>
            </a:r>
            <a:r>
              <a:rPr lang="en-US" sz="1800" dirty="0">
                <a:latin typeface="Times New Roman" panose="02020603050405020304" pitchFamily="18" charset="0"/>
                <a:cs typeface="Times New Roman" panose="02020603050405020304" pitchFamily="18" charset="0"/>
              </a:rPr>
              <a:t> of A is {</a:t>
            </a:r>
            <a:r>
              <a:rPr lang="en-US" sz="1800" dirty="0" err="1">
                <a:latin typeface="Times New Roman" panose="02020603050405020304" pitchFamily="18" charset="0"/>
                <a:cs typeface="Times New Roman" panose="02020603050405020304" pitchFamily="18" charset="0"/>
              </a:rPr>
              <a:t>y,z</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f(A) = {</a:t>
            </a:r>
            <a:r>
              <a:rPr lang="en-US" sz="1800" dirty="0" err="1">
                <a:latin typeface="Times New Roman" panose="02020603050405020304" pitchFamily="18" charset="0"/>
                <a:cs typeface="Times New Roman" panose="02020603050405020304" pitchFamily="18" charset="0"/>
              </a:rPr>
              <a:t>y,z</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99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9C4012-F9B2-44F5-ABA7-0774B7EB65DF}"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82</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Representing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48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57300" y="571500"/>
            <a:ext cx="6457950" cy="358673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Functions may be specified in different ways:</a:t>
            </a: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An </a:t>
            </a:r>
            <a:r>
              <a:rPr lang="en-US" sz="1800" b="1" dirty="0">
                <a:latin typeface="Times New Roman" panose="02020603050405020304" pitchFamily="18" charset="0"/>
                <a:cs typeface="Times New Roman" panose="02020603050405020304" pitchFamily="18" charset="0"/>
              </a:rPr>
              <a:t>explicit statement </a:t>
            </a:r>
            <a:r>
              <a:rPr lang="en-US" sz="1800" dirty="0">
                <a:latin typeface="Times New Roman" panose="02020603050405020304" pitchFamily="18" charset="0"/>
                <a:cs typeface="Times New Roman" panose="02020603050405020304" pitchFamily="18" charset="0"/>
              </a:rPr>
              <a:t>of the assignment.</a:t>
            </a:r>
          </a:p>
          <a:p>
            <a:pPr lvl="2"/>
            <a:r>
              <a:rPr lang="en-US" sz="1800" dirty="0">
                <a:latin typeface="Times New Roman" panose="02020603050405020304" pitchFamily="18" charset="0"/>
                <a:cs typeface="Times New Roman" panose="02020603050405020304" pitchFamily="18" charset="0"/>
              </a:rPr>
              <a:t>Students and grades example.</a:t>
            </a: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formula</a:t>
            </a:r>
            <a:r>
              <a:rPr lang="en-US" sz="1800" dirty="0">
                <a:latin typeface="Times New Roman" panose="02020603050405020304" pitchFamily="18" charset="0"/>
                <a:cs typeface="Times New Roman" panose="02020603050405020304" pitchFamily="18" charset="0"/>
              </a:rPr>
              <a:t>. </a:t>
            </a:r>
          </a:p>
          <a:p>
            <a:pPr lvl="2"/>
            <a:r>
              <a:rPr lang="en-US" sz="1800" i="1" dirty="0">
                <a:latin typeface="Times New Roman" panose="02020603050405020304" pitchFamily="18" charset="0"/>
                <a:ea typeface="Cambria Math"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x</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 = x </a:t>
            </a:r>
            <a:r>
              <a:rPr lang="en-US" sz="1800" dirty="0">
                <a:latin typeface="Times New Roman" panose="02020603050405020304" pitchFamily="18" charset="0"/>
                <a:ea typeface="Cambria Math" pitchFamily="18" charset="0"/>
                <a:cs typeface="Times New Roman" panose="02020603050405020304" pitchFamily="18" charset="0"/>
              </a:rPr>
              <a:t>+ 1</a:t>
            </a:r>
            <a:endParaRPr lang="en-US" sz="1800" dirty="0">
              <a:latin typeface="Times New Roman" panose="02020603050405020304" pitchFamily="18" charset="0"/>
              <a:cs typeface="Times New Roman" panose="02020603050405020304" pitchFamily="18" charset="0"/>
            </a:endParaRP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computer program</a:t>
            </a:r>
            <a:r>
              <a:rPr lang="en-US" sz="1800"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A Java program that when given an integer </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produces the </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th Fibonacci Number</a:t>
            </a:r>
          </a:p>
        </p:txBody>
      </p:sp>
    </p:spTree>
    <p:extLst>
      <p:ext uri="{BB962C8B-B14F-4D97-AF65-F5344CB8AC3E}">
        <p14:creationId xmlns:p14="http://schemas.microsoft.com/office/powerpoint/2010/main" val="14371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CD6DF5-AD18-441B-A1E2-25EC21260FC0}"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83</a:t>
            </a:fld>
            <a:endParaRPr lang="en-US">
              <a:solidFill>
                <a:schemeClr val="tx1"/>
              </a:solidFill>
            </a:endParaRPr>
          </a:p>
        </p:txBody>
      </p:sp>
      <p:sp>
        <p:nvSpPr>
          <p:cNvPr id="7" name="Title 1"/>
          <p:cNvSpPr txBox="1">
            <a:spLocks/>
          </p:cNvSpPr>
          <p:nvPr/>
        </p:nvSpPr>
        <p:spPr>
          <a:xfrm>
            <a:off x="1070943" y="7"/>
            <a:ext cx="8073058"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Injective function</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4908"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idx="1"/>
          </p:nvPr>
        </p:nvSpPr>
        <p:spPr>
          <a:xfrm>
            <a:off x="1143000" y="628650"/>
            <a:ext cx="7467600" cy="3523135"/>
          </a:xfrm>
        </p:spPr>
        <p:txBody>
          <a:bodyPr>
            <a:norm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function f is </a:t>
            </a:r>
            <a:r>
              <a:rPr lang="en-US" sz="1800" b="1" i="1" dirty="0">
                <a:latin typeface="Times New Roman" panose="02020603050405020304" pitchFamily="18" charset="0"/>
                <a:cs typeface="Times New Roman" panose="02020603050405020304" pitchFamily="18" charset="0"/>
              </a:rPr>
              <a:t>one-to-one</a:t>
            </a:r>
            <a:r>
              <a:rPr lang="en-US" sz="1800" dirty="0">
                <a:latin typeface="Times New Roman" panose="02020603050405020304" pitchFamily="18" charset="0"/>
                <a:cs typeface="Times New Roman" panose="02020603050405020304" pitchFamily="18" charset="0"/>
              </a:rPr>
              <a:t>, or </a:t>
            </a:r>
            <a:r>
              <a:rPr lang="en-US" sz="1800" b="1" i="1" dirty="0">
                <a:latin typeface="Times New Roman" panose="02020603050405020304" pitchFamily="18" charset="0"/>
                <a:cs typeface="Times New Roman" panose="02020603050405020304" pitchFamily="18" charset="0"/>
              </a:rPr>
              <a:t>injective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 </a:t>
            </a:r>
            <a:r>
              <a:rPr lang="en-US" sz="1800" dirty="0">
                <a:latin typeface="Times New Roman" panose="02020603050405020304" pitchFamily="18" charset="0"/>
                <a:cs typeface="Times New Roman" panose="02020603050405020304" pitchFamily="18" charset="0"/>
              </a:rPr>
              <a:t>implies that </a:t>
            </a:r>
            <a:r>
              <a:rPr lang="en-US" sz="1800" i="1" dirty="0">
                <a:latin typeface="Times New Roman" panose="02020603050405020304" pitchFamily="18" charset="0"/>
                <a:cs typeface="Times New Roman" panose="02020603050405020304" pitchFamily="18" charset="0"/>
              </a:rPr>
              <a:t>f(a)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f(b)</a:t>
            </a:r>
            <a:r>
              <a:rPr lang="en-US" sz="1800" dirty="0">
                <a:latin typeface="Times New Roman" panose="02020603050405020304" pitchFamily="18" charset="0"/>
                <a:cs typeface="Times New Roman" panose="02020603050405020304" pitchFamily="18" charset="0"/>
              </a:rPr>
              <a:t> for all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in the domain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a:t>
            </a:r>
          </a:p>
        </p:txBody>
      </p:sp>
      <p:grpSp>
        <p:nvGrpSpPr>
          <p:cNvPr id="12" name="Group 11"/>
          <p:cNvGrpSpPr/>
          <p:nvPr/>
        </p:nvGrpSpPr>
        <p:grpSpPr>
          <a:xfrm>
            <a:off x="3429001" y="1600200"/>
            <a:ext cx="1893797" cy="2529062"/>
            <a:chOff x="3048000" y="1132906"/>
            <a:chExt cx="3293815" cy="4413960"/>
          </a:xfrm>
        </p:grpSpPr>
        <p:sp>
          <p:nvSpPr>
            <p:cNvPr id="13" name="Flowchart: Connector 12"/>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399" y="2743201"/>
              <a:ext cx="304799" cy="537162"/>
            </a:xfrm>
            <a:prstGeom prst="rect">
              <a:avLst/>
            </a:prstGeom>
            <a:noFill/>
          </p:spPr>
          <p:txBody>
            <a:bodyPr wrap="square" rtlCol="0">
              <a:spAutoFit/>
            </a:bodyPr>
            <a:lstStyle/>
            <a:p>
              <a:r>
                <a:rPr lang="en-US" dirty="0"/>
                <a:t>v</a:t>
              </a:r>
            </a:p>
          </p:txBody>
        </p:sp>
        <p:sp>
          <p:nvSpPr>
            <p:cNvPr id="15" name="Flowchart: Connector 14"/>
            <p:cNvSpPr/>
            <p:nvPr/>
          </p:nvSpPr>
          <p:spPr>
            <a:xfrm>
              <a:off x="5791200" y="5015779"/>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17588" y="5009704"/>
              <a:ext cx="304799" cy="537162"/>
            </a:xfrm>
            <a:prstGeom prst="rect">
              <a:avLst/>
            </a:prstGeom>
            <a:noFill/>
          </p:spPr>
          <p:txBody>
            <a:bodyPr wrap="square" rtlCol="0">
              <a:spAutoFit/>
            </a:bodyPr>
            <a:lstStyle/>
            <a:p>
              <a:r>
                <a:rPr lang="en-US" dirty="0"/>
                <a:t>w</a:t>
              </a:r>
            </a:p>
          </p:txBody>
        </p:sp>
        <p:grpSp>
          <p:nvGrpSpPr>
            <p:cNvPr id="17" name="Group 34"/>
            <p:cNvGrpSpPr/>
            <p:nvPr/>
          </p:nvGrpSpPr>
          <p:grpSpPr>
            <a:xfrm>
              <a:off x="3048000" y="1132906"/>
              <a:ext cx="3293815" cy="4111473"/>
              <a:chOff x="3048000" y="1132906"/>
              <a:chExt cx="3293815" cy="4111473"/>
            </a:xfrm>
          </p:grpSpPr>
          <p:sp>
            <p:nvSpPr>
              <p:cNvPr id="18" name="Flowchart: Connector 1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819573" y="3449598"/>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0" y="1219200"/>
                <a:ext cx="685799" cy="966890"/>
              </a:xfrm>
              <a:prstGeom prst="rect">
                <a:avLst/>
              </a:prstGeom>
              <a:noFill/>
            </p:spPr>
            <p:txBody>
              <a:bodyPr wrap="square" rtlCol="0">
                <a:spAutoFit/>
              </a:bodyPr>
              <a:lstStyle/>
              <a:p>
                <a:r>
                  <a:rPr lang="en-US" sz="3000" b="1" dirty="0"/>
                  <a:t>A</a:t>
                </a:r>
              </a:p>
            </p:txBody>
          </p:sp>
          <p:sp>
            <p:nvSpPr>
              <p:cNvPr id="25" name="TextBox 24"/>
              <p:cNvSpPr txBox="1"/>
              <p:nvPr/>
            </p:nvSpPr>
            <p:spPr>
              <a:xfrm>
                <a:off x="5656016" y="1132906"/>
                <a:ext cx="685799" cy="966890"/>
              </a:xfrm>
              <a:prstGeom prst="rect">
                <a:avLst/>
              </a:prstGeom>
              <a:noFill/>
            </p:spPr>
            <p:txBody>
              <a:bodyPr wrap="square" rtlCol="0">
                <a:spAutoFit/>
              </a:bodyPr>
              <a:lstStyle/>
              <a:p>
                <a:r>
                  <a:rPr lang="en-US" sz="3000" b="1" dirty="0"/>
                  <a:t>B</a:t>
                </a:r>
              </a:p>
            </p:txBody>
          </p:sp>
          <p:sp>
            <p:nvSpPr>
              <p:cNvPr id="26" name="TextBox 25"/>
              <p:cNvSpPr txBox="1"/>
              <p:nvPr/>
            </p:nvSpPr>
            <p:spPr>
              <a:xfrm>
                <a:off x="3190893" y="2025136"/>
                <a:ext cx="304799" cy="537162"/>
              </a:xfrm>
              <a:prstGeom prst="rect">
                <a:avLst/>
              </a:prstGeom>
              <a:noFill/>
            </p:spPr>
            <p:txBody>
              <a:bodyPr wrap="square" rtlCol="0">
                <a:spAutoFit/>
              </a:bodyPr>
              <a:lstStyle/>
              <a:p>
                <a:r>
                  <a:rPr lang="en-US" dirty="0"/>
                  <a:t>a</a:t>
                </a:r>
              </a:p>
            </p:txBody>
          </p:sp>
          <p:sp>
            <p:nvSpPr>
              <p:cNvPr id="27" name="TextBox 26"/>
              <p:cNvSpPr txBox="1"/>
              <p:nvPr/>
            </p:nvSpPr>
            <p:spPr>
              <a:xfrm>
                <a:off x="3145001" y="2960162"/>
                <a:ext cx="304801" cy="537162"/>
              </a:xfrm>
              <a:prstGeom prst="rect">
                <a:avLst/>
              </a:prstGeom>
              <a:noFill/>
            </p:spPr>
            <p:txBody>
              <a:bodyPr wrap="square" rtlCol="0">
                <a:spAutoFit/>
              </a:bodyPr>
              <a:lstStyle/>
              <a:p>
                <a:r>
                  <a:rPr lang="en-US" dirty="0"/>
                  <a:t>b</a:t>
                </a:r>
              </a:p>
            </p:txBody>
          </p:sp>
          <p:sp>
            <p:nvSpPr>
              <p:cNvPr id="28" name="TextBox 27"/>
              <p:cNvSpPr txBox="1"/>
              <p:nvPr/>
            </p:nvSpPr>
            <p:spPr>
              <a:xfrm>
                <a:off x="3165346" y="3722134"/>
                <a:ext cx="304801" cy="537162"/>
              </a:xfrm>
              <a:prstGeom prst="rect">
                <a:avLst/>
              </a:prstGeom>
              <a:noFill/>
            </p:spPr>
            <p:txBody>
              <a:bodyPr wrap="square" rtlCol="0">
                <a:spAutoFit/>
              </a:bodyPr>
              <a:lstStyle/>
              <a:p>
                <a:r>
                  <a:rPr lang="en-US" dirty="0"/>
                  <a:t>c</a:t>
                </a:r>
              </a:p>
            </p:txBody>
          </p:sp>
          <p:sp>
            <p:nvSpPr>
              <p:cNvPr id="29" name="TextBox 28"/>
              <p:cNvSpPr txBox="1"/>
              <p:nvPr/>
            </p:nvSpPr>
            <p:spPr>
              <a:xfrm>
                <a:off x="3152902" y="4495801"/>
                <a:ext cx="304801" cy="537162"/>
              </a:xfrm>
              <a:prstGeom prst="rect">
                <a:avLst/>
              </a:prstGeom>
              <a:noFill/>
            </p:spPr>
            <p:txBody>
              <a:bodyPr wrap="square" rtlCol="0">
                <a:spAutoFit/>
              </a:bodyPr>
              <a:lstStyle/>
              <a:p>
                <a:r>
                  <a:rPr lang="en-US" dirty="0"/>
                  <a:t>d</a:t>
                </a:r>
              </a:p>
            </p:txBody>
          </p:sp>
          <p:sp>
            <p:nvSpPr>
              <p:cNvPr id="30" name="TextBox 29"/>
              <p:cNvSpPr txBox="1"/>
              <p:nvPr/>
            </p:nvSpPr>
            <p:spPr>
              <a:xfrm>
                <a:off x="5853755" y="2004329"/>
                <a:ext cx="304801" cy="537162"/>
              </a:xfrm>
              <a:prstGeom prst="rect">
                <a:avLst/>
              </a:prstGeom>
              <a:noFill/>
            </p:spPr>
            <p:txBody>
              <a:bodyPr wrap="square" rtlCol="0">
                <a:spAutoFit/>
              </a:bodyPr>
              <a:lstStyle/>
              <a:p>
                <a:r>
                  <a:rPr lang="en-US" dirty="0"/>
                  <a:t>x</a:t>
                </a:r>
              </a:p>
            </p:txBody>
          </p:sp>
          <p:sp>
            <p:nvSpPr>
              <p:cNvPr id="31" name="TextBox 30"/>
              <p:cNvSpPr txBox="1"/>
              <p:nvPr/>
            </p:nvSpPr>
            <p:spPr>
              <a:xfrm>
                <a:off x="5843486" y="3435860"/>
                <a:ext cx="304801" cy="537162"/>
              </a:xfrm>
              <a:prstGeom prst="rect">
                <a:avLst/>
              </a:prstGeom>
              <a:noFill/>
            </p:spPr>
            <p:txBody>
              <a:bodyPr wrap="square" rtlCol="0">
                <a:spAutoFit/>
              </a:bodyPr>
              <a:lstStyle/>
              <a:p>
                <a:r>
                  <a:rPr lang="en-US" dirty="0"/>
                  <a:t>y</a:t>
                </a:r>
              </a:p>
            </p:txBody>
          </p:sp>
          <p:sp>
            <p:nvSpPr>
              <p:cNvPr id="32" name="TextBox 31"/>
              <p:cNvSpPr txBox="1"/>
              <p:nvPr/>
            </p:nvSpPr>
            <p:spPr>
              <a:xfrm>
                <a:off x="5817588" y="4226872"/>
                <a:ext cx="304801" cy="537162"/>
              </a:xfrm>
              <a:prstGeom prst="rect">
                <a:avLst/>
              </a:prstGeom>
              <a:noFill/>
            </p:spPr>
            <p:txBody>
              <a:bodyPr wrap="square" rtlCol="0">
                <a:spAutoFit/>
              </a:bodyPr>
              <a:lstStyle/>
              <a:p>
                <a:r>
                  <a:rPr lang="en-US" dirty="0"/>
                  <a:t>z</a:t>
                </a:r>
              </a:p>
            </p:txBody>
          </p:sp>
          <p:cxnSp>
            <p:nvCxnSpPr>
              <p:cNvPr id="33" name="Straight Arrow Connector 32"/>
              <p:cNvCxnSpPr>
                <a:stCxn id="18" idx="6"/>
                <a:endCxn id="22" idx="2"/>
              </p:cNvCxnSpPr>
              <p:nvPr/>
            </p:nvCxnSpPr>
            <p:spPr>
              <a:xfrm>
                <a:off x="3581401" y="3200401"/>
                <a:ext cx="2238173" cy="477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6"/>
              </p:cNvCxnSpPr>
              <p:nvPr/>
            </p:nvCxnSpPr>
            <p:spPr>
              <a:xfrm>
                <a:off x="3581401" y="2286001"/>
                <a:ext cx="2285999" cy="2028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5791201" y="273156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9" idx="7"/>
                <a:endCxn id="13" idx="3"/>
              </p:cNvCxnSpPr>
              <p:nvPr/>
            </p:nvCxnSpPr>
            <p:spPr>
              <a:xfrm flipV="1">
                <a:off x="3514445" y="2371445"/>
                <a:ext cx="2343712" cy="1429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5" idx="2"/>
              </p:cNvCxnSpPr>
              <p:nvPr/>
            </p:nvCxnSpPr>
            <p:spPr>
              <a:xfrm>
                <a:off x="3581401" y="4724400"/>
                <a:ext cx="2209800" cy="51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67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A7871B-5AF3-4817-BC11-836C7F9C730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Surjective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85725"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85850" y="571500"/>
            <a:ext cx="7200900" cy="3943350"/>
          </a:xfrm>
        </p:spPr>
        <p:txBody>
          <a:bodyPr>
            <a:norm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called </a:t>
            </a:r>
            <a:r>
              <a:rPr lang="en-US" sz="1800" b="1" i="1" dirty="0">
                <a:latin typeface="Times New Roman" panose="02020603050405020304" pitchFamily="18" charset="0"/>
                <a:cs typeface="Times New Roman" panose="02020603050405020304" pitchFamily="18" charset="0"/>
              </a:rPr>
              <a:t>onto</a:t>
            </a:r>
            <a:r>
              <a:rPr lang="en-US" sz="1800" dirty="0">
                <a:latin typeface="Times New Roman" panose="02020603050405020304" pitchFamily="18" charset="0"/>
                <a:cs typeface="Times New Roman" panose="02020603050405020304" pitchFamily="18" charset="0"/>
              </a:rPr>
              <a:t> or </a:t>
            </a:r>
            <a:r>
              <a:rPr lang="en-US" sz="1800" b="1" i="1" dirty="0">
                <a:latin typeface="Times New Roman" panose="02020603050405020304" pitchFamily="18" charset="0"/>
                <a:cs typeface="Times New Roman" panose="02020603050405020304" pitchFamily="18" charset="0"/>
              </a:rPr>
              <a:t>surjective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for every element </a:t>
            </a:r>
            <a:r>
              <a:rPr lang="en-US" sz="1800" i="1" dirty="0">
                <a:latin typeface="Times New Roman" panose="02020603050405020304" pitchFamily="18" charset="0"/>
                <a:cs typeface="Times New Roman" panose="02020603050405020304" pitchFamily="18" charset="0"/>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B</a:t>
            </a:r>
            <a:r>
              <a:rPr lang="en-US" sz="1800" dirty="0">
                <a:latin typeface="Times New Roman" panose="02020603050405020304" pitchFamily="18" charset="0"/>
                <a:cs typeface="Times New Roman" panose="02020603050405020304" pitchFamily="18" charset="0"/>
              </a:rPr>
              <a:t> there exists an element  </a:t>
            </a:r>
            <a:r>
              <a:rPr lang="en-US" sz="1800" i="1" dirty="0">
                <a:latin typeface="Times New Roman" panose="02020603050405020304" pitchFamily="18" charset="0"/>
                <a:cs typeface="Times New Roman" panose="02020603050405020304" pitchFamily="18" charset="0"/>
              </a:rPr>
              <a:t>a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 with </a:t>
            </a:r>
            <a:r>
              <a:rPr lang="en-US" sz="1800" i="1" dirty="0">
                <a:latin typeface="Times New Roman" panose="02020603050405020304" pitchFamily="18" charset="0"/>
                <a:cs typeface="Times New Roman" panose="02020603050405020304" pitchFamily="18" charset="0"/>
              </a:rPr>
              <a:t>f(a) = b</a:t>
            </a:r>
            <a:endParaRPr lang="en-US" sz="18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486150" y="1485900"/>
            <a:ext cx="2343150" cy="3028950"/>
            <a:chOff x="3048000" y="985838"/>
            <a:chExt cx="3247632" cy="3967162"/>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69971" y="202247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985838"/>
              <a:ext cx="685800" cy="725598"/>
            </a:xfrm>
            <a:prstGeom prst="rect">
              <a:avLst/>
            </a:prstGeom>
            <a:noFill/>
          </p:spPr>
          <p:txBody>
            <a:bodyPr wrap="square" rtlCol="0">
              <a:spAutoFit/>
            </a:bodyPr>
            <a:lstStyle/>
            <a:p>
              <a:r>
                <a:rPr lang="en-US" sz="3000" b="1" dirty="0"/>
                <a:t>A</a:t>
              </a:r>
            </a:p>
          </p:txBody>
        </p:sp>
        <p:sp>
          <p:nvSpPr>
            <p:cNvPr id="21" name="TextBox 20"/>
            <p:cNvSpPr txBox="1"/>
            <p:nvPr/>
          </p:nvSpPr>
          <p:spPr>
            <a:xfrm>
              <a:off x="5609832" y="985838"/>
              <a:ext cx="685800" cy="725598"/>
            </a:xfrm>
            <a:prstGeom prst="rect">
              <a:avLst/>
            </a:prstGeom>
            <a:noFill/>
          </p:spPr>
          <p:txBody>
            <a:bodyPr wrap="square" rtlCol="0">
              <a:spAutoFit/>
            </a:bodyPr>
            <a:lstStyle/>
            <a:p>
              <a:r>
                <a:rPr lang="en-US" sz="3000" b="1" dirty="0"/>
                <a:t>B</a:t>
              </a:r>
            </a:p>
          </p:txBody>
        </p:sp>
        <p:sp>
          <p:nvSpPr>
            <p:cNvPr id="22" name="TextBox 21"/>
            <p:cNvSpPr txBox="1"/>
            <p:nvPr/>
          </p:nvSpPr>
          <p:spPr>
            <a:xfrm>
              <a:off x="3148853" y="2035969"/>
              <a:ext cx="304800" cy="403110"/>
            </a:xfrm>
            <a:prstGeom prst="rect">
              <a:avLst/>
            </a:prstGeom>
            <a:noFill/>
          </p:spPr>
          <p:txBody>
            <a:bodyPr wrap="square" rtlCol="0">
              <a:spAutoFit/>
            </a:bodyPr>
            <a:lstStyle/>
            <a:p>
              <a:r>
                <a:rPr lang="en-US" dirty="0"/>
                <a:t>a</a:t>
              </a:r>
            </a:p>
          </p:txBody>
        </p:sp>
        <p:sp>
          <p:nvSpPr>
            <p:cNvPr id="23" name="TextBox 22"/>
            <p:cNvSpPr txBox="1"/>
            <p:nvPr/>
          </p:nvSpPr>
          <p:spPr>
            <a:xfrm>
              <a:off x="3148853" y="2969419"/>
              <a:ext cx="304800" cy="403110"/>
            </a:xfrm>
            <a:prstGeom prst="rect">
              <a:avLst/>
            </a:prstGeom>
            <a:noFill/>
          </p:spPr>
          <p:txBody>
            <a:bodyPr wrap="square" rtlCol="0">
              <a:spAutoFit/>
            </a:bodyPr>
            <a:lstStyle/>
            <a:p>
              <a:r>
                <a:rPr lang="en-US" dirty="0"/>
                <a:t>b</a:t>
              </a:r>
            </a:p>
          </p:txBody>
        </p:sp>
        <p:sp>
          <p:nvSpPr>
            <p:cNvPr id="24" name="TextBox 23"/>
            <p:cNvSpPr txBox="1"/>
            <p:nvPr/>
          </p:nvSpPr>
          <p:spPr>
            <a:xfrm>
              <a:off x="3148853" y="3669506"/>
              <a:ext cx="304800" cy="403110"/>
            </a:xfrm>
            <a:prstGeom prst="rect">
              <a:avLst/>
            </a:prstGeom>
            <a:noFill/>
          </p:spPr>
          <p:txBody>
            <a:bodyPr wrap="square" rtlCol="0">
              <a:spAutoFit/>
            </a:bodyPr>
            <a:lstStyle/>
            <a:p>
              <a:r>
                <a:rPr lang="en-US" dirty="0"/>
                <a:t>c</a:t>
              </a:r>
            </a:p>
          </p:txBody>
        </p:sp>
        <p:sp>
          <p:nvSpPr>
            <p:cNvPr id="25" name="TextBox 24"/>
            <p:cNvSpPr txBox="1"/>
            <p:nvPr/>
          </p:nvSpPr>
          <p:spPr>
            <a:xfrm>
              <a:off x="3148853" y="4486275"/>
              <a:ext cx="304800" cy="403110"/>
            </a:xfrm>
            <a:prstGeom prst="rect">
              <a:avLst/>
            </a:prstGeom>
            <a:noFill/>
          </p:spPr>
          <p:txBody>
            <a:bodyPr wrap="square" rtlCol="0">
              <a:spAutoFit/>
            </a:bodyPr>
            <a:lstStyle/>
            <a:p>
              <a:r>
                <a:rPr lang="en-US" dirty="0"/>
                <a:t>d</a:t>
              </a:r>
            </a:p>
          </p:txBody>
        </p:sp>
        <p:sp>
          <p:nvSpPr>
            <p:cNvPr id="26" name="TextBox 25"/>
            <p:cNvSpPr txBox="1"/>
            <p:nvPr/>
          </p:nvSpPr>
          <p:spPr>
            <a:xfrm>
              <a:off x="5746171" y="1919288"/>
              <a:ext cx="304800" cy="403110"/>
            </a:xfrm>
            <a:prstGeom prst="rect">
              <a:avLst/>
            </a:prstGeom>
            <a:noFill/>
          </p:spPr>
          <p:txBody>
            <a:bodyPr wrap="square" rtlCol="0">
              <a:spAutoFit/>
            </a:bodyPr>
            <a:lstStyle/>
            <a:p>
              <a:r>
                <a:rPr lang="en-US" dirty="0"/>
                <a:t>x</a:t>
              </a:r>
            </a:p>
          </p:txBody>
        </p:sp>
        <p:sp>
          <p:nvSpPr>
            <p:cNvPr id="27" name="TextBox 26"/>
            <p:cNvSpPr txBox="1"/>
            <p:nvPr/>
          </p:nvSpPr>
          <p:spPr>
            <a:xfrm>
              <a:off x="5771030" y="3202781"/>
              <a:ext cx="304800" cy="403110"/>
            </a:xfrm>
            <a:prstGeom prst="rect">
              <a:avLst/>
            </a:prstGeom>
            <a:noFill/>
          </p:spPr>
          <p:txBody>
            <a:bodyPr wrap="square" rtlCol="0">
              <a:spAutoFit/>
            </a:bodyPr>
            <a:lstStyle/>
            <a:p>
              <a:r>
                <a:rPr lang="en-US" dirty="0"/>
                <a:t>y</a:t>
              </a:r>
            </a:p>
          </p:txBody>
        </p:sp>
        <p:sp>
          <p:nvSpPr>
            <p:cNvPr id="28" name="TextBox 27"/>
            <p:cNvSpPr txBox="1"/>
            <p:nvPr/>
          </p:nvSpPr>
          <p:spPr>
            <a:xfrm>
              <a:off x="5771030" y="4252913"/>
              <a:ext cx="304800" cy="403110"/>
            </a:xfrm>
            <a:prstGeom prst="rect">
              <a:avLst/>
            </a:prstGeom>
            <a:noFill/>
          </p:spPr>
          <p:txBody>
            <a:bodyPr wrap="square" rtlCol="0">
              <a:spAutoFit/>
            </a:bodyPr>
            <a:lstStyle/>
            <a:p>
              <a:r>
                <a:rPr lang="en-US" dirty="0"/>
                <a:t>z</a:t>
              </a:r>
            </a:p>
          </p:txBody>
        </p:sp>
        <p:cxnSp>
          <p:nvCxnSpPr>
            <p:cNvPr id="29" name="Straight Arrow Connector 28"/>
            <p:cNvCxnSpPr>
              <a:stCxn id="13" idx="6"/>
              <a:endCxn id="18" idx="2"/>
            </p:cNvCxnSpPr>
            <p:nvPr/>
          </p:nvCxnSpPr>
          <p:spPr>
            <a:xfrm>
              <a:off x="3581399" y="32004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28" idx="1"/>
            </p:cNvCxnSpPr>
            <p:nvPr/>
          </p:nvCxnSpPr>
          <p:spPr>
            <a:xfrm>
              <a:off x="3581399" y="2286000"/>
              <a:ext cx="2189630" cy="2168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7"/>
              <a:endCxn id="17" idx="3"/>
            </p:cNvCxnSpPr>
            <p:nvPr/>
          </p:nvCxnSpPr>
          <p:spPr>
            <a:xfrm flipV="1">
              <a:off x="3514444" y="2412717"/>
              <a:ext cx="2222482" cy="1388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19" idx="2"/>
            </p:cNvCxnSpPr>
            <p:nvPr/>
          </p:nvCxnSpPr>
          <p:spPr>
            <a:xfrm flipV="1">
              <a:off x="3581399" y="4572001"/>
              <a:ext cx="2133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17CAFF-49C8-4FDA-AD8C-6CB050C019A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85</a:t>
            </a:fld>
            <a:endParaRPr lang="en-US">
              <a:solidFill>
                <a:schemeClr val="tx1"/>
              </a:solidFill>
            </a:endParaRPr>
          </a:p>
        </p:txBody>
      </p:sp>
      <p:sp>
        <p:nvSpPr>
          <p:cNvPr id="7" name="Title 1"/>
          <p:cNvSpPr txBox="1">
            <a:spLocks/>
          </p:cNvSpPr>
          <p:nvPr/>
        </p:nvSpPr>
        <p:spPr>
          <a:xfrm>
            <a:off x="1085854" y="-7454"/>
            <a:ext cx="805814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Bijective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439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485903" y="729234"/>
            <a:ext cx="6686547" cy="3600450"/>
          </a:xfrm>
        </p:spPr>
        <p:txBody>
          <a:bodyPr>
            <a:normAutofit/>
          </a:bodyPr>
          <a:lstStyle/>
          <a:p>
            <a:r>
              <a:rPr lang="en-US" sz="1800" b="1" dirty="0">
                <a:latin typeface="+mj-lt"/>
              </a:rPr>
              <a:t>Definition: </a:t>
            </a:r>
            <a:r>
              <a:rPr lang="en-US" sz="1800" dirty="0">
                <a:latin typeface="+mj-lt"/>
              </a:rPr>
              <a:t>A function f is a one-to-one correspondence, or a </a:t>
            </a:r>
            <a:r>
              <a:rPr lang="en-US" sz="1800" dirty="0" err="1">
                <a:latin typeface="+mj-lt"/>
              </a:rPr>
              <a:t>bijection</a:t>
            </a:r>
            <a:r>
              <a:rPr lang="en-US" sz="1800" dirty="0">
                <a:latin typeface="+mj-lt"/>
              </a:rPr>
              <a:t>, if it is both one-to-one and onto (surjective and injective)</a:t>
            </a:r>
          </a:p>
        </p:txBody>
      </p:sp>
      <p:grpSp>
        <p:nvGrpSpPr>
          <p:cNvPr id="12" name="Group 11"/>
          <p:cNvGrpSpPr/>
          <p:nvPr/>
        </p:nvGrpSpPr>
        <p:grpSpPr>
          <a:xfrm>
            <a:off x="3314700" y="1501399"/>
            <a:ext cx="2415540" cy="2944647"/>
            <a:chOff x="3048000" y="1219200"/>
            <a:chExt cx="3411415" cy="4495799"/>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974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1219200"/>
              <a:ext cx="685800" cy="845828"/>
            </a:xfrm>
            <a:prstGeom prst="rect">
              <a:avLst/>
            </a:prstGeom>
            <a:noFill/>
          </p:spPr>
          <p:txBody>
            <a:bodyPr wrap="square" rtlCol="0">
              <a:spAutoFit/>
            </a:bodyPr>
            <a:lstStyle/>
            <a:p>
              <a:r>
                <a:rPr lang="en-US" sz="3000" b="1" dirty="0"/>
                <a:t>A</a:t>
              </a:r>
            </a:p>
          </p:txBody>
        </p:sp>
        <p:sp>
          <p:nvSpPr>
            <p:cNvPr id="21" name="TextBox 20"/>
            <p:cNvSpPr txBox="1"/>
            <p:nvPr/>
          </p:nvSpPr>
          <p:spPr>
            <a:xfrm>
              <a:off x="5773615" y="1219200"/>
              <a:ext cx="685800" cy="845828"/>
            </a:xfrm>
            <a:prstGeom prst="rect">
              <a:avLst/>
            </a:prstGeom>
            <a:noFill/>
          </p:spPr>
          <p:txBody>
            <a:bodyPr wrap="square" rtlCol="0">
              <a:spAutoFit/>
            </a:bodyPr>
            <a:lstStyle/>
            <a:p>
              <a:r>
                <a:rPr lang="en-US" sz="3000" b="1" dirty="0"/>
                <a:t>B</a:t>
              </a:r>
            </a:p>
          </p:txBody>
        </p:sp>
        <p:sp>
          <p:nvSpPr>
            <p:cNvPr id="22" name="TextBox 21"/>
            <p:cNvSpPr txBox="1"/>
            <p:nvPr/>
          </p:nvSpPr>
          <p:spPr>
            <a:xfrm>
              <a:off x="3197615" y="2005964"/>
              <a:ext cx="304799" cy="469905"/>
            </a:xfrm>
            <a:prstGeom prst="rect">
              <a:avLst/>
            </a:prstGeom>
            <a:noFill/>
          </p:spPr>
          <p:txBody>
            <a:bodyPr wrap="square" rtlCol="0">
              <a:spAutoFit/>
            </a:bodyPr>
            <a:lstStyle/>
            <a:p>
              <a:r>
                <a:rPr lang="en-US" dirty="0"/>
                <a:t>a</a:t>
              </a:r>
            </a:p>
          </p:txBody>
        </p:sp>
        <p:sp>
          <p:nvSpPr>
            <p:cNvPr id="23" name="TextBox 22"/>
            <p:cNvSpPr txBox="1"/>
            <p:nvPr/>
          </p:nvSpPr>
          <p:spPr>
            <a:xfrm>
              <a:off x="3175231" y="2983467"/>
              <a:ext cx="304799" cy="469905"/>
            </a:xfrm>
            <a:prstGeom prst="rect">
              <a:avLst/>
            </a:prstGeom>
            <a:noFill/>
          </p:spPr>
          <p:txBody>
            <a:bodyPr wrap="square" rtlCol="0">
              <a:spAutoFit/>
            </a:bodyPr>
            <a:lstStyle/>
            <a:p>
              <a:r>
                <a:rPr lang="en-US" dirty="0"/>
                <a:t>b</a:t>
              </a:r>
            </a:p>
          </p:txBody>
        </p:sp>
        <p:sp>
          <p:nvSpPr>
            <p:cNvPr id="24" name="TextBox 23"/>
            <p:cNvSpPr txBox="1"/>
            <p:nvPr/>
          </p:nvSpPr>
          <p:spPr>
            <a:xfrm>
              <a:off x="3200399" y="3691890"/>
              <a:ext cx="304799" cy="469905"/>
            </a:xfrm>
            <a:prstGeom prst="rect">
              <a:avLst/>
            </a:prstGeom>
            <a:noFill/>
          </p:spPr>
          <p:txBody>
            <a:bodyPr wrap="square" rtlCol="0">
              <a:spAutoFit/>
            </a:bodyPr>
            <a:lstStyle/>
            <a:p>
              <a:r>
                <a:rPr lang="en-US" dirty="0"/>
                <a:t>c</a:t>
              </a:r>
            </a:p>
          </p:txBody>
        </p:sp>
        <p:sp>
          <p:nvSpPr>
            <p:cNvPr id="25" name="TextBox 24"/>
            <p:cNvSpPr txBox="1"/>
            <p:nvPr/>
          </p:nvSpPr>
          <p:spPr>
            <a:xfrm>
              <a:off x="3200400" y="4495801"/>
              <a:ext cx="304799" cy="469905"/>
            </a:xfrm>
            <a:prstGeom prst="rect">
              <a:avLst/>
            </a:prstGeom>
            <a:noFill/>
          </p:spPr>
          <p:txBody>
            <a:bodyPr wrap="square" rtlCol="0">
              <a:spAutoFit/>
            </a:bodyPr>
            <a:lstStyle/>
            <a:p>
              <a:r>
                <a:rPr lang="en-US" dirty="0"/>
                <a:t>d</a:t>
              </a:r>
            </a:p>
          </p:txBody>
        </p:sp>
        <p:sp>
          <p:nvSpPr>
            <p:cNvPr id="26" name="TextBox 25"/>
            <p:cNvSpPr txBox="1"/>
            <p:nvPr/>
          </p:nvSpPr>
          <p:spPr>
            <a:xfrm>
              <a:off x="5791200" y="2064715"/>
              <a:ext cx="304799" cy="469905"/>
            </a:xfrm>
            <a:prstGeom prst="rect">
              <a:avLst/>
            </a:prstGeom>
            <a:noFill/>
          </p:spPr>
          <p:txBody>
            <a:bodyPr wrap="square" rtlCol="0">
              <a:spAutoFit/>
            </a:bodyPr>
            <a:lstStyle/>
            <a:p>
              <a:r>
                <a:rPr lang="en-US" dirty="0"/>
                <a:t>x</a:t>
              </a:r>
            </a:p>
          </p:txBody>
        </p:sp>
        <p:sp>
          <p:nvSpPr>
            <p:cNvPr id="27" name="TextBox 26"/>
            <p:cNvSpPr txBox="1"/>
            <p:nvPr/>
          </p:nvSpPr>
          <p:spPr>
            <a:xfrm>
              <a:off x="5791200" y="3242309"/>
              <a:ext cx="304799" cy="469905"/>
            </a:xfrm>
            <a:prstGeom prst="rect">
              <a:avLst/>
            </a:prstGeom>
            <a:noFill/>
          </p:spPr>
          <p:txBody>
            <a:bodyPr wrap="square" rtlCol="0">
              <a:spAutoFit/>
            </a:bodyPr>
            <a:lstStyle/>
            <a:p>
              <a:r>
                <a:rPr lang="en-US" dirty="0"/>
                <a:t>y</a:t>
              </a:r>
            </a:p>
          </p:txBody>
        </p:sp>
        <p:sp>
          <p:nvSpPr>
            <p:cNvPr id="28" name="TextBox 27"/>
            <p:cNvSpPr txBox="1"/>
            <p:nvPr/>
          </p:nvSpPr>
          <p:spPr>
            <a:xfrm>
              <a:off x="5790842" y="4343401"/>
              <a:ext cx="304799" cy="469905"/>
            </a:xfrm>
            <a:prstGeom prst="rect">
              <a:avLst/>
            </a:prstGeom>
            <a:noFill/>
          </p:spPr>
          <p:txBody>
            <a:bodyPr wrap="square" rtlCol="0">
              <a:spAutoFit/>
            </a:bodyPr>
            <a:lstStyle/>
            <a:p>
              <a:r>
                <a:rPr lang="en-US" dirty="0"/>
                <a:t>z</a:t>
              </a:r>
            </a:p>
          </p:txBody>
        </p:sp>
        <p:cxnSp>
          <p:nvCxnSpPr>
            <p:cNvPr id="29" name="Straight Arrow Connector 28"/>
            <p:cNvCxnSpPr>
              <a:stCxn id="13" idx="6"/>
              <a:endCxn id="18"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19" idx="1"/>
            </p:cNvCxnSpPr>
            <p:nvPr/>
          </p:nvCxnSpPr>
          <p:spPr>
            <a:xfrm>
              <a:off x="3581400" y="2286001"/>
              <a:ext cx="2200556" cy="212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Connector 30"/>
            <p:cNvSpPr/>
            <p:nvPr/>
          </p:nvSpPr>
          <p:spPr>
            <a:xfrm>
              <a:off x="5709191" y="5257799"/>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791200" y="5235218"/>
              <a:ext cx="304799" cy="469905"/>
            </a:xfrm>
            <a:prstGeom prst="rect">
              <a:avLst/>
            </a:prstGeom>
            <a:noFill/>
          </p:spPr>
          <p:txBody>
            <a:bodyPr wrap="square" rtlCol="0">
              <a:spAutoFit/>
            </a:bodyPr>
            <a:lstStyle/>
            <a:p>
              <a:r>
                <a:rPr lang="en-US" dirty="0"/>
                <a:t>w</a:t>
              </a:r>
            </a:p>
          </p:txBody>
        </p:sp>
        <p:cxnSp>
          <p:nvCxnSpPr>
            <p:cNvPr id="33" name="Straight Arrow Connector 32"/>
            <p:cNvCxnSpPr>
              <a:stCxn id="14" idx="6"/>
              <a:endCxn id="17" idx="3"/>
            </p:cNvCxnSpPr>
            <p:nvPr/>
          </p:nvCxnSpPr>
          <p:spPr>
            <a:xfrm flipV="1">
              <a:off x="3581400" y="2508605"/>
              <a:ext cx="2182971" cy="1453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31" idx="2"/>
            </p:cNvCxnSpPr>
            <p:nvPr/>
          </p:nvCxnSpPr>
          <p:spPr>
            <a:xfrm>
              <a:off x="3581400" y="4724400"/>
              <a:ext cx="212779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9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C779A5-C056-4161-9926-7EA851374E36}"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86</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mj-lt"/>
              </a:rPr>
              <a:t>Showing that </a:t>
            </a:r>
            <a:r>
              <a:rPr lang="en-US" sz="2400" i="1" dirty="0">
                <a:latin typeface="+mj-lt"/>
              </a:rPr>
              <a:t>f</a:t>
            </a:r>
            <a:r>
              <a:rPr lang="en-US" sz="2400" dirty="0">
                <a:latin typeface="+mj-lt"/>
              </a:rPr>
              <a:t> is/is not injective or surjective </a:t>
            </a:r>
            <a:r>
              <a:rPr lang="en-IN" sz="2400" dirty="0">
                <a:latin typeface="+mj-lt"/>
                <a:cs typeface="Times New Roman" panose="02020603050405020304" pitchFamily="18" charset="0"/>
              </a:rPr>
              <a:t>(CO1)</a:t>
            </a:r>
            <a:endParaRPr lang="en-US" sz="24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1257300" y="628650"/>
            <a:ext cx="5886450" cy="3657600"/>
          </a:xfrm>
          <a:prstGeom prst="rect">
            <a:avLst/>
          </a:prstGeom>
        </p:spPr>
        <p:txBody>
          <a:bodyPr vert="horz" lIns="68580" tIns="34290" rIns="68580" bIns="34290">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en-US" sz="1800" dirty="0">
                <a:latin typeface="Times New Roman" panose="02020603050405020304" pitchFamily="18" charset="0"/>
                <a:cs typeface="Times New Roman" panose="02020603050405020304" pitchFamily="18" charset="0"/>
              </a:rPr>
              <a:t>Consider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1800" dirty="0">
              <a:latin typeface="Times New Roman" panose="02020603050405020304" pitchFamily="18" charset="0"/>
              <a:cs typeface="Times New Roman" panose="02020603050405020304" pitchFamily="18" charset="0"/>
            </a:endParaRP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injective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err="1">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 (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not injective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err="1">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 </a:t>
            </a:r>
            <a:r>
              <a:rPr lang="en-US" sz="1800" dirty="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surjective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f(x) = 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not surjective </a:t>
            </a:r>
            <a:r>
              <a:rPr lang="en-US" sz="1800" dirty="0" err="1">
                <a:latin typeface="Times New Roman" panose="02020603050405020304" pitchFamily="18" charset="0"/>
                <a:cs typeface="Times New Roman" panose="02020603050405020304" pitchFamily="18" charset="0"/>
              </a:rPr>
              <a:t>iff</a:t>
            </a:r>
            <a:r>
              <a:rPr lang="en-US" sz="1800" dirty="0">
                <a:latin typeface="Times New Roman" panose="02020603050405020304" pitchFamily="18" charset="0"/>
                <a:cs typeface="Times New Roman" panose="02020603050405020304" pitchFamily="18" charset="0"/>
              </a:rPr>
              <a:t>: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p>
          <a:p>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8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77919-3BAD-4F3D-8648-1E104F881B38}"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87</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57300" y="571501"/>
            <a:ext cx="6915150" cy="3825212"/>
          </a:xfrm>
        </p:spPr>
        <p:txBody>
          <a:bodyPr>
            <a:no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a </a:t>
            </a:r>
            <a:r>
              <a:rPr lang="en-US" sz="1800" dirty="0" err="1">
                <a:latin typeface="Times New Roman" panose="02020603050405020304" pitchFamily="18" charset="0"/>
                <a:cs typeface="Times New Roman" panose="02020603050405020304" pitchFamily="18" charset="0"/>
              </a:rPr>
              <a:t>bijection</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Then the </a:t>
            </a:r>
            <a:r>
              <a:rPr lang="en-US" sz="1800" b="1" i="1" dirty="0">
                <a:latin typeface="Times New Roman" panose="02020603050405020304" pitchFamily="18" charset="0"/>
                <a:cs typeface="Times New Roman" panose="02020603050405020304" pitchFamily="18" charset="0"/>
              </a:rPr>
              <a:t>inverse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denoted </a:t>
            </a:r>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the function from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defined as</a:t>
            </a:r>
            <a:endParaRPr lang="en-US" sz="1800" b="1"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 inverse exists unless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 </a:t>
            </a:r>
            <a:r>
              <a:rPr lang="en-US" sz="1800" dirty="0" err="1">
                <a:latin typeface="Times New Roman" panose="02020603050405020304" pitchFamily="18" charset="0"/>
                <a:cs typeface="Times New Roman" panose="02020603050405020304" pitchFamily="18" charset="0"/>
              </a:rPr>
              <a:t>bijection</a:t>
            </a:r>
            <a:r>
              <a:rPr lang="en-US" sz="1800" dirty="0">
                <a:latin typeface="Times New Roman" panose="02020603050405020304" pitchFamily="18" charset="0"/>
                <a:cs typeface="Times New Roman" panose="02020603050405020304" pitchFamily="18" charset="0"/>
              </a:rPr>
              <a:t>. </a:t>
            </a:r>
          </a:p>
        </p:txBody>
      </p:sp>
      <p:pic>
        <p:nvPicPr>
          <p:cNvPr id="12" name="Picture 11" descr="addin_tmp.png"/>
          <p:cNvPicPr>
            <a:picLocks noChangeAspect="1"/>
          </p:cNvPicPr>
          <p:nvPr>
            <p:custDataLst>
              <p:tags r:id="rId1"/>
            </p:custDataLst>
          </p:nvPr>
        </p:nvPicPr>
        <p:blipFill>
          <a:blip r:embed="rId4" cstate="print"/>
          <a:stretch>
            <a:fillRect/>
          </a:stretch>
        </p:blipFill>
        <p:spPr>
          <a:xfrm>
            <a:off x="3034622" y="1700784"/>
            <a:ext cx="2628899" cy="282444"/>
          </a:xfrm>
          <a:prstGeom prst="rect">
            <a:avLst/>
          </a:prstGeom>
        </p:spPr>
      </p:pic>
      <p:pic>
        <p:nvPicPr>
          <p:cNvPr id="13" name="Picture 12" descr="0217.jpg"/>
          <p:cNvPicPr>
            <a:picLocks noChangeAspect="1"/>
          </p:cNvPicPr>
          <p:nvPr/>
        </p:nvPicPr>
        <p:blipFill>
          <a:blip r:embed="rId5" cstate="print"/>
          <a:stretch>
            <a:fillRect/>
          </a:stretch>
        </p:blipFill>
        <p:spPr>
          <a:xfrm>
            <a:off x="2361100" y="2100333"/>
            <a:ext cx="3975941" cy="1943601"/>
          </a:xfrm>
          <a:prstGeom prst="rect">
            <a:avLst/>
          </a:prstGeom>
        </p:spPr>
      </p:pic>
    </p:spTree>
    <p:extLst>
      <p:ext uri="{BB962C8B-B14F-4D97-AF65-F5344CB8AC3E}">
        <p14:creationId xmlns:p14="http://schemas.microsoft.com/office/powerpoint/2010/main" val="18437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48A35D-FE6A-402D-9A00-C2E085F4B2A1}"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88</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00150" y="571500"/>
            <a:ext cx="6172200" cy="3600450"/>
          </a:xfrm>
        </p:spPr>
        <p:txBody>
          <a:bodyPr>
            <a:normAutofit/>
          </a:bodyPr>
          <a:lstStyle/>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the function from {</a:t>
            </a:r>
            <a:r>
              <a:rPr lang="en-US" sz="1800" i="1" dirty="0" err="1">
                <a:latin typeface="Times New Roman" panose="02020603050405020304" pitchFamily="18" charset="0"/>
                <a:cs typeface="Times New Roman" panose="02020603050405020304" pitchFamily="18" charset="0"/>
              </a:rPr>
              <a:t>a,b,c</a:t>
            </a:r>
            <a:r>
              <a:rPr lang="en-US" sz="1800" dirty="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ea typeface="Cambria Math" pitchFamily="18" charset="0"/>
                <a:cs typeface="Times New Roman" panose="02020603050405020304" pitchFamily="18" charset="0"/>
              </a:rPr>
              <a:t>1,2,3</a:t>
            </a:r>
            <a:r>
              <a:rPr lang="en-US" sz="1800" dirty="0">
                <a:latin typeface="Times New Roman" panose="02020603050405020304" pitchFamily="18" charset="0"/>
                <a:cs typeface="Times New Roman" panose="02020603050405020304" pitchFamily="18" charset="0"/>
              </a:rPr>
              <a:t>} </a:t>
            </a:r>
          </a:p>
          <a:p>
            <a:pPr lvl="1"/>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Is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invertible and if so what is its inverse?</a:t>
            </a:r>
          </a:p>
          <a:p>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invertible because it is a </a:t>
            </a:r>
            <a:r>
              <a:rPr lang="en-US" sz="1800" dirty="0" err="1">
                <a:latin typeface="Times New Roman" panose="02020603050405020304" pitchFamily="18" charset="0"/>
                <a:cs typeface="Times New Roman" panose="02020603050405020304" pitchFamily="18" charset="0"/>
              </a:rPr>
              <a:t>bijection</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reverses the correspondence given by </a:t>
            </a:r>
            <a:r>
              <a:rPr lang="en-US" sz="1800" i="1" dirty="0">
                <a:latin typeface="Times New Roman" panose="02020603050405020304" pitchFamily="18" charset="0"/>
                <a:cs typeface="Times New Roman" panose="02020603050405020304" pitchFamily="18" charset="0"/>
              </a:rPr>
              <a:t>f:</a:t>
            </a: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ea typeface="Cambria Math" pitchFamily="18" charset="0"/>
                <a:cs typeface="Times New Roman" panose="02020603050405020304" pitchFamily="18" charset="0"/>
              </a:rPr>
              <a:t>(1)</a:t>
            </a:r>
            <a:r>
              <a:rPr lang="en-US" sz="1800" i="1" dirty="0">
                <a:latin typeface="Times New Roman" panose="02020603050405020304" pitchFamily="18" charset="0"/>
                <a:ea typeface="Cambria Math" pitchFamily="18" charset="0"/>
                <a:cs typeface="Times New Roman" panose="02020603050405020304" pitchFamily="18" charset="0"/>
              </a:rPr>
              <a:t>=c</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  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1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225523-01C6-42FF-9A04-E1277E8A790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89</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497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00150" y="628650"/>
            <a:ext cx="6343650" cy="3486150"/>
          </a:xfrm>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ea typeface="Cambria Math"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 </a:t>
            </a:r>
            <a:r>
              <a:rPr lang="en-US" sz="1800" b="1" dirty="0">
                <a:latin typeface="Times New Roman" panose="02020603050405020304" pitchFamily="18" charset="0"/>
                <a:cs typeface="Times New Roman" panose="02020603050405020304" pitchFamily="18" charset="0"/>
              </a:rPr>
              <a:t>R</a:t>
            </a:r>
            <a:r>
              <a:rPr lang="en-US" sz="1800"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Cambria Math"/>
                <a:cs typeface="Times New Roman" panose="02020603050405020304" pitchFamily="18" charset="0"/>
                <a:sym typeface="Wingdings" pitchFamily="2" charset="2"/>
              </a:rPr>
              <a:t>→</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sym typeface="Wingdings" pitchFamily="2" charset="2"/>
              </a:rPr>
              <a:t>R</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be such that </a:t>
            </a:r>
            <a:r>
              <a:rPr lang="en-US" sz="1800" i="1" dirty="0">
                <a:latin typeface="Times New Roman" panose="02020603050405020304" pitchFamily="18" charset="0"/>
                <a:cs typeface="Times New Roman" panose="02020603050405020304" pitchFamily="18" charset="0"/>
                <a:sym typeface="Wingdings" pitchFamily="2" charset="2"/>
              </a:rPr>
              <a:t>f(x) = x</a:t>
            </a:r>
            <a:r>
              <a:rPr lang="en-US" sz="1800" i="1" baseline="30000" dirty="0">
                <a:latin typeface="Times New Roman" panose="02020603050405020304" pitchFamily="18" charset="0"/>
                <a:cs typeface="Times New Roman" panose="02020603050405020304" pitchFamily="18" charset="0"/>
                <a:sym typeface="Wingdings" pitchFamily="2" charset="2"/>
              </a:rPr>
              <a:t>2</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   </a:t>
            </a:r>
          </a:p>
          <a:p>
            <a:pPr lvl="1"/>
            <a:r>
              <a:rPr lang="en-US" sz="1800" dirty="0">
                <a:latin typeface="Times New Roman" panose="02020603050405020304" pitchFamily="18" charset="0"/>
                <a:cs typeface="Times New Roman" panose="02020603050405020304" pitchFamily="18" charset="0"/>
                <a:sym typeface="Wingdings" pitchFamily="2" charset="2"/>
              </a:rPr>
              <a:t>Is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 invertible, and if so, what is its inverse?</a:t>
            </a:r>
          </a:p>
          <a:p>
            <a:pPr lvl="1">
              <a:buNone/>
            </a:pPr>
            <a:endParaRPr lang="en-US" sz="1800" dirty="0">
              <a:latin typeface="Times New Roman" panose="02020603050405020304" pitchFamily="18" charset="0"/>
              <a:cs typeface="Times New Roman" panose="02020603050405020304" pitchFamily="18" charset="0"/>
              <a:sym typeface="Wingdings" pitchFamily="2" charset="2"/>
            </a:endParaRPr>
          </a:p>
          <a:p>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not invertible because it is not one-to-one</a:t>
            </a:r>
          </a:p>
        </p:txBody>
      </p:sp>
    </p:spTree>
    <p:extLst>
      <p:ext uri="{BB962C8B-B14F-4D97-AF65-F5344CB8AC3E}">
        <p14:creationId xmlns:p14="http://schemas.microsoft.com/office/powerpoint/2010/main" val="5852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500938" cy="4112419"/>
          </a:xfrm>
        </p:spPr>
        <p:txBody>
          <a:bodyPr>
            <a:normAutofit/>
          </a:bodyPr>
          <a:lstStyle/>
          <a:p>
            <a:pPr algn="just">
              <a:buFont typeface="Arial" charset="0"/>
              <a:buNone/>
              <a:defRPr/>
            </a:pPr>
            <a:endParaRPr lang="en-US" sz="1800" b="1" dirty="0">
              <a:latin typeface="Times New Roman" panose="02020603050405020304" pitchFamily="18" charset="0"/>
              <a:cs typeface="Times New Roman" panose="02020603050405020304" pitchFamily="18" charset="0"/>
            </a:endParaRPr>
          </a:p>
          <a:p>
            <a:pPr algn="just">
              <a:buFont typeface="Arial" charset="0"/>
              <a:buNone/>
              <a:defRPr/>
            </a:pPr>
            <a:r>
              <a:rPr lang="en-US" sz="1800" b="1" dirty="0">
                <a:latin typeface="Times New Roman" panose="02020603050405020304" pitchFamily="18" charset="0"/>
                <a:cs typeface="Times New Roman" panose="02020603050405020304" pitchFamily="18" charset="0"/>
              </a:rPr>
              <a:t> Prerequisite</a:t>
            </a: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Knowledge of Mathematics </a:t>
            </a:r>
            <a:r>
              <a:rPr lang="en-US" sz="1800" dirty="0" err="1">
                <a:latin typeface="Times New Roman" panose="02020603050405020304" pitchFamily="18" charset="0"/>
                <a:cs typeface="Times New Roman" panose="02020603050405020304" pitchFamily="18" charset="0"/>
              </a:rPr>
              <a:t>upto</a:t>
            </a:r>
            <a:r>
              <a:rPr lang="en-US" sz="1800" dirty="0">
                <a:latin typeface="Times New Roman" panose="02020603050405020304" pitchFamily="18" charset="0"/>
                <a:cs typeface="Times New Roman" panose="02020603050405020304" pitchFamily="18" charset="0"/>
              </a:rPr>
              <a:t>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standard.</a:t>
            </a:r>
          </a:p>
          <a:p>
            <a:pPr algn="just">
              <a:buNone/>
              <a:defRPr/>
            </a:pPr>
            <a:endParaRPr lang="en-US" sz="1800" dirty="0">
              <a:latin typeface="Times New Roman" panose="02020603050405020304" pitchFamily="18" charset="0"/>
              <a:cs typeface="Times New Roman" panose="02020603050405020304" pitchFamily="18" charset="0"/>
            </a:endParaRPr>
          </a:p>
          <a:p>
            <a:pPr algn="just">
              <a:buFont typeface="Arial" charset="0"/>
              <a:buNone/>
              <a:defRPr/>
            </a:pPr>
            <a:r>
              <a:rPr lang="en-US" sz="1800" b="1" dirty="0">
                <a:latin typeface="Times New Roman" panose="02020603050405020304" pitchFamily="18" charset="0"/>
                <a:cs typeface="Times New Roman" panose="02020603050405020304" pitchFamily="18" charset="0"/>
              </a:rPr>
              <a:t>Recap</a:t>
            </a: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The fundamental concepts of Sets, Relations and Functions, Logic, Probability and Boolean Algebra.</a:t>
            </a:r>
          </a:p>
          <a:p>
            <a:pPr marL="0" indent="0" algn="just">
              <a:buNone/>
              <a:defRPr/>
            </a:pPr>
            <a:endParaRPr lang="en-US" sz="1800" dirty="0">
              <a:latin typeface="Times New Roman" panose="02020603050405020304" pitchFamily="18" charset="0"/>
              <a:cs typeface="Times New Roman" panose="02020603050405020304" pitchFamily="18" charset="0"/>
            </a:endParaRPr>
          </a:p>
        </p:txBody>
      </p:sp>
      <p:sp>
        <p:nvSpPr>
          <p:cNvPr id="22531"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009F68-76BD-46DB-B1A1-5B28DA3F1019}" type="datetime1">
              <a:rPr lang="en-US" smtClean="0">
                <a:solidFill>
                  <a:schemeClr val="tx1"/>
                </a:solidFill>
                <a:latin typeface="Times New Roman" pitchFamily="18" charset="0"/>
                <a:cs typeface="Times New Roman" pitchFamily="18" charset="0"/>
              </a:rPr>
              <a:t>8/31/2021</a:t>
            </a:fld>
            <a:endParaRPr lang="en-US" dirty="0">
              <a:solidFill>
                <a:schemeClr val="tx1"/>
              </a:solidFill>
              <a:latin typeface="Times New Roman" pitchFamily="18" charset="0"/>
              <a:cs typeface="Times New Roman" pitchFamily="18" charset="0"/>
            </a:endParaRPr>
          </a:p>
        </p:txBody>
      </p:sp>
      <p:sp>
        <p:nvSpPr>
          <p:cNvPr id="22532" name="Slide Number Placeholder 5"/>
          <p:cNvSpPr>
            <a:spLocks noGrp="1"/>
          </p:cNvSpPr>
          <p:nvPr>
            <p:ph type="sldNum" sz="quarter" idx="12"/>
          </p:nvPr>
        </p:nvSpPr>
        <p:spPr bwMode="auto">
          <a:noFill/>
          <a:ln>
            <a:miter lim="800000"/>
            <a:headEnd/>
            <a:tailEnd/>
          </a:ln>
        </p:spPr>
        <p:txBody>
          <a:bodyPr/>
          <a:lstStyle/>
          <a:p>
            <a:fld id="{E730590A-07B7-4B90-A628-55B49D4BD14A}" type="slidenum">
              <a:rPr lang="en-US" smtClean="0">
                <a:solidFill>
                  <a:schemeClr val="tx1"/>
                </a:solidFill>
                <a:latin typeface="Times New Roman" pitchFamily="18" charset="0"/>
                <a:cs typeface="Times New Roman" pitchFamily="18" charset="0"/>
              </a:rPr>
              <a:pPr/>
              <a:t>9</a:t>
            </a:fld>
            <a:endParaRPr lang="en-US"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081087" y="0"/>
            <a:ext cx="8062913"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latin typeface="Times New Roman" panose="02020603050405020304" pitchFamily="18" charset="0"/>
                <a:cs typeface="Times New Roman" panose="02020603050405020304" pitchFamily="18" charset="0"/>
              </a:rPr>
              <a:t>Prerequisite &amp; </a:t>
            </a:r>
            <a:r>
              <a:rPr lang="en-US" altLang="en-US" sz="2400" dirty="0">
                <a:latin typeface="Times New Roman" panose="02020603050405020304" pitchFamily="18" charset="0"/>
                <a:cs typeface="Times New Roman" panose="02020603050405020304" pitchFamily="18" charset="0"/>
              </a:rPr>
              <a:t>Recap</a:t>
            </a:r>
            <a:endParaRPr lang="en-IN" sz="2400" dirty="0">
              <a:latin typeface="Times New Roman" panose="02020603050405020304" pitchFamily="18" charset="0"/>
              <a:cs typeface="Times New Roman" panose="02020603050405020304" pitchFamily="18" charset="0"/>
            </a:endParaRPr>
          </a:p>
        </p:txBody>
      </p:sp>
      <p:pic>
        <p:nvPicPr>
          <p:cNvPr id="22534" name="Picture 2" descr="E:\NIET\Project\xLogo11.png.pagespeed.ic.pydHLuCQEZ.png"/>
          <p:cNvPicPr>
            <a:picLocks noChangeAspect="1" noChangeArrowheads="1"/>
          </p:cNvPicPr>
          <p:nvPr/>
        </p:nvPicPr>
        <p:blipFill>
          <a:blip r:embed="rId2" cstate="print"/>
          <a:srcRect/>
          <a:stretch>
            <a:fillRect/>
          </a:stretch>
        </p:blipFill>
        <p:spPr bwMode="auto">
          <a:xfrm>
            <a:off x="-4763" y="7144"/>
            <a:ext cx="1085850" cy="613172"/>
          </a:xfrm>
          <a:prstGeom prst="rect">
            <a:avLst/>
          </a:prstGeom>
          <a:noFill/>
          <a:ln w="9525">
            <a:noFill/>
            <a:miter lim="800000"/>
            <a:headEnd/>
            <a:tailEnd/>
          </a:ln>
        </p:spPr>
      </p:pic>
      <p:sp>
        <p:nvSpPr>
          <p:cNvPr id="22535" name="Footer Placeholder 12"/>
          <p:cNvSpPr>
            <a:spLocks noGrp="1"/>
          </p:cNvSpPr>
          <p:nvPr>
            <p:ph type="ftr" sz="quarter" idx="11"/>
          </p:nvPr>
        </p:nvSpPr>
        <p:spPr bwMode="auto">
          <a:xfrm>
            <a:off x="2857500" y="4755357"/>
            <a:ext cx="37719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solidFill>
                  <a:schemeClr val="tx1"/>
                </a:solidFill>
                <a:latin typeface="Times New Roman" pitchFamily="18" charset="0"/>
                <a:cs typeface="Times New Roman" pitchFamily="18" charset="0"/>
              </a:rPr>
              <a:t>Garima Jain         Discrete Structures              Unit 1</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ADB1D8-4B10-47DD-B04B-BEEACD48D03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90</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Inverse of a Function </a:t>
            </a:r>
            <a:r>
              <a:rPr lang="en-IN" sz="2800" dirty="0">
                <a:latin typeface="Times New Roman" panose="02020603050405020304" pitchFamily="18" charset="0"/>
                <a:cs typeface="Times New Roman" panose="02020603050405020304" pitchFamily="18" charset="0"/>
              </a:rPr>
              <a:t>(CO1)</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85850" y="571500"/>
            <a:ext cx="6172200" cy="3600450"/>
          </a:xfrm>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b="1" dirty="0">
                <a:latin typeface="Times New Roman" panose="02020603050405020304" pitchFamily="18" charset="0"/>
                <a:ea typeface="Cambria Math"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 </a:t>
            </a:r>
            <a:r>
              <a:rPr lang="en-US" sz="1800" b="1" dirty="0">
                <a:latin typeface="Times New Roman" panose="02020603050405020304" pitchFamily="18" charset="0"/>
                <a:cs typeface="Times New Roman" panose="02020603050405020304" pitchFamily="18" charset="0"/>
              </a:rPr>
              <a:t>Z </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sym typeface="Wingdings" pitchFamily="2" charset="2"/>
              </a:rPr>
              <a:t>Z</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be such that </a:t>
            </a:r>
            <a:r>
              <a:rPr lang="en-US" sz="1800" i="1" dirty="0">
                <a:latin typeface="Times New Roman" panose="02020603050405020304" pitchFamily="18" charset="0"/>
                <a:cs typeface="Times New Roman" panose="02020603050405020304" pitchFamily="18" charset="0"/>
                <a:sym typeface="Wingdings" pitchFamily="2" charset="2"/>
              </a:rPr>
              <a:t>f(x) = x +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a:t>
            </a:r>
            <a:endParaRPr lang="en-US" sz="1800" dirty="0">
              <a:latin typeface="Times New Roman" panose="02020603050405020304" pitchFamily="18" charset="0"/>
              <a:cs typeface="Times New Roman" panose="02020603050405020304" pitchFamily="18" charset="0"/>
              <a:sym typeface="Wingdings" pitchFamily="2" charset="2"/>
            </a:endParaRPr>
          </a:p>
          <a:p>
            <a:pPr lvl="1"/>
            <a:r>
              <a:rPr lang="en-US" sz="1800" dirty="0">
                <a:latin typeface="Times New Roman" panose="02020603050405020304" pitchFamily="18" charset="0"/>
                <a:cs typeface="Times New Roman" panose="02020603050405020304" pitchFamily="18" charset="0"/>
                <a:sym typeface="Wingdings" pitchFamily="2" charset="2"/>
              </a:rPr>
              <a:t>Is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 invertible and if so what is its inverse?</a:t>
            </a:r>
          </a:p>
          <a:p>
            <a:pPr lvl="1">
              <a:buNone/>
            </a:pPr>
            <a:endParaRPr lang="en-US" sz="1800" dirty="0">
              <a:latin typeface="Times New Roman" panose="02020603050405020304" pitchFamily="18" charset="0"/>
              <a:cs typeface="Times New Roman" panose="02020603050405020304" pitchFamily="18" charset="0"/>
              <a:sym typeface="Wingdings" pitchFamily="2" charset="2"/>
            </a:endParaRPr>
          </a:p>
          <a:p>
            <a:r>
              <a:rPr lang="en-US" sz="1800"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invertible because it is a </a:t>
            </a:r>
            <a:r>
              <a:rPr lang="en-US" sz="1800" dirty="0" err="1">
                <a:latin typeface="Times New Roman" panose="02020603050405020304" pitchFamily="18" charset="0"/>
                <a:cs typeface="Times New Roman" panose="02020603050405020304" pitchFamily="18" charset="0"/>
              </a:rPr>
              <a:t>bijection</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reverses the correspondence:</a:t>
            </a: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ea typeface="Cambria Math" pitchFamily="18" charset="0"/>
                <a:cs typeface="Times New Roman" panose="02020603050405020304" pitchFamily="18" charset="0"/>
              </a:rPr>
              <a:t>(y) = y – </a:t>
            </a:r>
            <a:r>
              <a:rPr lang="en-US" sz="1800" dirty="0">
                <a:latin typeface="Times New Roman" panose="02020603050405020304" pitchFamily="18" charset="0"/>
                <a:ea typeface="Cambria Math"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4FC9F5-9F84-4479-8825-D1031CC3507A}"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91</a:t>
            </a:fld>
            <a:endParaRPr lang="en-US">
              <a:solidFill>
                <a:schemeClr val="tx1"/>
              </a:solidFill>
            </a:endParaRPr>
          </a:p>
        </p:txBody>
      </p:sp>
      <p:sp>
        <p:nvSpPr>
          <p:cNvPr id="7" name="Title 1"/>
          <p:cNvSpPr txBox="1">
            <a:spLocks/>
          </p:cNvSpPr>
          <p:nvPr/>
        </p:nvSpPr>
        <p:spPr>
          <a:xfrm>
            <a:off x="1257300" y="7"/>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57300" y="628650"/>
            <a:ext cx="6858000" cy="3600450"/>
          </a:xfrm>
        </p:spPr>
        <p:txBody>
          <a:bodyPr>
            <a:normAutofit/>
          </a:bodyPr>
          <a:lstStyle/>
          <a:p>
            <a:pPr marL="0" lvl="1" indent="0">
              <a:buClr>
                <a:schemeClr val="accent3"/>
              </a:buClr>
              <a:buSzPct val="95000"/>
              <a:buNone/>
            </a:pPr>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C</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g</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A</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B</a:t>
            </a:r>
            <a:r>
              <a:rPr lang="en-US" sz="1800" dirty="0">
                <a:latin typeface="Times New Roman" panose="02020603050405020304" pitchFamily="18" charset="0"/>
                <a:cs typeface="Times New Roman" panose="02020603050405020304" pitchFamily="18" charset="0"/>
                <a:sym typeface="Wingdings" pitchFamily="2" charset="2"/>
              </a:rPr>
              <a:t>. The </a:t>
            </a:r>
            <a:r>
              <a:rPr lang="en-US" sz="1800" b="1" i="1" dirty="0">
                <a:latin typeface="Times New Roman" panose="02020603050405020304" pitchFamily="18" charset="0"/>
                <a:cs typeface="Times New Roman" panose="02020603050405020304" pitchFamily="18" charset="0"/>
                <a:sym typeface="Wingdings" pitchFamily="2" charset="2"/>
              </a:rPr>
              <a:t>composition</a:t>
            </a:r>
            <a:r>
              <a:rPr lang="en-US" sz="1800" i="1" dirty="0">
                <a:latin typeface="Times New Roman" panose="02020603050405020304" pitchFamily="18" charset="0"/>
                <a:cs typeface="Times New Roman" panose="02020603050405020304" pitchFamily="18" charset="0"/>
                <a:sym typeface="Wingdings" pitchFamily="2" charset="2"/>
              </a:rPr>
              <a:t> of  f with g</a:t>
            </a:r>
            <a:r>
              <a:rPr lang="en-US" sz="1800" dirty="0">
                <a:latin typeface="Times New Roman" panose="02020603050405020304" pitchFamily="18" charset="0"/>
                <a:cs typeface="Times New Roman" panose="02020603050405020304" pitchFamily="18" charset="0"/>
                <a:sym typeface="Wingdings" pitchFamily="2" charset="2"/>
              </a:rPr>
              <a:t>, denoted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g</a:t>
            </a:r>
            <a:r>
              <a:rPr lang="en-US" sz="1800" dirty="0">
                <a:latin typeface="Times New Roman" panose="02020603050405020304" pitchFamily="18" charset="0"/>
                <a:cs typeface="Times New Roman" panose="02020603050405020304" pitchFamily="18" charset="0"/>
                <a:sym typeface="Wingdings" pitchFamily="2" charset="2"/>
              </a:rPr>
              <a:t> is the function from </a:t>
            </a:r>
            <a:r>
              <a:rPr lang="en-US" sz="1800" i="1" dirty="0">
                <a:latin typeface="Times New Roman" panose="02020603050405020304" pitchFamily="18" charset="0"/>
                <a:cs typeface="Times New Roman" panose="02020603050405020304" pitchFamily="18" charset="0"/>
                <a:sym typeface="Wingdings" pitchFamily="2" charset="2"/>
              </a:rPr>
              <a:t>A</a:t>
            </a:r>
            <a:r>
              <a:rPr lang="en-US" sz="1800" dirty="0">
                <a:latin typeface="Times New Roman" panose="02020603050405020304" pitchFamily="18" charset="0"/>
                <a:cs typeface="Times New Roman" panose="02020603050405020304" pitchFamily="18" charset="0"/>
                <a:sym typeface="Wingdings" pitchFamily="2" charset="2"/>
              </a:rPr>
              <a:t> to </a:t>
            </a:r>
            <a:r>
              <a:rPr lang="en-US" sz="1800" i="1" dirty="0">
                <a:latin typeface="Times New Roman" panose="02020603050405020304" pitchFamily="18" charset="0"/>
                <a:cs typeface="Times New Roman" panose="02020603050405020304" pitchFamily="18" charset="0"/>
                <a:sym typeface="Wingdings" pitchFamily="2" charset="2"/>
              </a:rPr>
              <a:t>C </a:t>
            </a:r>
            <a:r>
              <a:rPr lang="en-US" sz="1800" dirty="0">
                <a:latin typeface="Times New Roman" panose="02020603050405020304" pitchFamily="18" charset="0"/>
                <a:cs typeface="Times New Roman" panose="02020603050405020304" pitchFamily="18" charset="0"/>
                <a:sym typeface="Wingdings" pitchFamily="2" charset="2"/>
              </a:rPr>
              <a:t>defined by</a:t>
            </a:r>
          </a:p>
          <a:p>
            <a:pPr>
              <a:buNone/>
            </a:pPr>
            <a:endParaRPr lang="en-US" sz="18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4" cstate="print"/>
          <a:stretch>
            <a:fillRect/>
          </a:stretch>
        </p:blipFill>
        <p:spPr>
          <a:xfrm>
            <a:off x="2971800" y="1358260"/>
            <a:ext cx="2389585" cy="287179"/>
          </a:xfrm>
          <a:prstGeom prst="rect">
            <a:avLst/>
          </a:prstGeom>
        </p:spPr>
      </p:pic>
      <p:pic>
        <p:nvPicPr>
          <p:cNvPr id="13" name="Picture 12" descr="0218.jpg"/>
          <p:cNvPicPr>
            <a:picLocks noChangeAspect="1"/>
          </p:cNvPicPr>
          <p:nvPr/>
        </p:nvPicPr>
        <p:blipFill>
          <a:blip r:embed="rId5" cstate="print"/>
          <a:stretch>
            <a:fillRect/>
          </a:stretch>
        </p:blipFill>
        <p:spPr>
          <a:xfrm>
            <a:off x="1538288" y="1657345"/>
            <a:ext cx="5489762" cy="2628900"/>
          </a:xfrm>
          <a:prstGeom prst="rect">
            <a:avLst/>
          </a:prstGeom>
        </p:spPr>
      </p:pic>
    </p:spTree>
    <p:extLst>
      <p:ext uri="{BB962C8B-B14F-4D97-AF65-F5344CB8AC3E}">
        <p14:creationId xmlns:p14="http://schemas.microsoft.com/office/powerpoint/2010/main" val="3901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485900" y="4767268"/>
            <a:ext cx="1600200" cy="328607"/>
          </a:xfrm>
        </p:spPr>
        <p:txBody>
          <a:bodyPr/>
          <a:lstStyle/>
          <a:p>
            <a:fld id="{CF0D26E4-2346-46BD-AA0D-0AFF086DAFCB}"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a:xfrm>
            <a:off x="6057900" y="4767268"/>
            <a:ext cx="1600200" cy="328607"/>
          </a:xfrm>
        </p:spPr>
        <p:txBody>
          <a:bodyPr/>
          <a:lstStyle/>
          <a:p>
            <a:fld id="{B6F15528-21DE-4FAA-801E-634DDDAF4B2B}" type="slidenum">
              <a:rPr lang="en-US" smtClean="0">
                <a:solidFill>
                  <a:schemeClr val="tx1"/>
                </a:solidFill>
              </a:rPr>
              <a:pPr/>
              <a:t>92</a:t>
            </a:fld>
            <a:endParaRPr lang="en-US">
              <a:solidFill>
                <a:schemeClr val="tx1"/>
              </a:solidFill>
            </a:endParaRPr>
          </a:p>
        </p:txBody>
      </p:sp>
      <p:sp>
        <p:nvSpPr>
          <p:cNvPr id="7" name="Title 1"/>
          <p:cNvSpPr txBox="1">
            <a:spLocks/>
          </p:cNvSpPr>
          <p:nvPr/>
        </p:nvSpPr>
        <p:spPr>
          <a:xfrm>
            <a:off x="1028700" y="2"/>
            <a:ext cx="8001000" cy="47685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914400" cy="619314"/>
          </a:xfrm>
          <a:prstGeom prst="rect">
            <a:avLst/>
          </a:prstGeom>
          <a:noFill/>
        </p:spPr>
      </p:pic>
      <p:sp>
        <p:nvSpPr>
          <p:cNvPr id="9" name="Footer Placeholder 12"/>
          <p:cNvSpPr>
            <a:spLocks noGrp="1"/>
          </p:cNvSpPr>
          <p:nvPr>
            <p:ph type="ftr" sz="quarter" idx="11"/>
          </p:nvPr>
        </p:nvSpPr>
        <p:spPr>
          <a:xfrm>
            <a:off x="2857500" y="4755362"/>
            <a:ext cx="3771900" cy="328607"/>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932170" y="1333567"/>
            <a:ext cx="373380" cy="346249"/>
          </a:xfrm>
          <a:prstGeom prst="rect">
            <a:avLst/>
          </a:prstGeom>
          <a:noFill/>
        </p:spPr>
        <p:txBody>
          <a:bodyPr wrap="square" lIns="68580" tIns="34290" rIns="68580" bIns="34290" rtlCol="0">
            <a:spAutoFit/>
          </a:bodyPr>
          <a:lstStyle/>
          <a:p>
            <a:endParaRPr lang="en-US" sz="1800" i="1" dirty="0"/>
          </a:p>
        </p:txBody>
      </p:sp>
      <p:grpSp>
        <p:nvGrpSpPr>
          <p:cNvPr id="12" name="Group 11"/>
          <p:cNvGrpSpPr/>
          <p:nvPr/>
        </p:nvGrpSpPr>
        <p:grpSpPr>
          <a:xfrm>
            <a:off x="1485900" y="800100"/>
            <a:ext cx="5837533" cy="2676638"/>
            <a:chOff x="304800" y="1524000"/>
            <a:chExt cx="7783377" cy="2974090"/>
          </a:xfrm>
        </p:grpSpPr>
        <p:sp>
          <p:nvSpPr>
            <p:cNvPr id="13" name="TextBox 12"/>
            <p:cNvSpPr txBox="1"/>
            <p:nvPr/>
          </p:nvSpPr>
          <p:spPr>
            <a:xfrm>
              <a:off x="5090622" y="1548708"/>
              <a:ext cx="640080" cy="615563"/>
            </a:xfrm>
            <a:prstGeom prst="rect">
              <a:avLst/>
            </a:prstGeom>
            <a:noFill/>
          </p:spPr>
          <p:txBody>
            <a:bodyPr wrap="square" rtlCol="0">
              <a:spAutoFit/>
            </a:bodyPr>
            <a:lstStyle/>
            <a:p>
              <a:r>
                <a:rPr lang="en-US" sz="3000" b="1" dirty="0"/>
                <a:t>A</a:t>
              </a:r>
            </a:p>
          </p:txBody>
        </p:sp>
        <p:sp>
          <p:nvSpPr>
            <p:cNvPr id="14" name="TextBox 13"/>
            <p:cNvSpPr txBox="1"/>
            <p:nvPr/>
          </p:nvSpPr>
          <p:spPr>
            <a:xfrm>
              <a:off x="7530804" y="1548708"/>
              <a:ext cx="557373" cy="615563"/>
            </a:xfrm>
            <a:prstGeom prst="rect">
              <a:avLst/>
            </a:prstGeom>
            <a:noFill/>
          </p:spPr>
          <p:txBody>
            <a:bodyPr wrap="square" rtlCol="0">
              <a:spAutoFit/>
            </a:bodyPr>
            <a:lstStyle/>
            <a:p>
              <a:r>
                <a:rPr lang="en-US" sz="3000" b="1" dirty="0"/>
                <a:t>C</a:t>
              </a:r>
            </a:p>
          </p:txBody>
        </p:sp>
        <p:cxnSp>
          <p:nvCxnSpPr>
            <p:cNvPr id="15" name="Straight Arrow Connector 14"/>
            <p:cNvCxnSpPr/>
            <p:nvPr/>
          </p:nvCxnSpPr>
          <p:spPr>
            <a:xfrm>
              <a:off x="5694680" y="1974273"/>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pic>
          <p:nvPicPr>
            <p:cNvPr id="16" name="Picture 15" descr="addin_tmp.png"/>
            <p:cNvPicPr>
              <a:picLocks noChangeAspect="1"/>
            </p:cNvPicPr>
            <p:nvPr>
              <p:custDataLst>
                <p:tags r:id="rId1"/>
              </p:custDataLst>
            </p:nvPr>
          </p:nvPicPr>
          <p:blipFill>
            <a:blip r:embed="rId4" cstate="print"/>
            <a:stretch>
              <a:fillRect/>
            </a:stretch>
          </p:blipFill>
          <p:spPr>
            <a:xfrm>
              <a:off x="6248400" y="1617609"/>
              <a:ext cx="668894" cy="310101"/>
            </a:xfrm>
            <a:prstGeom prst="rect">
              <a:avLst/>
            </a:prstGeom>
          </p:spPr>
        </p:pic>
        <p:grpSp>
          <p:nvGrpSpPr>
            <p:cNvPr id="17" name="Group 16"/>
            <p:cNvGrpSpPr/>
            <p:nvPr/>
          </p:nvGrpSpPr>
          <p:grpSpPr>
            <a:xfrm>
              <a:off x="304800" y="1524000"/>
              <a:ext cx="7720046" cy="2974090"/>
              <a:chOff x="304800" y="1524000"/>
              <a:chExt cx="7720046" cy="2974090"/>
            </a:xfrm>
          </p:grpSpPr>
          <p:grpSp>
            <p:nvGrpSpPr>
              <p:cNvPr id="18" name="Group 17"/>
              <p:cNvGrpSpPr/>
              <p:nvPr/>
            </p:nvGrpSpPr>
            <p:grpSpPr>
              <a:xfrm>
                <a:off x="304800" y="1524000"/>
                <a:ext cx="7688431" cy="2974090"/>
                <a:chOff x="304800" y="990600"/>
                <a:chExt cx="7688431" cy="2974090"/>
              </a:xfrm>
            </p:grpSpPr>
            <p:sp>
              <p:nvSpPr>
                <p:cNvPr id="36" name="TextBox 35"/>
                <p:cNvSpPr txBox="1"/>
                <p:nvPr/>
              </p:nvSpPr>
              <p:spPr>
                <a:xfrm>
                  <a:off x="304800" y="990600"/>
                  <a:ext cx="685800" cy="615563"/>
                </a:xfrm>
                <a:prstGeom prst="rect">
                  <a:avLst/>
                </a:prstGeom>
                <a:noFill/>
              </p:spPr>
              <p:txBody>
                <a:bodyPr wrap="square" rtlCol="0">
                  <a:spAutoFit/>
                </a:bodyPr>
                <a:lstStyle/>
                <a:p>
                  <a:r>
                    <a:rPr lang="en-US" sz="3000" b="1" dirty="0"/>
                    <a:t>A</a:t>
                  </a:r>
                </a:p>
              </p:txBody>
            </p:sp>
            <p:sp>
              <p:nvSpPr>
                <p:cNvPr id="37" name="TextBox 36"/>
                <p:cNvSpPr txBox="1"/>
                <p:nvPr/>
              </p:nvSpPr>
              <p:spPr>
                <a:xfrm>
                  <a:off x="2133600" y="990600"/>
                  <a:ext cx="685800" cy="615563"/>
                </a:xfrm>
                <a:prstGeom prst="rect">
                  <a:avLst/>
                </a:prstGeom>
                <a:noFill/>
              </p:spPr>
              <p:txBody>
                <a:bodyPr wrap="square" rtlCol="0">
                  <a:spAutoFit/>
                </a:bodyPr>
                <a:lstStyle/>
                <a:p>
                  <a:r>
                    <a:rPr lang="en-US" sz="3000" b="1" dirty="0"/>
                    <a:t>B</a:t>
                  </a:r>
                </a:p>
              </p:txBody>
            </p:sp>
            <p:sp>
              <p:nvSpPr>
                <p:cNvPr id="38" name="TextBox 37"/>
                <p:cNvSpPr txBox="1"/>
                <p:nvPr/>
              </p:nvSpPr>
              <p:spPr>
                <a:xfrm>
                  <a:off x="4107873" y="1003454"/>
                  <a:ext cx="685800" cy="615563"/>
                </a:xfrm>
                <a:prstGeom prst="rect">
                  <a:avLst/>
                </a:prstGeom>
                <a:noFill/>
              </p:spPr>
              <p:txBody>
                <a:bodyPr wrap="square" rtlCol="0">
                  <a:spAutoFit/>
                </a:bodyPr>
                <a:lstStyle/>
                <a:p>
                  <a:r>
                    <a:rPr lang="en-US" sz="3000" b="1" dirty="0"/>
                    <a:t>C</a:t>
                  </a:r>
                </a:p>
              </p:txBody>
            </p:sp>
            <p:sp>
              <p:nvSpPr>
                <p:cNvPr id="39" name="Flowchart: Connector 38"/>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1463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84909" y="1728061"/>
                  <a:ext cx="203200" cy="341980"/>
                </a:xfrm>
                <a:prstGeom prst="rect">
                  <a:avLst/>
                </a:prstGeom>
                <a:noFill/>
              </p:spPr>
              <p:txBody>
                <a:bodyPr wrap="square" rtlCol="0">
                  <a:spAutoFit/>
                </a:bodyPr>
                <a:lstStyle/>
                <a:p>
                  <a:r>
                    <a:rPr lang="en-US" dirty="0"/>
                    <a:t>a</a:t>
                  </a:r>
                </a:p>
              </p:txBody>
            </p:sp>
            <p:sp>
              <p:nvSpPr>
                <p:cNvPr id="47" name="TextBox 46"/>
                <p:cNvSpPr txBox="1"/>
                <p:nvPr/>
              </p:nvSpPr>
              <p:spPr>
                <a:xfrm>
                  <a:off x="457200" y="2286000"/>
                  <a:ext cx="203200" cy="341980"/>
                </a:xfrm>
                <a:prstGeom prst="rect">
                  <a:avLst/>
                </a:prstGeom>
                <a:noFill/>
              </p:spPr>
              <p:txBody>
                <a:bodyPr wrap="square" rtlCol="0">
                  <a:spAutoFit/>
                </a:bodyPr>
                <a:lstStyle/>
                <a:p>
                  <a:r>
                    <a:rPr lang="en-US" dirty="0"/>
                    <a:t>b</a:t>
                  </a:r>
                </a:p>
              </p:txBody>
            </p:sp>
            <p:sp>
              <p:nvSpPr>
                <p:cNvPr id="48" name="TextBox 47"/>
                <p:cNvSpPr txBox="1"/>
                <p:nvPr/>
              </p:nvSpPr>
              <p:spPr>
                <a:xfrm>
                  <a:off x="457200" y="2743200"/>
                  <a:ext cx="203200" cy="341980"/>
                </a:xfrm>
                <a:prstGeom prst="rect">
                  <a:avLst/>
                </a:prstGeom>
                <a:noFill/>
              </p:spPr>
              <p:txBody>
                <a:bodyPr wrap="square" rtlCol="0">
                  <a:spAutoFit/>
                </a:bodyPr>
                <a:lstStyle/>
                <a:p>
                  <a:r>
                    <a:rPr lang="en-US" dirty="0"/>
                    <a:t>c</a:t>
                  </a:r>
                </a:p>
              </p:txBody>
            </p:sp>
            <p:sp>
              <p:nvSpPr>
                <p:cNvPr id="49" name="TextBox 48"/>
                <p:cNvSpPr txBox="1"/>
                <p:nvPr/>
              </p:nvSpPr>
              <p:spPr>
                <a:xfrm>
                  <a:off x="457200" y="3200400"/>
                  <a:ext cx="203200" cy="341980"/>
                </a:xfrm>
                <a:prstGeom prst="rect">
                  <a:avLst/>
                </a:prstGeom>
                <a:noFill/>
              </p:spPr>
              <p:txBody>
                <a:bodyPr wrap="square" rtlCol="0">
                  <a:spAutoFit/>
                </a:bodyPr>
                <a:lstStyle/>
                <a:p>
                  <a:r>
                    <a:rPr lang="en-US" dirty="0"/>
                    <a:t>d</a:t>
                  </a:r>
                </a:p>
              </p:txBody>
            </p:sp>
            <p:sp>
              <p:nvSpPr>
                <p:cNvPr id="50" name="TextBox 49"/>
                <p:cNvSpPr txBox="1"/>
                <p:nvPr/>
              </p:nvSpPr>
              <p:spPr>
                <a:xfrm>
                  <a:off x="2159000" y="1681067"/>
                  <a:ext cx="228600" cy="341980"/>
                </a:xfrm>
                <a:prstGeom prst="rect">
                  <a:avLst/>
                </a:prstGeom>
                <a:noFill/>
              </p:spPr>
              <p:txBody>
                <a:bodyPr wrap="square" rtlCol="0">
                  <a:spAutoFit/>
                </a:bodyPr>
                <a:lstStyle/>
                <a:p>
                  <a:r>
                    <a:rPr lang="en-US" dirty="0"/>
                    <a:t>v</a:t>
                  </a:r>
                </a:p>
              </p:txBody>
            </p:sp>
            <p:sp>
              <p:nvSpPr>
                <p:cNvPr id="51" name="TextBox 50"/>
                <p:cNvSpPr txBox="1"/>
                <p:nvPr/>
              </p:nvSpPr>
              <p:spPr>
                <a:xfrm>
                  <a:off x="2178237" y="2465101"/>
                  <a:ext cx="203200" cy="341980"/>
                </a:xfrm>
                <a:prstGeom prst="rect">
                  <a:avLst/>
                </a:prstGeom>
                <a:noFill/>
              </p:spPr>
              <p:txBody>
                <a:bodyPr wrap="square" rtlCol="0">
                  <a:spAutoFit/>
                </a:bodyPr>
                <a:lstStyle/>
                <a:p>
                  <a:r>
                    <a:rPr lang="en-US" dirty="0"/>
                    <a:t>w</a:t>
                  </a:r>
                </a:p>
              </p:txBody>
            </p:sp>
            <p:sp>
              <p:nvSpPr>
                <p:cNvPr id="52" name="TextBox 51"/>
                <p:cNvSpPr txBox="1"/>
                <p:nvPr/>
              </p:nvSpPr>
              <p:spPr>
                <a:xfrm>
                  <a:off x="2229037" y="3085578"/>
                  <a:ext cx="127000" cy="341980"/>
                </a:xfrm>
                <a:prstGeom prst="rect">
                  <a:avLst/>
                </a:prstGeom>
                <a:noFill/>
              </p:spPr>
              <p:txBody>
                <a:bodyPr wrap="square" rtlCol="0">
                  <a:spAutoFit/>
                </a:bodyPr>
                <a:lstStyle/>
                <a:p>
                  <a:r>
                    <a:rPr lang="en-US" dirty="0"/>
                    <a:t>x</a:t>
                  </a:r>
                </a:p>
              </p:txBody>
            </p:sp>
            <p:cxnSp>
              <p:nvCxnSpPr>
                <p:cNvPr id="53" name="Straight Arrow Connector 52"/>
                <p:cNvCxnSpPr>
                  <a:stCxn id="39" idx="6"/>
                  <a:endCxn id="51" idx="1"/>
                </p:cNvCxnSpPr>
                <p:nvPr/>
              </p:nvCxnSpPr>
              <p:spPr>
                <a:xfrm>
                  <a:off x="762000" y="2453640"/>
                  <a:ext cx="1416237" cy="182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247900" y="3622710"/>
                  <a:ext cx="203200" cy="341980"/>
                </a:xfrm>
                <a:prstGeom prst="rect">
                  <a:avLst/>
                </a:prstGeom>
                <a:noFill/>
              </p:spPr>
              <p:txBody>
                <a:bodyPr wrap="square" rtlCol="0">
                  <a:spAutoFit/>
                </a:bodyPr>
                <a:lstStyle/>
                <a:p>
                  <a:r>
                    <a:rPr lang="en-US" dirty="0"/>
                    <a:t>y</a:t>
                  </a:r>
                </a:p>
              </p:txBody>
            </p:sp>
            <p:cxnSp>
              <p:nvCxnSpPr>
                <p:cNvPr id="56" name="Straight Arrow Connector 55"/>
                <p:cNvCxnSpPr>
                  <a:stCxn id="41" idx="5"/>
                  <a:endCxn id="54" idx="1"/>
                </p:cNvCxnSpPr>
                <p:nvPr/>
              </p:nvCxnSpPr>
              <p:spPr>
                <a:xfrm>
                  <a:off x="717363" y="2001987"/>
                  <a:ext cx="1562474" cy="172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45" idx="2"/>
                </p:cNvCxnSpPr>
                <p:nvPr/>
              </p:nvCxnSpPr>
              <p:spPr>
                <a:xfrm>
                  <a:off x="762000" y="2910840"/>
                  <a:ext cx="142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71600" y="990600"/>
                  <a:ext cx="355600" cy="410375"/>
                </a:xfrm>
                <a:prstGeom prst="rect">
                  <a:avLst/>
                </a:prstGeom>
                <a:noFill/>
              </p:spPr>
              <p:txBody>
                <a:bodyPr wrap="square" rtlCol="0">
                  <a:spAutoFit/>
                </a:bodyPr>
                <a:lstStyle/>
                <a:p>
                  <a:r>
                    <a:rPr lang="en-US" sz="1800" i="1" dirty="0"/>
                    <a:t>g</a:t>
                  </a:r>
                </a:p>
              </p:txBody>
            </p:sp>
            <p:cxnSp>
              <p:nvCxnSpPr>
                <p:cNvPr id="60" name="Straight Arrow Connector 5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4216400" y="1874205"/>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4233194" y="3039398"/>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17555" y="1838860"/>
                  <a:ext cx="203200" cy="341980"/>
                </a:xfrm>
                <a:prstGeom prst="rect">
                  <a:avLst/>
                </a:prstGeom>
                <a:noFill/>
              </p:spPr>
              <p:txBody>
                <a:bodyPr wrap="square" rtlCol="0">
                  <a:spAutoFit/>
                </a:bodyPr>
                <a:lstStyle/>
                <a:p>
                  <a:r>
                    <a:rPr lang="en-US" dirty="0"/>
                    <a:t>h</a:t>
                  </a:r>
                </a:p>
              </p:txBody>
            </p:sp>
            <p:sp>
              <p:nvSpPr>
                <p:cNvPr id="65" name="TextBox 64"/>
                <p:cNvSpPr txBox="1"/>
                <p:nvPr/>
              </p:nvSpPr>
              <p:spPr>
                <a:xfrm>
                  <a:off x="4271294" y="2971653"/>
                  <a:ext cx="228600" cy="341980"/>
                </a:xfrm>
                <a:prstGeom prst="rect">
                  <a:avLst/>
                </a:prstGeom>
                <a:noFill/>
              </p:spPr>
              <p:txBody>
                <a:bodyPr wrap="square" rtlCol="0">
                  <a:spAutoFit/>
                </a:bodyPr>
                <a:lstStyle/>
                <a:p>
                  <a:r>
                    <a:rPr lang="en-US" dirty="0"/>
                    <a:t>j</a:t>
                  </a:r>
                </a:p>
              </p:txBody>
            </p:sp>
            <p:sp>
              <p:nvSpPr>
                <p:cNvPr id="66" name="TextBox 65"/>
                <p:cNvSpPr txBox="1"/>
                <p:nvPr/>
              </p:nvSpPr>
              <p:spPr>
                <a:xfrm>
                  <a:off x="4253239" y="2316480"/>
                  <a:ext cx="203200" cy="341980"/>
                </a:xfrm>
                <a:prstGeom prst="rect">
                  <a:avLst/>
                </a:prstGeom>
                <a:noFill/>
              </p:spPr>
              <p:txBody>
                <a:bodyPr wrap="square" rtlCol="0">
                  <a:spAutoFit/>
                </a:bodyPr>
                <a:lstStyle/>
                <a:p>
                  <a:r>
                    <a:rPr lang="en-US" dirty="0"/>
                    <a:t>i</a:t>
                  </a:r>
                </a:p>
              </p:txBody>
            </p:sp>
            <p:cxnSp>
              <p:nvCxnSpPr>
                <p:cNvPr id="67" name="Straight Arrow Connector 66"/>
                <p:cNvCxnSpPr>
                  <a:stCxn id="43" idx="6"/>
                  <a:endCxn id="62" idx="1"/>
                </p:cNvCxnSpPr>
                <p:nvPr/>
              </p:nvCxnSpPr>
              <p:spPr>
                <a:xfrm>
                  <a:off x="2451100" y="1859280"/>
                  <a:ext cx="1809937" cy="543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5" idx="6"/>
                  <a:endCxn id="62" idx="2"/>
                </p:cNvCxnSpPr>
                <p:nvPr/>
              </p:nvCxnSpPr>
              <p:spPr>
                <a:xfrm flipV="1">
                  <a:off x="2489200" y="2499360"/>
                  <a:ext cx="1727200" cy="777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6"/>
                  <a:endCxn id="63" idx="2"/>
                </p:cNvCxnSpPr>
                <p:nvPr/>
              </p:nvCxnSpPr>
              <p:spPr>
                <a:xfrm flipV="1">
                  <a:off x="2540000" y="3176558"/>
                  <a:ext cx="1693194" cy="64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4" idx="6"/>
                  <a:endCxn id="61" idx="2"/>
                </p:cNvCxnSpPr>
                <p:nvPr/>
              </p:nvCxnSpPr>
              <p:spPr>
                <a:xfrm flipV="1">
                  <a:off x="2489200" y="2011365"/>
                  <a:ext cx="1727200" cy="625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4200" y="990600"/>
                  <a:ext cx="355600" cy="410375"/>
                </a:xfrm>
                <a:prstGeom prst="rect">
                  <a:avLst/>
                </a:prstGeom>
                <a:noFill/>
              </p:spPr>
              <p:txBody>
                <a:bodyPr wrap="square" rtlCol="0">
                  <a:spAutoFit/>
                </a:bodyPr>
                <a:lstStyle/>
                <a:p>
                  <a:r>
                    <a:rPr lang="en-US" sz="1800" i="1" dirty="0"/>
                    <a:t>f</a:t>
                  </a:r>
                </a:p>
              </p:txBody>
            </p:sp>
            <p:cxnSp>
              <p:nvCxnSpPr>
                <p:cNvPr id="72" name="Straight Arrow Connector 71"/>
                <p:cNvCxnSpPr>
                  <a:stCxn id="42" idx="6"/>
                  <a:endCxn id="44" idx="3"/>
                </p:cNvCxnSpPr>
                <p:nvPr/>
              </p:nvCxnSpPr>
              <p:spPr>
                <a:xfrm flipV="1">
                  <a:off x="762000" y="2733507"/>
                  <a:ext cx="1467037" cy="63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Connector 72"/>
                <p:cNvSpPr/>
                <p:nvPr/>
              </p:nvSpPr>
              <p:spPr>
                <a:xfrm>
                  <a:off x="7688431" y="1874924"/>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lowchart: Connector 18"/>
              <p:cNvSpPr/>
              <p:nvPr/>
            </p:nvSpPr>
            <p:spPr>
              <a:xfrm>
                <a:off x="5232862" y="2857500"/>
                <a:ext cx="355600" cy="290594"/>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5250243" y="3276600"/>
                <a:ext cx="355600" cy="312549"/>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5231518" y="2273343"/>
                <a:ext cx="345440" cy="302217"/>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240461" y="3751859"/>
                <a:ext cx="355600" cy="29916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7670884" y="2895600"/>
                <a:ext cx="302030" cy="30861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61998" y="2230775"/>
                <a:ext cx="284480" cy="341980"/>
              </a:xfrm>
              <a:prstGeom prst="rect">
                <a:avLst/>
              </a:prstGeom>
              <a:noFill/>
            </p:spPr>
            <p:txBody>
              <a:bodyPr wrap="square" rtlCol="0">
                <a:spAutoFit/>
              </a:bodyPr>
              <a:lstStyle/>
              <a:p>
                <a:r>
                  <a:rPr lang="en-US" dirty="0"/>
                  <a:t>a</a:t>
                </a:r>
              </a:p>
            </p:txBody>
          </p:sp>
          <p:sp>
            <p:nvSpPr>
              <p:cNvPr id="25" name="TextBox 24"/>
              <p:cNvSpPr txBox="1"/>
              <p:nvPr/>
            </p:nvSpPr>
            <p:spPr>
              <a:xfrm>
                <a:off x="5283200" y="2805231"/>
                <a:ext cx="284480" cy="341980"/>
              </a:xfrm>
              <a:prstGeom prst="rect">
                <a:avLst/>
              </a:prstGeom>
              <a:noFill/>
            </p:spPr>
            <p:txBody>
              <a:bodyPr wrap="square" rtlCol="0">
                <a:spAutoFit/>
              </a:bodyPr>
              <a:lstStyle/>
              <a:p>
                <a:r>
                  <a:rPr lang="en-US" dirty="0"/>
                  <a:t>b</a:t>
                </a:r>
              </a:p>
            </p:txBody>
          </p:sp>
          <p:sp>
            <p:nvSpPr>
              <p:cNvPr id="26" name="TextBox 25"/>
              <p:cNvSpPr txBox="1"/>
              <p:nvPr/>
            </p:nvSpPr>
            <p:spPr>
              <a:xfrm>
                <a:off x="5276021" y="3257673"/>
                <a:ext cx="284480" cy="341980"/>
              </a:xfrm>
              <a:prstGeom prst="rect">
                <a:avLst/>
              </a:prstGeom>
              <a:noFill/>
            </p:spPr>
            <p:txBody>
              <a:bodyPr wrap="square" rtlCol="0">
                <a:spAutoFit/>
              </a:bodyPr>
              <a:lstStyle/>
              <a:p>
                <a:r>
                  <a:rPr lang="en-US" dirty="0"/>
                  <a:t>c</a:t>
                </a:r>
              </a:p>
            </p:txBody>
          </p:sp>
          <p:sp>
            <p:nvSpPr>
              <p:cNvPr id="27" name="TextBox 26"/>
              <p:cNvSpPr txBox="1"/>
              <p:nvPr/>
            </p:nvSpPr>
            <p:spPr>
              <a:xfrm>
                <a:off x="5261998" y="3709958"/>
                <a:ext cx="284480" cy="341980"/>
              </a:xfrm>
              <a:prstGeom prst="rect">
                <a:avLst/>
              </a:prstGeom>
              <a:noFill/>
            </p:spPr>
            <p:txBody>
              <a:bodyPr wrap="square" rtlCol="0">
                <a:spAutoFit/>
              </a:bodyPr>
              <a:lstStyle/>
              <a:p>
                <a:r>
                  <a:rPr lang="en-US" dirty="0"/>
                  <a:t>d</a:t>
                </a:r>
              </a:p>
            </p:txBody>
          </p:sp>
          <p:sp>
            <p:nvSpPr>
              <p:cNvPr id="28" name="TextBox 27"/>
              <p:cNvSpPr txBox="1"/>
              <p:nvPr/>
            </p:nvSpPr>
            <p:spPr>
              <a:xfrm>
                <a:off x="7693218" y="2857500"/>
                <a:ext cx="232547" cy="341980"/>
              </a:xfrm>
              <a:prstGeom prst="rect">
                <a:avLst/>
              </a:prstGeom>
              <a:noFill/>
            </p:spPr>
            <p:txBody>
              <a:bodyPr wrap="square" rtlCol="0">
                <a:spAutoFit/>
              </a:bodyPr>
              <a:lstStyle/>
              <a:p>
                <a:r>
                  <a:rPr lang="en-US" dirty="0"/>
                  <a:t>i</a:t>
                </a:r>
              </a:p>
            </p:txBody>
          </p:sp>
          <p:sp>
            <p:nvSpPr>
              <p:cNvPr id="29" name="TextBox 28"/>
              <p:cNvSpPr txBox="1"/>
              <p:nvPr/>
            </p:nvSpPr>
            <p:spPr>
              <a:xfrm>
                <a:off x="7740366" y="3579614"/>
                <a:ext cx="284480" cy="341980"/>
              </a:xfrm>
              <a:prstGeom prst="rect">
                <a:avLst/>
              </a:prstGeom>
              <a:noFill/>
            </p:spPr>
            <p:txBody>
              <a:bodyPr wrap="square" rtlCol="0">
                <a:spAutoFit/>
              </a:bodyPr>
              <a:lstStyle/>
              <a:p>
                <a:r>
                  <a:rPr lang="en-US" dirty="0"/>
                  <a:t>j</a:t>
                </a:r>
              </a:p>
            </p:txBody>
          </p:sp>
          <p:sp>
            <p:nvSpPr>
              <p:cNvPr id="30" name="Flowchart: Connector 29"/>
              <p:cNvSpPr/>
              <p:nvPr/>
            </p:nvSpPr>
            <p:spPr>
              <a:xfrm>
                <a:off x="7674326" y="3601640"/>
                <a:ext cx="350520" cy="31466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10893" y="2360099"/>
                <a:ext cx="313953" cy="341980"/>
              </a:xfrm>
              <a:prstGeom prst="rect">
                <a:avLst/>
              </a:prstGeom>
              <a:noFill/>
            </p:spPr>
            <p:txBody>
              <a:bodyPr wrap="square" rtlCol="0">
                <a:spAutoFit/>
              </a:bodyPr>
              <a:lstStyle/>
              <a:p>
                <a:r>
                  <a:rPr lang="en-US" dirty="0"/>
                  <a:t>h</a:t>
                </a:r>
              </a:p>
            </p:txBody>
          </p:sp>
          <p:cxnSp>
            <p:nvCxnSpPr>
              <p:cNvPr id="32" name="Straight Arrow Connector 31"/>
              <p:cNvCxnSpPr>
                <a:stCxn id="21" idx="6"/>
                <a:endCxn id="30" idx="1"/>
              </p:cNvCxnSpPr>
              <p:nvPr/>
            </p:nvCxnSpPr>
            <p:spPr>
              <a:xfrm>
                <a:off x="5576958" y="2424452"/>
                <a:ext cx="2148700" cy="1223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6"/>
                <a:endCxn id="73" idx="3"/>
              </p:cNvCxnSpPr>
              <p:nvPr/>
            </p:nvCxnSpPr>
            <p:spPr>
              <a:xfrm flipV="1">
                <a:off x="5596061" y="2642471"/>
                <a:ext cx="2137007" cy="1258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6"/>
                <a:endCxn id="73" idx="2"/>
              </p:cNvCxnSpPr>
              <p:nvPr/>
            </p:nvCxnSpPr>
            <p:spPr>
              <a:xfrm flipV="1">
                <a:off x="5588462" y="2545484"/>
                <a:ext cx="2099969" cy="457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6"/>
                <a:endCxn id="23" idx="2"/>
              </p:cNvCxnSpPr>
              <p:nvPr/>
            </p:nvCxnSpPr>
            <p:spPr>
              <a:xfrm flipV="1">
                <a:off x="5605843" y="3049905"/>
                <a:ext cx="2065041" cy="38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892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C91CB2-33E5-4C46-8920-D3910238F3CE}"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93</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485900" y="800100"/>
            <a:ext cx="6172200" cy="3486150"/>
          </a:xfrm>
        </p:spPr>
        <p:txBody>
          <a:bodyPr>
            <a:normAutofit/>
          </a:bodyPr>
          <a:lstStyle/>
          <a:p>
            <a:r>
              <a:rPr lang="en-US" sz="1700" b="1" dirty="0">
                <a:latin typeface="Times New Roman" panose="02020603050405020304" pitchFamily="18" charset="0"/>
                <a:cs typeface="Times New Roman" panose="02020603050405020304" pitchFamily="18" charset="0"/>
              </a:rPr>
              <a:t>Example</a:t>
            </a:r>
            <a:r>
              <a:rPr lang="en-US" sz="1700" dirty="0">
                <a:latin typeface="Times New Roman" panose="02020603050405020304" pitchFamily="18" charset="0"/>
                <a:cs typeface="Times New Roman" panose="02020603050405020304" pitchFamily="18" charset="0"/>
              </a:rPr>
              <a:t>: If                     and                            then </a:t>
            </a:r>
          </a:p>
          <a:p>
            <a:pPr algn="ctr">
              <a:buNone/>
            </a:pPr>
            <a:endParaRPr lang="en-US" sz="1700" dirty="0">
              <a:latin typeface="Times New Roman" panose="02020603050405020304" pitchFamily="18" charset="0"/>
              <a:cs typeface="Times New Roman" panose="02020603050405020304" pitchFamily="18" charset="0"/>
            </a:endParaRPr>
          </a:p>
          <a:p>
            <a:pPr algn="ctr">
              <a:buNone/>
            </a:pPr>
            <a:r>
              <a:rPr lang="en-US" sz="1700" dirty="0">
                <a:latin typeface="Times New Roman" panose="02020603050405020304" pitchFamily="18" charset="0"/>
                <a:cs typeface="Times New Roman" panose="02020603050405020304" pitchFamily="18" charset="0"/>
              </a:rPr>
              <a:t>and  </a:t>
            </a:r>
          </a:p>
        </p:txBody>
      </p:sp>
      <p:pic>
        <p:nvPicPr>
          <p:cNvPr id="12" name="Picture 11" descr="addin_tmp.png"/>
          <p:cNvPicPr>
            <a:picLocks noChangeAspect="1"/>
          </p:cNvPicPr>
          <p:nvPr>
            <p:custDataLst>
              <p:tags r:id="rId1"/>
            </p:custDataLst>
          </p:nvPr>
        </p:nvPicPr>
        <p:blipFill>
          <a:blip r:embed="rId7" cstate="print"/>
          <a:stretch>
            <a:fillRect/>
          </a:stretch>
        </p:blipFill>
        <p:spPr>
          <a:xfrm>
            <a:off x="2971800" y="857250"/>
            <a:ext cx="914400" cy="236883"/>
          </a:xfrm>
          <a:prstGeom prst="rect">
            <a:avLst/>
          </a:prstGeom>
        </p:spPr>
      </p:pic>
      <p:pic>
        <p:nvPicPr>
          <p:cNvPr id="13" name="Picture 12" descr="addin_tmp.png"/>
          <p:cNvPicPr>
            <a:picLocks noChangeAspect="1"/>
          </p:cNvPicPr>
          <p:nvPr>
            <p:custDataLst>
              <p:tags r:id="rId2"/>
            </p:custDataLst>
          </p:nvPr>
        </p:nvPicPr>
        <p:blipFill>
          <a:blip r:embed="rId8" cstate="print"/>
          <a:stretch>
            <a:fillRect/>
          </a:stretch>
        </p:blipFill>
        <p:spPr>
          <a:xfrm>
            <a:off x="4343400" y="872258"/>
            <a:ext cx="1314450" cy="224664"/>
          </a:xfrm>
          <a:prstGeom prst="rect">
            <a:avLst/>
          </a:prstGeom>
        </p:spPr>
      </p:pic>
      <p:pic>
        <p:nvPicPr>
          <p:cNvPr id="14" name="Picture 13" descr="addin_tmp.png"/>
          <p:cNvPicPr>
            <a:picLocks noChangeAspect="1"/>
          </p:cNvPicPr>
          <p:nvPr>
            <p:custDataLst>
              <p:tags r:id="rId3"/>
            </p:custDataLst>
          </p:nvPr>
        </p:nvPicPr>
        <p:blipFill>
          <a:blip r:embed="rId9" cstate="print"/>
          <a:stretch>
            <a:fillRect/>
          </a:stretch>
        </p:blipFill>
        <p:spPr>
          <a:xfrm>
            <a:off x="3543301" y="1200150"/>
            <a:ext cx="1833086" cy="233629"/>
          </a:xfrm>
          <a:prstGeom prst="rect">
            <a:avLst/>
          </a:prstGeom>
        </p:spPr>
      </p:pic>
      <p:pic>
        <p:nvPicPr>
          <p:cNvPr id="15" name="Picture 14" descr="addin_tmp.png"/>
          <p:cNvPicPr>
            <a:picLocks noChangeAspect="1"/>
          </p:cNvPicPr>
          <p:nvPr>
            <p:custDataLst>
              <p:tags r:id="rId4"/>
            </p:custDataLst>
          </p:nvPr>
        </p:nvPicPr>
        <p:blipFill>
          <a:blip r:embed="rId10" cstate="print"/>
          <a:stretch>
            <a:fillRect/>
          </a:stretch>
        </p:blipFill>
        <p:spPr>
          <a:xfrm>
            <a:off x="3600453" y="1771650"/>
            <a:ext cx="1764713" cy="245960"/>
          </a:xfrm>
          <a:prstGeom prst="rect">
            <a:avLst/>
          </a:prstGeom>
        </p:spPr>
      </p:pic>
    </p:spTree>
    <p:extLst>
      <p:ext uri="{BB962C8B-B14F-4D97-AF65-F5344CB8AC3E}">
        <p14:creationId xmlns:p14="http://schemas.microsoft.com/office/powerpoint/2010/main" val="769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4EF309-5648-4371-BB3F-1C362B98EC33}"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94</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Graphs of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2"/>
          <p:cNvSpPr>
            <a:spLocks noGrp="1"/>
          </p:cNvSpPr>
          <p:nvPr>
            <p:ph idx="1"/>
          </p:nvPr>
        </p:nvSpPr>
        <p:spPr>
          <a:xfrm>
            <a:off x="1257300" y="628650"/>
            <a:ext cx="7086600" cy="4114800"/>
          </a:xfrm>
        </p:spPr>
        <p:txBody>
          <a:bodyPr>
            <a:normAutofit/>
          </a:bodyPr>
          <a:lstStyle/>
          <a:p>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a function from the set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the set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The </a:t>
            </a:r>
            <a:r>
              <a:rPr lang="en-US" sz="1800" b="1" i="1" dirty="0">
                <a:latin typeface="Times New Roman" panose="02020603050405020304" pitchFamily="18" charset="0"/>
                <a:cs typeface="Times New Roman" panose="02020603050405020304" pitchFamily="18" charset="0"/>
              </a:rPr>
              <a:t>graph</a:t>
            </a:r>
            <a:r>
              <a:rPr lang="en-US" sz="1800" dirty="0">
                <a:latin typeface="Times New Roman" panose="02020603050405020304" pitchFamily="18" charset="0"/>
                <a:cs typeface="Times New Roman" panose="02020603050405020304" pitchFamily="18" charset="0"/>
              </a:rPr>
              <a:t> of 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set of ordered pairs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err="1">
                <a:latin typeface="Times New Roman" panose="02020603050405020304" pitchFamily="18" charset="0"/>
                <a:ea typeface="Cambria Math" pitchFamily="18" charset="0"/>
                <a:cs typeface="Times New Roman" panose="02020603050405020304" pitchFamily="18" charset="0"/>
              </a:rPr>
              <a:t>a,b</a:t>
            </a:r>
            <a:r>
              <a:rPr lang="en-US" sz="1800" dirty="0">
                <a:latin typeface="Times New Roman" panose="02020603050405020304" pitchFamily="18" charset="0"/>
                <a:ea typeface="Cambria Math"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rPr>
              <a:t> and </a:t>
            </a:r>
            <a:r>
              <a:rPr lang="en-US" sz="1800" i="1" dirty="0">
                <a:latin typeface="Times New Roman" panose="02020603050405020304" pitchFamily="18" charset="0"/>
                <a:ea typeface="Cambria Math"/>
                <a:cs typeface="Times New Roman" panose="02020603050405020304" pitchFamily="18" charset="0"/>
              </a:rPr>
              <a:t>f</a:t>
            </a:r>
            <a:r>
              <a:rPr lang="en-US" sz="1800" dirty="0">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rPr>
              <a:t>) = </a:t>
            </a:r>
            <a:r>
              <a:rPr lang="en-US" sz="1800" i="1" dirty="0">
                <a:latin typeface="Times New Roman" panose="02020603050405020304" pitchFamily="18" charset="0"/>
                <a:ea typeface="Cambria Math"/>
                <a:cs typeface="Times New Roman" panose="02020603050405020304" pitchFamily="18" charset="0"/>
              </a:rPr>
              <a:t>b</a:t>
            </a:r>
            <a:r>
              <a:rPr lang="en-US" sz="1800" dirty="0">
                <a:latin typeface="Times New Roman" panose="02020603050405020304" pitchFamily="18" charset="0"/>
                <a:ea typeface="Cambria Math"/>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18" name="Picture 17" descr="0219.jpg"/>
          <p:cNvPicPr>
            <a:picLocks noChangeAspect="1"/>
          </p:cNvPicPr>
          <p:nvPr/>
        </p:nvPicPr>
        <p:blipFill>
          <a:blip r:embed="rId3" cstate="print"/>
          <a:stretch>
            <a:fillRect/>
          </a:stretch>
        </p:blipFill>
        <p:spPr>
          <a:xfrm>
            <a:off x="1600200" y="2343150"/>
            <a:ext cx="2343150" cy="2343150"/>
          </a:xfrm>
          <a:prstGeom prst="rect">
            <a:avLst/>
          </a:prstGeom>
        </p:spPr>
      </p:pic>
      <p:pic>
        <p:nvPicPr>
          <p:cNvPr id="19" name="Picture 18" descr="0220.jpg"/>
          <p:cNvPicPr>
            <a:picLocks noChangeAspect="1"/>
          </p:cNvPicPr>
          <p:nvPr/>
        </p:nvPicPr>
        <p:blipFill>
          <a:blip r:embed="rId4" cstate="print"/>
          <a:stretch>
            <a:fillRect/>
          </a:stretch>
        </p:blipFill>
        <p:spPr>
          <a:xfrm>
            <a:off x="4725165" y="2343151"/>
            <a:ext cx="2593048" cy="2343150"/>
          </a:xfrm>
          <a:prstGeom prst="rect">
            <a:avLst/>
          </a:prstGeom>
        </p:spPr>
      </p:pic>
      <p:sp>
        <p:nvSpPr>
          <p:cNvPr id="20" name="TextBox 19"/>
          <p:cNvSpPr txBox="1"/>
          <p:nvPr/>
        </p:nvSpPr>
        <p:spPr>
          <a:xfrm>
            <a:off x="1714500" y="1771654"/>
            <a:ext cx="2260494" cy="500137"/>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Graph of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Cambria Math"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Cambria Math" pitchFamily="18" charset="0"/>
                <a:cs typeface="Times New Roman" panose="02020603050405020304" pitchFamily="18" charset="0"/>
              </a:rPr>
              <a:t>+1 </a:t>
            </a:r>
          </a:p>
          <a:p>
            <a:r>
              <a:rPr lang="en-US" dirty="0">
                <a:latin typeface="Times New Roman" panose="02020603050405020304" pitchFamily="18" charset="0"/>
                <a:cs typeface="Times New Roman" panose="02020603050405020304" pitchFamily="18" charset="0"/>
              </a:rPr>
              <a:t>    from Z to Z</a:t>
            </a:r>
          </a:p>
        </p:txBody>
      </p:sp>
      <p:sp>
        <p:nvSpPr>
          <p:cNvPr id="21" name="TextBox 20"/>
          <p:cNvSpPr txBox="1"/>
          <p:nvPr/>
        </p:nvSpPr>
        <p:spPr>
          <a:xfrm>
            <a:off x="5200651" y="1771651"/>
            <a:ext cx="2189198" cy="500137"/>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Graph  of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from Z to Z</a:t>
            </a:r>
          </a:p>
        </p:txBody>
      </p:sp>
    </p:spTree>
    <p:extLst>
      <p:ext uri="{BB962C8B-B14F-4D97-AF65-F5344CB8AC3E}">
        <p14:creationId xmlns:p14="http://schemas.microsoft.com/office/powerpoint/2010/main" val="4404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0" grpId="0"/>
      <p:bldP spid="2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63CF41-BA3F-4F61-BDE4-DC45AA9E0B2D}"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95</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Some Important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8"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485900" y="800100"/>
            <a:ext cx="6172200" cy="3600450"/>
          </a:xfrm>
        </p:spPr>
        <p:txBody>
          <a:bodyPr>
            <a:normAutofit/>
          </a:bodyPr>
          <a:lstStyle/>
          <a:p>
            <a:r>
              <a:rPr lang="en-US"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floor</a:t>
            </a:r>
            <a:r>
              <a:rPr lang="en-US" sz="1600" dirty="0">
                <a:latin typeface="Times New Roman" panose="02020603050405020304" pitchFamily="18" charset="0"/>
                <a:cs typeface="Times New Roman" panose="02020603050405020304" pitchFamily="18" charset="0"/>
              </a:rPr>
              <a:t> function, denoted</a:t>
            </a:r>
          </a:p>
          <a:p>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is the largest integer less than or equal to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ceiling</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function, denoted</a:t>
            </a:r>
          </a:p>
          <a:p>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is the smallest integer greater than or equal to </a:t>
            </a:r>
            <a:r>
              <a:rPr lang="en-US" sz="1600" i="1" dirty="0">
                <a:latin typeface="Times New Roman" panose="02020603050405020304" pitchFamily="18" charset="0"/>
                <a:cs typeface="Times New Roman" panose="02020603050405020304" pitchFamily="18" charset="0"/>
              </a:rPr>
              <a:t>x</a:t>
            </a:r>
          </a:p>
          <a:p>
            <a:pPr>
              <a:buNone/>
            </a:pPr>
            <a:endParaRPr lang="en-US" sz="1600" i="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Examples:</a:t>
            </a:r>
          </a:p>
        </p:txBody>
      </p:sp>
      <p:pic>
        <p:nvPicPr>
          <p:cNvPr id="12" name="Picture 11" descr="addin_tmp.png"/>
          <p:cNvPicPr>
            <a:picLocks noChangeAspect="1"/>
          </p:cNvPicPr>
          <p:nvPr>
            <p:custDataLst>
              <p:tags r:id="rId1"/>
            </p:custDataLst>
          </p:nvPr>
        </p:nvPicPr>
        <p:blipFill>
          <a:blip r:embed="rId9" cstate="print"/>
          <a:stretch>
            <a:fillRect/>
          </a:stretch>
        </p:blipFill>
        <p:spPr>
          <a:xfrm>
            <a:off x="4343400" y="895350"/>
            <a:ext cx="1203722" cy="268832"/>
          </a:xfrm>
          <a:prstGeom prst="rect">
            <a:avLst/>
          </a:prstGeom>
        </p:spPr>
      </p:pic>
      <p:pic>
        <p:nvPicPr>
          <p:cNvPr id="13" name="Picture 12" descr="addin_tmp.png"/>
          <p:cNvPicPr>
            <a:picLocks noChangeAspect="1"/>
          </p:cNvPicPr>
          <p:nvPr>
            <p:custDataLst>
              <p:tags r:id="rId2"/>
            </p:custDataLst>
          </p:nvPr>
        </p:nvPicPr>
        <p:blipFill>
          <a:blip r:embed="rId10" cstate="print"/>
          <a:stretch>
            <a:fillRect/>
          </a:stretch>
        </p:blipFill>
        <p:spPr>
          <a:xfrm>
            <a:off x="4572000" y="1733550"/>
            <a:ext cx="1200150" cy="268034"/>
          </a:xfrm>
          <a:prstGeom prst="rect">
            <a:avLst/>
          </a:prstGeom>
        </p:spPr>
      </p:pic>
      <p:pic>
        <p:nvPicPr>
          <p:cNvPr id="14" name="Picture 13" descr="addin_tmp.png"/>
          <p:cNvPicPr>
            <a:picLocks noChangeAspect="1"/>
          </p:cNvPicPr>
          <p:nvPr>
            <p:custDataLst>
              <p:tags r:id="rId3"/>
            </p:custDataLst>
          </p:nvPr>
        </p:nvPicPr>
        <p:blipFill>
          <a:blip r:embed="rId11" cstate="print"/>
          <a:stretch>
            <a:fillRect/>
          </a:stretch>
        </p:blipFill>
        <p:spPr>
          <a:xfrm>
            <a:off x="2819400" y="2952750"/>
            <a:ext cx="1007431" cy="267318"/>
          </a:xfrm>
          <a:prstGeom prst="rect">
            <a:avLst/>
          </a:prstGeom>
        </p:spPr>
      </p:pic>
      <p:pic>
        <p:nvPicPr>
          <p:cNvPr id="15" name="Picture 14" descr="addin_tmp.png"/>
          <p:cNvPicPr>
            <a:picLocks noChangeAspect="1"/>
          </p:cNvPicPr>
          <p:nvPr>
            <p:custDataLst>
              <p:tags r:id="rId4"/>
            </p:custDataLst>
          </p:nvPr>
        </p:nvPicPr>
        <p:blipFill>
          <a:blip r:embed="rId12" cstate="print"/>
          <a:stretch>
            <a:fillRect/>
          </a:stretch>
        </p:blipFill>
        <p:spPr>
          <a:xfrm>
            <a:off x="4856250" y="2925952"/>
            <a:ext cx="1030202" cy="274448"/>
          </a:xfrm>
          <a:prstGeom prst="rect">
            <a:avLst/>
          </a:prstGeom>
        </p:spPr>
      </p:pic>
      <p:pic>
        <p:nvPicPr>
          <p:cNvPr id="16" name="Picture 15" descr="addin_tmp.png"/>
          <p:cNvPicPr>
            <a:picLocks noChangeAspect="1"/>
          </p:cNvPicPr>
          <p:nvPr>
            <p:custDataLst>
              <p:tags r:id="rId5"/>
            </p:custDataLst>
          </p:nvPr>
        </p:nvPicPr>
        <p:blipFill>
          <a:blip r:embed="rId13" cstate="print"/>
          <a:stretch>
            <a:fillRect/>
          </a:stretch>
        </p:blipFill>
        <p:spPr>
          <a:xfrm>
            <a:off x="2628903" y="3371850"/>
            <a:ext cx="1384102" cy="263078"/>
          </a:xfrm>
          <a:prstGeom prst="rect">
            <a:avLst/>
          </a:prstGeom>
        </p:spPr>
      </p:pic>
      <p:pic>
        <p:nvPicPr>
          <p:cNvPr id="17" name="Picture 16" descr="addin_tmp.png"/>
          <p:cNvPicPr>
            <a:picLocks noChangeAspect="1"/>
          </p:cNvPicPr>
          <p:nvPr>
            <p:custDataLst>
              <p:tags r:id="rId6"/>
            </p:custDataLst>
          </p:nvPr>
        </p:nvPicPr>
        <p:blipFill>
          <a:blip r:embed="rId14" cstate="print"/>
          <a:stretch>
            <a:fillRect/>
          </a:stretch>
        </p:blipFill>
        <p:spPr>
          <a:xfrm>
            <a:off x="4857753" y="3336568"/>
            <a:ext cx="1396246" cy="263888"/>
          </a:xfrm>
          <a:prstGeom prst="rect">
            <a:avLst/>
          </a:prstGeom>
        </p:spPr>
      </p:pic>
    </p:spTree>
    <p:extLst>
      <p:ext uri="{BB962C8B-B14F-4D97-AF65-F5344CB8AC3E}">
        <p14:creationId xmlns:p14="http://schemas.microsoft.com/office/powerpoint/2010/main" val="23438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C1881F-1750-48BB-A389-4503E3206266}"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96</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Some Important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0221.jpg"/>
          <p:cNvPicPr>
            <a:picLocks noChangeAspect="1"/>
          </p:cNvPicPr>
          <p:nvPr/>
        </p:nvPicPr>
        <p:blipFill>
          <a:blip r:embed="rId3" cstate="print"/>
          <a:stretch>
            <a:fillRect/>
          </a:stretch>
        </p:blipFill>
        <p:spPr>
          <a:xfrm>
            <a:off x="1460748" y="1415034"/>
            <a:ext cx="6172259" cy="2857500"/>
          </a:xfrm>
          <a:prstGeom prst="rect">
            <a:avLst/>
          </a:prstGeom>
        </p:spPr>
      </p:pic>
      <p:sp>
        <p:nvSpPr>
          <p:cNvPr id="12" name="TextBox 11"/>
          <p:cNvSpPr txBox="1"/>
          <p:nvPr/>
        </p:nvSpPr>
        <p:spPr>
          <a:xfrm>
            <a:off x="1707637" y="843539"/>
            <a:ext cx="5779016" cy="284693"/>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Floor Function (</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i="1" dirty="0">
                <a:solidFill>
                  <a:prstClr val="black"/>
                </a:solidFill>
                <a:latin typeface="Times New Roman" panose="02020603050405020304" pitchFamily="18" charset="0"/>
                <a:ea typeface="Cambria Math"/>
                <a:cs typeface="Times New Roman" panose="02020603050405020304" pitchFamily="18" charset="0"/>
              </a:rPr>
              <a:t>x</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Ceiling Function (</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i="1" dirty="0">
                <a:solidFill>
                  <a:prstClr val="black"/>
                </a:solidFill>
                <a:latin typeface="Times New Roman" panose="02020603050405020304" pitchFamily="18" charset="0"/>
                <a:ea typeface="Cambria Math"/>
                <a:cs typeface="Times New Roman" panose="02020603050405020304" pitchFamily="18" charset="0"/>
              </a:rPr>
              <a:t>x</a:t>
            </a:r>
            <a:r>
              <a:rPr lang="en-US" dirty="0">
                <a:solidFill>
                  <a:prstClr val="black"/>
                </a:solidFill>
                <a:latin typeface="Times New Roman" panose="02020603050405020304" pitchFamily="18" charset="0"/>
                <a:ea typeface="Cambria Math"/>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2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8568D5-3D58-457B-AD65-C159E97E3D99}" type="datetime1">
              <a:rPr lang="en-US" smtClean="0">
                <a:solidFill>
                  <a:schemeClr val="tx1"/>
                </a:solidFill>
              </a:rPr>
              <a:t>8/31/2021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97</a:t>
            </a:fld>
            <a:endParaRPr lang="en-US">
              <a:solidFill>
                <a:schemeClr val="tx1"/>
              </a:solidFill>
            </a:endParaRPr>
          </a:p>
        </p:txBody>
      </p:sp>
      <p:sp>
        <p:nvSpPr>
          <p:cNvPr id="7" name="Title 1"/>
          <p:cNvSpPr txBox="1">
            <a:spLocks/>
          </p:cNvSpPr>
          <p:nvPr/>
        </p:nvSpPr>
        <p:spPr>
          <a:xfrm>
            <a:off x="1200153" y="7"/>
            <a:ext cx="793888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Factorial Function </a:t>
            </a:r>
            <a:r>
              <a:rPr lang="en-IN" sz="2400" dirty="0">
                <a:latin typeface="Times New Roman" panose="02020603050405020304" pitchFamily="18" charset="0"/>
                <a:cs typeface="Times New Roman" panose="02020603050405020304" pitchFamily="18" charset="0"/>
              </a:rPr>
              <a:t>(CO1)</a:t>
            </a:r>
            <a:r>
              <a:rPr lang="en-US" sz="2400" dirty="0">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4970" y="22365"/>
            <a:ext cx="1085850" cy="612872"/>
          </a:xfrm>
          <a:prstGeom prst="rect">
            <a:avLst/>
          </a:prstGeom>
          <a:noFill/>
        </p:spPr>
      </p:pic>
      <p:sp>
        <p:nvSpPr>
          <p:cNvPr id="9" name="Footer Placeholder 12"/>
          <p:cNvSpPr>
            <a:spLocks noGrp="1"/>
          </p:cNvSpPr>
          <p:nvPr>
            <p:ph type="ftr" sz="quarter" idx="11"/>
          </p:nvPr>
        </p:nvSpPr>
        <p:spPr>
          <a:xfrm>
            <a:off x="2857500" y="4755362"/>
            <a:ext cx="3771900" cy="273844"/>
          </a:xfrm>
        </p:spPr>
        <p:txBody>
          <a:bodyPr/>
          <a:lstStyle/>
          <a:p>
            <a:r>
              <a:rPr lang="en-US">
                <a:solidFill>
                  <a:schemeClr val="tx1"/>
                </a:solidFill>
                <a:latin typeface="Times New Roman" panose="02020603050405020304" pitchFamily="18" charset="0"/>
                <a:cs typeface="Times New Roman" panose="02020603050405020304" pitchFamily="18" charset="0"/>
              </a:rPr>
              <a:t>Garima Jain         Discrete Structures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257300" y="628650"/>
            <a:ext cx="6743700" cy="3600450"/>
          </a:xfrm>
        </p:spPr>
        <p:txBody>
          <a:bodyPr>
            <a:normAutofit/>
          </a:bodyPr>
          <a:lstStyle/>
          <a:p>
            <a:r>
              <a:rPr lang="en-US" sz="1800" b="1" dirty="0">
                <a:latin typeface="Times New Roman" panose="02020603050405020304" pitchFamily="18" charset="0"/>
                <a:cs typeface="Times New Roman" panose="02020603050405020304" pitchFamily="18" charset="0"/>
              </a:rPr>
              <a:t>Definition: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N </a:t>
            </a:r>
            <a:r>
              <a:rPr lang="en-US" sz="1800" b="1" dirty="0">
                <a:latin typeface="Times New Roman" panose="02020603050405020304" pitchFamily="18" charset="0"/>
                <a:ea typeface="Cambria Math"/>
                <a:cs typeface="Times New Roman" panose="02020603050405020304" pitchFamily="18" charset="0"/>
                <a:sym typeface="Wingdings" pitchFamily="2" charset="2"/>
              </a:rPr>
              <a:t>→</a:t>
            </a:r>
            <a:r>
              <a:rPr lang="en-US" sz="1800" b="1" dirty="0">
                <a:latin typeface="Times New Roman" panose="02020603050405020304" pitchFamily="18" charset="0"/>
                <a:cs typeface="Times New Roman" panose="02020603050405020304" pitchFamily="18" charset="0"/>
                <a:sym typeface="Wingdings" pitchFamily="2" charset="2"/>
              </a:rPr>
              <a:t> Z</a:t>
            </a:r>
            <a:r>
              <a:rPr lang="en-US" sz="1800" b="1" baseline="30000" dirty="0">
                <a:latin typeface="Times New Roman" panose="02020603050405020304" pitchFamily="18" charset="0"/>
                <a:cs typeface="Times New Roman" panose="02020603050405020304" pitchFamily="18" charset="0"/>
                <a:sym typeface="Wingdings" pitchFamily="2" charset="2"/>
              </a:rPr>
              <a:t>+</a:t>
            </a:r>
            <a:r>
              <a:rPr lang="en-US" sz="1800" b="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denoted by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 </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is the product of the first </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positive integers:</a:t>
            </a:r>
          </a:p>
          <a:p>
            <a:pPr marL="0" indent="0">
              <a:buNone/>
            </a:pP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f(n) =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2 ∙∙∙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for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&gt;0</a:t>
            </a:r>
          </a:p>
          <a:p>
            <a:pPr marL="0" indent="0">
              <a:buNone/>
            </a:pP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0) = 0! = 1 </a:t>
            </a:r>
          </a:p>
          <a:p>
            <a:pPr>
              <a:spcBef>
                <a:spcPts val="1350"/>
              </a:spcBef>
            </a:pPr>
            <a:r>
              <a:rPr lang="en-US" sz="1800" b="1" dirty="0">
                <a:latin typeface="Times New Roman" panose="02020603050405020304" pitchFamily="18" charset="0"/>
                <a:cs typeface="Times New Roman" panose="02020603050405020304" pitchFamily="18" charset="0"/>
                <a:sym typeface="Wingdings" pitchFamily="2" charset="2"/>
              </a:rPr>
              <a:t>Examples:</a:t>
            </a: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1!  = 1</a:t>
            </a: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(2) = 2! =  1 </a:t>
            </a:r>
            <a:r>
              <a:rPr lang="en-US" sz="1800" dirty="0">
                <a:latin typeface="Times New Roman" panose="02020603050405020304" pitchFamily="18" charset="0"/>
                <a:ea typeface="Cambria Math"/>
                <a:cs typeface="Times New Roman" panose="02020603050405020304" pitchFamily="18" charset="0"/>
                <a:sym typeface="Wingdings" pitchFamily="2" charset="2"/>
              </a:rPr>
              <a:t>∙ 2 = 2</a:t>
            </a:r>
            <a:endPar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endParaRP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(6) = 6! =  1 </a:t>
            </a:r>
            <a:r>
              <a:rPr lang="en-US" sz="1800" dirty="0">
                <a:latin typeface="Times New Roman" panose="02020603050405020304" pitchFamily="18" charset="0"/>
                <a:ea typeface="Cambria Math"/>
                <a:cs typeface="Times New Roman" panose="02020603050405020304" pitchFamily="18" charset="0"/>
                <a:sym typeface="Wingdings" pitchFamily="2" charset="2"/>
              </a:rPr>
              <a:t>∙ 2 ∙ 3 ∙ 4 ∙ 5 ∙ 6 = 720</a:t>
            </a:r>
          </a:p>
          <a:p>
            <a:pPr lvl="1"/>
            <a:r>
              <a:rPr lang="en-US" sz="1800" i="1" dirty="0">
                <a:latin typeface="Times New Roman" panose="02020603050405020304" pitchFamily="18" charset="0"/>
                <a:ea typeface="Cambria Math"/>
                <a:cs typeface="Times New Roman" panose="02020603050405020304" pitchFamily="18" charset="0"/>
                <a:sym typeface="Wingdings" pitchFamily="2" charset="2"/>
              </a:rPr>
              <a:t>f</a:t>
            </a:r>
            <a:r>
              <a:rPr lang="en-US" sz="1800" dirty="0">
                <a:latin typeface="Times New Roman" panose="02020603050405020304" pitchFamily="18" charset="0"/>
                <a:ea typeface="Cambria Math"/>
                <a:cs typeface="Times New Roman" panose="02020603050405020304" pitchFamily="18" charset="0"/>
                <a:sym typeface="Wingdings" pitchFamily="2" charset="2"/>
              </a:rPr>
              <a:t>(20) = 2,432,902,008,176,640,000</a:t>
            </a:r>
            <a:endParaRPr lang="en-US" sz="1800"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6864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1FC5730-2840-40D9-AF9B-0FC47E1D6C04}" type="datetime1">
              <a:rPr lang="en-US" smtClean="0"/>
              <a:t>8/31/2021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98</a:t>
            </a:fld>
            <a:endParaRPr lang="en-US" altLang="en-US" sz="900" dirty="0">
              <a:solidFill>
                <a:srgbClr val="898989"/>
              </a:solidFill>
            </a:endParaRPr>
          </a:p>
        </p:txBody>
      </p:sp>
      <p:pic>
        <p:nvPicPr>
          <p:cNvPr id="9222" name="Picture 2" descr="E:\NIET\Project\xLogo11.png.pagespeed.ic.pydHLuCQ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914650" y="4812512"/>
            <a:ext cx="3771900" cy="273844"/>
          </a:xfrm>
        </p:spPr>
        <p:txBody>
          <a:bodyPr/>
          <a:lstStyle/>
          <a:p>
            <a:pPr>
              <a:defRPr/>
            </a:pPr>
            <a:r>
              <a:rPr lang="en-US">
                <a:solidFill>
                  <a:schemeClr val="tx1"/>
                </a:solidFill>
                <a:latin typeface="+mj-lt"/>
                <a:cs typeface="Times New Roman" panose="02020603050405020304" pitchFamily="18" charset="0"/>
              </a:rPr>
              <a:t>Garima Jain         Discrete Structures              Unit 1</a:t>
            </a:r>
            <a:endParaRPr lang="en-US" dirty="0">
              <a:solidFill>
                <a:schemeClr val="tx1"/>
              </a:solidFill>
              <a:latin typeface="+mj-lt"/>
              <a:cs typeface="Times New Roman" panose="02020603050405020304" pitchFamily="18" charset="0"/>
            </a:endParaRPr>
          </a:p>
        </p:txBody>
      </p:sp>
      <p:sp>
        <p:nvSpPr>
          <p:cNvPr id="8" name="Title 1"/>
          <p:cNvSpPr txBox="1">
            <a:spLocks/>
          </p:cNvSpPr>
          <p:nvPr/>
        </p:nvSpPr>
        <p:spPr>
          <a:xfrm>
            <a:off x="1143000" y="-1905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Objective: Combinatorics (CO1)</a:t>
            </a:r>
            <a:endParaRPr lang="en-US" altLang="en-US" sz="2400" dirty="0">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571604" y="1006078"/>
            <a:ext cx="6565131" cy="3394472"/>
          </a:xfrm>
        </p:spPr>
        <p:txBody>
          <a:bodyPr>
            <a:noAutofit/>
          </a:bodyPr>
          <a:lstStyle/>
          <a:p>
            <a:pPr marL="0" indent="0"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marL="0" indent="0" algn="just">
              <a:buNone/>
            </a:pPr>
            <a:r>
              <a:rPr lang="en-US" sz="1800" dirty="0">
                <a:latin typeface="Times New Roman" pitchFamily="18" charset="0"/>
                <a:cs typeface="Times New Roman" pitchFamily="18" charset="0"/>
              </a:rPr>
              <a:t> </a:t>
            </a:r>
          </a:p>
          <a:p>
            <a:pPr marL="0" indent="0" algn="just"/>
            <a:r>
              <a:rPr lang="en-US" sz="1800" dirty="0">
                <a:latin typeface="Times New Roman" pitchFamily="18" charset="0"/>
                <a:cs typeface="Times New Roman" pitchFamily="18" charset="0"/>
              </a:rPr>
              <a:t>perform counting of specified structures, sometimes referred to as arrangements or configurations in a very general sense, associated with finite systems.</a:t>
            </a:r>
          </a:p>
          <a:p>
            <a:pPr marL="0" indent="0" algn="just">
              <a:buNone/>
            </a:pPr>
            <a:endParaRPr lang="en-US" sz="1800" dirty="0">
              <a:latin typeface="Times New Roman" pitchFamily="18" charset="0"/>
              <a:cs typeface="Times New Roman" pitchFamily="18" charset="0"/>
            </a:endParaRPr>
          </a:p>
          <a:p>
            <a:pPr marL="0" indent="0" algn="just"/>
            <a:r>
              <a:rPr lang="en-US" sz="1800" dirty="0">
                <a:latin typeface="Times New Roman" pitchFamily="18" charset="0"/>
                <a:cs typeface="Times New Roman" pitchFamily="18" charset="0"/>
              </a:rPr>
              <a:t> find the "best" structure or solution among several possibilities, be it the "largest", "smallest" or satisfying some other </a:t>
            </a:r>
            <a:r>
              <a:rPr lang="en-US" sz="1800" i="1" dirty="0">
                <a:latin typeface="Times New Roman" pitchFamily="18" charset="0"/>
                <a:cs typeface="Times New Roman" pitchFamily="18" charset="0"/>
              </a:rPr>
              <a:t>optimality criterion</a:t>
            </a:r>
            <a:r>
              <a:rPr lang="en-US" sz="1800" dirty="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352551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6A70FA-35C8-489D-AB70-F757B8A0D847}" type="datetime1">
              <a:rPr lang="en-US" smtClean="0"/>
              <a:t>8/31/2021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99</a:t>
            </a:fld>
            <a:endParaRPr lang="en-US" altLang="en-US" sz="900" dirty="0">
              <a:solidFill>
                <a:srgbClr val="898989"/>
              </a:solidFill>
            </a:endParaRPr>
          </a:p>
        </p:txBody>
      </p:sp>
      <p:sp>
        <p:nvSpPr>
          <p:cNvPr id="7"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a:t>
            </a:r>
          </a:p>
        </p:txBody>
      </p:sp>
      <p:pic>
        <p:nvPicPr>
          <p:cNvPr id="9222" name="Picture 2" descr="E:\NIET\Project\xLogo11.png.pagespeed.ic.pydHLuCQ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914650" y="4812512"/>
            <a:ext cx="3771900" cy="273844"/>
          </a:xfrm>
        </p:spPr>
        <p:txBody>
          <a:bodyPr/>
          <a:lstStyle/>
          <a:p>
            <a:pPr>
              <a:defRPr/>
            </a:pPr>
            <a:r>
              <a:rPr lang="en-US">
                <a:solidFill>
                  <a:schemeClr val="tx1"/>
                </a:solidFill>
                <a:latin typeface="+mj-lt"/>
                <a:cs typeface="Times New Roman" panose="02020603050405020304" pitchFamily="18" charset="0"/>
              </a:rPr>
              <a:t>Garima Jain         Discrete Structures              Unit 1</a:t>
            </a:r>
            <a:endParaRPr lang="en-US" dirty="0">
              <a:solidFill>
                <a:schemeClr val="tx1"/>
              </a:solidFill>
              <a:latin typeface="+mj-lt"/>
              <a:cs typeface="Times New Roman" panose="02020603050405020304" pitchFamily="18" charset="0"/>
            </a:endParaRPr>
          </a:p>
        </p:txBody>
      </p:sp>
      <p:sp>
        <p:nvSpPr>
          <p:cNvPr id="9" name="Content Placeholder 2"/>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Probability and Combination</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Counting Principles of sum and product rule.</a:t>
            </a:r>
            <a:endParaRPr lang="en-US" altLang="en-US" sz="1800" b="1" dirty="0">
              <a:latin typeface="Times New Roman" panose="02020603050405020304" pitchFamily="18" charset="0"/>
              <a:cs typeface="Times New Roman" panose="02020603050405020304" pitchFamily="18" charset="0"/>
            </a:endParaRPr>
          </a:p>
          <a:p>
            <a:pPr algn="just" eaLnBrk="1" hangingPunct="1">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marL="0" indent="0" algn="just"/>
            <a:r>
              <a:rPr lang="en-US" altLang="en-US" sz="1800" dirty="0">
                <a:latin typeface="Times New Roman" panose="02020603050405020304" pitchFamily="18" charset="0"/>
                <a:cs typeface="Times New Roman" panose="02020603050405020304" pitchFamily="18" charset="0"/>
              </a:rPr>
              <a:t>   The concepts of set, relation and function.</a:t>
            </a:r>
          </a:p>
          <a:p>
            <a:pPr marL="0" indent="0" algn="just">
              <a:buNone/>
            </a:pP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255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7E12BF89150641AFECEF0F7D8049CC" ma:contentTypeVersion="4" ma:contentTypeDescription="Create a new document." ma:contentTypeScope="" ma:versionID="989a4ec42f872ed958feac95306fad5b">
  <xsd:schema xmlns:xsd="http://www.w3.org/2001/XMLSchema" xmlns:xs="http://www.w3.org/2001/XMLSchema" xmlns:p="http://schemas.microsoft.com/office/2006/metadata/properties" xmlns:ns2="654c00b4-61d2-4cba-988c-2f0c774bd14f" targetNamespace="http://schemas.microsoft.com/office/2006/metadata/properties" ma:root="true" ma:fieldsID="27721b1ba72db852720f594684b0b724" ns2:_="">
    <xsd:import namespace="654c00b4-61d2-4cba-988c-2f0c774bd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4c00b4-61d2-4cba-988c-2f0c774bd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7D20C3-B63C-4C08-B953-294065CEDCEA}"/>
</file>

<file path=customXml/itemProps2.xml><?xml version="1.0" encoding="utf-8"?>
<ds:datastoreItem xmlns:ds="http://schemas.openxmlformats.org/officeDocument/2006/customXml" ds:itemID="{42DAB6AE-1AA0-48B4-B159-746393FD528A}"/>
</file>

<file path=customXml/itemProps3.xml><?xml version="1.0" encoding="utf-8"?>
<ds:datastoreItem xmlns:ds="http://schemas.openxmlformats.org/officeDocument/2006/customXml" ds:itemID="{5801DC23-DB59-49C9-A710-75718EA364BD}"/>
</file>

<file path=docProps/app.xml><?xml version="1.0" encoding="utf-8"?>
<Properties xmlns="http://schemas.openxmlformats.org/officeDocument/2006/extended-properties" xmlns:vt="http://schemas.openxmlformats.org/officeDocument/2006/docPropsVTypes">
  <TotalTime>9815</TotalTime>
  <Words>21421</Words>
  <Application>Microsoft Office PowerPoint</Application>
  <PresentationFormat>On-screen Show (16:9)</PresentationFormat>
  <Paragraphs>2056</Paragraphs>
  <Slides>169</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169</vt:i4>
      </vt:variant>
    </vt:vector>
  </HeadingPairs>
  <TitlesOfParts>
    <vt:vector size="176" baseType="lpstr">
      <vt:lpstr>Arial</vt:lpstr>
      <vt:lpstr>Calibri</vt:lpstr>
      <vt:lpstr>Courier New</vt:lpstr>
      <vt:lpstr>Times New Roman</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Pigeonhole Principle(CO1)</vt:lpstr>
      <vt:lpstr>Prerequisite and recap: Pigeonhole Principle(CO1)</vt:lpstr>
      <vt:lpstr>Pigeonhole Principle(CO1)</vt:lpstr>
      <vt:lpstr>Pigeonhole Principle Problem(CO1)</vt:lpstr>
      <vt:lpstr>Generalized Pigeonhole Principle (CO1)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 of Mathematical Induction (CO1)</vt:lpstr>
      <vt:lpstr>Principle of Mathematical Induction (CO1)</vt:lpstr>
      <vt:lpstr>How Mathematical Induction Works (CO1)</vt:lpstr>
      <vt:lpstr>Examples of mathematical induction (CO1)</vt:lpstr>
      <vt:lpstr>PowerPoint Presentation</vt:lpstr>
      <vt:lpstr>PowerPoint Presentation</vt:lpstr>
      <vt:lpstr>PowerPoint Presentation</vt:lpstr>
      <vt:lpstr>PowerPoint Presentation</vt:lpstr>
      <vt:lpstr>PowerPoint Presentation</vt:lpstr>
      <vt:lpstr>PowerPoint Presentation</vt:lpstr>
      <vt:lpstr>Daily Quiz(CO1)</vt:lpstr>
      <vt:lpstr>Daily Quiz(CO1)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Old Question Papers</vt:lpstr>
      <vt:lpstr>Old Question Papers</vt:lpstr>
      <vt:lpstr>Expected Questions for University Exam(CO1) </vt:lpstr>
      <vt:lpstr>Expected Questions for University Exam(CO3)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Garima Jain</cp:lastModifiedBy>
  <cp:revision>635</cp:revision>
  <cp:lastPrinted>2020-08-21T14:55:12Z</cp:lastPrinted>
  <dcterms:created xsi:type="dcterms:W3CDTF">2006-08-16T00:00:00Z</dcterms:created>
  <dcterms:modified xsi:type="dcterms:W3CDTF">2021-08-31T09:19:15Z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0x010100CA7E12BF89150641AFECEF0F7D8049CC</vt:lpwstr>
  </property>
</Properties>
</file>