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9" r:id="rId21"/>
    <p:sldId id="278" r:id="rId22"/>
    <p:sldId id="282" r:id="rId23"/>
    <p:sldId id="286" r:id="rId24"/>
    <p:sldId id="287" r:id="rId25"/>
    <p:sldId id="284" r:id="rId26"/>
    <p:sldId id="285" r:id="rId27"/>
  </p:sldIdLst>
  <p:sldSz cx="9144000" cy="5143500" type="screen16x9"/>
  <p:notesSz cx="6858000" cy="9144000"/>
  <p:embeddedFontLst>
    <p:embeddedFont>
      <p:font typeface="Algerian" panose="04020705040A02060702" pitchFamily="82" charset="0"/>
      <p:regular r:id="rId29"/>
    </p:embeddedFont>
    <p:embeddedFont>
      <p:font typeface="Arial Black" panose="020B0A04020102020204" pitchFamily="34" charset="0"/>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237885" y="850106"/>
            <a:ext cx="8668230" cy="3747294"/>
          </a:xfrm>
          <a:prstGeom prst="rect">
            <a:avLst/>
          </a:prstGeom>
          <a:noFill/>
          <a:ln>
            <a:noFill/>
          </a:ln>
        </p:spPr>
        <p:txBody>
          <a:bodyPr spcFirstLastPara="1" wrap="square" lIns="91425" tIns="91425" rIns="91425" bIns="91425" anchor="b" anchorCtr="0">
            <a:noAutofit/>
          </a:bodyPr>
          <a:lstStyle/>
          <a:p>
            <a:pPr lvl="0"/>
            <a:br>
              <a:rPr lang="en-US" sz="3200" b="1" dirty="0">
                <a:solidFill>
                  <a:schemeClr val="tx1"/>
                </a:solidFill>
                <a:latin typeface="Arial Black" panose="020B0A04020102020204" pitchFamily="34" charset="0"/>
              </a:rPr>
            </a:br>
            <a:br>
              <a:rPr lang="en-US" sz="3200" b="1" dirty="0">
                <a:solidFill>
                  <a:schemeClr val="tx1"/>
                </a:solidFill>
                <a:latin typeface="Arial Black" panose="020B0A04020102020204" pitchFamily="34" charset="0"/>
              </a:rPr>
            </a:br>
            <a:br>
              <a:rPr lang="en-US" sz="3200" b="1" dirty="0">
                <a:solidFill>
                  <a:schemeClr val="tx1"/>
                </a:solidFill>
                <a:latin typeface="Arial Black" panose="020B0A04020102020204" pitchFamily="34" charset="0"/>
              </a:rPr>
            </a:br>
            <a:r>
              <a:rPr lang="en-US" sz="3200" b="1" dirty="0">
                <a:solidFill>
                  <a:schemeClr val="tx1"/>
                </a:solidFill>
                <a:latin typeface="Arial Black" panose="020B0A04020102020204" pitchFamily="34" charset="0"/>
              </a:rPr>
              <a:t>CAPSTONE PROJECT</a:t>
            </a:r>
            <a:br>
              <a:rPr lang="en-US" sz="3200" b="1" dirty="0">
                <a:solidFill>
                  <a:schemeClr val="tx1"/>
                </a:solidFill>
                <a:latin typeface="Arial Black" panose="020B0A04020102020204" pitchFamily="34" charset="0"/>
              </a:rPr>
            </a:br>
            <a:r>
              <a:rPr lang="en-US" sz="3200" b="1" dirty="0">
                <a:solidFill>
                  <a:schemeClr val="tx1"/>
                </a:solidFill>
                <a:latin typeface="Arial Black" panose="020B0A04020102020204" pitchFamily="34" charset="0"/>
              </a:rPr>
              <a:t>SUPERVISED ML REGRESSION</a:t>
            </a:r>
            <a:br>
              <a:rPr lang="en-US" sz="3200" b="1" dirty="0">
                <a:solidFill>
                  <a:schemeClr val="tx1"/>
                </a:solidFill>
                <a:latin typeface="Arial Black" panose="020B0A04020102020204" pitchFamily="34" charset="0"/>
              </a:rPr>
            </a:br>
            <a:br>
              <a:rPr lang="en-US" sz="3200" b="1" i="0" dirty="0">
                <a:solidFill>
                  <a:schemeClr val="tx1"/>
                </a:solidFill>
                <a:latin typeface="Arial Black" panose="020B0A04020102020204" pitchFamily="34" charset="0"/>
                <a:ea typeface="Times New Roman"/>
                <a:cs typeface="Times New Roman"/>
                <a:sym typeface="Times New Roman"/>
              </a:rPr>
            </a:br>
            <a:r>
              <a:rPr lang="en-US" sz="2400" b="1" i="0" dirty="0">
                <a:solidFill>
                  <a:srgbClr val="0070C0"/>
                </a:solidFill>
                <a:latin typeface="Arial Black" panose="020B0A04020102020204" pitchFamily="34" charset="0"/>
                <a:ea typeface="Times New Roman"/>
                <a:cs typeface="Times New Roman"/>
                <a:sym typeface="Times New Roman"/>
              </a:rPr>
              <a:t>BIKE SHARING DEMAND PREDICTION</a:t>
            </a:r>
            <a:br>
              <a:rPr lang="en-US" sz="3200" b="1" i="0" dirty="0">
                <a:solidFill>
                  <a:srgbClr val="0070C0"/>
                </a:solidFill>
                <a:latin typeface="Arial Black" panose="020B0A04020102020204" pitchFamily="34" charset="0"/>
                <a:ea typeface="Times New Roman"/>
                <a:cs typeface="Times New Roman"/>
                <a:sym typeface="Times New Roman"/>
              </a:rPr>
            </a:br>
            <a:br>
              <a:rPr lang="en-US" sz="3200" b="1" i="0" dirty="0">
                <a:solidFill>
                  <a:srgbClr val="0070C0"/>
                </a:solidFill>
                <a:latin typeface="Arial Black" panose="020B0A04020102020204" pitchFamily="34" charset="0"/>
                <a:ea typeface="Times New Roman"/>
                <a:cs typeface="Times New Roman"/>
                <a:sym typeface="Times New Roman"/>
              </a:rPr>
            </a:br>
            <a:r>
              <a:rPr lang="en-US" sz="1800" b="1" i="0" dirty="0">
                <a:solidFill>
                  <a:schemeClr val="bg1">
                    <a:lumMod val="60000"/>
                    <a:lumOff val="40000"/>
                  </a:schemeClr>
                </a:solidFill>
                <a:latin typeface="Arial Black" panose="020B0A04020102020204" pitchFamily="34" charset="0"/>
                <a:ea typeface="Times New Roman"/>
                <a:cs typeface="Times New Roman"/>
                <a:sym typeface="Times New Roman"/>
              </a:rPr>
              <a:t>by : Sachin Yallapurkar</a:t>
            </a:r>
            <a:br>
              <a:rPr lang="en-US" sz="1400" b="0" i="0" dirty="0">
                <a:solidFill>
                  <a:srgbClr val="212121"/>
                </a:solidFill>
                <a:latin typeface="Times New Roman"/>
                <a:ea typeface="Times New Roman"/>
                <a:cs typeface="Times New Roman"/>
                <a:sym typeface="Times New Roman"/>
              </a:rPr>
            </a:br>
            <a:br>
              <a:rPr lang="en-US" sz="1400" b="0" i="0" dirty="0">
                <a:solidFill>
                  <a:srgbClr val="212121"/>
                </a:solidFill>
                <a:latin typeface="Times New Roman"/>
                <a:ea typeface="Times New Roman"/>
                <a:cs typeface="Times New Roman"/>
                <a:sym typeface="Times New Roman"/>
              </a:rPr>
            </a:br>
            <a:endParaRPr sz="1600" b="1" dirty="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endParaRPr sz="16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0" y="150019"/>
            <a:ext cx="8832300" cy="5214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 Booking Monthly Trend</a:t>
            </a:r>
            <a:endParaRPr/>
          </a:p>
        </p:txBody>
      </p:sp>
      <p:sp>
        <p:nvSpPr>
          <p:cNvPr id="117" name="Google Shape;117;p10"/>
          <p:cNvSpPr txBox="1">
            <a:spLocks noGrp="1"/>
          </p:cNvSpPr>
          <p:nvPr>
            <p:ph type="body" idx="1"/>
          </p:nvPr>
        </p:nvSpPr>
        <p:spPr>
          <a:xfrm>
            <a:off x="111674" y="678657"/>
            <a:ext cx="8832300" cy="1328737"/>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June </a:t>
            </a:r>
            <a:r>
              <a:rPr lang="en-US" sz="1300">
                <a:solidFill>
                  <a:srgbClr val="212121"/>
                </a:solidFill>
                <a:latin typeface="Times New Roman"/>
                <a:ea typeface="Times New Roman"/>
                <a:cs typeface="Times New Roman"/>
                <a:sym typeface="Times New Roman"/>
              </a:rPr>
              <a:t>is the most preferred month for bike booking around </a:t>
            </a:r>
            <a:r>
              <a:rPr lang="en-US" sz="1300" b="1">
                <a:solidFill>
                  <a:srgbClr val="212121"/>
                </a:solidFill>
                <a:latin typeface="Times New Roman"/>
                <a:ea typeface="Times New Roman"/>
                <a:cs typeface="Times New Roman"/>
                <a:sym typeface="Times New Roman"/>
              </a:rPr>
              <a:t>896K </a:t>
            </a:r>
            <a:r>
              <a:rPr lang="en-US" sz="1300">
                <a:solidFill>
                  <a:srgbClr val="212121"/>
                </a:solidFill>
                <a:latin typeface="Times New Roman"/>
                <a:ea typeface="Times New Roman"/>
                <a:cs typeface="Times New Roman"/>
                <a:sym typeface="Times New Roman"/>
              </a:rPr>
              <a:t>bikes were rented in June.</a:t>
            </a:r>
            <a:endParaRPr/>
          </a:p>
          <a:p>
            <a:pPr marL="171450" lvl="0" indent="-88900" algn="l" rtl="0">
              <a:lnSpc>
                <a:spcPct val="115000"/>
              </a:lnSpc>
              <a:spcBef>
                <a:spcPts val="0"/>
              </a:spcBef>
              <a:spcAft>
                <a:spcPts val="0"/>
              </a:spcAft>
              <a:buClr>
                <a:schemeClr val="dk2"/>
              </a:buClr>
              <a:buSzPts val="1300"/>
              <a:buFont typeface="Arial"/>
              <a:buNone/>
            </a:pPr>
            <a:endParaRPr sz="13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July </a:t>
            </a:r>
            <a:r>
              <a:rPr lang="en-US" sz="1300">
                <a:solidFill>
                  <a:srgbClr val="212121"/>
                </a:solidFill>
                <a:latin typeface="Times New Roman"/>
                <a:ea typeface="Times New Roman"/>
                <a:cs typeface="Times New Roman"/>
                <a:sym typeface="Times New Roman"/>
              </a:rPr>
              <a:t>and</a:t>
            </a:r>
            <a:r>
              <a:rPr lang="en-US" sz="1300" b="1">
                <a:solidFill>
                  <a:srgbClr val="212121"/>
                </a:solidFill>
                <a:latin typeface="Times New Roman"/>
                <a:ea typeface="Times New Roman"/>
                <a:cs typeface="Times New Roman"/>
                <a:sym typeface="Times New Roman"/>
              </a:rPr>
              <a:t> May </a:t>
            </a:r>
            <a:r>
              <a:rPr lang="en-US" sz="1300">
                <a:solidFill>
                  <a:srgbClr val="212121"/>
                </a:solidFill>
                <a:latin typeface="Times New Roman"/>
                <a:ea typeface="Times New Roman"/>
                <a:cs typeface="Times New Roman"/>
                <a:sym typeface="Times New Roman"/>
              </a:rPr>
              <a:t>are the second and third best.</a:t>
            </a:r>
            <a:r>
              <a:rPr lang="en-US" sz="1300" b="1">
                <a:solidFill>
                  <a:srgbClr val="212121"/>
                </a:solidFill>
                <a:latin typeface="Times New Roman"/>
                <a:ea typeface="Times New Roman"/>
                <a:cs typeface="Times New Roman"/>
                <a:sym typeface="Times New Roman"/>
              </a:rPr>
              <a:t>734K</a:t>
            </a:r>
            <a:r>
              <a:rPr lang="en-US" sz="1300">
                <a:solidFill>
                  <a:srgbClr val="212121"/>
                </a:solidFill>
                <a:latin typeface="Times New Roman"/>
                <a:ea typeface="Times New Roman"/>
                <a:cs typeface="Times New Roman"/>
                <a:sym typeface="Times New Roman"/>
              </a:rPr>
              <a:t> bikes were booked in </a:t>
            </a:r>
            <a:r>
              <a:rPr lang="en-US" sz="1300" b="1">
                <a:solidFill>
                  <a:srgbClr val="212121"/>
                </a:solidFill>
                <a:latin typeface="Times New Roman"/>
                <a:ea typeface="Times New Roman"/>
                <a:cs typeface="Times New Roman"/>
                <a:sym typeface="Times New Roman"/>
              </a:rPr>
              <a:t>July</a:t>
            </a:r>
            <a:r>
              <a:rPr lang="en-US" sz="1300">
                <a:solidFill>
                  <a:srgbClr val="212121"/>
                </a:solidFill>
                <a:latin typeface="Times New Roman"/>
                <a:ea typeface="Times New Roman"/>
                <a:cs typeface="Times New Roman"/>
                <a:sym typeface="Times New Roman"/>
              </a:rPr>
              <a:t>, and </a:t>
            </a:r>
            <a:r>
              <a:rPr lang="en-US" sz="1300" b="1">
                <a:solidFill>
                  <a:srgbClr val="212121"/>
                </a:solidFill>
                <a:latin typeface="Times New Roman"/>
                <a:ea typeface="Times New Roman"/>
                <a:cs typeface="Times New Roman"/>
                <a:sym typeface="Times New Roman"/>
              </a:rPr>
              <a:t>707K </a:t>
            </a:r>
            <a:r>
              <a:rPr lang="en-US" sz="1300">
                <a:solidFill>
                  <a:srgbClr val="212121"/>
                </a:solidFill>
                <a:latin typeface="Times New Roman"/>
                <a:ea typeface="Times New Roman"/>
                <a:cs typeface="Times New Roman"/>
                <a:sym typeface="Times New Roman"/>
              </a:rPr>
              <a:t>were booked in </a:t>
            </a:r>
            <a:r>
              <a:rPr lang="en-US" sz="1300" b="1">
                <a:solidFill>
                  <a:srgbClr val="212121"/>
                </a:solidFill>
                <a:latin typeface="Times New Roman"/>
                <a:ea typeface="Times New Roman"/>
                <a:cs typeface="Times New Roman"/>
                <a:sym typeface="Times New Roman"/>
              </a:rPr>
              <a:t>May</a:t>
            </a:r>
            <a:r>
              <a:rPr lang="en-US" sz="130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300"/>
              <a:buNone/>
            </a:pPr>
            <a:endParaRPr sz="13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i="0">
                <a:solidFill>
                  <a:srgbClr val="212121"/>
                </a:solidFill>
                <a:latin typeface="Times New Roman"/>
                <a:ea typeface="Times New Roman"/>
                <a:cs typeface="Times New Roman"/>
                <a:sym typeface="Times New Roman"/>
              </a:rPr>
              <a:t>Demand for bikes was </a:t>
            </a:r>
            <a:r>
              <a:rPr lang="en-US" sz="1300" b="1" i="0">
                <a:solidFill>
                  <a:srgbClr val="212121"/>
                </a:solidFill>
                <a:latin typeface="Times New Roman"/>
                <a:ea typeface="Times New Roman"/>
                <a:cs typeface="Times New Roman"/>
                <a:sym typeface="Times New Roman"/>
              </a:rPr>
              <a:t>least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followed by </a:t>
            </a:r>
            <a:r>
              <a:rPr lang="en-US" sz="1300" b="1" i="0">
                <a:solidFill>
                  <a:srgbClr val="212121"/>
                </a:solidFill>
                <a:latin typeface="Times New Roman"/>
                <a:ea typeface="Times New Roman"/>
                <a:cs typeface="Times New Roman"/>
                <a:sym typeface="Times New Roman"/>
              </a:rPr>
              <a:t>Feb </a:t>
            </a:r>
            <a:r>
              <a:rPr lang="en-US" sz="1300" i="0">
                <a:solidFill>
                  <a:srgbClr val="212121"/>
                </a:solidFill>
                <a:latin typeface="Times New Roman"/>
                <a:ea typeface="Times New Roman"/>
                <a:cs typeface="Times New Roman"/>
                <a:sym typeface="Times New Roman"/>
              </a:rPr>
              <a:t>and </a:t>
            </a:r>
            <a:r>
              <a:rPr lang="en-US" sz="1300" b="1" i="0">
                <a:solidFill>
                  <a:srgbClr val="212121"/>
                </a:solidFill>
                <a:latin typeface="Times New Roman"/>
                <a:ea typeface="Times New Roman"/>
                <a:cs typeface="Times New Roman"/>
                <a:sym typeface="Times New Roman"/>
              </a:rPr>
              <a:t>Dec</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150K </a:t>
            </a:r>
            <a:r>
              <a:rPr lang="en-US" sz="1300" i="0">
                <a:solidFill>
                  <a:srgbClr val="212121"/>
                </a:solidFill>
                <a:latin typeface="Times New Roman"/>
                <a:ea typeface="Times New Roman"/>
                <a:cs typeface="Times New Roman"/>
                <a:sym typeface="Times New Roman"/>
              </a:rPr>
              <a:t>bikes were rented 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151k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Feb</a:t>
            </a:r>
            <a:r>
              <a:rPr lang="en-US" sz="1300" i="0">
                <a:solidFill>
                  <a:srgbClr val="212121"/>
                </a:solidFill>
                <a:latin typeface="Times New Roman"/>
                <a:ea typeface="Times New Roman"/>
                <a:cs typeface="Times New Roman"/>
                <a:sym typeface="Times New Roman"/>
              </a:rPr>
              <a:t>, and </a:t>
            </a:r>
            <a:r>
              <a:rPr lang="en-US" sz="1300" b="1" i="0">
                <a:solidFill>
                  <a:srgbClr val="212121"/>
                </a:solidFill>
                <a:latin typeface="Times New Roman"/>
                <a:ea typeface="Times New Roman"/>
                <a:cs typeface="Times New Roman"/>
                <a:sym typeface="Times New Roman"/>
              </a:rPr>
              <a:t>185K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Dec.</a:t>
            </a:r>
            <a:endParaRPr sz="1300" b="1">
              <a:solidFill>
                <a:srgbClr val="212121"/>
              </a:solidFill>
              <a:latin typeface="Times New Roman"/>
              <a:ea typeface="Times New Roman"/>
              <a:cs typeface="Times New Roman"/>
              <a:sym typeface="Times New Roman"/>
            </a:endParaRPr>
          </a:p>
        </p:txBody>
      </p:sp>
      <p:sp>
        <p:nvSpPr>
          <p:cNvPr id="118" name="Google Shape;118;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2608028"/>
            <a:ext cx="6984696" cy="1574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10" descr="data:image/png;base64,iVBORw0KGgoAAAANSUhEUgAAAV0AAAEICAYAAAD8yyfzAAAABHNCSVQICAgIfAhkiAAAAAlwSFlzAAALEgAACxIB0t1+/AAAADh0RVh0U29mdHdhcmUAbWF0cGxvdGxpYiB2ZXJzaW9uMy4yLjIsIGh0dHA6Ly9tYXRwbG90bGliLm9yZy+WH4yJAAAgAElEQVR4nO3daXxU5cH38d8smewra0IwBSFB9iRokL2oSFkURb2xCkpRwRYBpVQsPtyVKtqyCKKCfKwo2ILcoGwBoSCbiCCYsIMQIGwhCZCQlWwzz4uUqSiBVJJrIv1/X5GzzXWdHH6cOQPB4nK5XIiIiBFWTw9AROS/iaIrImKQoisiYpCiKyJikKIrImKQoisiYpCia9j48eN55513ANi2bRtdunSp1teLiYkhNTW1yo7Xu3dvtm3bVmXH+7n4b523VD27pwdws+nevTvnzp3DZrNht9uJjY3llVdeITw8HIAJEyZ4eIQ3JjExsdqOnZGRwbRp09i0aRP5+fnUq1ePXr168dRTT+Hn51dtrztjxgxSU1OZPHlyhdvcyLzXrl3LjBkzOHnyJF5eXsTExPDaa6/RsGHDn3xM+fnSnW41mDVrFklJSXz55ZfUqlWLP//5z54e0g0rLS2t1uNnZ2czYMAAioqKWLBgAUlJScyZM4ecnBxOnDhRra9dnVJTU3nxxRcZO3YsO3fuZN26dTz22GPYbDZPD008RNGtRt7e3vTs2ZOUlBT3srFjx/Lmm29edfu5c+fSq1cvzp49S3FxMX/5y1/o1q0bHTp0YPz48Vy6dOmq+6WmpvL4448THx9PQkICo0aNumL9V199RY8ePWjXrh2vvPIKl/8R4okTJxg0aBAJCQkkJCQwevRocnJy3Pt1796d2bNn07dvX9q2bUtpaSndu3fnq6++AsrvEEeOHMkf/vAHYmNj6d27N3v27HHvv2/fPvr160dsbCwjRoxg1KhRFc59zpw5+Pv7M2nSJCIjIwEIDw/n5ZdfplmzZgB8++239O/fn/j4ePr378+33357xVgvj+vy2H7/+98DcOrUKWJiYvjss8/o1q0bCQkJzJw5E4BNmzbx3nvvsWrVKmJjY7nvvvuuOr7/ZN7fd+DAASIjI7nzzjuxWCwEBARw7733EhERAYDT6WT27NncfffdJCQkMHLkSLKzs937jxgxgo4dOxIfH89jjz3G4cOH3es2btxIr169iI2NpXPnzvztb39zr1u4cCH33HMPd9xxB8OGDSM9Pd29LiYmhvnz51/1mrjetSQ3TtGtRoWFhaxcuZI2bdpcd9u3336bzz77jI8//pj69eszefJkjh07xpIlS1izZg0ZGRnuZ8E/NH36dDp27Mg333zDpk2bePzxx69Yv2HDBhYtWsSyZctYtWoVmzdvBsDlcjF06FA2b97MqlWrOHv2LDNmzLhi38TERGbPns2OHTuw23/8NOqLL76gd+/e7Nixg+7du7vv6ouLixk+fDgPPPAA27dvp0+fPqxdu7bC+W/dupV77rkHq/Xql2R2djZDhw5l4MCBbNu2jcGDBzN06FCysrIqPqk/sHPnTj7//HM++ugj3nnnHVJSUujSpQtDhw7lV7/6FUlJSSxbtqxSx6po3j/UokULjh49ysSJE/n666/Jz8+/Yv28efNYu3YtH3/8MZs3byY4OPiKR1BdunRh9erVbN26lebNm7v/IAEYN24cEyZMICkpiRUrVtC+fXug/FxOmTKFadOm8eWXX9KgQQNeeOGFK163omvieteS3DhFtxr87ne/o127drRr144tW7YwZMiQCrd1uVy8/vrrbNmyhblz5xIWFobL5WLhwoX88Y9/JCQkhICAAIYOHVrhc0W73c6ZM2fIyMjA29ubdu3aXbH+6aefJigoiIiICBISEjh48CAAUVFRdOzYEYfDQVhYGIMHD+abb765Yt+BAwcSHh6Oj4/PVV87Pj6erl27YrPZuP/++93H3rVrF6WlpQwaNAgvLy969OhBq1atKjwP2dnZ1KlTp8L1GzZsICoqin79+mG32+nTpw+NGzdm/fr1Fe7zQ8OHD8fHx4dmzZrRrFkz91h/iorm/UMNGzZk3rx5pKenM2rUKNq3b8/YsWPd8V2wYAHPP/889evXx+FwMHz4cFavXu1+nPPQQw8REBCAw+Hgueee4+DBg+Tm5gLl3/cjR46Ql5dHcHAwLVq0AGD58uX079+fFi1a4HA4eOGFF0hOTubUqVPucVV0TVzvWpIbpw/SqsE777xDhw4dKCsrY926dQwcOJDExMSrRiU3N5eFCxfy5ptvEhgYCMCFCxcoLCzkwQcfdG/ncrlwOp1Xfb0xY8Ywffp0HnroIYKDgxk8eDAPPfSQe/33X9fX19f9G/7cuXO89tpr7Nixg/z8fFwuF0FBQVcc+/IHgBWpXbu2+9c+Pj4UFRVRWlpKRkYG9erVw2KxVOpYISEhZGZmVrg+IyPD/Zb8soiIiCveNl/P98fq6+tLQUFBpfe91rG+P++rvRto27Yt06dPB2D37t08//zzzJo1i9GjR3PmzBl+97vfXXGHb7VaOX/+PLVr1+bNN9/k888/58KFC+5tsrKyCAwM5K233mLmzJlMmTKFmJgYRo8eTWxsLBkZGe4AA/j7+xMSEkJ6err70U1F18T1riW5cYpuNbLZbPTo0YPx48ezc+dOevbs+aNtgoKCmDRpEqNGjeLtt98mPj6e0NBQfHx8SExMpF69etd9nTp16vDqq68CsGPHDgYPHsztt99OVFTUNfebOnUqFouF5cuXExISwtq1a3/0tyu+H83/RJ06dUhPT8flcrmPkZaWVuEn9nfeeSf//Oc/GT58+FUfMdStW5czZ85csSwtLY3OnTsD5eEoLCx0r7tWwH/op87xp2jdujU9evRwP5utX78+EydOJD4+/kfbLlmyhHXr1jFnzhwiIyPJzc3l9ttvdz9/bd26NTNnzqSkpIS///3vjBo1io0bN1K3bl1Onz7tPk5BQQHZ2dnVei1J5enxQjVyuVysXbuWnJwcbr311gq3S0hIYPLkyTz33HPs3r0bq9XKww8/zMSJEzl//jwA6enp7uduP3T5eSxAcHAwFoulwmej35efn4+fnx+BgYGkp6fz/vvv/4RZXl3btm2x2Wx8/PHHlJaWsnbt2go/bAIYPHgw+fn5vPjii+5gpKen8/rrr3Pw4EG6du3K8ePHWb58OaWlpaxcuZIjR47QrVs3AJo1a8bKlSspKSlhz549rF69utJjrVWrFqdPn67wncSN2LFjBwsXLnR/H1NSUvjiiy/cz/kfffRRpk2b5p7zhQsX3M++8/PzcTgchIaGUlhYyNSpU93HLS4uZtmyZeTm5uLl5YW/v7/7e96nTx8+/fRTDhw4QHFxMVOnTqV169buu9xr+anXklSezmY1GDZsGLGxscTFxTFt2jTeeOMNmjZtes19OnbsyMSJExk2bBj79u1jzJgxREVF8cgjjxAXF8eTTz7JsWPHrrrvnj17ePjhh4mNjeXZZ59l3Lhxlfo7oMOHD2f//v20a9eOZ555hh49evyk+V6Nw+FgxowZLFq0iNtvv51ly5bRrVs3HA7HVbcPCQlh/vz52O12HnnkEWJjY3niiScIDAwkKiqK0NBQZs2axZw5c0hISOD9999n1qxZhIWFATBq1ChOnDjBHXfcwYwZM+jbt2+lx3r5HUhCQgIPPPDAjU/+e4KCgvjiiy/o27cvsbGxPP3009x999089dRTAAwaNIju3bvzm9/8htjYWB555BF2794NQL9+/YiIiKBz58707t2btm3bXnHspUuX0r17d+Li4liwYAGTJk0CoEOHDowcOZLnnnuOTp06cfLkyQr/1sgP/dRrSSrPoh9iLqY8/PDDDBgwgP79+3t6KCIeoztdqTbbt28nMzOT0tJSPvvsMw4dOuR+Bivy30ofpEm1OXbsGKNGjaKwsJDIyEjeeust6tat6+lhiXiUHi+IiBikxwsiIgYpuiIiBim6IiIGKboiIgYpuiIiBim6IiIGKboiIgYpuiIiBim6IiIGKboiIgYpuiIiBim6IiIGKbpy0yoqLfL0EGoMnYuaQz9lTG5qHWd09PQQaoQtz23x9BDkX3SnKyJikKIrImKQoisiYpCiKyJikKIrImKQoisiYpCiKyJikKIrImKQoisiYpCiKyJikKIrImKQoisiYpCiKyJikKIrImKQoisiYpCiKyJikKIrImKQoisiYpCiKyJikKIrImKQoisiYpCiKyJikKIrImKQoisiYpCiKyJikKIrImKQoisiYpCiKyJikKIrImKQoisiYpCiKyJikKIrImKQoisiYpCiKyJikKIrImKQoisiYpCiKyJikKIrImKQoisiYpCiKyJikKIrImKQoisiYtANR7eopKwqxnFT0LkQkeux3+gBvL1sxI+ZWxVj+dnbOWmQp4cgIjWcHi+IiBik6IqIGKToiogYpOiKiBik6IqIGKToiogYpOiKiBik6IqIGKToiogYpOiKiBik6IqIGKToiogYpOiKiBik6IqIGKToiogYpOjWIK7SIk8PocbQuZCb1Q3/EHOpOha7NycmtPL0MGqEW8bv8fQQRKqF7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WkUpxFRZ4eQo1xI+fCXoXjEJGbmNXbm41dunp6GDVC100bf/K+utMVETFI0RURMUjRFRExSNEVETFI0RURMUjRFRExSNEVETFI0RURMUjRFRExSNEVETFI0RURMUjRFRExSNEVETFI0RURMUjRFRExSNEVETFI0RURMUjRFRExyOP/XU9xXhYpn77JpfNnaDvyPXJS95G+LRGAS1lp3HL3E4Q0jefkunkUZp7CO6QOt/T4DRarlQv7vyIzeR02H38a9X4Wm7dvpZZhgaNL3sLlLMXq8KVRn2exOXw9fCaqRnpOCYP/kcqRzCL2/7E5dpuFxclZLErOxulyMb1/Qyzwo22utl9pmYtRn54iM6+UNg18+WOP+gDM+jKTfx7KpUGwF1MeiMTLZmF84hkOZVyiYaiDv9zXAJvV4tkTUQVyj+dy/NPjYIWAWwII7xrO4XmHsVgsOEIcNB3YFIvVwvGlx8k9mgsWaPLrJvjW9WXv9L0AWGwWmj7RFJuXjYPvH8RV5sLmYyP6iWhsPjYOfXCIktwSXC4XTR5tgm+98uuw+GIx3074ljZj2+Bb5+a4Nn/o/06fYuO5c0xu2Yo/HThAobOMAJud/73tNpKys/nHqZMAnCwo5PkmTbgzLIwRu3dxND+f9+PiifQtPy87srL4+8kTOIHfNmpMTGAg048c4WhBPhE+Pvy+aTQ2S825Hj1+p2v38afpIy/iH34rAMGNWhM94CWiB7yEI7AWgVEtyE87iquslOgBL+FTqwEXjybjKislc9d6ogf8kbDmHTm3a32ll1msNn7RayjRA8YR0iSO83u/9PBZqDrBvjbmP9GI2MjyC/JsTglfH89n/pON+GRwY+oHef1om6vtB7D6YA631fPhk8GNuFTiZP/ZQs7llbL1eD6LhzTmtno+rDmYw67TBZSUufhkcGOi6/iw7rtc4/OuDt5h3rR4rgWtRrWiJLeE4uxibht6Gy1HtsS7ljdZ+7IoyS8h70QerZ5vRdR9UZz98iwAzYc3p+XIltS5vQ6Z2zPL4zuwKS1HtiSsVRgZ2zIAaPpE+bJbet9C2sY092uf2XCGgKgAj8zbhGKnkyN5eQBsz8ritsBAprduQ7PAQLZnXSAhLIzprdswvXUb6vl4Ex8ais1i4dXmLehau477OEVlZSxLS2Nyq9ZMb92GmMBADubmUupyMr11G37h58/WC+c9Nc2r8nh0rXYHdh//Hy0vys7Ayz8Im8OHoouZ+NZpCIBv3VvIP32YS1np+NaOxGK1ERTVgry0I5VeZrU78AoIAcBitWGxePw0VBkfLyvBvjb31xuP5OF0waMfHmN84hnKnK4fbXO1/QBOXCimWX0fAJrX92HniQJ2nynkzl+Uf7863RrAzpMFnMgqoVm9f20XXr7dzcAR5MDqVX5tWGwW7H527L7lbw4tVgsWqwWbtw27rx2X00VpYSl2//L1Vlv5fs4SJ371/bB6WXEEO9zHuvw77/J2ZcVl+DXwA6Akr4SyS2V4h3kbm6tpK8+e5d569QCI8PHhkrMMgLzSUoLsXu7tzhQWEurlhZ/NhsViIczhuOI4+3JzsFrgxb17eO3QQQrLyjhzqZDG/uV/YDXx92dfTo6hWVVOja1N9uEdhDSJB8AnrD65Jw8CkHviAGVFBZQVFWDzLr8rs3n7Unap8ssuKyu+xLld6wm9rb3JqRl1Lq+U4jIX859shK+XlTUHK38BNq7tzbbj+QBsPZ5PziUnOZfKCPAuj3Ogt5WcS2U0ruVgW2r5dl8dzSfnUlnVT8SD8k/nU5JXgl94eRSLLxZz8dBFQpqFYLVb8Q7zJunVJI793zHqtS8PSdGFInZP3U3a5jT8IvzcxyorKuPslrPUiS+/W3OWOtkzbQ/HFh0j8BeBAKRtSCO8S7jhWZpT6nSSfDGbuJBQACJ9fdmXk8OTO3dwKC+XlkFB7m03nT9H51q1KzxWVnEJ54uL+UvLVrQMDGJ5WhoNff3YdTEbgKSL2eSVllbvhP5DNTa6F1OSCW4SB4Bf3Sh8a0fy3Sev4ywuxO4XXB7QokIAyooKsfn4VXoZgMvlIvXz94no/NBV77RvFoE+VtpHlc+vQ2N/jmQWVXrfu2MCuVTi5NEPj+GwWagdYCfQx0ZeUXlUc4ucBPnYaBHuS0xdH/5nzjHyisqoHeDxjwqqTEl+CccWHaPJr5sA5Xeuhz8+zK0DbsVis1BwtoBLmZeIfTmWmN/EcGLFCaD80UTrF1pzy69u4cwXZ4Dya+7I348Q1ScKu9+/7ojtVlqNakXM4BhOJJ6gtKCUouwid+BvRmsyMrirTl3316vT0+lQqxYfxrejfVgY/8zIcK/bev4CHWrVqvBY/nY7rYKCsVksxIaEkFpYQNOAABr5+TNq9y7yS8sI9XJUuL8n1MjoluRnY7HZsfv++5lWeId+RP/PS9h8Agi+tQ0+ofW5dP4ULqeT3NR9+IffWullAGlbPiWgQTSBtzT31DSNiG/ox4H0SwDsTyv/oKuybFYLE3pHMP/JRtisFro2CaBNhC9f/+vud8vRPOIiy+MwsltdPhnciFA/G92jA6t+Ih7gKnNxeN5hovpF4QgqP28pn6RQv3P9f0fRBXZfOxarBbu/ndJLpTjLnLhcLgBsPjb3I4qTK08S2DiQ4Ojg8l1dLpxlzn9v57BSmFFIYUYh+9/dz8VDFzn6yVHDs65+JwsLWJaWxpi9ezheUECJy0WgvfwPoWAvL/L/dWd6vrgYu9VCsJdXhcdqFhBAamH5u9cj+XmEe5c/5noiKopprdsQ5GWnfVhYNc/oP+PxWxJXWSlHFk+hMPMERxZNJqLzQxRknCD41th/b+NycviTv2CxWgm8pbk7nLVadeO7Ba9h8/anUZ9hWGz2Si0rzssifXsi/hFNyT68k9Bmd1Cn7V2eOgVVqqTMxRMfH2f/2UsMnHecP9xdDx8vC/8z5yihfnaG3Fnrqtu0DPf90bLwIC9GLj6JxWKhf5sQ6geVX/wJUf70/9tRIoK9+E37WjidLh796BhWi4WOjf2Jjbw57tLOJZ8jLzWP1KWpAET1jeL8rvMUXSgqfwTQNZxabWph9bGyZ9oeXE4Xjfo3ouRiCYfnHQZL+Z1sk8ebUHyxmNNrTxPYKJALuy9QO7Y2ddvXZf/M/eUvZoHGDzfGr74frV9oDcDhjw8TeW+kp6ZfbYY2auz+9fBdydxbrx4TDhxgTUYGdouF/212GwBbzp+j4w/ucv90YD97cnI4famQAZGRdKpVm7bBwYzYlYy3zcb/i2mG0+Xi+T27sWEhLiSE5t97XFETWFyX/0i+AfFj5lbFWH72dk4adMPHODGhVRWM5OfvlvF7quQ4HWd0rJLj/NxteW5LlRxnY5euVXKcn7uumzb+5H1r5OMFEZGblaIrImKQoisiYpCiKyJikKIrImKQoisiYpCiKyJikKIrImKQoisiYpCiKyJikKIrImKQoisiYpCiKyJikKIrImKQoisiYpCiKyJi0DV/iPnhw4cprWH/qZuISE1nt9tp2rTpVddVyf8cISIilaPHCyIiBim6IiIGKboiIgYpuiIiBim6IiIGKboiIgZ5NLpr164lJiaGlJSU62774YcfUlhYaGBUN4eZM2fSu3dv+vbty/3338+uXbsqve+6deuYPXt2NY6uZruRcyfXNnHiRD788EP310OGDGHcuHHur9944w3efvvt615/p06dYvny5dU1zGrl0eiuWLGC+Ph4EhMTr7vt3LlzFd1KSkpKYsOGDXz22WcsX76cOXPmUL9+/UrtW1payl133cUzzzxTzaOsmW7k3JngcrlwOp2eHsZPFhcXR1JSEgBOp5OsrCyOHDniXp+UlESnTp2ue/2dPn2aFStW/EevXVP+oZfdUy+cn5/Pzp07mTt3LsOGDWPEiBFs27aNDz74gPfeew+ACRMm0LJlS/Ly8sjIyOCJJ54gJCSEefPmERsb6/7mff7552zYsIE33niDsWPH4u3tzYEDBzh//jwTJ05kyZIlJCcn06ZNG9544w0AYmNjGTRoEOvXr8fHx4d3332X2rVre+p0VKnMzExCQ0NxOBwAhIWFAdC9e3d69uzJ5s2b8fb2ZsqUKURFRTF27FgcDgcHDhwgLi6OmJgY9u7dy/jx4xk7diwBAQHs3buXzMxMxowZQ8+ePXE6nUyYMIGvv/6a8PBw7HY7/fv3p2fPnp6c+g271rlbtGgRYWFh7Nmzh7/+9a/MmzePGTNmcOrUKU6ePElaWhovvfQSycnJbN68mbp16zJr1iy8vLzo3r07vXv3ZtOmTdhsNv785z8zdepUUlNTGTJkCI8++igA77//PqtWraK4uJh77rmHESNGcOrUKYYMGUKbNm3Yt28fs2fPpkGDBh47RzciNjaW119/HSj/F69NmzYlMzOTixcv4uvrS0pKCocOHWLZsmXXvP6mTJlCSkoK999/Pw888AADBw5k8uTJbN++neLiYh577DEGDBjAtm3bmD59OkFBQRw7dozVq1d7+Ax48E533bp1dO7cmUaNGhEaGsrevXsr3HbQoEHUrVuXjz76iHnz5l332Dk5OXzyySe89NJLPPvsszz55JMkJiby3XffceDAAQAKCgpo06YNy5Yto127dixcuLDK5uZpHTt2JC0tjXvvvZc//elPbN++3b0uMDCQ5cuX8/jjjzNx4kT38vT0dBYsWMBLL730o+NlZGTwj3/8g/fee48pU6YAsGbNGk6fPs3KlSv561//SnJycvVPzIBrnbuKnDhxgo8++oiZM2cyZswYEhISWL58OT4+PmzcuNG9XXh4OEuXLqVdu3aMHTuW6dOns3DhQmbMmAHAl19+SWpqKosWLWLp0qXs27ePb775BoDU1FR+/etfk5iY+LMNLkC9evWw2WycOXOGpKQk2rZtS+vWrUlOTmbPnj1ER0fj5eV1xT5Xu/5Gjx5Nu3btWLp0KU8++SSLFi0iMDCQxYsXs3jxYhYuXMjJkycB2L9/P+PGjasRwQUP3ukmJiYyaNAgAHr16kViYiLdunWrkmP/8pe/xGKxEBMTQ+3atYmJiQGgSZMmnD59mttuuw0vLy9++ctfAtCyZUu2bNlSJa9dE/j7+/Ppp5+yY8cOtm3bxvPPP8/o0aMB6NOnDwC9e/d233EA9OzZE5vNdtXj3X333VitVpo0acK5c+cA2LlzJz179sRqtVKnTh0SEhKqeVZmXOvcVaRLly54eXkRHR1NWVkZXbp0ASA6OppTp065t7vrrrvcywsKCggICADA4XCQk5PDli1b2LJlC/369QPKbwyOHz9OeHg4ERERtG3btjqmbNzld6lJSUkMHjyY9PR0vv32WwIDA4mLi/vR9le7/n5oy5YtHDp0yB3W3NxcUlNT8fLyolWrVjRs2LBa5/Sf8Eh0s7Oz+frrr/nuu++wWCyUlZVhsVi46667rnheVVRUVKnj/XC7y28NLRaL+9cAVqvV/VzHy8sLi8XiXl5WVnZDc6ppbDYbCQkJJCQkEB0dzZIlS665va+vb4Xrvn8O/xtc7dzZbDYu/5iSiq43q9V6zevq8h2c1Wq96nXpcrl45plnGDBgwBXHP3XqFH5+flU/UQ+5/Fz3u+++o2nTptSvX58PPviAgIAAHnzwQS5evHjF9pW5/lwuFy+//DKdO3e+Yvm2bdtq3LnzyOOF1atXc//997N+/Xq++OILNm7cSGRkJE6nk5SUFIqLi8nJyWHr1q3uffz9/cnPz3d/Xbt2bVJSUnA6naxdu9YT06ixjh49yvHjx91fHzhwgIiICABWrVoFwMqVK4mNjf3JrzEmHx4AAAG6SURBVBEXF8eaNWtwOp2cO3euUm/Dfw4qOncNGjRwPwJbs2ZNtbx2p06dWLx4sfs6T09P5/z589XyWp4UFxfH+vXrCQ4OxmazERISQm5uLsnJyZW+Jn/Yg06dOjF//nxKSkoAOHbsGAUFBdUy/hvlkTvdFStW8PTTT1+xrEePHiQmJtKzZ0/69OlDZGQkzZs3d69/5JFHeOqpp6hbty7z5s1j9OjRDB06lLCwMFq2bFljT7AnFBQU8Oqrr5KTk4PNZiMqKooJEyawYcMGLl68SN++fXE4HEydOvUnv8a9997L1q1b6dWrF+Hh4TRv3pzAwMAqnIVnVHTujh49yrhx45g+fXq1PUrp1KkTKSkp7jtdPz8/Jk2ahNV6c/11+ujoaLKystyPui4vy8/Pd39weT0xMTFYrVbuu+8+HnzwQQYNGsTp06d58MEHcblchIaG8u6771bXFG6IfrTjf5HvfwJfFfLz8/H39ycrK4uHH36Y+fPnU6dOnSo5tsjNymMfpMnP37Bhw8jJyaGkpITf/va3Cq5IJehOV0TEoJvrYZGISA2n6IqIGKToiogYpOiKiBik6IqIGPT/AYKa19Y6lwRA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 name="Google Shape;121;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4" y="160337"/>
            <a:ext cx="5988133" cy="59881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3E39976-0E1E-15BC-0495-4991493304F6}"/>
              </a:ext>
            </a:extLst>
          </p:cNvPr>
          <p:cNvPicPr>
            <a:picLocks noChangeAspect="1"/>
          </p:cNvPicPr>
          <p:nvPr/>
        </p:nvPicPr>
        <p:blipFill>
          <a:blip r:embed="rId3"/>
          <a:stretch>
            <a:fillRect/>
          </a:stretch>
        </p:blipFill>
        <p:spPr>
          <a:xfrm>
            <a:off x="1823555" y="2293514"/>
            <a:ext cx="4732109" cy="2475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xfrm>
            <a:off x="0" y="278606"/>
            <a:ext cx="8832300" cy="2500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29" name="Google Shape;129;p11"/>
          <p:cNvSpPr txBox="1">
            <a:spLocks noGrp="1"/>
          </p:cNvSpPr>
          <p:nvPr>
            <p:ph type="body" idx="1"/>
          </p:nvPr>
        </p:nvSpPr>
        <p:spPr>
          <a:xfrm>
            <a:off x="313089" y="1031345"/>
            <a:ext cx="8830911" cy="1254654"/>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Most preferred</a:t>
            </a:r>
            <a:r>
              <a:rPr lang="en-US" sz="1200" dirty="0">
                <a:solidFill>
                  <a:srgbClr val="212121"/>
                </a:solidFill>
                <a:latin typeface="Times New Roman"/>
                <a:ea typeface="Times New Roman"/>
                <a:cs typeface="Times New Roman"/>
                <a:sym typeface="Times New Roman"/>
              </a:rPr>
              <a:t> bike-sharing </a:t>
            </a:r>
            <a:r>
              <a:rPr lang="en-US" sz="1200" b="1" dirty="0">
                <a:solidFill>
                  <a:srgbClr val="212121"/>
                </a:solidFill>
                <a:latin typeface="Times New Roman"/>
                <a:ea typeface="Times New Roman"/>
                <a:cs typeface="Times New Roman"/>
                <a:sym typeface="Times New Roman"/>
              </a:rPr>
              <a:t>temperature </a:t>
            </a:r>
            <a:r>
              <a:rPr lang="en-US" sz="1200" dirty="0">
                <a:solidFill>
                  <a:srgbClr val="212121"/>
                </a:solidFill>
                <a:latin typeface="Times New Roman"/>
                <a:ea typeface="Times New Roman"/>
                <a:cs typeface="Times New Roman"/>
                <a:sym typeface="Times New Roman"/>
              </a:rPr>
              <a:t>is </a:t>
            </a:r>
            <a:r>
              <a:rPr lang="en-US" sz="1200" b="1" dirty="0">
                <a:solidFill>
                  <a:srgbClr val="212121"/>
                </a:solidFill>
                <a:latin typeface="Times New Roman"/>
                <a:ea typeface="Times New Roman"/>
                <a:cs typeface="Times New Roman"/>
                <a:sym typeface="Times New Roman"/>
              </a:rPr>
              <a:t>20- 30 </a:t>
            </a:r>
            <a:r>
              <a:rPr lang="en-US" sz="1200" dirty="0">
                <a:solidFill>
                  <a:srgbClr val="212121"/>
                </a:solidFill>
                <a:latin typeface="Times New Roman"/>
                <a:ea typeface="Times New Roman"/>
                <a:cs typeface="Times New Roman"/>
                <a:sym typeface="Times New Roman"/>
              </a:rPr>
              <a:t>degrees Celsius. Bike renting is </a:t>
            </a:r>
            <a:r>
              <a:rPr lang="en-US" sz="1200" b="1" dirty="0">
                <a:solidFill>
                  <a:srgbClr val="212121"/>
                </a:solidFill>
                <a:latin typeface="Times New Roman"/>
                <a:ea typeface="Times New Roman"/>
                <a:cs typeface="Times New Roman"/>
                <a:sym typeface="Times New Roman"/>
              </a:rPr>
              <a:t>minimal</a:t>
            </a:r>
            <a:r>
              <a:rPr lang="en-US" sz="1200" dirty="0">
                <a:solidFill>
                  <a:srgbClr val="212121"/>
                </a:solidFill>
                <a:latin typeface="Times New Roman"/>
                <a:ea typeface="Times New Roman"/>
                <a:cs typeface="Times New Roman"/>
                <a:sym typeface="Times New Roman"/>
              </a:rPr>
              <a:t> when the</a:t>
            </a:r>
            <a:r>
              <a:rPr lang="en-US" sz="1200" b="1" dirty="0">
                <a:solidFill>
                  <a:srgbClr val="212121"/>
                </a:solidFill>
                <a:latin typeface="Times New Roman"/>
                <a:ea typeface="Times New Roman"/>
                <a:cs typeface="Times New Roman"/>
                <a:sym typeface="Times New Roman"/>
              </a:rPr>
              <a:t> temperature </a:t>
            </a:r>
            <a:r>
              <a:rPr lang="en-US" sz="1200" dirty="0">
                <a:solidFill>
                  <a:srgbClr val="212121"/>
                </a:solidFill>
                <a:latin typeface="Times New Roman"/>
                <a:ea typeface="Times New Roman"/>
                <a:cs typeface="Times New Roman"/>
                <a:sym typeface="Times New Roman"/>
              </a:rPr>
              <a:t>is</a:t>
            </a:r>
            <a:r>
              <a:rPr lang="en-US" sz="1200" b="1" dirty="0">
                <a:solidFill>
                  <a:srgbClr val="212121"/>
                </a:solidFill>
                <a:latin typeface="Times New Roman"/>
                <a:ea typeface="Times New Roman"/>
                <a:cs typeface="Times New Roman"/>
                <a:sym typeface="Times New Roman"/>
              </a:rPr>
              <a:t> &gt;35 or</a:t>
            </a:r>
            <a:r>
              <a:rPr lang="en-US" sz="1200" dirty="0">
                <a:solidFill>
                  <a:srgbClr val="212121"/>
                </a:solidFill>
                <a:latin typeface="Times New Roman"/>
                <a:ea typeface="Times New Roman"/>
                <a:cs typeface="Times New Roman"/>
                <a:sym typeface="Times New Roman"/>
              </a:rPr>
              <a:t> &lt;</a:t>
            </a:r>
            <a:r>
              <a:rPr lang="en-US" sz="1200" b="1" dirty="0">
                <a:solidFill>
                  <a:srgbClr val="212121"/>
                </a:solidFill>
                <a:latin typeface="Times New Roman"/>
                <a:ea typeface="Times New Roman"/>
                <a:cs typeface="Times New Roman"/>
                <a:sym typeface="Times New Roman"/>
              </a:rPr>
              <a:t>5 </a:t>
            </a:r>
            <a:r>
              <a:rPr lang="en-US" sz="1200" dirty="0">
                <a:solidFill>
                  <a:srgbClr val="212121"/>
                </a:solidFill>
                <a:latin typeface="Times New Roman"/>
                <a:ea typeface="Times New Roman"/>
                <a:cs typeface="Times New Roman"/>
                <a:sym typeface="Times New Roman"/>
              </a:rPr>
              <a:t>degrees Celsius.</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Bike sharing is at its </a:t>
            </a:r>
            <a:r>
              <a:rPr lang="en-US" sz="1200" b="1" i="0" dirty="0">
                <a:solidFill>
                  <a:srgbClr val="212121"/>
                </a:solidFill>
                <a:latin typeface="Times New Roman"/>
                <a:ea typeface="Times New Roman"/>
                <a:cs typeface="Times New Roman"/>
                <a:sym typeface="Times New Roman"/>
              </a:rPr>
              <a:t>peak between 4 pm to 8 pm</a:t>
            </a:r>
            <a:r>
              <a:rPr lang="en-US" sz="1200" i="0" dirty="0">
                <a:solidFill>
                  <a:srgbClr val="212121"/>
                </a:solidFill>
                <a:latin typeface="Times New Roman"/>
                <a:ea typeface="Times New Roman"/>
                <a:cs typeface="Times New Roman"/>
                <a:sym typeface="Times New Roman"/>
              </a:rPr>
              <a:t>. </a:t>
            </a:r>
            <a:r>
              <a:rPr lang="en-US" sz="1200" dirty="0">
                <a:solidFill>
                  <a:srgbClr val="212121"/>
                </a:solidFill>
                <a:latin typeface="Times New Roman"/>
                <a:ea typeface="Times New Roman"/>
                <a:cs typeface="Times New Roman"/>
                <a:sym typeface="Times New Roman"/>
              </a:rPr>
              <a:t>Bike-sharing is at </a:t>
            </a:r>
            <a:r>
              <a:rPr lang="en-US" sz="1200" b="1" dirty="0">
                <a:solidFill>
                  <a:srgbClr val="212121"/>
                </a:solidFill>
                <a:latin typeface="Times New Roman"/>
                <a:ea typeface="Times New Roman"/>
                <a:cs typeface="Times New Roman"/>
                <a:sym typeface="Times New Roman"/>
              </a:rPr>
              <a:t>least between 2 am to 6 am</a:t>
            </a:r>
            <a:r>
              <a:rPr lang="en-US" sz="1200" dirty="0">
                <a:solidFill>
                  <a:srgbClr val="212121"/>
                </a:solidFill>
                <a:latin typeface="Times New Roman"/>
                <a:ea typeface="Times New Roman"/>
                <a:cs typeface="Times New Roman"/>
                <a:sym typeface="Times New Roman"/>
              </a:rPr>
              <a:t>, it </a:t>
            </a:r>
            <a:r>
              <a:rPr lang="en-US" sz="1200" b="1" dirty="0">
                <a:solidFill>
                  <a:srgbClr val="212121"/>
                </a:solidFill>
                <a:latin typeface="Times New Roman"/>
                <a:ea typeface="Times New Roman"/>
                <a:cs typeface="Times New Roman"/>
                <a:sym typeface="Times New Roman"/>
              </a:rPr>
              <a:t>increases from 6 am onwards until 8 am</a:t>
            </a:r>
            <a:r>
              <a:rPr lang="en-US" sz="1200" dirty="0">
                <a:solidFill>
                  <a:srgbClr val="212121"/>
                </a:solidFill>
                <a:latin typeface="Times New Roman"/>
                <a:ea typeface="Times New Roman"/>
                <a:cs typeface="Times New Roman"/>
                <a:sym typeface="Times New Roman"/>
              </a:rPr>
              <a:t>.</a:t>
            </a:r>
            <a:endParaRPr dirty="0"/>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Snowfall</a:t>
            </a:r>
            <a:r>
              <a:rPr lang="en-US" sz="1200" dirty="0">
                <a:solidFill>
                  <a:srgbClr val="212121"/>
                </a:solidFill>
                <a:latin typeface="Times New Roman"/>
                <a:ea typeface="Times New Roman"/>
                <a:cs typeface="Times New Roman"/>
                <a:sym typeface="Times New Roman"/>
              </a:rPr>
              <a:t> is </a:t>
            </a:r>
            <a:r>
              <a:rPr lang="en-US" sz="1200" b="1" dirty="0">
                <a:solidFill>
                  <a:srgbClr val="212121"/>
                </a:solidFill>
                <a:latin typeface="Times New Roman"/>
                <a:ea typeface="Times New Roman"/>
                <a:cs typeface="Times New Roman"/>
                <a:sym typeface="Times New Roman"/>
              </a:rPr>
              <a:t>least favorable </a:t>
            </a:r>
            <a:r>
              <a:rPr lang="en-US" sz="1200" dirty="0">
                <a:solidFill>
                  <a:srgbClr val="212121"/>
                </a:solidFill>
                <a:latin typeface="Times New Roman"/>
                <a:ea typeface="Times New Roman"/>
                <a:cs typeface="Times New Roman"/>
                <a:sym typeface="Times New Roman"/>
              </a:rPr>
              <a:t>for the bike renting Business.</a:t>
            </a:r>
            <a:endParaRPr sz="12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p:txBody>
      </p:sp>
      <p:sp>
        <p:nvSpPr>
          <p:cNvPr id="132" name="Google Shape;132;p11"/>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1026" name="Picture 2">
            <a:extLst>
              <a:ext uri="{FF2B5EF4-FFF2-40B4-BE49-F238E27FC236}">
                <a16:creationId xmlns:a16="http://schemas.microsoft.com/office/drawing/2014/main" id="{EEBA18BD-5534-0C1F-0552-A7495BB76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89" y="3089052"/>
            <a:ext cx="2759141" cy="1775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E329B4-7950-DC9E-AC13-7B9AA5BDA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762" y="3089052"/>
            <a:ext cx="2759141" cy="17758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E725007-59EB-1B95-E054-F8A9F7FF2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0435" y="3089052"/>
            <a:ext cx="2584946" cy="177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 calcmode="lin" valueType="num">
                                      <p:cBhvr additive="base">
                                        <p:cTn id="15" dur="500" fill="hold"/>
                                        <p:tgtEl>
                                          <p:spTgt spid="1032"/>
                                        </p:tgtEl>
                                        <p:attrNameLst>
                                          <p:attrName>ppt_x</p:attrName>
                                        </p:attrNameLst>
                                      </p:cBhvr>
                                      <p:tavLst>
                                        <p:tav tm="0">
                                          <p:val>
                                            <p:strVal val="#ppt_x"/>
                                          </p:val>
                                        </p:tav>
                                        <p:tav tm="100000">
                                          <p:val>
                                            <p:strVal val="#ppt_x"/>
                                          </p:val>
                                        </p:tav>
                                      </p:tavLst>
                                    </p:anim>
                                    <p:anim calcmode="lin" valueType="num">
                                      <p:cBhvr additive="base">
                                        <p:cTn id="16"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0" y="258393"/>
            <a:ext cx="8832300" cy="1674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39" name="Google Shape;139;p12"/>
          <p:cNvSpPr txBox="1">
            <a:spLocks noGrp="1"/>
          </p:cNvSpPr>
          <p:nvPr>
            <p:ph type="body" idx="1"/>
          </p:nvPr>
        </p:nvSpPr>
        <p:spPr>
          <a:xfrm>
            <a:off x="311700" y="1092994"/>
            <a:ext cx="8520600" cy="130016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Bike renting is at its </a:t>
            </a:r>
            <a:r>
              <a:rPr lang="en-US" sz="1200" b="1" dirty="0">
                <a:solidFill>
                  <a:srgbClr val="212121"/>
                </a:solidFill>
                <a:latin typeface="Times New Roman"/>
                <a:ea typeface="Times New Roman"/>
                <a:cs typeface="Times New Roman"/>
                <a:sym typeface="Times New Roman"/>
              </a:rPr>
              <a:t>peak </a:t>
            </a:r>
            <a:r>
              <a:rPr lang="en-US" sz="1200" dirty="0">
                <a:solidFill>
                  <a:srgbClr val="212121"/>
                </a:solidFill>
                <a:latin typeface="Times New Roman"/>
                <a:ea typeface="Times New Roman"/>
                <a:cs typeface="Times New Roman"/>
                <a:sym typeface="Times New Roman"/>
              </a:rPr>
              <a:t>when the </a:t>
            </a:r>
            <a:r>
              <a:rPr lang="en-US" sz="1200" b="1" dirty="0">
                <a:solidFill>
                  <a:srgbClr val="212121"/>
                </a:solidFill>
                <a:latin typeface="Times New Roman"/>
                <a:ea typeface="Times New Roman"/>
                <a:cs typeface="Times New Roman"/>
                <a:sym typeface="Times New Roman"/>
              </a:rPr>
              <a:t>humidity is 40%- 60%</a:t>
            </a:r>
            <a:r>
              <a:rPr lang="en-US" sz="1200" dirty="0">
                <a:solidFill>
                  <a:srgbClr val="212121"/>
                </a:solidFill>
                <a:latin typeface="Times New Roman"/>
                <a:ea typeface="Times New Roman"/>
                <a:cs typeface="Times New Roman"/>
                <a:sym typeface="Times New Roman"/>
              </a:rPr>
              <a:t>.  People avoid bikes when the climate is too humid or too dry.</a:t>
            </a:r>
            <a:endParaRPr dirty="0"/>
          </a:p>
          <a:p>
            <a:pPr marL="0" lvl="0" indent="0" algn="l" rtl="0">
              <a:lnSpc>
                <a:spcPct val="115000"/>
              </a:lnSpc>
              <a:spcBef>
                <a:spcPts val="0"/>
              </a:spcBef>
              <a:spcAft>
                <a:spcPts val="0"/>
              </a:spcAft>
              <a:buClr>
                <a:schemeClr val="dk2"/>
              </a:buClr>
              <a:buSzPts val="1200"/>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Favorable wind speed for Bike sharing is 1m/s -2 m/s  as wind speed goes beyond 2m/s the count of bike-sharing starts dropping reaching minimal when the </a:t>
            </a:r>
            <a:r>
              <a:rPr lang="en-US" sz="1200" b="1" dirty="0">
                <a:solidFill>
                  <a:srgbClr val="212121"/>
                </a:solidFill>
                <a:latin typeface="Times New Roman"/>
                <a:ea typeface="Times New Roman"/>
                <a:cs typeface="Times New Roman"/>
                <a:sym typeface="Times New Roman"/>
              </a:rPr>
              <a:t>speed &gt; 5m/s.</a:t>
            </a:r>
            <a:endParaRPr dirty="0"/>
          </a:p>
          <a:p>
            <a:pPr marL="171450" lvl="0" indent="-95250" algn="l" rtl="0">
              <a:lnSpc>
                <a:spcPct val="115000"/>
              </a:lnSpc>
              <a:spcBef>
                <a:spcPts val="0"/>
              </a:spcBef>
              <a:spcAft>
                <a:spcPts val="0"/>
              </a:spcAft>
              <a:buClr>
                <a:schemeClr val="dk2"/>
              </a:buClr>
              <a:buSzPts val="1200"/>
              <a:buFont typeface="Arial"/>
              <a:buNone/>
            </a:pPr>
            <a:endParaRPr sz="1200" b="1"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Bike sharing is at its </a:t>
            </a:r>
            <a:r>
              <a:rPr lang="en-US" sz="1200" b="1" dirty="0">
                <a:solidFill>
                  <a:srgbClr val="212121"/>
                </a:solidFill>
                <a:latin typeface="Times New Roman"/>
                <a:ea typeface="Times New Roman"/>
                <a:cs typeface="Times New Roman"/>
                <a:sym typeface="Times New Roman"/>
              </a:rPr>
              <a:t>peak</a:t>
            </a:r>
            <a:r>
              <a:rPr lang="en-US" sz="1200" dirty="0">
                <a:solidFill>
                  <a:srgbClr val="212121"/>
                </a:solidFill>
                <a:latin typeface="Times New Roman"/>
                <a:ea typeface="Times New Roman"/>
                <a:cs typeface="Times New Roman"/>
                <a:sym typeface="Times New Roman"/>
              </a:rPr>
              <a:t> when the </a:t>
            </a:r>
            <a:r>
              <a:rPr lang="en-US" sz="1200" b="1" dirty="0">
                <a:solidFill>
                  <a:srgbClr val="212121"/>
                </a:solidFill>
                <a:latin typeface="Times New Roman"/>
                <a:ea typeface="Times New Roman"/>
                <a:cs typeface="Times New Roman"/>
                <a:sym typeface="Times New Roman"/>
              </a:rPr>
              <a:t>radiation is minimal</a:t>
            </a:r>
            <a:r>
              <a:rPr lang="en-US" sz="1200" dirty="0">
                <a:solidFill>
                  <a:srgbClr val="212121"/>
                </a:solidFill>
                <a:latin typeface="Times New Roman"/>
                <a:ea typeface="Times New Roman"/>
                <a:cs typeface="Times New Roman"/>
                <a:sym typeface="Times New Roman"/>
              </a:rPr>
              <a:t>.</a:t>
            </a:r>
            <a:endParaRPr dirty="0"/>
          </a:p>
        </p:txBody>
      </p:sp>
      <p:sp>
        <p:nvSpPr>
          <p:cNvPr id="141" name="Google Shape;141;p12"/>
          <p:cNvSpPr/>
          <p:nvPr/>
        </p:nvSpPr>
        <p:spPr>
          <a:xfrm>
            <a:off x="6986634" y="6958851"/>
            <a:ext cx="781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43" name="Google Shape;143;p12"/>
          <p:cNvSpPr/>
          <p:nvPr/>
        </p:nvSpPr>
        <p:spPr>
          <a:xfrm>
            <a:off x="8220672" y="5556086"/>
            <a:ext cx="1255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2052" name="Picture 4">
            <a:extLst>
              <a:ext uri="{FF2B5EF4-FFF2-40B4-BE49-F238E27FC236}">
                <a16:creationId xmlns:a16="http://schemas.microsoft.com/office/drawing/2014/main" id="{399CDE38-7963-5008-A8F6-81879A860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850357"/>
            <a:ext cx="2790541" cy="1910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496586A-FECF-3929-E764-C92A8AC53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642" y="2850358"/>
            <a:ext cx="2790541" cy="19107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575DCC-B9FC-C7BE-C976-D835AD5E4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9585" y="2850356"/>
            <a:ext cx="2702716" cy="1910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heel(1)">
                                      <p:cBhvr>
                                        <p:cTn id="7" dur="2000"/>
                                        <p:tgtEl>
                                          <p:spTgt spid="2052"/>
                                        </p:tgtEl>
                                      </p:cBhvr>
                                    </p:animEffect>
                                  </p:childTnLst>
                                </p:cTn>
                              </p:par>
                              <p:par>
                                <p:cTn id="8" presetID="21" presetClass="entr" presetSubtype="1"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wheel(1)">
                                      <p:cBhvr>
                                        <p:cTn id="10" dur="2000"/>
                                        <p:tgtEl>
                                          <p:spTgt spid="2054"/>
                                        </p:tgtEl>
                                      </p:cBhvr>
                                    </p:animEffect>
                                  </p:childTnLst>
                                </p:cTn>
                              </p:par>
                              <p:par>
                                <p:cTn id="11" presetID="21" presetClass="entr" presetSubtype="1"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wheel(1)">
                                      <p:cBhvr>
                                        <p:cTn id="13" dur="2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0" y="29676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50" name="Google Shape;150;p13"/>
          <p:cNvSpPr txBox="1">
            <a:spLocks noGrp="1"/>
          </p:cNvSpPr>
          <p:nvPr>
            <p:ph type="body" idx="1"/>
          </p:nvPr>
        </p:nvSpPr>
        <p:spPr>
          <a:xfrm>
            <a:off x="0" y="1145331"/>
            <a:ext cx="8832300" cy="7620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200"/>
              <a:buFont typeface="Arial"/>
              <a:buChar char="•"/>
            </a:pPr>
            <a:r>
              <a:rPr lang="en-US" sz="1200" dirty="0">
                <a:solidFill>
                  <a:schemeClr val="accent2"/>
                </a:solidFill>
                <a:latin typeface="Times New Roman"/>
                <a:ea typeface="Times New Roman"/>
                <a:cs typeface="Times New Roman"/>
                <a:sym typeface="Times New Roman"/>
              </a:rPr>
              <a:t>Dew point temperature between </a:t>
            </a:r>
            <a:r>
              <a:rPr lang="en-US" sz="1200" b="1" dirty="0">
                <a:solidFill>
                  <a:schemeClr val="accent2"/>
                </a:solidFill>
                <a:latin typeface="Times New Roman"/>
                <a:ea typeface="Times New Roman"/>
                <a:cs typeface="Times New Roman"/>
                <a:sym typeface="Times New Roman"/>
              </a:rPr>
              <a:t>5-25 Degrees </a:t>
            </a:r>
            <a:r>
              <a:rPr lang="en-US" sz="1200" dirty="0">
                <a:solidFill>
                  <a:schemeClr val="accent2"/>
                </a:solidFill>
                <a:latin typeface="Times New Roman"/>
                <a:ea typeface="Times New Roman"/>
                <a:cs typeface="Times New Roman"/>
                <a:sym typeface="Times New Roman"/>
              </a:rPr>
              <a:t>is </a:t>
            </a:r>
            <a:r>
              <a:rPr lang="en-US" sz="1200" b="1" dirty="0">
                <a:solidFill>
                  <a:schemeClr val="accent2"/>
                </a:solidFill>
                <a:latin typeface="Times New Roman"/>
                <a:ea typeface="Times New Roman"/>
                <a:cs typeface="Times New Roman"/>
                <a:sym typeface="Times New Roman"/>
              </a:rPr>
              <a:t>most favorable </a:t>
            </a:r>
            <a:r>
              <a:rPr lang="en-US" sz="1200" dirty="0">
                <a:solidFill>
                  <a:schemeClr val="accent2"/>
                </a:solidFill>
                <a:latin typeface="Times New Roman"/>
                <a:ea typeface="Times New Roman"/>
                <a:cs typeface="Times New Roman"/>
                <a:sym typeface="Times New Roman"/>
              </a:rPr>
              <a:t>for Bike sharing.</a:t>
            </a:r>
            <a:endParaRPr dirty="0"/>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dirty="0">
                <a:solidFill>
                  <a:schemeClr val="accent2"/>
                </a:solidFill>
                <a:latin typeface="Times New Roman"/>
                <a:ea typeface="Times New Roman"/>
                <a:cs typeface="Times New Roman"/>
                <a:sym typeface="Times New Roman"/>
              </a:rPr>
              <a:t>Demand for bikes </a:t>
            </a:r>
            <a:r>
              <a:rPr lang="en-US" sz="1200" b="1" dirty="0">
                <a:solidFill>
                  <a:schemeClr val="accent2"/>
                </a:solidFill>
                <a:latin typeface="Times New Roman"/>
                <a:ea typeface="Times New Roman"/>
                <a:cs typeface="Times New Roman"/>
                <a:sym typeface="Times New Roman"/>
              </a:rPr>
              <a:t>dwindles </a:t>
            </a:r>
            <a:r>
              <a:rPr lang="en-US" sz="1200" dirty="0">
                <a:solidFill>
                  <a:schemeClr val="accent2"/>
                </a:solidFill>
                <a:latin typeface="Times New Roman"/>
                <a:ea typeface="Times New Roman"/>
                <a:cs typeface="Times New Roman"/>
                <a:sym typeface="Times New Roman"/>
              </a:rPr>
              <a:t>in case of </a:t>
            </a:r>
            <a:r>
              <a:rPr lang="en-US" sz="1200" b="1" dirty="0">
                <a:solidFill>
                  <a:schemeClr val="accent2"/>
                </a:solidFill>
                <a:latin typeface="Times New Roman"/>
                <a:ea typeface="Times New Roman"/>
                <a:cs typeface="Times New Roman"/>
                <a:sym typeface="Times New Roman"/>
              </a:rPr>
              <a:t>rainfall</a:t>
            </a:r>
            <a:r>
              <a:rPr lang="en-US" sz="1200" dirty="0">
                <a:solidFill>
                  <a:schemeClr val="accent2"/>
                </a:solidFill>
                <a:latin typeface="Times New Roman"/>
                <a:ea typeface="Times New Roman"/>
                <a:cs typeface="Times New Roman"/>
                <a:sym typeface="Times New Roman"/>
              </a:rPr>
              <a:t>.</a:t>
            </a:r>
            <a:endParaRPr dirty="0"/>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b="1" dirty="0">
                <a:solidFill>
                  <a:schemeClr val="accent2"/>
                </a:solidFill>
                <a:latin typeface="Times New Roman"/>
                <a:ea typeface="Times New Roman"/>
                <a:cs typeface="Times New Roman"/>
                <a:sym typeface="Times New Roman"/>
              </a:rPr>
              <a:t>Visibility </a:t>
            </a:r>
            <a:r>
              <a:rPr lang="en-US" sz="1200" dirty="0">
                <a:solidFill>
                  <a:schemeClr val="accent2"/>
                </a:solidFill>
                <a:latin typeface="Times New Roman"/>
                <a:ea typeface="Times New Roman"/>
                <a:cs typeface="Times New Roman"/>
                <a:sym typeface="Times New Roman"/>
              </a:rPr>
              <a:t>is an important factor for bike riders, bike sharing is at its </a:t>
            </a:r>
            <a:r>
              <a:rPr lang="en-US" sz="1200" b="1" dirty="0">
                <a:solidFill>
                  <a:schemeClr val="accent2"/>
                </a:solidFill>
                <a:latin typeface="Times New Roman"/>
                <a:ea typeface="Times New Roman"/>
                <a:cs typeface="Times New Roman"/>
                <a:sym typeface="Times New Roman"/>
              </a:rPr>
              <a:t>peak </a:t>
            </a:r>
            <a:r>
              <a:rPr lang="en-US" sz="1200" dirty="0">
                <a:solidFill>
                  <a:schemeClr val="accent2"/>
                </a:solidFill>
                <a:latin typeface="Times New Roman"/>
                <a:ea typeface="Times New Roman"/>
                <a:cs typeface="Times New Roman"/>
                <a:sym typeface="Times New Roman"/>
              </a:rPr>
              <a:t>when the </a:t>
            </a:r>
            <a:r>
              <a:rPr lang="en-US" sz="1200" b="1" dirty="0">
                <a:solidFill>
                  <a:schemeClr val="accent2"/>
                </a:solidFill>
                <a:latin typeface="Times New Roman"/>
                <a:ea typeface="Times New Roman"/>
                <a:cs typeface="Times New Roman"/>
                <a:sym typeface="Times New Roman"/>
              </a:rPr>
              <a:t>visibility is maximum</a:t>
            </a:r>
            <a:endParaRPr dirty="0"/>
          </a:p>
          <a:p>
            <a:pPr marL="114300" lvl="0" indent="0" algn="l" rtl="0">
              <a:lnSpc>
                <a:spcPct val="115000"/>
              </a:lnSpc>
              <a:spcBef>
                <a:spcPts val="0"/>
              </a:spcBef>
              <a:spcAft>
                <a:spcPts val="0"/>
              </a:spcAft>
              <a:buSzPts val="1800"/>
              <a:buNone/>
            </a:pPr>
            <a:endParaRPr sz="1200" dirty="0">
              <a:solidFill>
                <a:schemeClr val="accent2"/>
              </a:solidFill>
              <a:latin typeface="Times New Roman"/>
              <a:ea typeface="Times New Roman"/>
              <a:cs typeface="Times New Roman"/>
              <a:sym typeface="Times New Roman"/>
            </a:endParaRPr>
          </a:p>
        </p:txBody>
      </p:sp>
      <p:sp>
        <p:nvSpPr>
          <p:cNvPr id="151" name="Google Shape;151;p13"/>
          <p:cNvSpPr/>
          <p:nvPr/>
        </p:nvSpPr>
        <p:spPr>
          <a:xfrm>
            <a:off x="4454820" y="2417863"/>
            <a:ext cx="722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53" name="Google Shape;153;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7481555" y="6647325"/>
            <a:ext cx="1309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58" name="Google Shape;158;p13"/>
          <p:cNvSpPr/>
          <p:nvPr/>
        </p:nvSpPr>
        <p:spPr>
          <a:xfrm>
            <a:off x="4454820" y="233015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074" name="Picture 2">
            <a:extLst>
              <a:ext uri="{FF2B5EF4-FFF2-40B4-BE49-F238E27FC236}">
                <a16:creationId xmlns:a16="http://schemas.microsoft.com/office/drawing/2014/main" id="{53187A68-F251-0961-8B5B-B9C380C34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850356"/>
            <a:ext cx="2618509" cy="19088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A6DA7AE-810A-C883-00E1-08704B235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669" y="2850357"/>
            <a:ext cx="2736056" cy="19088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FE9409B-5B18-9835-BF7C-B60121EFF2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475" y="2833738"/>
            <a:ext cx="2833763" cy="1908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0" y="132798"/>
            <a:ext cx="8832300" cy="25003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Temp, Dew point Temp, Hour</a:t>
            </a:r>
            <a:endParaRPr/>
          </a:p>
        </p:txBody>
      </p:sp>
      <p:sp>
        <p:nvSpPr>
          <p:cNvPr id="165" name="Google Shape;165;p14"/>
          <p:cNvSpPr txBox="1">
            <a:spLocks noGrp="1"/>
          </p:cNvSpPr>
          <p:nvPr>
            <p:ph type="body" idx="1"/>
          </p:nvPr>
        </p:nvSpPr>
        <p:spPr>
          <a:xfrm>
            <a:off x="311700" y="857804"/>
            <a:ext cx="8520600" cy="115014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a:t>
            </a:r>
            <a:r>
              <a:rPr lang="en-US" sz="1200" b="0" i="0" dirty="0">
                <a:solidFill>
                  <a:srgbClr val="212121"/>
                </a:solidFill>
                <a:latin typeface="Times New Roman"/>
                <a:ea typeface="Times New Roman"/>
                <a:cs typeface="Times New Roman"/>
                <a:sym typeface="Times New Roman"/>
              </a:rPr>
              <a:t>ike sharing is positively co-related to temperature and Dew point Temperature as the temperature approaches </a:t>
            </a:r>
            <a:r>
              <a:rPr lang="en-US" sz="1200" b="1" i="0" dirty="0">
                <a:solidFill>
                  <a:srgbClr val="212121"/>
                </a:solidFill>
                <a:latin typeface="Times New Roman"/>
                <a:ea typeface="Times New Roman"/>
                <a:cs typeface="Times New Roman"/>
                <a:sym typeface="Times New Roman"/>
              </a:rPr>
              <a:t>30 degrees</a:t>
            </a:r>
            <a:r>
              <a:rPr lang="en-US" sz="1050" b="0" i="0" dirty="0">
                <a:solidFill>
                  <a:srgbClr val="212121"/>
                </a:solidFill>
                <a:latin typeface="Times New Roman"/>
                <a:ea typeface="Times New Roman"/>
                <a:cs typeface="Times New Roman"/>
                <a:sym typeface="Times New Roman"/>
              </a:rPr>
              <a:t>.</a:t>
            </a:r>
            <a:endParaRPr dirty="0"/>
          </a:p>
          <a:p>
            <a:pPr marL="285750" lvl="0" indent="-219075" algn="l" rtl="0">
              <a:lnSpc>
                <a:spcPct val="115000"/>
              </a:lnSpc>
              <a:spcBef>
                <a:spcPts val="0"/>
              </a:spcBef>
              <a:spcAft>
                <a:spcPts val="0"/>
              </a:spcAft>
              <a:buClr>
                <a:schemeClr val="dk2"/>
              </a:buClr>
              <a:buSzPts val="1050"/>
              <a:buFont typeface="Arial"/>
              <a:buNone/>
            </a:pPr>
            <a:endParaRPr sz="105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Though one thing to notice the positive co-relation is applicable only because the temperature in Seoul rarely crosses </a:t>
            </a:r>
            <a:r>
              <a:rPr lang="en-US" sz="1200" b="1" i="0" dirty="0">
                <a:solidFill>
                  <a:srgbClr val="212121"/>
                </a:solidFill>
                <a:latin typeface="Times New Roman"/>
                <a:ea typeface="Times New Roman"/>
                <a:cs typeface="Times New Roman"/>
                <a:sym typeface="Times New Roman"/>
              </a:rPr>
              <a:t>40 Degrees</a:t>
            </a:r>
            <a:r>
              <a:rPr lang="en-US" sz="1200" b="0" i="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Bike sharing count is positively co-related to hours as the Hours Progress from 0 (12 am) to 20 (8 pm) the bike-sharing count increases.</a:t>
            </a:r>
            <a:endParaRPr dirty="0"/>
          </a:p>
          <a:p>
            <a:pPr marL="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p:txBody>
      </p:sp>
      <p:pic>
        <p:nvPicPr>
          <p:cNvPr id="4100" name="Picture 4">
            <a:extLst>
              <a:ext uri="{FF2B5EF4-FFF2-40B4-BE49-F238E27FC236}">
                <a16:creationId xmlns:a16="http://schemas.microsoft.com/office/drawing/2014/main" id="{150546B5-7AA5-5710-8378-136090516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7" y="2571750"/>
            <a:ext cx="2709863" cy="21647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6CFFACB-4771-4B4A-A719-121DB95B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64" y="2548977"/>
            <a:ext cx="2789099" cy="22102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0ADCA2B-6BA5-BCB4-C126-0EE8FF081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384" y="2571750"/>
            <a:ext cx="2993232" cy="216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circle(in)">
                                      <p:cBhvr>
                                        <p:cTn id="7" dur="2000"/>
                                        <p:tgtEl>
                                          <p:spTgt spid="4102"/>
                                        </p:tgtEl>
                                      </p:cBhvr>
                                    </p:animEffect>
                                  </p:childTnLst>
                                </p:cTn>
                              </p:par>
                              <p:par>
                                <p:cTn id="8" presetID="6" presetClass="entr" presetSubtype="16" fill="hold" nodeType="withEffect">
                                  <p:stCondLst>
                                    <p:cond delay="0"/>
                                  </p:stCondLst>
                                  <p:childTnLst>
                                    <p:set>
                                      <p:cBhvr>
                                        <p:cTn id="9" dur="1" fill="hold">
                                          <p:stCondLst>
                                            <p:cond delay="0"/>
                                          </p:stCondLst>
                                        </p:cTn>
                                        <p:tgtEl>
                                          <p:spTgt spid="4104"/>
                                        </p:tgtEl>
                                        <p:attrNameLst>
                                          <p:attrName>style.visibility</p:attrName>
                                        </p:attrNameLst>
                                      </p:cBhvr>
                                      <p:to>
                                        <p:strVal val="visible"/>
                                      </p:to>
                                    </p:set>
                                    <p:animEffect transition="in" filter="circle(in)">
                                      <p:cBhvr>
                                        <p:cTn id="10" dur="2000"/>
                                        <p:tgtEl>
                                          <p:spTgt spid="4104"/>
                                        </p:tgtEl>
                                      </p:cBhvr>
                                    </p:animEffect>
                                  </p:childTnLst>
                                </p:cTn>
                              </p:par>
                              <p:par>
                                <p:cTn id="11" presetID="6" presetClass="entr" presetSubtype="16"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circle(in)">
                                      <p:cBhvr>
                                        <p:cTn id="13"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0" y="457200"/>
            <a:ext cx="8832300" cy="11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Visibility, Rainfall, Snowfall</a:t>
            </a:r>
            <a:endParaRPr/>
          </a:p>
        </p:txBody>
      </p:sp>
      <p:sp>
        <p:nvSpPr>
          <p:cNvPr id="174" name="Google Shape;174;p15"/>
          <p:cNvSpPr txBox="1">
            <a:spLocks noGrp="1"/>
          </p:cNvSpPr>
          <p:nvPr>
            <p:ph type="body" idx="1"/>
          </p:nvPr>
        </p:nvSpPr>
        <p:spPr>
          <a:xfrm>
            <a:off x="311700" y="1057276"/>
            <a:ext cx="8520600" cy="118586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400"/>
              <a:buNone/>
            </a:pPr>
            <a:endParaRPr sz="1400" b="0" i="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a:solidFill>
                  <a:srgbClr val="212121"/>
                </a:solidFill>
                <a:latin typeface="Times New Roman"/>
                <a:ea typeface="Times New Roman"/>
                <a:cs typeface="Times New Roman"/>
                <a:sym typeface="Times New Roman"/>
              </a:rPr>
              <a:t>Visibility is </a:t>
            </a:r>
            <a:r>
              <a:rPr lang="en-US" sz="1400">
                <a:solidFill>
                  <a:srgbClr val="212121"/>
                </a:solidFill>
                <a:latin typeface="Times New Roman"/>
                <a:ea typeface="Times New Roman"/>
                <a:cs typeface="Times New Roman"/>
                <a:sym typeface="Times New Roman"/>
              </a:rPr>
              <a:t>Also slightly positively co-related with Bike Bookings.</a:t>
            </a:r>
            <a:endParaRPr/>
          </a:p>
          <a:p>
            <a:pPr marL="285750" lvl="0" indent="-196850" algn="l" rtl="0">
              <a:lnSpc>
                <a:spcPct val="115000"/>
              </a:lnSpc>
              <a:spcBef>
                <a:spcPts val="0"/>
              </a:spcBef>
              <a:spcAft>
                <a:spcPts val="0"/>
              </a:spcAft>
              <a:buClr>
                <a:schemeClr val="dk2"/>
              </a:buClr>
              <a:buSzPts val="1400"/>
              <a:buFont typeface="Arial"/>
              <a:buNone/>
            </a:pPr>
            <a:endParaRPr sz="1400" b="0" i="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a:solidFill>
                  <a:srgbClr val="212121"/>
                </a:solidFill>
                <a:latin typeface="Times New Roman"/>
                <a:ea typeface="Times New Roman"/>
                <a:cs typeface="Times New Roman"/>
                <a:sym typeface="Times New Roman"/>
              </a:rPr>
              <a:t>Snowfall, Rainfall</a:t>
            </a:r>
            <a:r>
              <a:rPr lang="en-US" sz="1400">
                <a:solidFill>
                  <a:srgbClr val="212121"/>
                </a:solidFill>
                <a:latin typeface="Times New Roman"/>
                <a:ea typeface="Times New Roman"/>
                <a:cs typeface="Times New Roman"/>
                <a:sym typeface="Times New Roman"/>
              </a:rPr>
              <a:t> are negatively co-related to Bike rented count.</a:t>
            </a:r>
            <a:endParaRPr sz="1400" b="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3226A7B9-B62B-5FDE-79BE-375D6DCD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03" y="2686051"/>
            <a:ext cx="2631257" cy="20907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D8B77B7-E158-F7D4-3193-8CD33B42D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686051"/>
            <a:ext cx="2850356" cy="20907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D153D97-83CE-82F8-B952-3F404D4C2C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896" y="2686051"/>
            <a:ext cx="2938373" cy="2090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0" y="44502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Humidity, Wind Speed, Radiation</a:t>
            </a:r>
            <a:endParaRPr/>
          </a:p>
        </p:txBody>
      </p:sp>
      <p:sp>
        <p:nvSpPr>
          <p:cNvPr id="183" name="Google Shape;183;p16"/>
          <p:cNvSpPr txBox="1">
            <a:spLocks noGrp="1"/>
          </p:cNvSpPr>
          <p:nvPr>
            <p:ph type="body" idx="1"/>
          </p:nvPr>
        </p:nvSpPr>
        <p:spPr>
          <a:xfrm>
            <a:off x="311700" y="1152475"/>
            <a:ext cx="8520600" cy="94064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The bike-sharing count is slightly negatively correlated to Humidity.</a:t>
            </a:r>
            <a:endParaRPr/>
          </a:p>
          <a:p>
            <a:pPr marL="457200" lvl="0" indent="-254000" algn="l" rtl="0">
              <a:lnSpc>
                <a:spcPct val="115000"/>
              </a:lnSpc>
              <a:spcBef>
                <a:spcPts val="0"/>
              </a:spcBef>
              <a:spcAft>
                <a:spcPts val="0"/>
              </a:spcAft>
              <a:buClr>
                <a:schemeClr val="dk2"/>
              </a:buClr>
              <a:buSzPts val="1400"/>
              <a:buFont typeface="Arial"/>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Wind speed and Solar radiation are slightly positively related to Bike-sharing count.</a:t>
            </a:r>
            <a:endParaRPr/>
          </a:p>
        </p:txBody>
      </p:sp>
      <p:pic>
        <p:nvPicPr>
          <p:cNvPr id="6146" name="Picture 2">
            <a:extLst>
              <a:ext uri="{FF2B5EF4-FFF2-40B4-BE49-F238E27FC236}">
                <a16:creationId xmlns:a16="http://schemas.microsoft.com/office/drawing/2014/main" id="{72D8BFB7-E07E-64B5-9AF7-B256D1D5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696111"/>
            <a:ext cx="2738681" cy="21795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3DEBA2B-330F-C469-ADC6-39B8A3D78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696111"/>
            <a:ext cx="2936083" cy="217954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EE1CEAA-A84D-C267-50BC-FB46C24C38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5" y="2696111"/>
            <a:ext cx="2714626" cy="2179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par>
                                <p:cTn id="11" presetID="31" presetClass="entr" presetSubtype="0" fill="hold" nodeType="with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p:cTn id="13" dur="1000" fill="hold"/>
                                        <p:tgtEl>
                                          <p:spTgt spid="6148"/>
                                        </p:tgtEl>
                                        <p:attrNameLst>
                                          <p:attrName>ppt_w</p:attrName>
                                        </p:attrNameLst>
                                      </p:cBhvr>
                                      <p:tavLst>
                                        <p:tav tm="0">
                                          <p:val>
                                            <p:fltVal val="0"/>
                                          </p:val>
                                        </p:tav>
                                        <p:tav tm="100000">
                                          <p:val>
                                            <p:strVal val="#ppt_w"/>
                                          </p:val>
                                        </p:tav>
                                      </p:tavLst>
                                    </p:anim>
                                    <p:anim calcmode="lin" valueType="num">
                                      <p:cBhvr>
                                        <p:cTn id="14" dur="1000" fill="hold"/>
                                        <p:tgtEl>
                                          <p:spTgt spid="6148"/>
                                        </p:tgtEl>
                                        <p:attrNameLst>
                                          <p:attrName>ppt_h</p:attrName>
                                        </p:attrNameLst>
                                      </p:cBhvr>
                                      <p:tavLst>
                                        <p:tav tm="0">
                                          <p:val>
                                            <p:fltVal val="0"/>
                                          </p:val>
                                        </p:tav>
                                        <p:tav tm="100000">
                                          <p:val>
                                            <p:strVal val="#ppt_h"/>
                                          </p:val>
                                        </p:tav>
                                      </p:tavLst>
                                    </p:anim>
                                    <p:anim calcmode="lin" valueType="num">
                                      <p:cBhvr>
                                        <p:cTn id="15" dur="1000" fill="hold"/>
                                        <p:tgtEl>
                                          <p:spTgt spid="6148"/>
                                        </p:tgtEl>
                                        <p:attrNameLst>
                                          <p:attrName>style.rotation</p:attrName>
                                        </p:attrNameLst>
                                      </p:cBhvr>
                                      <p:tavLst>
                                        <p:tav tm="0">
                                          <p:val>
                                            <p:fltVal val="90"/>
                                          </p:val>
                                        </p:tav>
                                        <p:tav tm="100000">
                                          <p:val>
                                            <p:fltVal val="0"/>
                                          </p:val>
                                        </p:tav>
                                      </p:tavLst>
                                    </p:anim>
                                    <p:animEffect transition="in" filter="fade">
                                      <p:cBhvr>
                                        <p:cTn id="16" dur="1000"/>
                                        <p:tgtEl>
                                          <p:spTgt spid="6148"/>
                                        </p:tgtEl>
                                      </p:cBhvr>
                                    </p:animEffect>
                                  </p:childTnLst>
                                </p:cTn>
                              </p:par>
                              <p:par>
                                <p:cTn id="17" presetID="31" presetClass="entr" presetSubtype="0" fill="hold" nodeType="with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p:cTn id="19" dur="1000" fill="hold"/>
                                        <p:tgtEl>
                                          <p:spTgt spid="6150"/>
                                        </p:tgtEl>
                                        <p:attrNameLst>
                                          <p:attrName>ppt_w</p:attrName>
                                        </p:attrNameLst>
                                      </p:cBhvr>
                                      <p:tavLst>
                                        <p:tav tm="0">
                                          <p:val>
                                            <p:fltVal val="0"/>
                                          </p:val>
                                        </p:tav>
                                        <p:tav tm="100000">
                                          <p:val>
                                            <p:strVal val="#ppt_w"/>
                                          </p:val>
                                        </p:tav>
                                      </p:tavLst>
                                    </p:anim>
                                    <p:anim calcmode="lin" valueType="num">
                                      <p:cBhvr>
                                        <p:cTn id="20" dur="1000" fill="hold"/>
                                        <p:tgtEl>
                                          <p:spTgt spid="6150"/>
                                        </p:tgtEl>
                                        <p:attrNameLst>
                                          <p:attrName>ppt_h</p:attrName>
                                        </p:attrNameLst>
                                      </p:cBhvr>
                                      <p:tavLst>
                                        <p:tav tm="0">
                                          <p:val>
                                            <p:fltVal val="0"/>
                                          </p:val>
                                        </p:tav>
                                        <p:tav tm="100000">
                                          <p:val>
                                            <p:strVal val="#ppt_h"/>
                                          </p:val>
                                        </p:tav>
                                      </p:tavLst>
                                    </p:anim>
                                    <p:anim calcmode="lin" valueType="num">
                                      <p:cBhvr>
                                        <p:cTn id="21" dur="1000" fill="hold"/>
                                        <p:tgtEl>
                                          <p:spTgt spid="6150"/>
                                        </p:tgtEl>
                                        <p:attrNameLst>
                                          <p:attrName>style.rotation</p:attrName>
                                        </p:attrNameLst>
                                      </p:cBhvr>
                                      <p:tavLst>
                                        <p:tav tm="0">
                                          <p:val>
                                            <p:fltVal val="90"/>
                                          </p:val>
                                        </p:tav>
                                        <p:tav tm="100000">
                                          <p:val>
                                            <p:fltVal val="0"/>
                                          </p:val>
                                        </p:tav>
                                      </p:tavLst>
                                    </p:anim>
                                    <p:animEffect transition="in" filter="fade">
                                      <p:cBhvr>
                                        <p:cTn id="22"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0" y="4378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FF0000"/>
                </a:solidFill>
                <a:latin typeface="Times New Roman"/>
                <a:ea typeface="Times New Roman"/>
                <a:cs typeface="Times New Roman"/>
                <a:sym typeface="Times New Roman"/>
              </a:rPr>
              <a:t>Correlation map</a:t>
            </a:r>
            <a:endParaRPr dirty="0"/>
          </a:p>
        </p:txBody>
      </p:sp>
      <p:sp>
        <p:nvSpPr>
          <p:cNvPr id="209" name="Google Shape;209;p19"/>
          <p:cNvSpPr txBox="1">
            <a:spLocks noGrp="1"/>
          </p:cNvSpPr>
          <p:nvPr>
            <p:ph type="body" idx="1"/>
          </p:nvPr>
        </p:nvSpPr>
        <p:spPr>
          <a:xfrm>
            <a:off x="311700" y="1478755"/>
            <a:ext cx="3945975" cy="309011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Heat map shows slightly positive relation of Rented bike count with </a:t>
            </a:r>
            <a:r>
              <a:rPr lang="en-US" sz="1200" b="1" i="0" dirty="0">
                <a:solidFill>
                  <a:srgbClr val="212121"/>
                </a:solidFill>
                <a:latin typeface="Times New Roman"/>
                <a:ea typeface="Times New Roman"/>
                <a:cs typeface="Times New Roman"/>
                <a:sym typeface="Times New Roman"/>
              </a:rPr>
              <a:t>Hour, Temperature, Dew point Temperature, Solar Radiation.</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Bike sharing count is negatively co-related to </a:t>
            </a:r>
            <a:r>
              <a:rPr lang="en-US" sz="1200" b="1" i="0" dirty="0">
                <a:solidFill>
                  <a:srgbClr val="212121"/>
                </a:solidFill>
                <a:latin typeface="Times New Roman"/>
                <a:ea typeface="Times New Roman"/>
                <a:cs typeface="Times New Roman"/>
                <a:sym typeface="Times New Roman"/>
              </a:rPr>
              <a:t>Humidity, Snowfall, Rainfall.</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Temperature and Dew point temperature are positively co-related.</a:t>
            </a:r>
            <a:endParaRPr dirty="0"/>
          </a:p>
        </p:txBody>
      </p:sp>
      <p:pic>
        <p:nvPicPr>
          <p:cNvPr id="7170" name="Picture 2">
            <a:extLst>
              <a:ext uri="{FF2B5EF4-FFF2-40B4-BE49-F238E27FC236}">
                <a16:creationId xmlns:a16="http://schemas.microsoft.com/office/drawing/2014/main" id="{76973350-28EC-79A8-615F-0DE9A2EF4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874661"/>
            <a:ext cx="4645113" cy="3304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title"/>
          </p:nvPr>
        </p:nvSpPr>
        <p:spPr>
          <a:xfrm>
            <a:off x="155850" y="1690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chemeClr val="tx2">
                    <a:lumMod val="50000"/>
                  </a:schemeClr>
                </a:solidFill>
                <a:latin typeface="Times New Roman" panose="02020603050405020304" pitchFamily="18" charset="0"/>
                <a:cs typeface="Times New Roman" panose="02020603050405020304" pitchFamily="18" charset="0"/>
              </a:rPr>
              <a:t>Models List</a:t>
            </a:r>
            <a:endParaRPr dirty="0">
              <a:solidFill>
                <a:schemeClr val="tx2">
                  <a:lumMod val="50000"/>
                </a:schemeClr>
              </a:solidFill>
            </a:endParaRPr>
          </a:p>
        </p:txBody>
      </p:sp>
      <p:sp>
        <p:nvSpPr>
          <p:cNvPr id="228" name="Google Shape;228;p21"/>
          <p:cNvSpPr/>
          <p:nvPr/>
        </p:nvSpPr>
        <p:spPr>
          <a:xfrm>
            <a:off x="4726780" y="4910500"/>
            <a:ext cx="132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30" name="Google Shape;230;p21"/>
          <p:cNvSpPr/>
          <p:nvPr/>
        </p:nvSpPr>
        <p:spPr>
          <a:xfrm>
            <a:off x="4454820" y="245330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7" name="Picture 6">
            <a:extLst>
              <a:ext uri="{FF2B5EF4-FFF2-40B4-BE49-F238E27FC236}">
                <a16:creationId xmlns:a16="http://schemas.microsoft.com/office/drawing/2014/main" id="{18BB712E-9DE7-1ACE-1D80-C066D152DE1F}"/>
              </a:ext>
            </a:extLst>
          </p:cNvPr>
          <p:cNvPicPr>
            <a:picLocks noChangeAspect="1"/>
          </p:cNvPicPr>
          <p:nvPr/>
        </p:nvPicPr>
        <p:blipFill>
          <a:blip r:embed="rId3"/>
          <a:stretch>
            <a:fillRect/>
          </a:stretch>
        </p:blipFill>
        <p:spPr>
          <a:xfrm>
            <a:off x="225858" y="1552383"/>
            <a:ext cx="8382726" cy="3422044"/>
          </a:xfrm>
          <a:prstGeom prst="rect">
            <a:avLst/>
          </a:prstGeom>
        </p:spPr>
      </p:pic>
      <p:sp>
        <p:nvSpPr>
          <p:cNvPr id="8" name="Google Shape;237;p22">
            <a:extLst>
              <a:ext uri="{FF2B5EF4-FFF2-40B4-BE49-F238E27FC236}">
                <a16:creationId xmlns:a16="http://schemas.microsoft.com/office/drawing/2014/main" id="{2E75D944-24ED-60C3-A6D0-1E29ACC4619C}"/>
              </a:ext>
            </a:extLst>
          </p:cNvPr>
          <p:cNvSpPr txBox="1">
            <a:spLocks noGrp="1"/>
          </p:cNvSpPr>
          <p:nvPr>
            <p:ph type="body" idx="1"/>
          </p:nvPr>
        </p:nvSpPr>
        <p:spPr>
          <a:xfrm>
            <a:off x="148856" y="795332"/>
            <a:ext cx="8995144" cy="757050"/>
          </a:xfrm>
          <a:prstGeom prst="rect">
            <a:avLst/>
          </a:prstGeom>
          <a:noFill/>
          <a:ln>
            <a:noFill/>
          </a:ln>
        </p:spPr>
        <p:txBody>
          <a:bodyPr spcFirstLastPara="1" wrap="square" lIns="91425" tIns="91425" rIns="91425" bIns="91425" anchor="t" anchorCtr="0">
            <a:noAutofit/>
          </a:bodyPr>
          <a:lstStyle/>
          <a:p>
            <a:pPr marL="0" indent="0">
              <a:buSzPts val="1200"/>
              <a:buNone/>
            </a:pPr>
            <a:r>
              <a:rPr lang="en-US" sz="1200" i="0" dirty="0">
                <a:solidFill>
                  <a:schemeClr val="accent2"/>
                </a:solidFill>
                <a:latin typeface="Times New Roman" panose="02020603050405020304" pitchFamily="18" charset="0"/>
                <a:ea typeface="Times New Roman"/>
                <a:cs typeface="Times New Roman" panose="02020603050405020304" pitchFamily="18" charset="0"/>
                <a:sym typeface="Times New Roman"/>
              </a:rPr>
              <a:t>In this project</a:t>
            </a:r>
            <a:r>
              <a:rPr lang="en-US" sz="1200" dirty="0">
                <a:solidFill>
                  <a:schemeClr val="accent2"/>
                </a:solidFill>
                <a:latin typeface="Times New Roman" panose="02020603050405020304" pitchFamily="18" charset="0"/>
                <a:ea typeface="Times New Roman"/>
                <a:cs typeface="Times New Roman" panose="02020603050405020304" pitchFamily="18" charset="0"/>
                <a:sym typeface="Times New Roman"/>
              </a:rPr>
              <a:t> we used total twelve models, so that we can compare the final Root mean square error and R2 score of this models.</a:t>
            </a:r>
            <a:endParaRPr sz="1200" i="0" dirty="0">
              <a:solidFill>
                <a:srgbClr val="21212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0" y="20402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chemeClr val="tx2">
                    <a:lumMod val="50000"/>
                  </a:schemeClr>
                </a:solidFill>
                <a:latin typeface="Times New Roman" panose="02020603050405020304" pitchFamily="18" charset="0"/>
                <a:cs typeface="Times New Roman" panose="02020603050405020304" pitchFamily="18" charset="0"/>
              </a:rPr>
              <a:t>   Result</a:t>
            </a:r>
            <a:endParaRPr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37" name="Google Shape;237;p22"/>
          <p:cNvSpPr txBox="1">
            <a:spLocks noGrp="1"/>
          </p:cNvSpPr>
          <p:nvPr>
            <p:ph type="body" idx="1"/>
          </p:nvPr>
        </p:nvSpPr>
        <p:spPr>
          <a:xfrm>
            <a:off x="300038" y="893157"/>
            <a:ext cx="8695106" cy="757050"/>
          </a:xfrm>
          <a:prstGeom prst="rect">
            <a:avLst/>
          </a:prstGeom>
          <a:noFill/>
          <a:ln>
            <a:noFill/>
          </a:ln>
        </p:spPr>
        <p:txBody>
          <a:bodyPr spcFirstLastPara="1" wrap="square" lIns="91425" tIns="91425" rIns="91425" bIns="91425" anchor="t" anchorCtr="0">
            <a:noAutofit/>
          </a:bodyPr>
          <a:lstStyle/>
          <a:p>
            <a:pPr marL="0" indent="0">
              <a:buSzPts val="1200"/>
              <a:buNone/>
            </a:pPr>
            <a:r>
              <a:rPr lang="en-US" sz="1200" i="0" dirty="0">
                <a:solidFill>
                  <a:schemeClr val="accent2"/>
                </a:solidFill>
                <a:effectLst/>
                <a:latin typeface="Times New Roman" panose="02020603050405020304" pitchFamily="18" charset="0"/>
                <a:cs typeface="Times New Roman" panose="02020603050405020304" pitchFamily="18" charset="0"/>
              </a:rPr>
              <a:t>As we can see clearly out of twelve models Lightgbm, </a:t>
            </a:r>
            <a:r>
              <a:rPr lang="en-US" sz="1200" i="0" dirty="0" err="1">
                <a:solidFill>
                  <a:schemeClr val="accent2"/>
                </a:solidFill>
                <a:effectLst/>
                <a:latin typeface="Times New Roman" panose="02020603050405020304" pitchFamily="18" charset="0"/>
                <a:cs typeface="Times New Roman" panose="02020603050405020304" pitchFamily="18" charset="0"/>
              </a:rPr>
              <a:t>ExtraTreeRegressor</a:t>
            </a:r>
            <a:r>
              <a:rPr lang="en-US" sz="1200" i="0" dirty="0">
                <a:solidFill>
                  <a:schemeClr val="accent2"/>
                </a:solidFill>
                <a:effectLst/>
                <a:latin typeface="Times New Roman" panose="02020603050405020304" pitchFamily="18" charset="0"/>
                <a:cs typeface="Times New Roman" panose="02020603050405020304" pitchFamily="18" charset="0"/>
              </a:rPr>
              <a:t> and </a:t>
            </a:r>
            <a:r>
              <a:rPr lang="en-US" sz="1200" i="0" dirty="0" err="1">
                <a:solidFill>
                  <a:schemeClr val="accent2"/>
                </a:solidFill>
                <a:effectLst/>
                <a:latin typeface="Times New Roman" panose="02020603050405020304" pitchFamily="18" charset="0"/>
                <a:cs typeface="Times New Roman" panose="02020603050405020304" pitchFamily="18" charset="0"/>
              </a:rPr>
              <a:t>RandomForestRegressor</a:t>
            </a:r>
            <a:r>
              <a:rPr lang="en-US" sz="1200" i="0" dirty="0">
                <a:solidFill>
                  <a:schemeClr val="accent2"/>
                </a:solidFill>
                <a:effectLst/>
                <a:latin typeface="Times New Roman" panose="02020603050405020304" pitchFamily="18" charset="0"/>
                <a:cs typeface="Times New Roman" panose="02020603050405020304" pitchFamily="18" charset="0"/>
              </a:rPr>
              <a:t> give us max R2 score and</a:t>
            </a:r>
          </a:p>
          <a:p>
            <a:pPr marL="0" indent="0">
              <a:buSzPts val="1200"/>
              <a:buNone/>
            </a:pPr>
            <a:r>
              <a:rPr lang="en-US" sz="1200" i="0" dirty="0">
                <a:solidFill>
                  <a:schemeClr val="accent2"/>
                </a:solidFill>
                <a:effectLst/>
                <a:latin typeface="Times New Roman" panose="02020603050405020304" pitchFamily="18" charset="0"/>
                <a:cs typeface="Times New Roman" panose="02020603050405020304" pitchFamily="18" charset="0"/>
              </a:rPr>
              <a:t> Less Root mean square error on test set.</a:t>
            </a:r>
            <a:endParaRPr lang="en-IN" sz="1200" dirty="0">
              <a:solidFill>
                <a:schemeClr val="accent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p:txBody>
      </p:sp>
      <p:sp>
        <p:nvSpPr>
          <p:cNvPr id="238" name="Google Shape;238;p22"/>
          <p:cNvSpPr/>
          <p:nvPr/>
        </p:nvSpPr>
        <p:spPr>
          <a:xfrm>
            <a:off x="1652689" y="4783111"/>
            <a:ext cx="1448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40" name="Google Shape;240;p22" descr="data:image/png;base64,iVBORw0KGgoAAAANSUhEUgAAAkwAAAJWCAYAAACqKdg+AAAABHNCSVQICAgIfAhkiAAAAAlwSFlzAAAXEQAAFxEByibzPwAAADh0RVh0U29mdHdhcmUAbWF0cGxvdGxpYiB2ZXJzaW9uMy4yLjIsIGh0dHA6Ly9tYXRwbG90bGliLm9yZy+WH4yJAAAgAElEQVR4nOzdeXyV9Z33//d1lpyT5YQYCAECYVFZROlQEResWrwVRVSkTqe4dGqtLWUc6225O2pbvLVYbx/6mKmVmWpb61hHbWcQF1rXn6itWKl7FQRkhxDCkoScLGe/fn+EXDmHLCfJOcl1ltfz8eAx13Wub67r801j5p3v9b2+l2GapikAAAD0yGF3AQAAAJmOwAQAAJAEgQkAACAJAhMAAEASBCYAAIAkCEwAAABJEJgAAACSIDABAAAkQWACAABIgsAEAACQBIEJAAAgCQITAABAEgQmAACAJAhMAAAASRCYAAypBx98UFOmTOlT2ylTpujBBx8c1HquvfZaXXvttYN6jXSYO3eubr311kE596233qq5c+cOyrmBXEFgAvLU6tWrNWXKFOvfSSedpC996Uu69dZbVVdXZ3d5GSsajerss8/WlClT9Oabb9pdDoAh4rK7AAD2uummmzR27FiFQiF99NFHeuaZZ/T+++/rD3/4gzweT9qv993vflff/va3037eofLOO+/o4MGDqqqq0po1a3TuuefaXVLKfvKTn8g0TbvLADIagQnIc+ecc45OOeUUSdLf//3f67jjjtOvfvUrvfbaa5o/f37ar+dyueRyZe+vnueff17Tp0/XwoUL9W//9m9qbW1VUVGR3WWlxO12210CkPG4JQcgwaxZsyRJe/bsSfh827ZtuummmzR79mydcsopWrRokV577bWENuFwWCtXrtSFF16oU045RaeffroWL16sdevWWW26m8MUCoX005/+VGeccYZmzpypJUuWaP/+/V1q62muTXfnfPrpp/X1r39dZ555pk4++WTNnz9fTz75ZP++GccIBAJ69dVXNX/+fF188cUKBAJdvgcddc6cOVN1dXVaunSpZs6cqTPOOEP33nuvotFoQttHHnlEX/va13T66adrxowZWrRokV566aVe69izZ4+mTJmi//zP/+xy7IMPPtCUKVP0hz/8QZLU3Nysu+++W3PnztXJJ5+sM888U9ddd502bNiQUO+x39c//vGPWrRokWbOnKkvfvGLuvTSS/XYY4/19VsF5BwCE4AENTU1kqTS0lLrs88//1z/8A//oG3btumGG27QrbfeqqKiIv3TP/2TXn31VavdypUrtXLlSp1++ulavny5lixZojFjxiT8P+fu/PCHP9Rjjz2mOXPmaNmyZXK73SnftnvqqadUVVWl73znO7r11ls1evRo3XnnnXriiScGfM61a9eqtbVVl1xyiSoqKjR79mytWbOm27bRaFTXX3+9ysrK9IMf/ECzZ8/Wb37zG/3+979PaPfb3/5W06ZN00033aRbbrlFTqdT3/ve9/TGG2/0WMe4ceP0xS9+Uc8//3yXY2vWrFFxcbHOP/98SdIdd9yhp556ShdeeKHuuOMOffOb35TH49G2bdt6PP+6det0yy23qLS0VMuWLdP3v/99zZ49Wx988EEfvktAbsrecXEAadHc3Kz6+nqFQiF9/PHHWrlypQoKCvTlL3/ZanP33Xdr9OjRevrpp1VQUCBJuuqqq7R48WLdf//9uuCCCyRJb7zxhs4991z95Cc/6fP1N23apOeff15XXXWV7rjjDknS1Vdfre9///vavHnzgPv1X//1X/J6vdb+Nddco+uvv16PPvqorr766gGd8/nnn9fMmTM1evRoSdIll1yiO++8U/X19SovL09oGwwGdfHFF+uf/umfJEmLFy/WFVdcoVWrVumqq66y2r388ssJdV599dVatGiRHn30UZ133nk91rJw4UItX75c27Zt0/HHHy+pfYTvxRdf1IUXXqjCwkJJ0ptvvqmvfvWrCU/Y3XDDDb3284033lBJSYkeeeQROZ3OPnxngNzHCBOQ577xjW/ozDPP1LnnnqubbrpJhYWF+sUvfqFRo0ZJkhobG/XOO+/o4osvtsJVfX29GhoadPbZZ2vnzp3WU3WlpaX6/PPPtXPnzj5fv+NJs2Mf7f/Hf/zHlPoVH0L8fr/q6+s1e/Zs7dmzR36/v9/na2ho0FtvvaUFCxZYn1144YUyDEMvvvhit1+zePHihP1TTz1Ve/fu7bHOI0eOyO/369RTT9XGjRt7refiiy+Wx+NJGOF666231NDQoMsuu8z6rLS0VB9//HG/nnwsLS1VW1tbwq1UIN8xwgTkueXLl2vixIny+/16+umn9e6771qjSJK0e/dumaapBx54QA888EC35zh8+LAqKyt10003aenSpZo3b54mT56ss88+W5dffrmmTp3a4/VramrkcDhUXV2d8PmkSZNS6tf777+vBx98UB999JHa2toSjvn9fvl8vn6d74UXXlA4HNa0adO0a9cu6/MZM2ZozZo1XUatPB5Pl1GnYcOG6ciRIwmfvf766/rFL36hzz77TKFQyPrcMIxe6yktLdWXv/xl/eEPf9DNN98sqf12XGVlpc444wyr3bJly3TrrbfqvPPO0/Tp03Xuuedq4cKFGjduXI/nvuqqq/Tiiy/qhhtuUGVlpebMmaOLL75Y55xzTq81AbmMwATkuRkzZlhPyf2v//W/dNVVV+n73/++XnrpJRUXFysWi0mSvvnNb+pLX/pSt+foCDunnXaaXn31Vb322mtat26dVq1apccee0x33nmn/v7v/z7lWnsKEcdOpN69e7e+8Y1vaNKkSdb8JbfbrTfffFP/+Z//afWpPzpGco4dNeqwZ8+ehBDSl1tZ7733nr773e/qtNNO0x133KGKigq53W49/fTT1qTt3ixcuFAvvfSSPvjgA02ePFlr167V4sWL5XB03jyYP3++Zs2apVdffVXr1q3TI488ol/96ld68MEHe1wSYfjw4Xr22Wf11ltv6U9/+pP+9Kc/afXq1Vq4cKHuvffepHUBuYjABMDidDp1yy236Otf/7qeeOIJffvb37ZCgNvt1llnnZX0HGVlZfrKV76ir3zlK2ppadE111yjBx98sMfAVFVVpVgspt27dyeMKm3fvr1L29LSUjU1NXX5fN++fQn7a9euVSgU0i9+8QuNGTPG+nz9+vVJ6+/Onj179OGHH+qaa67RaaedlnAsFovpBz/4gdasWaOlS5f267wvv/yyPB6PHnnkkYRRvaeffrpPX/+lL31J5eXlWrNmjb7whS+ora1Nl19+eZd2I0eO1NVXX62rr75ahw8f1hVXXKGHHnqo1zWkCgoKNHfuXM2dO1exWEz/9//+X/3+97/X0qVLNX78+H71E8gFzGECkKDj8fbHHntMwWBQw4cP1+zZs/X73/9eBw4c6NK+vr7e2m5oaEg4VlxcrOrq6oRbTcfquM3z+OOPJ3ze3SPs1dXV8vv92rRpk/XZgQMHEp7UkzpHd+IXY+y45TgQHaNL3/rWt3TRRRcl/Js/f36vT8v1xul0yjCMhBGyvXv3drtUQXdcLpcuueQSvfjii1q9erUmT56ccPszGo12ma81fPhwjRw5stf/TY7939HhcFjLNvT2dUAuY4QJQBfXX3+9vve972n16tVavHix7rjjDl111VW69NJL9dWvflXjxo3ToUOH9NFHH2n//v3W4+2XXHKJZs+erenTp6usrEyffPKJXn75ZV1zzTU9XmvatGlasGCBnnzySfn9fs2cOVPvvPNOwjyhDvPnz9f999+vG2+8Uddee60CgYCeeuopTZw4MWHpgjlz5sjtdmvJkiX62te+ppaWFv3P//yPhg8froMHD/b7+7FmzRpNmzbNejruWHPnztVPfvITbdiwQdOnT+/zec8991w9+uij+ta3vqUFCxbo8OHDevLJJ1VdXd3nJwQXLlyoxx9/XOvXr9eyZcsSjrW0tOjcc8/VvHnzNHXqVBUVFentt9/WJ5980ut76X70ox/pyJEjOuOMM1RZWal9+/bpv/7rvzRt2jTriTwg3zDCBKCLCy+8UNXV1frNb36jaDSqE044QU8//bTOO+88PfPMM7rrrrv0u9/9Tg6Hw3psXmp/0q2mpka//OUvtWLFCr377ru6+eab9S//8i+9Xu+nP/2prr32Wv35z3/W/fffr3A4rF/+8pdd2h133HFauXKlCgsLdd999+mZZ57RLbfckrAEgtQ+YfznP/+5DMPQvffeq9/97nf66le/qq9//ev9/l5s2LBB27dv73KNeB3HulsXqTdnnnmm7r77bh06dEg//elP9cc//lHLli2zlmnoi5NPPlknnniiHA5HwtNxUvsTeIsXL9Znn32mn//857rnnnu0Y8cO3XHHHbruuut6POdll10mj8ejJ598UnfeeaeeffZZXXzxxfrVr36VMD8KyCeGyQuEACCrLVy4UMOGDWMlbmAQ8acCAGSxTz75RJ999pkWLlxodylATmOECQCy0JYtW7Rhwwb95je/UUNDg1577TV5PB67ywJyFiNMAJCFXn75Zd12222KRCL613/9V8ISMMgYYQIAAEiCESYAAIAkCEwAAABJEJgAAACSIDABAAAkQWACAABIgsAEAACQBIEJAAAgCQITAABAEgQmAACAJAhMAAAASRCYAAAAkiAwAQAAJEFgAgAASILABAAAkASBCQAAIAkCEwAAQBIEJgAAgCQITAAAAEkQmAAAAJIgMAEAACRBYAIAAEiCwAQAAJAEgQkAACAJAhMAAEASBCYAAIAkCEwAAABJEJgAAACSIDABAAAkQWACAABIgsAEAACQBIEJAAAgCQITAABAEgQmAACAJAhMAAAASRCYAAAAkiAwAQAAJEFgAgAASILABAAAkASBCQAAIAkCEwAAQBIEJgAAgCQITAAAAEm47C4A3TNNU5FIrMfjbrdTkhQOR4eqpIySz/3P575L9J/+038pP/vfl767XA4ZhjEo1ycwZahIJKbGxtYej1dU+CSp1za5LJ/7n899l+g//af/Un72vy99LysrsoJVunFLDgAAIAkCEwAAQBIEJgAAgCQITAAAAEkQmAAAAJIgMAEAACRBYAIAAEiCwAQAAJAEgQkAACAJAhMAAEASBCYAAIAkCEwAAABJEJgAAACSIDABAAAkQWACAABIgsAEAACQBIEJAAAgCZfdBQDITV6vO63nCwTCaT0fAPQHgQnAoGndsjkt5ymaPCUt5wGAgSIwARhU/l17ZZrmgL7WMAz5xo9Nc0UA0H8EJgCDyjRNaYCBaWBfBQDpx6RvAACAJAhMAAAASRCYAAAAkiAwAQAAJEFgAgAASILABAAAkASBCQAAIAkCEwAAQBIEJgAAgCQITAAAAEkQmAAAAJIgMAEAACRBYAIAAEiCwAQAAJAEgQkAACAJAhMAAEASBCYAAIAkCEwAAABJEJgAAACSIDABAAAkQWACAABIgsAEAACQhMvuAgDkF9M0FW06olBtrYyCAnknTJTh4G83AJmNwARgyIQPHVTTurcUbTpifRbYukWlc86Rs7jYxsoAoHcZ/WddJBLRihUrNHv2bM2aNUu33367gsHggNomO/7CCy9o8eLFmjlzpubOnZtw7lAopB/96Ec6//zzNXPmTM2bN0+PP/744HQayFHRlhY1rv3/EsKSJIXr6lT/h+cVPnzYpsoAILmMDkwPPfSQ1q9frzVr1uiVV17Rtm3bdN999w2obbLjw4YN0zXXXKObb765y7kjkYhGjBih3/zmN3r//ff1s5/9TL/4xS/0wgsvpL/TQA4yo1EdefN1mXF/pDhKSjqPh4Ly/+UtmbGYHeUBQFIZHZhWrVqlJUuWqLKyUuXl5brxxhu1evVqRaPRfrdNdnzOnDm65JJLVFVV1eXcRUVFuvnmmzV+/Hg5HA5NmzZNc+fO1QcffDC43wAgRzR/+L4ihw9Z+74z52j4wq/Id8ZZ1meRhgYFtn5uR3kAkFTGzmFqampSbW2tpk6dan02ffp0tbS0qKamRtXV1X1uW1ZW1udz9UU4HNZ7772n66+/PoUe9s7tdqqiwpe0XV/a5LJ87n829D3mdSnsiOjA5k3WZ6UnTVPFzJPbt794isyGQ2revEWS1PLxhxo+fYqcXk97Y8OQ1+uSz+eVz+dNOHc29H8w0X/6n6/s6nvGjjC1tLRIkkpLS63PfD5fwrG+tu3PufriJz/5iYqLi3X55Zf3+2uBfHPkk0+lo7fanMVFGn72WQnHh58xW4ar/W+3WCCgBkZuAWSgjB1hKj76xIzf71dFRYW1HX+sr237c65k7rnnHn344Yd67LHHVFBQ0O9+9VU4HFVjY2uPxzsS9sGD/kGrIZPlc/+zpe9er1utTa068smGzs+mTFNLW1RS/G11l4pOnqGWj9qDUtPGTSo46QsynE7JMGQEInL4AwoEwpKyp/+Dhf7Tfyk/+9+XvpeVFcntdg7K9TN2hKm0tFSjR4/Wpk2dQ/kbN25UcXFxl3lGydr251y9ufvuu/X222/rscceU3l5eQq9A/JD00cfyQyFJEmGy6XCEyd3265w6jTJ2f73mxkKKbh3z5DVCAB9kbGBSZKuvPJKPfzww6qrq1N9fb1WrlypRYsWyensmh6TtU12PBqNKhgMKhwOyzRNBYNBhY7+opekFStW6C9/+QthCegj0zR1ZP16a9974mQ5CjzdtnW43fLEzSUMbNs66PUBQH9k7C05SVqyZIkaGxu1YMECxWIxzZs3T8uWLZMkLV++XJJ01113JW3bl+PPPfecbrvtNmt/xowZqqqq0tq1a1VTU6PHH39cBQUFOv/88602p556qn79618P6vcAyFZt27cr3NBg7RdNPanX9oXHn6Dgju2SpNC+GkXbWuUsYjFLAJnBME3TtLsIdMUcpt7lc/+zpe8Nz/yPDv7xj5Ik98hKHTfv4l7bm6apw6tXKdba/iBGyamzVDT9FJVOGKeiyVOYw3QU/af/Un72nzlMAHKOaZo68te/Wvue8ROSfo1hGPJOOt7aD2zfNhilAcCAEJgApF1w1y6FDh609j3V4/v0dd5Jk6ztSEODogNY9gMABgOBCUDa+d9/19p2V4yUs6ioT1/nLB0mR0nnonShfTVprw0ABoLABCCtTNNU83udgckzYUKfv9YwDHnGdC71EarZm87SAGDACEwA0ipUW6vwwQPWfl9vx3UoiFsbLVS7T2Y3744EgKFGYAKQVq2fda7sXTBqlJzFJf36+oLKUZKj/VeTGQ4rsJdRJgD2IzABSKvWzzZa20UTJ/b76w23W+6RlZ3n28oilgDsR2ACkDZmJKK2TZ9Z+0VxT731h6dqrLXdso3lBQDYj8AEIG0CO3coFghIan93nDfudSf9kTCPaf9+Rfz5t0gfgMxCYAKQNgm34yZPlsPtHtB5nKXDZHi91n7Lls0p1wYAqSAwAUib1o2dE759J5884PMYhqGCuHlMLZu3pFQXAKSKwAQgLWKBNrXFvc6kZPrAA5OkxInfmzeldC4ASBWBCUBatG39XDq6ZpKjqEiFA3hCLp575Ehru3XnTsWCwZTOBwCpIDABSIu2rZ9b24UnnCjDkdqvF9dx5TJcrvadaFSBHdtTOh8ApILABCAt2uLWSyo84cSUz2c4HHJXdI4ytX3OPCYA9iEwAUiZGYkoEDd/yZuGwCRJ7srOeUwEJgB2IjABSFlw7x6ZoVD7jtMp74TU5i91iJ/43bZtG++VA2AbAhOAlMXPX/KOnyBHQUFazuseUdH5XrlgQMEa3isHwB4EJgApO3bCd7oYLpc8cbflAjt2pO3cANAfBCYAKTFNM3GEKY2BSZI8ca9J4Uk5AHYhMAFISeTQIUUbG639wuNPSOv5vWPGWNsEJgB2ITABSEnb9s7lBNwjK+UaNiyt5/fGv4h3X42iR1/uCwBDicAEICXxoz7eSZPSfn738OFydLyI1zTVvI1RJgBDj8AEICXxE7G9E9MfmAyHI+E1K82fb+2lNQAMDgITgAEzIxEF9+y29tO1/tKxio4/3tr2b/m8l5YAMDgITAAGLLivJmHBSk919aBcp2hSZ2BihAmAHQhMAAYssLPzdpynaqwc7vQsWHmswrgRpuCBAwofOTIo1wGAnhCYAAxYcGf8/KXBuR0nSe7ycjnjnr7zM8oEYIgRmAAMWMKE70GavyRJhmHIO36Ctd+ynRW/AQwtAhOAAYkFgwnvdvNOSP8TcvE81eOtbZYWADDUCEwABiS4Z7cUi0mSjIICFcStyD0YEkeYCEwAhhaBCcCAxE/49o6fIMPpHNTrecZ3jjAFDxxUtLl5UK8HAPEITAAGJLhrl7UdH2YGi+u4cjlLfNZ+YPeuXloDQHoRmAAMSHxg8VZPGPTrGYaROMq0a+egXxMAOrjsLgBA5vF63b0ej4VCCtXus/ZLTzy+y9e43U45nen9m8xTPV6tGz6VJAV2McIEYOgQmAB0q3XL5h6PBWpqOid8u1yKtjR3aV84ojztNXnjR5i4JQdgCBGYAPTIv2uvTNPs8nlbXDhyDiuTf3dNwnHD4RiUwOSJe1IufKBO0dZWOYuK0n4dADgWc5gA9Mg0Tambf+HDh6w2rvLyLse7C1np4B5RIWdxZ0CKf/EvAAwmAhOAfovU11vb7vLhQ3ZdwzBUMqlzgUwmfgMYKgQmAP1ixmKKNDZY+64hDEySVHx8Z2Bi4jeAoUJgAtAv0SNHpGi0fccw5DqubEivnzDCxMRvAEOEwASgX8L1h61t57BhMpxD++xI/AhTaH+tYsHgkF4fQH4iMAHoF7vmL3UoHDNaDq+3fcc0mfgNYEgQmAD0S6ShMzC5jkv/0gHJGA6HSiZNtPYDTPwGMAQITAD6zDRNRRriJnzbEJgkqTguMAWZ+A1gCBCYAPRZrK1VZqhzzpDruONsqaMk/kk5Jn4DGAIEJgB9Fj+65Cgs6pxLNMSKjz/e2g7tq1EsHLKlDgD5g8AEoM/iJ3zbNbokSUVjq2S4j77sNxZTaO9e22oBkB8ITAD6LGHBSpvmL0mS4XTKM26ctc/EbwCDjcAEoM8Sn5Czb4RJkjzVE6xtFrAEMNgITAD6xIxGFG1qsvbtHGGSJG/1eGubV6QAGGwEJgB9EmlslEyzfcfhkLO01NZ6PBMmWNuhmr0yIxH7igGQ8whMAPokYf2lsuNkOOz99eEZUyU5nZIkMxJRcF+NrfUAyG0EJgB9kknzlyTJcLnkqRpr7QeZ+A1gEBGYAPRJJqzwfSzP+Lh5TEz8BjCICEwA+iTS2Ghtu8rsH2GSJG/8k3JM/AYwiAhMAJKKtbXJDAasfVdZmY3VdPKMn2BtB/fukRmN2lcMgJyW0YEpEoloxYoVmj17tmbNmqXbb79dwWBwQG2THX/hhRe0ePFizZw5U3Pnzk2pFiDXRI50ji4ZHo8chYU2VtPJM3asdHTyuRkKKbS/1uaKAOSqjA5MDz30kNavX681a9bolVde0bZt23TfffcNqG2y48OGDdM111yjm2++OeVagFyTibfjJMlRUKCC0WOsfW7LARgsGR2YVq1apSVLlqiyslLl5eW68cYbtXr1akW7GXZP1jbZ8Tlz5uiSSy5RVVVVyrUAuSbhlSgZcjuugzdh4vdO+woBkNNcdhfQk6amJtXW1mrq1KnWZ9OnT1dLS4tqampUXV3d57ZlZWV9PleqtaSL2+1URYUvabu+tMll+dz/we57zOuS6fNIpqkm/xHr8+JRFfL5PL1/scMhl9sp0+1ob9ux4GV/GYa8Xpd8Pq98Pm/CoY7+h0+aoqa317XXvG9v3vxM5Es/e0L/87f/dvU9YwNTS0uLJKk0bjVhn8+XcKyvbd1H32rel3OlWguQa0zTVKi+c4SpoDxzbslJUskJx1vbzdt3yIzFbF9UE0DuydjAVFxcLEny+/2qqKiwtuOP9bVtf86Vai3pEg5H1djY2uPxjoR98KB/UK6f6fK5/0PRd6/XrUAgIr8/qGhzs2KhkHUs5C5WxJ/kgQeHQ0XhqMLhmPz+YEojTEYgIoc/oEAgLKlr/2MlwyXDkExTsUBA+zZsVcGo0QO7XhbI5599if7nc//70veysiK53c5BuX7G/hlWWlqq0aNHa9OmTdZnGzduVHFxcZd5Rsna9udcqdYC5Jr4+UuOoiI5PEluxw0xh9ergspR1j4v4gUwGDI2MEnSlVdeqYcfflh1dXWqr6/XypUrtWjRIjmdXdNjsrbJjkejUQWDQYXDYZmmqWAwqFDcX9X9qQXIJdH4J+SGZdaE7w7xK34HmfgNYBBk7C05SVqyZIkaGxu1YMECxWIxzZs3T8uWLZMkLV++XJJ01113JW3bl+PPPfecbrvtNmt/xowZqqqq0tq1a/v09UCuil+DyZlBSwrE81SPl3/9O5IYYQIwOAzTHOjkAgwm5jD1Lp/7P1RzmFq3bFbTzj2q/+Pzihw+LEnynTlHhSecmPwEDocqT52hUEOjGrbtSmkOU+mEcSqaPKXHOUyS1LrpM+29/972SxcV6fgH/l2GYQzsmhkun3/2Jfqfz/1nDhOAjGWaZsYuWhnPE7e0R6y1VeFDB22sBkAuIjAB6FG02S/FLc7qHDbMxmp65iwqlrtipLXPit8A0o3ABKBH8RO+HSUlchxd0ywTJU78JjABSC8CE4AeJb4SJTNvx3XwVse9ImXnDhsrAZCLCEwAehRpiJ+/lJlLCnTwTJhobQd2tq/4DQDpQmAC0KOEEaYMXYOpg3fCxPYVv3V04nfdfpsrApBLCEwAumVGo4o2db50N1PXYOrgLCpSwegx1n7b9m02VgMg1xCYAHQrXF8vddzWMgy5hpX2/gUZwDup80W8ge3bbawEQK4hMAHoVuhg51pGTp9PhjOjXwwgSSpMCEyMMAFIHwITgG4FDxywtjP9CbkO3uM7A1Nw7x7FgkEbqwGQSzL/T0YAtkgYYbLrCTnDUOGI8m5fdeD1dl0TyjNxvBxer2KBgGSaiu3bo6Jp0xLadLxiBQD6g8AEoFuhDBphat60SdFo+3yqmLf911YgEOm2rWf0aLXtaF+H6cg7f5HD2TmQXpEaB24AACAASURBVDR5yiBXCiBXEZgAdBELh9snfR+VCWsw+XftlWmaMn2e9n1/97fbjBJf59ds+VzOqmoZhiHf+LFDUieA3ERgAtBFaP9+yTTbdwxDTp/9T8iZptleU0ddHf/3GO7hFdZ25OCB9gUsHUzXBJAafosA6CJQu8/advpKZWRR4HCP7AxMsUBAUb/fxmoA5Irs+S0IYMgEazoDk2vYMBsr6T+Hxytn3KrkrPgNIB0ITAC6CMaPMGVZYJIk98iR1nb4QJ2NlQDIFQQmAF0EauIDk/0TvvurYGSltR3/tB8ADBSBCUACMxZLGGFylWbhCFPlKGs71uxXtLXVxmoA5AICE4AEkYZ6maGQtZ+Nt+ScxcVyFBdb+8xjApAqAhOABKG40SVHUZEc7q4ramcDd9xtOeYxAUgVgQlAglBtrbWdjfOXOiTMY6ojMAFIDYEJQIL4wJRtSwrEc1d2BqZoYwPzmACkhMAEIEGoNrufkOvgLB0mR2Ghtd+2c6d9xQDIegQmAAlC+3NjhMkwDLlHjbb2W4++kBcABoLABMASbW5OeJVINj4hF68gLjC1EZgApIDABMASP3/J4fHI4S3spXXmKxjdGZjC9fUKHTpkYzUAshmBCYAlfv6Se8QIGYZhYzWpcxaXyOkrtfabN2ywsRoA2YzABMASH5gKKipsrCR94keZmjd8amMlALIZgQmAJX7Cd8Hw4TZWkj7xE7+bN2yUaZo2VgMgWxGYAFji5zAVjBhhYyXpUzCq871ykSONCu3da2M1ALIVgQmAJCkWCil8uHNStDtHbsk5PF65hneGv5ZP/2ZjNQCyFYEJgKSjL6g9ervKcLnkLsveRSuPVVA11tpu+YTABKD/CEwAJEnBuAnfnlGjZDhy59eDJy4wtW3bymtSAPRb7vxGBJCS+PlLnjFjbKwk/VzDh3e+JiUaVetnLC8AoH9cdhcAIDMkBqYqGytJP8PpVOn0k9T43vuSpMDGDaqYc1ZK5wwEwukoDUCWIDABkJS4pECujTBJUsm0aVZgavrgfbVs/tKAF+YsmjwlnaUByAIEJgAyYzGF4wKTd8wYmaGgjRWln2/aVMmQZEpRv1/1H34sd3n/1poyDEO+8WOTNwSQc5jDBEDhQ4dkRiLtO4YhT9zq2LnCVVIib1XnrcbQnj3tTwX24x+LXgL5i8AEIOF2nKu8XA6Px8ZqBk9J3K204N49NlYCINsQmAAofKDO2i6oHNVLy+xWPGWytR05fEixtjYbqwGQTQhMABSq6wxM7spKGysZXJ7KSjmKi639YA2vSQHQNwQmAIkjTCNzNzAZhiHP2HHWPrflAPQVgQmAQnX7re1cHmGSpIK4wBTat09mNGJjNQCyBYEJyHOxcFiRw4et/VyewyRJBaNGyXAdXVElGlFo//7evwAARGAC8l744EHrpbtyOOQePsLeggaZ4XSpYHTnwpwhbssB6AMCE5Dn4ucvuUdUdI6+5LCChHlMe1lfCUBSBCYgz8XPXyrI8flLHTxVnat1x1pbFGmot7EaANmAwATkuXCeLCkQz1FYKNeICms/tJflBQD0jsAE5LlQniwpcCzP2M5RJpYXAJAMgQnIc+GEJQVy+wm5ePHrMUUOH1K0rdXGagBkOgITkMdiwaAiDQ3Wfr7MYZIkZ9lxCat+c1sOQG8ITEAeCx84YG0bLpdc5cNtrGZoseo3gP4gMAF5LHQg7nZcxUgZjvz6lZCw6ndtLat+A+hRfv12BJAgH5+Qi1dQyarfAPqGwATksVBcYMqn+UsdDKdTBWOqrH1W/QbQEwITkMcSVvkemT9PyMUrqEpcXoBVvwF0J6MDUyQS0YoVKzR79mzNmjVLt99+u4LB4IDapnr8wIED+ud//medfvrpOv3007V06VLtZ/geWS4fV/k+VuKq362s+g2gWxkdmB566CGtX79ea9as0SuvvKJt27bpvvvuG1DbVI/feeedCofDeu211/TGG2+osLBQt99+++B1Hhhk0bY2RZuarP18WoMpHqt+A+iLjA5Mq1at0pIlS1RZWany8nLdeOONWr16taLRaL/bpnp89+7duuiii1RSUqLCwkJdeuml2rx589B9M4A0i5/wbRQUyFVWZmM19mJ5AQDJZOxryZuamlRbW6upU6dan02fPl0tLS2qqalRdXV1n9uWlZWldLy6ulrXXXedXnrpJc2dO1cOh0PPPfecvvzlLw9a/91upyoqfEnb9aVNLsvn/qfa94OfHbG2C8eM1siRpQnHY16XTJ9HGsicHodDLrdTptsh30DPkeQ8Pp8nbfUUTJmklo8+kNS+6nehIyJX3KKWFsOQ1+uSz+eVz+cdUJfSJZ9/9iX6n8/9t6vvGTvC1NLSIkkqLe38Je7z+RKO9bVtqscl6dRTT5Xf79fs2bN12mmnaceOHbrllltS7SZgm0BtrbVdOHq0jZXYr6C8XC5fibXfumu3jdUAyEQZO8JUfPSvO7/fr4qKCms7/lhf26Z6PBaL6brrrtMFF1ygX/7yl3I6nfr1r3+ta6+9Vs8++6zcbnfa+x8OR9XY2PO7rToS9sGD/rRfOxvkc//T1feG7busbfO4EQnn83rdCgQi8vuDAx5hKgpHFQ7HBn6OHs7TMbLk93f/AMhA63GPGavI5k2SpCNbd8gYN6nreQxDRiAihz+gQCA8oC6lKp9/9iX6n8/970vfy8qK5HY7B+X6GTvCVFpaqtGjR2vTpk3WZxs3blRxcbGqqqr61TbV442NjaqpqdG1116r4uJieb1efeMb39DWrVu1ezd/iSI7JS4pkJ9PyMVLXPV7n8wIq34D6JSxgUmSrrzySj388MOqq6tTfX29Vq5cqUWLFsnp7Joek7VN5Xh5ebnGjx+vJ554QoFAQKFQSL/97W81bNgwjR07tkstQDbI90Urj5W46ndUof21vX8BgLySsbfkJGnJkiVqbGzUggULFIvFNG/ePC1btkyStHz5cknSXXfdlbRtOo7/x3/8h+655x6de+65isViOvHEE/XQQw/J4+nHxFMgQ0SbmxWLmwvICFPnqt/B3e23KoN79yQ8PQcgvxkmy9pmJOYw9S6f+5+Ovrdt26o996yQ1L4O0fE//w8ZhmEd93rdat2yWU079wx4DlPlqTMUamhUw7ZdKc1hOvY8A53D1Jd62rZ9Lv/b69q/pLhEw6/4SsL3RYah0gnjVDR5CnOYbEL/87f/zGECMOSOnb+UEAryWMHoMdZ2rKVZ0eb8+39KALpHYALyEPOXuucsKpZzWOcCnuFa5jEBaEdgAvJQOO4dcvn6SpSeFMStSRWq3WdjJQAyCYEJyEMJI0xM+E5QMKrztlxof63MWMzGagBkCgITkGdM00ycw8QtuQTuUaOko3O6zFBIkYZ6mysCkAkITECeiTY1KRYIWPuMMCVyuN1yj6iw9kP7uC0HgMAE5J1Q3PwlR0mJnCUlvbTOT27mMQE4BoEJyDPxt+MYXepe/PIC4UMHZUZ5TQqQ7whMQJ6Jn/DN/KXuuYePkDpewRSNKnzokL0FAbAdgQnIM/FLCjDC1D3D6ZS7YqS1H44LmQDyE4EJyDOJi1ayBlNP4r838fO+AOQnAhOQR8xYTOGDB6x9bsn1zD2qMzCFDx6QGY3aWA0Au6UtMF122WV67LHHVF/PmiVApoo0NsoMhax9XovSsy7zmA4zjwnIZ2kLTBdddJGefPJJnXPOObrxxhv1+uuvK8YKuUBGiZ+/5Bw2TA5voY3VZLYu85j2c1sOyGeudJ1o6dKlWrp0qd577z09++yz+j//5//I6/Xqsssu06JFi3TCCSek61IAeuD1uns93lLfOUriHTWqx/Zut1NOJ3fsCypHKby//QW8obr9Kra5HgD2SVtg6jBr1izNmjVLP/rRj/TUU0/pX//1X/Xoo4/qlFNO0bXXXqtLL7003ZcEEKd1y+Yej7V8ttHadhQW9ti2cER52uvKRvFzvMIHD/BeOSCPpT0wRaNRvf7661q9erX+9Kc/adq0aVq0aJEOHDign/70p1q3bp3+3//7f+m+LIA4/l17ZZpml89b99ZY2zHDqaade7q0MRwOAtNR7hEjJIdDisWkaFSR+npp0ni7ywJgg7QFpk2bNumZZ57RmjVrFIvFdNlll2n16tWaPHmy1WbevHn6h3/4BwITMMhM05S6CUzRpiZr21la2m2b7oJWvjKcLrmGD1fk4EFJSnjCEEB+SVtgWrRokebMmaPly5fr/PPPl9vddW5EdXW15s+fn65LAugHMxZTtNlv7bt8pTZWkz3cFSMJTADSF5jWrl2rUaN6XwSvqKhI99xzT7ouCaAfYi0t7beWjnL6fDZWkz3cFSPVpg2SEt/DByC/pO0xmKuvvloNDQ1dPm9qatL555+frssAGKCIv/N2nKOoWIYr7VMYc5K7osLajrW2KnzkiI3VALBL2gJTTU1Nt+suhUIh1fEeJsB2XeYvoU+chUVylHSOxgX27rWxGgB2SflPzDfffNPa/stf/iJf3DB/NBrV22+/raqqqlQvAyBF0bgRJm7H9Y+7okLBo/O/Anu6PlkIIPelHJi+853vSJIMw9CyZcsST+5yqaqqSrfeemuqlwGQovgRJhcjTP3irhip4I7tkhhhAvJVyoFp06ZNkqS5c+dq1apVKi9n/RYgEyWOMA2zsZLsE/+KlGBtrWKBgCSnfQUBGHJpm8O0du1awhKQodqXFGi29p2l3JLrD1dZWeckedNU644d9hYEYMilNML0xBNP6Morr5TH49ETTzzRa9urr746lUsBSEG02d+5SKVhyFlCYOoPw+GQa0SF9V651i1bVDqR92MC+SSlwPTII49o/vz58ng8euSRR3psZxgGgQmwUfz8JUdxsQwnt5P6yz1ypBWYWj7fotJ5LMIL5JOUAtPatWu73QaQWZjwnbr4eUytW7fKjMVkONI2qwFAhhvU/9r379+vcDg8mJcA0AeJE74JTAPhHjHC2o42Nytct9/GagAMtbQFpn/7t3/Ts88+K6n95Z3XX3+9zjvvPJ199tn66KOP0nUZAAMQaSIwpcpR4JGzrMzab9u21cZqAAy1tAWm5557ThMnTpQkvf7669q4caP++7//W5dffrnuv//+dF0GwAAkjDBxS27A3CMrre22rQQmIJ+k7WVShw8fVmVl+y+TN954Q/Pnz9eMGTNUVlamK664Il2XAdBPZjTS/uLdowhMA+euGKnAls2SpAAjTEBeSdsI0/Dhw7V161ZFo1H9+c9/1llnnSWp/V1yhmGk6zIA+inq93fuGIacxSX2FZPl4id+h2r3JaxtBSC3pW2EadGiRbr55ptVUVGhWCyms88+W5L08ccfa9KkSem6DIB+Snjprs/Hk10pcPp8chYVKdraKklq275NJTO+YHNVAIZC2gLTTTfdpMmTJ2v//v2aN2+ePB6PJMnhcOjb3/52ui4DoJ8iPCGXNoZhyFNVpdbPP5ckBXfuIDABeSJtgUmSLrrooi6fMX8JsFfCCBPzl1LmjQtMgaMv5AWQ+9IamNatW6f169fr8OHDisViCcfuueeedF4KQB+xBlN6ecaMsbYDO3fINE3maQJ5IG2B6Wc/+5kefvhhfeELX9DIkSOTfwGAIRFt6pz0zSrfqfPGBaao36/I4UNyj6iwsSIAQyFtgem///u/dd9992nBggXpOiWAFMXCYcXaWq19bsmlzllUpIKRlQodqJMkBXbsIDABeSCtj8ucfPLJ6TwdgBTF346T0ylHUbF9xeSQwrgnf5nHBOSHtAWmf/zHf9RTTz2VrtMBSIP4NZicJT7m2qRJ0fHHW9uBnTtsrATAUEnbLbkNGzbo7bff1htvvKETTjhBLlfiqR944IF0XQpAH0WbjljbzF9Kn6Lj40aYdu6QGY3KcDptrAjAYEtbYCouLtYFF1yQrtMBSAOWFBgcheMnSA6HFIvJDIUUqt0nz9hxdpcFYBClLTCxbACQeRJuybGkQNo4PB55qqoU3LNHUvsoE4EJyG1pf0fCJ598ohdeeEGtR18d0NzcrFAolO7LAOiDCCNMg8Y7kYnfQD5J2wjTgQMH9N3vflebNm1SLBbTK6+8oqKiIt1///1yOp368Y9/nK5LAeiDWCgoMxiw9hlhSi/vhEk68qc3JbUvLQAgt6VthGnFihWqqqrSX//6V3m9XuvzefPm6a233krXZQD0UfyClYbLJUdhoY3V5J74Eabg3j2KMZIO5LS0Baa//vWv+t73vqfi4sR1XsaNG6f9+/en6zIA+ujYV6KwpEB6FYwZI6OgoH0nFlNwz257CwIwqNIWmCKRSLef19XVqaioKF2XAdBHPCE3uAynU97xE6x95jEBuS1tgWnOnDl6/PHHEz5rbW3Vv//7v+ucc85J12UA9FHChG/mLw0K74SJ1jaBCchtaZv0fdttt+n666/XpZdeqlAopH/5l3/Rzp075fP5dO+996brMgD6KOGWHCNMg8IzMS4wseI3kNPSFphGjRql5557Ti+88II2bdqk1tZWLVy4UJdeeqkKmWwKDCnTNBMCk4sRpkERP/E7XFenaHOznCUlNlYEYLCkLTD95S9/0auvvqqamhpJ0tixYzVu3DjCEmADMxiUGffUFiNMg8M9okKOkhLFmpslSYFdO1U8nZeQA7koLXOYfvSjH+m6667T+++/r+LiYhUVFendd9/VN7/5TdZfAmwQ/w45o6BAhsdjYzW5yzAMeSewgCWQD1IeYXrxxRf1xz/+UY8++qjOPPPMhGPr1q3TjTfeqLPPPlvz5s1L9VIA+ijCkgJDxjtxolo//Zsk5jEBuSzlEaZnnnlG3/nOd7qEJan9ybkbbrhBq1evTvUyAPohyhNyQ8YbP/F7+zaZpmljNQAGS8qBaePGjb0uG3Duuedqw4YNAzp3JBLRihUrNHv2bM2aNUu33367gsHggNqmelyS3njjDV1xxRX6u7/7O82ZM0e//vWvB9QvYLDFByYX85cGVfwtuWhTkyIN9TZWA2CwpByYGhsbNWLEiB6PjxgxQkeOHOnxeG8eeughrV+/XmvWrNErr7yibdu26b777htQ21SPv/XWW/rxj3+sH/zgB3rvvff08ssvs74UMhaLVg4dV2mpXHG/A3mvHJCbUg5M0WhULlfPU6GcTmePq4Ans2rVKi1ZskSVlZUqLy/XjTfeqNWrVysajfa7barHH3jgAS1dulRnnnmmXC6XSkpKNHny5AH1CxhMxy4pwC25wccClkDuS3nSt2ma+uEPf6iCjncqHSM0wBdSNjU1qba2VlOnTrU+mz59ulpaWlRTU6Pq6uo+ty0rK0vp+IgRI/TJJ5/onHPO0UUXXaSmpibNmDFDP/zhDzVu3LgB9S8Zt9upigpf0nZ9aZPL8rn/PfU9GGqTGfdHyrAxI+Tsz1NyDodcbqdMt0M+n0cayJycdJwjyXl8viHukyQZhrxel3w+r3y+zpeMh06epub33pUkxWp2D8nPZT7/7Ev0P5/7b1ffUx5huuKKK1RWVqaioqJu/5WVlWnhwoX9Pm9LS4skqTTudoLP50s41te2qR5vamqSaZp65ZVX9Otf/1qvvfaaKioq9M///M9M8ETGCR46ZG07Cwv7F5YwICWTT7C2m7dukxmL2VgNgMGQ8gjTPffck446uiguLpYk+f1+VVRUWNvxx/raNl3Hv/71r2vs2LGSpP/9v/+3zjzzTNXW1mrMmDFp7bskhcNRNTa29ni8I2EfPOhP+7WzQT73v7e+e71utdQesPYdvlL5/d0/KNEjh0NF4ajC4Vj71w5whCnlc/Rwno6RpX71K131GIaMQEQOf0CBQNj6OFY6UjIMyTQVbWtTzSefyzMIvxek/P7Zl+h/Pve/L30vKyuS2+0clOun7eW76VZaWqrRo0dr06ZN1mcbN25UcXGxqqqq+tU21eM+n6/LNYFMFTp82Np2lg6zsZL84fB6VTCm83cE85iA3JOxgUmSrrzySj388MOqq6tTfX29Vq5cqUWLFsnp7Joek7VN9fjXvvY1/fa3v1Vtba2CwaAeeOABTZ8+fVBGl4BUhONuybmGMeF7qCSsx7STwATkmrS9S24wLFmyRI2NjVqwYIFisZjmzZunZcuWSZKWL18uSbrrrruStk3H8W9961s6cuSIrrjiCpmmqS9+8YtauXLlUHwbgH5hhMke3omT1PTWnyWxtACQiwyTWcsZiTlMvcvn/vfW9wKn9Ol137D2yy9f1P+FKx0OVZ46Q6GGRjVs2zXgOUwpn6OH8wx0DlNa6jEMlU4Yp6LJUxLmMElSYPcu7b7rjvYdp1MnrHxIDrd7YNfpRT7/7Ev0P5/7zxwmAGkTqqvr3DEMOUtK7Csmz3jGVMnoCEjRqIJ79thbEIC0IjABOSRYW2ttO30+GQ7+Ex8qhsslT/V4a595TEBu4bcpkEOCtfusbeYvDT3vxM73yvGkHJBbCExADokfYXIRmIYcgQnIXQQmIIck3JLjpbtDLj4whffvV7S1pZfWALIJgQnIEaZpJgamYYwwDTV3RYUccW8iCOzcaV8xANKKwATkiGizX9G49yxyS27oGYbBbTkgRxGYgBwR3t+5pIBRUCCDl+7agsAE5CYCE5AjQnXx85eGyTAMG6vJX94Jca9I2bFdrA0M5IaMfjUKgL4L7d9vbfd7dW/0jWGocER5rysJO6dOVsfiDtEjR+Rs9atg+PBu2x67WjiAzEVgAnJEaD8TvodK86ZNikZjPR53DRumyJEjkqTGt/6skmnTurQpmjxl0OoDkH4EJiBHhONGmFi0cvD5d+3t8Xabs+w4KzA1bdykWGHnK2oMw5Bv/NghqRFA+jCHCcgBZjSq0MED1j5PyA0+0zTbX+LbzT/38BFWu/ChgwnHmNMEZCcCE5ADwocOStGote8s9dlYDVwjOgNTpP6wzFjPt+8AZAcCE5ADEiZ8l5XJcHK33U6u8uHS0acUzXBY0aYmmysCkCoCE5AD4id89/REFoaOw+2Wc1iZtR8+fNDGagCkA4EJyAHhus5FK91xt4Ngn/j/HSKHDtlYCYB0IDABOYARpsyTOPGbwARkOwITkANCdZ1zmNwEpoyQMPG7oV5mNGJjNQBSRWACsly0rU3Ro2v+SIwwZQpX2XGS8+iK4KapSH29vQUBSAmBCchy4bjbcQ6PR04fSwpkAsPhkLu8M7xyWw7IbgQmIMsF9+2ztj1jxvDS3QwSf1sufJjABGQzAhOQ5UK1cYGpqsrGSnCs+InfPCkHZDcCE5Dl4gOTd8wYGyvBsdwjKqztqL9JsWDQxmoApILABGS50D5GmDKVo6REhsdj7XNbDsheBCYgi8VCofb3yB3lrRprYzU4lmEY3JYDcgSBCchi4br9kmlKkgyXSwUVFUm+AkONid9AbiAwAVks/gk5d+UoGR3r/iBjxM9jCh86KPNowAWQXQhMQBYL1dZY2x4mfGek+FtyZiCgWHOzjdUAGCgCE5DF4id8F4xhwncmcni9cvpKrf3wwQM2VgNgoAhMQBYL1ca9dHc0I0yZyh03t4zABGQnAhOQpcxIRKEDddY+gSlzuStGWtsEJiA7EZiALBU6UCdFo+07DocKKivtLQg9ig9MkYYGxUIhG6sBMBAEJiBLxc9fco8cKcPlsrEa9MY5bJgMt7t9xzQVqKnp/QsAZBwCE5ClgjV7rW0PC1ZmNMPhSFheILB3by+tAWQiAhOQpUJxgYkn5DKfK27id2DPHhsrATAQBCYgSyWMMI1lhCnTxc9jCuzdKzMWs7EaAP1FYAKyUDQYVPhA59NW3JLLfPG35GKBgIJxS0IAyHwEJiALte3Z2/kOObdb7pE8IZfpHAUFcpYdZ+23bv3cxmoA9BeBCchCrbt3W9sFo8fIcPCfcjaIX8CyZQuBCcgm/JYFslDLrs7AxO247BE/j6n18y02VgKgvwhMQBZqjQtMBUz4zhrxgSm4b5+ivIgXyBoEJiALtSaMMLGkQLZw+nwyPB5rP7Bju43VAOgPAhOQZcJ+v0L19dZ+QdU4G6tBfxiGkTDK1LaNeUxAtiAwAVkmfsK3o6hIrrIyG6tBfyUEpq1bbawEQH8QmIAs07qrc5VoT9VYGYZhYzXoL/fIuAUsd2yX2fECZQAZjcAEZJmWnTutbSZ8Zx/38BHS0WUgzGAwYcV2AJmLwARkmZbtO61tz7hq+wrBgBgulzyjRln7bVtYXgDIBgQmIIuY0ahad+2y9r0EpqxUOH68td32+WYbKwHQVwQmIIuE6uoUC4XadwxDBSxamZUKqzuDbtuWzTKPvuYGQOYiMAFZJLgn/pUoo+UoKLCxGgyUt7paOjpZP+r3K7yfF/ECmY7ABGSR+MDE/KXs5SwslHdc5/pZrcxjAjIegQnIIgSm3FE8Zaq13baFeUxApiMwAVnCNE0Fd3dO+CYwZbfiqYmBiXlMQGYjMAFZInrkiKJ+v7VPYMpuxVOmWNuRhnpFDh2ysRoAyRCYgCyRMOG7vFyu0lIbq0Gq3GVlcld2rsfUunmTjdUASCajA1MkEtGKFSs0e/ZszZo1S7fffruCweCA2qZ6vEMgENAFF1ygmTNnpr/DQC/iA1PxxAm21YH0KYqbx9S6+TMbKwGQTEYHpoceekjr16/XmjVr9Morr2jbtm267777BtQ21eMdHnjgAY0ZMyb9nQWSCOzaaW0TmHJD0bSTrO3WzzYyjwnIYBkdmFatWqUlS5aosrJS5eXluvHGG7V69WpFu3lZZbK2qR6XpE8//VRvvfWWbrjhhqH5BgBx4gNTyQnH21cI0qYwbuJ3tLFR4br9NlYDoDcuuwvoSVNTk2prazU17hfK9OnT1dLSopqaGlXHrZSbrG1ZWVlKx6urqxWJRPTjH/9Yy5cvVywWG+TeS263UxUVvqTt+tIml+VL/8NNTQmTgktOOEGeHvoe87pk+jzSQEcrHA656U/YXAAAIABJREFU3E6Zbod8Az1POs6R5Dw+nyej6ukzw5DX65LP55XPV6X9E8ardWf704+OPdtVccrkPp0mX372e0L/87f/dvU9Y0eYWlpaJEmlcRNbfT5fwrG+tk31uCQ98sgjmjZtmk477bRUuwb0W/PWbda2e9gwFYwYbmM1SKdhp5xibR/52yc2VgKgNxk7wlRcXCxJ8vv9qqiosLbjj/W1barHd+3apd/97nd65plnBqGn3QuHo2psbO3xeEfCPnjQ32ObXJZv/T/88UZru+SE42UYRrd993rdCgQi8vuDKY2iFIWjCodjAz9POs7Rw3k6Rpb8/u4fABnqevrNMGQEInL4AwoEwjImnGAdavjbJzpQd0SGo+e/ZfPtZ/9Y9D9/+9+XvpeVFcntdg7K9TN2hKm0tFSjR4/Wpk2dj9pu3LhRxcXFqqqq6lfbVI+///77OnTokObNm6fTTz9dS5cuVWtrq04//XS9++67g/hdANoxfyl3FU6eIh0NSLGWFgX37rG5IgDdydgRJkm68sor9fDDD+vUU0+V2+3WypUrtWjRIjmdXdNjsrapHL/44ot11llnWdf68MMPddttt+m5555TeXn50HwzkNeCO3da2wSm3OIsLJR3wkQFtrffdm3duEHe6vE2VwXgWBkdmJYsWaLGxkYtWLBAsVhM8+bN07JlyyRJy5cvlyTdddddSdumerywsFCFhYVW2/LychmGoVGjOhedAwZL5EijIg311n7x8QSmXFN00klWYGr59BOVXzTf5ooAHMswWfgjIzGHqXf51P/mv32kfT//mSTJWVamMx57RFL3ffd63WrdsllNO/ekNE+n8tQZCjU0qmHbrgHPYUr5HD2cZ6BzmAarnn4zDJVOGKeiyVMUCIQlSW2ff649997dftzp1AkP/LscXm+3X55PP/vdof/523/mMAHoVfztOO+EifYVgkHjnTRJjqKi9p1oVK2bWPUbyDQEJiDDBXbusLa94yfYVwgGjeF0quik6dZ+y6csLwBkGgITkMFM01Tb9s41mLwTJ9lYDQZT8cmd6zG1fPo3XpMCZBgCE5DBwnV1ijU3W/veSQSmXBUfmCKHDvGaFCDDZPRTckC+8Hrd3X7eurvzdpynqkrF5WW9fo3b7ZTTyd9B2chVdpwKxo5T6Og6TC2f/E0Fo0bbXBWADgQmIEO0btnc5bOm99+ztj0jR6p1y2bFvO3/2QYCkS7tC0ewLlg2Kz75lM7A9LePddwF82yuCEAHAhOQQfy79ibMXWndvt3aNr1Fatq5p/3Fuur6WL3hcBCYslzJF2aq4aUXJEmtmzcp2tIi5zGvggJgD8bugQximmb72j6mqVgwqEhDg3XMXVFhHevuH5OEs5/3+OPl7HgJeCymlr99ZG9BACwEJiBDRQ4fsraNggI5S4fZWA2GguFwqOTvZlr7zR9+YGM1AOIRmIAMFT540Np2j6iQYRg2VoOhUvx3X7S2Wz79RLFQyMZqAHQgMAEZKnzwgLXtrqiwsRIMpaJpJ8nwtL8WxQyF1Lpxg80VAZAITEBGMmOxxMA0YqSN1WAoOdxuFZ8yw9pv/uB9G6sB0IHABGSgSEODzHD7i1llGIww5ZmSL3belmv+8H3FwtyWA+xGYAIyUPwqz67hI2S4u1/YErmpZMbfySgokCTF2trU8re/2VwRAAITkIFCcYGpoLLSxkpgB4fXq5KZnaNM/r++Y2M1ACQCE5BxTNNU+EDc/KXKUTZWA7v4Tj/T2m75+CNFW1ttrAYAgQnIMNHGBpmho6t4G4bcFUz4zkfFJ02Xs8QnSTIjETV/8F6SrwAwmAhMQIYJ1dVZ267ycjmOzmVBfjFcLpWcdpq13/TOX2ysBgCBCcgw8RO+uR2X30rjbsu1bfosYW4bgKFFYAIyiGmaiRO+RxKY8pn3+BNUMKbK2j/ypzfsKwbIcwQmIINE6utlBuPmL1UyfymfGYahYed92do/su4tXpUC2ITABGSQUG2Nte0aMUKOAo+N1SATlJ5xVueaTM3NOvQ2SwwAdiAwARkktG+ftV0weoyNlSBTOIuK5Jt9hrW//8WXbKwGyF8EJiBDxEIhhQ90PiHnGV3VS2vkk7K423L+TZvVtGmzjdUA+YnABGSItl27pFhMkmS43XKNGGFzRcgU3gkT5T3hRGu/ZvUzNlYD5CcCE5AhWrdvt7bdo0bLcPCfJzqVX3yJtV2//l0F99X00hpAuvEbGcgQbXGBiflLOFbxjC+ooGqstd/w0gv/f3t3Hh9Vee8P/HNmTyYz2RNCgICRhMUACTvqT1kk4rXllnItFG29glYELV7FIqJYgYq1ra2gglvZFRcsQqnKIkrYEQQ0BJAtIYSQfbbMfn5/JDkkQDJJJsmZZD7v12teOc9yznyfM5Pw5SzPkTEaouDDhIkoADiLi+EsKpLKms5MmKguQRAQNe4eqWzav6/OrPBE1LqYMBEFANORw9Ky0mCEymCUMRoKVIbBQ6GtmZvL40HxZ5/KGxBREGHCRBQATIevJkzarl1ljIRanSAgJCYKarUSOp26Sa8QvQ7dfj1Z2pTl0AF483NlHAxR8FDJHQBRsPNUVsKanS2VNV26yRgNtRVLTg48Hm+T19NGR0KX0An2gqpH6BSs/xCdn5wNQRBaOkQiqoUJE5HMbD8eh+jxAAAErRbq2FiZI6K2Yr5wEaIoNmkdg0GLyEEDUbDp3wAAa3Y2LEcOw5AxsDVCJKJqPCVHJDPL0e+lZW1iF04nEEREUQSa8Qrpkgh1rTspiz5cC2/NMwiJqFXwLzORjESPB9ZjR6WypitPx5FvgiDAMGQoUJ1cu0tLUbJpo8xREXVsTJiIZFR5+hS8VmtVQamEpjMfh0KNowqPQOSIEVK5bOuXcFzMkzEioo6NCRORjMwH90vLoT16QKFWyxgNtTeRt99+9Zo3jweX338Xotstb1BEHRQTJiKZiB4PLN99J5XD+vaVMRpqdwQB+oR4JE2bJlU5ci+g4sstTZ6uoOZFRPXjXXJEMrHlnIDHYgYACCoV9KmpsF4u8rEWUV1KnRbGjAxpLq8rG/8FTXQUdE2cLT40JbU1wiPqMJgwEcnEfPCAtGzo1w9KnU7GaKg90/bqC8WpU/BaLIDXi4JPPkHUf/0cglLpc11BEGBI6uKzH1Gw4yk5IhmIbjcsh6+ejgsfNkzGaKi9E1QqGIffKpU95eWwfn+4UVMUNHUeKKJgxYSJSAbW7B/gtVXdHSeo1TCmZ8gcEbV3mk4JCEntLZVt2T/CVXRFxoiIOhYmTEQyMO3ZLS3r+/WHMiRExmioowhLz4DSYKgqiCJMe7J41xxRC2HCRNTGPBYLrN8fkcq1T6UQ+UNQq2EccbtU9phMsBw90sAaRNRYTJiI2pj54AHpf/1KgxH6W9Jkjog6EnVcHEL6XJ2iojL7R7iu8NQckb+YMBG1MdOeLGnZMGw4BBVvVqWWFdY/HUqjUSrz1ByR/5gwEbUhx6V82M+dlcrhI26TMRrqqASVCsYRtwGCAADwmE2wfH9Y5qiI2jcmTERtyJS1S1rWdu0GbdeuMkZDHZk6Ng6hvftI5coT2XBeKZQxIqL2jQkTURvxOp2o2H01YTLednsDvYn8p7/m1Jx5726IHo+MERG1X0yYiNqI5buD8Fqr517SaHh3HLU66dRcNY/JBNuJbBkjImq/mDARtZHynV9Ly4ahw6AMDZUxGgoW6tg4hKT0ksrWY0fhqU7ciajxmDARtQFHXh7sZ36SyhF3jJIxGgo2+gHpELTaqoLHDcuhAw2vQETXYcJE1AbKd26XlrXde0DXvbt8wVDQUWi1CMsYJJUduRfguJQvY0RE7Q8TJqJW5rFYYNq7RypH3DlSxmgoWOmSb4YqNlYqWw7s5wXgRE3AhImolVXs+gai0wkAUIYZYBg6TOaIKBgJggDDkGF15mayZf8oc1RE7QenGCbyk06nrrdNdLtR8fXV03HRY8Yg1KC/rp9arYRSyf+/UOtSR0UjJKUXKk+eAABYjx+FLjlZ5qiI2gcmTEQtwHbq5A3rzT/+CFdpaVVBoUBoj+437BsSE9WK0RFdpR8wAPYL5yDa7YDHA8vh7xDZt7fcYREFPCZMRC3EfOEiRFGUyqIoouybb6SytnsP2ErKgZLyOusJCgUTJmozCo0WYQMyYN5XdV2d49xZ2C9eRGhKqsyREQW2gD4H4Ha7sXDhQgwZMgSDBg3C3Llz4XA4mtXXn3an04l58+Zh9OjRSE9PR2ZmJlavXt26g6d2RxRFoNbLVXgZ7uJiqT20V+867TWv2kkWUVvQJd8MVeTVJL3oyy8her0yRkQU+AI6YVq2bBn279+PTZs24auvvsKZM2fw6quvNquvP+1utxsxMTF4//338d133+Hvf/873nrrLWzZsqV1dwC1a7Yff5CW1Z0SoI6OkTEaoqsEhQJhg4dIZUd+Psr37pUxIqLAF9AJ0yeffIJHH30U8fHxiIqKwsyZM7FhwwZ4bnArrK++/rSHhoZi1qxZSEpKgkKhQO/evTFq1CgcPsynf9ONucvK4My/KJVD+94iYzRE19PEd4K2W5JUvvzhB/DWcwSfiAL4GiaTyYSCggL06nV1Sv++ffvCarUiPz8f3bp1a3TfiIgIv9prvxcAuFwuHDp0CFOnTm2NoQOoumsqNtbgs19j+nRkgTJ+r04F0aCtOs0GoPDACalNEx2N6JQeEKpv576OQgGVWglRrYCh1jZ8MRi0LbKdloqnrWO5bvwyx9PWsRgMWr+3o7t9BHI/yAO8XrjKyuDYtR3dJv+qWfG0tUD53ZdLMI9frrEH7BEma/Wzjoy1nrRtMBjqtDW2r7/t11qwYAH0ej3Gjx/fnKFRB+c2W2A5XesxKOn960+WiGSkDjciYkA/qZy/4V9wFBU3sAZR8ArYI0x6fdVcNWazGbHVs9OazeY6bY3t6297bS+//DKOHDmClStXQqPRtNRwr+NyeVBebqu3vSbDLioyt1oMgSyQxq/TqWG3u2E2OwBRhPnQ90D1BbQKvR5ifJeqtvooFAh1eeByeaVtNKTmyMp122zidloqnlbbRj3bqXf8MsXT1tuoPf6WGJMqpS+UJ0/DY7XC63Ti5DsrkPDw75q1rbYQSL/7cgjm8Tdm7BERoVCrla3y/gF7hMloNCIhIQE5OTlSXXZ2NvR6PRITE5vU19/2GosWLcKePXuwcuVKREXxNnC6ntfhgP301XmWQnv3haAI2F8zIig0GkSPuvowaPP+vais9aBoIqoS0H/JJ06ciOXLl6OwsBClpaVYunQpJkyYAKXy+uzRV19/2xcuXIi9e/cyWaIGVZ46CdHtBgAIGg10N/eUOSIi3wz9+0OXdPUC8KL16zjNANE1AvaUHAA8+uijKC8vx7333guv14vMzEw8/fTTAIAXXngBAPDSSy/57Otve35+PlavXg2NRoPRo0dL6wwcOBDvvvtuq+8Hah9EjxuVOdlSOSS1FxTq+h+bQhQoBIUCne9/AGcXLQQA2M+ehfnAPhiHjZA5MqLAEdAJk0qlwrx58zBv3rzr2moSpcb09bc9MTERJ0/e+NEXRDXsZ87Aa7dXFRQKhKbycRPUfoT17o2wgYNg+e4QAKD4048Rlj4QCm0T7kYk6sAC+pQcUXsher2wZV+dqDLk5p5QhITIGBFR08VMvA+Cqur/0e6yMpR+wcl5iWowYSJqAdZTp+AxmaRySO++MkZD1Dya2DhE3JUplcu+/A9cpSUyRkQUOJgwEflJFEWU7d4tlbXdkqCqNacXUXsSdc+9UFZ/f0WnE1c+WMvnHRKBCROR32ynTsGRny+VQ/umyRgNkX+UISGImTBRKluPHIblu4MyRkQUGJgwEfnpyubN0rI6vhPUMXzILrVvxltvR0ivqzctXFm7Bh6LRcaIiOTHhInID45L+TAfufoQZj5klzoCQRAQ/5v/hVD9NAOP2YTCNSt5ao6CGhMmIj+UffmFtKyMiICmc2IDvYnaD01cHGL+e4JUthw6CNOub2WMiEheTJiImslVVgbTvj1SObRvGh+ySx1KxJixCEntJZWvfLi2zvV6RMGECRNRM5Vv+wrweAAAKqMRuh43yRwRUcsSFAokPPw7KMOqHnoqOp249ObrvJ6JghITJqJm8NhsqPjma6kcMWwYH7JLHZIqIhKdpj4slV2Fhbj05hJ4XS4ZoyJqe/wLT9QMFd/slB6DogwNhTE9XeaIiFqPPq0fomtdz1R56iQK338HYvURVqJgwISJqIm8LhfKtn0llaPH3MXnbVGHF/VfP4NxxK1S2XzwAAqWvwnR7ZYxKqK2w4SJqInM+/fCU1EOABBUKkSPHStzREStr2aqgdpTZ1gOf4f8f7wGj9ksY2REbYMJE1ETiF4vyr74j1Q2jrgN6ogIGSMiajuCSoXOM5+Avl9/qc524kdcWDAflWd+kjEyotbHhImoCazHjsJ5uaCqIAiIHHu3vAERtTGFWoPOjz0Ow+AhUp27tBR5ixehcM0q3kFHHZZK7gCI2pPSL7ZIy2HpGdB06iRjNETyEFQqdHpkOrTde6D4048BrxcQRVTs3AHzgX2IHjUKMWMzoY6KavZ72O28C48CCxMmokaqPH0a9p9OS+XIu++RMRoieQmCgKjMcQi5KRmXV74P1+XLAACvzYaizZtR9O9/I6R7d4T17Qt9z55QGQyN3nZoSmprhU3UbEyYiBqp9MurR5dCUlIRclOyjNEQtRBBQEhMFNRqZbNW16X1RfjiV1D8xX9wZeNGeCsrqxpEEZXnzqHy3DkUAVBFRkLTORGaxC5Qx8ZBUF7/foIgwJDUxY/BELUeJkxEjeAsuATr90ekcmTmOBmjIWp5lpwceDzeZq8flpKCqBfno2jHDpRk7YHXWvdaJndZGdxlZbD9+AMElQrqTgnQJiZCk5AIZfXRJz7alwIZEyaiRiit9ZBdTefO0Kf1kzEaotZhvnARoti8tEVQKBCXkYaoESOAuM5wXSmE49w5OPLz4LVa6/QV3W44L+bBeTEPAKCKikZIz57Q9uBRWwpcTJiIfHCXl8Fc6yG7kZnj+BgU6pBEUQSamTDVTrQEQYAmLh6auHiEiUPhMZngvJRf9Sq8LD2DsYa7tATm/SWwHD4Mz/Bh0HROBFScDJYCCxMmIh/Ktn4lzWasjIiAcehwmSMiaj8EQYAqPByq8HCE9u5TdXTpSiGc+VUJlMdUIfUVXU6UffstTIcOIfoXExF+x538zwkFDCZMRA3wmM0o37lDKkfelQlBxV8bouYSVCpoOydC2zkRQNW1TZU/nYb9zGmI1Q/09dhsuLJ2FSp270LCtN9x+g4KCEzdiRpQtvVLiA4HAEARFoaIO0bKHBFRx6KKjIRh8BBET5gI/YD0Os9ldJw/hwsLXoRp/14ZIySqwoSJqB4eqxXlO7ZJ5ci7MqHQ6WSMiKjjUmi00PcbgG6PPYaIESOketFhx+V3lqNo/QcQvc2/i4/IXzy3QFSPsm1fwWu3AwAUoaGIGDVG5oiIOjhBgKFHEqKHDUXx4CG4+M7b8NhsAKqO9nrKSxE9+0kotVrodOpGbZIzhlNLYcJEdAMemw3l27dK5cgxY6EMCZExIqLgYcnJgTrciC7TpqHgo4/grJ5F3HTwII7/YS66/WYKXKLviTY5Yzi1JCZMRDdQvmMbvNX/s1WEhCBi9F0yR0QUXGrmhDKOHAPTtzvhzL8IALCeO49zb7+HsDvHQKG+8VEmzhhOrYHXMBFdw2uvRNnWL6VyxKgxUOr1MkZEFHxq5oRSqFQIv3MUdLUeRWQvuIyK7Vshul1V80Zd82ru5JtEDWHCRHSN8q+/lmYmFrRaRN6VKXNERMFNUChgGH4rdMk9pTrXlUKYdn3LC8GpzTBhIqrFY7PVechuxMjRUIaFyRgREQE1SdMIGFJTpDpHXi7MB/bxiBK1CSZMRLWUfbEFXkvVQ0MFrQ6RY++WOSIiqiEIAmLv/H8ITeom1dlPn4L12PcyRkXBggkTUTV3eRnKtn0llaMy74bKaJQxIiK6lqBUIn7sGKhiYqU627GjsJ3MkTEqCgZMmIiqlXy+EaLTCQBQGoyIHMtrl4gCkUKtRsSo0VCGh0t1loP74cjLlTEq6uiYMBGh6lqIil3fSOXon/0cCh3nXSIKVAqtDhGjx0IRGlpVIYqo2PUNXMVF8gZGHRYTJgpaOp0aOp0aWq0KxR+urbolGYCmUwLixt4ltft6qdVKKJX8VSJqa0q9HhGj7oJQMx+Tx4PyHdvhMZvlDYw6JE5cSUHNduokzMePw3rypFQXPWok7GfPNHobITFRrREaETWCKjIS4XeMQvmOrYDXC9FhR/n2r2BM7i53aNTBMGGioOax21H0xdVJKjVdu8Gj0sJ0Pq9R6wsKBRMmIplpEhJgGH4rzLt3AQA8JhMK1q+Hvk9fAIK8wVGHwfMIFNRKtm6Ft7LqEShQKGAYOPiGMwfX9+L8L0SBIeSmZOj7p0tle14ecpcugejxyBgVdSRMmChomY8fh+nIEams7zcASoNBxoiIyB+haf2gu/nqbOCmw4dRuPJ9zgZOLYIJEwUlj82Gi++9K5VVUVEI7XuLjBERkb8EQYBh6HBoul6d2NK0ZzeurFvDo8HkNyZMFHREUcSV1SvgKi6uqhAEGIbfCkHBXwei9k5QKBB++x3QJSVJdRU7d+DK2tVMmsgv/BeCgo5p17cwHzwglfX9BkAdFS1jRETUkgSVCp0nTULozTdLdRU7d6Bwxfu8pomajQkTBRV77gVc+XCtVA5JSkJoWj8ZIyKi1qDQatHjmT9Ad9NNUp1p9y5ceuN1eB0OGSOj9ooJEwUNd3kZLi35e63HnxgQP2ECT8URdVDK0FAkznoaISmpUp312FHkvfInuEqKZYyM2iP+S0FBwetwIH/p63CXlVVVKBTo9tgMqHhXHFGHVpU0PQV9eoZU58i9gAsLXoT1h2MyRkbtDRMm6vC8LicuLX0djvPnpLq4Sb+GIS1NxqiIqK0oNBp0fnQGIkbfJdV5LRbk//1vKFy9Al67XcboqL1gwkQdmuh2o+CtN2A78aNUFz5yNCJGjZExKiJqa4JSibjJUxD/v9MgqK4+5KLim50499wcVOzO4nxN1CAmTNRheWw25P/jb7AeOyrVGYYMQ9zkKTJGRURyCr/1NnSbNx/arl2lOk9FOQr/+S4uvPh8VeLkdssYIQUqJkzUIblKS5D355dhO5Et1YUNHIROUx/mRd5EQU7bpSu6PTcfUT8bX+dok/NSPgr/+S7OPD0LhWtWwXYiG16XU8ZIKZDw4bvU4ViPH0PBe2/Da7FIdYahw9Hpf6dCUCpljIyI2oQgICQmCmp1Q7/vanT51X2IGzUSBR9+gIr9+6UWr8WCip07ULFzBwS1GiE9ekDduQs0nRKgioyA0mCEQqOFoFFDodZA0KgBhQKCoKj6qaj1U6mEIPABwB0BEybqMLz2ShRv+BTlO7bVqY+8+x7ETJjII0tEQcaSkwOPx/d1SbGZmQjPyED5vn0wHztWZ3JL0eWC7dQp4NSpZsUgqFRQ6vVQ6vUQQkKhMoZDFRMDdUwM1LGxUMfEQRMXV+dIFwUmfkLU7oleL8yHDqD444/gLiuV6gWNBnFTfoPwW2+TMToikpP5wsVGPxJFlzYAmtQ+cORegOPCebgKL/t9PZPodsNdUQF3RUX9nRQKqGNjoemUUPVKSJCWlWFhfr0/tRwmTNTu6HRqAIDX7Yb9++9w5fONsOfm1umjTUxE0szHoat1Yee11GollEoedSLqyERRBJrwDDmFWo2Q5JsRknwzRFGEISYCltOnYT59Fh6LGR6bDaLDAdHjhuj2AN4WeNSK1wtXYSFchYWwHv2+TpPSYJCSqNAuXaBMTkJIYiK0oUa/j5rb7S6/1g82TJioXRFFEZUXzuPSV1+g/PD3cJvNdTsolYi67TZE3norvJU22E6drHdbITFRrRwtEbVnglIJ/U09oI6MBKLjb5h4iaIIeDxXE7Pqlyh6Aa8I0e1GSFQ41NHRsJeZ4C4vg6u4CK6i4qqfJcVAA9MZeMxmVJrNqDx9ChUACmrFpo6Ohjo6Gprqn+rISKijoqpO//m4biq01uzn1DhMmCigeR0OOC/lw5F/EZWnT8N2Ihvu0pIb9tUmdYd+QAZU4eEwXyy4YZ8agkLBhImI/CYIAqBSod70RBAQ0q0rQlNSobnBER3R7Yar6AqclwvgLCio+lm97K2srPd9RY8HzitX4LxyBdZr31KlgtJghNJohNJgkJZV4RFQhoTAkNSl2eMNZkyYqM3UnEqrzet2w11eDldZGVwlJXCVlsBZXAJXSQns+RfhLCxs+HC6QgFtUneE9ukLdVR0VV0jDr839poGIiK/+LxjT42QsCSgR1KdWlEU4TaZ4Lh0qepVcAnOywWovHABrrLyBt9SdLvhLiutc02nFI5Wi4r4eIQm3wxlXDw0CZ2hSegMVVQU7+bzIaATJrfbjcWLF+Pzzz+H1+vF2LFjMX/+fGi12ib3be12qku60LG8DO7ycngqygGLGZW5F+Axm+E2m+G2WOC12Zq1/ZCuXRDarSuEhG5QhIS0cPRERC2rsXfsXUuhVCCka5eqV0wURIsJ1vMXUJ5fBI+pAp6KCrhNJnjMJnjMZohOR4PbEx0O2HNzr7vuU9Dqqi42T0iANqFz9XJnqGPjOB1LtYBOmJYtW4b9+/dj06ZNUKvVmD59Ol599VXMmzevyX1bu70jE0URotsFr90Or8UCj9UKj8UCj9UCb/Vy3eSoAh6L2feGG0uphCoiEqrIKGg6d0bnu0ZCpRRQmX8JZhOfAUVE7UNT7ti7Vu3LCBRqNdRRUVBHXX9ZgdfhgMdslhIoj9kEt9kET0UFRGf9k3CKDjsc58/Bcf4c6vz1Viqhia86EqWOjoEyPByqiIiq03sGAxQ7yedlAAARpElEQVS6ECh0Oih0ug6fWAV0wvTJJ59g9uzZiI+PBwDMnDkTv//97/Hss89Cec0H46tva7cHsvJvd8J69PuquUW83qrnJXm9VRcmer2A6IXoFavrvBBdbnidTohOJ7yuqp9NucukOQSNBkq9Hgp9WPVPPZQGI1SRkVCGGaS7QQSFAurwcIgWEyAIVa/mvF+t9QRBQHNH1xLbafI2avpfM/Z2PaambKee8csWT1tvo3r9QBpTS22nUdtoxOcfqGNqMQ387atJXtSxsXXqRVGEaLfDY6qASinA63ajMi8fzsuX4C4rq/+9PB44L12C89Il32FpNFCEhEChrU6eFAoISmWdZemnoICgEKDpnIjo8f8NhVrTpF0gB0EM0Is5TCYTBg8ejC1btiA5ORkAUFpaiuHDh2Pr1q3o1q1bo/tGRES0anvtWAKNx+FAZd5F2d5fUCohqJTVvzQqACIEhRKCsvqXRqmEoFA06Y+KoFTWmVjOn9gCZTuBFEtLbSeQYgm07QRSLIG2nUCKpaW2E0ix1FDWupRB9HrhdTrhdbrgdVX/dDqr5qBqgxRBGxsDdXh4q7+PvwL2CJPVWnXdv9FolOoMBkOdtsb2VavVrdoeyJRaLcJuTpY7DCIiClCCQgGlTgelTid3KAEtYGft0+v1AABzrXl2apZr2hrbt7XbiYiIqGML2ITJaDQiISEBOTk5Ul12djb0ej0SExOb1Le124mIiKhjC9iECQAmTpyI5cuXo7CwEKWlpVi6dCkmTJhww4usffVt7XYiIiLquAL2GiYAePTRR1FeXo57770XXq8XmZmZePrppwEAL7zwAgDgpZde8tm3LdqJiIio4wrYu+SIiIiIAkVAn5IjIiIiCgRMmIiIiIh8YMJERERE5AMTJiIiIiIfmDARERER+cCEiYiIiMgHJkxEREREPjBhIiIiIvKBCRMRERGRD0yYiIiIiHxgwkRERETkAxMmIiIiIh+YMBERERH5wISJiIiIyAcmTEREREQ+MGEKQC+88ALGjRuH3r17Y8mSJde1p6amon///khPT0d6ejpGjRpVp/3s2bOYMmUK+vfvj9GjR+Pzzz9vUrvcfI3f3/EF+vhr6+ifdVO53W4sXLgQQ4YMwaBBgzB37lw4HA65w2oRc+bMwS233CJ91unp6fj222+ldl9jb2/7ZsuWLZg8efINv9f+jrU97IuGxt/RvwtOpxPz5s3D6NGjkZ6ejszMTKxevVpqD9jPX6SAs2bNGjErK0t88MEHxddff/269pSUFPHYsWM3XNflcoljx44V//rXv4p2u13MysoS+/fvL/X31R4IGhq/v+NrD+OvraN/1k21ZMkS8d577xUvX74slpSUiPfdd5+4YMECucNqEX/4wx/EP/7xj/W2+xp7e9s3WVlZ4ubNm8UVK1aII0eOrNPm71jbw75oaPwd/btgtVrF1157TTx//rzo8XjE7Oxscfjw4eK///1vURQD9/NnwhTApk+f3uSEac+ePWJGRobocDikuieffFJ88cUXG9UeSG40fn/H157GL4rB81k31h133CFu3rxZKn/77bdienq66Ha7ZYyqZfj6R9LX2Nvrvtm6det1CYO/Y21P++JG4w/G78Jzzz0nJTWB+vnzlFw7NX36dAwbNgz3338/9u/fL9WfPHkSycnJ0Gg0Ul2fPn1w8uTJRrUHOn/H1x7HH6yf9bVMJhMKCgrQq1cvqa5v376wWq3Iz8+XMbKWs2nTJgwZMgTjxo3DW2+9BbfbDcD32DvSvvF3rB1lXwTTd8HlcuHQoUNITU0N6M9f5dfa1CRPPvkktmzZUm/7qlWrMHToUJ/bWblyJTIyMuDxeLBhwwY8/PDD+PTTT9GzZ09YrVYYDIY6/Y1GI6xWKwD4bG9NLTF+f8cn5/hra+y+aK+fdWuoidtoNEp1NeNrr2Oq7YEHHsDs2bMRGRmJH3/8EU899RQcDgdmzZrlc+xqtbrB9vbE37F2hH0RbN+FBQsWQK/XY/z48SgpKQEQmJ8/E6Y2tGDBAjz//PP1tl/7j1t9hg0bJi1PmTIF27dvx7Zt29CzZ0/o9XpYLJY6/U0mE/R6PQD4bG9NLTF+f8cn5/hra+y+aK+fdWuoidtsNiM2NlZart3WnvXt21daTktLw+OPP44lS5Zg1qxZPsfekfaNv2PtCPsimL4LL7/8Mo4cOYKVK1dCo9EE9OfPU3JtKCwsDFFRUfW+ajLjphIEAaIoAqi6q+qnn36C0+mU2k+cOIGUlJRGtbemlhi/v+OTc/y1NXdftJfPujUYjUYkJCQgJydHqsvOzoZer0diYqKMkbUOhUIhfda+xt6R9o2/Y+1I+6JGR/0uLFq0CHv27MHKlSsRFRUFILA/fyZMAcjpdMLhcMDr9cLtdsPhcEjnr0+dOoXjx4/D5XLB6XTi448/xsGDB6XbUgcPHoyYmBi88cYbcDqd2Lt3L3bs2IFf/vKXjWoPBA2N39/xtYfx1wiGz7qpJk6ciOXLl6OwsBClpaVYunQpJkyYAKVSKXdoftuyZQvMZjNEUUROTg6WLl2Ku+++W2r3Nfb2tm88Hg8cDgdcLhdEUYTD4ZCSe3/H2h72RUPjD4bvwsKFC7F37946yVKNgP38/bpknFrF/fffL6akpNR51dwttnfvXnHcuHFi//79xcGDB4uTJk0Sd+/eXWf9n376SZw8ebKYlpYmjhw5Uty4cWOT2uXW0PhF0f/xBfr4awTDZ91ULpdLXLBggTho0CAxIyNDfPbZZ8XKykq5w2oRU6ZMEQcNGiQOGDBAvOuuu8QlS5aITqdTavc19va2bz799NPrfs9r7hbzd6ztYV80NP6O/l24ePGimJKSIt5yyy3igAEDpNfUqVNFUQzcz18QxerjfERERER0QzwlR0REROQDEyYiIiIiH5gwEREREfnAhImIiIjIByZMRERERD4wYSIiIiLygQkTERERkQ9MmIiIiIh8YMJERERE5AMTJiIiIiIfmDARUdB44oknMGfOHL+3k5qaiq+//hoAcPHiRaSmpuLUqVN+b5eIApdK7gCIqH2aM2cOPvvsMwCASqVCfHw87r77bvz+97+HVqtt0fex2Wx4/fXXW2yb9dmwYQOeffZZqRwaGoqePXviiSeewG233SbVZ2VlITw8vFVjKSwsxBtvvIFdu3ahqKgIcXFxSEtLw7Rp05CWltaq711bW+5/okDGhImImm3kyJFYsGABPB4PfvrpJ8ydOxeCIGD27Nlyh9ZsERER2Lx5MwDAYrFg3bp1eOyxx7B9+3bExsYCgPSzteTm5mLSpEno2rUr5s+fj5tuuglWqxXbt2/HK6+8gjVr1rTq+xPR9XhKjoiaTaPRIDY2Fp06dcJtt92Ge+65B3v27JHavV4vli1bhlGjRqF///74xS9+gZ07d0rt+/fvR2pqKvbu3Yvx48djwIABePDBB1FYWAgAWLJkCT777DN8+eWXSE1NRWpqKvbv3w8AKCgowBNPPIGBAwdi6NCheOKJJ6T1AMDtdmPhwoUYNGgQhg4d2qQjJLGxsYiNjUWPHj0wa9YsOBwOnDlzRmqvfUruWi6XC//3f/+Hn//85yguLgYAfPTRR8jMzERaWhruuecefPrppw2+/x//+EfExcVh3bp1uPPOO9GtWzf07t0bM2fOxJtvvin127dvHyZMmIBbbrkFt99+O5YuXQqv11tvnFartc4+9Gf/EwUbJkxE1CLy8vKwa9cuqFRXD1wvX74cmzZtwoIFC7B582ZMmjQJM2fORHZ2dp11lyxZgvnz5+PDDz9EcXExXnnlFQDAQw89hHHjxmHkyJHIyspCVlYW0tPT4XK5MHXqVEREROCDDz7AmjVrIIoipk+fLiUM7733HjZt2oTFixdj7dq1yM3NRVZWVpPG5Ha7sWHDBoSGhiIlJcVnf7vdjhkzZiA/Px+rV69GTEwMPv/8cyxduhSzZ8/Gli1bMHPmTCxatAjbtm274TbKysqwe/duTJ06FUql8rp2o9EIALh8+TIeeeQRZGRkYOPGjZg7dy5WrFiBVatWNWmMQNP3P1Ew4ik5Imq2bdu2IT09HR6PBw6HA4Ig4G9/+xsAwOl0Yvny5Vi1ahX69esHAPjVr36Fffv24aOPPsKLL74obefJJ59ERkYGAOCBBx6Qjgbp9XrodDp4vd46p8E2btwIhUKBl156SapbvHgxBg8ejB9++AH9+vXD6tWrMX36dIwZMwYAsGjRItxxxx0+x1ReXi4lBXa7HVqtFq+++iqioqIaXM9isWDatGlQqVT45z//idDQUABVycizzz4rxdG1a1dkZ2dj/fr1Ul1tubm5EEURycnJDb7funXr0LVrVzz33HMQBAHJycm4ePEi3nvvPTz44IM+x1lbU/c/UTBiwkREzTZixAg8//zzqKysxIoVKyAIAu655x4AwIULF1BZWYnf/va3ddZxuVwYOnRonbraR29iY2NRUlLS4Pvm5OTg7Nmz1x3t8Hg8yM3NRY8ePVBUVCQlagCg1WrRu3dvn2MKDw/Hxx9/DACorKzE3r178cwzz2DFihXo379/vevNmjULSUlJePvtt6HRaAAANpsNubm5mDNnDubOnSv1dblcSExM9BlLQ86cOYP09HQIgiDVZWRk4C9/+QssFgvCwsIava2m7n+iYMSEiYiaLTQ0FElJSQCAP/3pTxg/fjw+/vhj/M///A9sNhsA4J133rnu6IROp6tTrn0aTxAEiKLY4PvabDb069dPOnVUW3R0tM/1GyIIgjQmAOjVqxeysrKwatUq/PWvf613vTvvvBObNm3C8ePHMXDgQClOAHj55ZfRt2/fOv1rj7m2bt26QRAEnDlzBn369Gn2OGrGUntfuN3uG/Zr6v4nCka8homIWoRCocCjjz6Kf/zjH7Db7UhOToZarcbly5eRlJRU5xUfH9/o7arVang8njp1ffr0wfnz5xEdHX3dtsPCwmAwGBAbG4tjx45J6zgcDpw4caJZY1MqlXA6nQ32uf/++/H444/jkUcewdGjRwEAMTExiI2NRV5e3nVx1neEKTIyEiNGjMB777133bgBwGQyAQCSk5Nx5MiROsnN4cOHER8fLx1dioqKki48B6qOzDXVjfY/UTBiwkRELSYzMxMqlQpr165FWFgYHnzwQSxatAj/+te/kJubix9++AErVqzAf/7zn0ZvMzExETk5OTh37hxKS0vhcrnws5/9DAaDATNnzsShQ4eQl5eHvXv3Yv78+VJCMWXKFCxbtgzbt2/HmTNn8Pzzz/tMemoUFRWhqKgIeXl5WL9+PbKysjBy5Eif6z300EP43e9+h2nTpuGHH34AAMyYMQPLli3DmjVrcO7cOeTk5GD9+vVYt25dvdt54YUXUFhYiClTpmDnzp3Iy8tDTk4O3nrrLTz22GMAgF//+tfIy8vDokWLcPbsWXzxxRdYvnw5HnroIWk7Q4YMwZo1a5CTk4PDhw/jtddea9T4a7vR/icKRjwlR0QtRqVS4f7778e7776LyZMn46mnnkJ0dDTeeust5Ofnw2g0Ii0tDTNmzGj0Nu+77z4cOHAAEyZMgM1mw6pVqzB06FCsWbMGf/nLXzBjxgzYbDYkJCTg1ltvlSbNfPjhh1FcXIxnnnkGKpUKkyZNqjP5ZH3Ky8ulfjqdTrqwesKECY2K95FHHoHL5cJDDz2ElStXYvLkyQgJCcH777+PxYsXQ6/Xo1evXpg2bVq92+jevTs2bNiAN998E/Pnz0dJSQliY2PRv39/aWLNTp064e2338af//xnfPjhh4iMjMRvf/tb/OY3v5G2M2fOHMyZM0ea02nOnDl1EqrGqG//EwUbQeTJaiIiIqIG8ZQcERERkQ9MmIiIiIh8YMJERERE5AMTJiIiIiIfmDARERER+cCEiYiIiMgHJkxEREREPjBhIiIiIvKBCRMRERGRD0yYiIiIiHxgwkRERETkAxMmIiIiIh+YMBERERH5wISJiIiIyAcmTEREREQ+MGEiIiIi8oEJExEREZEP/x9X1i1nShrAjAAAAABJRU5ErkJggg=="/>
          <p:cNvSpPr/>
          <p:nvPr/>
        </p:nvSpPr>
        <p:spPr>
          <a:xfrm>
            <a:off x="155575" y="-2944370"/>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8ECADC08-1DCC-0D5E-4AB1-39EBC9079F23}"/>
              </a:ext>
            </a:extLst>
          </p:cNvPr>
          <p:cNvPicPr>
            <a:picLocks noChangeAspect="1"/>
          </p:cNvPicPr>
          <p:nvPr/>
        </p:nvPicPr>
        <p:blipFill>
          <a:blip r:embed="rId3"/>
          <a:stretch>
            <a:fillRect/>
          </a:stretch>
        </p:blipFill>
        <p:spPr>
          <a:xfrm>
            <a:off x="766954" y="1483370"/>
            <a:ext cx="7026877" cy="3456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70884" y="19573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Contents</a:t>
            </a:r>
            <a:endParaRPr sz="2400">
              <a:solidFill>
                <a:srgbClr val="FF0000"/>
              </a:solidFill>
              <a:latin typeface="Times New Roman"/>
              <a:ea typeface="Times New Roman"/>
              <a:cs typeface="Times New Roman"/>
              <a:sym typeface="Times New Roman"/>
            </a:endParaRPr>
          </a:p>
        </p:txBody>
      </p:sp>
      <p:sp>
        <p:nvSpPr>
          <p:cNvPr id="62" name="Google Shape;62;p2"/>
          <p:cNvSpPr txBox="1">
            <a:spLocks noGrp="1"/>
          </p:cNvSpPr>
          <p:nvPr>
            <p:ph type="body" idx="1"/>
          </p:nvPr>
        </p:nvSpPr>
        <p:spPr>
          <a:xfrm>
            <a:off x="0" y="1135380"/>
            <a:ext cx="3368040" cy="343349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Introduction</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Problem Statement</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Points for discussion</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Data Summary</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Exploratory Data Analysis</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Modeling Overview</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Feature Importance</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Conclusion</a:t>
            </a:r>
            <a:endParaRPr sz="16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7C91D80-22B0-5E1B-CD61-109E9F38E7BE}"/>
              </a:ext>
            </a:extLst>
          </p:cNvPr>
          <p:cNvPicPr>
            <a:picLocks noChangeAspect="1"/>
          </p:cNvPicPr>
          <p:nvPr/>
        </p:nvPicPr>
        <p:blipFill>
          <a:blip r:embed="rId3"/>
          <a:stretch>
            <a:fillRect/>
          </a:stretch>
        </p:blipFill>
        <p:spPr>
          <a:xfrm>
            <a:off x="3178658" y="1300400"/>
            <a:ext cx="5724526" cy="36354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4"/>
          <p:cNvSpPr txBox="1">
            <a:spLocks noGrp="1"/>
          </p:cNvSpPr>
          <p:nvPr>
            <p:ph type="title"/>
          </p:nvPr>
        </p:nvSpPr>
        <p:spPr>
          <a:xfrm>
            <a:off x="63795" y="232374"/>
            <a:ext cx="8832300" cy="572700"/>
          </a:xfrm>
          <a:prstGeom prst="rect">
            <a:avLst/>
          </a:prstGeom>
          <a:noFill/>
          <a:ln>
            <a:noFill/>
          </a:ln>
        </p:spPr>
        <p:txBody>
          <a:bodyPr spcFirstLastPara="1" wrap="square" lIns="91425" tIns="91425" rIns="91425" bIns="91425" anchor="t" anchorCtr="0">
            <a:noAutofit/>
          </a:bodyPr>
          <a:lstStyle/>
          <a:p>
            <a:pPr algn="l"/>
            <a:r>
              <a:rPr lang="en-IN" i="0" dirty="0">
                <a:solidFill>
                  <a:schemeClr val="tx2">
                    <a:lumMod val="50000"/>
                  </a:schemeClr>
                </a:solidFill>
                <a:effectLst/>
                <a:latin typeface="Times New Roman" panose="02020603050405020304" pitchFamily="18" charset="0"/>
                <a:cs typeface="Times New Roman" panose="02020603050405020304" pitchFamily="18" charset="0"/>
              </a:rPr>
              <a:t>Model-1 </a:t>
            </a:r>
            <a:r>
              <a:rPr lang="en-IN" i="0" dirty="0" err="1">
                <a:solidFill>
                  <a:schemeClr val="tx2">
                    <a:lumMod val="50000"/>
                  </a:schemeClr>
                </a:solidFill>
                <a:effectLst/>
                <a:latin typeface="Times New Roman" panose="02020603050405020304" pitchFamily="18" charset="0"/>
                <a:cs typeface="Times New Roman" panose="02020603050405020304" pitchFamily="18" charset="0"/>
              </a:rPr>
              <a:t>ExtraTreeRegressor</a:t>
            </a:r>
            <a:endParaRPr lang="en-IN" i="0" dirty="0">
              <a:solidFill>
                <a:schemeClr val="tx2">
                  <a:lumMod val="50000"/>
                </a:schemeClr>
              </a:solidFill>
              <a:effectLst/>
              <a:latin typeface="Times New Roman" panose="02020603050405020304" pitchFamily="18" charset="0"/>
              <a:cs typeface="Times New Roman" panose="02020603050405020304" pitchFamily="18" charset="0"/>
            </a:endParaRPr>
          </a:p>
        </p:txBody>
      </p:sp>
      <p:sp>
        <p:nvSpPr>
          <p:cNvPr id="256" name="Google Shape;256;p24"/>
          <p:cNvSpPr txBox="1">
            <a:spLocks noGrp="1"/>
          </p:cNvSpPr>
          <p:nvPr>
            <p:ph type="body" idx="1"/>
          </p:nvPr>
        </p:nvSpPr>
        <p:spPr>
          <a:xfrm>
            <a:off x="311700" y="1017725"/>
            <a:ext cx="8725144" cy="256129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12121"/>
              </a:buClr>
              <a:buSzPts val="1200"/>
              <a:buFont typeface="Arial"/>
              <a:buChar char="•"/>
            </a:pPr>
            <a:r>
              <a:rPr lang="en-US" sz="1200" b="0" i="0" dirty="0" err="1">
                <a:solidFill>
                  <a:srgbClr val="212121"/>
                </a:solidFill>
                <a:latin typeface="Times New Roman"/>
                <a:ea typeface="Times New Roman"/>
                <a:cs typeface="Times New Roman"/>
                <a:sym typeface="Times New Roman"/>
              </a:rPr>
              <a:t>Extratree</a:t>
            </a:r>
            <a:r>
              <a:rPr lang="en-US" sz="1200" b="0" i="0" dirty="0">
                <a:solidFill>
                  <a:srgbClr val="212121"/>
                </a:solidFill>
                <a:latin typeface="Times New Roman"/>
                <a:ea typeface="Times New Roman"/>
                <a:cs typeface="Times New Roman"/>
                <a:sym typeface="Times New Roman"/>
              </a:rPr>
              <a:t> improves the R</a:t>
            </a:r>
            <a:r>
              <a:rPr lang="en-US" sz="1200" dirty="0">
                <a:solidFill>
                  <a:srgbClr val="212121"/>
                </a:solidFill>
                <a:latin typeface="Times New Roman"/>
                <a:ea typeface="Times New Roman"/>
                <a:cs typeface="Times New Roman"/>
                <a:sym typeface="Times New Roman"/>
              </a:rPr>
              <a:t>MSE</a:t>
            </a:r>
            <a:r>
              <a:rPr lang="en-US" sz="1200" b="0" i="0" dirty="0">
                <a:solidFill>
                  <a:srgbClr val="212121"/>
                </a:solidFill>
                <a:latin typeface="Times New Roman"/>
                <a:ea typeface="Times New Roman"/>
                <a:cs typeface="Times New Roman"/>
                <a:sym typeface="Times New Roman"/>
              </a:rPr>
              <a:t> significantly on the Test set. its evident from the below plot the Predicted and actual values are much closer compared to other Models.</a:t>
            </a:r>
            <a:endParaRPr dirty="0"/>
          </a:p>
          <a:p>
            <a:pPr marL="457200" lvl="0" indent="-26670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R-score of </a:t>
            </a:r>
            <a:r>
              <a:rPr lang="en-US" sz="1200" b="1" i="0" dirty="0">
                <a:solidFill>
                  <a:srgbClr val="212121"/>
                </a:solidFill>
                <a:latin typeface="Times New Roman"/>
                <a:ea typeface="Times New Roman"/>
                <a:cs typeface="Times New Roman"/>
                <a:sym typeface="Times New Roman"/>
              </a:rPr>
              <a:t>0.878 </a:t>
            </a:r>
            <a:r>
              <a:rPr lang="en-US" sz="1200" b="0" i="0" dirty="0">
                <a:solidFill>
                  <a:srgbClr val="212121"/>
                </a:solidFill>
                <a:latin typeface="Times New Roman"/>
                <a:ea typeface="Times New Roman"/>
                <a:cs typeface="Times New Roman"/>
                <a:sym typeface="Times New Roman"/>
              </a:rPr>
              <a:t>and RMSE : </a:t>
            </a:r>
            <a:r>
              <a:rPr lang="en-US" sz="1200" b="1" i="0" dirty="0">
                <a:solidFill>
                  <a:srgbClr val="212121"/>
                </a:solidFill>
                <a:latin typeface="Times New Roman"/>
                <a:ea typeface="Times New Roman"/>
                <a:cs typeface="Times New Roman"/>
                <a:sym typeface="Times New Roman"/>
              </a:rPr>
              <a:t>218.95</a:t>
            </a:r>
            <a:endParaRPr dirty="0"/>
          </a:p>
          <a:p>
            <a:pPr marL="457200" lvl="0" indent="-26670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Residual values are reduced remarkably for the </a:t>
            </a:r>
            <a:r>
              <a:rPr lang="en-US" sz="1200" b="0" i="0" dirty="0" err="1">
                <a:solidFill>
                  <a:srgbClr val="212121"/>
                </a:solidFill>
                <a:latin typeface="Times New Roman"/>
                <a:ea typeface="Times New Roman"/>
                <a:cs typeface="Times New Roman"/>
                <a:sym typeface="Times New Roman"/>
              </a:rPr>
              <a:t>Extratree</a:t>
            </a:r>
            <a:r>
              <a:rPr lang="en-US" sz="1200" b="0" i="0" dirty="0">
                <a:solidFill>
                  <a:srgbClr val="212121"/>
                </a:solidFill>
                <a:latin typeface="Times New Roman"/>
                <a:ea typeface="Times New Roman"/>
                <a:cs typeface="Times New Roman"/>
                <a:sym typeface="Times New Roman"/>
              </a:rPr>
              <a:t>. </a:t>
            </a:r>
            <a:r>
              <a:rPr lang="en-US" sz="1200" dirty="0">
                <a:solidFill>
                  <a:srgbClr val="212121"/>
                </a:solidFill>
                <a:latin typeface="Times New Roman"/>
                <a:ea typeface="Times New Roman"/>
                <a:cs typeface="Times New Roman"/>
                <a:sym typeface="Times New Roman"/>
              </a:rPr>
              <a:t>T</a:t>
            </a:r>
            <a:r>
              <a:rPr lang="en-US" sz="1200" b="0" i="0" dirty="0">
                <a:solidFill>
                  <a:srgbClr val="212121"/>
                </a:solidFill>
                <a:latin typeface="Times New Roman"/>
                <a:ea typeface="Times New Roman"/>
                <a:cs typeface="Times New Roman"/>
                <a:sym typeface="Times New Roman"/>
              </a:rPr>
              <a:t>he KDE plot is much leaner and most of the Residual values are closer to zero.</a:t>
            </a:r>
            <a:endParaRPr dirty="0"/>
          </a:p>
          <a:p>
            <a:pPr marL="457200" lvl="0" indent="-266700" algn="l" rtl="0">
              <a:lnSpc>
                <a:spcPct val="115000"/>
              </a:lnSpc>
              <a:spcBef>
                <a:spcPts val="0"/>
              </a:spcBef>
              <a:spcAft>
                <a:spcPts val="0"/>
              </a:spcAft>
              <a:buClr>
                <a:schemeClr val="dk2"/>
              </a:buClr>
              <a:buSzPts val="1200"/>
              <a:buFont typeface="Arial"/>
              <a:buNone/>
            </a:pPr>
            <a:endParaRPr sz="1200" b="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p:txBody>
      </p:sp>
      <p:pic>
        <p:nvPicPr>
          <p:cNvPr id="8194" name="Picture 2">
            <a:extLst>
              <a:ext uri="{FF2B5EF4-FFF2-40B4-BE49-F238E27FC236}">
                <a16:creationId xmlns:a16="http://schemas.microsoft.com/office/drawing/2014/main" id="{9A893861-BDD1-58B3-9255-92A554132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7" y="2947316"/>
            <a:ext cx="3529013" cy="19335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1B58F2A-0E87-0338-2E8A-CDA1B9A78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0556" y="2947315"/>
            <a:ext cx="4057651" cy="193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1000"/>
                                        <p:tgtEl>
                                          <p:spTgt spid="8196"/>
                                        </p:tgtEl>
                                      </p:cBhvr>
                                    </p:animEffect>
                                    <p:anim calcmode="lin" valueType="num">
                                      <p:cBhvr>
                                        <p:cTn id="8" dur="1000" fill="hold"/>
                                        <p:tgtEl>
                                          <p:spTgt spid="8196"/>
                                        </p:tgtEl>
                                        <p:attrNameLst>
                                          <p:attrName>ppt_x</p:attrName>
                                        </p:attrNameLst>
                                      </p:cBhvr>
                                      <p:tavLst>
                                        <p:tav tm="0">
                                          <p:val>
                                            <p:strVal val="#ppt_x"/>
                                          </p:val>
                                        </p:tav>
                                        <p:tav tm="100000">
                                          <p:val>
                                            <p:strVal val="#ppt_x"/>
                                          </p:val>
                                        </p:tav>
                                      </p:tavLst>
                                    </p:anim>
                                    <p:anim calcmode="lin" valueType="num">
                                      <p:cBhvr>
                                        <p:cTn id="9" dur="1000" fill="hold"/>
                                        <p:tgtEl>
                                          <p:spTgt spid="8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56790" y="259676"/>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FF0000"/>
                </a:solidFill>
                <a:latin typeface="Times New Roman"/>
                <a:ea typeface="Times New Roman"/>
                <a:cs typeface="Times New Roman"/>
                <a:sym typeface="Times New Roman"/>
              </a:rPr>
              <a:t>Hyperparameter Tuning of </a:t>
            </a:r>
            <a:r>
              <a:rPr lang="en-IN" i="0" dirty="0" err="1">
                <a:solidFill>
                  <a:schemeClr val="tx2">
                    <a:lumMod val="50000"/>
                  </a:schemeClr>
                </a:solidFill>
                <a:effectLst/>
                <a:latin typeface="Times New Roman" panose="02020603050405020304" pitchFamily="18" charset="0"/>
                <a:cs typeface="Times New Roman" panose="02020603050405020304" pitchFamily="18" charset="0"/>
              </a:rPr>
              <a:t>ExtraTreeRegressor</a:t>
            </a:r>
            <a:endParaRPr dirty="0"/>
          </a:p>
        </p:txBody>
      </p:sp>
      <p:sp>
        <p:nvSpPr>
          <p:cNvPr id="247" name="Google Shape;247;p23"/>
          <p:cNvSpPr txBox="1">
            <a:spLocks noGrp="1"/>
          </p:cNvSpPr>
          <p:nvPr>
            <p:ph type="body" idx="1"/>
          </p:nvPr>
        </p:nvSpPr>
        <p:spPr>
          <a:xfrm>
            <a:off x="311699" y="1024869"/>
            <a:ext cx="8182219" cy="1432581"/>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For </a:t>
            </a:r>
            <a:r>
              <a:rPr lang="en-US" sz="1200" b="0" i="0" dirty="0">
                <a:solidFill>
                  <a:srgbClr val="212121"/>
                </a:solidFill>
                <a:latin typeface="Times New Roman"/>
                <a:ea typeface="Times New Roman"/>
                <a:cs typeface="Times New Roman"/>
                <a:sym typeface="Times New Roman"/>
              </a:rPr>
              <a:t>Hyperparameter tunning  we used random search cv method to find best hyper-</a:t>
            </a:r>
            <a:r>
              <a:rPr lang="en-US" sz="1200" b="0" i="0" dirty="0" err="1">
                <a:solidFill>
                  <a:srgbClr val="212121"/>
                </a:solidFill>
                <a:latin typeface="Times New Roman"/>
                <a:ea typeface="Times New Roman"/>
                <a:cs typeface="Times New Roman"/>
                <a:sym typeface="Times New Roman"/>
              </a:rPr>
              <a:t>paramters</a:t>
            </a:r>
            <a:r>
              <a:rPr lang="en-US" sz="1200" b="0" i="0" dirty="0">
                <a:solidFill>
                  <a:srgbClr val="212121"/>
                </a:solidFill>
                <a:latin typeface="Times New Roman"/>
                <a:ea typeface="Times New Roman"/>
                <a:cs typeface="Times New Roman"/>
                <a:sym typeface="Times New Roman"/>
              </a:rPr>
              <a:t> for our model.</a:t>
            </a:r>
            <a:endParaRPr lang="en-US" sz="1200" b="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R2 Score after Hyperparameter tunning increased by 0.76% only</a:t>
            </a: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R-Score </a:t>
            </a:r>
            <a:r>
              <a:rPr lang="en-US" sz="1200" b="1" i="0" dirty="0">
                <a:solidFill>
                  <a:srgbClr val="212121"/>
                </a:solidFill>
                <a:latin typeface="Times New Roman"/>
                <a:ea typeface="Times New Roman"/>
                <a:cs typeface="Times New Roman"/>
                <a:sym typeface="Times New Roman"/>
              </a:rPr>
              <a:t>.885 </a:t>
            </a:r>
            <a:r>
              <a:rPr lang="en-US" sz="1200" b="0" i="0" dirty="0">
                <a:solidFill>
                  <a:srgbClr val="212121"/>
                </a:solidFill>
                <a:latin typeface="Times New Roman"/>
                <a:ea typeface="Times New Roman"/>
                <a:cs typeface="Times New Roman"/>
                <a:sym typeface="Times New Roman"/>
              </a:rPr>
              <a:t>and RMSE : </a:t>
            </a:r>
            <a:r>
              <a:rPr lang="en-US" sz="1200" b="1" i="0" dirty="0">
                <a:solidFill>
                  <a:srgbClr val="212121"/>
                </a:solidFill>
                <a:latin typeface="Times New Roman"/>
                <a:ea typeface="Times New Roman"/>
                <a:cs typeface="Times New Roman"/>
                <a:sym typeface="Times New Roman"/>
              </a:rPr>
              <a:t>212.78 .</a:t>
            </a:r>
            <a:endParaRPr dirty="0"/>
          </a:p>
          <a:p>
            <a:pPr marL="171450" lvl="0" indent="-95250" algn="l" rtl="0">
              <a:lnSpc>
                <a:spcPct val="115000"/>
              </a:lnSpc>
              <a:spcBef>
                <a:spcPts val="0"/>
              </a:spcBef>
              <a:spcAft>
                <a:spcPts val="0"/>
              </a:spcAft>
              <a:buClr>
                <a:schemeClr val="dk2"/>
              </a:buClr>
              <a:buSzPts val="1200"/>
              <a:buFont typeface="Arial"/>
              <a:buNone/>
            </a:pPr>
            <a:endParaRPr sz="1200" b="1"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b="1" i="0" dirty="0">
              <a:solidFill>
                <a:srgbClr val="212121"/>
              </a:solidFill>
              <a:latin typeface="Times New Roman"/>
              <a:ea typeface="Times New Roman"/>
              <a:cs typeface="Times New Roman"/>
              <a:sym typeface="Times New Roman"/>
            </a:endParaRPr>
          </a:p>
        </p:txBody>
      </p:sp>
      <p:sp>
        <p:nvSpPr>
          <p:cNvPr id="249" name="Google Shape;249;p23"/>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3BB7AD96-D9F5-D2B6-B519-EC37DF4340DE}"/>
              </a:ext>
            </a:extLst>
          </p:cNvPr>
          <p:cNvPicPr>
            <a:picLocks noChangeAspect="1"/>
          </p:cNvPicPr>
          <p:nvPr/>
        </p:nvPicPr>
        <p:blipFill>
          <a:blip r:embed="rId3"/>
          <a:stretch>
            <a:fillRect/>
          </a:stretch>
        </p:blipFill>
        <p:spPr>
          <a:xfrm>
            <a:off x="2897262" y="1729124"/>
            <a:ext cx="5039443" cy="2623127"/>
          </a:xfrm>
          <a:prstGeom prst="rect">
            <a:avLst/>
          </a:prstGeom>
        </p:spPr>
      </p:pic>
      <p:pic>
        <p:nvPicPr>
          <p:cNvPr id="5" name="Picture 4">
            <a:extLst>
              <a:ext uri="{FF2B5EF4-FFF2-40B4-BE49-F238E27FC236}">
                <a16:creationId xmlns:a16="http://schemas.microsoft.com/office/drawing/2014/main" id="{8717B8B6-74D7-16EB-296C-ABFBFDF52D45}"/>
              </a:ext>
            </a:extLst>
          </p:cNvPr>
          <p:cNvPicPr>
            <a:picLocks noChangeAspect="1"/>
          </p:cNvPicPr>
          <p:nvPr/>
        </p:nvPicPr>
        <p:blipFill>
          <a:blip r:embed="rId4"/>
          <a:stretch>
            <a:fillRect/>
          </a:stretch>
        </p:blipFill>
        <p:spPr>
          <a:xfrm>
            <a:off x="626024" y="4472882"/>
            <a:ext cx="7310681" cy="6706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127591" y="2323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a:solidFill>
                  <a:srgbClr val="FF0000"/>
                </a:solidFill>
                <a:latin typeface="Times New Roman"/>
                <a:ea typeface="Times New Roman"/>
                <a:cs typeface="Times New Roman"/>
                <a:sym typeface="Times New Roman"/>
              </a:rPr>
              <a:t>Feature Importance</a:t>
            </a:r>
            <a:endParaRPr/>
          </a:p>
        </p:txBody>
      </p:sp>
      <p:sp>
        <p:nvSpPr>
          <p:cNvPr id="280" name="Google Shape;280;p27"/>
          <p:cNvSpPr txBox="1">
            <a:spLocks noGrp="1"/>
          </p:cNvSpPr>
          <p:nvPr>
            <p:ph type="body" idx="1"/>
          </p:nvPr>
        </p:nvSpPr>
        <p:spPr>
          <a:xfrm>
            <a:off x="311700" y="3864769"/>
            <a:ext cx="8032199" cy="104635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The adjacent Graph shows the importance of the features on our Rented bike count.</a:t>
            </a: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Temperature </a:t>
            </a:r>
            <a:r>
              <a:rPr lang="en-US" sz="1400" dirty="0">
                <a:solidFill>
                  <a:schemeClr val="accent2"/>
                </a:solidFill>
                <a:latin typeface="Times New Roman"/>
                <a:ea typeface="Times New Roman"/>
                <a:cs typeface="Times New Roman"/>
                <a:sym typeface="Times New Roman"/>
              </a:rPr>
              <a:t>and </a:t>
            </a:r>
            <a:r>
              <a:rPr lang="en-US" sz="1400" b="1" dirty="0">
                <a:solidFill>
                  <a:schemeClr val="accent2"/>
                </a:solidFill>
                <a:latin typeface="Times New Roman"/>
                <a:ea typeface="Times New Roman"/>
                <a:cs typeface="Times New Roman"/>
                <a:sym typeface="Times New Roman"/>
              </a:rPr>
              <a:t>Hour </a:t>
            </a:r>
            <a:r>
              <a:rPr lang="en-US" sz="1400" dirty="0">
                <a:solidFill>
                  <a:schemeClr val="accent2"/>
                </a:solidFill>
                <a:latin typeface="Times New Roman"/>
                <a:ea typeface="Times New Roman"/>
                <a:cs typeface="Times New Roman"/>
                <a:sym typeface="Times New Roman"/>
              </a:rPr>
              <a:t>of the day is a major factors </a:t>
            </a:r>
            <a:r>
              <a:rPr lang="en-US" sz="1400" b="1" dirty="0">
                <a:solidFill>
                  <a:schemeClr val="accent2"/>
                </a:solidFill>
                <a:latin typeface="Times New Roman"/>
                <a:ea typeface="Times New Roman"/>
                <a:cs typeface="Times New Roman"/>
                <a:sym typeface="Times New Roman"/>
              </a:rPr>
              <a:t>driving </a:t>
            </a:r>
            <a:r>
              <a:rPr lang="en-US" sz="1400" dirty="0">
                <a:solidFill>
                  <a:schemeClr val="accent2"/>
                </a:solidFill>
                <a:latin typeface="Times New Roman"/>
                <a:ea typeface="Times New Roman"/>
                <a:cs typeface="Times New Roman"/>
                <a:sym typeface="Times New Roman"/>
              </a:rPr>
              <a:t>the </a:t>
            </a:r>
            <a:r>
              <a:rPr lang="en-US" sz="1400" b="1" dirty="0">
                <a:solidFill>
                  <a:schemeClr val="accent2"/>
                </a:solidFill>
                <a:latin typeface="Times New Roman"/>
                <a:ea typeface="Times New Roman"/>
                <a:cs typeface="Times New Roman"/>
                <a:sym typeface="Times New Roman"/>
              </a:rPr>
              <a:t>demand for bikes</a:t>
            </a:r>
            <a:r>
              <a:rPr lang="en-US" sz="1400" dirty="0">
                <a:solidFill>
                  <a:schemeClr val="accent2"/>
                </a:solidFill>
                <a:latin typeface="Times New Roman"/>
                <a:ea typeface="Times New Roman"/>
                <a:cs typeface="Times New Roman"/>
                <a:sym typeface="Times New Roman"/>
              </a:rPr>
              <a:t>.</a:t>
            </a: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Solar Radiation, Humidity, Rainfall</a:t>
            </a:r>
            <a:r>
              <a:rPr lang="en-US" sz="1400" dirty="0">
                <a:solidFill>
                  <a:schemeClr val="accent2"/>
                </a:solidFill>
                <a:latin typeface="Times New Roman"/>
                <a:ea typeface="Times New Roman"/>
                <a:cs typeface="Times New Roman"/>
                <a:sym typeface="Times New Roman"/>
              </a:rPr>
              <a:t>, where its working day or not are other variables driving the demand for bikes.</a:t>
            </a:r>
            <a:endParaRPr dirty="0"/>
          </a:p>
        </p:txBody>
      </p:sp>
      <p:pic>
        <p:nvPicPr>
          <p:cNvPr id="3" name="Picture 2">
            <a:extLst>
              <a:ext uri="{FF2B5EF4-FFF2-40B4-BE49-F238E27FC236}">
                <a16:creationId xmlns:a16="http://schemas.microsoft.com/office/drawing/2014/main" id="{E04C564B-98F2-7AFA-8593-F6D6382170ED}"/>
              </a:ext>
            </a:extLst>
          </p:cNvPr>
          <p:cNvPicPr>
            <a:picLocks noChangeAspect="1"/>
          </p:cNvPicPr>
          <p:nvPr/>
        </p:nvPicPr>
        <p:blipFill>
          <a:blip r:embed="rId3"/>
          <a:stretch>
            <a:fillRect/>
          </a:stretch>
        </p:blipFill>
        <p:spPr>
          <a:xfrm>
            <a:off x="542925" y="981694"/>
            <a:ext cx="7800975" cy="28187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95D-49DA-2929-C3BC-915833DB289D}"/>
              </a:ext>
            </a:extLst>
          </p:cNvPr>
          <p:cNvSpPr>
            <a:spLocks noGrp="1"/>
          </p:cNvSpPr>
          <p:nvPr>
            <p:ph type="title"/>
          </p:nvPr>
        </p:nvSpPr>
        <p:spPr/>
        <p:txBody>
          <a:bodyPr/>
          <a:lstStyle/>
          <a:p>
            <a:r>
              <a:rPr lang="en-US" i="0" dirty="0">
                <a:solidFill>
                  <a:schemeClr val="tx2">
                    <a:lumMod val="50000"/>
                  </a:schemeClr>
                </a:solidFill>
                <a:effectLst/>
                <a:latin typeface="Times New Roman" panose="02020603050405020304" pitchFamily="18" charset="0"/>
                <a:cs typeface="Times New Roman" panose="02020603050405020304" pitchFamily="18" charset="0"/>
              </a:rPr>
              <a:t>Model 2 - Light GBM</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4EC9BCA-41FA-A2E2-5B37-0671ACE28165}"/>
              </a:ext>
            </a:extLst>
          </p:cNvPr>
          <p:cNvSpPr>
            <a:spLocks noGrp="1"/>
          </p:cNvSpPr>
          <p:nvPr>
            <p:ph type="body" idx="1"/>
          </p:nvPr>
        </p:nvSpPr>
        <p:spPr>
          <a:xfrm>
            <a:off x="311700" y="1017725"/>
            <a:ext cx="8520600" cy="3416400"/>
          </a:xfrm>
        </p:spPr>
        <p:txBody>
          <a:bodyPr/>
          <a:lstStyle/>
          <a:p>
            <a:pPr marL="114300" indent="0">
              <a:buNone/>
            </a:pPr>
            <a:br>
              <a:rPr lang="en-US" sz="1200" b="1" i="0" dirty="0">
                <a:solidFill>
                  <a:schemeClr val="accent2"/>
                </a:solidFill>
                <a:effectLst/>
                <a:latin typeface="Times New Roman" panose="02020603050405020304" pitchFamily="18" charset="0"/>
                <a:cs typeface="Times New Roman" panose="02020603050405020304" pitchFamily="18" charset="0"/>
              </a:rPr>
            </a:br>
            <a:r>
              <a:rPr lang="en-US" sz="1200" b="0" i="0" dirty="0" err="1">
                <a:solidFill>
                  <a:schemeClr val="accent2"/>
                </a:solidFill>
                <a:effectLst/>
                <a:latin typeface="Times New Roman" panose="02020603050405020304" pitchFamily="18" charset="0"/>
                <a:cs typeface="Times New Roman" panose="02020603050405020304" pitchFamily="18" charset="0"/>
              </a:rPr>
              <a:t>LightGBM</a:t>
            </a:r>
            <a:r>
              <a:rPr lang="en-US" sz="1200" b="0" i="0" dirty="0">
                <a:solidFill>
                  <a:schemeClr val="accent2"/>
                </a:solidFill>
                <a:effectLst/>
                <a:latin typeface="Times New Roman" panose="02020603050405020304" pitchFamily="18" charset="0"/>
                <a:cs typeface="Times New Roman" panose="02020603050405020304" pitchFamily="18" charset="0"/>
              </a:rPr>
              <a:t> is a gradient boosting framework that uses tree based learning algorithms. It is designed to be distributed and efficient with the following advantages:</a:t>
            </a:r>
          </a:p>
          <a:p>
            <a:pPr marL="114300" indent="0">
              <a:buNone/>
            </a:pP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1. Faster training speed and higher efficiency.</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2. Lower memory usage.</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3. Better accuracy.</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4. Support of parallel, distributed, and GPU learning.</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5. Capable of handling large-scale data.</a:t>
            </a:r>
          </a:p>
          <a:p>
            <a:pPr marL="114300" lvl="0" indent="0" algn="l" rtl="0">
              <a:lnSpc>
                <a:spcPct val="115000"/>
              </a:lnSpc>
              <a:spcBef>
                <a:spcPts val="0"/>
              </a:spcBef>
              <a:spcAft>
                <a:spcPts val="0"/>
              </a:spcAft>
              <a:buClr>
                <a:srgbClr val="212121"/>
              </a:buClr>
              <a:buSzPts val="1200"/>
              <a:buNone/>
            </a:pPr>
            <a:endParaRPr lang="en-US" sz="1200" dirty="0">
              <a:solidFill>
                <a:schemeClr val="accent2"/>
              </a:solidFill>
              <a:latin typeface="Times New Roman" panose="02020603050405020304" pitchFamily="18" charset="0"/>
              <a:ea typeface="Times New Roman"/>
              <a:cs typeface="Times New Roman" panose="02020603050405020304" pitchFamily="18" charset="0"/>
            </a:endParaRPr>
          </a:p>
          <a:p>
            <a:pPr marL="114300" lvl="0" indent="0" algn="l" rtl="0">
              <a:lnSpc>
                <a:spcPct val="115000"/>
              </a:lnSpc>
              <a:spcBef>
                <a:spcPts val="0"/>
              </a:spcBef>
              <a:spcAft>
                <a:spcPts val="0"/>
              </a:spcAft>
              <a:buClr>
                <a:srgbClr val="212121"/>
              </a:buClr>
              <a:buSzPts val="1200"/>
              <a:buNone/>
            </a:pPr>
            <a:r>
              <a:rPr lang="en-US" sz="1200" b="0" i="0" dirty="0" err="1">
                <a:solidFill>
                  <a:schemeClr val="accent2"/>
                </a:solidFill>
                <a:effectLst/>
                <a:latin typeface="Times New Roman" panose="02020603050405020304" pitchFamily="18" charset="0"/>
                <a:cs typeface="Times New Roman" panose="02020603050405020304" pitchFamily="18" charset="0"/>
              </a:rPr>
              <a:t>LightGBM</a:t>
            </a:r>
            <a:r>
              <a:rPr lang="en-US" sz="1200" b="0" i="0" dirty="0">
                <a:solidFill>
                  <a:srgbClr val="212121"/>
                </a:solidFill>
                <a:latin typeface="Times New Roman"/>
                <a:ea typeface="Times New Roman"/>
                <a:cs typeface="Times New Roman"/>
                <a:sym typeface="Times New Roman"/>
              </a:rPr>
              <a:t> improves the R</a:t>
            </a:r>
            <a:r>
              <a:rPr lang="en-US" sz="1200" dirty="0">
                <a:solidFill>
                  <a:srgbClr val="212121"/>
                </a:solidFill>
                <a:latin typeface="Times New Roman"/>
                <a:ea typeface="Times New Roman"/>
                <a:cs typeface="Times New Roman"/>
                <a:sym typeface="Times New Roman"/>
              </a:rPr>
              <a:t>MSE</a:t>
            </a:r>
            <a:r>
              <a:rPr lang="en-US" sz="1200" b="0" i="0" dirty="0">
                <a:solidFill>
                  <a:srgbClr val="212121"/>
                </a:solidFill>
                <a:latin typeface="Times New Roman"/>
                <a:ea typeface="Times New Roman"/>
                <a:cs typeface="Times New Roman"/>
                <a:sym typeface="Times New Roman"/>
              </a:rPr>
              <a:t> significantly on the Test set. its evident from the below plot the Predicted and actual values are much closer compared to other Models.</a:t>
            </a:r>
          </a:p>
          <a:p>
            <a:pPr marL="114300" lvl="0" indent="0" algn="l" rtl="0">
              <a:lnSpc>
                <a:spcPct val="115000"/>
              </a:lnSpc>
              <a:spcBef>
                <a:spcPts val="0"/>
              </a:spcBef>
              <a:spcAft>
                <a:spcPts val="0"/>
              </a:spcAft>
              <a:buClr>
                <a:srgbClr val="212121"/>
              </a:buClr>
              <a:buSzPts val="1200"/>
              <a:buNone/>
            </a:pPr>
            <a:endParaRPr lang="en-US" sz="1200" dirty="0"/>
          </a:p>
          <a:p>
            <a:pPr marL="114300" lvl="0" indent="0" algn="l" rtl="0">
              <a:lnSpc>
                <a:spcPct val="115000"/>
              </a:lnSpc>
              <a:spcBef>
                <a:spcPts val="0"/>
              </a:spcBef>
              <a:spcAft>
                <a:spcPts val="0"/>
              </a:spcAft>
              <a:buClr>
                <a:srgbClr val="212121"/>
              </a:buClr>
              <a:buSzPts val="1200"/>
              <a:buNone/>
            </a:pPr>
            <a:r>
              <a:rPr lang="en-US" sz="1200" b="0" i="0" dirty="0">
                <a:solidFill>
                  <a:srgbClr val="212121"/>
                </a:solidFill>
                <a:latin typeface="Times New Roman"/>
                <a:ea typeface="Times New Roman"/>
                <a:cs typeface="Times New Roman"/>
                <a:sym typeface="Times New Roman"/>
              </a:rPr>
              <a:t>R-score of </a:t>
            </a:r>
            <a:r>
              <a:rPr lang="en-US" sz="1200" b="1" i="0" dirty="0">
                <a:solidFill>
                  <a:srgbClr val="212121"/>
                </a:solidFill>
                <a:latin typeface="Times New Roman"/>
                <a:ea typeface="Times New Roman"/>
                <a:cs typeface="Times New Roman"/>
                <a:sym typeface="Times New Roman"/>
              </a:rPr>
              <a:t>0.878 </a:t>
            </a:r>
            <a:r>
              <a:rPr lang="en-US" sz="1200" b="0" i="0" dirty="0">
                <a:solidFill>
                  <a:srgbClr val="212121"/>
                </a:solidFill>
                <a:latin typeface="Times New Roman"/>
                <a:ea typeface="Times New Roman"/>
                <a:cs typeface="Times New Roman"/>
                <a:sym typeface="Times New Roman"/>
              </a:rPr>
              <a:t>and RMSE : </a:t>
            </a:r>
            <a:r>
              <a:rPr lang="en-US" sz="1200" b="1" i="0" dirty="0">
                <a:solidFill>
                  <a:srgbClr val="212121"/>
                </a:solidFill>
                <a:latin typeface="Times New Roman"/>
                <a:ea typeface="Times New Roman"/>
                <a:cs typeface="Times New Roman"/>
                <a:sym typeface="Times New Roman"/>
              </a:rPr>
              <a:t>218.95</a:t>
            </a:r>
            <a:endParaRPr lang="en-US" sz="1200" dirty="0"/>
          </a:p>
          <a:p>
            <a:pPr marL="114300" indent="0">
              <a:buNone/>
            </a:pPr>
            <a:br>
              <a:rPr lang="en-US" sz="1200" b="0" i="0" dirty="0">
                <a:solidFill>
                  <a:schemeClr val="accent2"/>
                </a:solidFill>
                <a:effectLst/>
                <a:latin typeface="Times New Roman" panose="02020603050405020304" pitchFamily="18" charset="0"/>
                <a:cs typeface="Times New Roman" panose="02020603050405020304" pitchFamily="18" charset="0"/>
              </a:rPr>
            </a:br>
            <a:endParaRPr lang="en-IN" sz="1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81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DCD6-8BD1-6318-3929-7D265DC67F5F}"/>
              </a:ext>
            </a:extLst>
          </p:cNvPr>
          <p:cNvSpPr>
            <a:spLocks noGrp="1"/>
          </p:cNvSpPr>
          <p:nvPr>
            <p:ph type="title"/>
          </p:nvPr>
        </p:nvSpPr>
        <p:spPr/>
        <p:txBody>
          <a:bodyPr/>
          <a:lstStyle/>
          <a:p>
            <a:r>
              <a:rPr lang="en-US" dirty="0">
                <a:solidFill>
                  <a:srgbClr val="FF0000"/>
                </a:solidFill>
                <a:latin typeface="Times New Roman"/>
                <a:ea typeface="Times New Roman"/>
                <a:cs typeface="Times New Roman"/>
                <a:sym typeface="Times New Roman"/>
              </a:rPr>
              <a:t>Hyperparameter Tuning of </a:t>
            </a:r>
            <a:r>
              <a:rPr lang="en-US" dirty="0" err="1">
                <a:solidFill>
                  <a:srgbClr val="FF0000"/>
                </a:solidFill>
                <a:latin typeface="Times New Roman"/>
                <a:ea typeface="Times New Roman"/>
                <a:cs typeface="Times New Roman"/>
                <a:sym typeface="Times New Roman"/>
              </a:rPr>
              <a:t>LightGBM</a:t>
            </a:r>
            <a:endParaRPr lang="en-IN" dirty="0"/>
          </a:p>
        </p:txBody>
      </p:sp>
      <p:sp>
        <p:nvSpPr>
          <p:cNvPr id="3" name="Text Placeholder 2">
            <a:extLst>
              <a:ext uri="{FF2B5EF4-FFF2-40B4-BE49-F238E27FC236}">
                <a16:creationId xmlns:a16="http://schemas.microsoft.com/office/drawing/2014/main" id="{1C9B0666-C4D7-768F-221E-41AB26533814}"/>
              </a:ext>
            </a:extLst>
          </p:cNvPr>
          <p:cNvSpPr>
            <a:spLocks noGrp="1"/>
          </p:cNvSpPr>
          <p:nvPr>
            <p:ph type="body" idx="1"/>
          </p:nvPr>
        </p:nvSpPr>
        <p:spPr/>
        <p:txBody>
          <a:bodyPr/>
          <a:lstStyle/>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For </a:t>
            </a:r>
            <a:r>
              <a:rPr lang="en-US" sz="1200" b="0" i="0" dirty="0">
                <a:solidFill>
                  <a:srgbClr val="212121"/>
                </a:solidFill>
                <a:latin typeface="Times New Roman"/>
                <a:ea typeface="Times New Roman"/>
                <a:cs typeface="Times New Roman"/>
                <a:sym typeface="Times New Roman"/>
              </a:rPr>
              <a:t>Hyperparameter tunning  we used </a:t>
            </a:r>
            <a:r>
              <a:rPr lang="en-US" sz="1200" b="0" i="0" dirty="0" err="1">
                <a:solidFill>
                  <a:srgbClr val="212121"/>
                </a:solidFill>
                <a:latin typeface="Times New Roman"/>
                <a:ea typeface="Times New Roman"/>
                <a:cs typeface="Times New Roman"/>
                <a:sym typeface="Times New Roman"/>
              </a:rPr>
              <a:t>Optuna</a:t>
            </a:r>
            <a:r>
              <a:rPr lang="en-US" sz="1200" b="0" i="0" dirty="0">
                <a:solidFill>
                  <a:srgbClr val="212121"/>
                </a:solidFill>
                <a:latin typeface="Times New Roman"/>
                <a:ea typeface="Times New Roman"/>
                <a:cs typeface="Times New Roman"/>
                <a:sym typeface="Times New Roman"/>
              </a:rPr>
              <a:t> </a:t>
            </a:r>
          </a:p>
          <a:p>
            <a:pPr marL="0" lvl="0" indent="0" algn="l" rtl="0">
              <a:lnSpc>
                <a:spcPct val="115000"/>
              </a:lnSpc>
              <a:spcBef>
                <a:spcPts val="0"/>
              </a:spcBef>
              <a:spcAft>
                <a:spcPts val="0"/>
              </a:spcAft>
              <a:buClr>
                <a:srgbClr val="212121"/>
              </a:buClr>
              <a:buSzPts val="1200"/>
              <a:buNone/>
            </a:pPr>
            <a:r>
              <a:rPr lang="en-US" sz="1200" b="0" i="0" dirty="0">
                <a:solidFill>
                  <a:srgbClr val="212121"/>
                </a:solidFill>
                <a:latin typeface="Times New Roman"/>
                <a:ea typeface="Times New Roman"/>
                <a:cs typeface="Times New Roman"/>
                <a:sym typeface="Times New Roman"/>
              </a:rPr>
              <a:t>    Library to find best hyper-</a:t>
            </a:r>
            <a:r>
              <a:rPr lang="en-US" sz="1200" b="0" i="0" dirty="0" err="1">
                <a:solidFill>
                  <a:srgbClr val="212121"/>
                </a:solidFill>
                <a:latin typeface="Times New Roman"/>
                <a:ea typeface="Times New Roman"/>
                <a:cs typeface="Times New Roman"/>
                <a:sym typeface="Times New Roman"/>
              </a:rPr>
              <a:t>paramters</a:t>
            </a:r>
            <a:endParaRPr lang="en-US" sz="1200" b="0" i="0" dirty="0">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212121"/>
              </a:buClr>
              <a:buSzPts val="1200"/>
              <a:buNone/>
            </a:pPr>
            <a:r>
              <a:rPr lang="en-US" sz="1200" b="0" i="0" dirty="0">
                <a:solidFill>
                  <a:srgbClr val="212121"/>
                </a:solidFill>
                <a:latin typeface="Times New Roman"/>
                <a:ea typeface="Times New Roman"/>
                <a:cs typeface="Times New Roman"/>
                <a:sym typeface="Times New Roman"/>
              </a:rPr>
              <a:t>    for our model.</a:t>
            </a:r>
          </a:p>
          <a:p>
            <a:pPr marL="0" lvl="0" indent="0" algn="l" rtl="0">
              <a:lnSpc>
                <a:spcPct val="115000"/>
              </a:lnSpc>
              <a:spcBef>
                <a:spcPts val="0"/>
              </a:spcBef>
              <a:spcAft>
                <a:spcPts val="0"/>
              </a:spcAft>
              <a:buClr>
                <a:srgbClr val="212121"/>
              </a:buClr>
              <a:buSzPts val="1200"/>
              <a:buNone/>
            </a:pPr>
            <a:r>
              <a:rPr lang="en-US" sz="1200" dirty="0">
                <a:solidFill>
                  <a:srgbClr val="212121"/>
                </a:solidFill>
                <a:latin typeface="Times New Roman"/>
                <a:ea typeface="Times New Roman"/>
                <a:cs typeface="Times New Roman"/>
                <a:sym typeface="Times New Roman"/>
              </a:rPr>
              <a:t>    </a:t>
            </a:r>
            <a:r>
              <a:rPr lang="en-US" sz="1200" dirty="0" err="1">
                <a:solidFill>
                  <a:srgbClr val="212121"/>
                </a:solidFill>
                <a:latin typeface="Times New Roman"/>
                <a:ea typeface="Times New Roman"/>
                <a:cs typeface="Times New Roman"/>
                <a:sym typeface="Times New Roman"/>
              </a:rPr>
              <a:t>Optuna</a:t>
            </a:r>
            <a:r>
              <a:rPr lang="en-US" sz="1200" dirty="0">
                <a:solidFill>
                  <a:srgbClr val="212121"/>
                </a:solidFill>
                <a:latin typeface="Times New Roman"/>
                <a:ea typeface="Times New Roman"/>
                <a:cs typeface="Times New Roman"/>
                <a:sym typeface="Times New Roman"/>
              </a:rPr>
              <a:t> works on Bayesian search method.</a:t>
            </a:r>
            <a:endParaRPr lang="en-US" sz="1200" b="0" dirty="0">
              <a:solidFill>
                <a:srgbClr val="21212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2A57C201-E254-4C59-0E99-5ED1A823D635}"/>
              </a:ext>
            </a:extLst>
          </p:cNvPr>
          <p:cNvPicPr>
            <a:picLocks noChangeAspect="1"/>
          </p:cNvPicPr>
          <p:nvPr/>
        </p:nvPicPr>
        <p:blipFill>
          <a:blip r:embed="rId2"/>
          <a:stretch>
            <a:fillRect/>
          </a:stretch>
        </p:blipFill>
        <p:spPr>
          <a:xfrm>
            <a:off x="3734152" y="1152475"/>
            <a:ext cx="5098148" cy="2702523"/>
          </a:xfrm>
          <a:prstGeom prst="rect">
            <a:avLst/>
          </a:prstGeom>
        </p:spPr>
      </p:pic>
      <p:pic>
        <p:nvPicPr>
          <p:cNvPr id="7" name="Picture 6">
            <a:extLst>
              <a:ext uri="{FF2B5EF4-FFF2-40B4-BE49-F238E27FC236}">
                <a16:creationId xmlns:a16="http://schemas.microsoft.com/office/drawing/2014/main" id="{888721CE-FD08-05EC-3B58-611AFC825543}"/>
              </a:ext>
            </a:extLst>
          </p:cNvPr>
          <p:cNvPicPr>
            <a:picLocks noChangeAspect="1"/>
          </p:cNvPicPr>
          <p:nvPr/>
        </p:nvPicPr>
        <p:blipFill>
          <a:blip r:embed="rId3"/>
          <a:stretch>
            <a:fillRect/>
          </a:stretch>
        </p:blipFill>
        <p:spPr>
          <a:xfrm>
            <a:off x="83431" y="4110960"/>
            <a:ext cx="8977138" cy="693480"/>
          </a:xfrm>
          <a:prstGeom prst="rect">
            <a:avLst/>
          </a:prstGeom>
        </p:spPr>
      </p:pic>
    </p:spTree>
    <p:extLst>
      <p:ext uri="{BB962C8B-B14F-4D97-AF65-F5344CB8AC3E}">
        <p14:creationId xmlns:p14="http://schemas.microsoft.com/office/powerpoint/2010/main" val="122344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0" y="187786"/>
            <a:ext cx="8832300" cy="3071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a:solidFill>
                  <a:srgbClr val="FF0000"/>
                </a:solidFill>
                <a:latin typeface="Times New Roman"/>
                <a:ea typeface="Times New Roman"/>
                <a:cs typeface="Times New Roman"/>
                <a:sym typeface="Times New Roman"/>
              </a:rPr>
              <a:t>Conclusion</a:t>
            </a:r>
            <a:endParaRPr/>
          </a:p>
        </p:txBody>
      </p:sp>
      <p:sp>
        <p:nvSpPr>
          <p:cNvPr id="294" name="Google Shape;294;p29"/>
          <p:cNvSpPr txBox="1">
            <a:spLocks noGrp="1"/>
          </p:cNvSpPr>
          <p:nvPr>
            <p:ph type="body" idx="1"/>
          </p:nvPr>
        </p:nvSpPr>
        <p:spPr>
          <a:xfrm>
            <a:off x="311700" y="1041991"/>
            <a:ext cx="8520600" cy="386576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Most numbers of Bikes were rented in </a:t>
            </a:r>
            <a:r>
              <a:rPr lang="en-US" sz="1400" b="1" dirty="0">
                <a:solidFill>
                  <a:schemeClr val="accent2"/>
                </a:solidFill>
                <a:latin typeface="Times New Roman"/>
                <a:ea typeface="Times New Roman"/>
                <a:cs typeface="Times New Roman"/>
                <a:sym typeface="Times New Roman"/>
              </a:rPr>
              <a:t>Summer</a:t>
            </a:r>
            <a:r>
              <a:rPr lang="en-US" sz="1400" dirty="0">
                <a:solidFill>
                  <a:schemeClr val="accent2"/>
                </a:solidFill>
                <a:latin typeface="Times New Roman"/>
                <a:ea typeface="Times New Roman"/>
                <a:cs typeface="Times New Roman"/>
                <a:sym typeface="Times New Roman"/>
              </a:rPr>
              <a:t>, followed by </a:t>
            </a:r>
            <a:r>
              <a:rPr lang="en-US" sz="1400" b="1" dirty="0">
                <a:solidFill>
                  <a:schemeClr val="accent2"/>
                </a:solidFill>
                <a:latin typeface="Times New Roman"/>
                <a:ea typeface="Times New Roman"/>
                <a:cs typeface="Times New Roman"/>
                <a:sym typeface="Times New Roman"/>
              </a:rPr>
              <a:t>Autumn</a:t>
            </a:r>
            <a:r>
              <a:rPr lang="en-US" sz="1400" dirty="0">
                <a:solidFill>
                  <a:schemeClr val="accent2"/>
                </a:solidFill>
                <a:latin typeface="Times New Roman"/>
                <a:ea typeface="Times New Roman"/>
                <a:cs typeface="Times New Roman"/>
                <a:sym typeface="Times New Roman"/>
              </a:rPr>
              <a:t>, </a:t>
            </a:r>
            <a:r>
              <a:rPr lang="en-US" sz="1400" b="1" dirty="0">
                <a:solidFill>
                  <a:schemeClr val="accent2"/>
                </a:solidFill>
                <a:latin typeface="Times New Roman"/>
                <a:ea typeface="Times New Roman"/>
                <a:cs typeface="Times New Roman"/>
                <a:sym typeface="Times New Roman"/>
              </a:rPr>
              <a:t>Spring</a:t>
            </a:r>
            <a:r>
              <a:rPr lang="en-US" sz="1400" dirty="0">
                <a:solidFill>
                  <a:schemeClr val="accent2"/>
                </a:solidFill>
                <a:latin typeface="Times New Roman"/>
                <a:ea typeface="Times New Roman"/>
                <a:cs typeface="Times New Roman"/>
                <a:sym typeface="Times New Roman"/>
              </a:rPr>
              <a:t>, and </a:t>
            </a:r>
            <a:r>
              <a:rPr lang="en-US" sz="1400" b="1" dirty="0">
                <a:solidFill>
                  <a:schemeClr val="accent2"/>
                </a:solidFill>
                <a:latin typeface="Times New Roman"/>
                <a:ea typeface="Times New Roman"/>
                <a:cs typeface="Times New Roman"/>
                <a:sym typeface="Times New Roman"/>
              </a:rPr>
              <a:t>Winter</a:t>
            </a:r>
            <a:r>
              <a:rPr lang="en-US" sz="1400" dirty="0">
                <a:solidFill>
                  <a:schemeClr val="accent2"/>
                </a:solidFill>
                <a:latin typeface="Times New Roman"/>
                <a:ea typeface="Times New Roman"/>
                <a:cs typeface="Times New Roman"/>
                <a:sym typeface="Times New Roman"/>
              </a:rPr>
              <a:t>. </a:t>
            </a:r>
            <a:r>
              <a:rPr lang="en-US" sz="1400" b="1" dirty="0">
                <a:solidFill>
                  <a:schemeClr val="accent2"/>
                </a:solidFill>
                <a:latin typeface="Times New Roman"/>
                <a:ea typeface="Times New Roman"/>
                <a:cs typeface="Times New Roman"/>
                <a:sym typeface="Times New Roman"/>
              </a:rPr>
              <a:t>May-July </a:t>
            </a:r>
            <a:r>
              <a:rPr lang="en-US" sz="1400" dirty="0">
                <a:solidFill>
                  <a:schemeClr val="accent2"/>
                </a:solidFill>
                <a:latin typeface="Times New Roman"/>
                <a:ea typeface="Times New Roman"/>
                <a:cs typeface="Times New Roman"/>
                <a:sym typeface="Times New Roman"/>
              </a:rPr>
              <a:t>is the peak Bike renting Season, and </a:t>
            </a:r>
            <a:r>
              <a:rPr lang="en-US" sz="1400" b="1" dirty="0">
                <a:solidFill>
                  <a:schemeClr val="accent2"/>
                </a:solidFill>
                <a:latin typeface="Times New Roman"/>
                <a:ea typeface="Times New Roman"/>
                <a:cs typeface="Times New Roman"/>
                <a:sym typeface="Times New Roman"/>
              </a:rPr>
              <a:t>Dec-Feb </a:t>
            </a:r>
            <a:r>
              <a:rPr lang="en-US" sz="1400" dirty="0">
                <a:solidFill>
                  <a:schemeClr val="accent2"/>
                </a:solidFill>
                <a:latin typeface="Times New Roman"/>
                <a:ea typeface="Times New Roman"/>
                <a:cs typeface="Times New Roman"/>
                <a:sym typeface="Times New Roman"/>
              </a:rPr>
              <a:t>is the least preferred month for bike renting.</a:t>
            </a:r>
            <a:endParaRPr dirty="0"/>
          </a:p>
          <a:p>
            <a:pPr marL="114300" lvl="0" indent="0" algn="l" rtl="0">
              <a:lnSpc>
                <a:spcPct val="115000"/>
              </a:lnSpc>
              <a:spcBef>
                <a:spcPts val="0"/>
              </a:spcBef>
              <a:spcAft>
                <a:spcPts val="0"/>
              </a:spcAft>
              <a:buClr>
                <a:schemeClr val="dk2"/>
              </a:buClr>
              <a:buSzPts val="1400"/>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Majority </a:t>
            </a:r>
            <a:r>
              <a:rPr lang="en-US" sz="1400" dirty="0">
                <a:solidFill>
                  <a:schemeClr val="accent2"/>
                </a:solidFill>
                <a:latin typeface="Times New Roman"/>
                <a:ea typeface="Times New Roman"/>
                <a:cs typeface="Times New Roman"/>
                <a:sym typeface="Times New Roman"/>
              </a:rPr>
              <a:t>of the </a:t>
            </a:r>
            <a:r>
              <a:rPr lang="en-US" sz="1400" b="1" dirty="0">
                <a:solidFill>
                  <a:schemeClr val="accent2"/>
                </a:solidFill>
                <a:latin typeface="Times New Roman"/>
                <a:ea typeface="Times New Roman"/>
                <a:cs typeface="Times New Roman"/>
                <a:sym typeface="Times New Roman"/>
              </a:rPr>
              <a:t>client </a:t>
            </a:r>
            <a:r>
              <a:rPr lang="en-US" sz="1400" dirty="0">
                <a:solidFill>
                  <a:schemeClr val="accent2"/>
                </a:solidFill>
                <a:latin typeface="Times New Roman"/>
                <a:ea typeface="Times New Roman"/>
                <a:cs typeface="Times New Roman"/>
                <a:sym typeface="Times New Roman"/>
              </a:rPr>
              <a:t>in the bike rental sector belongs to the </a:t>
            </a:r>
            <a:r>
              <a:rPr lang="en-US" sz="1400" b="1" dirty="0">
                <a:solidFill>
                  <a:schemeClr val="accent2"/>
                </a:solidFill>
                <a:latin typeface="Times New Roman"/>
                <a:ea typeface="Times New Roman"/>
                <a:cs typeface="Times New Roman"/>
                <a:sym typeface="Times New Roman"/>
              </a:rPr>
              <a:t>Working class</a:t>
            </a:r>
            <a:r>
              <a:rPr lang="en-US" sz="1400" dirty="0">
                <a:solidFill>
                  <a:schemeClr val="accent2"/>
                </a:solidFill>
                <a:latin typeface="Times New Roman"/>
                <a:ea typeface="Times New Roman"/>
                <a:cs typeface="Times New Roman"/>
                <a:sym typeface="Times New Roman"/>
              </a:rPr>
              <a:t>. This is evident from EDA analysis where bike demand is more on weekdays, working days in Seoul.</a:t>
            </a:r>
            <a:endParaRPr dirty="0"/>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Temperature </a:t>
            </a:r>
            <a:r>
              <a:rPr lang="en-US" sz="1400" dirty="0">
                <a:solidFill>
                  <a:schemeClr val="accent2"/>
                </a:solidFill>
                <a:latin typeface="Times New Roman"/>
                <a:ea typeface="Times New Roman"/>
                <a:cs typeface="Times New Roman"/>
                <a:sym typeface="Times New Roman"/>
              </a:rPr>
              <a:t>of </a:t>
            </a:r>
            <a:r>
              <a:rPr lang="en-US" sz="1400" b="1" dirty="0">
                <a:solidFill>
                  <a:schemeClr val="accent2"/>
                </a:solidFill>
                <a:latin typeface="Times New Roman"/>
                <a:ea typeface="Times New Roman"/>
                <a:cs typeface="Times New Roman"/>
                <a:sym typeface="Times New Roman"/>
              </a:rPr>
              <a:t>20-30 Degrees</a:t>
            </a:r>
            <a:r>
              <a:rPr lang="en-US" sz="1400" dirty="0">
                <a:solidFill>
                  <a:schemeClr val="accent2"/>
                </a:solidFill>
                <a:latin typeface="Times New Roman"/>
                <a:ea typeface="Times New Roman"/>
                <a:cs typeface="Times New Roman"/>
                <a:sym typeface="Times New Roman"/>
              </a:rPr>
              <a:t>, </a:t>
            </a:r>
            <a:r>
              <a:rPr lang="en-US" sz="1400" b="1" dirty="0">
                <a:solidFill>
                  <a:schemeClr val="accent2"/>
                </a:solidFill>
                <a:latin typeface="Times New Roman"/>
                <a:ea typeface="Times New Roman"/>
                <a:cs typeface="Times New Roman"/>
                <a:sym typeface="Times New Roman"/>
              </a:rPr>
              <a:t>evening time 4 pm- 8 pm, Humidity </a:t>
            </a:r>
            <a:r>
              <a:rPr lang="en-US" sz="1400" dirty="0">
                <a:solidFill>
                  <a:schemeClr val="accent2"/>
                </a:solidFill>
                <a:latin typeface="Times New Roman"/>
                <a:ea typeface="Times New Roman"/>
                <a:cs typeface="Times New Roman"/>
                <a:sym typeface="Times New Roman"/>
              </a:rPr>
              <a:t>between </a:t>
            </a:r>
            <a:r>
              <a:rPr lang="en-US" sz="1400" b="1" dirty="0">
                <a:solidFill>
                  <a:schemeClr val="accent2"/>
                </a:solidFill>
                <a:latin typeface="Times New Roman"/>
                <a:ea typeface="Times New Roman"/>
                <a:cs typeface="Times New Roman"/>
                <a:sym typeface="Times New Roman"/>
              </a:rPr>
              <a:t>40%-60%  </a:t>
            </a:r>
            <a:r>
              <a:rPr lang="en-US" sz="1400" dirty="0">
                <a:solidFill>
                  <a:schemeClr val="accent2"/>
                </a:solidFill>
                <a:latin typeface="Times New Roman"/>
                <a:ea typeface="Times New Roman"/>
                <a:cs typeface="Times New Roman"/>
                <a:sym typeface="Times New Roman"/>
              </a:rPr>
              <a:t>are the most favorable parameters where the Bike demand is at its peak.</a:t>
            </a:r>
            <a:endParaRPr dirty="0"/>
          </a:p>
          <a:p>
            <a:pPr marL="457200" lvl="0" indent="-254000" algn="l" rtl="0">
              <a:lnSpc>
                <a:spcPct val="115000"/>
              </a:lnSpc>
              <a:spcBef>
                <a:spcPts val="0"/>
              </a:spcBef>
              <a:spcAft>
                <a:spcPts val="0"/>
              </a:spcAft>
              <a:buClr>
                <a:schemeClr val="dk2"/>
              </a:buClr>
              <a:buSzPts val="1400"/>
              <a:buFont typeface="Arial"/>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Temperature, Hour </a:t>
            </a:r>
            <a:r>
              <a:rPr lang="en-US" sz="1400" dirty="0">
                <a:solidFill>
                  <a:schemeClr val="accent2"/>
                </a:solidFill>
                <a:latin typeface="Times New Roman"/>
                <a:ea typeface="Times New Roman"/>
                <a:cs typeface="Times New Roman"/>
                <a:sym typeface="Times New Roman"/>
              </a:rPr>
              <a:t>of the day, </a:t>
            </a:r>
            <a:r>
              <a:rPr lang="en-US" sz="1400" b="1" dirty="0">
                <a:solidFill>
                  <a:schemeClr val="accent2"/>
                </a:solidFill>
                <a:latin typeface="Times New Roman"/>
                <a:ea typeface="Times New Roman"/>
                <a:cs typeface="Times New Roman"/>
                <a:sym typeface="Times New Roman"/>
              </a:rPr>
              <a:t>Solar radiation</a:t>
            </a:r>
            <a:r>
              <a:rPr lang="en-US" sz="1400" dirty="0">
                <a:solidFill>
                  <a:schemeClr val="accent2"/>
                </a:solidFill>
                <a:latin typeface="Times New Roman"/>
                <a:ea typeface="Times New Roman"/>
                <a:cs typeface="Times New Roman"/>
                <a:sym typeface="Times New Roman"/>
              </a:rPr>
              <a:t>, and </a:t>
            </a:r>
            <a:r>
              <a:rPr lang="en-US" sz="1400" b="1" dirty="0">
                <a:solidFill>
                  <a:schemeClr val="accent2"/>
                </a:solidFill>
                <a:latin typeface="Times New Roman"/>
                <a:ea typeface="Times New Roman"/>
                <a:cs typeface="Times New Roman"/>
                <a:sym typeface="Times New Roman"/>
              </a:rPr>
              <a:t>Humidity </a:t>
            </a:r>
            <a:r>
              <a:rPr lang="en-US" sz="1400" dirty="0">
                <a:solidFill>
                  <a:schemeClr val="accent2"/>
                </a:solidFill>
                <a:latin typeface="Times New Roman"/>
                <a:ea typeface="Times New Roman"/>
                <a:cs typeface="Times New Roman"/>
                <a:sym typeface="Times New Roman"/>
              </a:rPr>
              <a:t>are major driving factors for the Bike rent demand.</a:t>
            </a:r>
            <a:endParaRPr dirty="0"/>
          </a:p>
          <a:p>
            <a:pPr marL="457200" lvl="0" indent="-254000" algn="l" rtl="0">
              <a:lnSpc>
                <a:spcPct val="115000"/>
              </a:lnSpc>
              <a:spcBef>
                <a:spcPts val="0"/>
              </a:spcBef>
              <a:spcAft>
                <a:spcPts val="0"/>
              </a:spcAft>
              <a:buClr>
                <a:schemeClr val="dk2"/>
              </a:buClr>
              <a:buSzPts val="1400"/>
              <a:buFont typeface="Arial"/>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Feature and Labels had a weak linear relationship, hence the prediction from the linear model was very low. Best predictions are obtained with a </a:t>
            </a:r>
            <a:r>
              <a:rPr lang="en-US" sz="1400" b="1" dirty="0" err="1">
                <a:solidFill>
                  <a:schemeClr val="accent2"/>
                </a:solidFill>
                <a:latin typeface="Times New Roman"/>
                <a:ea typeface="Times New Roman"/>
                <a:cs typeface="Times New Roman"/>
                <a:sym typeface="Times New Roman"/>
              </a:rPr>
              <a:t>LightGBM</a:t>
            </a:r>
            <a:r>
              <a:rPr lang="en-US" sz="1400" b="1" dirty="0">
                <a:solidFill>
                  <a:schemeClr val="accent2"/>
                </a:solidFill>
                <a:latin typeface="Times New Roman"/>
                <a:ea typeface="Times New Roman"/>
                <a:cs typeface="Times New Roman"/>
                <a:sym typeface="Times New Roman"/>
              </a:rPr>
              <a:t> </a:t>
            </a:r>
            <a:r>
              <a:rPr lang="en-US" sz="1400" dirty="0">
                <a:solidFill>
                  <a:schemeClr val="accent2"/>
                </a:solidFill>
                <a:latin typeface="Times New Roman"/>
                <a:ea typeface="Times New Roman"/>
                <a:cs typeface="Times New Roman"/>
                <a:sym typeface="Times New Roman"/>
              </a:rPr>
              <a:t>as r2 score of </a:t>
            </a:r>
            <a:r>
              <a:rPr lang="en-US" sz="1400" b="1" dirty="0">
                <a:solidFill>
                  <a:schemeClr val="accent2"/>
                </a:solidFill>
                <a:latin typeface="Times New Roman"/>
                <a:ea typeface="Times New Roman"/>
                <a:cs typeface="Times New Roman"/>
                <a:sym typeface="Times New Roman"/>
              </a:rPr>
              <a:t>0.894 </a:t>
            </a:r>
            <a:r>
              <a:rPr lang="en-US" sz="1400" dirty="0">
                <a:solidFill>
                  <a:schemeClr val="accent2"/>
                </a:solidFill>
                <a:latin typeface="Times New Roman"/>
                <a:ea typeface="Times New Roman"/>
                <a:cs typeface="Times New Roman"/>
                <a:sym typeface="Times New Roman"/>
              </a:rPr>
              <a:t>and RMSE of </a:t>
            </a:r>
            <a:r>
              <a:rPr lang="en-US" sz="1400" b="1" dirty="0">
                <a:solidFill>
                  <a:schemeClr val="accent2"/>
                </a:solidFill>
                <a:latin typeface="Times New Roman"/>
                <a:ea typeface="Times New Roman"/>
                <a:cs typeface="Times New Roman"/>
                <a:sym typeface="Times New Roman"/>
              </a:rPr>
              <a:t>203.91</a:t>
            </a:r>
          </a:p>
          <a:p>
            <a:pPr marL="114300" lvl="0" indent="0" algn="l" rtl="0">
              <a:lnSpc>
                <a:spcPct val="115000"/>
              </a:lnSpc>
              <a:spcBef>
                <a:spcPts val="0"/>
              </a:spcBef>
              <a:spcAft>
                <a:spcPts val="0"/>
              </a:spcAft>
              <a:buClr>
                <a:schemeClr val="accent2"/>
              </a:buClr>
              <a:buSzPts val="1400"/>
              <a:buNone/>
            </a:pPr>
            <a:r>
              <a:rPr lang="en-US" sz="1400" b="1" dirty="0">
                <a:solidFill>
                  <a:schemeClr val="accent2"/>
                </a:solidFill>
                <a:latin typeface="Times New Roman"/>
                <a:ea typeface="Times New Roman"/>
                <a:cs typeface="Times New Roman"/>
                <a:sym typeface="Times New Roman"/>
              </a:rPr>
              <a:t>  </a:t>
            </a:r>
            <a:endParaRPr dirty="0"/>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4">
                                            <p:txEl>
                                              <p:pRg st="4" end="4"/>
                                            </p:txEl>
                                          </p:spTgt>
                                        </p:tgtEl>
                                        <p:attrNameLst>
                                          <p:attrName>style.visibility</p:attrName>
                                        </p:attrNameLst>
                                      </p:cBhvr>
                                      <p:to>
                                        <p:strVal val="visible"/>
                                      </p:to>
                                    </p:set>
                                    <p:animEffect transition="in" filter="fade">
                                      <p:cBhvr>
                                        <p:cTn id="7" dur="1000"/>
                                        <p:tgtEl>
                                          <p:spTgt spid="294">
                                            <p:txEl>
                                              <p:pRg st="4" end="4"/>
                                            </p:txEl>
                                          </p:spTgt>
                                        </p:tgtEl>
                                      </p:cBhvr>
                                    </p:animEffect>
                                    <p:anim calcmode="lin" valueType="num">
                                      <p:cBhvr>
                                        <p:cTn id="8" dur="1000" fill="hold"/>
                                        <p:tgtEl>
                                          <p:spTgt spid="29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9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4">
                                            <p:txEl>
                                              <p:pRg st="6" end="6"/>
                                            </p:txEl>
                                          </p:spTgt>
                                        </p:tgtEl>
                                        <p:attrNameLst>
                                          <p:attrName>style.visibility</p:attrName>
                                        </p:attrNameLst>
                                      </p:cBhvr>
                                      <p:to>
                                        <p:strVal val="visible"/>
                                      </p:to>
                                    </p:set>
                                    <p:animEffect transition="in" filter="fade">
                                      <p:cBhvr>
                                        <p:cTn id="12" dur="1000"/>
                                        <p:tgtEl>
                                          <p:spTgt spid="294">
                                            <p:txEl>
                                              <p:pRg st="6" end="6"/>
                                            </p:txEl>
                                          </p:spTgt>
                                        </p:tgtEl>
                                      </p:cBhvr>
                                    </p:animEffect>
                                    <p:anim calcmode="lin" valueType="num">
                                      <p:cBhvr>
                                        <p:cTn id="13" dur="1000" fill="hold"/>
                                        <p:tgtEl>
                                          <p:spTgt spid="294">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94">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4">
                                            <p:txEl>
                                              <p:pRg st="8" end="8"/>
                                            </p:txEl>
                                          </p:spTgt>
                                        </p:tgtEl>
                                        <p:attrNameLst>
                                          <p:attrName>style.visibility</p:attrName>
                                        </p:attrNameLst>
                                      </p:cBhvr>
                                      <p:to>
                                        <p:strVal val="visible"/>
                                      </p:to>
                                    </p:set>
                                    <p:animEffect transition="in" filter="fade">
                                      <p:cBhvr>
                                        <p:cTn id="17" dur="1000"/>
                                        <p:tgtEl>
                                          <p:spTgt spid="294">
                                            <p:txEl>
                                              <p:pRg st="8" end="8"/>
                                            </p:txEl>
                                          </p:spTgt>
                                        </p:tgtEl>
                                      </p:cBhvr>
                                    </p:animEffect>
                                    <p:anim calcmode="lin" valueType="num">
                                      <p:cBhvr>
                                        <p:cTn id="18" dur="1000" fill="hold"/>
                                        <p:tgtEl>
                                          <p:spTgt spid="29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29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94">
                                            <p:txEl>
                                              <p:pRg st="0" end="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p:nvPr/>
        </p:nvSpPr>
        <p:spPr>
          <a:xfrm>
            <a:off x="2020186" y="928577"/>
            <a:ext cx="4848447" cy="30469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9600" b="0" i="0" u="none" strike="noStrike" cap="none" dirty="0">
                <a:solidFill>
                  <a:srgbClr val="FF0000"/>
                </a:solidFill>
                <a:latin typeface="Algerian"/>
                <a:ea typeface="Algerian"/>
                <a:cs typeface="Algerian"/>
                <a:sym typeface="Algerian"/>
              </a:rPr>
              <a:t>Thank You</a:t>
            </a:r>
            <a:endParaRPr sz="9600" b="0" i="0" u="none" strike="noStrike" cap="none" dirty="0">
              <a:solidFill>
                <a:srgbClr val="FF0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0" y="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FF0000"/>
                </a:solidFill>
                <a:latin typeface="Times New Roman"/>
                <a:ea typeface="Times New Roman"/>
                <a:cs typeface="Times New Roman"/>
                <a:sym typeface="Times New Roman"/>
              </a:rPr>
              <a:t>Introduction</a:t>
            </a:r>
            <a:endParaRPr dirty="0">
              <a:solidFill>
                <a:srgbClr val="FF0000"/>
              </a:solidFill>
              <a:latin typeface="Times New Roman"/>
              <a:ea typeface="Times New Roman"/>
              <a:cs typeface="Times New Roman"/>
              <a:sym typeface="Times New Roman"/>
            </a:endParaRPr>
          </a:p>
        </p:txBody>
      </p:sp>
      <p:sp>
        <p:nvSpPr>
          <p:cNvPr id="69" name="Google Shape;69;p3"/>
          <p:cNvSpPr txBox="1">
            <a:spLocks noGrp="1"/>
          </p:cNvSpPr>
          <p:nvPr>
            <p:ph type="body" idx="1"/>
          </p:nvPr>
        </p:nvSpPr>
        <p:spPr>
          <a:xfrm>
            <a:off x="0" y="507268"/>
            <a:ext cx="4407695" cy="3657476"/>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as a sideline to their main businesses of sales and service, but some shops specialize in rentals. </a:t>
            </a:r>
          </a:p>
          <a:p>
            <a:pPr marL="114300" lvl="0" indent="0" algn="just" rtl="0">
              <a:lnSpc>
                <a:spcPct val="115000"/>
              </a:lnSpc>
              <a:spcBef>
                <a:spcPts val="0"/>
              </a:spcBef>
              <a:spcAft>
                <a:spcPts val="0"/>
              </a:spcAft>
              <a:buSzPts val="1800"/>
              <a:buNone/>
            </a:pP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dirty="0"/>
          </a:p>
          <a:p>
            <a:pPr marL="114300" lvl="0" indent="0" algn="just"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1026" name="Picture 2" descr="How to use Ddareungi, Seoul's rental bike">
            <a:extLst>
              <a:ext uri="{FF2B5EF4-FFF2-40B4-BE49-F238E27FC236}">
                <a16:creationId xmlns:a16="http://schemas.microsoft.com/office/drawing/2014/main" id="{B1C75D8B-2D88-13FF-D83D-68340F456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307" y="1024054"/>
            <a:ext cx="4407694" cy="2957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0" y="2890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Problem Statement</a:t>
            </a:r>
            <a:br>
              <a:rPr lang="en-US" sz="3200">
                <a:solidFill>
                  <a:srgbClr val="FF0000"/>
                </a:solidFill>
                <a:latin typeface="Times New Roman"/>
                <a:ea typeface="Times New Roman"/>
                <a:cs typeface="Times New Roman"/>
                <a:sym typeface="Times New Roman"/>
              </a:rPr>
            </a:br>
            <a:endParaRPr sz="3200">
              <a:solidFill>
                <a:srgbClr val="FF0000"/>
              </a:solidFill>
              <a:latin typeface="Times New Roman"/>
              <a:ea typeface="Times New Roman"/>
              <a:cs typeface="Times New Roman"/>
              <a:sym typeface="Times New Roman"/>
            </a:endParaRPr>
          </a:p>
        </p:txBody>
      </p:sp>
      <p:sp>
        <p:nvSpPr>
          <p:cNvPr id="75" name="Google Shape;75;p4"/>
          <p:cNvSpPr txBox="1">
            <a:spLocks noGrp="1"/>
          </p:cNvSpPr>
          <p:nvPr>
            <p:ph type="body" idx="1"/>
          </p:nvPr>
        </p:nvSpPr>
        <p:spPr>
          <a:xfrm>
            <a:off x="0" y="1218206"/>
            <a:ext cx="5090160" cy="347472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Currently, Rental bikes are introduced in many urban cities for the enhancement of mobility comfort. </a:t>
            </a:r>
            <a:endParaRPr dirty="0"/>
          </a:p>
          <a:p>
            <a:pPr marL="114300" lvl="0" indent="0" algn="l" rtl="0">
              <a:lnSpc>
                <a:spcPct val="115000"/>
              </a:lnSpc>
              <a:spcBef>
                <a:spcPts val="0"/>
              </a:spcBef>
              <a:spcAft>
                <a:spcPts val="0"/>
              </a:spcAft>
              <a:buSzPts val="1800"/>
              <a:buNone/>
            </a:pPr>
            <a:endParaRPr sz="1600" b="0" i="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It is important to make the rental bike available and accessible to the public at the right time as it lessens the waiting time. </a:t>
            </a:r>
            <a:endParaRPr dirty="0"/>
          </a:p>
          <a:p>
            <a:pPr marL="114300" lvl="0" indent="0" algn="l" rtl="0">
              <a:lnSpc>
                <a:spcPct val="115000"/>
              </a:lnSpc>
              <a:spcBef>
                <a:spcPts val="0"/>
              </a:spcBef>
              <a:spcAft>
                <a:spcPts val="0"/>
              </a:spcAft>
              <a:buSzPts val="1800"/>
              <a:buNone/>
            </a:pPr>
            <a:endParaRPr sz="1600" b="0" i="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Eventually, providing the city with a stable supply of rental bikes becomes a major concern. </a:t>
            </a:r>
            <a:endParaRPr dirty="0"/>
          </a:p>
          <a:p>
            <a:pPr marL="114300" lvl="0" indent="0" algn="l" rtl="0">
              <a:lnSpc>
                <a:spcPct val="115000"/>
              </a:lnSpc>
              <a:spcBef>
                <a:spcPts val="0"/>
              </a:spcBef>
              <a:spcAft>
                <a:spcPts val="0"/>
              </a:spcAft>
              <a:buSzPts val="1800"/>
              <a:buNone/>
            </a:pPr>
            <a:endParaRPr sz="1600" b="0" i="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sz="1600" b="0" i="0" dirty="0">
                <a:solidFill>
                  <a:schemeClr val="lt1"/>
                </a:solidFill>
                <a:latin typeface="Times New Roman"/>
                <a:ea typeface="Times New Roman"/>
                <a:cs typeface="Times New Roman"/>
                <a:sym typeface="Times New Roman"/>
              </a:rPr>
              <a:t>.</a:t>
            </a:r>
            <a:endParaRPr dirty="0"/>
          </a:p>
          <a:p>
            <a:pPr marL="114300" lvl="0" indent="0" algn="l"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76" name="Google Shape;76;p4"/>
          <p:cNvPicPr preferRelativeResize="0"/>
          <p:nvPr/>
        </p:nvPicPr>
        <p:blipFill rotWithShape="1">
          <a:blip r:embed="rId3">
            <a:alphaModFix/>
          </a:blip>
          <a:srcRect/>
          <a:stretch/>
        </p:blipFill>
        <p:spPr>
          <a:xfrm>
            <a:off x="4884420" y="937735"/>
            <a:ext cx="4145280" cy="35585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0" y="33161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Discussion Topics</a:t>
            </a:r>
            <a:endParaRPr sz="2400">
              <a:solidFill>
                <a:srgbClr val="FF0000"/>
              </a:solidFill>
              <a:latin typeface="Times New Roman"/>
              <a:ea typeface="Times New Roman"/>
              <a:cs typeface="Times New Roman"/>
              <a:sym typeface="Times New Roman"/>
            </a:endParaRPr>
          </a:p>
        </p:txBody>
      </p:sp>
      <p:sp>
        <p:nvSpPr>
          <p:cNvPr id="82" name="Google Shape;82;p5"/>
          <p:cNvSpPr txBox="1">
            <a:spLocks noGrp="1"/>
          </p:cNvSpPr>
          <p:nvPr>
            <p:ph type="body" idx="1"/>
          </p:nvPr>
        </p:nvSpPr>
        <p:spPr>
          <a:xfrm>
            <a:off x="0" y="1152475"/>
            <a:ext cx="8832300" cy="34164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Bike booking in each season, on functioning days, holidays,  and months.</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Comparing Rented Bike Count against Numerical data columns.</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Checking for Linear relation between the Rented bike count and the Numerical data columns.</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Climate Effect in Different seasons on Bike Sharing.</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Heat Map(OR) Correlation Map.</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Linear Regression analysis, Lasso Regression Analysis, Grid Search CV for Hyperparameter tuning,</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Decision Tree Analysis, XG boost, and Random Forest Analysis</a:t>
            </a:r>
            <a:endParaRPr dirty="0"/>
          </a:p>
          <a:p>
            <a:pPr marL="0" lvl="0" indent="0" algn="l" rtl="0">
              <a:lnSpc>
                <a:spcPct val="100000"/>
              </a:lnSpc>
              <a:spcBef>
                <a:spcPts val="0"/>
              </a:spcBef>
              <a:spcAft>
                <a:spcPts val="0"/>
              </a:spcAft>
              <a:buClr>
                <a:schemeClr val="dk2"/>
              </a:buClr>
              <a:buSzPts val="1600"/>
              <a:buNone/>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Feature Importance.	</a:t>
            </a:r>
            <a:endParaRPr dirty="0"/>
          </a:p>
          <a:p>
            <a:pPr marL="114300" lvl="0" indent="0" algn="l"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
                                            <p:txEl>
                                              <p:pRg st="6" end="6"/>
                                            </p:txEl>
                                          </p:spTgt>
                                        </p:tgtEl>
                                        <p:attrNameLst>
                                          <p:attrName>style.visibility</p:attrName>
                                        </p:attrNameLst>
                                      </p:cBhvr>
                                      <p:to>
                                        <p:strVal val="visible"/>
                                      </p:to>
                                    </p:set>
                                    <p:animEffect transition="in" filter="fade">
                                      <p:cBhvr>
                                        <p:cTn id="7" dur="1000"/>
                                        <p:tgtEl>
                                          <p:spTgt spid="82">
                                            <p:txEl>
                                              <p:pRg st="6" end="6"/>
                                            </p:txEl>
                                          </p:spTgt>
                                        </p:tgtEl>
                                      </p:cBhvr>
                                    </p:animEffect>
                                    <p:anim calcmode="lin" valueType="num">
                                      <p:cBhvr>
                                        <p:cTn id="8" dur="1000" fill="hold"/>
                                        <p:tgtEl>
                                          <p:spTgt spid="8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2">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2">
                                            <p:txEl>
                                              <p:pRg st="8" end="8"/>
                                            </p:txEl>
                                          </p:spTgt>
                                        </p:tgtEl>
                                        <p:attrNameLst>
                                          <p:attrName>style.visibility</p:attrName>
                                        </p:attrNameLst>
                                      </p:cBhvr>
                                      <p:to>
                                        <p:strVal val="visible"/>
                                      </p:to>
                                    </p:set>
                                    <p:animEffect transition="in" filter="fade">
                                      <p:cBhvr>
                                        <p:cTn id="12" dur="1000"/>
                                        <p:tgtEl>
                                          <p:spTgt spid="82">
                                            <p:txEl>
                                              <p:pRg st="8" end="8"/>
                                            </p:txEl>
                                          </p:spTgt>
                                        </p:tgtEl>
                                      </p:cBhvr>
                                    </p:animEffect>
                                    <p:anim calcmode="lin" valueType="num">
                                      <p:cBhvr>
                                        <p:cTn id="13" dur="1000" fill="hold"/>
                                        <p:tgtEl>
                                          <p:spTgt spid="82">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82">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2">
                                            <p:txEl>
                                              <p:pRg st="10" end="10"/>
                                            </p:txEl>
                                          </p:spTgt>
                                        </p:tgtEl>
                                        <p:attrNameLst>
                                          <p:attrName>style.visibility</p:attrName>
                                        </p:attrNameLst>
                                      </p:cBhvr>
                                      <p:to>
                                        <p:strVal val="visible"/>
                                      </p:to>
                                    </p:set>
                                    <p:animEffect transition="in" filter="fade">
                                      <p:cBhvr>
                                        <p:cTn id="17" dur="1000"/>
                                        <p:tgtEl>
                                          <p:spTgt spid="82">
                                            <p:txEl>
                                              <p:pRg st="10" end="10"/>
                                            </p:txEl>
                                          </p:spTgt>
                                        </p:tgtEl>
                                      </p:cBhvr>
                                    </p:animEffect>
                                    <p:anim calcmode="lin" valueType="num">
                                      <p:cBhvr>
                                        <p:cTn id="18" dur="1000" fill="hold"/>
                                        <p:tgtEl>
                                          <p:spTgt spid="82">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82">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2">
                                            <p:txEl>
                                              <p:pRg st="12" end="12"/>
                                            </p:txEl>
                                          </p:spTgt>
                                        </p:tgtEl>
                                        <p:attrNameLst>
                                          <p:attrName>style.visibility</p:attrName>
                                        </p:attrNameLst>
                                      </p:cBhvr>
                                      <p:to>
                                        <p:strVal val="visible"/>
                                      </p:to>
                                    </p:set>
                                    <p:animEffect transition="in" filter="fade">
                                      <p:cBhvr>
                                        <p:cTn id="22" dur="1000"/>
                                        <p:tgtEl>
                                          <p:spTgt spid="82">
                                            <p:txEl>
                                              <p:pRg st="12" end="12"/>
                                            </p:txEl>
                                          </p:spTgt>
                                        </p:tgtEl>
                                      </p:cBhvr>
                                    </p:animEffect>
                                    <p:anim calcmode="lin" valueType="num">
                                      <p:cBhvr>
                                        <p:cTn id="23" dur="1000" fill="hold"/>
                                        <p:tgtEl>
                                          <p:spTgt spid="82">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82">
                                            <p:txEl>
                                              <p:pRg st="12" end="1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2">
                                            <p:txEl>
                                              <p:pRg st="14" end="14"/>
                                            </p:txEl>
                                          </p:spTgt>
                                        </p:tgtEl>
                                        <p:attrNameLst>
                                          <p:attrName>style.visibility</p:attrName>
                                        </p:attrNameLst>
                                      </p:cBhvr>
                                      <p:to>
                                        <p:strVal val="visible"/>
                                      </p:to>
                                    </p:set>
                                    <p:animEffect transition="in" filter="fade">
                                      <p:cBhvr>
                                        <p:cTn id="27" dur="1000"/>
                                        <p:tgtEl>
                                          <p:spTgt spid="82">
                                            <p:txEl>
                                              <p:pRg st="14" end="14"/>
                                            </p:txEl>
                                          </p:spTgt>
                                        </p:tgtEl>
                                      </p:cBhvr>
                                    </p:animEffect>
                                    <p:anim calcmode="lin" valueType="num">
                                      <p:cBhvr>
                                        <p:cTn id="28" dur="1000" fill="hold"/>
                                        <p:tgtEl>
                                          <p:spTgt spid="82">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8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0" y="326065"/>
            <a:ext cx="8832300" cy="6916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Data Analysis Steps</a:t>
            </a:r>
            <a:endParaRPr sz="2400">
              <a:solidFill>
                <a:srgbClr val="FF0000"/>
              </a:solidFill>
              <a:latin typeface="Times New Roman"/>
              <a:ea typeface="Times New Roman"/>
              <a:cs typeface="Times New Roman"/>
              <a:sym typeface="Times New Roman"/>
            </a:endParaRPr>
          </a:p>
        </p:txBody>
      </p:sp>
      <p:sp>
        <p:nvSpPr>
          <p:cNvPr id="88" name="Google Shape;88;p6"/>
          <p:cNvSpPr txBox="1">
            <a:spLocks noGrp="1"/>
          </p:cNvSpPr>
          <p:nvPr>
            <p:ph type="body" idx="1"/>
          </p:nvPr>
        </p:nvSpPr>
        <p:spPr>
          <a:xfrm>
            <a:off x="0" y="1152475"/>
            <a:ext cx="88323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Imported Libraries</a:t>
            </a:r>
            <a:r>
              <a:rPr lang="en-US" sz="1400" b="1" dirty="0">
                <a:solidFill>
                  <a:schemeClr val="accent2"/>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dirty="0"/>
          </a:p>
          <a:p>
            <a:pPr marL="457200" lvl="0" indent="-22860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Descriptive Statistics</a:t>
            </a:r>
            <a:r>
              <a:rPr lang="en-US" sz="1400" b="1" dirty="0">
                <a:solidFill>
                  <a:schemeClr val="accent2"/>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this told mean, median, standard deviation</a:t>
            </a:r>
            <a:endParaRPr dirty="0"/>
          </a:p>
          <a:p>
            <a:pPr marL="457200" lvl="0" indent="-22860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Missing Value Imputation</a:t>
            </a: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We will now check for missing values in our dataset. after checking not existed any missing values, In case there are any missing entries, we will impute them with appropriate values.</a:t>
            </a:r>
            <a:endParaRPr dirty="0"/>
          </a:p>
          <a:p>
            <a:pPr marL="457200" lvl="0" indent="-22860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Graphical Representation</a:t>
            </a:r>
            <a:r>
              <a:rPr lang="en-US" sz="1400" b="1" dirty="0">
                <a:solidFill>
                  <a:schemeClr val="accent2"/>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We will start with Univariate Analysis, bivariate Analysis and conclude with various prediction models driving the Demand for bikes.</a:t>
            </a: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8">
                                            <p:txEl>
                                              <p:pRg st="6" end="6"/>
                                            </p:txEl>
                                          </p:spTgt>
                                        </p:tgtEl>
                                        <p:attrNameLst>
                                          <p:attrName>style.visibility</p:attrName>
                                        </p:attrNameLst>
                                      </p:cBhvr>
                                      <p:to>
                                        <p:strVal val="visible"/>
                                      </p:to>
                                    </p:set>
                                    <p:animEffect transition="in" filter="fade">
                                      <p:cBhvr>
                                        <p:cTn id="15" dur="1000"/>
                                        <p:tgtEl>
                                          <p:spTgt spid="88">
                                            <p:txEl>
                                              <p:pRg st="6" end="6"/>
                                            </p:txEl>
                                          </p:spTgt>
                                        </p:tgtEl>
                                      </p:cBhvr>
                                    </p:animEffect>
                                    <p:anim calcmode="lin" valueType="num">
                                      <p:cBhvr>
                                        <p:cTn id="16" dur="1000" fill="hold"/>
                                        <p:tgtEl>
                                          <p:spTgt spid="88">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88">
                                            <p:txEl>
                                              <p:pRg st="6" end="6"/>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8">
                                            <p:txEl>
                                              <p:pRg st="7" end="7"/>
                                            </p:txEl>
                                          </p:spTgt>
                                        </p:tgtEl>
                                        <p:attrNameLst>
                                          <p:attrName>style.visibility</p:attrName>
                                        </p:attrNameLst>
                                      </p:cBhvr>
                                      <p:to>
                                        <p:strVal val="visible"/>
                                      </p:to>
                                    </p:set>
                                    <p:animEffect transition="in" filter="fade">
                                      <p:cBhvr>
                                        <p:cTn id="20" dur="1000"/>
                                        <p:tgtEl>
                                          <p:spTgt spid="88">
                                            <p:txEl>
                                              <p:pRg st="7" end="7"/>
                                            </p:txEl>
                                          </p:spTgt>
                                        </p:tgtEl>
                                      </p:cBhvr>
                                    </p:animEffect>
                                    <p:anim calcmode="lin" valueType="num">
                                      <p:cBhvr>
                                        <p:cTn id="21" dur="1000" fill="hold"/>
                                        <p:tgtEl>
                                          <p:spTgt spid="88">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8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0" y="304623"/>
            <a:ext cx="8832300" cy="5486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Attributes of each variable</a:t>
            </a:r>
            <a:endParaRPr>
              <a:solidFill>
                <a:srgbClr val="FF0000"/>
              </a:solidFill>
              <a:latin typeface="Times New Roman"/>
              <a:ea typeface="Times New Roman"/>
              <a:cs typeface="Times New Roman"/>
              <a:sym typeface="Times New Roman"/>
            </a:endParaRPr>
          </a:p>
        </p:txBody>
      </p:sp>
      <p:sp>
        <p:nvSpPr>
          <p:cNvPr id="94" name="Google Shape;94;p7"/>
          <p:cNvSpPr txBox="1">
            <a:spLocks noGrp="1"/>
          </p:cNvSpPr>
          <p:nvPr>
            <p:ph type="body" idx="1"/>
          </p:nvPr>
        </p:nvSpPr>
        <p:spPr>
          <a:xfrm>
            <a:off x="85726" y="1300165"/>
            <a:ext cx="7715250" cy="259318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Date</a:t>
            </a:r>
            <a:r>
              <a:rPr lang="en-US" sz="1400" i="0" dirty="0">
                <a:solidFill>
                  <a:srgbClr val="212121"/>
                </a:solidFill>
                <a:latin typeface="Times New Roman"/>
                <a:ea typeface="Times New Roman"/>
                <a:cs typeface="Times New Roman"/>
                <a:sym typeface="Times New Roman"/>
              </a:rPr>
              <a:t>: Date in year-month-day format</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Rented</a:t>
            </a:r>
            <a:r>
              <a:rPr lang="en-US" sz="1400" b="1" dirty="0">
                <a:solidFill>
                  <a:srgbClr val="212121"/>
                </a:solidFill>
                <a:latin typeface="Times New Roman"/>
                <a:ea typeface="Times New Roman"/>
                <a:cs typeface="Times New Roman"/>
                <a:sym typeface="Times New Roman"/>
              </a:rPr>
              <a:t> </a:t>
            </a:r>
            <a:r>
              <a:rPr lang="en-US" sz="1400" b="1" i="0" dirty="0">
                <a:solidFill>
                  <a:srgbClr val="212121"/>
                </a:solidFill>
                <a:latin typeface="Times New Roman"/>
                <a:ea typeface="Times New Roman"/>
                <a:cs typeface="Times New Roman"/>
                <a:sym typeface="Times New Roman"/>
              </a:rPr>
              <a:t>Bike </a:t>
            </a:r>
            <a:r>
              <a:rPr lang="en-US" sz="1400" b="1" dirty="0">
                <a:solidFill>
                  <a:srgbClr val="212121"/>
                </a:solidFill>
                <a:latin typeface="Times New Roman"/>
                <a:ea typeface="Times New Roman"/>
                <a:cs typeface="Times New Roman"/>
                <a:sym typeface="Times New Roman"/>
              </a:rPr>
              <a:t>C</a:t>
            </a:r>
            <a:r>
              <a:rPr lang="en-US" sz="1400" b="1" i="0" dirty="0">
                <a:solidFill>
                  <a:srgbClr val="212121"/>
                </a:solidFill>
                <a:latin typeface="Times New Roman"/>
                <a:ea typeface="Times New Roman"/>
                <a:cs typeface="Times New Roman"/>
                <a:sym typeface="Times New Roman"/>
              </a:rPr>
              <a:t>ount</a:t>
            </a:r>
            <a:r>
              <a:rPr lang="en-US" sz="1400" i="0" dirty="0">
                <a:solidFill>
                  <a:srgbClr val="212121"/>
                </a:solidFill>
                <a:latin typeface="Times New Roman"/>
                <a:ea typeface="Times New Roman"/>
                <a:cs typeface="Times New Roman"/>
                <a:sym typeface="Times New Roman"/>
              </a:rPr>
              <a:t>: Count of bikes rented at each hour</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Hour</a:t>
            </a:r>
            <a:r>
              <a:rPr lang="en-US" sz="1400" i="0" dirty="0">
                <a:solidFill>
                  <a:srgbClr val="212121"/>
                </a:solidFill>
                <a:latin typeface="Times New Roman"/>
                <a:ea typeface="Times New Roman"/>
                <a:cs typeface="Times New Roman"/>
                <a:sym typeface="Times New Roman"/>
              </a:rPr>
              <a:t>: Hour of the Day</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Temperature</a:t>
            </a:r>
            <a:r>
              <a:rPr lang="en-US" sz="1400" i="0" dirty="0">
                <a:solidFill>
                  <a:srgbClr val="212121"/>
                </a:solidFill>
                <a:latin typeface="Times New Roman"/>
                <a:ea typeface="Times New Roman"/>
                <a:cs typeface="Times New Roman"/>
                <a:sym typeface="Times New Roman"/>
              </a:rPr>
              <a:t>: Temperature in Celsius</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Humidity</a:t>
            </a:r>
            <a:r>
              <a:rPr lang="en-US" sz="1400" i="0" dirty="0">
                <a:solidFill>
                  <a:srgbClr val="212121"/>
                </a:solidFill>
                <a:latin typeface="Times New Roman"/>
                <a:ea typeface="Times New Roman"/>
                <a:cs typeface="Times New Roman"/>
                <a:sym typeface="Times New Roman"/>
              </a:rPr>
              <a:t>: Humidity in %</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Windspeed</a:t>
            </a:r>
            <a:r>
              <a:rPr lang="en-US" sz="1400" i="0" dirty="0">
                <a:solidFill>
                  <a:srgbClr val="212121"/>
                </a:solidFill>
                <a:latin typeface="Times New Roman"/>
                <a:ea typeface="Times New Roman"/>
                <a:cs typeface="Times New Roman"/>
                <a:sym typeface="Times New Roman"/>
              </a:rPr>
              <a:t>: Speed o</a:t>
            </a:r>
            <a:r>
              <a:rPr lang="en-US" sz="1400" dirty="0">
                <a:solidFill>
                  <a:srgbClr val="212121"/>
                </a:solidFill>
                <a:latin typeface="Times New Roman"/>
                <a:ea typeface="Times New Roman"/>
                <a:cs typeface="Times New Roman"/>
                <a:sym typeface="Times New Roman"/>
              </a:rPr>
              <a:t>f wind in </a:t>
            </a:r>
            <a:r>
              <a:rPr lang="en-US" sz="1400" i="0" dirty="0">
                <a:solidFill>
                  <a:srgbClr val="212121"/>
                </a:solidFill>
                <a:latin typeface="Times New Roman"/>
                <a:ea typeface="Times New Roman"/>
                <a:cs typeface="Times New Roman"/>
                <a:sym typeface="Times New Roman"/>
              </a:rPr>
              <a:t>m/s</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Visibility (10m)</a:t>
            </a:r>
            <a:r>
              <a:rPr lang="en-US" sz="1400" i="0" dirty="0">
                <a:solidFill>
                  <a:srgbClr val="212121"/>
                </a:solidFill>
                <a:latin typeface="Times New Roman"/>
                <a:ea typeface="Times New Roman"/>
                <a:cs typeface="Times New Roman"/>
                <a:sym typeface="Times New Roman"/>
              </a:rPr>
              <a:t>: Visibility </a:t>
            </a:r>
            <a:r>
              <a:rPr lang="en-US" sz="1400" b="1" i="0" dirty="0">
                <a:solidFill>
                  <a:srgbClr val="212121"/>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Dew point temperature</a:t>
            </a:r>
            <a:r>
              <a:rPr lang="en-US" sz="1400" i="0" dirty="0">
                <a:solidFill>
                  <a:srgbClr val="212121"/>
                </a:solidFill>
                <a:latin typeface="Times New Roman"/>
                <a:ea typeface="Times New Roman"/>
                <a:cs typeface="Times New Roman"/>
                <a:sym typeface="Times New Roman"/>
              </a:rPr>
              <a:t>: Dew Point Temp (Celsius)</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Solar radiation</a:t>
            </a:r>
            <a:r>
              <a:rPr lang="en-US" sz="1400" i="0" dirty="0">
                <a:solidFill>
                  <a:srgbClr val="212121"/>
                </a:solidFill>
                <a:latin typeface="Times New Roman"/>
                <a:ea typeface="Times New Roman"/>
                <a:cs typeface="Times New Roman"/>
                <a:sym typeface="Times New Roman"/>
              </a:rPr>
              <a:t>: Radiation in MJ/m2</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Rainfall</a:t>
            </a:r>
            <a:r>
              <a:rPr lang="en-US" sz="1400" i="0" dirty="0">
                <a:solidFill>
                  <a:srgbClr val="212121"/>
                </a:solidFill>
                <a:latin typeface="Times New Roman"/>
                <a:ea typeface="Times New Roman"/>
                <a:cs typeface="Times New Roman"/>
                <a:sym typeface="Times New Roman"/>
              </a:rPr>
              <a:t>: Rainfall (mm)</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Snowfall</a:t>
            </a:r>
            <a:r>
              <a:rPr lang="en-US" sz="1400" i="0" dirty="0">
                <a:solidFill>
                  <a:srgbClr val="212121"/>
                </a:solidFill>
                <a:latin typeface="Times New Roman"/>
                <a:ea typeface="Times New Roman"/>
                <a:cs typeface="Times New Roman"/>
                <a:sym typeface="Times New Roman"/>
              </a:rPr>
              <a:t>: Snowfall (cm)</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Seasons</a:t>
            </a:r>
            <a:r>
              <a:rPr lang="en-US" sz="1400" i="0" dirty="0">
                <a:solidFill>
                  <a:srgbClr val="212121"/>
                </a:solidFill>
                <a:latin typeface="Times New Roman"/>
                <a:ea typeface="Times New Roman"/>
                <a:cs typeface="Times New Roman"/>
                <a:sym typeface="Times New Roman"/>
              </a:rPr>
              <a:t>: Winter, Spring, Summer, Autumn</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Holiday</a:t>
            </a:r>
            <a:r>
              <a:rPr lang="en-US" sz="1400" i="0" dirty="0">
                <a:solidFill>
                  <a:srgbClr val="212121"/>
                </a:solidFill>
                <a:latin typeface="Times New Roman"/>
                <a:ea typeface="Times New Roman"/>
                <a:cs typeface="Times New Roman"/>
                <a:sym typeface="Times New Roman"/>
              </a:rPr>
              <a:t>: Holiday/No holiday</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Functioning Day</a:t>
            </a:r>
            <a:r>
              <a:rPr lang="en-US" sz="1400" i="0" dirty="0">
                <a:solidFill>
                  <a:srgbClr val="212121"/>
                </a:solidFill>
                <a:latin typeface="Times New Roman"/>
                <a:ea typeface="Times New Roman"/>
                <a:cs typeface="Times New Roman"/>
                <a:sym typeface="Times New Roman"/>
              </a:rPr>
              <a:t>: </a:t>
            </a:r>
            <a:r>
              <a:rPr lang="en-US" sz="1400" dirty="0">
                <a:solidFill>
                  <a:srgbClr val="212121"/>
                </a:solidFill>
                <a:latin typeface="Times New Roman"/>
                <a:ea typeface="Times New Roman"/>
                <a:cs typeface="Times New Roman"/>
                <a:sym typeface="Times New Roman"/>
              </a:rPr>
              <a:t>if the day is neither weekend, holiday than 1 else 0</a:t>
            </a:r>
            <a:endParaRPr sz="1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8670" y="22070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Bikes Rented per Season</a:t>
            </a:r>
            <a:endParaRPr/>
          </a:p>
        </p:txBody>
      </p:sp>
      <p:sp>
        <p:nvSpPr>
          <p:cNvPr id="100" name="Google Shape;100;p8"/>
          <p:cNvSpPr txBox="1">
            <a:spLocks noGrp="1"/>
          </p:cNvSpPr>
          <p:nvPr>
            <p:ph type="body" idx="1"/>
          </p:nvPr>
        </p:nvSpPr>
        <p:spPr>
          <a:xfrm>
            <a:off x="142875" y="1335882"/>
            <a:ext cx="4429125" cy="330041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Highest number of bikes were rented in </a:t>
            </a:r>
            <a:r>
              <a:rPr lang="en-US" sz="1400" b="1">
                <a:solidFill>
                  <a:schemeClr val="lt1"/>
                </a:solidFill>
                <a:latin typeface="Times New Roman"/>
                <a:ea typeface="Times New Roman"/>
                <a:cs typeface="Times New Roman"/>
                <a:sym typeface="Times New Roman"/>
              </a:rPr>
              <a:t>Summer.</a:t>
            </a:r>
            <a:r>
              <a:rPr lang="en-US" sz="1400">
                <a:solidFill>
                  <a:schemeClr val="lt1"/>
                </a:solidFill>
                <a:latin typeface="Times New Roman"/>
                <a:ea typeface="Times New Roman"/>
                <a:cs typeface="Times New Roman"/>
                <a:sym typeface="Times New Roman"/>
              </a:rPr>
              <a:t> The total count of bikes rented in summer was 2.28 million</a:t>
            </a:r>
            <a:endParaRPr/>
          </a:p>
          <a:p>
            <a:pPr marL="285750" lvl="0" indent="-196850" algn="l" rtl="0">
              <a:lnSpc>
                <a:spcPct val="115000"/>
              </a:lnSpc>
              <a:spcBef>
                <a:spcPts val="0"/>
              </a:spcBef>
              <a:spcAft>
                <a:spcPts val="0"/>
              </a:spcAft>
              <a:buClr>
                <a:schemeClr val="dk2"/>
              </a:buClr>
              <a:buSzPts val="1400"/>
              <a:buFont typeface="Arial"/>
              <a:buNone/>
            </a:pPr>
            <a:endParaRPr sz="140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i="0">
                <a:solidFill>
                  <a:schemeClr val="lt1"/>
                </a:solidFill>
                <a:latin typeface="Times New Roman"/>
                <a:ea typeface="Times New Roman"/>
                <a:cs typeface="Times New Roman"/>
                <a:sym typeface="Times New Roman"/>
              </a:rPr>
              <a:t>Second highest </a:t>
            </a:r>
            <a:r>
              <a:rPr lang="en-US" sz="1400">
                <a:solidFill>
                  <a:schemeClr val="lt1"/>
                </a:solidFill>
                <a:latin typeface="Times New Roman"/>
                <a:ea typeface="Times New Roman"/>
                <a:cs typeface="Times New Roman"/>
                <a:sym typeface="Times New Roman"/>
              </a:rPr>
              <a:t>Bikes were rented in </a:t>
            </a:r>
            <a:r>
              <a:rPr lang="en-US" sz="1400" b="1">
                <a:solidFill>
                  <a:schemeClr val="lt1"/>
                </a:solidFill>
                <a:latin typeface="Times New Roman"/>
                <a:ea typeface="Times New Roman"/>
                <a:cs typeface="Times New Roman"/>
                <a:sym typeface="Times New Roman"/>
              </a:rPr>
              <a:t>Autumn </a:t>
            </a:r>
            <a:r>
              <a:rPr lang="en-US" sz="1400">
                <a:solidFill>
                  <a:schemeClr val="lt1"/>
                </a:solidFill>
                <a:latin typeface="Times New Roman"/>
                <a:ea typeface="Times New Roman"/>
                <a:cs typeface="Times New Roman"/>
                <a:sym typeface="Times New Roman"/>
              </a:rPr>
              <a:t>around </a:t>
            </a:r>
            <a:r>
              <a:rPr lang="en-US" sz="1400" b="1">
                <a:solidFill>
                  <a:schemeClr val="lt1"/>
                </a:solidFill>
                <a:latin typeface="Times New Roman"/>
                <a:ea typeface="Times New Roman"/>
                <a:cs typeface="Times New Roman"/>
                <a:sym typeface="Times New Roman"/>
              </a:rPr>
              <a:t>1.79 million </a:t>
            </a:r>
            <a:r>
              <a:rPr lang="en-US" sz="1400">
                <a:solidFill>
                  <a:schemeClr val="lt1"/>
                </a:solidFill>
                <a:latin typeface="Times New Roman"/>
                <a:ea typeface="Times New Roman"/>
                <a:cs typeface="Times New Roman"/>
                <a:sym typeface="Times New Roman"/>
              </a:rPr>
              <a:t>followed by </a:t>
            </a:r>
            <a:r>
              <a:rPr lang="en-US" sz="1400" b="1">
                <a:solidFill>
                  <a:schemeClr val="lt1"/>
                </a:solidFill>
                <a:latin typeface="Times New Roman"/>
                <a:ea typeface="Times New Roman"/>
                <a:cs typeface="Times New Roman"/>
                <a:sym typeface="Times New Roman"/>
              </a:rPr>
              <a:t>Spring </a:t>
            </a:r>
            <a:r>
              <a:rPr lang="en-US" sz="1400">
                <a:solidFill>
                  <a:schemeClr val="lt1"/>
                </a:solidFill>
                <a:latin typeface="Times New Roman"/>
                <a:ea typeface="Times New Roman"/>
                <a:cs typeface="Times New Roman"/>
                <a:sym typeface="Times New Roman"/>
              </a:rPr>
              <a:t>in which </a:t>
            </a:r>
            <a:r>
              <a:rPr lang="en-US" sz="1400" b="1">
                <a:solidFill>
                  <a:schemeClr val="lt1"/>
                </a:solidFill>
                <a:latin typeface="Times New Roman"/>
                <a:ea typeface="Times New Roman"/>
                <a:cs typeface="Times New Roman"/>
                <a:sym typeface="Times New Roman"/>
              </a:rPr>
              <a:t>1.6 million </a:t>
            </a:r>
            <a:r>
              <a:rPr lang="en-US" sz="1400">
                <a:solidFill>
                  <a:schemeClr val="lt1"/>
                </a:solidFill>
                <a:latin typeface="Times New Roman"/>
                <a:ea typeface="Times New Roman"/>
                <a:cs typeface="Times New Roman"/>
                <a:sym typeface="Times New Roman"/>
              </a:rPr>
              <a:t>bikes are rented.</a:t>
            </a:r>
            <a:endParaRPr/>
          </a:p>
          <a:p>
            <a:pPr marL="0" lvl="0" indent="0" algn="l" rtl="0">
              <a:lnSpc>
                <a:spcPct val="115000"/>
              </a:lnSpc>
              <a:spcBef>
                <a:spcPts val="0"/>
              </a:spcBef>
              <a:spcAft>
                <a:spcPts val="0"/>
              </a:spcAft>
              <a:buClr>
                <a:schemeClr val="dk2"/>
              </a:buClr>
              <a:buSzPts val="1400"/>
              <a:buNone/>
            </a:pPr>
            <a:endParaRPr sz="1400" b="1" i="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b="1">
                <a:solidFill>
                  <a:schemeClr val="lt1"/>
                </a:solidFill>
                <a:latin typeface="Times New Roman"/>
                <a:ea typeface="Times New Roman"/>
                <a:cs typeface="Times New Roman"/>
                <a:sym typeface="Times New Roman"/>
              </a:rPr>
              <a:t>Winter </a:t>
            </a:r>
            <a:r>
              <a:rPr lang="en-US" sz="1400">
                <a:solidFill>
                  <a:schemeClr val="lt1"/>
                </a:solidFill>
                <a:latin typeface="Times New Roman"/>
                <a:ea typeface="Times New Roman"/>
                <a:cs typeface="Times New Roman"/>
                <a:sym typeface="Times New Roman"/>
              </a:rPr>
              <a:t>appears to be the least popular season for bike rentals. In the winter, just 487K bikes were rented.</a:t>
            </a:r>
            <a:endParaRPr/>
          </a:p>
          <a:p>
            <a:pPr marL="171450" lvl="0" indent="-82550" algn="l" rtl="0">
              <a:lnSpc>
                <a:spcPct val="115000"/>
              </a:lnSpc>
              <a:spcBef>
                <a:spcPts val="0"/>
              </a:spcBef>
              <a:spcAft>
                <a:spcPts val="0"/>
              </a:spcAft>
              <a:buClr>
                <a:schemeClr val="dk2"/>
              </a:buClr>
              <a:buSzPts val="1400"/>
              <a:buFont typeface="Arial"/>
              <a:buNone/>
            </a:pPr>
            <a:endParaRPr sz="1400" i="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The </a:t>
            </a:r>
            <a:r>
              <a:rPr lang="en-US" sz="1400" b="1">
                <a:solidFill>
                  <a:schemeClr val="lt1"/>
                </a:solidFill>
                <a:latin typeface="Times New Roman"/>
                <a:ea typeface="Times New Roman"/>
                <a:cs typeface="Times New Roman"/>
                <a:sym typeface="Times New Roman"/>
              </a:rPr>
              <a:t>extreme temperatures </a:t>
            </a:r>
            <a:r>
              <a:rPr lang="en-US" sz="1400">
                <a:solidFill>
                  <a:schemeClr val="lt1"/>
                </a:solidFill>
                <a:latin typeface="Times New Roman"/>
                <a:ea typeface="Times New Roman"/>
                <a:cs typeface="Times New Roman"/>
                <a:sym typeface="Times New Roman"/>
              </a:rPr>
              <a:t>in Seoul in the </a:t>
            </a:r>
            <a:r>
              <a:rPr lang="en-US" sz="1400" b="1">
                <a:solidFill>
                  <a:schemeClr val="lt1"/>
                </a:solidFill>
                <a:latin typeface="Times New Roman"/>
                <a:ea typeface="Times New Roman"/>
                <a:cs typeface="Times New Roman"/>
                <a:sym typeface="Times New Roman"/>
              </a:rPr>
              <a:t>winter </a:t>
            </a:r>
            <a:r>
              <a:rPr lang="en-US" sz="1400">
                <a:solidFill>
                  <a:schemeClr val="lt1"/>
                </a:solidFill>
                <a:latin typeface="Times New Roman"/>
                <a:ea typeface="Times New Roman"/>
                <a:cs typeface="Times New Roman"/>
                <a:sym typeface="Times New Roman"/>
              </a:rPr>
              <a:t>might be a factor in the </a:t>
            </a:r>
            <a:r>
              <a:rPr lang="en-US" sz="1400" b="1">
                <a:solidFill>
                  <a:schemeClr val="lt1"/>
                </a:solidFill>
                <a:latin typeface="Times New Roman"/>
                <a:ea typeface="Times New Roman"/>
                <a:cs typeface="Times New Roman"/>
                <a:sym typeface="Times New Roman"/>
              </a:rPr>
              <a:t>low demand </a:t>
            </a:r>
            <a:r>
              <a:rPr lang="en-US" sz="1400">
                <a:solidFill>
                  <a:schemeClr val="lt1"/>
                </a:solidFill>
                <a:latin typeface="Times New Roman"/>
                <a:ea typeface="Times New Roman"/>
                <a:cs typeface="Times New Roman"/>
                <a:sym typeface="Times New Roman"/>
              </a:rPr>
              <a:t>for bikes in the winter.</a:t>
            </a:r>
            <a:endParaRPr sz="1400" i="0">
              <a:solidFill>
                <a:schemeClr val="lt1"/>
              </a:solidFill>
              <a:latin typeface="Times New Roman"/>
              <a:ea typeface="Times New Roman"/>
              <a:cs typeface="Times New Roman"/>
              <a:sym typeface="Times New Roman"/>
            </a:endParaRPr>
          </a:p>
        </p:txBody>
      </p:sp>
      <p:sp>
        <p:nvSpPr>
          <p:cNvPr id="101" name="Google Shape;101;p8"/>
          <p:cNvSpPr/>
          <p:nvPr/>
        </p:nvSpPr>
        <p:spPr>
          <a:xfrm>
            <a:off x="4454820" y="942754"/>
            <a:ext cx="23358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23227392-49C6-76C9-214E-BF95DD336383}"/>
              </a:ext>
            </a:extLst>
          </p:cNvPr>
          <p:cNvPicPr>
            <a:picLocks noChangeAspect="1"/>
          </p:cNvPicPr>
          <p:nvPr/>
        </p:nvPicPr>
        <p:blipFill>
          <a:blip r:embed="rId3"/>
          <a:stretch>
            <a:fillRect/>
          </a:stretch>
        </p:blipFill>
        <p:spPr>
          <a:xfrm>
            <a:off x="4572000" y="1571330"/>
            <a:ext cx="4309618" cy="2504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0" y="1"/>
            <a:ext cx="8832300" cy="7429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 Renting trend on holidays, Functioning days</a:t>
            </a:r>
            <a:r>
              <a:rPr lang="en-US" sz="3200">
                <a:solidFill>
                  <a:srgbClr val="FF0000"/>
                </a:solidFill>
                <a:latin typeface="Times New Roman"/>
                <a:ea typeface="Times New Roman"/>
                <a:cs typeface="Times New Roman"/>
                <a:sym typeface="Times New Roman"/>
              </a:rPr>
              <a:t>  </a:t>
            </a:r>
            <a:endParaRPr/>
          </a:p>
        </p:txBody>
      </p:sp>
      <p:sp>
        <p:nvSpPr>
          <p:cNvPr id="108" name="Google Shape;108;p9"/>
          <p:cNvSpPr txBox="1">
            <a:spLocks noGrp="1"/>
          </p:cNvSpPr>
          <p:nvPr>
            <p:ph type="body" idx="1"/>
          </p:nvPr>
        </p:nvSpPr>
        <p:spPr>
          <a:xfrm>
            <a:off x="164306" y="921544"/>
            <a:ext cx="8983900" cy="21331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People prefer </a:t>
            </a:r>
            <a:r>
              <a:rPr lang="en-US" sz="1200" dirty="0">
                <a:solidFill>
                  <a:srgbClr val="212121"/>
                </a:solidFill>
                <a:latin typeface="Times New Roman"/>
                <a:ea typeface="Times New Roman"/>
                <a:cs typeface="Times New Roman"/>
                <a:sym typeface="Times New Roman"/>
              </a:rPr>
              <a:t>to use the bike on </a:t>
            </a:r>
            <a:r>
              <a:rPr lang="en-US" sz="1200" b="1" dirty="0">
                <a:solidFill>
                  <a:srgbClr val="212121"/>
                </a:solidFill>
                <a:latin typeface="Times New Roman"/>
                <a:ea typeface="Times New Roman"/>
                <a:cs typeface="Times New Roman"/>
                <a:sym typeface="Times New Roman"/>
              </a:rPr>
              <a:t>Non-holiday more</a:t>
            </a:r>
            <a:r>
              <a:rPr lang="en-US" sz="1200" dirty="0">
                <a:solidFill>
                  <a:srgbClr val="212121"/>
                </a:solidFill>
                <a:latin typeface="Times New Roman"/>
                <a:ea typeface="Times New Roman"/>
                <a:cs typeface="Times New Roman"/>
                <a:sym typeface="Times New Roman"/>
              </a:rPr>
              <a:t> compared to </a:t>
            </a:r>
            <a:r>
              <a:rPr lang="en-US" sz="1200" b="1" dirty="0">
                <a:solidFill>
                  <a:srgbClr val="212121"/>
                </a:solidFill>
                <a:latin typeface="Times New Roman"/>
                <a:ea typeface="Times New Roman"/>
                <a:cs typeface="Times New Roman"/>
                <a:sym typeface="Times New Roman"/>
              </a:rPr>
              <a:t>Holidays</a:t>
            </a:r>
            <a:r>
              <a:rPr lang="en-US" sz="120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5.9 million </a:t>
            </a:r>
            <a:r>
              <a:rPr lang="en-US" sz="1200" dirty="0">
                <a:solidFill>
                  <a:srgbClr val="212121"/>
                </a:solidFill>
                <a:latin typeface="Times New Roman"/>
                <a:ea typeface="Times New Roman"/>
                <a:cs typeface="Times New Roman"/>
                <a:sym typeface="Times New Roman"/>
              </a:rPr>
              <a:t>bikes are rented on </a:t>
            </a:r>
            <a:r>
              <a:rPr lang="en-US" sz="1200" b="1" dirty="0">
                <a:solidFill>
                  <a:srgbClr val="212121"/>
                </a:solidFill>
                <a:latin typeface="Times New Roman"/>
                <a:ea typeface="Times New Roman"/>
                <a:cs typeface="Times New Roman"/>
                <a:sym typeface="Times New Roman"/>
              </a:rPr>
              <a:t>Non-holidays</a:t>
            </a:r>
            <a:r>
              <a:rPr lang="en-US" sz="1200" dirty="0">
                <a:solidFill>
                  <a:srgbClr val="212121"/>
                </a:solidFill>
                <a:latin typeface="Times New Roman"/>
                <a:ea typeface="Times New Roman"/>
                <a:cs typeface="Times New Roman"/>
                <a:sym typeface="Times New Roman"/>
              </a:rPr>
              <a:t>, only a meager </a:t>
            </a:r>
            <a:r>
              <a:rPr lang="en-US" sz="1200" b="1" dirty="0">
                <a:solidFill>
                  <a:srgbClr val="212121"/>
                </a:solidFill>
                <a:latin typeface="Times New Roman"/>
                <a:ea typeface="Times New Roman"/>
                <a:cs typeface="Times New Roman"/>
                <a:sym typeface="Times New Roman"/>
              </a:rPr>
              <a:t>215K </a:t>
            </a:r>
            <a:r>
              <a:rPr lang="en-US" sz="1200" dirty="0">
                <a:solidFill>
                  <a:srgbClr val="212121"/>
                </a:solidFill>
                <a:latin typeface="Times New Roman"/>
                <a:ea typeface="Times New Roman"/>
                <a:cs typeface="Times New Roman"/>
                <a:sym typeface="Times New Roman"/>
              </a:rPr>
              <a:t>bikes were rented on </a:t>
            </a:r>
            <a:r>
              <a:rPr lang="en-US" sz="1200" b="1" dirty="0">
                <a:solidFill>
                  <a:srgbClr val="212121"/>
                </a:solidFill>
                <a:latin typeface="Times New Roman"/>
                <a:ea typeface="Times New Roman"/>
                <a:cs typeface="Times New Roman"/>
                <a:sym typeface="Times New Roman"/>
              </a:rPr>
              <a:t>holidays</a:t>
            </a:r>
            <a:r>
              <a:rPr lang="en-US" sz="120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 It's reasonable to conclude that the </a:t>
            </a:r>
            <a:r>
              <a:rPr lang="en-US" sz="1200" b="1" i="0" dirty="0">
                <a:solidFill>
                  <a:srgbClr val="212121"/>
                </a:solidFill>
                <a:latin typeface="Times New Roman"/>
                <a:ea typeface="Times New Roman"/>
                <a:cs typeface="Times New Roman"/>
                <a:sym typeface="Times New Roman"/>
              </a:rPr>
              <a:t>majority of clients </a:t>
            </a:r>
            <a:r>
              <a:rPr lang="en-US" sz="1200" i="0" dirty="0">
                <a:solidFill>
                  <a:srgbClr val="212121"/>
                </a:solidFill>
                <a:latin typeface="Times New Roman"/>
                <a:ea typeface="Times New Roman"/>
                <a:cs typeface="Times New Roman"/>
                <a:sym typeface="Times New Roman"/>
              </a:rPr>
              <a:t>in the </a:t>
            </a:r>
            <a:r>
              <a:rPr lang="en-US" sz="1200" b="1" i="0" dirty="0">
                <a:solidFill>
                  <a:srgbClr val="212121"/>
                </a:solidFill>
                <a:latin typeface="Times New Roman"/>
                <a:ea typeface="Times New Roman"/>
                <a:cs typeface="Times New Roman"/>
                <a:sym typeface="Times New Roman"/>
              </a:rPr>
              <a:t>bike rental sector </a:t>
            </a:r>
            <a:r>
              <a:rPr lang="en-US" sz="1200" i="0" dirty="0">
                <a:solidFill>
                  <a:srgbClr val="212121"/>
                </a:solidFill>
                <a:latin typeface="Times New Roman"/>
                <a:ea typeface="Times New Roman"/>
                <a:cs typeface="Times New Roman"/>
                <a:sym typeface="Times New Roman"/>
              </a:rPr>
              <a:t>are from </a:t>
            </a:r>
            <a:r>
              <a:rPr lang="en-US" sz="1200" b="1" i="0" dirty="0">
                <a:solidFill>
                  <a:srgbClr val="212121"/>
                </a:solidFill>
                <a:latin typeface="Times New Roman"/>
                <a:ea typeface="Times New Roman"/>
                <a:cs typeface="Times New Roman"/>
                <a:sym typeface="Times New Roman"/>
              </a:rPr>
              <a:t>Seoul's working class</a:t>
            </a:r>
            <a:r>
              <a:rPr lang="en-US" sz="1200" i="0" dirty="0">
                <a:solidFill>
                  <a:srgbClr val="212121"/>
                </a:solidFill>
                <a:latin typeface="Times New Roman"/>
                <a:ea typeface="Times New Roman"/>
                <a:cs typeface="Times New Roman"/>
                <a:sym typeface="Times New Roman"/>
              </a:rPr>
              <a:t>.</a:t>
            </a:r>
            <a:endParaRPr dirty="0"/>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All the bikes rented were on the functioning days.</a:t>
            </a:r>
            <a:endParaRPr sz="1200" i="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dirty="0">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200"/>
              <a:buNone/>
            </a:pPr>
            <a:endParaRPr sz="12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dirty="0">
              <a:latin typeface="Times New Roman"/>
              <a:ea typeface="Times New Roman"/>
              <a:cs typeface="Times New Roman"/>
              <a:sym typeface="Times New Roman"/>
            </a:endParaRPr>
          </a:p>
        </p:txBody>
      </p:sp>
      <p:sp>
        <p:nvSpPr>
          <p:cNvPr id="110" name="Google Shape;110;p9"/>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388CEF77-2133-CA12-35EF-15672643457E}"/>
              </a:ext>
            </a:extLst>
          </p:cNvPr>
          <p:cNvPicPr>
            <a:picLocks noChangeAspect="1"/>
          </p:cNvPicPr>
          <p:nvPr/>
        </p:nvPicPr>
        <p:blipFill>
          <a:blip r:embed="rId3"/>
          <a:stretch>
            <a:fillRect/>
          </a:stretch>
        </p:blipFill>
        <p:spPr>
          <a:xfrm>
            <a:off x="492136" y="2949706"/>
            <a:ext cx="3336914" cy="2047978"/>
          </a:xfrm>
          <a:prstGeom prst="rect">
            <a:avLst/>
          </a:prstGeom>
        </p:spPr>
      </p:pic>
      <p:pic>
        <p:nvPicPr>
          <p:cNvPr id="5" name="Picture 4">
            <a:extLst>
              <a:ext uri="{FF2B5EF4-FFF2-40B4-BE49-F238E27FC236}">
                <a16:creationId xmlns:a16="http://schemas.microsoft.com/office/drawing/2014/main" id="{FEA366AD-8CC7-5862-651E-8659CF090CF2}"/>
              </a:ext>
            </a:extLst>
          </p:cNvPr>
          <p:cNvPicPr>
            <a:picLocks noChangeAspect="1"/>
          </p:cNvPicPr>
          <p:nvPr/>
        </p:nvPicPr>
        <p:blipFill>
          <a:blip r:embed="rId4"/>
          <a:stretch>
            <a:fillRect/>
          </a:stretch>
        </p:blipFill>
        <p:spPr>
          <a:xfrm>
            <a:off x="4880495" y="2960455"/>
            <a:ext cx="3336914" cy="2026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1750</Words>
  <Application>Microsoft Office PowerPoint</Application>
  <PresentationFormat>On-screen Show (16:9)</PresentationFormat>
  <Paragraphs>210</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 Black</vt:lpstr>
      <vt:lpstr>Times New Roman</vt:lpstr>
      <vt:lpstr>Algerian</vt:lpstr>
      <vt:lpstr>Arial</vt:lpstr>
      <vt:lpstr>Simple Light</vt:lpstr>
      <vt:lpstr>   CAPSTONE PROJECT SUPERVISED ML REGRESSION  BIKE SHARING DEMAND PREDICTION  by : Sachin Yallapurkar   </vt:lpstr>
      <vt:lpstr>Contents</vt:lpstr>
      <vt:lpstr>Introduction</vt:lpstr>
      <vt:lpstr>Problem Statement </vt:lpstr>
      <vt:lpstr>Discussion Topics</vt:lpstr>
      <vt:lpstr>Data Analysis Steps</vt:lpstr>
      <vt:lpstr>Attributes of each variable</vt:lpstr>
      <vt:lpstr>Bikes Rented per Season</vt:lpstr>
      <vt:lpstr>Bike Renting trend on holidays, Functioning days  </vt:lpstr>
      <vt:lpstr>Bike Booking Monthly Trend</vt:lpstr>
      <vt:lpstr>Rented Bike Count Against Numerical Data</vt:lpstr>
      <vt:lpstr>Rented Bike Count Against Numerical Data</vt:lpstr>
      <vt:lpstr>Rented Bike Count Against Numerical Data</vt:lpstr>
      <vt:lpstr>Co-relation: Rented bike count vs Temp, Dew point Temp, Hour</vt:lpstr>
      <vt:lpstr>Co-relation: Rented bike count vs Visibility, Rainfall, Snowfall</vt:lpstr>
      <vt:lpstr>Co-relation: Rented bike count vs Humidity, Wind Speed, Radiation</vt:lpstr>
      <vt:lpstr>Correlation map</vt:lpstr>
      <vt:lpstr>Models List</vt:lpstr>
      <vt:lpstr>   Result</vt:lpstr>
      <vt:lpstr>Model-1 ExtraTreeRegressor</vt:lpstr>
      <vt:lpstr>Hyperparameter Tuning of ExtraTreeRegressor</vt:lpstr>
      <vt:lpstr>Feature Importance</vt:lpstr>
      <vt:lpstr>Model 2 - Light GBM</vt:lpstr>
      <vt:lpstr>Hyperparameter Tuning of LightGBM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SUPERVISED ML REGRESSION  CAPSTONE PROJECT  BIKE SHARING DEMAND PREDICTION  by : Sachin Yallapurkar   </dc:title>
  <cp:lastModifiedBy>Sachin Yallapurkar</cp:lastModifiedBy>
  <cp:revision>6</cp:revision>
  <dcterms:modified xsi:type="dcterms:W3CDTF">2023-01-01T13:03:01Z</dcterms:modified>
</cp:coreProperties>
</file>