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91" d="100"/>
          <a:sy n="91" d="100"/>
        </p:scale>
        <p:origin x="36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1F3A2-BC7A-4776-A9AE-9462384561D1}" type="datetimeFigureOut">
              <a:rPr lang="en-IN" smtClean="0"/>
              <a:t>13-04-2023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62E187-CB1A-4968-8D1D-42F7FF57C835}" type="slidenum">
              <a:rPr lang="en-IN" smtClean="0"/>
              <a:t>‹#›</a:t>
            </a:fld>
            <a:endParaRPr lang="en-IN"/>
          </a:p>
        </p:txBody>
      </p:sp>
    </p:spTree>
    <p:extLst>
      <p:ext uri="{BB962C8B-B14F-4D97-AF65-F5344CB8AC3E}">
        <p14:creationId xmlns:p14="http://schemas.microsoft.com/office/powerpoint/2010/main" val="528726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914b3d5383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914b3d5383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914b3d538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914b3d538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914b3d5383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914b3d5383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9d7f99393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9d7f99393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914b3d5383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914b3d538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914b3d5383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914b3d538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914b3d5383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914b3d5383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914b3d5383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914b3d538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914b3d5383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914b3d538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914b3d5383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914b3d538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914b3d5383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914b3d5383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9393166cf6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9393166cf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9393166cf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9393166cf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9d7f993934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9d7f993934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9d7f993934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9d7f993934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9d7f993934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9d7f993934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9d7f993934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9d7f993934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9d7f993934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9d7f993934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9d7f993934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9d7f993934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9d7f993934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9d7f993934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914b3d538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914b3d538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9d7f993934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9d7f993934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9d7f993934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9d7f993934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914b3d5383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914b3d538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914b3d538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914b3d538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914b3d5383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914b3d5383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983f4faac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983f4faac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914b3d5383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914b3d538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914b3d5383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914b3d538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3F613-84C8-4936-ECAA-905E3EB367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5398980-5364-3561-B488-59E8B55BCB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2E8D38-39BA-6F09-975C-08A503C14D2E}"/>
              </a:ext>
            </a:extLst>
          </p:cNvPr>
          <p:cNvSpPr>
            <a:spLocks noGrp="1"/>
          </p:cNvSpPr>
          <p:nvPr>
            <p:ph type="dt" sz="half" idx="10"/>
          </p:nvPr>
        </p:nvSpPr>
        <p:spPr/>
        <p:txBody>
          <a:bodyPr/>
          <a:lstStyle/>
          <a:p>
            <a:fld id="{1A249CAF-F321-49F9-B693-151E214EA214}" type="datetimeFigureOut">
              <a:rPr lang="en-IN" smtClean="0"/>
              <a:t>13-04-2023</a:t>
            </a:fld>
            <a:endParaRPr lang="en-IN"/>
          </a:p>
        </p:txBody>
      </p:sp>
      <p:sp>
        <p:nvSpPr>
          <p:cNvPr id="5" name="Footer Placeholder 4">
            <a:extLst>
              <a:ext uri="{FF2B5EF4-FFF2-40B4-BE49-F238E27FC236}">
                <a16:creationId xmlns:a16="http://schemas.microsoft.com/office/drawing/2014/main" id="{E4802216-1029-09C2-FF61-1A5F9B3717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8DAC6E-64CC-664C-1A16-0DEE0625809D}"/>
              </a:ext>
            </a:extLst>
          </p:cNvPr>
          <p:cNvSpPr>
            <a:spLocks noGrp="1"/>
          </p:cNvSpPr>
          <p:nvPr>
            <p:ph type="sldNum" sz="quarter" idx="12"/>
          </p:nvPr>
        </p:nvSpPr>
        <p:spPr/>
        <p:txBody>
          <a:bodyPr/>
          <a:lstStyle/>
          <a:p>
            <a:fld id="{DBD443F3-A81A-4155-BE10-2B68D1B1CBD1}" type="slidenum">
              <a:rPr lang="en-IN" smtClean="0"/>
              <a:t>‹#›</a:t>
            </a:fld>
            <a:endParaRPr lang="en-IN"/>
          </a:p>
        </p:txBody>
      </p:sp>
    </p:spTree>
    <p:extLst>
      <p:ext uri="{BB962C8B-B14F-4D97-AF65-F5344CB8AC3E}">
        <p14:creationId xmlns:p14="http://schemas.microsoft.com/office/powerpoint/2010/main" val="2677769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F9B7B-320A-A8A5-CE49-324BDC4F529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441BAE-47AD-7577-F3EE-A88DA06A08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C6585A-3979-F472-AE75-433710343FEE}"/>
              </a:ext>
            </a:extLst>
          </p:cNvPr>
          <p:cNvSpPr>
            <a:spLocks noGrp="1"/>
          </p:cNvSpPr>
          <p:nvPr>
            <p:ph type="dt" sz="half" idx="10"/>
          </p:nvPr>
        </p:nvSpPr>
        <p:spPr/>
        <p:txBody>
          <a:bodyPr/>
          <a:lstStyle/>
          <a:p>
            <a:fld id="{1A249CAF-F321-49F9-B693-151E214EA214}" type="datetimeFigureOut">
              <a:rPr lang="en-IN" smtClean="0"/>
              <a:t>13-04-2023</a:t>
            </a:fld>
            <a:endParaRPr lang="en-IN"/>
          </a:p>
        </p:txBody>
      </p:sp>
      <p:sp>
        <p:nvSpPr>
          <p:cNvPr id="5" name="Footer Placeholder 4">
            <a:extLst>
              <a:ext uri="{FF2B5EF4-FFF2-40B4-BE49-F238E27FC236}">
                <a16:creationId xmlns:a16="http://schemas.microsoft.com/office/drawing/2014/main" id="{3B5C2CB1-1D9C-55D4-656C-01232AFCB4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35C3DE-4BF6-2E9D-9A26-5FB5FAD48349}"/>
              </a:ext>
            </a:extLst>
          </p:cNvPr>
          <p:cNvSpPr>
            <a:spLocks noGrp="1"/>
          </p:cNvSpPr>
          <p:nvPr>
            <p:ph type="sldNum" sz="quarter" idx="12"/>
          </p:nvPr>
        </p:nvSpPr>
        <p:spPr/>
        <p:txBody>
          <a:bodyPr/>
          <a:lstStyle/>
          <a:p>
            <a:fld id="{DBD443F3-A81A-4155-BE10-2B68D1B1CBD1}" type="slidenum">
              <a:rPr lang="en-IN" smtClean="0"/>
              <a:t>‹#›</a:t>
            </a:fld>
            <a:endParaRPr lang="en-IN"/>
          </a:p>
        </p:txBody>
      </p:sp>
    </p:spTree>
    <p:extLst>
      <p:ext uri="{BB962C8B-B14F-4D97-AF65-F5344CB8AC3E}">
        <p14:creationId xmlns:p14="http://schemas.microsoft.com/office/powerpoint/2010/main" val="350604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CDEDF9-A540-7B66-5EF4-2814530CA0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D8890A-9F9C-331B-22E1-DAC1659011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1C30A0-1C43-6889-ACB8-83477DA9549F}"/>
              </a:ext>
            </a:extLst>
          </p:cNvPr>
          <p:cNvSpPr>
            <a:spLocks noGrp="1"/>
          </p:cNvSpPr>
          <p:nvPr>
            <p:ph type="dt" sz="half" idx="10"/>
          </p:nvPr>
        </p:nvSpPr>
        <p:spPr/>
        <p:txBody>
          <a:bodyPr/>
          <a:lstStyle/>
          <a:p>
            <a:fld id="{1A249CAF-F321-49F9-B693-151E214EA214}" type="datetimeFigureOut">
              <a:rPr lang="en-IN" smtClean="0"/>
              <a:t>13-04-2023</a:t>
            </a:fld>
            <a:endParaRPr lang="en-IN"/>
          </a:p>
        </p:txBody>
      </p:sp>
      <p:sp>
        <p:nvSpPr>
          <p:cNvPr id="5" name="Footer Placeholder 4">
            <a:extLst>
              <a:ext uri="{FF2B5EF4-FFF2-40B4-BE49-F238E27FC236}">
                <a16:creationId xmlns:a16="http://schemas.microsoft.com/office/drawing/2014/main" id="{E662D306-1BBE-BCF0-28F4-A022F1288C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CB2F34-E665-375A-CDC3-938A3B731E25}"/>
              </a:ext>
            </a:extLst>
          </p:cNvPr>
          <p:cNvSpPr>
            <a:spLocks noGrp="1"/>
          </p:cNvSpPr>
          <p:nvPr>
            <p:ph type="sldNum" sz="quarter" idx="12"/>
          </p:nvPr>
        </p:nvSpPr>
        <p:spPr/>
        <p:txBody>
          <a:bodyPr/>
          <a:lstStyle/>
          <a:p>
            <a:fld id="{DBD443F3-A81A-4155-BE10-2B68D1B1CBD1}" type="slidenum">
              <a:rPr lang="en-IN" smtClean="0"/>
              <a:t>‹#›</a:t>
            </a:fld>
            <a:endParaRPr lang="en-IN"/>
          </a:p>
        </p:txBody>
      </p:sp>
    </p:spTree>
    <p:extLst>
      <p:ext uri="{BB962C8B-B14F-4D97-AF65-F5344CB8AC3E}">
        <p14:creationId xmlns:p14="http://schemas.microsoft.com/office/powerpoint/2010/main" val="4003225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5"/>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5"/>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7" name="Google Shape;17;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3764924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4CA8D-223B-CCE1-6BE6-C9F743952A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2833F4-E58E-5C0B-A240-BBD99CF5B0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80F84D-15D0-0312-1329-966567FC8DDD}"/>
              </a:ext>
            </a:extLst>
          </p:cNvPr>
          <p:cNvSpPr>
            <a:spLocks noGrp="1"/>
          </p:cNvSpPr>
          <p:nvPr>
            <p:ph type="dt" sz="half" idx="10"/>
          </p:nvPr>
        </p:nvSpPr>
        <p:spPr/>
        <p:txBody>
          <a:bodyPr/>
          <a:lstStyle/>
          <a:p>
            <a:fld id="{1A249CAF-F321-49F9-B693-151E214EA214}" type="datetimeFigureOut">
              <a:rPr lang="en-IN" smtClean="0"/>
              <a:t>13-04-2023</a:t>
            </a:fld>
            <a:endParaRPr lang="en-IN"/>
          </a:p>
        </p:txBody>
      </p:sp>
      <p:sp>
        <p:nvSpPr>
          <p:cNvPr id="5" name="Footer Placeholder 4">
            <a:extLst>
              <a:ext uri="{FF2B5EF4-FFF2-40B4-BE49-F238E27FC236}">
                <a16:creationId xmlns:a16="http://schemas.microsoft.com/office/drawing/2014/main" id="{DAF27D67-A8E4-ECE9-522D-D4A3253A2C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AAE1A4-0241-85B7-ECBC-96CEC2F0F6B5}"/>
              </a:ext>
            </a:extLst>
          </p:cNvPr>
          <p:cNvSpPr>
            <a:spLocks noGrp="1"/>
          </p:cNvSpPr>
          <p:nvPr>
            <p:ph type="sldNum" sz="quarter" idx="12"/>
          </p:nvPr>
        </p:nvSpPr>
        <p:spPr/>
        <p:txBody>
          <a:bodyPr/>
          <a:lstStyle/>
          <a:p>
            <a:fld id="{DBD443F3-A81A-4155-BE10-2B68D1B1CBD1}" type="slidenum">
              <a:rPr lang="en-IN" smtClean="0"/>
              <a:t>‹#›</a:t>
            </a:fld>
            <a:endParaRPr lang="en-IN"/>
          </a:p>
        </p:txBody>
      </p:sp>
    </p:spTree>
    <p:extLst>
      <p:ext uri="{BB962C8B-B14F-4D97-AF65-F5344CB8AC3E}">
        <p14:creationId xmlns:p14="http://schemas.microsoft.com/office/powerpoint/2010/main" val="19619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573CE-3500-A6B3-BE77-A24C6569B9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E8BF8E-F782-194F-0B9A-0946D233EF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60B328-7758-ABA6-2444-C4FD862602D7}"/>
              </a:ext>
            </a:extLst>
          </p:cNvPr>
          <p:cNvSpPr>
            <a:spLocks noGrp="1"/>
          </p:cNvSpPr>
          <p:nvPr>
            <p:ph type="dt" sz="half" idx="10"/>
          </p:nvPr>
        </p:nvSpPr>
        <p:spPr/>
        <p:txBody>
          <a:bodyPr/>
          <a:lstStyle/>
          <a:p>
            <a:fld id="{1A249CAF-F321-49F9-B693-151E214EA214}" type="datetimeFigureOut">
              <a:rPr lang="en-IN" smtClean="0"/>
              <a:t>13-04-2023</a:t>
            </a:fld>
            <a:endParaRPr lang="en-IN"/>
          </a:p>
        </p:txBody>
      </p:sp>
      <p:sp>
        <p:nvSpPr>
          <p:cNvPr id="5" name="Footer Placeholder 4">
            <a:extLst>
              <a:ext uri="{FF2B5EF4-FFF2-40B4-BE49-F238E27FC236}">
                <a16:creationId xmlns:a16="http://schemas.microsoft.com/office/drawing/2014/main" id="{8D5EE51A-83B0-F7E9-0B24-6CC8CDC642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DFBAF5-7FA2-4F80-D82E-D347FD90D55D}"/>
              </a:ext>
            </a:extLst>
          </p:cNvPr>
          <p:cNvSpPr>
            <a:spLocks noGrp="1"/>
          </p:cNvSpPr>
          <p:nvPr>
            <p:ph type="sldNum" sz="quarter" idx="12"/>
          </p:nvPr>
        </p:nvSpPr>
        <p:spPr/>
        <p:txBody>
          <a:bodyPr/>
          <a:lstStyle/>
          <a:p>
            <a:fld id="{DBD443F3-A81A-4155-BE10-2B68D1B1CBD1}" type="slidenum">
              <a:rPr lang="en-IN" smtClean="0"/>
              <a:t>‹#›</a:t>
            </a:fld>
            <a:endParaRPr lang="en-IN"/>
          </a:p>
        </p:txBody>
      </p:sp>
    </p:spTree>
    <p:extLst>
      <p:ext uri="{BB962C8B-B14F-4D97-AF65-F5344CB8AC3E}">
        <p14:creationId xmlns:p14="http://schemas.microsoft.com/office/powerpoint/2010/main" val="3155113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E8496-71EF-35BD-5D22-3240AE8298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EFF288-7347-DE03-A019-E0629B6328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131AA9-025B-90A9-D74F-3D18C78F17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D174A0C-84C8-21CF-CE3D-D3C35EAEE082}"/>
              </a:ext>
            </a:extLst>
          </p:cNvPr>
          <p:cNvSpPr>
            <a:spLocks noGrp="1"/>
          </p:cNvSpPr>
          <p:nvPr>
            <p:ph type="dt" sz="half" idx="10"/>
          </p:nvPr>
        </p:nvSpPr>
        <p:spPr/>
        <p:txBody>
          <a:bodyPr/>
          <a:lstStyle/>
          <a:p>
            <a:fld id="{1A249CAF-F321-49F9-B693-151E214EA214}" type="datetimeFigureOut">
              <a:rPr lang="en-IN" smtClean="0"/>
              <a:t>13-04-2023</a:t>
            </a:fld>
            <a:endParaRPr lang="en-IN"/>
          </a:p>
        </p:txBody>
      </p:sp>
      <p:sp>
        <p:nvSpPr>
          <p:cNvPr id="6" name="Footer Placeholder 5">
            <a:extLst>
              <a:ext uri="{FF2B5EF4-FFF2-40B4-BE49-F238E27FC236}">
                <a16:creationId xmlns:a16="http://schemas.microsoft.com/office/drawing/2014/main" id="{44F72749-5B61-FF48-8765-13A571F780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789C22-88DD-938C-8842-8B4B445DFC56}"/>
              </a:ext>
            </a:extLst>
          </p:cNvPr>
          <p:cNvSpPr>
            <a:spLocks noGrp="1"/>
          </p:cNvSpPr>
          <p:nvPr>
            <p:ph type="sldNum" sz="quarter" idx="12"/>
          </p:nvPr>
        </p:nvSpPr>
        <p:spPr/>
        <p:txBody>
          <a:bodyPr/>
          <a:lstStyle/>
          <a:p>
            <a:fld id="{DBD443F3-A81A-4155-BE10-2B68D1B1CBD1}" type="slidenum">
              <a:rPr lang="en-IN" smtClean="0"/>
              <a:t>‹#›</a:t>
            </a:fld>
            <a:endParaRPr lang="en-IN"/>
          </a:p>
        </p:txBody>
      </p:sp>
    </p:spTree>
    <p:extLst>
      <p:ext uri="{BB962C8B-B14F-4D97-AF65-F5344CB8AC3E}">
        <p14:creationId xmlns:p14="http://schemas.microsoft.com/office/powerpoint/2010/main" val="4059648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86F2-ABE9-B1AD-0536-310AEB98CE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028A8B-80B5-CF8F-6334-19882848EB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926D32-FDB5-EA82-93E6-96B5134023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4EE83E-608F-43EE-6DBC-3C14DF7703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AD108A-0CAC-D4A7-E379-F3CE097EDA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E50A934-304E-6F17-57DB-3A16C51F77EC}"/>
              </a:ext>
            </a:extLst>
          </p:cNvPr>
          <p:cNvSpPr>
            <a:spLocks noGrp="1"/>
          </p:cNvSpPr>
          <p:nvPr>
            <p:ph type="dt" sz="half" idx="10"/>
          </p:nvPr>
        </p:nvSpPr>
        <p:spPr/>
        <p:txBody>
          <a:bodyPr/>
          <a:lstStyle/>
          <a:p>
            <a:fld id="{1A249CAF-F321-49F9-B693-151E214EA214}" type="datetimeFigureOut">
              <a:rPr lang="en-IN" smtClean="0"/>
              <a:t>13-04-2023</a:t>
            </a:fld>
            <a:endParaRPr lang="en-IN"/>
          </a:p>
        </p:txBody>
      </p:sp>
      <p:sp>
        <p:nvSpPr>
          <p:cNvPr id="8" name="Footer Placeholder 7">
            <a:extLst>
              <a:ext uri="{FF2B5EF4-FFF2-40B4-BE49-F238E27FC236}">
                <a16:creationId xmlns:a16="http://schemas.microsoft.com/office/drawing/2014/main" id="{A8883E2A-C318-7424-EFFF-829FE2E836D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3693DA-4AEA-7AF1-850C-7B8F38A2C4B4}"/>
              </a:ext>
            </a:extLst>
          </p:cNvPr>
          <p:cNvSpPr>
            <a:spLocks noGrp="1"/>
          </p:cNvSpPr>
          <p:nvPr>
            <p:ph type="sldNum" sz="quarter" idx="12"/>
          </p:nvPr>
        </p:nvSpPr>
        <p:spPr/>
        <p:txBody>
          <a:bodyPr/>
          <a:lstStyle/>
          <a:p>
            <a:fld id="{DBD443F3-A81A-4155-BE10-2B68D1B1CBD1}" type="slidenum">
              <a:rPr lang="en-IN" smtClean="0"/>
              <a:t>‹#›</a:t>
            </a:fld>
            <a:endParaRPr lang="en-IN"/>
          </a:p>
        </p:txBody>
      </p:sp>
    </p:spTree>
    <p:extLst>
      <p:ext uri="{BB962C8B-B14F-4D97-AF65-F5344CB8AC3E}">
        <p14:creationId xmlns:p14="http://schemas.microsoft.com/office/powerpoint/2010/main" val="3676228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0748B-362B-885C-A746-CE91400E65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83D5844-D6A5-5482-674E-153A80FA0E6C}"/>
              </a:ext>
            </a:extLst>
          </p:cNvPr>
          <p:cNvSpPr>
            <a:spLocks noGrp="1"/>
          </p:cNvSpPr>
          <p:nvPr>
            <p:ph type="dt" sz="half" idx="10"/>
          </p:nvPr>
        </p:nvSpPr>
        <p:spPr/>
        <p:txBody>
          <a:bodyPr/>
          <a:lstStyle/>
          <a:p>
            <a:fld id="{1A249CAF-F321-49F9-B693-151E214EA214}" type="datetimeFigureOut">
              <a:rPr lang="en-IN" smtClean="0"/>
              <a:t>13-04-2023</a:t>
            </a:fld>
            <a:endParaRPr lang="en-IN"/>
          </a:p>
        </p:txBody>
      </p:sp>
      <p:sp>
        <p:nvSpPr>
          <p:cNvPr id="4" name="Footer Placeholder 3">
            <a:extLst>
              <a:ext uri="{FF2B5EF4-FFF2-40B4-BE49-F238E27FC236}">
                <a16:creationId xmlns:a16="http://schemas.microsoft.com/office/drawing/2014/main" id="{9C5A9C0E-B0B7-FEFF-55C6-2B657BD574A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695CDFA-12D7-5C24-3A15-1944374B84EF}"/>
              </a:ext>
            </a:extLst>
          </p:cNvPr>
          <p:cNvSpPr>
            <a:spLocks noGrp="1"/>
          </p:cNvSpPr>
          <p:nvPr>
            <p:ph type="sldNum" sz="quarter" idx="12"/>
          </p:nvPr>
        </p:nvSpPr>
        <p:spPr/>
        <p:txBody>
          <a:bodyPr/>
          <a:lstStyle/>
          <a:p>
            <a:fld id="{DBD443F3-A81A-4155-BE10-2B68D1B1CBD1}" type="slidenum">
              <a:rPr lang="en-IN" smtClean="0"/>
              <a:t>‹#›</a:t>
            </a:fld>
            <a:endParaRPr lang="en-IN"/>
          </a:p>
        </p:txBody>
      </p:sp>
    </p:spTree>
    <p:extLst>
      <p:ext uri="{BB962C8B-B14F-4D97-AF65-F5344CB8AC3E}">
        <p14:creationId xmlns:p14="http://schemas.microsoft.com/office/powerpoint/2010/main" val="230624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5905EC-D9B4-677D-0691-4C8047ECBEC0}"/>
              </a:ext>
            </a:extLst>
          </p:cNvPr>
          <p:cNvSpPr>
            <a:spLocks noGrp="1"/>
          </p:cNvSpPr>
          <p:nvPr>
            <p:ph type="dt" sz="half" idx="10"/>
          </p:nvPr>
        </p:nvSpPr>
        <p:spPr/>
        <p:txBody>
          <a:bodyPr/>
          <a:lstStyle/>
          <a:p>
            <a:fld id="{1A249CAF-F321-49F9-B693-151E214EA214}" type="datetimeFigureOut">
              <a:rPr lang="en-IN" smtClean="0"/>
              <a:t>13-04-2023</a:t>
            </a:fld>
            <a:endParaRPr lang="en-IN"/>
          </a:p>
        </p:txBody>
      </p:sp>
      <p:sp>
        <p:nvSpPr>
          <p:cNvPr id="3" name="Footer Placeholder 2">
            <a:extLst>
              <a:ext uri="{FF2B5EF4-FFF2-40B4-BE49-F238E27FC236}">
                <a16:creationId xmlns:a16="http://schemas.microsoft.com/office/drawing/2014/main" id="{3711B3E4-5458-D6C5-7271-FA38F99D2F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75DBCD7-21CB-35CE-A26D-71CCAB80DB93}"/>
              </a:ext>
            </a:extLst>
          </p:cNvPr>
          <p:cNvSpPr>
            <a:spLocks noGrp="1"/>
          </p:cNvSpPr>
          <p:nvPr>
            <p:ph type="sldNum" sz="quarter" idx="12"/>
          </p:nvPr>
        </p:nvSpPr>
        <p:spPr/>
        <p:txBody>
          <a:bodyPr/>
          <a:lstStyle/>
          <a:p>
            <a:fld id="{DBD443F3-A81A-4155-BE10-2B68D1B1CBD1}" type="slidenum">
              <a:rPr lang="en-IN" smtClean="0"/>
              <a:t>‹#›</a:t>
            </a:fld>
            <a:endParaRPr lang="en-IN"/>
          </a:p>
        </p:txBody>
      </p:sp>
    </p:spTree>
    <p:extLst>
      <p:ext uri="{BB962C8B-B14F-4D97-AF65-F5344CB8AC3E}">
        <p14:creationId xmlns:p14="http://schemas.microsoft.com/office/powerpoint/2010/main" val="796312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9ACF-5734-F63F-153D-0279B1CD42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3BB0879-2C60-ACB2-6323-CBAF3190FD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CE2BB4-58E3-6BFD-2F26-01A337E222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E25B46-B153-DCBB-B1AE-5A67CA5925F3}"/>
              </a:ext>
            </a:extLst>
          </p:cNvPr>
          <p:cNvSpPr>
            <a:spLocks noGrp="1"/>
          </p:cNvSpPr>
          <p:nvPr>
            <p:ph type="dt" sz="half" idx="10"/>
          </p:nvPr>
        </p:nvSpPr>
        <p:spPr/>
        <p:txBody>
          <a:bodyPr/>
          <a:lstStyle/>
          <a:p>
            <a:fld id="{1A249CAF-F321-49F9-B693-151E214EA214}" type="datetimeFigureOut">
              <a:rPr lang="en-IN" smtClean="0"/>
              <a:t>13-04-2023</a:t>
            </a:fld>
            <a:endParaRPr lang="en-IN"/>
          </a:p>
        </p:txBody>
      </p:sp>
      <p:sp>
        <p:nvSpPr>
          <p:cNvPr id="6" name="Footer Placeholder 5">
            <a:extLst>
              <a:ext uri="{FF2B5EF4-FFF2-40B4-BE49-F238E27FC236}">
                <a16:creationId xmlns:a16="http://schemas.microsoft.com/office/drawing/2014/main" id="{2AE48368-DFA5-C374-8CF4-128C336F97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DABE06-F82B-B240-0CAE-430B38F1C926}"/>
              </a:ext>
            </a:extLst>
          </p:cNvPr>
          <p:cNvSpPr>
            <a:spLocks noGrp="1"/>
          </p:cNvSpPr>
          <p:nvPr>
            <p:ph type="sldNum" sz="quarter" idx="12"/>
          </p:nvPr>
        </p:nvSpPr>
        <p:spPr/>
        <p:txBody>
          <a:bodyPr/>
          <a:lstStyle/>
          <a:p>
            <a:fld id="{DBD443F3-A81A-4155-BE10-2B68D1B1CBD1}" type="slidenum">
              <a:rPr lang="en-IN" smtClean="0"/>
              <a:t>‹#›</a:t>
            </a:fld>
            <a:endParaRPr lang="en-IN"/>
          </a:p>
        </p:txBody>
      </p:sp>
    </p:spTree>
    <p:extLst>
      <p:ext uri="{BB962C8B-B14F-4D97-AF65-F5344CB8AC3E}">
        <p14:creationId xmlns:p14="http://schemas.microsoft.com/office/powerpoint/2010/main" val="3460016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2A3AD-6ADB-E036-7A6E-609F96B02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AAEEE2-1D43-6416-B755-887F4EE764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B9AE602-6BCA-DA85-62C2-FE9AFDE512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D68753-7921-91AB-FC01-5C74244ECD3A}"/>
              </a:ext>
            </a:extLst>
          </p:cNvPr>
          <p:cNvSpPr>
            <a:spLocks noGrp="1"/>
          </p:cNvSpPr>
          <p:nvPr>
            <p:ph type="dt" sz="half" idx="10"/>
          </p:nvPr>
        </p:nvSpPr>
        <p:spPr/>
        <p:txBody>
          <a:bodyPr/>
          <a:lstStyle/>
          <a:p>
            <a:fld id="{1A249CAF-F321-49F9-B693-151E214EA214}" type="datetimeFigureOut">
              <a:rPr lang="en-IN" smtClean="0"/>
              <a:t>13-04-2023</a:t>
            </a:fld>
            <a:endParaRPr lang="en-IN"/>
          </a:p>
        </p:txBody>
      </p:sp>
      <p:sp>
        <p:nvSpPr>
          <p:cNvPr id="6" name="Footer Placeholder 5">
            <a:extLst>
              <a:ext uri="{FF2B5EF4-FFF2-40B4-BE49-F238E27FC236}">
                <a16:creationId xmlns:a16="http://schemas.microsoft.com/office/drawing/2014/main" id="{30E63AC7-A850-9436-79A2-96E26AD6DF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DC408E-795D-A468-95F7-41861D678619}"/>
              </a:ext>
            </a:extLst>
          </p:cNvPr>
          <p:cNvSpPr>
            <a:spLocks noGrp="1"/>
          </p:cNvSpPr>
          <p:nvPr>
            <p:ph type="sldNum" sz="quarter" idx="12"/>
          </p:nvPr>
        </p:nvSpPr>
        <p:spPr/>
        <p:txBody>
          <a:bodyPr/>
          <a:lstStyle/>
          <a:p>
            <a:fld id="{DBD443F3-A81A-4155-BE10-2B68D1B1CBD1}" type="slidenum">
              <a:rPr lang="en-IN" smtClean="0"/>
              <a:t>‹#›</a:t>
            </a:fld>
            <a:endParaRPr lang="en-IN"/>
          </a:p>
        </p:txBody>
      </p:sp>
    </p:spTree>
    <p:extLst>
      <p:ext uri="{BB962C8B-B14F-4D97-AF65-F5344CB8AC3E}">
        <p14:creationId xmlns:p14="http://schemas.microsoft.com/office/powerpoint/2010/main" val="2769432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5F9BC5-1DDD-CD5F-FED1-3F66D32CEB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BAA9F1-80B4-CA27-5654-7DA8F8F3AD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3A2CC7-28E2-F071-E697-D66B0ADD54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249CAF-F321-49F9-B693-151E214EA214}" type="datetimeFigureOut">
              <a:rPr lang="en-IN" smtClean="0"/>
              <a:t>13-04-2023</a:t>
            </a:fld>
            <a:endParaRPr lang="en-IN"/>
          </a:p>
        </p:txBody>
      </p:sp>
      <p:sp>
        <p:nvSpPr>
          <p:cNvPr id="5" name="Footer Placeholder 4">
            <a:extLst>
              <a:ext uri="{FF2B5EF4-FFF2-40B4-BE49-F238E27FC236}">
                <a16:creationId xmlns:a16="http://schemas.microsoft.com/office/drawing/2014/main" id="{A3C375EE-061F-C592-6640-1BD9841AB8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9BCC890-4D02-D167-7290-2583D56893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D443F3-A81A-4155-BE10-2B68D1B1CBD1}" type="slidenum">
              <a:rPr lang="en-IN" smtClean="0"/>
              <a:t>‹#›</a:t>
            </a:fld>
            <a:endParaRPr lang="en-IN"/>
          </a:p>
        </p:txBody>
      </p:sp>
    </p:spTree>
    <p:extLst>
      <p:ext uri="{BB962C8B-B14F-4D97-AF65-F5344CB8AC3E}">
        <p14:creationId xmlns:p14="http://schemas.microsoft.com/office/powerpoint/2010/main" val="1574509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a:spLocks noGrp="1"/>
          </p:cNvSpPr>
          <p:nvPr>
            <p:ph type="ctrTitle"/>
          </p:nvPr>
        </p:nvSpPr>
        <p:spPr>
          <a:xfrm>
            <a:off x="171467" y="71433"/>
            <a:ext cx="11444000" cy="6472800"/>
          </a:xfrm>
          <a:prstGeom prst="rect">
            <a:avLst/>
          </a:prstGeom>
          <a:noFill/>
          <a:ln>
            <a:noFill/>
          </a:ln>
        </p:spPr>
        <p:txBody>
          <a:bodyPr spcFirstLastPara="1" vert="horz" wrap="square" lIns="121900" tIns="121900" rIns="121900" bIns="121900" rtlCol="0" anchor="t" anchorCtr="0">
            <a:noAutofit/>
          </a:bodyPr>
          <a:lstStyle/>
          <a:p>
            <a:pPr>
              <a:lnSpc>
                <a:spcPct val="115000"/>
              </a:lnSpc>
              <a:spcBef>
                <a:spcPts val="0"/>
              </a:spcBef>
              <a:buSzPts val="5200"/>
            </a:pPr>
            <a:br>
              <a:rPr lang="en-GB" sz="6133" b="1" dirty="0">
                <a:solidFill>
                  <a:srgbClr val="C00000"/>
                </a:solidFill>
                <a:latin typeface="Montserrat"/>
                <a:ea typeface="Montserrat"/>
                <a:cs typeface="Montserrat"/>
                <a:sym typeface="Montserrat"/>
              </a:rPr>
            </a:br>
            <a:r>
              <a:rPr lang="en-GB" sz="6133" b="1" dirty="0">
                <a:solidFill>
                  <a:srgbClr val="C00000"/>
                </a:solidFill>
                <a:latin typeface="Montserrat"/>
                <a:ea typeface="Montserrat"/>
                <a:cs typeface="Montserrat"/>
                <a:sym typeface="Montserrat"/>
              </a:rPr>
              <a:t>Capstone Project-3</a:t>
            </a:r>
            <a:endParaRPr sz="1467" b="1" dirty="0">
              <a:solidFill>
                <a:srgbClr val="C00000"/>
              </a:solidFill>
              <a:latin typeface="Montserrat"/>
              <a:ea typeface="Montserrat"/>
              <a:cs typeface="Montserrat"/>
              <a:sym typeface="Montserrat"/>
            </a:endParaRPr>
          </a:p>
          <a:p>
            <a:pPr algn="l">
              <a:lnSpc>
                <a:spcPct val="115000"/>
              </a:lnSpc>
              <a:spcBef>
                <a:spcPts val="0"/>
              </a:spcBef>
              <a:buSzPts val="5200"/>
            </a:pPr>
            <a:br>
              <a:rPr lang="en-IN" sz="1333" b="1" dirty="0">
                <a:solidFill>
                  <a:srgbClr val="CC0000"/>
                </a:solidFill>
                <a:latin typeface="Montserrat"/>
                <a:ea typeface="Montserrat"/>
                <a:cs typeface="Montserrat"/>
                <a:sym typeface="Montserrat"/>
              </a:rPr>
            </a:br>
            <a:br>
              <a:rPr lang="en-IN" sz="1333" b="1" dirty="0">
                <a:solidFill>
                  <a:srgbClr val="CC0000"/>
                </a:solidFill>
                <a:latin typeface="Montserrat"/>
                <a:ea typeface="Montserrat"/>
                <a:cs typeface="Montserrat"/>
                <a:sym typeface="Montserrat"/>
              </a:rPr>
            </a:br>
            <a:br>
              <a:rPr lang="en-IN" sz="1333" b="1" dirty="0">
                <a:solidFill>
                  <a:srgbClr val="CC0000"/>
                </a:solidFill>
                <a:latin typeface="Montserrat"/>
                <a:ea typeface="Montserrat"/>
                <a:cs typeface="Montserrat"/>
                <a:sym typeface="Montserrat"/>
              </a:rPr>
            </a:br>
            <a:br>
              <a:rPr lang="en-IN" sz="1333" b="1" dirty="0">
                <a:solidFill>
                  <a:srgbClr val="CC0000"/>
                </a:solidFill>
                <a:latin typeface="Montserrat"/>
                <a:ea typeface="Montserrat"/>
                <a:cs typeface="Montserrat"/>
                <a:sym typeface="Montserrat"/>
              </a:rPr>
            </a:br>
            <a:endParaRPr sz="1333" b="1" dirty="0">
              <a:solidFill>
                <a:srgbClr val="CC0000"/>
              </a:solidFill>
              <a:latin typeface="Montserrat"/>
              <a:ea typeface="Montserrat"/>
              <a:cs typeface="Montserrat"/>
              <a:sym typeface="Montserrat"/>
            </a:endParaRPr>
          </a:p>
          <a:p>
            <a:pPr>
              <a:lnSpc>
                <a:spcPct val="100000"/>
              </a:lnSpc>
              <a:spcBef>
                <a:spcPts val="0"/>
              </a:spcBef>
              <a:buSzPts val="5200"/>
            </a:pPr>
            <a:r>
              <a:rPr lang="en-GB" sz="4267" b="1" dirty="0">
                <a:solidFill>
                  <a:srgbClr val="134F5C"/>
                </a:solidFill>
                <a:latin typeface="Montserrat"/>
                <a:ea typeface="Montserrat"/>
                <a:cs typeface="Montserrat"/>
                <a:sym typeface="Montserrat"/>
              </a:rPr>
              <a:t>Sentiment Analysis : Predicting sentiment of COVID-19 tweets</a:t>
            </a:r>
            <a:endParaRPr sz="4267" b="1" dirty="0">
              <a:solidFill>
                <a:srgbClr val="134F5C"/>
              </a:solidFill>
              <a:latin typeface="Montserrat"/>
              <a:ea typeface="Montserrat"/>
              <a:cs typeface="Montserrat"/>
              <a:sym typeface="Montserrat"/>
            </a:endParaRPr>
          </a:p>
          <a:p>
            <a:pPr>
              <a:lnSpc>
                <a:spcPct val="100000"/>
              </a:lnSpc>
              <a:spcBef>
                <a:spcPts val="0"/>
              </a:spcBef>
              <a:buSzPts val="5200"/>
            </a:pPr>
            <a:br>
              <a:rPr lang="en-IN" sz="3200" b="1" u="sng" dirty="0">
                <a:solidFill>
                  <a:srgbClr val="134F5C"/>
                </a:solidFill>
                <a:highlight>
                  <a:srgbClr val="F5FDFF"/>
                </a:highlight>
                <a:latin typeface="Montserrat"/>
                <a:ea typeface="Montserrat"/>
                <a:cs typeface="Montserrat"/>
                <a:sym typeface="Montserrat"/>
              </a:rPr>
            </a:br>
            <a:endParaRPr sz="3200" b="1" u="sng" dirty="0">
              <a:solidFill>
                <a:srgbClr val="134F5C"/>
              </a:solidFill>
              <a:highlight>
                <a:srgbClr val="F5FDFF"/>
              </a:highlight>
              <a:latin typeface="Montserrat"/>
              <a:ea typeface="Montserrat"/>
              <a:cs typeface="Montserrat"/>
              <a:sym typeface="Montserrat"/>
            </a:endParaRPr>
          </a:p>
          <a:p>
            <a:pPr>
              <a:lnSpc>
                <a:spcPct val="100000"/>
              </a:lnSpc>
              <a:spcBef>
                <a:spcPts val="0"/>
              </a:spcBef>
              <a:buSzPts val="5200"/>
            </a:pPr>
            <a:endParaRPr sz="1600" b="1" u="sng" dirty="0">
              <a:solidFill>
                <a:srgbClr val="134F5C"/>
              </a:solidFill>
              <a:highlight>
                <a:srgbClr val="F5FDFF"/>
              </a:highlight>
              <a:latin typeface="Montserrat"/>
              <a:ea typeface="Montserrat"/>
              <a:cs typeface="Montserrat"/>
              <a:sym typeface="Montserrat"/>
            </a:endParaRPr>
          </a:p>
          <a:p>
            <a:pPr>
              <a:lnSpc>
                <a:spcPct val="100000"/>
              </a:lnSpc>
              <a:spcBef>
                <a:spcPts val="0"/>
              </a:spcBef>
              <a:buSzPts val="5200"/>
            </a:pPr>
            <a:r>
              <a:rPr lang="en-IN" sz="2800" b="1" dirty="0">
                <a:latin typeface="Montserrat"/>
                <a:ea typeface="Montserrat"/>
                <a:cs typeface="Montserrat"/>
                <a:sym typeface="Montserrat"/>
              </a:rPr>
              <a:t>By – Sachin Yallapurkar</a:t>
            </a:r>
            <a:endParaRPr sz="2800" b="1" dirty="0">
              <a:latin typeface="Montserrat"/>
              <a:ea typeface="Montserrat"/>
              <a:cs typeface="Montserrat"/>
              <a:sym typeface="Montserrat"/>
            </a:endParaRPr>
          </a:p>
          <a:p>
            <a:pPr algn="l">
              <a:lnSpc>
                <a:spcPct val="100000"/>
              </a:lnSpc>
              <a:spcBef>
                <a:spcPts val="0"/>
              </a:spcBef>
              <a:buSzPts val="5200"/>
            </a:pPr>
            <a:endParaRPr sz="1200" b="1" dirty="0">
              <a:solidFill>
                <a:schemeClr val="lt1"/>
              </a:solidFill>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AC345F00-BEE9-29C4-9B47-BD80343404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592" y="462495"/>
            <a:ext cx="488433" cy="4455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914b3d5383_0_61"/>
          <p:cNvSpPr txBox="1">
            <a:spLocks noGrp="1"/>
          </p:cNvSpPr>
          <p:nvPr>
            <p:ph type="title"/>
          </p:nvPr>
        </p:nvSpPr>
        <p:spPr>
          <a:xfrm>
            <a:off x="139767" y="262333"/>
            <a:ext cx="7841200" cy="763600"/>
          </a:xfrm>
          <a:prstGeom prst="rect">
            <a:avLst/>
          </a:prstGeom>
        </p:spPr>
        <p:txBody>
          <a:bodyPr spcFirstLastPara="1" vert="horz" wrap="square" lIns="121900" tIns="121900" rIns="121900" bIns="121900" rtlCol="0" anchor="t" anchorCtr="0">
            <a:noAutofit/>
          </a:bodyPr>
          <a:lstStyle/>
          <a:p>
            <a:r>
              <a:rPr lang="en-GB" sz="2933" b="1" dirty="0">
                <a:solidFill>
                  <a:srgbClr val="C00000"/>
                </a:solidFill>
              </a:rPr>
              <a:t>LOOKING INTO: ‘Original Tweet’ COLUMN </a:t>
            </a:r>
            <a:endParaRPr dirty="0">
              <a:solidFill>
                <a:srgbClr val="C00000"/>
              </a:solidFill>
            </a:endParaRPr>
          </a:p>
        </p:txBody>
      </p:sp>
      <p:sp>
        <p:nvSpPr>
          <p:cNvPr id="120" name="Google Shape;120;g1914b3d5383_0_61"/>
          <p:cNvSpPr txBox="1">
            <a:spLocks noGrp="1"/>
          </p:cNvSpPr>
          <p:nvPr>
            <p:ph type="body" idx="1"/>
          </p:nvPr>
        </p:nvSpPr>
        <p:spPr>
          <a:xfrm>
            <a:off x="277800" y="911467"/>
            <a:ext cx="6682400" cy="2866800"/>
          </a:xfrm>
          <a:prstGeom prst="rect">
            <a:avLst/>
          </a:prstGeom>
        </p:spPr>
        <p:txBody>
          <a:bodyPr spcFirstLastPara="1" vert="horz" wrap="square" lIns="121900" tIns="121900" rIns="121900" bIns="121900" rtlCol="0" anchor="t" anchorCtr="0">
            <a:noAutofit/>
          </a:bodyPr>
          <a:lstStyle/>
          <a:p>
            <a:pPr indent="-448722" algn="just">
              <a:buClr>
                <a:srgbClr val="292929"/>
              </a:buClr>
              <a:buSzPts val="1700"/>
            </a:pPr>
            <a:r>
              <a:rPr lang="en-GB" sz="2267">
                <a:solidFill>
                  <a:srgbClr val="292929"/>
                </a:solidFill>
              </a:rPr>
              <a:t>There are some words like coronavirus, covid has the maximum frequency in the dataset from word cloud. </a:t>
            </a:r>
            <a:endParaRPr sz="2267">
              <a:solidFill>
                <a:srgbClr val="292929"/>
              </a:solidFill>
            </a:endParaRPr>
          </a:p>
          <a:p>
            <a:pPr indent="-431789" algn="just">
              <a:buClr>
                <a:srgbClr val="292929"/>
              </a:buClr>
              <a:buSzPts val="1500"/>
            </a:pPr>
            <a:r>
              <a:rPr lang="en-GB" sz="2267">
                <a:solidFill>
                  <a:srgbClr val="292929"/>
                </a:solidFill>
              </a:rPr>
              <a:t>realDonaldTrump, YouTube, Boris Johnson, etc were the top 10 trending mentions present in the tweets of the Original Tweet column. </a:t>
            </a:r>
            <a:r>
              <a:rPr lang="en-GB" sz="2000">
                <a:solidFill>
                  <a:srgbClr val="292929"/>
                </a:solidFill>
              </a:rPr>
              <a:t> </a:t>
            </a:r>
            <a:endParaRPr sz="2000">
              <a:solidFill>
                <a:srgbClr val="292929"/>
              </a:solidFill>
            </a:endParaRPr>
          </a:p>
        </p:txBody>
      </p:sp>
      <p:pic>
        <p:nvPicPr>
          <p:cNvPr id="121" name="Google Shape;121;g1914b3d5383_0_61"/>
          <p:cNvPicPr preferRelativeResize="0"/>
          <p:nvPr/>
        </p:nvPicPr>
        <p:blipFill>
          <a:blip r:embed="rId3">
            <a:alphaModFix/>
          </a:blip>
          <a:stretch>
            <a:fillRect/>
          </a:stretch>
        </p:blipFill>
        <p:spPr>
          <a:xfrm>
            <a:off x="7183833" y="911367"/>
            <a:ext cx="4868400" cy="2866867"/>
          </a:xfrm>
          <a:prstGeom prst="rect">
            <a:avLst/>
          </a:prstGeom>
          <a:noFill/>
          <a:ln>
            <a:noFill/>
          </a:ln>
        </p:spPr>
      </p:pic>
      <p:pic>
        <p:nvPicPr>
          <p:cNvPr id="122" name="Google Shape;122;g1914b3d5383_0_61"/>
          <p:cNvPicPr preferRelativeResize="0"/>
          <p:nvPr/>
        </p:nvPicPr>
        <p:blipFill>
          <a:blip r:embed="rId4">
            <a:alphaModFix/>
          </a:blip>
          <a:stretch>
            <a:fillRect/>
          </a:stretch>
        </p:blipFill>
        <p:spPr>
          <a:xfrm>
            <a:off x="7301401" y="3981433"/>
            <a:ext cx="4687399" cy="2396283"/>
          </a:xfrm>
          <a:prstGeom prst="rect">
            <a:avLst/>
          </a:prstGeom>
          <a:noFill/>
          <a:ln>
            <a:noFill/>
          </a:ln>
        </p:spPr>
      </p:pic>
      <p:pic>
        <p:nvPicPr>
          <p:cNvPr id="123" name="Google Shape;123;g1914b3d5383_0_61"/>
          <p:cNvPicPr preferRelativeResize="0"/>
          <p:nvPr/>
        </p:nvPicPr>
        <p:blipFill rotWithShape="1">
          <a:blip r:embed="rId5">
            <a:alphaModFix/>
          </a:blip>
          <a:srcRect l="4194" t="2864" r="4614" b="10073"/>
          <a:stretch/>
        </p:blipFill>
        <p:spPr>
          <a:xfrm>
            <a:off x="277800" y="3778234"/>
            <a:ext cx="6906032" cy="3079767"/>
          </a:xfrm>
          <a:prstGeom prst="rect">
            <a:avLst/>
          </a:prstGeom>
          <a:noFill/>
          <a:ln>
            <a:noFill/>
          </a:ln>
        </p:spPr>
      </p:pic>
      <p:pic>
        <p:nvPicPr>
          <p:cNvPr id="2" name="Picture 1">
            <a:extLst>
              <a:ext uri="{FF2B5EF4-FFF2-40B4-BE49-F238E27FC236}">
                <a16:creationId xmlns:a16="http://schemas.microsoft.com/office/drawing/2014/main" id="{28BB90AB-3648-56D7-B374-AB576B2726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69592" y="462495"/>
            <a:ext cx="488433" cy="44558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1914b3d5383_0_66"/>
          <p:cNvSpPr txBox="1">
            <a:spLocks noGrp="1"/>
          </p:cNvSpPr>
          <p:nvPr>
            <p:ph type="title"/>
          </p:nvPr>
        </p:nvSpPr>
        <p:spPr>
          <a:xfrm>
            <a:off x="158133" y="188800"/>
            <a:ext cx="7124000" cy="763600"/>
          </a:xfrm>
          <a:prstGeom prst="rect">
            <a:avLst/>
          </a:prstGeom>
        </p:spPr>
        <p:txBody>
          <a:bodyPr spcFirstLastPara="1" vert="horz" wrap="square" lIns="121900" tIns="121900" rIns="121900" bIns="121900" rtlCol="0" anchor="t" anchorCtr="0">
            <a:noAutofit/>
          </a:bodyPr>
          <a:lstStyle/>
          <a:p>
            <a:r>
              <a:rPr lang="en-GB" sz="2933" b="1" dirty="0">
                <a:solidFill>
                  <a:srgbClr val="C00000"/>
                </a:solidFill>
              </a:rPr>
              <a:t>LOOKING INTO: ‘Sentiment’ COLUMN</a:t>
            </a:r>
            <a:endParaRPr dirty="0">
              <a:solidFill>
                <a:srgbClr val="C00000"/>
              </a:solidFill>
            </a:endParaRPr>
          </a:p>
        </p:txBody>
      </p:sp>
      <p:sp>
        <p:nvSpPr>
          <p:cNvPr id="129" name="Google Shape;129;g1914b3d5383_0_66"/>
          <p:cNvSpPr txBox="1">
            <a:spLocks noGrp="1"/>
          </p:cNvSpPr>
          <p:nvPr>
            <p:ph type="body" idx="1"/>
          </p:nvPr>
        </p:nvSpPr>
        <p:spPr>
          <a:xfrm>
            <a:off x="229317" y="738100"/>
            <a:ext cx="6282800" cy="2476800"/>
          </a:xfrm>
          <a:prstGeom prst="rect">
            <a:avLst/>
          </a:prstGeom>
        </p:spPr>
        <p:txBody>
          <a:bodyPr spcFirstLastPara="1" vert="horz" wrap="square" lIns="121900" tIns="121900" rIns="121900" bIns="121900" rtlCol="0" anchor="t" anchorCtr="0">
            <a:noAutofit/>
          </a:bodyPr>
          <a:lstStyle/>
          <a:p>
            <a:pPr indent="-423323" algn="just">
              <a:buClr>
                <a:srgbClr val="292929"/>
              </a:buClr>
              <a:buSzPts val="1400"/>
            </a:pPr>
            <a:r>
              <a:rPr lang="en-GB" sz="1867">
                <a:solidFill>
                  <a:srgbClr val="292929"/>
                </a:solidFill>
              </a:rPr>
              <a:t>The count plot of sentiments shows the Positive sentiment has the highest value while extremely negative has the lowest among all 5 sentiments values. </a:t>
            </a:r>
            <a:endParaRPr sz="1867">
              <a:solidFill>
                <a:srgbClr val="292929"/>
              </a:solidFill>
            </a:endParaRPr>
          </a:p>
          <a:p>
            <a:pPr indent="-423323" algn="just">
              <a:buClr>
                <a:srgbClr val="292929"/>
              </a:buClr>
              <a:buSzPts val="1400"/>
            </a:pPr>
            <a:r>
              <a:rPr lang="en-GB" sz="1867">
                <a:solidFill>
                  <a:srgbClr val="292929"/>
                </a:solidFill>
              </a:rPr>
              <a:t>In relation to tweeting date, i.e. ‘TweetAt’ feature, the  date of 20-03-2020 shows the highest number of tweets as well as the highest number of negative, extremely negative sentiment tweets. </a:t>
            </a:r>
            <a:endParaRPr sz="1867">
              <a:solidFill>
                <a:srgbClr val="292929"/>
              </a:solidFill>
            </a:endParaRPr>
          </a:p>
        </p:txBody>
      </p:sp>
      <p:pic>
        <p:nvPicPr>
          <p:cNvPr id="130" name="Google Shape;130;g1914b3d5383_0_66"/>
          <p:cNvPicPr preferRelativeResize="0"/>
          <p:nvPr/>
        </p:nvPicPr>
        <p:blipFill rotWithShape="1">
          <a:blip r:embed="rId3">
            <a:alphaModFix/>
          </a:blip>
          <a:srcRect l="3484"/>
          <a:stretch/>
        </p:blipFill>
        <p:spPr>
          <a:xfrm>
            <a:off x="158133" y="3429000"/>
            <a:ext cx="6425168" cy="3429000"/>
          </a:xfrm>
          <a:prstGeom prst="rect">
            <a:avLst/>
          </a:prstGeom>
          <a:noFill/>
          <a:ln>
            <a:noFill/>
          </a:ln>
        </p:spPr>
      </p:pic>
      <p:pic>
        <p:nvPicPr>
          <p:cNvPr id="131" name="Google Shape;131;g1914b3d5383_0_66"/>
          <p:cNvPicPr preferRelativeResize="0"/>
          <p:nvPr/>
        </p:nvPicPr>
        <p:blipFill rotWithShape="1">
          <a:blip r:embed="rId4">
            <a:alphaModFix/>
          </a:blip>
          <a:srcRect l="2210"/>
          <a:stretch/>
        </p:blipFill>
        <p:spPr>
          <a:xfrm>
            <a:off x="6675267" y="1262685"/>
            <a:ext cx="5384300" cy="5103100"/>
          </a:xfrm>
          <a:prstGeom prst="rect">
            <a:avLst/>
          </a:prstGeom>
          <a:noFill/>
          <a:ln>
            <a:noFill/>
          </a:ln>
        </p:spPr>
      </p:pic>
      <p:pic>
        <p:nvPicPr>
          <p:cNvPr id="2" name="Picture 1">
            <a:extLst>
              <a:ext uri="{FF2B5EF4-FFF2-40B4-BE49-F238E27FC236}">
                <a16:creationId xmlns:a16="http://schemas.microsoft.com/office/drawing/2014/main" id="{91E6C343-5DE5-48C4-DCA0-9246096245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69592" y="462495"/>
            <a:ext cx="488433" cy="44558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1914b3d5383_0_71"/>
          <p:cNvSpPr txBox="1">
            <a:spLocks noGrp="1"/>
          </p:cNvSpPr>
          <p:nvPr>
            <p:ph type="title"/>
          </p:nvPr>
        </p:nvSpPr>
        <p:spPr>
          <a:xfrm>
            <a:off x="69567" y="22367"/>
            <a:ext cx="11377200" cy="903200"/>
          </a:xfrm>
          <a:prstGeom prst="rect">
            <a:avLst/>
          </a:prstGeom>
        </p:spPr>
        <p:txBody>
          <a:bodyPr spcFirstLastPara="1" vert="horz" wrap="square" lIns="121900" tIns="121900" rIns="121900" bIns="121900" rtlCol="0" anchor="t" anchorCtr="0">
            <a:noAutofit/>
          </a:bodyPr>
          <a:lstStyle/>
          <a:p>
            <a:pPr>
              <a:spcBef>
                <a:spcPts val="0"/>
              </a:spcBef>
            </a:pPr>
            <a:r>
              <a:rPr lang="en-GB" sz="2933" b="1" dirty="0">
                <a:solidFill>
                  <a:srgbClr val="C00000"/>
                </a:solidFill>
              </a:rPr>
              <a:t>IMPACT OF HASHTAGS ‘#’ ON TWEETS SENTIMENT  </a:t>
            </a:r>
            <a:endParaRPr dirty="0">
              <a:solidFill>
                <a:srgbClr val="C00000"/>
              </a:solidFill>
            </a:endParaRPr>
          </a:p>
        </p:txBody>
      </p:sp>
      <p:pic>
        <p:nvPicPr>
          <p:cNvPr id="137" name="Google Shape;137;g1914b3d5383_0_71"/>
          <p:cNvPicPr preferRelativeResize="0"/>
          <p:nvPr/>
        </p:nvPicPr>
        <p:blipFill>
          <a:blip r:embed="rId3">
            <a:alphaModFix/>
          </a:blip>
          <a:stretch>
            <a:fillRect/>
          </a:stretch>
        </p:blipFill>
        <p:spPr>
          <a:xfrm>
            <a:off x="321734" y="1027301"/>
            <a:ext cx="4559601" cy="2121500"/>
          </a:xfrm>
          <a:prstGeom prst="rect">
            <a:avLst/>
          </a:prstGeom>
          <a:noFill/>
          <a:ln>
            <a:noFill/>
          </a:ln>
        </p:spPr>
      </p:pic>
      <p:pic>
        <p:nvPicPr>
          <p:cNvPr id="138" name="Google Shape;138;g1914b3d5383_0_71"/>
          <p:cNvPicPr preferRelativeResize="0"/>
          <p:nvPr/>
        </p:nvPicPr>
        <p:blipFill>
          <a:blip r:embed="rId4">
            <a:alphaModFix/>
          </a:blip>
          <a:stretch>
            <a:fillRect/>
          </a:stretch>
        </p:blipFill>
        <p:spPr>
          <a:xfrm>
            <a:off x="7373534" y="1027301"/>
            <a:ext cx="4476935" cy="2121500"/>
          </a:xfrm>
          <a:prstGeom prst="rect">
            <a:avLst/>
          </a:prstGeom>
          <a:noFill/>
          <a:ln>
            <a:noFill/>
          </a:ln>
        </p:spPr>
      </p:pic>
      <p:pic>
        <p:nvPicPr>
          <p:cNvPr id="139" name="Google Shape;139;g1914b3d5383_0_71"/>
          <p:cNvPicPr preferRelativeResize="0"/>
          <p:nvPr/>
        </p:nvPicPr>
        <p:blipFill>
          <a:blip r:embed="rId5">
            <a:alphaModFix/>
          </a:blip>
          <a:stretch>
            <a:fillRect/>
          </a:stretch>
        </p:blipFill>
        <p:spPr>
          <a:xfrm>
            <a:off x="3930267" y="2977334"/>
            <a:ext cx="4734099" cy="2121500"/>
          </a:xfrm>
          <a:prstGeom prst="rect">
            <a:avLst/>
          </a:prstGeom>
          <a:noFill/>
          <a:ln>
            <a:noFill/>
          </a:ln>
        </p:spPr>
      </p:pic>
      <p:pic>
        <p:nvPicPr>
          <p:cNvPr id="140" name="Google Shape;140;g1914b3d5383_0_71"/>
          <p:cNvPicPr preferRelativeResize="0"/>
          <p:nvPr/>
        </p:nvPicPr>
        <p:blipFill>
          <a:blip r:embed="rId6">
            <a:alphaModFix/>
          </a:blip>
          <a:stretch>
            <a:fillRect/>
          </a:stretch>
        </p:blipFill>
        <p:spPr>
          <a:xfrm>
            <a:off x="7373534" y="4860533"/>
            <a:ext cx="4559599" cy="1930000"/>
          </a:xfrm>
          <a:prstGeom prst="rect">
            <a:avLst/>
          </a:prstGeom>
          <a:noFill/>
          <a:ln>
            <a:noFill/>
          </a:ln>
        </p:spPr>
      </p:pic>
      <p:pic>
        <p:nvPicPr>
          <p:cNvPr id="141" name="Google Shape;141;g1914b3d5383_0_71"/>
          <p:cNvPicPr preferRelativeResize="0"/>
          <p:nvPr/>
        </p:nvPicPr>
        <p:blipFill>
          <a:blip r:embed="rId7">
            <a:alphaModFix/>
          </a:blip>
          <a:stretch>
            <a:fillRect/>
          </a:stretch>
        </p:blipFill>
        <p:spPr>
          <a:xfrm>
            <a:off x="194933" y="4860533"/>
            <a:ext cx="4734099" cy="1997467"/>
          </a:xfrm>
          <a:prstGeom prst="rect">
            <a:avLst/>
          </a:prstGeom>
          <a:noFill/>
          <a:ln>
            <a:noFill/>
          </a:ln>
        </p:spPr>
      </p:pic>
      <p:pic>
        <p:nvPicPr>
          <p:cNvPr id="2" name="Picture 1">
            <a:extLst>
              <a:ext uri="{FF2B5EF4-FFF2-40B4-BE49-F238E27FC236}">
                <a16:creationId xmlns:a16="http://schemas.microsoft.com/office/drawing/2014/main" id="{26AA77CA-B332-C669-73CD-C589127AA4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69592" y="462495"/>
            <a:ext cx="488433" cy="44558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19d7f993934_1_0"/>
          <p:cNvSpPr txBox="1">
            <a:spLocks noGrp="1"/>
          </p:cNvSpPr>
          <p:nvPr>
            <p:ph type="title"/>
          </p:nvPr>
        </p:nvSpPr>
        <p:spPr>
          <a:xfrm>
            <a:off x="187000" y="136167"/>
            <a:ext cx="7614000" cy="763600"/>
          </a:xfrm>
          <a:prstGeom prst="rect">
            <a:avLst/>
          </a:prstGeom>
        </p:spPr>
        <p:txBody>
          <a:bodyPr spcFirstLastPara="1" vert="horz" wrap="square" lIns="121900" tIns="121900" rIns="121900" bIns="121900" rtlCol="0" anchor="t" anchorCtr="0">
            <a:noAutofit/>
          </a:bodyPr>
          <a:lstStyle/>
          <a:p>
            <a:pPr>
              <a:spcBef>
                <a:spcPts val="0"/>
              </a:spcBef>
            </a:pPr>
            <a:r>
              <a:rPr lang="en-GB" sz="2933" b="1" dirty="0">
                <a:solidFill>
                  <a:srgbClr val="C00000"/>
                </a:solidFill>
              </a:rPr>
              <a:t>LOOKING INTO: ‘</a:t>
            </a:r>
            <a:r>
              <a:rPr lang="en-GB" sz="2933" b="1" dirty="0" err="1">
                <a:solidFill>
                  <a:srgbClr val="C00000"/>
                </a:solidFill>
              </a:rPr>
              <a:t>OriginalTweet</a:t>
            </a:r>
            <a:r>
              <a:rPr lang="en-GB" sz="2933" b="1" dirty="0">
                <a:solidFill>
                  <a:srgbClr val="C00000"/>
                </a:solidFill>
              </a:rPr>
              <a:t>’ COLUMN</a:t>
            </a:r>
            <a:endParaRPr sz="1867" dirty="0">
              <a:solidFill>
                <a:srgbClr val="C00000"/>
              </a:solidFill>
            </a:endParaRPr>
          </a:p>
          <a:p>
            <a:pPr>
              <a:spcBef>
                <a:spcPts val="0"/>
              </a:spcBef>
            </a:pPr>
            <a:endParaRPr dirty="0"/>
          </a:p>
        </p:txBody>
      </p:sp>
      <p:pic>
        <p:nvPicPr>
          <p:cNvPr id="147" name="Google Shape;147;g19d7f993934_1_0"/>
          <p:cNvPicPr preferRelativeResize="0"/>
          <p:nvPr/>
        </p:nvPicPr>
        <p:blipFill rotWithShape="1">
          <a:blip r:embed="rId3">
            <a:alphaModFix/>
          </a:blip>
          <a:srcRect l="2469" t="2783" r="1809" b="1228"/>
          <a:stretch/>
        </p:blipFill>
        <p:spPr>
          <a:xfrm>
            <a:off x="6543668" y="960201"/>
            <a:ext cx="5357833" cy="3129865"/>
          </a:xfrm>
          <a:prstGeom prst="rect">
            <a:avLst/>
          </a:prstGeom>
          <a:noFill/>
          <a:ln>
            <a:noFill/>
          </a:ln>
        </p:spPr>
      </p:pic>
      <p:pic>
        <p:nvPicPr>
          <p:cNvPr id="148" name="Google Shape;148;g19d7f993934_1_0"/>
          <p:cNvPicPr preferRelativeResize="0"/>
          <p:nvPr/>
        </p:nvPicPr>
        <p:blipFill rotWithShape="1">
          <a:blip r:embed="rId4">
            <a:alphaModFix/>
          </a:blip>
          <a:srcRect l="1555"/>
          <a:stretch/>
        </p:blipFill>
        <p:spPr>
          <a:xfrm>
            <a:off x="414334" y="960200"/>
            <a:ext cx="5472133" cy="3129867"/>
          </a:xfrm>
          <a:prstGeom prst="rect">
            <a:avLst/>
          </a:prstGeom>
          <a:noFill/>
          <a:ln>
            <a:noFill/>
          </a:ln>
        </p:spPr>
      </p:pic>
      <p:sp>
        <p:nvSpPr>
          <p:cNvPr id="149" name="Google Shape;149;g19d7f993934_1_0"/>
          <p:cNvSpPr txBox="1"/>
          <p:nvPr/>
        </p:nvSpPr>
        <p:spPr>
          <a:xfrm>
            <a:off x="685800" y="4243367"/>
            <a:ext cx="11001200" cy="2584898"/>
          </a:xfrm>
          <a:prstGeom prst="rect">
            <a:avLst/>
          </a:prstGeom>
          <a:noFill/>
          <a:ln>
            <a:noFill/>
          </a:ln>
        </p:spPr>
        <p:txBody>
          <a:bodyPr spcFirstLastPara="1" wrap="square" lIns="121900" tIns="121900" rIns="121900" bIns="121900" anchor="t" anchorCtr="0">
            <a:spAutoFit/>
          </a:bodyPr>
          <a:lstStyle/>
          <a:p>
            <a:pPr marL="609585" indent="-406390" algn="just">
              <a:buClr>
                <a:srgbClr val="292929"/>
              </a:buClr>
              <a:buSzPts val="1200"/>
              <a:buChar char="●"/>
            </a:pPr>
            <a:r>
              <a:rPr lang="en-GB" sz="2133">
                <a:solidFill>
                  <a:srgbClr val="292929"/>
                </a:solidFill>
              </a:rPr>
              <a:t>When line plot is plotted between original tweet and tweeting date columns, it can been seen that the maximum number of tweets were between the dates of 17-03-2020 &amp; 22-03-2020. </a:t>
            </a:r>
            <a:endParaRPr sz="2133">
              <a:solidFill>
                <a:srgbClr val="292929"/>
              </a:solidFill>
            </a:endParaRPr>
          </a:p>
          <a:p>
            <a:pPr marL="609585" indent="-406390" algn="just">
              <a:buClr>
                <a:srgbClr val="292929"/>
              </a:buClr>
              <a:buSzPts val="1200"/>
              <a:buChar char="●"/>
            </a:pPr>
            <a:r>
              <a:rPr lang="en-GB" sz="2133">
                <a:solidFill>
                  <a:srgbClr val="292929"/>
                </a:solidFill>
              </a:rPr>
              <a:t>As well as a sudden drop can also been observed after 27-03-2020.</a:t>
            </a:r>
            <a:endParaRPr sz="2133">
              <a:solidFill>
                <a:srgbClr val="292929"/>
              </a:solidFill>
            </a:endParaRPr>
          </a:p>
          <a:p>
            <a:pPr marL="609585" indent="-423323" algn="just">
              <a:buClr>
                <a:srgbClr val="292929"/>
              </a:buClr>
              <a:buSzPts val="1400"/>
              <a:buChar char="●"/>
            </a:pPr>
            <a:r>
              <a:rPr lang="en-GB" sz="2133">
                <a:solidFill>
                  <a:srgbClr val="292929"/>
                </a:solidFill>
              </a:rPr>
              <a:t>In another plot, where tweet string length has been calculated. It shows the range of text length running between 10 to above 350 characters, with having maximum length between 250 to 300.</a:t>
            </a:r>
            <a:r>
              <a:rPr lang="en-GB" sz="2400">
                <a:solidFill>
                  <a:srgbClr val="292929"/>
                </a:solidFill>
              </a:rPr>
              <a:t> </a:t>
            </a:r>
            <a:endParaRPr sz="2400">
              <a:solidFill>
                <a:srgbClr val="292929"/>
              </a:solidFill>
            </a:endParaRPr>
          </a:p>
        </p:txBody>
      </p:sp>
      <p:pic>
        <p:nvPicPr>
          <p:cNvPr id="2" name="Picture 1">
            <a:extLst>
              <a:ext uri="{FF2B5EF4-FFF2-40B4-BE49-F238E27FC236}">
                <a16:creationId xmlns:a16="http://schemas.microsoft.com/office/drawing/2014/main" id="{972865EF-651A-89EC-4D37-F02B22B212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69592" y="462495"/>
            <a:ext cx="488433" cy="44558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914b3d5383_0_76"/>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GB" sz="5733" b="1">
                <a:solidFill>
                  <a:srgbClr val="CC0000"/>
                </a:solidFill>
              </a:rPr>
              <a:t>TEXT PREPROCESSING</a:t>
            </a:r>
            <a:r>
              <a:rPr lang="en-GB" sz="3333" b="1"/>
              <a:t> </a:t>
            </a:r>
            <a:endParaRPr sz="4133"/>
          </a:p>
        </p:txBody>
      </p:sp>
      <p:sp>
        <p:nvSpPr>
          <p:cNvPr id="155" name="Google Shape;155;g1914b3d5383_0_76"/>
          <p:cNvSpPr txBox="1">
            <a:spLocks noGrp="1"/>
          </p:cNvSpPr>
          <p:nvPr>
            <p:ph type="body" idx="1"/>
          </p:nvPr>
        </p:nvSpPr>
        <p:spPr>
          <a:xfrm>
            <a:off x="415600" y="2239300"/>
            <a:ext cx="11360800" cy="4216000"/>
          </a:xfrm>
          <a:prstGeom prst="rect">
            <a:avLst/>
          </a:prstGeom>
        </p:spPr>
        <p:txBody>
          <a:bodyPr spcFirstLastPara="1" vert="horz" wrap="square" lIns="121900" tIns="121900" rIns="121900" bIns="121900" rtlCol="0" anchor="t" anchorCtr="0">
            <a:noAutofit/>
          </a:bodyPr>
          <a:lstStyle/>
          <a:p>
            <a:pPr>
              <a:buClr>
                <a:srgbClr val="292929"/>
              </a:buClr>
            </a:pPr>
            <a:r>
              <a:rPr lang="en-GB">
                <a:solidFill>
                  <a:srgbClr val="292929"/>
                </a:solidFill>
              </a:rPr>
              <a:t>The text preprocessing of the text data is an essential step which makes raw text ready for mining.</a:t>
            </a:r>
            <a:endParaRPr>
              <a:solidFill>
                <a:srgbClr val="292929"/>
              </a:solidFill>
            </a:endParaRPr>
          </a:p>
          <a:p>
            <a:pPr>
              <a:buClr>
                <a:srgbClr val="292929"/>
              </a:buClr>
            </a:pPr>
            <a:r>
              <a:rPr lang="en-GB">
                <a:solidFill>
                  <a:srgbClr val="292929"/>
                </a:solidFill>
              </a:rPr>
              <a:t>The objective of this step is to clean noise which are less relevant to  find the sentiment of tweets such as user handle, punctuations, special characters, numbers and terms which doesn’t carry much weightage in the context of the text. </a:t>
            </a:r>
            <a:endParaRPr>
              <a:solidFill>
                <a:srgbClr val="292929"/>
              </a:solidFill>
            </a:endParaRPr>
          </a:p>
          <a:p>
            <a:pPr>
              <a:buClr>
                <a:srgbClr val="292929"/>
              </a:buClr>
            </a:pPr>
            <a:r>
              <a:rPr lang="en-GB">
                <a:solidFill>
                  <a:srgbClr val="292929"/>
                </a:solidFill>
              </a:rPr>
              <a:t>The cleaning for the tweets is done over </a:t>
            </a:r>
            <a:r>
              <a:rPr lang="en-GB" b="1">
                <a:solidFill>
                  <a:srgbClr val="292929"/>
                </a:solidFill>
              </a:rPr>
              <a:t>‘OriginalTweet’</a:t>
            </a:r>
            <a:r>
              <a:rPr lang="en-GB">
                <a:solidFill>
                  <a:srgbClr val="292929"/>
                </a:solidFill>
              </a:rPr>
              <a:t> column. </a:t>
            </a:r>
            <a:endParaRPr>
              <a:solidFill>
                <a:srgbClr val="292929"/>
              </a:solidFill>
            </a:endParaRPr>
          </a:p>
        </p:txBody>
      </p:sp>
      <p:pic>
        <p:nvPicPr>
          <p:cNvPr id="2" name="Picture 1">
            <a:extLst>
              <a:ext uri="{FF2B5EF4-FFF2-40B4-BE49-F238E27FC236}">
                <a16:creationId xmlns:a16="http://schemas.microsoft.com/office/drawing/2014/main" id="{A4404261-3C6A-CE82-BDE9-70C98ADB8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592" y="462495"/>
            <a:ext cx="488433" cy="44558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1914b3d5383_0_81"/>
          <p:cNvSpPr txBox="1">
            <a:spLocks noGrp="1"/>
          </p:cNvSpPr>
          <p:nvPr>
            <p:ph type="title"/>
          </p:nvPr>
        </p:nvSpPr>
        <p:spPr>
          <a:xfrm>
            <a:off x="202467" y="179633"/>
            <a:ext cx="11360800" cy="763600"/>
          </a:xfrm>
          <a:prstGeom prst="rect">
            <a:avLst/>
          </a:prstGeom>
        </p:spPr>
        <p:txBody>
          <a:bodyPr spcFirstLastPara="1" vert="horz" wrap="square" lIns="121900" tIns="121900" rIns="121900" bIns="121900" rtlCol="0" anchor="t" anchorCtr="0">
            <a:noAutofit/>
          </a:bodyPr>
          <a:lstStyle/>
          <a:p>
            <a:r>
              <a:rPr lang="en-GB" sz="2800" b="1"/>
              <a:t>Removing Tweets Handle (@user), url, http </a:t>
            </a:r>
            <a:r>
              <a:rPr lang="en-GB" sz="3600" b="1"/>
              <a:t> </a:t>
            </a:r>
            <a:endParaRPr sz="3600" b="1"/>
          </a:p>
        </p:txBody>
      </p:sp>
      <p:sp>
        <p:nvSpPr>
          <p:cNvPr id="161" name="Google Shape;161;g1914b3d5383_0_81"/>
          <p:cNvSpPr txBox="1">
            <a:spLocks noGrp="1"/>
          </p:cNvSpPr>
          <p:nvPr>
            <p:ph type="body" idx="1"/>
          </p:nvPr>
        </p:nvSpPr>
        <p:spPr>
          <a:xfrm>
            <a:off x="152300" y="1536633"/>
            <a:ext cx="4649600" cy="4555200"/>
          </a:xfrm>
          <a:prstGeom prst="rect">
            <a:avLst/>
          </a:prstGeom>
        </p:spPr>
        <p:txBody>
          <a:bodyPr spcFirstLastPara="1" vert="horz" wrap="square" lIns="121900" tIns="121900" rIns="121900" bIns="121900" rtlCol="0" anchor="t" anchorCtr="0">
            <a:noAutofit/>
          </a:bodyPr>
          <a:lstStyle/>
          <a:p>
            <a:pPr algn="just">
              <a:buClr>
                <a:srgbClr val="292929"/>
              </a:buClr>
            </a:pPr>
            <a:r>
              <a:rPr lang="en-GB">
                <a:solidFill>
                  <a:srgbClr val="292929"/>
                </a:solidFill>
              </a:rPr>
              <a:t>As we find lots of twitter handles (@user), different url with http links which are completely unnecessary for our further analysis. </a:t>
            </a:r>
            <a:endParaRPr>
              <a:solidFill>
                <a:srgbClr val="292929"/>
              </a:solidFill>
            </a:endParaRPr>
          </a:p>
          <a:p>
            <a:pPr algn="just">
              <a:buClr>
                <a:srgbClr val="292929"/>
              </a:buClr>
            </a:pPr>
            <a:r>
              <a:rPr lang="en-GB">
                <a:solidFill>
                  <a:srgbClr val="292929"/>
                </a:solidFill>
              </a:rPr>
              <a:t>Hence, we need to clean all these and proceed to next step of text preprocessing.  </a:t>
            </a:r>
            <a:endParaRPr>
              <a:solidFill>
                <a:srgbClr val="292929"/>
              </a:solidFill>
            </a:endParaRPr>
          </a:p>
        </p:txBody>
      </p:sp>
      <p:pic>
        <p:nvPicPr>
          <p:cNvPr id="162" name="Google Shape;162;g1914b3d5383_0_81"/>
          <p:cNvPicPr preferRelativeResize="0"/>
          <p:nvPr/>
        </p:nvPicPr>
        <p:blipFill rotWithShape="1">
          <a:blip r:embed="rId3">
            <a:alphaModFix/>
          </a:blip>
          <a:srcRect t="6594"/>
          <a:stretch/>
        </p:blipFill>
        <p:spPr>
          <a:xfrm>
            <a:off x="5268334" y="1649467"/>
            <a:ext cx="6820401" cy="1779533"/>
          </a:xfrm>
          <a:prstGeom prst="rect">
            <a:avLst/>
          </a:prstGeom>
          <a:noFill/>
          <a:ln>
            <a:noFill/>
          </a:ln>
        </p:spPr>
      </p:pic>
      <p:pic>
        <p:nvPicPr>
          <p:cNvPr id="163" name="Google Shape;163;g1914b3d5383_0_81"/>
          <p:cNvPicPr preferRelativeResize="0"/>
          <p:nvPr/>
        </p:nvPicPr>
        <p:blipFill>
          <a:blip r:embed="rId4">
            <a:alphaModFix/>
          </a:blip>
          <a:stretch>
            <a:fillRect/>
          </a:stretch>
        </p:blipFill>
        <p:spPr>
          <a:xfrm>
            <a:off x="5369934" y="4225134"/>
            <a:ext cx="6711268" cy="1866700"/>
          </a:xfrm>
          <a:prstGeom prst="rect">
            <a:avLst/>
          </a:prstGeom>
          <a:noFill/>
          <a:ln>
            <a:noFill/>
          </a:ln>
        </p:spPr>
      </p:pic>
      <p:pic>
        <p:nvPicPr>
          <p:cNvPr id="2" name="Picture 1">
            <a:extLst>
              <a:ext uri="{FF2B5EF4-FFF2-40B4-BE49-F238E27FC236}">
                <a16:creationId xmlns:a16="http://schemas.microsoft.com/office/drawing/2014/main" id="{6130B719-7596-E703-9324-CCB3215B8D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69592" y="462495"/>
            <a:ext cx="488433" cy="44558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1914b3d5383_0_86"/>
          <p:cNvSpPr txBox="1">
            <a:spLocks noGrp="1"/>
          </p:cNvSpPr>
          <p:nvPr>
            <p:ph type="title"/>
          </p:nvPr>
        </p:nvSpPr>
        <p:spPr>
          <a:xfrm>
            <a:off x="252600" y="317533"/>
            <a:ext cx="11043600" cy="763600"/>
          </a:xfrm>
          <a:prstGeom prst="rect">
            <a:avLst/>
          </a:prstGeom>
        </p:spPr>
        <p:txBody>
          <a:bodyPr spcFirstLastPara="1" vert="horz" wrap="square" lIns="121900" tIns="121900" rIns="121900" bIns="121900" rtlCol="0" anchor="t" anchorCtr="0">
            <a:noAutofit/>
          </a:bodyPr>
          <a:lstStyle/>
          <a:p>
            <a:r>
              <a:rPr lang="en-GB" sz="2800" b="1" dirty="0"/>
              <a:t>Removing Tweets Punctuations, Numbers &amp; Special Characters</a:t>
            </a:r>
            <a:endParaRPr dirty="0"/>
          </a:p>
        </p:txBody>
      </p:sp>
      <p:sp>
        <p:nvSpPr>
          <p:cNvPr id="169" name="Google Shape;169;g1914b3d5383_0_86"/>
          <p:cNvSpPr txBox="1">
            <a:spLocks noGrp="1"/>
          </p:cNvSpPr>
          <p:nvPr>
            <p:ph type="body" idx="1"/>
          </p:nvPr>
        </p:nvSpPr>
        <p:spPr>
          <a:xfrm>
            <a:off x="415600" y="1137000"/>
            <a:ext cx="4862800" cy="2065600"/>
          </a:xfrm>
          <a:prstGeom prst="rect">
            <a:avLst/>
          </a:prstGeom>
        </p:spPr>
        <p:txBody>
          <a:bodyPr spcFirstLastPara="1" vert="horz" wrap="square" lIns="121900" tIns="121900" rIns="121900" bIns="121900" rtlCol="0" anchor="t" anchorCtr="0">
            <a:noAutofit/>
          </a:bodyPr>
          <a:lstStyle/>
          <a:p>
            <a:pPr indent="-440256" algn="just">
              <a:buClr>
                <a:srgbClr val="292929"/>
              </a:buClr>
              <a:buSzPts val="1600"/>
            </a:pPr>
            <a:r>
              <a:rPr lang="en-GB" sz="2133">
                <a:solidFill>
                  <a:srgbClr val="292929"/>
                </a:solidFill>
              </a:rPr>
              <a:t>In the next step we can see, the tweets also contain different punctuations, numbers and special characters, which are again cleaned.</a:t>
            </a:r>
            <a:endParaRPr sz="2133">
              <a:solidFill>
                <a:srgbClr val="292929"/>
              </a:solidFill>
            </a:endParaRPr>
          </a:p>
        </p:txBody>
      </p:sp>
      <p:sp>
        <p:nvSpPr>
          <p:cNvPr id="171" name="Google Shape;171;g1914b3d5383_0_86"/>
          <p:cNvSpPr txBox="1">
            <a:spLocks noGrp="1"/>
          </p:cNvSpPr>
          <p:nvPr>
            <p:ph type="title" idx="4294967295"/>
          </p:nvPr>
        </p:nvSpPr>
        <p:spPr>
          <a:xfrm>
            <a:off x="0" y="3284538"/>
            <a:ext cx="5376863" cy="763587"/>
          </a:xfrm>
          <a:prstGeom prst="rect">
            <a:avLst/>
          </a:prstGeom>
        </p:spPr>
        <p:txBody>
          <a:bodyPr spcFirstLastPara="1" vert="horz" wrap="square" lIns="121900" tIns="121900" rIns="121900" bIns="121900" rtlCol="0" anchor="t" anchorCtr="0">
            <a:noAutofit/>
          </a:bodyPr>
          <a:lstStyle/>
          <a:p>
            <a:r>
              <a:rPr lang="en-GB" sz="2800" b="1"/>
              <a:t>Removing Tweets Stopwords</a:t>
            </a:r>
            <a:endParaRPr/>
          </a:p>
        </p:txBody>
      </p:sp>
      <p:sp>
        <p:nvSpPr>
          <p:cNvPr id="172" name="Google Shape;172;g1914b3d5383_0_86"/>
          <p:cNvSpPr txBox="1">
            <a:spLocks noGrp="1"/>
          </p:cNvSpPr>
          <p:nvPr>
            <p:ph type="body" idx="4294967295"/>
          </p:nvPr>
        </p:nvSpPr>
        <p:spPr>
          <a:xfrm>
            <a:off x="0" y="4233863"/>
            <a:ext cx="4862513" cy="2176462"/>
          </a:xfrm>
          <a:prstGeom prst="rect">
            <a:avLst/>
          </a:prstGeom>
        </p:spPr>
        <p:txBody>
          <a:bodyPr spcFirstLastPara="1" vert="horz" wrap="square" lIns="121900" tIns="121900" rIns="121900" bIns="121900" rtlCol="0" anchor="t" anchorCtr="0">
            <a:noAutofit/>
          </a:bodyPr>
          <a:lstStyle/>
          <a:p>
            <a:pPr indent="-440256" algn="just">
              <a:buClr>
                <a:srgbClr val="292929"/>
              </a:buClr>
              <a:buSzPts val="1600"/>
            </a:pPr>
            <a:r>
              <a:rPr lang="en-GB" sz="2133">
                <a:solidFill>
                  <a:srgbClr val="292929"/>
                </a:solidFill>
              </a:rPr>
              <a:t>In the next step we can see, the tweets contain different meaningless words which doesn’t give much importance to sentence, which are again removed.</a:t>
            </a:r>
            <a:endParaRPr sz="2133">
              <a:solidFill>
                <a:srgbClr val="292929"/>
              </a:solidFill>
            </a:endParaRPr>
          </a:p>
        </p:txBody>
      </p:sp>
      <p:pic>
        <p:nvPicPr>
          <p:cNvPr id="170" name="Google Shape;170;g1914b3d5383_0_86"/>
          <p:cNvPicPr preferRelativeResize="0"/>
          <p:nvPr/>
        </p:nvPicPr>
        <p:blipFill>
          <a:blip r:embed="rId3">
            <a:alphaModFix/>
          </a:blip>
          <a:stretch>
            <a:fillRect/>
          </a:stretch>
        </p:blipFill>
        <p:spPr>
          <a:xfrm>
            <a:off x="6096000" y="1081134"/>
            <a:ext cx="5949600" cy="2203700"/>
          </a:xfrm>
          <a:prstGeom prst="rect">
            <a:avLst/>
          </a:prstGeom>
          <a:noFill/>
          <a:ln>
            <a:noFill/>
          </a:ln>
        </p:spPr>
      </p:pic>
      <p:pic>
        <p:nvPicPr>
          <p:cNvPr id="173" name="Google Shape;173;g1914b3d5383_0_86"/>
          <p:cNvPicPr preferRelativeResize="0"/>
          <p:nvPr/>
        </p:nvPicPr>
        <p:blipFill>
          <a:blip r:embed="rId4">
            <a:alphaModFix/>
          </a:blip>
          <a:stretch>
            <a:fillRect/>
          </a:stretch>
        </p:blipFill>
        <p:spPr>
          <a:xfrm>
            <a:off x="6024567" y="4233800"/>
            <a:ext cx="5949599" cy="2286733"/>
          </a:xfrm>
          <a:prstGeom prst="rect">
            <a:avLst/>
          </a:prstGeom>
          <a:noFill/>
          <a:ln>
            <a:noFill/>
          </a:ln>
        </p:spPr>
      </p:pic>
      <p:pic>
        <p:nvPicPr>
          <p:cNvPr id="2" name="Picture 1">
            <a:extLst>
              <a:ext uri="{FF2B5EF4-FFF2-40B4-BE49-F238E27FC236}">
                <a16:creationId xmlns:a16="http://schemas.microsoft.com/office/drawing/2014/main" id="{174A5DBE-E2E6-F304-025F-1F7C9D70A8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69592" y="462495"/>
            <a:ext cx="488433" cy="44558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1914b3d5383_0_101"/>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GB" sz="2800" b="1" dirty="0">
                <a:solidFill>
                  <a:srgbClr val="C00000"/>
                </a:solidFill>
              </a:rPr>
              <a:t>TOKENIZATION</a:t>
            </a:r>
            <a:endParaRPr dirty="0">
              <a:solidFill>
                <a:srgbClr val="C00000"/>
              </a:solidFill>
            </a:endParaRPr>
          </a:p>
        </p:txBody>
      </p:sp>
      <p:sp>
        <p:nvSpPr>
          <p:cNvPr id="179" name="Google Shape;179;g1914b3d5383_0_101"/>
          <p:cNvSpPr txBox="1">
            <a:spLocks noGrp="1"/>
          </p:cNvSpPr>
          <p:nvPr>
            <p:ph type="body" idx="1"/>
          </p:nvPr>
        </p:nvSpPr>
        <p:spPr>
          <a:xfrm>
            <a:off x="415600" y="1356967"/>
            <a:ext cx="10980800" cy="1877600"/>
          </a:xfrm>
          <a:prstGeom prst="rect">
            <a:avLst/>
          </a:prstGeom>
        </p:spPr>
        <p:txBody>
          <a:bodyPr spcFirstLastPara="1" vert="horz" wrap="square" lIns="121900" tIns="121900" rIns="121900" bIns="121900" rtlCol="0" anchor="t" anchorCtr="0">
            <a:noAutofit/>
          </a:bodyPr>
          <a:lstStyle/>
          <a:p>
            <a:pPr indent="-440256" algn="just">
              <a:lnSpc>
                <a:spcPct val="150000"/>
              </a:lnSpc>
              <a:buClr>
                <a:srgbClr val="292929"/>
              </a:buClr>
              <a:buSzPts val="1600"/>
            </a:pPr>
            <a:r>
              <a:rPr lang="en-GB" sz="2133">
                <a:solidFill>
                  <a:srgbClr val="292929"/>
                </a:solidFill>
              </a:rPr>
              <a:t>In tokenization, we convert the group of sentences into tokens. It is also called text segmentation or lexial analysis. It basically split the data into small chunk of words. </a:t>
            </a:r>
            <a:endParaRPr sz="2133">
              <a:solidFill>
                <a:srgbClr val="292929"/>
              </a:solidFill>
            </a:endParaRPr>
          </a:p>
          <a:p>
            <a:pPr indent="-440256" algn="just">
              <a:lnSpc>
                <a:spcPct val="150000"/>
              </a:lnSpc>
              <a:buClr>
                <a:srgbClr val="292929"/>
              </a:buClr>
              <a:buSzPts val="1600"/>
            </a:pPr>
            <a:r>
              <a:rPr lang="en-GB" sz="2133">
                <a:solidFill>
                  <a:srgbClr val="292929"/>
                </a:solidFill>
              </a:rPr>
              <a:t>Here tokenization has been performed via python NLTK library of tokenize(). </a:t>
            </a:r>
            <a:endParaRPr sz="2133">
              <a:solidFill>
                <a:srgbClr val="292929"/>
              </a:solidFill>
            </a:endParaRPr>
          </a:p>
        </p:txBody>
      </p:sp>
      <p:pic>
        <p:nvPicPr>
          <p:cNvPr id="180" name="Google Shape;180;g1914b3d5383_0_101"/>
          <p:cNvPicPr preferRelativeResize="0"/>
          <p:nvPr/>
        </p:nvPicPr>
        <p:blipFill>
          <a:blip r:embed="rId3">
            <a:alphaModFix/>
          </a:blip>
          <a:stretch>
            <a:fillRect/>
          </a:stretch>
        </p:blipFill>
        <p:spPr>
          <a:xfrm>
            <a:off x="1830301" y="3507534"/>
            <a:ext cx="9187601" cy="2408767"/>
          </a:xfrm>
          <a:prstGeom prst="rect">
            <a:avLst/>
          </a:prstGeom>
          <a:noFill/>
          <a:ln>
            <a:noFill/>
          </a:ln>
        </p:spPr>
      </p:pic>
      <p:pic>
        <p:nvPicPr>
          <p:cNvPr id="2" name="Picture 1">
            <a:extLst>
              <a:ext uri="{FF2B5EF4-FFF2-40B4-BE49-F238E27FC236}">
                <a16:creationId xmlns:a16="http://schemas.microsoft.com/office/drawing/2014/main" id="{E18527F2-D361-D46E-5243-3D19214BFB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9592" y="462495"/>
            <a:ext cx="488433" cy="44558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1914b3d5383_0_96"/>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GB" sz="2800" b="1" dirty="0">
                <a:solidFill>
                  <a:srgbClr val="C00000"/>
                </a:solidFill>
              </a:rPr>
              <a:t>STEMMING </a:t>
            </a:r>
            <a:endParaRPr dirty="0">
              <a:solidFill>
                <a:srgbClr val="C00000"/>
              </a:solidFill>
            </a:endParaRPr>
          </a:p>
        </p:txBody>
      </p:sp>
      <p:sp>
        <p:nvSpPr>
          <p:cNvPr id="186" name="Google Shape;186;g1914b3d5383_0_96"/>
          <p:cNvSpPr txBox="1">
            <a:spLocks noGrp="1"/>
          </p:cNvSpPr>
          <p:nvPr>
            <p:ph type="body" idx="1"/>
          </p:nvPr>
        </p:nvSpPr>
        <p:spPr>
          <a:xfrm>
            <a:off x="689567" y="1536633"/>
            <a:ext cx="10569200" cy="1892400"/>
          </a:xfrm>
          <a:prstGeom prst="rect">
            <a:avLst/>
          </a:prstGeom>
        </p:spPr>
        <p:txBody>
          <a:bodyPr spcFirstLastPara="1" vert="horz" wrap="square" lIns="121900" tIns="121900" rIns="121900" bIns="121900" rtlCol="0" anchor="t" anchorCtr="0">
            <a:noAutofit/>
          </a:bodyPr>
          <a:lstStyle/>
          <a:p>
            <a:pPr indent="-440256" algn="just">
              <a:buClr>
                <a:srgbClr val="292929"/>
              </a:buClr>
              <a:buSzPts val="1600"/>
            </a:pPr>
            <a:r>
              <a:rPr lang="en-GB" sz="2133" dirty="0">
                <a:solidFill>
                  <a:srgbClr val="292929"/>
                </a:solidFill>
              </a:rPr>
              <a:t>Stemming is the rule based process for stripping the suffixes (“</a:t>
            </a:r>
            <a:r>
              <a:rPr lang="en-GB" sz="2133" dirty="0" err="1">
                <a:solidFill>
                  <a:srgbClr val="292929"/>
                </a:solidFill>
              </a:rPr>
              <a:t>ing</a:t>
            </a:r>
            <a:r>
              <a:rPr lang="en-GB" sz="2133" dirty="0">
                <a:solidFill>
                  <a:srgbClr val="292929"/>
                </a:solidFill>
              </a:rPr>
              <a:t>”, “</a:t>
            </a:r>
            <a:r>
              <a:rPr lang="en-GB" sz="2133" dirty="0" err="1">
                <a:solidFill>
                  <a:srgbClr val="292929"/>
                </a:solidFill>
              </a:rPr>
              <a:t>ly</a:t>
            </a:r>
            <a:r>
              <a:rPr lang="en-GB" sz="2133" dirty="0">
                <a:solidFill>
                  <a:srgbClr val="292929"/>
                </a:solidFill>
              </a:rPr>
              <a:t>”, etc.) from a sentence. </a:t>
            </a:r>
            <a:endParaRPr sz="2133" dirty="0">
              <a:solidFill>
                <a:srgbClr val="292929"/>
              </a:solidFill>
            </a:endParaRPr>
          </a:p>
          <a:p>
            <a:pPr indent="-440256" algn="just">
              <a:buClr>
                <a:srgbClr val="292929"/>
              </a:buClr>
              <a:buSzPts val="1600"/>
            </a:pPr>
            <a:r>
              <a:rPr lang="en-GB" sz="2133" dirty="0">
                <a:solidFill>
                  <a:srgbClr val="292929"/>
                </a:solidFill>
              </a:rPr>
              <a:t>It can be imported in python via </a:t>
            </a:r>
            <a:r>
              <a:rPr lang="en-GB" sz="2133" dirty="0">
                <a:solidFill>
                  <a:srgbClr val="0000FF"/>
                </a:solidFill>
              </a:rPr>
              <a:t>NLTK</a:t>
            </a:r>
            <a:r>
              <a:rPr lang="en-GB" sz="2133" dirty="0">
                <a:solidFill>
                  <a:srgbClr val="292929"/>
                </a:solidFill>
              </a:rPr>
              <a:t> library and here we have used </a:t>
            </a:r>
            <a:r>
              <a:rPr lang="en-GB" sz="2133" b="1" dirty="0" err="1">
                <a:solidFill>
                  <a:srgbClr val="292929"/>
                </a:solidFill>
              </a:rPr>
              <a:t>SnowballStemmer</a:t>
            </a:r>
            <a:r>
              <a:rPr lang="en-GB" sz="2133" dirty="0">
                <a:solidFill>
                  <a:srgbClr val="292929"/>
                </a:solidFill>
              </a:rPr>
              <a:t> and stemming is one of the important step of NLP.  </a:t>
            </a:r>
            <a:endParaRPr sz="2133" dirty="0">
              <a:solidFill>
                <a:srgbClr val="292929"/>
              </a:solidFill>
            </a:endParaRPr>
          </a:p>
        </p:txBody>
      </p:sp>
      <p:pic>
        <p:nvPicPr>
          <p:cNvPr id="187" name="Google Shape;187;g1914b3d5383_0_96"/>
          <p:cNvPicPr preferRelativeResize="0"/>
          <p:nvPr/>
        </p:nvPicPr>
        <p:blipFill>
          <a:blip r:embed="rId3">
            <a:alphaModFix/>
          </a:blip>
          <a:stretch>
            <a:fillRect/>
          </a:stretch>
        </p:blipFill>
        <p:spPr>
          <a:xfrm>
            <a:off x="689567" y="3429034"/>
            <a:ext cx="11086835" cy="3309833"/>
          </a:xfrm>
          <a:prstGeom prst="rect">
            <a:avLst/>
          </a:prstGeom>
          <a:noFill/>
          <a:ln>
            <a:noFill/>
          </a:ln>
        </p:spPr>
      </p:pic>
      <p:pic>
        <p:nvPicPr>
          <p:cNvPr id="2" name="Picture 1">
            <a:extLst>
              <a:ext uri="{FF2B5EF4-FFF2-40B4-BE49-F238E27FC236}">
                <a16:creationId xmlns:a16="http://schemas.microsoft.com/office/drawing/2014/main" id="{43C89458-F19A-39B3-BAAF-1E44E743E4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9592" y="462495"/>
            <a:ext cx="488433" cy="44558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1914b3d5383_0_106"/>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Autofit/>
          </a:bodyPr>
          <a:lstStyle/>
          <a:p>
            <a:pPr>
              <a:spcBef>
                <a:spcPts val="0"/>
              </a:spcBef>
            </a:pPr>
            <a:r>
              <a:rPr lang="en-GB" b="1" dirty="0">
                <a:solidFill>
                  <a:srgbClr val="C00000"/>
                </a:solidFill>
              </a:rPr>
              <a:t>FEATURE ENGINEERING </a:t>
            </a:r>
            <a:endParaRPr b="1" dirty="0">
              <a:solidFill>
                <a:srgbClr val="C00000"/>
              </a:solidFill>
            </a:endParaRPr>
          </a:p>
        </p:txBody>
      </p:sp>
      <p:sp>
        <p:nvSpPr>
          <p:cNvPr id="193" name="Google Shape;193;g1914b3d5383_0_106"/>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Autofit/>
          </a:bodyPr>
          <a:lstStyle/>
          <a:p>
            <a:pPr>
              <a:spcBef>
                <a:spcPts val="0"/>
              </a:spcBef>
            </a:pPr>
            <a:endParaRPr/>
          </a:p>
        </p:txBody>
      </p:sp>
      <p:pic>
        <p:nvPicPr>
          <p:cNvPr id="2" name="Picture 1">
            <a:extLst>
              <a:ext uri="{FF2B5EF4-FFF2-40B4-BE49-F238E27FC236}">
                <a16:creationId xmlns:a16="http://schemas.microsoft.com/office/drawing/2014/main" id="{DED0D7A3-1504-E9D2-5C04-F223CDC41D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592" y="462495"/>
            <a:ext cx="488433" cy="44558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ctrTitle"/>
          </p:nvPr>
        </p:nvSpPr>
        <p:spPr>
          <a:xfrm>
            <a:off x="421000" y="1176300"/>
            <a:ext cx="11350000" cy="5681600"/>
          </a:xfrm>
          <a:prstGeom prst="rect">
            <a:avLst/>
          </a:prstGeom>
          <a:noFill/>
          <a:ln>
            <a:noFill/>
          </a:ln>
        </p:spPr>
        <p:txBody>
          <a:bodyPr spcFirstLastPara="1" vert="horz" wrap="square" lIns="121900" tIns="121900" rIns="121900" bIns="121900" rtlCol="0" anchor="b" anchorCtr="0">
            <a:noAutofit/>
          </a:bodyPr>
          <a:lstStyle/>
          <a:p>
            <a:pPr algn="l">
              <a:spcBef>
                <a:spcPts val="0"/>
              </a:spcBef>
            </a:pPr>
            <a:endParaRPr b="1"/>
          </a:p>
          <a:p>
            <a:pPr marL="609585" indent="-507987" algn="l">
              <a:lnSpc>
                <a:spcPct val="115000"/>
              </a:lnSpc>
              <a:spcBef>
                <a:spcPts val="0"/>
              </a:spcBef>
              <a:buClr>
                <a:srgbClr val="134F5C"/>
              </a:buClr>
              <a:buSzPts val="2400"/>
              <a:buChar char="●"/>
            </a:pPr>
            <a:r>
              <a:rPr lang="en-GB" sz="3200" b="1">
                <a:solidFill>
                  <a:srgbClr val="134F5C"/>
                </a:solidFill>
              </a:rPr>
              <a:t>Problem Statement</a:t>
            </a:r>
            <a:endParaRPr sz="3200" b="1">
              <a:solidFill>
                <a:srgbClr val="134F5C"/>
              </a:solidFill>
            </a:endParaRPr>
          </a:p>
          <a:p>
            <a:pPr marL="609585" indent="-507987" algn="l">
              <a:lnSpc>
                <a:spcPct val="115000"/>
              </a:lnSpc>
              <a:spcBef>
                <a:spcPts val="0"/>
              </a:spcBef>
              <a:buClr>
                <a:srgbClr val="134F5C"/>
              </a:buClr>
              <a:buSzPts val="2400"/>
              <a:buChar char="●"/>
            </a:pPr>
            <a:r>
              <a:rPr lang="en-GB" sz="3200" b="1">
                <a:solidFill>
                  <a:srgbClr val="134F5C"/>
                </a:solidFill>
              </a:rPr>
              <a:t>Introduction &amp; Data Summary</a:t>
            </a:r>
            <a:endParaRPr sz="3200" b="1">
              <a:solidFill>
                <a:srgbClr val="134F5C"/>
              </a:solidFill>
            </a:endParaRPr>
          </a:p>
          <a:p>
            <a:pPr marL="609585" indent="-507987" algn="l">
              <a:lnSpc>
                <a:spcPct val="115000"/>
              </a:lnSpc>
              <a:spcBef>
                <a:spcPts val="0"/>
              </a:spcBef>
              <a:buClr>
                <a:srgbClr val="134F5C"/>
              </a:buClr>
              <a:buSzPts val="2400"/>
              <a:buChar char="●"/>
            </a:pPr>
            <a:r>
              <a:rPr lang="en-GB" sz="3200" b="1">
                <a:solidFill>
                  <a:srgbClr val="134F5C"/>
                </a:solidFill>
              </a:rPr>
              <a:t>Exploratory Data Analysis</a:t>
            </a:r>
            <a:endParaRPr sz="3200" b="1">
              <a:solidFill>
                <a:srgbClr val="134F5C"/>
              </a:solidFill>
            </a:endParaRPr>
          </a:p>
          <a:p>
            <a:pPr marL="609585" indent="-507987" algn="l">
              <a:lnSpc>
                <a:spcPct val="115000"/>
              </a:lnSpc>
              <a:spcBef>
                <a:spcPts val="0"/>
              </a:spcBef>
              <a:buClr>
                <a:srgbClr val="134F5C"/>
              </a:buClr>
              <a:buSzPts val="2400"/>
              <a:buChar char="●"/>
            </a:pPr>
            <a:r>
              <a:rPr lang="en-GB" sz="3200" b="1">
                <a:solidFill>
                  <a:srgbClr val="134F5C"/>
                </a:solidFill>
              </a:rPr>
              <a:t>Text Preprocessing</a:t>
            </a:r>
            <a:endParaRPr sz="3200" b="1">
              <a:solidFill>
                <a:srgbClr val="134F5C"/>
              </a:solidFill>
            </a:endParaRPr>
          </a:p>
          <a:p>
            <a:pPr marL="609585" indent="-507987" algn="l">
              <a:lnSpc>
                <a:spcPct val="115000"/>
              </a:lnSpc>
              <a:spcBef>
                <a:spcPts val="0"/>
              </a:spcBef>
              <a:buClr>
                <a:srgbClr val="134F5C"/>
              </a:buClr>
              <a:buSzPts val="2400"/>
              <a:buChar char="●"/>
            </a:pPr>
            <a:r>
              <a:rPr lang="en-GB" sz="3200" b="1">
                <a:solidFill>
                  <a:srgbClr val="134F5C"/>
                </a:solidFill>
              </a:rPr>
              <a:t>Feature Engineering</a:t>
            </a:r>
            <a:endParaRPr sz="3200" b="1">
              <a:solidFill>
                <a:srgbClr val="134F5C"/>
              </a:solidFill>
            </a:endParaRPr>
          </a:p>
          <a:p>
            <a:pPr marL="609585" indent="-507987" algn="l">
              <a:lnSpc>
                <a:spcPct val="115000"/>
              </a:lnSpc>
              <a:spcBef>
                <a:spcPts val="0"/>
              </a:spcBef>
              <a:buClr>
                <a:srgbClr val="134F5C"/>
              </a:buClr>
              <a:buSzPts val="2400"/>
              <a:buChar char="●"/>
            </a:pPr>
            <a:r>
              <a:rPr lang="en-GB" sz="3200" b="1">
                <a:solidFill>
                  <a:srgbClr val="134F5C"/>
                </a:solidFill>
              </a:rPr>
              <a:t>Vectorization</a:t>
            </a:r>
            <a:endParaRPr sz="3200" b="1">
              <a:solidFill>
                <a:srgbClr val="134F5C"/>
              </a:solidFill>
            </a:endParaRPr>
          </a:p>
          <a:p>
            <a:pPr marL="609585" indent="-507987" algn="l">
              <a:lnSpc>
                <a:spcPct val="115000"/>
              </a:lnSpc>
              <a:spcBef>
                <a:spcPts val="0"/>
              </a:spcBef>
              <a:buClr>
                <a:srgbClr val="134F5C"/>
              </a:buClr>
              <a:buSzPts val="2400"/>
              <a:buChar char="●"/>
            </a:pPr>
            <a:r>
              <a:rPr lang="en-GB" sz="3200" b="1">
                <a:solidFill>
                  <a:srgbClr val="134F5C"/>
                </a:solidFill>
              </a:rPr>
              <a:t>Model Training</a:t>
            </a:r>
            <a:endParaRPr sz="3200" b="1">
              <a:solidFill>
                <a:srgbClr val="134F5C"/>
              </a:solidFill>
            </a:endParaRPr>
          </a:p>
          <a:p>
            <a:pPr marL="609585" indent="-507987" algn="l">
              <a:lnSpc>
                <a:spcPct val="115000"/>
              </a:lnSpc>
              <a:spcBef>
                <a:spcPts val="0"/>
              </a:spcBef>
              <a:buClr>
                <a:srgbClr val="134F5C"/>
              </a:buClr>
              <a:buSzPts val="2400"/>
              <a:buChar char="●"/>
            </a:pPr>
            <a:r>
              <a:rPr lang="en-GB" sz="3200" b="1">
                <a:solidFill>
                  <a:srgbClr val="134F5C"/>
                </a:solidFill>
              </a:rPr>
              <a:t>Evaluation</a:t>
            </a:r>
            <a:endParaRPr sz="3200" b="1">
              <a:solidFill>
                <a:srgbClr val="134F5C"/>
              </a:solidFill>
            </a:endParaRPr>
          </a:p>
          <a:p>
            <a:pPr marL="609585" indent="-507987" algn="l">
              <a:lnSpc>
                <a:spcPct val="115000"/>
              </a:lnSpc>
              <a:spcBef>
                <a:spcPts val="0"/>
              </a:spcBef>
              <a:buClr>
                <a:srgbClr val="134F5C"/>
              </a:buClr>
              <a:buSzPts val="2400"/>
              <a:buChar char="●"/>
            </a:pPr>
            <a:r>
              <a:rPr lang="en-GB" sz="3200" b="1">
                <a:solidFill>
                  <a:srgbClr val="134F5C"/>
                </a:solidFill>
              </a:rPr>
              <a:t>Challenges</a:t>
            </a:r>
            <a:endParaRPr sz="3200" b="1">
              <a:solidFill>
                <a:srgbClr val="134F5C"/>
              </a:solidFill>
            </a:endParaRPr>
          </a:p>
          <a:p>
            <a:pPr marL="609585" indent="-507987" algn="l">
              <a:spcBef>
                <a:spcPts val="0"/>
              </a:spcBef>
              <a:buClr>
                <a:srgbClr val="134F5C"/>
              </a:buClr>
              <a:buSzPts val="2400"/>
              <a:buChar char="●"/>
            </a:pPr>
            <a:r>
              <a:rPr lang="en-GB" sz="3200" b="1">
                <a:solidFill>
                  <a:srgbClr val="134F5C"/>
                </a:solidFill>
              </a:rPr>
              <a:t>Conclusion</a:t>
            </a:r>
            <a:endParaRPr/>
          </a:p>
        </p:txBody>
      </p:sp>
      <p:pic>
        <p:nvPicPr>
          <p:cNvPr id="61" name="Google Shape;61;p2"/>
          <p:cNvPicPr preferRelativeResize="0"/>
          <p:nvPr/>
        </p:nvPicPr>
        <p:blipFill rotWithShape="1">
          <a:blip r:embed="rId3">
            <a:alphaModFix/>
          </a:blip>
          <a:srcRect l="16860" t="11144" r="-409" b="-2119"/>
          <a:stretch/>
        </p:blipFill>
        <p:spPr>
          <a:xfrm>
            <a:off x="6961533" y="1668434"/>
            <a:ext cx="5230467" cy="4898567"/>
          </a:xfrm>
          <a:prstGeom prst="rect">
            <a:avLst/>
          </a:prstGeom>
          <a:noFill/>
          <a:ln>
            <a:noFill/>
          </a:ln>
        </p:spPr>
      </p:pic>
      <p:sp>
        <p:nvSpPr>
          <p:cNvPr id="62" name="Google Shape;62;p2"/>
          <p:cNvSpPr txBox="1"/>
          <p:nvPr/>
        </p:nvSpPr>
        <p:spPr>
          <a:xfrm>
            <a:off x="870086" y="191455"/>
            <a:ext cx="10015600" cy="984845"/>
          </a:xfrm>
          <a:prstGeom prst="rect">
            <a:avLst/>
          </a:prstGeom>
          <a:noFill/>
          <a:ln>
            <a:noFill/>
          </a:ln>
        </p:spPr>
        <p:txBody>
          <a:bodyPr spcFirstLastPara="1" wrap="square" lIns="121900" tIns="121900" rIns="121900" bIns="121900" anchor="t" anchorCtr="0">
            <a:spAutoFit/>
          </a:bodyPr>
          <a:lstStyle/>
          <a:p>
            <a:r>
              <a:rPr lang="en-GB" sz="4800" b="1" dirty="0">
                <a:solidFill>
                  <a:srgbClr val="C00000"/>
                </a:solidFill>
              </a:rPr>
              <a:t>Points for Discussion</a:t>
            </a:r>
            <a:endParaRPr sz="133" dirty="0">
              <a:solidFill>
                <a:srgbClr val="C00000"/>
              </a:solidFill>
            </a:endParaRPr>
          </a:p>
        </p:txBody>
      </p:sp>
      <p:pic>
        <p:nvPicPr>
          <p:cNvPr id="2" name="Picture 1">
            <a:extLst>
              <a:ext uri="{FF2B5EF4-FFF2-40B4-BE49-F238E27FC236}">
                <a16:creationId xmlns:a16="http://schemas.microsoft.com/office/drawing/2014/main" id="{15409C18-625B-B458-4FC0-8FA43A7980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9592" y="462495"/>
            <a:ext cx="488433" cy="44558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1914b3d5383_0_111"/>
          <p:cNvSpPr txBox="1">
            <a:spLocks noGrp="1"/>
          </p:cNvSpPr>
          <p:nvPr>
            <p:ph type="title"/>
          </p:nvPr>
        </p:nvSpPr>
        <p:spPr>
          <a:xfrm>
            <a:off x="415600" y="204700"/>
            <a:ext cx="11360800" cy="763600"/>
          </a:xfrm>
          <a:prstGeom prst="rect">
            <a:avLst/>
          </a:prstGeom>
        </p:spPr>
        <p:txBody>
          <a:bodyPr spcFirstLastPara="1" vert="horz" wrap="square" lIns="121900" tIns="121900" rIns="121900" bIns="121900" rtlCol="0" anchor="t" anchorCtr="0">
            <a:noAutofit/>
          </a:bodyPr>
          <a:lstStyle/>
          <a:p>
            <a:r>
              <a:rPr lang="en-GB" b="1" dirty="0">
                <a:solidFill>
                  <a:srgbClr val="C00000"/>
                </a:solidFill>
              </a:rPr>
              <a:t>Encoding The Sentiment</a:t>
            </a:r>
            <a:endParaRPr b="1" dirty="0">
              <a:solidFill>
                <a:srgbClr val="C00000"/>
              </a:solidFill>
            </a:endParaRPr>
          </a:p>
        </p:txBody>
      </p:sp>
      <p:sp>
        <p:nvSpPr>
          <p:cNvPr id="199" name="Google Shape;199;g1914b3d5383_0_111"/>
          <p:cNvSpPr txBox="1">
            <a:spLocks noGrp="1"/>
          </p:cNvSpPr>
          <p:nvPr>
            <p:ph type="body" idx="1"/>
          </p:nvPr>
        </p:nvSpPr>
        <p:spPr>
          <a:xfrm>
            <a:off x="290232" y="1210633"/>
            <a:ext cx="6179969" cy="6079400"/>
          </a:xfrm>
          <a:prstGeom prst="rect">
            <a:avLst/>
          </a:prstGeom>
        </p:spPr>
        <p:txBody>
          <a:bodyPr spcFirstLastPara="1" vert="horz" wrap="square" lIns="121900" tIns="121900" rIns="121900" bIns="121900" rtlCol="0" anchor="t" anchorCtr="0">
            <a:noAutofit/>
          </a:bodyPr>
          <a:lstStyle/>
          <a:p>
            <a:pPr algn="just">
              <a:buClr>
                <a:srgbClr val="292929"/>
              </a:buClr>
            </a:pPr>
            <a:r>
              <a:rPr lang="en-GB" sz="2400" dirty="0">
                <a:solidFill>
                  <a:srgbClr val="292929"/>
                </a:solidFill>
              </a:rPr>
              <a:t>There are 5 different sentiments are present in dataset. neutral , positive, extremely positive, negative &amp; extremely negative.</a:t>
            </a:r>
            <a:endParaRPr sz="2400" dirty="0">
              <a:solidFill>
                <a:srgbClr val="292929"/>
              </a:solidFill>
            </a:endParaRPr>
          </a:p>
          <a:p>
            <a:pPr algn="just">
              <a:buClr>
                <a:srgbClr val="292929"/>
              </a:buClr>
            </a:pPr>
            <a:r>
              <a:rPr lang="en-GB" sz="2400" dirty="0">
                <a:solidFill>
                  <a:srgbClr val="292929"/>
                </a:solidFill>
              </a:rPr>
              <a:t>To make problem simpler we encoded the sentiments into 3 different values where we merged Extremely positive and Positive into one and Extremely Negative and Negative into another. </a:t>
            </a:r>
            <a:endParaRPr sz="2400" dirty="0">
              <a:solidFill>
                <a:srgbClr val="292929"/>
              </a:solidFill>
            </a:endParaRPr>
          </a:p>
          <a:p>
            <a:pPr algn="just">
              <a:buClr>
                <a:srgbClr val="292929"/>
              </a:buClr>
            </a:pPr>
            <a:r>
              <a:rPr lang="en-GB" sz="2400" dirty="0">
                <a:solidFill>
                  <a:srgbClr val="292929"/>
                </a:solidFill>
              </a:rPr>
              <a:t>Now we have Sentiments are – Positive: ‘</a:t>
            </a:r>
            <a:r>
              <a:rPr lang="en-GB" sz="2400" b="1" dirty="0">
                <a:solidFill>
                  <a:srgbClr val="292929"/>
                </a:solidFill>
              </a:rPr>
              <a:t>1</a:t>
            </a:r>
            <a:r>
              <a:rPr lang="en-GB" sz="2400" dirty="0">
                <a:solidFill>
                  <a:srgbClr val="292929"/>
                </a:solidFill>
              </a:rPr>
              <a:t>’, Neutral: ‘</a:t>
            </a:r>
            <a:r>
              <a:rPr lang="en-GB" sz="2400" b="1" dirty="0">
                <a:solidFill>
                  <a:srgbClr val="292929"/>
                </a:solidFill>
              </a:rPr>
              <a:t>0</a:t>
            </a:r>
            <a:r>
              <a:rPr lang="en-GB" sz="2400" dirty="0">
                <a:solidFill>
                  <a:srgbClr val="292929"/>
                </a:solidFill>
              </a:rPr>
              <a:t>’, Negative: ‘</a:t>
            </a:r>
            <a:r>
              <a:rPr lang="en-GB" sz="2400" b="1" dirty="0">
                <a:solidFill>
                  <a:srgbClr val="292929"/>
                </a:solidFill>
              </a:rPr>
              <a:t>-</a:t>
            </a:r>
            <a:r>
              <a:rPr lang="en-GB" b="1" dirty="0">
                <a:solidFill>
                  <a:srgbClr val="292929"/>
                </a:solidFill>
              </a:rPr>
              <a:t>1</a:t>
            </a:r>
            <a:r>
              <a:rPr lang="en-GB" dirty="0">
                <a:solidFill>
                  <a:srgbClr val="292929"/>
                </a:solidFill>
              </a:rPr>
              <a:t>’</a:t>
            </a:r>
            <a:endParaRPr dirty="0">
              <a:solidFill>
                <a:srgbClr val="292929"/>
              </a:solidFill>
            </a:endParaRPr>
          </a:p>
          <a:p>
            <a:pPr indent="0" algn="just">
              <a:buNone/>
            </a:pPr>
            <a:endParaRPr dirty="0">
              <a:solidFill>
                <a:srgbClr val="292929"/>
              </a:solidFill>
            </a:endParaRPr>
          </a:p>
        </p:txBody>
      </p:sp>
      <p:pic>
        <p:nvPicPr>
          <p:cNvPr id="200" name="Google Shape;200;g1914b3d5383_0_111"/>
          <p:cNvPicPr preferRelativeResize="0"/>
          <p:nvPr/>
        </p:nvPicPr>
        <p:blipFill rotWithShape="1">
          <a:blip r:embed="rId3">
            <a:alphaModFix/>
          </a:blip>
          <a:srcRect l="3484"/>
          <a:stretch/>
        </p:blipFill>
        <p:spPr>
          <a:xfrm>
            <a:off x="7221600" y="817867"/>
            <a:ext cx="4613768" cy="2788467"/>
          </a:xfrm>
          <a:prstGeom prst="rect">
            <a:avLst/>
          </a:prstGeom>
          <a:noFill/>
          <a:ln>
            <a:noFill/>
          </a:ln>
        </p:spPr>
      </p:pic>
      <p:pic>
        <p:nvPicPr>
          <p:cNvPr id="201" name="Google Shape;201;g1914b3d5383_0_111"/>
          <p:cNvPicPr preferRelativeResize="0"/>
          <p:nvPr/>
        </p:nvPicPr>
        <p:blipFill>
          <a:blip r:embed="rId4">
            <a:alphaModFix/>
          </a:blip>
          <a:stretch>
            <a:fillRect/>
          </a:stretch>
        </p:blipFill>
        <p:spPr>
          <a:xfrm>
            <a:off x="8450301" y="570200"/>
            <a:ext cx="2419700" cy="322867"/>
          </a:xfrm>
          <a:prstGeom prst="rect">
            <a:avLst/>
          </a:prstGeom>
          <a:noFill/>
          <a:ln>
            <a:noFill/>
          </a:ln>
        </p:spPr>
      </p:pic>
      <p:pic>
        <p:nvPicPr>
          <p:cNvPr id="202" name="Google Shape;202;g1914b3d5383_0_111"/>
          <p:cNvPicPr preferRelativeResize="0"/>
          <p:nvPr/>
        </p:nvPicPr>
        <p:blipFill>
          <a:blip r:embed="rId5">
            <a:alphaModFix/>
          </a:blip>
          <a:stretch>
            <a:fillRect/>
          </a:stretch>
        </p:blipFill>
        <p:spPr>
          <a:xfrm>
            <a:off x="8450300" y="3749933"/>
            <a:ext cx="2548067" cy="322867"/>
          </a:xfrm>
          <a:prstGeom prst="rect">
            <a:avLst/>
          </a:prstGeom>
          <a:noFill/>
          <a:ln>
            <a:noFill/>
          </a:ln>
        </p:spPr>
      </p:pic>
      <p:pic>
        <p:nvPicPr>
          <p:cNvPr id="203" name="Google Shape;203;g1914b3d5383_0_111"/>
          <p:cNvPicPr preferRelativeResize="0"/>
          <p:nvPr/>
        </p:nvPicPr>
        <p:blipFill>
          <a:blip r:embed="rId6">
            <a:alphaModFix/>
          </a:blip>
          <a:stretch>
            <a:fillRect/>
          </a:stretch>
        </p:blipFill>
        <p:spPr>
          <a:xfrm>
            <a:off x="7286634" y="3972800"/>
            <a:ext cx="4528165" cy="2788467"/>
          </a:xfrm>
          <a:prstGeom prst="rect">
            <a:avLst/>
          </a:prstGeom>
          <a:noFill/>
          <a:ln>
            <a:noFill/>
          </a:ln>
        </p:spPr>
      </p:pic>
      <p:pic>
        <p:nvPicPr>
          <p:cNvPr id="2" name="Picture 1">
            <a:extLst>
              <a:ext uri="{FF2B5EF4-FFF2-40B4-BE49-F238E27FC236}">
                <a16:creationId xmlns:a16="http://schemas.microsoft.com/office/drawing/2014/main" id="{FD5F0635-4279-FAEA-869B-A1F7A5D6B7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69592" y="462495"/>
            <a:ext cx="488433" cy="44558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19393166cf6_0_32"/>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a:lnSpc>
                <a:spcPct val="115000"/>
              </a:lnSpc>
            </a:pPr>
            <a:r>
              <a:rPr lang="en-GB" sz="3200" b="1" dirty="0">
                <a:solidFill>
                  <a:srgbClr val="C00000"/>
                </a:solidFill>
              </a:rPr>
              <a:t>VECTORIZATION</a:t>
            </a:r>
            <a:endParaRPr sz="4133" dirty="0">
              <a:solidFill>
                <a:srgbClr val="C00000"/>
              </a:solidFill>
            </a:endParaRPr>
          </a:p>
        </p:txBody>
      </p:sp>
      <p:sp>
        <p:nvSpPr>
          <p:cNvPr id="209" name="Google Shape;209;g19393166cf6_0_32"/>
          <p:cNvSpPr txBox="1">
            <a:spLocks noGrp="1"/>
          </p:cNvSpPr>
          <p:nvPr>
            <p:ph type="body" idx="1"/>
          </p:nvPr>
        </p:nvSpPr>
        <p:spPr>
          <a:xfrm>
            <a:off x="415600" y="1536633"/>
            <a:ext cx="11360800" cy="3240000"/>
          </a:xfrm>
          <a:prstGeom prst="rect">
            <a:avLst/>
          </a:prstGeom>
        </p:spPr>
        <p:txBody>
          <a:bodyPr spcFirstLastPara="1" vert="horz" wrap="square" lIns="121900" tIns="121900" rIns="121900" bIns="121900" rtlCol="0" anchor="t" anchorCtr="0">
            <a:noAutofit/>
          </a:bodyPr>
          <a:lstStyle/>
          <a:p>
            <a:pPr algn="just">
              <a:buClr>
                <a:srgbClr val="000000"/>
              </a:buClr>
            </a:pPr>
            <a:r>
              <a:rPr lang="en-GB">
                <a:solidFill>
                  <a:srgbClr val="000000"/>
                </a:solidFill>
              </a:rPr>
              <a:t>In the next step, we choose </a:t>
            </a:r>
            <a:r>
              <a:rPr lang="en-GB" b="1">
                <a:solidFill>
                  <a:srgbClr val="000000"/>
                </a:solidFill>
              </a:rPr>
              <a:t>CountVectorizer()</a:t>
            </a:r>
            <a:r>
              <a:rPr lang="en-GB">
                <a:solidFill>
                  <a:srgbClr val="000000"/>
                </a:solidFill>
              </a:rPr>
              <a:t> as our vectorizer. </a:t>
            </a:r>
            <a:endParaRPr>
              <a:solidFill>
                <a:srgbClr val="000000"/>
              </a:solidFill>
            </a:endParaRPr>
          </a:p>
          <a:p>
            <a:pPr algn="just">
              <a:buClr>
                <a:srgbClr val="000000"/>
              </a:buClr>
            </a:pPr>
            <a:r>
              <a:rPr lang="en-GB">
                <a:solidFill>
                  <a:srgbClr val="000000"/>
                </a:solidFill>
              </a:rPr>
              <a:t>It will create a sparse matrix of all the words and the number of times they are present in the document. </a:t>
            </a:r>
            <a:endParaRPr>
              <a:solidFill>
                <a:srgbClr val="000000"/>
              </a:solidFill>
            </a:endParaRPr>
          </a:p>
          <a:p>
            <a:pPr algn="just">
              <a:buClr>
                <a:srgbClr val="000000"/>
              </a:buClr>
            </a:pPr>
            <a:r>
              <a:rPr lang="en-GB">
                <a:solidFill>
                  <a:srgbClr val="000000"/>
                </a:solidFill>
              </a:rPr>
              <a:t>By default, Countvectorizer converts the text to lowercase and uses word-level tokenization. </a:t>
            </a:r>
            <a:endParaRPr>
              <a:solidFill>
                <a:srgbClr val="000000"/>
              </a:solidFill>
            </a:endParaRPr>
          </a:p>
          <a:p>
            <a:pPr algn="just">
              <a:buClr>
                <a:srgbClr val="000000"/>
              </a:buClr>
            </a:pPr>
            <a:r>
              <a:rPr lang="en-GB">
                <a:solidFill>
                  <a:srgbClr val="000000"/>
                </a:solidFill>
              </a:rPr>
              <a:t>Here we have used CountVectorizer with &lt;</a:t>
            </a:r>
            <a:r>
              <a:rPr lang="en-GB" sz="1400" b="1">
                <a:solidFill>
                  <a:srgbClr val="000000"/>
                </a:solidFill>
                <a:highlight>
                  <a:srgbClr val="FFFFFE"/>
                </a:highlight>
                <a:latin typeface="Courier New"/>
                <a:ea typeface="Courier New"/>
                <a:cs typeface="Courier New"/>
                <a:sym typeface="Courier New"/>
              </a:rPr>
              <a:t>decode_error = </a:t>
            </a:r>
            <a:r>
              <a:rPr lang="en-GB" sz="1400" b="1">
                <a:solidFill>
                  <a:srgbClr val="A31515"/>
                </a:solidFill>
                <a:highlight>
                  <a:srgbClr val="FFFFFE"/>
                </a:highlight>
                <a:latin typeface="Courier New"/>
                <a:ea typeface="Courier New"/>
                <a:cs typeface="Courier New"/>
                <a:sym typeface="Courier New"/>
              </a:rPr>
              <a:t>'replace'</a:t>
            </a:r>
            <a:r>
              <a:rPr lang="en-GB" sz="1400" b="1">
                <a:solidFill>
                  <a:srgbClr val="000000"/>
                </a:solidFill>
                <a:highlight>
                  <a:srgbClr val="FFFFFE"/>
                </a:highlight>
                <a:latin typeface="Courier New"/>
                <a:ea typeface="Courier New"/>
                <a:cs typeface="Courier New"/>
                <a:sym typeface="Courier New"/>
              </a:rPr>
              <a:t>,stop_words = stop</a:t>
            </a:r>
            <a:r>
              <a:rPr lang="en-GB">
                <a:solidFill>
                  <a:srgbClr val="000000"/>
                </a:solidFill>
              </a:rPr>
              <a:t>&gt;</a:t>
            </a:r>
            <a:endParaRPr sz="1400">
              <a:solidFill>
                <a:srgbClr val="000000"/>
              </a:solidFill>
              <a:highlight>
                <a:srgbClr val="FFFFFE"/>
              </a:highlight>
              <a:latin typeface="Courier New"/>
              <a:ea typeface="Courier New"/>
              <a:cs typeface="Courier New"/>
              <a:sym typeface="Courier New"/>
            </a:endParaRPr>
          </a:p>
          <a:p>
            <a:pPr algn="just">
              <a:buClr>
                <a:srgbClr val="000000"/>
              </a:buClr>
            </a:pPr>
            <a:r>
              <a:rPr lang="en-GB">
                <a:solidFill>
                  <a:srgbClr val="000000"/>
                </a:solidFill>
              </a:rPr>
              <a:t>CountVectorizer() can be imported in python via sklearn library.</a:t>
            </a:r>
            <a:endParaRPr sz="1400">
              <a:solidFill>
                <a:srgbClr val="000000"/>
              </a:solidFill>
              <a:highlight>
                <a:srgbClr val="FFFFFE"/>
              </a:highlight>
              <a:latin typeface="Courier New"/>
              <a:ea typeface="Courier New"/>
              <a:cs typeface="Courier New"/>
              <a:sym typeface="Courier New"/>
            </a:endParaRPr>
          </a:p>
        </p:txBody>
      </p:sp>
      <p:pic>
        <p:nvPicPr>
          <p:cNvPr id="2" name="Picture 1">
            <a:extLst>
              <a:ext uri="{FF2B5EF4-FFF2-40B4-BE49-F238E27FC236}">
                <a16:creationId xmlns:a16="http://schemas.microsoft.com/office/drawing/2014/main" id="{0806CB98-20DE-0695-26EC-3DFB12DD70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592" y="462495"/>
            <a:ext cx="488433" cy="44558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19393166cf6_0_38"/>
          <p:cNvSpPr txBox="1">
            <a:spLocks noGrp="1"/>
          </p:cNvSpPr>
          <p:nvPr>
            <p:ph type="title"/>
          </p:nvPr>
        </p:nvSpPr>
        <p:spPr>
          <a:xfrm>
            <a:off x="772767" y="393367"/>
            <a:ext cx="4813600" cy="763600"/>
          </a:xfrm>
          <a:prstGeom prst="rect">
            <a:avLst/>
          </a:prstGeom>
        </p:spPr>
        <p:txBody>
          <a:bodyPr spcFirstLastPara="1" vert="horz" wrap="square" lIns="121900" tIns="121900" rIns="121900" bIns="121900" rtlCol="0" anchor="t" anchorCtr="0">
            <a:noAutofit/>
          </a:bodyPr>
          <a:lstStyle/>
          <a:p>
            <a:r>
              <a:rPr lang="en-GB" sz="4000" b="1" dirty="0">
                <a:solidFill>
                  <a:srgbClr val="C00000"/>
                </a:solidFill>
              </a:rPr>
              <a:t>MODEL TRAINING </a:t>
            </a:r>
            <a:endParaRPr sz="4000" b="1" dirty="0">
              <a:solidFill>
                <a:srgbClr val="C00000"/>
              </a:solidFill>
            </a:endParaRPr>
          </a:p>
        </p:txBody>
      </p:sp>
      <p:sp>
        <p:nvSpPr>
          <p:cNvPr id="215" name="Google Shape;215;g19393166cf6_0_38"/>
          <p:cNvSpPr txBox="1">
            <a:spLocks noGrp="1"/>
          </p:cNvSpPr>
          <p:nvPr>
            <p:ph type="body" idx="1"/>
          </p:nvPr>
        </p:nvSpPr>
        <p:spPr>
          <a:xfrm>
            <a:off x="957267" y="1628767"/>
            <a:ext cx="10819200" cy="4914800"/>
          </a:xfrm>
          <a:prstGeom prst="rect">
            <a:avLst/>
          </a:prstGeom>
        </p:spPr>
        <p:txBody>
          <a:bodyPr spcFirstLastPara="1" vert="horz" wrap="square" lIns="121900" tIns="121900" rIns="121900" bIns="121900" rtlCol="0" anchor="t" anchorCtr="0">
            <a:noAutofit/>
          </a:bodyPr>
          <a:lstStyle/>
          <a:p>
            <a:pPr marL="0" indent="0">
              <a:buNone/>
            </a:pPr>
            <a:r>
              <a:rPr lang="en-GB" sz="2667" b="1" u="sng">
                <a:solidFill>
                  <a:srgbClr val="292929"/>
                </a:solidFill>
              </a:rPr>
              <a:t>Models used for Classification:</a:t>
            </a:r>
            <a:r>
              <a:rPr lang="en-GB" sz="2667" u="sng">
                <a:solidFill>
                  <a:srgbClr val="292929"/>
                </a:solidFill>
              </a:rPr>
              <a:t> </a:t>
            </a:r>
            <a:endParaRPr sz="1667">
              <a:solidFill>
                <a:srgbClr val="292929"/>
              </a:solidFill>
              <a:highlight>
                <a:srgbClr val="FFFFFE"/>
              </a:highlight>
              <a:latin typeface="Courier New"/>
              <a:ea typeface="Courier New"/>
              <a:cs typeface="Courier New"/>
              <a:sym typeface="Courier New"/>
            </a:endParaRPr>
          </a:p>
          <a:p>
            <a:pPr>
              <a:spcBef>
                <a:spcPts val="1333"/>
              </a:spcBef>
              <a:buClr>
                <a:srgbClr val="292929"/>
              </a:buClr>
            </a:pPr>
            <a:r>
              <a:rPr lang="en-GB">
                <a:solidFill>
                  <a:srgbClr val="292929"/>
                </a:solidFill>
              </a:rPr>
              <a:t>Multinomial Naive Bayes</a:t>
            </a:r>
            <a:endParaRPr>
              <a:solidFill>
                <a:srgbClr val="292929"/>
              </a:solidFill>
            </a:endParaRPr>
          </a:p>
          <a:p>
            <a:pPr>
              <a:buClr>
                <a:srgbClr val="292929"/>
              </a:buClr>
            </a:pPr>
            <a:r>
              <a:rPr lang="en-GB">
                <a:solidFill>
                  <a:srgbClr val="292929"/>
                </a:solidFill>
              </a:rPr>
              <a:t>Logistic Regression </a:t>
            </a:r>
            <a:endParaRPr>
              <a:solidFill>
                <a:srgbClr val="292929"/>
              </a:solidFill>
            </a:endParaRPr>
          </a:p>
          <a:p>
            <a:pPr>
              <a:buClr>
                <a:srgbClr val="292929"/>
              </a:buClr>
            </a:pPr>
            <a:r>
              <a:rPr lang="en-GB">
                <a:solidFill>
                  <a:srgbClr val="292929"/>
                </a:solidFill>
              </a:rPr>
              <a:t>Support Vector Machine Classifier</a:t>
            </a:r>
            <a:endParaRPr>
              <a:solidFill>
                <a:srgbClr val="292929"/>
              </a:solidFill>
            </a:endParaRPr>
          </a:p>
          <a:p>
            <a:pPr>
              <a:buClr>
                <a:srgbClr val="292929"/>
              </a:buClr>
            </a:pPr>
            <a:r>
              <a:rPr lang="en-GB">
                <a:solidFill>
                  <a:srgbClr val="292929"/>
                </a:solidFill>
              </a:rPr>
              <a:t>Random Forest Classifier </a:t>
            </a:r>
            <a:endParaRPr>
              <a:solidFill>
                <a:srgbClr val="292929"/>
              </a:solidFill>
            </a:endParaRPr>
          </a:p>
          <a:p>
            <a:pPr>
              <a:buClr>
                <a:srgbClr val="292929"/>
              </a:buClr>
            </a:pPr>
            <a:r>
              <a:rPr lang="en-GB">
                <a:solidFill>
                  <a:srgbClr val="292929"/>
                </a:solidFill>
              </a:rPr>
              <a:t>Stochastic Gradient Descent Classifier</a:t>
            </a:r>
            <a:endParaRPr>
              <a:solidFill>
                <a:srgbClr val="292929"/>
              </a:solidFill>
            </a:endParaRPr>
          </a:p>
          <a:p>
            <a:pPr>
              <a:buClr>
                <a:srgbClr val="292929"/>
              </a:buClr>
            </a:pPr>
            <a:r>
              <a:rPr lang="en-GB">
                <a:solidFill>
                  <a:srgbClr val="292929"/>
                </a:solidFill>
              </a:rPr>
              <a:t>CatBoost Classifier</a:t>
            </a:r>
            <a:endParaRPr>
              <a:solidFill>
                <a:srgbClr val="292929"/>
              </a:solidFill>
            </a:endParaRPr>
          </a:p>
        </p:txBody>
      </p:sp>
      <p:pic>
        <p:nvPicPr>
          <p:cNvPr id="2" name="Picture 1">
            <a:extLst>
              <a:ext uri="{FF2B5EF4-FFF2-40B4-BE49-F238E27FC236}">
                <a16:creationId xmlns:a16="http://schemas.microsoft.com/office/drawing/2014/main" id="{2BF5BE1F-BDD7-CA82-81A8-C99CC7D463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592" y="462495"/>
            <a:ext cx="488433" cy="44558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19d7f993934_1_9"/>
          <p:cNvSpPr txBox="1">
            <a:spLocks noGrp="1"/>
          </p:cNvSpPr>
          <p:nvPr>
            <p:ph type="title"/>
          </p:nvPr>
        </p:nvSpPr>
        <p:spPr>
          <a:xfrm>
            <a:off x="301300" y="409233"/>
            <a:ext cx="7099600" cy="763600"/>
          </a:xfrm>
          <a:prstGeom prst="rect">
            <a:avLst/>
          </a:prstGeom>
        </p:spPr>
        <p:txBody>
          <a:bodyPr spcFirstLastPara="1" vert="horz" wrap="square" lIns="121900" tIns="121900" rIns="121900" bIns="121900" rtlCol="0" anchor="t" anchorCtr="0">
            <a:noAutofit/>
          </a:bodyPr>
          <a:lstStyle/>
          <a:p>
            <a:r>
              <a:rPr lang="en-GB" sz="2667" b="1"/>
              <a:t>Why Multinomial Naive Bayes ?  </a:t>
            </a:r>
            <a:endParaRPr sz="2667" b="1"/>
          </a:p>
        </p:txBody>
      </p:sp>
      <p:sp>
        <p:nvSpPr>
          <p:cNvPr id="221" name="Google Shape;221;g19d7f993934_1_9"/>
          <p:cNvSpPr txBox="1">
            <a:spLocks noGrp="1"/>
          </p:cNvSpPr>
          <p:nvPr>
            <p:ph type="body" idx="1"/>
          </p:nvPr>
        </p:nvSpPr>
        <p:spPr>
          <a:xfrm>
            <a:off x="415600" y="1238200"/>
            <a:ext cx="11360800" cy="2178000"/>
          </a:xfrm>
          <a:prstGeom prst="rect">
            <a:avLst/>
          </a:prstGeom>
        </p:spPr>
        <p:txBody>
          <a:bodyPr spcFirstLastPara="1" vert="horz" wrap="square" lIns="121900" tIns="121900" rIns="121900" bIns="121900" rtlCol="0" anchor="t" anchorCtr="0">
            <a:noAutofit/>
          </a:bodyPr>
          <a:lstStyle/>
          <a:p>
            <a:pPr algn="just">
              <a:buClr>
                <a:srgbClr val="292929"/>
              </a:buClr>
            </a:pPr>
            <a:r>
              <a:rPr lang="en-GB">
                <a:solidFill>
                  <a:srgbClr val="292929"/>
                </a:solidFill>
              </a:rPr>
              <a:t>Good accuracy for classification if the feature independence condition holds.</a:t>
            </a:r>
            <a:endParaRPr>
              <a:solidFill>
                <a:srgbClr val="292929"/>
              </a:solidFill>
            </a:endParaRPr>
          </a:p>
          <a:p>
            <a:pPr algn="just">
              <a:buClr>
                <a:srgbClr val="292929"/>
              </a:buClr>
            </a:pPr>
            <a:r>
              <a:rPr lang="en-GB">
                <a:solidFill>
                  <a:srgbClr val="292929"/>
                </a:solidFill>
              </a:rPr>
              <a:t>Space and time effective.</a:t>
            </a:r>
            <a:endParaRPr>
              <a:solidFill>
                <a:srgbClr val="292929"/>
              </a:solidFill>
            </a:endParaRPr>
          </a:p>
          <a:p>
            <a:pPr algn="just">
              <a:buClr>
                <a:srgbClr val="292929"/>
              </a:buClr>
            </a:pPr>
            <a:r>
              <a:rPr lang="en-GB">
                <a:solidFill>
                  <a:srgbClr val="292929"/>
                </a:solidFill>
              </a:rPr>
              <a:t>Can handle high dimensional data pretty well.</a:t>
            </a:r>
            <a:endParaRPr>
              <a:solidFill>
                <a:srgbClr val="292929"/>
              </a:solidFill>
            </a:endParaRPr>
          </a:p>
          <a:p>
            <a:pPr algn="just">
              <a:buClr>
                <a:srgbClr val="292929"/>
              </a:buClr>
            </a:pPr>
            <a:r>
              <a:rPr lang="en-GB">
                <a:solidFill>
                  <a:srgbClr val="292929"/>
                </a:solidFill>
              </a:rPr>
              <a:t>A good baseline model.</a:t>
            </a:r>
            <a:endParaRPr>
              <a:solidFill>
                <a:srgbClr val="292929"/>
              </a:solidFill>
            </a:endParaRPr>
          </a:p>
          <a:p>
            <a:pPr marL="0" indent="0" algn="just">
              <a:buNone/>
            </a:pPr>
            <a:endParaRPr>
              <a:solidFill>
                <a:srgbClr val="292929"/>
              </a:solidFill>
            </a:endParaRPr>
          </a:p>
        </p:txBody>
      </p:sp>
      <p:sp>
        <p:nvSpPr>
          <p:cNvPr id="222" name="Google Shape;222;g19d7f993934_1_9"/>
          <p:cNvSpPr txBox="1">
            <a:spLocks noGrp="1"/>
          </p:cNvSpPr>
          <p:nvPr>
            <p:ph type="title" idx="4294967295"/>
          </p:nvPr>
        </p:nvSpPr>
        <p:spPr>
          <a:xfrm>
            <a:off x="0" y="3551238"/>
            <a:ext cx="7099300" cy="763587"/>
          </a:xfrm>
          <a:prstGeom prst="rect">
            <a:avLst/>
          </a:prstGeom>
        </p:spPr>
        <p:txBody>
          <a:bodyPr spcFirstLastPara="1" vert="horz" wrap="square" lIns="121900" tIns="121900" rIns="121900" bIns="121900" rtlCol="0" anchor="t" anchorCtr="0">
            <a:noAutofit/>
          </a:bodyPr>
          <a:lstStyle/>
          <a:p>
            <a:r>
              <a:rPr lang="en-GB" sz="2667" b="1"/>
              <a:t>Why Logistic Regression ?  </a:t>
            </a:r>
            <a:endParaRPr sz="2667" b="1"/>
          </a:p>
        </p:txBody>
      </p:sp>
      <p:sp>
        <p:nvSpPr>
          <p:cNvPr id="223" name="Google Shape;223;g19d7f993934_1_9"/>
          <p:cNvSpPr txBox="1"/>
          <p:nvPr/>
        </p:nvSpPr>
        <p:spPr>
          <a:xfrm>
            <a:off x="415600" y="4314767"/>
            <a:ext cx="11271600" cy="1834308"/>
          </a:xfrm>
          <a:prstGeom prst="rect">
            <a:avLst/>
          </a:prstGeom>
          <a:noFill/>
          <a:ln>
            <a:noFill/>
          </a:ln>
        </p:spPr>
        <p:txBody>
          <a:bodyPr spcFirstLastPara="1" wrap="square" lIns="121900" tIns="121900" rIns="121900" bIns="121900" anchor="t" anchorCtr="0">
            <a:spAutoFit/>
          </a:bodyPr>
          <a:lstStyle/>
          <a:p>
            <a:pPr marL="609585" indent="-457189" algn="just">
              <a:lnSpc>
                <a:spcPct val="115000"/>
              </a:lnSpc>
              <a:buClr>
                <a:srgbClr val="292929"/>
              </a:buClr>
              <a:buSzPts val="1800"/>
              <a:buChar char="●"/>
            </a:pPr>
            <a:r>
              <a:rPr lang="en-GB" sz="2400">
                <a:solidFill>
                  <a:srgbClr val="292929"/>
                </a:solidFill>
              </a:rPr>
              <a:t>Unlike Naive Bayes it makes no assumption about the feature independence.</a:t>
            </a:r>
            <a:endParaRPr sz="2400">
              <a:solidFill>
                <a:srgbClr val="292929"/>
              </a:solidFill>
            </a:endParaRPr>
          </a:p>
          <a:p>
            <a:pPr marL="599985" indent="-457189" algn="just">
              <a:lnSpc>
                <a:spcPct val="115000"/>
              </a:lnSpc>
              <a:buClr>
                <a:srgbClr val="292929"/>
              </a:buClr>
              <a:buSzPts val="1800"/>
              <a:buChar char="●"/>
            </a:pPr>
            <a:r>
              <a:rPr lang="en-GB" sz="2400">
                <a:solidFill>
                  <a:srgbClr val="292929"/>
                </a:solidFill>
              </a:rPr>
              <a:t>Logistic Regression with L1 regularization is well known for feature reduction.</a:t>
            </a:r>
            <a:endParaRPr sz="2400">
              <a:solidFill>
                <a:srgbClr val="292929"/>
              </a:solidFill>
            </a:endParaRPr>
          </a:p>
          <a:p>
            <a:pPr marL="599985" indent="-457189" algn="just">
              <a:buClr>
                <a:srgbClr val="292929"/>
              </a:buClr>
              <a:buSzPts val="1800"/>
              <a:buChar char="●"/>
            </a:pPr>
            <a:r>
              <a:rPr lang="en-GB" sz="2400">
                <a:solidFill>
                  <a:srgbClr val="292929"/>
                </a:solidFill>
              </a:rPr>
              <a:t>Fast to train.</a:t>
            </a:r>
            <a:endParaRPr sz="2400">
              <a:solidFill>
                <a:srgbClr val="292929"/>
              </a:solidFill>
            </a:endParaRPr>
          </a:p>
          <a:p>
            <a:pPr algn="just"/>
            <a:endParaRPr sz="2400">
              <a:solidFill>
                <a:srgbClr val="292929"/>
              </a:solidFill>
            </a:endParaRPr>
          </a:p>
        </p:txBody>
      </p:sp>
      <p:pic>
        <p:nvPicPr>
          <p:cNvPr id="2" name="Picture 1">
            <a:extLst>
              <a:ext uri="{FF2B5EF4-FFF2-40B4-BE49-F238E27FC236}">
                <a16:creationId xmlns:a16="http://schemas.microsoft.com/office/drawing/2014/main" id="{896A21F6-088A-7358-407B-48C8E8F956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592" y="462495"/>
            <a:ext cx="488433" cy="44558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9" name="Google Shape;229;g19d7f993934_1_14"/>
          <p:cNvSpPr txBox="1">
            <a:spLocks noGrp="1"/>
          </p:cNvSpPr>
          <p:nvPr>
            <p:ph type="title"/>
          </p:nvPr>
        </p:nvSpPr>
        <p:spPr>
          <a:xfrm>
            <a:off x="636300" y="598467"/>
            <a:ext cx="7099600" cy="763600"/>
          </a:xfrm>
          <a:prstGeom prst="rect">
            <a:avLst/>
          </a:prstGeom>
        </p:spPr>
        <p:txBody>
          <a:bodyPr spcFirstLastPara="1" vert="horz" wrap="square" lIns="121900" tIns="121900" rIns="121900" bIns="121900" rtlCol="0" anchor="t" anchorCtr="0">
            <a:noAutofit/>
          </a:bodyPr>
          <a:lstStyle/>
          <a:p>
            <a:r>
              <a:rPr lang="en-GB" sz="2667" b="1"/>
              <a:t>Why Support Vector Machine ?  </a:t>
            </a:r>
            <a:endParaRPr sz="2667" b="1"/>
          </a:p>
        </p:txBody>
      </p:sp>
      <p:sp>
        <p:nvSpPr>
          <p:cNvPr id="228" name="Google Shape;228;g19d7f993934_1_14"/>
          <p:cNvSpPr txBox="1">
            <a:spLocks noGrp="1"/>
          </p:cNvSpPr>
          <p:nvPr>
            <p:ph type="body" idx="1"/>
          </p:nvPr>
        </p:nvSpPr>
        <p:spPr>
          <a:xfrm>
            <a:off x="415600" y="1433500"/>
            <a:ext cx="11360800" cy="1243200"/>
          </a:xfrm>
          <a:prstGeom prst="rect">
            <a:avLst/>
          </a:prstGeom>
        </p:spPr>
        <p:txBody>
          <a:bodyPr spcFirstLastPara="1" vert="horz" wrap="square" lIns="121900" tIns="121900" rIns="121900" bIns="121900" rtlCol="0" anchor="t" anchorCtr="0">
            <a:noAutofit/>
          </a:bodyPr>
          <a:lstStyle/>
          <a:p>
            <a:pPr algn="just">
              <a:buClr>
                <a:srgbClr val="292929"/>
              </a:buClr>
            </a:pPr>
            <a:r>
              <a:rPr lang="en-GB">
                <a:solidFill>
                  <a:srgbClr val="292929"/>
                </a:solidFill>
              </a:rPr>
              <a:t>It is well known to handle high dimensional data.</a:t>
            </a:r>
            <a:endParaRPr>
              <a:solidFill>
                <a:srgbClr val="292929"/>
              </a:solidFill>
            </a:endParaRPr>
          </a:p>
          <a:p>
            <a:pPr algn="just">
              <a:buClr>
                <a:srgbClr val="292929"/>
              </a:buClr>
            </a:pPr>
            <a:r>
              <a:rPr lang="en-GB">
                <a:solidFill>
                  <a:srgbClr val="292929"/>
                </a:solidFill>
              </a:rPr>
              <a:t>It allows misclassification as well with soft margins.</a:t>
            </a:r>
            <a:endParaRPr>
              <a:solidFill>
                <a:srgbClr val="292929"/>
              </a:solidFill>
            </a:endParaRPr>
          </a:p>
          <a:p>
            <a:pPr marL="0" indent="0" algn="just">
              <a:buNone/>
            </a:pPr>
            <a:endParaRPr>
              <a:solidFill>
                <a:srgbClr val="292929"/>
              </a:solidFill>
            </a:endParaRPr>
          </a:p>
        </p:txBody>
      </p:sp>
      <p:sp>
        <p:nvSpPr>
          <p:cNvPr id="230" name="Google Shape;230;g19d7f993934_1_14"/>
          <p:cNvSpPr txBox="1">
            <a:spLocks noGrp="1"/>
          </p:cNvSpPr>
          <p:nvPr>
            <p:ph type="title" idx="4294967295"/>
          </p:nvPr>
        </p:nvSpPr>
        <p:spPr>
          <a:xfrm>
            <a:off x="0" y="3360738"/>
            <a:ext cx="7099300" cy="763587"/>
          </a:xfrm>
          <a:prstGeom prst="rect">
            <a:avLst/>
          </a:prstGeom>
        </p:spPr>
        <p:txBody>
          <a:bodyPr spcFirstLastPara="1" vert="horz" wrap="square" lIns="121900" tIns="121900" rIns="121900" bIns="121900" rtlCol="0" anchor="t" anchorCtr="0">
            <a:noAutofit/>
          </a:bodyPr>
          <a:lstStyle/>
          <a:p>
            <a:r>
              <a:rPr lang="en-GB" sz="2667" b="1"/>
              <a:t>Why Random Forest Classifier?  </a:t>
            </a:r>
            <a:endParaRPr sz="2667" b="1"/>
          </a:p>
        </p:txBody>
      </p:sp>
      <p:sp>
        <p:nvSpPr>
          <p:cNvPr id="231" name="Google Shape;231;g19d7f993934_1_14"/>
          <p:cNvSpPr txBox="1"/>
          <p:nvPr/>
        </p:nvSpPr>
        <p:spPr>
          <a:xfrm>
            <a:off x="415600" y="4225901"/>
            <a:ext cx="10557200" cy="1354176"/>
          </a:xfrm>
          <a:prstGeom prst="rect">
            <a:avLst/>
          </a:prstGeom>
          <a:noFill/>
          <a:ln>
            <a:noFill/>
          </a:ln>
        </p:spPr>
        <p:txBody>
          <a:bodyPr spcFirstLastPara="1" wrap="square" lIns="121900" tIns="121900" rIns="121900" bIns="121900" anchor="t" anchorCtr="0">
            <a:spAutoFit/>
          </a:bodyPr>
          <a:lstStyle/>
          <a:p>
            <a:pPr marL="609585" indent="-457189" algn="just">
              <a:buClr>
                <a:srgbClr val="292929"/>
              </a:buClr>
              <a:buSzPts val="1800"/>
              <a:buChar char="●"/>
            </a:pPr>
            <a:r>
              <a:rPr lang="en-GB" sz="2400">
                <a:solidFill>
                  <a:srgbClr val="292929"/>
                </a:solidFill>
              </a:rPr>
              <a:t>Random Forest takes random samples and features to make train the model.</a:t>
            </a:r>
            <a:endParaRPr sz="2400">
              <a:solidFill>
                <a:srgbClr val="292929"/>
              </a:solidFill>
            </a:endParaRPr>
          </a:p>
          <a:p>
            <a:pPr marL="609585" indent="-457189" algn="just">
              <a:buClr>
                <a:srgbClr val="292929"/>
              </a:buClr>
              <a:buSzPts val="1800"/>
              <a:buChar char="●"/>
            </a:pPr>
            <a:r>
              <a:rPr lang="en-GB" sz="2400">
                <a:solidFill>
                  <a:srgbClr val="292929"/>
                </a:solidFill>
              </a:rPr>
              <a:t>Time taking, but Decision tree like model with less chance to overfit.</a:t>
            </a:r>
            <a:endParaRPr sz="2400">
              <a:solidFill>
                <a:srgbClr val="292929"/>
              </a:solidFill>
            </a:endParaRPr>
          </a:p>
          <a:p>
            <a:pPr algn="just"/>
            <a:endParaRPr sz="2400">
              <a:solidFill>
                <a:srgbClr val="292929"/>
              </a:solidFill>
            </a:endParaRPr>
          </a:p>
        </p:txBody>
      </p:sp>
      <p:pic>
        <p:nvPicPr>
          <p:cNvPr id="2" name="Picture 1">
            <a:extLst>
              <a:ext uri="{FF2B5EF4-FFF2-40B4-BE49-F238E27FC236}">
                <a16:creationId xmlns:a16="http://schemas.microsoft.com/office/drawing/2014/main" id="{3895D4DD-1F9A-DE94-07B9-4AB56B9ED0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592" y="462495"/>
            <a:ext cx="488433" cy="44558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g19d7f993934_1_19"/>
          <p:cNvSpPr txBox="1">
            <a:spLocks noGrp="1"/>
          </p:cNvSpPr>
          <p:nvPr>
            <p:ph type="title"/>
          </p:nvPr>
        </p:nvSpPr>
        <p:spPr>
          <a:xfrm>
            <a:off x="633067" y="3468667"/>
            <a:ext cx="7099600" cy="763600"/>
          </a:xfrm>
          <a:prstGeom prst="rect">
            <a:avLst/>
          </a:prstGeom>
        </p:spPr>
        <p:txBody>
          <a:bodyPr spcFirstLastPara="1" vert="horz" wrap="square" lIns="121900" tIns="121900" rIns="121900" bIns="121900" rtlCol="0" anchor="t" anchorCtr="0">
            <a:noAutofit/>
          </a:bodyPr>
          <a:lstStyle/>
          <a:p>
            <a:r>
              <a:rPr lang="en-GB" sz="2667" b="1"/>
              <a:t>Why CatBoost Classifier?  </a:t>
            </a:r>
            <a:endParaRPr sz="2667" b="1"/>
          </a:p>
        </p:txBody>
      </p:sp>
      <p:sp>
        <p:nvSpPr>
          <p:cNvPr id="236" name="Google Shape;236;g19d7f993934_1_19"/>
          <p:cNvSpPr txBox="1">
            <a:spLocks noGrp="1"/>
          </p:cNvSpPr>
          <p:nvPr>
            <p:ph type="body" idx="1"/>
          </p:nvPr>
        </p:nvSpPr>
        <p:spPr>
          <a:xfrm>
            <a:off x="531600" y="1234967"/>
            <a:ext cx="11128800" cy="1866800"/>
          </a:xfrm>
          <a:prstGeom prst="rect">
            <a:avLst/>
          </a:prstGeom>
        </p:spPr>
        <p:txBody>
          <a:bodyPr spcFirstLastPara="1" vert="horz" wrap="square" lIns="121900" tIns="121900" rIns="121900" bIns="121900" rtlCol="0" anchor="t" anchorCtr="0">
            <a:noAutofit/>
          </a:bodyPr>
          <a:lstStyle/>
          <a:p>
            <a:pPr algn="just">
              <a:buClr>
                <a:srgbClr val="292929"/>
              </a:buClr>
            </a:pPr>
            <a:r>
              <a:rPr lang="en-GB">
                <a:solidFill>
                  <a:srgbClr val="292929"/>
                </a:solidFill>
              </a:rPr>
              <a:t>It is neural network based.</a:t>
            </a:r>
            <a:endParaRPr>
              <a:solidFill>
                <a:srgbClr val="292929"/>
              </a:solidFill>
            </a:endParaRPr>
          </a:p>
          <a:p>
            <a:pPr algn="just">
              <a:buClr>
                <a:srgbClr val="292929"/>
              </a:buClr>
            </a:pPr>
            <a:r>
              <a:rPr lang="en-GB">
                <a:solidFill>
                  <a:srgbClr val="292929"/>
                </a:solidFill>
              </a:rPr>
              <a:t>It converges comparatively faster for large datasets.</a:t>
            </a:r>
            <a:endParaRPr>
              <a:solidFill>
                <a:srgbClr val="292929"/>
              </a:solidFill>
            </a:endParaRPr>
          </a:p>
          <a:p>
            <a:pPr algn="just">
              <a:buClr>
                <a:srgbClr val="292929"/>
              </a:buClr>
            </a:pPr>
            <a:r>
              <a:rPr lang="en-GB">
                <a:solidFill>
                  <a:srgbClr val="292929"/>
                </a:solidFill>
              </a:rPr>
              <a:t>It fits one sample at a time.</a:t>
            </a:r>
            <a:endParaRPr>
              <a:solidFill>
                <a:srgbClr val="292929"/>
              </a:solidFill>
            </a:endParaRPr>
          </a:p>
          <a:p>
            <a:pPr algn="just">
              <a:buClr>
                <a:srgbClr val="292929"/>
              </a:buClr>
            </a:pPr>
            <a:r>
              <a:rPr lang="en-GB">
                <a:solidFill>
                  <a:srgbClr val="292929"/>
                </a:solidFill>
              </a:rPr>
              <a:t>Computationally Fast.</a:t>
            </a:r>
            <a:endParaRPr>
              <a:solidFill>
                <a:srgbClr val="292929"/>
              </a:solidFill>
            </a:endParaRPr>
          </a:p>
          <a:p>
            <a:pPr marL="0" indent="0" algn="just">
              <a:buNone/>
            </a:pPr>
            <a:endParaRPr>
              <a:solidFill>
                <a:srgbClr val="292929"/>
              </a:solidFill>
            </a:endParaRPr>
          </a:p>
        </p:txBody>
      </p:sp>
      <p:sp>
        <p:nvSpPr>
          <p:cNvPr id="238" name="Google Shape;238;g19d7f993934_1_19"/>
          <p:cNvSpPr txBox="1">
            <a:spLocks noGrp="1"/>
          </p:cNvSpPr>
          <p:nvPr>
            <p:ph type="title" idx="4294967295"/>
          </p:nvPr>
        </p:nvSpPr>
        <p:spPr>
          <a:xfrm>
            <a:off x="0" y="369888"/>
            <a:ext cx="6596063" cy="763587"/>
          </a:xfrm>
          <a:prstGeom prst="rect">
            <a:avLst/>
          </a:prstGeom>
        </p:spPr>
        <p:txBody>
          <a:bodyPr spcFirstLastPara="1" vert="horz" wrap="square" lIns="121900" tIns="121900" rIns="121900" bIns="121900" rtlCol="0" anchor="t" anchorCtr="0">
            <a:noAutofit/>
          </a:bodyPr>
          <a:lstStyle/>
          <a:p>
            <a:r>
              <a:rPr lang="en-GB" sz="2667" b="1" dirty="0"/>
              <a:t>Why Stochastic Gradient Descent?  </a:t>
            </a:r>
            <a:endParaRPr sz="2667" b="1" dirty="0"/>
          </a:p>
        </p:txBody>
      </p:sp>
      <p:sp>
        <p:nvSpPr>
          <p:cNvPr id="239" name="Google Shape;239;g19d7f993934_1_19"/>
          <p:cNvSpPr txBox="1"/>
          <p:nvPr/>
        </p:nvSpPr>
        <p:spPr>
          <a:xfrm>
            <a:off x="531600" y="4333867"/>
            <a:ext cx="10968400" cy="1723508"/>
          </a:xfrm>
          <a:prstGeom prst="rect">
            <a:avLst/>
          </a:prstGeom>
          <a:noFill/>
          <a:ln>
            <a:noFill/>
          </a:ln>
        </p:spPr>
        <p:txBody>
          <a:bodyPr spcFirstLastPara="1" wrap="square" lIns="121900" tIns="121900" rIns="121900" bIns="121900" anchor="t" anchorCtr="0">
            <a:spAutoFit/>
          </a:bodyPr>
          <a:lstStyle/>
          <a:p>
            <a:pPr marL="609585" indent="-457189" algn="just">
              <a:buClr>
                <a:srgbClr val="292929"/>
              </a:buClr>
              <a:buSzPts val="1800"/>
              <a:buChar char="●"/>
            </a:pPr>
            <a:r>
              <a:rPr lang="en-GB" sz="2400">
                <a:solidFill>
                  <a:srgbClr val="292929"/>
                </a:solidFill>
                <a:highlight>
                  <a:srgbClr val="FFFFFF"/>
                </a:highlight>
              </a:rPr>
              <a:t>CatBoost is a high-performance open source library for gradient boosting on decision trees.</a:t>
            </a:r>
            <a:endParaRPr sz="2400">
              <a:solidFill>
                <a:srgbClr val="292929"/>
              </a:solidFill>
              <a:highlight>
                <a:srgbClr val="FFFFFF"/>
              </a:highlight>
            </a:endParaRPr>
          </a:p>
          <a:p>
            <a:pPr marL="609585" indent="-457189" algn="just">
              <a:buClr>
                <a:srgbClr val="292929"/>
              </a:buClr>
              <a:buSzPts val="1800"/>
              <a:buChar char="●"/>
            </a:pPr>
            <a:r>
              <a:rPr lang="en-GB" sz="2400">
                <a:solidFill>
                  <a:srgbClr val="292929"/>
                </a:solidFill>
                <a:highlight>
                  <a:srgbClr val="FFFFFF"/>
                </a:highlight>
              </a:rPr>
              <a:t>Uses symmetric trees, which result in a Fast Inference.</a:t>
            </a:r>
            <a:endParaRPr sz="2400">
              <a:solidFill>
                <a:srgbClr val="292929"/>
              </a:solidFill>
              <a:highlight>
                <a:srgbClr val="FFFFFF"/>
              </a:highlight>
            </a:endParaRPr>
          </a:p>
          <a:p>
            <a:pPr marL="609585" indent="-457189" algn="just">
              <a:buClr>
                <a:srgbClr val="292929"/>
              </a:buClr>
              <a:buSzPts val="1800"/>
              <a:buChar char="●"/>
            </a:pPr>
            <a:r>
              <a:rPr lang="en-GB" sz="2400">
                <a:solidFill>
                  <a:srgbClr val="292929"/>
                </a:solidFill>
                <a:highlight>
                  <a:srgbClr val="FFFFFF"/>
                </a:highlight>
              </a:rPr>
              <a:t>It is good in handling sophisticated categorical features.</a:t>
            </a:r>
            <a:endParaRPr sz="2400">
              <a:solidFill>
                <a:srgbClr val="292929"/>
              </a:solidFill>
              <a:highlight>
                <a:srgbClr val="FFFFFF"/>
              </a:highlight>
            </a:endParaRPr>
          </a:p>
        </p:txBody>
      </p:sp>
      <p:pic>
        <p:nvPicPr>
          <p:cNvPr id="2" name="Picture 1">
            <a:extLst>
              <a:ext uri="{FF2B5EF4-FFF2-40B4-BE49-F238E27FC236}">
                <a16:creationId xmlns:a16="http://schemas.microsoft.com/office/drawing/2014/main" id="{EF6FD018-50C1-1218-B399-D1F18E3A0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592" y="462495"/>
            <a:ext cx="488433" cy="445587"/>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19d7f993934_1_24"/>
          <p:cNvSpPr txBox="1">
            <a:spLocks noGrp="1"/>
          </p:cNvSpPr>
          <p:nvPr>
            <p:ph type="title"/>
          </p:nvPr>
        </p:nvSpPr>
        <p:spPr>
          <a:xfrm>
            <a:off x="415600" y="593367"/>
            <a:ext cx="5228000" cy="763600"/>
          </a:xfrm>
          <a:prstGeom prst="rect">
            <a:avLst/>
          </a:prstGeom>
        </p:spPr>
        <p:txBody>
          <a:bodyPr spcFirstLastPara="1" vert="horz" wrap="square" lIns="121900" tIns="121900" rIns="121900" bIns="121900" rtlCol="0" anchor="t" anchorCtr="0">
            <a:noAutofit/>
          </a:bodyPr>
          <a:lstStyle/>
          <a:p>
            <a:r>
              <a:rPr lang="en-GB" b="1" dirty="0">
                <a:solidFill>
                  <a:srgbClr val="C00000"/>
                </a:solidFill>
              </a:rPr>
              <a:t>MODEL EVALUATION</a:t>
            </a:r>
            <a:r>
              <a:rPr lang="en-GB" sz="4000" dirty="0">
                <a:solidFill>
                  <a:srgbClr val="C00000"/>
                </a:solidFill>
              </a:rPr>
              <a:t> </a:t>
            </a:r>
            <a:endParaRPr sz="4000" dirty="0">
              <a:solidFill>
                <a:srgbClr val="C00000"/>
              </a:solidFill>
            </a:endParaRPr>
          </a:p>
        </p:txBody>
      </p:sp>
      <p:sp>
        <p:nvSpPr>
          <p:cNvPr id="245" name="Google Shape;245;g19d7f993934_1_24"/>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marL="0" indent="0">
              <a:buNone/>
            </a:pPr>
            <a:endParaRPr/>
          </a:p>
        </p:txBody>
      </p:sp>
      <p:pic>
        <p:nvPicPr>
          <p:cNvPr id="246" name="Google Shape;246;g19d7f993934_1_24"/>
          <p:cNvPicPr preferRelativeResize="0"/>
          <p:nvPr/>
        </p:nvPicPr>
        <p:blipFill>
          <a:blip r:embed="rId3">
            <a:alphaModFix/>
          </a:blip>
          <a:stretch>
            <a:fillRect/>
          </a:stretch>
        </p:blipFill>
        <p:spPr>
          <a:xfrm>
            <a:off x="1025571" y="1674300"/>
            <a:ext cx="9479267" cy="4134059"/>
          </a:xfrm>
          <a:prstGeom prst="rect">
            <a:avLst/>
          </a:prstGeom>
          <a:noFill/>
          <a:ln w="9525" cap="flat" cmpd="sng">
            <a:solidFill>
              <a:srgbClr val="000000"/>
            </a:solidFill>
            <a:prstDash val="solid"/>
            <a:round/>
            <a:headEnd type="none" w="sm" len="sm"/>
            <a:tailEnd type="none" w="sm" len="sm"/>
          </a:ln>
        </p:spPr>
      </p:pic>
      <p:pic>
        <p:nvPicPr>
          <p:cNvPr id="2" name="Picture 1">
            <a:extLst>
              <a:ext uri="{FF2B5EF4-FFF2-40B4-BE49-F238E27FC236}">
                <a16:creationId xmlns:a16="http://schemas.microsoft.com/office/drawing/2014/main" id="{39349B01-6B7E-A0CF-CE2A-76BA6EE21C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9592" y="462495"/>
            <a:ext cx="488433" cy="44558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g19d7f993934_1_50"/>
          <p:cNvPicPr preferRelativeResize="0"/>
          <p:nvPr/>
        </p:nvPicPr>
        <p:blipFill rotWithShape="1">
          <a:blip r:embed="rId3">
            <a:alphaModFix/>
          </a:blip>
          <a:srcRect l="6576"/>
          <a:stretch/>
        </p:blipFill>
        <p:spPr>
          <a:xfrm>
            <a:off x="1839500" y="1058168"/>
            <a:ext cx="6858000" cy="4172417"/>
          </a:xfrm>
          <a:prstGeom prst="rect">
            <a:avLst/>
          </a:prstGeom>
          <a:noFill/>
          <a:ln>
            <a:noFill/>
          </a:ln>
        </p:spPr>
      </p:pic>
      <p:sp>
        <p:nvSpPr>
          <p:cNvPr id="252" name="Google Shape;252;g19d7f993934_1_50"/>
          <p:cNvSpPr txBox="1">
            <a:spLocks noGrp="1"/>
          </p:cNvSpPr>
          <p:nvPr>
            <p:ph type="title"/>
          </p:nvPr>
        </p:nvSpPr>
        <p:spPr>
          <a:xfrm>
            <a:off x="287000" y="96833"/>
            <a:ext cx="5808800" cy="763600"/>
          </a:xfrm>
          <a:prstGeom prst="rect">
            <a:avLst/>
          </a:prstGeom>
        </p:spPr>
        <p:txBody>
          <a:bodyPr spcFirstLastPara="1" vert="horz" wrap="square" lIns="121900" tIns="121900" rIns="121900" bIns="121900" rtlCol="0" anchor="t" anchorCtr="0">
            <a:noAutofit/>
          </a:bodyPr>
          <a:lstStyle/>
          <a:p>
            <a:r>
              <a:rPr lang="en-GB" sz="3467" b="1" dirty="0">
                <a:solidFill>
                  <a:srgbClr val="C00000"/>
                </a:solidFill>
              </a:rPr>
              <a:t>Model Test Accuracy</a:t>
            </a:r>
            <a:endParaRPr sz="3467" b="1" dirty="0">
              <a:solidFill>
                <a:srgbClr val="C00000"/>
              </a:solidFill>
            </a:endParaRPr>
          </a:p>
        </p:txBody>
      </p:sp>
      <p:sp>
        <p:nvSpPr>
          <p:cNvPr id="253" name="Google Shape;253;g19d7f993934_1_50"/>
          <p:cNvSpPr txBox="1">
            <a:spLocks noGrp="1"/>
          </p:cNvSpPr>
          <p:nvPr>
            <p:ph type="body" idx="1"/>
          </p:nvPr>
        </p:nvSpPr>
        <p:spPr>
          <a:xfrm>
            <a:off x="415600" y="5449767"/>
            <a:ext cx="11360800" cy="893600"/>
          </a:xfrm>
          <a:prstGeom prst="rect">
            <a:avLst/>
          </a:prstGeom>
        </p:spPr>
        <p:txBody>
          <a:bodyPr spcFirstLastPara="1" vert="horz" wrap="square" lIns="121900" tIns="121900" rIns="121900" bIns="121900" rtlCol="0" anchor="t" anchorCtr="0">
            <a:noAutofit/>
          </a:bodyPr>
          <a:lstStyle/>
          <a:p>
            <a:pPr algn="just">
              <a:buClr>
                <a:srgbClr val="292929"/>
              </a:buClr>
            </a:pPr>
            <a:r>
              <a:rPr lang="en-GB">
                <a:solidFill>
                  <a:srgbClr val="292929"/>
                </a:solidFill>
              </a:rPr>
              <a:t>Overall the best test accuracy is for </a:t>
            </a:r>
            <a:r>
              <a:rPr lang="en-GB" b="1">
                <a:solidFill>
                  <a:srgbClr val="292929"/>
                </a:solidFill>
              </a:rPr>
              <a:t>SGD Classifier</a:t>
            </a:r>
            <a:r>
              <a:rPr lang="en-GB">
                <a:solidFill>
                  <a:srgbClr val="292929"/>
                </a:solidFill>
              </a:rPr>
              <a:t> with accuracy of </a:t>
            </a:r>
            <a:r>
              <a:rPr lang="en-GB" b="1">
                <a:solidFill>
                  <a:srgbClr val="292929"/>
                </a:solidFill>
              </a:rPr>
              <a:t>80.98%</a:t>
            </a:r>
            <a:r>
              <a:rPr lang="en-GB">
                <a:solidFill>
                  <a:srgbClr val="292929"/>
                </a:solidFill>
              </a:rPr>
              <a:t>. </a:t>
            </a:r>
            <a:endParaRPr>
              <a:solidFill>
                <a:srgbClr val="292929"/>
              </a:solidFill>
            </a:endParaRPr>
          </a:p>
          <a:p>
            <a:pPr marL="0" indent="0" algn="just">
              <a:buNone/>
            </a:pPr>
            <a:r>
              <a:rPr lang="en-GB">
                <a:solidFill>
                  <a:srgbClr val="292929"/>
                </a:solidFill>
              </a:rPr>
              <a:t> </a:t>
            </a:r>
            <a:endParaRPr>
              <a:solidFill>
                <a:srgbClr val="292929"/>
              </a:solidFill>
            </a:endParaRPr>
          </a:p>
        </p:txBody>
      </p:sp>
      <p:pic>
        <p:nvPicPr>
          <p:cNvPr id="2" name="Picture 1">
            <a:extLst>
              <a:ext uri="{FF2B5EF4-FFF2-40B4-BE49-F238E27FC236}">
                <a16:creationId xmlns:a16="http://schemas.microsoft.com/office/drawing/2014/main" id="{0F7789CA-E90E-0D38-9FD7-5AAA1F2C36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9592" y="462495"/>
            <a:ext cx="488433" cy="445587"/>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19d7f993934_1_59"/>
          <p:cNvSpPr txBox="1">
            <a:spLocks noGrp="1"/>
          </p:cNvSpPr>
          <p:nvPr>
            <p:ph type="title"/>
          </p:nvPr>
        </p:nvSpPr>
        <p:spPr>
          <a:xfrm>
            <a:off x="86967" y="221867"/>
            <a:ext cx="9028400" cy="763600"/>
          </a:xfrm>
          <a:prstGeom prst="rect">
            <a:avLst/>
          </a:prstGeom>
        </p:spPr>
        <p:txBody>
          <a:bodyPr spcFirstLastPara="1" vert="horz" wrap="square" lIns="121900" tIns="121900" rIns="121900" bIns="121900" rtlCol="0" anchor="t" anchorCtr="0">
            <a:noAutofit/>
          </a:bodyPr>
          <a:lstStyle/>
          <a:p>
            <a:pPr>
              <a:spcBef>
                <a:spcPts val="0"/>
              </a:spcBef>
            </a:pPr>
            <a:r>
              <a:rPr lang="en-GB" sz="3200" b="1" dirty="0">
                <a:solidFill>
                  <a:srgbClr val="C00000"/>
                </a:solidFill>
              </a:rPr>
              <a:t>Confusion Matrix of all the models in order…</a:t>
            </a:r>
            <a:endParaRPr sz="3200" b="1" dirty="0">
              <a:solidFill>
                <a:srgbClr val="C00000"/>
              </a:solidFill>
            </a:endParaRPr>
          </a:p>
        </p:txBody>
      </p:sp>
      <p:pic>
        <p:nvPicPr>
          <p:cNvPr id="259" name="Google Shape;259;g19d7f993934_1_59"/>
          <p:cNvPicPr preferRelativeResize="0"/>
          <p:nvPr/>
        </p:nvPicPr>
        <p:blipFill>
          <a:blip r:embed="rId3">
            <a:alphaModFix/>
          </a:blip>
          <a:stretch>
            <a:fillRect/>
          </a:stretch>
        </p:blipFill>
        <p:spPr>
          <a:xfrm>
            <a:off x="392134" y="985467"/>
            <a:ext cx="3140068" cy="2509767"/>
          </a:xfrm>
          <a:prstGeom prst="rect">
            <a:avLst/>
          </a:prstGeom>
          <a:noFill/>
          <a:ln>
            <a:noFill/>
          </a:ln>
        </p:spPr>
      </p:pic>
      <p:pic>
        <p:nvPicPr>
          <p:cNvPr id="260" name="Google Shape;260;g19d7f993934_1_59"/>
          <p:cNvPicPr preferRelativeResize="0"/>
          <p:nvPr/>
        </p:nvPicPr>
        <p:blipFill>
          <a:blip r:embed="rId4">
            <a:alphaModFix/>
          </a:blip>
          <a:stretch>
            <a:fillRect/>
          </a:stretch>
        </p:blipFill>
        <p:spPr>
          <a:xfrm>
            <a:off x="4405567" y="3969967"/>
            <a:ext cx="2988867" cy="2503933"/>
          </a:xfrm>
          <a:prstGeom prst="rect">
            <a:avLst/>
          </a:prstGeom>
          <a:noFill/>
          <a:ln>
            <a:noFill/>
          </a:ln>
        </p:spPr>
      </p:pic>
      <p:pic>
        <p:nvPicPr>
          <p:cNvPr id="261" name="Google Shape;261;g19d7f993934_1_59"/>
          <p:cNvPicPr preferRelativeResize="0"/>
          <p:nvPr/>
        </p:nvPicPr>
        <p:blipFill>
          <a:blip r:embed="rId5">
            <a:alphaModFix/>
          </a:blip>
          <a:stretch>
            <a:fillRect/>
          </a:stretch>
        </p:blipFill>
        <p:spPr>
          <a:xfrm>
            <a:off x="407100" y="3964134"/>
            <a:ext cx="3113757" cy="2509767"/>
          </a:xfrm>
          <a:prstGeom prst="rect">
            <a:avLst/>
          </a:prstGeom>
          <a:noFill/>
          <a:ln>
            <a:noFill/>
          </a:ln>
        </p:spPr>
      </p:pic>
      <p:pic>
        <p:nvPicPr>
          <p:cNvPr id="262" name="Google Shape;262;g19d7f993934_1_59"/>
          <p:cNvPicPr preferRelativeResize="0"/>
          <p:nvPr/>
        </p:nvPicPr>
        <p:blipFill>
          <a:blip r:embed="rId6">
            <a:alphaModFix/>
          </a:blip>
          <a:stretch>
            <a:fillRect/>
          </a:stretch>
        </p:blipFill>
        <p:spPr>
          <a:xfrm>
            <a:off x="4435251" y="1031217"/>
            <a:ext cx="3011500" cy="2418260"/>
          </a:xfrm>
          <a:prstGeom prst="rect">
            <a:avLst/>
          </a:prstGeom>
          <a:noFill/>
          <a:ln>
            <a:noFill/>
          </a:ln>
        </p:spPr>
      </p:pic>
      <p:pic>
        <p:nvPicPr>
          <p:cNvPr id="263" name="Google Shape;263;g19d7f993934_1_59"/>
          <p:cNvPicPr preferRelativeResize="0"/>
          <p:nvPr/>
        </p:nvPicPr>
        <p:blipFill>
          <a:blip r:embed="rId7">
            <a:alphaModFix/>
          </a:blip>
          <a:stretch>
            <a:fillRect/>
          </a:stretch>
        </p:blipFill>
        <p:spPr>
          <a:xfrm>
            <a:off x="8390101" y="3969967"/>
            <a:ext cx="2988865" cy="2503933"/>
          </a:xfrm>
          <a:prstGeom prst="rect">
            <a:avLst/>
          </a:prstGeom>
          <a:noFill/>
          <a:ln>
            <a:noFill/>
          </a:ln>
        </p:spPr>
      </p:pic>
      <p:pic>
        <p:nvPicPr>
          <p:cNvPr id="264" name="Google Shape;264;g19d7f993934_1_59"/>
          <p:cNvPicPr preferRelativeResize="0"/>
          <p:nvPr/>
        </p:nvPicPr>
        <p:blipFill>
          <a:blip r:embed="rId8">
            <a:alphaModFix/>
          </a:blip>
          <a:stretch>
            <a:fillRect/>
          </a:stretch>
        </p:blipFill>
        <p:spPr>
          <a:xfrm>
            <a:off x="8307183" y="1031234"/>
            <a:ext cx="3091063" cy="2503933"/>
          </a:xfrm>
          <a:prstGeom prst="rect">
            <a:avLst/>
          </a:prstGeom>
          <a:noFill/>
          <a:ln>
            <a:noFill/>
          </a:ln>
        </p:spPr>
      </p:pic>
      <p:pic>
        <p:nvPicPr>
          <p:cNvPr id="2" name="Picture 1">
            <a:extLst>
              <a:ext uri="{FF2B5EF4-FFF2-40B4-BE49-F238E27FC236}">
                <a16:creationId xmlns:a16="http://schemas.microsoft.com/office/drawing/2014/main" id="{8DA6BC1D-95F4-89D1-D67E-572EFEE4A40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769592" y="462495"/>
            <a:ext cx="488433" cy="44558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19d7f993934_1_71"/>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GB" sz="4800" b="1" dirty="0">
                <a:solidFill>
                  <a:srgbClr val="C00000"/>
                </a:solidFill>
              </a:rPr>
              <a:t>CHALLENGES</a:t>
            </a:r>
            <a:endParaRPr sz="4800" b="1" dirty="0">
              <a:solidFill>
                <a:srgbClr val="C00000"/>
              </a:solidFill>
            </a:endParaRPr>
          </a:p>
        </p:txBody>
      </p:sp>
      <p:sp>
        <p:nvSpPr>
          <p:cNvPr id="270" name="Google Shape;270;g19d7f993934_1_71"/>
          <p:cNvSpPr txBox="1">
            <a:spLocks noGrp="1"/>
          </p:cNvSpPr>
          <p:nvPr>
            <p:ph type="body" idx="1"/>
          </p:nvPr>
        </p:nvSpPr>
        <p:spPr>
          <a:xfrm>
            <a:off x="415600" y="1720000"/>
            <a:ext cx="11360800" cy="4372000"/>
          </a:xfrm>
          <a:prstGeom prst="rect">
            <a:avLst/>
          </a:prstGeom>
        </p:spPr>
        <p:txBody>
          <a:bodyPr spcFirstLastPara="1" vert="horz" wrap="square" lIns="121900" tIns="121900" rIns="121900" bIns="121900" rtlCol="0" anchor="t" anchorCtr="0">
            <a:noAutofit/>
          </a:bodyPr>
          <a:lstStyle/>
          <a:p>
            <a:pPr algn="just">
              <a:buClr>
                <a:srgbClr val="292929"/>
              </a:buClr>
            </a:pPr>
            <a:r>
              <a:rPr lang="en-GB">
                <a:solidFill>
                  <a:srgbClr val="292929"/>
                </a:solidFill>
              </a:rPr>
              <a:t>Locations being too many/unformatted/irrelevant</a:t>
            </a:r>
            <a:endParaRPr>
              <a:solidFill>
                <a:srgbClr val="292929"/>
              </a:solidFill>
            </a:endParaRPr>
          </a:p>
          <a:p>
            <a:pPr algn="just">
              <a:buClr>
                <a:srgbClr val="292929"/>
              </a:buClr>
            </a:pPr>
            <a:r>
              <a:rPr lang="en-GB">
                <a:solidFill>
                  <a:srgbClr val="292929"/>
                </a:solidFill>
              </a:rPr>
              <a:t>Sarcastic tweets</a:t>
            </a:r>
            <a:endParaRPr>
              <a:solidFill>
                <a:srgbClr val="292929"/>
              </a:solidFill>
            </a:endParaRPr>
          </a:p>
          <a:p>
            <a:pPr algn="just">
              <a:buClr>
                <a:srgbClr val="292929"/>
              </a:buClr>
            </a:pPr>
            <a:r>
              <a:rPr lang="en-GB">
                <a:solidFill>
                  <a:srgbClr val="292929"/>
                </a:solidFill>
              </a:rPr>
              <a:t>Computation time/crashes</a:t>
            </a:r>
            <a:endParaRPr>
              <a:solidFill>
                <a:srgbClr val="292929"/>
              </a:solidFill>
            </a:endParaRPr>
          </a:p>
          <a:p>
            <a:pPr algn="just">
              <a:buClr>
                <a:srgbClr val="292929"/>
              </a:buClr>
            </a:pPr>
            <a:r>
              <a:rPr lang="en-GB">
                <a:solidFill>
                  <a:srgbClr val="292929"/>
                </a:solidFill>
              </a:rPr>
              <a:t>Selection of best model </a:t>
            </a:r>
            <a:endParaRPr>
              <a:solidFill>
                <a:srgbClr val="292929"/>
              </a:solidFill>
            </a:endParaRPr>
          </a:p>
          <a:p>
            <a:pPr algn="just">
              <a:buClr>
                <a:srgbClr val="292929"/>
              </a:buClr>
            </a:pPr>
            <a:r>
              <a:rPr lang="en-GB">
                <a:solidFill>
                  <a:srgbClr val="292929"/>
                </a:solidFill>
              </a:rPr>
              <a:t>Cleaning of tweets </a:t>
            </a:r>
            <a:endParaRPr>
              <a:solidFill>
                <a:srgbClr val="292929"/>
              </a:solidFill>
            </a:endParaRPr>
          </a:p>
          <a:p>
            <a:pPr indent="0" algn="just">
              <a:buNone/>
            </a:pPr>
            <a:endParaRPr>
              <a:solidFill>
                <a:srgbClr val="292929"/>
              </a:solidFill>
            </a:endParaRPr>
          </a:p>
        </p:txBody>
      </p:sp>
      <p:pic>
        <p:nvPicPr>
          <p:cNvPr id="2" name="Picture 1">
            <a:extLst>
              <a:ext uri="{FF2B5EF4-FFF2-40B4-BE49-F238E27FC236}">
                <a16:creationId xmlns:a16="http://schemas.microsoft.com/office/drawing/2014/main" id="{765EEA47-076B-E71E-FEBD-7D0CA35E16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592" y="462495"/>
            <a:ext cx="488433" cy="44558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g1914b3d5383_0_6"/>
          <p:cNvSpPr txBox="1">
            <a:spLocks noGrp="1"/>
          </p:cNvSpPr>
          <p:nvPr>
            <p:ph type="ctrTitle"/>
          </p:nvPr>
        </p:nvSpPr>
        <p:spPr>
          <a:xfrm>
            <a:off x="415600" y="800767"/>
            <a:ext cx="7842400" cy="1056800"/>
          </a:xfrm>
          <a:prstGeom prst="rect">
            <a:avLst/>
          </a:prstGeom>
        </p:spPr>
        <p:txBody>
          <a:bodyPr spcFirstLastPara="1" vert="horz" wrap="square" lIns="121900" tIns="121900" rIns="121900" bIns="121900" rtlCol="0" anchor="b" anchorCtr="0">
            <a:noAutofit/>
          </a:bodyPr>
          <a:lstStyle/>
          <a:p>
            <a:pPr algn="l">
              <a:spcBef>
                <a:spcPts val="0"/>
              </a:spcBef>
            </a:pPr>
            <a:r>
              <a:rPr lang="en-GB" sz="5333" b="1" dirty="0">
                <a:solidFill>
                  <a:srgbClr val="C00000"/>
                </a:solidFill>
              </a:rPr>
              <a:t>Problem Statement</a:t>
            </a:r>
            <a:endParaRPr sz="5333" b="1" dirty="0">
              <a:solidFill>
                <a:srgbClr val="C00000"/>
              </a:solidFill>
            </a:endParaRPr>
          </a:p>
        </p:txBody>
      </p:sp>
      <p:sp>
        <p:nvSpPr>
          <p:cNvPr id="68" name="Google Shape;68;g1914b3d5383_0_6"/>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Autofit/>
          </a:bodyPr>
          <a:lstStyle/>
          <a:p>
            <a:pPr>
              <a:spcBef>
                <a:spcPts val="0"/>
              </a:spcBef>
            </a:pPr>
            <a:endParaRPr/>
          </a:p>
        </p:txBody>
      </p:sp>
      <p:sp>
        <p:nvSpPr>
          <p:cNvPr id="69" name="Google Shape;69;g1914b3d5383_0_6"/>
          <p:cNvSpPr txBox="1"/>
          <p:nvPr/>
        </p:nvSpPr>
        <p:spPr>
          <a:xfrm>
            <a:off x="415600" y="2287201"/>
            <a:ext cx="6756000" cy="2708778"/>
          </a:xfrm>
          <a:prstGeom prst="rect">
            <a:avLst/>
          </a:prstGeom>
          <a:noFill/>
          <a:ln>
            <a:noFill/>
          </a:ln>
        </p:spPr>
        <p:txBody>
          <a:bodyPr spcFirstLastPara="1" wrap="square" lIns="121900" tIns="121900" rIns="121900" bIns="121900" anchor="t" anchorCtr="0">
            <a:spAutoFit/>
          </a:bodyPr>
          <a:lstStyle/>
          <a:p>
            <a:pPr marL="609585" indent="-474121" algn="just">
              <a:buSzPts val="2000"/>
              <a:buChar char="●"/>
            </a:pPr>
            <a:r>
              <a:rPr lang="en-GB" sz="2667"/>
              <a:t>The challenge is to build a CLASSIFICATION MODEL to predict the sentiment of COVID-19 tweets.The tweets have been pulled from Twitter and manual tagging has been done then.This is a supervised ml classification problem. </a:t>
            </a:r>
            <a:endParaRPr sz="2400"/>
          </a:p>
        </p:txBody>
      </p:sp>
      <p:pic>
        <p:nvPicPr>
          <p:cNvPr id="70" name="Google Shape;70;g1914b3d5383_0_6"/>
          <p:cNvPicPr preferRelativeResize="0"/>
          <p:nvPr/>
        </p:nvPicPr>
        <p:blipFill rotWithShape="1">
          <a:blip r:embed="rId3">
            <a:alphaModFix/>
          </a:blip>
          <a:srcRect l="15171" t="9214" r="13194"/>
          <a:stretch/>
        </p:blipFill>
        <p:spPr>
          <a:xfrm>
            <a:off x="7572367" y="1628800"/>
            <a:ext cx="4343400" cy="4598800"/>
          </a:xfrm>
          <a:prstGeom prst="rect">
            <a:avLst/>
          </a:prstGeom>
          <a:noFill/>
          <a:ln>
            <a:noFill/>
          </a:ln>
        </p:spPr>
      </p:pic>
      <p:pic>
        <p:nvPicPr>
          <p:cNvPr id="2" name="Picture 1">
            <a:extLst>
              <a:ext uri="{FF2B5EF4-FFF2-40B4-BE49-F238E27FC236}">
                <a16:creationId xmlns:a16="http://schemas.microsoft.com/office/drawing/2014/main" id="{9FB1F7EF-96A0-CFDF-0FA7-DB8AFEEDFB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9592" y="462495"/>
            <a:ext cx="488433" cy="445587"/>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g19d7f993934_1_77"/>
          <p:cNvSpPr txBox="1">
            <a:spLocks noGrp="1"/>
          </p:cNvSpPr>
          <p:nvPr>
            <p:ph type="title"/>
          </p:nvPr>
        </p:nvSpPr>
        <p:spPr>
          <a:xfrm>
            <a:off x="415600" y="155900"/>
            <a:ext cx="3970800" cy="738800"/>
          </a:xfrm>
          <a:prstGeom prst="rect">
            <a:avLst/>
          </a:prstGeom>
        </p:spPr>
        <p:txBody>
          <a:bodyPr spcFirstLastPara="1" vert="horz" wrap="square" lIns="121900" tIns="121900" rIns="121900" bIns="121900" rtlCol="0" anchor="t" anchorCtr="0">
            <a:noAutofit/>
          </a:bodyPr>
          <a:lstStyle/>
          <a:p>
            <a:r>
              <a:rPr lang="en-GB" b="1" dirty="0">
                <a:solidFill>
                  <a:srgbClr val="C00000"/>
                </a:solidFill>
              </a:rPr>
              <a:t>CONCLUIOSN</a:t>
            </a:r>
            <a:endParaRPr b="1" dirty="0">
              <a:solidFill>
                <a:srgbClr val="C00000"/>
              </a:solidFill>
            </a:endParaRPr>
          </a:p>
        </p:txBody>
      </p:sp>
      <p:sp>
        <p:nvSpPr>
          <p:cNvPr id="276" name="Google Shape;276;g19d7f993934_1_77"/>
          <p:cNvSpPr txBox="1">
            <a:spLocks noGrp="1"/>
          </p:cNvSpPr>
          <p:nvPr>
            <p:ph type="body" idx="1"/>
          </p:nvPr>
        </p:nvSpPr>
        <p:spPr>
          <a:xfrm>
            <a:off x="329633" y="448067"/>
            <a:ext cx="11360800" cy="6290800"/>
          </a:xfrm>
          <a:prstGeom prst="rect">
            <a:avLst/>
          </a:prstGeom>
        </p:spPr>
        <p:txBody>
          <a:bodyPr spcFirstLastPara="1" vert="horz" wrap="square" lIns="121900" tIns="121900" rIns="121900" bIns="121900" rtlCol="0" anchor="t" anchorCtr="0">
            <a:noAutofit/>
          </a:bodyPr>
          <a:lstStyle/>
          <a:p>
            <a:pPr marL="0" indent="0" algn="just">
              <a:buNone/>
            </a:pPr>
            <a:endParaRPr sz="2267" dirty="0">
              <a:solidFill>
                <a:srgbClr val="292929"/>
              </a:solidFill>
            </a:endParaRPr>
          </a:p>
          <a:p>
            <a:pPr indent="-448722" algn="just">
              <a:buClr>
                <a:srgbClr val="292929"/>
              </a:buClr>
              <a:buSzPts val="1700"/>
            </a:pPr>
            <a:r>
              <a:rPr lang="en-GB" sz="2267" dirty="0">
                <a:solidFill>
                  <a:srgbClr val="292929"/>
                </a:solidFill>
              </a:rPr>
              <a:t>‘Location’ column contains approx. </a:t>
            </a:r>
            <a:r>
              <a:rPr lang="en-GB" sz="2267" b="1" dirty="0">
                <a:solidFill>
                  <a:srgbClr val="292929"/>
                </a:solidFill>
              </a:rPr>
              <a:t>20.87%</a:t>
            </a:r>
            <a:r>
              <a:rPr lang="en-GB" sz="2267" dirty="0">
                <a:solidFill>
                  <a:srgbClr val="292929"/>
                </a:solidFill>
              </a:rPr>
              <a:t> of Null values.</a:t>
            </a:r>
            <a:endParaRPr sz="2267" dirty="0">
              <a:solidFill>
                <a:srgbClr val="292929"/>
              </a:solidFill>
            </a:endParaRPr>
          </a:p>
          <a:p>
            <a:pPr indent="-448722" algn="just">
              <a:buClr>
                <a:srgbClr val="292929"/>
              </a:buClr>
              <a:buSzPts val="1700"/>
            </a:pPr>
            <a:r>
              <a:rPr lang="en-GB" sz="2267" dirty="0">
                <a:solidFill>
                  <a:srgbClr val="292929"/>
                </a:solidFill>
              </a:rPr>
              <a:t>The columns such as “</a:t>
            </a:r>
            <a:r>
              <a:rPr lang="en-GB" sz="2267" dirty="0" err="1">
                <a:solidFill>
                  <a:srgbClr val="292929"/>
                </a:solidFill>
              </a:rPr>
              <a:t>UserName</a:t>
            </a:r>
            <a:r>
              <a:rPr lang="en-GB" sz="2267" dirty="0">
                <a:solidFill>
                  <a:srgbClr val="292929"/>
                </a:solidFill>
              </a:rPr>
              <a:t>” and “</a:t>
            </a:r>
            <a:r>
              <a:rPr lang="en-GB" sz="2267" dirty="0" err="1">
                <a:solidFill>
                  <a:srgbClr val="292929"/>
                </a:solidFill>
              </a:rPr>
              <a:t>ScreenName</a:t>
            </a:r>
            <a:r>
              <a:rPr lang="en-GB" sz="2267" dirty="0">
                <a:solidFill>
                  <a:srgbClr val="292929"/>
                </a:solidFill>
              </a:rPr>
              <a:t>” does not give any meaningful insights for our analysis.</a:t>
            </a:r>
            <a:endParaRPr sz="2267" dirty="0">
              <a:solidFill>
                <a:srgbClr val="292929"/>
              </a:solidFill>
            </a:endParaRPr>
          </a:p>
          <a:p>
            <a:pPr indent="-448722" algn="just">
              <a:buClr>
                <a:srgbClr val="292929"/>
              </a:buClr>
              <a:buSzPts val="1700"/>
            </a:pPr>
            <a:r>
              <a:rPr lang="en-GB" sz="2267" dirty="0">
                <a:solidFill>
                  <a:srgbClr val="292929"/>
                </a:solidFill>
              </a:rPr>
              <a:t>There are </a:t>
            </a:r>
            <a:r>
              <a:rPr lang="en-GB" sz="2267" b="1" dirty="0">
                <a:solidFill>
                  <a:srgbClr val="292929"/>
                </a:solidFill>
              </a:rPr>
              <a:t>five types</a:t>
            </a:r>
            <a:r>
              <a:rPr lang="en-GB" sz="2267" dirty="0">
                <a:solidFill>
                  <a:srgbClr val="292929"/>
                </a:solidFill>
              </a:rPr>
              <a:t> of </a:t>
            </a:r>
            <a:r>
              <a:rPr lang="en-GB" sz="2267" b="1" dirty="0">
                <a:solidFill>
                  <a:srgbClr val="292929"/>
                </a:solidFill>
              </a:rPr>
              <a:t>sentiments</a:t>
            </a:r>
            <a:r>
              <a:rPr lang="en-GB" sz="2267" dirty="0">
                <a:solidFill>
                  <a:srgbClr val="292929"/>
                </a:solidFill>
              </a:rPr>
              <a:t>- Extremely Negative, Negative, Neutral, Positive and Extremely Positive. So, we merged Extremely Positive with positive and Extremely Negative with Negative. And use encoding with value </a:t>
            </a:r>
            <a:r>
              <a:rPr lang="en-GB" sz="2267" b="1" dirty="0">
                <a:solidFill>
                  <a:srgbClr val="292929"/>
                </a:solidFill>
              </a:rPr>
              <a:t>‘-1’</a:t>
            </a:r>
            <a:r>
              <a:rPr lang="en-GB" sz="2267" dirty="0">
                <a:solidFill>
                  <a:srgbClr val="292929"/>
                </a:solidFill>
              </a:rPr>
              <a:t> for </a:t>
            </a:r>
            <a:r>
              <a:rPr lang="en-GB" sz="2267" b="1" dirty="0">
                <a:solidFill>
                  <a:srgbClr val="292929"/>
                </a:solidFill>
              </a:rPr>
              <a:t>negative</a:t>
            </a:r>
            <a:r>
              <a:rPr lang="en-GB" sz="2267" dirty="0">
                <a:solidFill>
                  <a:srgbClr val="292929"/>
                </a:solidFill>
              </a:rPr>
              <a:t>, </a:t>
            </a:r>
            <a:r>
              <a:rPr lang="en-GB" sz="2267" b="1" dirty="0">
                <a:solidFill>
                  <a:srgbClr val="292929"/>
                </a:solidFill>
              </a:rPr>
              <a:t>‘0’</a:t>
            </a:r>
            <a:r>
              <a:rPr lang="en-GB" sz="2267" dirty="0">
                <a:solidFill>
                  <a:srgbClr val="292929"/>
                </a:solidFill>
              </a:rPr>
              <a:t> for </a:t>
            </a:r>
            <a:r>
              <a:rPr lang="en-GB" sz="2267" b="1" dirty="0">
                <a:solidFill>
                  <a:srgbClr val="292929"/>
                </a:solidFill>
              </a:rPr>
              <a:t>neutral</a:t>
            </a:r>
            <a:r>
              <a:rPr lang="en-GB" sz="2267" dirty="0">
                <a:solidFill>
                  <a:srgbClr val="292929"/>
                </a:solidFill>
              </a:rPr>
              <a:t> and </a:t>
            </a:r>
            <a:r>
              <a:rPr lang="en-GB" sz="2267" b="1" dirty="0">
                <a:solidFill>
                  <a:srgbClr val="292929"/>
                </a:solidFill>
              </a:rPr>
              <a:t>‘1’</a:t>
            </a:r>
            <a:r>
              <a:rPr lang="en-GB" sz="2267" dirty="0">
                <a:solidFill>
                  <a:srgbClr val="292929"/>
                </a:solidFill>
              </a:rPr>
              <a:t> for </a:t>
            </a:r>
            <a:r>
              <a:rPr lang="en-GB" sz="2267" b="1" dirty="0">
                <a:solidFill>
                  <a:srgbClr val="292929"/>
                </a:solidFill>
              </a:rPr>
              <a:t>positive</a:t>
            </a:r>
            <a:r>
              <a:rPr lang="en-GB" sz="2267" dirty="0">
                <a:solidFill>
                  <a:srgbClr val="292929"/>
                </a:solidFill>
              </a:rPr>
              <a:t>. </a:t>
            </a:r>
            <a:endParaRPr sz="2267" dirty="0">
              <a:solidFill>
                <a:srgbClr val="292929"/>
              </a:solidFill>
            </a:endParaRPr>
          </a:p>
          <a:p>
            <a:pPr indent="-448722" algn="just">
              <a:buClr>
                <a:srgbClr val="292929"/>
              </a:buClr>
              <a:buSzPts val="1700"/>
            </a:pPr>
            <a:r>
              <a:rPr lang="en-GB" sz="2267" dirty="0">
                <a:solidFill>
                  <a:srgbClr val="292929"/>
                </a:solidFill>
              </a:rPr>
              <a:t>All tweets data collected between months of </a:t>
            </a:r>
            <a:r>
              <a:rPr lang="en-GB" sz="2267" b="1" dirty="0">
                <a:solidFill>
                  <a:srgbClr val="292929"/>
                </a:solidFill>
              </a:rPr>
              <a:t>March</a:t>
            </a:r>
            <a:r>
              <a:rPr lang="en-GB" sz="2267" dirty="0">
                <a:solidFill>
                  <a:srgbClr val="292929"/>
                </a:solidFill>
              </a:rPr>
              <a:t> and </a:t>
            </a:r>
            <a:r>
              <a:rPr lang="en-GB" sz="2267" b="1" dirty="0">
                <a:solidFill>
                  <a:srgbClr val="292929"/>
                </a:solidFill>
              </a:rPr>
              <a:t>April 2020 </a:t>
            </a:r>
            <a:r>
              <a:rPr lang="en-GB" sz="2267" dirty="0">
                <a:solidFill>
                  <a:srgbClr val="292929"/>
                </a:solidFill>
              </a:rPr>
              <a:t>and of around 30 days.</a:t>
            </a:r>
            <a:endParaRPr sz="2267" dirty="0">
              <a:solidFill>
                <a:srgbClr val="292929"/>
              </a:solidFill>
            </a:endParaRPr>
          </a:p>
          <a:p>
            <a:pPr indent="-448722" algn="just">
              <a:buClr>
                <a:srgbClr val="292929"/>
              </a:buClr>
              <a:buSzPts val="1700"/>
            </a:pPr>
            <a:r>
              <a:rPr lang="en-GB" sz="2267" dirty="0">
                <a:solidFill>
                  <a:srgbClr val="292929"/>
                </a:solidFill>
              </a:rPr>
              <a:t>Most of the tweets came from </a:t>
            </a:r>
            <a:r>
              <a:rPr lang="en-GB" sz="2267" b="1" dirty="0">
                <a:solidFill>
                  <a:srgbClr val="292929"/>
                </a:solidFill>
              </a:rPr>
              <a:t>London</a:t>
            </a:r>
            <a:r>
              <a:rPr lang="en-GB" sz="2267" dirty="0">
                <a:solidFill>
                  <a:srgbClr val="292929"/>
                </a:solidFill>
              </a:rPr>
              <a:t> followed by U.S.</a:t>
            </a:r>
            <a:endParaRPr sz="2267" dirty="0">
              <a:solidFill>
                <a:srgbClr val="292929"/>
              </a:solidFill>
            </a:endParaRPr>
          </a:p>
          <a:p>
            <a:pPr indent="-448722">
              <a:lnSpc>
                <a:spcPct val="135714"/>
              </a:lnSpc>
              <a:buClr>
                <a:srgbClr val="292929"/>
              </a:buClr>
              <a:buSzPts val="1700"/>
            </a:pPr>
            <a:r>
              <a:rPr lang="en-GB" sz="2267" dirty="0">
                <a:solidFill>
                  <a:srgbClr val="292929"/>
                </a:solidFill>
              </a:rPr>
              <a:t>Among top 10 mentions in tweets real Donald Trump was the top mentioned name and "#coronavirus" was the most trendiest hashtag.</a:t>
            </a:r>
            <a:endParaRPr sz="2267" dirty="0">
              <a:solidFill>
                <a:srgbClr val="292929"/>
              </a:solidFill>
            </a:endParaRPr>
          </a:p>
          <a:p>
            <a:pPr indent="-448722" algn="just">
              <a:buClr>
                <a:srgbClr val="292929"/>
              </a:buClr>
              <a:buSzPts val="1700"/>
            </a:pPr>
            <a:r>
              <a:rPr lang="en-GB" sz="2267" dirty="0">
                <a:solidFill>
                  <a:srgbClr val="292929"/>
                </a:solidFill>
              </a:rPr>
              <a:t>After evaluation of different model, best test accuracy of </a:t>
            </a:r>
            <a:r>
              <a:rPr lang="en-GB" sz="2267" b="1" dirty="0">
                <a:solidFill>
                  <a:srgbClr val="292929"/>
                </a:solidFill>
              </a:rPr>
              <a:t>80.98%</a:t>
            </a:r>
            <a:r>
              <a:rPr lang="en-GB" sz="2267" dirty="0">
                <a:solidFill>
                  <a:srgbClr val="292929"/>
                </a:solidFill>
              </a:rPr>
              <a:t> delivered by </a:t>
            </a:r>
            <a:r>
              <a:rPr lang="en-GB" sz="2267" b="1" dirty="0">
                <a:solidFill>
                  <a:srgbClr val="292929"/>
                </a:solidFill>
              </a:rPr>
              <a:t>Stochastic Gradient Descent Classifier (SGD)</a:t>
            </a:r>
            <a:r>
              <a:rPr lang="en-GB" sz="2267" dirty="0">
                <a:solidFill>
                  <a:srgbClr val="292929"/>
                </a:solidFill>
              </a:rPr>
              <a:t> for multi-class classification.</a:t>
            </a:r>
            <a:endParaRPr sz="2133" dirty="0">
              <a:solidFill>
                <a:srgbClr val="292929"/>
              </a:solidFill>
            </a:endParaRPr>
          </a:p>
        </p:txBody>
      </p:sp>
      <p:pic>
        <p:nvPicPr>
          <p:cNvPr id="2" name="Picture 1">
            <a:extLst>
              <a:ext uri="{FF2B5EF4-FFF2-40B4-BE49-F238E27FC236}">
                <a16:creationId xmlns:a16="http://schemas.microsoft.com/office/drawing/2014/main" id="{C5426833-E6CC-4B7E-D053-AF00CF1F8C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592" y="462495"/>
            <a:ext cx="488433" cy="445587"/>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g19d7f993934_1_82"/>
          <p:cNvPicPr preferRelativeResize="0"/>
          <p:nvPr/>
        </p:nvPicPr>
        <p:blipFill>
          <a:blip r:embed="rId3">
            <a:alphaModFix/>
          </a:blip>
          <a:stretch>
            <a:fillRect/>
          </a:stretch>
        </p:blipFill>
        <p:spPr>
          <a:xfrm>
            <a:off x="4203700" y="1695685"/>
            <a:ext cx="4086267" cy="3466633"/>
          </a:xfrm>
          <a:prstGeom prst="rect">
            <a:avLst/>
          </a:prstGeom>
          <a:noFill/>
          <a:ln>
            <a:noFill/>
          </a:ln>
        </p:spPr>
      </p:pic>
      <p:pic>
        <p:nvPicPr>
          <p:cNvPr id="2" name="Picture 1">
            <a:extLst>
              <a:ext uri="{FF2B5EF4-FFF2-40B4-BE49-F238E27FC236}">
                <a16:creationId xmlns:a16="http://schemas.microsoft.com/office/drawing/2014/main" id="{B7878251-20AC-B2A6-251E-4C758D55E3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9592" y="462495"/>
            <a:ext cx="488433" cy="44558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g1914b3d5383_0_11"/>
          <p:cNvSpPr txBox="1">
            <a:spLocks noGrp="1"/>
          </p:cNvSpPr>
          <p:nvPr>
            <p:ph type="ctrTitle"/>
          </p:nvPr>
        </p:nvSpPr>
        <p:spPr>
          <a:xfrm>
            <a:off x="415600" y="602767"/>
            <a:ext cx="11360800" cy="825200"/>
          </a:xfrm>
          <a:prstGeom prst="rect">
            <a:avLst/>
          </a:prstGeom>
        </p:spPr>
        <p:txBody>
          <a:bodyPr spcFirstLastPara="1" vert="horz" wrap="square" lIns="121900" tIns="121900" rIns="121900" bIns="121900" rtlCol="0" anchor="b" anchorCtr="0">
            <a:noAutofit/>
          </a:bodyPr>
          <a:lstStyle/>
          <a:p>
            <a:pPr algn="l">
              <a:spcBef>
                <a:spcPts val="0"/>
              </a:spcBef>
            </a:pPr>
            <a:r>
              <a:rPr lang="en-GB" sz="5333" b="1" dirty="0">
                <a:solidFill>
                  <a:srgbClr val="C00000"/>
                </a:solidFill>
              </a:rPr>
              <a:t>Introduction</a:t>
            </a:r>
            <a:endParaRPr sz="5333" b="1" dirty="0">
              <a:solidFill>
                <a:srgbClr val="C00000"/>
              </a:solidFill>
            </a:endParaRPr>
          </a:p>
        </p:txBody>
      </p:sp>
      <p:sp>
        <p:nvSpPr>
          <p:cNvPr id="76" name="Google Shape;76;g1914b3d5383_0_11"/>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Autofit/>
          </a:bodyPr>
          <a:lstStyle/>
          <a:p>
            <a:pPr>
              <a:spcBef>
                <a:spcPts val="0"/>
              </a:spcBef>
            </a:pPr>
            <a:endParaRPr/>
          </a:p>
        </p:txBody>
      </p:sp>
      <p:sp>
        <p:nvSpPr>
          <p:cNvPr id="77" name="Google Shape;77;g1914b3d5383_0_11"/>
          <p:cNvSpPr txBox="1"/>
          <p:nvPr/>
        </p:nvSpPr>
        <p:spPr>
          <a:xfrm>
            <a:off x="302004" y="1542268"/>
            <a:ext cx="11042396" cy="4781397"/>
          </a:xfrm>
          <a:prstGeom prst="rect">
            <a:avLst/>
          </a:prstGeom>
          <a:noFill/>
          <a:ln>
            <a:noFill/>
          </a:ln>
        </p:spPr>
        <p:txBody>
          <a:bodyPr spcFirstLastPara="1" wrap="square" lIns="121900" tIns="121900" rIns="121900" bIns="121900" anchor="t" anchorCtr="0">
            <a:spAutoFit/>
          </a:bodyPr>
          <a:lstStyle/>
          <a:p>
            <a:pPr algn="just">
              <a:lnSpc>
                <a:spcPct val="115000"/>
              </a:lnSpc>
            </a:pPr>
            <a:r>
              <a:rPr lang="en-GB" sz="2667" dirty="0"/>
              <a:t>● Sentiment Analysis is the process of computationally identifying and categorizing opinions expressed in a piece of text, especially in order to determine whether the writer's attitude towards a particular topic is positive, negative, or neutral. </a:t>
            </a:r>
            <a:endParaRPr sz="2667" dirty="0"/>
          </a:p>
          <a:p>
            <a:pPr algn="just">
              <a:lnSpc>
                <a:spcPct val="115000"/>
              </a:lnSpc>
            </a:pPr>
            <a:r>
              <a:rPr lang="en-GB" sz="2667" dirty="0"/>
              <a:t>● COVID-19 originally known as Coronavirus Disease of 2019, has been declared as a pandemic by World Health Organization (WHO) on 11th March 2020. </a:t>
            </a:r>
            <a:endParaRPr sz="2667" dirty="0"/>
          </a:p>
          <a:p>
            <a:pPr algn="just"/>
            <a:r>
              <a:rPr lang="en-GB" sz="2667" dirty="0"/>
              <a:t>● The study </a:t>
            </a:r>
            <a:r>
              <a:rPr lang="en-GB" sz="2667" dirty="0" err="1"/>
              <a:t>analyzes</a:t>
            </a:r>
            <a:r>
              <a:rPr lang="en-GB" sz="2667" dirty="0"/>
              <a:t> various types of tweets gathered during the pandemic times hence can be useful in policy making to safeguard the countries by demystifying the pertinent facts and information.</a:t>
            </a:r>
            <a:r>
              <a:rPr lang="en-GB" sz="2400" dirty="0"/>
              <a:t> </a:t>
            </a:r>
            <a:endParaRPr sz="2400" dirty="0"/>
          </a:p>
        </p:txBody>
      </p:sp>
      <p:pic>
        <p:nvPicPr>
          <p:cNvPr id="2" name="Picture 1">
            <a:extLst>
              <a:ext uri="{FF2B5EF4-FFF2-40B4-BE49-F238E27FC236}">
                <a16:creationId xmlns:a16="http://schemas.microsoft.com/office/drawing/2014/main" id="{19E4D98D-5EBC-3BDE-30B3-86419EF2DC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592" y="462495"/>
            <a:ext cx="488433" cy="44558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g1914b3d5383_0_28"/>
          <p:cNvSpPr txBox="1">
            <a:spLocks noGrp="1"/>
          </p:cNvSpPr>
          <p:nvPr>
            <p:ph type="ctrTitle"/>
          </p:nvPr>
        </p:nvSpPr>
        <p:spPr>
          <a:xfrm>
            <a:off x="415600" y="126367"/>
            <a:ext cx="5428000" cy="954000"/>
          </a:xfrm>
          <a:prstGeom prst="rect">
            <a:avLst/>
          </a:prstGeom>
        </p:spPr>
        <p:txBody>
          <a:bodyPr spcFirstLastPara="1" vert="horz" wrap="square" lIns="121900" tIns="121900" rIns="121900" bIns="121900" rtlCol="0" anchor="b" anchorCtr="0">
            <a:noAutofit/>
          </a:bodyPr>
          <a:lstStyle/>
          <a:p>
            <a:pPr algn="l">
              <a:spcBef>
                <a:spcPts val="0"/>
              </a:spcBef>
            </a:pPr>
            <a:r>
              <a:rPr lang="en-GB" sz="5333" b="1">
                <a:solidFill>
                  <a:srgbClr val="CC0000"/>
                </a:solidFill>
              </a:rPr>
              <a:t>Data Summary</a:t>
            </a:r>
            <a:endParaRPr sz="8266"/>
          </a:p>
        </p:txBody>
      </p:sp>
      <p:sp>
        <p:nvSpPr>
          <p:cNvPr id="83" name="Google Shape;83;g1914b3d5383_0_28"/>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Autofit/>
          </a:bodyPr>
          <a:lstStyle/>
          <a:p>
            <a:pPr>
              <a:spcBef>
                <a:spcPts val="0"/>
              </a:spcBef>
            </a:pPr>
            <a:endParaRPr/>
          </a:p>
        </p:txBody>
      </p:sp>
      <p:sp>
        <p:nvSpPr>
          <p:cNvPr id="84" name="Google Shape;84;g1914b3d5383_0_28"/>
          <p:cNvSpPr txBox="1"/>
          <p:nvPr/>
        </p:nvSpPr>
        <p:spPr>
          <a:xfrm>
            <a:off x="300000" y="1157300"/>
            <a:ext cx="11476400" cy="5509673"/>
          </a:xfrm>
          <a:prstGeom prst="rect">
            <a:avLst/>
          </a:prstGeom>
          <a:noFill/>
          <a:ln>
            <a:noFill/>
          </a:ln>
        </p:spPr>
        <p:txBody>
          <a:bodyPr spcFirstLastPara="1" wrap="square" lIns="121900" tIns="121900" rIns="121900" bIns="121900" anchor="t" anchorCtr="0">
            <a:spAutoFit/>
          </a:bodyPr>
          <a:lstStyle/>
          <a:p>
            <a:pPr>
              <a:lnSpc>
                <a:spcPct val="115000"/>
              </a:lnSpc>
            </a:pPr>
            <a:r>
              <a:rPr lang="en-GB" sz="2400"/>
              <a:t>●   </a:t>
            </a:r>
            <a:r>
              <a:rPr lang="en-GB" sz="2667">
                <a:solidFill>
                  <a:srgbClr val="292929"/>
                </a:solidFill>
              </a:rPr>
              <a:t>We were provided with Coronavirus_Tweets.csv dataset.</a:t>
            </a:r>
            <a:endParaRPr sz="2667">
              <a:solidFill>
                <a:srgbClr val="292929"/>
              </a:solidFill>
            </a:endParaRPr>
          </a:p>
          <a:p>
            <a:pPr>
              <a:lnSpc>
                <a:spcPct val="115000"/>
              </a:lnSpc>
            </a:pPr>
            <a:r>
              <a:rPr lang="en-GB" sz="2133">
                <a:solidFill>
                  <a:srgbClr val="292929"/>
                </a:solidFill>
              </a:rPr>
              <a:t>●   </a:t>
            </a:r>
            <a:r>
              <a:rPr lang="en-GB" sz="2667">
                <a:solidFill>
                  <a:srgbClr val="292929"/>
                </a:solidFill>
              </a:rPr>
              <a:t>Shape of the dataset is (41157,6).</a:t>
            </a:r>
            <a:endParaRPr sz="2667">
              <a:solidFill>
                <a:srgbClr val="292929"/>
              </a:solidFill>
            </a:endParaRPr>
          </a:p>
          <a:p>
            <a:pPr algn="just">
              <a:lnSpc>
                <a:spcPct val="115000"/>
              </a:lnSpc>
            </a:pPr>
            <a:r>
              <a:rPr lang="en-GB" sz="2133">
                <a:solidFill>
                  <a:srgbClr val="292929"/>
                </a:solidFill>
              </a:rPr>
              <a:t>●  </a:t>
            </a:r>
            <a:r>
              <a:rPr lang="en-GB" sz="2667">
                <a:solidFill>
                  <a:srgbClr val="292929"/>
                </a:solidFill>
              </a:rPr>
              <a:t>The </a:t>
            </a:r>
            <a:r>
              <a:rPr lang="en-GB" sz="2667" b="1">
                <a:solidFill>
                  <a:srgbClr val="292929"/>
                </a:solidFill>
              </a:rPr>
              <a:t>Sentiment column</a:t>
            </a:r>
            <a:r>
              <a:rPr lang="en-GB" sz="2667">
                <a:solidFill>
                  <a:srgbClr val="292929"/>
                </a:solidFill>
              </a:rPr>
              <a:t> is the dependent variable which consists of  5 different labels which are positive, negative, neutral, extremely positive and extremely negative.</a:t>
            </a:r>
            <a:endParaRPr sz="2667">
              <a:solidFill>
                <a:srgbClr val="292929"/>
              </a:solidFill>
            </a:endParaRPr>
          </a:p>
          <a:p>
            <a:pPr>
              <a:lnSpc>
                <a:spcPct val="115000"/>
              </a:lnSpc>
              <a:spcBef>
                <a:spcPts val="1333"/>
              </a:spcBef>
            </a:pPr>
            <a:r>
              <a:rPr lang="en-GB" sz="2667">
                <a:solidFill>
                  <a:srgbClr val="292929"/>
                </a:solidFill>
              </a:rPr>
              <a:t>We are given the following columns in our data: </a:t>
            </a:r>
            <a:endParaRPr sz="2667">
              <a:solidFill>
                <a:srgbClr val="292929"/>
              </a:solidFill>
            </a:endParaRPr>
          </a:p>
          <a:p>
            <a:pPr marL="479988">
              <a:lnSpc>
                <a:spcPct val="115000"/>
              </a:lnSpc>
            </a:pPr>
            <a:r>
              <a:rPr lang="en-GB" sz="2133" b="1">
                <a:solidFill>
                  <a:srgbClr val="292929"/>
                </a:solidFill>
              </a:rPr>
              <a:t>1.</a:t>
            </a:r>
            <a:r>
              <a:rPr lang="en-GB" sz="2133">
                <a:solidFill>
                  <a:srgbClr val="292929"/>
                </a:solidFill>
              </a:rPr>
              <a:t> </a:t>
            </a:r>
            <a:r>
              <a:rPr lang="en-GB" sz="2133" b="1">
                <a:solidFill>
                  <a:srgbClr val="292929"/>
                </a:solidFill>
              </a:rPr>
              <a:t>Location </a:t>
            </a:r>
            <a:r>
              <a:rPr lang="en-GB" sz="2133">
                <a:solidFill>
                  <a:srgbClr val="292929"/>
                </a:solidFill>
              </a:rPr>
              <a:t>- name of the location from which the tweet was shared. </a:t>
            </a:r>
            <a:endParaRPr sz="2133">
              <a:solidFill>
                <a:srgbClr val="292929"/>
              </a:solidFill>
            </a:endParaRPr>
          </a:p>
          <a:p>
            <a:pPr marL="479988">
              <a:lnSpc>
                <a:spcPct val="115000"/>
              </a:lnSpc>
            </a:pPr>
            <a:r>
              <a:rPr lang="en-GB" sz="2133" b="1">
                <a:solidFill>
                  <a:srgbClr val="292929"/>
                </a:solidFill>
              </a:rPr>
              <a:t>2.</a:t>
            </a:r>
            <a:r>
              <a:rPr lang="en-GB" sz="2133">
                <a:solidFill>
                  <a:srgbClr val="292929"/>
                </a:solidFill>
              </a:rPr>
              <a:t> </a:t>
            </a:r>
            <a:r>
              <a:rPr lang="en-GB" sz="2133" b="1">
                <a:solidFill>
                  <a:srgbClr val="292929"/>
                </a:solidFill>
              </a:rPr>
              <a:t>TweetAt</a:t>
            </a:r>
            <a:r>
              <a:rPr lang="en-GB" sz="2133">
                <a:solidFill>
                  <a:srgbClr val="292929"/>
                </a:solidFill>
              </a:rPr>
              <a:t> - time of the tweet at which the tweet was shared.</a:t>
            </a:r>
            <a:endParaRPr sz="2133">
              <a:solidFill>
                <a:srgbClr val="292929"/>
              </a:solidFill>
            </a:endParaRPr>
          </a:p>
          <a:p>
            <a:pPr marL="479988">
              <a:lnSpc>
                <a:spcPct val="115000"/>
              </a:lnSpc>
            </a:pPr>
            <a:r>
              <a:rPr lang="en-GB" sz="2133" b="1">
                <a:solidFill>
                  <a:srgbClr val="292929"/>
                </a:solidFill>
              </a:rPr>
              <a:t>3.</a:t>
            </a:r>
            <a:r>
              <a:rPr lang="en-GB" sz="2133">
                <a:solidFill>
                  <a:srgbClr val="292929"/>
                </a:solidFill>
              </a:rPr>
              <a:t> </a:t>
            </a:r>
            <a:r>
              <a:rPr lang="en-GB" sz="2133" b="1">
                <a:solidFill>
                  <a:srgbClr val="292929"/>
                </a:solidFill>
              </a:rPr>
              <a:t>OriginalTweet </a:t>
            </a:r>
            <a:r>
              <a:rPr lang="en-GB" sz="2133">
                <a:solidFill>
                  <a:srgbClr val="292929"/>
                </a:solidFill>
              </a:rPr>
              <a:t>- the original tweet shared by the user. </a:t>
            </a:r>
            <a:endParaRPr sz="2133">
              <a:solidFill>
                <a:srgbClr val="292929"/>
              </a:solidFill>
            </a:endParaRPr>
          </a:p>
          <a:p>
            <a:pPr marL="479988">
              <a:lnSpc>
                <a:spcPct val="115000"/>
              </a:lnSpc>
            </a:pPr>
            <a:r>
              <a:rPr lang="en-GB" sz="2133" b="1">
                <a:solidFill>
                  <a:srgbClr val="292929"/>
                </a:solidFill>
              </a:rPr>
              <a:t>4.</a:t>
            </a:r>
            <a:r>
              <a:rPr lang="en-GB" sz="2133">
                <a:solidFill>
                  <a:srgbClr val="292929"/>
                </a:solidFill>
              </a:rPr>
              <a:t> </a:t>
            </a:r>
            <a:r>
              <a:rPr lang="en-GB" sz="2133" b="1">
                <a:solidFill>
                  <a:srgbClr val="292929"/>
                </a:solidFill>
              </a:rPr>
              <a:t>UserName </a:t>
            </a:r>
            <a:r>
              <a:rPr lang="en-GB" sz="2133">
                <a:solidFill>
                  <a:srgbClr val="292929"/>
                </a:solidFill>
              </a:rPr>
              <a:t>- identification given by twitter to the user. </a:t>
            </a:r>
            <a:endParaRPr sz="2133">
              <a:solidFill>
                <a:srgbClr val="292929"/>
              </a:solidFill>
            </a:endParaRPr>
          </a:p>
          <a:p>
            <a:pPr marL="479988">
              <a:lnSpc>
                <a:spcPct val="115000"/>
              </a:lnSpc>
            </a:pPr>
            <a:r>
              <a:rPr lang="en-GB" sz="2133" b="1">
                <a:solidFill>
                  <a:srgbClr val="292929"/>
                </a:solidFill>
              </a:rPr>
              <a:t>5.</a:t>
            </a:r>
            <a:r>
              <a:rPr lang="en-GB" sz="2133">
                <a:solidFill>
                  <a:srgbClr val="292929"/>
                </a:solidFill>
              </a:rPr>
              <a:t> </a:t>
            </a:r>
            <a:r>
              <a:rPr lang="en-GB" sz="2133" b="1">
                <a:solidFill>
                  <a:srgbClr val="292929"/>
                </a:solidFill>
              </a:rPr>
              <a:t>ScreenName </a:t>
            </a:r>
            <a:r>
              <a:rPr lang="en-GB" sz="2133">
                <a:solidFill>
                  <a:srgbClr val="292929"/>
                </a:solidFill>
              </a:rPr>
              <a:t>- name projected on the screen of the user. </a:t>
            </a:r>
            <a:endParaRPr sz="2133">
              <a:solidFill>
                <a:srgbClr val="292929"/>
              </a:solidFill>
            </a:endParaRPr>
          </a:p>
          <a:p>
            <a:pPr marL="479988">
              <a:lnSpc>
                <a:spcPct val="115000"/>
              </a:lnSpc>
            </a:pPr>
            <a:r>
              <a:rPr lang="en-GB" sz="2133" b="1">
                <a:solidFill>
                  <a:srgbClr val="292929"/>
                </a:solidFill>
              </a:rPr>
              <a:t>6.</a:t>
            </a:r>
            <a:r>
              <a:rPr lang="en-GB" sz="2133">
                <a:solidFill>
                  <a:srgbClr val="292929"/>
                </a:solidFill>
              </a:rPr>
              <a:t> </a:t>
            </a:r>
            <a:r>
              <a:rPr lang="en-GB" sz="2133" b="1">
                <a:solidFill>
                  <a:srgbClr val="292929"/>
                </a:solidFill>
              </a:rPr>
              <a:t>Sentiment </a:t>
            </a:r>
            <a:r>
              <a:rPr lang="en-GB" sz="2133">
                <a:solidFill>
                  <a:srgbClr val="292929"/>
                </a:solidFill>
              </a:rPr>
              <a:t>- defined sentiment or label from the shared tweet. </a:t>
            </a:r>
            <a:endParaRPr sz="2667">
              <a:solidFill>
                <a:srgbClr val="292929"/>
              </a:solidFill>
            </a:endParaRPr>
          </a:p>
        </p:txBody>
      </p:sp>
      <p:pic>
        <p:nvPicPr>
          <p:cNvPr id="2" name="Picture 1">
            <a:extLst>
              <a:ext uri="{FF2B5EF4-FFF2-40B4-BE49-F238E27FC236}">
                <a16:creationId xmlns:a16="http://schemas.microsoft.com/office/drawing/2014/main" id="{48372664-0766-C5DD-597B-9B387D1F76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592" y="462495"/>
            <a:ext cx="488433" cy="44558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1914b3d5383_0_41"/>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Autofit/>
          </a:bodyPr>
          <a:lstStyle/>
          <a:p>
            <a:pPr>
              <a:spcBef>
                <a:spcPts val="0"/>
              </a:spcBef>
            </a:pPr>
            <a:r>
              <a:rPr lang="en-GB" sz="6400" b="1">
                <a:solidFill>
                  <a:srgbClr val="CC0000"/>
                </a:solidFill>
              </a:rPr>
              <a:t>EXPLORATORY DATA ANALYSIS</a:t>
            </a:r>
            <a:endParaRPr/>
          </a:p>
        </p:txBody>
      </p:sp>
      <p:sp>
        <p:nvSpPr>
          <p:cNvPr id="90" name="Google Shape;90;g1914b3d5383_0_41"/>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Autofit/>
          </a:bodyPr>
          <a:lstStyle/>
          <a:p>
            <a:pPr>
              <a:spcBef>
                <a:spcPts val="0"/>
              </a:spcBef>
            </a:pPr>
            <a:endParaRPr/>
          </a:p>
        </p:txBody>
      </p:sp>
      <p:pic>
        <p:nvPicPr>
          <p:cNvPr id="2" name="Picture 1">
            <a:extLst>
              <a:ext uri="{FF2B5EF4-FFF2-40B4-BE49-F238E27FC236}">
                <a16:creationId xmlns:a16="http://schemas.microsoft.com/office/drawing/2014/main" id="{062D5ADB-3CFA-A88C-C3B0-E9780BD2C5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592" y="462495"/>
            <a:ext cx="488433" cy="44558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1983f4faacf_0_1"/>
          <p:cNvSpPr txBox="1">
            <a:spLocks noGrp="1"/>
          </p:cNvSpPr>
          <p:nvPr>
            <p:ph type="title"/>
          </p:nvPr>
        </p:nvSpPr>
        <p:spPr>
          <a:xfrm>
            <a:off x="329867" y="279033"/>
            <a:ext cx="10257200" cy="763600"/>
          </a:xfrm>
          <a:prstGeom prst="rect">
            <a:avLst/>
          </a:prstGeom>
        </p:spPr>
        <p:txBody>
          <a:bodyPr spcFirstLastPara="1" vert="horz" wrap="square" lIns="121900" tIns="121900" rIns="121900" bIns="121900" rtlCol="0" anchor="t" anchorCtr="0">
            <a:noAutofit/>
          </a:bodyPr>
          <a:lstStyle/>
          <a:p>
            <a:r>
              <a:rPr lang="en-GB" sz="3067" b="1" dirty="0">
                <a:solidFill>
                  <a:srgbClr val="C00000"/>
                </a:solidFill>
              </a:rPr>
              <a:t>LOOKING FOR MISSING VALUES &amp; UNIQUE VALUES </a:t>
            </a:r>
            <a:endParaRPr dirty="0">
              <a:solidFill>
                <a:srgbClr val="C00000"/>
              </a:solidFill>
            </a:endParaRPr>
          </a:p>
        </p:txBody>
      </p:sp>
      <p:sp>
        <p:nvSpPr>
          <p:cNvPr id="96" name="Google Shape;96;g1983f4faacf_0_1"/>
          <p:cNvSpPr txBox="1">
            <a:spLocks noGrp="1"/>
          </p:cNvSpPr>
          <p:nvPr>
            <p:ph type="body" idx="1"/>
          </p:nvPr>
        </p:nvSpPr>
        <p:spPr>
          <a:xfrm>
            <a:off x="415600" y="1241200"/>
            <a:ext cx="6818400" cy="5145200"/>
          </a:xfrm>
          <a:prstGeom prst="rect">
            <a:avLst/>
          </a:prstGeom>
        </p:spPr>
        <p:txBody>
          <a:bodyPr spcFirstLastPara="1" vert="horz" wrap="square" lIns="121900" tIns="121900" rIns="121900" bIns="121900" rtlCol="0" anchor="t" anchorCtr="0">
            <a:noAutofit/>
          </a:bodyPr>
          <a:lstStyle/>
          <a:p>
            <a:pPr>
              <a:buClr>
                <a:srgbClr val="292929"/>
              </a:buClr>
            </a:pPr>
            <a:r>
              <a:rPr lang="en-GB">
                <a:solidFill>
                  <a:srgbClr val="292929"/>
                </a:solidFill>
              </a:rPr>
              <a:t>On looking at the dataset we can see that only ‘Location’ column shows the missing value. </a:t>
            </a:r>
            <a:endParaRPr>
              <a:solidFill>
                <a:srgbClr val="292929"/>
              </a:solidFill>
            </a:endParaRPr>
          </a:p>
          <a:p>
            <a:pPr>
              <a:buClr>
                <a:srgbClr val="292929"/>
              </a:buClr>
            </a:pPr>
            <a:r>
              <a:rPr lang="en-GB">
                <a:solidFill>
                  <a:srgbClr val="292929"/>
                </a:solidFill>
              </a:rPr>
              <a:t>So, to get rid-off from the missing values, we just left the feature as usual, as don’t know the exact location from where the tweets has been done. </a:t>
            </a:r>
            <a:endParaRPr>
              <a:solidFill>
                <a:srgbClr val="292929"/>
              </a:solidFill>
            </a:endParaRPr>
          </a:p>
          <a:p>
            <a:pPr>
              <a:buClr>
                <a:srgbClr val="292929"/>
              </a:buClr>
            </a:pPr>
            <a:r>
              <a:rPr lang="en-GB">
                <a:solidFill>
                  <a:srgbClr val="292929"/>
                </a:solidFill>
              </a:rPr>
              <a:t>Also the dataset contain 5 - unique values in ‘Sentiment’, and 30- unique dates of tweeting (indicating all tweets has been tweeted within the period of one month). </a:t>
            </a:r>
            <a:endParaRPr>
              <a:solidFill>
                <a:srgbClr val="292929"/>
              </a:solidFill>
            </a:endParaRPr>
          </a:p>
        </p:txBody>
      </p:sp>
      <p:pic>
        <p:nvPicPr>
          <p:cNvPr id="97" name="Google Shape;97;g1983f4faacf_0_1"/>
          <p:cNvPicPr preferRelativeResize="0"/>
          <p:nvPr/>
        </p:nvPicPr>
        <p:blipFill rotWithShape="1">
          <a:blip r:embed="rId3">
            <a:alphaModFix/>
          </a:blip>
          <a:srcRect l="2469" t="22295" r="1809" b="18092"/>
          <a:stretch/>
        </p:blipFill>
        <p:spPr>
          <a:xfrm>
            <a:off x="7435867" y="1114401"/>
            <a:ext cx="4340533" cy="2800367"/>
          </a:xfrm>
          <a:prstGeom prst="rect">
            <a:avLst/>
          </a:prstGeom>
          <a:noFill/>
          <a:ln w="9525" cap="flat" cmpd="sng">
            <a:solidFill>
              <a:srgbClr val="000000"/>
            </a:solidFill>
            <a:prstDash val="solid"/>
            <a:round/>
            <a:headEnd type="none" w="sm" len="sm"/>
            <a:tailEnd type="none" w="sm" len="sm"/>
          </a:ln>
        </p:spPr>
      </p:pic>
      <p:pic>
        <p:nvPicPr>
          <p:cNvPr id="98" name="Google Shape;98;g1983f4faacf_0_1"/>
          <p:cNvPicPr preferRelativeResize="0"/>
          <p:nvPr/>
        </p:nvPicPr>
        <p:blipFill>
          <a:blip r:embed="rId4">
            <a:alphaModFix/>
          </a:blip>
          <a:stretch>
            <a:fillRect/>
          </a:stretch>
        </p:blipFill>
        <p:spPr>
          <a:xfrm>
            <a:off x="7435867" y="4370401"/>
            <a:ext cx="4340533" cy="2016100"/>
          </a:xfrm>
          <a:prstGeom prst="rect">
            <a:avLst/>
          </a:prstGeom>
          <a:noFill/>
          <a:ln w="9525" cap="flat" cmpd="sng">
            <a:solidFill>
              <a:srgbClr val="000000"/>
            </a:solidFill>
            <a:prstDash val="solid"/>
            <a:round/>
            <a:headEnd type="none" w="sm" len="sm"/>
            <a:tailEnd type="none" w="sm" len="sm"/>
          </a:ln>
        </p:spPr>
      </p:pic>
      <p:pic>
        <p:nvPicPr>
          <p:cNvPr id="2" name="Picture 1">
            <a:extLst>
              <a:ext uri="{FF2B5EF4-FFF2-40B4-BE49-F238E27FC236}">
                <a16:creationId xmlns:a16="http://schemas.microsoft.com/office/drawing/2014/main" id="{7B473936-D1DB-330A-5427-F40EFA92FD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69592" y="462495"/>
            <a:ext cx="488433" cy="44558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1914b3d5383_0_46"/>
          <p:cNvSpPr txBox="1">
            <a:spLocks noGrp="1"/>
          </p:cNvSpPr>
          <p:nvPr>
            <p:ph type="title"/>
          </p:nvPr>
        </p:nvSpPr>
        <p:spPr>
          <a:xfrm>
            <a:off x="201300" y="307600"/>
            <a:ext cx="7328000" cy="763600"/>
          </a:xfrm>
          <a:prstGeom prst="rect">
            <a:avLst/>
          </a:prstGeom>
        </p:spPr>
        <p:txBody>
          <a:bodyPr spcFirstLastPara="1" vert="horz" wrap="square" lIns="121900" tIns="121900" rIns="121900" bIns="121900" rtlCol="0" anchor="t" anchorCtr="0">
            <a:noAutofit/>
          </a:bodyPr>
          <a:lstStyle/>
          <a:p>
            <a:r>
              <a:rPr lang="en-GB" sz="2933" b="1" dirty="0">
                <a:solidFill>
                  <a:srgbClr val="C00000"/>
                </a:solidFill>
              </a:rPr>
              <a:t>LOOKING INTO: ‘Location’ COLUMN</a:t>
            </a:r>
            <a:endParaRPr sz="2933" b="1" dirty="0">
              <a:solidFill>
                <a:srgbClr val="C00000"/>
              </a:solidFill>
            </a:endParaRPr>
          </a:p>
        </p:txBody>
      </p:sp>
      <p:sp>
        <p:nvSpPr>
          <p:cNvPr id="104" name="Google Shape;104;g1914b3d5383_0_46"/>
          <p:cNvSpPr txBox="1">
            <a:spLocks noGrp="1"/>
          </p:cNvSpPr>
          <p:nvPr>
            <p:ph type="body" idx="1"/>
          </p:nvPr>
        </p:nvSpPr>
        <p:spPr>
          <a:xfrm>
            <a:off x="365467" y="1214633"/>
            <a:ext cx="5858000" cy="1882000"/>
          </a:xfrm>
          <a:prstGeom prst="rect">
            <a:avLst/>
          </a:prstGeom>
        </p:spPr>
        <p:txBody>
          <a:bodyPr spcFirstLastPara="1" vert="horz" wrap="square" lIns="121900" tIns="121900" rIns="121900" bIns="121900" rtlCol="0" anchor="t" anchorCtr="0">
            <a:noAutofit/>
          </a:bodyPr>
          <a:lstStyle/>
          <a:p>
            <a:pPr indent="-431789" algn="just">
              <a:buClr>
                <a:srgbClr val="292929"/>
              </a:buClr>
              <a:buSzPts val="1500"/>
            </a:pPr>
            <a:r>
              <a:rPr lang="en-GB" sz="2000">
                <a:solidFill>
                  <a:srgbClr val="292929"/>
                </a:solidFill>
              </a:rPr>
              <a:t>There are </a:t>
            </a:r>
            <a:r>
              <a:rPr lang="en-GB" sz="2000" b="1">
                <a:solidFill>
                  <a:srgbClr val="292929"/>
                </a:solidFill>
              </a:rPr>
              <a:t>20.87%</a:t>
            </a:r>
            <a:r>
              <a:rPr lang="en-GB" sz="2000">
                <a:solidFill>
                  <a:srgbClr val="292929"/>
                </a:solidFill>
              </a:rPr>
              <a:t> (8567) of missing values or null values of various places in location column.</a:t>
            </a:r>
            <a:endParaRPr sz="2000">
              <a:solidFill>
                <a:srgbClr val="292929"/>
              </a:solidFill>
            </a:endParaRPr>
          </a:p>
          <a:p>
            <a:pPr indent="-431789" algn="just">
              <a:buClr>
                <a:srgbClr val="292929"/>
              </a:buClr>
              <a:buSzPts val="1500"/>
            </a:pPr>
            <a:r>
              <a:rPr lang="en-GB" sz="2000">
                <a:solidFill>
                  <a:srgbClr val="292929"/>
                </a:solidFill>
              </a:rPr>
              <a:t>Most of the tweets has been tweeted from </a:t>
            </a:r>
            <a:r>
              <a:rPr lang="en-GB" sz="2000" b="1">
                <a:solidFill>
                  <a:srgbClr val="292929"/>
                </a:solidFill>
              </a:rPr>
              <a:t>London</a:t>
            </a:r>
            <a:r>
              <a:rPr lang="en-GB" sz="2000">
                <a:solidFill>
                  <a:srgbClr val="292929"/>
                </a:solidFill>
              </a:rPr>
              <a:t> (11.7% among top 15 locations).</a:t>
            </a:r>
            <a:endParaRPr sz="2000">
              <a:solidFill>
                <a:srgbClr val="292929"/>
              </a:solidFill>
            </a:endParaRPr>
          </a:p>
        </p:txBody>
      </p:sp>
      <p:pic>
        <p:nvPicPr>
          <p:cNvPr id="105" name="Google Shape;105;g1914b3d5383_0_46"/>
          <p:cNvPicPr preferRelativeResize="0"/>
          <p:nvPr/>
        </p:nvPicPr>
        <p:blipFill rotWithShape="1">
          <a:blip r:embed="rId3">
            <a:alphaModFix/>
          </a:blip>
          <a:srcRect l="3499" r="1153" b="1127"/>
          <a:stretch/>
        </p:blipFill>
        <p:spPr>
          <a:xfrm>
            <a:off x="6720300" y="3867101"/>
            <a:ext cx="5270800" cy="2758433"/>
          </a:xfrm>
          <a:prstGeom prst="rect">
            <a:avLst/>
          </a:prstGeom>
          <a:noFill/>
          <a:ln>
            <a:noFill/>
          </a:ln>
        </p:spPr>
      </p:pic>
      <p:pic>
        <p:nvPicPr>
          <p:cNvPr id="106" name="Google Shape;106;g1914b3d5383_0_46"/>
          <p:cNvPicPr preferRelativeResize="0"/>
          <p:nvPr/>
        </p:nvPicPr>
        <p:blipFill rotWithShape="1">
          <a:blip r:embed="rId4">
            <a:alphaModFix/>
          </a:blip>
          <a:srcRect l="2037" t="2799"/>
          <a:stretch/>
        </p:blipFill>
        <p:spPr>
          <a:xfrm>
            <a:off x="6630700" y="945100"/>
            <a:ext cx="5360400" cy="2625800"/>
          </a:xfrm>
          <a:prstGeom prst="rect">
            <a:avLst/>
          </a:prstGeom>
          <a:noFill/>
          <a:ln>
            <a:noFill/>
          </a:ln>
        </p:spPr>
      </p:pic>
      <p:pic>
        <p:nvPicPr>
          <p:cNvPr id="107" name="Google Shape;107;g1914b3d5383_0_46"/>
          <p:cNvPicPr preferRelativeResize="0"/>
          <p:nvPr/>
        </p:nvPicPr>
        <p:blipFill rotWithShape="1">
          <a:blip r:embed="rId5">
            <a:alphaModFix/>
          </a:blip>
          <a:srcRect t="6112"/>
          <a:stretch/>
        </p:blipFill>
        <p:spPr>
          <a:xfrm>
            <a:off x="514367" y="3629034"/>
            <a:ext cx="5857867" cy="3086100"/>
          </a:xfrm>
          <a:prstGeom prst="rect">
            <a:avLst/>
          </a:prstGeom>
          <a:noFill/>
          <a:ln>
            <a:noFill/>
          </a:ln>
        </p:spPr>
      </p:pic>
      <p:pic>
        <p:nvPicPr>
          <p:cNvPr id="2" name="Picture 1">
            <a:extLst>
              <a:ext uri="{FF2B5EF4-FFF2-40B4-BE49-F238E27FC236}">
                <a16:creationId xmlns:a16="http://schemas.microsoft.com/office/drawing/2014/main" id="{0AE9466A-5471-E49E-90BD-BB3DA54B6E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69592" y="462495"/>
            <a:ext cx="488433" cy="44558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1914b3d5383_0_56"/>
          <p:cNvSpPr txBox="1">
            <a:spLocks noGrp="1"/>
          </p:cNvSpPr>
          <p:nvPr>
            <p:ph type="title"/>
          </p:nvPr>
        </p:nvSpPr>
        <p:spPr>
          <a:xfrm>
            <a:off x="229867" y="279067"/>
            <a:ext cx="7071200" cy="763600"/>
          </a:xfrm>
          <a:prstGeom prst="rect">
            <a:avLst/>
          </a:prstGeom>
        </p:spPr>
        <p:txBody>
          <a:bodyPr spcFirstLastPara="1" vert="horz" wrap="square" lIns="121900" tIns="121900" rIns="121900" bIns="121900" rtlCol="0" anchor="t" anchorCtr="0">
            <a:noAutofit/>
          </a:bodyPr>
          <a:lstStyle/>
          <a:p>
            <a:r>
              <a:rPr lang="en-GB" sz="2933" b="1" dirty="0">
                <a:solidFill>
                  <a:srgbClr val="C00000"/>
                </a:solidFill>
              </a:rPr>
              <a:t>LOOKING INTO: ‘</a:t>
            </a:r>
            <a:r>
              <a:rPr lang="en-GB" sz="2933" b="1" dirty="0" err="1">
                <a:solidFill>
                  <a:srgbClr val="C00000"/>
                </a:solidFill>
              </a:rPr>
              <a:t>TweetAt</a:t>
            </a:r>
            <a:r>
              <a:rPr lang="en-GB" sz="2933" b="1" dirty="0">
                <a:solidFill>
                  <a:srgbClr val="C00000"/>
                </a:solidFill>
              </a:rPr>
              <a:t>’ COLUMN </a:t>
            </a:r>
            <a:endParaRPr sz="2933" b="1" dirty="0">
              <a:solidFill>
                <a:srgbClr val="C00000"/>
              </a:solidFill>
            </a:endParaRPr>
          </a:p>
          <a:p>
            <a:endParaRPr dirty="0"/>
          </a:p>
        </p:txBody>
      </p:sp>
      <p:sp>
        <p:nvSpPr>
          <p:cNvPr id="113" name="Google Shape;113;g1914b3d5383_0_56"/>
          <p:cNvSpPr txBox="1">
            <a:spLocks noGrp="1"/>
          </p:cNvSpPr>
          <p:nvPr>
            <p:ph type="body" idx="1"/>
          </p:nvPr>
        </p:nvSpPr>
        <p:spPr>
          <a:xfrm>
            <a:off x="229867" y="1298400"/>
            <a:ext cx="4846400" cy="4878400"/>
          </a:xfrm>
          <a:prstGeom prst="rect">
            <a:avLst/>
          </a:prstGeom>
        </p:spPr>
        <p:txBody>
          <a:bodyPr spcFirstLastPara="1" vert="horz" wrap="square" lIns="121900" tIns="121900" rIns="121900" bIns="121900" rtlCol="0" anchor="t" anchorCtr="0">
            <a:noAutofit/>
          </a:bodyPr>
          <a:lstStyle/>
          <a:p>
            <a:pPr marL="479988" indent="-520687" algn="just">
              <a:buClr>
                <a:srgbClr val="292929"/>
              </a:buClr>
            </a:pPr>
            <a:r>
              <a:rPr lang="en-GB">
                <a:solidFill>
                  <a:srgbClr val="292929"/>
                </a:solidFill>
              </a:rPr>
              <a:t>Here we have created countplot for the looking into the different tweeting dates given in the dataset. </a:t>
            </a:r>
            <a:endParaRPr>
              <a:solidFill>
                <a:srgbClr val="292929"/>
              </a:solidFill>
            </a:endParaRPr>
          </a:p>
          <a:p>
            <a:pPr marL="479988" indent="-520687" algn="just">
              <a:buClr>
                <a:srgbClr val="292929"/>
              </a:buClr>
            </a:pPr>
            <a:r>
              <a:rPr lang="en-GB">
                <a:solidFill>
                  <a:srgbClr val="292929"/>
                </a:solidFill>
              </a:rPr>
              <a:t>The tweeting date ranges from </a:t>
            </a:r>
            <a:r>
              <a:rPr lang="en-GB" b="1">
                <a:solidFill>
                  <a:srgbClr val="292929"/>
                </a:solidFill>
              </a:rPr>
              <a:t>16-03-2020</a:t>
            </a:r>
            <a:r>
              <a:rPr lang="en-GB">
                <a:solidFill>
                  <a:srgbClr val="292929"/>
                </a:solidFill>
              </a:rPr>
              <a:t> to </a:t>
            </a:r>
            <a:r>
              <a:rPr lang="en-GB" b="1">
                <a:solidFill>
                  <a:srgbClr val="292929"/>
                </a:solidFill>
              </a:rPr>
              <a:t>14-04-2020</a:t>
            </a:r>
            <a:r>
              <a:rPr lang="en-GB">
                <a:solidFill>
                  <a:srgbClr val="292929"/>
                </a:solidFill>
              </a:rPr>
              <a:t>, which clearly corresponds to one month (30 days). </a:t>
            </a:r>
            <a:endParaRPr>
              <a:solidFill>
                <a:srgbClr val="292929"/>
              </a:solidFill>
            </a:endParaRPr>
          </a:p>
          <a:p>
            <a:pPr marL="479988" indent="-520687" algn="just">
              <a:buClr>
                <a:srgbClr val="292929"/>
              </a:buClr>
            </a:pPr>
            <a:r>
              <a:rPr lang="en-GB" b="1">
                <a:solidFill>
                  <a:srgbClr val="292929"/>
                </a:solidFill>
              </a:rPr>
              <a:t>20-03-2020</a:t>
            </a:r>
            <a:r>
              <a:rPr lang="en-GB">
                <a:solidFill>
                  <a:srgbClr val="292929"/>
                </a:solidFill>
              </a:rPr>
              <a:t> shows the maximum tweeting date. </a:t>
            </a:r>
            <a:endParaRPr>
              <a:solidFill>
                <a:srgbClr val="292929"/>
              </a:solidFill>
            </a:endParaRPr>
          </a:p>
        </p:txBody>
      </p:sp>
      <p:pic>
        <p:nvPicPr>
          <p:cNvPr id="114" name="Google Shape;114;g1914b3d5383_0_56"/>
          <p:cNvPicPr preferRelativeResize="0"/>
          <p:nvPr/>
        </p:nvPicPr>
        <p:blipFill rotWithShape="1">
          <a:blip r:embed="rId3">
            <a:alphaModFix/>
          </a:blip>
          <a:srcRect l="3512" t="3166"/>
          <a:stretch/>
        </p:blipFill>
        <p:spPr>
          <a:xfrm>
            <a:off x="5262172" y="1392500"/>
            <a:ext cx="6650429" cy="4555200"/>
          </a:xfrm>
          <a:prstGeom prst="rect">
            <a:avLst/>
          </a:prstGeom>
          <a:noFill/>
          <a:ln>
            <a:noFill/>
          </a:ln>
        </p:spPr>
      </p:pic>
      <p:pic>
        <p:nvPicPr>
          <p:cNvPr id="2" name="Picture 1">
            <a:extLst>
              <a:ext uri="{FF2B5EF4-FFF2-40B4-BE49-F238E27FC236}">
                <a16:creationId xmlns:a16="http://schemas.microsoft.com/office/drawing/2014/main" id="{D994BA37-CD88-018D-E10B-59BCA282CE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9592" y="462495"/>
            <a:ext cx="488433" cy="445587"/>
          </a:xfrm>
          <a:prstGeom prst="rect">
            <a:avLst/>
          </a:prstGeom>
        </p:spPr>
      </p:pic>
    </p:spTree>
  </p:cSld>
  <p:clrMapOvr>
    <a:masterClrMapping/>
  </p:clrMapOvr>
</p:sld>
</file>

<file path=ppt/theme/theme1.xml><?xml version="1.0" encoding="utf-8"?>
<a:theme xmlns:a="http://schemas.openxmlformats.org/drawingml/2006/main" name="Office The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TotalTime>
  <Words>1608</Words>
  <Application>Microsoft Office PowerPoint</Application>
  <PresentationFormat>Widescreen</PresentationFormat>
  <Paragraphs>138</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Courier New</vt:lpstr>
      <vt:lpstr>Montserrat</vt:lpstr>
      <vt:lpstr>Office Theme</vt:lpstr>
      <vt:lpstr> Capstone Project-3      Sentiment Analysis : Predicting sentiment of COVID-19 tweets    By – Sachin Yallapurkar </vt:lpstr>
      <vt:lpstr> Problem Statement Introduction &amp; Data Summary Exploratory Data Analysis Text Preprocessing Feature Engineering Vectorization Model Training Evaluation Challenges Conclusion</vt:lpstr>
      <vt:lpstr>Problem Statement</vt:lpstr>
      <vt:lpstr>Introduction</vt:lpstr>
      <vt:lpstr>Data Summary</vt:lpstr>
      <vt:lpstr>EXPLORATORY DATA ANALYSIS</vt:lpstr>
      <vt:lpstr>LOOKING FOR MISSING VALUES &amp; UNIQUE VALUES </vt:lpstr>
      <vt:lpstr>LOOKING INTO: ‘Location’ COLUMN</vt:lpstr>
      <vt:lpstr>LOOKING INTO: ‘TweetAt’ COLUMN  </vt:lpstr>
      <vt:lpstr>LOOKING INTO: ‘Original Tweet’ COLUMN </vt:lpstr>
      <vt:lpstr>LOOKING INTO: ‘Sentiment’ COLUMN</vt:lpstr>
      <vt:lpstr>IMPACT OF HASHTAGS ‘#’ ON TWEETS SENTIMENT  </vt:lpstr>
      <vt:lpstr>LOOKING INTO: ‘OriginalTweet’ COLUMN </vt:lpstr>
      <vt:lpstr>TEXT PREPROCESSING </vt:lpstr>
      <vt:lpstr>Removing Tweets Handle (@user), url, http  </vt:lpstr>
      <vt:lpstr>Removing Tweets Stopwords</vt:lpstr>
      <vt:lpstr>TOKENIZATION</vt:lpstr>
      <vt:lpstr>STEMMING </vt:lpstr>
      <vt:lpstr>FEATURE ENGINEERING </vt:lpstr>
      <vt:lpstr>Encoding The Sentiment</vt:lpstr>
      <vt:lpstr>VECTORIZATION</vt:lpstr>
      <vt:lpstr>MODEL TRAINING </vt:lpstr>
      <vt:lpstr>Why Logistic Regression ?  </vt:lpstr>
      <vt:lpstr>Why Random Forest Classifier?  </vt:lpstr>
      <vt:lpstr>Why Stochastic Gradient Descent?  </vt:lpstr>
      <vt:lpstr>MODEL EVALUATION </vt:lpstr>
      <vt:lpstr>Model Test Accuracy</vt:lpstr>
      <vt:lpstr>Confusion Matrix of all the models in order…</vt:lpstr>
      <vt:lpstr>CHALLENGES</vt:lpstr>
      <vt:lpstr>CONCLUIOSN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Project-3  Sentiment Analysis : Predicting sentiment of COVID-19 tweets    By – Sachin Yallapurkar </dc:title>
  <dc:creator>Sachin Yallapurkar</dc:creator>
  <cp:lastModifiedBy>Sachin Yallapurkar</cp:lastModifiedBy>
  <cp:revision>3</cp:revision>
  <dcterms:created xsi:type="dcterms:W3CDTF">2023-04-13T12:08:04Z</dcterms:created>
  <dcterms:modified xsi:type="dcterms:W3CDTF">2023-04-13T12:27:09Z</dcterms:modified>
</cp:coreProperties>
</file>