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46"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48"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55"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59"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67"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75"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76"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77"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78"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79"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80"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150000"/>
            <a:ext cx="9719280" cy="1259280"/>
          </a:xfrm>
          <a:prstGeom prst="rect">
            <a:avLst/>
          </a:prstGeom>
          <a:solidFill>
            <a:srgbClr val="e74c3c"/>
          </a:solidFill>
          <a:ln>
            <a:noFill/>
          </a:ln>
        </p:spPr>
        <p:style>
          <a:lnRef idx="0"/>
          <a:fillRef idx="0"/>
          <a:effectRef idx="0"/>
          <a:fontRef idx="minor"/>
        </p:style>
      </p:sp>
      <p:sp>
        <p:nvSpPr>
          <p:cNvPr id="1" name="PlaceHolder 2"/>
          <p:cNvSpPr>
            <a:spLocks noGrp="1"/>
          </p:cNvSpPr>
          <p:nvPr>
            <p:ph type="title"/>
          </p:nvPr>
        </p:nvSpPr>
        <p:spPr>
          <a:xfrm>
            <a:off x="360000" y="360000"/>
            <a:ext cx="9359280" cy="8992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2" name="PlaceHolder 3"/>
          <p:cNvSpPr>
            <a:spLocks noGrp="1"/>
          </p:cNvSpPr>
          <p:nvPr>
            <p:ph type="body"/>
          </p:nvPr>
        </p:nvSpPr>
        <p:spPr>
          <a:xfrm>
            <a:off x="360000" y="1980000"/>
            <a:ext cx="9179280" cy="4679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80000"/>
            <a:ext cx="9719280" cy="1259280"/>
          </a:xfrm>
          <a:prstGeom prst="rect">
            <a:avLst/>
          </a:prstGeom>
          <a:solidFill>
            <a:srgbClr val="e74c3c"/>
          </a:solidFill>
          <a:ln w="72000">
            <a:noFill/>
          </a:ln>
        </p:spPr>
        <p:style>
          <a:lnRef idx="0"/>
          <a:fillRef idx="0"/>
          <a:effectRef idx="0"/>
          <a:fontRef idx="minor"/>
        </p:style>
      </p:sp>
      <p:sp>
        <p:nvSpPr>
          <p:cNvPr id="40" name="CustomShape 2"/>
          <p:cNvSpPr/>
          <p:nvPr/>
        </p:nvSpPr>
        <p:spPr>
          <a:xfrm>
            <a:off x="7560000" y="6840000"/>
            <a:ext cx="2519280" cy="539280"/>
          </a:xfrm>
          <a:prstGeom prst="rect">
            <a:avLst/>
          </a:prstGeom>
          <a:solidFill>
            <a:srgbClr val="e74c3c"/>
          </a:solidFill>
          <a:ln w="72000">
            <a:noFill/>
          </a:ln>
        </p:spPr>
        <p:style>
          <a:lnRef idx="0"/>
          <a:fillRef idx="0"/>
          <a:effectRef idx="0"/>
          <a:fontRef idx="minor"/>
        </p:style>
      </p:sp>
      <p:sp>
        <p:nvSpPr>
          <p:cNvPr id="41" name="CustomShape 3"/>
          <p:cNvSpPr/>
          <p:nvPr/>
        </p:nvSpPr>
        <p:spPr>
          <a:xfrm>
            <a:off x="900000" y="6840000"/>
            <a:ext cx="6479280" cy="539280"/>
          </a:xfrm>
          <a:prstGeom prst="rect">
            <a:avLst/>
          </a:prstGeom>
          <a:solidFill>
            <a:srgbClr val="bdc3c7"/>
          </a:solidFill>
          <a:ln w="72000">
            <a:noFill/>
          </a:ln>
        </p:spPr>
        <p:style>
          <a:lnRef idx="0"/>
          <a:fillRef idx="0"/>
          <a:effectRef idx="0"/>
          <a:fontRef idx="minor"/>
        </p:style>
      </p:sp>
      <p:sp>
        <p:nvSpPr>
          <p:cNvPr id="42" name="CustomShape 4"/>
          <p:cNvSpPr/>
          <p:nvPr/>
        </p:nvSpPr>
        <p:spPr>
          <a:xfrm>
            <a:off x="180000" y="6840000"/>
            <a:ext cx="539280" cy="539280"/>
          </a:xfrm>
          <a:prstGeom prst="rect">
            <a:avLst/>
          </a:prstGeom>
          <a:noFill/>
          <a:ln w="72000">
            <a:noFill/>
          </a:ln>
        </p:spPr>
        <p:style>
          <a:lnRef idx="0"/>
          <a:fillRef idx="0"/>
          <a:effectRef idx="0"/>
          <a:fontRef idx="minor"/>
        </p:style>
      </p:sp>
      <p:sp>
        <p:nvSpPr>
          <p:cNvPr id="43" name="PlaceHolder 5"/>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4"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https://geo.nyu.edu/catalog/nyu_2451_34572" TargetMode="External"/><Relationship Id="rId2" Type="http://schemas.openxmlformats.org/officeDocument/2006/relationships/hyperlink" Target="https://data.cityofnewyork.us/dataset/DOHMH-Farmers-Markets-and-Food-Boxes/8vwk-6iz2" TargetMode="External"/><Relationship Id="rId3" Type="http://schemas.openxmlformats.org/officeDocument/2006/relationships/hyperlink" Target="https://en.wikipedia.org/wiki/Economy_of_New_York_City" TargetMode="External"/><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en.wikipedia.org/wiki/List_of_Michelin_starred_restaurants_in_New_York_City"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360000" y="3330000"/>
            <a:ext cx="9359280" cy="899280"/>
          </a:xfrm>
          <a:prstGeom prst="rect">
            <a:avLst/>
          </a:prstGeom>
          <a:noFill/>
          <a:ln>
            <a:noFill/>
          </a:ln>
        </p:spPr>
        <p:style>
          <a:lnRef idx="0"/>
          <a:fillRef idx="0"/>
          <a:effectRef idx="0"/>
          <a:fontRef idx="minor"/>
        </p:style>
        <p:txBody>
          <a:bodyPr lIns="0" rIns="0" tIns="0" bIns="0" anchor="b"/>
          <a:p>
            <a:pPr>
              <a:lnSpc>
                <a:spcPct val="100000"/>
              </a:lnSpc>
            </a:pPr>
            <a:r>
              <a:rPr b="1" lang="en-IN" sz="3200" spc="-1" strike="noStrike">
                <a:solidFill>
                  <a:srgbClr val="ffffff"/>
                </a:solidFill>
                <a:latin typeface="Source Sans Pro Black"/>
                <a:ea typeface="DejaVu Sans"/>
              </a:rPr>
              <a:t>The Battle of Neighbourhood- Week 1</a:t>
            </a:r>
            <a:r>
              <a:rPr b="1" lang="en-IN" sz="3200" spc="-1" strike="noStrike">
                <a:solidFill>
                  <a:srgbClr val="ffffff"/>
                </a:solidFill>
                <a:latin typeface="Source Sans Pro Black"/>
                <a:ea typeface="DejaVu Sans"/>
              </a:rPr>
              <a:t>	</a:t>
            </a:r>
            <a:endParaRPr b="0" lang="en-IN" sz="3200" spc="-1" strike="noStrike">
              <a:latin typeface="Arial"/>
            </a:endParaRPr>
          </a:p>
        </p:txBody>
      </p:sp>
      <p:sp>
        <p:nvSpPr>
          <p:cNvPr id="82" name="CustomShape 2"/>
          <p:cNvSpPr/>
          <p:nvPr/>
        </p:nvSpPr>
        <p:spPr>
          <a:xfrm>
            <a:off x="540000" y="4680000"/>
            <a:ext cx="9179280" cy="2519280"/>
          </a:xfrm>
          <a:prstGeom prst="rect">
            <a:avLst/>
          </a:prstGeom>
          <a:noFill/>
          <a:ln>
            <a:noFill/>
          </a:ln>
        </p:spPr>
        <p:style>
          <a:lnRef idx="0"/>
          <a:fillRef idx="0"/>
          <a:effectRef idx="0"/>
          <a:fontRef idx="minor"/>
        </p:style>
        <p:txBody>
          <a:bodyPr lIns="0" rIns="0" tIns="0" bIns="0"/>
          <a:p>
            <a:pPr>
              <a:lnSpc>
                <a:spcPct val="100000"/>
              </a:lnSpc>
            </a:pPr>
            <a:r>
              <a:rPr b="0" lang="en-IN" sz="2200" spc="-1" strike="noStrike">
                <a:solidFill>
                  <a:srgbClr val="1c1c1c"/>
                </a:solidFill>
                <a:latin typeface="Source Sans Pro Light"/>
                <a:ea typeface="DejaVu Sans"/>
              </a:rPr>
              <a:t>Sachin Gopinath</a:t>
            </a:r>
            <a:endParaRPr b="0" lang="en-IN" sz="2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p>
            <a:pPr>
              <a:lnSpc>
                <a:spcPct val="100000"/>
              </a:lnSpc>
            </a:pPr>
            <a:r>
              <a:rPr b="1" lang="en-IN" sz="3200" spc="-1" strike="noStrike">
                <a:solidFill>
                  <a:srgbClr val="ffffff"/>
                </a:solidFill>
                <a:latin typeface="Source Sans Pro Black"/>
                <a:ea typeface="DejaVu Sans"/>
              </a:rPr>
              <a:t>Data</a:t>
            </a:r>
            <a:endParaRPr b="0" lang="en-IN" sz="3200" spc="-1" strike="noStrike">
              <a:latin typeface="Arial"/>
            </a:endParaRPr>
          </a:p>
        </p:txBody>
      </p:sp>
      <p:sp>
        <p:nvSpPr>
          <p:cNvPr id="84" name="CustomShape 2"/>
          <p:cNvSpPr/>
          <p:nvPr/>
        </p:nvSpPr>
        <p:spPr>
          <a:xfrm>
            <a:off x="360000" y="1980000"/>
            <a:ext cx="9179280" cy="4679280"/>
          </a:xfrm>
          <a:prstGeom prst="rect">
            <a:avLst/>
          </a:prstGeom>
          <a:noFill/>
          <a:ln>
            <a:noFill/>
          </a:ln>
        </p:spPr>
        <p:style>
          <a:lnRef idx="0"/>
          <a:fillRef idx="0"/>
          <a:effectRef idx="0"/>
          <a:fontRef idx="minor"/>
        </p:style>
      </p:sp>
      <p:sp>
        <p:nvSpPr>
          <p:cNvPr id="85" name="CustomShape 3"/>
          <p:cNvSpPr/>
          <p:nvPr/>
        </p:nvSpPr>
        <p:spPr>
          <a:xfrm>
            <a:off x="35748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IN" sz="2600" spc="-1" strike="noStrike" u="sng">
                <a:solidFill>
                  <a:srgbClr val="1c1c1c"/>
                </a:solidFill>
                <a:uFillTx/>
                <a:latin typeface="Source Sans Pro Semibold"/>
                <a:ea typeface="DejaVu Sans"/>
              </a:rPr>
              <a:t>Dataset 1:</a:t>
            </a:r>
            <a:endParaRPr b="0" lang="en-IN" sz="2600" spc="-1" strike="noStrike">
              <a:latin typeface="Arial"/>
            </a:endParaRPr>
          </a:p>
          <a:p>
            <a:pPr>
              <a:lnSpc>
                <a:spcPct val="100000"/>
              </a:lnSpc>
              <a:spcAft>
                <a:spcPts val="1142"/>
              </a:spcAft>
            </a:pPr>
            <a:r>
              <a:rPr b="1" lang="en-IN" sz="2600" spc="-1" strike="noStrike">
                <a:solidFill>
                  <a:srgbClr val="1c1c1c"/>
                </a:solidFill>
                <a:latin typeface="Source Sans Pro Semibold"/>
                <a:ea typeface="DejaVu Sans"/>
              </a:rPr>
              <a:t>The dataset which contains a total of 5 boroughs and 306 neighbourhoods in New York City. </a:t>
            </a:r>
            <a:endParaRPr b="0" lang="en-IN" sz="2600" spc="-1" strike="noStrike">
              <a:latin typeface="Arial"/>
            </a:endParaRPr>
          </a:p>
          <a:p>
            <a:pPr>
              <a:lnSpc>
                <a:spcPct val="100000"/>
              </a:lnSpc>
              <a:spcAft>
                <a:spcPts val="1142"/>
              </a:spcAft>
            </a:pPr>
            <a:r>
              <a:rPr b="1" lang="en-IN" sz="2600" spc="-1" strike="noStrike">
                <a:solidFill>
                  <a:srgbClr val="1c1c1c"/>
                </a:solidFill>
                <a:latin typeface="Source Sans Pro Semibold"/>
                <a:ea typeface="DejaVu Sans"/>
              </a:rPr>
              <a:t>The dataset also contains the latitude and longitude cordinates of each neighbourhood. </a:t>
            </a: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r>
              <a:rPr b="1" lang="en-IN" sz="2600" spc="-1" strike="noStrike">
                <a:solidFill>
                  <a:srgbClr val="1c1c1c"/>
                </a:solidFill>
                <a:latin typeface="Source Sans Pro Semibold"/>
                <a:ea typeface="DejaVu Sans"/>
              </a:rPr>
              <a:t>Link to Dataset : </a:t>
            </a:r>
            <a:r>
              <a:rPr b="1" lang="en-IN" sz="2600" spc="-1" strike="noStrike" u="sng">
                <a:solidFill>
                  <a:srgbClr val="0000ff"/>
                </a:solidFill>
                <a:uFillTx/>
                <a:latin typeface="Source Sans Pro Semibold"/>
                <a:ea typeface="DejaVu Sans"/>
                <a:hlinkClick r:id="rId1"/>
              </a:rPr>
              <a:t>https://geo.nyu.edu/catalog/nyu_2451_34572</a:t>
            </a: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r>
              <a:rPr b="1" lang="en-IN" sz="2600" spc="-1" strike="noStrike" u="sng">
                <a:solidFill>
                  <a:srgbClr val="1c1c1c"/>
                </a:solidFill>
                <a:uFillTx/>
                <a:latin typeface="Source Sans Pro Semibold"/>
                <a:ea typeface="DejaVu Sans"/>
              </a:rPr>
              <a:t>Dataset 2:</a:t>
            </a: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r>
              <a:rPr b="1" lang="en-IN" sz="2600" spc="-1" strike="noStrike">
                <a:solidFill>
                  <a:srgbClr val="1c1c1c"/>
                </a:solidFill>
                <a:latin typeface="Source Sans Pro Semibold"/>
                <a:ea typeface="DejaVu Sans"/>
              </a:rPr>
              <a:t>The dataset contains the list of Farmer Markets in NYC. The dataset is a part of the website GrowNYC.</a:t>
            </a:r>
            <a:endParaRPr b="0" lang="en-IN" sz="2600" spc="-1" strike="noStrike">
              <a:latin typeface="Arial"/>
            </a:endParaRPr>
          </a:p>
          <a:p>
            <a:pPr>
              <a:lnSpc>
                <a:spcPct val="100000"/>
              </a:lnSpc>
              <a:spcAft>
                <a:spcPts val="1142"/>
              </a:spcAft>
            </a:pPr>
            <a:r>
              <a:rPr b="1" lang="en-IN" sz="2600" spc="-1" strike="noStrike" u="sng">
                <a:solidFill>
                  <a:srgbClr val="0000ff"/>
                </a:solidFill>
                <a:uFillTx/>
                <a:latin typeface="Source Sans Pro Semibold"/>
                <a:ea typeface="DejaVu Sans"/>
                <a:hlinkClick r:id="rId2"/>
              </a:rPr>
              <a:t>https://data.cityofnewyork.us/dataset/DOHMH-Farmers-Markets-and-Food-Boxes/8vwk-6iz2</a:t>
            </a: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r>
              <a:rPr b="1" lang="en-IN" sz="2600" spc="-1" strike="noStrike" u="sng">
                <a:solidFill>
                  <a:srgbClr val="1c1c1c"/>
                </a:solidFill>
                <a:uFillTx/>
                <a:latin typeface="Source Sans Pro Semibold"/>
                <a:ea typeface="DejaVu Sans"/>
              </a:rPr>
              <a:t>Dataset 3:</a:t>
            </a:r>
            <a:endParaRPr b="0" lang="en-IN" sz="2600" spc="-1" strike="noStrike">
              <a:latin typeface="Arial"/>
            </a:endParaRPr>
          </a:p>
          <a:p>
            <a:pPr>
              <a:lnSpc>
                <a:spcPct val="100000"/>
              </a:lnSpc>
              <a:spcAft>
                <a:spcPts val="1142"/>
              </a:spcAft>
            </a:pPr>
            <a:r>
              <a:rPr b="1" lang="en-IN" sz="2600" spc="-1" strike="noStrike">
                <a:solidFill>
                  <a:srgbClr val="1c1c1c"/>
                </a:solidFill>
                <a:latin typeface="Source Sans Pro Semibold"/>
                <a:ea typeface="DejaVu Sans"/>
              </a:rPr>
              <a:t>Economy of New York City</a:t>
            </a:r>
            <a:endParaRPr b="0" lang="en-IN" sz="2600" spc="-1" strike="noStrike">
              <a:latin typeface="Arial"/>
            </a:endParaRPr>
          </a:p>
          <a:p>
            <a:pPr>
              <a:lnSpc>
                <a:spcPct val="100000"/>
              </a:lnSpc>
              <a:spcAft>
                <a:spcPts val="1142"/>
              </a:spcAft>
            </a:pPr>
            <a:r>
              <a:rPr b="1" lang="en-IN" sz="2600" spc="-1" strike="noStrike" u="sng">
                <a:solidFill>
                  <a:srgbClr val="0000ff"/>
                </a:solidFill>
                <a:uFillTx/>
                <a:latin typeface="Source Sans Pro Semibold"/>
                <a:ea typeface="DejaVu Sans"/>
                <a:hlinkClick r:id="rId3"/>
              </a:rPr>
              <a:t>https://en.wikipedia.org/wiki/Economy_of_New_York_City</a:t>
            </a: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endParaRPr b="0" lang="en-IN" sz="26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p>
            <a:pPr>
              <a:lnSpc>
                <a:spcPct val="100000"/>
              </a:lnSpc>
            </a:pPr>
            <a:r>
              <a:rPr b="1" lang="en-IN" sz="3200" spc="-1" strike="noStrike">
                <a:solidFill>
                  <a:srgbClr val="ffffff"/>
                </a:solidFill>
                <a:latin typeface="Source Sans Pro Black"/>
                <a:ea typeface="DejaVu Sans"/>
              </a:rPr>
              <a:t>Data</a:t>
            </a:r>
            <a:endParaRPr b="0" lang="en-IN" sz="3200" spc="-1" strike="noStrike">
              <a:latin typeface="Arial"/>
            </a:endParaRPr>
          </a:p>
        </p:txBody>
      </p:sp>
      <p:sp>
        <p:nvSpPr>
          <p:cNvPr id="87" name="CustomShape 2"/>
          <p:cNvSpPr/>
          <p:nvPr/>
        </p:nvSpPr>
        <p:spPr>
          <a:xfrm>
            <a:off x="360000" y="1980000"/>
            <a:ext cx="9179280" cy="4679280"/>
          </a:xfrm>
          <a:prstGeom prst="rect">
            <a:avLst/>
          </a:prstGeom>
          <a:noFill/>
          <a:ln>
            <a:noFill/>
          </a:ln>
        </p:spPr>
        <p:style>
          <a:lnRef idx="0"/>
          <a:fillRef idx="0"/>
          <a:effectRef idx="0"/>
          <a:fontRef idx="minor"/>
        </p:style>
      </p:sp>
      <p:sp>
        <p:nvSpPr>
          <p:cNvPr id="88" name="CustomShape 3"/>
          <p:cNvSpPr/>
          <p:nvPr/>
        </p:nvSpPr>
        <p:spPr>
          <a:xfrm>
            <a:off x="35748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IN" sz="2600" spc="-1" strike="noStrike" u="sng">
                <a:solidFill>
                  <a:srgbClr val="1c1c1c"/>
                </a:solidFill>
                <a:uFillTx/>
                <a:latin typeface="Source Sans Pro Semibold"/>
                <a:ea typeface="DejaVu Sans"/>
              </a:rPr>
              <a:t>Dataset 4:</a:t>
            </a:r>
            <a:endParaRPr b="0" lang="en-IN" sz="2600" spc="-1" strike="noStrike">
              <a:latin typeface="Arial"/>
            </a:endParaRPr>
          </a:p>
          <a:p>
            <a:pPr>
              <a:lnSpc>
                <a:spcPct val="100000"/>
              </a:lnSpc>
              <a:spcAft>
                <a:spcPts val="1142"/>
              </a:spcAft>
            </a:pPr>
            <a:r>
              <a:rPr b="1" lang="en-IN" sz="2600" spc="-1" strike="noStrike">
                <a:solidFill>
                  <a:srgbClr val="1c1c1c"/>
                </a:solidFill>
                <a:latin typeface="Source Sans Pro Semibold"/>
                <a:ea typeface="DejaVu Sans"/>
              </a:rPr>
              <a:t>Cusines in New York </a:t>
            </a:r>
            <a:endParaRPr b="0" lang="en-IN" sz="2600" spc="-1" strike="noStrike">
              <a:latin typeface="Arial"/>
            </a:endParaRPr>
          </a:p>
          <a:p>
            <a:pPr>
              <a:lnSpc>
                <a:spcPct val="100000"/>
              </a:lnSpc>
              <a:spcAft>
                <a:spcPts val="1142"/>
              </a:spcAft>
            </a:pPr>
            <a:r>
              <a:rPr b="1" lang="en-IN" sz="2600" spc="-1" strike="noStrike">
                <a:solidFill>
                  <a:srgbClr val="1c1c1c"/>
                </a:solidFill>
                <a:latin typeface="Source Sans Pro Semibold"/>
                <a:ea typeface="DejaVu Sans"/>
              </a:rPr>
              <a:t>https://en.wikipedia.org/wiki/Cuisine_of_New_York_City </a:t>
            </a: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r>
              <a:rPr b="1" lang="en-IN" sz="2600" spc="-1" strike="noStrike" u="sng">
                <a:solidFill>
                  <a:srgbClr val="1c1c1c"/>
                </a:solidFill>
                <a:uFillTx/>
                <a:latin typeface="Source Sans Pro Semibold"/>
                <a:ea typeface="DejaVu Sans"/>
              </a:rPr>
              <a:t>Dataset 5:</a:t>
            </a: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r>
              <a:rPr b="1" lang="en-IN" sz="2600" spc="-1" strike="noStrike">
                <a:solidFill>
                  <a:srgbClr val="1c1c1c"/>
                </a:solidFill>
                <a:latin typeface="Source Sans Pro Semibold"/>
                <a:ea typeface="DejaVu Sans"/>
              </a:rPr>
              <a:t>List of restaurants </a:t>
            </a:r>
            <a:endParaRPr b="0" lang="en-IN" sz="2600" spc="-1" strike="noStrike">
              <a:latin typeface="Arial"/>
            </a:endParaRPr>
          </a:p>
          <a:p>
            <a:pPr>
              <a:lnSpc>
                <a:spcPct val="100000"/>
              </a:lnSpc>
              <a:spcAft>
                <a:spcPts val="1142"/>
              </a:spcAft>
            </a:pPr>
            <a:r>
              <a:rPr b="1" lang="en-IN" sz="2600" spc="-1" strike="noStrike" u="sng">
                <a:solidFill>
                  <a:srgbClr val="0000ff"/>
                </a:solidFill>
                <a:uFillTx/>
                <a:latin typeface="Source Sans Pro Semibold"/>
                <a:ea typeface="DejaVu Sans"/>
                <a:hlinkClick r:id="rId1"/>
              </a:rPr>
              <a:t>https://en.wikipedia.org/wiki/List_of_Michelin_starred_restaurants_in_New_York_City</a:t>
            </a: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r>
              <a:rPr b="1" lang="en-IN" sz="2600" spc="-1" strike="noStrike" u="sng">
                <a:solidFill>
                  <a:srgbClr val="1c1c1c"/>
                </a:solidFill>
                <a:uFillTx/>
                <a:latin typeface="Source Sans Pro Semibold"/>
                <a:ea typeface="DejaVu Sans"/>
              </a:rPr>
              <a:t>Dataset 6</a:t>
            </a:r>
            <a:endParaRPr b="0" lang="en-IN" sz="2600" spc="-1" strike="noStrike">
              <a:latin typeface="Arial"/>
            </a:endParaRPr>
          </a:p>
          <a:p>
            <a:pPr>
              <a:lnSpc>
                <a:spcPct val="100000"/>
              </a:lnSpc>
              <a:spcAft>
                <a:spcPts val="1142"/>
              </a:spcAft>
            </a:pPr>
            <a:r>
              <a:rPr b="1" lang="en-IN" sz="2600" spc="-1" strike="noStrike">
                <a:solidFill>
                  <a:srgbClr val="1c1c1c"/>
                </a:solidFill>
                <a:latin typeface="Source Sans Pro Semibold"/>
                <a:ea typeface="DejaVu Sans"/>
              </a:rPr>
              <a:t>Newyork city geographical coordinates data will be utilized as input for the Foursquare API, that will be leveraged to provision venues information for each neighborhood.We will use the Foursquare API to explore neighborhoods in New York City.</a:t>
            </a: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endParaRPr b="0" lang="en-IN" sz="26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2020-03-27T20:35:13Z</dcterms:created>
  <dc:creator/>
  <dc:description/>
  <dc:language>en-IN</dc:language>
  <cp:lastModifiedBy/>
  <dcterms:modified xsi:type="dcterms:W3CDTF">2020-05-21T22:16:47Z</dcterms:modified>
  <cp:revision>6</cp:revision>
  <dc:subject/>
  <dc:title>Alizarin</dc:title>
</cp:coreProperties>
</file>