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1"/>
  </p:notesMasterIdLst>
  <p:handoutMasterIdLst>
    <p:handoutMasterId r:id="rId12"/>
  </p:handoutMasterIdLst>
  <p:sldIdLst>
    <p:sldId id="256" r:id="rId3"/>
    <p:sldId id="257" r:id="rId4"/>
    <p:sldId id="259" r:id="rId5"/>
    <p:sldId id="261" r:id="rId6"/>
    <p:sldId id="262" r:id="rId7"/>
    <p:sldId id="263" r:id="rId8"/>
    <p:sldId id="264" r:id="rId9"/>
    <p:sldId id="258" r:id="rId1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635"/>
    <a:srgbClr val="9EFF29"/>
    <a:srgbClr val="C80064"/>
    <a:srgbClr val="C33A1F"/>
    <a:srgbClr val="0000CC"/>
    <a:srgbClr val="FF2549"/>
    <a:srgbClr val="007033"/>
    <a:srgbClr val="D6370C"/>
    <a:srgbClr val="1D3A00"/>
    <a:srgbClr val="FF85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10" d="100"/>
          <a:sy n="110" d="100"/>
        </p:scale>
        <p:origin x="1644" y="648"/>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4F28CCD-C9B1-B80F-D73F-7C997764E7A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a:extLst>
              <a:ext uri="{FF2B5EF4-FFF2-40B4-BE49-F238E27FC236}">
                <a16:creationId xmlns:a16="http://schemas.microsoft.com/office/drawing/2014/main" id="{DAE1471D-3A81-DEEC-E5B6-9F66C4D9C4F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493018-2E6E-4B1F-B9A0-4926AE70033D}" type="datetimeFigureOut">
              <a:rPr lang="en-IE" smtClean="0"/>
              <a:t>20/06/2023</a:t>
            </a:fld>
            <a:endParaRPr lang="en-IE"/>
          </a:p>
        </p:txBody>
      </p:sp>
      <p:sp>
        <p:nvSpPr>
          <p:cNvPr id="4" name="Footer Placeholder 3">
            <a:extLst>
              <a:ext uri="{FF2B5EF4-FFF2-40B4-BE49-F238E27FC236}">
                <a16:creationId xmlns:a16="http://schemas.microsoft.com/office/drawing/2014/main" id="{E9966760-4C3A-F71E-64BA-F942F011F81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5" name="Slide Number Placeholder 4">
            <a:extLst>
              <a:ext uri="{FF2B5EF4-FFF2-40B4-BE49-F238E27FC236}">
                <a16:creationId xmlns:a16="http://schemas.microsoft.com/office/drawing/2014/main" id="{313B9E65-97BC-684E-9540-47FF1A27F77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7F870AD-7617-4E31-8054-1CEBEABA66FB}" type="slidenum">
              <a:rPr lang="en-IE" smtClean="0"/>
              <a:t>‹#›</a:t>
            </a:fld>
            <a:endParaRPr lang="en-IE"/>
          </a:p>
        </p:txBody>
      </p:sp>
    </p:spTree>
    <p:extLst>
      <p:ext uri="{BB962C8B-B14F-4D97-AF65-F5344CB8AC3E}">
        <p14:creationId xmlns:p14="http://schemas.microsoft.com/office/powerpoint/2010/main" val="34969945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6/20/2023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AF533E96-F078-4B3D-A8F4-F1AF21EBC357}" type="slidenum">
              <a:rPr lang="en-US" smtClean="0"/>
              <a:t>1</a:t>
            </a:fld>
            <a:endParaRPr lang="en-US"/>
          </a:p>
        </p:txBody>
      </p:sp>
    </p:spTree>
    <p:extLst>
      <p:ext uri="{BB962C8B-B14F-4D97-AF65-F5344CB8AC3E}">
        <p14:creationId xmlns:p14="http://schemas.microsoft.com/office/powerpoint/2010/main" val="381669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AF533E96-F078-4B3D-A8F4-F1AF21EBC357}" type="slidenum">
              <a:rPr lang="en-US" smtClean="0"/>
              <a:t>2</a:t>
            </a:fld>
            <a:endParaRPr lang="en-US"/>
          </a:p>
        </p:txBody>
      </p:sp>
    </p:spTree>
    <p:extLst>
      <p:ext uri="{BB962C8B-B14F-4D97-AF65-F5344CB8AC3E}">
        <p14:creationId xmlns:p14="http://schemas.microsoft.com/office/powerpoint/2010/main" val="20130566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AF533E96-F078-4B3D-A8F4-F1AF21EBC357}" type="slidenum">
              <a:rPr lang="en-US" smtClean="0"/>
              <a:t>3</a:t>
            </a:fld>
            <a:endParaRPr lang="en-US"/>
          </a:p>
        </p:txBody>
      </p:sp>
    </p:spTree>
    <p:extLst>
      <p:ext uri="{BB962C8B-B14F-4D97-AF65-F5344CB8AC3E}">
        <p14:creationId xmlns:p14="http://schemas.microsoft.com/office/powerpoint/2010/main" val="983083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AF533E96-F078-4B3D-A8F4-F1AF21EBC357}" type="slidenum">
              <a:rPr lang="en-US" smtClean="0"/>
              <a:t>4</a:t>
            </a:fld>
            <a:endParaRPr lang="en-US"/>
          </a:p>
        </p:txBody>
      </p:sp>
    </p:spTree>
    <p:extLst>
      <p:ext uri="{BB962C8B-B14F-4D97-AF65-F5344CB8AC3E}">
        <p14:creationId xmlns:p14="http://schemas.microsoft.com/office/powerpoint/2010/main" val="8891391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AF533E96-F078-4B3D-A8F4-F1AF21EBC357}" type="slidenum">
              <a:rPr lang="en-US" smtClean="0"/>
              <a:t>5</a:t>
            </a:fld>
            <a:endParaRPr lang="en-US"/>
          </a:p>
        </p:txBody>
      </p:sp>
    </p:spTree>
    <p:extLst>
      <p:ext uri="{BB962C8B-B14F-4D97-AF65-F5344CB8AC3E}">
        <p14:creationId xmlns:p14="http://schemas.microsoft.com/office/powerpoint/2010/main" val="39718370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AF533E96-F078-4B3D-A8F4-F1AF21EBC357}" type="slidenum">
              <a:rPr lang="en-US" smtClean="0"/>
              <a:t>6</a:t>
            </a:fld>
            <a:endParaRPr lang="en-US"/>
          </a:p>
        </p:txBody>
      </p:sp>
    </p:spTree>
    <p:extLst>
      <p:ext uri="{BB962C8B-B14F-4D97-AF65-F5344CB8AC3E}">
        <p14:creationId xmlns:p14="http://schemas.microsoft.com/office/powerpoint/2010/main" val="39076400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AF533E96-F078-4B3D-A8F4-F1AF21EBC357}" type="slidenum">
              <a:rPr lang="en-US" smtClean="0"/>
              <a:t>7</a:t>
            </a:fld>
            <a:endParaRPr lang="en-US"/>
          </a:p>
        </p:txBody>
      </p:sp>
    </p:spTree>
    <p:extLst>
      <p:ext uri="{BB962C8B-B14F-4D97-AF65-F5344CB8AC3E}">
        <p14:creationId xmlns:p14="http://schemas.microsoft.com/office/powerpoint/2010/main" val="12158703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AF533E96-F078-4B3D-A8F4-F1AF21EBC357}" type="slidenum">
              <a:rPr lang="en-US" smtClean="0"/>
              <a:t>8</a:t>
            </a:fld>
            <a:endParaRPr lang="en-US"/>
          </a:p>
        </p:txBody>
      </p:sp>
    </p:spTree>
    <p:extLst>
      <p:ext uri="{BB962C8B-B14F-4D97-AF65-F5344CB8AC3E}">
        <p14:creationId xmlns:p14="http://schemas.microsoft.com/office/powerpoint/2010/main" val="5431471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7703" y="1784556"/>
            <a:ext cx="8229600" cy="1688688"/>
          </a:xfrm>
          <a:noFill/>
          <a:effectLst>
            <a:outerShdw blurRad="50800" dist="38100" dir="2700000" algn="tl" rotWithShape="0">
              <a:prstClr val="black">
                <a:alpha val="40000"/>
              </a:prstClr>
            </a:outerShdw>
          </a:effectLst>
        </p:spPr>
        <p:txBody>
          <a:bodyPr>
            <a:normAutofit/>
          </a:bodyPr>
          <a:lstStyle>
            <a:lvl1pPr algn="r">
              <a:defRPr sz="3600">
                <a:solidFill>
                  <a:srgbClr val="0070C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20328" y="3694468"/>
            <a:ext cx="8229600" cy="678426"/>
          </a:xfrm>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6/20/2023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6/20/2023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1947" y="224337"/>
            <a:ext cx="8259098" cy="763526"/>
          </a:xfrm>
        </p:spPr>
        <p:txBody>
          <a:bodyPr>
            <a:normAutofit/>
          </a:bodyPr>
          <a:lstStyle>
            <a:lvl1pPr algn="r">
              <a:defRPr sz="3600" baseline="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312606"/>
            <a:ext cx="8246070" cy="3465870"/>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92106" y="406537"/>
            <a:ext cx="6283782" cy="725349"/>
          </a:xfrm>
        </p:spPr>
        <p:txBody>
          <a:bodyPr>
            <a:normAutofit/>
          </a:bodyPr>
          <a:lstStyle>
            <a:lvl1pPr algn="l">
              <a:defRPr sz="360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389238" y="1268361"/>
            <a:ext cx="6304935" cy="3420136"/>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6/20/2023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6/20/2023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2692" y="271648"/>
            <a:ext cx="8093365" cy="763525"/>
          </a:xfrm>
        </p:spPr>
        <p:txBody>
          <a:bodyPr>
            <a:normAutofit/>
          </a:bodyPr>
          <a:lstStyle>
            <a:lvl1pPr algn="r">
              <a:defRPr sz="3600" baseline="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655517"/>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127914"/>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655517"/>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127914"/>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6/20/2023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6/20/2023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6/20/2023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6/20/2023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6/20/2023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50377" y="1895168"/>
            <a:ext cx="4014300" cy="1445337"/>
          </a:xfrm>
        </p:spPr>
        <p:txBody>
          <a:bodyPr>
            <a:normAutofit fontScale="90000"/>
          </a:bodyPr>
          <a:lstStyle/>
          <a:p>
            <a:r>
              <a:rPr lang="en-US" dirty="0">
                <a:solidFill>
                  <a:schemeClr val="tx2">
                    <a:lumMod val="50000"/>
                  </a:schemeClr>
                </a:solidFill>
              </a:rPr>
              <a:t>Anomaly Detection Using ML and DL Techniques</a:t>
            </a:r>
          </a:p>
        </p:txBody>
      </p:sp>
    </p:spTree>
    <p:extLst>
      <p:ext uri="{BB962C8B-B14F-4D97-AF65-F5344CB8AC3E}">
        <p14:creationId xmlns:p14="http://schemas.microsoft.com/office/powerpoint/2010/main" val="363920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Agenda</a:t>
            </a:r>
          </a:p>
        </p:txBody>
      </p:sp>
      <p:sp>
        <p:nvSpPr>
          <p:cNvPr id="3" name="Content Placeholder 2"/>
          <p:cNvSpPr>
            <a:spLocks noGrp="1"/>
          </p:cNvSpPr>
          <p:nvPr>
            <p:ph idx="1"/>
          </p:nvPr>
        </p:nvSpPr>
        <p:spPr/>
        <p:txBody>
          <a:bodyPr>
            <a:normAutofit/>
          </a:bodyPr>
          <a:lstStyle/>
          <a:p>
            <a:r>
              <a:rPr lang="en-US" sz="1500" dirty="0"/>
              <a:t>Anomaly Detection Overview</a:t>
            </a:r>
          </a:p>
          <a:p>
            <a:r>
              <a:rPr lang="en-US" sz="1500" dirty="0"/>
              <a:t>Types of Learning</a:t>
            </a:r>
          </a:p>
          <a:p>
            <a:r>
              <a:rPr lang="en-US" sz="1500" dirty="0"/>
              <a:t>Anomaly Detection in Time Series Data</a:t>
            </a:r>
          </a:p>
          <a:p>
            <a:pPr lvl="1"/>
            <a:r>
              <a:rPr lang="en-US" sz="1500" b="1" dirty="0"/>
              <a:t>ML Techniques:</a:t>
            </a:r>
          </a:p>
          <a:p>
            <a:pPr lvl="2"/>
            <a:r>
              <a:rPr lang="en-US" sz="1500" dirty="0"/>
              <a:t>Random Forest/Decision Trees</a:t>
            </a:r>
          </a:p>
          <a:p>
            <a:pPr lvl="2"/>
            <a:r>
              <a:rPr lang="en-US" sz="1500" dirty="0"/>
              <a:t>Isolation Forest</a:t>
            </a:r>
          </a:p>
          <a:p>
            <a:pPr lvl="2"/>
            <a:r>
              <a:rPr lang="en-US" sz="1500" dirty="0"/>
              <a:t>Time Series Forecasting using Prophet</a:t>
            </a:r>
          </a:p>
          <a:p>
            <a:pPr lvl="2"/>
            <a:r>
              <a:rPr lang="en-US" sz="1500" dirty="0"/>
              <a:t>Demo/Code Overview</a:t>
            </a:r>
          </a:p>
          <a:p>
            <a:pPr lvl="1"/>
            <a:r>
              <a:rPr lang="en-US" sz="1500" b="1" dirty="0"/>
              <a:t>Deep Learning Techniques:</a:t>
            </a:r>
          </a:p>
          <a:p>
            <a:pPr lvl="2"/>
            <a:r>
              <a:rPr lang="en-US" sz="1500" dirty="0"/>
              <a:t>Auto Encoders</a:t>
            </a:r>
          </a:p>
          <a:p>
            <a:pPr lvl="2"/>
            <a:r>
              <a:rPr lang="en-US" sz="1500" dirty="0"/>
              <a:t>LSTM (Long Short-Term Memory)</a:t>
            </a:r>
          </a:p>
          <a:p>
            <a:pPr lvl="2"/>
            <a:r>
              <a:rPr lang="en-US" sz="1500" dirty="0"/>
              <a:t>Demo/Code Overview</a:t>
            </a:r>
          </a:p>
          <a:p>
            <a:pPr lvl="2"/>
            <a:endParaRPr lang="en-US" dirty="0"/>
          </a:p>
          <a:p>
            <a:pPr lvl="2"/>
            <a:endParaRPr lang="en-US" dirty="0"/>
          </a:p>
          <a:p>
            <a:pPr lvl="2"/>
            <a:endParaRPr lang="en-US" dirty="0"/>
          </a:p>
          <a:p>
            <a:endParaRPr lang="en-US" dirty="0"/>
          </a:p>
          <a:p>
            <a:endParaRPr lang="en-US" dirty="0"/>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marL="0" marR="0" indent="0">
              <a:spcBef>
                <a:spcPts val="0"/>
              </a:spcBef>
              <a:spcAft>
                <a:spcPts val="0"/>
              </a:spcAft>
              <a:buNone/>
            </a:pPr>
            <a:r>
              <a:rPr lang="en-IE" sz="3600" b="1" dirty="0">
                <a:effectLst/>
                <a:latin typeface="Calibri" panose="020F0502020204030204" pitchFamily="34" charset="0"/>
              </a:rPr>
              <a:t>Anomaly Detection:</a:t>
            </a:r>
            <a:endParaRPr lang="en-IE" sz="3600" dirty="0">
              <a:effectLst/>
              <a:latin typeface="Calibri" panose="020F0502020204030204" pitchFamily="34" charset="0"/>
            </a:endParaRPr>
          </a:p>
        </p:txBody>
      </p:sp>
      <p:sp>
        <p:nvSpPr>
          <p:cNvPr id="5" name="Content Placeholder 4"/>
          <p:cNvSpPr>
            <a:spLocks noGrp="1"/>
          </p:cNvSpPr>
          <p:nvPr>
            <p:ph idx="1"/>
          </p:nvPr>
        </p:nvSpPr>
        <p:spPr/>
        <p:txBody>
          <a:bodyPr/>
          <a:lstStyle/>
          <a:p>
            <a:pPr marL="0" marR="0" indent="0">
              <a:spcBef>
                <a:spcPts val="0"/>
              </a:spcBef>
              <a:spcAft>
                <a:spcPts val="0"/>
              </a:spcAft>
              <a:buNone/>
            </a:pPr>
            <a:r>
              <a:rPr lang="en-IE" sz="1800" dirty="0">
                <a:effectLst/>
                <a:latin typeface="Calibri" panose="020F0502020204030204" pitchFamily="34" charset="0"/>
              </a:rPr>
              <a:t>Anomaly detection is the process of identifying unexpected items or events in data sets, which differ from the norm. And anomaly detection is often applied on unlabelled data which is known as </a:t>
            </a:r>
            <a:r>
              <a:rPr lang="en-IE" sz="1800" b="1" dirty="0">
                <a:effectLst/>
                <a:latin typeface="Calibri" panose="020F0502020204030204" pitchFamily="34" charset="0"/>
              </a:rPr>
              <a:t>unsupervised anomaly detection</a:t>
            </a:r>
            <a:r>
              <a:rPr lang="en-IE" sz="1800" dirty="0">
                <a:effectLst/>
                <a:latin typeface="Calibri" panose="020F0502020204030204" pitchFamily="34" charset="0"/>
              </a:rPr>
              <a:t>. Anomaly detection has two basic assumptions:</a:t>
            </a:r>
          </a:p>
          <a:p>
            <a:pPr marL="0" marR="0" indent="0">
              <a:spcBef>
                <a:spcPts val="0"/>
              </a:spcBef>
              <a:spcAft>
                <a:spcPts val="0"/>
              </a:spcAft>
              <a:buNone/>
            </a:pPr>
            <a:r>
              <a:rPr lang="en-IE" sz="1800" dirty="0">
                <a:effectLst/>
                <a:latin typeface="Calibri" panose="020F0502020204030204" pitchFamily="34" charset="0"/>
              </a:rPr>
              <a:t> </a:t>
            </a:r>
          </a:p>
          <a:p>
            <a:pPr rtl="0" fontAlgn="ctr">
              <a:spcBef>
                <a:spcPts val="0"/>
              </a:spcBef>
              <a:spcAft>
                <a:spcPts val="0"/>
              </a:spcAft>
              <a:buFont typeface="+mj-lt"/>
              <a:buAutoNum type="arabicPeriod"/>
            </a:pPr>
            <a:r>
              <a:rPr lang="en-IE" sz="1800" b="0" i="0" dirty="0">
                <a:effectLst/>
                <a:latin typeface="Calibri" panose="020F0502020204030204" pitchFamily="34" charset="0"/>
              </a:rPr>
              <a:t>Anomalies only occur very rarely in the data.</a:t>
            </a:r>
          </a:p>
          <a:p>
            <a:pPr rtl="0" fontAlgn="ctr">
              <a:spcBef>
                <a:spcPts val="0"/>
              </a:spcBef>
              <a:spcAft>
                <a:spcPts val="0"/>
              </a:spcAft>
              <a:buFont typeface="+mj-lt"/>
              <a:buAutoNum type="arabicPeriod"/>
            </a:pPr>
            <a:r>
              <a:rPr lang="en-IE" sz="1800" b="0" i="0" dirty="0">
                <a:effectLst/>
                <a:latin typeface="Calibri" panose="020F0502020204030204" pitchFamily="34" charset="0"/>
              </a:rPr>
              <a:t>Their features differ from the normal instances significantly.</a:t>
            </a:r>
          </a:p>
          <a:p>
            <a:pPr rtl="0" fontAlgn="ctr">
              <a:spcBef>
                <a:spcPts val="0"/>
              </a:spcBef>
              <a:spcAft>
                <a:spcPts val="0"/>
              </a:spcAft>
              <a:buFont typeface="+mj-lt"/>
              <a:buAutoNum type="arabicPeriod"/>
            </a:pPr>
            <a:endParaRPr lang="en-IE" sz="1800" dirty="0">
              <a:latin typeface="Calibri" panose="020F0502020204030204" pitchFamily="34" charset="0"/>
            </a:endParaRPr>
          </a:p>
          <a:p>
            <a:pPr marL="0" indent="0" rtl="0" fontAlgn="ctr">
              <a:spcBef>
                <a:spcPts val="0"/>
              </a:spcBef>
              <a:spcAft>
                <a:spcPts val="0"/>
              </a:spcAft>
              <a:buNone/>
            </a:pPr>
            <a:endParaRPr lang="en-IE" sz="1800" b="0" i="0" dirty="0">
              <a:effectLst/>
              <a:latin typeface="Calibri" panose="020F0502020204030204" pitchFamily="34" charset="0"/>
            </a:endParaRPr>
          </a:p>
        </p:txBody>
      </p:sp>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1E4C2-1DE6-4D7E-37DC-C661474F4F0D}"/>
              </a:ext>
            </a:extLst>
          </p:cNvPr>
          <p:cNvSpPr>
            <a:spLocks noGrp="1"/>
          </p:cNvSpPr>
          <p:nvPr>
            <p:ph type="title"/>
          </p:nvPr>
        </p:nvSpPr>
        <p:spPr/>
        <p:txBody>
          <a:bodyPr/>
          <a:lstStyle/>
          <a:p>
            <a:r>
              <a:rPr lang="en-IE" b="1" dirty="0">
                <a:effectLst/>
                <a:latin typeface="Calibri" panose="020F0502020204030204" pitchFamily="34" charset="0"/>
              </a:rPr>
              <a:t>Types of learning</a:t>
            </a:r>
            <a:r>
              <a:rPr lang="en-IE" sz="1800" b="1" dirty="0">
                <a:effectLst/>
                <a:latin typeface="Calibri" panose="020F0502020204030204" pitchFamily="34" charset="0"/>
              </a:rPr>
              <a:t>:</a:t>
            </a:r>
            <a:endParaRPr lang="en-IE" dirty="0"/>
          </a:p>
        </p:txBody>
      </p:sp>
      <p:sp>
        <p:nvSpPr>
          <p:cNvPr id="3" name="Content Placeholder 2">
            <a:extLst>
              <a:ext uri="{FF2B5EF4-FFF2-40B4-BE49-F238E27FC236}">
                <a16:creationId xmlns:a16="http://schemas.microsoft.com/office/drawing/2014/main" id="{3548086F-B5B1-3482-06DD-A7E9219F0DD7}"/>
              </a:ext>
            </a:extLst>
          </p:cNvPr>
          <p:cNvSpPr>
            <a:spLocks noGrp="1"/>
          </p:cNvSpPr>
          <p:nvPr>
            <p:ph idx="1"/>
          </p:nvPr>
        </p:nvSpPr>
        <p:spPr/>
        <p:txBody>
          <a:bodyPr/>
          <a:lstStyle/>
          <a:p>
            <a:r>
              <a:rPr lang="en-IE" dirty="0"/>
              <a:t>Supervised Learning: Labelled</a:t>
            </a:r>
          </a:p>
          <a:p>
            <a:r>
              <a:rPr lang="en-IE" dirty="0"/>
              <a:t>Unsupervised Learning: Unlabelled</a:t>
            </a:r>
          </a:p>
          <a:p>
            <a:r>
              <a:rPr lang="en-IE" dirty="0"/>
              <a:t>Reinforcement Learning: Feedback/Reward Model</a:t>
            </a:r>
          </a:p>
        </p:txBody>
      </p:sp>
    </p:spTree>
    <p:extLst>
      <p:ext uri="{BB962C8B-B14F-4D97-AF65-F5344CB8AC3E}">
        <p14:creationId xmlns:p14="http://schemas.microsoft.com/office/powerpoint/2010/main" val="238590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B00D4-3783-A9B3-58D3-9DCCB0615A64}"/>
              </a:ext>
            </a:extLst>
          </p:cNvPr>
          <p:cNvSpPr>
            <a:spLocks noGrp="1"/>
          </p:cNvSpPr>
          <p:nvPr>
            <p:ph type="title"/>
          </p:nvPr>
        </p:nvSpPr>
        <p:spPr/>
        <p:txBody>
          <a:bodyPr>
            <a:normAutofit fontScale="90000"/>
          </a:bodyPr>
          <a:lstStyle/>
          <a:p>
            <a:r>
              <a:rPr lang="en-IE" b="1" dirty="0">
                <a:effectLst/>
                <a:latin typeface="Calibri" panose="020F0502020204030204" pitchFamily="34" charset="0"/>
              </a:rPr>
              <a:t>Anomaly Detection in Time Series:</a:t>
            </a:r>
          </a:p>
        </p:txBody>
      </p:sp>
      <p:sp>
        <p:nvSpPr>
          <p:cNvPr id="3" name="Content Placeholder 2">
            <a:extLst>
              <a:ext uri="{FF2B5EF4-FFF2-40B4-BE49-F238E27FC236}">
                <a16:creationId xmlns:a16="http://schemas.microsoft.com/office/drawing/2014/main" id="{264D4BE0-63EA-7562-06BF-9641F1C8BF8D}"/>
              </a:ext>
            </a:extLst>
          </p:cNvPr>
          <p:cNvSpPr>
            <a:spLocks noGrp="1"/>
          </p:cNvSpPr>
          <p:nvPr>
            <p:ph idx="1"/>
          </p:nvPr>
        </p:nvSpPr>
        <p:spPr/>
        <p:txBody>
          <a:bodyPr/>
          <a:lstStyle/>
          <a:p>
            <a:r>
              <a:rPr lang="en-IE" sz="1800" dirty="0">
                <a:effectLst/>
                <a:latin typeface="Calibri" panose="020F0502020204030204" pitchFamily="34" charset="0"/>
              </a:rPr>
              <a:t>Time series are everywhere! In user behaviour on a website, or stock prices of a Fortune 500 company, or any other time-related example. Time series data is evident in every industry in some shape or form.</a:t>
            </a:r>
          </a:p>
          <a:p>
            <a:endParaRPr lang="en-IE" sz="1800" dirty="0">
              <a:latin typeface="Calibri" panose="020F0502020204030204" pitchFamily="34" charset="0"/>
            </a:endParaRPr>
          </a:p>
          <a:p>
            <a:r>
              <a:rPr lang="en-IE" sz="1800" dirty="0">
                <a:effectLst/>
                <a:latin typeface="Calibri" panose="020F0502020204030204" pitchFamily="34" charset="0"/>
              </a:rPr>
              <a:t>Naturally, it’s also one of the most researched types of data. As a rule of thumb, you could say time series is a type of data that’s sampled based on some kind of time-related dimension like years, months, or seconds.</a:t>
            </a:r>
          </a:p>
          <a:p>
            <a:endParaRPr lang="en-IE" dirty="0"/>
          </a:p>
        </p:txBody>
      </p:sp>
    </p:spTree>
    <p:extLst>
      <p:ext uri="{BB962C8B-B14F-4D97-AF65-F5344CB8AC3E}">
        <p14:creationId xmlns:p14="http://schemas.microsoft.com/office/powerpoint/2010/main" val="151018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42DAE-C74B-9F33-1463-DDF5C7B333CE}"/>
              </a:ext>
            </a:extLst>
          </p:cNvPr>
          <p:cNvSpPr>
            <a:spLocks noGrp="1"/>
          </p:cNvSpPr>
          <p:nvPr>
            <p:ph type="title"/>
          </p:nvPr>
        </p:nvSpPr>
        <p:spPr/>
        <p:txBody>
          <a:bodyPr>
            <a:normAutofit fontScale="90000"/>
          </a:bodyPr>
          <a:lstStyle/>
          <a:p>
            <a:r>
              <a:rPr lang="en-IE" sz="3200" b="1" dirty="0">
                <a:effectLst/>
                <a:latin typeface="Calibri" panose="020F0502020204030204" pitchFamily="34" charset="0"/>
              </a:rPr>
              <a:t>What are anomalies/outliers and types of anomalies in time-series data</a:t>
            </a:r>
            <a:r>
              <a:rPr lang="en-IE" sz="1800" b="1" dirty="0">
                <a:effectLst/>
                <a:latin typeface="Calibri" panose="020F0502020204030204" pitchFamily="34" charset="0"/>
              </a:rPr>
              <a:t>?</a:t>
            </a:r>
            <a:endParaRPr lang="en-IE" dirty="0"/>
          </a:p>
        </p:txBody>
      </p:sp>
      <p:pic>
        <p:nvPicPr>
          <p:cNvPr id="5" name="Content Placeholder 4">
            <a:extLst>
              <a:ext uri="{FF2B5EF4-FFF2-40B4-BE49-F238E27FC236}">
                <a16:creationId xmlns:a16="http://schemas.microsoft.com/office/drawing/2014/main" id="{18C7C393-2B0E-EA5E-6482-98EB743B5944}"/>
              </a:ext>
            </a:extLst>
          </p:cNvPr>
          <p:cNvPicPr>
            <a:picLocks noGrp="1" noChangeAspect="1"/>
          </p:cNvPicPr>
          <p:nvPr>
            <p:ph idx="1"/>
          </p:nvPr>
        </p:nvPicPr>
        <p:blipFill>
          <a:blip r:embed="rId3"/>
          <a:stretch>
            <a:fillRect/>
          </a:stretch>
        </p:blipFill>
        <p:spPr>
          <a:xfrm>
            <a:off x="2389188" y="1888158"/>
            <a:ext cx="6305550" cy="2179985"/>
          </a:xfrm>
        </p:spPr>
      </p:pic>
    </p:spTree>
    <p:extLst>
      <p:ext uri="{BB962C8B-B14F-4D97-AF65-F5344CB8AC3E}">
        <p14:creationId xmlns:p14="http://schemas.microsoft.com/office/powerpoint/2010/main" val="3498760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A7987-F2A4-A7F7-5F51-034D53393D8C}"/>
              </a:ext>
            </a:extLst>
          </p:cNvPr>
          <p:cNvSpPr>
            <a:spLocks noGrp="1"/>
          </p:cNvSpPr>
          <p:nvPr>
            <p:ph type="title"/>
          </p:nvPr>
        </p:nvSpPr>
        <p:spPr/>
        <p:txBody>
          <a:bodyPr>
            <a:normAutofit fontScale="90000"/>
          </a:bodyPr>
          <a:lstStyle/>
          <a:p>
            <a:r>
              <a:rPr lang="en-IE" sz="2900" b="1" dirty="0">
                <a:effectLst/>
                <a:latin typeface="Calibri" panose="020F0502020204030204" pitchFamily="34" charset="0"/>
              </a:rPr>
              <a:t>Anomaly detection techniques in time series data</a:t>
            </a:r>
          </a:p>
        </p:txBody>
      </p:sp>
      <p:sp>
        <p:nvSpPr>
          <p:cNvPr id="3" name="Content Placeholder 2">
            <a:extLst>
              <a:ext uri="{FF2B5EF4-FFF2-40B4-BE49-F238E27FC236}">
                <a16:creationId xmlns:a16="http://schemas.microsoft.com/office/drawing/2014/main" id="{362404D4-6B88-F7DD-B526-DCE50E6CE8D2}"/>
              </a:ext>
            </a:extLst>
          </p:cNvPr>
          <p:cNvSpPr>
            <a:spLocks noGrp="1"/>
          </p:cNvSpPr>
          <p:nvPr>
            <p:ph idx="1"/>
          </p:nvPr>
        </p:nvSpPr>
        <p:spPr/>
        <p:txBody>
          <a:bodyPr>
            <a:normAutofit lnSpcReduction="10000"/>
          </a:bodyPr>
          <a:lstStyle/>
          <a:p>
            <a:pPr marL="0" marR="0" indent="0">
              <a:spcBef>
                <a:spcPts val="0"/>
              </a:spcBef>
              <a:spcAft>
                <a:spcPts val="0"/>
              </a:spcAft>
              <a:buNone/>
            </a:pPr>
            <a:r>
              <a:rPr lang="en-IE" sz="1800" b="1" dirty="0">
                <a:latin typeface="Calibri" panose="020F0502020204030204" pitchFamily="34" charset="0"/>
              </a:rPr>
              <a:t>Deep Learning:</a:t>
            </a:r>
          </a:p>
          <a:p>
            <a:pPr rtl="0" fontAlgn="ctr">
              <a:spcBef>
                <a:spcPts val="0"/>
              </a:spcBef>
              <a:spcAft>
                <a:spcPts val="0"/>
              </a:spcAft>
              <a:buFont typeface="+mj-lt"/>
              <a:buAutoNum type="arabicPeriod"/>
            </a:pPr>
            <a:r>
              <a:rPr lang="en-IE" sz="1800" dirty="0">
                <a:latin typeface="Calibri" panose="020F0502020204030204" pitchFamily="34" charset="0"/>
              </a:rPr>
              <a:t>MLP (Multi-Layer Perceptron/Feed Forward NN)</a:t>
            </a:r>
          </a:p>
          <a:p>
            <a:pPr rtl="0" fontAlgn="ctr">
              <a:spcBef>
                <a:spcPts val="0"/>
              </a:spcBef>
              <a:spcAft>
                <a:spcPts val="0"/>
              </a:spcAft>
              <a:buFont typeface="+mj-lt"/>
              <a:buAutoNum type="arabicPeriod"/>
            </a:pPr>
            <a:r>
              <a:rPr lang="en-IE" sz="1800" dirty="0">
                <a:latin typeface="Calibri" panose="020F0502020204030204" pitchFamily="34" charset="0"/>
              </a:rPr>
              <a:t>CNN (Convolutional Neural Network)</a:t>
            </a:r>
          </a:p>
          <a:p>
            <a:pPr rtl="0" fontAlgn="ctr">
              <a:spcBef>
                <a:spcPts val="0"/>
              </a:spcBef>
              <a:spcAft>
                <a:spcPts val="0"/>
              </a:spcAft>
              <a:buFont typeface="+mj-lt"/>
              <a:buAutoNum type="arabicPeriod"/>
            </a:pPr>
            <a:r>
              <a:rPr lang="en-IE" sz="1800" dirty="0">
                <a:latin typeface="Calibri" panose="020F0502020204030204" pitchFamily="34" charset="0"/>
              </a:rPr>
              <a:t>RNN (Recurrent Neural Networks)</a:t>
            </a:r>
          </a:p>
          <a:p>
            <a:pPr rtl="0" fontAlgn="ctr">
              <a:spcBef>
                <a:spcPts val="0"/>
              </a:spcBef>
              <a:spcAft>
                <a:spcPts val="0"/>
              </a:spcAft>
              <a:buFont typeface="+mj-lt"/>
              <a:buAutoNum type="arabicPeriod" startAt="4"/>
            </a:pPr>
            <a:r>
              <a:rPr lang="en-IE" sz="1800" b="1" dirty="0">
                <a:solidFill>
                  <a:srgbClr val="FF0000"/>
                </a:solidFill>
                <a:latin typeface="Calibri" panose="020F0502020204030204" pitchFamily="34" charset="0"/>
              </a:rPr>
              <a:t>LSTM (Long Short Term Memory</a:t>
            </a:r>
          </a:p>
          <a:p>
            <a:pPr rtl="0" fontAlgn="ctr">
              <a:spcBef>
                <a:spcPts val="0"/>
              </a:spcBef>
              <a:spcAft>
                <a:spcPts val="0"/>
              </a:spcAft>
              <a:buFont typeface="+mj-lt"/>
              <a:buAutoNum type="arabicPeriod" startAt="4"/>
            </a:pPr>
            <a:r>
              <a:rPr lang="en-IE" sz="1800" b="1" dirty="0">
                <a:solidFill>
                  <a:srgbClr val="FF0000"/>
                </a:solidFill>
                <a:latin typeface="Calibri" panose="020F0502020204030204" pitchFamily="34" charset="0"/>
              </a:rPr>
              <a:t>Autoencoders</a:t>
            </a:r>
          </a:p>
          <a:p>
            <a:pPr marL="0" indent="0" rtl="0" fontAlgn="ctr">
              <a:spcBef>
                <a:spcPts val="0"/>
              </a:spcBef>
              <a:spcAft>
                <a:spcPts val="0"/>
              </a:spcAft>
              <a:buNone/>
            </a:pPr>
            <a:endParaRPr lang="en-IE" sz="1800" dirty="0">
              <a:latin typeface="Calibri" panose="020F0502020204030204" pitchFamily="34" charset="0"/>
            </a:endParaRPr>
          </a:p>
          <a:p>
            <a:pPr marL="0" indent="0" fontAlgn="ctr">
              <a:spcBef>
                <a:spcPts val="0"/>
              </a:spcBef>
              <a:buNone/>
            </a:pPr>
            <a:r>
              <a:rPr lang="en-IE" sz="1800" b="1" dirty="0">
                <a:latin typeface="Calibri" panose="020F0502020204030204" pitchFamily="34" charset="0"/>
              </a:rPr>
              <a:t>Machine Learning:</a:t>
            </a:r>
          </a:p>
          <a:p>
            <a:pPr fontAlgn="ctr">
              <a:spcBef>
                <a:spcPts val="0"/>
              </a:spcBef>
              <a:buFont typeface="+mj-lt"/>
              <a:buAutoNum type="arabicPeriod"/>
            </a:pPr>
            <a:r>
              <a:rPr lang="en-IE" sz="1800" dirty="0">
                <a:latin typeface="Calibri" panose="020F0502020204030204" pitchFamily="34" charset="0"/>
              </a:rPr>
              <a:t>Classification and Regression Trees (CART)</a:t>
            </a:r>
          </a:p>
          <a:p>
            <a:pPr marL="800100" lvl="1" indent="-342900" fontAlgn="ctr">
              <a:spcBef>
                <a:spcPts val="0"/>
              </a:spcBef>
              <a:buAutoNum type="alphaLcPeriod"/>
            </a:pPr>
            <a:r>
              <a:rPr lang="en-IE" sz="1800" dirty="0">
                <a:latin typeface="Calibri" panose="020F0502020204030204" pitchFamily="34" charset="0"/>
              </a:rPr>
              <a:t>Random Forest/Decision Trees: Supervised Learning (Labelled Data)</a:t>
            </a:r>
          </a:p>
          <a:p>
            <a:pPr marL="800100" lvl="1" indent="-342900" fontAlgn="ctr">
              <a:spcBef>
                <a:spcPts val="0"/>
              </a:spcBef>
              <a:buAutoNum type="alphaLcPeriod"/>
            </a:pPr>
            <a:r>
              <a:rPr lang="en-IE" sz="1800" b="1" dirty="0">
                <a:solidFill>
                  <a:srgbClr val="FF0000"/>
                </a:solidFill>
                <a:latin typeface="Calibri" panose="020F0502020204030204" pitchFamily="34" charset="0"/>
              </a:rPr>
              <a:t>Isolation Forest: </a:t>
            </a:r>
            <a:r>
              <a:rPr lang="en-IE" sz="1800" dirty="0">
                <a:latin typeface="Calibri" panose="020F0502020204030204" pitchFamily="34" charset="0"/>
              </a:rPr>
              <a:t>Unsupervised Learning</a:t>
            </a:r>
          </a:p>
          <a:p>
            <a:pPr marL="800100" lvl="1" indent="-342900" fontAlgn="ctr">
              <a:spcBef>
                <a:spcPts val="0"/>
              </a:spcBef>
              <a:buAutoNum type="alphaLcPeriod"/>
            </a:pPr>
            <a:r>
              <a:rPr lang="en-IE" sz="1800" b="1" dirty="0">
                <a:solidFill>
                  <a:srgbClr val="FF0000"/>
                </a:solidFill>
                <a:latin typeface="Calibri" panose="020F0502020204030204" pitchFamily="34" charset="0"/>
              </a:rPr>
              <a:t>Time Series Forecasting (Prophet)</a:t>
            </a:r>
          </a:p>
          <a:p>
            <a:pPr lvl="1" fontAlgn="ctr">
              <a:spcBef>
                <a:spcPts val="0"/>
              </a:spcBef>
              <a:buFont typeface="+mj-lt"/>
              <a:buAutoNum type="arabicPeriod"/>
            </a:pPr>
            <a:endParaRPr lang="en-IE" sz="1800" dirty="0">
              <a:latin typeface="Calibri" panose="020F0502020204030204" pitchFamily="34" charset="0"/>
            </a:endParaRPr>
          </a:p>
          <a:p>
            <a:endParaRPr lang="en-IE" dirty="0"/>
          </a:p>
        </p:txBody>
      </p:sp>
    </p:spTree>
    <p:extLst>
      <p:ext uri="{BB962C8B-B14F-4D97-AF65-F5344CB8AC3E}">
        <p14:creationId xmlns:p14="http://schemas.microsoft.com/office/powerpoint/2010/main" val="1746797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Thank You</a:t>
            </a:r>
          </a:p>
        </p:txBody>
      </p:sp>
    </p:spTree>
    <p:extLst>
      <p:ext uri="{BB962C8B-B14F-4D97-AF65-F5344CB8AC3E}">
        <p14:creationId xmlns:p14="http://schemas.microsoft.com/office/powerpoint/2010/main" val="41707837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sisl xmlns:xsd="http://www.w3.org/2001/XMLSchema" xmlns:xsi="http://www.w3.org/2001/XMLSchema-instance" xmlns="http://www.boldonjames.com/2008/01/sie/internal/label" sislVersion="0" policy="180d06e4-a44d-42a9-abe2-9bd0f71c347d" origin="userSelected"/>
</file>

<file path=customXml/itemProps1.xml><?xml version="1.0" encoding="utf-8"?>
<ds:datastoreItem xmlns:ds="http://schemas.openxmlformats.org/officeDocument/2006/customXml" ds:itemID="{D1BD86A2-C6A1-43E8-8F25-E2D386224B7C}">
  <ds:schemaRefs>
    <ds:schemaRef ds:uri="http://www.w3.org/2001/XMLSchema"/>
    <ds:schemaRef ds:uri="http://www.boldonjames.com/2008/01/sie/internal/label"/>
  </ds:schemaRefs>
</ds:datastoreItem>
</file>

<file path=docProps/app.xml><?xml version="1.0" encoding="utf-8"?>
<Properties xmlns="http://schemas.openxmlformats.org/officeDocument/2006/extended-properties" xmlns:vt="http://schemas.openxmlformats.org/officeDocument/2006/docPropsVTypes">
  <TotalTime>0</TotalTime>
  <Words>328</Words>
  <Application>Microsoft Office PowerPoint</Application>
  <PresentationFormat>On-screen Show (16:9)</PresentationFormat>
  <Paragraphs>53</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Anomaly Detection Using ML and DL Techniques</vt:lpstr>
      <vt:lpstr>Agenda</vt:lpstr>
      <vt:lpstr>Anomaly Detection:</vt:lpstr>
      <vt:lpstr>Types of learning:</vt:lpstr>
      <vt:lpstr>Anomaly Detection in Time Series:</vt:lpstr>
      <vt:lpstr>What are anomalies/outliers and types of anomalies in time-series data?</vt:lpstr>
      <vt:lpstr>Anomaly detection techniques in time series data</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_x000d_
 _x000d_
 _x000d_
 _x000d_
                                           @2020 Fiserv Inc, or its affiliates   |   </dc:description>
  <cp:lastModifiedBy/>
  <cp:revision>1</cp:revision>
  <dcterms:created xsi:type="dcterms:W3CDTF">2017-08-01T15:40:51Z</dcterms:created>
  <dcterms:modified xsi:type="dcterms:W3CDTF">2023-06-20T15:37:55Z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IndexRef">
    <vt:lpwstr>391b36ec-0f9f-496e-b476-99cb38c3c7a3</vt:lpwstr>
  </property>
  <property fmtid="{D5CDD505-2E9C-101B-9397-08002B2CF9AE}" pid="3" name="bjDocumentSecurityLabel">
    <vt:lpwstr>This item has no classification</vt:lpwstr>
  </property>
  <property fmtid="{D5CDD505-2E9C-101B-9397-08002B2CF9AE}" pid="4" name="bjClsUserRVM">
    <vt:lpwstr>[]</vt:lpwstr>
  </property>
  <property fmtid="{D5CDD505-2E9C-101B-9397-08002B2CF9AE}" pid="5" name="bjSaver">
    <vt:lpwstr>3XeaCosF9tiqzJp+WZwYGgamVwoT74bo</vt:lpwstr>
  </property>
</Properties>
</file>