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5"/>
  </p:notesMasterIdLst>
  <p:handoutMasterIdLst>
    <p:handoutMasterId r:id="rId16"/>
  </p:handoutMasterIdLst>
  <p:sldIdLst>
    <p:sldId id="256" r:id="rId3"/>
    <p:sldId id="257" r:id="rId4"/>
    <p:sldId id="259" r:id="rId5"/>
    <p:sldId id="261" r:id="rId6"/>
    <p:sldId id="262" r:id="rId7"/>
    <p:sldId id="263" r:id="rId8"/>
    <p:sldId id="264" r:id="rId9"/>
    <p:sldId id="266" r:id="rId10"/>
    <p:sldId id="267" r:id="rId11"/>
    <p:sldId id="268" r:id="rId12"/>
    <p:sldId id="258" r:id="rId13"/>
    <p:sldId id="265"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482" autoAdjust="0"/>
  </p:normalViewPr>
  <p:slideViewPr>
    <p:cSldViewPr snapToGrid="0">
      <p:cViewPr>
        <p:scale>
          <a:sx n="120" d="100"/>
          <a:sy n="120" d="100"/>
        </p:scale>
        <p:origin x="1344" y="15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F28CCD-C9B1-B80F-D73F-7C997764E7A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a:extLst>
              <a:ext uri="{FF2B5EF4-FFF2-40B4-BE49-F238E27FC236}">
                <a16:creationId xmlns:a16="http://schemas.microsoft.com/office/drawing/2014/main" id="{DAE1471D-3A81-DEEC-E5B6-9F66C4D9C4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493018-2E6E-4B1F-B9A0-4926AE70033D}" type="datetimeFigureOut">
              <a:rPr lang="en-IE" smtClean="0"/>
              <a:t>21/06/2023</a:t>
            </a:fld>
            <a:endParaRPr lang="en-IE"/>
          </a:p>
        </p:txBody>
      </p:sp>
      <p:sp>
        <p:nvSpPr>
          <p:cNvPr id="4" name="Footer Placeholder 3">
            <a:extLst>
              <a:ext uri="{FF2B5EF4-FFF2-40B4-BE49-F238E27FC236}">
                <a16:creationId xmlns:a16="http://schemas.microsoft.com/office/drawing/2014/main" id="{E9966760-4C3A-F71E-64BA-F942F011F8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a:extLst>
              <a:ext uri="{FF2B5EF4-FFF2-40B4-BE49-F238E27FC236}">
                <a16:creationId xmlns:a16="http://schemas.microsoft.com/office/drawing/2014/main" id="{313B9E65-97BC-684E-9540-47FF1A27F7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870AD-7617-4E31-8054-1CEBEABA66FB}" type="slidenum">
              <a:rPr lang="en-IE" smtClean="0"/>
              <a:t>‹#›</a:t>
            </a:fld>
            <a:endParaRPr lang="en-IE"/>
          </a:p>
        </p:txBody>
      </p:sp>
    </p:spTree>
    <p:extLst>
      <p:ext uri="{BB962C8B-B14F-4D97-AF65-F5344CB8AC3E}">
        <p14:creationId xmlns:p14="http://schemas.microsoft.com/office/powerpoint/2010/main" val="3496994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simplilearn.com/tutorials/statistics-tutorial/what-is-time-series-analysi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simplilearn.com/tutorials/artificial-intelligence-tutorial/what-is-natural-language-processing-nlp"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381669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spcBef>
                <a:spcPts val="0"/>
              </a:spcBef>
              <a:spcAft>
                <a:spcPts val="0"/>
              </a:spcAft>
              <a:buFont typeface="+mj-lt"/>
              <a:buAutoNum type="romanLcPeriod"/>
            </a:pPr>
            <a:r>
              <a:rPr lang="en-IE" sz="1800" b="0" i="0" dirty="0">
                <a:effectLst/>
                <a:latin typeface="Calibri" panose="020F0502020204030204" pitchFamily="34" charset="0"/>
              </a:rPr>
              <a:t>Model builds a random forest in which each decision tree is built randomly</a:t>
            </a:r>
            <a:endParaRPr lang="en-IE" sz="1800" b="1" i="0" dirty="0">
              <a:effectLst/>
              <a:latin typeface="Calibri" panose="020F0502020204030204" pitchFamily="34" charset="0"/>
            </a:endParaRPr>
          </a:p>
          <a:p>
            <a:pPr rtl="0" fontAlgn="ctr">
              <a:spcBef>
                <a:spcPts val="0"/>
              </a:spcBef>
              <a:spcAft>
                <a:spcPts val="0"/>
              </a:spcAft>
              <a:buFont typeface="+mj-lt"/>
              <a:buAutoNum type="romanLcPeriod"/>
            </a:pPr>
            <a:r>
              <a:rPr lang="en-IE" sz="1800" b="0" i="0" dirty="0">
                <a:effectLst/>
                <a:latin typeface="Calibri" panose="020F0502020204030204" pitchFamily="34" charset="0"/>
              </a:rPr>
              <a:t>Set of if else rules which is a set of recursive partition algorithm to repeatedly divide and sub divide the data to make it as homogeneous as possible. </a:t>
            </a:r>
            <a:endParaRPr lang="en-IE" sz="1800" b="1" i="0" dirty="0">
              <a:effectLst/>
              <a:latin typeface="Calibri" panose="020F0502020204030204" pitchFamily="34" charset="0"/>
            </a:endParaRPr>
          </a:p>
          <a:p>
            <a:pPr rtl="0" fontAlgn="ctr">
              <a:spcBef>
                <a:spcPts val="0"/>
              </a:spcBef>
              <a:spcAft>
                <a:spcPts val="0"/>
              </a:spcAft>
              <a:buFont typeface="+mj-lt"/>
              <a:buAutoNum type="romanLcPeriod"/>
            </a:pPr>
            <a:r>
              <a:rPr lang="en-IE" sz="1800" b="0" i="0" dirty="0">
                <a:effectLst/>
                <a:latin typeface="Calibri" panose="020F0502020204030204" pitchFamily="34" charset="0"/>
              </a:rPr>
              <a:t>Uses a random forest formed out of decision trees to actually to that.</a:t>
            </a:r>
            <a:endParaRPr lang="en-IE" sz="1800" b="1" i="0" dirty="0">
              <a:effectLst/>
              <a:latin typeface="Calibri" panose="020F0502020204030204" pitchFamily="34" charset="0"/>
            </a:endParaRPr>
          </a:p>
          <a:p>
            <a:pPr rtl="0" fontAlgn="ctr">
              <a:spcBef>
                <a:spcPts val="0"/>
              </a:spcBef>
              <a:spcAft>
                <a:spcPts val="0"/>
              </a:spcAft>
              <a:buFont typeface="+mj-lt"/>
              <a:buAutoNum type="romanLcPeriod"/>
            </a:pPr>
            <a:r>
              <a:rPr lang="en-IE" sz="1800" b="0" i="0" dirty="0">
                <a:effectLst/>
                <a:latin typeface="Calibri" panose="020F0502020204030204" pitchFamily="34" charset="0"/>
              </a:rPr>
              <a:t>Picks a random threshold value and splits the data set into two and as the dataset gets gradually chopped into sub samples.</a:t>
            </a:r>
            <a:endParaRPr lang="en-IE" sz="1800" b="1" i="0" dirty="0">
              <a:effectLst/>
              <a:latin typeface="Calibri" panose="020F0502020204030204" pitchFamily="34" charset="0"/>
            </a:endParaRPr>
          </a:p>
          <a:p>
            <a:pPr rtl="0" fontAlgn="ctr">
              <a:spcBef>
                <a:spcPts val="0"/>
              </a:spcBef>
              <a:spcAft>
                <a:spcPts val="0"/>
              </a:spcAft>
              <a:buFont typeface="+mj-lt"/>
              <a:buAutoNum type="romanLcPeriod"/>
            </a:pPr>
            <a:r>
              <a:rPr lang="en-IE" sz="1800" b="0" i="0" dirty="0">
                <a:effectLst/>
                <a:latin typeface="Calibri" panose="020F0502020204030204" pitchFamily="34" charset="0"/>
              </a:rPr>
              <a:t>Eventually each observation gets isolated from all of the others and when the algorithm starts chopping the data down then the anomalies will start getting isolated faster.</a:t>
            </a:r>
            <a:endParaRPr lang="en-IE" sz="1800" b="1" i="0" dirty="0">
              <a:effectLst/>
              <a:latin typeface="Calibri" panose="020F0502020204030204" pitchFamily="34" charset="0"/>
            </a:endParaRPr>
          </a:p>
          <a:p>
            <a:pPr rtl="0" fontAlgn="ctr">
              <a:spcBef>
                <a:spcPts val="0"/>
              </a:spcBef>
              <a:spcAft>
                <a:spcPts val="0"/>
              </a:spcAft>
              <a:buFont typeface="+mj-lt"/>
              <a:buAutoNum type="romanLcPeriod"/>
            </a:pPr>
            <a:r>
              <a:rPr lang="en-IE" sz="1800" b="0" i="0" dirty="0">
                <a:effectLst/>
                <a:latin typeface="Calibri" panose="020F0502020204030204" pitchFamily="34" charset="0"/>
              </a:rPr>
              <a:t>When applying an </a:t>
            </a:r>
            <a:r>
              <a:rPr lang="en-IE" sz="1800" b="0" i="0" dirty="0" err="1">
                <a:effectLst/>
                <a:latin typeface="Calibri" panose="020F0502020204030204" pitchFamily="34" charset="0"/>
              </a:rPr>
              <a:t>IsolationForest</a:t>
            </a:r>
            <a:r>
              <a:rPr lang="en-IE" sz="1800" b="0" i="0" dirty="0">
                <a:effectLst/>
                <a:latin typeface="Calibri" panose="020F0502020204030204" pitchFamily="34" charset="0"/>
              </a:rPr>
              <a:t> model, we set contamination = </a:t>
            </a:r>
            <a:r>
              <a:rPr lang="en-IE" sz="1800" b="0" i="0" dirty="0" err="1">
                <a:effectLst/>
                <a:latin typeface="Calibri" panose="020F0502020204030204" pitchFamily="34" charset="0"/>
              </a:rPr>
              <a:t>outliers_fraction</a:t>
            </a:r>
            <a:r>
              <a:rPr lang="en-IE" sz="1800" b="0" i="0" dirty="0">
                <a:effectLst/>
                <a:latin typeface="Calibri" panose="020F0502020204030204" pitchFamily="34" charset="0"/>
              </a:rPr>
              <a:t>, that is telling the model what proportion of outliers are present in the data. This is a trial/error metric.</a:t>
            </a:r>
            <a:endParaRPr lang="en-IE" sz="1800" b="1" i="0" dirty="0">
              <a:effectLst/>
              <a:latin typeface="Calibri" panose="020F0502020204030204" pitchFamily="34" charset="0"/>
            </a:endParaRPr>
          </a:p>
          <a:p>
            <a:endParaRPr lang="en-IE"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465835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543147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2873457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2013056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983083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889139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3971837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3907640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51565E"/>
                </a:solidFill>
                <a:effectLst/>
                <a:latin typeface="Roboto" panose="020F0502020204030204" pitchFamily="2" charset="0"/>
              </a:rPr>
              <a:t>RNN works on the principle of saving the output of a particular layer and feeding this back to the input in order to predict the output of the layer.</a:t>
            </a:r>
          </a:p>
          <a:p>
            <a:pPr algn="l"/>
            <a:br>
              <a:rPr lang="en-US" dirty="0"/>
            </a:br>
            <a:r>
              <a:rPr lang="en-US" b="0" i="0" dirty="0">
                <a:solidFill>
                  <a:srgbClr val="51565E"/>
                </a:solidFill>
                <a:effectLst/>
                <a:latin typeface="Roboto" panose="02000000000000000000" pitchFamily="2" charset="0"/>
              </a:rPr>
              <a:t>RNN were created because there were a few issues in the feed-forward neural network:</a:t>
            </a:r>
          </a:p>
          <a:p>
            <a:pPr algn="l">
              <a:buFont typeface="Arial" panose="020B0604020202020204" pitchFamily="34" charset="0"/>
              <a:buChar char="•"/>
            </a:pPr>
            <a:r>
              <a:rPr lang="en-US" b="0" i="0" dirty="0">
                <a:solidFill>
                  <a:srgbClr val="51565E"/>
                </a:solidFill>
                <a:effectLst/>
                <a:latin typeface="Roboto" panose="02000000000000000000" pitchFamily="2" charset="0"/>
              </a:rPr>
              <a:t>Cannot handle sequential data</a:t>
            </a:r>
          </a:p>
          <a:p>
            <a:pPr algn="l">
              <a:buFont typeface="Arial" panose="020B0604020202020204" pitchFamily="34" charset="0"/>
              <a:buChar char="•"/>
            </a:pPr>
            <a:r>
              <a:rPr lang="en-US" b="0" i="0" dirty="0">
                <a:solidFill>
                  <a:srgbClr val="51565E"/>
                </a:solidFill>
                <a:effectLst/>
                <a:latin typeface="Roboto" panose="02000000000000000000" pitchFamily="2" charset="0"/>
              </a:rPr>
              <a:t>Considers only the current input</a:t>
            </a:r>
          </a:p>
          <a:p>
            <a:pPr algn="l">
              <a:buFont typeface="Arial" panose="020B0604020202020204" pitchFamily="34" charset="0"/>
              <a:buChar char="•"/>
            </a:pPr>
            <a:r>
              <a:rPr lang="en-US" b="0" i="0" dirty="0">
                <a:solidFill>
                  <a:srgbClr val="51565E"/>
                </a:solidFill>
                <a:effectLst/>
                <a:latin typeface="Roboto" panose="02000000000000000000" pitchFamily="2" charset="0"/>
              </a:rPr>
              <a:t>Cannot memorize previous inputs</a:t>
            </a:r>
          </a:p>
          <a:p>
            <a:endParaRPr lang="en-IE" dirty="0"/>
          </a:p>
          <a:p>
            <a:pPr algn="l"/>
            <a:r>
              <a:rPr lang="en-IN" b="0" i="0" dirty="0">
                <a:solidFill>
                  <a:srgbClr val="272C37"/>
                </a:solidFill>
                <a:effectLst/>
                <a:latin typeface="Roboto" panose="02000000000000000000" pitchFamily="2" charset="0"/>
              </a:rPr>
              <a:t>Image Captioning, </a:t>
            </a:r>
            <a:r>
              <a:rPr lang="en-IN" b="0" i="0" u="none" strike="noStrike" dirty="0">
                <a:solidFill>
                  <a:srgbClr val="0A5DC9"/>
                </a:solidFill>
                <a:effectLst/>
                <a:latin typeface="Roboto" panose="02000000000000000000" pitchFamily="2" charset="0"/>
                <a:hlinkClick r:id="rId3" tooltip="Time Series Prediction"/>
              </a:rPr>
              <a:t>Time Series Prediction</a:t>
            </a:r>
            <a:r>
              <a:rPr lang="en-IN" b="0" i="0" u="none" strike="noStrike" dirty="0">
                <a:solidFill>
                  <a:srgbClr val="272C37"/>
                </a:solidFill>
                <a:effectLst/>
                <a:latin typeface="Roboto" panose="02000000000000000000" pitchFamily="2" charset="0"/>
              </a:rPr>
              <a:t>, </a:t>
            </a:r>
            <a:r>
              <a:rPr lang="en-IN" b="0" i="0" u="none" strike="noStrike" dirty="0">
                <a:solidFill>
                  <a:srgbClr val="0A5DC9"/>
                </a:solidFill>
                <a:effectLst/>
                <a:latin typeface="Roboto" panose="02000000000000000000" pitchFamily="2" charset="0"/>
                <a:hlinkClick r:id="rId4" tooltip="Natural Language Processing"/>
              </a:rPr>
              <a:t>Natural Language Processing</a:t>
            </a:r>
            <a:r>
              <a:rPr lang="en-IN" b="0" i="0" u="none" strike="noStrike" dirty="0">
                <a:solidFill>
                  <a:srgbClr val="272C37"/>
                </a:solidFill>
                <a:effectLst/>
                <a:latin typeface="Roboto" panose="02000000000000000000" pitchFamily="2" charset="0"/>
              </a:rPr>
              <a:t>, </a:t>
            </a:r>
            <a:r>
              <a:rPr lang="en-IN" b="0" i="0" dirty="0">
                <a:solidFill>
                  <a:srgbClr val="272C37"/>
                </a:solidFill>
                <a:effectLst/>
                <a:latin typeface="Roboto" panose="02000000000000000000" pitchFamily="2" charset="0"/>
              </a:rPr>
              <a:t>Machine Translation</a:t>
            </a:r>
          </a:p>
          <a:p>
            <a:br>
              <a:rPr lang="en-IN" dirty="0"/>
            </a:br>
            <a:endParaRPr lang="en-IN" b="0" i="0" dirty="0">
              <a:solidFill>
                <a:srgbClr val="272C37"/>
              </a:solidFill>
              <a:effectLst/>
              <a:latin typeface="Roboto" panose="02000000000000000000" pitchFamily="2" charset="0"/>
            </a:endParaRPr>
          </a:p>
          <a:p>
            <a:br>
              <a:rPr lang="en-IN" dirty="0"/>
            </a:br>
            <a:endParaRPr lang="en-IE"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1215870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2555642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RNN’s remembers the past. My decision to pick a cuisine to eat tonight depends on what I ate yesterday but not on the weekday. They make use of sequential information. </a:t>
            </a:r>
          </a:p>
          <a:p>
            <a:r>
              <a:rPr lang="en-IN" dirty="0"/>
              <a:t>LSTM is a special kind of RNN which remembers information for long periods of time.</a:t>
            </a:r>
          </a:p>
          <a:p>
            <a:endParaRPr lang="en-IN" dirty="0"/>
          </a:p>
          <a:p>
            <a:r>
              <a:rPr lang="en-IN" dirty="0"/>
              <a:t>RNN: The sky is _____ (Answer = Blue)</a:t>
            </a:r>
          </a:p>
          <a:p>
            <a:r>
              <a:rPr lang="en-IN" dirty="0"/>
              <a:t>This is the 30</a:t>
            </a:r>
            <a:r>
              <a:rPr lang="en-IN" baseline="30000" dirty="0"/>
              <a:t>th</a:t>
            </a:r>
            <a:r>
              <a:rPr lang="en-IN" dirty="0"/>
              <a:t> day of wildfires in </a:t>
            </a:r>
            <a:r>
              <a:rPr lang="en-IN" dirty="0" err="1"/>
              <a:t>san</a:t>
            </a:r>
            <a:r>
              <a:rPr lang="en-IN" dirty="0"/>
              <a:t> </a:t>
            </a:r>
            <a:r>
              <a:rPr lang="en-IN" dirty="0" err="1"/>
              <a:t>fransisco</a:t>
            </a:r>
            <a:r>
              <a:rPr lang="en-IN" dirty="0"/>
              <a:t> bay area. There is smoke everywhere, its snowing ash and the sky is _________ (Red)</a:t>
            </a:r>
          </a:p>
          <a:p>
            <a:endParaRPr lang="en-IN" dirty="0"/>
          </a:p>
          <a:p>
            <a:r>
              <a:rPr lang="en-IN" dirty="0"/>
              <a:t>A lot of previous answers are required to get the answer right and RNN fails in that case.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1151943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6/21/2023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50377" y="1895168"/>
            <a:ext cx="4014300" cy="1445337"/>
          </a:xfrm>
        </p:spPr>
        <p:txBody>
          <a:bodyPr>
            <a:normAutofit fontScale="90000"/>
          </a:bodyPr>
          <a:lstStyle/>
          <a:p>
            <a:r>
              <a:rPr lang="en-US" dirty="0">
                <a:solidFill>
                  <a:schemeClr val="tx2">
                    <a:lumMod val="50000"/>
                  </a:schemeClr>
                </a:solidFill>
              </a:rPr>
              <a:t>Anomaly Detection Using ML and DL Techniques</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6FBD-3254-8DC2-C8FD-72822C6F7E05}"/>
              </a:ext>
            </a:extLst>
          </p:cNvPr>
          <p:cNvSpPr>
            <a:spLocks noGrp="1"/>
          </p:cNvSpPr>
          <p:nvPr>
            <p:ph type="title"/>
          </p:nvPr>
        </p:nvSpPr>
        <p:spPr/>
        <p:txBody>
          <a:bodyPr/>
          <a:lstStyle/>
          <a:p>
            <a:r>
              <a:rPr lang="en-IN" dirty="0"/>
              <a:t>Isolation Forest:</a:t>
            </a:r>
          </a:p>
        </p:txBody>
      </p:sp>
      <p:pic>
        <p:nvPicPr>
          <p:cNvPr id="5" name="Content Placeholder 4">
            <a:extLst>
              <a:ext uri="{FF2B5EF4-FFF2-40B4-BE49-F238E27FC236}">
                <a16:creationId xmlns:a16="http://schemas.microsoft.com/office/drawing/2014/main" id="{327B2ACA-2E3D-481D-0942-65E330AD6B72}"/>
              </a:ext>
            </a:extLst>
          </p:cNvPr>
          <p:cNvPicPr>
            <a:picLocks noGrp="1" noChangeAspect="1"/>
          </p:cNvPicPr>
          <p:nvPr>
            <p:ph idx="1"/>
          </p:nvPr>
        </p:nvPicPr>
        <p:blipFill>
          <a:blip r:embed="rId3"/>
          <a:stretch>
            <a:fillRect/>
          </a:stretch>
        </p:blipFill>
        <p:spPr>
          <a:xfrm>
            <a:off x="2389188" y="1617348"/>
            <a:ext cx="6305550" cy="2721605"/>
          </a:xfrm>
        </p:spPr>
      </p:pic>
    </p:spTree>
    <p:extLst>
      <p:ext uri="{BB962C8B-B14F-4D97-AF65-F5344CB8AC3E}">
        <p14:creationId xmlns:p14="http://schemas.microsoft.com/office/powerpoint/2010/main" val="175916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Thank You</a:t>
            </a:r>
          </a:p>
        </p:txBody>
      </p:sp>
    </p:spTree>
    <p:extLst>
      <p:ext uri="{BB962C8B-B14F-4D97-AF65-F5344CB8AC3E}">
        <p14:creationId xmlns:p14="http://schemas.microsoft.com/office/powerpoint/2010/main" val="4170783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29CF-8739-3A09-646B-71D5214CAF56}"/>
              </a:ext>
            </a:extLst>
          </p:cNvPr>
          <p:cNvSpPr>
            <a:spLocks noGrp="1"/>
          </p:cNvSpPr>
          <p:nvPr>
            <p:ph type="title"/>
          </p:nvPr>
        </p:nvSpPr>
        <p:spPr/>
        <p:txBody>
          <a:bodyPr/>
          <a:lstStyle/>
          <a:p>
            <a:r>
              <a:rPr lang="en-IN" dirty="0"/>
              <a:t>Notes:</a:t>
            </a:r>
          </a:p>
        </p:txBody>
      </p:sp>
      <p:sp>
        <p:nvSpPr>
          <p:cNvPr id="6" name="Content Placeholder 5">
            <a:extLst>
              <a:ext uri="{FF2B5EF4-FFF2-40B4-BE49-F238E27FC236}">
                <a16:creationId xmlns:a16="http://schemas.microsoft.com/office/drawing/2014/main" id="{9390A5E7-C634-132B-9969-926F13B7A7E1}"/>
              </a:ext>
            </a:extLst>
          </p:cNvPr>
          <p:cNvSpPr>
            <a:spLocks noGrp="1"/>
          </p:cNvSpPr>
          <p:nvPr>
            <p:ph sz="quarter" idx="4"/>
          </p:nvPr>
        </p:nvSpPr>
        <p:spPr>
          <a:xfrm>
            <a:off x="96644" y="1325026"/>
            <a:ext cx="8950712" cy="3982025"/>
          </a:xfrm>
        </p:spPr>
        <p:txBody>
          <a:bodyPr>
            <a:normAutofit/>
          </a:bodyPr>
          <a:lstStyle/>
          <a:p>
            <a:pPr algn="l"/>
            <a:r>
              <a:rPr lang="en-US" sz="1200" dirty="0"/>
              <a:t>The Sequential model is a linear stack of layers. You can create a Sequential model by passing a list of layer instances to the constructor</a:t>
            </a:r>
          </a:p>
          <a:p>
            <a:pPr algn="l"/>
            <a:endParaRPr lang="en-US" sz="1200" dirty="0"/>
          </a:p>
          <a:p>
            <a:pPr algn="l"/>
            <a:endParaRPr lang="en-IN" sz="1200" dirty="0"/>
          </a:p>
        </p:txBody>
      </p:sp>
    </p:spTree>
    <p:extLst>
      <p:ext uri="{BB962C8B-B14F-4D97-AF65-F5344CB8AC3E}">
        <p14:creationId xmlns:p14="http://schemas.microsoft.com/office/powerpoint/2010/main" val="1054277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p:txBody>
          <a:bodyPr>
            <a:normAutofit/>
          </a:bodyPr>
          <a:lstStyle/>
          <a:p>
            <a:r>
              <a:rPr lang="en-US" sz="1500" dirty="0"/>
              <a:t>Anomaly Detection Overview</a:t>
            </a:r>
          </a:p>
          <a:p>
            <a:r>
              <a:rPr lang="en-US" sz="1500" dirty="0"/>
              <a:t>Types of Learning</a:t>
            </a:r>
          </a:p>
          <a:p>
            <a:r>
              <a:rPr lang="en-US" sz="1500" dirty="0"/>
              <a:t>Anomaly Detection in Time Series Data</a:t>
            </a:r>
          </a:p>
          <a:p>
            <a:pPr lvl="1"/>
            <a:r>
              <a:rPr lang="en-US" sz="1500" b="1" dirty="0"/>
              <a:t>ML Techniques:</a:t>
            </a:r>
          </a:p>
          <a:p>
            <a:pPr lvl="2"/>
            <a:r>
              <a:rPr lang="en-US" sz="1500" dirty="0"/>
              <a:t>Random Forest/Decision Trees</a:t>
            </a:r>
          </a:p>
          <a:p>
            <a:pPr lvl="2"/>
            <a:r>
              <a:rPr lang="en-US" sz="1500" dirty="0"/>
              <a:t>Isolation Forest</a:t>
            </a:r>
          </a:p>
          <a:p>
            <a:pPr lvl="2"/>
            <a:r>
              <a:rPr lang="en-US" sz="1500" dirty="0"/>
              <a:t>Time Series Forecasting using Prophet</a:t>
            </a:r>
          </a:p>
          <a:p>
            <a:pPr lvl="2"/>
            <a:r>
              <a:rPr lang="en-US" sz="1500" dirty="0"/>
              <a:t>Demo/Code Overview</a:t>
            </a:r>
          </a:p>
          <a:p>
            <a:pPr lvl="1"/>
            <a:r>
              <a:rPr lang="en-US" sz="1500" b="1" dirty="0"/>
              <a:t>Deep Learning Techniques:</a:t>
            </a:r>
          </a:p>
          <a:p>
            <a:pPr lvl="2"/>
            <a:r>
              <a:rPr lang="en-US" sz="1500" dirty="0"/>
              <a:t>Auto Encoders</a:t>
            </a:r>
          </a:p>
          <a:p>
            <a:pPr lvl="2"/>
            <a:r>
              <a:rPr lang="en-US" sz="1500" dirty="0"/>
              <a:t>LSTM (Long Short-Term Memory)</a:t>
            </a:r>
          </a:p>
          <a:p>
            <a:pPr lvl="2"/>
            <a:r>
              <a:rPr lang="en-US" sz="1500" dirty="0"/>
              <a:t>Demo/Code Overview</a:t>
            </a:r>
          </a:p>
          <a:p>
            <a:pPr lvl="2"/>
            <a:endParaRPr lang="en-US" dirty="0"/>
          </a:p>
          <a:p>
            <a:pPr lvl="2"/>
            <a:endParaRPr lang="en-US" dirty="0"/>
          </a:p>
          <a:p>
            <a:pPr lvl="2"/>
            <a:endParaRPr lang="en-US" dirty="0"/>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0" marR="0" indent="0">
              <a:spcBef>
                <a:spcPts val="0"/>
              </a:spcBef>
              <a:spcAft>
                <a:spcPts val="0"/>
              </a:spcAft>
              <a:buNone/>
            </a:pPr>
            <a:r>
              <a:rPr lang="en-IE" sz="3600" b="1" dirty="0">
                <a:effectLst/>
                <a:latin typeface="Calibri" panose="020F0502020204030204" pitchFamily="34" charset="0"/>
              </a:rPr>
              <a:t>Anomaly Detection:</a:t>
            </a:r>
            <a:endParaRPr lang="en-IE" sz="3600" dirty="0">
              <a:effectLst/>
              <a:latin typeface="Calibri" panose="020F0502020204030204" pitchFamily="34" charset="0"/>
            </a:endParaRPr>
          </a:p>
        </p:txBody>
      </p:sp>
      <p:sp>
        <p:nvSpPr>
          <p:cNvPr id="5" name="Content Placeholder 4"/>
          <p:cNvSpPr>
            <a:spLocks noGrp="1"/>
          </p:cNvSpPr>
          <p:nvPr>
            <p:ph idx="1"/>
          </p:nvPr>
        </p:nvSpPr>
        <p:spPr/>
        <p:txBody>
          <a:bodyPr/>
          <a:lstStyle/>
          <a:p>
            <a:pPr marL="0" marR="0" indent="0">
              <a:spcBef>
                <a:spcPts val="0"/>
              </a:spcBef>
              <a:spcAft>
                <a:spcPts val="0"/>
              </a:spcAft>
              <a:buNone/>
            </a:pPr>
            <a:r>
              <a:rPr lang="en-IE" sz="1800" dirty="0">
                <a:effectLst/>
                <a:latin typeface="Calibri" panose="020F0502020204030204" pitchFamily="34" charset="0"/>
              </a:rPr>
              <a:t>Anomaly detection is the process of identifying unexpected items or events in data sets, which differ from the norm. And anomaly detection is often applied on unlabelled data which is known as </a:t>
            </a:r>
            <a:r>
              <a:rPr lang="en-IE" sz="1800" b="1" dirty="0">
                <a:effectLst/>
                <a:latin typeface="Calibri" panose="020F0502020204030204" pitchFamily="34" charset="0"/>
              </a:rPr>
              <a:t>unsupervised anomaly detection</a:t>
            </a:r>
            <a:r>
              <a:rPr lang="en-IE" sz="1800" dirty="0">
                <a:effectLst/>
                <a:latin typeface="Calibri" panose="020F0502020204030204" pitchFamily="34" charset="0"/>
              </a:rPr>
              <a:t>. Anomaly detection has two basic assumptions:</a:t>
            </a:r>
          </a:p>
          <a:p>
            <a:pPr marL="0" marR="0" indent="0">
              <a:spcBef>
                <a:spcPts val="0"/>
              </a:spcBef>
              <a:spcAft>
                <a:spcPts val="0"/>
              </a:spcAft>
              <a:buNone/>
            </a:pPr>
            <a:r>
              <a:rPr lang="en-IE" sz="1800" dirty="0">
                <a:effectLst/>
                <a:latin typeface="Calibri" panose="020F0502020204030204" pitchFamily="34" charset="0"/>
              </a:rPr>
              <a:t> </a:t>
            </a:r>
          </a:p>
          <a:p>
            <a:pPr rtl="0" fontAlgn="ctr">
              <a:spcBef>
                <a:spcPts val="0"/>
              </a:spcBef>
              <a:spcAft>
                <a:spcPts val="0"/>
              </a:spcAft>
              <a:buFont typeface="+mj-lt"/>
              <a:buAutoNum type="arabicPeriod"/>
            </a:pPr>
            <a:r>
              <a:rPr lang="en-IE" sz="1800" b="0" i="0" dirty="0">
                <a:effectLst/>
                <a:latin typeface="Calibri" panose="020F0502020204030204" pitchFamily="34" charset="0"/>
              </a:rPr>
              <a:t>Anomalies only occur very rarely in the data.</a:t>
            </a:r>
          </a:p>
          <a:p>
            <a:pPr rtl="0" fontAlgn="ctr">
              <a:spcBef>
                <a:spcPts val="0"/>
              </a:spcBef>
              <a:spcAft>
                <a:spcPts val="0"/>
              </a:spcAft>
              <a:buFont typeface="+mj-lt"/>
              <a:buAutoNum type="arabicPeriod"/>
            </a:pPr>
            <a:r>
              <a:rPr lang="en-IE" sz="1800" b="0" i="0" dirty="0">
                <a:effectLst/>
                <a:latin typeface="Calibri" panose="020F0502020204030204" pitchFamily="34" charset="0"/>
              </a:rPr>
              <a:t>Their features differ from the normal instances significantly.</a:t>
            </a:r>
          </a:p>
          <a:p>
            <a:pPr rtl="0" fontAlgn="ctr">
              <a:spcBef>
                <a:spcPts val="0"/>
              </a:spcBef>
              <a:spcAft>
                <a:spcPts val="0"/>
              </a:spcAft>
              <a:buFont typeface="+mj-lt"/>
              <a:buAutoNum type="arabicPeriod"/>
            </a:pPr>
            <a:endParaRPr lang="en-IE" sz="1800" dirty="0">
              <a:latin typeface="Calibri" panose="020F0502020204030204" pitchFamily="34" charset="0"/>
            </a:endParaRPr>
          </a:p>
          <a:p>
            <a:pPr marL="0" indent="0" rtl="0" fontAlgn="ctr">
              <a:spcBef>
                <a:spcPts val="0"/>
              </a:spcBef>
              <a:spcAft>
                <a:spcPts val="0"/>
              </a:spcAft>
              <a:buNone/>
            </a:pPr>
            <a:endParaRPr lang="en-IE" sz="1800" b="0" i="0" dirty="0">
              <a:effectLst/>
              <a:latin typeface="Calibri" panose="020F0502020204030204" pitchFamily="34" charset="0"/>
            </a:endParaRP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E4C2-1DE6-4D7E-37DC-C661474F4F0D}"/>
              </a:ext>
            </a:extLst>
          </p:cNvPr>
          <p:cNvSpPr>
            <a:spLocks noGrp="1"/>
          </p:cNvSpPr>
          <p:nvPr>
            <p:ph type="title"/>
          </p:nvPr>
        </p:nvSpPr>
        <p:spPr/>
        <p:txBody>
          <a:bodyPr/>
          <a:lstStyle/>
          <a:p>
            <a:r>
              <a:rPr lang="en-IE" b="1" dirty="0">
                <a:effectLst/>
                <a:latin typeface="Calibri" panose="020F0502020204030204" pitchFamily="34" charset="0"/>
              </a:rPr>
              <a:t>Types of learning</a:t>
            </a:r>
            <a:r>
              <a:rPr lang="en-IE" sz="1800" b="1" dirty="0">
                <a:effectLst/>
                <a:latin typeface="Calibri" panose="020F0502020204030204" pitchFamily="34" charset="0"/>
              </a:rPr>
              <a:t>:</a:t>
            </a:r>
            <a:endParaRPr lang="en-IE" dirty="0"/>
          </a:p>
        </p:txBody>
      </p:sp>
      <p:sp>
        <p:nvSpPr>
          <p:cNvPr id="3" name="Content Placeholder 2">
            <a:extLst>
              <a:ext uri="{FF2B5EF4-FFF2-40B4-BE49-F238E27FC236}">
                <a16:creationId xmlns:a16="http://schemas.microsoft.com/office/drawing/2014/main" id="{3548086F-B5B1-3482-06DD-A7E9219F0DD7}"/>
              </a:ext>
            </a:extLst>
          </p:cNvPr>
          <p:cNvSpPr>
            <a:spLocks noGrp="1"/>
          </p:cNvSpPr>
          <p:nvPr>
            <p:ph idx="1"/>
          </p:nvPr>
        </p:nvSpPr>
        <p:spPr/>
        <p:txBody>
          <a:bodyPr/>
          <a:lstStyle/>
          <a:p>
            <a:r>
              <a:rPr lang="en-IE" dirty="0"/>
              <a:t>Supervised Learning: Labelled</a:t>
            </a:r>
          </a:p>
          <a:p>
            <a:r>
              <a:rPr lang="en-IE" dirty="0"/>
              <a:t>Unsupervised Learning: Unlabelled</a:t>
            </a:r>
          </a:p>
          <a:p>
            <a:r>
              <a:rPr lang="en-IE" dirty="0"/>
              <a:t>Reinforcement Learning: Feedback/Reward Model</a:t>
            </a:r>
          </a:p>
        </p:txBody>
      </p:sp>
    </p:spTree>
    <p:extLst>
      <p:ext uri="{BB962C8B-B14F-4D97-AF65-F5344CB8AC3E}">
        <p14:creationId xmlns:p14="http://schemas.microsoft.com/office/powerpoint/2010/main" val="238590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B00D4-3783-A9B3-58D3-9DCCB0615A64}"/>
              </a:ext>
            </a:extLst>
          </p:cNvPr>
          <p:cNvSpPr>
            <a:spLocks noGrp="1"/>
          </p:cNvSpPr>
          <p:nvPr>
            <p:ph type="title"/>
          </p:nvPr>
        </p:nvSpPr>
        <p:spPr/>
        <p:txBody>
          <a:bodyPr>
            <a:normAutofit fontScale="90000"/>
          </a:bodyPr>
          <a:lstStyle/>
          <a:p>
            <a:r>
              <a:rPr lang="en-IE" b="1" dirty="0">
                <a:effectLst/>
                <a:latin typeface="Calibri" panose="020F0502020204030204" pitchFamily="34" charset="0"/>
              </a:rPr>
              <a:t>Anomaly Detection in Time Series:</a:t>
            </a:r>
          </a:p>
        </p:txBody>
      </p:sp>
      <p:sp>
        <p:nvSpPr>
          <p:cNvPr id="3" name="Content Placeholder 2">
            <a:extLst>
              <a:ext uri="{FF2B5EF4-FFF2-40B4-BE49-F238E27FC236}">
                <a16:creationId xmlns:a16="http://schemas.microsoft.com/office/drawing/2014/main" id="{264D4BE0-63EA-7562-06BF-9641F1C8BF8D}"/>
              </a:ext>
            </a:extLst>
          </p:cNvPr>
          <p:cNvSpPr>
            <a:spLocks noGrp="1"/>
          </p:cNvSpPr>
          <p:nvPr>
            <p:ph idx="1"/>
          </p:nvPr>
        </p:nvSpPr>
        <p:spPr/>
        <p:txBody>
          <a:bodyPr/>
          <a:lstStyle/>
          <a:p>
            <a:r>
              <a:rPr lang="en-IE" sz="1800" dirty="0">
                <a:effectLst/>
                <a:latin typeface="Calibri" panose="020F0502020204030204" pitchFamily="34" charset="0"/>
              </a:rPr>
              <a:t>Time series are everywhere! In user behaviour on a website, or stock prices of a Fortune 500 company, or any other time-related example. Time series data is evident in every industry in some shape or form.</a:t>
            </a:r>
          </a:p>
          <a:p>
            <a:endParaRPr lang="en-IE" sz="1800" dirty="0">
              <a:latin typeface="Calibri" panose="020F0502020204030204" pitchFamily="34" charset="0"/>
            </a:endParaRPr>
          </a:p>
          <a:p>
            <a:r>
              <a:rPr lang="en-IE" sz="1800" dirty="0">
                <a:effectLst/>
                <a:latin typeface="Calibri" panose="020F0502020204030204" pitchFamily="34" charset="0"/>
              </a:rPr>
              <a:t>Naturally, it’s also one of the most researched types of data. As a rule of thumb, you could say time series is a type of data that’s sampled based on some kind of time-related dimension like years, months, or seconds.</a:t>
            </a:r>
          </a:p>
          <a:p>
            <a:endParaRPr lang="en-IE" dirty="0"/>
          </a:p>
        </p:txBody>
      </p:sp>
    </p:spTree>
    <p:extLst>
      <p:ext uri="{BB962C8B-B14F-4D97-AF65-F5344CB8AC3E}">
        <p14:creationId xmlns:p14="http://schemas.microsoft.com/office/powerpoint/2010/main" val="15101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2DAE-C74B-9F33-1463-DDF5C7B333CE}"/>
              </a:ext>
            </a:extLst>
          </p:cNvPr>
          <p:cNvSpPr>
            <a:spLocks noGrp="1"/>
          </p:cNvSpPr>
          <p:nvPr>
            <p:ph type="title"/>
          </p:nvPr>
        </p:nvSpPr>
        <p:spPr/>
        <p:txBody>
          <a:bodyPr>
            <a:normAutofit fontScale="90000"/>
          </a:bodyPr>
          <a:lstStyle/>
          <a:p>
            <a:r>
              <a:rPr lang="en-IE" sz="3200" b="1" dirty="0">
                <a:effectLst/>
                <a:latin typeface="Calibri" panose="020F0502020204030204" pitchFamily="34" charset="0"/>
              </a:rPr>
              <a:t>What are anomalies/outliers and types of anomalies in time-series data</a:t>
            </a:r>
            <a:r>
              <a:rPr lang="en-IE" sz="1800" b="1" dirty="0">
                <a:effectLst/>
                <a:latin typeface="Calibri" panose="020F0502020204030204" pitchFamily="34" charset="0"/>
              </a:rPr>
              <a:t>?</a:t>
            </a:r>
            <a:endParaRPr lang="en-IE" dirty="0"/>
          </a:p>
        </p:txBody>
      </p:sp>
      <p:pic>
        <p:nvPicPr>
          <p:cNvPr id="5" name="Content Placeholder 4">
            <a:extLst>
              <a:ext uri="{FF2B5EF4-FFF2-40B4-BE49-F238E27FC236}">
                <a16:creationId xmlns:a16="http://schemas.microsoft.com/office/drawing/2014/main" id="{18C7C393-2B0E-EA5E-6482-98EB743B5944}"/>
              </a:ext>
            </a:extLst>
          </p:cNvPr>
          <p:cNvPicPr>
            <a:picLocks noGrp="1" noChangeAspect="1"/>
          </p:cNvPicPr>
          <p:nvPr>
            <p:ph idx="1"/>
          </p:nvPr>
        </p:nvPicPr>
        <p:blipFill>
          <a:blip r:embed="rId3"/>
          <a:stretch>
            <a:fillRect/>
          </a:stretch>
        </p:blipFill>
        <p:spPr>
          <a:xfrm>
            <a:off x="2389188" y="1888158"/>
            <a:ext cx="6305550" cy="2179985"/>
          </a:xfrm>
        </p:spPr>
      </p:pic>
    </p:spTree>
    <p:extLst>
      <p:ext uri="{BB962C8B-B14F-4D97-AF65-F5344CB8AC3E}">
        <p14:creationId xmlns:p14="http://schemas.microsoft.com/office/powerpoint/2010/main" val="349876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A7987-F2A4-A7F7-5F51-034D53393D8C}"/>
              </a:ext>
            </a:extLst>
          </p:cNvPr>
          <p:cNvSpPr>
            <a:spLocks noGrp="1"/>
          </p:cNvSpPr>
          <p:nvPr>
            <p:ph type="title"/>
          </p:nvPr>
        </p:nvSpPr>
        <p:spPr/>
        <p:txBody>
          <a:bodyPr>
            <a:normAutofit fontScale="90000"/>
          </a:bodyPr>
          <a:lstStyle/>
          <a:p>
            <a:r>
              <a:rPr lang="en-IE" sz="2900" b="1" dirty="0">
                <a:effectLst/>
                <a:latin typeface="Calibri" panose="020F0502020204030204" pitchFamily="34" charset="0"/>
              </a:rPr>
              <a:t>Anomaly detection techniques in time series data</a:t>
            </a:r>
          </a:p>
        </p:txBody>
      </p:sp>
      <p:sp>
        <p:nvSpPr>
          <p:cNvPr id="3" name="Content Placeholder 2">
            <a:extLst>
              <a:ext uri="{FF2B5EF4-FFF2-40B4-BE49-F238E27FC236}">
                <a16:creationId xmlns:a16="http://schemas.microsoft.com/office/drawing/2014/main" id="{362404D4-6B88-F7DD-B526-DCE50E6CE8D2}"/>
              </a:ext>
            </a:extLst>
          </p:cNvPr>
          <p:cNvSpPr>
            <a:spLocks noGrp="1"/>
          </p:cNvSpPr>
          <p:nvPr>
            <p:ph idx="1"/>
          </p:nvPr>
        </p:nvSpPr>
        <p:spPr/>
        <p:txBody>
          <a:bodyPr>
            <a:normAutofit lnSpcReduction="10000"/>
          </a:bodyPr>
          <a:lstStyle/>
          <a:p>
            <a:pPr marL="0" marR="0" indent="0">
              <a:spcBef>
                <a:spcPts val="0"/>
              </a:spcBef>
              <a:spcAft>
                <a:spcPts val="0"/>
              </a:spcAft>
              <a:buNone/>
            </a:pPr>
            <a:r>
              <a:rPr lang="en-IE" sz="1800" b="1" dirty="0">
                <a:latin typeface="Calibri" panose="020F0502020204030204" pitchFamily="34" charset="0"/>
              </a:rPr>
              <a:t>Deep Learning:</a:t>
            </a:r>
          </a:p>
          <a:p>
            <a:pPr rtl="0" fontAlgn="ctr">
              <a:spcBef>
                <a:spcPts val="0"/>
              </a:spcBef>
              <a:spcAft>
                <a:spcPts val="0"/>
              </a:spcAft>
              <a:buFont typeface="+mj-lt"/>
              <a:buAutoNum type="arabicPeriod"/>
            </a:pPr>
            <a:r>
              <a:rPr lang="en-IE" sz="1800" dirty="0">
                <a:latin typeface="Calibri" panose="020F0502020204030204" pitchFamily="34" charset="0"/>
              </a:rPr>
              <a:t>MLP (Multi-Layer Perceptron/Feed Forward NN)</a:t>
            </a:r>
          </a:p>
          <a:p>
            <a:pPr rtl="0" fontAlgn="ctr">
              <a:spcBef>
                <a:spcPts val="0"/>
              </a:spcBef>
              <a:spcAft>
                <a:spcPts val="0"/>
              </a:spcAft>
              <a:buFont typeface="+mj-lt"/>
              <a:buAutoNum type="arabicPeriod"/>
            </a:pPr>
            <a:r>
              <a:rPr lang="en-IE" sz="1800" dirty="0">
                <a:latin typeface="Calibri" panose="020F0502020204030204" pitchFamily="34" charset="0"/>
              </a:rPr>
              <a:t>CNN (Convolutional Neural Network)</a:t>
            </a:r>
          </a:p>
          <a:p>
            <a:pPr rtl="0" fontAlgn="ctr">
              <a:spcBef>
                <a:spcPts val="0"/>
              </a:spcBef>
              <a:spcAft>
                <a:spcPts val="0"/>
              </a:spcAft>
              <a:buFont typeface="+mj-lt"/>
              <a:buAutoNum type="arabicPeriod"/>
            </a:pPr>
            <a:r>
              <a:rPr lang="en-IE" sz="1800" dirty="0">
                <a:latin typeface="Calibri" panose="020F0502020204030204" pitchFamily="34" charset="0"/>
              </a:rPr>
              <a:t>RNN (Recurrent Neural Networks)</a:t>
            </a:r>
          </a:p>
          <a:p>
            <a:pPr rtl="0" fontAlgn="ctr">
              <a:spcBef>
                <a:spcPts val="0"/>
              </a:spcBef>
              <a:spcAft>
                <a:spcPts val="0"/>
              </a:spcAft>
              <a:buFont typeface="+mj-lt"/>
              <a:buAutoNum type="arabicPeriod" startAt="4"/>
            </a:pPr>
            <a:r>
              <a:rPr lang="en-IE" sz="1800" b="1" dirty="0">
                <a:solidFill>
                  <a:srgbClr val="FF0000"/>
                </a:solidFill>
                <a:latin typeface="Calibri" panose="020F0502020204030204" pitchFamily="34" charset="0"/>
              </a:rPr>
              <a:t>LSTM (Long Short Term Memory</a:t>
            </a:r>
          </a:p>
          <a:p>
            <a:pPr rtl="0" fontAlgn="ctr">
              <a:spcBef>
                <a:spcPts val="0"/>
              </a:spcBef>
              <a:spcAft>
                <a:spcPts val="0"/>
              </a:spcAft>
              <a:buFont typeface="+mj-lt"/>
              <a:buAutoNum type="arabicPeriod" startAt="4"/>
            </a:pPr>
            <a:r>
              <a:rPr lang="en-IE" sz="1800" b="1" dirty="0">
                <a:solidFill>
                  <a:srgbClr val="FF0000"/>
                </a:solidFill>
                <a:latin typeface="Calibri" panose="020F0502020204030204" pitchFamily="34" charset="0"/>
              </a:rPr>
              <a:t>Autoencoders</a:t>
            </a:r>
          </a:p>
          <a:p>
            <a:pPr marL="0" indent="0" rtl="0" fontAlgn="ctr">
              <a:spcBef>
                <a:spcPts val="0"/>
              </a:spcBef>
              <a:spcAft>
                <a:spcPts val="0"/>
              </a:spcAft>
              <a:buNone/>
            </a:pPr>
            <a:endParaRPr lang="en-IE" sz="1800" dirty="0">
              <a:latin typeface="Calibri" panose="020F0502020204030204" pitchFamily="34" charset="0"/>
            </a:endParaRPr>
          </a:p>
          <a:p>
            <a:pPr marL="0" indent="0" fontAlgn="ctr">
              <a:spcBef>
                <a:spcPts val="0"/>
              </a:spcBef>
              <a:buNone/>
            </a:pPr>
            <a:r>
              <a:rPr lang="en-IE" sz="1800" b="1" dirty="0">
                <a:latin typeface="Calibri" panose="020F0502020204030204" pitchFamily="34" charset="0"/>
              </a:rPr>
              <a:t>Machine Learning:</a:t>
            </a:r>
          </a:p>
          <a:p>
            <a:pPr fontAlgn="ctr">
              <a:spcBef>
                <a:spcPts val="0"/>
              </a:spcBef>
              <a:buFont typeface="+mj-lt"/>
              <a:buAutoNum type="arabicPeriod"/>
            </a:pPr>
            <a:r>
              <a:rPr lang="en-IE" sz="1800" dirty="0">
                <a:latin typeface="Calibri" panose="020F0502020204030204" pitchFamily="34" charset="0"/>
              </a:rPr>
              <a:t>Classification and Regression Trees (CART)</a:t>
            </a:r>
          </a:p>
          <a:p>
            <a:pPr marL="800100" lvl="1" indent="-342900" fontAlgn="ctr">
              <a:spcBef>
                <a:spcPts val="0"/>
              </a:spcBef>
              <a:buAutoNum type="alphaLcPeriod"/>
            </a:pPr>
            <a:r>
              <a:rPr lang="en-IE" sz="1800" dirty="0">
                <a:latin typeface="Calibri" panose="020F0502020204030204" pitchFamily="34" charset="0"/>
              </a:rPr>
              <a:t>Random Forest/Decision Trees: Supervised Learning (Labelled Data)</a:t>
            </a:r>
          </a:p>
          <a:p>
            <a:pPr marL="800100" lvl="1" indent="-342900" fontAlgn="ctr">
              <a:spcBef>
                <a:spcPts val="0"/>
              </a:spcBef>
              <a:buAutoNum type="alphaLcPeriod"/>
            </a:pPr>
            <a:r>
              <a:rPr lang="en-IE" sz="1800" b="1" dirty="0">
                <a:solidFill>
                  <a:srgbClr val="FF0000"/>
                </a:solidFill>
                <a:latin typeface="Calibri" panose="020F0502020204030204" pitchFamily="34" charset="0"/>
              </a:rPr>
              <a:t>Isolation Forest: </a:t>
            </a:r>
            <a:r>
              <a:rPr lang="en-IE" sz="1800" dirty="0">
                <a:latin typeface="Calibri" panose="020F0502020204030204" pitchFamily="34" charset="0"/>
              </a:rPr>
              <a:t>Unsupervised Learning</a:t>
            </a:r>
          </a:p>
          <a:p>
            <a:pPr marL="800100" lvl="1" indent="-342900" fontAlgn="ctr">
              <a:spcBef>
                <a:spcPts val="0"/>
              </a:spcBef>
              <a:buAutoNum type="alphaLcPeriod"/>
            </a:pPr>
            <a:r>
              <a:rPr lang="en-IE" sz="1800" b="1" dirty="0">
                <a:solidFill>
                  <a:srgbClr val="FF0000"/>
                </a:solidFill>
                <a:latin typeface="Calibri" panose="020F0502020204030204" pitchFamily="34" charset="0"/>
              </a:rPr>
              <a:t>Time Series Forecasting (Prophet)</a:t>
            </a:r>
          </a:p>
          <a:p>
            <a:pPr lvl="1" fontAlgn="ctr">
              <a:spcBef>
                <a:spcPts val="0"/>
              </a:spcBef>
              <a:buFont typeface="+mj-lt"/>
              <a:buAutoNum type="arabicPeriod"/>
            </a:pPr>
            <a:endParaRPr lang="en-IE" sz="1800" dirty="0">
              <a:latin typeface="Calibri" panose="020F0502020204030204" pitchFamily="34" charset="0"/>
            </a:endParaRPr>
          </a:p>
          <a:p>
            <a:endParaRPr lang="en-IE" dirty="0"/>
          </a:p>
        </p:txBody>
      </p:sp>
    </p:spTree>
    <p:extLst>
      <p:ext uri="{BB962C8B-B14F-4D97-AF65-F5344CB8AC3E}">
        <p14:creationId xmlns:p14="http://schemas.microsoft.com/office/powerpoint/2010/main" val="1746797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8A89-AA45-1C69-67D6-DB3EED15D68B}"/>
              </a:ext>
            </a:extLst>
          </p:cNvPr>
          <p:cNvSpPr>
            <a:spLocks noGrp="1"/>
          </p:cNvSpPr>
          <p:nvPr>
            <p:ph type="title"/>
          </p:nvPr>
        </p:nvSpPr>
        <p:spPr/>
        <p:txBody>
          <a:bodyPr>
            <a:normAutofit/>
          </a:bodyPr>
          <a:lstStyle/>
          <a:p>
            <a:r>
              <a:rPr lang="en-IE" sz="3600" b="1" dirty="0">
                <a:effectLst/>
                <a:latin typeface="Calibri" panose="020F0502020204030204" pitchFamily="34" charset="0"/>
              </a:rPr>
              <a:t>Vanilla Autoencoder:</a:t>
            </a:r>
            <a:endParaRPr lang="en-IN" dirty="0"/>
          </a:p>
        </p:txBody>
      </p:sp>
      <p:sp>
        <p:nvSpPr>
          <p:cNvPr id="7" name="Content Placeholder 6">
            <a:extLst>
              <a:ext uri="{FF2B5EF4-FFF2-40B4-BE49-F238E27FC236}">
                <a16:creationId xmlns:a16="http://schemas.microsoft.com/office/drawing/2014/main" id="{09414016-C187-1234-93A2-EFBF4FB8AB8D}"/>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AD1E187F-3F16-20C3-FF6F-F32F75245182}"/>
              </a:ext>
            </a:extLst>
          </p:cNvPr>
          <p:cNvPicPr>
            <a:picLocks noChangeAspect="1"/>
          </p:cNvPicPr>
          <p:nvPr/>
        </p:nvPicPr>
        <p:blipFill>
          <a:blip r:embed="rId3"/>
          <a:stretch>
            <a:fillRect/>
          </a:stretch>
        </p:blipFill>
        <p:spPr>
          <a:xfrm>
            <a:off x="1977482" y="1090643"/>
            <a:ext cx="7166517" cy="3597853"/>
          </a:xfrm>
          <a:prstGeom prst="rect">
            <a:avLst/>
          </a:prstGeom>
        </p:spPr>
      </p:pic>
    </p:spTree>
    <p:extLst>
      <p:ext uri="{BB962C8B-B14F-4D97-AF65-F5344CB8AC3E}">
        <p14:creationId xmlns:p14="http://schemas.microsoft.com/office/powerpoint/2010/main" val="1448501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20F0C-39C0-2EB5-461E-1BBD87E955B0}"/>
              </a:ext>
            </a:extLst>
          </p:cNvPr>
          <p:cNvSpPr>
            <a:spLocks noGrp="1"/>
          </p:cNvSpPr>
          <p:nvPr>
            <p:ph type="title"/>
          </p:nvPr>
        </p:nvSpPr>
        <p:spPr/>
        <p:txBody>
          <a:bodyPr/>
          <a:lstStyle/>
          <a:p>
            <a:r>
              <a:rPr lang="en-IN" dirty="0"/>
              <a:t>LSTM Autoencoder:</a:t>
            </a:r>
          </a:p>
        </p:txBody>
      </p:sp>
      <p:pic>
        <p:nvPicPr>
          <p:cNvPr id="5" name="Content Placeholder 4">
            <a:extLst>
              <a:ext uri="{FF2B5EF4-FFF2-40B4-BE49-F238E27FC236}">
                <a16:creationId xmlns:a16="http://schemas.microsoft.com/office/drawing/2014/main" id="{7B1FCF52-BF02-FF79-4C42-74FC27FCB9E0}"/>
              </a:ext>
            </a:extLst>
          </p:cNvPr>
          <p:cNvPicPr>
            <a:picLocks noGrp="1" noChangeAspect="1"/>
          </p:cNvPicPr>
          <p:nvPr>
            <p:ph idx="1"/>
          </p:nvPr>
        </p:nvPicPr>
        <p:blipFill>
          <a:blip r:embed="rId3"/>
          <a:stretch>
            <a:fillRect/>
          </a:stretch>
        </p:blipFill>
        <p:spPr>
          <a:xfrm>
            <a:off x="2389188" y="1320680"/>
            <a:ext cx="6305550" cy="3314941"/>
          </a:xfrm>
        </p:spPr>
      </p:pic>
    </p:spTree>
    <p:extLst>
      <p:ext uri="{BB962C8B-B14F-4D97-AF65-F5344CB8AC3E}">
        <p14:creationId xmlns:p14="http://schemas.microsoft.com/office/powerpoint/2010/main" val="4084886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d="http://www.w3.org/2001/XMLSchema" xmlns:xsi="http://www.w3.org/2001/XMLSchema-instance" xmlns="http://www.boldonjames.com/2008/01/sie/internal/label" sislVersion="0" policy="180d06e4-a44d-42a9-abe2-9bd0f71c347d" origin="userSelected"/>
</file>

<file path=customXml/itemProps1.xml><?xml version="1.0" encoding="utf-8"?>
<ds:datastoreItem xmlns:ds="http://schemas.openxmlformats.org/officeDocument/2006/customXml" ds:itemID="{C434D795-B750-4B92-AF35-5DEDB86CFEFA}">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0</TotalTime>
  <Words>695</Words>
  <Application>Microsoft Office PowerPoint</Application>
  <PresentationFormat>On-screen Show (16:9)</PresentationFormat>
  <Paragraphs>84</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Roboto</vt:lpstr>
      <vt:lpstr>Office Theme</vt:lpstr>
      <vt:lpstr>Anomaly Detection Using ML and DL Techniques</vt:lpstr>
      <vt:lpstr>Agenda</vt:lpstr>
      <vt:lpstr>Anomaly Detection:</vt:lpstr>
      <vt:lpstr>Types of learning:</vt:lpstr>
      <vt:lpstr>Anomaly Detection in Time Series:</vt:lpstr>
      <vt:lpstr>What are anomalies/outliers and types of anomalies in time-series data?</vt:lpstr>
      <vt:lpstr>Anomaly detection techniques in time series data</vt:lpstr>
      <vt:lpstr>Vanilla Autoencoder:</vt:lpstr>
      <vt:lpstr>LSTM Autoencoder:</vt:lpstr>
      <vt:lpstr>Isolation Forest:</vt:lpstr>
      <vt:lpstr>Thank You</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_x000d_
 _x000d_
 _x000d_
 _x000d_
                                           @2020 Fiserv Inc, or its affiliates   |   </dc:description>
  <cp:lastModifiedBy/>
  <cp:revision>1</cp:revision>
  <dcterms:created xsi:type="dcterms:W3CDTF">2017-08-01T15:40:51Z</dcterms:created>
  <dcterms:modified xsi:type="dcterms:W3CDTF">2023-06-21T10:22:27Z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391b36ec-0f9f-496e-b476-99cb38c3c7a3</vt:lpwstr>
  </property>
  <property fmtid="{D5CDD505-2E9C-101B-9397-08002B2CF9AE}" pid="3" name="bjDocumentSecurityLabel">
    <vt:lpwstr>This item has no classification</vt:lpwstr>
  </property>
  <property fmtid="{D5CDD505-2E9C-101B-9397-08002B2CF9AE}" pid="4" name="bjClsUserRVM">
    <vt:lpwstr>[]</vt:lpwstr>
  </property>
  <property fmtid="{D5CDD505-2E9C-101B-9397-08002B2CF9AE}" pid="5" name="bjSaver">
    <vt:lpwstr>3XeaCosF9tiqzJp+WZwYGgamVwoT74bo</vt:lpwstr>
  </property>
</Properties>
</file>