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-83743"/>
            <a:ext cx="10358120" cy="14326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66062"/>
            <a:ext cx="10011410" cy="4355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71449"/>
            <a:ext cx="11963400" cy="117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515"/>
              </a:lnSpc>
              <a:spcBef>
                <a:spcPts val="100"/>
              </a:spcBef>
            </a:pPr>
            <a:r>
              <a:rPr sz="3200" u="sng" dirty="0">
                <a:uFill>
                  <a:solidFill>
                    <a:srgbClr val="000000"/>
                  </a:solidFill>
                </a:uFill>
              </a:rPr>
              <a:t>Problem</a:t>
            </a:r>
            <a:r>
              <a:rPr sz="3200" u="sng" spc="-5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</a:rPr>
              <a:t>Statement</a:t>
            </a:r>
            <a:r>
              <a:rPr sz="3200" u="sng" spc="-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3200" u="sng" spc="-45" dirty="0">
                <a:uFill>
                  <a:solidFill>
                    <a:srgbClr val="000000"/>
                  </a:solidFill>
                </a:uFill>
              </a:rPr>
              <a:t>24</a:t>
            </a:r>
            <a:r>
              <a:rPr sz="3200" u="sng" spc="-25" dirty="0">
                <a:uFill>
                  <a:solidFill>
                    <a:srgbClr val="000000"/>
                  </a:solidFill>
                </a:uFill>
              </a:rPr>
              <a:t> :-</a:t>
            </a:r>
            <a:endParaRPr sz="3200" dirty="0"/>
          </a:p>
          <a:p>
            <a:pPr algn="ctr">
              <a:lnSpc>
                <a:spcPts val="5555"/>
              </a:lnSpc>
            </a:pPr>
            <a:r>
              <a:rPr lang="en-US" sz="4900" spc="-10" dirty="0"/>
              <a:t>Digital Library Usage </a:t>
            </a:r>
            <a:r>
              <a:rPr sz="4900" spc="-10" dirty="0"/>
              <a:t>Visualization</a:t>
            </a:r>
            <a:endParaRPr sz="4900" dirty="0"/>
          </a:p>
        </p:txBody>
      </p:sp>
      <p:sp>
        <p:nvSpPr>
          <p:cNvPr id="3" name="object 3"/>
          <p:cNvSpPr txBox="1"/>
          <p:nvPr/>
        </p:nvSpPr>
        <p:spPr>
          <a:xfrm>
            <a:off x="3747896" y="2871388"/>
            <a:ext cx="4500245" cy="13963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25"/>
              </a:spcBef>
            </a:pP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Sachin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Kumar</a:t>
            </a:r>
            <a:endParaRPr sz="24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latin typeface="Calibri"/>
                <a:cs typeface="Calibri"/>
              </a:rPr>
              <a:t>Roll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2312RES551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Calibri"/>
                <a:cs typeface="Calibri"/>
              </a:rPr>
              <a:t>Indian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Institute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Technology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Patna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2321" y="5701080"/>
            <a:ext cx="3812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GUVI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Analytics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Internship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7078" y="4568990"/>
            <a:ext cx="4813554" cy="9154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6695" y="1401825"/>
            <a:ext cx="1578609" cy="15857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2980" rIns="0" bIns="0" rtlCol="0">
            <a:spAutoFit/>
          </a:bodyPr>
          <a:lstStyle/>
          <a:p>
            <a:pPr marL="15875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75" dirty="0"/>
              <a:t> </a:t>
            </a:r>
            <a:r>
              <a:rPr spc="-20" dirty="0"/>
              <a:t>Overview</a:t>
            </a:r>
            <a:r>
              <a:rPr spc="-29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20" dirty="0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6414" y="1624075"/>
            <a:ext cx="10453370" cy="54239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Overview: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r>
              <a:rPr lang="en-US" sz="2000" dirty="0"/>
              <a:t>The </a:t>
            </a:r>
            <a:r>
              <a:rPr lang="en-US" sz="2000" b="1" dirty="0"/>
              <a:t>Digital Library Usage Visualization</a:t>
            </a:r>
            <a:r>
              <a:rPr lang="en-US" sz="2000" dirty="0"/>
              <a:t> project focuses on analyzing how students access different types of digital resources (eBooks, Journals, Videos, Theses, Articles) in an online library system.</a:t>
            </a: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lang="en-US" sz="2000" dirty="0">
              <a:latin typeface="Calibri"/>
              <a:cs typeface="Calibri"/>
            </a:endParaRPr>
          </a:p>
          <a:p>
            <a:r>
              <a:rPr lang="en-US" sz="2000" dirty="0"/>
              <a:t>The project uses </a:t>
            </a:r>
            <a:r>
              <a:rPr lang="en-US" sz="2000" b="1" dirty="0"/>
              <a:t>Power BI dashboards</a:t>
            </a:r>
            <a:r>
              <a:rPr lang="en-US" sz="2000" dirty="0"/>
              <a:t> to transform raw library access logs into </a:t>
            </a:r>
            <a:r>
              <a:rPr lang="en-US" sz="2000" b="1" dirty="0"/>
              <a:t>interactive visual insights</a:t>
            </a:r>
            <a:r>
              <a:rPr lang="en-US" sz="2000" dirty="0"/>
              <a:t>. By applying filters and visualizations, the system helps identify:</a:t>
            </a:r>
          </a:p>
          <a:p>
            <a:r>
              <a:rPr lang="en-US" sz="2000" dirty="0"/>
              <a:t>Which resource types are most popular</a:t>
            </a:r>
          </a:p>
          <a:p>
            <a:r>
              <a:rPr lang="en-US" sz="2000" dirty="0"/>
              <a:t>* Which departments use resources most frequently.</a:t>
            </a:r>
          </a:p>
          <a:p>
            <a:r>
              <a:rPr lang="en-US" sz="2000" dirty="0"/>
              <a:t>* Trends in resource usage across different months.</a:t>
            </a:r>
          </a:p>
          <a:p>
            <a:r>
              <a:rPr lang="en-US" sz="2000" dirty="0"/>
              <a:t>* Top accessed resources and active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This project enables </a:t>
            </a:r>
            <a:r>
              <a:rPr lang="en-US" sz="2000" b="1" dirty="0"/>
              <a:t>students, faculty, and administrators</a:t>
            </a:r>
            <a:r>
              <a:rPr lang="en-US" sz="2000" dirty="0"/>
              <a:t> to understand content demand, optimize resource allocation, and improve digital library services.</a:t>
            </a: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lang="en-IN"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lang="en-US"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7831" rIns="0" bIns="0" rtlCol="0">
            <a:spAutoFit/>
          </a:bodyPr>
          <a:lstStyle/>
          <a:p>
            <a:pPr marL="38068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1600201"/>
            <a:ext cx="12115800" cy="4810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lang="en-US" sz="2800" b="1" spc="-85" dirty="0">
                <a:latin typeface="Calibri"/>
                <a:cs typeface="Calibri"/>
              </a:rPr>
              <a:t>Digital Library Usage </a:t>
            </a:r>
            <a:r>
              <a:rPr sz="2800" b="1" spc="-10" dirty="0">
                <a:latin typeface="Calibri"/>
                <a:cs typeface="Calibri"/>
              </a:rPr>
              <a:t>Visualization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aims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to:</a:t>
            </a:r>
            <a:endParaRPr lang="en-US" sz="28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000" dirty="0"/>
          </a:p>
          <a:p>
            <a:pPr algn="l"/>
            <a:r>
              <a:rPr lang="en-US" sz="2000" b="1" dirty="0"/>
              <a:t>* Visualize</a:t>
            </a:r>
            <a:r>
              <a:rPr lang="en-US" sz="2000" dirty="0"/>
              <a:t> the usage of digital library resources (eBooks, Journals, Videos, Theses, Articles) across departments.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* Analyze</a:t>
            </a:r>
            <a:r>
              <a:rPr lang="en-US" sz="2000" dirty="0"/>
              <a:t> patterns of student resource access over time (daily, monthly, yearly).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* Identify</a:t>
            </a:r>
            <a:r>
              <a:rPr lang="en-US" sz="2000" dirty="0"/>
              <a:t> the most accessed resource types and departments with the highest usage.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b="1" dirty="0"/>
              <a:t>* Provide interactive dashboards</a:t>
            </a:r>
            <a:r>
              <a:rPr lang="en-US" sz="2000" dirty="0"/>
              <a:t> in Power BI with filters for department, resource type, and time period.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* Support decision-making</a:t>
            </a:r>
            <a:r>
              <a:rPr lang="en-US" sz="2000" dirty="0"/>
              <a:t> for library management by highlighting content demand and usage trends.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80"/>
              </a:spcBef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7831" rIns="0" bIns="0" rtlCol="0">
            <a:spAutoFit/>
          </a:bodyPr>
          <a:lstStyle/>
          <a:p>
            <a:pPr marL="28956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Technology</a:t>
            </a:r>
            <a:r>
              <a:rPr spc="-245" dirty="0"/>
              <a:t> </a:t>
            </a:r>
            <a:r>
              <a:rPr spc="-10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960610" cy="24981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lang="en-US" sz="2800" b="1" spc="-65" dirty="0">
                <a:latin typeface="Calibri"/>
                <a:cs typeface="Calibri"/>
              </a:rPr>
              <a:t>Digital Library Usage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Visualization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built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modern,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lightweight,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data-</a:t>
            </a:r>
            <a:r>
              <a:rPr sz="2800" dirty="0">
                <a:latin typeface="Calibri"/>
                <a:cs typeface="Calibri"/>
              </a:rPr>
              <a:t>friendly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technology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stack:</a:t>
            </a:r>
            <a:endParaRPr lang="en-US" sz="2800" spc="-10" dirty="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480"/>
              </a:spcBef>
            </a:pP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Power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BI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interactive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dashboards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visual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reports.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Power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Query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cleaning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transforming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raw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student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marks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data.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Excel/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CSV</a:t>
            </a:r>
            <a:r>
              <a:rPr sz="2000" b="1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Source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student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marks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details.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7570" y="4739124"/>
            <a:ext cx="1444144" cy="15072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7383" y="4678553"/>
            <a:ext cx="1447799" cy="1600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70955" y="4964303"/>
            <a:ext cx="126682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3046" y="87248"/>
            <a:ext cx="34855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4120" algn="l"/>
              </a:tabLst>
            </a:pPr>
            <a:r>
              <a:rPr u="sng" spc="-25" dirty="0">
                <a:uFill>
                  <a:solidFill>
                    <a:srgbClr val="000000"/>
                  </a:solidFill>
                </a:uFill>
              </a:rPr>
              <a:t>Key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	</a:t>
            </a:r>
            <a:r>
              <a:rPr u="sng" spc="-10" dirty="0">
                <a:uFill>
                  <a:solidFill>
                    <a:srgbClr val="000000"/>
                  </a:solidFill>
                </a:uFill>
              </a:rPr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922" y="1028446"/>
            <a:ext cx="7217409" cy="5868017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r>
              <a:rPr lang="en-US" b="1" dirty="0"/>
              <a:t>* Department-wise Resource Usage</a:t>
            </a:r>
          </a:p>
          <a:p>
            <a:r>
              <a:rPr lang="en-US" dirty="0"/>
              <a:t>Interactive tiles show how different departments (CSE, ECE, EE, ME, CHE, CE) access resources.</a:t>
            </a:r>
          </a:p>
          <a:p>
            <a:r>
              <a:rPr lang="en-US" dirty="0"/>
              <a:t>Helps identify which department consumes the most digital content.</a:t>
            </a:r>
          </a:p>
          <a:p>
            <a:endParaRPr lang="en-US" dirty="0"/>
          </a:p>
          <a:p>
            <a:r>
              <a:rPr lang="en-US" dirty="0"/>
              <a:t>* </a:t>
            </a:r>
            <a:r>
              <a:rPr lang="en-US" b="1" dirty="0"/>
              <a:t>Resource Type Analysis</a:t>
            </a:r>
          </a:p>
          <a:p>
            <a:r>
              <a:rPr lang="en-US" dirty="0"/>
              <a:t>Categories include </a:t>
            </a:r>
            <a:r>
              <a:rPr lang="en-US" b="1" dirty="0"/>
              <a:t>eBook, Journal, Article, Thesis, Video</a:t>
            </a:r>
            <a:r>
              <a:rPr lang="en-US" dirty="0"/>
              <a:t>.</a:t>
            </a:r>
          </a:p>
          <a:p>
            <a:r>
              <a:rPr lang="en-US" dirty="0"/>
              <a:t>Allows quick comparison of which formats are most popular among students.</a:t>
            </a:r>
          </a:p>
          <a:p>
            <a:endParaRPr lang="en-US" dirty="0"/>
          </a:p>
          <a:p>
            <a:r>
              <a:rPr lang="en-US" dirty="0"/>
              <a:t>* </a:t>
            </a:r>
            <a:r>
              <a:rPr lang="en-US" b="1" dirty="0"/>
              <a:t>Time-based Usage Trends</a:t>
            </a:r>
          </a:p>
          <a:p>
            <a:r>
              <a:rPr lang="en-US" dirty="0"/>
              <a:t>Data can be filtered by </a:t>
            </a:r>
            <a:r>
              <a:rPr lang="en-US" b="1" dirty="0"/>
              <a:t>Month and Year</a:t>
            </a:r>
            <a:r>
              <a:rPr lang="en-US" dirty="0"/>
              <a:t>.</a:t>
            </a:r>
          </a:p>
          <a:p>
            <a:r>
              <a:rPr lang="en-US" dirty="0"/>
              <a:t>Shows changes in resource usage patterns across </a:t>
            </a:r>
            <a:r>
              <a:rPr lang="en-US" b="1" dirty="0"/>
              <a:t>July, September, November</a:t>
            </a:r>
            <a:r>
              <a:rPr lang="en-US" dirty="0"/>
              <a:t>, etc.</a:t>
            </a:r>
          </a:p>
          <a:p>
            <a:r>
              <a:rPr lang="en-US" dirty="0"/>
              <a:t>Helps track peak and low activity periods.</a:t>
            </a:r>
          </a:p>
          <a:p>
            <a:endParaRPr lang="en-US" dirty="0"/>
          </a:p>
          <a:p>
            <a:r>
              <a:rPr lang="en-US" dirty="0"/>
              <a:t>* </a:t>
            </a:r>
            <a:r>
              <a:rPr lang="en-US" b="1" dirty="0"/>
              <a:t>Top Resource Type Insights</a:t>
            </a:r>
          </a:p>
          <a:p>
            <a:r>
              <a:rPr lang="en-US" dirty="0"/>
              <a:t>Pie/Donut chart highlights share of each resource type.</a:t>
            </a:r>
          </a:p>
          <a:p>
            <a:r>
              <a:rPr lang="en-US" dirty="0"/>
              <a:t>Provides quick view of which resource contributes the most usage.</a:t>
            </a:r>
          </a:p>
          <a:p>
            <a:endParaRPr lang="en-US" dirty="0"/>
          </a:p>
          <a:p>
            <a:pPr marL="240029" marR="66675" indent="-227329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145" y="4841494"/>
            <a:ext cx="2965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Times New Roman"/>
                <a:cs typeface="Times New Roman"/>
              </a:rPr>
              <a:t>Fig.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DASHBOARD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77F6F7-B42B-0A84-376F-65CBA2C78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028446"/>
            <a:ext cx="4800599" cy="36959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7DB5-95A5-79D3-A543-16A7A7B2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939" y="896381"/>
            <a:ext cx="3274061" cy="856219"/>
          </a:xfrm>
        </p:spPr>
        <p:txBody>
          <a:bodyPr/>
          <a:lstStyle/>
          <a:p>
            <a:r>
              <a:rPr lang="en-US" sz="3200" dirty="0"/>
              <a:t>CONCLUSION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9985E-61D1-15BF-F1DF-98C4271F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66062"/>
            <a:ext cx="10011410" cy="4401205"/>
          </a:xfrm>
        </p:spPr>
        <p:txBody>
          <a:bodyPr/>
          <a:lstStyle/>
          <a:p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Power BI dashboards reveal </a:t>
            </a:r>
            <a:r>
              <a:rPr lang="en-US" b="1" dirty="0"/>
              <a:t>student resource preferences</a:t>
            </a:r>
            <a:r>
              <a:rPr lang="en-US" dirty="0"/>
              <a:t> by type, department, and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Helps libraries make </a:t>
            </a:r>
            <a:r>
              <a:rPr lang="en-US" b="1" dirty="0"/>
              <a:t>data-driven decisions</a:t>
            </a:r>
            <a:r>
              <a:rPr lang="en-US" dirty="0"/>
              <a:t> for better resource allocation.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Enhances </a:t>
            </a:r>
            <a:r>
              <a:rPr lang="en-US" b="1" dirty="0"/>
              <a:t>student learning experience</a:t>
            </a:r>
            <a:r>
              <a:rPr lang="en-US" dirty="0"/>
              <a:t> through insights into digital usage trends.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15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466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MT</vt:lpstr>
      <vt:lpstr>Calibri</vt:lpstr>
      <vt:lpstr>Times New Roman</vt:lpstr>
      <vt:lpstr>Office Theme</vt:lpstr>
      <vt:lpstr>Problem Statement 24 :- Digital Library Usage Visualization</vt:lpstr>
      <vt:lpstr>Project Overview And Goal</vt:lpstr>
      <vt:lpstr>Objectives</vt:lpstr>
      <vt:lpstr>Technology Stack</vt:lpstr>
      <vt:lpstr>Key Features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Anshu Kumar</dc:creator>
  <cp:lastModifiedBy>SACHIN KUMAR</cp:lastModifiedBy>
  <cp:revision>1</cp:revision>
  <dcterms:created xsi:type="dcterms:W3CDTF">2025-08-22T09:03:15Z</dcterms:created>
  <dcterms:modified xsi:type="dcterms:W3CDTF">2025-08-22T09:26:05Z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2025-08-05T00:00:00Z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2025-08-22T00:00:00Z</vt:filetime>
  </property>
  <property fmtid="{D5CDD505-2E9C-101B-9397-08002B2CF9AE}" pid="5" name="Producer">
    <vt:lpwstr>Microsoft® PowerPoint® 2021</vt:lpwstr>
  </property>
</Properties>
</file>