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9" r:id="rId5"/>
    <p:sldId id="258" r:id="rId6"/>
    <p:sldId id="261" r:id="rId7"/>
    <p:sldId id="262" r:id="rId8"/>
    <p:sldId id="267" r:id="rId9"/>
    <p:sldId id="263" r:id="rId10"/>
    <p:sldId id="268" r:id="rId11"/>
    <p:sldId id="264" r:id="rId12"/>
    <p:sldId id="265" r:id="rId13"/>
    <p:sldId id="269" r:id="rId14"/>
    <p:sldId id="270" r:id="rId15"/>
    <p:sldId id="266"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 Id="rId5" Type="http://schemas.openxmlformats.org/officeDocument/2006/relationships/image" Target="../media/image7.jpeg" /><Relationship Id="rId4" Type="http://schemas.openxmlformats.org/officeDocument/2006/relationships/image" Target="../media/image6.jpe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37C75-D401-987B-A9B6-E8A5F7799B42}"/>
              </a:ext>
            </a:extLst>
          </p:cNvPr>
          <p:cNvSpPr>
            <a:spLocks noGrp="1"/>
          </p:cNvSpPr>
          <p:nvPr>
            <p:ph type="ctrTitle"/>
          </p:nvPr>
        </p:nvSpPr>
        <p:spPr/>
        <p:txBody>
          <a:bodyPr/>
          <a:lstStyle/>
          <a:p>
            <a:r>
              <a:rPr lang="en-IN" dirty="0"/>
              <a:t>Introduction </a:t>
            </a:r>
            <a:endParaRPr lang="en-US" dirty="0"/>
          </a:p>
        </p:txBody>
      </p:sp>
      <p:sp>
        <p:nvSpPr>
          <p:cNvPr id="3" name="Subtitle 2">
            <a:extLst>
              <a:ext uri="{FF2B5EF4-FFF2-40B4-BE49-F238E27FC236}">
                <a16:creationId xmlns:a16="http://schemas.microsoft.com/office/drawing/2014/main" id="{4A97CE30-E8CD-0FE0-62F7-3EB2DFE7BCA9}"/>
              </a:ext>
            </a:extLst>
          </p:cNvPr>
          <p:cNvSpPr>
            <a:spLocks noGrp="1"/>
          </p:cNvSpPr>
          <p:nvPr>
            <p:ph type="subTitle" idx="1"/>
          </p:nvPr>
        </p:nvSpPr>
        <p:spPr/>
        <p:txBody>
          <a:bodyPr/>
          <a:lstStyle/>
          <a:p>
            <a:r>
              <a:rPr lang="en-IN" dirty="0"/>
              <a:t>Tour and travels</a:t>
            </a:r>
            <a:endParaRPr lang="en-US" dirty="0"/>
          </a:p>
        </p:txBody>
      </p:sp>
      <p:pic>
        <p:nvPicPr>
          <p:cNvPr id="6" name="Picture 5">
            <a:extLst>
              <a:ext uri="{FF2B5EF4-FFF2-40B4-BE49-F238E27FC236}">
                <a16:creationId xmlns:a16="http://schemas.microsoft.com/office/drawing/2014/main" id="{9964B2E7-967E-4A77-4EF2-40786A83708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7235"/>
            <a:ext cx="12192000" cy="6843531"/>
          </a:xfrm>
          <a:prstGeom prst="rect">
            <a:avLst/>
          </a:prstGeom>
        </p:spPr>
      </p:pic>
      <p:pic>
        <p:nvPicPr>
          <p:cNvPr id="9" name="Picture 8">
            <a:extLst>
              <a:ext uri="{FF2B5EF4-FFF2-40B4-BE49-F238E27FC236}">
                <a16:creationId xmlns:a16="http://schemas.microsoft.com/office/drawing/2014/main" id="{0D8B1B01-E776-9823-2234-5E7C26AC2F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0695" y="69626"/>
            <a:ext cx="5330610" cy="2003387"/>
          </a:xfrm>
          <a:prstGeom prst="rect">
            <a:avLst/>
          </a:prstGeom>
        </p:spPr>
      </p:pic>
      <p:sp>
        <p:nvSpPr>
          <p:cNvPr id="12" name="Title 1">
            <a:extLst>
              <a:ext uri="{FF2B5EF4-FFF2-40B4-BE49-F238E27FC236}">
                <a16:creationId xmlns:a16="http://schemas.microsoft.com/office/drawing/2014/main" id="{4DAA26D5-1EA9-C3B8-5B19-D9BCFEB02B7E}"/>
              </a:ext>
            </a:extLst>
          </p:cNvPr>
          <p:cNvSpPr txBox="1">
            <a:spLocks/>
          </p:cNvSpPr>
          <p:nvPr/>
        </p:nvSpPr>
        <p:spPr>
          <a:xfrm>
            <a:off x="0" y="5727021"/>
            <a:ext cx="6180881" cy="1123744"/>
          </a:xfrm>
          <a:prstGeom prst="rect">
            <a:avLst/>
          </a:prstGeom>
          <a:solidFill>
            <a:schemeClr val="accent1"/>
          </a:solidFill>
          <a:ln>
            <a:noFill/>
          </a:ln>
          <a:effectLst/>
          <a:scene3d>
            <a:camera prst="orthographicFront">
              <a:rot lat="0" lon="0" rev="0"/>
            </a:camera>
            <a:lightRig rig="contrasting" dir="t">
              <a:rot lat="0" lon="0" rev="7800000"/>
            </a:lightRig>
          </a:scene3d>
          <a:sp3d>
            <a:bevelT w="139700" h="139700"/>
          </a:sp3d>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b">
            <a:normAutofit fontScale="97500" lnSpcReduction="10000"/>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r>
              <a:rPr lang="en-US" sz="2400" dirty="0">
                <a:solidFill>
                  <a:schemeClr val="bg1"/>
                </a:solidFill>
                <a:latin typeface="Gadugi" panose="020B0502040204020203" pitchFamily="34" charset="0"/>
                <a:ea typeface="Gadugi" panose="020B0502040204020203" pitchFamily="34" charset="0"/>
              </a:rPr>
              <a:t>Name.: </a:t>
            </a:r>
            <a:r>
              <a:rPr lang="en-IN" sz="2400" dirty="0">
                <a:solidFill>
                  <a:schemeClr val="bg1"/>
                </a:solidFill>
                <a:latin typeface="Gadugi" panose="020B0502040204020203" pitchFamily="34" charset="0"/>
                <a:ea typeface="Gadugi" panose="020B0502040204020203" pitchFamily="34" charset="0"/>
              </a:rPr>
              <a:t>Vijay </a:t>
            </a:r>
            <a:r>
              <a:rPr lang="en-IN" sz="2400" dirty="0" err="1">
                <a:solidFill>
                  <a:schemeClr val="bg1"/>
                </a:solidFill>
                <a:latin typeface="Gadugi" panose="020B0502040204020203" pitchFamily="34" charset="0"/>
                <a:ea typeface="Gadugi" panose="020B0502040204020203" pitchFamily="34" charset="0"/>
              </a:rPr>
              <a:t>Jangid</a:t>
            </a:r>
            <a:r>
              <a:rPr lang="en-IN" sz="2400" dirty="0">
                <a:solidFill>
                  <a:schemeClr val="bg1"/>
                </a:solidFill>
                <a:latin typeface="Gadugi" panose="020B0502040204020203" pitchFamily="34" charset="0"/>
                <a:ea typeface="Gadugi" panose="020B0502040204020203" pitchFamily="34" charset="0"/>
              </a:rPr>
              <a:t> </a:t>
            </a:r>
            <a:endParaRPr lang="en-US" sz="2400" dirty="0">
              <a:solidFill>
                <a:schemeClr val="bg1"/>
              </a:solidFill>
              <a:latin typeface="Gadugi" panose="020B0502040204020203" pitchFamily="34" charset="0"/>
              <a:ea typeface="Gadugi" panose="020B0502040204020203" pitchFamily="34" charset="0"/>
            </a:endParaRPr>
          </a:p>
          <a:p>
            <a:pPr algn="l"/>
            <a:r>
              <a:rPr lang="en-IN" sz="2400" dirty="0">
                <a:solidFill>
                  <a:schemeClr val="bg1"/>
                </a:solidFill>
                <a:latin typeface="Gadugi" panose="020B0502040204020203" pitchFamily="34" charset="0"/>
                <a:ea typeface="Gadugi" panose="020B0502040204020203" pitchFamily="34" charset="0"/>
              </a:rPr>
              <a:t>Registration No.: 21BCAN226</a:t>
            </a:r>
          </a:p>
          <a:p>
            <a:pPr algn="l"/>
            <a:r>
              <a:rPr lang="en-IN" sz="2400" dirty="0">
                <a:solidFill>
                  <a:schemeClr val="bg1"/>
                </a:solidFill>
                <a:latin typeface="Gadugi" panose="020B0502040204020203" pitchFamily="34" charset="0"/>
                <a:ea typeface="Gadugi" panose="020B0502040204020203" pitchFamily="34" charset="0"/>
              </a:rPr>
              <a:t>Course.:  BCA Data Science and Data Analytics </a:t>
            </a:r>
          </a:p>
        </p:txBody>
      </p:sp>
    </p:spTree>
    <p:extLst>
      <p:ext uri="{BB962C8B-B14F-4D97-AF65-F5344CB8AC3E}">
        <p14:creationId xmlns:p14="http://schemas.microsoft.com/office/powerpoint/2010/main" val="2562275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ACFD27-179A-0ACE-D828-2FFBF774F37E}"/>
              </a:ext>
            </a:extLst>
          </p:cNvPr>
          <p:cNvSpPr>
            <a:spLocks noGrp="1"/>
          </p:cNvSpPr>
          <p:nvPr>
            <p:ph idx="1"/>
          </p:nvPr>
        </p:nvSpPr>
        <p:spPr/>
        <p:txBody>
          <a:bodyPr>
            <a:normAutofit lnSpcReduction="10000"/>
          </a:bodyPr>
          <a:lstStyle/>
          <a:p>
            <a:r>
              <a:rPr lang="en-IN" b="1" dirty="0"/>
              <a:t>Enhance User Experience </a:t>
            </a:r>
            <a:r>
              <a:rPr lang="en-IN" dirty="0"/>
              <a:t>: Prioritize the design and functionality of the website to ensure a seamless and intuitive user experience, catering to the diverse needs and preferences of </a:t>
            </a:r>
            <a:r>
              <a:rPr lang="en-IN" dirty="0" err="1"/>
              <a:t>travelers</a:t>
            </a:r>
            <a:r>
              <a:rPr lang="en-IN" dirty="0"/>
              <a:t>.</a:t>
            </a:r>
          </a:p>
          <a:p>
            <a:r>
              <a:rPr lang="en-IN" b="1" dirty="0"/>
              <a:t>Facilitate Booking and Reservations :</a:t>
            </a:r>
            <a:r>
              <a:rPr lang="en-IN" dirty="0"/>
              <a:t> Implement a secure and efficient booking system that enables users to book flights, accommodations, tours, activities, and other travel services directly through the website.</a:t>
            </a:r>
          </a:p>
          <a:p>
            <a:r>
              <a:rPr lang="en-IN" b="1" dirty="0"/>
              <a:t>Drive Engagement and Community Building</a:t>
            </a:r>
            <a:r>
              <a:rPr lang="en-IN" dirty="0"/>
              <a:t> : Foster a sense of community among </a:t>
            </a:r>
            <a:r>
              <a:rPr lang="en-IN" dirty="0" err="1"/>
              <a:t>travelers</a:t>
            </a:r>
            <a:r>
              <a:rPr lang="en-IN" dirty="0"/>
              <a:t> by incorporating social media integration, user-generated content, and interactive features that encourage sharing, collaboration, and engagement.</a:t>
            </a:r>
            <a:endParaRPr lang="en-US" dirty="0"/>
          </a:p>
        </p:txBody>
      </p:sp>
    </p:spTree>
    <p:extLst>
      <p:ext uri="{BB962C8B-B14F-4D97-AF65-F5344CB8AC3E}">
        <p14:creationId xmlns:p14="http://schemas.microsoft.com/office/powerpoint/2010/main" val="854672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8F6BE9-B228-A94D-9D1E-F7B24F95C418}"/>
              </a:ext>
            </a:extLst>
          </p:cNvPr>
          <p:cNvSpPr>
            <a:spLocks noGrp="1"/>
          </p:cNvSpPr>
          <p:nvPr>
            <p:ph idx="1"/>
          </p:nvPr>
        </p:nvSpPr>
        <p:spPr/>
        <p:txBody>
          <a:bodyPr/>
          <a:lstStyle/>
          <a:p>
            <a:r>
              <a:rPr lang="en-IN" dirty="0"/>
              <a:t>Understanding the current landscape of the Indian tourism market is crucial for the success of our tour and travel website project. Here is an in-depth analysis of the market.</a:t>
            </a:r>
          </a:p>
          <a:p>
            <a:r>
              <a:rPr lang="en-US" dirty="0"/>
              <a:t>Current trends in the Indian tourism sector</a:t>
            </a:r>
            <a:endParaRPr lang="en-IN" dirty="0"/>
          </a:p>
          <a:p>
            <a:r>
              <a:rPr lang="en-US" dirty="0"/>
              <a:t>Analysis of existing tour and travel websites</a:t>
            </a:r>
            <a:endParaRPr lang="en-IN" dirty="0"/>
          </a:p>
          <a:p>
            <a:r>
              <a:rPr lang="en-US" dirty="0"/>
              <a:t>Identifying gaps and opportunities</a:t>
            </a:r>
          </a:p>
        </p:txBody>
      </p:sp>
      <p:sp>
        <p:nvSpPr>
          <p:cNvPr id="5" name="Title 5">
            <a:extLst>
              <a:ext uri="{FF2B5EF4-FFF2-40B4-BE49-F238E27FC236}">
                <a16:creationId xmlns:a16="http://schemas.microsoft.com/office/drawing/2014/main" id="{C871ED80-2ECF-935D-70E3-71B860995219}"/>
              </a:ext>
            </a:extLst>
          </p:cNvPr>
          <p:cNvSpPr txBox="1">
            <a:spLocks noGrp="1"/>
          </p:cNvSpPr>
          <p:nvPr>
            <p:ph type="title"/>
          </p:nvPr>
        </p:nvSpPr>
        <p:spPr>
          <a:xfrm>
            <a:off x="1451579" y="786874"/>
            <a:ext cx="9603275" cy="604781"/>
          </a:xfrm>
          <a:prstGeom prst="homePlat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0">
            <a:scrgbClr r="0" g="0" b="0"/>
          </a:lnRef>
          <a:fillRef idx="0">
            <a:scrgbClr r="0" g="0" b="0"/>
          </a:fillRef>
          <a:effectRef idx="0">
            <a:scrgbClr r="0" g="0" b="0"/>
          </a:effectRef>
          <a:fontRef idx="minor">
            <a:schemeClr val="lt1"/>
          </a:fontRef>
        </p:style>
        <p:txBody>
          <a:bodyPr vert="horz" wrap="square" lIns="91440" tIns="45720" rIns="91440" bIns="45720" rtlCol="0" anchor="t">
            <a:spAutoFit/>
          </a:bodyPr>
          <a:lstStyle>
            <a:defPPr>
              <a:defRPr lang="en-US"/>
            </a:defPPr>
            <a:lvl1pPr marL="0" algn="l" defTabSz="914400" rtl="0" eaLnBrk="1" latinLnBrk="0" hangingPunct="1">
              <a:lnSpc>
                <a:spcPct val="90000"/>
              </a:lnSpc>
              <a:spcBef>
                <a:spcPct val="0"/>
              </a:spcBef>
              <a:buNone/>
              <a:defRPr sz="1800" b="0" i="0" kern="1200" cap="all">
                <a:solidFill>
                  <a:schemeClr val="lt1"/>
                </a:solidFill>
                <a:effectLst/>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IN" sz="3600" dirty="0">
                <a:ln w="0"/>
                <a:latin typeface="Aharoni" panose="02010803020104030203" pitchFamily="2" charset="-79"/>
                <a:cs typeface="Aharoni" panose="02010803020104030203" pitchFamily="2" charset="-79"/>
              </a:rPr>
              <a:t>Market Analysis</a:t>
            </a:r>
            <a:endParaRPr lang="en-US" sz="3600" dirty="0">
              <a:ln w="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8254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7ACBD6-45F0-D7CB-3D5E-F61F07D2E526}"/>
              </a:ext>
            </a:extLst>
          </p:cNvPr>
          <p:cNvSpPr>
            <a:spLocks noGrp="1"/>
          </p:cNvSpPr>
          <p:nvPr>
            <p:ph idx="1"/>
          </p:nvPr>
        </p:nvSpPr>
        <p:spPr>
          <a:xfrm>
            <a:off x="1451579" y="2567422"/>
            <a:ext cx="9603275" cy="3450613"/>
          </a:xfrm>
        </p:spPr>
        <p:txBody>
          <a:bodyPr>
            <a:normAutofit/>
          </a:bodyPr>
          <a:lstStyle/>
          <a:p>
            <a:r>
              <a:rPr lang="en-IN" dirty="0"/>
              <a:t>Here are some current trends in the Indian tourism sector:</a:t>
            </a:r>
          </a:p>
          <a:p>
            <a:r>
              <a:rPr lang="en-IN" dirty="0"/>
              <a:t>Digital Transformation: The tourism industry in India is undergoing a digital transformation. From booking flights and accommodations to discovering destinations and planning itineraries, </a:t>
            </a:r>
            <a:r>
              <a:rPr lang="en-IN" dirty="0" err="1"/>
              <a:t>travelers</a:t>
            </a:r>
            <a:r>
              <a:rPr lang="en-IN" dirty="0"/>
              <a:t> are increasingly relying on online platforms and mobile apps. This has led to the rise of online travel agencies, travel comparison websites, and mobile apps offering seamless booking experiences.</a:t>
            </a:r>
          </a:p>
          <a:p>
            <a:endParaRPr lang="en-US" dirty="0"/>
          </a:p>
        </p:txBody>
      </p:sp>
      <p:sp>
        <p:nvSpPr>
          <p:cNvPr id="5" name="Title 5">
            <a:extLst>
              <a:ext uri="{FF2B5EF4-FFF2-40B4-BE49-F238E27FC236}">
                <a16:creationId xmlns:a16="http://schemas.microsoft.com/office/drawing/2014/main" id="{EE1ED0AD-9D90-2D2A-C496-9B993C8EE7AA}"/>
              </a:ext>
            </a:extLst>
          </p:cNvPr>
          <p:cNvSpPr txBox="1">
            <a:spLocks noGrp="1"/>
          </p:cNvSpPr>
          <p:nvPr>
            <p:ph type="title"/>
          </p:nvPr>
        </p:nvSpPr>
        <p:spPr>
          <a:xfrm>
            <a:off x="1451579" y="839965"/>
            <a:ext cx="9603275" cy="1103379"/>
          </a:xfrm>
          <a:prstGeom prst="homePlat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0">
            <a:scrgbClr r="0" g="0" b="0"/>
          </a:lnRef>
          <a:fillRef idx="0">
            <a:scrgbClr r="0" g="0" b="0"/>
          </a:fillRef>
          <a:effectRef idx="0">
            <a:scrgbClr r="0" g="0" b="0"/>
          </a:effectRef>
          <a:fontRef idx="minor">
            <a:schemeClr val="lt1"/>
          </a:fontRef>
        </p:style>
        <p:txBody>
          <a:bodyPr vert="horz" wrap="square" lIns="91440" tIns="45720" rIns="91440" bIns="45720" rtlCol="0" anchor="t">
            <a:spAutoFit/>
          </a:bodyPr>
          <a:lstStyle>
            <a:defPPr>
              <a:defRPr lang="en-US"/>
            </a:defPPr>
            <a:lvl1pPr marL="0" algn="l" defTabSz="914400" rtl="0" eaLnBrk="1" latinLnBrk="0" hangingPunct="1">
              <a:lnSpc>
                <a:spcPct val="90000"/>
              </a:lnSpc>
              <a:spcBef>
                <a:spcPct val="0"/>
              </a:spcBef>
              <a:buNone/>
              <a:defRPr sz="1800" b="0" i="0" kern="1200" cap="all">
                <a:solidFill>
                  <a:schemeClr val="lt1"/>
                </a:solidFill>
                <a:effectLst/>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IN" sz="3600" dirty="0">
                <a:ln w="0"/>
                <a:latin typeface="Aharoni" panose="02010803020104030203" pitchFamily="2" charset="-79"/>
                <a:cs typeface="Aharoni" panose="02010803020104030203" pitchFamily="2" charset="-79"/>
              </a:rPr>
              <a:t>Current trends in the Indian tourism sector</a:t>
            </a:r>
            <a:endParaRPr lang="en-US" sz="3600" dirty="0">
              <a:ln w="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221934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321E65-11B3-2A19-0692-60820A8F900C}"/>
              </a:ext>
            </a:extLst>
          </p:cNvPr>
          <p:cNvSpPr>
            <a:spLocks noGrp="1"/>
          </p:cNvSpPr>
          <p:nvPr>
            <p:ph idx="1"/>
          </p:nvPr>
        </p:nvSpPr>
        <p:spPr/>
        <p:txBody>
          <a:bodyPr>
            <a:normAutofit lnSpcReduction="10000"/>
          </a:bodyPr>
          <a:lstStyle/>
          <a:p>
            <a:r>
              <a:rPr lang="en-IN" dirty="0"/>
              <a:t>Cultural and Heritage Tourism: India’s rich cultural heritage and diverse history continue to attract tourists from around the world. From UNESCO World Heritage Sites to ancient temples, forts, and palaces, there’s a growing interest in exploring India’s cultural and heritage treasures. Heritage walks, guided tours, and cultural festivals are becoming increasingly popular among tourists.</a:t>
            </a:r>
          </a:p>
          <a:p>
            <a:r>
              <a:rPr lang="en-IN" dirty="0"/>
              <a:t>Health and Wellness Tourism: There’s a growing interest in health and wellness tourism in India. Travelers are seeking destinations that offer wellness retreats, yoga and meditation </a:t>
            </a:r>
            <a:r>
              <a:rPr lang="en-IN" dirty="0" err="1"/>
              <a:t>centers</a:t>
            </a:r>
            <a:r>
              <a:rPr lang="en-IN" dirty="0"/>
              <a:t>, </a:t>
            </a:r>
            <a:r>
              <a:rPr lang="en-IN" dirty="0" err="1"/>
              <a:t>Ayurvedic</a:t>
            </a:r>
            <a:r>
              <a:rPr lang="en-IN" dirty="0"/>
              <a:t> resorts, and spa experiences. This trend is </a:t>
            </a:r>
            <a:r>
              <a:rPr lang="en-IN" dirty="0" err="1"/>
              <a:t>fueled</a:t>
            </a:r>
            <a:r>
              <a:rPr lang="en-IN" dirty="0"/>
              <a:t> by the increasing focus on holistic well-being and stress management in today’s fast-paced world.</a:t>
            </a:r>
            <a:endParaRPr lang="en-US" dirty="0"/>
          </a:p>
        </p:txBody>
      </p:sp>
    </p:spTree>
    <p:extLst>
      <p:ext uri="{BB962C8B-B14F-4D97-AF65-F5344CB8AC3E}">
        <p14:creationId xmlns:p14="http://schemas.microsoft.com/office/powerpoint/2010/main" val="1584231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681C8E-7CF2-CF89-8F83-5176C91D4BA1}"/>
              </a:ext>
            </a:extLst>
          </p:cNvPr>
          <p:cNvSpPr>
            <a:spLocks noGrp="1"/>
          </p:cNvSpPr>
          <p:nvPr>
            <p:ph idx="1"/>
          </p:nvPr>
        </p:nvSpPr>
        <p:spPr/>
        <p:txBody>
          <a:bodyPr>
            <a:normAutofit fontScale="77500" lnSpcReduction="20000"/>
          </a:bodyPr>
          <a:lstStyle/>
          <a:p>
            <a:r>
              <a:rPr lang="en-IN" dirty="0"/>
              <a:t>To gain insights into the current tour and travel website scene in India, we meticulously examined several prominent platforms. Here’s what we discovered:</a:t>
            </a:r>
          </a:p>
          <a:p>
            <a:r>
              <a:rPr lang="en-IN" b="1" dirty="0" err="1"/>
              <a:t>MakeMyTrip</a:t>
            </a:r>
            <a:r>
              <a:rPr lang="en-IN" dirty="0"/>
              <a:t>: </a:t>
            </a:r>
            <a:r>
              <a:rPr lang="en-IN" dirty="0" err="1"/>
              <a:t>MakeMyTrip</a:t>
            </a:r>
            <a:r>
              <a:rPr lang="en-IN" dirty="0"/>
              <a:t> is one of the leading online travel agencies in India, offering a wide range of services, including flight bookings, hotel reservations, holiday packages, and bus and train tickets. The website features a user-friendly interface with intuitive navigation and search functionality. It also provides comprehensive information about destinations, hotels, and attractions, along with customer reviews and ratings.</a:t>
            </a:r>
          </a:p>
          <a:p>
            <a:r>
              <a:rPr lang="en-IN" b="1" dirty="0" err="1"/>
              <a:t>Cleartrip</a:t>
            </a:r>
            <a:r>
              <a:rPr lang="en-IN" dirty="0"/>
              <a:t>: </a:t>
            </a:r>
            <a:r>
              <a:rPr lang="en-IN" dirty="0" err="1"/>
              <a:t>Cleartrip</a:t>
            </a:r>
            <a:r>
              <a:rPr lang="en-IN" dirty="0"/>
              <a:t> is another popular online travel agency known for its simple and clutter-free interface. The website offers a seamless booking experience for flights, hotels, trains, and activities. It provides various filters and sorting options to help users find the best deals and offers personalized recommendations based on their preferences. </a:t>
            </a:r>
            <a:r>
              <a:rPr lang="en-IN" dirty="0" err="1"/>
              <a:t>Cleartrip</a:t>
            </a:r>
            <a:r>
              <a:rPr lang="en-IN" dirty="0"/>
              <a:t> also offers a mobile app for convenient booking on the go.</a:t>
            </a:r>
            <a:endParaRPr lang="en-US" dirty="0"/>
          </a:p>
        </p:txBody>
      </p:sp>
      <p:sp>
        <p:nvSpPr>
          <p:cNvPr id="5" name="Title 5">
            <a:extLst>
              <a:ext uri="{FF2B5EF4-FFF2-40B4-BE49-F238E27FC236}">
                <a16:creationId xmlns:a16="http://schemas.microsoft.com/office/drawing/2014/main" id="{54FECB30-1070-20D8-AFB2-8C6AB40C0C01}"/>
              </a:ext>
            </a:extLst>
          </p:cNvPr>
          <p:cNvSpPr txBox="1">
            <a:spLocks noGrp="1"/>
          </p:cNvSpPr>
          <p:nvPr>
            <p:ph type="title"/>
          </p:nvPr>
        </p:nvSpPr>
        <p:spPr>
          <a:xfrm>
            <a:off x="1451579" y="804519"/>
            <a:ext cx="9603275" cy="1103379"/>
          </a:xfrm>
          <a:prstGeom prst="homePlat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0">
            <a:scrgbClr r="0" g="0" b="0"/>
          </a:lnRef>
          <a:fillRef idx="0">
            <a:scrgbClr r="0" g="0" b="0"/>
          </a:fillRef>
          <a:effectRef idx="0">
            <a:scrgbClr r="0" g="0" b="0"/>
          </a:effectRef>
          <a:fontRef idx="minor">
            <a:schemeClr val="lt1"/>
          </a:fontRef>
        </p:style>
        <p:txBody>
          <a:bodyPr vert="horz" wrap="square" lIns="91440" tIns="45720" rIns="91440" bIns="45720" rtlCol="0" anchor="t">
            <a:spAutoFit/>
          </a:bodyPr>
          <a:lstStyle>
            <a:defPPr>
              <a:defRPr lang="en-US"/>
            </a:defPPr>
            <a:lvl1pPr marL="0" algn="l" defTabSz="914400" rtl="0" eaLnBrk="1" latinLnBrk="0" hangingPunct="1">
              <a:lnSpc>
                <a:spcPct val="90000"/>
              </a:lnSpc>
              <a:spcBef>
                <a:spcPct val="0"/>
              </a:spcBef>
              <a:buNone/>
              <a:defRPr sz="1800" b="0" i="0" kern="1200" cap="all">
                <a:solidFill>
                  <a:schemeClr val="lt1"/>
                </a:solidFill>
                <a:effectLst/>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IN" sz="3600" dirty="0">
                <a:ln w="0"/>
                <a:latin typeface="Aharoni" panose="02010803020104030203" pitchFamily="2" charset="-79"/>
                <a:cs typeface="Aharoni" panose="02010803020104030203" pitchFamily="2" charset="-79"/>
              </a:rPr>
              <a:t>Analysis of Existing Tour and Travel Websites</a:t>
            </a:r>
            <a:endParaRPr lang="en-US" sz="3600" dirty="0">
              <a:ln w="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104181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713869-08A1-4CC4-E3E6-D9D184D4EEC8}"/>
              </a:ext>
            </a:extLst>
          </p:cNvPr>
          <p:cNvSpPr>
            <a:spLocks noGrp="1"/>
          </p:cNvSpPr>
          <p:nvPr>
            <p:ph idx="1"/>
          </p:nvPr>
        </p:nvSpPr>
        <p:spPr/>
        <p:txBody>
          <a:bodyPr>
            <a:normAutofit fontScale="77500" lnSpcReduction="20000"/>
          </a:bodyPr>
          <a:lstStyle/>
          <a:p>
            <a:r>
              <a:rPr lang="en-IN" dirty="0"/>
              <a:t>Identifying Gaps and Opportunities in the Indian Tour and Travel Website Landscape.</a:t>
            </a:r>
          </a:p>
          <a:p>
            <a:r>
              <a:rPr lang="en-IN" b="1" dirty="0"/>
              <a:t>Regional Focus:</a:t>
            </a:r>
            <a:r>
              <a:rPr lang="en-IN" dirty="0"/>
              <a:t> Many existing websites primarily focus on popular tourist destinations, overlooking the rich cultural diversity and lesser-known attractions in India’s regions. By highlighting offbeat destinations and promoting regional tourism, we can tap into the growing demand for authentic and immersive travel experiences.</a:t>
            </a:r>
          </a:p>
          <a:p>
            <a:r>
              <a:rPr lang="en-IN" b="1" dirty="0"/>
              <a:t>Localized Content:</a:t>
            </a:r>
            <a:r>
              <a:rPr lang="en-IN" dirty="0"/>
              <a:t> Most tour and travel websites offer content in English, limiting accessibility for non-English-speaking users, especially in rural areas. Providing localized content in regional languages can enhance inclusivity and reach a wider audience, particularly in Tier 2 and Tier 3 cities.</a:t>
            </a:r>
          </a:p>
          <a:p>
            <a:r>
              <a:rPr lang="en-IN" dirty="0"/>
              <a:t>User-Generated Content.</a:t>
            </a:r>
          </a:p>
          <a:p>
            <a:r>
              <a:rPr lang="en-IN" dirty="0"/>
              <a:t>Integration of Emerging Technologies.</a:t>
            </a:r>
          </a:p>
          <a:p>
            <a:r>
              <a:rPr lang="en-IN" dirty="0"/>
              <a:t>Sustainable Tourism Initiatives.</a:t>
            </a:r>
            <a:endParaRPr lang="en-US" dirty="0"/>
          </a:p>
        </p:txBody>
      </p:sp>
      <p:sp>
        <p:nvSpPr>
          <p:cNvPr id="5" name="Title 5">
            <a:extLst>
              <a:ext uri="{FF2B5EF4-FFF2-40B4-BE49-F238E27FC236}">
                <a16:creationId xmlns:a16="http://schemas.microsoft.com/office/drawing/2014/main" id="{379FADDD-015D-4815-5CA0-27A53D065C7D}"/>
              </a:ext>
            </a:extLst>
          </p:cNvPr>
          <p:cNvSpPr txBox="1">
            <a:spLocks noGrp="1"/>
          </p:cNvSpPr>
          <p:nvPr>
            <p:ph type="title"/>
          </p:nvPr>
        </p:nvSpPr>
        <p:spPr>
          <a:xfrm>
            <a:off x="1451579" y="804519"/>
            <a:ext cx="9603275" cy="604781"/>
          </a:xfrm>
          <a:prstGeom prst="homePlat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0">
            <a:scrgbClr r="0" g="0" b="0"/>
          </a:lnRef>
          <a:fillRef idx="0">
            <a:scrgbClr r="0" g="0" b="0"/>
          </a:fillRef>
          <a:effectRef idx="0">
            <a:scrgbClr r="0" g="0" b="0"/>
          </a:effectRef>
          <a:fontRef idx="minor">
            <a:schemeClr val="lt1"/>
          </a:fontRef>
        </p:style>
        <p:txBody>
          <a:bodyPr vert="horz" wrap="square" lIns="91440" tIns="45720" rIns="91440" bIns="45720" rtlCol="0" anchor="t">
            <a:spAutoFit/>
          </a:bodyPr>
          <a:lstStyle>
            <a:defPPr>
              <a:defRPr lang="en-US"/>
            </a:defPPr>
            <a:lvl1pPr marL="0" algn="l" defTabSz="914400" rtl="0" eaLnBrk="1" latinLnBrk="0" hangingPunct="1">
              <a:lnSpc>
                <a:spcPct val="90000"/>
              </a:lnSpc>
              <a:spcBef>
                <a:spcPct val="0"/>
              </a:spcBef>
              <a:buNone/>
              <a:defRPr sz="1800" b="0" i="0" kern="1200" cap="all">
                <a:solidFill>
                  <a:schemeClr val="lt1"/>
                </a:solidFill>
                <a:effectLst/>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IN" sz="3600" dirty="0">
                <a:ln w="0"/>
                <a:latin typeface="Aharoni" panose="02010803020104030203" pitchFamily="2" charset="-79"/>
                <a:cs typeface="Aharoni" panose="02010803020104030203" pitchFamily="2" charset="-79"/>
              </a:rPr>
              <a:t>Identifying gaps and opportunities</a:t>
            </a:r>
            <a:endParaRPr lang="en-US" sz="3600" dirty="0">
              <a:ln w="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539973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93E35C-2EFA-DCD2-7980-B41AF55DE304}"/>
              </a:ext>
            </a:extLst>
          </p:cNvPr>
          <p:cNvSpPr>
            <a:spLocks noGrp="1"/>
          </p:cNvSpPr>
          <p:nvPr>
            <p:ph idx="1"/>
          </p:nvPr>
        </p:nvSpPr>
        <p:spPr/>
        <p:txBody>
          <a:bodyPr/>
          <a:lstStyle/>
          <a:p>
            <a:r>
              <a:rPr lang="en-IN" dirty="0"/>
              <a:t>The development of an innovative tour and travel website for India is not just a technological </a:t>
            </a:r>
            <a:r>
              <a:rPr lang="en-IN" dirty="0" err="1"/>
              <a:t>endeavor</a:t>
            </a:r>
            <a:r>
              <a:rPr lang="en-IN" dirty="0"/>
              <a:t> but a gateway to unlocking the country’s vast tourism potential. By combining cutting-edge technology with a deep understanding of user needs and market dynamics, our project aspires to redefine the way </a:t>
            </a:r>
            <a:r>
              <a:rPr lang="en-IN" dirty="0" err="1"/>
              <a:t>travelers</a:t>
            </a:r>
            <a:r>
              <a:rPr lang="en-IN" dirty="0"/>
              <a:t> explore and experience India. With a focus on seamless user experience, comprehensive features, and ethical considerations, we believe our website will not only contribute to the growth of the tourism industry but also foster cultural exchange and appreciation on a global scale.</a:t>
            </a:r>
            <a:endParaRPr lang="en-US" dirty="0"/>
          </a:p>
        </p:txBody>
      </p:sp>
      <p:sp>
        <p:nvSpPr>
          <p:cNvPr id="5" name="Title 5">
            <a:extLst>
              <a:ext uri="{FF2B5EF4-FFF2-40B4-BE49-F238E27FC236}">
                <a16:creationId xmlns:a16="http://schemas.microsoft.com/office/drawing/2014/main" id="{6C322F7F-BAE7-D9F1-95D8-A2719F6CE7CF}"/>
              </a:ext>
            </a:extLst>
          </p:cNvPr>
          <p:cNvSpPr txBox="1">
            <a:spLocks noGrp="1"/>
          </p:cNvSpPr>
          <p:nvPr>
            <p:ph type="title"/>
          </p:nvPr>
        </p:nvSpPr>
        <p:spPr>
          <a:xfrm>
            <a:off x="1451579" y="804519"/>
            <a:ext cx="9603275" cy="604781"/>
          </a:xfrm>
          <a:prstGeom prst="homePlat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0">
            <a:scrgbClr r="0" g="0" b="0"/>
          </a:lnRef>
          <a:fillRef idx="0">
            <a:scrgbClr r="0" g="0" b="0"/>
          </a:fillRef>
          <a:effectRef idx="0">
            <a:scrgbClr r="0" g="0" b="0"/>
          </a:effectRef>
          <a:fontRef idx="minor">
            <a:schemeClr val="lt1"/>
          </a:fontRef>
        </p:style>
        <p:txBody>
          <a:bodyPr vert="horz" wrap="square" lIns="91440" tIns="45720" rIns="91440" bIns="45720" rtlCol="0" anchor="t">
            <a:spAutoFit/>
          </a:bodyPr>
          <a:lstStyle>
            <a:defPPr>
              <a:defRPr lang="en-US"/>
            </a:defPPr>
            <a:lvl1pPr marL="0" algn="l" defTabSz="914400" rtl="0" eaLnBrk="1" latinLnBrk="0" hangingPunct="1">
              <a:lnSpc>
                <a:spcPct val="90000"/>
              </a:lnSpc>
              <a:spcBef>
                <a:spcPct val="0"/>
              </a:spcBef>
              <a:buNone/>
              <a:defRPr sz="1800" b="0" i="0" kern="1200" cap="all">
                <a:solidFill>
                  <a:schemeClr val="lt1"/>
                </a:solidFill>
                <a:effectLst/>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IN" sz="3600" dirty="0">
                <a:ln w="0"/>
                <a:latin typeface="Aharoni" panose="02010803020104030203" pitchFamily="2" charset="-79"/>
                <a:cs typeface="Aharoni" panose="02010803020104030203" pitchFamily="2" charset="-79"/>
              </a:rPr>
              <a:t>Conclusion</a:t>
            </a:r>
            <a:endParaRPr lang="en-US" sz="3600" dirty="0">
              <a:ln w="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233174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D22445-A00C-D780-DAED-2712AF2ED0E0}"/>
              </a:ext>
            </a:extLst>
          </p:cNvPr>
          <p:cNvSpPr>
            <a:spLocks noGrp="1"/>
          </p:cNvSpPr>
          <p:nvPr>
            <p:ph idx="1"/>
          </p:nvPr>
        </p:nvSpPr>
        <p:spPr>
          <a:xfrm>
            <a:off x="3771577" y="2192996"/>
            <a:ext cx="9603275" cy="3450613"/>
          </a:xfrm>
        </p:spPr>
        <p:txBody>
          <a:bodyPr>
            <a:normAutofit/>
          </a:bodyPr>
          <a:lstStyle/>
          <a:p>
            <a:pPr marL="0" indent="0">
              <a:buNone/>
            </a:pPr>
            <a:r>
              <a:rPr lang="en-IN" sz="7200" b="1" dirty="0">
                <a:solidFill>
                  <a:schemeClr val="accent1"/>
                </a:solidFill>
              </a:rPr>
              <a:t>Thank you</a:t>
            </a:r>
            <a:endParaRPr lang="en-US" sz="7200" b="1" dirty="0">
              <a:solidFill>
                <a:schemeClr val="accent1"/>
              </a:solidFill>
            </a:endParaRPr>
          </a:p>
        </p:txBody>
      </p:sp>
    </p:spTree>
    <p:extLst>
      <p:ext uri="{BB962C8B-B14F-4D97-AF65-F5344CB8AC3E}">
        <p14:creationId xmlns:p14="http://schemas.microsoft.com/office/powerpoint/2010/main" val="3888302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CE1156-62C9-E12E-9BDB-40CB57E0355C}"/>
              </a:ext>
            </a:extLst>
          </p:cNvPr>
          <p:cNvSpPr txBox="1">
            <a:spLocks noGrp="1"/>
          </p:cNvSpPr>
          <p:nvPr>
            <p:ph type="title"/>
          </p:nvPr>
        </p:nvSpPr>
        <p:spPr>
          <a:xfrm>
            <a:off x="1451579" y="804519"/>
            <a:ext cx="9603275" cy="1103379"/>
          </a:xfrm>
          <a:prstGeom prst="rect">
            <a:avLst/>
          </a:prstGeom>
          <a:scene3d>
            <a:camera prst="orthographicFront"/>
            <a:lightRig rig="threePt" dir="t"/>
          </a:scene3d>
          <a:sp3d>
            <a:bevelT w="165100" prst="coolSlant"/>
          </a:sp3d>
        </p:spPr>
        <p:style>
          <a:lnRef idx="0">
            <a:schemeClr val="accent1"/>
          </a:lnRef>
          <a:fillRef idx="3">
            <a:schemeClr val="accent1"/>
          </a:fillRef>
          <a:effectRef idx="3">
            <a:schemeClr val="accent1"/>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indent="0" algn="ctr">
              <a:buNone/>
            </a:pPr>
            <a:r>
              <a:rPr lang="en-US" sz="3600" b="1" dirty="0">
                <a:ln w="0"/>
                <a:latin typeface="Aharoni" panose="02010803020104030203" pitchFamily="2" charset="-79"/>
                <a:ea typeface="MingLiU" panose="02020509000000000000" pitchFamily="49" charset="-120"/>
                <a:cs typeface="Aharoni" panose="02010803020104030203" pitchFamily="2" charset="-79"/>
              </a:rPr>
              <a:t>Project Title- </a:t>
            </a:r>
          </a:p>
          <a:p>
            <a:pPr marL="0" indent="0" algn="ctr">
              <a:buNone/>
            </a:pPr>
            <a:r>
              <a:rPr lang="en-IN" sz="3600" b="1" dirty="0">
                <a:ln w="0"/>
                <a:latin typeface="Aharoni" panose="02010803020104030203" pitchFamily="2" charset="-79"/>
                <a:ea typeface="MingLiU" panose="02020509000000000000" pitchFamily="49" charset="-120"/>
                <a:cs typeface="Aharoni" panose="02010803020104030203" pitchFamily="2" charset="-79"/>
              </a:rPr>
              <a:t>Tour and Travel website </a:t>
            </a:r>
            <a:r>
              <a:rPr lang="en-US" sz="3600" b="1" dirty="0">
                <a:ln w="0"/>
                <a:latin typeface="Aharoni" panose="02010803020104030203" pitchFamily="2" charset="-79"/>
                <a:ea typeface="MingLiU" panose="02020509000000000000" pitchFamily="49" charset="-120"/>
                <a:cs typeface="Aharoni" panose="02010803020104030203" pitchFamily="2" charset="-79"/>
              </a:rPr>
              <a:t>Project</a:t>
            </a:r>
            <a:endParaRPr lang="en-US" sz="3600" b="1" dirty="0">
              <a:ln w="0"/>
              <a:latin typeface="Aharoni" panose="02010803020104030203" pitchFamily="2" charset="-79"/>
              <a:cs typeface="Aharoni" panose="02010803020104030203" pitchFamily="2" charset="-79"/>
            </a:endParaRPr>
          </a:p>
        </p:txBody>
      </p:sp>
      <p:pic>
        <p:nvPicPr>
          <p:cNvPr id="10" name="Content Placeholder 9">
            <a:extLst>
              <a:ext uri="{FF2B5EF4-FFF2-40B4-BE49-F238E27FC236}">
                <a16:creationId xmlns:a16="http://schemas.microsoft.com/office/drawing/2014/main" id="{2E9BA20D-D548-E6E3-7B3D-0293C56B266F}"/>
              </a:ext>
            </a:extLst>
          </p:cNvPr>
          <p:cNvPicPr>
            <a:picLocks noGrp="1" noChangeAspect="1"/>
          </p:cNvPicPr>
          <p:nvPr>
            <p:ph idx="1"/>
          </p:nvPr>
        </p:nvPicPr>
        <p:blipFill>
          <a:blip r:embed="rId2"/>
          <a:stretch>
            <a:fillRect/>
          </a:stretch>
        </p:blipFill>
        <p:spPr>
          <a:xfrm>
            <a:off x="540216" y="2427270"/>
            <a:ext cx="2902232" cy="1785989"/>
          </a:xfrm>
        </p:spPr>
      </p:pic>
      <p:pic>
        <p:nvPicPr>
          <p:cNvPr id="11" name="Picture 10">
            <a:extLst>
              <a:ext uri="{FF2B5EF4-FFF2-40B4-BE49-F238E27FC236}">
                <a16:creationId xmlns:a16="http://schemas.microsoft.com/office/drawing/2014/main" id="{D2FF1822-B898-15A2-4393-0F947DEF6281}"/>
              </a:ext>
            </a:extLst>
          </p:cNvPr>
          <p:cNvPicPr>
            <a:picLocks noChangeAspect="1"/>
          </p:cNvPicPr>
          <p:nvPr/>
        </p:nvPicPr>
        <p:blipFill>
          <a:blip r:embed="rId3"/>
          <a:stretch>
            <a:fillRect/>
          </a:stretch>
        </p:blipFill>
        <p:spPr>
          <a:xfrm>
            <a:off x="3688185" y="2314699"/>
            <a:ext cx="4073173" cy="2011129"/>
          </a:xfrm>
          <a:prstGeom prst="rect">
            <a:avLst/>
          </a:prstGeom>
        </p:spPr>
      </p:pic>
      <p:pic>
        <p:nvPicPr>
          <p:cNvPr id="12" name="Picture 11">
            <a:extLst>
              <a:ext uri="{FF2B5EF4-FFF2-40B4-BE49-F238E27FC236}">
                <a16:creationId xmlns:a16="http://schemas.microsoft.com/office/drawing/2014/main" id="{310C26FF-431E-7BE0-801A-098152B51F5B}"/>
              </a:ext>
            </a:extLst>
          </p:cNvPr>
          <p:cNvPicPr>
            <a:picLocks noChangeAspect="1"/>
          </p:cNvPicPr>
          <p:nvPr/>
        </p:nvPicPr>
        <p:blipFill>
          <a:blip r:embed="rId4"/>
          <a:stretch>
            <a:fillRect/>
          </a:stretch>
        </p:blipFill>
        <p:spPr>
          <a:xfrm>
            <a:off x="7868934" y="2478848"/>
            <a:ext cx="3293496" cy="1766136"/>
          </a:xfrm>
          <a:prstGeom prst="rect">
            <a:avLst/>
          </a:prstGeom>
        </p:spPr>
      </p:pic>
      <p:pic>
        <p:nvPicPr>
          <p:cNvPr id="13" name="Picture 12">
            <a:extLst>
              <a:ext uri="{FF2B5EF4-FFF2-40B4-BE49-F238E27FC236}">
                <a16:creationId xmlns:a16="http://schemas.microsoft.com/office/drawing/2014/main" id="{076D5BD3-7735-6BDA-B539-B3337B40FBE0}"/>
              </a:ext>
            </a:extLst>
          </p:cNvPr>
          <p:cNvPicPr>
            <a:picLocks noChangeAspect="1"/>
          </p:cNvPicPr>
          <p:nvPr/>
        </p:nvPicPr>
        <p:blipFill>
          <a:blip r:embed="rId5"/>
          <a:stretch>
            <a:fillRect/>
          </a:stretch>
        </p:blipFill>
        <p:spPr>
          <a:xfrm>
            <a:off x="4642342" y="4409499"/>
            <a:ext cx="2164858" cy="1731886"/>
          </a:xfrm>
          <a:prstGeom prst="rect">
            <a:avLst/>
          </a:prstGeom>
        </p:spPr>
      </p:pic>
    </p:spTree>
    <p:extLst>
      <p:ext uri="{BB962C8B-B14F-4D97-AF65-F5344CB8AC3E}">
        <p14:creationId xmlns:p14="http://schemas.microsoft.com/office/powerpoint/2010/main" val="3683616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3B5F1E-1172-94CF-F45C-D5FE7E3FAC57}"/>
              </a:ext>
            </a:extLst>
          </p:cNvPr>
          <p:cNvSpPr>
            <a:spLocks noGrp="1"/>
          </p:cNvSpPr>
          <p:nvPr>
            <p:ph idx="1"/>
          </p:nvPr>
        </p:nvSpPr>
        <p:spPr/>
        <p:txBody>
          <a:bodyPr/>
          <a:lstStyle/>
          <a:p>
            <a:r>
              <a:rPr lang="en-US" dirty="0"/>
              <a:t>India, with its rich cultural heritage, diverse landscapes, and vibrant traditions, offers a multitude of experiences for travelers. To tap into this vast potential and facilitate seamless exploration, our project aims to develop a comprehensive tour and travel website. This presentation delves into the intricacies of the project, from conceptualization to implementation, highlighting key features, technologies employed, market analysis, and future prospects.</a:t>
            </a:r>
          </a:p>
        </p:txBody>
      </p:sp>
      <p:sp>
        <p:nvSpPr>
          <p:cNvPr id="7" name="Title 5">
            <a:extLst>
              <a:ext uri="{FF2B5EF4-FFF2-40B4-BE49-F238E27FC236}">
                <a16:creationId xmlns:a16="http://schemas.microsoft.com/office/drawing/2014/main" id="{C51860BE-807B-C82B-1509-6819F1D3B39A}"/>
              </a:ext>
            </a:extLst>
          </p:cNvPr>
          <p:cNvSpPr txBox="1">
            <a:spLocks noGrp="1"/>
          </p:cNvSpPr>
          <p:nvPr>
            <p:ph type="title"/>
          </p:nvPr>
        </p:nvSpPr>
        <p:spPr>
          <a:xfrm>
            <a:off x="1451579" y="804519"/>
            <a:ext cx="9603275" cy="604781"/>
          </a:xfrm>
          <a:prstGeom prst="homePlat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0">
            <a:scrgbClr r="0" g="0" b="0"/>
          </a:lnRef>
          <a:fillRef idx="0">
            <a:scrgbClr r="0" g="0" b="0"/>
          </a:fillRef>
          <a:effectRef idx="0">
            <a:scrgbClr r="0" g="0" b="0"/>
          </a:effectRef>
          <a:fontRef idx="minor">
            <a:schemeClr val="lt1"/>
          </a:fontRef>
        </p:style>
        <p:txBody>
          <a:bodyPr vert="horz" wrap="square" lIns="91440" tIns="45720" rIns="91440" bIns="45720" rtlCol="0" anchor="t">
            <a:spAutoFit/>
          </a:bodyPr>
          <a:lstStyle>
            <a:defPPr>
              <a:defRPr lang="en-US"/>
            </a:defPPr>
            <a:lvl1pPr marL="0" algn="l" defTabSz="914400" rtl="0" eaLnBrk="1" latinLnBrk="0" hangingPunct="1">
              <a:lnSpc>
                <a:spcPct val="90000"/>
              </a:lnSpc>
              <a:spcBef>
                <a:spcPct val="0"/>
              </a:spcBef>
              <a:buNone/>
              <a:defRPr sz="1800" b="0" i="0" kern="1200" cap="all">
                <a:solidFill>
                  <a:schemeClr val="lt1"/>
                </a:solidFill>
                <a:effectLst/>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IN" sz="3600" dirty="0">
                <a:ln w="0"/>
                <a:latin typeface="Aharoni" panose="02010803020104030203" pitchFamily="2" charset="-79"/>
                <a:cs typeface="Aharoni" panose="02010803020104030203" pitchFamily="2" charset="-79"/>
              </a:rPr>
              <a:t>Abstract </a:t>
            </a:r>
            <a:endParaRPr lang="en-US" sz="3600" dirty="0">
              <a:ln w="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048414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A7FA29-487E-2B1F-B7B7-1B4D180D85B5}"/>
              </a:ext>
            </a:extLst>
          </p:cNvPr>
          <p:cNvSpPr>
            <a:spLocks noGrp="1"/>
          </p:cNvSpPr>
          <p:nvPr>
            <p:ph idx="1"/>
          </p:nvPr>
        </p:nvSpPr>
        <p:spPr/>
        <p:txBody>
          <a:bodyPr/>
          <a:lstStyle/>
          <a:p>
            <a:r>
              <a:rPr lang="en-IN" dirty="0"/>
              <a:t>Introduction
Overview of the Indian tourism industry
Rationale for developing a tour and travel website
Project objectives and scope</a:t>
            </a:r>
            <a:endParaRPr lang="en-US" dirty="0"/>
          </a:p>
        </p:txBody>
      </p:sp>
      <p:sp>
        <p:nvSpPr>
          <p:cNvPr id="5" name="Title 5">
            <a:extLst>
              <a:ext uri="{FF2B5EF4-FFF2-40B4-BE49-F238E27FC236}">
                <a16:creationId xmlns:a16="http://schemas.microsoft.com/office/drawing/2014/main" id="{B7136A14-3831-5DB8-0D93-2D17D9C9F061}"/>
              </a:ext>
            </a:extLst>
          </p:cNvPr>
          <p:cNvSpPr txBox="1">
            <a:spLocks noGrp="1"/>
          </p:cNvSpPr>
          <p:nvPr>
            <p:ph type="title"/>
          </p:nvPr>
        </p:nvSpPr>
        <p:spPr>
          <a:xfrm>
            <a:off x="1451579" y="804519"/>
            <a:ext cx="9603275" cy="604781"/>
          </a:xfrm>
          <a:prstGeom prst="homePlat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0">
            <a:scrgbClr r="0" g="0" b="0"/>
          </a:lnRef>
          <a:fillRef idx="0">
            <a:scrgbClr r="0" g="0" b="0"/>
          </a:fillRef>
          <a:effectRef idx="0">
            <a:scrgbClr r="0" g="0" b="0"/>
          </a:effectRef>
          <a:fontRef idx="minor">
            <a:schemeClr val="lt1"/>
          </a:fontRef>
        </p:style>
        <p:txBody>
          <a:bodyPr vert="horz" wrap="square" lIns="91440" tIns="45720" rIns="91440" bIns="45720" rtlCol="0" anchor="t">
            <a:spAutoFit/>
          </a:bodyPr>
          <a:lstStyle>
            <a:defPPr>
              <a:defRPr lang="en-US"/>
            </a:defPPr>
            <a:lvl1pPr marL="0" algn="l" defTabSz="914400" rtl="0" eaLnBrk="1" latinLnBrk="0" hangingPunct="1">
              <a:lnSpc>
                <a:spcPct val="90000"/>
              </a:lnSpc>
              <a:spcBef>
                <a:spcPct val="0"/>
              </a:spcBef>
              <a:buNone/>
              <a:defRPr sz="1800" b="0" i="0" kern="1200" cap="all">
                <a:solidFill>
                  <a:schemeClr val="lt1"/>
                </a:solidFill>
                <a:effectLst/>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IN" sz="3600" dirty="0">
                <a:ln w="0"/>
                <a:latin typeface="Aharoni" panose="02010803020104030203" pitchFamily="2" charset="-79"/>
                <a:cs typeface="Aharoni" panose="02010803020104030203" pitchFamily="2" charset="-79"/>
              </a:rPr>
              <a:t>Table of Contents</a:t>
            </a:r>
            <a:endParaRPr lang="en-US" sz="3600" dirty="0">
              <a:ln w="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880965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944640-DFA9-808D-3DEA-03C76FA9F905}"/>
              </a:ext>
            </a:extLst>
          </p:cNvPr>
          <p:cNvSpPr>
            <a:spLocks noGrp="1"/>
          </p:cNvSpPr>
          <p:nvPr>
            <p:ph idx="1"/>
          </p:nvPr>
        </p:nvSpPr>
        <p:spPr>
          <a:xfrm>
            <a:off x="1451578" y="2386273"/>
            <a:ext cx="9603275" cy="3450613"/>
          </a:xfrm>
        </p:spPr>
        <p:txBody>
          <a:bodyPr>
            <a:normAutofit/>
          </a:bodyPr>
          <a:lstStyle/>
          <a:p>
            <a:r>
              <a:rPr lang="en-IN" dirty="0"/>
              <a:t>India is a country with a rich history and a bright future. The moment you step into India, you’ll feel a strong connection to its land and people. India has a diverse range of landscapes, from snow-capped mountains to tropical beaches, which will leave you in awe.
We’re here to help you discover and sort the best tourist destinations in India. This country has so much to offer, and we’re sure you’ll fall in love with it all over again.
India is a treasure trove of different cultures and traditions. Each state has its own unique customs, but they all come together to form a beautiful whole.</a:t>
            </a:r>
            <a:endParaRPr lang="en-US" dirty="0"/>
          </a:p>
        </p:txBody>
      </p:sp>
      <p:sp>
        <p:nvSpPr>
          <p:cNvPr id="6" name="Title 5">
            <a:extLst>
              <a:ext uri="{FF2B5EF4-FFF2-40B4-BE49-F238E27FC236}">
                <a16:creationId xmlns:a16="http://schemas.microsoft.com/office/drawing/2014/main" id="{72CC8748-5ED3-A58A-E492-E27F89CC504F}"/>
              </a:ext>
            </a:extLst>
          </p:cNvPr>
          <p:cNvSpPr txBox="1">
            <a:spLocks noGrp="1"/>
          </p:cNvSpPr>
          <p:nvPr>
            <p:ph type="title"/>
          </p:nvPr>
        </p:nvSpPr>
        <p:spPr>
          <a:xfrm>
            <a:off x="1451578" y="804519"/>
            <a:ext cx="9603275" cy="1049235"/>
          </a:xfrm>
          <a:prstGeom prst="homePlat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indent="0">
              <a:buNone/>
            </a:pPr>
            <a:r>
              <a:rPr lang="en-US" sz="3600" dirty="0">
                <a:ln w="0"/>
                <a:latin typeface="Aharoni" panose="02010803020104030203" pitchFamily="2" charset="-79"/>
                <a:cs typeface="Aharoni" panose="02010803020104030203" pitchFamily="2" charset="-79"/>
              </a:rPr>
              <a:t>Introduction</a:t>
            </a:r>
          </a:p>
        </p:txBody>
      </p:sp>
    </p:spTree>
    <p:extLst>
      <p:ext uri="{BB962C8B-B14F-4D97-AF65-F5344CB8AC3E}">
        <p14:creationId xmlns:p14="http://schemas.microsoft.com/office/powerpoint/2010/main" val="939775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606918-A5FA-8D82-A2C9-CCBC2F844DDC}"/>
              </a:ext>
            </a:extLst>
          </p:cNvPr>
          <p:cNvSpPr>
            <a:spLocks noGrp="1"/>
          </p:cNvSpPr>
          <p:nvPr>
            <p:ph idx="1"/>
          </p:nvPr>
        </p:nvSpPr>
        <p:spPr/>
        <p:txBody>
          <a:bodyPr>
            <a:normAutofit lnSpcReduction="10000"/>
          </a:bodyPr>
          <a:lstStyle/>
          <a:p>
            <a:r>
              <a:rPr lang="en-IN" dirty="0"/>
              <a:t>The Indian tourism industry is one of the largest and fastest-growing sectors of the economy, contributing significantly to GDP growth, employment generation, and foreign exchange earnings. Renowned for its rich cultural heritage, diverse landscapes, and vibrant traditions, India attracts millions of domestic and international tourists every year</a:t>
            </a:r>
          </a:p>
          <a:p>
            <a:r>
              <a:rPr lang="en-IN" dirty="0"/>
              <a:t>While the Indian tourism industry holds immense potential, it also faces several challenges such as:</a:t>
            </a:r>
          </a:p>
          <a:p>
            <a:r>
              <a:rPr lang="en-IN" dirty="0"/>
              <a:t>.Infrastructure development: Improvement of transportation networks, accommodation facilities, and sanitation infrastructure is crucial to accommodate the growing influx of tourists.</a:t>
            </a:r>
            <a:endParaRPr lang="en-US" dirty="0"/>
          </a:p>
        </p:txBody>
      </p:sp>
      <p:sp>
        <p:nvSpPr>
          <p:cNvPr id="5" name="Title 5">
            <a:extLst>
              <a:ext uri="{FF2B5EF4-FFF2-40B4-BE49-F238E27FC236}">
                <a16:creationId xmlns:a16="http://schemas.microsoft.com/office/drawing/2014/main" id="{E2392628-D489-3B18-078A-EFF64901C830}"/>
              </a:ext>
            </a:extLst>
          </p:cNvPr>
          <p:cNvSpPr txBox="1">
            <a:spLocks noGrp="1"/>
          </p:cNvSpPr>
          <p:nvPr>
            <p:ph type="title"/>
          </p:nvPr>
        </p:nvSpPr>
        <p:spPr>
          <a:xfrm>
            <a:off x="1451579" y="839965"/>
            <a:ext cx="9603275" cy="1103379"/>
          </a:xfrm>
          <a:prstGeom prst="homePlat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0">
            <a:scrgbClr r="0" g="0" b="0"/>
          </a:lnRef>
          <a:fillRef idx="0">
            <a:scrgbClr r="0" g="0" b="0"/>
          </a:fillRef>
          <a:effectRef idx="0">
            <a:scrgbClr r="0" g="0" b="0"/>
          </a:effectRef>
          <a:fontRef idx="minor">
            <a:schemeClr val="lt1"/>
          </a:fontRef>
        </p:style>
        <p:txBody>
          <a:bodyPr vert="horz" wrap="square" lIns="91440" tIns="45720" rIns="91440" bIns="45720" rtlCol="0" anchor="t">
            <a:spAutoFit/>
          </a:bodyPr>
          <a:lstStyle>
            <a:defPPr>
              <a:defRPr lang="en-US"/>
            </a:defPPr>
            <a:lvl1pPr marL="0" algn="l" defTabSz="914400" rtl="0" eaLnBrk="1" latinLnBrk="0" hangingPunct="1">
              <a:lnSpc>
                <a:spcPct val="90000"/>
              </a:lnSpc>
              <a:spcBef>
                <a:spcPct val="0"/>
              </a:spcBef>
              <a:buNone/>
              <a:defRPr sz="1800" b="0" i="0" kern="1200" cap="all">
                <a:solidFill>
                  <a:schemeClr val="lt1"/>
                </a:solidFill>
                <a:effectLst/>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IN" sz="3600" dirty="0">
                <a:ln w="0"/>
                <a:latin typeface="Aharoni" panose="02010803020104030203" pitchFamily="2" charset="-79"/>
                <a:cs typeface="Aharoni" panose="02010803020104030203" pitchFamily="2" charset="-79"/>
              </a:rPr>
              <a:t>Overview of the Indian tourism industry</a:t>
            </a:r>
            <a:endParaRPr lang="en-US" sz="3600" dirty="0">
              <a:ln w="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527827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643D8B-2CA1-78D2-1AC9-0F37DC707568}"/>
              </a:ext>
            </a:extLst>
          </p:cNvPr>
          <p:cNvSpPr>
            <a:spLocks noGrp="1"/>
          </p:cNvSpPr>
          <p:nvPr>
            <p:ph idx="1"/>
          </p:nvPr>
        </p:nvSpPr>
        <p:spPr/>
        <p:txBody>
          <a:bodyPr>
            <a:normAutofit fontScale="92500" lnSpcReduction="20000"/>
          </a:bodyPr>
          <a:lstStyle/>
          <a:p>
            <a:r>
              <a:rPr lang="en-IN" dirty="0"/>
              <a:t>In today’s digital age, the internet has revolutionized the way people plan, book, and experience their travels. A tour and travel website serves as a powerful platform to connect </a:t>
            </a:r>
            <a:r>
              <a:rPr lang="en-IN" dirty="0" err="1"/>
              <a:t>travelers</a:t>
            </a:r>
            <a:r>
              <a:rPr lang="en-IN" dirty="0"/>
              <a:t> with destinations, experiences, and services, offering numerous benefits for both users and stakeholders in the tourism industry. The rationale for developing such a website can be summarized as follows:</a:t>
            </a:r>
          </a:p>
          <a:p>
            <a:r>
              <a:rPr lang="en-IN" dirty="0"/>
              <a:t>1. Accessibility and Convenience :  A tour and travel website provides </a:t>
            </a:r>
            <a:r>
              <a:rPr lang="en-IN" dirty="0" err="1"/>
              <a:t>travelers</a:t>
            </a:r>
            <a:r>
              <a:rPr lang="en-IN" dirty="0"/>
              <a:t> with 24/7 access to information, allowing them to research destinations, compare prices, and make bookings at their convenience, from anywhere in the world.
It eliminates the need for physical travel agencies or guidebooks, streamlining the planning process and saving time and effort for </a:t>
            </a:r>
            <a:r>
              <a:rPr lang="en-IN" dirty="0" err="1"/>
              <a:t>travelers</a:t>
            </a:r>
            <a:r>
              <a:rPr lang="en-IN" dirty="0"/>
              <a:t>.</a:t>
            </a:r>
          </a:p>
        </p:txBody>
      </p:sp>
      <p:sp>
        <p:nvSpPr>
          <p:cNvPr id="5" name="Title 5">
            <a:extLst>
              <a:ext uri="{FF2B5EF4-FFF2-40B4-BE49-F238E27FC236}">
                <a16:creationId xmlns:a16="http://schemas.microsoft.com/office/drawing/2014/main" id="{C05ECECC-149C-20F9-A53E-6771931862FB}"/>
              </a:ext>
            </a:extLst>
          </p:cNvPr>
          <p:cNvSpPr txBox="1">
            <a:spLocks noGrp="1"/>
          </p:cNvSpPr>
          <p:nvPr>
            <p:ph type="title"/>
          </p:nvPr>
        </p:nvSpPr>
        <p:spPr>
          <a:xfrm>
            <a:off x="1451579" y="804519"/>
            <a:ext cx="9603275" cy="1103379"/>
          </a:xfrm>
          <a:prstGeom prst="homePlat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0">
            <a:scrgbClr r="0" g="0" b="0"/>
          </a:lnRef>
          <a:fillRef idx="0">
            <a:scrgbClr r="0" g="0" b="0"/>
          </a:fillRef>
          <a:effectRef idx="0">
            <a:scrgbClr r="0" g="0" b="0"/>
          </a:effectRef>
          <a:fontRef idx="minor">
            <a:schemeClr val="lt1"/>
          </a:fontRef>
        </p:style>
        <p:txBody>
          <a:bodyPr vert="horz" wrap="square" lIns="91440" tIns="45720" rIns="91440" bIns="45720" rtlCol="0" anchor="t">
            <a:spAutoFit/>
          </a:bodyPr>
          <a:lstStyle>
            <a:defPPr>
              <a:defRPr lang="en-US"/>
            </a:defPPr>
            <a:lvl1pPr marL="0" algn="l" defTabSz="914400" rtl="0" eaLnBrk="1" latinLnBrk="0" hangingPunct="1">
              <a:lnSpc>
                <a:spcPct val="90000"/>
              </a:lnSpc>
              <a:spcBef>
                <a:spcPct val="0"/>
              </a:spcBef>
              <a:buNone/>
              <a:defRPr sz="1800" b="0" i="0" kern="1200" cap="all">
                <a:solidFill>
                  <a:schemeClr val="lt1"/>
                </a:solidFill>
                <a:effectLst/>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IN" sz="3600" dirty="0">
                <a:ln w="0"/>
                <a:latin typeface="Aharoni" panose="02010803020104030203" pitchFamily="2" charset="-79"/>
                <a:cs typeface="Aharoni" panose="02010803020104030203" pitchFamily="2" charset="-79"/>
              </a:rPr>
              <a:t>Rationale for developing a tour and travel website</a:t>
            </a:r>
            <a:endParaRPr lang="en-US" sz="3600" dirty="0">
              <a:ln w="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621234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A92813-BD55-5092-9F81-EB0045AB0CA0}"/>
              </a:ext>
            </a:extLst>
          </p:cNvPr>
          <p:cNvSpPr>
            <a:spLocks noGrp="1"/>
          </p:cNvSpPr>
          <p:nvPr>
            <p:ph idx="1"/>
          </p:nvPr>
        </p:nvSpPr>
        <p:spPr>
          <a:xfrm>
            <a:off x="346635" y="1876611"/>
            <a:ext cx="12132235" cy="3553875"/>
          </a:xfrm>
        </p:spPr>
        <p:txBody>
          <a:bodyPr/>
          <a:lstStyle/>
          <a:p>
            <a:r>
              <a:rPr lang="en-IN" dirty="0"/>
              <a:t>2. Comprehensive Information: A well-designed website can offer a wealth of information about destinations, attractions, accommodations, transportation options, and activities, empowering </a:t>
            </a:r>
            <a:r>
              <a:rPr lang="en-IN" dirty="0" err="1"/>
              <a:t>travelers</a:t>
            </a:r>
            <a:r>
              <a:rPr lang="en-IN" dirty="0"/>
              <a:t> to make informed decisions based on their preferences and interests.</a:t>
            </a:r>
          </a:p>
          <a:p>
            <a:r>
              <a:rPr lang="en-IN" dirty="0"/>
              <a:t>It can feature detailed descriptions, photos, reviews, and ratings, providing a virtual preview of the travel experience and enhancing transparency and trust.</a:t>
            </a:r>
          </a:p>
          <a:p>
            <a:r>
              <a:rPr lang="en-IN" dirty="0"/>
              <a:t>3. Personalization and Customization</a:t>
            </a:r>
          </a:p>
          <a:p>
            <a:r>
              <a:rPr lang="en-IN" dirty="0"/>
              <a:t>4. Booking and Reservation System</a:t>
            </a:r>
          </a:p>
          <a:p>
            <a:r>
              <a:rPr lang="en-IN" dirty="0"/>
              <a:t>5. Cost Savings and Discounts</a:t>
            </a:r>
            <a:endParaRPr lang="en-US" dirty="0"/>
          </a:p>
        </p:txBody>
      </p:sp>
    </p:spTree>
    <p:extLst>
      <p:ext uri="{BB962C8B-B14F-4D97-AF65-F5344CB8AC3E}">
        <p14:creationId xmlns:p14="http://schemas.microsoft.com/office/powerpoint/2010/main" val="1457962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2DB625-8F7E-3F1D-2C6A-23448C49A8D6}"/>
              </a:ext>
            </a:extLst>
          </p:cNvPr>
          <p:cNvSpPr>
            <a:spLocks noGrp="1"/>
          </p:cNvSpPr>
          <p:nvPr>
            <p:ph idx="1"/>
          </p:nvPr>
        </p:nvSpPr>
        <p:spPr/>
        <p:txBody>
          <a:bodyPr>
            <a:normAutofit fontScale="92500" lnSpcReduction="20000"/>
          </a:bodyPr>
          <a:lstStyle/>
          <a:p>
            <a:r>
              <a:rPr lang="en-IN" dirty="0"/>
              <a:t>The objectives of developing the Indian tour and travel website project are carefully defined to ensure clarity of purpose and alignment with stakeholder expectations. The scope outlines the boundaries and deliverables of the project, ensuring that it remains manageable and achievable within the specified constraints.</a:t>
            </a:r>
          </a:p>
          <a:p>
            <a:r>
              <a:rPr lang="en-IN" b="1" dirty="0"/>
              <a:t>Create a Comprehensive Travel Platform</a:t>
            </a:r>
            <a:r>
              <a:rPr lang="en-IN" dirty="0"/>
              <a:t> : Develop a user-friendly website that serves as a one-stop destination for </a:t>
            </a:r>
            <a:r>
              <a:rPr lang="en-IN" dirty="0" err="1"/>
              <a:t>travelers</a:t>
            </a:r>
            <a:r>
              <a:rPr lang="en-IN" dirty="0"/>
              <a:t> seeking information, booking services, and personalized recommendations for exploring India.</a:t>
            </a:r>
          </a:p>
          <a:p>
            <a:r>
              <a:rPr lang="en-IN" b="1" dirty="0"/>
              <a:t>Promote Tourism in India</a:t>
            </a:r>
            <a:r>
              <a:rPr lang="en-IN" dirty="0"/>
              <a:t> : Showcase the rich cultural heritage, diverse landscapes, and vibrant traditions of India to inspire and attract domestic and international tourists, thereby contributing to the growth of the tourism industry.</a:t>
            </a:r>
          </a:p>
          <a:p>
            <a:endParaRPr lang="en-IN" dirty="0"/>
          </a:p>
          <a:p>
            <a:endParaRPr lang="en-IN" dirty="0"/>
          </a:p>
          <a:p>
            <a:endParaRPr lang="en-US" dirty="0"/>
          </a:p>
        </p:txBody>
      </p:sp>
      <p:sp>
        <p:nvSpPr>
          <p:cNvPr id="5" name="Title 5">
            <a:extLst>
              <a:ext uri="{FF2B5EF4-FFF2-40B4-BE49-F238E27FC236}">
                <a16:creationId xmlns:a16="http://schemas.microsoft.com/office/drawing/2014/main" id="{EF50ABC8-A25A-01E9-D0BD-889FEA7735EA}"/>
              </a:ext>
            </a:extLst>
          </p:cNvPr>
          <p:cNvSpPr txBox="1">
            <a:spLocks noGrp="1"/>
          </p:cNvSpPr>
          <p:nvPr>
            <p:ph type="title"/>
          </p:nvPr>
        </p:nvSpPr>
        <p:spPr>
          <a:xfrm>
            <a:off x="1451579" y="806065"/>
            <a:ext cx="9603275" cy="604781"/>
          </a:xfrm>
          <a:prstGeom prst="homePlat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0">
            <a:scrgbClr r="0" g="0" b="0"/>
          </a:lnRef>
          <a:fillRef idx="0">
            <a:scrgbClr r="0" g="0" b="0"/>
          </a:fillRef>
          <a:effectRef idx="0">
            <a:scrgbClr r="0" g="0" b="0"/>
          </a:effectRef>
          <a:fontRef idx="minor">
            <a:schemeClr val="lt1"/>
          </a:fontRef>
        </p:style>
        <p:txBody>
          <a:bodyPr vert="horz" wrap="square" lIns="91440" tIns="45720" rIns="91440" bIns="45720" rtlCol="0" anchor="t">
            <a:spAutoFit/>
          </a:bodyPr>
          <a:lstStyle>
            <a:defPPr>
              <a:defRPr lang="en-US"/>
            </a:defPPr>
            <a:lvl1pPr marL="0" algn="l" defTabSz="914400" rtl="0" eaLnBrk="1" latinLnBrk="0" hangingPunct="1">
              <a:lnSpc>
                <a:spcPct val="90000"/>
              </a:lnSpc>
              <a:spcBef>
                <a:spcPct val="0"/>
              </a:spcBef>
              <a:buNone/>
              <a:defRPr sz="1800" b="0" i="0" kern="1200" cap="all">
                <a:solidFill>
                  <a:schemeClr val="lt1"/>
                </a:solidFill>
                <a:effectLst/>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IN" sz="3600" dirty="0">
                <a:ln w="0"/>
                <a:latin typeface="Aharoni" panose="02010803020104030203" pitchFamily="2" charset="-79"/>
                <a:cs typeface="Aharoni" panose="02010803020104030203" pitchFamily="2" charset="-79"/>
              </a:rPr>
              <a:t>Project objectives and scope</a:t>
            </a:r>
            <a:endParaRPr lang="en-US" sz="3600" dirty="0">
              <a:ln w="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77790198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Gallery</vt:lpstr>
      <vt:lpstr>Introduction </vt:lpstr>
      <vt:lpstr>Project Title-  Tour and Travel website Project</vt:lpstr>
      <vt:lpstr>Abstract </vt:lpstr>
      <vt:lpstr>Table of Contents</vt:lpstr>
      <vt:lpstr>Introduction</vt:lpstr>
      <vt:lpstr>Overview of the Indian tourism industry</vt:lpstr>
      <vt:lpstr>Rationale for developing a tour and travel website</vt:lpstr>
      <vt:lpstr>PowerPoint Presentation</vt:lpstr>
      <vt:lpstr>Project objectives and scope</vt:lpstr>
      <vt:lpstr>PowerPoint Presentation</vt:lpstr>
      <vt:lpstr>Market Analysis</vt:lpstr>
      <vt:lpstr>Current trends in the Indian tourism sector</vt:lpstr>
      <vt:lpstr>PowerPoint Presentation</vt:lpstr>
      <vt:lpstr>Analysis of Existing Tour and Travel Websites</vt:lpstr>
      <vt:lpstr>Identifying gaps and opportunities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c:title>
  <dc:creator>Guest User</dc:creator>
  <cp:lastModifiedBy>Guest User</cp:lastModifiedBy>
  <cp:revision>5</cp:revision>
  <dcterms:created xsi:type="dcterms:W3CDTF">2024-05-01T06:28:44Z</dcterms:created>
  <dcterms:modified xsi:type="dcterms:W3CDTF">2024-05-02T04:39:40Z</dcterms:modified>
</cp:coreProperties>
</file>