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1" r:id="rId5"/>
    <p:sldId id="269" r:id="rId6"/>
    <p:sldId id="262" r:id="rId7"/>
    <p:sldId id="264" r:id="rId8"/>
    <p:sldId id="265" r:id="rId9"/>
    <p:sldId id="267" r:id="rId10"/>
    <p:sldId id="268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ECF7"/>
    <a:srgbClr val="E29126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n Mishra" userId="7e064e826c9c8824" providerId="LiveId" clId="{9363C054-3B94-496E-9707-2DE89238666A}"/>
    <pc:docChg chg="modSld">
      <pc:chgData name="Sachin Mishra" userId="7e064e826c9c8824" providerId="LiveId" clId="{9363C054-3B94-496E-9707-2DE89238666A}" dt="2023-01-08T03:25:23.916" v="10" actId="20577"/>
      <pc:docMkLst>
        <pc:docMk/>
      </pc:docMkLst>
      <pc:sldChg chg="modSp mod">
        <pc:chgData name="Sachin Mishra" userId="7e064e826c9c8824" providerId="LiveId" clId="{9363C054-3B94-496E-9707-2DE89238666A}" dt="2023-01-08T03:25:23.916" v="10" actId="20577"/>
        <pc:sldMkLst>
          <pc:docMk/>
          <pc:sldMk cId="964240899" sldId="268"/>
        </pc:sldMkLst>
        <pc:spChg chg="mod">
          <ac:chgData name="Sachin Mishra" userId="7e064e826c9c8824" providerId="LiveId" clId="{9363C054-3B94-496E-9707-2DE89238666A}" dt="2023-01-08T03:25:23.916" v="10" actId="20577"/>
          <ac:spMkLst>
            <pc:docMk/>
            <pc:sldMk cId="964240899" sldId="268"/>
            <ac:spMk id="3" creationId="{4CE0832E-6634-EDA3-DF4A-146D49C7485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119C9-EDB3-19AF-FB62-F483CB33B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35C5E-FFD0-EB15-2EC8-12B07A35E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B3C24-BF91-EE77-5A75-D2AED0C9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FFEA-B8D2-4D83-B10C-6AF5FE384B9D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67212-399E-2173-4662-7754A816F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13A20-1552-363A-D1CA-7C1F2F90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56B8-5638-474E-AB60-DAA64966E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27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C4E4-D56F-0482-526D-13F85637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EC995-D62F-774B-F09A-EBB49DFAA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13BBD-4438-10BA-79A3-FCEF31978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FFEA-B8D2-4D83-B10C-6AF5FE384B9D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EFB7C-86BE-43C0-C75F-1167FD86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858ED-0CC5-EA2B-BFF4-EA28A7DB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56B8-5638-474E-AB60-DAA64966E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21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D41E34-34FD-EAC8-387B-D2A5F2469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9D901-240D-EB73-E4AA-88751222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21F5C-5A7A-54A8-4C9F-F445A343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FFEA-B8D2-4D83-B10C-6AF5FE384B9D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8D4B5-AD6F-430A-4C33-8E707FC5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153C7-19E4-036A-2B07-21227CBD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56B8-5638-474E-AB60-DAA64966E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91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929D6-D350-D823-4C45-80C5A5B2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07677-2F93-57C6-443F-12D2915D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F3F3D-7278-F6CE-3E64-0B53BBD5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FFEA-B8D2-4D83-B10C-6AF5FE384B9D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FF0CA-FDE7-D818-1ABC-C5520958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4D5B8-5C03-B108-7278-F14F532D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56B8-5638-474E-AB60-DAA64966E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85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8871-FA26-5E73-9415-29D6A220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61260-01FE-49D9-A7C7-AC88C5BB8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FDEF4-3EDF-E60F-91EB-090F8FB70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FFEA-B8D2-4D83-B10C-6AF5FE384B9D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53C82-092F-940F-06D1-DF540ABB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FA5E1-224F-B94E-7799-B275AB8D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56B8-5638-474E-AB60-DAA64966E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57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01C0-1D21-6CBD-D54A-7114D6EA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31B0A-79C3-B918-B28A-9B55F40EB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78861-8F98-BD43-0026-072EEE0E9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BA034-7166-A87E-A491-0E8E010C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FFEA-B8D2-4D83-B10C-6AF5FE384B9D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B5AC6-F4FB-7D1F-1576-CE051B677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07D7E-44A5-4C0C-D669-FCE46C4A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56B8-5638-474E-AB60-DAA64966E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86CF3-EF1A-A660-7748-54E842A5C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86CD1-809B-6C09-3261-EB0C6274B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07455-2891-34CF-BD37-5E8D172B8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F3C37-837E-A841-7CBA-BC0FF90E9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06658-358D-D74C-FF80-2345E8E47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DC77D1-CFF4-97A1-19DC-A0717147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FFEA-B8D2-4D83-B10C-6AF5FE384B9D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4C45EA-3F83-04FF-F52D-D2E8F432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F1B73B-1462-DCC5-139A-C7A80926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56B8-5638-474E-AB60-DAA64966E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08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6487-EF13-E605-1C8F-0946BDF9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615B4-EBD4-96E3-F441-F069B3C1E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FFEA-B8D2-4D83-B10C-6AF5FE384B9D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9D9E3-3F45-BF8D-BC18-F6267F4B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CD7D2-C7DA-D7AD-5BC0-F812342B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56B8-5638-474E-AB60-DAA64966E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79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EEDEA-B686-3A76-90FF-4AF86941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FFEA-B8D2-4D83-B10C-6AF5FE384B9D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E7F8D8-44D7-92C9-0E7C-640CC1B6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E7ADF-DE96-4D16-9B9A-37544F38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56B8-5638-474E-AB60-DAA64966E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99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15D1-4E15-E4F8-7A6D-54BBF19AB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C5327-9942-4C9D-E78D-0749BB07E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E693-6C91-FE23-4822-520FE7E3E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9F598-05C9-04D3-F1C6-4FAD140E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FFEA-B8D2-4D83-B10C-6AF5FE384B9D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2F0D1-71F0-C1D5-707A-69E6CAC8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5A197-1F67-567D-45C0-5CDB5D21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56B8-5638-474E-AB60-DAA64966E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69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1BB7-0D38-1F34-49B1-4D3C259C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0D054A-1AE8-C492-D568-34C12BD5E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F4B78-3089-A150-5099-3BDCDC5E0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300E6-82CC-D30A-D01A-EA18DF59B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FFEA-B8D2-4D83-B10C-6AF5FE384B9D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56D81-977A-B87C-3E8E-D70CB632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18F31-3399-F10A-8A44-1B0F4BEB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56B8-5638-474E-AB60-DAA64966E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CB716-B424-E55F-1D4E-C62C9FB8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6B4CC-C33C-4B04-9D9C-C8D85D1D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E2600-7D19-A05D-36E4-F5B6CFC92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AFFEA-B8D2-4D83-B10C-6AF5FE384B9D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70BD8-C02F-DBDD-AAAE-1E4231778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CBA21-9A9C-AFE7-6AC7-66A64E03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056B8-5638-474E-AB60-DAA64966E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9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E4B8FA-0295-A7B0-3538-13A4DEDA1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BB5187-0730-0B3B-2566-5B6950D41AC2}"/>
              </a:ext>
            </a:extLst>
          </p:cNvPr>
          <p:cNvSpPr txBox="1"/>
          <p:nvPr/>
        </p:nvSpPr>
        <p:spPr>
          <a:xfrm>
            <a:off x="4598895" y="2994212"/>
            <a:ext cx="8041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NITMeds</a:t>
            </a:r>
            <a:endParaRPr lang="en-IN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969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B3D73A-0DE0-FBEE-EA60-C5810029B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51F3C6-1EFC-44EB-1277-BE8422EA970E}"/>
              </a:ext>
            </a:extLst>
          </p:cNvPr>
          <p:cNvSpPr txBox="1"/>
          <p:nvPr/>
        </p:nvSpPr>
        <p:spPr>
          <a:xfrm>
            <a:off x="519953" y="859442"/>
            <a:ext cx="9072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Q. What is the advantage of our webapp?</a:t>
            </a:r>
            <a:endParaRPr lang="en-IN" sz="4000" b="1" i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0832E-6634-EDA3-DF4A-146D49C74853}"/>
              </a:ext>
            </a:extLst>
          </p:cNvPr>
          <p:cNvSpPr txBox="1"/>
          <p:nvPr/>
        </p:nvSpPr>
        <p:spPr>
          <a:xfrm>
            <a:off x="519953" y="2024738"/>
            <a:ext cx="714487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24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</a:t>
            </a:r>
            <a:r>
              <a:rPr lang="en-US" sz="2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sick</a:t>
            </a:r>
            <a:r>
              <a:rPr lang="en-US" sz="24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leave, students have to visit the dispensary while sick, which doesn’t exactly aid in their process of getting better.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Ø"/>
            </a:pP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Also, the dispensary is far off from a majority of the hostels, making it to get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sick </a:t>
            </a: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leave a rather tedious job. </a:t>
            </a:r>
            <a:b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the help, all of this can be made easier for both the students as well as the administration.</a:t>
            </a:r>
            <a:endParaRPr lang="en-IN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Graphic 7" descr="Bar graph with upward trend">
            <a:extLst>
              <a:ext uri="{FF2B5EF4-FFF2-40B4-BE49-F238E27FC236}">
                <a16:creationId xmlns:a16="http://schemas.microsoft.com/office/drawing/2014/main" id="{73EC46A5-522D-6999-3448-06B285F21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84776" y="2052917"/>
            <a:ext cx="3314897" cy="284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40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B3D73A-0DE0-FBEE-EA60-C5810029B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38DF76-B9AB-E0D8-E0B5-F94D2C0B6FCC}"/>
              </a:ext>
            </a:extLst>
          </p:cNvPr>
          <p:cNvSpPr txBox="1"/>
          <p:nvPr/>
        </p:nvSpPr>
        <p:spPr>
          <a:xfrm>
            <a:off x="3001618" y="2228671"/>
            <a:ext cx="61887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i="1" dirty="0">
                <a:solidFill>
                  <a:schemeClr val="bg1"/>
                </a:solidFill>
              </a:rPr>
              <a:t>THANK </a:t>
            </a:r>
          </a:p>
          <a:p>
            <a:pPr algn="ctr"/>
            <a:r>
              <a:rPr lang="en-US" sz="7200" b="1" i="1" dirty="0">
                <a:solidFill>
                  <a:schemeClr val="bg1"/>
                </a:solidFill>
              </a:rPr>
              <a:t>YOU!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19300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4A5A22-6BAD-E322-24EC-A49E8556A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D0B605-08F5-4FC1-F667-630B7293111F}"/>
              </a:ext>
            </a:extLst>
          </p:cNvPr>
          <p:cNvSpPr txBox="1"/>
          <p:nvPr/>
        </p:nvSpPr>
        <p:spPr>
          <a:xfrm>
            <a:off x="203200" y="1927414"/>
            <a:ext cx="11785600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Introducing NITMeds, the plan for the medical services webapp for NIT Rourkela</a:t>
            </a:r>
            <a:endParaRPr lang="en-IN" sz="4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F40E-68E7-49AE-AF19-BE84C33DB2D8}"/>
              </a:ext>
            </a:extLst>
          </p:cNvPr>
          <p:cNvSpPr txBox="1"/>
          <p:nvPr/>
        </p:nvSpPr>
        <p:spPr>
          <a:xfrm>
            <a:off x="8417341" y="4531945"/>
            <a:ext cx="3571459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1" dirty="0">
                <a:solidFill>
                  <a:schemeClr val="bg1"/>
                </a:solidFill>
              </a:rPr>
              <a:t>By -</a:t>
            </a:r>
          </a:p>
          <a:p>
            <a:r>
              <a:rPr lang="en-US" sz="2600" b="1" i="1" dirty="0">
                <a:solidFill>
                  <a:schemeClr val="bg1"/>
                </a:solidFill>
              </a:rPr>
              <a:t>Prapti Prachita Pradhan</a:t>
            </a:r>
          </a:p>
          <a:p>
            <a:r>
              <a:rPr lang="en-US" sz="2600" b="1" i="1" dirty="0">
                <a:solidFill>
                  <a:schemeClr val="bg1"/>
                </a:solidFill>
              </a:rPr>
              <a:t>Pravendra Anuragi</a:t>
            </a:r>
          </a:p>
          <a:p>
            <a:r>
              <a:rPr lang="en-US" sz="2600" b="1" i="1" dirty="0">
                <a:solidFill>
                  <a:schemeClr val="bg1"/>
                </a:solidFill>
              </a:rPr>
              <a:t>Varun Arora</a:t>
            </a:r>
          </a:p>
          <a:p>
            <a:r>
              <a:rPr lang="en-US" sz="2600" b="1" i="1" dirty="0">
                <a:solidFill>
                  <a:schemeClr val="bg1"/>
                </a:solidFill>
              </a:rPr>
              <a:t>Sachin Mishra</a:t>
            </a:r>
          </a:p>
        </p:txBody>
      </p:sp>
    </p:spTree>
    <p:extLst>
      <p:ext uri="{BB962C8B-B14F-4D97-AF65-F5344CB8AC3E}">
        <p14:creationId xmlns:p14="http://schemas.microsoft.com/office/powerpoint/2010/main" val="9141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B3D73A-0DE0-FBEE-EA60-C5810029B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2B9BEA-D8E3-3565-CAE1-2E50F6B1DBB7}"/>
              </a:ext>
            </a:extLst>
          </p:cNvPr>
          <p:cNvSpPr txBox="1"/>
          <p:nvPr/>
        </p:nvSpPr>
        <p:spPr>
          <a:xfrm>
            <a:off x="591671" y="564776"/>
            <a:ext cx="6732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Q. What is NITMeds?</a:t>
            </a:r>
            <a:endParaRPr lang="en-IN" sz="4800" b="1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4800" b="1" i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9677F2-AC4B-5DA9-D9B4-0087462798B7}"/>
              </a:ext>
            </a:extLst>
          </p:cNvPr>
          <p:cNvSpPr txBox="1"/>
          <p:nvPr/>
        </p:nvSpPr>
        <p:spPr>
          <a:xfrm>
            <a:off x="3957918" y="1920453"/>
            <a:ext cx="68042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NITMeds is a webapp that will help the students of NIT Rourkela get easy access to medical services, and get their medical leaves approved without repeated visits to the dispensary.</a:t>
            </a:r>
            <a:endParaRPr lang="en-IN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6" name="Graphic 5" descr="Head with gears">
            <a:extLst>
              <a:ext uri="{FF2B5EF4-FFF2-40B4-BE49-F238E27FC236}">
                <a16:creationId xmlns:a16="http://schemas.microsoft.com/office/drawing/2014/main" id="{2026548D-4F9B-195C-6E2C-1EAEF5013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592569"/>
            <a:ext cx="3702756" cy="370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B3D73A-0DE0-FBEE-EA60-C5810029B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2B9BEA-D8E3-3565-CAE1-2E50F6B1DBB7}"/>
              </a:ext>
            </a:extLst>
          </p:cNvPr>
          <p:cNvSpPr txBox="1"/>
          <p:nvPr/>
        </p:nvSpPr>
        <p:spPr>
          <a:xfrm>
            <a:off x="936977" y="666333"/>
            <a:ext cx="10923719" cy="172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Q. What is the idea?</a:t>
            </a:r>
            <a:endParaRPr lang="en-IN" sz="4800" b="1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4800" b="1" i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9677F2-AC4B-5DA9-D9B4-0087462798B7}"/>
              </a:ext>
            </a:extLst>
          </p:cNvPr>
          <p:cNvSpPr txBox="1"/>
          <p:nvPr/>
        </p:nvSpPr>
        <p:spPr>
          <a:xfrm>
            <a:off x="766041" y="1717771"/>
            <a:ext cx="35422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Applying for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sick</a:t>
            </a: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leave requires a lot of work. It requires students to travel to the dispensary, to get their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sick</a:t>
            </a: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leaves approved and sign their papers by the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FacAd</a:t>
            </a: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22CEC316-2A27-3D40-4611-CAB0FB752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79307" y="857833"/>
            <a:ext cx="3766299" cy="37662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424FB0-7328-0678-6A10-DAB661D0DC85}"/>
              </a:ext>
            </a:extLst>
          </p:cNvPr>
          <p:cNvSpPr txBox="1"/>
          <p:nvPr/>
        </p:nvSpPr>
        <p:spPr>
          <a:xfrm>
            <a:off x="2020335" y="4841883"/>
            <a:ext cx="26305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With </a:t>
            </a:r>
            <a:r>
              <a:rPr lang="en-US" sz="2400" dirty="0" err="1">
                <a:solidFill>
                  <a:schemeClr val="bg1"/>
                </a:solidFill>
              </a:rPr>
              <a:t>NITMeds</a:t>
            </a:r>
            <a:r>
              <a:rPr lang="en-US" sz="2400" dirty="0">
                <a:solidFill>
                  <a:schemeClr val="bg1"/>
                </a:solidFill>
              </a:rPr>
              <a:t>, it can be done from the comfort of the student’s room.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74BFAC-A8B6-8984-5287-317727295A74}"/>
              </a:ext>
            </a:extLst>
          </p:cNvPr>
          <p:cNvSpPr txBox="1"/>
          <p:nvPr/>
        </p:nvSpPr>
        <p:spPr>
          <a:xfrm>
            <a:off x="5446023" y="2232505"/>
            <a:ext cx="35422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Additionally, it provides information to the students about the availability of doctors and medicines in the dispensary and their past medical records.</a:t>
            </a:r>
            <a:endParaRPr lang="en-IN" sz="24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BE83E2-BA61-384C-1258-1F2B4379D27B}"/>
              </a:ext>
            </a:extLst>
          </p:cNvPr>
          <p:cNvCxnSpPr>
            <a:cxnSpLocks/>
          </p:cNvCxnSpPr>
          <p:nvPr/>
        </p:nvCxnSpPr>
        <p:spPr>
          <a:xfrm>
            <a:off x="4174435" y="2939500"/>
            <a:ext cx="1283496" cy="622247"/>
          </a:xfrm>
          <a:prstGeom prst="straightConnector1">
            <a:avLst/>
          </a:prstGeom>
          <a:ln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FEF40A-FA8C-4A60-0E6A-27F2CF29BD19}"/>
              </a:ext>
            </a:extLst>
          </p:cNvPr>
          <p:cNvCxnSpPr>
            <a:cxnSpLocks/>
          </p:cNvCxnSpPr>
          <p:nvPr/>
        </p:nvCxnSpPr>
        <p:spPr>
          <a:xfrm flipV="1">
            <a:off x="4174435" y="4050959"/>
            <a:ext cx="1283496" cy="838227"/>
          </a:xfrm>
          <a:prstGeom prst="straightConnector1">
            <a:avLst/>
          </a:prstGeom>
          <a:ln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55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B3D73A-0DE0-FBEE-EA60-C5810029B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1F75A4D-9F36-84C4-081E-46B5A3D348AE}"/>
              </a:ext>
            </a:extLst>
          </p:cNvPr>
          <p:cNvSpPr/>
          <p:nvPr/>
        </p:nvSpPr>
        <p:spPr>
          <a:xfrm>
            <a:off x="4999316" y="2742303"/>
            <a:ext cx="1806688" cy="1373393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FEATURES</a:t>
            </a:r>
            <a:endParaRPr lang="en-IN" sz="20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2ACA923-48FD-E1B9-1F78-ECBCAA20486E}"/>
              </a:ext>
            </a:extLst>
          </p:cNvPr>
          <p:cNvSpPr/>
          <p:nvPr/>
        </p:nvSpPr>
        <p:spPr>
          <a:xfrm>
            <a:off x="8123816" y="1908313"/>
            <a:ext cx="2265888" cy="1800683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3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Pharma</a:t>
            </a:r>
          </a:p>
          <a:p>
            <a:pPr lvl="0"/>
            <a:r>
              <a:rPr lang="en-US" sz="23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services</a:t>
            </a:r>
            <a:endParaRPr lang="en-IN" sz="23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D08C038-3807-82B4-3E78-327C44C78B15}"/>
              </a:ext>
            </a:extLst>
          </p:cNvPr>
          <p:cNvSpPr/>
          <p:nvPr/>
        </p:nvSpPr>
        <p:spPr>
          <a:xfrm>
            <a:off x="7100644" y="4823310"/>
            <a:ext cx="2046344" cy="1601096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Contacts</a:t>
            </a:r>
            <a:endParaRPr lang="en-IN" sz="2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B07344-555E-74E3-42E7-B046A5ACC5A3}"/>
              </a:ext>
            </a:extLst>
          </p:cNvPr>
          <p:cNvSpPr/>
          <p:nvPr/>
        </p:nvSpPr>
        <p:spPr>
          <a:xfrm>
            <a:off x="2556136" y="4823310"/>
            <a:ext cx="2046344" cy="1601096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Sick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leave</a:t>
            </a:r>
            <a:endParaRPr lang="en-IN" sz="2400" b="1" dirty="0"/>
          </a:p>
          <a:p>
            <a:pPr algn="ctr"/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CE5BAD-4F5D-BC4E-2040-A24268229D2A}"/>
              </a:ext>
            </a:extLst>
          </p:cNvPr>
          <p:cNvSpPr/>
          <p:nvPr/>
        </p:nvSpPr>
        <p:spPr>
          <a:xfrm>
            <a:off x="1465658" y="1908314"/>
            <a:ext cx="2261866" cy="1800684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Doctor’s </a:t>
            </a:r>
          </a:p>
          <a:p>
            <a:pPr lvl="0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Appointment</a:t>
            </a:r>
            <a:endParaRPr lang="en-IN" sz="20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67F5E3-D489-A648-FB44-95F255B0359A}"/>
              </a:ext>
            </a:extLst>
          </p:cNvPr>
          <p:cNvSpPr/>
          <p:nvPr/>
        </p:nvSpPr>
        <p:spPr>
          <a:xfrm>
            <a:off x="4731026" y="78004"/>
            <a:ext cx="2194806" cy="1710455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Doctors on duty</a:t>
            </a:r>
            <a:endParaRPr lang="en-IN" sz="24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74F5DB-E89D-A6E2-0A8F-D0BF5DC9731E}"/>
              </a:ext>
            </a:extLst>
          </p:cNvPr>
          <p:cNvCxnSpPr>
            <a:cxnSpLocks/>
            <a:endCxn id="12" idx="6"/>
          </p:cNvCxnSpPr>
          <p:nvPr/>
        </p:nvCxnSpPr>
        <p:spPr>
          <a:xfrm flipH="1" flipV="1">
            <a:off x="3727524" y="2808656"/>
            <a:ext cx="1403276" cy="371424"/>
          </a:xfrm>
          <a:prstGeom prst="straightConnector1">
            <a:avLst/>
          </a:prstGeom>
          <a:ln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BB998E-2725-5675-EE8F-7711907B0010}"/>
              </a:ext>
            </a:extLst>
          </p:cNvPr>
          <p:cNvCxnSpPr>
            <a:cxnSpLocks/>
          </p:cNvCxnSpPr>
          <p:nvPr/>
        </p:nvCxnSpPr>
        <p:spPr>
          <a:xfrm flipH="1">
            <a:off x="4246880" y="3951941"/>
            <a:ext cx="1007632" cy="1026459"/>
          </a:xfrm>
          <a:prstGeom prst="straightConnector1">
            <a:avLst/>
          </a:prstGeom>
          <a:ln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498D14-E420-8750-639F-4C6887CB35FE}"/>
              </a:ext>
            </a:extLst>
          </p:cNvPr>
          <p:cNvCxnSpPr>
            <a:cxnSpLocks/>
          </p:cNvCxnSpPr>
          <p:nvPr/>
        </p:nvCxnSpPr>
        <p:spPr>
          <a:xfrm>
            <a:off x="6572324" y="3951941"/>
            <a:ext cx="1139116" cy="930237"/>
          </a:xfrm>
          <a:prstGeom prst="straightConnector1">
            <a:avLst/>
          </a:prstGeom>
          <a:ln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9636CE-3100-0AF9-E628-684FDBAAEC6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6806004" y="2808655"/>
            <a:ext cx="1317812" cy="371425"/>
          </a:xfrm>
          <a:prstGeom prst="straightConnector1">
            <a:avLst/>
          </a:prstGeom>
          <a:ln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1563477-4221-CBDB-F087-71FD568BFF4C}"/>
              </a:ext>
            </a:extLst>
          </p:cNvPr>
          <p:cNvCxnSpPr>
            <a:cxnSpLocks/>
          </p:cNvCxnSpPr>
          <p:nvPr/>
        </p:nvCxnSpPr>
        <p:spPr>
          <a:xfrm flipV="1">
            <a:off x="5902660" y="1788459"/>
            <a:ext cx="0" cy="953844"/>
          </a:xfrm>
          <a:prstGeom prst="straightConnector1">
            <a:avLst/>
          </a:prstGeom>
          <a:ln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Medicine">
            <a:extLst>
              <a:ext uri="{FF2B5EF4-FFF2-40B4-BE49-F238E27FC236}">
                <a16:creationId xmlns:a16="http://schemas.microsoft.com/office/drawing/2014/main" id="{F45D18D1-C118-D6BA-E1DD-49CAF73F5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6004" y="1446305"/>
            <a:ext cx="1213523" cy="1213523"/>
          </a:xfrm>
          <a:prstGeom prst="rect">
            <a:avLst/>
          </a:prstGeom>
        </p:spPr>
      </p:pic>
      <p:pic>
        <p:nvPicPr>
          <p:cNvPr id="8" name="Graphic 7" descr="Doctor">
            <a:extLst>
              <a:ext uri="{FF2B5EF4-FFF2-40B4-BE49-F238E27FC236}">
                <a16:creationId xmlns:a16="http://schemas.microsoft.com/office/drawing/2014/main" id="{F6B24C06-20D9-80B6-77A7-890E735820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74789" y="1354667"/>
            <a:ext cx="1317364" cy="1349611"/>
          </a:xfrm>
          <a:prstGeom prst="rect">
            <a:avLst/>
          </a:prstGeom>
        </p:spPr>
      </p:pic>
      <p:pic>
        <p:nvPicPr>
          <p:cNvPr id="18" name="Graphic 17" descr="Subtitles">
            <a:extLst>
              <a:ext uri="{FF2B5EF4-FFF2-40B4-BE49-F238E27FC236}">
                <a16:creationId xmlns:a16="http://schemas.microsoft.com/office/drawing/2014/main" id="{C0715CFB-84B7-BD61-E679-A126793EC8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56640" y="4660636"/>
            <a:ext cx="1589843" cy="1589843"/>
          </a:xfrm>
          <a:prstGeom prst="rect">
            <a:avLst/>
          </a:prstGeom>
        </p:spPr>
      </p:pic>
      <p:pic>
        <p:nvPicPr>
          <p:cNvPr id="20" name="Graphic 19" descr="Telephone">
            <a:extLst>
              <a:ext uri="{FF2B5EF4-FFF2-40B4-BE49-F238E27FC236}">
                <a16:creationId xmlns:a16="http://schemas.microsoft.com/office/drawing/2014/main" id="{72E91079-5BF0-D917-0629-3890EDF1EC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12460" y="3564233"/>
            <a:ext cx="1170491" cy="1170491"/>
          </a:xfrm>
          <a:prstGeom prst="rect">
            <a:avLst/>
          </a:prstGeom>
        </p:spPr>
      </p:pic>
      <p:pic>
        <p:nvPicPr>
          <p:cNvPr id="14" name="Graphic 13" descr="Document">
            <a:extLst>
              <a:ext uri="{FF2B5EF4-FFF2-40B4-BE49-F238E27FC236}">
                <a16:creationId xmlns:a16="http://schemas.microsoft.com/office/drawing/2014/main" id="{254A569D-EC15-CA2D-DF90-4B9749C1E6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04939" y="3533599"/>
            <a:ext cx="1240216" cy="124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8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B3D73A-0DE0-FBEE-EA60-C5810029B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9677F2-AC4B-5DA9-D9B4-0087462798B7}"/>
              </a:ext>
            </a:extLst>
          </p:cNvPr>
          <p:cNvSpPr txBox="1"/>
          <p:nvPr/>
        </p:nvSpPr>
        <p:spPr>
          <a:xfrm>
            <a:off x="517236" y="412641"/>
            <a:ext cx="105571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Q. How does it work?</a:t>
            </a:r>
            <a:endParaRPr lang="en-IN" sz="4800" b="1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i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F571C-5667-AFE6-6D9C-306B2CCC9629}"/>
              </a:ext>
            </a:extLst>
          </p:cNvPr>
          <p:cNvSpPr txBox="1"/>
          <p:nvPr/>
        </p:nvSpPr>
        <p:spPr>
          <a:xfrm>
            <a:off x="5144656" y="1996409"/>
            <a:ext cx="1401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100" dirty="0">
              <a:solidFill>
                <a:schemeClr val="bg1"/>
              </a:solidFill>
            </a:endParaRPr>
          </a:p>
        </p:txBody>
      </p:sp>
      <p:pic>
        <p:nvPicPr>
          <p:cNvPr id="6" name="Graphic 5" descr="Workflow">
            <a:extLst>
              <a:ext uri="{FF2B5EF4-FFF2-40B4-BE49-F238E27FC236}">
                <a16:creationId xmlns:a16="http://schemas.microsoft.com/office/drawing/2014/main" id="{1975B743-5719-7A5F-B3AF-B5619A87B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0311" y="941893"/>
            <a:ext cx="5651378" cy="5651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2644D3-2443-CC69-C23F-08DDDC3DAF42}"/>
              </a:ext>
            </a:extLst>
          </p:cNvPr>
          <p:cNvSpPr txBox="1"/>
          <p:nvPr/>
        </p:nvSpPr>
        <p:spPr>
          <a:xfrm>
            <a:off x="1293511" y="1786145"/>
            <a:ext cx="27518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Login to NITMeds using NITR Roll Number and Zimbra Password 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DD59F4-26DB-2886-38D2-6E2D4E1F8A27}"/>
              </a:ext>
            </a:extLst>
          </p:cNvPr>
          <p:cNvSpPr txBox="1"/>
          <p:nvPr/>
        </p:nvSpPr>
        <p:spPr>
          <a:xfrm>
            <a:off x="8220730" y="2058895"/>
            <a:ext cx="1401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Features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5494E3-DC1D-00CE-E0C1-2303D2F6A17D}"/>
              </a:ext>
            </a:extLst>
          </p:cNvPr>
          <p:cNvSpPr txBox="1"/>
          <p:nvPr/>
        </p:nvSpPr>
        <p:spPr>
          <a:xfrm>
            <a:off x="8239887" y="4937254"/>
            <a:ext cx="1758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Result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38498E-7591-9669-334B-79168F076C35}"/>
              </a:ext>
            </a:extLst>
          </p:cNvPr>
          <p:cNvSpPr txBox="1"/>
          <p:nvPr/>
        </p:nvSpPr>
        <p:spPr>
          <a:xfrm>
            <a:off x="1242728" y="4752589"/>
            <a:ext cx="3282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Acknowledgment via Emails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23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B3D73A-0DE0-FBEE-EA60-C5810029B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A7EEE3-0271-5B97-6DBD-1B0E4028B06E}"/>
              </a:ext>
            </a:extLst>
          </p:cNvPr>
          <p:cNvSpPr txBox="1"/>
          <p:nvPr/>
        </p:nvSpPr>
        <p:spPr>
          <a:xfrm>
            <a:off x="464995" y="861781"/>
            <a:ext cx="9633162" cy="355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contact option contains the contact numbers of </a:t>
            </a:r>
            <a:r>
              <a:rPr lang="en-US" sz="3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endParaRPr lang="en-IN" sz="3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Doctors</a:t>
            </a:r>
            <a:endParaRPr lang="en-IN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Caretakers of all hostels</a:t>
            </a:r>
            <a:endParaRPr lang="en-IN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 drivers inside the 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campus</a:t>
            </a:r>
            <a:endParaRPr lang="en-IN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4.Ambulance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61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B3D73A-0DE0-FBEE-EA60-C5810029B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7B28A5-F402-D91D-BAF6-913B6BB5196D}"/>
              </a:ext>
            </a:extLst>
          </p:cNvPr>
          <p:cNvSpPr txBox="1"/>
          <p:nvPr/>
        </p:nvSpPr>
        <p:spPr>
          <a:xfrm>
            <a:off x="159025" y="609600"/>
            <a:ext cx="119522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Q. How to apply for </a:t>
            </a:r>
            <a:r>
              <a:rPr lang="en-US" sz="4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Sick</a:t>
            </a:r>
            <a:r>
              <a:rPr lang="en-US" sz="4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4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eave?</a:t>
            </a:r>
            <a:endParaRPr lang="en-IN" sz="4800" b="1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4800" b="1" i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AC7F21-0AC8-8115-11C2-F55001FBCB0F}"/>
              </a:ext>
            </a:extLst>
          </p:cNvPr>
          <p:cNvSpPr txBox="1"/>
          <p:nvPr/>
        </p:nvSpPr>
        <p:spPr>
          <a:xfrm>
            <a:off x="3655264" y="1948071"/>
            <a:ext cx="8005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10" name="Graphic 9" descr="Stethoscope">
            <a:extLst>
              <a:ext uri="{FF2B5EF4-FFF2-40B4-BE49-F238E27FC236}">
                <a16:creationId xmlns:a16="http://schemas.microsoft.com/office/drawing/2014/main" id="{BA19EFAC-095E-1DDF-7BA7-6E42D1B61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2775" y="457942"/>
            <a:ext cx="1807103" cy="1862538"/>
          </a:xfrm>
          <a:prstGeom prst="rect">
            <a:avLst/>
          </a:prstGeom>
        </p:spPr>
      </p:pic>
      <p:pic>
        <p:nvPicPr>
          <p:cNvPr id="8" name="Graphic 7" descr="Workflow">
            <a:extLst>
              <a:ext uri="{FF2B5EF4-FFF2-40B4-BE49-F238E27FC236}">
                <a16:creationId xmlns:a16="http://schemas.microsoft.com/office/drawing/2014/main" id="{35463173-43A2-0FF5-7E83-5D9A46C248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22735" y="1994216"/>
            <a:ext cx="3572048" cy="3572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28A2E5-E83B-8FE8-FB28-6054B75745D0}"/>
              </a:ext>
            </a:extLst>
          </p:cNvPr>
          <p:cNvSpPr txBox="1"/>
          <p:nvPr/>
        </p:nvSpPr>
        <p:spPr>
          <a:xfrm>
            <a:off x="749036" y="2409629"/>
            <a:ext cx="3014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Upload required prescription form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CFD5F-6BF7-8365-61CC-D4D4BBCA3186}"/>
              </a:ext>
            </a:extLst>
          </p:cNvPr>
          <p:cNvSpPr txBox="1"/>
          <p:nvPr/>
        </p:nvSpPr>
        <p:spPr>
          <a:xfrm>
            <a:off x="5969817" y="2409628"/>
            <a:ext cx="2458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Verification process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7DDC0B-77A4-9B21-F52E-4E2E4D767D98}"/>
              </a:ext>
            </a:extLst>
          </p:cNvPr>
          <p:cNvSpPr txBox="1"/>
          <p:nvPr/>
        </p:nvSpPr>
        <p:spPr>
          <a:xfrm>
            <a:off x="5969817" y="4428549"/>
            <a:ext cx="2458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Fill out the online application for sick leave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8F7761-0AD7-D76B-3788-0FE5C0593960}"/>
              </a:ext>
            </a:extLst>
          </p:cNvPr>
          <p:cNvSpPr txBox="1"/>
          <p:nvPr/>
        </p:nvSpPr>
        <p:spPr>
          <a:xfrm>
            <a:off x="749035" y="4365935"/>
            <a:ext cx="2656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Wait for the approval by FacAd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58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B3D73A-0DE0-FBEE-EA60-C5810029B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BE81F2-268E-80E2-DC96-B99192D80370}"/>
              </a:ext>
            </a:extLst>
          </p:cNvPr>
          <p:cNvSpPr txBox="1"/>
          <p:nvPr/>
        </p:nvSpPr>
        <p:spPr>
          <a:xfrm>
            <a:off x="159026" y="376518"/>
            <a:ext cx="117811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Q. How the website is going to check that the prescription uploaded by the student is genuine or not?</a:t>
            </a:r>
            <a:endParaRPr lang="en-IN" sz="4000" b="1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4000" b="1" i="1" dirty="0">
              <a:solidFill>
                <a:schemeClr val="bg1"/>
              </a:solidFill>
            </a:endParaRPr>
          </a:p>
        </p:txBody>
      </p:sp>
      <p:pic>
        <p:nvPicPr>
          <p:cNvPr id="7" name="Graphic 6" descr="Group brainstorm">
            <a:extLst>
              <a:ext uri="{FF2B5EF4-FFF2-40B4-BE49-F238E27FC236}">
                <a16:creationId xmlns:a16="http://schemas.microsoft.com/office/drawing/2014/main" id="{CD79EA43-85CE-6798-15EB-4D569289B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484" y="2517390"/>
            <a:ext cx="3240158" cy="3240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8DD071-DC86-5583-4AAB-3DE9EF9C7F38}"/>
              </a:ext>
            </a:extLst>
          </p:cNvPr>
          <p:cNvSpPr txBox="1"/>
          <p:nvPr/>
        </p:nvSpPr>
        <p:spPr>
          <a:xfrm>
            <a:off x="4353340" y="2341888"/>
            <a:ext cx="6188764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the doctor will prescribe medicines to the student for the first time , a record of the prescription will be uploaded in the webapp.</a:t>
            </a:r>
          </a:p>
          <a:p>
            <a:endParaRPr lang="en-US" sz="2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student can only access the permission to online sick leave when the student uploads the prescription assigned to him/her by the doctor.</a:t>
            </a:r>
          </a:p>
          <a:p>
            <a:endParaRPr lang="en-US" sz="2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webapp will check the records which prevents the use of unfair means.</a:t>
            </a:r>
            <a:endParaRPr lang="en-IN" sz="2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053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400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 Mishra</dc:creator>
  <cp:lastModifiedBy>Sachin Mishra</cp:lastModifiedBy>
  <cp:revision>6</cp:revision>
  <dcterms:created xsi:type="dcterms:W3CDTF">2023-01-07T09:23:36Z</dcterms:created>
  <dcterms:modified xsi:type="dcterms:W3CDTF">2023-01-08T03:25:31Z</dcterms:modified>
</cp:coreProperties>
</file>