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6" r:id="rId4"/>
    <p:sldId id="258" r:id="rId5"/>
    <p:sldId id="267" r:id="rId6"/>
    <p:sldId id="259" r:id="rId7"/>
    <p:sldId id="265" r:id="rId8"/>
    <p:sldId id="261" r:id="rId9"/>
    <p:sldId id="262" r:id="rId10"/>
    <p:sldId id="279" r:id="rId11"/>
    <p:sldId id="269" r:id="rId12"/>
    <p:sldId id="278" r:id="rId13"/>
    <p:sldId id="270" r:id="rId14"/>
    <p:sldId id="271" r:id="rId15"/>
    <p:sldId id="272" r:id="rId16"/>
    <p:sldId id="273" r:id="rId17"/>
    <p:sldId id="274" r:id="rId18"/>
    <p:sldId id="280" r:id="rId19"/>
    <p:sldId id="268" r:id="rId20"/>
    <p:sldId id="275" r:id="rId21"/>
    <p:sldId id="276" r:id="rId22"/>
    <p:sldId id="264" r:id="rId2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658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EBEBEB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EBEBEB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8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1269"/>
            <a:ext cx="12192000" cy="6856730"/>
          </a:xfrm>
          <a:custGeom>
            <a:avLst/>
            <a:gdLst/>
            <a:ahLst/>
            <a:cxnLst/>
            <a:rect l="l" t="t" r="r" b="b"/>
            <a:pathLst>
              <a:path w="12192000" h="6856730">
                <a:moveTo>
                  <a:pt x="12192000" y="0"/>
                </a:moveTo>
                <a:lnTo>
                  <a:pt x="0" y="0"/>
                </a:lnTo>
                <a:lnTo>
                  <a:pt x="0" y="469900"/>
                </a:lnTo>
                <a:lnTo>
                  <a:pt x="0" y="6380480"/>
                </a:lnTo>
                <a:lnTo>
                  <a:pt x="0" y="6856730"/>
                </a:lnTo>
                <a:lnTo>
                  <a:pt x="12192000" y="6856730"/>
                </a:lnTo>
                <a:lnTo>
                  <a:pt x="12192000" y="6380480"/>
                </a:lnTo>
                <a:lnTo>
                  <a:pt x="12192000" y="470154"/>
                </a:lnTo>
                <a:lnTo>
                  <a:pt x="11709273" y="470154"/>
                </a:lnTo>
                <a:lnTo>
                  <a:pt x="11709273" y="6380480"/>
                </a:lnTo>
                <a:lnTo>
                  <a:pt x="476377" y="6380480"/>
                </a:lnTo>
                <a:lnTo>
                  <a:pt x="476377" y="469900"/>
                </a:lnTo>
                <a:lnTo>
                  <a:pt x="12192000" y="4699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398252" y="0"/>
            <a:ext cx="765048" cy="1208532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10437748" y="0"/>
            <a:ext cx="685800" cy="1143000"/>
          </a:xfrm>
          <a:custGeom>
            <a:avLst/>
            <a:gdLst/>
            <a:ahLst/>
            <a:cxnLst/>
            <a:rect l="l" t="t" r="r" b="b"/>
            <a:pathLst>
              <a:path w="685800" h="1143000">
                <a:moveTo>
                  <a:pt x="685800" y="0"/>
                </a:moveTo>
                <a:lnTo>
                  <a:pt x="0" y="0"/>
                </a:lnTo>
                <a:lnTo>
                  <a:pt x="0" y="1143000"/>
                </a:lnTo>
                <a:lnTo>
                  <a:pt x="685800" y="1143000"/>
                </a:lnTo>
                <a:lnTo>
                  <a:pt x="685800" y="0"/>
                </a:lnTo>
                <a:close/>
              </a:path>
            </a:pathLst>
          </a:custGeom>
          <a:solidFill>
            <a:srgbClr val="B311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EBEBEB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7998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2667005"/>
            <a:ext cx="4191000" cy="419100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608948" y="5867400"/>
            <a:ext cx="990600" cy="990600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608948" y="1676400"/>
            <a:ext cx="2819400" cy="2819400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999348" y="8509"/>
            <a:ext cx="1600200" cy="1600200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8502142" y="1519047"/>
            <a:ext cx="3288029" cy="768350"/>
          </a:xfrm>
          <a:custGeom>
            <a:avLst/>
            <a:gdLst/>
            <a:ahLst/>
            <a:cxnLst/>
            <a:rect l="l" t="t" r="r" b="b"/>
            <a:pathLst>
              <a:path w="3288029" h="768350">
                <a:moveTo>
                  <a:pt x="3226307" y="0"/>
                </a:moveTo>
                <a:lnTo>
                  <a:pt x="2909951" y="104775"/>
                </a:lnTo>
                <a:lnTo>
                  <a:pt x="2591054" y="200660"/>
                </a:lnTo>
                <a:lnTo>
                  <a:pt x="2485643" y="229997"/>
                </a:lnTo>
                <a:lnTo>
                  <a:pt x="2271522" y="287274"/>
                </a:lnTo>
                <a:lnTo>
                  <a:pt x="2059812" y="340487"/>
                </a:lnTo>
                <a:lnTo>
                  <a:pt x="1954656" y="365760"/>
                </a:lnTo>
                <a:lnTo>
                  <a:pt x="1639697" y="436117"/>
                </a:lnTo>
                <a:lnTo>
                  <a:pt x="1330071" y="498855"/>
                </a:lnTo>
                <a:lnTo>
                  <a:pt x="1127378" y="536828"/>
                </a:lnTo>
                <a:lnTo>
                  <a:pt x="829309" y="588517"/>
                </a:lnTo>
                <a:lnTo>
                  <a:pt x="447928" y="646811"/>
                </a:lnTo>
                <a:lnTo>
                  <a:pt x="174751" y="683894"/>
                </a:lnTo>
                <a:lnTo>
                  <a:pt x="0" y="705103"/>
                </a:lnTo>
                <a:lnTo>
                  <a:pt x="9701" y="720494"/>
                </a:lnTo>
                <a:lnTo>
                  <a:pt x="29342" y="751181"/>
                </a:lnTo>
                <a:lnTo>
                  <a:pt x="39115" y="766572"/>
                </a:lnTo>
                <a:lnTo>
                  <a:pt x="66166" y="767349"/>
                </a:lnTo>
                <a:lnTo>
                  <a:pt x="95131" y="767793"/>
                </a:lnTo>
                <a:lnTo>
                  <a:pt x="125954" y="767911"/>
                </a:lnTo>
                <a:lnTo>
                  <a:pt x="192949" y="767195"/>
                </a:lnTo>
                <a:lnTo>
                  <a:pt x="305973" y="763849"/>
                </a:lnTo>
                <a:lnTo>
                  <a:pt x="477701" y="755441"/>
                </a:lnTo>
                <a:lnTo>
                  <a:pt x="773052" y="735284"/>
                </a:lnTo>
                <a:lnTo>
                  <a:pt x="1336019" y="685315"/>
                </a:lnTo>
                <a:lnTo>
                  <a:pt x="2059023" y="606988"/>
                </a:lnTo>
                <a:lnTo>
                  <a:pt x="2689041" y="527362"/>
                </a:lnTo>
                <a:lnTo>
                  <a:pt x="3038251" y="477217"/>
                </a:lnTo>
                <a:lnTo>
                  <a:pt x="3250138" y="443265"/>
                </a:lnTo>
                <a:lnTo>
                  <a:pt x="3288029" y="436752"/>
                </a:lnTo>
                <a:lnTo>
                  <a:pt x="3280235" y="379771"/>
                </a:lnTo>
                <a:lnTo>
                  <a:pt x="3273959" y="334487"/>
                </a:lnTo>
                <a:lnTo>
                  <a:pt x="3264862" y="270500"/>
                </a:lnTo>
                <a:lnTo>
                  <a:pt x="3252759" y="189298"/>
                </a:lnTo>
                <a:lnTo>
                  <a:pt x="3249394" y="166333"/>
                </a:lnTo>
                <a:lnTo>
                  <a:pt x="3245343" y="138048"/>
                </a:lnTo>
                <a:lnTo>
                  <a:pt x="3240328" y="102315"/>
                </a:lnTo>
                <a:lnTo>
                  <a:pt x="3234075" y="57008"/>
                </a:lnTo>
                <a:lnTo>
                  <a:pt x="3226307" y="0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0" y="1269"/>
            <a:ext cx="12192000" cy="6856730"/>
          </a:xfrm>
          <a:custGeom>
            <a:avLst/>
            <a:gdLst/>
            <a:ahLst/>
            <a:cxnLst/>
            <a:rect l="l" t="t" r="r" b="b"/>
            <a:pathLst>
              <a:path w="12192000" h="6856730">
                <a:moveTo>
                  <a:pt x="12192000" y="0"/>
                </a:moveTo>
                <a:lnTo>
                  <a:pt x="0" y="0"/>
                </a:lnTo>
                <a:lnTo>
                  <a:pt x="0" y="469900"/>
                </a:lnTo>
                <a:lnTo>
                  <a:pt x="0" y="6380480"/>
                </a:lnTo>
                <a:lnTo>
                  <a:pt x="0" y="6856730"/>
                </a:lnTo>
                <a:lnTo>
                  <a:pt x="12192000" y="6856730"/>
                </a:lnTo>
                <a:lnTo>
                  <a:pt x="12192000" y="6380480"/>
                </a:lnTo>
                <a:lnTo>
                  <a:pt x="12192000" y="470154"/>
                </a:lnTo>
                <a:lnTo>
                  <a:pt x="11709273" y="470154"/>
                </a:lnTo>
                <a:lnTo>
                  <a:pt x="11709273" y="1870925"/>
                </a:lnTo>
                <a:lnTo>
                  <a:pt x="10970387" y="1981073"/>
                </a:lnTo>
                <a:lnTo>
                  <a:pt x="10200386" y="2074672"/>
                </a:lnTo>
                <a:lnTo>
                  <a:pt x="9946386" y="2100072"/>
                </a:lnTo>
                <a:lnTo>
                  <a:pt x="9433687" y="2146173"/>
                </a:lnTo>
                <a:lnTo>
                  <a:pt x="8927211" y="2184273"/>
                </a:lnTo>
                <a:lnTo>
                  <a:pt x="8674862" y="2200148"/>
                </a:lnTo>
                <a:lnTo>
                  <a:pt x="7925562" y="2236597"/>
                </a:lnTo>
                <a:lnTo>
                  <a:pt x="7190486" y="2257298"/>
                </a:lnTo>
                <a:lnTo>
                  <a:pt x="6472936" y="2265172"/>
                </a:lnTo>
                <a:lnTo>
                  <a:pt x="6006211" y="2263648"/>
                </a:lnTo>
                <a:lnTo>
                  <a:pt x="5107686" y="2246122"/>
                </a:lnTo>
                <a:lnTo>
                  <a:pt x="4466336" y="2222373"/>
                </a:lnTo>
                <a:lnTo>
                  <a:pt x="3288411" y="2155698"/>
                </a:lnTo>
                <a:lnTo>
                  <a:pt x="2591562" y="2103247"/>
                </a:lnTo>
                <a:lnTo>
                  <a:pt x="1978787" y="2046097"/>
                </a:lnTo>
                <a:lnTo>
                  <a:pt x="1232623" y="1965198"/>
                </a:lnTo>
                <a:lnTo>
                  <a:pt x="862736" y="1920748"/>
                </a:lnTo>
                <a:lnTo>
                  <a:pt x="476377" y="1867458"/>
                </a:lnTo>
                <a:lnTo>
                  <a:pt x="476377" y="469900"/>
                </a:lnTo>
                <a:lnTo>
                  <a:pt x="12192000" y="4699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3" name="bg object 23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0398252" y="0"/>
            <a:ext cx="765048" cy="1208532"/>
          </a:xfrm>
          <a:prstGeom prst="rect">
            <a:avLst/>
          </a:prstGeom>
        </p:spPr>
      </p:pic>
      <p:sp>
        <p:nvSpPr>
          <p:cNvPr id="24" name="bg object 24"/>
          <p:cNvSpPr/>
          <p:nvPr/>
        </p:nvSpPr>
        <p:spPr>
          <a:xfrm>
            <a:off x="10437748" y="0"/>
            <a:ext cx="685800" cy="1143000"/>
          </a:xfrm>
          <a:custGeom>
            <a:avLst/>
            <a:gdLst/>
            <a:ahLst/>
            <a:cxnLst/>
            <a:rect l="l" t="t" r="r" b="b"/>
            <a:pathLst>
              <a:path w="685800" h="1143000">
                <a:moveTo>
                  <a:pt x="685800" y="0"/>
                </a:moveTo>
                <a:lnTo>
                  <a:pt x="0" y="0"/>
                </a:lnTo>
                <a:lnTo>
                  <a:pt x="0" y="1143000"/>
                </a:lnTo>
                <a:lnTo>
                  <a:pt x="685800" y="1143000"/>
                </a:lnTo>
                <a:lnTo>
                  <a:pt x="685800" y="0"/>
                </a:lnTo>
                <a:close/>
              </a:path>
            </a:pathLst>
          </a:custGeom>
          <a:solidFill>
            <a:srgbClr val="B311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67077" y="1058367"/>
            <a:ext cx="9205595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EBEBEB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71091" y="2753105"/>
            <a:ext cx="9449816" cy="3206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752600" y="2971800"/>
            <a:ext cx="8346440" cy="998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778760" marR="5080" indent="-2766695">
              <a:lnSpc>
                <a:spcPct val="100000"/>
              </a:lnSpc>
              <a:spcBef>
                <a:spcPts val="105"/>
              </a:spcBef>
            </a:pPr>
            <a:r>
              <a:rPr lang="en-US" sz="3200" b="1" dirty="0" smtClean="0">
                <a:solidFill>
                  <a:srgbClr val="7030A0"/>
                </a:solidFill>
                <a:latin typeface="Times New Roman"/>
                <a:cs typeface="Times New Roman"/>
              </a:rPr>
              <a:t>Cyber </a:t>
            </a:r>
            <a:r>
              <a:rPr lang="en-US" sz="3200" b="1" smtClean="0">
                <a:solidFill>
                  <a:srgbClr val="7030A0"/>
                </a:solidFill>
                <a:latin typeface="Times New Roman"/>
                <a:cs typeface="Times New Roman"/>
              </a:rPr>
              <a:t>Fraud </a:t>
            </a:r>
            <a:r>
              <a:rPr lang="en-US" sz="3200" b="1" smtClean="0">
                <a:solidFill>
                  <a:srgbClr val="7030A0"/>
                </a:solidFill>
                <a:latin typeface="Times New Roman"/>
                <a:cs typeface="Times New Roman"/>
              </a:rPr>
              <a:t>App Detection </a:t>
            </a:r>
            <a:r>
              <a:rPr lang="en-US" sz="3200" b="1" dirty="0">
                <a:solidFill>
                  <a:srgbClr val="7030A0"/>
                </a:solidFill>
                <a:latin typeface="Times New Roman"/>
                <a:cs typeface="Times New Roman"/>
              </a:rPr>
              <a:t>and Prevention Using Machine Learning</a:t>
            </a:r>
            <a:endParaRPr sz="3200" b="1" dirty="0">
              <a:solidFill>
                <a:srgbClr val="7030A0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7077" y="1058367"/>
            <a:ext cx="9205595" cy="492443"/>
          </a:xfrm>
        </p:spPr>
        <p:txBody>
          <a:bodyPr/>
          <a:lstStyle/>
          <a:p>
            <a:r>
              <a:rPr lang="en-US" sz="3200" dirty="0" smtClean="0"/>
              <a:t>DATASET COLLECTION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1905000"/>
            <a:ext cx="5486400" cy="5203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381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932" y="1029665"/>
            <a:ext cx="7224268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  <a:buClr>
                <a:srgbClr val="B31166"/>
              </a:buClr>
              <a:buSzPct val="58333"/>
              <a:tabLst>
                <a:tab pos="354965" algn="l"/>
                <a:tab pos="355600" algn="l"/>
              </a:tabLst>
            </a:pPr>
            <a:r>
              <a:rPr lang="en-US" sz="3600" dirty="0"/>
              <a:t>Feature Extraction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1090" y="2753105"/>
            <a:ext cx="9296909" cy="22544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346710" indent="-320040" algn="just">
              <a:lnSpc>
                <a:spcPct val="100000"/>
              </a:lnSpc>
              <a:spcBef>
                <a:spcPts val="100"/>
              </a:spcBef>
              <a:buClr>
                <a:srgbClr val="B31166"/>
              </a:buClr>
              <a:buSzPct val="58333"/>
              <a:buFont typeface="Cambria Math"/>
              <a:buChar char="►"/>
              <a:tabLst>
                <a:tab pos="332105" algn="l"/>
                <a:tab pos="332740" algn="l"/>
              </a:tabLst>
            </a:pPr>
            <a:r>
              <a:rPr lang="en-US" sz="2400" dirty="0"/>
              <a:t>Utilizing the convolutional layers of CNN, this module automatically extracts relevant features from the preprocessed transaction data. </a:t>
            </a:r>
            <a:endParaRPr lang="en-US" sz="2400" dirty="0" smtClean="0"/>
          </a:p>
          <a:p>
            <a:pPr marL="332740" marR="346710" indent="-320040" algn="just">
              <a:lnSpc>
                <a:spcPct val="100000"/>
              </a:lnSpc>
              <a:spcBef>
                <a:spcPts val="100"/>
              </a:spcBef>
              <a:buClr>
                <a:srgbClr val="B31166"/>
              </a:buClr>
              <a:buSzPct val="58333"/>
              <a:buFont typeface="Cambria Math"/>
              <a:buChar char="►"/>
              <a:tabLst>
                <a:tab pos="332105" algn="l"/>
                <a:tab pos="332740" algn="l"/>
              </a:tabLst>
            </a:pPr>
            <a:endParaRPr lang="en-US" sz="2400" dirty="0" smtClean="0"/>
          </a:p>
          <a:p>
            <a:pPr marL="332740" marR="346710" indent="-320040" algn="just">
              <a:lnSpc>
                <a:spcPct val="100000"/>
              </a:lnSpc>
              <a:spcBef>
                <a:spcPts val="100"/>
              </a:spcBef>
              <a:buClr>
                <a:srgbClr val="B31166"/>
              </a:buClr>
              <a:buSzPct val="58333"/>
              <a:buFont typeface="Cambria Math"/>
              <a:buChar char="►"/>
              <a:tabLst>
                <a:tab pos="332105" algn="l"/>
                <a:tab pos="332740" algn="l"/>
              </a:tabLst>
            </a:pPr>
            <a:r>
              <a:rPr lang="en-US" sz="2400" dirty="0" smtClean="0"/>
              <a:t>These </a:t>
            </a:r>
            <a:r>
              <a:rPr lang="en-US" sz="2400" dirty="0"/>
              <a:t>layers detect spatial hierarchies and patterns within the data, enabling the model to understand complex relationships and correlations.</a:t>
            </a:r>
            <a:endParaRPr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64115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7077" y="1058367"/>
            <a:ext cx="9205595" cy="430887"/>
          </a:xfrm>
        </p:spPr>
        <p:txBody>
          <a:bodyPr/>
          <a:lstStyle/>
          <a:p>
            <a:r>
              <a:rPr lang="en-US" dirty="0" smtClean="0"/>
              <a:t>FEATURE EXTRACTION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905000"/>
            <a:ext cx="10134600" cy="5322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286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932" y="1029665"/>
            <a:ext cx="7224268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  <a:buClr>
                <a:srgbClr val="B31166"/>
              </a:buClr>
              <a:buSzPct val="58333"/>
              <a:tabLst>
                <a:tab pos="354965" algn="l"/>
                <a:tab pos="355600" algn="l"/>
              </a:tabLst>
            </a:pPr>
            <a:r>
              <a:rPr lang="en-US" sz="3600" dirty="0"/>
              <a:t>Model Training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1090" y="2753105"/>
            <a:ext cx="9296909" cy="3018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346710" indent="-320040" algn="just">
              <a:lnSpc>
                <a:spcPct val="100000"/>
              </a:lnSpc>
              <a:spcBef>
                <a:spcPts val="100"/>
              </a:spcBef>
              <a:buClr>
                <a:srgbClr val="B31166"/>
              </a:buClr>
              <a:buSzPct val="58333"/>
              <a:buFont typeface="Cambria Math"/>
              <a:buChar char="►"/>
              <a:tabLst>
                <a:tab pos="332105" algn="l"/>
                <a:tab pos="332740" algn="l"/>
              </a:tabLst>
            </a:pPr>
            <a:r>
              <a:rPr lang="en-US" sz="2400" dirty="0"/>
              <a:t>This module trains the CNN model using the extracted features</a:t>
            </a:r>
            <a:r>
              <a:rPr lang="en-US" sz="2400" dirty="0" smtClean="0"/>
              <a:t>.</a:t>
            </a:r>
          </a:p>
          <a:p>
            <a:pPr marL="332740" marR="346710" indent="-320040" algn="just">
              <a:lnSpc>
                <a:spcPct val="100000"/>
              </a:lnSpc>
              <a:spcBef>
                <a:spcPts val="100"/>
              </a:spcBef>
              <a:buClr>
                <a:srgbClr val="B31166"/>
              </a:buClr>
              <a:buSzPct val="58333"/>
              <a:buFont typeface="Cambria Math"/>
              <a:buChar char="►"/>
              <a:tabLst>
                <a:tab pos="332105" algn="l"/>
                <a:tab pos="332740" algn="l"/>
              </a:tabLst>
            </a:pPr>
            <a:endParaRPr lang="en-US" sz="2400" dirty="0"/>
          </a:p>
          <a:p>
            <a:pPr marL="332740" marR="346710" indent="-320040" algn="just">
              <a:lnSpc>
                <a:spcPct val="100000"/>
              </a:lnSpc>
              <a:spcBef>
                <a:spcPts val="100"/>
              </a:spcBef>
              <a:buClr>
                <a:srgbClr val="B31166"/>
              </a:buClr>
              <a:buSzPct val="58333"/>
              <a:buFont typeface="Cambria Math"/>
              <a:buChar char="►"/>
              <a:tabLst>
                <a:tab pos="332105" algn="l"/>
                <a:tab pos="332740" algn="l"/>
              </a:tabLst>
            </a:pPr>
            <a:r>
              <a:rPr lang="en-US" sz="2400" dirty="0" smtClean="0"/>
              <a:t> </a:t>
            </a:r>
            <a:r>
              <a:rPr lang="en-US" sz="2400" dirty="0"/>
              <a:t>The training process involves feeding the data through the network, adjusting weights using backpropagation, and optimizing the model parameters to minimize the loss function. </a:t>
            </a:r>
            <a:endParaRPr lang="en-US" sz="2400" dirty="0" smtClean="0"/>
          </a:p>
          <a:p>
            <a:pPr marL="332740" marR="346710" indent="-320040" algn="just">
              <a:lnSpc>
                <a:spcPct val="100000"/>
              </a:lnSpc>
              <a:spcBef>
                <a:spcPts val="100"/>
              </a:spcBef>
              <a:buClr>
                <a:srgbClr val="B31166"/>
              </a:buClr>
              <a:buSzPct val="58333"/>
              <a:buFont typeface="Cambria Math"/>
              <a:buChar char="►"/>
              <a:tabLst>
                <a:tab pos="332105" algn="l"/>
                <a:tab pos="332740" algn="l"/>
              </a:tabLst>
            </a:pPr>
            <a:endParaRPr lang="en-US" sz="2400" dirty="0"/>
          </a:p>
          <a:p>
            <a:pPr marL="332740" marR="346710" indent="-320040" algn="just">
              <a:lnSpc>
                <a:spcPct val="100000"/>
              </a:lnSpc>
              <a:spcBef>
                <a:spcPts val="100"/>
              </a:spcBef>
              <a:buClr>
                <a:srgbClr val="B31166"/>
              </a:buClr>
              <a:buSzPct val="58333"/>
              <a:buFont typeface="Cambria Math"/>
              <a:buChar char="►"/>
              <a:tabLst>
                <a:tab pos="332105" algn="l"/>
                <a:tab pos="332740" algn="l"/>
              </a:tabLst>
            </a:pPr>
            <a:r>
              <a:rPr lang="en-US" sz="2400" dirty="0" smtClean="0"/>
              <a:t>The </a:t>
            </a:r>
            <a:r>
              <a:rPr lang="en-US" sz="2400" dirty="0"/>
              <a:t>model learns to differentiate between legitimate and fraudulent transactions.</a:t>
            </a:r>
            <a:endParaRPr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20061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932" y="1029665"/>
            <a:ext cx="7224268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  <a:buClr>
                <a:srgbClr val="B31166"/>
              </a:buClr>
              <a:buSzPct val="58333"/>
              <a:tabLst>
                <a:tab pos="354965" algn="l"/>
                <a:tab pos="355600" algn="l"/>
              </a:tabLst>
            </a:pPr>
            <a:r>
              <a:rPr lang="en-US" sz="3600" dirty="0"/>
              <a:t>Anomaly Detection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1090" y="2753105"/>
            <a:ext cx="9296909" cy="18723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346710" indent="-320040" algn="just">
              <a:lnSpc>
                <a:spcPct val="100000"/>
              </a:lnSpc>
              <a:spcBef>
                <a:spcPts val="100"/>
              </a:spcBef>
              <a:buClr>
                <a:srgbClr val="B31166"/>
              </a:buClr>
              <a:buSzPct val="58333"/>
              <a:buFont typeface="Cambria Math"/>
              <a:buChar char="►"/>
              <a:tabLst>
                <a:tab pos="332105" algn="l"/>
                <a:tab pos="332740" algn="l"/>
              </a:tabLst>
            </a:pPr>
            <a:r>
              <a:rPr lang="en-US" sz="2400" dirty="0"/>
              <a:t>Once trained, the CNN model is deployed to monitor and analyze new transactions in real-time. </a:t>
            </a:r>
            <a:endParaRPr lang="en-US" sz="2400" dirty="0" smtClean="0"/>
          </a:p>
          <a:p>
            <a:pPr marL="332740" marR="346710" indent="-320040" algn="just">
              <a:lnSpc>
                <a:spcPct val="100000"/>
              </a:lnSpc>
              <a:spcBef>
                <a:spcPts val="100"/>
              </a:spcBef>
              <a:buClr>
                <a:srgbClr val="B31166"/>
              </a:buClr>
              <a:buSzPct val="58333"/>
              <a:buFont typeface="Cambria Math"/>
              <a:buChar char="►"/>
              <a:tabLst>
                <a:tab pos="332105" algn="l"/>
                <a:tab pos="332740" algn="l"/>
              </a:tabLst>
            </a:pPr>
            <a:r>
              <a:rPr lang="en-US" sz="2400" dirty="0" smtClean="0"/>
              <a:t>This </a:t>
            </a:r>
            <a:r>
              <a:rPr lang="en-US" sz="2400" dirty="0"/>
              <a:t>module classifies transactions based on the learned patterns and identifies anomalies that deviate from typical behavior, flagging potential fraud.</a:t>
            </a:r>
            <a:endParaRPr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810875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932" y="1029665"/>
            <a:ext cx="7224268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  <a:buClr>
                <a:srgbClr val="B31166"/>
              </a:buClr>
              <a:buSzPct val="58333"/>
              <a:tabLst>
                <a:tab pos="354965" algn="l"/>
                <a:tab pos="355600" algn="l"/>
              </a:tabLst>
            </a:pPr>
            <a:r>
              <a:rPr lang="en-US" sz="3600" dirty="0"/>
              <a:t>Alert Generation and Reporting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1090" y="2753105"/>
            <a:ext cx="9296909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346710" indent="-320040" algn="just">
              <a:lnSpc>
                <a:spcPct val="100000"/>
              </a:lnSpc>
              <a:spcBef>
                <a:spcPts val="100"/>
              </a:spcBef>
              <a:buClr>
                <a:srgbClr val="B31166"/>
              </a:buClr>
              <a:buSzPct val="58333"/>
              <a:buFont typeface="Cambria Math"/>
              <a:buChar char="►"/>
              <a:tabLst>
                <a:tab pos="332105" algn="l"/>
                <a:tab pos="332740" algn="l"/>
              </a:tabLst>
            </a:pPr>
            <a:r>
              <a:rPr lang="en-US" sz="2400" dirty="0"/>
              <a:t>When potential fraud is detected, this module generates alerts and reports for further investigation. </a:t>
            </a:r>
            <a:endParaRPr lang="en-US" sz="2400" dirty="0" smtClean="0"/>
          </a:p>
          <a:p>
            <a:pPr marL="332740" marR="346710" indent="-320040" algn="just">
              <a:lnSpc>
                <a:spcPct val="100000"/>
              </a:lnSpc>
              <a:spcBef>
                <a:spcPts val="100"/>
              </a:spcBef>
              <a:buClr>
                <a:srgbClr val="B31166"/>
              </a:buClr>
              <a:buSzPct val="58333"/>
              <a:buFont typeface="Cambria Math"/>
              <a:buChar char="►"/>
              <a:tabLst>
                <a:tab pos="332105" algn="l"/>
                <a:tab pos="332740" algn="l"/>
              </a:tabLst>
            </a:pPr>
            <a:r>
              <a:rPr lang="en-US" sz="2400" dirty="0" smtClean="0"/>
              <a:t>It </a:t>
            </a:r>
            <a:r>
              <a:rPr lang="en-US" sz="2400" dirty="0"/>
              <a:t>provides detailed information about suspicious transactions, including the type of anomaly detected and the confidence score.</a:t>
            </a:r>
            <a:endParaRPr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360689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932" y="1029665"/>
            <a:ext cx="7224268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  <a:buClr>
                <a:srgbClr val="B31166"/>
              </a:buClr>
              <a:buSzPct val="58333"/>
              <a:tabLst>
                <a:tab pos="354965" algn="l"/>
                <a:tab pos="355600" algn="l"/>
              </a:tabLst>
            </a:pPr>
            <a:r>
              <a:rPr lang="en-US" sz="3600" dirty="0"/>
              <a:t>Model Evaluation and Updating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1090" y="2753105"/>
            <a:ext cx="9296909" cy="18594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346710" indent="-320040" algn="just">
              <a:lnSpc>
                <a:spcPct val="100000"/>
              </a:lnSpc>
              <a:spcBef>
                <a:spcPts val="100"/>
              </a:spcBef>
              <a:buClr>
                <a:srgbClr val="B31166"/>
              </a:buClr>
              <a:buSzPct val="58333"/>
              <a:buFont typeface="Cambria Math"/>
              <a:buChar char="►"/>
              <a:tabLst>
                <a:tab pos="332105" algn="l"/>
                <a:tab pos="332740" algn="l"/>
              </a:tabLst>
            </a:pPr>
            <a:r>
              <a:rPr lang="en-US" sz="2400" dirty="0"/>
              <a:t>This module evaluates the performance of the CNN model using metrics such as accuracy, precision, recall, and F1-score. </a:t>
            </a:r>
            <a:endParaRPr lang="en-US" sz="2400" dirty="0" smtClean="0"/>
          </a:p>
          <a:p>
            <a:pPr marL="332740" marR="346710" indent="-320040" algn="just">
              <a:lnSpc>
                <a:spcPct val="100000"/>
              </a:lnSpc>
              <a:spcBef>
                <a:spcPts val="100"/>
              </a:spcBef>
              <a:buClr>
                <a:srgbClr val="B31166"/>
              </a:buClr>
              <a:buSzPct val="58333"/>
              <a:buFont typeface="Cambria Math"/>
              <a:buChar char="►"/>
              <a:tabLst>
                <a:tab pos="332105" algn="l"/>
                <a:tab pos="332740" algn="l"/>
              </a:tabLst>
            </a:pPr>
            <a:r>
              <a:rPr lang="en-US" sz="2400" dirty="0" smtClean="0"/>
              <a:t>It </a:t>
            </a:r>
            <a:r>
              <a:rPr lang="en-US" sz="2400" dirty="0"/>
              <a:t>also incorporates feedback loops for continuous learning, updating the model with new data to improve detection capabilities and adapt to evolving fraud techniques.</a:t>
            </a:r>
            <a:endParaRPr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853323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932" y="1029665"/>
            <a:ext cx="7224268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  <a:buClr>
                <a:srgbClr val="B31166"/>
              </a:buClr>
              <a:buSzPct val="58333"/>
              <a:tabLst>
                <a:tab pos="354965" algn="l"/>
                <a:tab pos="355600" algn="l"/>
              </a:tabLst>
            </a:pPr>
            <a:r>
              <a:rPr lang="en-US" sz="3600" dirty="0"/>
              <a:t>User Interface and Visualization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1263950" y="2743200"/>
            <a:ext cx="940405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This module provides a user-friendly interface for stakeholders to interact with the system. It includes visualizations of transaction data, fraud detection results, and system performance metrics, aiding in decision-making and analysis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Key </a:t>
            </a:r>
            <a:r>
              <a:rPr lang="en-US" sz="2400" dirty="0"/>
              <a:t>Functions: Dashboard creation, data visualization, user interaction, and report generation.</a:t>
            </a:r>
          </a:p>
        </p:txBody>
      </p:sp>
    </p:spTree>
    <p:extLst>
      <p:ext uri="{BB962C8B-B14F-4D97-AF65-F5344CB8AC3E}">
        <p14:creationId xmlns:p14="http://schemas.microsoft.com/office/powerpoint/2010/main" val="40555610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932" y="1029665"/>
            <a:ext cx="7224268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  <a:buClr>
                <a:srgbClr val="B31166"/>
              </a:buClr>
              <a:buSzPct val="58333"/>
              <a:tabLst>
                <a:tab pos="354965" algn="l"/>
                <a:tab pos="355600" algn="l"/>
              </a:tabLst>
            </a:pPr>
            <a:r>
              <a:rPr lang="en-US" sz="3600" dirty="0" smtClean="0"/>
              <a:t>Flask based User Interface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275268"/>
            <a:ext cx="10668000" cy="4582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3723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932" y="1029665"/>
            <a:ext cx="323596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30" dirty="0">
                <a:latin typeface="Verdana"/>
                <a:cs typeface="Verdana"/>
              </a:rPr>
              <a:t>ADVANTAGES: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71091" y="2753105"/>
            <a:ext cx="8270240" cy="2292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346710" indent="-320040">
              <a:lnSpc>
                <a:spcPct val="100000"/>
              </a:lnSpc>
              <a:spcBef>
                <a:spcPts val="100"/>
              </a:spcBef>
              <a:buClr>
                <a:srgbClr val="B31166"/>
              </a:buClr>
              <a:buSzPct val="58333"/>
              <a:buFont typeface="Cambria Math"/>
              <a:buChar char="►"/>
              <a:tabLst>
                <a:tab pos="332105" algn="l"/>
                <a:tab pos="332740" algn="l"/>
              </a:tabLst>
            </a:pPr>
            <a:r>
              <a:rPr lang="en-US" sz="2400" dirty="0"/>
              <a:t>Automatic Feature </a:t>
            </a:r>
            <a:r>
              <a:rPr lang="en-US" sz="2400" dirty="0" smtClean="0"/>
              <a:t>Extraction</a:t>
            </a:r>
          </a:p>
          <a:p>
            <a:pPr marL="332740" marR="346710" indent="-320040">
              <a:lnSpc>
                <a:spcPct val="100000"/>
              </a:lnSpc>
              <a:spcBef>
                <a:spcPts val="100"/>
              </a:spcBef>
              <a:buClr>
                <a:srgbClr val="B31166"/>
              </a:buClr>
              <a:buSzPct val="58333"/>
              <a:buFont typeface="Cambria Math"/>
              <a:buChar char="►"/>
              <a:tabLst>
                <a:tab pos="332105" algn="l"/>
                <a:tab pos="332740" algn="l"/>
              </a:tabLst>
            </a:pPr>
            <a:r>
              <a:rPr lang="en-US" sz="2400" dirty="0"/>
              <a:t>Handling Complex and High-Dimensional </a:t>
            </a:r>
            <a:r>
              <a:rPr lang="en-US" sz="2400" dirty="0" smtClean="0"/>
              <a:t>Data</a:t>
            </a:r>
          </a:p>
          <a:p>
            <a:pPr marL="332740" marR="346710" indent="-320040">
              <a:lnSpc>
                <a:spcPct val="100000"/>
              </a:lnSpc>
              <a:spcBef>
                <a:spcPts val="100"/>
              </a:spcBef>
              <a:buClr>
                <a:srgbClr val="B31166"/>
              </a:buClr>
              <a:buSzPct val="58333"/>
              <a:buFont typeface="Cambria Math"/>
              <a:buChar char="►"/>
              <a:tabLst>
                <a:tab pos="332105" algn="l"/>
                <a:tab pos="332740" algn="l"/>
              </a:tabLst>
            </a:pPr>
            <a:r>
              <a:rPr lang="en-US" sz="2400" dirty="0"/>
              <a:t>Adaptability to New Fraud </a:t>
            </a:r>
            <a:r>
              <a:rPr lang="en-US" sz="2400" dirty="0" smtClean="0"/>
              <a:t>Patterns</a:t>
            </a:r>
          </a:p>
          <a:p>
            <a:pPr marL="332740" marR="346710" indent="-320040">
              <a:lnSpc>
                <a:spcPct val="100000"/>
              </a:lnSpc>
              <a:spcBef>
                <a:spcPts val="100"/>
              </a:spcBef>
              <a:buClr>
                <a:srgbClr val="B31166"/>
              </a:buClr>
              <a:buSzPct val="58333"/>
              <a:buFont typeface="Cambria Math"/>
              <a:buChar char="►"/>
              <a:tabLst>
                <a:tab pos="332105" algn="l"/>
                <a:tab pos="332740" algn="l"/>
              </a:tabLst>
            </a:pPr>
            <a:r>
              <a:rPr lang="en-US" sz="2400" dirty="0"/>
              <a:t>Improved Detection </a:t>
            </a:r>
            <a:r>
              <a:rPr lang="en-US" sz="2400" dirty="0" smtClean="0"/>
              <a:t>Accuracy</a:t>
            </a:r>
          </a:p>
          <a:p>
            <a:pPr marL="332740" marR="346710" indent="-320040">
              <a:lnSpc>
                <a:spcPct val="100000"/>
              </a:lnSpc>
              <a:spcBef>
                <a:spcPts val="100"/>
              </a:spcBef>
              <a:buClr>
                <a:srgbClr val="B31166"/>
              </a:buClr>
              <a:buSzPct val="58333"/>
              <a:buFont typeface="Cambria Math"/>
              <a:buChar char="►"/>
              <a:tabLst>
                <a:tab pos="332105" algn="l"/>
                <a:tab pos="332740" algn="l"/>
              </a:tabLst>
            </a:pPr>
            <a:r>
              <a:rPr lang="en-US" sz="2400" dirty="0"/>
              <a:t>Real-Time Fraud </a:t>
            </a:r>
            <a:r>
              <a:rPr lang="en-US" sz="2400" dirty="0" smtClean="0"/>
              <a:t>Detection</a:t>
            </a:r>
          </a:p>
          <a:p>
            <a:pPr marL="332740" marR="346710" indent="-320040">
              <a:lnSpc>
                <a:spcPct val="100000"/>
              </a:lnSpc>
              <a:spcBef>
                <a:spcPts val="100"/>
              </a:spcBef>
              <a:buClr>
                <a:srgbClr val="B31166"/>
              </a:buClr>
              <a:buSzPct val="58333"/>
              <a:buFont typeface="Cambria Math"/>
              <a:buChar char="►"/>
              <a:tabLst>
                <a:tab pos="332105" algn="l"/>
                <a:tab pos="332740" algn="l"/>
              </a:tabLst>
            </a:pPr>
            <a:r>
              <a:rPr lang="en-US" sz="2400" dirty="0"/>
              <a:t>Enhanced Security</a:t>
            </a:r>
            <a:endParaRPr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25938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932" y="1029665"/>
            <a:ext cx="23583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90" dirty="0">
                <a:latin typeface="Verdana"/>
                <a:cs typeface="Verdana"/>
              </a:rPr>
              <a:t>ABSTRACT: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0600" y="2438400"/>
            <a:ext cx="10058909" cy="41139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5080" indent="-320040" algn="just">
              <a:lnSpc>
                <a:spcPct val="100000"/>
              </a:lnSpc>
              <a:spcBef>
                <a:spcPts val="100"/>
              </a:spcBef>
              <a:buClr>
                <a:srgbClr val="B31166"/>
              </a:buClr>
              <a:buSzPct val="58333"/>
              <a:buFont typeface="Cambria Math"/>
              <a:buChar char="►"/>
              <a:tabLst>
                <a:tab pos="332105" algn="l"/>
                <a:tab pos="332740" algn="l"/>
              </a:tabLst>
            </a:pPr>
            <a:r>
              <a:rPr lang="en-US" sz="2400" dirty="0">
                <a:solidFill>
                  <a:srgbClr val="3E3E3E"/>
                </a:solidFill>
                <a:latin typeface="Times New Roman"/>
                <a:cs typeface="Times New Roman"/>
              </a:rPr>
              <a:t>Cyber fraud detection and prevention using machine learning (ML) is an advanced approach to safeguarding digital transactions and data integrity. </a:t>
            </a:r>
            <a:endParaRPr lang="en-US" sz="2400" dirty="0" smtClean="0">
              <a:solidFill>
                <a:srgbClr val="3E3E3E"/>
              </a:solidFill>
              <a:latin typeface="Times New Roman"/>
              <a:cs typeface="Times New Roman"/>
            </a:endParaRPr>
          </a:p>
          <a:p>
            <a:pPr marL="332740" marR="5080" indent="-320040" algn="just">
              <a:lnSpc>
                <a:spcPct val="100000"/>
              </a:lnSpc>
              <a:spcBef>
                <a:spcPts val="100"/>
              </a:spcBef>
              <a:buClr>
                <a:srgbClr val="B31166"/>
              </a:buClr>
              <a:buSzPct val="58333"/>
              <a:buFont typeface="Cambria Math"/>
              <a:buChar char="►"/>
              <a:tabLst>
                <a:tab pos="332105" algn="l"/>
                <a:tab pos="332740" algn="l"/>
              </a:tabLst>
            </a:pPr>
            <a:r>
              <a:rPr lang="en-US" sz="2400" dirty="0" smtClean="0">
                <a:solidFill>
                  <a:srgbClr val="3E3E3E"/>
                </a:solidFill>
                <a:latin typeface="Times New Roman"/>
                <a:cs typeface="Times New Roman"/>
              </a:rPr>
              <a:t>Machine </a:t>
            </a:r>
            <a:r>
              <a:rPr lang="en-US" sz="2400" dirty="0">
                <a:solidFill>
                  <a:srgbClr val="3E3E3E"/>
                </a:solidFill>
                <a:latin typeface="Times New Roman"/>
                <a:cs typeface="Times New Roman"/>
              </a:rPr>
              <a:t>learning algorithms, including supervised and unsupervised learning techniques, are leveraged to analyze vast amounts of data, identify patterns, and detect anomalies indicative of fraudulent activities. </a:t>
            </a:r>
            <a:endParaRPr lang="en-US" sz="2400" dirty="0" smtClean="0">
              <a:solidFill>
                <a:srgbClr val="3E3E3E"/>
              </a:solidFill>
              <a:latin typeface="Times New Roman"/>
              <a:cs typeface="Times New Roman"/>
            </a:endParaRPr>
          </a:p>
          <a:p>
            <a:pPr marL="332740" marR="5080" indent="-320040" algn="just">
              <a:lnSpc>
                <a:spcPct val="100000"/>
              </a:lnSpc>
              <a:spcBef>
                <a:spcPts val="100"/>
              </a:spcBef>
              <a:buClr>
                <a:srgbClr val="B31166"/>
              </a:buClr>
              <a:buSzPct val="58333"/>
              <a:buFont typeface="Cambria Math"/>
              <a:buChar char="►"/>
              <a:tabLst>
                <a:tab pos="332105" algn="l"/>
                <a:tab pos="332740" algn="l"/>
              </a:tabLst>
            </a:pPr>
            <a:r>
              <a:rPr lang="en-US" sz="2400" dirty="0" smtClean="0">
                <a:solidFill>
                  <a:srgbClr val="3E3E3E"/>
                </a:solidFill>
                <a:latin typeface="Times New Roman"/>
                <a:cs typeface="Times New Roman"/>
              </a:rPr>
              <a:t>By </a:t>
            </a:r>
            <a:r>
              <a:rPr lang="en-US" sz="2400" dirty="0">
                <a:solidFill>
                  <a:srgbClr val="3E3E3E"/>
                </a:solidFill>
                <a:latin typeface="Times New Roman"/>
                <a:cs typeface="Times New Roman"/>
              </a:rPr>
              <a:t>continuously learning from new data, ML models can adapt to evolving cyber threats and provide real-time fraud detection, reducing false positives and enhancing accuracy. </a:t>
            </a:r>
            <a:endParaRPr lang="en-US" sz="2400" dirty="0" smtClean="0">
              <a:solidFill>
                <a:srgbClr val="3E3E3E"/>
              </a:solidFill>
              <a:latin typeface="Times New Roman"/>
              <a:cs typeface="Times New Roman"/>
            </a:endParaRPr>
          </a:p>
          <a:p>
            <a:pPr marL="332740" marR="5080" indent="-320040" algn="just">
              <a:lnSpc>
                <a:spcPct val="100000"/>
              </a:lnSpc>
              <a:spcBef>
                <a:spcPts val="100"/>
              </a:spcBef>
              <a:buClr>
                <a:srgbClr val="B31166"/>
              </a:buClr>
              <a:buSzPct val="58333"/>
              <a:buFont typeface="Cambria Math"/>
              <a:buChar char="►"/>
              <a:tabLst>
                <a:tab pos="332105" algn="l"/>
                <a:tab pos="332740" algn="l"/>
              </a:tabLst>
            </a:pPr>
            <a:r>
              <a:rPr lang="en-US" sz="2400" dirty="0" smtClean="0">
                <a:solidFill>
                  <a:srgbClr val="3E3E3E"/>
                </a:solidFill>
                <a:latin typeface="Times New Roman"/>
                <a:cs typeface="Times New Roman"/>
              </a:rPr>
              <a:t>This </a:t>
            </a:r>
            <a:r>
              <a:rPr lang="en-US" sz="2400" dirty="0">
                <a:solidFill>
                  <a:srgbClr val="3E3E3E"/>
                </a:solidFill>
                <a:latin typeface="Times New Roman"/>
                <a:cs typeface="Times New Roman"/>
              </a:rPr>
              <a:t>approach not only improves the efficiency and effectiveness of fraud detection systems but also helps in predicting potential frauds, thereby enabling proactive measures to prevent cyber attacks. 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7077" y="1058367"/>
            <a:ext cx="9205595" cy="492443"/>
          </a:xfrm>
        </p:spPr>
        <p:txBody>
          <a:bodyPr/>
          <a:lstStyle/>
          <a:p>
            <a:r>
              <a:rPr lang="en-US" sz="3200" dirty="0" smtClean="0"/>
              <a:t>CONCLUSION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2590801"/>
            <a:ext cx="10058907" cy="3385542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200" dirty="0"/>
              <a:t>In conclusion, leveraging Convolutional Neural Networks (CNNs) for cyber fraud detection and prevention represents a significant advancement in the fight against digital fraud</a:t>
            </a:r>
            <a:r>
              <a:rPr lang="en-US" sz="2200" dirty="0" smtClean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200" dirty="0" smtClean="0"/>
              <a:t> </a:t>
            </a:r>
            <a:r>
              <a:rPr lang="en-US" sz="2200" dirty="0"/>
              <a:t>CNNs offer a range of benefits, including automatic feature extraction, adaptability to new fraud patterns, and the ability to handle complex, high-dimensional data. </a:t>
            </a:r>
            <a:endParaRPr lang="en-US" sz="22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200" dirty="0" smtClean="0"/>
              <a:t>Their </a:t>
            </a:r>
            <a:r>
              <a:rPr lang="en-US" sz="2200" dirty="0"/>
              <a:t>robust performance in real-time fraud detection and scalability makes them an ideal choice for modern cybersecurity challenges</a:t>
            </a:r>
            <a:r>
              <a:rPr lang="en-US" sz="2200" dirty="0" smtClean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200" dirty="0"/>
              <a:t>By continuously learning from data and improving over time, CNN-based systems provide enhanced accuracy, reduced false positives, and greater resilience against evolving threats.</a:t>
            </a:r>
          </a:p>
        </p:txBody>
      </p:sp>
    </p:spTree>
    <p:extLst>
      <p:ext uri="{BB962C8B-B14F-4D97-AF65-F5344CB8AC3E}">
        <p14:creationId xmlns:p14="http://schemas.microsoft.com/office/powerpoint/2010/main" val="29304267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7077" y="1058367"/>
            <a:ext cx="9205595" cy="492443"/>
          </a:xfrm>
        </p:spPr>
        <p:txBody>
          <a:bodyPr/>
          <a:lstStyle/>
          <a:p>
            <a:r>
              <a:rPr lang="en-US" sz="3200" dirty="0" smtClean="0"/>
              <a:t>REFERENCE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091" y="2753105"/>
            <a:ext cx="9449816" cy="3046988"/>
          </a:xfrm>
        </p:spPr>
        <p:txBody>
          <a:bodyPr/>
          <a:lstStyle/>
          <a:p>
            <a:pPr algn="just"/>
            <a:r>
              <a:rPr lang="en-US" dirty="0"/>
              <a:t>[1] credit card fraud, 2021. [Online]. Available: https://www.fbi.gov/scams </a:t>
            </a:r>
            <a:r>
              <a:rPr lang="en-US" dirty="0" smtClean="0"/>
              <a:t>and-safety/common-scams-and-crimes/credit-card-fraud</a:t>
            </a:r>
          </a:p>
          <a:p>
            <a:pPr algn="just"/>
            <a:r>
              <a:rPr lang="en-US" dirty="0" smtClean="0"/>
              <a:t> </a:t>
            </a:r>
            <a:r>
              <a:rPr lang="en-US" dirty="0"/>
              <a:t>[2] General data protection regulation, 2021. Accessed: May 28, 2021. [On line]. Available: https://gdpr.eu/ </a:t>
            </a:r>
            <a:endParaRPr lang="en-US" dirty="0" smtClean="0"/>
          </a:p>
          <a:p>
            <a:pPr algn="just"/>
            <a:r>
              <a:rPr lang="en-US" dirty="0" smtClean="0"/>
              <a:t>[</a:t>
            </a:r>
            <a:r>
              <a:rPr lang="en-US" dirty="0"/>
              <a:t>3] Pareto principle, 2021. Accessed: Jun. 6, 2021. [Online]. Available: https: //</a:t>
            </a:r>
            <a:r>
              <a:rPr lang="en-US" dirty="0" smtClean="0"/>
              <a:t>en.wikipedia.org/wiki/</a:t>
            </a:r>
            <a:r>
              <a:rPr lang="en-US" dirty="0" err="1" smtClean="0"/>
              <a:t>Pareto_principle</a:t>
            </a:r>
            <a:endParaRPr lang="en-US" dirty="0" smtClean="0"/>
          </a:p>
          <a:p>
            <a:pPr algn="just"/>
            <a:r>
              <a:rPr lang="en-US" dirty="0" smtClean="0"/>
              <a:t> </a:t>
            </a:r>
            <a:r>
              <a:rPr lang="en-US" dirty="0"/>
              <a:t>[4] romance dating scam, 2021. [Online]. Available: https://www.fbi.gov/ scams-and-safety/common-scams-and-crimes/romance-scams </a:t>
            </a:r>
            <a:endParaRPr lang="en-US" dirty="0" smtClean="0"/>
          </a:p>
          <a:p>
            <a:pPr algn="just"/>
            <a:r>
              <a:rPr lang="en-US" dirty="0" smtClean="0"/>
              <a:t>[</a:t>
            </a:r>
            <a:r>
              <a:rPr lang="en-US" dirty="0"/>
              <a:t>5] Why does fourth-party payment rise, and what is the charm of aggregate payment?,2021.Accessed:Jan.1,2021.[Online].</a:t>
            </a:r>
            <a:r>
              <a:rPr lang="en-US" dirty="0" err="1"/>
              <a:t>Available:https</a:t>
            </a:r>
            <a:r>
              <a:rPr lang="en-US" dirty="0"/>
              <a:t>://www. programmersought.com/article/52465472004/</a:t>
            </a:r>
          </a:p>
        </p:txBody>
      </p:sp>
    </p:spTree>
    <p:extLst>
      <p:ext uri="{BB962C8B-B14F-4D97-AF65-F5344CB8AC3E}">
        <p14:creationId xmlns:p14="http://schemas.microsoft.com/office/powerpoint/2010/main" val="29222871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87116" y="3695522"/>
            <a:ext cx="4700270" cy="1031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-415" dirty="0">
                <a:latin typeface="Verdana"/>
                <a:cs typeface="Verdana"/>
              </a:rPr>
              <a:t>THANK</a:t>
            </a:r>
            <a:r>
              <a:rPr sz="6600" spc="-490" dirty="0">
                <a:latin typeface="Verdana"/>
                <a:cs typeface="Verdana"/>
              </a:rPr>
              <a:t> </a:t>
            </a:r>
            <a:r>
              <a:rPr sz="6600" spc="-40" dirty="0">
                <a:latin typeface="Verdana"/>
                <a:cs typeface="Verdana"/>
              </a:rPr>
              <a:t>YOU</a:t>
            </a:r>
            <a:endParaRPr sz="6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7077" y="1058367"/>
            <a:ext cx="9358123" cy="553998"/>
          </a:xfrm>
        </p:spPr>
        <p:txBody>
          <a:bodyPr/>
          <a:lstStyle/>
          <a:p>
            <a:r>
              <a:rPr lang="en-US" sz="3600" dirty="0" smtClean="0"/>
              <a:t>INTRODUCTION</a:t>
            </a: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514601"/>
            <a:ext cx="10744200" cy="3810000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200" dirty="0"/>
              <a:t>In the digital age, cyber fraud has become a pervasive threat, targeting individuals, businesses, and institutions alike. Traditional methods of detecting and preventing fraud are often inadequate against sophisticated and constantly evolving cyber attacks. </a:t>
            </a:r>
            <a:endParaRPr lang="en-US" sz="22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200" dirty="0" smtClean="0"/>
              <a:t>This </a:t>
            </a:r>
            <a:r>
              <a:rPr lang="en-US" sz="2200" dirty="0"/>
              <a:t>is where machine learning (ML) steps in as a game-changer. By leveraging advanced algorithms and data analysis techniques, ML can identify patterns, anomalies, and trends that are indicative of fraudulent activity</a:t>
            </a:r>
            <a:r>
              <a:rPr lang="en-US" sz="2200" dirty="0" smtClean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200" dirty="0" smtClean="0"/>
              <a:t> </a:t>
            </a:r>
            <a:r>
              <a:rPr lang="en-US" sz="2200" dirty="0"/>
              <a:t>Unlike static rule-based systems, ML models continuously learn and adapt from new data, enhancing their ability to detect and prevent fraud in real-time. </a:t>
            </a:r>
            <a:endParaRPr lang="en-US" sz="22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200" dirty="0" smtClean="0"/>
              <a:t>This </a:t>
            </a:r>
            <a:r>
              <a:rPr lang="en-US" sz="2200" dirty="0"/>
              <a:t>dynamic capability not only improves the accuracy and efficiency of fraud detection but also helps in anticipating and mitigating future threats. </a:t>
            </a:r>
            <a:endParaRPr lang="en-US" sz="22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200" dirty="0" smtClean="0"/>
              <a:t>Implementing </a:t>
            </a:r>
            <a:r>
              <a:rPr lang="en-US" sz="2200" dirty="0"/>
              <a:t>machine learning in cyber fraud detection and prevention is essential for creating robust, proactive security measures in an increasingly digital world.</a:t>
            </a:r>
          </a:p>
        </p:txBody>
      </p:sp>
    </p:spTree>
    <p:extLst>
      <p:ext uri="{BB962C8B-B14F-4D97-AF65-F5344CB8AC3E}">
        <p14:creationId xmlns:p14="http://schemas.microsoft.com/office/powerpoint/2010/main" val="313855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932" y="1029665"/>
            <a:ext cx="375094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75" dirty="0">
                <a:latin typeface="Verdana"/>
                <a:cs typeface="Verdana"/>
              </a:rPr>
              <a:t>EXISTIN</a:t>
            </a:r>
            <a:r>
              <a:rPr sz="3600" spc="-475" dirty="0">
                <a:latin typeface="Verdana"/>
                <a:cs typeface="Verdana"/>
              </a:rPr>
              <a:t>G</a:t>
            </a:r>
            <a:r>
              <a:rPr sz="3600" spc="-305" dirty="0">
                <a:latin typeface="Verdana"/>
                <a:cs typeface="Verdana"/>
              </a:rPr>
              <a:t> </a:t>
            </a:r>
            <a:r>
              <a:rPr sz="3600" spc="-409" dirty="0">
                <a:latin typeface="Verdana"/>
                <a:cs typeface="Verdana"/>
              </a:rPr>
              <a:t>SYSTEM: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10841" y="2438400"/>
            <a:ext cx="9449309" cy="41011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5080" indent="-320040" algn="just">
              <a:lnSpc>
                <a:spcPct val="100000"/>
              </a:lnSpc>
              <a:spcBef>
                <a:spcPts val="100"/>
              </a:spcBef>
              <a:buClr>
                <a:srgbClr val="B31166"/>
              </a:buClr>
              <a:buSzPct val="58333"/>
              <a:buFont typeface="Cambria Math"/>
              <a:buChar char="►"/>
              <a:tabLst>
                <a:tab pos="332105" algn="l"/>
                <a:tab pos="332740" algn="l"/>
              </a:tabLst>
            </a:pPr>
            <a:r>
              <a:rPr lang="en-US" sz="2400" dirty="0"/>
              <a:t>The existing system for cyber fraud detection and prevention often employs Support Vector Machines (SVM), a powerful machine learning algorithm known for its effectiveness in classification tasks. </a:t>
            </a:r>
            <a:endParaRPr lang="en-US" sz="2400" dirty="0" smtClean="0"/>
          </a:p>
          <a:p>
            <a:pPr marL="332740" marR="5080" indent="-320040" algn="just">
              <a:lnSpc>
                <a:spcPct val="100000"/>
              </a:lnSpc>
              <a:spcBef>
                <a:spcPts val="100"/>
              </a:spcBef>
              <a:buClr>
                <a:srgbClr val="B31166"/>
              </a:buClr>
              <a:buSzPct val="58333"/>
              <a:buFont typeface="Cambria Math"/>
              <a:buChar char="►"/>
              <a:tabLst>
                <a:tab pos="332105" algn="l"/>
                <a:tab pos="332740" algn="l"/>
              </a:tabLst>
            </a:pPr>
            <a:r>
              <a:rPr lang="en-US" sz="2400" dirty="0" smtClean="0"/>
              <a:t>SVM </a:t>
            </a:r>
            <a:r>
              <a:rPr lang="en-US" sz="2400" dirty="0"/>
              <a:t>works by finding the optimal hyperplane that separates different classes of data with maximum margin, making it well-suited for detecting anomalies indicative of fraud</a:t>
            </a:r>
            <a:r>
              <a:rPr lang="en-US" sz="2400" dirty="0" smtClean="0"/>
              <a:t>.</a:t>
            </a:r>
          </a:p>
          <a:p>
            <a:pPr marL="332740" marR="5080" indent="-320040" algn="just">
              <a:lnSpc>
                <a:spcPct val="100000"/>
              </a:lnSpc>
              <a:spcBef>
                <a:spcPts val="100"/>
              </a:spcBef>
              <a:buClr>
                <a:srgbClr val="B31166"/>
              </a:buClr>
              <a:buSzPct val="58333"/>
              <a:buFont typeface="Cambria Math"/>
              <a:buChar char="►"/>
              <a:tabLst>
                <a:tab pos="332105" algn="l"/>
                <a:tab pos="332740" algn="l"/>
              </a:tabLst>
            </a:pPr>
            <a:r>
              <a:rPr lang="en-US" sz="2400" dirty="0"/>
              <a:t>The system continuously updates with new data, refining its accuracy and adaptability to emerging fraud patterns</a:t>
            </a:r>
            <a:r>
              <a:rPr lang="en-US" sz="2400" dirty="0" smtClean="0"/>
              <a:t>.</a:t>
            </a:r>
          </a:p>
          <a:p>
            <a:pPr marL="332740" marR="5080" indent="-320040" algn="just">
              <a:lnSpc>
                <a:spcPct val="100000"/>
              </a:lnSpc>
              <a:spcBef>
                <a:spcPts val="100"/>
              </a:spcBef>
              <a:buClr>
                <a:srgbClr val="B31166"/>
              </a:buClr>
              <a:buSzPct val="58333"/>
              <a:buFont typeface="Cambria Math"/>
              <a:buChar char="►"/>
              <a:tabLst>
                <a:tab pos="332105" algn="l"/>
                <a:tab pos="332740" algn="l"/>
              </a:tabLst>
            </a:pPr>
            <a:r>
              <a:rPr lang="en-US" sz="2400" dirty="0" smtClean="0"/>
              <a:t> </a:t>
            </a:r>
            <a:r>
              <a:rPr lang="en-US" sz="2400" dirty="0"/>
              <a:t>SVM's robustness to overfitting and its ability to handle high-dimensional data make it a popular choice for cyber fraud detection, contributing to real-time identification and prevention of fraudulent activities.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932" y="1029665"/>
            <a:ext cx="6309868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dirty="0">
                <a:latin typeface="+mj-lt"/>
                <a:cs typeface="Verdana"/>
              </a:rPr>
              <a:t>EXISTING DISADVANTAGES:</a:t>
            </a:r>
            <a:endParaRPr sz="3600" dirty="0">
              <a:latin typeface="+mj-lt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10841" y="2438400"/>
            <a:ext cx="9449309" cy="3744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5080" indent="-320040" algn="just">
              <a:lnSpc>
                <a:spcPct val="100000"/>
              </a:lnSpc>
              <a:spcBef>
                <a:spcPts val="100"/>
              </a:spcBef>
              <a:buClr>
                <a:srgbClr val="B31166"/>
              </a:buClr>
              <a:buSzPct val="58333"/>
              <a:buFont typeface="Cambria Math"/>
              <a:buChar char="►"/>
              <a:tabLst>
                <a:tab pos="332105" algn="l"/>
                <a:tab pos="332740" algn="l"/>
              </a:tabLst>
            </a:pPr>
            <a:r>
              <a:rPr lang="en-US" sz="2400" dirty="0"/>
              <a:t>While the Support Vector Machine (SVM) algorithm is effective for cyber fraud detection, it has several disadvantages in this application. </a:t>
            </a:r>
            <a:endParaRPr lang="en-US" sz="2400" dirty="0" smtClean="0"/>
          </a:p>
          <a:p>
            <a:pPr marL="332740" marR="5080" indent="-320040" algn="just">
              <a:lnSpc>
                <a:spcPct val="100000"/>
              </a:lnSpc>
              <a:spcBef>
                <a:spcPts val="100"/>
              </a:spcBef>
              <a:buClr>
                <a:srgbClr val="B31166"/>
              </a:buClr>
              <a:buSzPct val="58333"/>
              <a:buFont typeface="Cambria Math"/>
              <a:buChar char="►"/>
              <a:tabLst>
                <a:tab pos="332105" algn="l"/>
                <a:tab pos="332740" algn="l"/>
              </a:tabLst>
            </a:pPr>
            <a:r>
              <a:rPr lang="en-US" sz="2400" dirty="0" smtClean="0"/>
              <a:t>One </a:t>
            </a:r>
            <a:r>
              <a:rPr lang="en-US" sz="2400" dirty="0"/>
              <a:t>major drawback is its </a:t>
            </a:r>
            <a:r>
              <a:rPr lang="en-US" sz="2400" b="1" dirty="0" smtClean="0">
                <a:solidFill>
                  <a:srgbClr val="FF0000"/>
                </a:solidFill>
              </a:rPr>
              <a:t>computational complexity</a:t>
            </a:r>
            <a:r>
              <a:rPr lang="en-US" sz="2400" dirty="0" smtClean="0"/>
              <a:t>, </a:t>
            </a:r>
            <a:r>
              <a:rPr lang="en-US" sz="2400" dirty="0"/>
              <a:t>which can lead to slow processing times, particularly with large datasets common in fraud detection. </a:t>
            </a:r>
            <a:endParaRPr lang="en-US" sz="2400" dirty="0" smtClean="0"/>
          </a:p>
          <a:p>
            <a:pPr marL="332740" marR="5080" indent="-320040" algn="just">
              <a:lnSpc>
                <a:spcPct val="100000"/>
              </a:lnSpc>
              <a:spcBef>
                <a:spcPts val="100"/>
              </a:spcBef>
              <a:buClr>
                <a:srgbClr val="B31166"/>
              </a:buClr>
              <a:buSzPct val="58333"/>
              <a:buFont typeface="Cambria Math"/>
              <a:buChar char="►"/>
              <a:tabLst>
                <a:tab pos="332105" algn="l"/>
                <a:tab pos="332740" algn="l"/>
              </a:tabLst>
            </a:pPr>
            <a:r>
              <a:rPr lang="en-US" sz="2400" dirty="0"/>
              <a:t>Furthermore, SVM's </a:t>
            </a:r>
            <a:r>
              <a:rPr lang="en-US" sz="2400" b="1" dirty="0">
                <a:solidFill>
                  <a:srgbClr val="FF0000"/>
                </a:solidFill>
              </a:rPr>
              <a:t>interpretability is limited</a:t>
            </a:r>
            <a:r>
              <a:rPr lang="en-US" sz="2400" dirty="0"/>
              <a:t> compared to some other machine learning methods, making it difficult to understand and justify the decision-making process of the model to stakeholders</a:t>
            </a:r>
            <a:r>
              <a:rPr lang="en-US" sz="2400" dirty="0" smtClean="0"/>
              <a:t>.</a:t>
            </a:r>
          </a:p>
          <a:p>
            <a:pPr marL="332740" marR="5080" indent="-320040" algn="just">
              <a:lnSpc>
                <a:spcPct val="100000"/>
              </a:lnSpc>
              <a:spcBef>
                <a:spcPts val="100"/>
              </a:spcBef>
              <a:buClr>
                <a:srgbClr val="B31166"/>
              </a:buClr>
              <a:buSzPct val="58333"/>
              <a:buFont typeface="Cambria Math"/>
              <a:buChar char="►"/>
              <a:tabLst>
                <a:tab pos="332105" algn="l"/>
                <a:tab pos="332740" algn="l"/>
              </a:tabLst>
            </a:pPr>
            <a:r>
              <a:rPr lang="en-US" sz="2400" dirty="0" smtClean="0"/>
              <a:t>Where </a:t>
            </a:r>
            <a:r>
              <a:rPr lang="en-US" sz="2400" dirty="0"/>
              <a:t>fraudulent </a:t>
            </a:r>
            <a:r>
              <a:rPr lang="en-US" sz="2400" dirty="0" smtClean="0"/>
              <a:t>Apps </a:t>
            </a:r>
            <a:r>
              <a:rPr lang="en-US" sz="2400" dirty="0"/>
              <a:t>are much rarer than legitimate ones, potentially leading to </a:t>
            </a:r>
            <a:r>
              <a:rPr lang="en-US" sz="2400" b="1" dirty="0">
                <a:solidFill>
                  <a:srgbClr val="FF0000"/>
                </a:solidFill>
              </a:rPr>
              <a:t>lower detection rates </a:t>
            </a:r>
            <a:r>
              <a:rPr lang="en-US" sz="2400" dirty="0"/>
              <a:t>for fraud</a:t>
            </a:r>
            <a:endParaRPr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80616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932" y="1029665"/>
            <a:ext cx="41624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14" dirty="0">
                <a:latin typeface="Verdana"/>
                <a:cs typeface="Verdana"/>
              </a:rPr>
              <a:t>PROPOSED</a:t>
            </a:r>
            <a:r>
              <a:rPr sz="3600" spc="-320" dirty="0">
                <a:latin typeface="Verdana"/>
                <a:cs typeface="Verdana"/>
              </a:rPr>
              <a:t> </a:t>
            </a:r>
            <a:r>
              <a:rPr sz="3600" spc="-370" dirty="0">
                <a:latin typeface="Verdana"/>
                <a:cs typeface="Verdana"/>
              </a:rPr>
              <a:t>SYSTEM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9600" y="2514600"/>
            <a:ext cx="10896600" cy="3744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5080" indent="-320040" algn="just">
              <a:lnSpc>
                <a:spcPct val="100000"/>
              </a:lnSpc>
              <a:spcBef>
                <a:spcPts val="100"/>
              </a:spcBef>
              <a:buClr>
                <a:srgbClr val="B31166"/>
              </a:buClr>
              <a:buSzPct val="58333"/>
              <a:buFont typeface="Cambria Math"/>
              <a:buChar char="►"/>
              <a:tabLst>
                <a:tab pos="332105" algn="l"/>
                <a:tab pos="332740" algn="l"/>
              </a:tabLst>
            </a:pPr>
            <a:r>
              <a:rPr lang="en-US" sz="2400" dirty="0"/>
              <a:t>The proposed system for cyber fraud detection and prevention utilizes Convolutional Neural Networks (CNNs), a deep learning algorithm traditionally used in image processing but increasingly applied to time series and sequential data. </a:t>
            </a:r>
            <a:endParaRPr lang="en-US" sz="2400" dirty="0" smtClean="0"/>
          </a:p>
          <a:p>
            <a:pPr marL="332740" marR="5080" indent="-320040" algn="just">
              <a:lnSpc>
                <a:spcPct val="100000"/>
              </a:lnSpc>
              <a:spcBef>
                <a:spcPts val="100"/>
              </a:spcBef>
              <a:buClr>
                <a:srgbClr val="B31166"/>
              </a:buClr>
              <a:buSzPct val="58333"/>
              <a:buFont typeface="Cambria Math"/>
              <a:buChar char="►"/>
              <a:tabLst>
                <a:tab pos="332105" algn="l"/>
                <a:tab pos="332740" algn="l"/>
              </a:tabLst>
            </a:pPr>
            <a:r>
              <a:rPr lang="en-US" sz="2400" dirty="0" smtClean="0"/>
              <a:t>This </a:t>
            </a:r>
            <a:r>
              <a:rPr lang="en-US" sz="2400" dirty="0"/>
              <a:t>system leverages CNNs' ability to automatically extract and learn hierarchical features from raw data, reducing the need for extensive feature engineering</a:t>
            </a:r>
            <a:r>
              <a:rPr lang="en-US" sz="2400" dirty="0" smtClean="0"/>
              <a:t>.</a:t>
            </a:r>
          </a:p>
          <a:p>
            <a:pPr marL="332740" marR="5080" indent="-320040" algn="just">
              <a:lnSpc>
                <a:spcPct val="100000"/>
              </a:lnSpc>
              <a:spcBef>
                <a:spcPts val="100"/>
              </a:spcBef>
              <a:buClr>
                <a:srgbClr val="B31166"/>
              </a:buClr>
              <a:buSzPct val="58333"/>
              <a:buFont typeface="Cambria Math"/>
              <a:buChar char="►"/>
              <a:tabLst>
                <a:tab pos="332105" algn="l"/>
                <a:tab pos="332740" algn="l"/>
              </a:tabLst>
            </a:pPr>
            <a:r>
              <a:rPr lang="en-US" sz="2400" dirty="0" smtClean="0"/>
              <a:t> </a:t>
            </a:r>
            <a:r>
              <a:rPr lang="en-US" sz="2400" dirty="0"/>
              <a:t>The proposed system processes transaction data, such as amount, time, location, and user behavior, as multi-dimensional input to the CNN</a:t>
            </a:r>
            <a:r>
              <a:rPr lang="en-US" sz="2400" dirty="0" smtClean="0"/>
              <a:t>.</a:t>
            </a:r>
          </a:p>
          <a:p>
            <a:pPr marL="332740" marR="5080" indent="-320040" algn="just">
              <a:lnSpc>
                <a:spcPct val="100000"/>
              </a:lnSpc>
              <a:spcBef>
                <a:spcPts val="100"/>
              </a:spcBef>
              <a:buClr>
                <a:srgbClr val="B31166"/>
              </a:buClr>
              <a:buSzPct val="58333"/>
              <a:buFont typeface="Cambria Math"/>
              <a:buChar char="►"/>
              <a:tabLst>
                <a:tab pos="332105" algn="l"/>
                <a:tab pos="332740" algn="l"/>
              </a:tabLst>
            </a:pPr>
            <a:r>
              <a:rPr lang="en-US" sz="2400" dirty="0" smtClean="0"/>
              <a:t> </a:t>
            </a:r>
            <a:r>
              <a:rPr lang="en-US" sz="2400" dirty="0"/>
              <a:t>The network's convolutional layers identify complex patterns and correlations within the data, while the fully connected layers classify transactions as either legitimate or fraudulent. 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932" y="1029665"/>
            <a:ext cx="5319268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spc="-300" dirty="0">
                <a:latin typeface="Verdana"/>
                <a:cs typeface="Verdana"/>
              </a:rPr>
              <a:t>SYSYEM </a:t>
            </a:r>
            <a:r>
              <a:rPr lang="en-US" sz="3600" spc="-295" dirty="0">
                <a:latin typeface="Verdana"/>
                <a:cs typeface="Verdana"/>
              </a:rPr>
              <a:t> </a:t>
            </a:r>
            <a:r>
              <a:rPr lang="en-US" sz="3600" spc="-275" dirty="0">
                <a:latin typeface="Verdana"/>
                <a:cs typeface="Verdana"/>
              </a:rPr>
              <a:t>ARCHITECTURE</a:t>
            </a:r>
            <a:endParaRPr sz="3600" dirty="0">
              <a:latin typeface="Verdana"/>
              <a:cs typeface="Verdan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286000"/>
            <a:ext cx="8610600" cy="4357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150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932" y="1029715"/>
            <a:ext cx="22936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5" dirty="0">
                <a:latin typeface="Verdana"/>
                <a:cs typeface="Verdana"/>
              </a:rPr>
              <a:t>MODULES: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17768" y="2819400"/>
            <a:ext cx="4785868" cy="2015295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  <a:buClr>
                <a:srgbClr val="B31166"/>
              </a:buClr>
              <a:buSzPct val="58333"/>
              <a:tabLst>
                <a:tab pos="354965" algn="l"/>
                <a:tab pos="355600" algn="l"/>
              </a:tabLst>
            </a:pPr>
            <a:r>
              <a:rPr lang="en-US" sz="2400" dirty="0" smtClean="0"/>
              <a:t>1. Data </a:t>
            </a:r>
            <a:r>
              <a:rPr lang="en-US" sz="2400" dirty="0"/>
              <a:t>Collection and </a:t>
            </a:r>
            <a:r>
              <a:rPr lang="en-US" sz="2400" dirty="0" smtClean="0"/>
              <a:t>Preprocessing</a:t>
            </a:r>
          </a:p>
          <a:p>
            <a:pPr marL="12700">
              <a:lnSpc>
                <a:spcPct val="100000"/>
              </a:lnSpc>
              <a:spcBef>
                <a:spcPts val="1095"/>
              </a:spcBef>
              <a:buClr>
                <a:srgbClr val="B31166"/>
              </a:buClr>
              <a:buSzPct val="58333"/>
              <a:tabLst>
                <a:tab pos="354965" algn="l"/>
                <a:tab pos="355600" algn="l"/>
              </a:tabLst>
            </a:pPr>
            <a:r>
              <a:rPr lang="en-US" sz="2400" dirty="0" smtClean="0"/>
              <a:t>2. Feature Extraction</a:t>
            </a:r>
            <a:endParaRPr sz="2400" dirty="0" smtClean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buClr>
                <a:srgbClr val="B31166"/>
              </a:buClr>
              <a:buSzPct val="58333"/>
              <a:tabLst>
                <a:tab pos="354965" algn="l"/>
                <a:tab pos="355600" algn="l"/>
              </a:tabLst>
            </a:pPr>
            <a:r>
              <a:rPr lang="en-US" sz="2400" dirty="0" smtClean="0"/>
              <a:t>3. Model Training</a:t>
            </a:r>
          </a:p>
          <a:p>
            <a:pPr marL="12700">
              <a:lnSpc>
                <a:spcPct val="100000"/>
              </a:lnSpc>
              <a:spcBef>
                <a:spcPts val="1010"/>
              </a:spcBef>
              <a:buClr>
                <a:srgbClr val="B31166"/>
              </a:buClr>
              <a:buSzPct val="58333"/>
              <a:tabLst>
                <a:tab pos="354965" algn="l"/>
                <a:tab pos="355600" algn="l"/>
              </a:tabLst>
            </a:pPr>
            <a:r>
              <a:rPr lang="en-US" sz="2400" dirty="0" smtClean="0"/>
              <a:t>4. Anomaly Detection</a:t>
            </a:r>
          </a:p>
        </p:txBody>
      </p:sp>
      <p:sp>
        <p:nvSpPr>
          <p:cNvPr id="4" name="object 3"/>
          <p:cNvSpPr txBox="1"/>
          <p:nvPr/>
        </p:nvSpPr>
        <p:spPr>
          <a:xfrm>
            <a:off x="6172200" y="2819400"/>
            <a:ext cx="4785868" cy="1504899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10"/>
              </a:spcBef>
              <a:buClr>
                <a:srgbClr val="B31166"/>
              </a:buClr>
              <a:buSzPct val="58333"/>
              <a:tabLst>
                <a:tab pos="354965" algn="l"/>
                <a:tab pos="355600" algn="l"/>
              </a:tabLst>
            </a:pPr>
            <a:r>
              <a:rPr lang="en-US" sz="2400" dirty="0" smtClean="0"/>
              <a:t>5. Alert </a:t>
            </a:r>
            <a:r>
              <a:rPr lang="en-US" sz="2400" dirty="0"/>
              <a:t>Generation and </a:t>
            </a:r>
            <a:r>
              <a:rPr lang="en-US" sz="2400" dirty="0" smtClean="0"/>
              <a:t>Reporting</a:t>
            </a:r>
          </a:p>
          <a:p>
            <a:pPr marL="12700">
              <a:lnSpc>
                <a:spcPct val="100000"/>
              </a:lnSpc>
              <a:spcBef>
                <a:spcPts val="1010"/>
              </a:spcBef>
              <a:buClr>
                <a:srgbClr val="B31166"/>
              </a:buClr>
              <a:buSzPct val="58333"/>
              <a:tabLst>
                <a:tab pos="354965" algn="l"/>
                <a:tab pos="355600" algn="l"/>
              </a:tabLst>
            </a:pPr>
            <a:r>
              <a:rPr lang="en-US" sz="2400" dirty="0" smtClean="0"/>
              <a:t>6. Model </a:t>
            </a:r>
            <a:r>
              <a:rPr lang="en-US" sz="2400" dirty="0"/>
              <a:t>Evaluation and </a:t>
            </a:r>
            <a:r>
              <a:rPr lang="en-US" sz="2400" dirty="0" smtClean="0"/>
              <a:t>Updating</a:t>
            </a:r>
          </a:p>
          <a:p>
            <a:pPr marL="12700">
              <a:lnSpc>
                <a:spcPct val="100000"/>
              </a:lnSpc>
              <a:spcBef>
                <a:spcPts val="1010"/>
              </a:spcBef>
              <a:buClr>
                <a:srgbClr val="B31166"/>
              </a:buClr>
              <a:buSzPct val="58333"/>
              <a:tabLst>
                <a:tab pos="354965" algn="l"/>
                <a:tab pos="355600" algn="l"/>
              </a:tabLst>
            </a:pPr>
            <a:r>
              <a:rPr lang="en-US" sz="2400" dirty="0" smtClean="0"/>
              <a:t>7. User </a:t>
            </a:r>
            <a:r>
              <a:rPr lang="en-US" sz="2400" dirty="0"/>
              <a:t>Interface and Visualization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932" y="1029665"/>
            <a:ext cx="7224268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  <a:buClr>
                <a:srgbClr val="B31166"/>
              </a:buClr>
              <a:buSzPct val="58333"/>
              <a:tabLst>
                <a:tab pos="354965" algn="l"/>
                <a:tab pos="355600" algn="l"/>
              </a:tabLst>
            </a:pPr>
            <a:r>
              <a:rPr lang="en-US" sz="3600" dirty="0"/>
              <a:t>Data Collection and Preprocessing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1090" y="2753105"/>
            <a:ext cx="9296909" cy="188513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346710" indent="-320040">
              <a:lnSpc>
                <a:spcPct val="100000"/>
              </a:lnSpc>
              <a:spcBef>
                <a:spcPts val="100"/>
              </a:spcBef>
              <a:buClr>
                <a:srgbClr val="B31166"/>
              </a:buClr>
              <a:buSzPct val="58333"/>
              <a:buFont typeface="Cambria Math"/>
              <a:buChar char="►"/>
              <a:tabLst>
                <a:tab pos="332105" algn="l"/>
                <a:tab pos="332740" algn="l"/>
              </a:tabLst>
            </a:pPr>
            <a:r>
              <a:rPr lang="en-US" sz="2400" dirty="0"/>
              <a:t>This module gathers transaction data from various sources, including financial institutions, e-commerce platforms, and user activity logs</a:t>
            </a:r>
            <a:r>
              <a:rPr lang="en-US" sz="2400" dirty="0" smtClean="0"/>
              <a:t>.</a:t>
            </a:r>
          </a:p>
          <a:p>
            <a:pPr marL="12700" marR="346710">
              <a:lnSpc>
                <a:spcPct val="100000"/>
              </a:lnSpc>
              <a:spcBef>
                <a:spcPts val="100"/>
              </a:spcBef>
              <a:buClr>
                <a:srgbClr val="B31166"/>
              </a:buClr>
              <a:buSzPct val="58333"/>
              <a:tabLst>
                <a:tab pos="332105" algn="l"/>
                <a:tab pos="332740" algn="l"/>
              </a:tabLst>
            </a:pPr>
            <a:endParaRPr lang="en-US" sz="2400" dirty="0" smtClean="0"/>
          </a:p>
          <a:p>
            <a:pPr marL="332740" marR="346710" indent="-320040">
              <a:lnSpc>
                <a:spcPct val="100000"/>
              </a:lnSpc>
              <a:spcBef>
                <a:spcPts val="100"/>
              </a:spcBef>
              <a:buClr>
                <a:srgbClr val="B31166"/>
              </a:buClr>
              <a:buSzPct val="58333"/>
              <a:buFont typeface="Cambria Math"/>
              <a:buChar char="►"/>
              <a:tabLst>
                <a:tab pos="332105" algn="l"/>
                <a:tab pos="332740" algn="l"/>
              </a:tabLst>
            </a:pPr>
            <a:r>
              <a:rPr lang="en-US" sz="2400" dirty="0" smtClean="0"/>
              <a:t>The </a:t>
            </a:r>
            <a:r>
              <a:rPr lang="en-US" sz="2400" dirty="0"/>
              <a:t>collected data undergoes preprocessing steps such as cleaning, normalization, and transformation to ensure consistency and quality.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</TotalTime>
  <Words>1226</Words>
  <Application>Microsoft Office PowerPoint</Application>
  <PresentationFormat>Widescreen</PresentationFormat>
  <Paragraphs>84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Cambria Math</vt:lpstr>
      <vt:lpstr>Times New Roman</vt:lpstr>
      <vt:lpstr>Verdana</vt:lpstr>
      <vt:lpstr>Office Theme</vt:lpstr>
      <vt:lpstr>PowerPoint Presentation</vt:lpstr>
      <vt:lpstr>ABSTRACT:</vt:lpstr>
      <vt:lpstr>INTRODUCTION</vt:lpstr>
      <vt:lpstr>EXISTING SYSTEM:</vt:lpstr>
      <vt:lpstr>EXISTING DISADVANTAGES:</vt:lpstr>
      <vt:lpstr>PROPOSED SYSTEM</vt:lpstr>
      <vt:lpstr>SYSYEM  ARCHITECTURE</vt:lpstr>
      <vt:lpstr>MODULES:</vt:lpstr>
      <vt:lpstr>Data Collection and Preprocessing</vt:lpstr>
      <vt:lpstr>DATASET COLLECTION</vt:lpstr>
      <vt:lpstr>Feature Extraction</vt:lpstr>
      <vt:lpstr>FEATURE EXTRACTION</vt:lpstr>
      <vt:lpstr>Model Training</vt:lpstr>
      <vt:lpstr>Anomaly Detection</vt:lpstr>
      <vt:lpstr>Alert Generation and Reporting</vt:lpstr>
      <vt:lpstr>Model Evaluation and Updating</vt:lpstr>
      <vt:lpstr>User Interface and Visualization</vt:lpstr>
      <vt:lpstr>Flask based User Interface</vt:lpstr>
      <vt:lpstr>ADVANTAGES:</vt:lpstr>
      <vt:lpstr>CONCLUSION</vt:lpstr>
      <vt:lpstr>REFERENCE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KAKATIYA INSTITUTE OF TECHNOLOGY AND SCIENCE (An Autonomous Institute under Kakatiya University,Warangal)</dc:title>
  <dc:creator>IF9001</dc:creator>
  <cp:lastModifiedBy>Microsoft account</cp:lastModifiedBy>
  <cp:revision>44</cp:revision>
  <dcterms:created xsi:type="dcterms:W3CDTF">2022-03-15T11:46:22Z</dcterms:created>
  <dcterms:modified xsi:type="dcterms:W3CDTF">2024-07-23T07:48:23Z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2019-04-15T00:00:00Z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2022-03-15T00:00:00Z</vt:filetime>
  </property>
</Properties>
</file>