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3" r:id="rId10"/>
    <p:sldId id="265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5A96-6D63-4DAF-B65A-A229FBAEE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4E4C5-D5E2-4D08-AA9D-37345467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FD9E-5112-4F8B-80B1-1F0337CA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8C46-3604-47CD-ABD6-C21FE09C3C8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5CAC0-1B72-481D-917A-DD9DF9DE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445F-88FB-4A96-9775-BAB2E1D6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98C-A47A-4A6E-BD61-04CA9398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1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0BEE-47B0-40C8-A455-255C4880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9D58B-C2B7-4081-AE8E-60A126376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6253A-7F15-4274-8490-BE16C47F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8C46-3604-47CD-ABD6-C21FE09C3C8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1F17-124B-4768-B125-2A84AE8C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7F18-1A07-4EA6-A365-977EEE0E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98C-A47A-4A6E-BD61-04CA9398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5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D3C67-E6D4-404B-9047-D096F42F4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EAB4D-1E35-4D51-8B47-185E9F27A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5C13-F9A7-4856-803F-143F87DE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8C46-3604-47CD-ABD6-C21FE09C3C8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CC3A6-D026-420C-B0CF-DEA755DF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5719-C8C4-41BF-BB18-75AA578F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98C-A47A-4A6E-BD61-04CA9398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37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0025-7615-40E6-9E4F-27C6FB9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CA2-AB9B-4542-8CF3-90039E15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DAEFF-DDB8-4AF1-B1D3-69F2A1DC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8C46-3604-47CD-ABD6-C21FE09C3C8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7E3A-C3F6-4F9C-8BE0-44C1EA6E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8501A-462D-4754-9546-22F52D9A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98C-A47A-4A6E-BD61-04CA9398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9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951F-76A4-4B37-90E1-BCF85D9A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F0680-AB57-4A84-B4E2-8D437E3D4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E4EC-B27F-4814-A095-8717FA87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8C46-3604-47CD-ABD6-C21FE09C3C8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8EE8-6F3D-4B88-B45F-426D2738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5C44-85FD-4A3B-95C0-E1E765B1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98C-A47A-4A6E-BD61-04CA9398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C599-0905-430A-82C9-1632EF88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1893-CF5C-4A93-B883-8A42413DF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BBC6C-24D6-446C-9F31-61DF1EBF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97D5-D386-469B-91B5-B6CC10D1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8C46-3604-47CD-ABD6-C21FE09C3C8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7E81-2D68-4D39-864B-EDD10CC6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088DA-EB45-4B62-8F35-93A5D6A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98C-A47A-4A6E-BD61-04CA9398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2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28E6-F975-4379-B06D-27D0249A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C0A49-FF2A-4BC7-B0C1-C5C0DFD8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A69F3-3525-4C0A-B592-137277382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44335-4597-4306-BEE7-BCD111B40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FE0D5-ADEA-40A9-8D56-10D4B7EF3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D6F75-046D-462E-BCD4-63102127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8C46-3604-47CD-ABD6-C21FE09C3C8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732B1-CBC8-4C65-8EFB-20E189E9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ABB21-1F3F-4778-BFE0-21D01A8D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98C-A47A-4A6E-BD61-04CA9398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84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70D1-EF50-4F47-AA0A-103F3C89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80D77-3D9E-40AE-A637-20F8F4B3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8C46-3604-47CD-ABD6-C21FE09C3C8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56852-ACA9-43F6-88DD-07978AD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3294D-6A34-476E-824E-9E8290F8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98C-A47A-4A6E-BD61-04CA9398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8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B2E7F-32D1-4672-96B1-5D71C1AB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8C46-3604-47CD-ABD6-C21FE09C3C8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B43E2-2192-402B-80B6-413D60E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9035B-C20F-4BE2-BEAB-6309A8D9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98C-A47A-4A6E-BD61-04CA9398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6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4037-886B-4933-81FE-27F0377F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ABFF-A1D8-4579-84F7-6617DC48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EB7CB-146C-4592-AF89-30329A9C8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F3948-E907-4857-9C44-92168476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8C46-3604-47CD-ABD6-C21FE09C3C8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1C9C3-001D-495C-A452-5570C74C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AFAC5-1BD9-4EBA-854D-D83F3C65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98C-A47A-4A6E-BD61-04CA9398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206C-EE3A-4AB7-BC3D-1CFE71F4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FE749-6310-4FC6-A37B-EDE4CABE9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32A5-1E61-45C9-AFAD-A0E065197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D2EA3-1DD5-4A10-A8F4-5B947B2F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8C46-3604-47CD-ABD6-C21FE09C3C8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50CC-353C-41B7-9FE2-4DE6EF2F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BA4C-94D8-4DA3-ADA8-8E862287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E98C-A47A-4A6E-BD61-04CA9398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A8C90-282D-4A37-9AF9-0F5EE4A0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66CA0-5346-418C-B661-B2491ADB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7F05-E1B0-4952-B7EC-381E8E7AC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8C46-3604-47CD-ABD6-C21FE09C3C8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6A52-98E1-4555-B344-EFD40970E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56B4-5411-473F-B9B8-233C4358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E98C-A47A-4A6E-BD61-04CA9398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1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elprocus.com/op-amp-ics-pin-configuration-features-work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lash_memory" TargetMode="External"/><Relationship Id="rId3" Type="http://schemas.openxmlformats.org/officeDocument/2006/relationships/hyperlink" Target="https://en.wikipedia.org/wiki/Operating_system" TargetMode="External"/><Relationship Id="rId7" Type="http://schemas.openxmlformats.org/officeDocument/2006/relationships/hyperlink" Target="https://en.wikipedia.org/wiki/Static_random-access_memory" TargetMode="External"/><Relationship Id="rId2" Type="http://schemas.openxmlformats.org/officeDocument/2006/relationships/hyperlink" Target="https://en.wikipedia.org/wiki/Single-board_microcontrol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VR_microcontrollers" TargetMode="External"/><Relationship Id="rId5" Type="http://schemas.openxmlformats.org/officeDocument/2006/relationships/hyperlink" Target="https://en.wikipedia.org/wiki/Microchip_Technology" TargetMode="External"/><Relationship Id="rId4" Type="http://schemas.openxmlformats.org/officeDocument/2006/relationships/hyperlink" Target="https://en.wikipedia.org/wiki/Central_processing_unit" TargetMode="External"/><Relationship Id="rId9" Type="http://schemas.openxmlformats.org/officeDocument/2006/relationships/hyperlink" Target="https://en.wikipedia.org/wiki/EEPR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31E7-B66F-4D3B-A46E-0016935BE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103" y="1023735"/>
            <a:ext cx="9327794" cy="2003550"/>
          </a:xfrm>
        </p:spPr>
        <p:txBody>
          <a:bodyPr>
            <a:normAutofit/>
          </a:bodyPr>
          <a:lstStyle/>
          <a:p>
            <a:r>
              <a:rPr lang="en-US" sz="8800" u="sng" dirty="0">
                <a:latin typeface="Algerian" panose="04020705040A02060702" pitchFamily="82" charset="0"/>
              </a:rPr>
              <a:t>LINE FOLLOWER</a:t>
            </a:r>
            <a:endParaRPr lang="en-IN" sz="88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ED383-4333-4FBC-960A-941054FC4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4057" y="4847130"/>
            <a:ext cx="8787204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PRESENTED BY – TEAM ROBOMAZE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1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EDC1-419A-4790-8FCC-9C972703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Circuit diagram: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5894-C102-4774-ABEA-EA54FF76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LM358</a:t>
            </a:r>
            <a:r>
              <a:rPr lang="en-US" b="0" i="0" u="none" strike="noStrike" dirty="0">
                <a:solidFill>
                  <a:srgbClr val="0563C1"/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0" i="0" u="none" strike="noStrike" dirty="0"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effectLst/>
                <a:latin typeface="Arial" panose="020B0604020202020204" pitchFamily="34" charset="0"/>
              </a:rPr>
              <a:t>2 IR transmitter and receiver pair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Resistors of the range of kilo-ohms.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Variable resistors.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LED (Light Emitting Diode)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BEDB4-0CA6-4885-A0FB-733E576C7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69" y="3838575"/>
            <a:ext cx="4800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1F1-A89F-46C0-9F89-AAA7711A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Motor Driver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2B8-108C-4E07-870A-E066911C0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L293D is a popular 16-Pin Motor Driver IC.</a:t>
            </a:r>
          </a:p>
          <a:p>
            <a:r>
              <a:rPr lang="en-US" sz="2800" dirty="0"/>
              <a:t> It is mainly used to drive motors.</a:t>
            </a:r>
          </a:p>
          <a:p>
            <a:r>
              <a:rPr lang="en-US" sz="2800" dirty="0"/>
              <a:t> A single L293D IC is capable of running two DC motors at the same time.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UG LAND INDIA L293D Motor Driver Stepper Motor Driver Module Compatible UNO  and MCU : Amazon.in: Industrial &amp;amp; Scientific">
            <a:extLst>
              <a:ext uri="{FF2B5EF4-FFF2-40B4-BE49-F238E27FC236}">
                <a16:creationId xmlns:a16="http://schemas.microsoft.com/office/drawing/2014/main" id="{CCBA83B9-A2D7-496C-A4E4-E76CD53C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92" y="3737113"/>
            <a:ext cx="3790122" cy="28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4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017B49-61D9-4D4F-AB01-2E3F966CD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9813"/>
              </p:ext>
            </p:extLst>
          </p:nvPr>
        </p:nvGraphicFramePr>
        <p:xfrm>
          <a:off x="1" y="0"/>
          <a:ext cx="12192001" cy="6858005"/>
        </p:xfrm>
        <a:graphic>
          <a:graphicData uri="http://schemas.openxmlformats.org/drawingml/2006/table">
            <a:tbl>
              <a:tblPr/>
              <a:tblGrid>
                <a:gridCol w="2574231">
                  <a:extLst>
                    <a:ext uri="{9D8B030D-6E8A-4147-A177-3AD203B41FA5}">
                      <a16:colId xmlns:a16="http://schemas.microsoft.com/office/drawing/2014/main" val="518907002"/>
                    </a:ext>
                  </a:extLst>
                </a:gridCol>
                <a:gridCol w="4808885">
                  <a:extLst>
                    <a:ext uri="{9D8B030D-6E8A-4147-A177-3AD203B41FA5}">
                      <a16:colId xmlns:a16="http://schemas.microsoft.com/office/drawing/2014/main" val="1801754393"/>
                    </a:ext>
                  </a:extLst>
                </a:gridCol>
                <a:gridCol w="4808885">
                  <a:extLst>
                    <a:ext uri="{9D8B030D-6E8A-4147-A177-3AD203B41FA5}">
                      <a16:colId xmlns:a16="http://schemas.microsoft.com/office/drawing/2014/main" val="1365482252"/>
                    </a:ext>
                  </a:extLst>
                </a:gridCol>
              </a:tblGrid>
              <a:tr h="2984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effectLst/>
                        </a:rPr>
                        <a:t>Pin Number</a:t>
                      </a:r>
                      <a:endParaRPr lang="en-IN" sz="1600">
                        <a:effectLst/>
                      </a:endParaRP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effectLst/>
                        </a:rPr>
                        <a:t>Pin Name</a:t>
                      </a:r>
                      <a:endParaRPr lang="en-IN" sz="1600">
                        <a:effectLst/>
                      </a:endParaRP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effectLst/>
                        </a:rPr>
                        <a:t>Description</a:t>
                      </a:r>
                      <a:endParaRPr lang="en-IN" sz="1600" dirty="0">
                        <a:effectLst/>
                      </a:endParaRP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53177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Enable 1,2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This pin enables the input pin Input 1(2) and Input 2(7)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311"/>
                  </a:ext>
                </a:extLst>
              </a:tr>
              <a:tr h="5501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Input 1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Directly controls the Output 1 pin. Controlled by digital circuits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340523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Output 1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Connected to one end of  Motor 1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37766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Ground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Ground pins are connected to ground of circuit (0V)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10880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Ground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Ground pins are connected to ground of circuit (0V)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08358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Output 2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Connected to another end of  Motor 1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30878"/>
                  </a:ext>
                </a:extLst>
              </a:tr>
              <a:tr h="5501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7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Input 2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Directly controls the Output 2 pin. Controlled by digital circuits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67104"/>
                  </a:ext>
                </a:extLst>
              </a:tr>
              <a:tr h="5501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8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Vcc2 (Vs)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Connected to Voltage pin for running motors (4.5V to 36V)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81482"/>
                  </a:ext>
                </a:extLst>
              </a:tr>
              <a:tr h="5480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9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Enable 3,4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This pin enables the input pin Input 3(10) and Input 4(15)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89197"/>
                  </a:ext>
                </a:extLst>
              </a:tr>
              <a:tr h="5501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10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Input 3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Directly controls the Output 3 pin. Controlled by digital circuits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78829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11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Output 3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Connected to one end of Motor 2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052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12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Ground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Ground pins are connected to ground of circuit (0V)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652591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13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Ground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Ground pins are connected to ground of circuit (0V)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0570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14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Output 4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Connected to another end of Motor 2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75704"/>
                  </a:ext>
                </a:extLst>
              </a:tr>
              <a:tr h="5501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15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Input 4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Directly controls the Output 4 pin. Controlled by digital circuits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9137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16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Vcc2 (Vss)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Connected to +5V to enable IC function</a:t>
                      </a:r>
                    </a:p>
                  </a:txBody>
                  <a:tcPr marL="22616" marR="22616" marT="22616" marB="226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93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9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AB0D-E398-4212-8523-B111039B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496" y="451539"/>
            <a:ext cx="5327375" cy="121361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dk1"/>
                </a:solidFill>
                <a:latin typeface="Algerian" panose="04020705040A02060702" pitchFamily="82" charset="0"/>
              </a:rPr>
              <a:t>Gear motors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C05E-7746-441A-976A-D2BC98188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8"/>
          </a:xfrm>
        </p:spPr>
        <p:txBody>
          <a:bodyPr/>
          <a:lstStyle/>
          <a:p>
            <a:r>
              <a:rPr lang="en-US" sz="2800" dirty="0"/>
              <a:t>A geared motor is a component whose mechanism adjusts the speed of the motor, leading them to operate at a certain speed. </a:t>
            </a:r>
          </a:p>
          <a:p>
            <a:endParaRPr lang="en-IN" dirty="0"/>
          </a:p>
        </p:txBody>
      </p:sp>
      <p:pic>
        <p:nvPicPr>
          <p:cNvPr id="4" name="Google Shape;356;g321d769ea34bbd86_61">
            <a:extLst>
              <a:ext uri="{FF2B5EF4-FFF2-40B4-BE49-F238E27FC236}">
                <a16:creationId xmlns:a16="http://schemas.microsoft.com/office/drawing/2014/main" id="{5F3C7FE6-8151-4BBF-AF2B-0794BB5058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29878" y="3154017"/>
            <a:ext cx="4625010" cy="2862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92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ACD7-0BB8-40C8-90C2-F3B096C0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Bread Board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0BF0-4894-45ED-B54E-0A2AEE93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2067565"/>
            <a:ext cx="10515600" cy="44253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breadboard is a construction base for prototyping of electronics.</a:t>
            </a:r>
            <a:endParaRPr lang="en-IN" dirty="0"/>
          </a:p>
        </p:txBody>
      </p:sp>
      <p:pic>
        <p:nvPicPr>
          <p:cNvPr id="5122" name="Picture 2" descr="Solderless Breadboard with 400 Points at Rs 60/piece | Breadboards | ID:  20781686788">
            <a:extLst>
              <a:ext uri="{FF2B5EF4-FFF2-40B4-BE49-F238E27FC236}">
                <a16:creationId xmlns:a16="http://schemas.microsoft.com/office/drawing/2014/main" id="{27ECE2C0-E8CC-4E54-8098-8857F7FEE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3060700"/>
            <a:ext cx="4762500" cy="30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5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1AF4-C1E9-43F8-B7BB-08BEAA3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Jumbled Wires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5A3D9-1382-42CA-A0E4-9E9D665D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jump wire is an electrical wire, or group of them in a cable, with a connector or pin at each end, which is normally used to interconnect the components of a breadboard or other prototype or test circuit.</a:t>
            </a:r>
          </a:p>
          <a:p>
            <a:endParaRPr lang="en-IN" dirty="0"/>
          </a:p>
        </p:txBody>
      </p:sp>
      <p:pic>
        <p:nvPicPr>
          <p:cNvPr id="4" name="Google Shape;370;g321d769ea34bbd86_77">
            <a:extLst>
              <a:ext uri="{FF2B5EF4-FFF2-40B4-BE49-F238E27FC236}">
                <a16:creationId xmlns:a16="http://schemas.microsoft.com/office/drawing/2014/main" id="{09F70D7B-F773-49D8-8B1D-8E30F75620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8899" y="3219213"/>
            <a:ext cx="6642101" cy="2851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1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137E2-C76E-48F7-8C0A-283AC01D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Programming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249A9-6B1C-48C5-AA1F-9E2A8798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7" y="1404206"/>
            <a:ext cx="10515600" cy="4351338"/>
          </a:xfrm>
        </p:spPr>
        <p:txBody>
          <a:bodyPr/>
          <a:lstStyle/>
          <a:p>
            <a:r>
              <a:rPr lang="en-US" dirty="0"/>
              <a:t>In this project class and object orientation programming is used .</a:t>
            </a:r>
          </a:p>
          <a:p>
            <a:r>
              <a:rPr lang="en-US" dirty="0"/>
              <a:t>Constructor is also used in our program 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F0F4A-5FDF-4046-A455-06C6DA76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6" r="804" b="14137"/>
          <a:stretch/>
        </p:blipFill>
        <p:spPr>
          <a:xfrm>
            <a:off x="49033" y="2369487"/>
            <a:ext cx="1209393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39223-3267-4906-BBD4-9A60EFCA2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8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516AB-25A5-41BD-B2F0-9B8FD96D4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1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94F79-85F3-4D19-AB11-BEC654F22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4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8860-3CD2-40A0-9203-515E75FB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TEAM MEMBERS: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847002-EFF5-4F9E-9A42-C1EF658D1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6739"/>
              </p:ext>
            </p:extLst>
          </p:nvPr>
        </p:nvGraphicFramePr>
        <p:xfrm>
          <a:off x="1290031" y="2218831"/>
          <a:ext cx="9515276" cy="34901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0700">
                  <a:extLst>
                    <a:ext uri="{9D8B030D-6E8A-4147-A177-3AD203B41FA5}">
                      <a16:colId xmlns:a16="http://schemas.microsoft.com/office/drawing/2014/main" val="4275582528"/>
                    </a:ext>
                  </a:extLst>
                </a:gridCol>
                <a:gridCol w="4502817">
                  <a:extLst>
                    <a:ext uri="{9D8B030D-6E8A-4147-A177-3AD203B41FA5}">
                      <a16:colId xmlns:a16="http://schemas.microsoft.com/office/drawing/2014/main" val="3745798878"/>
                    </a:ext>
                  </a:extLst>
                </a:gridCol>
                <a:gridCol w="3171759">
                  <a:extLst>
                    <a:ext uri="{9D8B030D-6E8A-4147-A177-3AD203B41FA5}">
                      <a16:colId xmlns:a16="http://schemas.microsoft.com/office/drawing/2014/main" val="1861081035"/>
                    </a:ext>
                  </a:extLst>
                </a:gridCol>
              </a:tblGrid>
              <a:tr h="5830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SR NO.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NAME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DEPARTMENT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extLst>
                  <a:ext uri="{0D108BD9-81ED-4DB2-BD59-A6C34878D82A}">
                    <a16:rowId xmlns:a16="http://schemas.microsoft.com/office/drawing/2014/main" val="3814906117"/>
                  </a:ext>
                </a:extLst>
              </a:tr>
              <a:tr h="583016">
                <a:tc>
                  <a:txBody>
                    <a:bodyPr/>
                    <a:lstStyle/>
                    <a:p>
                      <a:r>
                        <a:rPr lang="en-US" sz="1800" dirty="0"/>
                        <a:t>1.</a:t>
                      </a:r>
                    </a:p>
                  </a:txBody>
                  <a:tcPr marL="105108" marR="105108" marT="56344" marB="563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SACHIN PANDEY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B.TECH(CSE)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extLst>
                  <a:ext uri="{0D108BD9-81ED-4DB2-BD59-A6C34878D82A}">
                    <a16:rowId xmlns:a16="http://schemas.microsoft.com/office/drawing/2014/main" val="1911362841"/>
                  </a:ext>
                </a:extLst>
              </a:tr>
              <a:tr h="583016">
                <a:tc>
                  <a:txBody>
                    <a:bodyPr/>
                    <a:lstStyle/>
                    <a:p>
                      <a:r>
                        <a:rPr lang="en-US" sz="1800" dirty="0"/>
                        <a:t>2.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BHAJANPREET SINGH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B.TECH(CSE)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extLst>
                  <a:ext uri="{0D108BD9-81ED-4DB2-BD59-A6C34878D82A}">
                    <a16:rowId xmlns:a16="http://schemas.microsoft.com/office/drawing/2014/main" val="2849924303"/>
                  </a:ext>
                </a:extLst>
              </a:tr>
              <a:tr h="575029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YOUGAL ATTRI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B.TECH(CSE)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extLst>
                  <a:ext uri="{0D108BD9-81ED-4DB2-BD59-A6C34878D82A}">
                    <a16:rowId xmlns:a16="http://schemas.microsoft.com/office/drawing/2014/main" val="2754126481"/>
                  </a:ext>
                </a:extLst>
              </a:tr>
              <a:tr h="583016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JAGVEER SINGH 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BCA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extLst>
                  <a:ext uri="{0D108BD9-81ED-4DB2-BD59-A6C34878D82A}">
                    <a16:rowId xmlns:a16="http://schemas.microsoft.com/office/drawing/2014/main" val="1113306378"/>
                  </a:ext>
                </a:extLst>
              </a:tr>
              <a:tr h="583016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SURBHIT RAJ SINGH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BCA</a:t>
                      </a:r>
                      <a:endParaRPr lang="en-IN" sz="1800" dirty="0"/>
                    </a:p>
                  </a:txBody>
                  <a:tcPr marL="105108" marR="105108" marT="56344" marB="56344"/>
                </a:tc>
                <a:extLst>
                  <a:ext uri="{0D108BD9-81ED-4DB2-BD59-A6C34878D82A}">
                    <a16:rowId xmlns:a16="http://schemas.microsoft.com/office/drawing/2014/main" val="283783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40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9ADA8-62A1-4602-B55F-8694ADE90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7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C96E-FD9E-4C68-99D6-4F591C1A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Database: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7A2F-AFD9-4AAF-90B6-27877B14D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saved data of our line follower robot car motions.</a:t>
            </a:r>
          </a:p>
          <a:p>
            <a:r>
              <a:rPr lang="en-US" dirty="0"/>
              <a:t>Saving data from serial monitoring function from Arduino ide application and sending to excel sheet.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295F4-A0D2-4651-8AF2-FA33BB70D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609" t="-14047" r="65609" b="38241"/>
          <a:stretch/>
        </p:blipFill>
        <p:spPr>
          <a:xfrm>
            <a:off x="-9331960" y="2407921"/>
            <a:ext cx="1866392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ACBFAD-AC80-4571-A1C1-87D2B6797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3" b="7172"/>
          <a:stretch/>
        </p:blipFill>
        <p:spPr>
          <a:xfrm>
            <a:off x="0" y="721360"/>
            <a:ext cx="12192000" cy="6136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C9C14-07EE-4D3C-AC6A-440AB4424D39}"/>
              </a:ext>
            </a:extLst>
          </p:cNvPr>
          <p:cNvSpPr txBox="1"/>
          <p:nvPr/>
        </p:nvSpPr>
        <p:spPr>
          <a:xfrm flipH="1">
            <a:off x="3916679" y="321548"/>
            <a:ext cx="35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Storing data in excel sheet: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33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8FBC-BA89-4B83-8819-52EC56BA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991360"/>
            <a:ext cx="10515600" cy="287528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 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85551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2F23D-072C-4A26-A2BE-CDBCB1EF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lgerian" panose="04020705040A02060702" pitchFamily="82" charset="0"/>
              </a:rPr>
              <a:t>INTRODUCTION:</a:t>
            </a:r>
            <a:endParaRPr lang="en-IN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6761-6D4F-4743-B637-1D556B51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Bahnschrift" panose="020B0502040204020203" pitchFamily="34" charset="0"/>
              </a:rPr>
              <a:t>It’s basically a robot which follows a particular path or trajectory and decides its own course of action which interacts with obstacle. The path can be a black line on the white floor.</a:t>
            </a:r>
            <a:endParaRPr lang="en-IN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6" descr="Line Follower Robot with Arduino - Arduino Project Hub">
            <a:extLst>
              <a:ext uri="{FF2B5EF4-FFF2-40B4-BE49-F238E27FC236}">
                <a16:creationId xmlns:a16="http://schemas.microsoft.com/office/drawing/2014/main" id="{D2021C24-7C7F-431F-9F40-3E66997B2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374" b="-1"/>
          <a:stretch/>
        </p:blipFill>
        <p:spPr bwMode="auto">
          <a:xfrm>
            <a:off x="6582558" y="1442191"/>
            <a:ext cx="5173917" cy="397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52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F279-C3BD-4F6D-B589-57811CDC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Flow chart: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15480-944C-4E67-A391-58C8D0BEF1D7}"/>
              </a:ext>
            </a:extLst>
          </p:cNvPr>
          <p:cNvSpPr txBox="1"/>
          <p:nvPr/>
        </p:nvSpPr>
        <p:spPr>
          <a:xfrm>
            <a:off x="939703" y="1725624"/>
            <a:ext cx="31631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The flow chart is showing the working of the line follower and the conditions it’s facing in every phase.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Flow chart of line follower | Download Scientific Diagram">
            <a:extLst>
              <a:ext uri="{FF2B5EF4-FFF2-40B4-BE49-F238E27FC236}">
                <a16:creationId xmlns:a16="http://schemas.microsoft.com/office/drawing/2014/main" id="{E5F2BC2C-319B-4101-A1EF-155A9F8E4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452" y="1059556"/>
            <a:ext cx="7258597" cy="49519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18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FEAE-80EC-4723-9939-430B3FF0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0" y="0"/>
            <a:ext cx="9991531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Hardware: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63B1-F177-4D78-88EB-15AA113F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Arduino Uno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IR sensors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Motor Driver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Breadboard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Gear motor 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Jumbled wires</a:t>
            </a:r>
            <a:endParaRPr lang="en-IN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D88-8F9B-4945-9694-8F8EDA9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46" y="365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lgerian" panose="04020705040A02060702" pitchFamily="82" charset="0"/>
              </a:rPr>
              <a:t>arduino</a:t>
            </a:r>
            <a:r>
              <a:rPr lang="en-US" dirty="0">
                <a:latin typeface="Algerian" panose="04020705040A02060702" pitchFamily="82" charset="0"/>
              </a:rPr>
              <a:t> UNO: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9C119-6E18-47FE-B87E-2D6ED76DC713}"/>
              </a:ext>
            </a:extLst>
          </p:cNvPr>
          <p:cNvSpPr txBox="1"/>
          <p:nvPr/>
        </p:nvSpPr>
        <p:spPr>
          <a:xfrm>
            <a:off x="2521751" y="1488591"/>
            <a:ext cx="595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 a microcontroller which  controls our whole project.</a:t>
            </a: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77ED76-C192-4A89-A265-02F04C4D2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47667"/>
              </p:ext>
            </p:extLst>
          </p:nvPr>
        </p:nvGraphicFramePr>
        <p:xfrm>
          <a:off x="2360246" y="2134922"/>
          <a:ext cx="7113334" cy="2072640"/>
        </p:xfrm>
        <a:graphic>
          <a:graphicData uri="http://schemas.openxmlformats.org/drawingml/2006/table">
            <a:tbl>
              <a:tblPr/>
              <a:tblGrid>
                <a:gridCol w="2852615">
                  <a:extLst>
                    <a:ext uri="{9D8B030D-6E8A-4147-A177-3AD203B41FA5}">
                      <a16:colId xmlns:a16="http://schemas.microsoft.com/office/drawing/2014/main" val="839794247"/>
                    </a:ext>
                  </a:extLst>
                </a:gridCol>
                <a:gridCol w="4260719">
                  <a:extLst>
                    <a:ext uri="{9D8B030D-6E8A-4147-A177-3AD203B41FA5}">
                      <a16:colId xmlns:a16="http://schemas.microsoft.com/office/drawing/2014/main" val="351951053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strike="noStrik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Single-board microcontroller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50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hlinkClick r:id="rId3" tooltip="Microchip Technolog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Operating system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None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1445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hlinkClick r:id="rId4" tooltip="Central processing uni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CPU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Microchip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hlinkClick r:id="rId6" tooltip="AVR microcontroller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AVR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 (8-bit)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79064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Memory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hlinkClick r:id="rId7" tooltip="Static random-access memor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SRAM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44467"/>
                  </a:ext>
                </a:extLst>
              </a:tr>
              <a:tr h="26259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Storage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hlinkClick r:id="rId8" tooltip="Flash memor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Flash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hlinkClick r:id="rId9" tooltip="EEPROM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EEPROM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4218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F2DADD-07EA-4D18-89C6-6EBEE466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246" y="203189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54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355243-41D6-4712-9516-5B81BF4F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69" y="1681771"/>
            <a:ext cx="5541108" cy="3726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87246-E28D-4B2C-BECE-D717D04364C0}"/>
              </a:ext>
            </a:extLst>
          </p:cNvPr>
          <p:cNvSpPr txBox="1"/>
          <p:nvPr/>
        </p:nvSpPr>
        <p:spPr>
          <a:xfrm>
            <a:off x="3673231" y="5486400"/>
            <a:ext cx="347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Diagram: Arduino Uno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73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3FBB30-D991-4976-851F-034E421C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09" y="369277"/>
            <a:ext cx="10988430" cy="61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8A4-3DE6-42C6-93DE-49CA8B1F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IR sensor: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A3D1-AA5B-4C8B-8B9D-CFF9BD09B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891"/>
            <a:ext cx="10515600" cy="4351338"/>
          </a:xfrm>
        </p:spPr>
        <p:txBody>
          <a:bodyPr/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►"/>
            </a:pPr>
            <a:r>
              <a:rPr lang="en-US" sz="2800" dirty="0"/>
              <a:t>IR- INFRA RED Sensor.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►"/>
            </a:pPr>
            <a:r>
              <a:rPr lang="en-US" sz="2800" dirty="0"/>
              <a:t>It emits the light in order to sense some object of the surroundings.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AB79F-8B64-4712-B395-AB749E5FC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69" y="3240575"/>
            <a:ext cx="4954954" cy="2800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69BE3-5690-42C3-8EEB-E18700416453}"/>
              </a:ext>
            </a:extLst>
          </p:cNvPr>
          <p:cNvSpPr txBox="1"/>
          <p:nvPr/>
        </p:nvSpPr>
        <p:spPr>
          <a:xfrm>
            <a:off x="3470031" y="5939692"/>
            <a:ext cx="34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Diagram: IR sensor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14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613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Algerian</vt:lpstr>
      <vt:lpstr>Arial</vt:lpstr>
      <vt:lpstr>Bahnschrift</vt:lpstr>
      <vt:lpstr>Calibri</vt:lpstr>
      <vt:lpstr>Calibri Light</vt:lpstr>
      <vt:lpstr>inherit</vt:lpstr>
      <vt:lpstr>Office Theme</vt:lpstr>
      <vt:lpstr>LINE FOLLOWER</vt:lpstr>
      <vt:lpstr>TEAM MEMBERS:</vt:lpstr>
      <vt:lpstr>INTRODUCTION:</vt:lpstr>
      <vt:lpstr>Flow chart:</vt:lpstr>
      <vt:lpstr>Hardware:</vt:lpstr>
      <vt:lpstr>arduino UNO:</vt:lpstr>
      <vt:lpstr>PowerPoint Presentation</vt:lpstr>
      <vt:lpstr>PowerPoint Presentation</vt:lpstr>
      <vt:lpstr>IR sensor:</vt:lpstr>
      <vt:lpstr>Circuit diagram:</vt:lpstr>
      <vt:lpstr>Motor Driver</vt:lpstr>
      <vt:lpstr>PowerPoint Presentation</vt:lpstr>
      <vt:lpstr>Gear motors</vt:lpstr>
      <vt:lpstr>Bread Board</vt:lpstr>
      <vt:lpstr>Jumbled Wires</vt:lpstr>
      <vt:lpstr>Programming</vt:lpstr>
      <vt:lpstr>PowerPoint Presentation</vt:lpstr>
      <vt:lpstr>PowerPoint Presentation</vt:lpstr>
      <vt:lpstr>PowerPoint Presentation</vt:lpstr>
      <vt:lpstr>PowerPoint Presentation</vt:lpstr>
      <vt:lpstr>Database: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</dc:title>
  <dc:creator>YOUGAL ATTRI</dc:creator>
  <cp:lastModifiedBy>Sachin pandey</cp:lastModifiedBy>
  <cp:revision>8</cp:revision>
  <dcterms:created xsi:type="dcterms:W3CDTF">2021-07-26T04:49:31Z</dcterms:created>
  <dcterms:modified xsi:type="dcterms:W3CDTF">2021-08-02T07:04:28Z</dcterms:modified>
</cp:coreProperties>
</file>