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63" r:id="rId3"/>
    <p:sldId id="257" r:id="rId4"/>
    <p:sldId id="282" r:id="rId5"/>
    <p:sldId id="281" r:id="rId6"/>
    <p:sldId id="262" r:id="rId7"/>
  </p:sldIdLst>
  <p:sldSz cx="13439775" cy="7559675"/>
  <p:notesSz cx="7559675" cy="10691813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ExtraBold" panose="00000900000000000000" pitchFamily="2" charset="0"/>
      <p:bold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oppins Medium" panose="00000600000000000000" pitchFamily="2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A68560-866F-4336-9628-848AED9BD4FC}">
  <a:tblStyle styleId="{ACA68560-866F-4336-9628-848AED9BD4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57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e168c4f60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e168c4f60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e3c31d78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e3c31d78a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82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FBD5-AD04-D717-9452-5A34E3947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8BBDE-41BC-26CF-D7CA-A45B79EEF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29C9-C11F-0268-E7F7-CF8FFC13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3D25F-E973-3F6D-596B-8761EEBD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4D7E-C9EA-095C-FC79-3F380471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94030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DED8-190B-242A-9E51-83CC3D8C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B0FE4-E10F-C5E4-16CB-73085F8EE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6CB2D-77BE-30EB-5B6E-88857C9C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35A8F-F1F2-F04A-298D-F2BA7623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6E4CC-45B6-830D-6B31-D538BA9C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61857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CAB4C-6361-D077-874D-E4B7B0EA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0F5A-4D8C-21BD-9590-0FE46EBC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1A82-B4B3-657A-33C1-359EF2F7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13A4-FC5B-2AB3-07D3-8818AF40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FEBF-E7B2-573C-FC17-91264DBA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20306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11136" y="1978944"/>
            <a:ext cx="9517744" cy="3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1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1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1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1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1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1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1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11136" y="5780069"/>
            <a:ext cx="9517744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2452965" y="6854072"/>
            <a:ext cx="80625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1211136" y="1234231"/>
            <a:ext cx="3644717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8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4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45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2452965" y="6854072"/>
            <a:ext cx="80625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455166" y="1392925"/>
            <a:ext cx="11616332" cy="5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30968" lvl="0" indent="-258581" rtl="0">
              <a:spcBef>
                <a:spcPts val="0"/>
              </a:spcBef>
              <a:spcAft>
                <a:spcPts val="0"/>
              </a:spcAft>
              <a:buSzPts val="720"/>
              <a:buAutoNum type="arabicPeriod"/>
              <a:defRPr sz="1527"/>
            </a:lvl1pPr>
            <a:lvl2pPr marL="861936" lvl="1" indent="-249004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 sz="1527"/>
            </a:lvl2pPr>
            <a:lvl3pPr marL="1292903" lvl="2" indent="-249004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3pPr>
            <a:lvl4pPr marL="1723872" lvl="3" indent="-249004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4pPr>
            <a:lvl5pPr marL="2154839" lvl="4" indent="-249004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5pPr>
            <a:lvl6pPr marL="2585807" lvl="5" indent="-249004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6pPr>
            <a:lvl7pPr marL="3016775" lvl="6" indent="-249004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7pPr>
            <a:lvl8pPr marL="3447742" lvl="7" indent="-249003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8pPr>
            <a:lvl9pPr marL="3878711" lvl="8" indent="-249003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455165" y="492175"/>
            <a:ext cx="12557586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062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4"/>
          <p:cNvSpPr txBox="1">
            <a:spLocks noGrp="1"/>
          </p:cNvSpPr>
          <p:nvPr>
            <p:ph type="title"/>
          </p:nvPr>
        </p:nvSpPr>
        <p:spPr>
          <a:xfrm>
            <a:off x="455165" y="492175"/>
            <a:ext cx="12557586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32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2519-7B19-3855-9EC0-18FEB0B0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EF9F-EF23-5947-1ADA-D3345E97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FE7B-CFB7-8445-7699-2C30FAEB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C7EB-D96C-8C00-C446-E881B514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DE71-6A17-32C8-4250-36E4E453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793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7560-E3AD-E1B0-806C-50FCA17F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BCD25-FF1B-F468-BAAF-00D06293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B7CC-E137-E6E8-ECC8-B6FA13F6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3BF1-41B9-AC22-C7B6-42129668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0892-DB71-5F3C-619C-9610E498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40597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55CA-283B-B6DE-4A58-3B8830E1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4ECE-4FB7-D92A-46C5-647B7CC6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A4212-EF64-C20C-CD35-67248A57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87041-CDD4-A8F8-4757-181835D8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DB634-42B3-B5BF-3D42-47932FD4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1779D-8CDD-934A-82F9-D856EE59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3098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DFCC-57E1-9A90-3412-EF1C6B1D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C28C-826A-EB53-4C48-D58DD71D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E2645-E748-7EE4-8630-DE5CF691F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FDF7F-060D-E9D0-1F48-549AB9AB4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F47C6-9222-B309-A2D2-231CD251A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089F3-5CFC-6CD8-48D0-E3E3C248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F89E9-7FCC-6D1A-1790-DA12B63A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88CF1-E9E8-BAE7-AD0B-7F51740F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713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959-A5C4-9A44-FC66-EC6D7271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8D9FD-5EC2-DAE0-79B7-789E8411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EC938-7F1B-D22B-FEE1-A1929812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7952D-86A1-C0DE-E7BF-F4843327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93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BF3B3-8BEE-490D-D1E2-9DCD90FF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F1F68-719B-BC69-6F3D-A870042D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BF525-340C-3CCE-D370-1C04F0B9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956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1BDD-6E6F-A6A9-C901-9AC58E2B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424A-2D40-462D-180D-E3B9E26F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9F9BA-FE11-7B07-C2DE-4A02B9BF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8B32-A37A-05B9-9BAC-7F749EEC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178F2-E8B3-BE10-F6C0-4E83DCEB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31973-42E2-3D16-3598-B8B5BB5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8172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4193-4393-B9FD-A804-F3CE6B34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7F38F-F141-5F7F-01B3-30E8DB6F9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D7938-43D9-1057-C9D1-CE4D8B951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86B05-9245-A553-1282-63877598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75A6A-FA5D-2CD5-E6F7-E13408A9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24093-4CDB-231A-E443-B51BF7B8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99127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5432A-FE45-7ED2-121D-E2451E13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EE95-D7F3-2DEF-A9AE-5E952658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3896-88BC-A70F-24DB-FB7B33E04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3EBE-67EF-4F95-A4B2-3CE8C7670BD3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B9B9D-201A-A9BC-54C7-6A84AFDB4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343A-00DA-5AF9-AF09-0292FF94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24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Rectangle 14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23" name="Group 14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86799" y="2599"/>
            <a:ext cx="2068716" cy="1946697"/>
            <a:chOff x="-648769" y="2358"/>
            <a:chExt cx="1876653" cy="1766008"/>
          </a:xfrm>
        </p:grpSpPr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5" name="Rectangle 14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7" name="Rectangle 14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7340" y="6650990"/>
            <a:ext cx="711399" cy="71141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Isosceles Triangle 14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0928" y="6306462"/>
            <a:ext cx="2493463" cy="125321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Google Shape;1414;p23"/>
          <p:cNvSpPr txBox="1">
            <a:spLocks noGrp="1"/>
          </p:cNvSpPr>
          <p:nvPr>
            <p:ph type="ctrTitle"/>
          </p:nvPr>
        </p:nvSpPr>
        <p:spPr>
          <a:xfrm>
            <a:off x="2947286" y="2435957"/>
            <a:ext cx="7235783" cy="1720997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defTabSz="1018022"/>
            <a:r>
              <a:rPr lang="en-IN" sz="6093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AUTOMATE </a:t>
            </a:r>
            <a:endParaRPr lang="en-IN" dirty="0"/>
          </a:p>
        </p:txBody>
      </p:sp>
      <p:sp>
        <p:nvSpPr>
          <p:cNvPr id="1416" name="Google Shape;1416;p23"/>
          <p:cNvSpPr txBox="1">
            <a:spLocks noGrp="1"/>
          </p:cNvSpPr>
          <p:nvPr>
            <p:ph type="subTitle" idx="1"/>
          </p:nvPr>
        </p:nvSpPr>
        <p:spPr>
          <a:xfrm>
            <a:off x="2947285" y="1724284"/>
            <a:ext cx="2770864" cy="521490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 defTabSz="1018022">
              <a:lnSpc>
                <a:spcPct val="90000"/>
              </a:lnSpc>
              <a:spcAft>
                <a:spcPts val="600"/>
              </a:spcAft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</a:t>
            </a:r>
            <a:endParaRPr lang="en-IN" sz="2000" dirty="0"/>
          </a:p>
        </p:txBody>
      </p:sp>
      <p:sp>
        <p:nvSpPr>
          <p:cNvPr id="4" name="Google Shape;1415;p23">
            <a:extLst>
              <a:ext uri="{FF2B5EF4-FFF2-40B4-BE49-F238E27FC236}">
                <a16:creationId xmlns:a16="http://schemas.microsoft.com/office/drawing/2014/main" id="{6BC8C5C6-A437-55C3-B6FB-A4C8364DF563}"/>
              </a:ext>
            </a:extLst>
          </p:cNvPr>
          <p:cNvSpPr txBox="1">
            <a:spLocks/>
          </p:cNvSpPr>
          <p:nvPr/>
        </p:nvSpPr>
        <p:spPr>
          <a:xfrm>
            <a:off x="2869998" y="4220010"/>
            <a:ext cx="5737604" cy="5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 defTabSz="923544">
              <a:spcAft>
                <a:spcPts val="600"/>
              </a:spcAft>
            </a:pPr>
            <a:r>
              <a:rPr lang="en-US" sz="2285" b="1" i="0" u="none" strike="noStrike" kern="1200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Agenda   </a:t>
            </a:r>
            <a:endParaRPr lang="en-US" sz="2262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781BE-9E95-0781-469C-576FF690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825" y="2749091"/>
            <a:ext cx="1181663" cy="919653"/>
          </a:xfrm>
          <a:prstGeom prst="rect">
            <a:avLst/>
          </a:prstGeom>
        </p:spPr>
      </p:pic>
      <p:sp>
        <p:nvSpPr>
          <p:cNvPr id="12" name="Google Shape;1415;p23">
            <a:extLst>
              <a:ext uri="{FF2B5EF4-FFF2-40B4-BE49-F238E27FC236}">
                <a16:creationId xmlns:a16="http://schemas.microsoft.com/office/drawing/2014/main" id="{DC53929E-2116-0216-E00E-9D55D63393B7}"/>
              </a:ext>
            </a:extLst>
          </p:cNvPr>
          <p:cNvSpPr txBox="1">
            <a:spLocks/>
          </p:cNvSpPr>
          <p:nvPr/>
        </p:nvSpPr>
        <p:spPr>
          <a:xfrm>
            <a:off x="2947285" y="4804557"/>
            <a:ext cx="6423653" cy="5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72049" indent="-272049" defTabSz="92354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What is Power Automate ?   </a:t>
            </a:r>
            <a:endParaRPr lang="en-US" sz="2000"/>
          </a:p>
        </p:txBody>
      </p:sp>
      <p:sp>
        <p:nvSpPr>
          <p:cNvPr id="13" name="Google Shape;1415;p23">
            <a:extLst>
              <a:ext uri="{FF2B5EF4-FFF2-40B4-BE49-F238E27FC236}">
                <a16:creationId xmlns:a16="http://schemas.microsoft.com/office/drawing/2014/main" id="{87530E1A-7A58-F271-B550-B42A1266DF1A}"/>
              </a:ext>
            </a:extLst>
          </p:cNvPr>
          <p:cNvSpPr txBox="1">
            <a:spLocks/>
          </p:cNvSpPr>
          <p:nvPr/>
        </p:nvSpPr>
        <p:spPr>
          <a:xfrm>
            <a:off x="2947285" y="5309977"/>
            <a:ext cx="7663774" cy="5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72049" indent="-272049" defTabSz="92354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Why should we use Power Automate In Business ? </a:t>
            </a:r>
            <a:endParaRPr lang="en-US" sz="2000"/>
          </a:p>
        </p:txBody>
      </p:sp>
      <p:sp>
        <p:nvSpPr>
          <p:cNvPr id="14" name="Google Shape;1415;p23">
            <a:extLst>
              <a:ext uri="{FF2B5EF4-FFF2-40B4-BE49-F238E27FC236}">
                <a16:creationId xmlns:a16="http://schemas.microsoft.com/office/drawing/2014/main" id="{1F0F76DB-2446-5A6F-48A4-78D89B7BB2ED}"/>
              </a:ext>
            </a:extLst>
          </p:cNvPr>
          <p:cNvSpPr txBox="1">
            <a:spLocks/>
          </p:cNvSpPr>
          <p:nvPr/>
        </p:nvSpPr>
        <p:spPr>
          <a:xfrm>
            <a:off x="2947285" y="5815396"/>
            <a:ext cx="6423653" cy="5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72049" indent="-272049" defTabSz="92354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Where should we use Power Automate ?   </a:t>
            </a:r>
            <a:endParaRPr lang="en-US" sz="2000"/>
          </a:p>
        </p:txBody>
      </p:sp>
      <p:sp>
        <p:nvSpPr>
          <p:cNvPr id="15" name="Google Shape;1415;p23">
            <a:extLst>
              <a:ext uri="{FF2B5EF4-FFF2-40B4-BE49-F238E27FC236}">
                <a16:creationId xmlns:a16="http://schemas.microsoft.com/office/drawing/2014/main" id="{C5CD4C95-A366-4085-9166-EAB8F016DB34}"/>
              </a:ext>
            </a:extLst>
          </p:cNvPr>
          <p:cNvSpPr txBox="1">
            <a:spLocks/>
          </p:cNvSpPr>
          <p:nvPr/>
        </p:nvSpPr>
        <p:spPr>
          <a:xfrm>
            <a:off x="2947284" y="6328880"/>
            <a:ext cx="6423653" cy="5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72049" indent="-272049" defTabSz="92354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kern="1200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Use cases   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B0E680-1009-7CF5-BE70-C6A60ACF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31" y="709303"/>
            <a:ext cx="1155573" cy="8149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Rectangle 14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23" name="Group 14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86799" y="2599"/>
            <a:ext cx="2068716" cy="1946697"/>
            <a:chOff x="-648769" y="2358"/>
            <a:chExt cx="1876653" cy="1766008"/>
          </a:xfrm>
        </p:grpSpPr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5" name="Rectangle 14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7" name="Rectangle 14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7340" y="6650990"/>
            <a:ext cx="711399" cy="71141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Isosceles Triangle 14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0928" y="6306462"/>
            <a:ext cx="2493463" cy="125321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Google Shape;1414;p23"/>
          <p:cNvSpPr txBox="1">
            <a:spLocks noGrp="1"/>
          </p:cNvSpPr>
          <p:nvPr>
            <p:ph type="ctrTitle"/>
          </p:nvPr>
        </p:nvSpPr>
        <p:spPr>
          <a:xfrm>
            <a:off x="2692740" y="1333385"/>
            <a:ext cx="6345217" cy="1509180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defTabSz="886990"/>
            <a:r>
              <a:rPr lang="en-IN" sz="5309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AUTOMATE </a:t>
            </a:r>
            <a:endParaRPr lang="en-IN" dirty="0"/>
          </a:p>
        </p:txBody>
      </p:sp>
      <p:sp>
        <p:nvSpPr>
          <p:cNvPr id="1415" name="Google Shape;1415;p23"/>
          <p:cNvSpPr txBox="1">
            <a:spLocks noGrp="1"/>
          </p:cNvSpPr>
          <p:nvPr>
            <p:ph type="subTitle" idx="1"/>
          </p:nvPr>
        </p:nvSpPr>
        <p:spPr>
          <a:xfrm>
            <a:off x="5831666" y="6393064"/>
            <a:ext cx="4965635" cy="806464"/>
          </a:xfrm>
          <a:prstGeom prst="rect">
            <a:avLst/>
          </a:prstGeom>
        </p:spPr>
        <p:txBody>
          <a:bodyPr spcFirstLastPara="1" wrap="square" lIns="86185" tIns="86185" rIns="86185" bIns="86185" anchor="t" anchorCtr="0">
            <a:noAutofit/>
          </a:bodyPr>
          <a:lstStyle/>
          <a:p>
            <a:pPr marL="0" indent="0" defTabSz="886990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Platforms - Automation Anywhere, UiPath, Blue Prism </a:t>
            </a:r>
            <a:r>
              <a:rPr lang="en-US" sz="1600" kern="12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sz="160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16" name="Google Shape;1416;p23"/>
          <p:cNvSpPr txBox="1">
            <a:spLocks noGrp="1"/>
          </p:cNvSpPr>
          <p:nvPr>
            <p:ph type="subTitle" idx="2"/>
          </p:nvPr>
        </p:nvSpPr>
        <p:spPr>
          <a:xfrm>
            <a:off x="2727659" y="1029724"/>
            <a:ext cx="2839128" cy="457306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 defTabSz="886990">
              <a:spcAft>
                <a:spcPts val="600"/>
              </a:spcAft>
            </a:pP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Power Platform</a:t>
            </a:r>
            <a:endParaRPr lang="en-IN" sz="1800" dirty="0"/>
          </a:p>
        </p:txBody>
      </p:sp>
      <p:sp>
        <p:nvSpPr>
          <p:cNvPr id="4" name="Google Shape;1415;p23">
            <a:extLst>
              <a:ext uri="{FF2B5EF4-FFF2-40B4-BE49-F238E27FC236}">
                <a16:creationId xmlns:a16="http://schemas.microsoft.com/office/drawing/2014/main" id="{6BC8C5C6-A437-55C3-B6FB-A4C8364DF563}"/>
              </a:ext>
            </a:extLst>
          </p:cNvPr>
          <p:cNvSpPr txBox="1">
            <a:spLocks/>
          </p:cNvSpPr>
          <p:nvPr/>
        </p:nvSpPr>
        <p:spPr>
          <a:xfrm>
            <a:off x="2692739" y="2974059"/>
            <a:ext cx="5031431" cy="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804672">
              <a:lnSpc>
                <a:spcPct val="90000"/>
              </a:lnSpc>
              <a:spcAft>
                <a:spcPts val="600"/>
              </a:spcAft>
            </a:pPr>
            <a:r>
              <a:rPr lang="en-US" b="0" i="0" u="none" strike="noStrike" kern="1200" cap="none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Cloude – Based Automation Service by Microsoft  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Google Shape;1415;p23">
            <a:extLst>
              <a:ext uri="{FF2B5EF4-FFF2-40B4-BE49-F238E27FC236}">
                <a16:creationId xmlns:a16="http://schemas.microsoft.com/office/drawing/2014/main" id="{B8AB518D-44A9-F49A-AFAE-AAF018CBFBCA}"/>
              </a:ext>
            </a:extLst>
          </p:cNvPr>
          <p:cNvSpPr txBox="1">
            <a:spLocks/>
          </p:cNvSpPr>
          <p:nvPr/>
        </p:nvSpPr>
        <p:spPr>
          <a:xfrm>
            <a:off x="2692740" y="3642092"/>
            <a:ext cx="6345217" cy="113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804672">
              <a:spcAft>
                <a:spcPts val="600"/>
              </a:spcAft>
            </a:pPr>
            <a:r>
              <a:rPr lang="en-US" sz="2000" b="0" i="0" u="none" strike="noStrike" kern="1200" cap="none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Automate repetitive routine tasks and streamline business processes and integrate various applications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Google Shape;1414;p23">
            <a:extLst>
              <a:ext uri="{FF2B5EF4-FFF2-40B4-BE49-F238E27FC236}">
                <a16:creationId xmlns:a16="http://schemas.microsoft.com/office/drawing/2014/main" id="{E22E0572-BE1F-EA7D-D981-2EBE7CEC65E1}"/>
              </a:ext>
            </a:extLst>
          </p:cNvPr>
          <p:cNvSpPr txBox="1">
            <a:spLocks/>
          </p:cNvSpPr>
          <p:nvPr/>
        </p:nvSpPr>
        <p:spPr>
          <a:xfrm>
            <a:off x="2777532" y="5133147"/>
            <a:ext cx="1549915" cy="65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6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defTabSz="804672">
              <a:spcAft>
                <a:spcPts val="600"/>
              </a:spcAft>
            </a:pPr>
            <a:r>
              <a:rPr lang="en-IN" sz="3650" b="0" i="0" u="none" strike="noStrike" kern="1200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370 +</a:t>
            </a:r>
            <a:endParaRPr lang="en-IN" sz="4148"/>
          </a:p>
        </p:txBody>
      </p:sp>
      <p:sp>
        <p:nvSpPr>
          <p:cNvPr id="7" name="Google Shape;1415;p23">
            <a:extLst>
              <a:ext uri="{FF2B5EF4-FFF2-40B4-BE49-F238E27FC236}">
                <a16:creationId xmlns:a16="http://schemas.microsoft.com/office/drawing/2014/main" id="{7E455B70-49F9-D827-3D89-D239FC9A6E96}"/>
              </a:ext>
            </a:extLst>
          </p:cNvPr>
          <p:cNvSpPr txBox="1">
            <a:spLocks/>
          </p:cNvSpPr>
          <p:nvPr/>
        </p:nvSpPr>
        <p:spPr>
          <a:xfrm>
            <a:off x="2250831" y="5607989"/>
            <a:ext cx="2211677" cy="68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804672">
              <a:lnSpc>
                <a:spcPct val="90000"/>
              </a:lnSpc>
              <a:spcAft>
                <a:spcPts val="600"/>
              </a:spcAft>
            </a:pPr>
            <a:r>
              <a:rPr lang="en-US" sz="1400" b="0" i="0" u="none" strike="noStrike" kern="1200" cap="none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Platforms such as Excel, Power BI, Outlook, </a:t>
            </a:r>
            <a:r>
              <a:rPr lang="en-US" sz="1400" b="0" i="0" u="none" strike="noStrike" kern="1200" cap="none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etc</a:t>
            </a:r>
            <a:r>
              <a:rPr lang="en-US" sz="1400" b="0" i="0" u="none" strike="noStrike" kern="1200" cap="none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Google Shape;1414;p23">
            <a:extLst>
              <a:ext uri="{FF2B5EF4-FFF2-40B4-BE49-F238E27FC236}">
                <a16:creationId xmlns:a16="http://schemas.microsoft.com/office/drawing/2014/main" id="{ACFA6A4D-4DEA-A18F-1C0E-EA391EE031AD}"/>
              </a:ext>
            </a:extLst>
          </p:cNvPr>
          <p:cNvSpPr txBox="1">
            <a:spLocks/>
          </p:cNvSpPr>
          <p:nvPr/>
        </p:nvSpPr>
        <p:spPr>
          <a:xfrm>
            <a:off x="5056709" y="5133147"/>
            <a:ext cx="1549915" cy="65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6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defTabSz="804672">
              <a:spcAft>
                <a:spcPts val="600"/>
              </a:spcAft>
            </a:pPr>
            <a:r>
              <a:rPr lang="en-IN" sz="3650" b="0" i="0" u="none" strike="noStrike" kern="1200" cap="none" dirty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400 +</a:t>
            </a:r>
            <a:endParaRPr lang="en-IN" sz="4148" dirty="0"/>
          </a:p>
        </p:txBody>
      </p:sp>
      <p:sp>
        <p:nvSpPr>
          <p:cNvPr id="3" name="Google Shape;1415;p23">
            <a:extLst>
              <a:ext uri="{FF2B5EF4-FFF2-40B4-BE49-F238E27FC236}">
                <a16:creationId xmlns:a16="http://schemas.microsoft.com/office/drawing/2014/main" id="{0A9C9FF8-D017-2D34-77C6-A16BBB6BF532}"/>
              </a:ext>
            </a:extLst>
          </p:cNvPr>
          <p:cNvSpPr txBox="1">
            <a:spLocks/>
          </p:cNvSpPr>
          <p:nvPr/>
        </p:nvSpPr>
        <p:spPr>
          <a:xfrm>
            <a:off x="4921650" y="5607990"/>
            <a:ext cx="1820035" cy="45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804672">
              <a:spcAft>
                <a:spcPts val="600"/>
              </a:spcAft>
            </a:pPr>
            <a:r>
              <a:rPr lang="en-US" sz="1600" b="0" i="0" u="none" strike="noStrike" kern="1200" cap="none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Actions in Excel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B73AF-A3FF-7FDC-50A6-72F398B5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84" y="1607979"/>
            <a:ext cx="1036226" cy="8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24"/>
          <p:cNvSpPr txBox="1">
            <a:spLocks noGrp="1"/>
          </p:cNvSpPr>
          <p:nvPr>
            <p:ph type="body" idx="1"/>
          </p:nvPr>
        </p:nvSpPr>
        <p:spPr>
          <a:xfrm>
            <a:off x="2021716" y="1529725"/>
            <a:ext cx="8711563" cy="873122"/>
          </a:xfrm>
          <a:prstGeom prst="rect">
            <a:avLst/>
          </a:prstGeom>
        </p:spPr>
        <p:txBody>
          <a:bodyPr spcFirstLastPara="1" wrap="square" lIns="86185" tIns="86185" rIns="86185" bIns="8618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Automate helps increase efficiency, productivity, and accuracy in business processes. It eliminates manual tasks, reduces human errors, and enables seamless data integration between various systems.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2021715" y="680601"/>
            <a:ext cx="9417448" cy="559391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Use Cases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8DE84-8EB2-914D-D733-C6791B160634}"/>
              </a:ext>
            </a:extLst>
          </p:cNvPr>
          <p:cNvSpPr txBox="1"/>
          <p:nvPr/>
        </p:nvSpPr>
        <p:spPr>
          <a:xfrm>
            <a:off x="2021715" y="2692583"/>
            <a:ext cx="9615302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355" indent="-269355">
              <a:buFont typeface="Wingdings" panose="05000000000000000000" pitchFamily="2" charset="2"/>
              <a:buChar char="Ø"/>
            </a:pPr>
            <a:r>
              <a:rPr lang="en-US" sz="1697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Report generation in Excel                     ( Different data points having same format ) </a:t>
            </a:r>
            <a:endParaRPr lang="en-US" sz="1697" dirty="0">
              <a:solidFill>
                <a:schemeClr val="accent1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81ADA-FD83-D39A-3973-1817CD7AFCE3}"/>
              </a:ext>
            </a:extLst>
          </p:cNvPr>
          <p:cNvSpPr txBox="1"/>
          <p:nvPr/>
        </p:nvSpPr>
        <p:spPr>
          <a:xfrm>
            <a:off x="2021715" y="3156401"/>
            <a:ext cx="9615302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355" indent="-269355">
              <a:buFont typeface="Wingdings" panose="05000000000000000000" pitchFamily="2" charset="2"/>
              <a:buChar char="Ø"/>
            </a:pPr>
            <a:r>
              <a:rPr lang="en-US" sz="1697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Report distribution                                   ( Power BI, Excel, SharePoint, etc ) </a:t>
            </a:r>
            <a:endParaRPr lang="en-US" sz="1697" dirty="0">
              <a:solidFill>
                <a:schemeClr val="accent1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F9F30-F9A6-C727-3D10-21B51227B3F3}"/>
              </a:ext>
            </a:extLst>
          </p:cNvPr>
          <p:cNvSpPr txBox="1"/>
          <p:nvPr/>
        </p:nvSpPr>
        <p:spPr>
          <a:xfrm>
            <a:off x="2021715" y="3620218"/>
            <a:ext cx="9615302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355" indent="-269355">
              <a:buFont typeface="Wingdings" panose="05000000000000000000" pitchFamily="2" charset="2"/>
              <a:buChar char="Ø"/>
            </a:pPr>
            <a:r>
              <a:rPr lang="en-US" sz="1697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Data Refresh                                              ( All Dashboard or Dataset or Reports at once 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1204A-0665-30C2-E33B-5D21356D2435}"/>
              </a:ext>
            </a:extLst>
          </p:cNvPr>
          <p:cNvSpPr txBox="1"/>
          <p:nvPr/>
        </p:nvSpPr>
        <p:spPr>
          <a:xfrm>
            <a:off x="2021714" y="4086704"/>
            <a:ext cx="9615302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355" indent="-269355">
              <a:buFont typeface="Wingdings" panose="05000000000000000000" pitchFamily="2" charset="2"/>
              <a:buChar char="Ø"/>
            </a:pPr>
            <a:r>
              <a:rPr lang="en-US" sz="1697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Data flow between DB / Data Sync     ( Excel to SQL to SharePoint list 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BEB1E-F5D1-3DF7-F28E-36F841C2F1AB}"/>
              </a:ext>
            </a:extLst>
          </p:cNvPr>
          <p:cNvSpPr txBox="1"/>
          <p:nvPr/>
        </p:nvSpPr>
        <p:spPr>
          <a:xfrm>
            <a:off x="2021715" y="4493340"/>
            <a:ext cx="9615302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355" indent="-269355">
              <a:buFont typeface="Wingdings" panose="05000000000000000000" pitchFamily="2" charset="2"/>
              <a:buChar char="Ø"/>
            </a:pPr>
            <a:r>
              <a:rPr lang="en-US" sz="1697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Notification and alerts                             ( Critical data point triggered 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1A7BB-51B6-3488-A3CB-E68FA1F86694}"/>
              </a:ext>
            </a:extLst>
          </p:cNvPr>
          <p:cNvSpPr txBox="1"/>
          <p:nvPr/>
        </p:nvSpPr>
        <p:spPr>
          <a:xfrm>
            <a:off x="2021715" y="4957157"/>
            <a:ext cx="9615302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355" indent="-269355">
              <a:buFont typeface="Wingdings" panose="05000000000000000000" pitchFamily="2" charset="2"/>
              <a:buChar char="Ø"/>
            </a:pPr>
            <a:r>
              <a:rPr lang="en-US" sz="1697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Form Approval                                          ( Power App – Approval - DB ) </a:t>
            </a:r>
          </a:p>
        </p:txBody>
      </p:sp>
      <p:sp>
        <p:nvSpPr>
          <p:cNvPr id="10" name="Google Shape;1414;p23">
            <a:extLst>
              <a:ext uri="{FF2B5EF4-FFF2-40B4-BE49-F238E27FC236}">
                <a16:creationId xmlns:a16="http://schemas.microsoft.com/office/drawing/2014/main" id="{C85A5D12-4600-1480-D950-CA6B41FE807A}"/>
              </a:ext>
            </a:extLst>
          </p:cNvPr>
          <p:cNvSpPr txBox="1">
            <a:spLocks/>
          </p:cNvSpPr>
          <p:nvPr/>
        </p:nvSpPr>
        <p:spPr>
          <a:xfrm>
            <a:off x="2276529" y="5855539"/>
            <a:ext cx="2801843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1885"/>
              <a:t>Business Users </a:t>
            </a:r>
            <a:endParaRPr lang="en-IN" sz="1885" dirty="0"/>
          </a:p>
        </p:txBody>
      </p:sp>
      <p:sp>
        <p:nvSpPr>
          <p:cNvPr id="11" name="Google Shape;1414;p23">
            <a:extLst>
              <a:ext uri="{FF2B5EF4-FFF2-40B4-BE49-F238E27FC236}">
                <a16:creationId xmlns:a16="http://schemas.microsoft.com/office/drawing/2014/main" id="{D9971655-830F-1DA1-126C-CEA9BF8C1B33}"/>
              </a:ext>
            </a:extLst>
          </p:cNvPr>
          <p:cNvSpPr txBox="1">
            <a:spLocks/>
          </p:cNvSpPr>
          <p:nvPr/>
        </p:nvSpPr>
        <p:spPr>
          <a:xfrm>
            <a:off x="2276530" y="6421818"/>
            <a:ext cx="2801843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1885"/>
              <a:t>IT Professionals  </a:t>
            </a:r>
            <a:endParaRPr lang="en-IN" sz="188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830DCB-E011-7B99-47A6-C7F387B0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649" y="5344898"/>
            <a:ext cx="1181508" cy="21185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E78431-3CA9-2748-EBBC-57DCA1A6C574}"/>
              </a:ext>
            </a:extLst>
          </p:cNvPr>
          <p:cNvSpPr txBox="1"/>
          <p:nvPr/>
        </p:nvSpPr>
        <p:spPr>
          <a:xfrm>
            <a:off x="2021715" y="5382347"/>
            <a:ext cx="7491552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Etc</a:t>
            </a:r>
            <a:endParaRPr lang="en-US" sz="1697" dirty="0">
              <a:solidFill>
                <a:schemeClr val="accent1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3DAB85-AE26-0B05-1C02-7A6561089E6D}"/>
              </a:ext>
            </a:extLst>
          </p:cNvPr>
          <p:cNvSpPr/>
          <p:nvPr/>
        </p:nvSpPr>
        <p:spPr>
          <a:xfrm>
            <a:off x="1153271" y="565336"/>
            <a:ext cx="3914841" cy="554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Google Shape;5805;p92">
            <a:extLst>
              <a:ext uri="{FF2B5EF4-FFF2-40B4-BE49-F238E27FC236}">
                <a16:creationId xmlns:a16="http://schemas.microsoft.com/office/drawing/2014/main" id="{249998FD-8F9B-6E39-42A6-02EA9FE64332}"/>
              </a:ext>
            </a:extLst>
          </p:cNvPr>
          <p:cNvSpPr/>
          <p:nvPr/>
        </p:nvSpPr>
        <p:spPr>
          <a:xfrm>
            <a:off x="6196527" y="4025356"/>
            <a:ext cx="1379402" cy="624033"/>
          </a:xfrm>
          <a:prstGeom prst="stripedRightArrow">
            <a:avLst>
              <a:gd name="adj1" fmla="val 50000"/>
              <a:gd name="adj2" fmla="val 56908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 dirty="0"/>
          </a:p>
        </p:txBody>
      </p:sp>
      <p:sp>
        <p:nvSpPr>
          <p:cNvPr id="12" name="CuadroTexto 395">
            <a:extLst>
              <a:ext uri="{FF2B5EF4-FFF2-40B4-BE49-F238E27FC236}">
                <a16:creationId xmlns:a16="http://schemas.microsoft.com/office/drawing/2014/main" id="{7B925BEB-76C2-F087-F40D-79103F686473}"/>
              </a:ext>
            </a:extLst>
          </p:cNvPr>
          <p:cNvSpPr txBox="1"/>
          <p:nvPr/>
        </p:nvSpPr>
        <p:spPr>
          <a:xfrm>
            <a:off x="1313465" y="642519"/>
            <a:ext cx="341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Manual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1E6BCA-6140-F6F6-A35D-EB8633AD5C1A}"/>
              </a:ext>
            </a:extLst>
          </p:cNvPr>
          <p:cNvSpPr/>
          <p:nvPr/>
        </p:nvSpPr>
        <p:spPr>
          <a:xfrm>
            <a:off x="7716200" y="565336"/>
            <a:ext cx="3532826" cy="5544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CuadroTexto 395">
            <a:extLst>
              <a:ext uri="{FF2B5EF4-FFF2-40B4-BE49-F238E27FC236}">
                <a16:creationId xmlns:a16="http://schemas.microsoft.com/office/drawing/2014/main" id="{4BCEAE37-8591-C11C-1EF7-E1438690DDBF}"/>
              </a:ext>
            </a:extLst>
          </p:cNvPr>
          <p:cNvSpPr txBox="1"/>
          <p:nvPr/>
        </p:nvSpPr>
        <p:spPr>
          <a:xfrm>
            <a:off x="7697150" y="642519"/>
            <a:ext cx="353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Power Automate Method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42662C-1C02-32A3-9EAC-222AD428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27" y="4534567"/>
            <a:ext cx="294403" cy="207614"/>
          </a:xfrm>
          <a:prstGeom prst="rect">
            <a:avLst/>
          </a:prstGeom>
        </p:spPr>
      </p:pic>
      <p:grpSp>
        <p:nvGrpSpPr>
          <p:cNvPr id="18" name="Google Shape;10063;p98">
            <a:extLst>
              <a:ext uri="{FF2B5EF4-FFF2-40B4-BE49-F238E27FC236}">
                <a16:creationId xmlns:a16="http://schemas.microsoft.com/office/drawing/2014/main" id="{B1BBEBD8-AFB7-2034-1F16-18B0A9D79399}"/>
              </a:ext>
            </a:extLst>
          </p:cNvPr>
          <p:cNvGrpSpPr/>
          <p:nvPr/>
        </p:nvGrpSpPr>
        <p:grpSpPr>
          <a:xfrm>
            <a:off x="8986393" y="2383937"/>
            <a:ext cx="600391" cy="464753"/>
            <a:chOff x="900750" y="1436550"/>
            <a:chExt cx="481825" cy="481350"/>
          </a:xfrm>
          <a:solidFill>
            <a:schemeClr val="accent1">
              <a:lumMod val="50000"/>
            </a:schemeClr>
          </a:solidFill>
        </p:grpSpPr>
        <p:sp>
          <p:nvSpPr>
            <p:cNvPr id="19" name="Google Shape;10064;p98">
              <a:extLst>
                <a:ext uri="{FF2B5EF4-FFF2-40B4-BE49-F238E27FC236}">
                  <a16:creationId xmlns:a16="http://schemas.microsoft.com/office/drawing/2014/main" id="{BA6BC710-5E60-559A-43A2-D7FBE0D9409F}"/>
                </a:ext>
              </a:extLst>
            </p:cNvPr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10065;p98">
              <a:extLst>
                <a:ext uri="{FF2B5EF4-FFF2-40B4-BE49-F238E27FC236}">
                  <a16:creationId xmlns:a16="http://schemas.microsoft.com/office/drawing/2014/main" id="{644CC51A-08A8-A0BB-5177-748F14878CB2}"/>
                </a:ext>
              </a:extLst>
            </p:cNvPr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10066;p98">
              <a:extLst>
                <a:ext uri="{FF2B5EF4-FFF2-40B4-BE49-F238E27FC236}">
                  <a16:creationId xmlns:a16="http://schemas.microsoft.com/office/drawing/2014/main" id="{A53FD08F-311B-BB88-EDD2-43A6DBE034D1}"/>
                </a:ext>
              </a:extLst>
            </p:cNvPr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0067;p98">
              <a:extLst>
                <a:ext uri="{FF2B5EF4-FFF2-40B4-BE49-F238E27FC236}">
                  <a16:creationId xmlns:a16="http://schemas.microsoft.com/office/drawing/2014/main" id="{26837271-FD77-B78D-9835-2431E12DB391}"/>
                </a:ext>
              </a:extLst>
            </p:cNvPr>
            <p:cNvSpPr/>
            <p:nvPr/>
          </p:nvSpPr>
          <p:spPr>
            <a:xfrm>
              <a:off x="1008463" y="1436550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23" name="Google Shape;10141;p98">
            <a:extLst>
              <a:ext uri="{FF2B5EF4-FFF2-40B4-BE49-F238E27FC236}">
                <a16:creationId xmlns:a16="http://schemas.microsoft.com/office/drawing/2014/main" id="{6955C318-9626-95F9-CF8C-2893FE90BA6E}"/>
              </a:ext>
            </a:extLst>
          </p:cNvPr>
          <p:cNvSpPr/>
          <p:nvPr/>
        </p:nvSpPr>
        <p:spPr>
          <a:xfrm>
            <a:off x="8947742" y="5016106"/>
            <a:ext cx="747948" cy="68093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24" name="Google Shape;8895;p94">
            <a:extLst>
              <a:ext uri="{FF2B5EF4-FFF2-40B4-BE49-F238E27FC236}">
                <a16:creationId xmlns:a16="http://schemas.microsoft.com/office/drawing/2014/main" id="{CEFE2030-A9E3-F34D-B77E-CDFB8B7F9058}"/>
              </a:ext>
            </a:extLst>
          </p:cNvPr>
          <p:cNvGrpSpPr/>
          <p:nvPr/>
        </p:nvGrpSpPr>
        <p:grpSpPr>
          <a:xfrm>
            <a:off x="7768425" y="3711798"/>
            <a:ext cx="3383142" cy="943746"/>
            <a:chOff x="724986" y="3605478"/>
            <a:chExt cx="1302408" cy="497206"/>
          </a:xfrm>
          <a:solidFill>
            <a:schemeClr val="accent1">
              <a:lumMod val="50000"/>
            </a:schemeClr>
          </a:solidFill>
        </p:grpSpPr>
        <p:grpSp>
          <p:nvGrpSpPr>
            <p:cNvPr id="25" name="Google Shape;8896;p94">
              <a:extLst>
                <a:ext uri="{FF2B5EF4-FFF2-40B4-BE49-F238E27FC236}">
                  <a16:creationId xmlns:a16="http://schemas.microsoft.com/office/drawing/2014/main" id="{676DF7FD-337E-D8D7-389E-90E726467BD8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  <a:grpFill/>
          </p:grpSpPr>
          <p:sp>
            <p:nvSpPr>
              <p:cNvPr id="91" name="Google Shape;8897;p94">
                <a:extLst>
                  <a:ext uri="{FF2B5EF4-FFF2-40B4-BE49-F238E27FC236}">
                    <a16:creationId xmlns:a16="http://schemas.microsoft.com/office/drawing/2014/main" id="{7063021A-AF50-3E0B-2EC3-CCF548DCE4BF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898;p94">
                <a:extLst>
                  <a:ext uri="{FF2B5EF4-FFF2-40B4-BE49-F238E27FC236}">
                    <a16:creationId xmlns:a16="http://schemas.microsoft.com/office/drawing/2014/main" id="{9EACA162-EAD3-6F04-977A-E6BB06149CF4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899;p94">
                <a:extLst>
                  <a:ext uri="{FF2B5EF4-FFF2-40B4-BE49-F238E27FC236}">
                    <a16:creationId xmlns:a16="http://schemas.microsoft.com/office/drawing/2014/main" id="{77B6C5B7-FDEB-DC56-AEDC-8E7CBE6CB5F5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900;p94">
                <a:extLst>
                  <a:ext uri="{FF2B5EF4-FFF2-40B4-BE49-F238E27FC236}">
                    <a16:creationId xmlns:a16="http://schemas.microsoft.com/office/drawing/2014/main" id="{01C790FC-09F1-939D-9CDC-FA7D6DE503F1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901;p94">
                <a:extLst>
                  <a:ext uri="{FF2B5EF4-FFF2-40B4-BE49-F238E27FC236}">
                    <a16:creationId xmlns:a16="http://schemas.microsoft.com/office/drawing/2014/main" id="{15CEC756-8CC2-50E5-010F-F584665708DD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902;p94">
                <a:extLst>
                  <a:ext uri="{FF2B5EF4-FFF2-40B4-BE49-F238E27FC236}">
                    <a16:creationId xmlns:a16="http://schemas.microsoft.com/office/drawing/2014/main" id="{EC6C9AC2-DD93-6983-B661-6F10B1CEBBBD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8903;p94">
                <a:extLst>
                  <a:ext uri="{FF2B5EF4-FFF2-40B4-BE49-F238E27FC236}">
                    <a16:creationId xmlns:a16="http://schemas.microsoft.com/office/drawing/2014/main" id="{64D67A7E-9CBF-724C-E301-DBD47DED93DD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8904;p94">
                <a:extLst>
                  <a:ext uri="{FF2B5EF4-FFF2-40B4-BE49-F238E27FC236}">
                    <a16:creationId xmlns:a16="http://schemas.microsoft.com/office/drawing/2014/main" id="{64D8946E-9CFA-9A5A-19A0-61CD450E2463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905;p94">
                <a:extLst>
                  <a:ext uri="{FF2B5EF4-FFF2-40B4-BE49-F238E27FC236}">
                    <a16:creationId xmlns:a16="http://schemas.microsoft.com/office/drawing/2014/main" id="{8CBF7377-6A9D-7F91-9C53-BD0E25EAD8E2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906;p94">
                <a:extLst>
                  <a:ext uri="{FF2B5EF4-FFF2-40B4-BE49-F238E27FC236}">
                    <a16:creationId xmlns:a16="http://schemas.microsoft.com/office/drawing/2014/main" id="{2EC5F84C-44FD-B7E8-C4F4-CF7D65770587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907;p94">
                <a:extLst>
                  <a:ext uri="{FF2B5EF4-FFF2-40B4-BE49-F238E27FC236}">
                    <a16:creationId xmlns:a16="http://schemas.microsoft.com/office/drawing/2014/main" id="{BA775D11-1D9C-BDD4-B61E-BD25939C8B5B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8908;p94">
                <a:extLst>
                  <a:ext uri="{FF2B5EF4-FFF2-40B4-BE49-F238E27FC236}">
                    <a16:creationId xmlns:a16="http://schemas.microsoft.com/office/drawing/2014/main" id="{C830257B-AFD3-4C77-F4B8-F4405D202DEC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8909;p94">
                <a:extLst>
                  <a:ext uri="{FF2B5EF4-FFF2-40B4-BE49-F238E27FC236}">
                    <a16:creationId xmlns:a16="http://schemas.microsoft.com/office/drawing/2014/main" id="{DB64468B-A93F-E039-F2A0-2B4379C719F2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8910;p94">
                <a:extLst>
                  <a:ext uri="{FF2B5EF4-FFF2-40B4-BE49-F238E27FC236}">
                    <a16:creationId xmlns:a16="http://schemas.microsoft.com/office/drawing/2014/main" id="{70ED4B83-F737-2277-D6E9-350F2E5D6807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8911;p94">
                <a:extLst>
                  <a:ext uri="{FF2B5EF4-FFF2-40B4-BE49-F238E27FC236}">
                    <a16:creationId xmlns:a16="http://schemas.microsoft.com/office/drawing/2014/main" id="{63FEB5C1-9005-B51B-9629-BA06886307F6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8912;p94">
                <a:extLst>
                  <a:ext uri="{FF2B5EF4-FFF2-40B4-BE49-F238E27FC236}">
                    <a16:creationId xmlns:a16="http://schemas.microsoft.com/office/drawing/2014/main" id="{3C3D4F80-8794-D36B-01C1-4C4C5F992466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913;p94">
                <a:extLst>
                  <a:ext uri="{FF2B5EF4-FFF2-40B4-BE49-F238E27FC236}">
                    <a16:creationId xmlns:a16="http://schemas.microsoft.com/office/drawing/2014/main" id="{907922A3-FA43-F69C-853F-A3D58E134FCC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8914;p94">
                <a:extLst>
                  <a:ext uri="{FF2B5EF4-FFF2-40B4-BE49-F238E27FC236}">
                    <a16:creationId xmlns:a16="http://schemas.microsoft.com/office/drawing/2014/main" id="{EA72B943-320A-C3C5-7B21-23AFD1341595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915;p94">
                <a:extLst>
                  <a:ext uri="{FF2B5EF4-FFF2-40B4-BE49-F238E27FC236}">
                    <a16:creationId xmlns:a16="http://schemas.microsoft.com/office/drawing/2014/main" id="{20680F4F-9B4D-0E30-3FA9-33F9D55E2788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916;p94">
                <a:extLst>
                  <a:ext uri="{FF2B5EF4-FFF2-40B4-BE49-F238E27FC236}">
                    <a16:creationId xmlns:a16="http://schemas.microsoft.com/office/drawing/2014/main" id="{BA5FA7B6-C493-2BAC-722C-7CD7AC5F288E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8917;p94">
              <a:extLst>
                <a:ext uri="{FF2B5EF4-FFF2-40B4-BE49-F238E27FC236}">
                  <a16:creationId xmlns:a16="http://schemas.microsoft.com/office/drawing/2014/main" id="{6AAE7A6A-9C46-028E-FA3A-8C1C2D1E3E94}"/>
                </a:ext>
              </a:extLst>
            </p:cNvPr>
            <p:cNvGrpSpPr/>
            <p:nvPr/>
          </p:nvGrpSpPr>
          <p:grpSpPr>
            <a:xfrm>
              <a:off x="724986" y="3605478"/>
              <a:ext cx="1302408" cy="497206"/>
              <a:chOff x="724986" y="3605478"/>
              <a:chExt cx="1302408" cy="497206"/>
            </a:xfrm>
            <a:grpFill/>
          </p:grpSpPr>
          <p:sp>
            <p:nvSpPr>
              <p:cNvPr id="88" name="Google Shape;8926;p94">
                <a:extLst>
                  <a:ext uri="{FF2B5EF4-FFF2-40B4-BE49-F238E27FC236}">
                    <a16:creationId xmlns:a16="http://schemas.microsoft.com/office/drawing/2014/main" id="{8219D788-10A2-AB54-C965-4C116AAC9DBD}"/>
                  </a:ext>
                </a:extLst>
              </p:cNvPr>
              <p:cNvSpPr/>
              <p:nvPr/>
            </p:nvSpPr>
            <p:spPr>
              <a:xfrm>
                <a:off x="1498221" y="4047614"/>
                <a:ext cx="26646" cy="25622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6" y="1"/>
                    </a:moveTo>
                    <a:cubicBezTo>
                      <a:pt x="1806" y="1"/>
                      <a:pt x="828" y="654"/>
                      <a:pt x="416" y="1653"/>
                    </a:cubicBezTo>
                    <a:cubicBezTo>
                      <a:pt x="0" y="2649"/>
                      <a:pt x="230" y="3802"/>
                      <a:pt x="996" y="4564"/>
                    </a:cubicBezTo>
                    <a:cubicBezTo>
                      <a:pt x="1506" y="5077"/>
                      <a:pt x="2190" y="5349"/>
                      <a:pt x="2886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0" y="4732"/>
                      <a:pt x="5560" y="3758"/>
                      <a:pt x="5560" y="2675"/>
                    </a:cubicBezTo>
                    <a:cubicBezTo>
                      <a:pt x="5560" y="1197"/>
                      <a:pt x="4363" y="1"/>
                      <a:pt x="28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41;p94">
                <a:extLst>
                  <a:ext uri="{FF2B5EF4-FFF2-40B4-BE49-F238E27FC236}">
                    <a16:creationId xmlns:a16="http://schemas.microsoft.com/office/drawing/2014/main" id="{0E75140E-D375-9B5E-BFBB-506315C393DE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949;p94">
                <a:extLst>
                  <a:ext uri="{FF2B5EF4-FFF2-40B4-BE49-F238E27FC236}">
                    <a16:creationId xmlns:a16="http://schemas.microsoft.com/office/drawing/2014/main" id="{A4B3A0C4-18AF-C532-1B99-9BA81552BA90}"/>
                  </a:ext>
                </a:extLst>
              </p:cNvPr>
              <p:cNvSpPr/>
              <p:nvPr/>
            </p:nvSpPr>
            <p:spPr>
              <a:xfrm>
                <a:off x="1293991" y="3829092"/>
                <a:ext cx="26670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0"/>
                    </a:moveTo>
                    <a:cubicBezTo>
                      <a:pt x="1807" y="0"/>
                      <a:pt x="833" y="653"/>
                      <a:pt x="417" y="1653"/>
                    </a:cubicBezTo>
                    <a:cubicBezTo>
                      <a:pt x="1" y="2652"/>
                      <a:pt x="231" y="3801"/>
                      <a:pt x="997" y="4567"/>
                    </a:cubicBezTo>
                    <a:cubicBezTo>
                      <a:pt x="1509" y="5080"/>
                      <a:pt x="2193" y="5350"/>
                      <a:pt x="2888" y="5350"/>
                    </a:cubicBezTo>
                    <a:cubicBezTo>
                      <a:pt x="3233" y="5350"/>
                      <a:pt x="3580" y="5284"/>
                      <a:pt x="3912" y="5147"/>
                    </a:cubicBezTo>
                    <a:cubicBezTo>
                      <a:pt x="4911" y="4731"/>
                      <a:pt x="5564" y="3757"/>
                      <a:pt x="5564" y="2678"/>
                    </a:cubicBezTo>
                    <a:cubicBezTo>
                      <a:pt x="5564" y="1200"/>
                      <a:pt x="4364" y="0"/>
                      <a:pt x="28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952;p94">
                <a:extLst>
                  <a:ext uri="{FF2B5EF4-FFF2-40B4-BE49-F238E27FC236}">
                    <a16:creationId xmlns:a16="http://schemas.microsoft.com/office/drawing/2014/main" id="{FAA0F386-6434-B96B-B906-CC1D6ADEE17E}"/>
                  </a:ext>
                </a:extLst>
              </p:cNvPr>
              <p:cNvSpPr/>
              <p:nvPr/>
            </p:nvSpPr>
            <p:spPr>
              <a:xfrm>
                <a:off x="1293991" y="4047614"/>
                <a:ext cx="26670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1"/>
                    </a:moveTo>
                    <a:cubicBezTo>
                      <a:pt x="1807" y="1"/>
                      <a:pt x="833" y="654"/>
                      <a:pt x="417" y="1653"/>
                    </a:cubicBezTo>
                    <a:cubicBezTo>
                      <a:pt x="1" y="2653"/>
                      <a:pt x="231" y="3802"/>
                      <a:pt x="997" y="4568"/>
                    </a:cubicBezTo>
                    <a:cubicBezTo>
                      <a:pt x="1510" y="5078"/>
                      <a:pt x="2195" y="5350"/>
                      <a:pt x="2891" y="5350"/>
                    </a:cubicBezTo>
                    <a:cubicBezTo>
                      <a:pt x="3235" y="5350"/>
                      <a:pt x="3581" y="5284"/>
                      <a:pt x="3912" y="5148"/>
                    </a:cubicBezTo>
                    <a:cubicBezTo>
                      <a:pt x="4911" y="4732"/>
                      <a:pt x="5564" y="3758"/>
                      <a:pt x="5564" y="2675"/>
                    </a:cubicBezTo>
                    <a:cubicBezTo>
                      <a:pt x="5564" y="1197"/>
                      <a:pt x="4364" y="1"/>
                      <a:pt x="28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" name="Google Shape;8958;p94">
                <a:extLst>
                  <a:ext uri="{FF2B5EF4-FFF2-40B4-BE49-F238E27FC236}">
                    <a16:creationId xmlns:a16="http://schemas.microsoft.com/office/drawing/2014/main" id="{4FB3D10E-E855-7C1C-B4C4-23C81547B92A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  <a:grpFill/>
            </p:grpSpPr>
            <p:grpSp>
              <p:nvGrpSpPr>
                <p:cNvPr id="48" name="Google Shape;8959;p94">
                  <a:extLst>
                    <a:ext uri="{FF2B5EF4-FFF2-40B4-BE49-F238E27FC236}">
                      <a16:creationId xmlns:a16="http://schemas.microsoft.com/office/drawing/2014/main" id="{664E915C-CFAA-3AF1-B5E8-DB9BA6223F47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  <a:grpFill/>
              </p:grpSpPr>
              <p:sp>
                <p:nvSpPr>
                  <p:cNvPr id="54" name="Google Shape;8960;p94">
                    <a:extLst>
                      <a:ext uri="{FF2B5EF4-FFF2-40B4-BE49-F238E27FC236}">
                        <a16:creationId xmlns:a16="http://schemas.microsoft.com/office/drawing/2014/main" id="{AF14AE5B-A1D1-F03F-4657-35F7818D0057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8961;p94">
                    <a:extLst>
                      <a:ext uri="{FF2B5EF4-FFF2-40B4-BE49-F238E27FC236}">
                        <a16:creationId xmlns:a16="http://schemas.microsoft.com/office/drawing/2014/main" id="{191E9BC1-A3E8-B08E-C691-9AE2A74A4887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" name="Google Shape;8962;p94">
                  <a:extLst>
                    <a:ext uri="{FF2B5EF4-FFF2-40B4-BE49-F238E27FC236}">
                      <a16:creationId xmlns:a16="http://schemas.microsoft.com/office/drawing/2014/main" id="{99E50408-69F6-4BBB-22E2-4FC5DBC54DF3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  <a:grpFill/>
              </p:grpSpPr>
              <p:sp>
                <p:nvSpPr>
                  <p:cNvPr id="50" name="Google Shape;8963;p94">
                    <a:extLst>
                      <a:ext uri="{FF2B5EF4-FFF2-40B4-BE49-F238E27FC236}">
                        <a16:creationId xmlns:a16="http://schemas.microsoft.com/office/drawing/2014/main" id="{FCA2D62A-6293-B0E7-F377-172668A8B738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1" name="Google Shape;8964;p94">
                    <a:extLst>
                      <a:ext uri="{FF2B5EF4-FFF2-40B4-BE49-F238E27FC236}">
                        <a16:creationId xmlns:a16="http://schemas.microsoft.com/office/drawing/2014/main" id="{7F2D630D-7935-28FC-78C7-80FC6FC8F227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  <a:grpFill/>
                </p:grpSpPr>
                <p:sp>
                  <p:nvSpPr>
                    <p:cNvPr id="52" name="Google Shape;8965;p94">
                      <a:extLst>
                        <a:ext uri="{FF2B5EF4-FFF2-40B4-BE49-F238E27FC236}">
                          <a16:creationId xmlns:a16="http://schemas.microsoft.com/office/drawing/2014/main" id="{F8F4F23F-22AC-92E0-CA2E-1A3D9E7E0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8966;p94">
                      <a:extLst>
                        <a:ext uri="{FF2B5EF4-FFF2-40B4-BE49-F238E27FC236}">
                          <a16:creationId xmlns:a16="http://schemas.microsoft.com/office/drawing/2014/main" id="{9B43E14B-6DDA-EA4F-2FFC-2686CD2A6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3" name="Google Shape;8967;p94">
                <a:extLst>
                  <a:ext uri="{FF2B5EF4-FFF2-40B4-BE49-F238E27FC236}">
                    <a16:creationId xmlns:a16="http://schemas.microsoft.com/office/drawing/2014/main" id="{3022B71D-3CC1-CE63-5AE3-337DFFB60111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  <a:grpFill/>
            </p:grpSpPr>
            <p:grpSp>
              <p:nvGrpSpPr>
                <p:cNvPr id="34" name="Google Shape;8968;p94">
                  <a:extLst>
                    <a:ext uri="{FF2B5EF4-FFF2-40B4-BE49-F238E27FC236}">
                      <a16:creationId xmlns:a16="http://schemas.microsoft.com/office/drawing/2014/main" id="{599F9D6D-2481-69E3-10D5-6C3F2F708F29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  <a:grpFill/>
              </p:grpSpPr>
              <p:sp>
                <p:nvSpPr>
                  <p:cNvPr id="46" name="Google Shape;8969;p94">
                    <a:extLst>
                      <a:ext uri="{FF2B5EF4-FFF2-40B4-BE49-F238E27FC236}">
                        <a16:creationId xmlns:a16="http://schemas.microsoft.com/office/drawing/2014/main" id="{16E62809-35B2-E556-DB63-144012A41080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8970;p94">
                    <a:extLst>
                      <a:ext uri="{FF2B5EF4-FFF2-40B4-BE49-F238E27FC236}">
                        <a16:creationId xmlns:a16="http://schemas.microsoft.com/office/drawing/2014/main" id="{A4604ECC-4433-08E2-2527-A3A80742D65F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" name="Google Shape;8971;p94">
                  <a:extLst>
                    <a:ext uri="{FF2B5EF4-FFF2-40B4-BE49-F238E27FC236}">
                      <a16:creationId xmlns:a16="http://schemas.microsoft.com/office/drawing/2014/main" id="{BF5685AA-48F0-C3BD-E83D-670CBD571010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  <a:grpFill/>
              </p:grpSpPr>
              <p:grpSp>
                <p:nvGrpSpPr>
                  <p:cNvPr id="39" name="Google Shape;8972;p94">
                    <a:extLst>
                      <a:ext uri="{FF2B5EF4-FFF2-40B4-BE49-F238E27FC236}">
                        <a16:creationId xmlns:a16="http://schemas.microsoft.com/office/drawing/2014/main" id="{D2AF4B48-6353-71A9-7BE0-9F9BD44F8CEC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  <a:grpFill/>
                </p:grpSpPr>
                <p:grpSp>
                  <p:nvGrpSpPr>
                    <p:cNvPr id="42" name="Google Shape;8973;p94">
                      <a:extLst>
                        <a:ext uri="{FF2B5EF4-FFF2-40B4-BE49-F238E27FC236}">
                          <a16:creationId xmlns:a16="http://schemas.microsoft.com/office/drawing/2014/main" id="{3123B1A6-59C1-75AD-1BEF-14F1541F6C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  <a:grpFill/>
                  </p:grpSpPr>
                  <p:sp>
                    <p:nvSpPr>
                      <p:cNvPr id="44" name="Google Shape;8974;p94">
                        <a:extLst>
                          <a:ext uri="{FF2B5EF4-FFF2-40B4-BE49-F238E27FC236}">
                            <a16:creationId xmlns:a16="http://schemas.microsoft.com/office/drawing/2014/main" id="{718C6F53-7632-D8F5-92AB-0ACEACCC7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5" name="Google Shape;8975;p94">
                        <a:extLst>
                          <a:ext uri="{FF2B5EF4-FFF2-40B4-BE49-F238E27FC236}">
                            <a16:creationId xmlns:a16="http://schemas.microsoft.com/office/drawing/2014/main" id="{08E592AF-4C28-3AAE-9546-F202F9A85D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3" name="Google Shape;8976;p94">
                      <a:extLst>
                        <a:ext uri="{FF2B5EF4-FFF2-40B4-BE49-F238E27FC236}">
                          <a16:creationId xmlns:a16="http://schemas.microsoft.com/office/drawing/2014/main" id="{14B7F537-52D7-7A84-74DC-0A43F5B6E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0" name="Google Shape;8977;p94">
                    <a:extLst>
                      <a:ext uri="{FF2B5EF4-FFF2-40B4-BE49-F238E27FC236}">
                        <a16:creationId xmlns:a16="http://schemas.microsoft.com/office/drawing/2014/main" id="{111BFEA4-C4DC-6826-0433-6A24FACBE359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8978;p94">
                    <a:extLst>
                      <a:ext uri="{FF2B5EF4-FFF2-40B4-BE49-F238E27FC236}">
                        <a16:creationId xmlns:a16="http://schemas.microsoft.com/office/drawing/2014/main" id="{67D5212F-B7DD-5B3A-4079-403ACA504B4A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" name="Google Shape;8979;p94">
                  <a:extLst>
                    <a:ext uri="{FF2B5EF4-FFF2-40B4-BE49-F238E27FC236}">
                      <a16:creationId xmlns:a16="http://schemas.microsoft.com/office/drawing/2014/main" id="{9FFB3AD1-47A4-878F-CC1D-F9429DD57C07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  <a:grpFill/>
              </p:grpSpPr>
              <p:sp>
                <p:nvSpPr>
                  <p:cNvPr id="37" name="Google Shape;8980;p94">
                    <a:extLst>
                      <a:ext uri="{FF2B5EF4-FFF2-40B4-BE49-F238E27FC236}">
                        <a16:creationId xmlns:a16="http://schemas.microsoft.com/office/drawing/2014/main" id="{606795EF-3839-7045-8D59-6A29AC9D9E13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8981;p94">
                    <a:extLst>
                      <a:ext uri="{FF2B5EF4-FFF2-40B4-BE49-F238E27FC236}">
                        <a16:creationId xmlns:a16="http://schemas.microsoft.com/office/drawing/2014/main" id="{FAA97130-5406-D23F-8CA6-513D079A9D17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2FF70A80-F1CF-439E-218A-1091BB0B5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970253" y="642519"/>
            <a:ext cx="537261" cy="403865"/>
          </a:xfrm>
          <a:prstGeom prst="rect">
            <a:avLst/>
          </a:prstGeom>
        </p:spPr>
      </p:pic>
      <p:sp>
        <p:nvSpPr>
          <p:cNvPr id="113" name="Google Shape;1414;p23">
            <a:extLst>
              <a:ext uri="{FF2B5EF4-FFF2-40B4-BE49-F238E27FC236}">
                <a16:creationId xmlns:a16="http://schemas.microsoft.com/office/drawing/2014/main" id="{3080C238-CEDD-0FD2-7283-45C63148CCA8}"/>
              </a:ext>
            </a:extLst>
          </p:cNvPr>
          <p:cNvSpPr txBox="1">
            <a:spLocks/>
          </p:cNvSpPr>
          <p:nvPr/>
        </p:nvSpPr>
        <p:spPr>
          <a:xfrm>
            <a:off x="7692810" y="1198814"/>
            <a:ext cx="4615997" cy="69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 algn="ctr"/>
            <a:r>
              <a:rPr lang="en-IN" dirty="0"/>
              <a:t>Raw Data to Mailbox or Feed Directly to Power Automate </a:t>
            </a:r>
          </a:p>
        </p:txBody>
      </p:sp>
      <p:sp>
        <p:nvSpPr>
          <p:cNvPr id="115" name="Google Shape;5533;p92">
            <a:extLst>
              <a:ext uri="{FF2B5EF4-FFF2-40B4-BE49-F238E27FC236}">
                <a16:creationId xmlns:a16="http://schemas.microsoft.com/office/drawing/2014/main" id="{FAB067E3-4ECD-57EC-8183-BC6E0769BF73}"/>
              </a:ext>
            </a:extLst>
          </p:cNvPr>
          <p:cNvSpPr/>
          <p:nvPr/>
        </p:nvSpPr>
        <p:spPr>
          <a:xfrm rot="5400000">
            <a:off x="9087670" y="3018941"/>
            <a:ext cx="392864" cy="27764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414;p23">
            <a:extLst>
              <a:ext uri="{FF2B5EF4-FFF2-40B4-BE49-F238E27FC236}">
                <a16:creationId xmlns:a16="http://schemas.microsoft.com/office/drawing/2014/main" id="{B331B378-6391-7416-274E-84E24CAE85F2}"/>
              </a:ext>
            </a:extLst>
          </p:cNvPr>
          <p:cNvSpPr txBox="1">
            <a:spLocks/>
          </p:cNvSpPr>
          <p:nvPr/>
        </p:nvSpPr>
        <p:spPr>
          <a:xfrm>
            <a:off x="8549247" y="5784260"/>
            <a:ext cx="1840371" cy="23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r>
              <a:rPr lang="en-IN" dirty="0"/>
              <a:t>Instant Report  </a:t>
            </a:r>
          </a:p>
        </p:txBody>
      </p:sp>
      <p:sp>
        <p:nvSpPr>
          <p:cNvPr id="123" name="Google Shape;5533;p92">
            <a:extLst>
              <a:ext uri="{FF2B5EF4-FFF2-40B4-BE49-F238E27FC236}">
                <a16:creationId xmlns:a16="http://schemas.microsoft.com/office/drawing/2014/main" id="{EC6B2E23-D15F-EF86-35BC-9BDF9364D11B}"/>
              </a:ext>
            </a:extLst>
          </p:cNvPr>
          <p:cNvSpPr/>
          <p:nvPr/>
        </p:nvSpPr>
        <p:spPr>
          <a:xfrm rot="5400000">
            <a:off x="9070732" y="1967562"/>
            <a:ext cx="416386" cy="27764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5533;p92">
            <a:extLst>
              <a:ext uri="{FF2B5EF4-FFF2-40B4-BE49-F238E27FC236}">
                <a16:creationId xmlns:a16="http://schemas.microsoft.com/office/drawing/2014/main" id="{197BE97F-EDFC-C435-2E98-0FF37C1A573D}"/>
              </a:ext>
            </a:extLst>
          </p:cNvPr>
          <p:cNvSpPr/>
          <p:nvPr/>
        </p:nvSpPr>
        <p:spPr>
          <a:xfrm rot="5400000">
            <a:off x="9106660" y="4702141"/>
            <a:ext cx="350289" cy="27764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5533;p92">
            <a:extLst>
              <a:ext uri="{FF2B5EF4-FFF2-40B4-BE49-F238E27FC236}">
                <a16:creationId xmlns:a16="http://schemas.microsoft.com/office/drawing/2014/main" id="{58A53356-3628-257B-974F-7584AA7BDD7A}"/>
              </a:ext>
            </a:extLst>
          </p:cNvPr>
          <p:cNvSpPr/>
          <p:nvPr/>
        </p:nvSpPr>
        <p:spPr>
          <a:xfrm rot="5400000">
            <a:off x="9146984" y="6121827"/>
            <a:ext cx="392864" cy="27764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414;p23">
            <a:extLst>
              <a:ext uri="{FF2B5EF4-FFF2-40B4-BE49-F238E27FC236}">
                <a16:creationId xmlns:a16="http://schemas.microsoft.com/office/drawing/2014/main" id="{9A59E310-273A-8B5E-36DF-7FE8DCD96C02}"/>
              </a:ext>
            </a:extLst>
          </p:cNvPr>
          <p:cNvSpPr txBox="1">
            <a:spLocks/>
          </p:cNvSpPr>
          <p:nvPr/>
        </p:nvSpPr>
        <p:spPr>
          <a:xfrm>
            <a:off x="7685377" y="7047022"/>
            <a:ext cx="5023065" cy="35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r>
              <a:rPr lang="en-IN" dirty="0"/>
              <a:t>Get Report into concerned person Mailbox</a:t>
            </a:r>
          </a:p>
        </p:txBody>
      </p:sp>
      <p:sp>
        <p:nvSpPr>
          <p:cNvPr id="132" name="Google Shape;1414;p23">
            <a:extLst>
              <a:ext uri="{FF2B5EF4-FFF2-40B4-BE49-F238E27FC236}">
                <a16:creationId xmlns:a16="http://schemas.microsoft.com/office/drawing/2014/main" id="{36CE39E9-5343-E8C9-BFBF-7C37D4DB7D06}"/>
              </a:ext>
            </a:extLst>
          </p:cNvPr>
          <p:cNvSpPr txBox="1">
            <a:spLocks/>
          </p:cNvSpPr>
          <p:nvPr/>
        </p:nvSpPr>
        <p:spPr>
          <a:xfrm>
            <a:off x="1886304" y="1330540"/>
            <a:ext cx="3187556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1885" dirty="0">
                <a:latin typeface="+mj-lt"/>
              </a:rPr>
              <a:t>Raw Data to Mailbox</a:t>
            </a:r>
          </a:p>
        </p:txBody>
      </p:sp>
      <p:sp>
        <p:nvSpPr>
          <p:cNvPr id="133" name="Google Shape;1414;p23">
            <a:extLst>
              <a:ext uri="{FF2B5EF4-FFF2-40B4-BE49-F238E27FC236}">
                <a16:creationId xmlns:a16="http://schemas.microsoft.com/office/drawing/2014/main" id="{FB70A8A4-8701-275C-FCD8-E83497D3C244}"/>
              </a:ext>
            </a:extLst>
          </p:cNvPr>
          <p:cNvSpPr txBox="1">
            <a:spLocks/>
          </p:cNvSpPr>
          <p:nvPr/>
        </p:nvSpPr>
        <p:spPr>
          <a:xfrm>
            <a:off x="1880555" y="2115995"/>
            <a:ext cx="4004679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r>
              <a:rPr lang="en-IN" dirty="0"/>
              <a:t>Download raw data file and open it</a:t>
            </a:r>
          </a:p>
        </p:txBody>
      </p:sp>
      <p:sp>
        <p:nvSpPr>
          <p:cNvPr id="134" name="Google Shape;1414;p23">
            <a:extLst>
              <a:ext uri="{FF2B5EF4-FFF2-40B4-BE49-F238E27FC236}">
                <a16:creationId xmlns:a16="http://schemas.microsoft.com/office/drawing/2014/main" id="{91AE5609-C05A-E244-3EA3-32FA799943BB}"/>
              </a:ext>
            </a:extLst>
          </p:cNvPr>
          <p:cNvSpPr txBox="1">
            <a:spLocks/>
          </p:cNvSpPr>
          <p:nvPr/>
        </p:nvSpPr>
        <p:spPr>
          <a:xfrm>
            <a:off x="1880555" y="2901450"/>
            <a:ext cx="4004679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r>
              <a:rPr lang="en-IN" dirty="0"/>
              <a:t>Open Master Excel Sheet to past required raw data</a:t>
            </a:r>
          </a:p>
        </p:txBody>
      </p:sp>
      <p:sp>
        <p:nvSpPr>
          <p:cNvPr id="135" name="Google Shape;1414;p23">
            <a:extLst>
              <a:ext uri="{FF2B5EF4-FFF2-40B4-BE49-F238E27FC236}">
                <a16:creationId xmlns:a16="http://schemas.microsoft.com/office/drawing/2014/main" id="{9465C925-726F-FAEA-4FA6-F247A2B03F46}"/>
              </a:ext>
            </a:extLst>
          </p:cNvPr>
          <p:cNvSpPr txBox="1">
            <a:spLocks/>
          </p:cNvSpPr>
          <p:nvPr/>
        </p:nvSpPr>
        <p:spPr>
          <a:xfrm>
            <a:off x="1866973" y="3686905"/>
            <a:ext cx="4136608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r>
              <a:rPr lang="en-IN" dirty="0"/>
              <a:t>Make required formatting on columns and cells </a:t>
            </a:r>
          </a:p>
        </p:txBody>
      </p:sp>
      <p:sp>
        <p:nvSpPr>
          <p:cNvPr id="137" name="Google Shape;1414;p23">
            <a:extLst>
              <a:ext uri="{FF2B5EF4-FFF2-40B4-BE49-F238E27FC236}">
                <a16:creationId xmlns:a16="http://schemas.microsoft.com/office/drawing/2014/main" id="{1ED50758-70D2-562D-F293-DCA0A2FB634A}"/>
              </a:ext>
            </a:extLst>
          </p:cNvPr>
          <p:cNvSpPr txBox="1">
            <a:spLocks/>
          </p:cNvSpPr>
          <p:nvPr/>
        </p:nvSpPr>
        <p:spPr>
          <a:xfrm>
            <a:off x="1882754" y="5257815"/>
            <a:ext cx="4197034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r>
              <a:rPr lang="en-IN" dirty="0"/>
              <a:t>Validate all the report again to check accuracy</a:t>
            </a:r>
          </a:p>
        </p:txBody>
      </p:sp>
      <p:sp>
        <p:nvSpPr>
          <p:cNvPr id="138" name="Google Shape;1414;p23">
            <a:extLst>
              <a:ext uri="{FF2B5EF4-FFF2-40B4-BE49-F238E27FC236}">
                <a16:creationId xmlns:a16="http://schemas.microsoft.com/office/drawing/2014/main" id="{67AA2FF2-C83F-C337-C28B-1637FE5AF0FF}"/>
              </a:ext>
            </a:extLst>
          </p:cNvPr>
          <p:cNvSpPr txBox="1">
            <a:spLocks/>
          </p:cNvSpPr>
          <p:nvPr/>
        </p:nvSpPr>
        <p:spPr>
          <a:xfrm>
            <a:off x="1888502" y="4424735"/>
            <a:ext cx="4378690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r>
              <a:rPr lang="en-IN" dirty="0"/>
              <a:t>Refresh the workbook to get the report  </a:t>
            </a:r>
          </a:p>
        </p:txBody>
      </p:sp>
      <p:sp>
        <p:nvSpPr>
          <p:cNvPr id="139" name="Google Shape;1414;p23">
            <a:extLst>
              <a:ext uri="{FF2B5EF4-FFF2-40B4-BE49-F238E27FC236}">
                <a16:creationId xmlns:a16="http://schemas.microsoft.com/office/drawing/2014/main" id="{3F182E7F-8EF8-ED92-ABDE-2314A03B2E82}"/>
              </a:ext>
            </a:extLst>
          </p:cNvPr>
          <p:cNvSpPr txBox="1">
            <a:spLocks/>
          </p:cNvSpPr>
          <p:nvPr/>
        </p:nvSpPr>
        <p:spPr>
          <a:xfrm>
            <a:off x="1922956" y="6043270"/>
            <a:ext cx="4197034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r>
              <a:rPr lang="en-IN" dirty="0"/>
              <a:t>Validate all the report again to check accuracy</a:t>
            </a:r>
          </a:p>
        </p:txBody>
      </p:sp>
      <p:sp>
        <p:nvSpPr>
          <p:cNvPr id="140" name="Google Shape;782;p51">
            <a:extLst>
              <a:ext uri="{FF2B5EF4-FFF2-40B4-BE49-F238E27FC236}">
                <a16:creationId xmlns:a16="http://schemas.microsoft.com/office/drawing/2014/main" id="{1E564BAD-F655-62E9-BF4A-8C949A932EC3}"/>
              </a:ext>
            </a:extLst>
          </p:cNvPr>
          <p:cNvSpPr txBox="1">
            <a:spLocks/>
          </p:cNvSpPr>
          <p:nvPr/>
        </p:nvSpPr>
        <p:spPr>
          <a:xfrm>
            <a:off x="6079788" y="1659825"/>
            <a:ext cx="1798118" cy="7411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No Human Invloved,</a:t>
            </a:r>
          </a:p>
          <a:p>
            <a:pPr algn="ctr"/>
            <a:r>
              <a:rPr lang="en" dirty="0">
                <a:solidFill>
                  <a:schemeClr val="bg1"/>
                </a:solidFill>
              </a:rPr>
              <a:t>1 Step,</a:t>
            </a:r>
          </a:p>
          <a:p>
            <a:pPr algn="ctr"/>
            <a:r>
              <a:rPr lang="en" dirty="0">
                <a:solidFill>
                  <a:schemeClr val="bg1"/>
                </a:solidFill>
              </a:rPr>
              <a:t>One time coding  </a:t>
            </a:r>
          </a:p>
        </p:txBody>
      </p:sp>
      <p:sp>
        <p:nvSpPr>
          <p:cNvPr id="146" name="Google Shape;782;p51">
            <a:extLst>
              <a:ext uri="{FF2B5EF4-FFF2-40B4-BE49-F238E27FC236}">
                <a16:creationId xmlns:a16="http://schemas.microsoft.com/office/drawing/2014/main" id="{32DBFCFF-0021-470E-B3B7-54404F018DC6}"/>
              </a:ext>
            </a:extLst>
          </p:cNvPr>
          <p:cNvSpPr txBox="1">
            <a:spLocks/>
          </p:cNvSpPr>
          <p:nvPr/>
        </p:nvSpPr>
        <p:spPr>
          <a:xfrm>
            <a:off x="1078082" y="2215617"/>
            <a:ext cx="727284" cy="260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Step 2 </a:t>
            </a:r>
          </a:p>
        </p:txBody>
      </p:sp>
      <p:sp>
        <p:nvSpPr>
          <p:cNvPr id="147" name="Google Shape;782;p51">
            <a:extLst>
              <a:ext uri="{FF2B5EF4-FFF2-40B4-BE49-F238E27FC236}">
                <a16:creationId xmlns:a16="http://schemas.microsoft.com/office/drawing/2014/main" id="{6DE5C725-A547-BD50-3BBE-10D3C989480D}"/>
              </a:ext>
            </a:extLst>
          </p:cNvPr>
          <p:cNvSpPr txBox="1">
            <a:spLocks/>
          </p:cNvSpPr>
          <p:nvPr/>
        </p:nvSpPr>
        <p:spPr>
          <a:xfrm>
            <a:off x="1085982" y="2881661"/>
            <a:ext cx="727284" cy="260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Step 3 </a:t>
            </a:r>
          </a:p>
        </p:txBody>
      </p:sp>
      <p:sp>
        <p:nvSpPr>
          <p:cNvPr id="148" name="Google Shape;782;p51">
            <a:extLst>
              <a:ext uri="{FF2B5EF4-FFF2-40B4-BE49-F238E27FC236}">
                <a16:creationId xmlns:a16="http://schemas.microsoft.com/office/drawing/2014/main" id="{B171A812-00B9-C0A5-CC54-9E6A14BF6F9D}"/>
              </a:ext>
            </a:extLst>
          </p:cNvPr>
          <p:cNvSpPr txBox="1">
            <a:spLocks/>
          </p:cNvSpPr>
          <p:nvPr/>
        </p:nvSpPr>
        <p:spPr>
          <a:xfrm>
            <a:off x="1078082" y="3650154"/>
            <a:ext cx="727284" cy="260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Step 4 </a:t>
            </a:r>
          </a:p>
        </p:txBody>
      </p:sp>
      <p:sp>
        <p:nvSpPr>
          <p:cNvPr id="149" name="Google Shape;782;p51">
            <a:extLst>
              <a:ext uri="{FF2B5EF4-FFF2-40B4-BE49-F238E27FC236}">
                <a16:creationId xmlns:a16="http://schemas.microsoft.com/office/drawing/2014/main" id="{6E3A836A-7A98-EC8D-08AE-1E86D6718006}"/>
              </a:ext>
            </a:extLst>
          </p:cNvPr>
          <p:cNvSpPr txBox="1">
            <a:spLocks/>
          </p:cNvSpPr>
          <p:nvPr/>
        </p:nvSpPr>
        <p:spPr>
          <a:xfrm>
            <a:off x="1087607" y="4557540"/>
            <a:ext cx="727284" cy="260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Step 5 </a:t>
            </a:r>
          </a:p>
        </p:txBody>
      </p:sp>
      <p:sp>
        <p:nvSpPr>
          <p:cNvPr id="150" name="Google Shape;782;p51">
            <a:extLst>
              <a:ext uri="{FF2B5EF4-FFF2-40B4-BE49-F238E27FC236}">
                <a16:creationId xmlns:a16="http://schemas.microsoft.com/office/drawing/2014/main" id="{46B14A82-51DA-8C25-ECBF-347CB45A1ABD}"/>
              </a:ext>
            </a:extLst>
          </p:cNvPr>
          <p:cNvSpPr txBox="1">
            <a:spLocks/>
          </p:cNvSpPr>
          <p:nvPr/>
        </p:nvSpPr>
        <p:spPr>
          <a:xfrm>
            <a:off x="1087607" y="5224608"/>
            <a:ext cx="727284" cy="260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Step 6</a:t>
            </a:r>
          </a:p>
        </p:txBody>
      </p:sp>
      <p:sp>
        <p:nvSpPr>
          <p:cNvPr id="151" name="Google Shape;782;p51">
            <a:extLst>
              <a:ext uri="{FF2B5EF4-FFF2-40B4-BE49-F238E27FC236}">
                <a16:creationId xmlns:a16="http://schemas.microsoft.com/office/drawing/2014/main" id="{126F559F-1A98-9129-1DEE-43294D27743C}"/>
              </a:ext>
            </a:extLst>
          </p:cNvPr>
          <p:cNvSpPr txBox="1">
            <a:spLocks/>
          </p:cNvSpPr>
          <p:nvPr/>
        </p:nvSpPr>
        <p:spPr>
          <a:xfrm>
            <a:off x="1087607" y="6042839"/>
            <a:ext cx="727284" cy="260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Step 7 </a:t>
            </a:r>
          </a:p>
        </p:txBody>
      </p:sp>
      <p:sp>
        <p:nvSpPr>
          <p:cNvPr id="152" name="Google Shape;1414;p23">
            <a:extLst>
              <a:ext uri="{FF2B5EF4-FFF2-40B4-BE49-F238E27FC236}">
                <a16:creationId xmlns:a16="http://schemas.microsoft.com/office/drawing/2014/main" id="{07590FF7-F953-1F75-65E5-F6A4D5BD9950}"/>
              </a:ext>
            </a:extLst>
          </p:cNvPr>
          <p:cNvSpPr txBox="1">
            <a:spLocks/>
          </p:cNvSpPr>
          <p:nvPr/>
        </p:nvSpPr>
        <p:spPr>
          <a:xfrm>
            <a:off x="1886303" y="6828728"/>
            <a:ext cx="4543071" cy="4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1885" dirty="0">
                <a:latin typeface="+mj-lt"/>
              </a:rPr>
              <a:t>Send report to concerned person </a:t>
            </a:r>
          </a:p>
        </p:txBody>
      </p:sp>
      <p:sp>
        <p:nvSpPr>
          <p:cNvPr id="158" name="Google Shape;782;p51">
            <a:extLst>
              <a:ext uri="{FF2B5EF4-FFF2-40B4-BE49-F238E27FC236}">
                <a16:creationId xmlns:a16="http://schemas.microsoft.com/office/drawing/2014/main" id="{C3BD387A-02B3-20EC-1B42-7E14A23025CE}"/>
              </a:ext>
            </a:extLst>
          </p:cNvPr>
          <p:cNvSpPr txBox="1">
            <a:spLocks/>
          </p:cNvSpPr>
          <p:nvPr/>
        </p:nvSpPr>
        <p:spPr>
          <a:xfrm>
            <a:off x="1087607" y="6927138"/>
            <a:ext cx="727284" cy="260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Step 8 </a:t>
            </a:r>
          </a:p>
        </p:txBody>
      </p:sp>
      <p:grpSp>
        <p:nvGrpSpPr>
          <p:cNvPr id="161" name="Google Shape;12842;p104">
            <a:extLst>
              <a:ext uri="{FF2B5EF4-FFF2-40B4-BE49-F238E27FC236}">
                <a16:creationId xmlns:a16="http://schemas.microsoft.com/office/drawing/2014/main" id="{B669308D-FE13-757F-E6AD-CFBA0AAC75BC}"/>
              </a:ext>
            </a:extLst>
          </p:cNvPr>
          <p:cNvGrpSpPr/>
          <p:nvPr/>
        </p:nvGrpSpPr>
        <p:grpSpPr>
          <a:xfrm>
            <a:off x="8971677" y="6550742"/>
            <a:ext cx="743477" cy="457258"/>
            <a:chOff x="-1199300" y="3279250"/>
            <a:chExt cx="293025" cy="206400"/>
          </a:xfrm>
          <a:solidFill>
            <a:schemeClr val="accent1">
              <a:lumMod val="50000"/>
            </a:schemeClr>
          </a:solidFill>
        </p:grpSpPr>
        <p:sp>
          <p:nvSpPr>
            <p:cNvPr id="162" name="Google Shape;12843;p104">
              <a:extLst>
                <a:ext uri="{FF2B5EF4-FFF2-40B4-BE49-F238E27FC236}">
                  <a16:creationId xmlns:a16="http://schemas.microsoft.com/office/drawing/2014/main" id="{FCEDA132-8EE7-E707-9161-EEF829FD7D85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844;p104">
              <a:extLst>
                <a:ext uri="{FF2B5EF4-FFF2-40B4-BE49-F238E27FC236}">
                  <a16:creationId xmlns:a16="http://schemas.microsoft.com/office/drawing/2014/main" id="{7D9F54AA-57DB-F884-3828-B350D12CBB70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845;p104">
              <a:extLst>
                <a:ext uri="{FF2B5EF4-FFF2-40B4-BE49-F238E27FC236}">
                  <a16:creationId xmlns:a16="http://schemas.microsoft.com/office/drawing/2014/main" id="{51B17D38-9493-4814-C52B-6C1ACF4F6297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846;p104">
              <a:extLst>
                <a:ext uri="{FF2B5EF4-FFF2-40B4-BE49-F238E27FC236}">
                  <a16:creationId xmlns:a16="http://schemas.microsoft.com/office/drawing/2014/main" id="{90884C82-C3AF-BC6B-F1D8-85E903B265B4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2938;p104">
            <a:extLst>
              <a:ext uri="{FF2B5EF4-FFF2-40B4-BE49-F238E27FC236}">
                <a16:creationId xmlns:a16="http://schemas.microsoft.com/office/drawing/2014/main" id="{86DEB659-A7E7-883B-D725-11D51896DD75}"/>
              </a:ext>
            </a:extLst>
          </p:cNvPr>
          <p:cNvGrpSpPr/>
          <p:nvPr/>
        </p:nvGrpSpPr>
        <p:grpSpPr>
          <a:xfrm>
            <a:off x="286741" y="565336"/>
            <a:ext cx="716810" cy="645634"/>
            <a:chOff x="-5611575" y="3272950"/>
            <a:chExt cx="294600" cy="291450"/>
          </a:xfrm>
          <a:solidFill>
            <a:schemeClr val="tx2">
              <a:lumMod val="25000"/>
            </a:schemeClr>
          </a:solidFill>
        </p:grpSpPr>
        <p:sp>
          <p:nvSpPr>
            <p:cNvPr id="167" name="Google Shape;12939;p104">
              <a:extLst>
                <a:ext uri="{FF2B5EF4-FFF2-40B4-BE49-F238E27FC236}">
                  <a16:creationId xmlns:a16="http://schemas.microsoft.com/office/drawing/2014/main" id="{75C801DB-A7F1-96CB-CD41-FC9FD0557E97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940;p104">
              <a:extLst>
                <a:ext uri="{FF2B5EF4-FFF2-40B4-BE49-F238E27FC236}">
                  <a16:creationId xmlns:a16="http://schemas.microsoft.com/office/drawing/2014/main" id="{AA5D18B7-4C46-6252-D1C5-A8DCE3256408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941;p104">
              <a:extLst>
                <a:ext uri="{FF2B5EF4-FFF2-40B4-BE49-F238E27FC236}">
                  <a16:creationId xmlns:a16="http://schemas.microsoft.com/office/drawing/2014/main" id="{FB7C984A-A9F0-1A11-37E6-E722F15E7DD0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942;p104">
              <a:extLst>
                <a:ext uri="{FF2B5EF4-FFF2-40B4-BE49-F238E27FC236}">
                  <a16:creationId xmlns:a16="http://schemas.microsoft.com/office/drawing/2014/main" id="{9368DC25-C26E-3016-CA1F-EF3763AC2513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943;p104">
              <a:extLst>
                <a:ext uri="{FF2B5EF4-FFF2-40B4-BE49-F238E27FC236}">
                  <a16:creationId xmlns:a16="http://schemas.microsoft.com/office/drawing/2014/main" id="{CF353EA2-2BBE-64C9-B4D7-3126181681EC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8" name="Google Shape;1414;p23">
            <a:extLst>
              <a:ext uri="{FF2B5EF4-FFF2-40B4-BE49-F238E27FC236}">
                <a16:creationId xmlns:a16="http://schemas.microsoft.com/office/drawing/2014/main" id="{D1627138-3640-EB00-1CE8-AB7DF1BA364B}"/>
              </a:ext>
            </a:extLst>
          </p:cNvPr>
          <p:cNvSpPr txBox="1">
            <a:spLocks/>
          </p:cNvSpPr>
          <p:nvPr/>
        </p:nvSpPr>
        <p:spPr>
          <a:xfrm>
            <a:off x="7436194" y="3261939"/>
            <a:ext cx="5695126" cy="46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accent1"/>
              </a:buClr>
              <a:buSzPts val="3500"/>
              <a:buFont typeface="Montserrat ExtraBold"/>
              <a:buNone/>
              <a:defRPr sz="1885">
                <a:solidFill>
                  <a:schemeClr val="accent1"/>
                </a:solidFill>
                <a:latin typeface="+mj-lt"/>
                <a:ea typeface="Montserrat ExtraBold"/>
                <a:cs typeface="Montserrat ExtraBold"/>
              </a:defRPr>
            </a:lvl1pPr>
            <a:lvl2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>
              <a:buClr>
                <a:schemeClr val="accent1"/>
              </a:buClr>
              <a:buSzPts val="3500"/>
              <a:buFont typeface="Montserrat ExtraBold"/>
              <a:buNone/>
              <a:defRPr sz="3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 algn="ctr"/>
            <a:r>
              <a:rPr lang="en-IN" dirty="0"/>
              <a:t>Run by Button click / Scheduled / Automated</a:t>
            </a:r>
          </a:p>
        </p:txBody>
      </p:sp>
      <p:sp>
        <p:nvSpPr>
          <p:cNvPr id="179" name="Google Shape;1414;p23">
            <a:extLst>
              <a:ext uri="{FF2B5EF4-FFF2-40B4-BE49-F238E27FC236}">
                <a16:creationId xmlns:a16="http://schemas.microsoft.com/office/drawing/2014/main" id="{5673B921-CB45-4EC6-27D7-BCF6F9D13AF2}"/>
              </a:ext>
            </a:extLst>
          </p:cNvPr>
          <p:cNvSpPr txBox="1">
            <a:spLocks/>
          </p:cNvSpPr>
          <p:nvPr/>
        </p:nvSpPr>
        <p:spPr>
          <a:xfrm>
            <a:off x="6612" y="1178155"/>
            <a:ext cx="1226149" cy="57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1100" dirty="0">
                <a:latin typeface="+mj-lt"/>
              </a:rPr>
              <a:t>Time Required</a:t>
            </a:r>
          </a:p>
          <a:p>
            <a:r>
              <a:rPr lang="en-IN" sz="1600" dirty="0"/>
              <a:t>20 Min </a:t>
            </a:r>
          </a:p>
        </p:txBody>
      </p:sp>
      <p:sp>
        <p:nvSpPr>
          <p:cNvPr id="180" name="Google Shape;1414;p23">
            <a:extLst>
              <a:ext uri="{FF2B5EF4-FFF2-40B4-BE49-F238E27FC236}">
                <a16:creationId xmlns:a16="http://schemas.microsoft.com/office/drawing/2014/main" id="{19E2EE71-A8FB-81AC-90FB-4BC134EA723C}"/>
              </a:ext>
            </a:extLst>
          </p:cNvPr>
          <p:cNvSpPr txBox="1">
            <a:spLocks/>
          </p:cNvSpPr>
          <p:nvPr/>
        </p:nvSpPr>
        <p:spPr>
          <a:xfrm>
            <a:off x="6576884" y="1145694"/>
            <a:ext cx="1226149" cy="69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1100" dirty="0">
                <a:latin typeface="+mj-lt"/>
              </a:rPr>
              <a:t>Time Required</a:t>
            </a:r>
          </a:p>
          <a:p>
            <a:r>
              <a:rPr lang="en-IN" sz="1600" dirty="0"/>
              <a:t>2 Min</a:t>
            </a:r>
          </a:p>
          <a:p>
            <a:r>
              <a:rPr lang="en-IN" sz="1600" dirty="0"/>
              <a:t> </a:t>
            </a:r>
          </a:p>
        </p:txBody>
      </p:sp>
      <p:sp>
        <p:nvSpPr>
          <p:cNvPr id="2" name="Google Shape;782;p51">
            <a:extLst>
              <a:ext uri="{FF2B5EF4-FFF2-40B4-BE49-F238E27FC236}">
                <a16:creationId xmlns:a16="http://schemas.microsoft.com/office/drawing/2014/main" id="{C9B9D46B-694A-7115-0B93-7C5820359C9C}"/>
              </a:ext>
            </a:extLst>
          </p:cNvPr>
          <p:cNvSpPr txBox="1">
            <a:spLocks/>
          </p:cNvSpPr>
          <p:nvPr/>
        </p:nvSpPr>
        <p:spPr>
          <a:xfrm>
            <a:off x="1085982" y="1461537"/>
            <a:ext cx="727284" cy="2604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3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35014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86799" y="2599"/>
            <a:ext cx="2068716" cy="1946697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7340" y="6650990"/>
            <a:ext cx="711399" cy="71141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0928" y="6306462"/>
            <a:ext cx="2493463" cy="125321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415;p23">
            <a:extLst>
              <a:ext uri="{FF2B5EF4-FFF2-40B4-BE49-F238E27FC236}">
                <a16:creationId xmlns:a16="http://schemas.microsoft.com/office/drawing/2014/main" id="{887E8171-C8AE-C9C0-6A39-77EB6AC8654A}"/>
              </a:ext>
            </a:extLst>
          </p:cNvPr>
          <p:cNvSpPr txBox="1">
            <a:spLocks/>
          </p:cNvSpPr>
          <p:nvPr/>
        </p:nvSpPr>
        <p:spPr>
          <a:xfrm>
            <a:off x="2806817" y="709303"/>
            <a:ext cx="4724915" cy="4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 defTabSz="758952">
              <a:spcAft>
                <a:spcPts val="600"/>
              </a:spcAft>
            </a:pPr>
            <a:r>
              <a:rPr lang="en-US" sz="1877" b="1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Advantage   </a:t>
            </a:r>
            <a:endParaRPr lang="en-US" sz="2262" b="1"/>
          </a:p>
        </p:txBody>
      </p:sp>
      <p:sp>
        <p:nvSpPr>
          <p:cNvPr id="4" name="Google Shape;1415;p23">
            <a:extLst>
              <a:ext uri="{FF2B5EF4-FFF2-40B4-BE49-F238E27FC236}">
                <a16:creationId xmlns:a16="http://schemas.microsoft.com/office/drawing/2014/main" id="{06726950-E6D6-DBC8-846D-2F89C11209E5}"/>
              </a:ext>
            </a:extLst>
          </p:cNvPr>
          <p:cNvSpPr txBox="1">
            <a:spLocks/>
          </p:cNvSpPr>
          <p:nvPr/>
        </p:nvSpPr>
        <p:spPr>
          <a:xfrm>
            <a:off x="2806817" y="2439393"/>
            <a:ext cx="8755340" cy="4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3565" indent="-223565" defTabSz="758952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Ensure the report is generated even when there is no employee present   </a:t>
            </a:r>
            <a:endParaRPr lang="en-US" sz="1600"/>
          </a:p>
        </p:txBody>
      </p:sp>
      <p:sp>
        <p:nvSpPr>
          <p:cNvPr id="5" name="Google Shape;1415;p23">
            <a:extLst>
              <a:ext uri="{FF2B5EF4-FFF2-40B4-BE49-F238E27FC236}">
                <a16:creationId xmlns:a16="http://schemas.microsoft.com/office/drawing/2014/main" id="{8C57D6E2-C5CC-F0BB-C113-D29A86AD2EBB}"/>
              </a:ext>
            </a:extLst>
          </p:cNvPr>
          <p:cNvSpPr txBox="1">
            <a:spLocks/>
          </p:cNvSpPr>
          <p:nvPr/>
        </p:nvSpPr>
        <p:spPr>
          <a:xfrm>
            <a:off x="2806817" y="3040637"/>
            <a:ext cx="8240383" cy="4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3565" indent="-223565" defTabSz="758952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kern="1200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Automate repetitive routine tasks</a:t>
            </a:r>
            <a:endParaRPr lang="en-US" sz="1600" dirty="0"/>
          </a:p>
        </p:txBody>
      </p:sp>
      <p:sp>
        <p:nvSpPr>
          <p:cNvPr id="6" name="Google Shape;1415;p23">
            <a:extLst>
              <a:ext uri="{FF2B5EF4-FFF2-40B4-BE49-F238E27FC236}">
                <a16:creationId xmlns:a16="http://schemas.microsoft.com/office/drawing/2014/main" id="{ADA1CCE6-C242-82FD-27C3-A6EF85746934}"/>
              </a:ext>
            </a:extLst>
          </p:cNvPr>
          <p:cNvSpPr txBox="1">
            <a:spLocks/>
          </p:cNvSpPr>
          <p:nvPr/>
        </p:nvSpPr>
        <p:spPr>
          <a:xfrm>
            <a:off x="2806820" y="3641882"/>
            <a:ext cx="9127252" cy="4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3565" indent="-223565" defTabSz="758952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Streamline the business process by automated mail to concerned person    </a:t>
            </a:r>
            <a:endParaRPr lang="en-US" sz="1600"/>
          </a:p>
        </p:txBody>
      </p:sp>
      <p:sp>
        <p:nvSpPr>
          <p:cNvPr id="7" name="Google Shape;1415;p23">
            <a:extLst>
              <a:ext uri="{FF2B5EF4-FFF2-40B4-BE49-F238E27FC236}">
                <a16:creationId xmlns:a16="http://schemas.microsoft.com/office/drawing/2014/main" id="{1D6925C3-2DBD-D9A6-6E58-84EC11EF7575}"/>
              </a:ext>
            </a:extLst>
          </p:cNvPr>
          <p:cNvSpPr txBox="1">
            <a:spLocks/>
          </p:cNvSpPr>
          <p:nvPr/>
        </p:nvSpPr>
        <p:spPr>
          <a:xfrm>
            <a:off x="2806816" y="4243126"/>
            <a:ext cx="8318105" cy="4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3565" indent="-223565" defTabSz="758952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Increased accuracy by eliminating Human error   </a:t>
            </a:r>
            <a:endParaRPr lang="en-US" sz="1600"/>
          </a:p>
        </p:txBody>
      </p:sp>
      <p:sp>
        <p:nvSpPr>
          <p:cNvPr id="8" name="Google Shape;1415;p23">
            <a:extLst>
              <a:ext uri="{FF2B5EF4-FFF2-40B4-BE49-F238E27FC236}">
                <a16:creationId xmlns:a16="http://schemas.microsoft.com/office/drawing/2014/main" id="{AB8DAC49-43F5-052D-D042-598C5E042CDE}"/>
              </a:ext>
            </a:extLst>
          </p:cNvPr>
          <p:cNvSpPr txBox="1">
            <a:spLocks/>
          </p:cNvSpPr>
          <p:nvPr/>
        </p:nvSpPr>
        <p:spPr>
          <a:xfrm>
            <a:off x="2806820" y="1417298"/>
            <a:ext cx="9418686" cy="42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3565" indent="-223565" defTabSz="758952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Reduce the time required for report generation by 10X  </a:t>
            </a:r>
            <a:endParaRPr lang="en-US" sz="1600"/>
          </a:p>
        </p:txBody>
      </p:sp>
      <p:sp>
        <p:nvSpPr>
          <p:cNvPr id="17" name="Google Shape;1415;p23">
            <a:extLst>
              <a:ext uri="{FF2B5EF4-FFF2-40B4-BE49-F238E27FC236}">
                <a16:creationId xmlns:a16="http://schemas.microsoft.com/office/drawing/2014/main" id="{93275C34-B5E4-425F-841F-E2D86939BC25}"/>
              </a:ext>
            </a:extLst>
          </p:cNvPr>
          <p:cNvSpPr txBox="1">
            <a:spLocks/>
          </p:cNvSpPr>
          <p:nvPr/>
        </p:nvSpPr>
        <p:spPr>
          <a:xfrm>
            <a:off x="2806816" y="4894639"/>
            <a:ext cx="9311496" cy="42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3565" indent="-223565" defTabSz="758952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Anyone can increase productivity by using Power Automate desktop free version    </a:t>
            </a:r>
            <a:endParaRPr lang="en-US" sz="1600"/>
          </a:p>
        </p:txBody>
      </p:sp>
      <p:sp>
        <p:nvSpPr>
          <p:cNvPr id="2" name="Google Shape;1415;p23">
            <a:extLst>
              <a:ext uri="{FF2B5EF4-FFF2-40B4-BE49-F238E27FC236}">
                <a16:creationId xmlns:a16="http://schemas.microsoft.com/office/drawing/2014/main" id="{79E97381-7B26-4800-1498-307EF89F02D7}"/>
              </a:ext>
            </a:extLst>
          </p:cNvPr>
          <p:cNvSpPr txBox="1">
            <a:spLocks/>
          </p:cNvSpPr>
          <p:nvPr/>
        </p:nvSpPr>
        <p:spPr>
          <a:xfrm>
            <a:off x="2822723" y="1910295"/>
            <a:ext cx="9418686" cy="42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3565" indent="-223565" defTabSz="758952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kern="1200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Approximately 20 min of Man work done in 2 min by Power Automate   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2711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14653" y="-279624"/>
            <a:ext cx="2014685" cy="151787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982894" y="465337"/>
            <a:ext cx="711418" cy="7113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071369" y="722170"/>
            <a:ext cx="757831" cy="75781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314236" y="0"/>
            <a:ext cx="3125539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92672" y="6741207"/>
            <a:ext cx="1647468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382310" y="7113395"/>
            <a:ext cx="898303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944;p28">
            <a:extLst>
              <a:ext uri="{FF2B5EF4-FFF2-40B4-BE49-F238E27FC236}">
                <a16:creationId xmlns:a16="http://schemas.microsoft.com/office/drawing/2014/main" id="{1666D85C-9470-9F89-1080-8BF43D4E3834}"/>
              </a:ext>
            </a:extLst>
          </p:cNvPr>
          <p:cNvSpPr txBox="1">
            <a:spLocks/>
          </p:cNvSpPr>
          <p:nvPr/>
        </p:nvSpPr>
        <p:spPr>
          <a:xfrm>
            <a:off x="709321" y="2006040"/>
            <a:ext cx="12021132" cy="237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ExtraBold"/>
              <a:buNone/>
              <a:defRPr sz="3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defTabSz="1810512">
              <a:spcAft>
                <a:spcPts val="600"/>
              </a:spcAft>
              <a:buSzPts val="990"/>
            </a:pPr>
            <a:r>
              <a:rPr lang="en-IN" sz="13438" b="0" i="0" u="none" strike="noStrike" kern="1200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THANKS!</a:t>
            </a:r>
            <a:endParaRPr lang="en-IN" sz="6787"/>
          </a:p>
        </p:txBody>
      </p:sp>
      <p:sp>
        <p:nvSpPr>
          <p:cNvPr id="5" name="Google Shape;1943;p28">
            <a:extLst>
              <a:ext uri="{FF2B5EF4-FFF2-40B4-BE49-F238E27FC236}">
                <a16:creationId xmlns:a16="http://schemas.microsoft.com/office/drawing/2014/main" id="{8AFC90AA-BAAB-AC90-BA76-88D735963AD4}"/>
              </a:ext>
            </a:extLst>
          </p:cNvPr>
          <p:cNvSpPr txBox="1">
            <a:spLocks/>
          </p:cNvSpPr>
          <p:nvPr/>
        </p:nvSpPr>
        <p:spPr>
          <a:xfrm>
            <a:off x="2970844" y="4391695"/>
            <a:ext cx="9195694" cy="903191"/>
          </a:xfrm>
          <a:prstGeom prst="rect">
            <a:avLst/>
          </a:prstGeom>
        </p:spPr>
        <p:txBody>
          <a:bodyPr spcFirstLastPara="1" wrap="square" lIns="86185" tIns="86185" rIns="86185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810512">
              <a:spcAft>
                <a:spcPts val="600"/>
              </a:spcAft>
              <a:buClr>
                <a:schemeClr val="lt1"/>
              </a:buClr>
              <a:buSzPts val="1100"/>
            </a:pPr>
            <a:r>
              <a:rPr lang="en-US" sz="3360" b="1" i="0" u="none" strike="noStrike" kern="1200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Do you have any suggestions or questions?</a:t>
            </a:r>
            <a:endParaRPr lang="en-US" sz="1697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400</Words>
  <Application>Microsoft Office PowerPoint</Application>
  <PresentationFormat>Custom</PresentationFormat>
  <Paragraphs>67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Wingdings</vt:lpstr>
      <vt:lpstr>Open Sans</vt:lpstr>
      <vt:lpstr>Calibri Light</vt:lpstr>
      <vt:lpstr>Montserrat</vt:lpstr>
      <vt:lpstr>Arial</vt:lpstr>
      <vt:lpstr>Montserrat ExtraBold</vt:lpstr>
      <vt:lpstr>Calibri</vt:lpstr>
      <vt:lpstr>Poppins Medium</vt:lpstr>
      <vt:lpstr>Office Theme</vt:lpstr>
      <vt:lpstr>POWER AUTOMATE </vt:lpstr>
      <vt:lpstr>POWER AUTOMATE </vt:lpstr>
      <vt:lpstr>Use Cases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AUTOMATE</dc:title>
  <dc:creator>Sachin Melinahosahalli MohanKumar</dc:creator>
  <cp:lastModifiedBy>Sachin Melinahosahalli MohanKumar</cp:lastModifiedBy>
  <cp:revision>98</cp:revision>
  <dcterms:modified xsi:type="dcterms:W3CDTF">2023-07-21T09:40:55Z</dcterms:modified>
</cp:coreProperties>
</file>