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7"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5" d="100"/>
          <a:sy n="105" d="100"/>
        </p:scale>
        <p:origin x="179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7/13/2023</a:t>
            </a:fld>
            <a:endParaRPr lang="en-US"/>
          </a:p>
        </p:txBody>
      </p:sp>
      <p:sp>
        <p:nvSpPr>
          <p:cNvPr id="5" name="Footer Placeholder 4"/>
          <p:cNvSpPr>
            <a:spLocks noGrp="1"/>
          </p:cNvSpPr>
          <p:nvPr>
            <p:ph type="ftr" sz="quarter" idx="11"/>
          </p:nvPr>
        </p:nvSpPr>
        <p:spPr>
          <a:xfrm>
            <a:off x="2396319" y="329308"/>
            <a:ext cx="3086292" cy="309201"/>
          </a:xfrm>
        </p:spPr>
        <p:txBody>
          <a:bodyPr/>
          <a:lstStyle/>
          <a:p>
            <a:endParaRPr lang="en-US"/>
          </a:p>
        </p:txBody>
      </p:sp>
      <p:sp>
        <p:nvSpPr>
          <p:cNvPr id="6" name="Slide Number Placeholder 5"/>
          <p:cNvSpPr>
            <a:spLocks noGrp="1"/>
          </p:cNvSpPr>
          <p:nvPr>
            <p:ph type="sldNum" sz="quarter" idx="12"/>
          </p:nvPr>
        </p:nvSpPr>
        <p:spPr>
          <a:xfrm>
            <a:off x="1434703" y="798973"/>
            <a:ext cx="802005" cy="503578"/>
          </a:xfrm>
        </p:spPr>
        <p:txBody>
          <a:bodyPr/>
          <a:lstStyle/>
          <a:p>
            <a:fld id="{C1FF6DA9-008F-8B48-92A6-B652298478BF}" type="slidenum">
              <a:rPr lang="en-US" smtClean="0"/>
              <a:t>‹#›</a:t>
            </a:fld>
            <a:endParaRPr lang="en-US"/>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31747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98186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57966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26714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2008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7/13/2023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43066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7/13/2023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224562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7/13/2023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29267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7/13/2023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364502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63580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5BCAD085-E8A6-8845-BD4E-CB4CCA059FC4}" type="datetimeFigureOut">
              <a:rPr lang="en-US" smtClean="0"/>
              <a:t>7/13/2023</a:t>
            </a:fld>
            <a:endParaRPr lang="en-US"/>
          </a:p>
        </p:txBody>
      </p:sp>
      <p:sp>
        <p:nvSpPr>
          <p:cNvPr id="6" name="Footer Placeholder 5"/>
          <p:cNvSpPr>
            <a:spLocks noGrp="1"/>
          </p:cNvSpPr>
          <p:nvPr>
            <p:ph type="ftr" sz="quarter" idx="11"/>
          </p:nvPr>
        </p:nvSpPr>
        <p:spPr>
          <a:xfrm>
            <a:off x="1437530" y="318641"/>
            <a:ext cx="3251553" cy="320931"/>
          </a:xfrm>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92343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BCAD085-E8A6-8845-BD4E-CB4CCA059FC4}" type="datetimeFigureOut">
              <a:rPr lang="en-US" smtClean="0"/>
              <a:t>7/13/2023</a:t>
            </a:fld>
            <a:endParaRPr lang="en-US"/>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16908635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www.linkedin.com/in/sachin-m-6a6a9a17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www.linkedin.com/in/sachin-m-6a6a9a171/"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www.linkedin.com/in/sachin-m-6a6a9a171/"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www.linkedin.com/in/sachin-m-6a6a9a171/"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www.linkedin.com/in/sachin-m-6a6a9a171/"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www.linkedin.com/in/sachin-m-6a6a9a171/"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www.linkedin.com/in/sachin-m-6a6a9a171/"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FD6EDB49-211E-499D-9A08-6C5FF3D06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8F9F37E-D3CF-4F3D-96C2-25307819D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7" name="Rectangle 26">
            <a:extLst>
              <a:ext uri="{FF2B5EF4-FFF2-40B4-BE49-F238E27FC236}">
                <a16:creationId xmlns:a16="http://schemas.microsoft.com/office/drawing/2014/main" id="{C5FFF17D-767C-40E7-8C89-962F1F54B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98" y="638508"/>
            <a:ext cx="8179004"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69F39E1-619D-4D9E-8823-8BD8CC320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2653" y="865667"/>
            <a:ext cx="7838694"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lt1"/>
          </a:fillRef>
          <a:effectRef idx="2">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C8C53F47-DF50-454F-A5A6-6B969748D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6097" y="1030259"/>
            <a:ext cx="7591806" cy="4059936"/>
          </a:xfrm>
          <a:prstGeom prst="rect">
            <a:avLst/>
          </a:prstGeom>
          <a:noFill/>
          <a:ln>
            <a:solidFill>
              <a:srgbClr val="4545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88684" y="1376053"/>
            <a:ext cx="7054418" cy="1002990"/>
          </a:xfrm>
        </p:spPr>
        <p:txBody>
          <a:bodyPr anchor="ctr">
            <a:normAutofit/>
          </a:bodyPr>
          <a:lstStyle/>
          <a:p>
            <a:pPr>
              <a:defRPr>
                <a:solidFill>
                  <a:srgbClr val="2F5F9E"/>
                </a:solidFill>
              </a:defRPr>
            </a:pPr>
            <a:r>
              <a:rPr lang="en-US"/>
              <a:t>Step 1: Define the Problem</a:t>
            </a:r>
          </a:p>
        </p:txBody>
      </p:sp>
      <p:sp>
        <p:nvSpPr>
          <p:cNvPr id="3" name="Content Placeholder 2"/>
          <p:cNvSpPr>
            <a:spLocks noGrp="1"/>
          </p:cNvSpPr>
          <p:nvPr>
            <p:ph idx="1"/>
          </p:nvPr>
        </p:nvSpPr>
        <p:spPr>
          <a:xfrm>
            <a:off x="1088684" y="2464991"/>
            <a:ext cx="7054418" cy="2403571"/>
          </a:xfrm>
        </p:spPr>
        <p:txBody>
          <a:bodyPr>
            <a:normAutofit/>
          </a:bodyPr>
          <a:lstStyle/>
          <a:p>
            <a:r>
              <a:rPr lang="en-US" b="0" i="0" dirty="0">
                <a:effectLst/>
                <a:latin typeface="Söhne"/>
              </a:rPr>
              <a:t>In this step, you identify and clearly define the specific problem or question you want to solve or answer using the data. It is crucial to have a clear understanding of the problem before proceeding with the analysis.</a:t>
            </a:r>
            <a:br>
              <a:rPr lang="en-US" b="0" i="0" dirty="0">
                <a:effectLst/>
                <a:latin typeface="Söhne"/>
              </a:rPr>
            </a:br>
            <a:br>
              <a:rPr lang="en-US" b="0" i="0" dirty="0">
                <a:effectLst/>
                <a:latin typeface="Söhne"/>
              </a:rPr>
            </a:br>
            <a:r>
              <a:rPr lang="en-US" b="0" i="0" dirty="0">
                <a:effectLst/>
                <a:latin typeface="Söhne"/>
              </a:rPr>
              <a:t>Follow </a:t>
            </a:r>
            <a:r>
              <a:rPr lang="en-US" b="0" i="0" dirty="0">
                <a:effectLst/>
                <a:latin typeface="Söhne"/>
                <a:hlinkClick r:id="rId2"/>
              </a:rPr>
              <a:t>https://www.linkedin.com/in/sachin-m-6a6a9a171/</a:t>
            </a:r>
            <a:endParaRPr dirty="0"/>
          </a:p>
        </p:txBody>
      </p:sp>
      <p:pic>
        <p:nvPicPr>
          <p:cNvPr id="33" name="Picture 32">
            <a:extLst>
              <a:ext uri="{FF2B5EF4-FFF2-40B4-BE49-F238E27FC236}">
                <a16:creationId xmlns:a16="http://schemas.microsoft.com/office/drawing/2014/main" id="{6A26901A-BC62-4A3A-A07A-65E1F3DDDE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D6EDB49-211E-499D-9A08-6C5FF3D06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8F9F37E-D3CF-4F3D-96C2-25307819D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2" name="Rectangle 11">
            <a:extLst>
              <a:ext uri="{FF2B5EF4-FFF2-40B4-BE49-F238E27FC236}">
                <a16:creationId xmlns:a16="http://schemas.microsoft.com/office/drawing/2014/main" id="{C5FFF17D-767C-40E7-8C89-962F1F54B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98" y="638508"/>
            <a:ext cx="8179004"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9F39E1-619D-4D9E-8823-8BD8CC320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2653" y="865667"/>
            <a:ext cx="7838694"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lt1"/>
          </a:fillRef>
          <a:effectRef idx="2">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8C53F47-DF50-454F-A5A6-6B969748D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6097" y="1030259"/>
            <a:ext cx="7591806" cy="4059936"/>
          </a:xfrm>
          <a:prstGeom prst="rect">
            <a:avLst/>
          </a:prstGeom>
          <a:noFill/>
          <a:ln>
            <a:solidFill>
              <a:srgbClr val="4545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88684" y="1376053"/>
            <a:ext cx="7054418" cy="1002990"/>
          </a:xfrm>
        </p:spPr>
        <p:txBody>
          <a:bodyPr anchor="ctr">
            <a:normAutofit/>
          </a:bodyPr>
          <a:lstStyle/>
          <a:p>
            <a:pPr>
              <a:defRPr>
                <a:solidFill>
                  <a:srgbClr val="2F5F9E"/>
                </a:solidFill>
              </a:defRPr>
            </a:pPr>
            <a:r>
              <a:t>Step 2: Collect Data</a:t>
            </a:r>
          </a:p>
        </p:txBody>
      </p:sp>
      <p:sp>
        <p:nvSpPr>
          <p:cNvPr id="3" name="Content Placeholder 2"/>
          <p:cNvSpPr>
            <a:spLocks noGrp="1"/>
          </p:cNvSpPr>
          <p:nvPr>
            <p:ph idx="1"/>
          </p:nvPr>
        </p:nvSpPr>
        <p:spPr>
          <a:xfrm>
            <a:off x="1088684" y="2464991"/>
            <a:ext cx="7054418" cy="2403571"/>
          </a:xfrm>
        </p:spPr>
        <p:txBody>
          <a:bodyPr>
            <a:normAutofit/>
          </a:bodyPr>
          <a:lstStyle/>
          <a:p>
            <a:pPr marL="0" indent="0">
              <a:buNone/>
            </a:pPr>
            <a:r>
              <a:rPr lang="en-US" b="0" i="0" dirty="0">
                <a:effectLst/>
                <a:latin typeface="Söhne"/>
              </a:rPr>
              <a:t>Here, you gather and import the data required for your analysis. This data can come from various sources such as databases, spreadsheets, surveys, or other data repositories.</a:t>
            </a:r>
            <a:br>
              <a:rPr lang="en-US" b="0" i="0" dirty="0">
                <a:effectLst/>
                <a:latin typeface="Söhne"/>
              </a:rPr>
            </a:br>
            <a:br>
              <a:rPr lang="en-US" b="0" i="0" dirty="0">
                <a:effectLst/>
                <a:latin typeface="Söhne"/>
              </a:rPr>
            </a:br>
            <a:br>
              <a:rPr lang="en-US" b="0" i="0" dirty="0">
                <a:effectLst/>
                <a:latin typeface="Söhne"/>
              </a:rPr>
            </a:br>
            <a:r>
              <a:rPr lang="en-US" b="0" i="0" dirty="0">
                <a:effectLst/>
                <a:latin typeface="Söhne"/>
              </a:rPr>
              <a:t>Follow </a:t>
            </a:r>
            <a:r>
              <a:rPr lang="en-US" b="0" i="0" dirty="0">
                <a:effectLst/>
                <a:latin typeface="Söhne"/>
                <a:hlinkClick r:id="rId2"/>
              </a:rPr>
              <a:t>https://www.linkedin.com/in/sachin-m-6a6a9a171/</a:t>
            </a:r>
            <a:endParaRPr dirty="0"/>
          </a:p>
        </p:txBody>
      </p:sp>
      <p:pic>
        <p:nvPicPr>
          <p:cNvPr id="18" name="Picture 17">
            <a:extLst>
              <a:ext uri="{FF2B5EF4-FFF2-40B4-BE49-F238E27FC236}">
                <a16:creationId xmlns:a16="http://schemas.microsoft.com/office/drawing/2014/main" id="{6A26901A-BC62-4A3A-A07A-65E1F3DDDE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D6EDB49-211E-499D-9A08-6C5FF3D06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8F9F37E-D3CF-4F3D-96C2-25307819D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2" name="Rectangle 11">
            <a:extLst>
              <a:ext uri="{FF2B5EF4-FFF2-40B4-BE49-F238E27FC236}">
                <a16:creationId xmlns:a16="http://schemas.microsoft.com/office/drawing/2014/main" id="{C5FFF17D-767C-40E7-8C89-962F1F54B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98" y="638508"/>
            <a:ext cx="8179004"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9F39E1-619D-4D9E-8823-8BD8CC320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2653" y="865667"/>
            <a:ext cx="7838694"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lt1"/>
          </a:fillRef>
          <a:effectRef idx="2">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8C53F47-DF50-454F-A5A6-6B969748D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6097" y="1030259"/>
            <a:ext cx="7591806" cy="4059936"/>
          </a:xfrm>
          <a:prstGeom prst="rect">
            <a:avLst/>
          </a:prstGeom>
          <a:noFill/>
          <a:ln>
            <a:solidFill>
              <a:srgbClr val="4545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88684" y="1376053"/>
            <a:ext cx="7054418" cy="1002990"/>
          </a:xfrm>
        </p:spPr>
        <p:txBody>
          <a:bodyPr anchor="ctr">
            <a:normAutofit/>
          </a:bodyPr>
          <a:lstStyle/>
          <a:p>
            <a:pPr>
              <a:defRPr>
                <a:solidFill>
                  <a:srgbClr val="2F5F9E"/>
                </a:solidFill>
              </a:defRPr>
            </a:pPr>
            <a:r>
              <a:t>Step 3: Clean Data</a:t>
            </a:r>
          </a:p>
        </p:txBody>
      </p:sp>
      <p:sp>
        <p:nvSpPr>
          <p:cNvPr id="3" name="Content Placeholder 2"/>
          <p:cNvSpPr>
            <a:spLocks noGrp="1"/>
          </p:cNvSpPr>
          <p:nvPr>
            <p:ph idx="1"/>
          </p:nvPr>
        </p:nvSpPr>
        <p:spPr>
          <a:xfrm>
            <a:off x="1088684" y="2464991"/>
            <a:ext cx="7054418" cy="2403571"/>
          </a:xfrm>
        </p:spPr>
        <p:txBody>
          <a:bodyPr>
            <a:normAutofit/>
          </a:bodyPr>
          <a:lstStyle/>
          <a:p>
            <a:r>
              <a:rPr lang="en-US" b="0" i="0" dirty="0">
                <a:effectLst/>
                <a:latin typeface="Söhne"/>
              </a:rPr>
              <a:t>Data cleaning is essential to ensure the data is accurate and reliable. In this step, you clean and prepare the data for analysis. Tasks may include removing missing or duplicate data, handling outliers, and formatting the data in a consistent manner.</a:t>
            </a:r>
            <a:br>
              <a:rPr lang="en-US" b="0" i="0" dirty="0">
                <a:effectLst/>
                <a:latin typeface="Söhne"/>
              </a:rPr>
            </a:br>
            <a:br>
              <a:rPr lang="en-US" b="0" i="0" dirty="0">
                <a:effectLst/>
                <a:latin typeface="Söhne"/>
              </a:rPr>
            </a:br>
            <a:r>
              <a:rPr lang="en-US" b="0" i="0" dirty="0">
                <a:effectLst/>
                <a:latin typeface="Söhne"/>
              </a:rPr>
              <a:t>Follow </a:t>
            </a:r>
            <a:r>
              <a:rPr lang="en-US" b="0" i="0" dirty="0">
                <a:effectLst/>
                <a:latin typeface="Söhne"/>
                <a:hlinkClick r:id="rId2"/>
              </a:rPr>
              <a:t>https://www.linkedin.com/in/sachin-m-6a6a9a171/</a:t>
            </a:r>
            <a:endParaRPr dirty="0"/>
          </a:p>
        </p:txBody>
      </p:sp>
      <p:pic>
        <p:nvPicPr>
          <p:cNvPr id="18" name="Picture 17">
            <a:extLst>
              <a:ext uri="{FF2B5EF4-FFF2-40B4-BE49-F238E27FC236}">
                <a16:creationId xmlns:a16="http://schemas.microsoft.com/office/drawing/2014/main" id="{6A26901A-BC62-4A3A-A07A-65E1F3DDDE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D6EDB49-211E-499D-9A08-6C5FF3D06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8F9F37E-D3CF-4F3D-96C2-25307819D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2" name="Rectangle 11">
            <a:extLst>
              <a:ext uri="{FF2B5EF4-FFF2-40B4-BE49-F238E27FC236}">
                <a16:creationId xmlns:a16="http://schemas.microsoft.com/office/drawing/2014/main" id="{C5FFF17D-767C-40E7-8C89-962F1F54B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98" y="638508"/>
            <a:ext cx="8179004"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9F39E1-619D-4D9E-8823-8BD8CC320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2653" y="865667"/>
            <a:ext cx="7838694"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lt1"/>
          </a:fillRef>
          <a:effectRef idx="2">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8C53F47-DF50-454F-A5A6-6B969748D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6097" y="1030259"/>
            <a:ext cx="7591806" cy="4059936"/>
          </a:xfrm>
          <a:prstGeom prst="rect">
            <a:avLst/>
          </a:prstGeom>
          <a:noFill/>
          <a:ln>
            <a:solidFill>
              <a:srgbClr val="4545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88684" y="1376053"/>
            <a:ext cx="7054418" cy="1002990"/>
          </a:xfrm>
        </p:spPr>
        <p:txBody>
          <a:bodyPr anchor="ctr">
            <a:normAutofit/>
          </a:bodyPr>
          <a:lstStyle/>
          <a:p>
            <a:pPr>
              <a:defRPr>
                <a:solidFill>
                  <a:srgbClr val="2F5F9E"/>
                </a:solidFill>
              </a:defRPr>
            </a:pPr>
            <a:r>
              <a:t>Step 4: Exploratory Analysis</a:t>
            </a:r>
          </a:p>
        </p:txBody>
      </p:sp>
      <p:sp>
        <p:nvSpPr>
          <p:cNvPr id="3" name="Content Placeholder 2"/>
          <p:cNvSpPr>
            <a:spLocks noGrp="1"/>
          </p:cNvSpPr>
          <p:nvPr>
            <p:ph idx="1"/>
          </p:nvPr>
        </p:nvSpPr>
        <p:spPr>
          <a:xfrm>
            <a:off x="1088684" y="2464991"/>
            <a:ext cx="7054418" cy="2403571"/>
          </a:xfrm>
        </p:spPr>
        <p:txBody>
          <a:bodyPr>
            <a:normAutofit/>
          </a:bodyPr>
          <a:lstStyle/>
          <a:p>
            <a:r>
              <a:rPr lang="en-US" b="0" i="0" dirty="0">
                <a:effectLst/>
                <a:latin typeface="Söhne"/>
              </a:rPr>
              <a:t>In this step, you perform an initial exploration of the data to identify patterns, trends, and relationships. This can involve creating visualizations, calculating summary statistics, and identifying any outliers or unusual data points.</a:t>
            </a:r>
            <a:br>
              <a:rPr lang="en-US" b="0" i="0" dirty="0">
                <a:effectLst/>
                <a:latin typeface="Söhne"/>
              </a:rPr>
            </a:br>
            <a:br>
              <a:rPr lang="en-US" b="0" i="0" dirty="0">
                <a:effectLst/>
                <a:latin typeface="Söhne"/>
              </a:rPr>
            </a:br>
            <a:r>
              <a:rPr lang="en-US" b="0" i="0" dirty="0">
                <a:effectLst/>
                <a:latin typeface="Söhne"/>
              </a:rPr>
              <a:t>Follow </a:t>
            </a:r>
            <a:r>
              <a:rPr lang="en-US" b="0" i="0" dirty="0">
                <a:effectLst/>
                <a:latin typeface="Söhne"/>
                <a:hlinkClick r:id="rId2"/>
              </a:rPr>
              <a:t>https://www.linkedin.com/in/sachin-m-6a6a9a171/</a:t>
            </a:r>
            <a:endParaRPr dirty="0"/>
          </a:p>
        </p:txBody>
      </p:sp>
      <p:pic>
        <p:nvPicPr>
          <p:cNvPr id="18" name="Picture 17">
            <a:extLst>
              <a:ext uri="{FF2B5EF4-FFF2-40B4-BE49-F238E27FC236}">
                <a16:creationId xmlns:a16="http://schemas.microsoft.com/office/drawing/2014/main" id="{6A26901A-BC62-4A3A-A07A-65E1F3DDDE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D6EDB49-211E-499D-9A08-6C5FF3D06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8F9F37E-D3CF-4F3D-96C2-25307819D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7" name="Rectangle 11">
            <a:extLst>
              <a:ext uri="{FF2B5EF4-FFF2-40B4-BE49-F238E27FC236}">
                <a16:creationId xmlns:a16="http://schemas.microsoft.com/office/drawing/2014/main" id="{C5FFF17D-767C-40E7-8C89-962F1F54B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98" y="638508"/>
            <a:ext cx="8179004"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9F39E1-619D-4D9E-8823-8BD8CC320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2653" y="865667"/>
            <a:ext cx="7838694"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lt1"/>
          </a:fillRef>
          <a:effectRef idx="2">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8C53F47-DF50-454F-A5A6-6B969748D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6097" y="1030259"/>
            <a:ext cx="7591806" cy="4059936"/>
          </a:xfrm>
          <a:prstGeom prst="rect">
            <a:avLst/>
          </a:prstGeom>
          <a:noFill/>
          <a:ln>
            <a:solidFill>
              <a:srgbClr val="4545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88684" y="1376053"/>
            <a:ext cx="7054418" cy="1002990"/>
          </a:xfrm>
        </p:spPr>
        <p:txBody>
          <a:bodyPr anchor="ctr">
            <a:normAutofit/>
          </a:bodyPr>
          <a:lstStyle/>
          <a:p>
            <a:pPr>
              <a:defRPr>
                <a:solidFill>
                  <a:srgbClr val="2F5F9E"/>
                </a:solidFill>
              </a:defRPr>
            </a:pPr>
            <a:r>
              <a:rPr lang="en-IN"/>
              <a:t>Step 5: Statistical Analysis</a:t>
            </a:r>
          </a:p>
        </p:txBody>
      </p:sp>
      <p:sp>
        <p:nvSpPr>
          <p:cNvPr id="3" name="Content Placeholder 2"/>
          <p:cNvSpPr>
            <a:spLocks noGrp="1"/>
          </p:cNvSpPr>
          <p:nvPr>
            <p:ph idx="1"/>
          </p:nvPr>
        </p:nvSpPr>
        <p:spPr>
          <a:xfrm>
            <a:off x="1088684" y="2464991"/>
            <a:ext cx="7054418" cy="2403571"/>
          </a:xfrm>
        </p:spPr>
        <p:txBody>
          <a:bodyPr>
            <a:normAutofit/>
          </a:bodyPr>
          <a:lstStyle/>
          <a:p>
            <a:r>
              <a:rPr lang="en-US" b="0" i="0" dirty="0">
                <a:effectLst/>
                <a:latin typeface="Söhne"/>
              </a:rPr>
              <a:t>Statistical analysis is conducted to test hypotheses, uncover insights, and derive meaningful conclusions from the data. This step involves applying statistical methods such as correlation analysis, regression analysis, hypothesis testing, or other appropriate techniques.</a:t>
            </a:r>
            <a:br>
              <a:rPr lang="en-US" b="0" i="0" dirty="0">
                <a:effectLst/>
                <a:latin typeface="Söhne"/>
              </a:rPr>
            </a:br>
            <a:r>
              <a:rPr lang="en-US" b="0" i="0" dirty="0">
                <a:effectLst/>
                <a:latin typeface="Söhne"/>
              </a:rPr>
              <a:t>Follow </a:t>
            </a:r>
            <a:r>
              <a:rPr lang="en-US" b="0" i="0" dirty="0">
                <a:effectLst/>
                <a:latin typeface="Söhne"/>
                <a:hlinkClick r:id="rId2"/>
              </a:rPr>
              <a:t>https://www.linkedin.com/in/sachin-m-6a6a9a171/</a:t>
            </a:r>
            <a:endParaRPr lang="en-US" dirty="0"/>
          </a:p>
        </p:txBody>
      </p:sp>
      <p:pic>
        <p:nvPicPr>
          <p:cNvPr id="18" name="Picture 17">
            <a:extLst>
              <a:ext uri="{FF2B5EF4-FFF2-40B4-BE49-F238E27FC236}">
                <a16:creationId xmlns:a16="http://schemas.microsoft.com/office/drawing/2014/main" id="{6A26901A-BC62-4A3A-A07A-65E1F3DDDE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D6EDB49-211E-499D-9A08-6C5FF3D06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8F9F37E-D3CF-4F3D-96C2-25307819D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2" name="Rectangle 11">
            <a:extLst>
              <a:ext uri="{FF2B5EF4-FFF2-40B4-BE49-F238E27FC236}">
                <a16:creationId xmlns:a16="http://schemas.microsoft.com/office/drawing/2014/main" id="{C5FFF17D-767C-40E7-8C89-962F1F54B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98" y="638508"/>
            <a:ext cx="8179004"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9F39E1-619D-4D9E-8823-8BD8CC320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2653" y="865667"/>
            <a:ext cx="7838694"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lt1"/>
          </a:fillRef>
          <a:effectRef idx="2">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8C53F47-DF50-454F-A5A6-6B969748D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6097" y="1030259"/>
            <a:ext cx="7591806" cy="4059936"/>
          </a:xfrm>
          <a:prstGeom prst="rect">
            <a:avLst/>
          </a:prstGeom>
          <a:noFill/>
          <a:ln>
            <a:solidFill>
              <a:srgbClr val="4545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88684" y="1376053"/>
            <a:ext cx="7054418" cy="1002990"/>
          </a:xfrm>
        </p:spPr>
        <p:txBody>
          <a:bodyPr anchor="ctr">
            <a:normAutofit/>
          </a:bodyPr>
          <a:lstStyle/>
          <a:p>
            <a:pPr>
              <a:defRPr>
                <a:solidFill>
                  <a:srgbClr val="2F5F9E"/>
                </a:solidFill>
              </a:defRPr>
            </a:pPr>
            <a:r>
              <a:t>Step 6: Communicate Results</a:t>
            </a:r>
          </a:p>
        </p:txBody>
      </p:sp>
      <p:sp>
        <p:nvSpPr>
          <p:cNvPr id="3" name="Content Placeholder 2"/>
          <p:cNvSpPr>
            <a:spLocks noGrp="1"/>
          </p:cNvSpPr>
          <p:nvPr>
            <p:ph idx="1"/>
          </p:nvPr>
        </p:nvSpPr>
        <p:spPr>
          <a:xfrm>
            <a:off x="1088684" y="2464991"/>
            <a:ext cx="7054418" cy="2403571"/>
          </a:xfrm>
        </p:spPr>
        <p:txBody>
          <a:bodyPr>
            <a:normAutofit/>
          </a:bodyPr>
          <a:lstStyle/>
          <a:p>
            <a:r>
              <a:rPr lang="en-US" b="0" i="0" dirty="0">
                <a:effectLst/>
                <a:latin typeface="Söhne"/>
              </a:rPr>
              <a:t>Once the analysis is complete, it is important to communicate the results effectively. This step involves creating reports, visualizations, and presentations to present the findings to stakeholders or decision-makers.</a:t>
            </a:r>
            <a:br>
              <a:rPr lang="en-US" b="0" i="0" dirty="0">
                <a:effectLst/>
                <a:latin typeface="Söhne"/>
              </a:rPr>
            </a:br>
            <a:br>
              <a:rPr lang="en-US" b="0" i="0" dirty="0">
                <a:effectLst/>
                <a:latin typeface="Söhne"/>
              </a:rPr>
            </a:br>
            <a:r>
              <a:rPr lang="en-US" b="0" i="0" dirty="0">
                <a:effectLst/>
                <a:latin typeface="Söhne"/>
              </a:rPr>
              <a:t>Follow </a:t>
            </a:r>
            <a:r>
              <a:rPr lang="en-US" b="0" i="0" dirty="0">
                <a:effectLst/>
                <a:latin typeface="Söhne"/>
                <a:hlinkClick r:id="rId2"/>
              </a:rPr>
              <a:t>https://www.linkedin.com/in/sachin-m-6a6a9a171/</a:t>
            </a:r>
            <a:endParaRPr dirty="0"/>
          </a:p>
        </p:txBody>
      </p:sp>
      <p:pic>
        <p:nvPicPr>
          <p:cNvPr id="18" name="Picture 17">
            <a:extLst>
              <a:ext uri="{FF2B5EF4-FFF2-40B4-BE49-F238E27FC236}">
                <a16:creationId xmlns:a16="http://schemas.microsoft.com/office/drawing/2014/main" id="{6A26901A-BC62-4A3A-A07A-65E1F3DDDE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D6EDB49-211E-499D-9A08-6C5FF3D06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8F9F37E-D3CF-4F3D-96C2-25307819D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2" name="Rectangle 11">
            <a:extLst>
              <a:ext uri="{FF2B5EF4-FFF2-40B4-BE49-F238E27FC236}">
                <a16:creationId xmlns:a16="http://schemas.microsoft.com/office/drawing/2014/main" id="{C5FFF17D-767C-40E7-8C89-962F1F54B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98" y="638508"/>
            <a:ext cx="8179004"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9F39E1-619D-4D9E-8823-8BD8CC320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2653" y="865667"/>
            <a:ext cx="7838694"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lt1"/>
          </a:fillRef>
          <a:effectRef idx="2">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8C53F47-DF50-454F-A5A6-6B969748D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6097" y="1030259"/>
            <a:ext cx="7591806" cy="4059936"/>
          </a:xfrm>
          <a:prstGeom prst="rect">
            <a:avLst/>
          </a:prstGeom>
          <a:noFill/>
          <a:ln>
            <a:solidFill>
              <a:srgbClr val="4545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88684" y="1376053"/>
            <a:ext cx="7054418" cy="1002990"/>
          </a:xfrm>
        </p:spPr>
        <p:txBody>
          <a:bodyPr anchor="ctr">
            <a:normAutofit/>
          </a:bodyPr>
          <a:lstStyle/>
          <a:p>
            <a:pPr>
              <a:defRPr>
                <a:solidFill>
                  <a:srgbClr val="2F5F9E"/>
                </a:solidFill>
              </a:defRPr>
            </a:pPr>
            <a:r>
              <a:t>Step 7: Interpretation</a:t>
            </a:r>
          </a:p>
        </p:txBody>
      </p:sp>
      <p:sp>
        <p:nvSpPr>
          <p:cNvPr id="3" name="Content Placeholder 2"/>
          <p:cNvSpPr>
            <a:spLocks noGrp="1"/>
          </p:cNvSpPr>
          <p:nvPr>
            <p:ph idx="1"/>
          </p:nvPr>
        </p:nvSpPr>
        <p:spPr>
          <a:xfrm>
            <a:off x="1088684" y="2464991"/>
            <a:ext cx="7054418" cy="2403571"/>
          </a:xfrm>
        </p:spPr>
        <p:txBody>
          <a:bodyPr>
            <a:normAutofit/>
          </a:bodyPr>
          <a:lstStyle/>
          <a:p>
            <a:r>
              <a:rPr lang="en-US" b="0" i="0" dirty="0">
                <a:effectLst/>
                <a:latin typeface="Söhne"/>
              </a:rPr>
              <a:t>In this final step, you interpret the results of your analysis and draw conclusions based on the findings. It is important to consider any limitations of the analysis and provide recommendations for further research or actions based on the results.</a:t>
            </a:r>
            <a:br>
              <a:rPr lang="en-US" b="0" i="0" dirty="0">
                <a:effectLst/>
                <a:latin typeface="Söhne"/>
              </a:rPr>
            </a:br>
            <a:r>
              <a:rPr lang="en-US" b="0" i="0" dirty="0">
                <a:effectLst/>
                <a:latin typeface="Söhne"/>
              </a:rPr>
              <a:t>Follow </a:t>
            </a:r>
            <a:r>
              <a:rPr lang="en-US" b="0" i="0" dirty="0">
                <a:effectLst/>
                <a:latin typeface="Söhne"/>
                <a:hlinkClick r:id="rId2"/>
              </a:rPr>
              <a:t>https://www.linkedin.com/in/sachin-m-6a6a9a171/</a:t>
            </a:r>
            <a:endParaRPr dirty="0"/>
          </a:p>
        </p:txBody>
      </p:sp>
      <p:pic>
        <p:nvPicPr>
          <p:cNvPr id="18" name="Picture 17">
            <a:extLst>
              <a:ext uri="{FF2B5EF4-FFF2-40B4-BE49-F238E27FC236}">
                <a16:creationId xmlns:a16="http://schemas.microsoft.com/office/drawing/2014/main" id="{6A26901A-BC62-4A3A-A07A-65E1F3DDDE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22</TotalTime>
  <Words>418</Words>
  <Application>Microsoft Office PowerPoint</Application>
  <PresentationFormat>On-screen Show (4:3)</PresentationFormat>
  <Paragraphs>14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Gill Sans MT</vt:lpstr>
      <vt:lpstr>Söhne</vt:lpstr>
      <vt:lpstr>Gallery</vt:lpstr>
      <vt:lpstr>Step 1: Define the Problem</vt:lpstr>
      <vt:lpstr>Step 2: Collect Data</vt:lpstr>
      <vt:lpstr>Step 3: Clean Data</vt:lpstr>
      <vt:lpstr>Step 4: Exploratory Analysis</vt:lpstr>
      <vt:lpstr>Step 5: Statistical Analysis</vt:lpstr>
      <vt:lpstr>Step 6: Communicate Results</vt:lpstr>
      <vt:lpstr>Step 7: Interpretation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Step 1: Define the Problem</dc:title>
  <dc:subject/>
  <dc:creator>Sachin Melinahosahalli MohanKumar</dc:creator>
  <cp:keywords/>
  <dc:description>generated using python-pptx</dc:description>
  <cp:lastModifiedBy>Sachin Melinahosahalli MohanKumar</cp:lastModifiedBy>
  <cp:revision>2</cp:revision>
  <dcterms:created xsi:type="dcterms:W3CDTF">2013-01-27T09:14:16Z</dcterms:created>
  <dcterms:modified xsi:type="dcterms:W3CDTF">2023-07-13T18:04:42Z</dcterms:modified>
  <cp:category/>
</cp:coreProperties>
</file>