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7"/>
  </p:notesMasterIdLst>
  <p:sldIdLst>
    <p:sldId id="256" r:id="rId2"/>
    <p:sldId id="257" r:id="rId3"/>
    <p:sldId id="343" r:id="rId4"/>
    <p:sldId id="344" r:id="rId5"/>
    <p:sldId id="345" r:id="rId6"/>
    <p:sldId id="348" r:id="rId7"/>
    <p:sldId id="367"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42" r:id="rId26"/>
  </p:sldIdLst>
  <p:sldSz cx="9144000" cy="5143500" type="screen16x9"/>
  <p:notesSz cx="6858000" cy="9144000"/>
  <p:embeddedFontLst>
    <p:embeddedFont>
      <p:font typeface="Open Sans" panose="020B0606030504020204" pitchFamily="34" charset="0"/>
      <p:regular r:id="rId28"/>
      <p:bold r:id="rId29"/>
      <p:italic r:id="rId30"/>
      <p:boldItalic r:id="rId31"/>
    </p:embeddedFont>
    <p:embeddedFont>
      <p:font typeface="Overpass Black" panose="020B0604020202020204" charset="0"/>
      <p:bold r:id="rId32"/>
      <p:boldItalic r:id="rId33"/>
    </p:embeddedFont>
    <p:embeddedFont>
      <p:font typeface="Overpass SemiBold" panose="020B0604020202020204" charset="0"/>
      <p:regular r:id="rId34"/>
      <p:bold r:id="rId35"/>
      <p:italic r:id="rId36"/>
      <p:boldItalic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289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A1068B-A0B2-4B9C-949A-D1EA12CD8254}">
  <a:tblStyle styleId="{C0A1068B-A0B2-4B9C-949A-D1EA12CD82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26" y="318"/>
      </p:cViewPr>
      <p:guideLst>
        <p:guide orient="horz" pos="1620"/>
        <p:guide pos="2880"/>
        <p:guide orient="horz" pos="28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825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779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735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103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665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330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343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444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366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315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555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727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58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066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261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37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44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712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496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877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885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352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92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643491"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p:nvPr/>
        </p:nvSpPr>
        <p:spPr>
          <a:xfrm>
            <a:off x="-881225" y="1272176"/>
            <a:ext cx="7340216" cy="4171360"/>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30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4_1_1">
    <p:spTree>
      <p:nvGrpSpPr>
        <p:cNvPr id="1" name="Shape 304"/>
        <p:cNvGrpSpPr/>
        <p:nvPr/>
      </p:nvGrpSpPr>
      <p:grpSpPr>
        <a:xfrm>
          <a:off x="0" y="0"/>
          <a:ext cx="0" cy="0"/>
          <a:chOff x="0" y="0"/>
          <a:chExt cx="0" cy="0"/>
        </a:xfrm>
      </p:grpSpPr>
      <p:sp>
        <p:nvSpPr>
          <p:cNvPr id="305" name="Google Shape;305;p47"/>
          <p:cNvSpPr/>
          <p:nvPr/>
        </p:nvSpPr>
        <p:spPr>
          <a:xfrm rot="-308984" flipH="1">
            <a:off x="200619" y="1700306"/>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4_1_1_1">
    <p:spTree>
      <p:nvGrpSpPr>
        <p:cNvPr id="1" name="Shape 306"/>
        <p:cNvGrpSpPr/>
        <p:nvPr/>
      </p:nvGrpSpPr>
      <p:grpSpPr>
        <a:xfrm>
          <a:off x="0" y="0"/>
          <a:ext cx="0" cy="0"/>
          <a:chOff x="0" y="0"/>
          <a:chExt cx="0" cy="0"/>
        </a:xfrm>
      </p:grpSpPr>
      <p:sp>
        <p:nvSpPr>
          <p:cNvPr id="307" name="Google Shape;307;p4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8"/>
          <p:cNvSpPr/>
          <p:nvPr/>
        </p:nvSpPr>
        <p:spPr>
          <a:xfrm flipH="1">
            <a:off x="-81743" y="1133075"/>
            <a:ext cx="3611465" cy="401055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92" r:id="rId4"/>
    <p:sldLayoutId id="2147483693" r:id="rId5"/>
    <p:sldLayoutId id="214748369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1"/>
          <p:cNvSpPr txBox="1">
            <a:spLocks noGrp="1"/>
          </p:cNvSpPr>
          <p:nvPr>
            <p:ph type="ctrTitle"/>
          </p:nvPr>
        </p:nvSpPr>
        <p:spPr>
          <a:xfrm>
            <a:off x="581000" y="542662"/>
            <a:ext cx="4650496" cy="19523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600" dirty="0"/>
              <a:t>Power BI</a:t>
            </a:r>
            <a:r>
              <a:rPr lang="en" dirty="0">
                <a:latin typeface="Overpass Black"/>
                <a:ea typeface="Overpass Black"/>
                <a:cs typeface="Overpass Black"/>
                <a:sym typeface="Overpass Black"/>
              </a:rPr>
              <a:t> </a:t>
            </a:r>
            <a:endParaRPr dirty="0">
              <a:solidFill>
                <a:schemeClr val="accent1"/>
              </a:solidFill>
              <a:latin typeface="Overpass SemiBold"/>
              <a:ea typeface="Overpass SemiBold"/>
              <a:cs typeface="Overpass SemiBold"/>
              <a:sym typeface="Overpass SemiBold"/>
            </a:endParaRPr>
          </a:p>
        </p:txBody>
      </p:sp>
      <p:sp>
        <p:nvSpPr>
          <p:cNvPr id="318" name="Google Shape;318;p51"/>
          <p:cNvSpPr txBox="1">
            <a:spLocks noGrp="1"/>
          </p:cNvSpPr>
          <p:nvPr>
            <p:ph type="subTitle" idx="1"/>
          </p:nvPr>
        </p:nvSpPr>
        <p:spPr>
          <a:xfrm>
            <a:off x="678272" y="2161310"/>
            <a:ext cx="3856506" cy="5172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MS Power Platform </a:t>
            </a:r>
            <a:endParaRPr dirty="0"/>
          </a:p>
        </p:txBody>
      </p:sp>
      <p:grpSp>
        <p:nvGrpSpPr>
          <p:cNvPr id="319" name="Google Shape;319;p51"/>
          <p:cNvGrpSpPr/>
          <p:nvPr/>
        </p:nvGrpSpPr>
        <p:grpSpPr>
          <a:xfrm>
            <a:off x="4621660" y="644449"/>
            <a:ext cx="4224528" cy="4024800"/>
            <a:chOff x="1938100" y="1191125"/>
            <a:chExt cx="3459325" cy="3295775"/>
          </a:xfrm>
        </p:grpSpPr>
        <p:sp>
          <p:nvSpPr>
            <p:cNvPr id="320" name="Google Shape;320;p51"/>
            <p:cNvSpPr/>
            <p:nvPr/>
          </p:nvSpPr>
          <p:spPr>
            <a:xfrm>
              <a:off x="2102275" y="1365300"/>
              <a:ext cx="3295150" cy="225757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1"/>
            <p:cNvSpPr/>
            <p:nvPr/>
          </p:nvSpPr>
          <p:spPr>
            <a:xfrm>
              <a:off x="1938100" y="2560175"/>
              <a:ext cx="3390400" cy="1926725"/>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1"/>
            <p:cNvSpPr/>
            <p:nvPr/>
          </p:nvSpPr>
          <p:spPr>
            <a:xfrm>
              <a:off x="4251400" y="3439250"/>
              <a:ext cx="216825" cy="127225"/>
            </a:xfrm>
            <a:custGeom>
              <a:avLst/>
              <a:gdLst/>
              <a:ahLst/>
              <a:cxnLst/>
              <a:rect l="l" t="t" r="r" b="b"/>
              <a:pathLst>
                <a:path w="8673" h="5089" extrusionOk="0">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1"/>
            <p:cNvSpPr/>
            <p:nvPr/>
          </p:nvSpPr>
          <p:spPr>
            <a:xfrm>
              <a:off x="2911175" y="3953675"/>
              <a:ext cx="278225" cy="119700"/>
            </a:xfrm>
            <a:custGeom>
              <a:avLst/>
              <a:gdLst/>
              <a:ahLst/>
              <a:cxnLst/>
              <a:rect l="l" t="t" r="r" b="b"/>
              <a:pathLst>
                <a:path w="11129" h="4788" extrusionOk="0">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1"/>
            <p:cNvSpPr/>
            <p:nvPr/>
          </p:nvSpPr>
          <p:spPr>
            <a:xfrm>
              <a:off x="3995775" y="3594025"/>
              <a:ext cx="278200" cy="119700"/>
            </a:xfrm>
            <a:custGeom>
              <a:avLst/>
              <a:gdLst/>
              <a:ahLst/>
              <a:cxnLst/>
              <a:rect l="l" t="t" r="r" b="b"/>
              <a:pathLst>
                <a:path w="11128" h="4788" extrusionOk="0">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1"/>
            <p:cNvSpPr/>
            <p:nvPr/>
          </p:nvSpPr>
          <p:spPr>
            <a:xfrm>
              <a:off x="2710050" y="3847775"/>
              <a:ext cx="216800" cy="127225"/>
            </a:xfrm>
            <a:custGeom>
              <a:avLst/>
              <a:gdLst/>
              <a:ahLst/>
              <a:cxnLst/>
              <a:rect l="l" t="t" r="r" b="b"/>
              <a:pathLst>
                <a:path w="8672" h="5089" extrusionOk="0">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1"/>
            <p:cNvSpPr/>
            <p:nvPr/>
          </p:nvSpPr>
          <p:spPr>
            <a:xfrm>
              <a:off x="2216925" y="3875975"/>
              <a:ext cx="480625" cy="278225"/>
            </a:xfrm>
            <a:custGeom>
              <a:avLst/>
              <a:gdLst/>
              <a:ahLst/>
              <a:cxnLst/>
              <a:rect l="l" t="t" r="r" b="b"/>
              <a:pathLst>
                <a:path w="19225" h="11129" extrusionOk="0">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1"/>
            <p:cNvSpPr/>
            <p:nvPr/>
          </p:nvSpPr>
          <p:spPr>
            <a:xfrm>
              <a:off x="2335975" y="3898525"/>
              <a:ext cx="62050" cy="95275"/>
            </a:xfrm>
            <a:custGeom>
              <a:avLst/>
              <a:gdLst/>
              <a:ahLst/>
              <a:cxnLst/>
              <a:rect l="l" t="t" r="r" b="b"/>
              <a:pathLst>
                <a:path w="2482" h="3811" extrusionOk="0">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1"/>
            <p:cNvSpPr/>
            <p:nvPr/>
          </p:nvSpPr>
          <p:spPr>
            <a:xfrm>
              <a:off x="2599150" y="3993150"/>
              <a:ext cx="25" cy="2525"/>
            </a:xfrm>
            <a:custGeom>
              <a:avLst/>
              <a:gdLst/>
              <a:ahLst/>
              <a:cxnLst/>
              <a:rect l="l" t="t" r="r" b="b"/>
              <a:pathLst>
                <a:path w="1" h="101" extrusionOk="0">
                  <a:moveTo>
                    <a:pt x="0" y="101"/>
                  </a:moveTo>
                  <a:cubicBezTo>
                    <a:pt x="0" y="101"/>
                    <a:pt x="0" y="76"/>
                    <a:pt x="0" y="50"/>
                  </a:cubicBezTo>
                  <a:cubicBezTo>
                    <a:pt x="0" y="25"/>
                    <a:pt x="0" y="0"/>
                    <a:pt x="0"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1"/>
            <p:cNvSpPr/>
            <p:nvPr/>
          </p:nvSpPr>
          <p:spPr>
            <a:xfrm>
              <a:off x="2219450" y="4033250"/>
              <a:ext cx="200525" cy="50150"/>
            </a:xfrm>
            <a:custGeom>
              <a:avLst/>
              <a:gdLst/>
              <a:ahLst/>
              <a:cxnLst/>
              <a:rect l="l" t="t" r="r" b="b"/>
              <a:pathLst>
                <a:path w="8021" h="2006" extrusionOk="0">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1"/>
            <p:cNvSpPr/>
            <p:nvPr/>
          </p:nvSpPr>
          <p:spPr>
            <a:xfrm>
              <a:off x="2482600" y="4124100"/>
              <a:ext cx="650" cy="6300"/>
            </a:xfrm>
            <a:custGeom>
              <a:avLst/>
              <a:gdLst/>
              <a:ahLst/>
              <a:cxnLst/>
              <a:rect l="l" t="t" r="r" b="b"/>
              <a:pathLst>
                <a:path w="26" h="252" extrusionOk="0">
                  <a:moveTo>
                    <a:pt x="26" y="0"/>
                  </a:moveTo>
                  <a:lnTo>
                    <a:pt x="26" y="251"/>
                  </a:lnTo>
                  <a:cubicBezTo>
                    <a:pt x="0" y="176"/>
                    <a:pt x="0" y="76"/>
                    <a:pt x="2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1"/>
            <p:cNvSpPr/>
            <p:nvPr/>
          </p:nvSpPr>
          <p:spPr>
            <a:xfrm>
              <a:off x="2403650" y="4050175"/>
              <a:ext cx="293900" cy="137225"/>
            </a:xfrm>
            <a:custGeom>
              <a:avLst/>
              <a:gdLst/>
              <a:ahLst/>
              <a:cxnLst/>
              <a:rect l="l" t="t" r="r" b="b"/>
              <a:pathLst>
                <a:path w="11756" h="5489" extrusionOk="0">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1"/>
            <p:cNvSpPr/>
            <p:nvPr/>
          </p:nvSpPr>
          <p:spPr>
            <a:xfrm>
              <a:off x="2549025" y="3922350"/>
              <a:ext cx="107150" cy="93375"/>
            </a:xfrm>
            <a:custGeom>
              <a:avLst/>
              <a:gdLst/>
              <a:ahLst/>
              <a:cxnLst/>
              <a:rect l="l" t="t" r="r" b="b"/>
              <a:pathLst>
                <a:path w="4286" h="3735" extrusionOk="0">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1"/>
            <p:cNvSpPr/>
            <p:nvPr/>
          </p:nvSpPr>
          <p:spPr>
            <a:xfrm>
              <a:off x="2636725" y="4098400"/>
              <a:ext cx="59550" cy="59550"/>
            </a:xfrm>
            <a:custGeom>
              <a:avLst/>
              <a:gdLst/>
              <a:ahLst/>
              <a:cxnLst/>
              <a:rect l="l" t="t" r="r" b="b"/>
              <a:pathLst>
                <a:path w="2382" h="2382" extrusionOk="0">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1"/>
            <p:cNvSpPr/>
            <p:nvPr/>
          </p:nvSpPr>
          <p:spPr>
            <a:xfrm>
              <a:off x="2406775" y="4169850"/>
              <a:ext cx="59550" cy="59525"/>
            </a:xfrm>
            <a:custGeom>
              <a:avLst/>
              <a:gdLst/>
              <a:ahLst/>
              <a:cxnLst/>
              <a:rect l="l" t="t" r="r" b="b"/>
              <a:pathLst>
                <a:path w="2382" h="2381" extrusionOk="0">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1"/>
            <p:cNvSpPr/>
            <p:nvPr/>
          </p:nvSpPr>
          <p:spPr>
            <a:xfrm>
              <a:off x="2218175" y="4065825"/>
              <a:ext cx="60200" cy="59550"/>
            </a:xfrm>
            <a:custGeom>
              <a:avLst/>
              <a:gdLst/>
              <a:ahLst/>
              <a:cxnLst/>
              <a:rect l="l" t="t" r="r" b="b"/>
              <a:pathLst>
                <a:path w="2408" h="2382" extrusionOk="0">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1"/>
            <p:cNvSpPr/>
            <p:nvPr/>
          </p:nvSpPr>
          <p:spPr>
            <a:xfrm>
              <a:off x="2324075" y="3945525"/>
              <a:ext cx="59550" cy="58925"/>
            </a:xfrm>
            <a:custGeom>
              <a:avLst/>
              <a:gdLst/>
              <a:ahLst/>
              <a:cxnLst/>
              <a:rect l="l" t="t" r="r" b="b"/>
              <a:pathLst>
                <a:path w="2382" h="2357" extrusionOk="0">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1"/>
            <p:cNvSpPr/>
            <p:nvPr/>
          </p:nvSpPr>
          <p:spPr>
            <a:xfrm>
              <a:off x="2607275" y="3958050"/>
              <a:ext cx="60175" cy="59550"/>
            </a:xfrm>
            <a:custGeom>
              <a:avLst/>
              <a:gdLst/>
              <a:ahLst/>
              <a:cxnLst/>
              <a:rect l="l" t="t" r="r" b="b"/>
              <a:pathLst>
                <a:path w="2407" h="2382" extrusionOk="0">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1"/>
            <p:cNvSpPr/>
            <p:nvPr/>
          </p:nvSpPr>
          <p:spPr>
            <a:xfrm>
              <a:off x="2424325" y="3768200"/>
              <a:ext cx="80850" cy="302675"/>
            </a:xfrm>
            <a:custGeom>
              <a:avLst/>
              <a:gdLst/>
              <a:ahLst/>
              <a:cxnLst/>
              <a:rect l="l" t="t" r="r" b="b"/>
              <a:pathLst>
                <a:path w="3234" h="12107" extrusionOk="0">
                  <a:moveTo>
                    <a:pt x="3234" y="10602"/>
                  </a:moveTo>
                  <a:cubicBezTo>
                    <a:pt x="3234" y="12106"/>
                    <a:pt x="1" y="11805"/>
                    <a:pt x="1" y="10602"/>
                  </a:cubicBezTo>
                  <a:lnTo>
                    <a:pt x="1" y="1"/>
                  </a:lnTo>
                  <a:lnTo>
                    <a:pt x="3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1"/>
            <p:cNvSpPr/>
            <p:nvPr/>
          </p:nvSpPr>
          <p:spPr>
            <a:xfrm>
              <a:off x="2374200" y="3448650"/>
              <a:ext cx="461175" cy="458050"/>
            </a:xfrm>
            <a:custGeom>
              <a:avLst/>
              <a:gdLst/>
              <a:ahLst/>
              <a:cxnLst/>
              <a:rect l="l" t="t" r="r" b="b"/>
              <a:pathLst>
                <a:path w="18447" h="18322" extrusionOk="0">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1"/>
            <p:cNvSpPr/>
            <p:nvPr/>
          </p:nvSpPr>
          <p:spPr>
            <a:xfrm>
              <a:off x="2374200" y="3448650"/>
              <a:ext cx="461175" cy="498150"/>
            </a:xfrm>
            <a:custGeom>
              <a:avLst/>
              <a:gdLst/>
              <a:ahLst/>
              <a:cxnLst/>
              <a:rect l="l" t="t" r="r" b="b"/>
              <a:pathLst>
                <a:path w="18447" h="19926" extrusionOk="0">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1"/>
            <p:cNvSpPr/>
            <p:nvPr/>
          </p:nvSpPr>
          <p:spPr>
            <a:xfrm>
              <a:off x="2414925" y="3648525"/>
              <a:ext cx="395400" cy="302675"/>
            </a:xfrm>
            <a:custGeom>
              <a:avLst/>
              <a:gdLst/>
              <a:ahLst/>
              <a:cxnLst/>
              <a:rect l="l" t="t" r="r" b="b"/>
              <a:pathLst>
                <a:path w="15816" h="12107" extrusionOk="0">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1"/>
            <p:cNvSpPr/>
            <p:nvPr/>
          </p:nvSpPr>
          <p:spPr>
            <a:xfrm>
              <a:off x="2118550" y="3471850"/>
              <a:ext cx="666075" cy="476200"/>
            </a:xfrm>
            <a:custGeom>
              <a:avLst/>
              <a:gdLst/>
              <a:ahLst/>
              <a:cxnLst/>
              <a:rect l="l" t="t" r="r" b="b"/>
              <a:pathLst>
                <a:path w="26643" h="19048" extrusionOk="0">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1"/>
            <p:cNvSpPr/>
            <p:nvPr/>
          </p:nvSpPr>
          <p:spPr>
            <a:xfrm>
              <a:off x="3013300" y="1935500"/>
              <a:ext cx="424850" cy="735600"/>
            </a:xfrm>
            <a:custGeom>
              <a:avLst/>
              <a:gdLst/>
              <a:ahLst/>
              <a:cxnLst/>
              <a:rect l="l" t="t" r="r" b="b"/>
              <a:pathLst>
                <a:path w="16994" h="29424" extrusionOk="0">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1"/>
            <p:cNvSpPr/>
            <p:nvPr/>
          </p:nvSpPr>
          <p:spPr>
            <a:xfrm>
              <a:off x="3001400" y="2069575"/>
              <a:ext cx="162925" cy="636625"/>
            </a:xfrm>
            <a:custGeom>
              <a:avLst/>
              <a:gdLst/>
              <a:ahLst/>
              <a:cxnLst/>
              <a:rect l="l" t="t" r="r" b="b"/>
              <a:pathLst>
                <a:path w="6517" h="25465" extrusionOk="0">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1"/>
            <p:cNvSpPr/>
            <p:nvPr/>
          </p:nvSpPr>
          <p:spPr>
            <a:xfrm>
              <a:off x="3183725" y="1925475"/>
              <a:ext cx="426100" cy="767575"/>
            </a:xfrm>
            <a:custGeom>
              <a:avLst/>
              <a:gdLst/>
              <a:ahLst/>
              <a:cxnLst/>
              <a:rect l="l" t="t" r="r" b="b"/>
              <a:pathLst>
                <a:path w="17044" h="30703" extrusionOk="0">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1"/>
            <p:cNvSpPr/>
            <p:nvPr/>
          </p:nvSpPr>
          <p:spPr>
            <a:xfrm>
              <a:off x="3434350" y="1928600"/>
              <a:ext cx="115950" cy="770700"/>
            </a:xfrm>
            <a:custGeom>
              <a:avLst/>
              <a:gdLst/>
              <a:ahLst/>
              <a:cxnLst/>
              <a:rect l="l" t="t" r="r" b="b"/>
              <a:pathLst>
                <a:path w="4638" h="30828" extrusionOk="0">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1"/>
            <p:cNvSpPr/>
            <p:nvPr/>
          </p:nvSpPr>
          <p:spPr>
            <a:xfrm>
              <a:off x="3448150" y="1990625"/>
              <a:ext cx="10675" cy="21325"/>
            </a:xfrm>
            <a:custGeom>
              <a:avLst/>
              <a:gdLst/>
              <a:ahLst/>
              <a:cxnLst/>
              <a:rect l="l" t="t" r="r" b="b"/>
              <a:pathLst>
                <a:path w="427" h="853" extrusionOk="0">
                  <a:moveTo>
                    <a:pt x="0" y="1"/>
                  </a:moveTo>
                  <a:lnTo>
                    <a:pt x="426" y="176"/>
                  </a:lnTo>
                  <a:cubicBezTo>
                    <a:pt x="376" y="377"/>
                    <a:pt x="351" y="602"/>
                    <a:pt x="326" y="853"/>
                  </a:cubicBezTo>
                  <a:cubicBezTo>
                    <a:pt x="326" y="803"/>
                    <a:pt x="301" y="753"/>
                    <a:pt x="3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1"/>
            <p:cNvSpPr/>
            <p:nvPr/>
          </p:nvSpPr>
          <p:spPr>
            <a:xfrm>
              <a:off x="3118575" y="1964950"/>
              <a:ext cx="271325" cy="741250"/>
            </a:xfrm>
            <a:custGeom>
              <a:avLst/>
              <a:gdLst/>
              <a:ahLst/>
              <a:cxnLst/>
              <a:rect l="l" t="t" r="r" b="b"/>
              <a:pathLst>
                <a:path w="10853" h="29650" extrusionOk="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1"/>
            <p:cNvSpPr/>
            <p:nvPr/>
          </p:nvSpPr>
          <p:spPr>
            <a:xfrm>
              <a:off x="3169950" y="2101525"/>
              <a:ext cx="187375" cy="401650"/>
            </a:xfrm>
            <a:custGeom>
              <a:avLst/>
              <a:gdLst/>
              <a:ahLst/>
              <a:cxnLst/>
              <a:rect l="l" t="t" r="r" b="b"/>
              <a:pathLst>
                <a:path w="7495" h="16066" extrusionOk="0">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1"/>
            <p:cNvSpPr/>
            <p:nvPr/>
          </p:nvSpPr>
          <p:spPr>
            <a:xfrm>
              <a:off x="2871075" y="2908550"/>
              <a:ext cx="72075" cy="51400"/>
            </a:xfrm>
            <a:custGeom>
              <a:avLst/>
              <a:gdLst/>
              <a:ahLst/>
              <a:cxnLst/>
              <a:rect l="l" t="t" r="r" b="b"/>
              <a:pathLst>
                <a:path w="2883" h="2056" extrusionOk="0">
                  <a:moveTo>
                    <a:pt x="2156" y="1"/>
                  </a:moveTo>
                  <a:lnTo>
                    <a:pt x="0" y="1529"/>
                  </a:lnTo>
                  <a:lnTo>
                    <a:pt x="276" y="2056"/>
                  </a:lnTo>
                  <a:lnTo>
                    <a:pt x="2582" y="477"/>
                  </a:lnTo>
                  <a:lnTo>
                    <a:pt x="2883"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1"/>
            <p:cNvSpPr/>
            <p:nvPr/>
          </p:nvSpPr>
          <p:spPr>
            <a:xfrm>
              <a:off x="2366050" y="2247525"/>
              <a:ext cx="424850" cy="735625"/>
            </a:xfrm>
            <a:custGeom>
              <a:avLst/>
              <a:gdLst/>
              <a:ahLst/>
              <a:cxnLst/>
              <a:rect l="l" t="t" r="r" b="b"/>
              <a:pathLst>
                <a:path w="16994" h="29425" extrusionOk="0">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1"/>
            <p:cNvSpPr/>
            <p:nvPr/>
          </p:nvSpPr>
          <p:spPr>
            <a:xfrm>
              <a:off x="2354775" y="2381600"/>
              <a:ext cx="162300" cy="636625"/>
            </a:xfrm>
            <a:custGeom>
              <a:avLst/>
              <a:gdLst/>
              <a:ahLst/>
              <a:cxnLst/>
              <a:rect l="l" t="t" r="r" b="b"/>
              <a:pathLst>
                <a:path w="6492" h="25465" extrusionOk="0">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1"/>
            <p:cNvSpPr/>
            <p:nvPr/>
          </p:nvSpPr>
          <p:spPr>
            <a:xfrm>
              <a:off x="4326600" y="1505025"/>
              <a:ext cx="234350" cy="410450"/>
            </a:xfrm>
            <a:custGeom>
              <a:avLst/>
              <a:gdLst/>
              <a:ahLst/>
              <a:cxnLst/>
              <a:rect l="l" t="t" r="r" b="b"/>
              <a:pathLst>
                <a:path w="9374" h="16418" extrusionOk="0">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p:nvPr/>
          </p:nvSpPr>
          <p:spPr>
            <a:xfrm>
              <a:off x="4371700" y="2843400"/>
              <a:ext cx="218700" cy="161675"/>
            </a:xfrm>
            <a:custGeom>
              <a:avLst/>
              <a:gdLst/>
              <a:ahLst/>
              <a:cxnLst/>
              <a:rect l="l" t="t" r="r" b="b"/>
              <a:pathLst>
                <a:path w="8748" h="6467" extrusionOk="0">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1"/>
            <p:cNvSpPr/>
            <p:nvPr/>
          </p:nvSpPr>
          <p:spPr>
            <a:xfrm>
              <a:off x="4475725" y="1993125"/>
              <a:ext cx="189875" cy="885375"/>
            </a:xfrm>
            <a:custGeom>
              <a:avLst/>
              <a:gdLst/>
              <a:ahLst/>
              <a:cxnLst/>
              <a:rect l="l" t="t" r="r" b="b"/>
              <a:pathLst>
                <a:path w="7595" h="35415" extrusionOk="0">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1"/>
            <p:cNvSpPr/>
            <p:nvPr/>
          </p:nvSpPr>
          <p:spPr>
            <a:xfrm>
              <a:off x="4655550" y="2927975"/>
              <a:ext cx="123450" cy="216200"/>
            </a:xfrm>
            <a:custGeom>
              <a:avLst/>
              <a:gdLst/>
              <a:ahLst/>
              <a:cxnLst/>
              <a:rect l="l" t="t" r="r" b="b"/>
              <a:pathLst>
                <a:path w="4938" h="8648" extrusionOk="0">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1"/>
            <p:cNvSpPr/>
            <p:nvPr/>
          </p:nvSpPr>
          <p:spPr>
            <a:xfrm>
              <a:off x="4570325" y="2000650"/>
              <a:ext cx="216200" cy="997525"/>
            </a:xfrm>
            <a:custGeom>
              <a:avLst/>
              <a:gdLst/>
              <a:ahLst/>
              <a:cxnLst/>
              <a:rect l="l" t="t" r="r" b="b"/>
              <a:pathLst>
                <a:path w="8648" h="39901" extrusionOk="0">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a:off x="4431225" y="1493750"/>
              <a:ext cx="439875" cy="712450"/>
            </a:xfrm>
            <a:custGeom>
              <a:avLst/>
              <a:gdLst/>
              <a:ahLst/>
              <a:cxnLst/>
              <a:rect l="l" t="t" r="r" b="b"/>
              <a:pathLst>
                <a:path w="17595" h="28498" extrusionOk="0">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1"/>
            <p:cNvSpPr/>
            <p:nvPr/>
          </p:nvSpPr>
          <p:spPr>
            <a:xfrm>
              <a:off x="4456925" y="1496900"/>
              <a:ext cx="137250" cy="716175"/>
            </a:xfrm>
            <a:custGeom>
              <a:avLst/>
              <a:gdLst/>
              <a:ahLst/>
              <a:cxnLst/>
              <a:rect l="l" t="t" r="r" b="b"/>
              <a:pathLst>
                <a:path w="5490" h="28647" extrusionOk="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1"/>
            <p:cNvSpPr/>
            <p:nvPr/>
          </p:nvSpPr>
          <p:spPr>
            <a:xfrm>
              <a:off x="4511425" y="1319575"/>
              <a:ext cx="31350" cy="81475"/>
            </a:xfrm>
            <a:custGeom>
              <a:avLst/>
              <a:gdLst/>
              <a:ahLst/>
              <a:cxnLst/>
              <a:rect l="l" t="t" r="r" b="b"/>
              <a:pathLst>
                <a:path w="1254" h="3259" extrusionOk="0">
                  <a:moveTo>
                    <a:pt x="1254" y="0"/>
                  </a:moveTo>
                  <a:cubicBezTo>
                    <a:pt x="1" y="401"/>
                    <a:pt x="1254" y="3259"/>
                    <a:pt x="1254" y="325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1"/>
            <p:cNvSpPr/>
            <p:nvPr/>
          </p:nvSpPr>
          <p:spPr>
            <a:xfrm>
              <a:off x="4528975" y="1261925"/>
              <a:ext cx="195525" cy="279475"/>
            </a:xfrm>
            <a:custGeom>
              <a:avLst/>
              <a:gdLst/>
              <a:ahLst/>
              <a:cxnLst/>
              <a:rect l="l" t="t" r="r" b="b"/>
              <a:pathLst>
                <a:path w="7821" h="11179" extrusionOk="0">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1"/>
            <p:cNvSpPr/>
            <p:nvPr/>
          </p:nvSpPr>
          <p:spPr>
            <a:xfrm>
              <a:off x="4577850" y="1448650"/>
              <a:ext cx="120950" cy="176725"/>
            </a:xfrm>
            <a:custGeom>
              <a:avLst/>
              <a:gdLst/>
              <a:ahLst/>
              <a:cxnLst/>
              <a:rect l="l" t="t" r="r" b="b"/>
              <a:pathLst>
                <a:path w="4838" h="7069" extrusionOk="0">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1"/>
            <p:cNvSpPr/>
            <p:nvPr/>
          </p:nvSpPr>
          <p:spPr>
            <a:xfrm>
              <a:off x="4512050" y="1191125"/>
              <a:ext cx="273225" cy="273825"/>
            </a:xfrm>
            <a:custGeom>
              <a:avLst/>
              <a:gdLst/>
              <a:ahLst/>
              <a:cxnLst/>
              <a:rect l="l" t="t" r="r" b="b"/>
              <a:pathLst>
                <a:path w="10929" h="10953" extrusionOk="0">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1"/>
            <p:cNvSpPr/>
            <p:nvPr/>
          </p:nvSpPr>
          <p:spPr>
            <a:xfrm>
              <a:off x="4616075" y="1528850"/>
              <a:ext cx="237500" cy="697400"/>
            </a:xfrm>
            <a:custGeom>
              <a:avLst/>
              <a:gdLst/>
              <a:ahLst/>
              <a:cxnLst/>
              <a:rect l="l" t="t" r="r" b="b"/>
              <a:pathLst>
                <a:path w="9500" h="27896" extrusionOk="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1"/>
            <p:cNvSpPr/>
            <p:nvPr/>
          </p:nvSpPr>
          <p:spPr>
            <a:xfrm>
              <a:off x="4604800" y="1513175"/>
              <a:ext cx="95875" cy="134125"/>
            </a:xfrm>
            <a:custGeom>
              <a:avLst/>
              <a:gdLst/>
              <a:ahLst/>
              <a:cxnLst/>
              <a:rect l="l" t="t" r="r" b="b"/>
              <a:pathLst>
                <a:path w="3835" h="5365" extrusionOk="0">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1"/>
            <p:cNvSpPr/>
            <p:nvPr/>
          </p:nvSpPr>
          <p:spPr>
            <a:xfrm>
              <a:off x="4561550" y="1526975"/>
              <a:ext cx="43275" cy="110300"/>
            </a:xfrm>
            <a:custGeom>
              <a:avLst/>
              <a:gdLst/>
              <a:ahLst/>
              <a:cxnLst/>
              <a:rect l="l" t="t" r="r" b="b"/>
              <a:pathLst>
                <a:path w="1731" h="4412" extrusionOk="0">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1"/>
            <p:cNvSpPr/>
            <p:nvPr/>
          </p:nvSpPr>
          <p:spPr>
            <a:xfrm>
              <a:off x="4580975" y="1612175"/>
              <a:ext cx="50150" cy="51400"/>
            </a:xfrm>
            <a:custGeom>
              <a:avLst/>
              <a:gdLst/>
              <a:ahLst/>
              <a:cxnLst/>
              <a:rect l="l" t="t" r="r" b="b"/>
              <a:pathLst>
                <a:path w="2006" h="2056" extrusionOk="0">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1"/>
            <p:cNvSpPr/>
            <p:nvPr/>
          </p:nvSpPr>
          <p:spPr>
            <a:xfrm>
              <a:off x="4550900" y="1653525"/>
              <a:ext cx="62700" cy="373475"/>
            </a:xfrm>
            <a:custGeom>
              <a:avLst/>
              <a:gdLst/>
              <a:ahLst/>
              <a:cxnLst/>
              <a:rect l="l" t="t" r="r" b="b"/>
              <a:pathLst>
                <a:path w="2508" h="14939" extrusionOk="0">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1"/>
            <p:cNvSpPr/>
            <p:nvPr/>
          </p:nvSpPr>
          <p:spPr>
            <a:xfrm>
              <a:off x="2498900" y="2237500"/>
              <a:ext cx="464300" cy="767575"/>
            </a:xfrm>
            <a:custGeom>
              <a:avLst/>
              <a:gdLst/>
              <a:ahLst/>
              <a:cxnLst/>
              <a:rect l="l" t="t" r="r" b="b"/>
              <a:pathLst>
                <a:path w="18572" h="30703" extrusionOk="0">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1"/>
            <p:cNvSpPr/>
            <p:nvPr/>
          </p:nvSpPr>
          <p:spPr>
            <a:xfrm>
              <a:off x="2787750" y="2240625"/>
              <a:ext cx="137850" cy="770700"/>
            </a:xfrm>
            <a:custGeom>
              <a:avLst/>
              <a:gdLst/>
              <a:ahLst/>
              <a:cxnLst/>
              <a:rect l="l" t="t" r="r" b="b"/>
              <a:pathLst>
                <a:path w="5514" h="30828" extrusionOk="0">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1"/>
            <p:cNvSpPr/>
            <p:nvPr/>
          </p:nvSpPr>
          <p:spPr>
            <a:xfrm>
              <a:off x="2666175" y="1987500"/>
              <a:ext cx="206175" cy="302025"/>
            </a:xfrm>
            <a:custGeom>
              <a:avLst/>
              <a:gdLst/>
              <a:ahLst/>
              <a:cxnLst/>
              <a:rect l="l" t="t" r="r" b="b"/>
              <a:pathLst>
                <a:path w="8247" h="12081" extrusionOk="0">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1"/>
            <p:cNvSpPr/>
            <p:nvPr/>
          </p:nvSpPr>
          <p:spPr>
            <a:xfrm>
              <a:off x="2674950" y="2188000"/>
              <a:ext cx="129725" cy="190500"/>
            </a:xfrm>
            <a:custGeom>
              <a:avLst/>
              <a:gdLst/>
              <a:ahLst/>
              <a:cxnLst/>
              <a:rect l="l" t="t" r="r" b="b"/>
              <a:pathLst>
                <a:path w="5189" h="7620" extrusionOk="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1"/>
            <p:cNvSpPr/>
            <p:nvPr/>
          </p:nvSpPr>
          <p:spPr>
            <a:xfrm>
              <a:off x="2597250" y="1942375"/>
              <a:ext cx="285125" cy="307675"/>
            </a:xfrm>
            <a:custGeom>
              <a:avLst/>
              <a:gdLst/>
              <a:ahLst/>
              <a:cxnLst/>
              <a:rect l="l" t="t" r="r" b="b"/>
              <a:pathLst>
                <a:path w="11405" h="12307" extrusionOk="0">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1"/>
            <p:cNvSpPr/>
            <p:nvPr/>
          </p:nvSpPr>
          <p:spPr>
            <a:xfrm>
              <a:off x="2471950" y="2274475"/>
              <a:ext cx="260675" cy="743750"/>
            </a:xfrm>
            <a:custGeom>
              <a:avLst/>
              <a:gdLst/>
              <a:ahLst/>
              <a:cxnLst/>
              <a:rect l="l" t="t" r="r" b="b"/>
              <a:pathLst>
                <a:path w="10427" h="29750" extrusionOk="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1"/>
            <p:cNvSpPr/>
            <p:nvPr/>
          </p:nvSpPr>
          <p:spPr>
            <a:xfrm>
              <a:off x="2507650" y="2396650"/>
              <a:ext cx="202425" cy="427350"/>
            </a:xfrm>
            <a:custGeom>
              <a:avLst/>
              <a:gdLst/>
              <a:ahLst/>
              <a:cxnLst/>
              <a:rect l="l" t="t" r="r" b="b"/>
              <a:pathLst>
                <a:path w="8097" h="17094" extrusionOk="0">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p:nvPr/>
          </p:nvSpPr>
          <p:spPr>
            <a:xfrm>
              <a:off x="2673075" y="2257550"/>
              <a:ext cx="102150" cy="144750"/>
            </a:xfrm>
            <a:custGeom>
              <a:avLst/>
              <a:gdLst/>
              <a:ahLst/>
              <a:cxnLst/>
              <a:rect l="l" t="t" r="r" b="b"/>
              <a:pathLst>
                <a:path w="4086" h="5790" extrusionOk="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p:nvPr/>
          </p:nvSpPr>
          <p:spPr>
            <a:xfrm>
              <a:off x="2775200" y="2272575"/>
              <a:ext cx="47650" cy="119075"/>
            </a:xfrm>
            <a:custGeom>
              <a:avLst/>
              <a:gdLst/>
              <a:ahLst/>
              <a:cxnLst/>
              <a:rect l="l" t="t" r="r" b="b"/>
              <a:pathLst>
                <a:path w="1906" h="4763" extrusionOk="0">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1"/>
            <p:cNvSpPr/>
            <p:nvPr/>
          </p:nvSpPr>
          <p:spPr>
            <a:xfrm>
              <a:off x="2668700" y="2321450"/>
              <a:ext cx="1904150" cy="1099650"/>
            </a:xfrm>
            <a:custGeom>
              <a:avLst/>
              <a:gdLst/>
              <a:ahLst/>
              <a:cxnLst/>
              <a:rect l="l" t="t" r="r" b="b"/>
              <a:pathLst>
                <a:path w="76166" h="43986" extrusionOk="0">
                  <a:moveTo>
                    <a:pt x="42131" y="1"/>
                  </a:moveTo>
                  <a:lnTo>
                    <a:pt x="0" y="24337"/>
                  </a:lnTo>
                  <a:lnTo>
                    <a:pt x="34035" y="43986"/>
                  </a:lnTo>
                  <a:lnTo>
                    <a:pt x="76166" y="19650"/>
                  </a:lnTo>
                  <a:lnTo>
                    <a:pt x="42131"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1"/>
            <p:cNvSpPr/>
            <p:nvPr/>
          </p:nvSpPr>
          <p:spPr>
            <a:xfrm>
              <a:off x="2664925" y="2908250"/>
              <a:ext cx="80850" cy="42775"/>
            </a:xfrm>
            <a:custGeom>
              <a:avLst/>
              <a:gdLst/>
              <a:ahLst/>
              <a:cxnLst/>
              <a:rect l="l" t="t" r="r" b="b"/>
              <a:pathLst>
                <a:path w="3234" h="1711" extrusionOk="0">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1"/>
            <p:cNvSpPr/>
            <p:nvPr/>
          </p:nvSpPr>
          <p:spPr>
            <a:xfrm>
              <a:off x="4495775" y="2791550"/>
              <a:ext cx="80850" cy="42300"/>
            </a:xfrm>
            <a:custGeom>
              <a:avLst/>
              <a:gdLst/>
              <a:ahLst/>
              <a:cxnLst/>
              <a:rect l="l" t="t" r="r" b="b"/>
              <a:pathLst>
                <a:path w="3234" h="1692" extrusionOk="0">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a:off x="4506425" y="3600600"/>
              <a:ext cx="58925" cy="31350"/>
            </a:xfrm>
            <a:custGeom>
              <a:avLst/>
              <a:gdLst/>
              <a:ahLst/>
              <a:cxnLst/>
              <a:rect l="l" t="t" r="r" b="b"/>
              <a:pathLst>
                <a:path w="2357" h="1254" extrusionOk="0">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a:off x="4498900" y="2812700"/>
              <a:ext cx="73950" cy="803275"/>
            </a:xfrm>
            <a:custGeom>
              <a:avLst/>
              <a:gdLst/>
              <a:ahLst/>
              <a:cxnLst/>
              <a:rect l="l" t="t" r="r" b="b"/>
              <a:pathLst>
                <a:path w="2958" h="32131" extrusionOk="0">
                  <a:moveTo>
                    <a:pt x="1" y="0"/>
                  </a:moveTo>
                  <a:lnTo>
                    <a:pt x="402" y="32131"/>
                  </a:lnTo>
                  <a:lnTo>
                    <a:pt x="2557" y="32131"/>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1"/>
            <p:cNvSpPr/>
            <p:nvPr/>
          </p:nvSpPr>
          <p:spPr>
            <a:xfrm>
              <a:off x="3476350" y="3376200"/>
              <a:ext cx="80850" cy="42800"/>
            </a:xfrm>
            <a:custGeom>
              <a:avLst/>
              <a:gdLst/>
              <a:ahLst/>
              <a:cxnLst/>
              <a:rect l="l" t="t" r="r" b="b"/>
              <a:pathLst>
                <a:path w="3234" h="1712" extrusionOk="0">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1"/>
            <p:cNvSpPr/>
            <p:nvPr/>
          </p:nvSpPr>
          <p:spPr>
            <a:xfrm>
              <a:off x="3487000" y="4185825"/>
              <a:ext cx="58925" cy="30875"/>
            </a:xfrm>
            <a:custGeom>
              <a:avLst/>
              <a:gdLst/>
              <a:ahLst/>
              <a:cxnLst/>
              <a:rect l="l" t="t" r="r" b="b"/>
              <a:pathLst>
                <a:path w="2357" h="1235" extrusionOk="0">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1"/>
            <p:cNvSpPr/>
            <p:nvPr/>
          </p:nvSpPr>
          <p:spPr>
            <a:xfrm>
              <a:off x="3480100" y="3397275"/>
              <a:ext cx="73325" cy="803925"/>
            </a:xfrm>
            <a:custGeom>
              <a:avLst/>
              <a:gdLst/>
              <a:ahLst/>
              <a:cxnLst/>
              <a:rect l="l" t="t" r="r" b="b"/>
              <a:pathLst>
                <a:path w="2933" h="32157" extrusionOk="0">
                  <a:moveTo>
                    <a:pt x="0" y="1"/>
                  </a:moveTo>
                  <a:lnTo>
                    <a:pt x="401" y="32156"/>
                  </a:lnTo>
                  <a:lnTo>
                    <a:pt x="2532" y="32156"/>
                  </a:lnTo>
                  <a:lnTo>
                    <a:pt x="2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p:nvPr/>
          </p:nvSpPr>
          <p:spPr>
            <a:xfrm>
              <a:off x="3679975" y="2321625"/>
              <a:ext cx="80850" cy="42300"/>
            </a:xfrm>
            <a:custGeom>
              <a:avLst/>
              <a:gdLst/>
              <a:ahLst/>
              <a:cxnLst/>
              <a:rect l="l" t="t" r="r" b="b"/>
              <a:pathLst>
                <a:path w="3234" h="1692" extrusionOk="0">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1"/>
            <p:cNvSpPr/>
            <p:nvPr/>
          </p:nvSpPr>
          <p:spPr>
            <a:xfrm>
              <a:off x="3691250" y="3130675"/>
              <a:ext cx="58925" cy="31350"/>
            </a:xfrm>
            <a:custGeom>
              <a:avLst/>
              <a:gdLst/>
              <a:ahLst/>
              <a:cxnLst/>
              <a:rect l="l" t="t" r="r" b="b"/>
              <a:pathLst>
                <a:path w="2357" h="1254" extrusionOk="0">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3683725" y="2342750"/>
              <a:ext cx="73350" cy="803925"/>
            </a:xfrm>
            <a:custGeom>
              <a:avLst/>
              <a:gdLst/>
              <a:ahLst/>
              <a:cxnLst/>
              <a:rect l="l" t="t" r="r" b="b"/>
              <a:pathLst>
                <a:path w="2934" h="32157" extrusionOk="0">
                  <a:moveTo>
                    <a:pt x="1" y="1"/>
                  </a:moveTo>
                  <a:lnTo>
                    <a:pt x="402" y="32156"/>
                  </a:lnTo>
                  <a:lnTo>
                    <a:pt x="2557" y="32156"/>
                  </a:lnTo>
                  <a:lnTo>
                    <a:pt x="2933"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1"/>
            <p:cNvSpPr/>
            <p:nvPr/>
          </p:nvSpPr>
          <p:spPr>
            <a:xfrm>
              <a:off x="2401775" y="2627850"/>
              <a:ext cx="2445525" cy="999825"/>
            </a:xfrm>
            <a:custGeom>
              <a:avLst/>
              <a:gdLst/>
              <a:ahLst/>
              <a:cxnLst/>
              <a:rect l="l" t="t" r="r" b="b"/>
              <a:pathLst>
                <a:path w="97821" h="39993" extrusionOk="0">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1"/>
            <p:cNvSpPr/>
            <p:nvPr/>
          </p:nvSpPr>
          <p:spPr>
            <a:xfrm>
              <a:off x="2399900" y="2168175"/>
              <a:ext cx="2448650" cy="1411875"/>
            </a:xfrm>
            <a:custGeom>
              <a:avLst/>
              <a:gdLst/>
              <a:ahLst/>
              <a:cxnLst/>
              <a:rect l="l" t="t" r="r" b="b"/>
              <a:pathLst>
                <a:path w="97946" h="56475" extrusionOk="0">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1"/>
            <p:cNvSpPr/>
            <p:nvPr/>
          </p:nvSpPr>
          <p:spPr>
            <a:xfrm>
              <a:off x="4078475" y="2713700"/>
              <a:ext cx="456800" cy="264425"/>
            </a:xfrm>
            <a:custGeom>
              <a:avLst/>
              <a:gdLst/>
              <a:ahLst/>
              <a:cxnLst/>
              <a:rect l="l" t="t" r="r" b="b"/>
              <a:pathLst>
                <a:path w="18272" h="10577" extrusionOk="0">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1"/>
            <p:cNvSpPr/>
            <p:nvPr/>
          </p:nvSpPr>
          <p:spPr>
            <a:xfrm>
              <a:off x="4009550" y="2481225"/>
              <a:ext cx="357800" cy="389750"/>
            </a:xfrm>
            <a:custGeom>
              <a:avLst/>
              <a:gdLst/>
              <a:ahLst/>
              <a:cxnLst/>
              <a:rect l="l" t="t" r="r" b="b"/>
              <a:pathLst>
                <a:path w="14312" h="15590" extrusionOk="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1"/>
            <p:cNvSpPr/>
            <p:nvPr/>
          </p:nvSpPr>
          <p:spPr>
            <a:xfrm>
              <a:off x="4024600" y="25056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p:nvPr/>
          </p:nvSpPr>
          <p:spPr>
            <a:xfrm>
              <a:off x="4107925" y="2721200"/>
              <a:ext cx="339000" cy="196150"/>
            </a:xfrm>
            <a:custGeom>
              <a:avLst/>
              <a:gdLst/>
              <a:ahLst/>
              <a:cxnLst/>
              <a:rect l="l" t="t" r="r" b="b"/>
              <a:pathLst>
                <a:path w="13560" h="7846" extrusionOk="0">
                  <a:moveTo>
                    <a:pt x="13559" y="1805"/>
                  </a:moveTo>
                  <a:lnTo>
                    <a:pt x="3108" y="7846"/>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1"/>
            <p:cNvSpPr/>
            <p:nvPr/>
          </p:nvSpPr>
          <p:spPr>
            <a:xfrm>
              <a:off x="4303400" y="2834625"/>
              <a:ext cx="110950" cy="63925"/>
            </a:xfrm>
            <a:custGeom>
              <a:avLst/>
              <a:gdLst/>
              <a:ahLst/>
              <a:cxnLst/>
              <a:rect l="l" t="t" r="r" b="b"/>
              <a:pathLst>
                <a:path w="4438" h="2557" extrusionOk="0">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1"/>
            <p:cNvSpPr/>
            <p:nvPr/>
          </p:nvSpPr>
          <p:spPr>
            <a:xfrm>
              <a:off x="2587225" y="3027600"/>
              <a:ext cx="314575" cy="339700"/>
            </a:xfrm>
            <a:custGeom>
              <a:avLst/>
              <a:gdLst/>
              <a:ahLst/>
              <a:cxnLst/>
              <a:rect l="l" t="t" r="r" b="b"/>
              <a:pathLst>
                <a:path w="12583" h="13588" extrusionOk="0">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1"/>
            <p:cNvSpPr/>
            <p:nvPr/>
          </p:nvSpPr>
          <p:spPr>
            <a:xfrm>
              <a:off x="2975075" y="2666700"/>
              <a:ext cx="424850" cy="142250"/>
            </a:xfrm>
            <a:custGeom>
              <a:avLst/>
              <a:gdLst/>
              <a:ahLst/>
              <a:cxnLst/>
              <a:rect l="l" t="t" r="r" b="b"/>
              <a:pathLst>
                <a:path w="16994" h="5690" extrusionOk="0">
                  <a:moveTo>
                    <a:pt x="6016" y="0"/>
                  </a:moveTo>
                  <a:lnTo>
                    <a:pt x="1" y="4587"/>
                  </a:lnTo>
                  <a:lnTo>
                    <a:pt x="10703" y="5690"/>
                  </a:lnTo>
                  <a:lnTo>
                    <a:pt x="16993" y="953"/>
                  </a:lnTo>
                  <a:lnTo>
                    <a:pt x="6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2835350" y="3150550"/>
              <a:ext cx="323975" cy="186775"/>
            </a:xfrm>
            <a:custGeom>
              <a:avLst/>
              <a:gdLst/>
              <a:ahLst/>
              <a:cxnLst/>
              <a:rect l="l" t="t" r="r" b="b"/>
              <a:pathLst>
                <a:path w="12959" h="7471" extrusionOk="0">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2833475" y="3146475"/>
              <a:ext cx="327100" cy="186850"/>
            </a:xfrm>
            <a:custGeom>
              <a:avLst/>
              <a:gdLst/>
              <a:ahLst/>
              <a:cxnLst/>
              <a:rect l="l" t="t" r="r" b="b"/>
              <a:pathLst>
                <a:path w="13084" h="7474" extrusionOk="0">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2852900" y="3154175"/>
              <a:ext cx="293250" cy="169200"/>
            </a:xfrm>
            <a:custGeom>
              <a:avLst/>
              <a:gdLst/>
              <a:ahLst/>
              <a:cxnLst/>
              <a:rect l="l" t="t" r="r" b="b"/>
              <a:pathLst>
                <a:path w="11730" h="6768" extrusionOk="0">
                  <a:moveTo>
                    <a:pt x="6742" y="0"/>
                  </a:moveTo>
                  <a:lnTo>
                    <a:pt x="1" y="3885"/>
                  </a:lnTo>
                  <a:lnTo>
                    <a:pt x="4963" y="6767"/>
                  </a:lnTo>
                  <a:lnTo>
                    <a:pt x="11730" y="2857"/>
                  </a:lnTo>
                  <a:lnTo>
                    <a:pt x="6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1"/>
            <p:cNvSpPr/>
            <p:nvPr/>
          </p:nvSpPr>
          <p:spPr>
            <a:xfrm>
              <a:off x="2788375" y="2228725"/>
              <a:ext cx="448025" cy="428600"/>
            </a:xfrm>
            <a:custGeom>
              <a:avLst/>
              <a:gdLst/>
              <a:ahLst/>
              <a:cxnLst/>
              <a:rect l="l" t="t" r="r" b="b"/>
              <a:pathLst>
                <a:path w="17921" h="17144" extrusionOk="0">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1"/>
            <p:cNvSpPr/>
            <p:nvPr/>
          </p:nvSpPr>
          <p:spPr>
            <a:xfrm>
              <a:off x="3187500" y="2590775"/>
              <a:ext cx="194250" cy="85000"/>
            </a:xfrm>
            <a:custGeom>
              <a:avLst/>
              <a:gdLst/>
              <a:ahLst/>
              <a:cxnLst/>
              <a:rect l="l" t="t" r="r" b="b"/>
              <a:pathLst>
                <a:path w="7770" h="3400" extrusionOk="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3047775" y="2634500"/>
              <a:ext cx="59550" cy="72825"/>
            </a:xfrm>
            <a:custGeom>
              <a:avLst/>
              <a:gdLst/>
              <a:ahLst/>
              <a:cxnLst/>
              <a:rect l="l" t="t" r="r" b="b"/>
              <a:pathLst>
                <a:path w="2382" h="2913" extrusionOk="0">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3005150" y="2668575"/>
              <a:ext cx="60175" cy="25725"/>
            </a:xfrm>
            <a:custGeom>
              <a:avLst/>
              <a:gdLst/>
              <a:ahLst/>
              <a:cxnLst/>
              <a:rect l="l" t="t" r="r" b="b"/>
              <a:pathLst>
                <a:path w="2407" h="1029" extrusionOk="0">
                  <a:moveTo>
                    <a:pt x="1" y="1"/>
                  </a:moveTo>
                  <a:cubicBezTo>
                    <a:pt x="903" y="452"/>
                    <a:pt x="2407" y="176"/>
                    <a:pt x="2407" y="351"/>
                  </a:cubicBezTo>
                  <a:cubicBezTo>
                    <a:pt x="2407" y="502"/>
                    <a:pt x="2106" y="1028"/>
                    <a:pt x="1480" y="1028"/>
                  </a:cubicBezTo>
                  <a:cubicBezTo>
                    <a:pt x="853" y="1028"/>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2943125" y="2655425"/>
              <a:ext cx="163575" cy="109050"/>
            </a:xfrm>
            <a:custGeom>
              <a:avLst/>
              <a:gdLst/>
              <a:ahLst/>
              <a:cxnLst/>
              <a:rect l="l" t="t" r="r" b="b"/>
              <a:pathLst>
                <a:path w="6543" h="4362" extrusionOk="0">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1"/>
            <p:cNvSpPr/>
            <p:nvPr/>
          </p:nvSpPr>
          <p:spPr>
            <a:xfrm>
              <a:off x="2507650" y="2342125"/>
              <a:ext cx="458050" cy="449900"/>
            </a:xfrm>
            <a:custGeom>
              <a:avLst/>
              <a:gdLst/>
              <a:ahLst/>
              <a:cxnLst/>
              <a:rect l="l" t="t" r="r" b="b"/>
              <a:pathLst>
                <a:path w="18322" h="17996" extrusionOk="0">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4457550" y="1745025"/>
              <a:ext cx="160425" cy="149125"/>
            </a:xfrm>
            <a:custGeom>
              <a:avLst/>
              <a:gdLst/>
              <a:ahLst/>
              <a:cxnLst/>
              <a:rect l="l" t="t" r="r" b="b"/>
              <a:pathLst>
                <a:path w="6417" h="5965" extrusionOk="0">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4334125" y="1724975"/>
              <a:ext cx="120325" cy="162925"/>
            </a:xfrm>
            <a:custGeom>
              <a:avLst/>
              <a:gdLst/>
              <a:ahLst/>
              <a:cxnLst/>
              <a:rect l="l" t="t" r="r" b="b"/>
              <a:pathLst>
                <a:path w="4813" h="6517" extrusionOk="0">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4585375" y="1535100"/>
              <a:ext cx="270075" cy="468700"/>
            </a:xfrm>
            <a:custGeom>
              <a:avLst/>
              <a:gdLst/>
              <a:ahLst/>
              <a:cxnLst/>
              <a:rect l="l" t="t" r="r" b="b"/>
              <a:pathLst>
                <a:path w="10803" h="18748" extrusionOk="0">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2445625" y="2635375"/>
              <a:ext cx="261950" cy="302650"/>
            </a:xfrm>
            <a:custGeom>
              <a:avLst/>
              <a:gdLst/>
              <a:ahLst/>
              <a:cxnLst/>
              <a:rect l="l" t="t" r="r" b="b"/>
              <a:pathLst>
                <a:path w="10478" h="12106" extrusionOk="0">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3652400" y="2356550"/>
              <a:ext cx="60175" cy="25700"/>
            </a:xfrm>
            <a:custGeom>
              <a:avLst/>
              <a:gdLst/>
              <a:ahLst/>
              <a:cxnLst/>
              <a:rect l="l" t="t" r="r" b="b"/>
              <a:pathLst>
                <a:path w="2407" h="1028" extrusionOk="0">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3590375" y="2343375"/>
              <a:ext cx="163550" cy="109050"/>
            </a:xfrm>
            <a:custGeom>
              <a:avLst/>
              <a:gdLst/>
              <a:ahLst/>
              <a:cxnLst/>
              <a:rect l="l" t="t" r="r" b="b"/>
              <a:pathLst>
                <a:path w="6542" h="4362" extrusionOk="0">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4332225" y="3053300"/>
              <a:ext cx="461200" cy="458050"/>
            </a:xfrm>
            <a:custGeom>
              <a:avLst/>
              <a:gdLst/>
              <a:ahLst/>
              <a:cxnLst/>
              <a:rect l="l" t="t" r="r" b="b"/>
              <a:pathLst>
                <a:path w="18448" h="18322" extrusionOk="0">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4470075" y="3480600"/>
              <a:ext cx="480600" cy="277600"/>
            </a:xfrm>
            <a:custGeom>
              <a:avLst/>
              <a:gdLst/>
              <a:ahLst/>
              <a:cxnLst/>
              <a:rect l="l" t="t" r="r" b="b"/>
              <a:pathLst>
                <a:path w="19224" h="11104" extrusionOk="0">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4769575" y="3503175"/>
              <a:ext cx="62050" cy="94625"/>
            </a:xfrm>
            <a:custGeom>
              <a:avLst/>
              <a:gdLst/>
              <a:ahLst/>
              <a:cxnLst/>
              <a:rect l="l" t="t" r="r" b="b"/>
              <a:pathLst>
                <a:path w="2482" h="3785" extrusionOk="0">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4568450" y="3597150"/>
              <a:ext cx="25" cy="3150"/>
            </a:xfrm>
            <a:custGeom>
              <a:avLst/>
              <a:gdLst/>
              <a:ahLst/>
              <a:cxnLst/>
              <a:rect l="l" t="t" r="r" b="b"/>
              <a:pathLst>
                <a:path w="1" h="126" extrusionOk="0">
                  <a:moveTo>
                    <a:pt x="1" y="126"/>
                  </a:moveTo>
                  <a:cubicBezTo>
                    <a:pt x="1" y="101"/>
                    <a:pt x="1" y="76"/>
                    <a:pt x="1" y="76"/>
                  </a:cubicBezTo>
                  <a:cubicBezTo>
                    <a:pt x="1" y="51"/>
                    <a:pt x="1" y="2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4747650" y="3637250"/>
              <a:ext cx="199900" cy="50150"/>
            </a:xfrm>
            <a:custGeom>
              <a:avLst/>
              <a:gdLst/>
              <a:ahLst/>
              <a:cxnLst/>
              <a:rect l="l" t="t" r="r" b="b"/>
              <a:pathLst>
                <a:path w="7996" h="2006" extrusionOk="0">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4684375" y="3728725"/>
              <a:ext cx="650" cy="5675"/>
            </a:xfrm>
            <a:custGeom>
              <a:avLst/>
              <a:gdLst/>
              <a:ahLst/>
              <a:cxnLst/>
              <a:rect l="l" t="t" r="r" b="b"/>
              <a:pathLst>
                <a:path w="26" h="227" extrusionOk="0">
                  <a:moveTo>
                    <a:pt x="0" y="1"/>
                  </a:moveTo>
                  <a:lnTo>
                    <a:pt x="0" y="226"/>
                  </a:lnTo>
                  <a:cubicBezTo>
                    <a:pt x="25" y="151"/>
                    <a:pt x="25" y="76"/>
                    <a:pt x="0"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4470075" y="3654800"/>
              <a:ext cx="293900" cy="137250"/>
            </a:xfrm>
            <a:custGeom>
              <a:avLst/>
              <a:gdLst/>
              <a:ahLst/>
              <a:cxnLst/>
              <a:rect l="l" t="t" r="r" b="b"/>
              <a:pathLst>
                <a:path w="11756" h="5490" extrusionOk="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4511425" y="3526350"/>
              <a:ext cx="107175" cy="94000"/>
            </a:xfrm>
            <a:custGeom>
              <a:avLst/>
              <a:gdLst/>
              <a:ahLst/>
              <a:cxnLst/>
              <a:rect l="l" t="t" r="r" b="b"/>
              <a:pathLst>
                <a:path w="4287" h="3760" extrusionOk="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4471325" y="3702425"/>
              <a:ext cx="59550" cy="59550"/>
            </a:xfrm>
            <a:custGeom>
              <a:avLst/>
              <a:gdLst/>
              <a:ahLst/>
              <a:cxnLst/>
              <a:rect l="l" t="t" r="r" b="b"/>
              <a:pathLst>
                <a:path w="2382" h="2382" extrusionOk="0">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4701275" y="3774475"/>
              <a:ext cx="59550" cy="58925"/>
            </a:xfrm>
            <a:custGeom>
              <a:avLst/>
              <a:gdLst/>
              <a:ahLst/>
              <a:cxnLst/>
              <a:rect l="l" t="t" r="r" b="b"/>
              <a:pathLst>
                <a:path w="2382" h="2357" extrusionOk="0">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4889250" y="3670450"/>
              <a:ext cx="60175" cy="59550"/>
            </a:xfrm>
            <a:custGeom>
              <a:avLst/>
              <a:gdLst/>
              <a:ahLst/>
              <a:cxnLst/>
              <a:rect l="l" t="t" r="r" b="b"/>
              <a:pathLst>
                <a:path w="2407" h="2382" extrusionOk="0">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4784000" y="3549525"/>
              <a:ext cx="59550" cy="59550"/>
            </a:xfrm>
            <a:custGeom>
              <a:avLst/>
              <a:gdLst/>
              <a:ahLst/>
              <a:cxnLst/>
              <a:rect l="l" t="t" r="r" b="b"/>
              <a:pathLst>
                <a:path w="2382" h="2382" extrusionOk="0">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4500150" y="3562075"/>
              <a:ext cx="59550" cy="59550"/>
            </a:xfrm>
            <a:custGeom>
              <a:avLst/>
              <a:gdLst/>
              <a:ahLst/>
              <a:cxnLst/>
              <a:rect l="l" t="t" r="r" b="b"/>
              <a:pathLst>
                <a:path w="2382" h="2382" extrusionOk="0">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4661800" y="3372225"/>
              <a:ext cx="81500" cy="303275"/>
            </a:xfrm>
            <a:custGeom>
              <a:avLst/>
              <a:gdLst/>
              <a:ahLst/>
              <a:cxnLst/>
              <a:rect l="l" t="t" r="r" b="b"/>
              <a:pathLst>
                <a:path w="3260" h="12131" extrusionOk="0">
                  <a:moveTo>
                    <a:pt x="1" y="10602"/>
                  </a:moveTo>
                  <a:cubicBezTo>
                    <a:pt x="1" y="12130"/>
                    <a:pt x="3259" y="11830"/>
                    <a:pt x="3259" y="10602"/>
                  </a:cubicBezTo>
                  <a:lnTo>
                    <a:pt x="3259"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4357300" y="3252550"/>
              <a:ext cx="395375" cy="303275"/>
            </a:xfrm>
            <a:custGeom>
              <a:avLst/>
              <a:gdLst/>
              <a:ahLst/>
              <a:cxnLst/>
              <a:rect l="l" t="t" r="r" b="b"/>
              <a:pathLst>
                <a:path w="15815" h="12131" extrusionOk="0">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4382975" y="3075850"/>
              <a:ext cx="665450" cy="476225"/>
            </a:xfrm>
            <a:custGeom>
              <a:avLst/>
              <a:gdLst/>
              <a:ahLst/>
              <a:cxnLst/>
              <a:rect l="l" t="t" r="r" b="b"/>
              <a:pathLst>
                <a:path w="26618" h="19049" extrusionOk="0">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4056550" y="2804550"/>
              <a:ext cx="193625" cy="109675"/>
            </a:xfrm>
            <a:custGeom>
              <a:avLst/>
              <a:gdLst/>
              <a:ahLst/>
              <a:cxnLst/>
              <a:rect l="l" t="t" r="r" b="b"/>
              <a:pathLst>
                <a:path w="7745" h="4387" extrusionOk="0">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4151775" y="3142900"/>
              <a:ext cx="619700" cy="481225"/>
            </a:xfrm>
            <a:custGeom>
              <a:avLst/>
              <a:gdLst/>
              <a:ahLst/>
              <a:cxnLst/>
              <a:rect l="l" t="t" r="r" b="b"/>
              <a:pathLst>
                <a:path w="24788" h="19249" extrusionOk="0">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4458175" y="2281975"/>
              <a:ext cx="261925" cy="288875"/>
            </a:xfrm>
            <a:custGeom>
              <a:avLst/>
              <a:gdLst/>
              <a:ahLst/>
              <a:cxnLst/>
              <a:rect l="l" t="t" r="r" b="b"/>
              <a:pathLst>
                <a:path w="10477" h="11555" extrusionOk="0">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4460050" y="2240000"/>
              <a:ext cx="261925" cy="302650"/>
            </a:xfrm>
            <a:custGeom>
              <a:avLst/>
              <a:gdLst/>
              <a:ahLst/>
              <a:cxnLst/>
              <a:rect l="l" t="t" r="r" b="b"/>
              <a:pathLst>
                <a:path w="10477" h="12106" extrusionOk="0">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4382975" y="2480600"/>
              <a:ext cx="493150" cy="758175"/>
            </a:xfrm>
            <a:custGeom>
              <a:avLst/>
              <a:gdLst/>
              <a:ahLst/>
              <a:cxnLst/>
              <a:rect l="l" t="t" r="r" b="b"/>
              <a:pathLst>
                <a:path w="19726" h="30327" extrusionOk="0">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4455675" y="2611550"/>
              <a:ext cx="160425" cy="339000"/>
            </a:xfrm>
            <a:custGeom>
              <a:avLst/>
              <a:gdLst/>
              <a:ahLst/>
              <a:cxnLst/>
              <a:rect l="l" t="t" r="r" b="b"/>
              <a:pathLst>
                <a:path w="6417" h="13560" extrusionOk="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4726350" y="2725600"/>
              <a:ext cx="414175" cy="794500"/>
            </a:xfrm>
            <a:custGeom>
              <a:avLst/>
              <a:gdLst/>
              <a:ahLst/>
              <a:cxnLst/>
              <a:rect l="l" t="t" r="r" b="b"/>
              <a:pathLst>
                <a:path w="16567" h="31780" extrusionOk="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4625475" y="2889750"/>
              <a:ext cx="188625" cy="641650"/>
            </a:xfrm>
            <a:custGeom>
              <a:avLst/>
              <a:gdLst/>
              <a:ahLst/>
              <a:cxnLst/>
              <a:rect l="l" t="t" r="r" b="b"/>
              <a:pathLst>
                <a:path w="7545" h="25666" extrusionOk="0">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4186875" y="2550775"/>
              <a:ext cx="435475" cy="460550"/>
            </a:xfrm>
            <a:custGeom>
              <a:avLst/>
              <a:gdLst/>
              <a:ahLst/>
              <a:cxnLst/>
              <a:rect l="l" t="t" r="r" b="b"/>
              <a:pathLst>
                <a:path w="17419" h="18422" extrusionOk="0">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3460675" y="3072100"/>
              <a:ext cx="456800" cy="264425"/>
            </a:xfrm>
            <a:custGeom>
              <a:avLst/>
              <a:gdLst/>
              <a:ahLst/>
              <a:cxnLst/>
              <a:rect l="l" t="t" r="r" b="b"/>
              <a:pathLst>
                <a:path w="18272" h="10577" extrusionOk="0">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3391125" y="2839000"/>
              <a:ext cx="357800" cy="390375"/>
            </a:xfrm>
            <a:custGeom>
              <a:avLst/>
              <a:gdLst/>
              <a:ahLst/>
              <a:cxnLst/>
              <a:rect l="l" t="t" r="r" b="b"/>
              <a:pathLst>
                <a:path w="14312" h="15615" extrusionOk="0">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3406175" y="28640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1"/>
            <p:cNvSpPr/>
            <p:nvPr/>
          </p:nvSpPr>
          <p:spPr>
            <a:xfrm>
              <a:off x="3489500" y="3079600"/>
              <a:ext cx="339000" cy="196150"/>
            </a:xfrm>
            <a:custGeom>
              <a:avLst/>
              <a:gdLst/>
              <a:ahLst/>
              <a:cxnLst/>
              <a:rect l="l" t="t" r="r" b="b"/>
              <a:pathLst>
                <a:path w="13560" h="7846" extrusionOk="0">
                  <a:moveTo>
                    <a:pt x="13559" y="1805"/>
                  </a:moveTo>
                  <a:lnTo>
                    <a:pt x="3108" y="7845"/>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3684975" y="3192400"/>
              <a:ext cx="110950" cy="64550"/>
            </a:xfrm>
            <a:custGeom>
              <a:avLst/>
              <a:gdLst/>
              <a:ahLst/>
              <a:cxnLst/>
              <a:rect l="l" t="t" r="r" b="b"/>
              <a:pathLst>
                <a:path w="4438" h="2582" extrusionOk="0">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2398650" y="3548900"/>
              <a:ext cx="619700" cy="481250"/>
            </a:xfrm>
            <a:custGeom>
              <a:avLst/>
              <a:gdLst/>
              <a:ahLst/>
              <a:cxnLst/>
              <a:rect l="l" t="t" r="r" b="b"/>
              <a:pathLst>
                <a:path w="24788" h="19250" extrusionOk="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2445000" y="2635375"/>
              <a:ext cx="262575" cy="302650"/>
            </a:xfrm>
            <a:custGeom>
              <a:avLst/>
              <a:gdLst/>
              <a:ahLst/>
              <a:cxnLst/>
              <a:rect l="l" t="t" r="r" b="b"/>
              <a:pathLst>
                <a:path w="10503" h="12106" extrusionOk="0">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1"/>
            <p:cNvSpPr/>
            <p:nvPr/>
          </p:nvSpPr>
          <p:spPr>
            <a:xfrm>
              <a:off x="3970700" y="4185500"/>
              <a:ext cx="292000" cy="128475"/>
            </a:xfrm>
            <a:custGeom>
              <a:avLst/>
              <a:gdLst/>
              <a:ahLst/>
              <a:cxnLst/>
              <a:rect l="l" t="t" r="r" b="b"/>
              <a:pathLst>
                <a:path w="11680" h="5139" extrusionOk="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1"/>
            <p:cNvSpPr/>
            <p:nvPr/>
          </p:nvSpPr>
          <p:spPr>
            <a:xfrm>
              <a:off x="4041500" y="3283875"/>
              <a:ext cx="281975" cy="953025"/>
            </a:xfrm>
            <a:custGeom>
              <a:avLst/>
              <a:gdLst/>
              <a:ahLst/>
              <a:cxnLst/>
              <a:rect l="l" t="t" r="r" b="b"/>
              <a:pathLst>
                <a:path w="11279" h="38121" extrusionOk="0">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1"/>
            <p:cNvSpPr/>
            <p:nvPr/>
          </p:nvSpPr>
          <p:spPr>
            <a:xfrm>
              <a:off x="3796525" y="2397900"/>
              <a:ext cx="266300" cy="388500"/>
            </a:xfrm>
            <a:custGeom>
              <a:avLst/>
              <a:gdLst/>
              <a:ahLst/>
              <a:cxnLst/>
              <a:rect l="l" t="t" r="r" b="b"/>
              <a:pathLst>
                <a:path w="10652" h="15540" extrusionOk="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3785875" y="2426100"/>
              <a:ext cx="286350" cy="335850"/>
            </a:xfrm>
            <a:custGeom>
              <a:avLst/>
              <a:gdLst/>
              <a:ahLst/>
              <a:cxnLst/>
              <a:rect l="l" t="t" r="r" b="b"/>
              <a:pathLst>
                <a:path w="11454" h="13434" extrusionOk="0">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3418075" y="3327725"/>
              <a:ext cx="196750" cy="73325"/>
            </a:xfrm>
            <a:custGeom>
              <a:avLst/>
              <a:gdLst/>
              <a:ahLst/>
              <a:cxnLst/>
              <a:rect l="l" t="t" r="r" b="b"/>
              <a:pathLst>
                <a:path w="7870" h="2933" extrusionOk="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1"/>
            <p:cNvSpPr/>
            <p:nvPr/>
          </p:nvSpPr>
          <p:spPr>
            <a:xfrm>
              <a:off x="3781475" y="4275725"/>
              <a:ext cx="291375" cy="127850"/>
            </a:xfrm>
            <a:custGeom>
              <a:avLst/>
              <a:gdLst/>
              <a:ahLst/>
              <a:cxnLst/>
              <a:rect l="l" t="t" r="r" b="b"/>
              <a:pathLst>
                <a:path w="11655" h="5114" extrusionOk="0">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1"/>
            <p:cNvSpPr/>
            <p:nvPr/>
          </p:nvSpPr>
          <p:spPr>
            <a:xfrm>
              <a:off x="3895525" y="3326475"/>
              <a:ext cx="330850" cy="1037625"/>
            </a:xfrm>
            <a:custGeom>
              <a:avLst/>
              <a:gdLst/>
              <a:ahLst/>
              <a:cxnLst/>
              <a:rect l="l" t="t" r="r" b="b"/>
              <a:pathLst>
                <a:path w="13234" h="41505" extrusionOk="0">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1"/>
            <p:cNvSpPr/>
            <p:nvPr/>
          </p:nvSpPr>
          <p:spPr>
            <a:xfrm>
              <a:off x="3812800" y="2644150"/>
              <a:ext cx="497525" cy="817700"/>
            </a:xfrm>
            <a:custGeom>
              <a:avLst/>
              <a:gdLst/>
              <a:ahLst/>
              <a:cxnLst/>
              <a:rect l="l" t="t" r="r" b="b"/>
              <a:pathLst>
                <a:path w="19901" h="32708" extrusionOk="0">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1"/>
            <p:cNvSpPr/>
            <p:nvPr/>
          </p:nvSpPr>
          <p:spPr>
            <a:xfrm>
              <a:off x="3567200" y="2752525"/>
              <a:ext cx="406650" cy="625350"/>
            </a:xfrm>
            <a:custGeom>
              <a:avLst/>
              <a:gdLst/>
              <a:ahLst/>
              <a:cxnLst/>
              <a:rect l="l" t="t" r="r" b="b"/>
              <a:pathLst>
                <a:path w="16266" h="25014" extrusionOk="0">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1"/>
            <p:cNvSpPr/>
            <p:nvPr/>
          </p:nvSpPr>
          <p:spPr>
            <a:xfrm>
              <a:off x="3483225" y="2283225"/>
              <a:ext cx="456800" cy="264450"/>
            </a:xfrm>
            <a:custGeom>
              <a:avLst/>
              <a:gdLst/>
              <a:ahLst/>
              <a:cxnLst/>
              <a:rect l="l" t="t" r="r" b="b"/>
              <a:pathLst>
                <a:path w="18272" h="10578" extrusionOk="0">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3580975" y="2332725"/>
              <a:ext cx="339000" cy="196150"/>
            </a:xfrm>
            <a:custGeom>
              <a:avLst/>
              <a:gdLst/>
              <a:ahLst/>
              <a:cxnLst/>
              <a:rect l="l" t="t" r="r" b="b"/>
              <a:pathLst>
                <a:path w="13560" h="7846" extrusionOk="0">
                  <a:moveTo>
                    <a:pt x="13560" y="1805"/>
                  </a:moveTo>
                  <a:lnTo>
                    <a:pt x="3133" y="7846"/>
                  </a:lnTo>
                  <a:lnTo>
                    <a:pt x="1" y="6041"/>
                  </a:lnTo>
                  <a:lnTo>
                    <a:pt x="10452"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p:nvPr/>
          </p:nvSpPr>
          <p:spPr>
            <a:xfrm>
              <a:off x="3626725" y="2346525"/>
              <a:ext cx="110925" cy="63925"/>
            </a:xfrm>
            <a:custGeom>
              <a:avLst/>
              <a:gdLst/>
              <a:ahLst/>
              <a:cxnLst/>
              <a:rect l="l" t="t" r="r" b="b"/>
              <a:pathLst>
                <a:path w="4437" h="2557" extrusionOk="0">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1"/>
            <p:cNvSpPr/>
            <p:nvPr/>
          </p:nvSpPr>
          <p:spPr>
            <a:xfrm>
              <a:off x="3169950" y="2040750"/>
              <a:ext cx="442375" cy="429850"/>
            </a:xfrm>
            <a:custGeom>
              <a:avLst/>
              <a:gdLst/>
              <a:ahLst/>
              <a:cxnLst/>
              <a:rect l="l" t="t" r="r" b="b"/>
              <a:pathLst>
                <a:path w="17695" h="17194" extrusionOk="0">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p:nvPr/>
          </p:nvSpPr>
          <p:spPr>
            <a:xfrm>
              <a:off x="3453775" y="1955550"/>
              <a:ext cx="303300" cy="409800"/>
            </a:xfrm>
            <a:custGeom>
              <a:avLst/>
              <a:gdLst/>
              <a:ahLst/>
              <a:cxnLst/>
              <a:rect l="l" t="t" r="r" b="b"/>
              <a:pathLst>
                <a:path w="12132" h="16392" extrusionOk="0">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1"/>
            <p:cNvSpPr/>
            <p:nvPr/>
          </p:nvSpPr>
          <p:spPr>
            <a:xfrm>
              <a:off x="3706925" y="2317700"/>
              <a:ext cx="142875" cy="124075"/>
            </a:xfrm>
            <a:custGeom>
              <a:avLst/>
              <a:gdLst/>
              <a:ahLst/>
              <a:cxnLst/>
              <a:rect l="l" t="t" r="r" b="b"/>
              <a:pathLst>
                <a:path w="5715" h="4963" extrusionOk="0">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1"/>
            <p:cNvSpPr/>
            <p:nvPr/>
          </p:nvSpPr>
          <p:spPr>
            <a:xfrm>
              <a:off x="3575975" y="2368450"/>
              <a:ext cx="183600" cy="92750"/>
            </a:xfrm>
            <a:custGeom>
              <a:avLst/>
              <a:gdLst/>
              <a:ahLst/>
              <a:cxnLst/>
              <a:rect l="l" t="t" r="r" b="b"/>
              <a:pathLst>
                <a:path w="7344" h="3710" extrusionOk="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1"/>
            <p:cNvSpPr/>
            <p:nvPr/>
          </p:nvSpPr>
          <p:spPr>
            <a:xfrm>
              <a:off x="3403025" y="1729975"/>
              <a:ext cx="146650" cy="272575"/>
            </a:xfrm>
            <a:custGeom>
              <a:avLst/>
              <a:gdLst/>
              <a:ahLst/>
              <a:cxnLst/>
              <a:rect l="l" t="t" r="r" b="b"/>
              <a:pathLst>
                <a:path w="5866" h="10903" extrusionOk="0">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1"/>
            <p:cNvSpPr/>
            <p:nvPr/>
          </p:nvSpPr>
          <p:spPr>
            <a:xfrm>
              <a:off x="3322200" y="1887875"/>
              <a:ext cx="131600" cy="177975"/>
            </a:xfrm>
            <a:custGeom>
              <a:avLst/>
              <a:gdLst/>
              <a:ahLst/>
              <a:cxnLst/>
              <a:rect l="l" t="t" r="r" b="b"/>
              <a:pathLst>
                <a:path w="5264" h="7119" extrusionOk="0">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3318450" y="1686750"/>
              <a:ext cx="195500" cy="280100"/>
            </a:xfrm>
            <a:custGeom>
              <a:avLst/>
              <a:gdLst/>
              <a:ahLst/>
              <a:cxnLst/>
              <a:rect l="l" t="t" r="r" b="b"/>
              <a:pathLst>
                <a:path w="7820" h="11204" extrusionOk="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3238250" y="1676100"/>
              <a:ext cx="231225" cy="354025"/>
            </a:xfrm>
            <a:custGeom>
              <a:avLst/>
              <a:gdLst/>
              <a:ahLst/>
              <a:cxnLst/>
              <a:rect l="l" t="t" r="r" b="b"/>
              <a:pathLst>
                <a:path w="9249" h="14161" extrusionOk="0">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3400525" y="1664800"/>
              <a:ext cx="138500" cy="157925"/>
            </a:xfrm>
            <a:custGeom>
              <a:avLst/>
              <a:gdLst/>
              <a:ahLst/>
              <a:cxnLst/>
              <a:rect l="l" t="t" r="r" b="b"/>
              <a:pathLst>
                <a:path w="5540" h="6317" extrusionOk="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3666825" y="2171075"/>
              <a:ext cx="367825" cy="364075"/>
            </a:xfrm>
            <a:custGeom>
              <a:avLst/>
              <a:gdLst/>
              <a:ahLst/>
              <a:cxnLst/>
              <a:rect l="l" t="t" r="r" b="b"/>
              <a:pathLst>
                <a:path w="14713" h="14563" extrusionOk="0">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2463800" y="2917950"/>
              <a:ext cx="144150" cy="42000"/>
            </a:xfrm>
            <a:custGeom>
              <a:avLst/>
              <a:gdLst/>
              <a:ahLst/>
              <a:cxnLst/>
              <a:rect l="l" t="t" r="r" b="b"/>
              <a:pathLst>
                <a:path w="5766" h="1680" extrusionOk="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3438750" y="1953650"/>
              <a:ext cx="30100" cy="41400"/>
            </a:xfrm>
            <a:custGeom>
              <a:avLst/>
              <a:gdLst/>
              <a:ahLst/>
              <a:cxnLst/>
              <a:rect l="l" t="t" r="r" b="b"/>
              <a:pathLst>
                <a:path w="1204" h="1656" extrusionOk="0">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1"/>
            <p:cNvSpPr/>
            <p:nvPr/>
          </p:nvSpPr>
          <p:spPr>
            <a:xfrm>
              <a:off x="3532725" y="2051400"/>
              <a:ext cx="29475" cy="211800"/>
            </a:xfrm>
            <a:custGeom>
              <a:avLst/>
              <a:gdLst/>
              <a:ahLst/>
              <a:cxnLst/>
              <a:rect l="l" t="t" r="r" b="b"/>
              <a:pathLst>
                <a:path w="1179" h="8472" extrusionOk="0">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1"/>
            <p:cNvSpPr/>
            <p:nvPr/>
          </p:nvSpPr>
          <p:spPr>
            <a:xfrm>
              <a:off x="2889875" y="2349025"/>
              <a:ext cx="43875" cy="235000"/>
            </a:xfrm>
            <a:custGeom>
              <a:avLst/>
              <a:gdLst/>
              <a:ahLst/>
              <a:cxnLst/>
              <a:rect l="l" t="t" r="r" b="b"/>
              <a:pathLst>
                <a:path w="1755" h="9400" extrusionOk="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1"/>
            <p:cNvSpPr/>
            <p:nvPr/>
          </p:nvSpPr>
          <p:spPr>
            <a:xfrm>
              <a:off x="2894250" y="1685500"/>
              <a:ext cx="68325" cy="224950"/>
            </a:xfrm>
            <a:custGeom>
              <a:avLst/>
              <a:gdLst/>
              <a:ahLst/>
              <a:cxnLst/>
              <a:rect l="l" t="t" r="r" b="b"/>
              <a:pathLst>
                <a:path w="2733" h="8998" extrusionOk="0">
                  <a:moveTo>
                    <a:pt x="2733" y="8998"/>
                  </a:moveTo>
                  <a:lnTo>
                    <a:pt x="1" y="7419"/>
                  </a:lnTo>
                  <a:lnTo>
                    <a:pt x="1" y="0"/>
                  </a:lnTo>
                  <a:lnTo>
                    <a:pt x="2733" y="1579"/>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1"/>
            <p:cNvSpPr/>
            <p:nvPr/>
          </p:nvSpPr>
          <p:spPr>
            <a:xfrm>
              <a:off x="2787100" y="1553275"/>
              <a:ext cx="67700" cy="295150"/>
            </a:xfrm>
            <a:custGeom>
              <a:avLst/>
              <a:gdLst/>
              <a:ahLst/>
              <a:cxnLst/>
              <a:rect l="l" t="t" r="r" b="b"/>
              <a:pathLst>
                <a:path w="2708" h="11806" extrusionOk="0">
                  <a:moveTo>
                    <a:pt x="2708" y="11805"/>
                  </a:moveTo>
                  <a:lnTo>
                    <a:pt x="1" y="10226"/>
                  </a:lnTo>
                  <a:lnTo>
                    <a:pt x="1" y="1"/>
                  </a:lnTo>
                  <a:lnTo>
                    <a:pt x="2708" y="1580"/>
                  </a:ln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1"/>
            <p:cNvSpPr/>
            <p:nvPr/>
          </p:nvSpPr>
          <p:spPr>
            <a:xfrm>
              <a:off x="3002025" y="1557050"/>
              <a:ext cx="68325" cy="415425"/>
            </a:xfrm>
            <a:custGeom>
              <a:avLst/>
              <a:gdLst/>
              <a:ahLst/>
              <a:cxnLst/>
              <a:rect l="l" t="t" r="r" b="b"/>
              <a:pathLst>
                <a:path w="2733" h="16617" extrusionOk="0">
                  <a:moveTo>
                    <a:pt x="2732" y="16617"/>
                  </a:moveTo>
                  <a:lnTo>
                    <a:pt x="1" y="15063"/>
                  </a:lnTo>
                  <a:lnTo>
                    <a:pt x="1" y="0"/>
                  </a:lnTo>
                  <a:lnTo>
                    <a:pt x="2732" y="15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1"/>
            <p:cNvSpPr/>
            <p:nvPr/>
          </p:nvSpPr>
          <p:spPr>
            <a:xfrm>
              <a:off x="3812175" y="1713050"/>
              <a:ext cx="173600" cy="189250"/>
            </a:xfrm>
            <a:custGeom>
              <a:avLst/>
              <a:gdLst/>
              <a:ahLst/>
              <a:cxnLst/>
              <a:rect l="l" t="t" r="r" b="b"/>
              <a:pathLst>
                <a:path w="6944" h="7570" extrusionOk="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1"/>
            <p:cNvSpPr/>
            <p:nvPr/>
          </p:nvSpPr>
          <p:spPr>
            <a:xfrm>
              <a:off x="3684350" y="1236250"/>
              <a:ext cx="418575" cy="562675"/>
            </a:xfrm>
            <a:custGeom>
              <a:avLst/>
              <a:gdLst/>
              <a:ahLst/>
              <a:cxnLst/>
              <a:rect l="l" t="t" r="r" b="b"/>
              <a:pathLst>
                <a:path w="16743" h="22507" extrusionOk="0">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1"/>
            <p:cNvSpPr/>
            <p:nvPr/>
          </p:nvSpPr>
          <p:spPr>
            <a:xfrm>
              <a:off x="3829100" y="1415900"/>
              <a:ext cx="147275" cy="347400"/>
            </a:xfrm>
            <a:custGeom>
              <a:avLst/>
              <a:gdLst/>
              <a:ahLst/>
              <a:cxnLst/>
              <a:rect l="l" t="t" r="r" b="b"/>
              <a:pathLst>
                <a:path w="5891" h="13896" extrusionOk="0">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1"/>
            <p:cNvSpPr/>
            <p:nvPr/>
          </p:nvSpPr>
          <p:spPr>
            <a:xfrm>
              <a:off x="4911800" y="2335875"/>
              <a:ext cx="154175" cy="199900"/>
            </a:xfrm>
            <a:custGeom>
              <a:avLst/>
              <a:gdLst/>
              <a:ahLst/>
              <a:cxnLst/>
              <a:rect l="l" t="t" r="r" b="b"/>
              <a:pathLst>
                <a:path w="6167" h="7996" extrusionOk="0">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1"/>
            <p:cNvSpPr/>
            <p:nvPr/>
          </p:nvSpPr>
          <p:spPr>
            <a:xfrm>
              <a:off x="5035250" y="2117825"/>
              <a:ext cx="148525" cy="367200"/>
            </a:xfrm>
            <a:custGeom>
              <a:avLst/>
              <a:gdLst/>
              <a:ahLst/>
              <a:cxnLst/>
              <a:rect l="l" t="t" r="r" b="b"/>
              <a:pathLst>
                <a:path w="5941" h="14688" extrusionOk="0">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1"/>
            <p:cNvSpPr/>
            <p:nvPr/>
          </p:nvSpPr>
          <p:spPr>
            <a:xfrm>
              <a:off x="4887375" y="2165450"/>
              <a:ext cx="147900" cy="335850"/>
            </a:xfrm>
            <a:custGeom>
              <a:avLst/>
              <a:gdLst/>
              <a:ahLst/>
              <a:cxnLst/>
              <a:rect l="l" t="t" r="r" b="b"/>
              <a:pathLst>
                <a:path w="5916" h="13434" extrusionOk="0">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p:nvPr/>
          </p:nvSpPr>
          <p:spPr>
            <a:xfrm>
              <a:off x="2358550" y="1805800"/>
              <a:ext cx="286975" cy="212425"/>
            </a:xfrm>
            <a:custGeom>
              <a:avLst/>
              <a:gdLst/>
              <a:ahLst/>
              <a:cxnLst/>
              <a:rect l="l" t="t" r="r" b="b"/>
              <a:pathLst>
                <a:path w="11479" h="8497" extrusionOk="0">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1"/>
            <p:cNvSpPr/>
            <p:nvPr/>
          </p:nvSpPr>
          <p:spPr>
            <a:xfrm>
              <a:off x="4134250" y="1667950"/>
              <a:ext cx="106525" cy="97150"/>
            </a:xfrm>
            <a:custGeom>
              <a:avLst/>
              <a:gdLst/>
              <a:ahLst/>
              <a:cxnLst/>
              <a:rect l="l" t="t" r="r" b="b"/>
              <a:pathLst>
                <a:path w="4261" h="3886" extrusionOk="0">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BC6487A-97B6-2CC3-AC0E-005F3FD25552}"/>
              </a:ext>
            </a:extLst>
          </p:cNvPr>
          <p:cNvPicPr>
            <a:picLocks noChangeAspect="1"/>
          </p:cNvPicPr>
          <p:nvPr/>
        </p:nvPicPr>
        <p:blipFill>
          <a:blip r:embed="rId3"/>
          <a:stretch>
            <a:fillRect/>
          </a:stretch>
        </p:blipFill>
        <p:spPr>
          <a:xfrm>
            <a:off x="1248913" y="3131918"/>
            <a:ext cx="1428949" cy="1657581"/>
          </a:xfrm>
          <a:prstGeom prst="rect">
            <a:avLst/>
          </a:prstGeom>
        </p:spPr>
      </p:pic>
      <p:sp>
        <p:nvSpPr>
          <p:cNvPr id="2" name="Google Shape;318;p51">
            <a:extLst>
              <a:ext uri="{FF2B5EF4-FFF2-40B4-BE49-F238E27FC236}">
                <a16:creationId xmlns:a16="http://schemas.microsoft.com/office/drawing/2014/main" id="{3508900A-8714-94EA-43F0-553E6DFCA1E1}"/>
              </a:ext>
            </a:extLst>
          </p:cNvPr>
          <p:cNvSpPr txBox="1">
            <a:spLocks/>
          </p:cNvSpPr>
          <p:nvPr/>
        </p:nvSpPr>
        <p:spPr>
          <a:xfrm>
            <a:off x="665835" y="2160263"/>
            <a:ext cx="3856506" cy="5172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800"/>
              <a:buFont typeface="Source Sans Pro"/>
              <a:buNone/>
              <a:defRPr sz="25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r>
              <a:rPr lang="en-IN"/>
              <a:t>MS Power Platform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10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2"/>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BI is everywhere!</a:t>
            </a:r>
            <a:endParaRPr lang="en-IN" sz="2400" dirty="0">
              <a:solidFill>
                <a:schemeClr val="accent1">
                  <a:lumMod val="75000"/>
                </a:schemeClr>
              </a:solidFill>
              <a:latin typeface="+mj-lt"/>
              <a:ea typeface="Overpass SemiBold"/>
              <a:cs typeface="Overpass SemiBold"/>
              <a:sym typeface="Overpass SemiBold"/>
            </a:endParaRPr>
          </a:p>
        </p:txBody>
      </p:sp>
      <p:pic>
        <p:nvPicPr>
          <p:cNvPr id="12" name="Picture 11">
            <a:extLst>
              <a:ext uri="{FF2B5EF4-FFF2-40B4-BE49-F238E27FC236}">
                <a16:creationId xmlns:a16="http://schemas.microsoft.com/office/drawing/2014/main" id="{1EC10329-C553-4816-2BD9-F3EFE5BC8109}"/>
              </a:ext>
            </a:extLst>
          </p:cNvPr>
          <p:cNvPicPr>
            <a:picLocks noChangeAspect="1"/>
          </p:cNvPicPr>
          <p:nvPr/>
        </p:nvPicPr>
        <p:blipFill>
          <a:blip r:embed="rId3"/>
          <a:stretch>
            <a:fillRect/>
          </a:stretch>
        </p:blipFill>
        <p:spPr>
          <a:xfrm>
            <a:off x="465813" y="1648534"/>
            <a:ext cx="6868484" cy="2248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713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2"/>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BI is everywhere!</a:t>
            </a:r>
            <a:endParaRPr lang="en-IN" sz="2400" dirty="0">
              <a:solidFill>
                <a:schemeClr val="accent1">
                  <a:lumMod val="75000"/>
                </a:schemeClr>
              </a:solidFill>
              <a:latin typeface="+mj-lt"/>
              <a:ea typeface="Overpass SemiBold"/>
              <a:cs typeface="Overpass SemiBold"/>
              <a:sym typeface="Overpass SemiBold"/>
            </a:endParaRPr>
          </a:p>
        </p:txBody>
      </p:sp>
      <p:pic>
        <p:nvPicPr>
          <p:cNvPr id="3" name="Picture 2">
            <a:extLst>
              <a:ext uri="{FF2B5EF4-FFF2-40B4-BE49-F238E27FC236}">
                <a16:creationId xmlns:a16="http://schemas.microsoft.com/office/drawing/2014/main" id="{0281753D-9D9D-7B26-830A-E1F3FD421B5E}"/>
              </a:ext>
            </a:extLst>
          </p:cNvPr>
          <p:cNvPicPr>
            <a:picLocks noChangeAspect="1"/>
          </p:cNvPicPr>
          <p:nvPr/>
        </p:nvPicPr>
        <p:blipFill>
          <a:blip r:embed="rId3"/>
          <a:stretch>
            <a:fillRect/>
          </a:stretch>
        </p:blipFill>
        <p:spPr>
          <a:xfrm>
            <a:off x="318655" y="1087582"/>
            <a:ext cx="1143540" cy="3409695"/>
          </a:xfrm>
          <a:prstGeom prst="rect">
            <a:avLst/>
          </a:prstGeom>
          <a:ln>
            <a:noFill/>
          </a:ln>
          <a:effectLst>
            <a:softEdge rad="112500"/>
          </a:effectLst>
        </p:spPr>
      </p:pic>
      <p:sp>
        <p:nvSpPr>
          <p:cNvPr id="4" name="Google Shape;507;p52">
            <a:extLst>
              <a:ext uri="{FF2B5EF4-FFF2-40B4-BE49-F238E27FC236}">
                <a16:creationId xmlns:a16="http://schemas.microsoft.com/office/drawing/2014/main" id="{1B623CA0-3521-C9F6-3E59-B49B3D4317F4}"/>
              </a:ext>
            </a:extLst>
          </p:cNvPr>
          <p:cNvSpPr txBox="1">
            <a:spLocks/>
          </p:cNvSpPr>
          <p:nvPr/>
        </p:nvSpPr>
        <p:spPr>
          <a:xfrm>
            <a:off x="1274182" y="993229"/>
            <a:ext cx="7704000" cy="699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indent="-304800">
              <a:spcBef>
                <a:spcPts val="1600"/>
              </a:spcBef>
              <a:buSzPts val="1200"/>
            </a:pPr>
            <a:r>
              <a:rPr lang="en-US" sz="1800" dirty="0"/>
              <a:t>HGS makes use of BI for sales reporting and sales prediction dashboards, WFM Analytics Dashboards, Tracking Employee Productive Hours </a:t>
            </a:r>
            <a:r>
              <a:rPr lang="en-US" sz="1800" dirty="0" err="1"/>
              <a:t>etc</a:t>
            </a:r>
            <a:r>
              <a:rPr lang="en-US" sz="1800" dirty="0"/>
              <a:t> </a:t>
            </a:r>
            <a:endParaRPr lang="en-IN" sz="1800" dirty="0">
              <a:solidFill>
                <a:srgbClr val="212529"/>
              </a:solidFill>
              <a:latin typeface="Open Sans" panose="020B0606030504020204" pitchFamily="34" charset="0"/>
            </a:endParaRPr>
          </a:p>
        </p:txBody>
      </p:sp>
      <p:sp>
        <p:nvSpPr>
          <p:cNvPr id="5" name="Google Shape;507;p52">
            <a:extLst>
              <a:ext uri="{FF2B5EF4-FFF2-40B4-BE49-F238E27FC236}">
                <a16:creationId xmlns:a16="http://schemas.microsoft.com/office/drawing/2014/main" id="{455C6273-575B-AE34-1F44-BF4825D09CF6}"/>
              </a:ext>
            </a:extLst>
          </p:cNvPr>
          <p:cNvSpPr txBox="1">
            <a:spLocks/>
          </p:cNvSpPr>
          <p:nvPr/>
        </p:nvSpPr>
        <p:spPr>
          <a:xfrm>
            <a:off x="1274182" y="2170865"/>
            <a:ext cx="7704000" cy="699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indent="-304800">
              <a:spcBef>
                <a:spcPts val="1600"/>
              </a:spcBef>
              <a:buSzPts val="1200"/>
            </a:pPr>
            <a:r>
              <a:rPr lang="en-US" sz="1800" dirty="0"/>
              <a:t>Business Intelligence allows the company to make decisions at the right time</a:t>
            </a:r>
            <a:endParaRPr lang="en-IN" sz="1800" dirty="0">
              <a:solidFill>
                <a:srgbClr val="212529"/>
              </a:solidFill>
              <a:latin typeface="Open Sans" panose="020B0606030504020204" pitchFamily="34" charset="0"/>
            </a:endParaRPr>
          </a:p>
        </p:txBody>
      </p:sp>
      <p:sp>
        <p:nvSpPr>
          <p:cNvPr id="6" name="Google Shape;507;p52">
            <a:extLst>
              <a:ext uri="{FF2B5EF4-FFF2-40B4-BE49-F238E27FC236}">
                <a16:creationId xmlns:a16="http://schemas.microsoft.com/office/drawing/2014/main" id="{267D8234-D8FF-2333-7AEA-4EF713ED8649}"/>
              </a:ext>
            </a:extLst>
          </p:cNvPr>
          <p:cNvSpPr txBox="1">
            <a:spLocks/>
          </p:cNvSpPr>
          <p:nvPr/>
        </p:nvSpPr>
        <p:spPr>
          <a:xfrm>
            <a:off x="1281109" y="3570174"/>
            <a:ext cx="7704000" cy="699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indent="-304800">
              <a:spcBef>
                <a:spcPts val="1600"/>
              </a:spcBef>
              <a:buSzPts val="1200"/>
            </a:pPr>
            <a:r>
              <a:rPr lang="en-US" sz="1800" dirty="0"/>
              <a:t>BI also allows the company to discover why its sales are dropping in a particular domain and helps it understand where it needs to perform better</a:t>
            </a:r>
            <a:endParaRPr lang="en-IN" sz="1800" dirty="0">
              <a:solidFill>
                <a:srgbClr val="212529"/>
              </a:solidFill>
              <a:latin typeface="Open Sans" panose="020B0606030504020204" pitchFamily="34" charset="0"/>
            </a:endParaRPr>
          </a:p>
        </p:txBody>
      </p:sp>
    </p:spTree>
    <p:extLst>
      <p:ext uri="{BB962C8B-B14F-4D97-AF65-F5344CB8AC3E}">
        <p14:creationId xmlns:p14="http://schemas.microsoft.com/office/powerpoint/2010/main" val="257995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2"/>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BI Use Cases</a:t>
            </a:r>
            <a:endParaRPr lang="en-IN" sz="2400" dirty="0">
              <a:solidFill>
                <a:schemeClr val="accent1">
                  <a:lumMod val="75000"/>
                </a:schemeClr>
              </a:solidFill>
              <a:latin typeface="+mj-lt"/>
              <a:ea typeface="Overpass SemiBold"/>
              <a:cs typeface="Overpass SemiBold"/>
              <a:sym typeface="Overpass SemiBold"/>
            </a:endParaRPr>
          </a:p>
        </p:txBody>
      </p:sp>
      <p:pic>
        <p:nvPicPr>
          <p:cNvPr id="7" name="Picture 6">
            <a:extLst>
              <a:ext uri="{FF2B5EF4-FFF2-40B4-BE49-F238E27FC236}">
                <a16:creationId xmlns:a16="http://schemas.microsoft.com/office/drawing/2014/main" id="{E537FB2F-61B5-E304-00D6-880407022C14}"/>
              </a:ext>
            </a:extLst>
          </p:cNvPr>
          <p:cNvPicPr>
            <a:picLocks noChangeAspect="1"/>
          </p:cNvPicPr>
          <p:nvPr/>
        </p:nvPicPr>
        <p:blipFill>
          <a:blip r:embed="rId3">
            <a:biLevel thresh="50000"/>
          </a:blip>
          <a:stretch>
            <a:fillRect/>
          </a:stretch>
        </p:blipFill>
        <p:spPr>
          <a:xfrm>
            <a:off x="802363" y="2016104"/>
            <a:ext cx="4782217" cy="2372056"/>
          </a:xfrm>
          <a:prstGeom prst="rect">
            <a:avLst/>
          </a:prstGeom>
        </p:spPr>
      </p:pic>
    </p:spTree>
    <p:extLst>
      <p:ext uri="{BB962C8B-B14F-4D97-AF65-F5344CB8AC3E}">
        <p14:creationId xmlns:p14="http://schemas.microsoft.com/office/powerpoint/2010/main" val="169227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 name="Picture 4">
            <a:extLst>
              <a:ext uri="{FF2B5EF4-FFF2-40B4-BE49-F238E27FC236}">
                <a16:creationId xmlns:a16="http://schemas.microsoft.com/office/drawing/2014/main" id="{963DA601-C355-E7E0-73DE-32A2BC0012C7}"/>
              </a:ext>
            </a:extLst>
          </p:cNvPr>
          <p:cNvPicPr>
            <a:picLocks noChangeAspect="1"/>
          </p:cNvPicPr>
          <p:nvPr/>
        </p:nvPicPr>
        <p:blipFill>
          <a:blip r:embed="rId3"/>
          <a:stretch>
            <a:fillRect/>
          </a:stretch>
        </p:blipFill>
        <p:spPr>
          <a:xfrm>
            <a:off x="0" y="3249"/>
            <a:ext cx="9144000" cy="5137001"/>
          </a:xfrm>
          <a:prstGeom prst="rect">
            <a:avLst/>
          </a:prstGeom>
        </p:spPr>
      </p:pic>
    </p:spTree>
    <p:extLst>
      <p:ext uri="{BB962C8B-B14F-4D97-AF65-F5344CB8AC3E}">
        <p14:creationId xmlns:p14="http://schemas.microsoft.com/office/powerpoint/2010/main" val="278622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8" name="Picture 7">
            <a:extLst>
              <a:ext uri="{FF2B5EF4-FFF2-40B4-BE49-F238E27FC236}">
                <a16:creationId xmlns:a16="http://schemas.microsoft.com/office/drawing/2014/main" id="{A13392F2-B189-F8DC-90FE-3A62E17EE6FB}"/>
              </a:ext>
            </a:extLst>
          </p:cNvPr>
          <p:cNvPicPr>
            <a:picLocks noChangeAspect="1"/>
          </p:cNvPicPr>
          <p:nvPr/>
        </p:nvPicPr>
        <p:blipFill>
          <a:blip r:embed="rId3"/>
          <a:stretch>
            <a:fillRect/>
          </a:stretch>
        </p:blipFill>
        <p:spPr>
          <a:xfrm>
            <a:off x="652435" y="0"/>
            <a:ext cx="8019239" cy="5143500"/>
          </a:xfrm>
          <a:prstGeom prst="rect">
            <a:avLst/>
          </a:prstGeom>
        </p:spPr>
      </p:pic>
    </p:spTree>
    <p:extLst>
      <p:ext uri="{BB962C8B-B14F-4D97-AF65-F5344CB8AC3E}">
        <p14:creationId xmlns:p14="http://schemas.microsoft.com/office/powerpoint/2010/main" val="345568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10" name="Picture 9">
            <a:extLst>
              <a:ext uri="{FF2B5EF4-FFF2-40B4-BE49-F238E27FC236}">
                <a16:creationId xmlns:a16="http://schemas.microsoft.com/office/drawing/2014/main" id="{5475CEB5-D6B6-D2B2-8926-F2D8A31F94CB}"/>
              </a:ext>
            </a:extLst>
          </p:cNvPr>
          <p:cNvPicPr>
            <a:picLocks noChangeAspect="1"/>
          </p:cNvPicPr>
          <p:nvPr/>
        </p:nvPicPr>
        <p:blipFill>
          <a:blip r:embed="rId3"/>
          <a:stretch>
            <a:fillRect/>
          </a:stretch>
        </p:blipFill>
        <p:spPr>
          <a:xfrm>
            <a:off x="606049" y="0"/>
            <a:ext cx="8046991" cy="5143500"/>
          </a:xfrm>
          <a:prstGeom prst="rect">
            <a:avLst/>
          </a:prstGeom>
        </p:spPr>
      </p:pic>
    </p:spTree>
    <p:extLst>
      <p:ext uri="{BB962C8B-B14F-4D97-AF65-F5344CB8AC3E}">
        <p14:creationId xmlns:p14="http://schemas.microsoft.com/office/powerpoint/2010/main" val="246249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12" name="Picture 11">
            <a:extLst>
              <a:ext uri="{FF2B5EF4-FFF2-40B4-BE49-F238E27FC236}">
                <a16:creationId xmlns:a16="http://schemas.microsoft.com/office/drawing/2014/main" id="{1F58BF8D-AF25-6113-9EF5-2FC7AF1C95AA}"/>
              </a:ext>
            </a:extLst>
          </p:cNvPr>
          <p:cNvPicPr>
            <a:picLocks noChangeAspect="1"/>
          </p:cNvPicPr>
          <p:nvPr/>
        </p:nvPicPr>
        <p:blipFill>
          <a:blip r:embed="rId3"/>
          <a:stretch>
            <a:fillRect/>
          </a:stretch>
        </p:blipFill>
        <p:spPr>
          <a:xfrm>
            <a:off x="537223" y="0"/>
            <a:ext cx="8069553" cy="5143500"/>
          </a:xfrm>
          <a:prstGeom prst="rect">
            <a:avLst/>
          </a:prstGeom>
        </p:spPr>
      </p:pic>
    </p:spTree>
    <p:extLst>
      <p:ext uri="{BB962C8B-B14F-4D97-AF65-F5344CB8AC3E}">
        <p14:creationId xmlns:p14="http://schemas.microsoft.com/office/powerpoint/2010/main" val="3563879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14" name="Picture 13">
            <a:extLst>
              <a:ext uri="{FF2B5EF4-FFF2-40B4-BE49-F238E27FC236}">
                <a16:creationId xmlns:a16="http://schemas.microsoft.com/office/drawing/2014/main" id="{0E49AED4-196A-678F-FFCD-BAFB04A6B3E8}"/>
              </a:ext>
            </a:extLst>
          </p:cNvPr>
          <p:cNvPicPr>
            <a:picLocks noChangeAspect="1"/>
          </p:cNvPicPr>
          <p:nvPr/>
        </p:nvPicPr>
        <p:blipFill>
          <a:blip r:embed="rId3"/>
          <a:stretch>
            <a:fillRect/>
          </a:stretch>
        </p:blipFill>
        <p:spPr>
          <a:xfrm>
            <a:off x="551548" y="0"/>
            <a:ext cx="8040904" cy="5143500"/>
          </a:xfrm>
          <a:prstGeom prst="rect">
            <a:avLst/>
          </a:prstGeom>
        </p:spPr>
      </p:pic>
    </p:spTree>
    <p:extLst>
      <p:ext uri="{BB962C8B-B14F-4D97-AF65-F5344CB8AC3E}">
        <p14:creationId xmlns:p14="http://schemas.microsoft.com/office/powerpoint/2010/main" val="2381174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16" name="Picture 15">
            <a:extLst>
              <a:ext uri="{FF2B5EF4-FFF2-40B4-BE49-F238E27FC236}">
                <a16:creationId xmlns:a16="http://schemas.microsoft.com/office/drawing/2014/main" id="{4344E24A-D858-4FC6-010A-E3B06A77E4CB}"/>
              </a:ext>
            </a:extLst>
          </p:cNvPr>
          <p:cNvPicPr>
            <a:picLocks noChangeAspect="1"/>
          </p:cNvPicPr>
          <p:nvPr/>
        </p:nvPicPr>
        <p:blipFill>
          <a:blip r:embed="rId3"/>
          <a:stretch>
            <a:fillRect/>
          </a:stretch>
        </p:blipFill>
        <p:spPr>
          <a:xfrm>
            <a:off x="595745" y="0"/>
            <a:ext cx="8056525" cy="5143500"/>
          </a:xfrm>
          <a:prstGeom prst="rect">
            <a:avLst/>
          </a:prstGeom>
        </p:spPr>
      </p:pic>
    </p:spTree>
    <p:extLst>
      <p:ext uri="{BB962C8B-B14F-4D97-AF65-F5344CB8AC3E}">
        <p14:creationId xmlns:p14="http://schemas.microsoft.com/office/powerpoint/2010/main" val="207597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3" name="Picture 2">
            <a:extLst>
              <a:ext uri="{FF2B5EF4-FFF2-40B4-BE49-F238E27FC236}">
                <a16:creationId xmlns:a16="http://schemas.microsoft.com/office/drawing/2014/main" id="{5335150D-8DCF-9868-7B0E-E355F3F67373}"/>
              </a:ext>
            </a:extLst>
          </p:cNvPr>
          <p:cNvPicPr>
            <a:picLocks noChangeAspect="1"/>
          </p:cNvPicPr>
          <p:nvPr/>
        </p:nvPicPr>
        <p:blipFill>
          <a:blip r:embed="rId3"/>
          <a:stretch>
            <a:fillRect/>
          </a:stretch>
        </p:blipFill>
        <p:spPr>
          <a:xfrm>
            <a:off x="563157" y="2164738"/>
            <a:ext cx="1686160" cy="495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1B526988-2EA0-36C2-8A4C-61208ADE13DB}"/>
              </a:ext>
            </a:extLst>
          </p:cNvPr>
          <p:cNvPicPr>
            <a:picLocks noChangeAspect="1"/>
          </p:cNvPicPr>
          <p:nvPr/>
        </p:nvPicPr>
        <p:blipFill>
          <a:blip r:embed="rId4"/>
          <a:stretch>
            <a:fillRect/>
          </a:stretch>
        </p:blipFill>
        <p:spPr>
          <a:xfrm>
            <a:off x="1406237" y="3244894"/>
            <a:ext cx="1581371" cy="14384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00877CDC-5755-A8FF-484D-9C5BFD0D789A}"/>
              </a:ext>
            </a:extLst>
          </p:cNvPr>
          <p:cNvPicPr>
            <a:picLocks noChangeAspect="1"/>
          </p:cNvPicPr>
          <p:nvPr/>
        </p:nvPicPr>
        <p:blipFill>
          <a:blip r:embed="rId5"/>
          <a:stretch>
            <a:fillRect/>
          </a:stretch>
        </p:blipFill>
        <p:spPr>
          <a:xfrm>
            <a:off x="2987608" y="1512632"/>
            <a:ext cx="1657581" cy="10383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AC327A1B-85C8-C9BB-8D3C-4B686EA246D2}"/>
              </a:ext>
            </a:extLst>
          </p:cNvPr>
          <p:cNvPicPr>
            <a:picLocks noChangeAspect="1"/>
          </p:cNvPicPr>
          <p:nvPr/>
        </p:nvPicPr>
        <p:blipFill>
          <a:blip r:embed="rId6"/>
          <a:stretch>
            <a:fillRect/>
          </a:stretch>
        </p:blipFill>
        <p:spPr>
          <a:xfrm>
            <a:off x="3767025" y="2830499"/>
            <a:ext cx="1609950" cy="11336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Google Shape;506;p52">
            <a:extLst>
              <a:ext uri="{FF2B5EF4-FFF2-40B4-BE49-F238E27FC236}">
                <a16:creationId xmlns:a16="http://schemas.microsoft.com/office/drawing/2014/main" id="{5F3B6ECE-67D6-BA9E-DA82-DDDAE3932A2C}"/>
              </a:ext>
            </a:extLst>
          </p:cNvPr>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600" dirty="0"/>
              <a:t>BI Tools</a:t>
            </a:r>
            <a:endParaRPr lang="en-IN" sz="2600" dirty="0">
              <a:solidFill>
                <a:schemeClr val="accent1">
                  <a:lumMod val="75000"/>
                </a:schemeClr>
              </a:solidFill>
              <a:latin typeface="+mj-lt"/>
              <a:ea typeface="Overpass SemiBold"/>
              <a:cs typeface="Overpass SemiBold"/>
              <a:sym typeface="Overpass SemiBold"/>
            </a:endParaRPr>
          </a:p>
        </p:txBody>
      </p:sp>
    </p:spTree>
    <p:extLst>
      <p:ext uri="{BB962C8B-B14F-4D97-AF65-F5344CB8AC3E}">
        <p14:creationId xmlns:p14="http://schemas.microsoft.com/office/powerpoint/2010/main" val="207019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2"/>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i="0" dirty="0">
                <a:effectLst/>
                <a:latin typeface="+mj-lt"/>
              </a:rPr>
              <a:t>Day 1: Introduction to Power BI</a:t>
            </a:r>
            <a:endParaRPr sz="2400" dirty="0">
              <a:solidFill>
                <a:schemeClr val="accent1">
                  <a:lumMod val="75000"/>
                </a:schemeClr>
              </a:solidFill>
              <a:latin typeface="+mj-lt"/>
              <a:ea typeface="Overpass SemiBold"/>
              <a:cs typeface="Overpass SemiBold"/>
              <a:sym typeface="Overpass SemiBold"/>
            </a:endParaRPr>
          </a:p>
        </p:txBody>
      </p:sp>
      <p:sp>
        <p:nvSpPr>
          <p:cNvPr id="507" name="Google Shape;507;p52"/>
          <p:cNvSpPr txBox="1">
            <a:spLocks noGrp="1"/>
          </p:cNvSpPr>
          <p:nvPr>
            <p:ph type="body" idx="1"/>
          </p:nvPr>
        </p:nvSpPr>
        <p:spPr>
          <a:xfrm>
            <a:off x="720000" y="660638"/>
            <a:ext cx="7704000" cy="1853962"/>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SzPts val="1200"/>
              <a:buChar char="●"/>
            </a:pPr>
            <a:r>
              <a:rPr lang="en-IN" sz="1600" b="0" i="0" dirty="0">
                <a:solidFill>
                  <a:srgbClr val="212529"/>
                </a:solidFill>
                <a:effectLst/>
                <a:latin typeface="Open Sans" panose="020B0606030504020204" pitchFamily="34" charset="0"/>
              </a:rPr>
              <a:t>What is power BI.</a:t>
            </a:r>
            <a:endParaRPr lang="en-US" sz="1600" b="0" i="0" dirty="0">
              <a:solidFill>
                <a:srgbClr val="212529"/>
              </a:solidFill>
              <a:effectLst/>
              <a:latin typeface="Open Sans" panose="020B0606030504020204" pitchFamily="34" charset="0"/>
            </a:endParaRPr>
          </a:p>
          <a:p>
            <a:pPr marL="457200" lvl="0" indent="-304800" algn="l" rtl="0">
              <a:spcBef>
                <a:spcPts val="1600"/>
              </a:spcBef>
              <a:spcAft>
                <a:spcPts val="0"/>
              </a:spcAft>
              <a:buSzPts val="1200"/>
              <a:buChar char="●"/>
            </a:pPr>
            <a:r>
              <a:rPr lang="en-IN" sz="1600" b="0" i="0" dirty="0">
                <a:solidFill>
                  <a:srgbClr val="212529"/>
                </a:solidFill>
                <a:effectLst/>
                <a:latin typeface="Open Sans" panose="020B0606030504020204" pitchFamily="34" charset="0"/>
              </a:rPr>
              <a:t>Key features and benefits</a:t>
            </a:r>
            <a:r>
              <a:rPr lang="en-US" sz="1600" dirty="0">
                <a:solidFill>
                  <a:srgbClr val="212529"/>
                </a:solidFill>
                <a:latin typeface="Open Sans" panose="020B0606030504020204" pitchFamily="34" charset="0"/>
              </a:rPr>
              <a:t>. </a:t>
            </a:r>
          </a:p>
          <a:p>
            <a:pPr marL="457200" lvl="0" indent="-304800" algn="l" rtl="0">
              <a:spcBef>
                <a:spcPts val="1600"/>
              </a:spcBef>
              <a:spcAft>
                <a:spcPts val="0"/>
              </a:spcAft>
              <a:buSzPts val="1200"/>
              <a:buChar char="●"/>
            </a:pPr>
            <a:r>
              <a:rPr lang="en-IN" sz="1600" b="0" i="0" dirty="0">
                <a:solidFill>
                  <a:srgbClr val="212529"/>
                </a:solidFill>
                <a:effectLst/>
                <a:latin typeface="Open Sans" panose="020B0606030504020204" pitchFamily="34" charset="0"/>
              </a:rPr>
              <a:t>Understanding the </a:t>
            </a:r>
            <a:r>
              <a:rPr lang="en-IN" sz="1600" dirty="0">
                <a:solidFill>
                  <a:srgbClr val="212529"/>
                </a:solidFill>
                <a:latin typeface="Open Sans" panose="020B0606030504020204" pitchFamily="34" charset="0"/>
              </a:rPr>
              <a:t>Power BI</a:t>
            </a:r>
            <a:r>
              <a:rPr lang="en-IN" sz="1600" b="0" i="0" dirty="0">
                <a:solidFill>
                  <a:srgbClr val="212529"/>
                </a:solidFill>
                <a:effectLst/>
                <a:latin typeface="Open Sans" panose="020B0606030504020204" pitchFamily="34" charset="0"/>
              </a:rPr>
              <a:t> ecosystem.</a:t>
            </a:r>
          </a:p>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Installing Power BI Desktop.</a:t>
            </a:r>
          </a:p>
        </p:txBody>
      </p:sp>
      <p:sp>
        <p:nvSpPr>
          <p:cNvPr id="2" name="Google Shape;506;p52">
            <a:extLst>
              <a:ext uri="{FF2B5EF4-FFF2-40B4-BE49-F238E27FC236}">
                <a16:creationId xmlns:a16="http://schemas.microsoft.com/office/drawing/2014/main" id="{BC986CA0-8839-15F5-394D-984E7C186E7D}"/>
              </a:ext>
            </a:extLst>
          </p:cNvPr>
          <p:cNvSpPr txBox="1">
            <a:spLocks/>
          </p:cNvSpPr>
          <p:nvPr/>
        </p:nvSpPr>
        <p:spPr>
          <a:xfrm>
            <a:off x="720000" y="2653145"/>
            <a:ext cx="7704000" cy="612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r>
              <a:rPr lang="en-US" sz="2400" dirty="0">
                <a:latin typeface="+mj-lt"/>
              </a:rPr>
              <a:t>Day 2: </a:t>
            </a:r>
            <a:r>
              <a:rPr lang="en-IN" sz="2400" dirty="0">
                <a:latin typeface="+mj-lt"/>
              </a:rPr>
              <a:t>Getting Started with Power BI Desktop</a:t>
            </a:r>
            <a:endParaRPr lang="en-US" sz="2400" dirty="0">
              <a:solidFill>
                <a:schemeClr val="accent1">
                  <a:lumMod val="75000"/>
                </a:schemeClr>
              </a:solidFill>
              <a:latin typeface="+mj-lt"/>
              <a:ea typeface="Overpass SemiBold"/>
              <a:cs typeface="Overpass SemiBold"/>
              <a:sym typeface="Overpass SemiBold"/>
            </a:endParaRPr>
          </a:p>
        </p:txBody>
      </p:sp>
      <p:sp>
        <p:nvSpPr>
          <p:cNvPr id="3" name="Google Shape;507;p52">
            <a:extLst>
              <a:ext uri="{FF2B5EF4-FFF2-40B4-BE49-F238E27FC236}">
                <a16:creationId xmlns:a16="http://schemas.microsoft.com/office/drawing/2014/main" id="{493FD19B-84D9-43C6-7854-248E3605896F}"/>
              </a:ext>
            </a:extLst>
          </p:cNvPr>
          <p:cNvSpPr txBox="1">
            <a:spLocks/>
          </p:cNvSpPr>
          <p:nvPr/>
        </p:nvSpPr>
        <p:spPr>
          <a:xfrm>
            <a:off x="720000" y="3154784"/>
            <a:ext cx="7704000" cy="18539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indent="-304800">
              <a:spcBef>
                <a:spcPts val="1600"/>
              </a:spcBef>
              <a:buSzPts val="1200"/>
            </a:pPr>
            <a:r>
              <a:rPr lang="en-IN" sz="1600" dirty="0">
                <a:solidFill>
                  <a:srgbClr val="212529"/>
                </a:solidFill>
                <a:latin typeface="Open Sans" panose="020B0606030504020204" pitchFamily="34" charset="0"/>
              </a:rPr>
              <a:t>Creating new report.</a:t>
            </a:r>
          </a:p>
          <a:p>
            <a:pPr indent="-304800">
              <a:spcBef>
                <a:spcPts val="1600"/>
              </a:spcBef>
              <a:buSzPts val="1200"/>
            </a:pPr>
            <a:r>
              <a:rPr lang="en-IN" sz="1600" dirty="0">
                <a:solidFill>
                  <a:srgbClr val="212529"/>
                </a:solidFill>
                <a:latin typeface="Open Sans" panose="020B0606030504020204" pitchFamily="34" charset="0"/>
              </a:rPr>
              <a:t>Importing data from various sources.</a:t>
            </a:r>
          </a:p>
          <a:p>
            <a:pPr indent="-304800">
              <a:spcBef>
                <a:spcPts val="1600"/>
              </a:spcBef>
              <a:buSzPts val="1200"/>
            </a:pPr>
            <a:r>
              <a:rPr lang="en-IN" sz="1600" dirty="0">
                <a:solidFill>
                  <a:srgbClr val="212529"/>
                </a:solidFill>
                <a:latin typeface="Open Sans" panose="020B0606030504020204" pitchFamily="34" charset="0"/>
              </a:rPr>
              <a:t>Basic data transformations.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10" name="Google Shape;506;p52">
            <a:extLst>
              <a:ext uri="{FF2B5EF4-FFF2-40B4-BE49-F238E27FC236}">
                <a16:creationId xmlns:a16="http://schemas.microsoft.com/office/drawing/2014/main" id="{5F3B6ECE-67D6-BA9E-DA82-DDDAE3932A2C}"/>
              </a:ext>
            </a:extLst>
          </p:cNvPr>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Power BI is a Business Intelligence platform, which provides tools for aggregating, analyzing, visualizing and sharing data</a:t>
            </a:r>
            <a:endParaRPr lang="en-IN" sz="2400" dirty="0">
              <a:solidFill>
                <a:schemeClr val="accent1">
                  <a:lumMod val="75000"/>
                </a:schemeClr>
              </a:solidFill>
              <a:latin typeface="+mj-lt"/>
              <a:ea typeface="Overpass SemiBold"/>
              <a:cs typeface="Overpass SemiBold"/>
              <a:sym typeface="Overpass SemiBold"/>
            </a:endParaRPr>
          </a:p>
        </p:txBody>
      </p:sp>
      <p:pic>
        <p:nvPicPr>
          <p:cNvPr id="4" name="Picture 3">
            <a:extLst>
              <a:ext uri="{FF2B5EF4-FFF2-40B4-BE49-F238E27FC236}">
                <a16:creationId xmlns:a16="http://schemas.microsoft.com/office/drawing/2014/main" id="{014C9D11-31B8-BECF-3D73-1ABA7A5859DA}"/>
              </a:ext>
            </a:extLst>
          </p:cNvPr>
          <p:cNvPicPr>
            <a:picLocks noChangeAspect="1"/>
          </p:cNvPicPr>
          <p:nvPr/>
        </p:nvPicPr>
        <p:blipFill>
          <a:blip r:embed="rId3"/>
          <a:stretch>
            <a:fillRect/>
          </a:stretch>
        </p:blipFill>
        <p:spPr>
          <a:xfrm>
            <a:off x="-68425" y="2228260"/>
            <a:ext cx="6468378" cy="22386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897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10" name="Google Shape;506;p52">
            <a:extLst>
              <a:ext uri="{FF2B5EF4-FFF2-40B4-BE49-F238E27FC236}">
                <a16:creationId xmlns:a16="http://schemas.microsoft.com/office/drawing/2014/main" id="{5F3B6ECE-67D6-BA9E-DA82-DDDAE3932A2C}"/>
              </a:ext>
            </a:extLst>
          </p:cNvPr>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Power BI Components</a:t>
            </a:r>
            <a:endParaRPr lang="en-IN" sz="2400" dirty="0">
              <a:solidFill>
                <a:schemeClr val="accent1">
                  <a:lumMod val="75000"/>
                </a:schemeClr>
              </a:solidFill>
              <a:latin typeface="+mj-lt"/>
              <a:ea typeface="Overpass SemiBold"/>
              <a:cs typeface="Overpass SemiBold"/>
              <a:sym typeface="Overpass SemiBold"/>
            </a:endParaRPr>
          </a:p>
        </p:txBody>
      </p:sp>
      <p:pic>
        <p:nvPicPr>
          <p:cNvPr id="3" name="Picture 2">
            <a:extLst>
              <a:ext uri="{FF2B5EF4-FFF2-40B4-BE49-F238E27FC236}">
                <a16:creationId xmlns:a16="http://schemas.microsoft.com/office/drawing/2014/main" id="{3C53FABA-0504-67A7-8485-39C0CC607A9D}"/>
              </a:ext>
            </a:extLst>
          </p:cNvPr>
          <p:cNvPicPr>
            <a:picLocks noChangeAspect="1"/>
          </p:cNvPicPr>
          <p:nvPr/>
        </p:nvPicPr>
        <p:blipFill>
          <a:blip r:embed="rId3"/>
          <a:stretch>
            <a:fillRect/>
          </a:stretch>
        </p:blipFill>
        <p:spPr>
          <a:xfrm>
            <a:off x="619518" y="2271670"/>
            <a:ext cx="562053" cy="600159"/>
          </a:xfrm>
          <a:prstGeom prst="rect">
            <a:avLst/>
          </a:prstGeom>
        </p:spPr>
      </p:pic>
      <p:pic>
        <p:nvPicPr>
          <p:cNvPr id="6" name="Picture 5">
            <a:extLst>
              <a:ext uri="{FF2B5EF4-FFF2-40B4-BE49-F238E27FC236}">
                <a16:creationId xmlns:a16="http://schemas.microsoft.com/office/drawing/2014/main" id="{8ECFBBA4-7A0E-198C-C5AF-5E1216C47E67}"/>
              </a:ext>
            </a:extLst>
          </p:cNvPr>
          <p:cNvPicPr>
            <a:picLocks noChangeAspect="1"/>
          </p:cNvPicPr>
          <p:nvPr/>
        </p:nvPicPr>
        <p:blipFill>
          <a:blip r:embed="rId4"/>
          <a:stretch>
            <a:fillRect/>
          </a:stretch>
        </p:blipFill>
        <p:spPr>
          <a:xfrm>
            <a:off x="2408484" y="2280328"/>
            <a:ext cx="600159" cy="562053"/>
          </a:xfrm>
          <a:prstGeom prst="rect">
            <a:avLst/>
          </a:prstGeom>
        </p:spPr>
      </p:pic>
      <p:pic>
        <p:nvPicPr>
          <p:cNvPr id="8" name="Picture 7">
            <a:extLst>
              <a:ext uri="{FF2B5EF4-FFF2-40B4-BE49-F238E27FC236}">
                <a16:creationId xmlns:a16="http://schemas.microsoft.com/office/drawing/2014/main" id="{F8DCCB75-2768-BA21-84D9-7F9D1244BF9D}"/>
              </a:ext>
            </a:extLst>
          </p:cNvPr>
          <p:cNvPicPr>
            <a:picLocks noChangeAspect="1"/>
          </p:cNvPicPr>
          <p:nvPr/>
        </p:nvPicPr>
        <p:blipFill>
          <a:blip r:embed="rId5"/>
          <a:stretch>
            <a:fillRect/>
          </a:stretch>
        </p:blipFill>
        <p:spPr>
          <a:xfrm>
            <a:off x="4047214" y="2270801"/>
            <a:ext cx="647790" cy="571580"/>
          </a:xfrm>
          <a:prstGeom prst="rect">
            <a:avLst/>
          </a:prstGeom>
        </p:spPr>
      </p:pic>
      <p:pic>
        <p:nvPicPr>
          <p:cNvPr id="11" name="Picture 10">
            <a:extLst>
              <a:ext uri="{FF2B5EF4-FFF2-40B4-BE49-F238E27FC236}">
                <a16:creationId xmlns:a16="http://schemas.microsoft.com/office/drawing/2014/main" id="{1F676CE4-10B5-E7CF-01E5-C0F21C8E5D5D}"/>
              </a:ext>
            </a:extLst>
          </p:cNvPr>
          <p:cNvPicPr>
            <a:picLocks noChangeAspect="1"/>
          </p:cNvPicPr>
          <p:nvPr/>
        </p:nvPicPr>
        <p:blipFill>
          <a:blip r:embed="rId6"/>
          <a:stretch>
            <a:fillRect/>
          </a:stretch>
        </p:blipFill>
        <p:spPr>
          <a:xfrm>
            <a:off x="5583733" y="2223170"/>
            <a:ext cx="581106" cy="619211"/>
          </a:xfrm>
          <a:prstGeom prst="rect">
            <a:avLst/>
          </a:prstGeom>
        </p:spPr>
      </p:pic>
      <p:pic>
        <p:nvPicPr>
          <p:cNvPr id="13" name="Picture 12">
            <a:extLst>
              <a:ext uri="{FF2B5EF4-FFF2-40B4-BE49-F238E27FC236}">
                <a16:creationId xmlns:a16="http://schemas.microsoft.com/office/drawing/2014/main" id="{1ABB8A32-74B4-CEAD-E0CF-B2ED45CB50FB}"/>
              </a:ext>
            </a:extLst>
          </p:cNvPr>
          <p:cNvPicPr>
            <a:picLocks noChangeAspect="1"/>
          </p:cNvPicPr>
          <p:nvPr/>
        </p:nvPicPr>
        <p:blipFill>
          <a:blip r:embed="rId7"/>
          <a:stretch>
            <a:fillRect/>
          </a:stretch>
        </p:blipFill>
        <p:spPr>
          <a:xfrm>
            <a:off x="2418011" y="4122603"/>
            <a:ext cx="590632" cy="457264"/>
          </a:xfrm>
          <a:prstGeom prst="rect">
            <a:avLst/>
          </a:prstGeom>
        </p:spPr>
      </p:pic>
      <p:pic>
        <p:nvPicPr>
          <p:cNvPr id="15" name="Picture 14">
            <a:extLst>
              <a:ext uri="{FF2B5EF4-FFF2-40B4-BE49-F238E27FC236}">
                <a16:creationId xmlns:a16="http://schemas.microsoft.com/office/drawing/2014/main" id="{610E0751-5DE7-2A50-8B6B-379A5F1F0368}"/>
              </a:ext>
            </a:extLst>
          </p:cNvPr>
          <p:cNvPicPr>
            <a:picLocks noChangeAspect="1"/>
          </p:cNvPicPr>
          <p:nvPr/>
        </p:nvPicPr>
        <p:blipFill>
          <a:blip r:embed="rId8"/>
          <a:stretch>
            <a:fillRect/>
          </a:stretch>
        </p:blipFill>
        <p:spPr>
          <a:xfrm>
            <a:off x="4113898" y="4017814"/>
            <a:ext cx="514422" cy="562053"/>
          </a:xfrm>
          <a:prstGeom prst="rect">
            <a:avLst/>
          </a:prstGeom>
        </p:spPr>
      </p:pic>
      <p:pic>
        <p:nvPicPr>
          <p:cNvPr id="17" name="Picture 16">
            <a:extLst>
              <a:ext uri="{FF2B5EF4-FFF2-40B4-BE49-F238E27FC236}">
                <a16:creationId xmlns:a16="http://schemas.microsoft.com/office/drawing/2014/main" id="{CB9EDD29-E398-FB6D-1498-E2CEBD4BAF71}"/>
              </a:ext>
            </a:extLst>
          </p:cNvPr>
          <p:cNvPicPr>
            <a:picLocks noChangeAspect="1"/>
          </p:cNvPicPr>
          <p:nvPr/>
        </p:nvPicPr>
        <p:blipFill>
          <a:blip r:embed="rId9"/>
          <a:stretch>
            <a:fillRect/>
          </a:stretch>
        </p:blipFill>
        <p:spPr>
          <a:xfrm>
            <a:off x="6274783" y="4074971"/>
            <a:ext cx="390580" cy="276264"/>
          </a:xfrm>
          <a:prstGeom prst="rect">
            <a:avLst/>
          </a:prstGeom>
        </p:spPr>
      </p:pic>
      <p:sp>
        <p:nvSpPr>
          <p:cNvPr id="18" name="Google Shape;318;p51">
            <a:extLst>
              <a:ext uri="{FF2B5EF4-FFF2-40B4-BE49-F238E27FC236}">
                <a16:creationId xmlns:a16="http://schemas.microsoft.com/office/drawing/2014/main" id="{51641E0A-F777-79D9-E250-C1F9FC343661}"/>
              </a:ext>
            </a:extLst>
          </p:cNvPr>
          <p:cNvSpPr txBox="1">
            <a:spLocks/>
          </p:cNvSpPr>
          <p:nvPr/>
        </p:nvSpPr>
        <p:spPr>
          <a:xfrm>
            <a:off x="236344" y="1668429"/>
            <a:ext cx="1554307" cy="411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800"/>
              <a:buFont typeface="Source Sans Pro"/>
              <a:buNone/>
              <a:defRPr sz="25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r>
              <a:rPr lang="en-US" sz="1600" dirty="0"/>
              <a:t>P</a:t>
            </a:r>
            <a:r>
              <a:rPr lang="en-IN" sz="1600" dirty="0" err="1"/>
              <a:t>ower</a:t>
            </a:r>
            <a:r>
              <a:rPr lang="en-IN" sz="1600" dirty="0"/>
              <a:t> BI Desktop</a:t>
            </a:r>
          </a:p>
        </p:txBody>
      </p:sp>
      <p:sp>
        <p:nvSpPr>
          <p:cNvPr id="19" name="Google Shape;318;p51">
            <a:extLst>
              <a:ext uri="{FF2B5EF4-FFF2-40B4-BE49-F238E27FC236}">
                <a16:creationId xmlns:a16="http://schemas.microsoft.com/office/drawing/2014/main" id="{5F279A26-67C8-B713-C55E-B935C4B7266A}"/>
              </a:ext>
            </a:extLst>
          </p:cNvPr>
          <p:cNvSpPr txBox="1">
            <a:spLocks/>
          </p:cNvSpPr>
          <p:nvPr/>
        </p:nvSpPr>
        <p:spPr>
          <a:xfrm>
            <a:off x="2099781" y="1634537"/>
            <a:ext cx="1554307" cy="411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800"/>
              <a:buFont typeface="Source Sans Pro"/>
              <a:buNone/>
              <a:defRPr sz="25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r>
              <a:rPr lang="en-US" sz="1600" dirty="0"/>
              <a:t>P</a:t>
            </a:r>
            <a:r>
              <a:rPr lang="en-IN" sz="1600" dirty="0"/>
              <a:t>BI Service</a:t>
            </a:r>
          </a:p>
        </p:txBody>
      </p:sp>
      <p:sp>
        <p:nvSpPr>
          <p:cNvPr id="20" name="Google Shape;318;p51">
            <a:extLst>
              <a:ext uri="{FF2B5EF4-FFF2-40B4-BE49-F238E27FC236}">
                <a16:creationId xmlns:a16="http://schemas.microsoft.com/office/drawing/2014/main" id="{92CFB9A2-44F2-1CB1-564F-125649F1A68B}"/>
              </a:ext>
            </a:extLst>
          </p:cNvPr>
          <p:cNvSpPr txBox="1">
            <a:spLocks/>
          </p:cNvSpPr>
          <p:nvPr/>
        </p:nvSpPr>
        <p:spPr>
          <a:xfrm>
            <a:off x="3669454" y="1297161"/>
            <a:ext cx="1554307" cy="411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800"/>
              <a:buFont typeface="Source Sans Pro"/>
              <a:buNone/>
              <a:defRPr sz="25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r>
              <a:rPr lang="en-US" sz="1600" dirty="0"/>
              <a:t>P</a:t>
            </a:r>
            <a:r>
              <a:rPr lang="en-IN" sz="1600" dirty="0"/>
              <a:t>BI Gateway</a:t>
            </a:r>
          </a:p>
        </p:txBody>
      </p:sp>
      <p:sp>
        <p:nvSpPr>
          <p:cNvPr id="21" name="Google Shape;318;p51">
            <a:extLst>
              <a:ext uri="{FF2B5EF4-FFF2-40B4-BE49-F238E27FC236}">
                <a16:creationId xmlns:a16="http://schemas.microsoft.com/office/drawing/2014/main" id="{EC7C4F1A-76C2-CE0D-6B6C-00436DDEDEED}"/>
              </a:ext>
            </a:extLst>
          </p:cNvPr>
          <p:cNvSpPr txBox="1">
            <a:spLocks/>
          </p:cNvSpPr>
          <p:nvPr/>
        </p:nvSpPr>
        <p:spPr>
          <a:xfrm>
            <a:off x="5223761" y="1599902"/>
            <a:ext cx="1554307" cy="411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800"/>
              <a:buFont typeface="Source Sans Pro"/>
              <a:buNone/>
              <a:defRPr sz="25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r>
              <a:rPr lang="en-US" sz="1600" dirty="0"/>
              <a:t>P</a:t>
            </a:r>
            <a:r>
              <a:rPr lang="en-IN" sz="1600" dirty="0"/>
              <a:t>BI Report Server</a:t>
            </a:r>
          </a:p>
        </p:txBody>
      </p:sp>
      <p:sp>
        <p:nvSpPr>
          <p:cNvPr id="22" name="Google Shape;318;p51">
            <a:extLst>
              <a:ext uri="{FF2B5EF4-FFF2-40B4-BE49-F238E27FC236}">
                <a16:creationId xmlns:a16="http://schemas.microsoft.com/office/drawing/2014/main" id="{89AAF1C2-9B05-FA14-B82E-C9BB13F8D39B}"/>
              </a:ext>
            </a:extLst>
          </p:cNvPr>
          <p:cNvSpPr txBox="1">
            <a:spLocks/>
          </p:cNvSpPr>
          <p:nvPr/>
        </p:nvSpPr>
        <p:spPr>
          <a:xfrm>
            <a:off x="236343" y="3441808"/>
            <a:ext cx="1554307" cy="411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800"/>
              <a:buFont typeface="Source Sans Pro"/>
              <a:buNone/>
              <a:defRPr sz="25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r>
              <a:rPr lang="en-US" sz="1600" dirty="0"/>
              <a:t>P</a:t>
            </a:r>
            <a:r>
              <a:rPr lang="en-IN" sz="1600" dirty="0" err="1"/>
              <a:t>ower</a:t>
            </a:r>
            <a:r>
              <a:rPr lang="en-IN" sz="1600" dirty="0"/>
              <a:t> BI Mobile APP</a:t>
            </a:r>
          </a:p>
        </p:txBody>
      </p:sp>
      <p:sp>
        <p:nvSpPr>
          <p:cNvPr id="23" name="Google Shape;318;p51">
            <a:extLst>
              <a:ext uri="{FF2B5EF4-FFF2-40B4-BE49-F238E27FC236}">
                <a16:creationId xmlns:a16="http://schemas.microsoft.com/office/drawing/2014/main" id="{E41447D4-6DDE-19AF-A098-3D3E82E42E3B}"/>
              </a:ext>
            </a:extLst>
          </p:cNvPr>
          <p:cNvSpPr txBox="1">
            <a:spLocks/>
          </p:cNvSpPr>
          <p:nvPr/>
        </p:nvSpPr>
        <p:spPr>
          <a:xfrm>
            <a:off x="2182908" y="3441808"/>
            <a:ext cx="1554307" cy="411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800"/>
              <a:buFont typeface="Source Sans Pro"/>
              <a:buNone/>
              <a:defRPr sz="25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r>
              <a:rPr lang="en-US" sz="1600" dirty="0"/>
              <a:t>P</a:t>
            </a:r>
            <a:r>
              <a:rPr lang="en-IN" sz="1600" dirty="0" err="1"/>
              <a:t>ower</a:t>
            </a:r>
            <a:r>
              <a:rPr lang="en-IN" sz="1600" dirty="0"/>
              <a:t> Query</a:t>
            </a:r>
          </a:p>
        </p:txBody>
      </p:sp>
      <p:sp>
        <p:nvSpPr>
          <p:cNvPr id="24" name="Google Shape;318;p51">
            <a:extLst>
              <a:ext uri="{FF2B5EF4-FFF2-40B4-BE49-F238E27FC236}">
                <a16:creationId xmlns:a16="http://schemas.microsoft.com/office/drawing/2014/main" id="{2A376603-A2E2-1A07-8793-F85334214687}"/>
              </a:ext>
            </a:extLst>
          </p:cNvPr>
          <p:cNvSpPr txBox="1">
            <a:spLocks/>
          </p:cNvSpPr>
          <p:nvPr/>
        </p:nvSpPr>
        <p:spPr>
          <a:xfrm>
            <a:off x="3669453" y="3024649"/>
            <a:ext cx="1554307" cy="411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800"/>
              <a:buFont typeface="Source Sans Pro"/>
              <a:buNone/>
              <a:defRPr sz="25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r>
              <a:rPr lang="en-US" sz="1600" dirty="0"/>
              <a:t>P</a:t>
            </a:r>
            <a:r>
              <a:rPr lang="en-IN" sz="1600" dirty="0" err="1"/>
              <a:t>ower</a:t>
            </a:r>
            <a:r>
              <a:rPr lang="en-IN" sz="1600" dirty="0"/>
              <a:t> BI Report Builder</a:t>
            </a:r>
          </a:p>
        </p:txBody>
      </p:sp>
      <p:sp>
        <p:nvSpPr>
          <p:cNvPr id="25" name="Google Shape;318;p51">
            <a:extLst>
              <a:ext uri="{FF2B5EF4-FFF2-40B4-BE49-F238E27FC236}">
                <a16:creationId xmlns:a16="http://schemas.microsoft.com/office/drawing/2014/main" id="{73F46D7C-280E-2597-3330-B509DFA81B70}"/>
              </a:ext>
            </a:extLst>
          </p:cNvPr>
          <p:cNvSpPr txBox="1">
            <a:spLocks/>
          </p:cNvSpPr>
          <p:nvPr/>
        </p:nvSpPr>
        <p:spPr>
          <a:xfrm>
            <a:off x="5888209" y="3441808"/>
            <a:ext cx="1773355" cy="411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800"/>
              <a:buFont typeface="Source Sans Pro"/>
              <a:buNone/>
              <a:defRPr sz="25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r>
              <a:rPr lang="en-IN" sz="1600" dirty="0"/>
              <a:t>Power BI Embedde</a:t>
            </a:r>
          </a:p>
        </p:txBody>
      </p:sp>
    </p:spTree>
    <p:extLst>
      <p:ext uri="{BB962C8B-B14F-4D97-AF65-F5344CB8AC3E}">
        <p14:creationId xmlns:p14="http://schemas.microsoft.com/office/powerpoint/2010/main" val="2937461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10" name="Google Shape;506;p52">
            <a:extLst>
              <a:ext uri="{FF2B5EF4-FFF2-40B4-BE49-F238E27FC236}">
                <a16:creationId xmlns:a16="http://schemas.microsoft.com/office/drawing/2014/main" id="{5F3B6ECE-67D6-BA9E-DA82-DDDAE3932A2C}"/>
              </a:ext>
            </a:extLst>
          </p:cNvPr>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Building Blocks of Power BI</a:t>
            </a:r>
            <a:endParaRPr lang="en-IN" sz="2400" dirty="0">
              <a:solidFill>
                <a:schemeClr val="accent1">
                  <a:lumMod val="75000"/>
                </a:schemeClr>
              </a:solidFill>
              <a:latin typeface="+mj-lt"/>
              <a:ea typeface="Overpass SemiBold"/>
              <a:cs typeface="Overpass SemiBold"/>
              <a:sym typeface="Overpass SemiBold"/>
            </a:endParaRPr>
          </a:p>
        </p:txBody>
      </p:sp>
      <p:pic>
        <p:nvPicPr>
          <p:cNvPr id="4" name="Picture 3">
            <a:extLst>
              <a:ext uri="{FF2B5EF4-FFF2-40B4-BE49-F238E27FC236}">
                <a16:creationId xmlns:a16="http://schemas.microsoft.com/office/drawing/2014/main" id="{B97829E3-5697-97D0-CF49-7F94522FCAC5}"/>
              </a:ext>
            </a:extLst>
          </p:cNvPr>
          <p:cNvPicPr>
            <a:picLocks noChangeAspect="1"/>
          </p:cNvPicPr>
          <p:nvPr/>
        </p:nvPicPr>
        <p:blipFill>
          <a:blip r:embed="rId3"/>
          <a:stretch>
            <a:fillRect/>
          </a:stretch>
        </p:blipFill>
        <p:spPr>
          <a:xfrm>
            <a:off x="353640" y="1230213"/>
            <a:ext cx="7411484" cy="34866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55353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10" name="Google Shape;506;p52">
            <a:extLst>
              <a:ext uri="{FF2B5EF4-FFF2-40B4-BE49-F238E27FC236}">
                <a16:creationId xmlns:a16="http://schemas.microsoft.com/office/drawing/2014/main" id="{5F3B6ECE-67D6-BA9E-DA82-DDDAE3932A2C}"/>
              </a:ext>
            </a:extLst>
          </p:cNvPr>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Architecture of Power BI</a:t>
            </a:r>
            <a:endParaRPr lang="en-IN" sz="2400" dirty="0">
              <a:solidFill>
                <a:schemeClr val="accent1">
                  <a:lumMod val="75000"/>
                </a:schemeClr>
              </a:solidFill>
              <a:latin typeface="+mj-lt"/>
              <a:ea typeface="Overpass SemiBold"/>
              <a:cs typeface="Overpass SemiBold"/>
              <a:sym typeface="Overpass SemiBold"/>
            </a:endParaRPr>
          </a:p>
        </p:txBody>
      </p:sp>
      <p:pic>
        <p:nvPicPr>
          <p:cNvPr id="3" name="Picture 2">
            <a:extLst>
              <a:ext uri="{FF2B5EF4-FFF2-40B4-BE49-F238E27FC236}">
                <a16:creationId xmlns:a16="http://schemas.microsoft.com/office/drawing/2014/main" id="{D4DE87D9-82F5-93D4-2F13-49A80165FEFB}"/>
              </a:ext>
            </a:extLst>
          </p:cNvPr>
          <p:cNvPicPr>
            <a:picLocks noChangeAspect="1"/>
          </p:cNvPicPr>
          <p:nvPr/>
        </p:nvPicPr>
        <p:blipFill>
          <a:blip r:embed="rId3"/>
          <a:stretch>
            <a:fillRect/>
          </a:stretch>
        </p:blipFill>
        <p:spPr>
          <a:xfrm>
            <a:off x="77864" y="1640694"/>
            <a:ext cx="7173326" cy="2915057"/>
          </a:xfrm>
          <a:prstGeom prst="rect">
            <a:avLst/>
          </a:prstGeom>
        </p:spPr>
      </p:pic>
    </p:spTree>
    <p:extLst>
      <p:ext uri="{BB962C8B-B14F-4D97-AF65-F5344CB8AC3E}">
        <p14:creationId xmlns:p14="http://schemas.microsoft.com/office/powerpoint/2010/main" val="2349960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10" name="Google Shape;506;p52">
            <a:extLst>
              <a:ext uri="{FF2B5EF4-FFF2-40B4-BE49-F238E27FC236}">
                <a16:creationId xmlns:a16="http://schemas.microsoft.com/office/drawing/2014/main" id="{5F3B6ECE-67D6-BA9E-DA82-DDDAE3932A2C}"/>
              </a:ext>
            </a:extLst>
          </p:cNvPr>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Power BI Desktop combines Microsoft Query Engine (M) with visualization and data modeling for creating interactive reports</a:t>
            </a:r>
            <a:endParaRPr lang="en-IN" sz="1800" dirty="0">
              <a:solidFill>
                <a:schemeClr val="accent1">
                  <a:lumMod val="75000"/>
                </a:schemeClr>
              </a:solidFill>
              <a:latin typeface="+mj-lt"/>
              <a:ea typeface="Overpass SemiBold"/>
              <a:cs typeface="Overpass SemiBold"/>
              <a:sym typeface="Overpass SemiBold"/>
            </a:endParaRPr>
          </a:p>
        </p:txBody>
      </p:sp>
      <p:pic>
        <p:nvPicPr>
          <p:cNvPr id="4" name="Picture 3">
            <a:extLst>
              <a:ext uri="{FF2B5EF4-FFF2-40B4-BE49-F238E27FC236}">
                <a16:creationId xmlns:a16="http://schemas.microsoft.com/office/drawing/2014/main" id="{2C4A0BE3-CF36-C36C-1739-C3C3B002CACA}"/>
              </a:ext>
            </a:extLst>
          </p:cNvPr>
          <p:cNvPicPr>
            <a:picLocks noChangeAspect="1"/>
          </p:cNvPicPr>
          <p:nvPr/>
        </p:nvPicPr>
        <p:blipFill>
          <a:blip r:embed="rId3"/>
          <a:stretch>
            <a:fillRect/>
          </a:stretch>
        </p:blipFill>
        <p:spPr>
          <a:xfrm>
            <a:off x="140857" y="1816953"/>
            <a:ext cx="4096322" cy="225774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0F445068-5A04-AC34-C55D-9E1BC7A67B74}"/>
              </a:ext>
            </a:extLst>
          </p:cNvPr>
          <p:cNvPicPr>
            <a:picLocks noChangeAspect="1"/>
          </p:cNvPicPr>
          <p:nvPr/>
        </p:nvPicPr>
        <p:blipFill>
          <a:blip r:embed="rId4"/>
          <a:stretch>
            <a:fillRect/>
          </a:stretch>
        </p:blipFill>
        <p:spPr>
          <a:xfrm>
            <a:off x="4305416" y="1269698"/>
            <a:ext cx="4838584" cy="308409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11882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2"/>
          <p:cNvSpPr txBox="1">
            <a:spLocks noGrp="1"/>
          </p:cNvSpPr>
          <p:nvPr>
            <p:ph type="title"/>
          </p:nvPr>
        </p:nvSpPr>
        <p:spPr>
          <a:xfrm>
            <a:off x="1673419" y="2024331"/>
            <a:ext cx="6937181" cy="10948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600" b="0" i="0" dirty="0">
                <a:solidFill>
                  <a:schemeClr val="tx1">
                    <a:lumMod val="50000"/>
                  </a:schemeClr>
                </a:solidFill>
                <a:effectLst/>
                <a:latin typeface="Open Sans" panose="020B0606030504020204" pitchFamily="34" charset="0"/>
                <a:ea typeface="Open Sans" panose="020B0606030504020204" pitchFamily="34" charset="0"/>
                <a:cs typeface="Open Sans" panose="020B0606030504020204" pitchFamily="34" charset="0"/>
              </a:rPr>
              <a:t>Thank You   </a:t>
            </a:r>
            <a:endParaRPr sz="6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sym typeface="Overpass SemiBold"/>
            </a:endParaRPr>
          </a:p>
        </p:txBody>
      </p:sp>
    </p:spTree>
    <p:extLst>
      <p:ext uri="{BB962C8B-B14F-4D97-AF65-F5344CB8AC3E}">
        <p14:creationId xmlns:p14="http://schemas.microsoft.com/office/powerpoint/2010/main" val="392461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2"/>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i="0" dirty="0">
                <a:effectLst/>
                <a:latin typeface="+mj-lt"/>
              </a:rPr>
              <a:t>Day 3: </a:t>
            </a:r>
            <a:r>
              <a:rPr lang="en-IN" sz="2400" dirty="0">
                <a:latin typeface="+mj-lt"/>
              </a:rPr>
              <a:t>Data Modelling in Power BI</a:t>
            </a:r>
            <a:endParaRPr sz="2400" dirty="0">
              <a:solidFill>
                <a:schemeClr val="accent1">
                  <a:lumMod val="75000"/>
                </a:schemeClr>
              </a:solidFill>
              <a:latin typeface="+mj-lt"/>
              <a:ea typeface="Overpass SemiBold"/>
              <a:cs typeface="Overpass SemiBold"/>
              <a:sym typeface="Overpass SemiBold"/>
            </a:endParaRPr>
          </a:p>
        </p:txBody>
      </p:sp>
      <p:sp>
        <p:nvSpPr>
          <p:cNvPr id="507" name="Google Shape;507;p52"/>
          <p:cNvSpPr txBox="1">
            <a:spLocks noGrp="1"/>
          </p:cNvSpPr>
          <p:nvPr>
            <p:ph type="body" idx="1"/>
          </p:nvPr>
        </p:nvSpPr>
        <p:spPr>
          <a:xfrm>
            <a:off x="720000" y="660638"/>
            <a:ext cx="7704000" cy="1853962"/>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Understanding tables, relationships, and measures.</a:t>
            </a:r>
          </a:p>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Creating calculated columns and measures.</a:t>
            </a:r>
          </a:p>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Introduction to DAX (Data Analysis Expressions).</a:t>
            </a:r>
          </a:p>
        </p:txBody>
      </p:sp>
      <p:sp>
        <p:nvSpPr>
          <p:cNvPr id="2" name="Google Shape;506;p52">
            <a:extLst>
              <a:ext uri="{FF2B5EF4-FFF2-40B4-BE49-F238E27FC236}">
                <a16:creationId xmlns:a16="http://schemas.microsoft.com/office/drawing/2014/main" id="{BC986CA0-8839-15F5-394D-984E7C186E7D}"/>
              </a:ext>
            </a:extLst>
          </p:cNvPr>
          <p:cNvSpPr txBox="1">
            <a:spLocks/>
          </p:cNvSpPr>
          <p:nvPr/>
        </p:nvSpPr>
        <p:spPr>
          <a:xfrm>
            <a:off x="720000" y="2514600"/>
            <a:ext cx="7704000" cy="612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r>
              <a:rPr lang="en-US" sz="2400" dirty="0">
                <a:latin typeface="+mj-lt"/>
              </a:rPr>
              <a:t>Day 4: </a:t>
            </a:r>
            <a:r>
              <a:rPr lang="en-IN" sz="2400" dirty="0">
                <a:latin typeface="+mj-lt"/>
              </a:rPr>
              <a:t>Data Visualisation Basics</a:t>
            </a:r>
            <a:endParaRPr lang="en-US" sz="2400" dirty="0">
              <a:solidFill>
                <a:schemeClr val="accent1">
                  <a:lumMod val="75000"/>
                </a:schemeClr>
              </a:solidFill>
              <a:latin typeface="+mj-lt"/>
              <a:ea typeface="Overpass SemiBold"/>
              <a:cs typeface="Overpass SemiBold"/>
              <a:sym typeface="Overpass SemiBold"/>
            </a:endParaRPr>
          </a:p>
        </p:txBody>
      </p:sp>
      <p:sp>
        <p:nvSpPr>
          <p:cNvPr id="3" name="Google Shape;507;p52">
            <a:extLst>
              <a:ext uri="{FF2B5EF4-FFF2-40B4-BE49-F238E27FC236}">
                <a16:creationId xmlns:a16="http://schemas.microsoft.com/office/drawing/2014/main" id="{493FD19B-84D9-43C6-7854-248E3605896F}"/>
              </a:ext>
            </a:extLst>
          </p:cNvPr>
          <p:cNvSpPr txBox="1">
            <a:spLocks/>
          </p:cNvSpPr>
          <p:nvPr/>
        </p:nvSpPr>
        <p:spPr>
          <a:xfrm>
            <a:off x="720000" y="3016239"/>
            <a:ext cx="7704000" cy="18539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indent="-304800">
              <a:spcBef>
                <a:spcPts val="1600"/>
              </a:spcBef>
              <a:buSzPts val="1200"/>
            </a:pPr>
            <a:r>
              <a:rPr lang="en-IN" sz="1600" dirty="0">
                <a:solidFill>
                  <a:srgbClr val="212529"/>
                </a:solidFill>
                <a:latin typeface="Open Sans" panose="020B0606030504020204" pitchFamily="34" charset="0"/>
              </a:rPr>
              <a:t>Introduction to visualisations.</a:t>
            </a:r>
          </a:p>
          <a:p>
            <a:pPr indent="-304800">
              <a:spcBef>
                <a:spcPts val="1600"/>
              </a:spcBef>
              <a:buSzPts val="1200"/>
            </a:pPr>
            <a:r>
              <a:rPr lang="en-IN" sz="1600" dirty="0">
                <a:solidFill>
                  <a:srgbClr val="212529"/>
                </a:solidFill>
                <a:latin typeface="Open Sans" panose="020B0606030504020204" pitchFamily="34" charset="0"/>
              </a:rPr>
              <a:t>Creating charts, tables, and metrices.</a:t>
            </a:r>
          </a:p>
          <a:p>
            <a:pPr indent="-304800">
              <a:spcBef>
                <a:spcPts val="1600"/>
              </a:spcBef>
              <a:buSzPts val="1200"/>
            </a:pPr>
            <a:r>
              <a:rPr lang="en-IN" sz="1600" dirty="0">
                <a:solidFill>
                  <a:srgbClr val="212529"/>
                </a:solidFill>
                <a:latin typeface="Open Sans" panose="020B0606030504020204" pitchFamily="34" charset="0"/>
              </a:rPr>
              <a:t>Formatting options for visuals.</a:t>
            </a:r>
          </a:p>
        </p:txBody>
      </p:sp>
    </p:spTree>
    <p:extLst>
      <p:ext uri="{BB962C8B-B14F-4D97-AF65-F5344CB8AC3E}">
        <p14:creationId xmlns:p14="http://schemas.microsoft.com/office/powerpoint/2010/main" val="178752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2"/>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i="0" dirty="0">
                <a:effectLst/>
                <a:latin typeface="+mj-lt"/>
              </a:rPr>
              <a:t>Day 5: </a:t>
            </a:r>
            <a:r>
              <a:rPr lang="en-IN" sz="2400" i="0" dirty="0">
                <a:effectLst/>
                <a:latin typeface="+mj-lt"/>
              </a:rPr>
              <a:t>Intermediate Data </a:t>
            </a:r>
            <a:r>
              <a:rPr lang="en-IN" sz="2400" dirty="0">
                <a:latin typeface="+mj-lt"/>
              </a:rPr>
              <a:t>T</a:t>
            </a:r>
            <a:r>
              <a:rPr lang="en-IN" sz="2400" i="0" dirty="0">
                <a:effectLst/>
                <a:latin typeface="+mj-lt"/>
              </a:rPr>
              <a:t>ransformations</a:t>
            </a:r>
            <a:endParaRPr sz="2400" dirty="0">
              <a:solidFill>
                <a:schemeClr val="accent1">
                  <a:lumMod val="75000"/>
                </a:schemeClr>
              </a:solidFill>
              <a:latin typeface="+mj-lt"/>
              <a:ea typeface="Overpass SemiBold"/>
              <a:cs typeface="Overpass SemiBold"/>
              <a:sym typeface="Overpass SemiBold"/>
            </a:endParaRPr>
          </a:p>
        </p:txBody>
      </p:sp>
      <p:sp>
        <p:nvSpPr>
          <p:cNvPr id="507" name="Google Shape;507;p52"/>
          <p:cNvSpPr txBox="1">
            <a:spLocks noGrp="1"/>
          </p:cNvSpPr>
          <p:nvPr>
            <p:ph type="body" idx="1"/>
          </p:nvPr>
        </p:nvSpPr>
        <p:spPr>
          <a:xfrm>
            <a:off x="720000" y="660638"/>
            <a:ext cx="7704000" cy="1853962"/>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Data transformation using power query editor.</a:t>
            </a:r>
          </a:p>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Merging and upending queries.</a:t>
            </a:r>
          </a:p>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Data cleaning techniques.</a:t>
            </a:r>
          </a:p>
        </p:txBody>
      </p:sp>
      <p:sp>
        <p:nvSpPr>
          <p:cNvPr id="2" name="Google Shape;506;p52">
            <a:extLst>
              <a:ext uri="{FF2B5EF4-FFF2-40B4-BE49-F238E27FC236}">
                <a16:creationId xmlns:a16="http://schemas.microsoft.com/office/drawing/2014/main" id="{BC986CA0-8839-15F5-394D-984E7C186E7D}"/>
              </a:ext>
            </a:extLst>
          </p:cNvPr>
          <p:cNvSpPr txBox="1">
            <a:spLocks/>
          </p:cNvSpPr>
          <p:nvPr/>
        </p:nvSpPr>
        <p:spPr>
          <a:xfrm>
            <a:off x="720000" y="2514600"/>
            <a:ext cx="7704000" cy="612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r>
              <a:rPr lang="en-US" sz="2400" dirty="0">
                <a:latin typeface="+mj-lt"/>
              </a:rPr>
              <a:t>Day 6: </a:t>
            </a:r>
            <a:r>
              <a:rPr lang="en-IN" sz="2400" dirty="0">
                <a:latin typeface="+mj-lt"/>
              </a:rPr>
              <a:t>Advanced Data Modelling</a:t>
            </a:r>
            <a:endParaRPr lang="en-US" sz="2400" dirty="0">
              <a:solidFill>
                <a:schemeClr val="accent1">
                  <a:lumMod val="75000"/>
                </a:schemeClr>
              </a:solidFill>
              <a:latin typeface="+mj-lt"/>
              <a:ea typeface="Overpass SemiBold"/>
              <a:cs typeface="Overpass SemiBold"/>
              <a:sym typeface="Overpass SemiBold"/>
            </a:endParaRPr>
          </a:p>
        </p:txBody>
      </p:sp>
      <p:sp>
        <p:nvSpPr>
          <p:cNvPr id="3" name="Google Shape;507;p52">
            <a:extLst>
              <a:ext uri="{FF2B5EF4-FFF2-40B4-BE49-F238E27FC236}">
                <a16:creationId xmlns:a16="http://schemas.microsoft.com/office/drawing/2014/main" id="{493FD19B-84D9-43C6-7854-248E3605896F}"/>
              </a:ext>
            </a:extLst>
          </p:cNvPr>
          <p:cNvSpPr txBox="1">
            <a:spLocks/>
          </p:cNvSpPr>
          <p:nvPr/>
        </p:nvSpPr>
        <p:spPr>
          <a:xfrm>
            <a:off x="720000" y="3016239"/>
            <a:ext cx="7704000" cy="1241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indent="-304800">
              <a:spcBef>
                <a:spcPts val="1600"/>
              </a:spcBef>
              <a:buSzPts val="1200"/>
            </a:pPr>
            <a:r>
              <a:rPr lang="en-IN" sz="1600" dirty="0">
                <a:solidFill>
                  <a:srgbClr val="212529"/>
                </a:solidFill>
                <a:latin typeface="Open Sans" panose="020B0606030504020204" pitchFamily="34" charset="0"/>
              </a:rPr>
              <a:t>Working with multiple tables and relationships.</a:t>
            </a:r>
          </a:p>
          <a:p>
            <a:pPr indent="-304800">
              <a:spcBef>
                <a:spcPts val="1600"/>
              </a:spcBef>
              <a:buSzPts val="1200"/>
            </a:pPr>
            <a:r>
              <a:rPr lang="en-IN" sz="1600" dirty="0">
                <a:solidFill>
                  <a:srgbClr val="212529"/>
                </a:solidFill>
                <a:latin typeface="Open Sans" panose="020B0606030504020204" pitchFamily="34" charset="0"/>
              </a:rPr>
              <a:t>Introduction to tax functions and advanced calculations.</a:t>
            </a:r>
          </a:p>
          <a:p>
            <a:pPr marL="152400" indent="0">
              <a:spcBef>
                <a:spcPts val="1600"/>
              </a:spcBef>
              <a:buSzPts val="1200"/>
              <a:buNone/>
            </a:pPr>
            <a:endParaRPr lang="en-IN" sz="1600" dirty="0">
              <a:solidFill>
                <a:srgbClr val="212529"/>
              </a:solidFill>
              <a:latin typeface="Open Sans" panose="020B0606030504020204" pitchFamily="34" charset="0"/>
            </a:endParaRPr>
          </a:p>
        </p:txBody>
      </p:sp>
    </p:spTree>
    <p:extLst>
      <p:ext uri="{BB962C8B-B14F-4D97-AF65-F5344CB8AC3E}">
        <p14:creationId xmlns:p14="http://schemas.microsoft.com/office/powerpoint/2010/main" val="2249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2"/>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i="0" dirty="0">
                <a:effectLst/>
                <a:latin typeface="+mj-lt"/>
              </a:rPr>
              <a:t>Day 7: </a:t>
            </a:r>
            <a:r>
              <a:rPr lang="en-IN" sz="2400" dirty="0">
                <a:latin typeface="+mj-lt"/>
              </a:rPr>
              <a:t>Customising Visuals</a:t>
            </a:r>
            <a:endParaRPr sz="2400" dirty="0">
              <a:solidFill>
                <a:schemeClr val="accent1">
                  <a:lumMod val="75000"/>
                </a:schemeClr>
              </a:solidFill>
              <a:latin typeface="+mj-lt"/>
              <a:ea typeface="Overpass SemiBold"/>
              <a:cs typeface="Overpass SemiBold"/>
              <a:sym typeface="Overpass SemiBold"/>
            </a:endParaRPr>
          </a:p>
        </p:txBody>
      </p:sp>
      <p:sp>
        <p:nvSpPr>
          <p:cNvPr id="507" name="Google Shape;507;p52"/>
          <p:cNvSpPr txBox="1">
            <a:spLocks noGrp="1"/>
          </p:cNvSpPr>
          <p:nvPr>
            <p:ph type="body" idx="1"/>
          </p:nvPr>
        </p:nvSpPr>
        <p:spPr>
          <a:xfrm>
            <a:off x="720000" y="660638"/>
            <a:ext cx="7704000" cy="1853962"/>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Using custom visuals from the marketplace. </a:t>
            </a:r>
          </a:p>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Working with themes and colour palettes.</a:t>
            </a:r>
          </a:p>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Interactive visualisations using drill through and drill down.</a:t>
            </a:r>
          </a:p>
          <a:p>
            <a:pPr marL="457200" lvl="0" indent="-304800" algn="l" rtl="0">
              <a:spcBef>
                <a:spcPts val="1600"/>
              </a:spcBef>
              <a:spcAft>
                <a:spcPts val="0"/>
              </a:spcAft>
              <a:buSzPts val="1200"/>
              <a:buChar char="●"/>
            </a:pPr>
            <a:endParaRPr lang="en-IN" sz="1600" dirty="0">
              <a:solidFill>
                <a:srgbClr val="212529"/>
              </a:solidFill>
              <a:latin typeface="Open Sans" panose="020B0606030504020204" pitchFamily="34" charset="0"/>
            </a:endParaRPr>
          </a:p>
          <a:p>
            <a:pPr marL="457200" lvl="0" indent="-304800" algn="l" rtl="0">
              <a:spcBef>
                <a:spcPts val="1600"/>
              </a:spcBef>
              <a:spcAft>
                <a:spcPts val="0"/>
              </a:spcAft>
              <a:buSzPts val="1200"/>
              <a:buChar char="●"/>
            </a:pPr>
            <a:endParaRPr lang="en-IN" sz="1600" dirty="0">
              <a:solidFill>
                <a:srgbClr val="212529"/>
              </a:solidFill>
              <a:latin typeface="Open Sans" panose="020B0606030504020204" pitchFamily="34" charset="0"/>
            </a:endParaRPr>
          </a:p>
        </p:txBody>
      </p:sp>
      <p:sp>
        <p:nvSpPr>
          <p:cNvPr id="2" name="Google Shape;506;p52">
            <a:extLst>
              <a:ext uri="{FF2B5EF4-FFF2-40B4-BE49-F238E27FC236}">
                <a16:creationId xmlns:a16="http://schemas.microsoft.com/office/drawing/2014/main" id="{BC986CA0-8839-15F5-394D-984E7C186E7D}"/>
              </a:ext>
            </a:extLst>
          </p:cNvPr>
          <p:cNvSpPr txBox="1">
            <a:spLocks/>
          </p:cNvSpPr>
          <p:nvPr/>
        </p:nvSpPr>
        <p:spPr>
          <a:xfrm>
            <a:off x="720000" y="2514600"/>
            <a:ext cx="7704000" cy="612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r>
              <a:rPr lang="en-US" sz="2400" dirty="0">
                <a:latin typeface="+mj-lt"/>
              </a:rPr>
              <a:t>Day 8: </a:t>
            </a:r>
            <a:r>
              <a:rPr lang="en-IN" sz="2400" dirty="0">
                <a:latin typeface="+mj-lt"/>
              </a:rPr>
              <a:t>Power BI Data Analysis Features</a:t>
            </a:r>
            <a:endParaRPr lang="en-US" sz="2400" dirty="0">
              <a:solidFill>
                <a:schemeClr val="accent1">
                  <a:lumMod val="75000"/>
                </a:schemeClr>
              </a:solidFill>
              <a:latin typeface="+mj-lt"/>
              <a:ea typeface="Overpass SemiBold"/>
              <a:cs typeface="Overpass SemiBold"/>
              <a:sym typeface="Overpass SemiBold"/>
            </a:endParaRPr>
          </a:p>
        </p:txBody>
      </p:sp>
      <p:sp>
        <p:nvSpPr>
          <p:cNvPr id="3" name="Google Shape;507;p52">
            <a:extLst>
              <a:ext uri="{FF2B5EF4-FFF2-40B4-BE49-F238E27FC236}">
                <a16:creationId xmlns:a16="http://schemas.microsoft.com/office/drawing/2014/main" id="{493FD19B-84D9-43C6-7854-248E3605896F}"/>
              </a:ext>
            </a:extLst>
          </p:cNvPr>
          <p:cNvSpPr txBox="1">
            <a:spLocks/>
          </p:cNvSpPr>
          <p:nvPr/>
        </p:nvSpPr>
        <p:spPr>
          <a:xfrm>
            <a:off x="720000" y="3016239"/>
            <a:ext cx="7704000" cy="1569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indent="-304800">
              <a:spcBef>
                <a:spcPts val="1600"/>
              </a:spcBef>
              <a:buSzPts val="1200"/>
            </a:pPr>
            <a:r>
              <a:rPr lang="en-IN" sz="1600" dirty="0">
                <a:solidFill>
                  <a:srgbClr val="212529"/>
                </a:solidFill>
                <a:latin typeface="Open Sans" panose="020B0606030504020204" pitchFamily="34" charset="0"/>
              </a:rPr>
              <a:t>hierarchies and drill-downs.</a:t>
            </a:r>
          </a:p>
          <a:p>
            <a:pPr indent="-304800">
              <a:spcBef>
                <a:spcPts val="1600"/>
              </a:spcBef>
              <a:buSzPts val="1200"/>
            </a:pPr>
            <a:r>
              <a:rPr lang="en-IN" sz="1600" dirty="0">
                <a:solidFill>
                  <a:srgbClr val="212529"/>
                </a:solidFill>
                <a:latin typeface="Open Sans" panose="020B0606030504020204" pitchFamily="34" charset="0"/>
              </a:rPr>
              <a:t>Slicers and Filters.</a:t>
            </a:r>
          </a:p>
          <a:p>
            <a:pPr indent="-304800">
              <a:spcBef>
                <a:spcPts val="1600"/>
              </a:spcBef>
              <a:buSzPts val="1200"/>
            </a:pPr>
            <a:r>
              <a:rPr lang="en-IN" sz="1600" dirty="0">
                <a:solidFill>
                  <a:srgbClr val="212529"/>
                </a:solidFill>
                <a:latin typeface="Open Sans" panose="020B0606030504020204" pitchFamily="34" charset="0"/>
              </a:rPr>
              <a:t>Time intelligence functions index.</a:t>
            </a:r>
          </a:p>
          <a:p>
            <a:pPr marL="152400" indent="0">
              <a:spcBef>
                <a:spcPts val="1600"/>
              </a:spcBef>
              <a:buSzPts val="1200"/>
              <a:buNone/>
            </a:pPr>
            <a:endParaRPr lang="en-IN" sz="1600" dirty="0">
              <a:solidFill>
                <a:srgbClr val="212529"/>
              </a:solidFill>
              <a:latin typeface="Open Sans" panose="020B0606030504020204" pitchFamily="34" charset="0"/>
            </a:endParaRPr>
          </a:p>
        </p:txBody>
      </p:sp>
    </p:spTree>
    <p:extLst>
      <p:ext uri="{BB962C8B-B14F-4D97-AF65-F5344CB8AC3E}">
        <p14:creationId xmlns:p14="http://schemas.microsoft.com/office/powerpoint/2010/main" val="162440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2"/>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i="0" dirty="0">
                <a:effectLst/>
                <a:latin typeface="+mj-lt"/>
              </a:rPr>
              <a:t>Day 9: </a:t>
            </a:r>
            <a:r>
              <a:rPr lang="en-IN" sz="2400" i="0" dirty="0">
                <a:effectLst/>
                <a:latin typeface="+mj-lt"/>
              </a:rPr>
              <a:t>Creating dashboards</a:t>
            </a:r>
            <a:endParaRPr sz="2400" dirty="0">
              <a:solidFill>
                <a:schemeClr val="accent1">
                  <a:lumMod val="75000"/>
                </a:schemeClr>
              </a:solidFill>
              <a:latin typeface="+mj-lt"/>
              <a:ea typeface="Overpass SemiBold"/>
              <a:cs typeface="Overpass SemiBold"/>
              <a:sym typeface="Overpass SemiBold"/>
            </a:endParaRPr>
          </a:p>
        </p:txBody>
      </p:sp>
      <p:sp>
        <p:nvSpPr>
          <p:cNvPr id="507" name="Google Shape;507;p52"/>
          <p:cNvSpPr txBox="1">
            <a:spLocks noGrp="1"/>
          </p:cNvSpPr>
          <p:nvPr>
            <p:ph type="body" idx="1"/>
          </p:nvPr>
        </p:nvSpPr>
        <p:spPr>
          <a:xfrm>
            <a:off x="720000" y="660638"/>
            <a:ext cx="7704000" cy="1853962"/>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Designing effective dashboards </a:t>
            </a:r>
          </a:p>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Adding interactive elements like buttons and bookmarks</a:t>
            </a:r>
          </a:p>
          <a:p>
            <a:pPr marL="457200" lvl="0" indent="-304800" algn="l" rtl="0">
              <a:spcBef>
                <a:spcPts val="1600"/>
              </a:spcBef>
              <a:spcAft>
                <a:spcPts val="0"/>
              </a:spcAft>
              <a:buSzPts val="1200"/>
              <a:buChar char="●"/>
            </a:pPr>
            <a:r>
              <a:rPr lang="en-IN" sz="1600" dirty="0">
                <a:solidFill>
                  <a:srgbClr val="212529"/>
                </a:solidFill>
                <a:latin typeface="Open Sans" panose="020B0606030504020204" pitchFamily="34" charset="0"/>
              </a:rPr>
              <a:t>Best practises for dashboard design</a:t>
            </a:r>
          </a:p>
          <a:p>
            <a:pPr marL="457200" lvl="0" indent="-304800" algn="l" rtl="0">
              <a:spcBef>
                <a:spcPts val="1600"/>
              </a:spcBef>
              <a:spcAft>
                <a:spcPts val="0"/>
              </a:spcAft>
              <a:buSzPts val="1200"/>
              <a:buChar char="●"/>
            </a:pPr>
            <a:endParaRPr lang="en-IN" sz="1600" dirty="0">
              <a:solidFill>
                <a:srgbClr val="212529"/>
              </a:solidFill>
              <a:latin typeface="Open Sans" panose="020B0606030504020204" pitchFamily="34" charset="0"/>
            </a:endParaRPr>
          </a:p>
          <a:p>
            <a:pPr marL="457200" lvl="0" indent="-304800" algn="l" rtl="0">
              <a:spcBef>
                <a:spcPts val="1600"/>
              </a:spcBef>
              <a:spcAft>
                <a:spcPts val="0"/>
              </a:spcAft>
              <a:buSzPts val="1200"/>
              <a:buChar char="●"/>
            </a:pPr>
            <a:endParaRPr lang="en-IN" sz="1600" dirty="0">
              <a:solidFill>
                <a:srgbClr val="212529"/>
              </a:solidFill>
              <a:latin typeface="Open Sans" panose="020B0606030504020204" pitchFamily="34" charset="0"/>
            </a:endParaRPr>
          </a:p>
        </p:txBody>
      </p:sp>
      <p:sp>
        <p:nvSpPr>
          <p:cNvPr id="2" name="Google Shape;506;p52">
            <a:extLst>
              <a:ext uri="{FF2B5EF4-FFF2-40B4-BE49-F238E27FC236}">
                <a16:creationId xmlns:a16="http://schemas.microsoft.com/office/drawing/2014/main" id="{BC986CA0-8839-15F5-394D-984E7C186E7D}"/>
              </a:ext>
            </a:extLst>
          </p:cNvPr>
          <p:cNvSpPr txBox="1">
            <a:spLocks/>
          </p:cNvSpPr>
          <p:nvPr/>
        </p:nvSpPr>
        <p:spPr>
          <a:xfrm>
            <a:off x="720000" y="2514600"/>
            <a:ext cx="7704000" cy="612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r>
              <a:rPr lang="en-US" sz="2400" dirty="0">
                <a:latin typeface="+mj-lt"/>
              </a:rPr>
              <a:t>Day 10: </a:t>
            </a:r>
            <a:r>
              <a:rPr lang="en-IN" sz="2400" dirty="0">
                <a:latin typeface="+mj-lt"/>
              </a:rPr>
              <a:t>Power BI services and sharing</a:t>
            </a:r>
            <a:endParaRPr lang="en-US" sz="2400" dirty="0">
              <a:solidFill>
                <a:schemeClr val="accent1">
                  <a:lumMod val="75000"/>
                </a:schemeClr>
              </a:solidFill>
              <a:latin typeface="+mj-lt"/>
              <a:ea typeface="Overpass SemiBold"/>
              <a:cs typeface="Overpass SemiBold"/>
              <a:sym typeface="Overpass SemiBold"/>
            </a:endParaRPr>
          </a:p>
        </p:txBody>
      </p:sp>
      <p:sp>
        <p:nvSpPr>
          <p:cNvPr id="3" name="Google Shape;507;p52">
            <a:extLst>
              <a:ext uri="{FF2B5EF4-FFF2-40B4-BE49-F238E27FC236}">
                <a16:creationId xmlns:a16="http://schemas.microsoft.com/office/drawing/2014/main" id="{493FD19B-84D9-43C6-7854-248E3605896F}"/>
              </a:ext>
            </a:extLst>
          </p:cNvPr>
          <p:cNvSpPr txBox="1">
            <a:spLocks/>
          </p:cNvSpPr>
          <p:nvPr/>
        </p:nvSpPr>
        <p:spPr>
          <a:xfrm>
            <a:off x="720000" y="3016239"/>
            <a:ext cx="7704000" cy="20475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indent="-304800">
              <a:spcBef>
                <a:spcPts val="1600"/>
              </a:spcBef>
              <a:buSzPts val="1200"/>
            </a:pPr>
            <a:r>
              <a:rPr lang="en-IN" sz="1600" dirty="0">
                <a:solidFill>
                  <a:srgbClr val="212529"/>
                </a:solidFill>
                <a:latin typeface="Open Sans" panose="020B0606030504020204" pitchFamily="34" charset="0"/>
              </a:rPr>
              <a:t>Uploading reports to power B I service.</a:t>
            </a:r>
          </a:p>
          <a:p>
            <a:pPr indent="-304800">
              <a:spcBef>
                <a:spcPts val="1600"/>
              </a:spcBef>
              <a:buSzPts val="1200"/>
            </a:pPr>
            <a:r>
              <a:rPr lang="en-IN" sz="1600" dirty="0">
                <a:solidFill>
                  <a:srgbClr val="212529"/>
                </a:solidFill>
                <a:latin typeface="Open Sans" panose="020B0606030504020204" pitchFamily="34" charset="0"/>
              </a:rPr>
              <a:t>Collaborating and sharing reports with others.</a:t>
            </a:r>
          </a:p>
          <a:p>
            <a:pPr indent="-304800">
              <a:spcBef>
                <a:spcPts val="1600"/>
              </a:spcBef>
              <a:buSzPts val="1200"/>
            </a:pPr>
            <a:r>
              <a:rPr lang="en-IN" sz="1600" dirty="0">
                <a:solidFill>
                  <a:srgbClr val="212529"/>
                </a:solidFill>
                <a:latin typeface="Open Sans" panose="020B0606030504020204" pitchFamily="34" charset="0"/>
              </a:rPr>
              <a:t>Creating and managing workplaces.</a:t>
            </a:r>
          </a:p>
          <a:p>
            <a:pPr indent="-304800">
              <a:spcBef>
                <a:spcPts val="1600"/>
              </a:spcBef>
              <a:buSzPts val="1200"/>
            </a:pPr>
            <a:r>
              <a:rPr lang="en-IN" sz="1600" dirty="0">
                <a:solidFill>
                  <a:srgbClr val="212529"/>
                </a:solidFill>
                <a:latin typeface="Open Sans" panose="020B0606030504020204" pitchFamily="34" charset="0"/>
              </a:rPr>
              <a:t>Introduction to row level security &amp; Data refresh.</a:t>
            </a:r>
          </a:p>
        </p:txBody>
      </p:sp>
    </p:spTree>
    <p:extLst>
      <p:ext uri="{BB962C8B-B14F-4D97-AF65-F5344CB8AC3E}">
        <p14:creationId xmlns:p14="http://schemas.microsoft.com/office/powerpoint/2010/main" val="190752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2"/>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What is Business Intelligence?</a:t>
            </a:r>
            <a:endParaRPr lang="en-IN" sz="2400" dirty="0">
              <a:solidFill>
                <a:schemeClr val="accent1">
                  <a:lumMod val="75000"/>
                </a:schemeClr>
              </a:solidFill>
              <a:latin typeface="+mj-lt"/>
              <a:ea typeface="Overpass SemiBold"/>
              <a:cs typeface="Overpass SemiBold"/>
              <a:sym typeface="Overpass SemiBold"/>
            </a:endParaRPr>
          </a:p>
        </p:txBody>
      </p:sp>
      <p:sp>
        <p:nvSpPr>
          <p:cNvPr id="507" name="Google Shape;507;p52"/>
          <p:cNvSpPr txBox="1">
            <a:spLocks noGrp="1"/>
          </p:cNvSpPr>
          <p:nvPr>
            <p:ph type="body" idx="1"/>
          </p:nvPr>
        </p:nvSpPr>
        <p:spPr>
          <a:xfrm>
            <a:off x="720000" y="630383"/>
            <a:ext cx="7704000" cy="699654"/>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SzPts val="1200"/>
              <a:buChar char="●"/>
            </a:pPr>
            <a:r>
              <a:rPr lang="en-US" sz="1800" dirty="0"/>
              <a:t>Business Intelligence (BI) is a set of processes, architectures, and technologies that help in the collection, integration, analysis, and presentation of business information. The purpose of Business Intelligence is to enable stakeholders make better business decisions</a:t>
            </a:r>
            <a:endParaRPr lang="en-IN" sz="1800" dirty="0">
              <a:solidFill>
                <a:srgbClr val="212529"/>
              </a:solidFill>
              <a:latin typeface="Open Sans" panose="020B0606030504020204" pitchFamily="34" charset="0"/>
            </a:endParaRPr>
          </a:p>
        </p:txBody>
      </p:sp>
      <p:pic>
        <p:nvPicPr>
          <p:cNvPr id="3" name="Picture 2">
            <a:extLst>
              <a:ext uri="{FF2B5EF4-FFF2-40B4-BE49-F238E27FC236}">
                <a16:creationId xmlns:a16="http://schemas.microsoft.com/office/drawing/2014/main" id="{94CBDCEF-ED90-58F6-2F33-385C0E0ED4D9}"/>
              </a:ext>
            </a:extLst>
          </p:cNvPr>
          <p:cNvPicPr>
            <a:picLocks noChangeAspect="1"/>
          </p:cNvPicPr>
          <p:nvPr/>
        </p:nvPicPr>
        <p:blipFill>
          <a:blip r:embed="rId3"/>
          <a:stretch>
            <a:fillRect/>
          </a:stretch>
        </p:blipFill>
        <p:spPr>
          <a:xfrm>
            <a:off x="2348218" y="2469877"/>
            <a:ext cx="1829055" cy="18385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8304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2"/>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Stages of Business Intelligence</a:t>
            </a:r>
            <a:endParaRPr lang="en-IN" sz="2400" dirty="0">
              <a:solidFill>
                <a:schemeClr val="accent1">
                  <a:lumMod val="75000"/>
                </a:schemeClr>
              </a:solidFill>
              <a:latin typeface="+mj-lt"/>
              <a:ea typeface="Overpass SemiBold"/>
              <a:cs typeface="Overpass SemiBold"/>
              <a:sym typeface="Overpass SemiBold"/>
            </a:endParaRPr>
          </a:p>
        </p:txBody>
      </p:sp>
      <p:sp>
        <p:nvSpPr>
          <p:cNvPr id="507" name="Google Shape;507;p52"/>
          <p:cNvSpPr txBox="1">
            <a:spLocks noGrp="1"/>
          </p:cNvSpPr>
          <p:nvPr>
            <p:ph type="body" idx="1"/>
          </p:nvPr>
        </p:nvSpPr>
        <p:spPr>
          <a:xfrm>
            <a:off x="720000" y="630383"/>
            <a:ext cx="7704000" cy="699654"/>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SzPts val="1200"/>
              <a:buChar char="●"/>
            </a:pPr>
            <a:r>
              <a:rPr lang="en-US" sz="1800" dirty="0"/>
              <a:t>Business Intelligence is generally divided into four stages:</a:t>
            </a:r>
            <a:endParaRPr lang="en-IN" sz="1800" dirty="0">
              <a:solidFill>
                <a:srgbClr val="212529"/>
              </a:solidFill>
              <a:latin typeface="Open Sans" panose="020B0606030504020204" pitchFamily="34" charset="0"/>
            </a:endParaRPr>
          </a:p>
        </p:txBody>
      </p:sp>
      <p:pic>
        <p:nvPicPr>
          <p:cNvPr id="7" name="Picture 6">
            <a:extLst>
              <a:ext uri="{FF2B5EF4-FFF2-40B4-BE49-F238E27FC236}">
                <a16:creationId xmlns:a16="http://schemas.microsoft.com/office/drawing/2014/main" id="{1B6D691C-5BCD-C060-4661-9A4076A75F24}"/>
              </a:ext>
            </a:extLst>
          </p:cNvPr>
          <p:cNvPicPr>
            <a:picLocks noChangeAspect="1"/>
          </p:cNvPicPr>
          <p:nvPr/>
        </p:nvPicPr>
        <p:blipFill>
          <a:blip r:embed="rId3"/>
          <a:stretch>
            <a:fillRect/>
          </a:stretch>
        </p:blipFill>
        <p:spPr>
          <a:xfrm>
            <a:off x="1295400" y="1801421"/>
            <a:ext cx="3696480" cy="2445473"/>
          </a:xfrm>
          <a:prstGeom prst="rect">
            <a:avLst/>
          </a:prstGeom>
          <a:ln>
            <a:noFill/>
          </a:ln>
          <a:effectLst>
            <a:softEdge rad="112500"/>
          </a:effectLst>
        </p:spPr>
      </p:pic>
    </p:spTree>
    <p:extLst>
      <p:ext uri="{BB962C8B-B14F-4D97-AF65-F5344CB8AC3E}">
        <p14:creationId xmlns:p14="http://schemas.microsoft.com/office/powerpoint/2010/main" val="52460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2"/>
          <p:cNvSpPr txBox="1">
            <a:spLocks noGrp="1"/>
          </p:cNvSpPr>
          <p:nvPr>
            <p:ph type="title"/>
          </p:nvPr>
        </p:nvSpPr>
        <p:spPr>
          <a:xfrm>
            <a:off x="720000" y="158999"/>
            <a:ext cx="7704000" cy="61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Stages of Business Intelligence</a:t>
            </a:r>
            <a:endParaRPr lang="en-IN" sz="2400" dirty="0">
              <a:solidFill>
                <a:schemeClr val="accent1">
                  <a:lumMod val="75000"/>
                </a:schemeClr>
              </a:solidFill>
              <a:latin typeface="+mj-lt"/>
              <a:ea typeface="Overpass SemiBold"/>
              <a:cs typeface="Overpass SemiBold"/>
              <a:sym typeface="Overpass SemiBold"/>
            </a:endParaRPr>
          </a:p>
        </p:txBody>
      </p:sp>
      <p:sp>
        <p:nvSpPr>
          <p:cNvPr id="507" name="Google Shape;507;p52"/>
          <p:cNvSpPr txBox="1">
            <a:spLocks noGrp="1"/>
          </p:cNvSpPr>
          <p:nvPr>
            <p:ph type="body" idx="1"/>
          </p:nvPr>
        </p:nvSpPr>
        <p:spPr>
          <a:xfrm>
            <a:off x="720000" y="630383"/>
            <a:ext cx="7704000" cy="699654"/>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SzPts val="1200"/>
              <a:buChar char="●"/>
            </a:pPr>
            <a:r>
              <a:rPr lang="en-US" sz="1600" dirty="0"/>
              <a:t>Data is collected either from the existing sources, such as ERP data, company database, etc., or externally through polls, forms, and others</a:t>
            </a:r>
            <a:endParaRPr lang="en-IN" sz="1600" dirty="0">
              <a:solidFill>
                <a:srgbClr val="212529"/>
              </a:solidFill>
              <a:latin typeface="Open Sans" panose="020B0606030504020204" pitchFamily="34" charset="0"/>
            </a:endParaRPr>
          </a:p>
        </p:txBody>
      </p:sp>
      <p:pic>
        <p:nvPicPr>
          <p:cNvPr id="7" name="Picture 6">
            <a:extLst>
              <a:ext uri="{FF2B5EF4-FFF2-40B4-BE49-F238E27FC236}">
                <a16:creationId xmlns:a16="http://schemas.microsoft.com/office/drawing/2014/main" id="{1B6D691C-5BCD-C060-4661-9A4076A75F24}"/>
              </a:ext>
            </a:extLst>
          </p:cNvPr>
          <p:cNvPicPr>
            <a:picLocks noChangeAspect="1"/>
          </p:cNvPicPr>
          <p:nvPr/>
        </p:nvPicPr>
        <p:blipFill>
          <a:blip r:embed="rId3"/>
          <a:stretch>
            <a:fillRect/>
          </a:stretch>
        </p:blipFill>
        <p:spPr>
          <a:xfrm>
            <a:off x="7353959" y="3921000"/>
            <a:ext cx="1790041" cy="11842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Google Shape;507;p52">
            <a:extLst>
              <a:ext uri="{FF2B5EF4-FFF2-40B4-BE49-F238E27FC236}">
                <a16:creationId xmlns:a16="http://schemas.microsoft.com/office/drawing/2014/main" id="{6112B51A-F01F-B2A7-13CB-6035937F2CA3}"/>
              </a:ext>
            </a:extLst>
          </p:cNvPr>
          <p:cNvSpPr txBox="1">
            <a:spLocks/>
          </p:cNvSpPr>
          <p:nvPr/>
        </p:nvSpPr>
        <p:spPr>
          <a:xfrm>
            <a:off x="706146" y="1367301"/>
            <a:ext cx="7704000" cy="699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indent="-304800">
              <a:spcBef>
                <a:spcPts val="1600"/>
              </a:spcBef>
              <a:buSzPts val="1200"/>
            </a:pPr>
            <a:r>
              <a:rPr lang="en-US" sz="1800" dirty="0"/>
              <a:t>Identifying irrelevant parts of the data and modifying, deleting, or replacing the coarse data</a:t>
            </a:r>
            <a:endParaRPr lang="en-IN" sz="1800" dirty="0">
              <a:solidFill>
                <a:srgbClr val="212529"/>
              </a:solidFill>
              <a:latin typeface="Open Sans" panose="020B0606030504020204" pitchFamily="34" charset="0"/>
            </a:endParaRPr>
          </a:p>
        </p:txBody>
      </p:sp>
      <p:sp>
        <p:nvSpPr>
          <p:cNvPr id="3" name="Google Shape;507;p52">
            <a:extLst>
              <a:ext uri="{FF2B5EF4-FFF2-40B4-BE49-F238E27FC236}">
                <a16:creationId xmlns:a16="http://schemas.microsoft.com/office/drawing/2014/main" id="{59EEBD55-3E58-0F01-CF0D-ABCC3B9ACDEA}"/>
              </a:ext>
            </a:extLst>
          </p:cNvPr>
          <p:cNvSpPr txBox="1">
            <a:spLocks/>
          </p:cNvSpPr>
          <p:nvPr/>
        </p:nvSpPr>
        <p:spPr>
          <a:xfrm>
            <a:off x="720000" y="2104219"/>
            <a:ext cx="7704000" cy="699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indent="-304800">
              <a:spcBef>
                <a:spcPts val="1600"/>
              </a:spcBef>
              <a:buSzPts val="1200"/>
            </a:pPr>
            <a:r>
              <a:rPr lang="en-US" sz="1800" dirty="0"/>
              <a:t>Graphical representation of data using visual elements such as charts, graphs, tables, etc.</a:t>
            </a:r>
            <a:endParaRPr lang="en-IN" sz="1800" dirty="0">
              <a:solidFill>
                <a:srgbClr val="212529"/>
              </a:solidFill>
              <a:latin typeface="Open Sans" panose="020B0606030504020204" pitchFamily="34" charset="0"/>
            </a:endParaRPr>
          </a:p>
        </p:txBody>
      </p:sp>
      <p:sp>
        <p:nvSpPr>
          <p:cNvPr id="4" name="Google Shape;507;p52">
            <a:extLst>
              <a:ext uri="{FF2B5EF4-FFF2-40B4-BE49-F238E27FC236}">
                <a16:creationId xmlns:a16="http://schemas.microsoft.com/office/drawing/2014/main" id="{7278DFC7-6557-1D90-C224-5DD406BC7DA9}"/>
              </a:ext>
            </a:extLst>
          </p:cNvPr>
          <p:cNvSpPr txBox="1">
            <a:spLocks/>
          </p:cNvSpPr>
          <p:nvPr/>
        </p:nvSpPr>
        <p:spPr>
          <a:xfrm>
            <a:off x="726927" y="2841137"/>
            <a:ext cx="7704000" cy="699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indent="-304800">
              <a:spcBef>
                <a:spcPts val="1600"/>
              </a:spcBef>
              <a:buSzPts val="1200"/>
            </a:pPr>
            <a:r>
              <a:rPr lang="en-US" sz="1800" dirty="0"/>
              <a:t>The last stage is making business decisions and monitoring and predicting business trends based on the report developed</a:t>
            </a:r>
            <a:endParaRPr lang="en-IN" sz="1800" dirty="0">
              <a:solidFill>
                <a:srgbClr val="212529"/>
              </a:solidFill>
              <a:latin typeface="Open Sans" panose="020B0606030504020204" pitchFamily="34" charset="0"/>
            </a:endParaRPr>
          </a:p>
        </p:txBody>
      </p:sp>
      <p:pic>
        <p:nvPicPr>
          <p:cNvPr id="6" name="Picture 5">
            <a:extLst>
              <a:ext uri="{FF2B5EF4-FFF2-40B4-BE49-F238E27FC236}">
                <a16:creationId xmlns:a16="http://schemas.microsoft.com/office/drawing/2014/main" id="{45B26B55-F2A2-77ED-4360-F595FA5D63DC}"/>
              </a:ext>
            </a:extLst>
          </p:cNvPr>
          <p:cNvPicPr>
            <a:picLocks noChangeAspect="1"/>
          </p:cNvPicPr>
          <p:nvPr/>
        </p:nvPicPr>
        <p:blipFill>
          <a:blip r:embed="rId4"/>
          <a:stretch>
            <a:fillRect/>
          </a:stretch>
        </p:blipFill>
        <p:spPr>
          <a:xfrm>
            <a:off x="298222" y="3822995"/>
            <a:ext cx="1190791" cy="12288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EDABB147-2AB5-6763-5108-FA827FA5DA22}"/>
              </a:ext>
            </a:extLst>
          </p:cNvPr>
          <p:cNvPicPr>
            <a:picLocks noChangeAspect="1"/>
          </p:cNvPicPr>
          <p:nvPr/>
        </p:nvPicPr>
        <p:blipFill>
          <a:blip r:embed="rId5"/>
          <a:stretch>
            <a:fillRect/>
          </a:stretch>
        </p:blipFill>
        <p:spPr>
          <a:xfrm>
            <a:off x="1489013" y="3822995"/>
            <a:ext cx="1276528" cy="1267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3A212CF5-B0FD-9E37-5A56-ECE5835F6710}"/>
              </a:ext>
            </a:extLst>
          </p:cNvPr>
          <p:cNvPicPr>
            <a:picLocks noChangeAspect="1"/>
          </p:cNvPicPr>
          <p:nvPr/>
        </p:nvPicPr>
        <p:blipFill>
          <a:blip r:embed="rId6"/>
          <a:stretch>
            <a:fillRect/>
          </a:stretch>
        </p:blipFill>
        <p:spPr>
          <a:xfrm>
            <a:off x="2765541" y="3789653"/>
            <a:ext cx="1476581" cy="13336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0AAD12EA-DE2D-31BE-890A-DC23A0083FB4}"/>
              </a:ext>
            </a:extLst>
          </p:cNvPr>
          <p:cNvPicPr>
            <a:picLocks noChangeAspect="1"/>
          </p:cNvPicPr>
          <p:nvPr/>
        </p:nvPicPr>
        <p:blipFill>
          <a:blip r:embed="rId7"/>
          <a:stretch>
            <a:fillRect/>
          </a:stretch>
        </p:blipFill>
        <p:spPr>
          <a:xfrm>
            <a:off x="4242122" y="3809653"/>
            <a:ext cx="1324160" cy="12955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57162657"/>
      </p:ext>
    </p:extLst>
  </p:cSld>
  <p:clrMapOvr>
    <a:masterClrMapping/>
  </p:clrMapOvr>
</p:sld>
</file>

<file path=ppt/theme/theme1.xml><?xml version="1.0" encoding="utf-8"?>
<a:theme xmlns:a="http://schemas.openxmlformats.org/drawingml/2006/main"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D665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562</Words>
  <Application>Microsoft Office PowerPoint</Application>
  <PresentationFormat>On-screen Show (16:9)</PresentationFormat>
  <Paragraphs>74</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Open Sans</vt:lpstr>
      <vt:lpstr>Arial</vt:lpstr>
      <vt:lpstr>Overpass Black</vt:lpstr>
      <vt:lpstr>Overpass SemiBold</vt:lpstr>
      <vt:lpstr>Source Sans Pro</vt:lpstr>
      <vt:lpstr>Public Consulting XL by Slidesgo</vt:lpstr>
      <vt:lpstr>Power BI </vt:lpstr>
      <vt:lpstr>Day 1: Introduction to Power BI</vt:lpstr>
      <vt:lpstr>Day 3: Data Modelling in Power BI</vt:lpstr>
      <vt:lpstr>Day 5: Intermediate Data Transformations</vt:lpstr>
      <vt:lpstr>Day 7: Customising Visuals</vt:lpstr>
      <vt:lpstr>Day 9: Creating dashboards</vt:lpstr>
      <vt:lpstr>What is Business Intelligence?</vt:lpstr>
      <vt:lpstr>Stages of Business Intelligence</vt:lpstr>
      <vt:lpstr>Stages of Business Intelligence</vt:lpstr>
      <vt:lpstr>BI is everywhere!</vt:lpstr>
      <vt:lpstr>BI is everywhere!</vt:lpstr>
      <vt:lpstr>BI Use Cases</vt:lpstr>
      <vt:lpstr>PowerPoint Presentation</vt:lpstr>
      <vt:lpstr>PowerPoint Presentation</vt:lpstr>
      <vt:lpstr>PowerPoint Presentation</vt:lpstr>
      <vt:lpstr>PowerPoint Presentation</vt:lpstr>
      <vt:lpstr>PowerPoint Presentation</vt:lpstr>
      <vt:lpstr>PowerPoint Presentation</vt:lpstr>
      <vt:lpstr>BI Tools</vt:lpstr>
      <vt:lpstr>Power BI is a Business Intelligence platform, which provides tools for aggregating, analyzing, visualizing and sharing data</vt:lpstr>
      <vt:lpstr>Power BI Components</vt:lpstr>
      <vt:lpstr>Building Blocks of Power BI</vt:lpstr>
      <vt:lpstr>Architecture of Power BI</vt:lpstr>
      <vt:lpstr>Power BI Desktop combines Microsoft Query Engine (M) with visualization and data modeling for creating interactive reports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Interview Q&amp;A</dc:title>
  <cp:lastModifiedBy>Sachin Melinahosahalli MohanKumar</cp:lastModifiedBy>
  <cp:revision>31</cp:revision>
  <dcterms:modified xsi:type="dcterms:W3CDTF">2023-08-19T09:38:05Z</dcterms:modified>
</cp:coreProperties>
</file>