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197"/>
  </p:normalViewPr>
  <p:slideViewPr>
    <p:cSldViewPr snapToGrid="0">
      <p:cViewPr>
        <p:scale>
          <a:sx n="91" d="100"/>
          <a:sy n="91" d="100"/>
        </p:scale>
        <p:origin x="1376" y="8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FA443-6035-BD26-A8F8-F5C0898D4188}"/>
              </a:ext>
            </a:extLst>
          </p:cNvPr>
          <p:cNvSpPr>
            <a:spLocks noGrp="1"/>
          </p:cNvSpPr>
          <p:nvPr>
            <p:ph type="ctrTitle"/>
          </p:nvPr>
        </p:nvSpPr>
        <p:spPr/>
        <p:txBody>
          <a:bodyPr/>
          <a:lstStyle/>
          <a:p>
            <a:r>
              <a:rPr lang="en-US" dirty="0"/>
              <a:t>Lead Scoring Case study</a:t>
            </a:r>
          </a:p>
        </p:txBody>
      </p:sp>
      <p:sp>
        <p:nvSpPr>
          <p:cNvPr id="3" name="Subtitle 2">
            <a:extLst>
              <a:ext uri="{FF2B5EF4-FFF2-40B4-BE49-F238E27FC236}">
                <a16:creationId xmlns:a16="http://schemas.microsoft.com/office/drawing/2014/main" id="{DE4EE1D6-06E4-7670-7BB5-F4567B258B6C}"/>
              </a:ext>
            </a:extLst>
          </p:cNvPr>
          <p:cNvSpPr>
            <a:spLocks noGrp="1"/>
          </p:cNvSpPr>
          <p:nvPr>
            <p:ph type="subTitle" idx="1"/>
          </p:nvPr>
        </p:nvSpPr>
        <p:spPr>
          <a:xfrm>
            <a:off x="1507067" y="4050833"/>
            <a:ext cx="7766936" cy="1740367"/>
          </a:xfrm>
        </p:spPr>
        <p:txBody>
          <a:bodyPr>
            <a:normAutofit/>
          </a:bodyPr>
          <a:lstStyle/>
          <a:p>
            <a:r>
              <a:rPr lang="en-US" dirty="0"/>
              <a:t>Presented by</a:t>
            </a:r>
          </a:p>
          <a:p>
            <a:r>
              <a:rPr lang="en-US" dirty="0" err="1">
                <a:solidFill>
                  <a:srgbClr val="555555"/>
                </a:solidFill>
                <a:latin typeface="Arial" panose="020B0604020202020204" pitchFamily="34" charset="0"/>
              </a:rPr>
              <a:t>Sachin</a:t>
            </a:r>
            <a:r>
              <a:rPr lang="en-US" dirty="0">
                <a:solidFill>
                  <a:srgbClr val="555555"/>
                </a:solidFill>
                <a:latin typeface="Arial" panose="020B0604020202020204" pitchFamily="34" charset="0"/>
              </a:rPr>
              <a:t> Sen</a:t>
            </a:r>
          </a:p>
          <a:p>
            <a:r>
              <a:rPr lang="en-IN" b="0" i="0" dirty="0">
                <a:solidFill>
                  <a:srgbClr val="555555"/>
                </a:solidFill>
                <a:effectLst/>
                <a:latin typeface="Arial" panose="020B0604020202020204" pitchFamily="34" charset="0"/>
              </a:rPr>
              <a:t>Anil Kumar</a:t>
            </a:r>
          </a:p>
          <a:p>
            <a:r>
              <a:rPr lang="en-IN" b="0" i="0" dirty="0">
                <a:solidFill>
                  <a:srgbClr val="555555"/>
                </a:solidFill>
                <a:effectLst/>
                <a:latin typeface="Arial" panose="020B0604020202020204" pitchFamily="34" charset="0"/>
              </a:rPr>
              <a:t>Pawan Kumar Thakur </a:t>
            </a:r>
            <a:endParaRPr lang="en-US" dirty="0"/>
          </a:p>
        </p:txBody>
      </p:sp>
    </p:spTree>
    <p:extLst>
      <p:ext uri="{BB962C8B-B14F-4D97-AF65-F5344CB8AC3E}">
        <p14:creationId xmlns:p14="http://schemas.microsoft.com/office/powerpoint/2010/main" val="1148162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1003407-42F8-5359-9499-17A6089562E5}"/>
              </a:ext>
            </a:extLst>
          </p:cNvPr>
          <p:cNvPicPr>
            <a:picLocks noChangeAspect="1"/>
          </p:cNvPicPr>
          <p:nvPr/>
        </p:nvPicPr>
        <p:blipFill>
          <a:blip r:embed="rId2"/>
          <a:stretch>
            <a:fillRect/>
          </a:stretch>
        </p:blipFill>
        <p:spPr>
          <a:xfrm>
            <a:off x="689317" y="1388878"/>
            <a:ext cx="9081694" cy="5096329"/>
          </a:xfrm>
          <a:prstGeom prst="rect">
            <a:avLst/>
          </a:prstGeom>
        </p:spPr>
      </p:pic>
      <p:sp>
        <p:nvSpPr>
          <p:cNvPr id="3" name="TextBox 2">
            <a:extLst>
              <a:ext uri="{FF2B5EF4-FFF2-40B4-BE49-F238E27FC236}">
                <a16:creationId xmlns:a16="http://schemas.microsoft.com/office/drawing/2014/main" id="{92AD32BD-BB17-8B79-1944-8720CAEF3B44}"/>
              </a:ext>
            </a:extLst>
          </p:cNvPr>
          <p:cNvSpPr txBox="1"/>
          <p:nvPr/>
        </p:nvSpPr>
        <p:spPr>
          <a:xfrm>
            <a:off x="872197" y="829994"/>
            <a:ext cx="4503220" cy="369332"/>
          </a:xfrm>
          <a:prstGeom prst="rect">
            <a:avLst/>
          </a:prstGeom>
          <a:noFill/>
        </p:spPr>
        <p:txBody>
          <a:bodyPr wrap="none" rtlCol="0">
            <a:spAutoFit/>
          </a:bodyPr>
          <a:lstStyle/>
          <a:p>
            <a:r>
              <a:rPr lang="en-US" dirty="0"/>
              <a:t>Correlation Metrics – Multivariate Analysis</a:t>
            </a:r>
          </a:p>
        </p:txBody>
      </p:sp>
    </p:spTree>
    <p:extLst>
      <p:ext uri="{BB962C8B-B14F-4D97-AF65-F5344CB8AC3E}">
        <p14:creationId xmlns:p14="http://schemas.microsoft.com/office/powerpoint/2010/main" val="3932378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BD6ECEA-243B-1332-BE94-8EB41E1AFA3D}"/>
              </a:ext>
            </a:extLst>
          </p:cNvPr>
          <p:cNvPicPr>
            <a:picLocks noChangeAspect="1"/>
          </p:cNvPicPr>
          <p:nvPr/>
        </p:nvPicPr>
        <p:blipFill>
          <a:blip r:embed="rId2"/>
          <a:stretch>
            <a:fillRect/>
          </a:stretch>
        </p:blipFill>
        <p:spPr>
          <a:xfrm>
            <a:off x="850313" y="1416093"/>
            <a:ext cx="3257453" cy="2424581"/>
          </a:xfrm>
          <a:prstGeom prst="rect">
            <a:avLst/>
          </a:prstGeom>
        </p:spPr>
      </p:pic>
      <p:pic>
        <p:nvPicPr>
          <p:cNvPr id="3" name="Picture 2">
            <a:extLst>
              <a:ext uri="{FF2B5EF4-FFF2-40B4-BE49-F238E27FC236}">
                <a16:creationId xmlns:a16="http://schemas.microsoft.com/office/drawing/2014/main" id="{FA4333EF-2E92-DCC3-D931-3F94E26F6E5D}"/>
              </a:ext>
            </a:extLst>
          </p:cNvPr>
          <p:cNvPicPr>
            <a:picLocks noChangeAspect="1"/>
          </p:cNvPicPr>
          <p:nvPr/>
        </p:nvPicPr>
        <p:blipFill>
          <a:blip r:embed="rId3"/>
          <a:stretch>
            <a:fillRect/>
          </a:stretch>
        </p:blipFill>
        <p:spPr>
          <a:xfrm>
            <a:off x="4826784" y="1468847"/>
            <a:ext cx="3257452" cy="2424581"/>
          </a:xfrm>
          <a:prstGeom prst="rect">
            <a:avLst/>
          </a:prstGeom>
        </p:spPr>
      </p:pic>
      <p:pic>
        <p:nvPicPr>
          <p:cNvPr id="4" name="Picture 3">
            <a:extLst>
              <a:ext uri="{FF2B5EF4-FFF2-40B4-BE49-F238E27FC236}">
                <a16:creationId xmlns:a16="http://schemas.microsoft.com/office/drawing/2014/main" id="{F93F980D-8FD3-3B39-FB22-FBD3CBB303B3}"/>
              </a:ext>
            </a:extLst>
          </p:cNvPr>
          <p:cNvPicPr>
            <a:picLocks noChangeAspect="1"/>
          </p:cNvPicPr>
          <p:nvPr/>
        </p:nvPicPr>
        <p:blipFill>
          <a:blip r:embed="rId4"/>
          <a:stretch>
            <a:fillRect/>
          </a:stretch>
        </p:blipFill>
        <p:spPr>
          <a:xfrm>
            <a:off x="1209206" y="4131658"/>
            <a:ext cx="3520669" cy="2620498"/>
          </a:xfrm>
          <a:prstGeom prst="rect">
            <a:avLst/>
          </a:prstGeom>
        </p:spPr>
      </p:pic>
      <p:sp>
        <p:nvSpPr>
          <p:cNvPr id="5" name="TextBox 4">
            <a:extLst>
              <a:ext uri="{FF2B5EF4-FFF2-40B4-BE49-F238E27FC236}">
                <a16:creationId xmlns:a16="http://schemas.microsoft.com/office/drawing/2014/main" id="{C387A03B-C6D8-0505-1EC6-7DC4538A9681}"/>
              </a:ext>
            </a:extLst>
          </p:cNvPr>
          <p:cNvSpPr txBox="1"/>
          <p:nvPr/>
        </p:nvSpPr>
        <p:spPr>
          <a:xfrm>
            <a:off x="850313" y="675250"/>
            <a:ext cx="1000595" cy="369332"/>
          </a:xfrm>
          <a:prstGeom prst="rect">
            <a:avLst/>
          </a:prstGeom>
          <a:noFill/>
        </p:spPr>
        <p:txBody>
          <a:bodyPr wrap="none" rtlCol="0">
            <a:spAutoFit/>
          </a:bodyPr>
          <a:lstStyle/>
          <a:p>
            <a:r>
              <a:rPr lang="en-US" dirty="0"/>
              <a:t>Outliers</a:t>
            </a:r>
          </a:p>
        </p:txBody>
      </p:sp>
      <p:sp>
        <p:nvSpPr>
          <p:cNvPr id="6" name="TextBox 5">
            <a:extLst>
              <a:ext uri="{FF2B5EF4-FFF2-40B4-BE49-F238E27FC236}">
                <a16:creationId xmlns:a16="http://schemas.microsoft.com/office/drawing/2014/main" id="{949696FC-4B23-C5A5-F65C-9A0296151A58}"/>
              </a:ext>
            </a:extLst>
          </p:cNvPr>
          <p:cNvSpPr txBox="1"/>
          <p:nvPr/>
        </p:nvSpPr>
        <p:spPr>
          <a:xfrm>
            <a:off x="5359793" y="4378752"/>
            <a:ext cx="3629464" cy="1754326"/>
          </a:xfrm>
          <a:prstGeom prst="rect">
            <a:avLst/>
          </a:prstGeom>
          <a:noFill/>
        </p:spPr>
        <p:txBody>
          <a:bodyPr wrap="square" rtlCol="0">
            <a:spAutoFit/>
          </a:bodyPr>
          <a:lstStyle/>
          <a:p>
            <a:r>
              <a:rPr lang="en-US" b="1" dirty="0"/>
              <a:t>Observation </a:t>
            </a:r>
          </a:p>
          <a:p>
            <a:r>
              <a:rPr lang="en-US" dirty="0"/>
              <a:t>1. Total visit is having outlier</a:t>
            </a:r>
          </a:p>
          <a:p>
            <a:r>
              <a:rPr lang="en-US" dirty="0"/>
              <a:t>2. total time spent on website is ok</a:t>
            </a:r>
          </a:p>
          <a:p>
            <a:r>
              <a:rPr lang="en-US" dirty="0"/>
              <a:t>3. page view per visit is having outlier</a:t>
            </a:r>
          </a:p>
        </p:txBody>
      </p:sp>
    </p:spTree>
    <p:extLst>
      <p:ext uri="{BB962C8B-B14F-4D97-AF65-F5344CB8AC3E}">
        <p14:creationId xmlns:p14="http://schemas.microsoft.com/office/powerpoint/2010/main" val="633381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6">
            <a:extLst>
              <a:ext uri="{FF2B5EF4-FFF2-40B4-BE49-F238E27FC236}">
                <a16:creationId xmlns:a16="http://schemas.microsoft.com/office/drawing/2014/main" id="{F0656BFA-9C98-404D-A9A8-62F85430C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77"/>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8">
            <a:extLst>
              <a:ext uri="{FF2B5EF4-FFF2-40B4-BE49-F238E27FC236}">
                <a16:creationId xmlns:a16="http://schemas.microsoft.com/office/drawing/2014/main" id="{2CEFF5E2-6478-4C20-B0EB-864D7BD0A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CD34AE5E-6970-F7D1-4273-4B96904582A7}"/>
              </a:ext>
            </a:extLst>
          </p:cNvPr>
          <p:cNvPicPr>
            <a:picLocks noChangeAspect="1"/>
          </p:cNvPicPr>
          <p:nvPr/>
        </p:nvPicPr>
        <p:blipFill>
          <a:blip r:embed="rId2"/>
          <a:stretch>
            <a:fillRect/>
          </a:stretch>
        </p:blipFill>
        <p:spPr>
          <a:xfrm>
            <a:off x="4564751" y="1134992"/>
            <a:ext cx="6917045" cy="4588015"/>
          </a:xfrm>
          <a:prstGeom prst="rect">
            <a:avLst/>
          </a:prstGeom>
        </p:spPr>
      </p:pic>
      <p:sp>
        <p:nvSpPr>
          <p:cNvPr id="3" name="TextBox 2">
            <a:extLst>
              <a:ext uri="{FF2B5EF4-FFF2-40B4-BE49-F238E27FC236}">
                <a16:creationId xmlns:a16="http://schemas.microsoft.com/office/drawing/2014/main" id="{10D7F2B0-6710-E440-2BE3-9F6B988E3603}"/>
              </a:ext>
            </a:extLst>
          </p:cNvPr>
          <p:cNvSpPr txBox="1"/>
          <p:nvPr/>
        </p:nvSpPr>
        <p:spPr>
          <a:xfrm>
            <a:off x="1111348" y="1505243"/>
            <a:ext cx="2563522" cy="369332"/>
          </a:xfrm>
          <a:prstGeom prst="rect">
            <a:avLst/>
          </a:prstGeom>
          <a:noFill/>
        </p:spPr>
        <p:txBody>
          <a:bodyPr wrap="none" rtlCol="0">
            <a:spAutoFit/>
          </a:bodyPr>
          <a:lstStyle/>
          <a:p>
            <a:r>
              <a:rPr lang="en-US" dirty="0"/>
              <a:t>Conversion Rate is Low</a:t>
            </a:r>
          </a:p>
        </p:txBody>
      </p:sp>
    </p:spTree>
    <p:extLst>
      <p:ext uri="{BB962C8B-B14F-4D97-AF65-F5344CB8AC3E}">
        <p14:creationId xmlns:p14="http://schemas.microsoft.com/office/powerpoint/2010/main" val="2646041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D92C116-EE54-F44E-87F8-2D289BB69F20}"/>
              </a:ext>
            </a:extLst>
          </p:cNvPr>
          <p:cNvPicPr>
            <a:picLocks noChangeAspect="1"/>
          </p:cNvPicPr>
          <p:nvPr/>
        </p:nvPicPr>
        <p:blipFill>
          <a:blip r:embed="rId2"/>
          <a:stretch>
            <a:fillRect/>
          </a:stretch>
        </p:blipFill>
        <p:spPr>
          <a:xfrm>
            <a:off x="667043" y="1842868"/>
            <a:ext cx="5469465" cy="3852150"/>
          </a:xfrm>
          <a:prstGeom prst="rect">
            <a:avLst/>
          </a:prstGeom>
        </p:spPr>
      </p:pic>
      <p:sp>
        <p:nvSpPr>
          <p:cNvPr id="3" name="TextBox 2">
            <a:extLst>
              <a:ext uri="{FF2B5EF4-FFF2-40B4-BE49-F238E27FC236}">
                <a16:creationId xmlns:a16="http://schemas.microsoft.com/office/drawing/2014/main" id="{4D855FA2-E8E6-07A7-BD1A-BA65818442AE}"/>
              </a:ext>
            </a:extLst>
          </p:cNvPr>
          <p:cNvSpPr txBox="1"/>
          <p:nvPr/>
        </p:nvSpPr>
        <p:spPr>
          <a:xfrm>
            <a:off x="7090117" y="2537159"/>
            <a:ext cx="2650149" cy="2031325"/>
          </a:xfrm>
          <a:prstGeom prst="rect">
            <a:avLst/>
          </a:prstGeom>
          <a:noFill/>
        </p:spPr>
        <p:txBody>
          <a:bodyPr wrap="none" rtlCol="0">
            <a:spAutoFit/>
          </a:bodyPr>
          <a:lstStyle/>
          <a:p>
            <a:r>
              <a:rPr lang="en-US" dirty="0"/>
              <a:t>Observation</a:t>
            </a:r>
          </a:p>
          <a:p>
            <a:endParaRPr lang="en-US" dirty="0"/>
          </a:p>
          <a:p>
            <a:r>
              <a:rPr lang="en-US" dirty="0"/>
              <a:t>1. Accuracy score : 92%</a:t>
            </a:r>
          </a:p>
          <a:p>
            <a:endParaRPr lang="en-US" dirty="0"/>
          </a:p>
          <a:p>
            <a:r>
              <a:rPr lang="en-US" dirty="0"/>
              <a:t>2. sensitivity : 91 %</a:t>
            </a:r>
          </a:p>
          <a:p>
            <a:endParaRPr lang="en-US" dirty="0"/>
          </a:p>
          <a:p>
            <a:r>
              <a:rPr lang="en-US" dirty="0"/>
              <a:t>3. specificity : 92%</a:t>
            </a:r>
          </a:p>
        </p:txBody>
      </p:sp>
      <p:sp>
        <p:nvSpPr>
          <p:cNvPr id="4" name="TextBox 3">
            <a:extLst>
              <a:ext uri="{FF2B5EF4-FFF2-40B4-BE49-F238E27FC236}">
                <a16:creationId xmlns:a16="http://schemas.microsoft.com/office/drawing/2014/main" id="{8C6C8D69-EA08-8B84-B44C-CCBEB7F4EC8F}"/>
              </a:ext>
            </a:extLst>
          </p:cNvPr>
          <p:cNvSpPr txBox="1"/>
          <p:nvPr/>
        </p:nvSpPr>
        <p:spPr>
          <a:xfrm>
            <a:off x="540434" y="639762"/>
            <a:ext cx="8074070" cy="954107"/>
          </a:xfrm>
          <a:prstGeom prst="rect">
            <a:avLst/>
          </a:prstGeom>
          <a:noFill/>
        </p:spPr>
        <p:txBody>
          <a:bodyPr wrap="none" rtlCol="0">
            <a:spAutoFit/>
          </a:bodyPr>
          <a:lstStyle/>
          <a:p>
            <a:r>
              <a:rPr lang="en-US" sz="2800" dirty="0">
                <a:solidFill>
                  <a:schemeClr val="accent1"/>
                </a:solidFill>
                <a:latin typeface="+mj-lt"/>
                <a:ea typeface="+mj-ea"/>
                <a:cs typeface="+mj-cs"/>
              </a:rPr>
              <a:t>Model Evaluation with Accuracy , Sensitivity and </a:t>
            </a:r>
          </a:p>
          <a:p>
            <a:r>
              <a:rPr lang="en-US" sz="2800" dirty="0" err="1">
                <a:solidFill>
                  <a:schemeClr val="accent1"/>
                </a:solidFill>
                <a:latin typeface="+mj-lt"/>
                <a:ea typeface="+mj-ea"/>
                <a:cs typeface="+mj-cs"/>
              </a:rPr>
              <a:t>Sepcificity</a:t>
            </a:r>
            <a:endParaRPr lang="en-US" sz="2800" dirty="0">
              <a:solidFill>
                <a:schemeClr val="accent1"/>
              </a:solidFill>
              <a:latin typeface="+mj-lt"/>
              <a:ea typeface="+mj-ea"/>
              <a:cs typeface="+mj-cs"/>
            </a:endParaRPr>
          </a:p>
        </p:txBody>
      </p:sp>
    </p:spTree>
    <p:extLst>
      <p:ext uri="{BB962C8B-B14F-4D97-AF65-F5344CB8AC3E}">
        <p14:creationId xmlns:p14="http://schemas.microsoft.com/office/powerpoint/2010/main" val="4096797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00512A6-0B73-70A6-11F6-0235428390EA}"/>
              </a:ext>
            </a:extLst>
          </p:cNvPr>
          <p:cNvPicPr>
            <a:picLocks noChangeAspect="1"/>
          </p:cNvPicPr>
          <p:nvPr/>
        </p:nvPicPr>
        <p:blipFill>
          <a:blip r:embed="rId2"/>
          <a:stretch>
            <a:fillRect/>
          </a:stretch>
        </p:blipFill>
        <p:spPr>
          <a:xfrm>
            <a:off x="892126" y="1375898"/>
            <a:ext cx="7558454" cy="5038969"/>
          </a:xfrm>
          <a:prstGeom prst="rect">
            <a:avLst/>
          </a:prstGeom>
        </p:spPr>
      </p:pic>
      <p:sp>
        <p:nvSpPr>
          <p:cNvPr id="3" name="TextBox 2">
            <a:extLst>
              <a:ext uri="{FF2B5EF4-FFF2-40B4-BE49-F238E27FC236}">
                <a16:creationId xmlns:a16="http://schemas.microsoft.com/office/drawing/2014/main" id="{0770B1FC-AB26-9C74-D0F7-CFAB959C919D}"/>
              </a:ext>
            </a:extLst>
          </p:cNvPr>
          <p:cNvSpPr txBox="1"/>
          <p:nvPr/>
        </p:nvSpPr>
        <p:spPr>
          <a:xfrm>
            <a:off x="8450580" y="2897944"/>
            <a:ext cx="1711109" cy="646331"/>
          </a:xfrm>
          <a:prstGeom prst="rect">
            <a:avLst/>
          </a:prstGeom>
          <a:noFill/>
        </p:spPr>
        <p:txBody>
          <a:bodyPr wrap="none" rtlCol="0">
            <a:spAutoFit/>
          </a:bodyPr>
          <a:lstStyle/>
          <a:p>
            <a:r>
              <a:rPr lang="en-US" dirty="0"/>
              <a:t>Precision - 88%</a:t>
            </a:r>
          </a:p>
          <a:p>
            <a:r>
              <a:rPr lang="en-US" dirty="0"/>
              <a:t>Recall - 91% </a:t>
            </a:r>
          </a:p>
        </p:txBody>
      </p:sp>
    </p:spTree>
    <p:extLst>
      <p:ext uri="{BB962C8B-B14F-4D97-AF65-F5344CB8AC3E}">
        <p14:creationId xmlns:p14="http://schemas.microsoft.com/office/powerpoint/2010/main" val="3197679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D1E2FF-755A-554B-1BCA-A87430095081}"/>
              </a:ext>
            </a:extLst>
          </p:cNvPr>
          <p:cNvSpPr txBox="1"/>
          <p:nvPr/>
        </p:nvSpPr>
        <p:spPr>
          <a:xfrm>
            <a:off x="1237957" y="2841673"/>
            <a:ext cx="5627076" cy="2554545"/>
          </a:xfrm>
          <a:prstGeom prst="rect">
            <a:avLst/>
          </a:prstGeom>
          <a:noFill/>
        </p:spPr>
        <p:txBody>
          <a:bodyPr wrap="square" rtlCol="0">
            <a:spAutoFit/>
          </a:bodyPr>
          <a:lstStyle/>
          <a:p>
            <a:r>
              <a:rPr lang="en-US" sz="3200" dirty="0"/>
              <a:t>Observation On test set</a:t>
            </a:r>
          </a:p>
          <a:p>
            <a:endParaRPr lang="en-US" sz="3200" dirty="0"/>
          </a:p>
          <a:p>
            <a:r>
              <a:rPr lang="en-US" sz="3200" dirty="0"/>
              <a:t>1. accuracy score : 93%</a:t>
            </a:r>
          </a:p>
          <a:p>
            <a:r>
              <a:rPr lang="en-US" sz="3200" dirty="0"/>
              <a:t>2. sensitivity score : 92%</a:t>
            </a:r>
          </a:p>
          <a:p>
            <a:r>
              <a:rPr lang="en-US" sz="3200" dirty="0"/>
              <a:t>3. specificity score : 93%</a:t>
            </a:r>
          </a:p>
        </p:txBody>
      </p:sp>
      <p:sp>
        <p:nvSpPr>
          <p:cNvPr id="3" name="TextBox 2">
            <a:extLst>
              <a:ext uri="{FF2B5EF4-FFF2-40B4-BE49-F238E27FC236}">
                <a16:creationId xmlns:a16="http://schemas.microsoft.com/office/drawing/2014/main" id="{6BEEEC6F-DBF2-049D-8B6D-2B74E186C60C}"/>
              </a:ext>
            </a:extLst>
          </p:cNvPr>
          <p:cNvSpPr txBox="1"/>
          <p:nvPr/>
        </p:nvSpPr>
        <p:spPr>
          <a:xfrm>
            <a:off x="540434" y="639762"/>
            <a:ext cx="7583679" cy="954107"/>
          </a:xfrm>
          <a:prstGeom prst="rect">
            <a:avLst/>
          </a:prstGeom>
          <a:noFill/>
        </p:spPr>
        <p:txBody>
          <a:bodyPr wrap="none" rtlCol="0">
            <a:spAutoFit/>
          </a:bodyPr>
          <a:lstStyle/>
          <a:p>
            <a:r>
              <a:rPr lang="en-US" sz="2800" dirty="0">
                <a:solidFill>
                  <a:schemeClr val="accent1"/>
                </a:solidFill>
                <a:latin typeface="+mj-lt"/>
                <a:ea typeface="+mj-ea"/>
                <a:cs typeface="+mj-cs"/>
              </a:rPr>
              <a:t>Model Evaluation on Test data with Accuracy ,</a:t>
            </a:r>
          </a:p>
          <a:p>
            <a:r>
              <a:rPr lang="en-US" sz="2800" dirty="0">
                <a:solidFill>
                  <a:schemeClr val="accent1"/>
                </a:solidFill>
                <a:latin typeface="+mj-lt"/>
                <a:ea typeface="+mj-ea"/>
                <a:cs typeface="+mj-cs"/>
              </a:rPr>
              <a:t> Sensitivity and  </a:t>
            </a:r>
            <a:r>
              <a:rPr lang="en-US" sz="2800" dirty="0" err="1">
                <a:solidFill>
                  <a:schemeClr val="accent1"/>
                </a:solidFill>
                <a:latin typeface="+mj-lt"/>
                <a:ea typeface="+mj-ea"/>
                <a:cs typeface="+mj-cs"/>
              </a:rPr>
              <a:t>Sepcificity</a:t>
            </a:r>
            <a:endParaRPr lang="en-US" sz="2800" dirty="0">
              <a:solidFill>
                <a:schemeClr val="accent1"/>
              </a:solidFill>
              <a:latin typeface="+mj-lt"/>
              <a:ea typeface="+mj-ea"/>
              <a:cs typeface="+mj-cs"/>
            </a:endParaRPr>
          </a:p>
        </p:txBody>
      </p:sp>
    </p:spTree>
    <p:extLst>
      <p:ext uri="{BB962C8B-B14F-4D97-AF65-F5344CB8AC3E}">
        <p14:creationId xmlns:p14="http://schemas.microsoft.com/office/powerpoint/2010/main" val="170838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DE4653-6A13-B8DA-9714-BF38A0A166F8}"/>
              </a:ext>
            </a:extLst>
          </p:cNvPr>
          <p:cNvSpPr txBox="1"/>
          <p:nvPr/>
        </p:nvSpPr>
        <p:spPr>
          <a:xfrm>
            <a:off x="725214" y="472966"/>
            <a:ext cx="3282437" cy="523220"/>
          </a:xfrm>
          <a:prstGeom prst="rect">
            <a:avLst/>
          </a:prstGeom>
          <a:noFill/>
        </p:spPr>
        <p:txBody>
          <a:bodyPr wrap="none" rtlCol="0">
            <a:spAutoFit/>
          </a:bodyPr>
          <a:lstStyle/>
          <a:p>
            <a:r>
              <a:rPr lang="en-US" sz="2800" dirty="0">
                <a:solidFill>
                  <a:schemeClr val="accent1"/>
                </a:solidFill>
                <a:latin typeface="+mj-lt"/>
                <a:ea typeface="+mj-ea"/>
                <a:cs typeface="+mj-cs"/>
              </a:rPr>
              <a:t>Problem Statement</a:t>
            </a:r>
          </a:p>
        </p:txBody>
      </p:sp>
      <p:sp>
        <p:nvSpPr>
          <p:cNvPr id="3" name="TextBox 2">
            <a:extLst>
              <a:ext uri="{FF2B5EF4-FFF2-40B4-BE49-F238E27FC236}">
                <a16:creationId xmlns:a16="http://schemas.microsoft.com/office/drawing/2014/main" id="{01E75347-4283-75F9-178B-892B4FD894CA}"/>
              </a:ext>
            </a:extLst>
          </p:cNvPr>
          <p:cNvSpPr txBox="1"/>
          <p:nvPr/>
        </p:nvSpPr>
        <p:spPr>
          <a:xfrm>
            <a:off x="725214" y="1109796"/>
            <a:ext cx="8600465" cy="5478423"/>
          </a:xfrm>
          <a:prstGeom prst="rect">
            <a:avLst/>
          </a:prstGeom>
          <a:noFill/>
        </p:spPr>
        <p:txBody>
          <a:bodyPr wrap="square" rtlCol="0">
            <a:spAutoFit/>
          </a:bodyPr>
          <a:lstStyle/>
          <a:p>
            <a:pPr algn="l"/>
            <a:r>
              <a:rPr lang="en-IN" sz="1400" b="0" i="0" dirty="0">
                <a:solidFill>
                  <a:srgbClr val="000000"/>
                </a:solidFill>
                <a:effectLst/>
                <a:latin typeface="Helvetica Neue" panose="02000503000000020004" pitchFamily="2" charset="0"/>
              </a:rPr>
              <a:t>An education company named X Education sells online courses to industry professionals. On any given day, many professionals who are interested in the courses land on their website and browse for courses.</a:t>
            </a:r>
          </a:p>
          <a:p>
            <a:pPr algn="l"/>
            <a:r>
              <a:rPr lang="en-IN" sz="1400" b="0" i="0" dirty="0">
                <a:solidFill>
                  <a:srgbClr val="000000"/>
                </a:solidFill>
                <a:effectLst/>
                <a:latin typeface="Helvetica Neue" panose="02000503000000020004" pitchFamily="2" charset="0"/>
              </a:rPr>
              <a:t>The company markets its courses on several websites and search engines like Google. Once these people land on the website, they might browse the courses or fill up a form for the course or watch some videos. When these people fill up a form providing their email address or phone number, they are classified to be a lead. Moreover, the company also gets leads through past referrals. Once these leads are acquired, employees from the sales team start making calls, writing emails, etc. Through this process, some of the leads get converted while most do not. The typical lead conversion rate at X education is around 30%.</a:t>
            </a:r>
          </a:p>
          <a:p>
            <a:pPr algn="l"/>
            <a:r>
              <a:rPr lang="en-IN" sz="1400" b="0" i="0" dirty="0">
                <a:solidFill>
                  <a:srgbClr val="000000"/>
                </a:solidFill>
                <a:effectLst/>
                <a:latin typeface="Helvetica Neue" panose="02000503000000020004" pitchFamily="2" charset="0"/>
              </a:rPr>
              <a:t>Now, although X Education gets a lot of leads, its lead conversion rate is very poor. For example, if, say, they acquire 100 leads in a day, only about 30 of them are converted. To make this process more efficient, the company wishes to identify the most potential leads, also known as ‘Hot Leads’. If they successfully identify this set of leads, the lead conversion rate should go up as the sales team will now be focusing more on communicating with the potential leads rather than making calls to everyone. A typical lead conversion process can be represented using the following funnel:</a:t>
            </a:r>
          </a:p>
          <a:p>
            <a:pPr algn="l"/>
            <a:r>
              <a:rPr lang="en-IN" sz="1400" b="0" i="0" dirty="0">
                <a:solidFill>
                  <a:srgbClr val="000000"/>
                </a:solidFill>
                <a:effectLst/>
                <a:latin typeface="Helvetica Neue" panose="02000503000000020004" pitchFamily="2" charset="0"/>
              </a:rPr>
              <a:t>As you can see, there are a lot of leads generated in the initial stage (top) but only a few of them come out as paying customers from the bottom. In the middle stage, you need to nurture the potential leads well (i.e. educating the leads about the product, constantly communicating etc. ) in order to get a higher lead conversion.</a:t>
            </a:r>
          </a:p>
          <a:p>
            <a:pPr algn="l"/>
            <a:r>
              <a:rPr lang="en-IN" sz="1400" b="0" i="0" dirty="0">
                <a:solidFill>
                  <a:srgbClr val="000000"/>
                </a:solidFill>
                <a:effectLst/>
                <a:latin typeface="Helvetica Neue" panose="02000503000000020004" pitchFamily="2" charset="0"/>
              </a:rPr>
              <a:t>X Education has appointed you to help them select the most promising leads, i.e. the leads that are most likely to convert into paying customers. The company requires you to build a model wherein you need to assign a lead score to each of the leads such that the customers with a higher lead score have a higher conversion chance and the customers with a lower lead score have a lower conversion chance. The CEO, in particular, has given a ballpark of the target lead conversion rate to be around 80%.</a:t>
            </a:r>
          </a:p>
          <a:p>
            <a:endParaRPr lang="en-US" sz="1400" dirty="0"/>
          </a:p>
        </p:txBody>
      </p:sp>
    </p:spTree>
    <p:extLst>
      <p:ext uri="{BB962C8B-B14F-4D97-AF65-F5344CB8AC3E}">
        <p14:creationId xmlns:p14="http://schemas.microsoft.com/office/powerpoint/2010/main" val="2909339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656B49-C748-42FC-7E5F-4E0FD410FC01}"/>
              </a:ext>
            </a:extLst>
          </p:cNvPr>
          <p:cNvSpPr txBox="1"/>
          <p:nvPr/>
        </p:nvSpPr>
        <p:spPr>
          <a:xfrm>
            <a:off x="604057" y="705302"/>
            <a:ext cx="9088582" cy="4431983"/>
          </a:xfrm>
          <a:prstGeom prst="rect">
            <a:avLst/>
          </a:prstGeom>
          <a:noFill/>
        </p:spPr>
        <p:txBody>
          <a:bodyPr wrap="square" rtlCol="0">
            <a:spAutoFit/>
          </a:bodyPr>
          <a:lstStyle/>
          <a:p>
            <a:r>
              <a:rPr lang="en-IN" sz="2800" dirty="0">
                <a:solidFill>
                  <a:schemeClr val="accent1"/>
                </a:solidFill>
                <a:latin typeface="+mj-lt"/>
                <a:ea typeface="+mj-ea"/>
                <a:cs typeface="+mj-cs"/>
              </a:rPr>
              <a:t>Goals of the Case Study</a:t>
            </a:r>
          </a:p>
          <a:p>
            <a:endParaRPr lang="en-IN" sz="2800" dirty="0">
              <a:solidFill>
                <a:schemeClr val="accent1"/>
              </a:solidFill>
              <a:latin typeface="+mj-lt"/>
              <a:ea typeface="+mj-ea"/>
              <a:cs typeface="+mj-cs"/>
            </a:endParaRPr>
          </a:p>
          <a:p>
            <a:endParaRPr lang="en-IN" sz="2800" dirty="0">
              <a:solidFill>
                <a:schemeClr val="accent1"/>
              </a:solidFill>
              <a:latin typeface="+mj-lt"/>
              <a:ea typeface="+mj-ea"/>
              <a:cs typeface="+mj-cs"/>
            </a:endParaRPr>
          </a:p>
          <a:p>
            <a:pPr algn="l"/>
            <a:r>
              <a:rPr lang="en-IN" b="0" i="0" dirty="0">
                <a:solidFill>
                  <a:srgbClr val="091E42"/>
                </a:solidFill>
                <a:effectLst/>
                <a:latin typeface="freight-text-pro"/>
              </a:rPr>
              <a:t>There are quite a few goals for this case study:</a:t>
            </a:r>
          </a:p>
          <a:p>
            <a:pPr algn="l">
              <a:buFont typeface="+mj-lt"/>
              <a:buAutoNum type="arabicPeriod"/>
            </a:pPr>
            <a:r>
              <a:rPr lang="en-IN" b="0" i="0" dirty="0">
                <a:solidFill>
                  <a:srgbClr val="091E42"/>
                </a:solidFill>
                <a:effectLst/>
                <a:latin typeface="freight-text-pro"/>
              </a:rPr>
              <a:t>Build a logistic regression model to assign a lead score between 0 and 100 to each of the leads which can be used by the company to target potential leads. A higher score would mean that the lead is hot, i.e. is most likely to convert whereas a lower score would mean that the lead is cold and will mostly not get converted.</a:t>
            </a:r>
          </a:p>
          <a:p>
            <a:pPr algn="l">
              <a:buFont typeface="+mj-lt"/>
              <a:buAutoNum type="arabicPeriod"/>
            </a:pPr>
            <a:r>
              <a:rPr lang="en-IN" b="0" i="0" dirty="0">
                <a:solidFill>
                  <a:srgbClr val="091E42"/>
                </a:solidFill>
                <a:effectLst/>
                <a:latin typeface="freight-text-pro"/>
              </a:rPr>
              <a:t>There are some more problems presented by the company which your model should be able to adjust to if the company's requirement changes in the future so you will need to handle these as well. These problems are provided in a separate doc file. Please fill it based on the logistic regression model you got in the first step. Also, make sure you include this in your final PPT where you'll make recommendations.</a:t>
            </a:r>
          </a:p>
          <a:p>
            <a:endParaRPr lang="en-US" dirty="0"/>
          </a:p>
        </p:txBody>
      </p:sp>
    </p:spTree>
    <p:extLst>
      <p:ext uri="{BB962C8B-B14F-4D97-AF65-F5344CB8AC3E}">
        <p14:creationId xmlns:p14="http://schemas.microsoft.com/office/powerpoint/2010/main" val="2760928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653FBC-CC27-2E23-68F8-60A1CBE59508}"/>
              </a:ext>
            </a:extLst>
          </p:cNvPr>
          <p:cNvSpPr txBox="1"/>
          <p:nvPr/>
        </p:nvSpPr>
        <p:spPr>
          <a:xfrm>
            <a:off x="604057" y="705302"/>
            <a:ext cx="9088582" cy="4832092"/>
          </a:xfrm>
          <a:prstGeom prst="rect">
            <a:avLst/>
          </a:prstGeom>
          <a:noFill/>
        </p:spPr>
        <p:txBody>
          <a:bodyPr wrap="square" rtlCol="0">
            <a:spAutoFit/>
          </a:bodyPr>
          <a:lstStyle/>
          <a:p>
            <a:r>
              <a:rPr lang="en-IN" sz="2800" dirty="0">
                <a:solidFill>
                  <a:schemeClr val="accent1"/>
                </a:solidFill>
                <a:latin typeface="+mj-lt"/>
                <a:ea typeface="+mj-ea"/>
                <a:cs typeface="+mj-cs"/>
              </a:rPr>
              <a:t>Approach</a:t>
            </a:r>
          </a:p>
          <a:p>
            <a:endParaRPr lang="en-IN" sz="2800" dirty="0">
              <a:solidFill>
                <a:schemeClr val="accent1"/>
              </a:solidFill>
              <a:latin typeface="+mj-lt"/>
              <a:ea typeface="+mj-ea"/>
              <a:cs typeface="+mj-cs"/>
            </a:endParaRPr>
          </a:p>
          <a:p>
            <a:pPr marL="285750" indent="-285750">
              <a:buClr>
                <a:srgbClr val="92D050"/>
              </a:buClr>
              <a:buFont typeface="Wingdings" pitchFamily="2" charset="2"/>
              <a:buChar char="Ø"/>
            </a:pPr>
            <a:r>
              <a:rPr lang="en-US" dirty="0"/>
              <a:t>Source the data for Analysis</a:t>
            </a:r>
          </a:p>
          <a:p>
            <a:pPr marL="285750" indent="-285750">
              <a:buClr>
                <a:srgbClr val="92D050"/>
              </a:buClr>
              <a:buFont typeface="Wingdings" pitchFamily="2" charset="2"/>
              <a:buChar char="Ø"/>
            </a:pPr>
            <a:r>
              <a:rPr lang="en-US" dirty="0"/>
              <a:t>Reading and understanding the data and problem statement</a:t>
            </a:r>
          </a:p>
          <a:p>
            <a:pPr marL="285750" indent="-285750">
              <a:buClr>
                <a:srgbClr val="92D050"/>
              </a:buClr>
              <a:buFont typeface="Wingdings" pitchFamily="2" charset="2"/>
              <a:buChar char="Ø"/>
            </a:pPr>
            <a:r>
              <a:rPr lang="en-US" dirty="0"/>
              <a:t>Data cleaning</a:t>
            </a:r>
          </a:p>
          <a:p>
            <a:pPr marL="285750" indent="-285750">
              <a:buClr>
                <a:srgbClr val="92D050"/>
              </a:buClr>
              <a:buFont typeface="Wingdings" pitchFamily="2" charset="2"/>
              <a:buChar char="Ø"/>
            </a:pPr>
            <a:r>
              <a:rPr lang="en-US" dirty="0"/>
              <a:t>EDA</a:t>
            </a:r>
          </a:p>
          <a:p>
            <a:pPr marL="285750" indent="-285750">
              <a:buClr>
                <a:srgbClr val="92D050"/>
              </a:buClr>
              <a:buFont typeface="Wingdings" pitchFamily="2" charset="2"/>
              <a:buChar char="Ø"/>
            </a:pPr>
            <a:r>
              <a:rPr lang="en-US" dirty="0"/>
              <a:t>Feature scaling</a:t>
            </a:r>
          </a:p>
          <a:p>
            <a:pPr marL="285750" indent="-285750">
              <a:buClr>
                <a:srgbClr val="92D050"/>
              </a:buClr>
              <a:buFont typeface="Wingdings" pitchFamily="2" charset="2"/>
              <a:buChar char="Ø"/>
            </a:pPr>
            <a:r>
              <a:rPr lang="en-US" dirty="0"/>
              <a:t>Feature selection</a:t>
            </a:r>
          </a:p>
          <a:p>
            <a:pPr marL="285750" indent="-285750">
              <a:buClr>
                <a:srgbClr val="92D050"/>
              </a:buClr>
              <a:buFont typeface="Wingdings" pitchFamily="2" charset="2"/>
              <a:buChar char="Ø"/>
            </a:pPr>
            <a:r>
              <a:rPr lang="en-US" dirty="0"/>
              <a:t>Splitting data into train and test</a:t>
            </a:r>
          </a:p>
          <a:p>
            <a:pPr marL="285750" indent="-285750">
              <a:buClr>
                <a:srgbClr val="92D050"/>
              </a:buClr>
              <a:buFont typeface="Wingdings" pitchFamily="2" charset="2"/>
              <a:buChar char="Ø"/>
            </a:pPr>
            <a:r>
              <a:rPr lang="en-US" dirty="0"/>
              <a:t>Prepare the data for Modeling</a:t>
            </a:r>
          </a:p>
          <a:p>
            <a:pPr marL="285750" indent="-285750">
              <a:buClr>
                <a:srgbClr val="92D050"/>
              </a:buClr>
              <a:buFont typeface="Wingdings" pitchFamily="2" charset="2"/>
              <a:buChar char="Ø"/>
            </a:pPr>
            <a:r>
              <a:rPr lang="en-US" dirty="0"/>
              <a:t>RFE, VIP and </a:t>
            </a:r>
            <a:r>
              <a:rPr lang="en-US" dirty="0" err="1"/>
              <a:t>Pvalue</a:t>
            </a:r>
            <a:r>
              <a:rPr lang="en-US" dirty="0"/>
              <a:t> test</a:t>
            </a:r>
          </a:p>
          <a:p>
            <a:pPr marL="285750" indent="-285750">
              <a:buClr>
                <a:srgbClr val="92D050"/>
              </a:buClr>
              <a:buFont typeface="Wingdings" pitchFamily="2" charset="2"/>
              <a:buChar char="Ø"/>
            </a:pPr>
            <a:r>
              <a:rPr lang="en-US" dirty="0"/>
              <a:t>Model Building</a:t>
            </a:r>
          </a:p>
          <a:p>
            <a:pPr marL="285750" indent="-285750">
              <a:buClr>
                <a:srgbClr val="92D050"/>
              </a:buClr>
              <a:buFont typeface="Wingdings" pitchFamily="2" charset="2"/>
              <a:buChar char="Ø"/>
            </a:pPr>
            <a:r>
              <a:rPr lang="en-US" dirty="0"/>
              <a:t>ROC and AUC</a:t>
            </a:r>
          </a:p>
          <a:p>
            <a:pPr marL="285750" indent="-285750">
              <a:buClr>
                <a:srgbClr val="92D050"/>
              </a:buClr>
              <a:buFont typeface="Wingdings" pitchFamily="2" charset="2"/>
              <a:buChar char="Ø"/>
            </a:pPr>
            <a:r>
              <a:rPr lang="en-US" dirty="0"/>
              <a:t>Model Evaluation</a:t>
            </a:r>
          </a:p>
          <a:p>
            <a:pPr marL="285750" indent="-285750">
              <a:buClr>
                <a:srgbClr val="92D050"/>
              </a:buClr>
              <a:buFont typeface="Wingdings" pitchFamily="2" charset="2"/>
              <a:buChar char="Ø"/>
            </a:pPr>
            <a:r>
              <a:rPr lang="en-US" dirty="0"/>
              <a:t>Making prediction on test data</a:t>
            </a:r>
          </a:p>
          <a:p>
            <a:pPr marL="285750" indent="-285750">
              <a:buClr>
                <a:srgbClr val="92D050"/>
              </a:buClr>
              <a:buFont typeface="Wingdings" pitchFamily="2" charset="2"/>
              <a:buChar char="Ø"/>
            </a:pPr>
            <a:endParaRPr lang="en-US" dirty="0"/>
          </a:p>
        </p:txBody>
      </p:sp>
    </p:spTree>
    <p:extLst>
      <p:ext uri="{BB962C8B-B14F-4D97-AF65-F5344CB8AC3E}">
        <p14:creationId xmlns:p14="http://schemas.microsoft.com/office/powerpoint/2010/main" val="547720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15">
            <a:extLst>
              <a:ext uri="{FF2B5EF4-FFF2-40B4-BE49-F238E27FC236}">
                <a16:creationId xmlns:a16="http://schemas.microsoft.com/office/drawing/2014/main" id="{542A1125-BEEF-4B06-B7A6-5C89AFBF8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7">
            <a:extLst>
              <a:ext uri="{FF2B5EF4-FFF2-40B4-BE49-F238E27FC236}">
                <a16:creationId xmlns:a16="http://schemas.microsoft.com/office/drawing/2014/main" id="{341AF29A-C02E-4F6E-AE31-4D61F939D5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4803267-175B-4586-A120-09F386B97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B256521A-1F57-7D5E-B38B-F5F8E29B6D03}"/>
              </a:ext>
            </a:extLst>
          </p:cNvPr>
          <p:cNvPicPr>
            <a:picLocks noChangeAspect="1"/>
          </p:cNvPicPr>
          <p:nvPr/>
        </p:nvPicPr>
        <p:blipFill>
          <a:blip r:embed="rId2"/>
          <a:stretch>
            <a:fillRect/>
          </a:stretch>
        </p:blipFill>
        <p:spPr>
          <a:xfrm>
            <a:off x="1061327" y="992920"/>
            <a:ext cx="9784863" cy="5204027"/>
          </a:xfrm>
          <a:prstGeom prst="rect">
            <a:avLst/>
          </a:prstGeom>
        </p:spPr>
      </p:pic>
      <p:sp>
        <p:nvSpPr>
          <p:cNvPr id="3" name="TextBox 2">
            <a:extLst>
              <a:ext uri="{FF2B5EF4-FFF2-40B4-BE49-F238E27FC236}">
                <a16:creationId xmlns:a16="http://schemas.microsoft.com/office/drawing/2014/main" id="{91148086-47E0-F3A8-21CD-F96B4FAE0D6D}"/>
              </a:ext>
            </a:extLst>
          </p:cNvPr>
          <p:cNvSpPr txBox="1"/>
          <p:nvPr/>
        </p:nvSpPr>
        <p:spPr>
          <a:xfrm>
            <a:off x="1345810" y="623588"/>
            <a:ext cx="4734053" cy="369332"/>
          </a:xfrm>
          <a:prstGeom prst="rect">
            <a:avLst/>
          </a:prstGeom>
          <a:noFill/>
        </p:spPr>
        <p:txBody>
          <a:bodyPr wrap="none" rtlCol="0">
            <a:spAutoFit/>
          </a:bodyPr>
          <a:lstStyle/>
          <a:p>
            <a:r>
              <a:rPr lang="en-US" dirty="0"/>
              <a:t>Univariate Analysis of Specialization column</a:t>
            </a:r>
          </a:p>
        </p:txBody>
      </p:sp>
    </p:spTree>
    <p:extLst>
      <p:ext uri="{BB962C8B-B14F-4D97-AF65-F5344CB8AC3E}">
        <p14:creationId xmlns:p14="http://schemas.microsoft.com/office/powerpoint/2010/main" val="301653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6A8C2A8-DE0B-73A5-3C44-6714132D4AF1}"/>
              </a:ext>
            </a:extLst>
          </p:cNvPr>
          <p:cNvPicPr>
            <a:picLocks noChangeAspect="1"/>
          </p:cNvPicPr>
          <p:nvPr/>
        </p:nvPicPr>
        <p:blipFill>
          <a:blip r:embed="rId2"/>
          <a:stretch>
            <a:fillRect/>
          </a:stretch>
        </p:blipFill>
        <p:spPr>
          <a:xfrm>
            <a:off x="737673" y="1946617"/>
            <a:ext cx="8636423" cy="4679266"/>
          </a:xfrm>
          <a:prstGeom prst="rect">
            <a:avLst/>
          </a:prstGeom>
        </p:spPr>
      </p:pic>
      <p:sp>
        <p:nvSpPr>
          <p:cNvPr id="3" name="TextBox 2">
            <a:extLst>
              <a:ext uri="{FF2B5EF4-FFF2-40B4-BE49-F238E27FC236}">
                <a16:creationId xmlns:a16="http://schemas.microsoft.com/office/drawing/2014/main" id="{66E92528-E0EE-06DB-576C-CAA526110D6C}"/>
              </a:ext>
            </a:extLst>
          </p:cNvPr>
          <p:cNvSpPr txBox="1"/>
          <p:nvPr/>
        </p:nvSpPr>
        <p:spPr>
          <a:xfrm>
            <a:off x="1345810" y="623588"/>
            <a:ext cx="6599948" cy="369332"/>
          </a:xfrm>
          <a:prstGeom prst="rect">
            <a:avLst/>
          </a:prstGeom>
          <a:noFill/>
        </p:spPr>
        <p:txBody>
          <a:bodyPr wrap="none" rtlCol="0">
            <a:spAutoFit/>
          </a:bodyPr>
          <a:lstStyle/>
          <a:p>
            <a:r>
              <a:rPr lang="en-US" dirty="0"/>
              <a:t>Bi variate Analysis of Specialization column with convert rate</a:t>
            </a:r>
          </a:p>
        </p:txBody>
      </p:sp>
    </p:spTree>
    <p:extLst>
      <p:ext uri="{BB962C8B-B14F-4D97-AF65-F5344CB8AC3E}">
        <p14:creationId xmlns:p14="http://schemas.microsoft.com/office/powerpoint/2010/main" val="260055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84661E6-3879-F50B-0767-56AD5EFDB999}"/>
              </a:ext>
            </a:extLst>
          </p:cNvPr>
          <p:cNvPicPr>
            <a:picLocks noChangeAspect="1"/>
          </p:cNvPicPr>
          <p:nvPr/>
        </p:nvPicPr>
        <p:blipFill>
          <a:blip r:embed="rId2"/>
          <a:stretch>
            <a:fillRect/>
          </a:stretch>
        </p:blipFill>
        <p:spPr>
          <a:xfrm>
            <a:off x="4138246" y="1334535"/>
            <a:ext cx="7772400" cy="5227864"/>
          </a:xfrm>
          <a:prstGeom prst="rect">
            <a:avLst/>
          </a:prstGeom>
        </p:spPr>
      </p:pic>
      <p:sp>
        <p:nvSpPr>
          <p:cNvPr id="3" name="TextBox 2">
            <a:extLst>
              <a:ext uri="{FF2B5EF4-FFF2-40B4-BE49-F238E27FC236}">
                <a16:creationId xmlns:a16="http://schemas.microsoft.com/office/drawing/2014/main" id="{7EF5F6CD-A079-5F5D-0435-3E525FA53F0D}"/>
              </a:ext>
            </a:extLst>
          </p:cNvPr>
          <p:cNvSpPr txBox="1"/>
          <p:nvPr/>
        </p:nvSpPr>
        <p:spPr>
          <a:xfrm>
            <a:off x="281354" y="1334535"/>
            <a:ext cx="3530991" cy="1477328"/>
          </a:xfrm>
          <a:prstGeom prst="rect">
            <a:avLst/>
          </a:prstGeom>
          <a:noFill/>
        </p:spPr>
        <p:txBody>
          <a:bodyPr wrap="square" rtlCol="0">
            <a:spAutoFit/>
          </a:bodyPr>
          <a:lstStyle/>
          <a:p>
            <a:r>
              <a:rPr lang="en-US" dirty="0"/>
              <a:t>Observation</a:t>
            </a:r>
          </a:p>
          <a:p>
            <a:r>
              <a:rPr lang="en-US" dirty="0"/>
              <a:t>1. working professional are highly joining the course</a:t>
            </a:r>
          </a:p>
          <a:p>
            <a:r>
              <a:rPr lang="en-US" dirty="0"/>
              <a:t>2. the unemployed are high in number</a:t>
            </a:r>
          </a:p>
        </p:txBody>
      </p:sp>
      <p:sp>
        <p:nvSpPr>
          <p:cNvPr id="4" name="TextBox 3">
            <a:extLst>
              <a:ext uri="{FF2B5EF4-FFF2-40B4-BE49-F238E27FC236}">
                <a16:creationId xmlns:a16="http://schemas.microsoft.com/office/drawing/2014/main" id="{BF70A0D3-EEFF-7E31-2A48-58242D790B67}"/>
              </a:ext>
            </a:extLst>
          </p:cNvPr>
          <p:cNvSpPr txBox="1"/>
          <p:nvPr/>
        </p:nvSpPr>
        <p:spPr>
          <a:xfrm>
            <a:off x="512371" y="623588"/>
            <a:ext cx="8664616" cy="369332"/>
          </a:xfrm>
          <a:prstGeom prst="rect">
            <a:avLst/>
          </a:prstGeom>
          <a:noFill/>
        </p:spPr>
        <p:txBody>
          <a:bodyPr wrap="none" rtlCol="0">
            <a:spAutoFit/>
          </a:bodyPr>
          <a:lstStyle/>
          <a:p>
            <a:r>
              <a:rPr lang="en-US" dirty="0"/>
              <a:t>Bi variate Analysis of “What is your current occupation” column with convert rate</a:t>
            </a:r>
          </a:p>
        </p:txBody>
      </p:sp>
    </p:spTree>
    <p:extLst>
      <p:ext uri="{BB962C8B-B14F-4D97-AF65-F5344CB8AC3E}">
        <p14:creationId xmlns:p14="http://schemas.microsoft.com/office/powerpoint/2010/main" val="1116278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C980B4B-D2D6-EC84-B907-0FA0923F761E}"/>
              </a:ext>
            </a:extLst>
          </p:cNvPr>
          <p:cNvPicPr>
            <a:picLocks noChangeAspect="1"/>
          </p:cNvPicPr>
          <p:nvPr/>
        </p:nvPicPr>
        <p:blipFill>
          <a:blip r:embed="rId2"/>
          <a:stretch>
            <a:fillRect/>
          </a:stretch>
        </p:blipFill>
        <p:spPr>
          <a:xfrm>
            <a:off x="5169584" y="968522"/>
            <a:ext cx="6438900" cy="5511800"/>
          </a:xfrm>
          <a:prstGeom prst="rect">
            <a:avLst/>
          </a:prstGeom>
        </p:spPr>
      </p:pic>
      <p:sp>
        <p:nvSpPr>
          <p:cNvPr id="3" name="TextBox 2">
            <a:extLst>
              <a:ext uri="{FF2B5EF4-FFF2-40B4-BE49-F238E27FC236}">
                <a16:creationId xmlns:a16="http://schemas.microsoft.com/office/drawing/2014/main" id="{03121031-C432-C384-329E-AEE898EE25C1}"/>
              </a:ext>
            </a:extLst>
          </p:cNvPr>
          <p:cNvSpPr txBox="1"/>
          <p:nvPr/>
        </p:nvSpPr>
        <p:spPr>
          <a:xfrm>
            <a:off x="872197" y="1336431"/>
            <a:ext cx="4297387" cy="1477328"/>
          </a:xfrm>
          <a:prstGeom prst="rect">
            <a:avLst/>
          </a:prstGeom>
          <a:noFill/>
        </p:spPr>
        <p:txBody>
          <a:bodyPr wrap="square" rtlCol="0">
            <a:spAutoFit/>
          </a:bodyPr>
          <a:lstStyle/>
          <a:p>
            <a:r>
              <a:rPr lang="en-US" dirty="0"/>
              <a:t>Observation</a:t>
            </a:r>
          </a:p>
          <a:p>
            <a:endParaRPr lang="en-US" dirty="0"/>
          </a:p>
          <a:p>
            <a:r>
              <a:rPr lang="en-US" dirty="0"/>
              <a:t>1. maximum leads are coming from landing page and API and conversion rate of landing page is also high</a:t>
            </a:r>
          </a:p>
        </p:txBody>
      </p:sp>
      <p:sp>
        <p:nvSpPr>
          <p:cNvPr id="4" name="TextBox 3">
            <a:extLst>
              <a:ext uri="{FF2B5EF4-FFF2-40B4-BE49-F238E27FC236}">
                <a16:creationId xmlns:a16="http://schemas.microsoft.com/office/drawing/2014/main" id="{735B1ECE-FAAE-9D60-4840-743E4AF7BD6E}"/>
              </a:ext>
            </a:extLst>
          </p:cNvPr>
          <p:cNvSpPr txBox="1"/>
          <p:nvPr/>
        </p:nvSpPr>
        <p:spPr>
          <a:xfrm>
            <a:off x="512371" y="623588"/>
            <a:ext cx="6521401" cy="369332"/>
          </a:xfrm>
          <a:prstGeom prst="rect">
            <a:avLst/>
          </a:prstGeom>
          <a:noFill/>
        </p:spPr>
        <p:txBody>
          <a:bodyPr wrap="none" rtlCol="0">
            <a:spAutoFit/>
          </a:bodyPr>
          <a:lstStyle/>
          <a:p>
            <a:r>
              <a:rPr lang="en-US" dirty="0"/>
              <a:t>Bi variate Analysis of “Lead Origin” column with convert rate</a:t>
            </a:r>
          </a:p>
        </p:txBody>
      </p:sp>
    </p:spTree>
    <p:extLst>
      <p:ext uri="{BB962C8B-B14F-4D97-AF65-F5344CB8AC3E}">
        <p14:creationId xmlns:p14="http://schemas.microsoft.com/office/powerpoint/2010/main" val="150382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6">
            <a:extLst>
              <a:ext uri="{FF2B5EF4-FFF2-40B4-BE49-F238E27FC236}">
                <a16:creationId xmlns:a16="http://schemas.microsoft.com/office/drawing/2014/main" id="{542A1125-BEEF-4B06-B7A6-5C89AFBF8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8">
            <a:extLst>
              <a:ext uri="{FF2B5EF4-FFF2-40B4-BE49-F238E27FC236}">
                <a16:creationId xmlns:a16="http://schemas.microsoft.com/office/drawing/2014/main" id="{341AF29A-C02E-4F6E-AE31-4D61F939D5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4803267-175B-4586-A120-09F386B97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8271D9DD-3554-86BF-2A26-BE640E858886}"/>
              </a:ext>
            </a:extLst>
          </p:cNvPr>
          <p:cNvPicPr>
            <a:picLocks noChangeAspect="1"/>
          </p:cNvPicPr>
          <p:nvPr/>
        </p:nvPicPr>
        <p:blipFill>
          <a:blip r:embed="rId2"/>
          <a:stretch>
            <a:fillRect/>
          </a:stretch>
        </p:blipFill>
        <p:spPr>
          <a:xfrm>
            <a:off x="1120478" y="2324057"/>
            <a:ext cx="9951041" cy="3582373"/>
          </a:xfrm>
          <a:prstGeom prst="rect">
            <a:avLst/>
          </a:prstGeom>
        </p:spPr>
      </p:pic>
      <p:sp>
        <p:nvSpPr>
          <p:cNvPr id="3" name="TextBox 2">
            <a:extLst>
              <a:ext uri="{FF2B5EF4-FFF2-40B4-BE49-F238E27FC236}">
                <a16:creationId xmlns:a16="http://schemas.microsoft.com/office/drawing/2014/main" id="{F38B38E8-403E-7EF7-B073-C37AD25EAF20}"/>
              </a:ext>
            </a:extLst>
          </p:cNvPr>
          <p:cNvSpPr txBox="1"/>
          <p:nvPr/>
        </p:nvSpPr>
        <p:spPr>
          <a:xfrm>
            <a:off x="1533378" y="1114431"/>
            <a:ext cx="5896166" cy="369332"/>
          </a:xfrm>
          <a:prstGeom prst="rect">
            <a:avLst/>
          </a:prstGeom>
          <a:noFill/>
        </p:spPr>
        <p:txBody>
          <a:bodyPr wrap="none" rtlCol="0">
            <a:spAutoFit/>
          </a:bodyPr>
          <a:lstStyle/>
          <a:p>
            <a:r>
              <a:rPr lang="en-US" dirty="0"/>
              <a:t>Comparison between “Do not Call” and “Do not Email”</a:t>
            </a:r>
          </a:p>
        </p:txBody>
      </p:sp>
    </p:spTree>
    <p:extLst>
      <p:ext uri="{BB962C8B-B14F-4D97-AF65-F5344CB8AC3E}">
        <p14:creationId xmlns:p14="http://schemas.microsoft.com/office/powerpoint/2010/main" val="227000926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37</TotalTime>
  <Words>876</Words>
  <Application>Microsoft Macintosh PowerPoint</Application>
  <PresentationFormat>Widescreen</PresentationFormat>
  <Paragraphs>68</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freight-text-pro</vt:lpstr>
      <vt:lpstr>Helvetica Neue</vt:lpstr>
      <vt:lpstr>Trebuchet MS</vt:lpstr>
      <vt:lpstr>Wingdings</vt:lpstr>
      <vt:lpstr>Wingdings 3</vt:lpstr>
      <vt:lpstr>Facet</vt:lpstr>
      <vt:lpstr>Lead Scoring Case study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Scoring Case study</dc:title>
  <dc:creator>Sachin Sen</dc:creator>
  <cp:lastModifiedBy>Sachin Sen</cp:lastModifiedBy>
  <cp:revision>17</cp:revision>
  <dcterms:created xsi:type="dcterms:W3CDTF">2023-01-22T11:21:05Z</dcterms:created>
  <dcterms:modified xsi:type="dcterms:W3CDTF">2023-01-22T11:58:21Z</dcterms:modified>
</cp:coreProperties>
</file>