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9" r:id="rId3"/>
    <p:sldId id="257" r:id="rId4"/>
    <p:sldId id="261" r:id="rId5"/>
    <p:sldId id="260" r:id="rId6"/>
    <p:sldId id="267" r:id="rId7"/>
    <p:sldId id="263" r:id="rId8"/>
    <p:sldId id="264" r:id="rId9"/>
    <p:sldId id="265" r:id="rId10"/>
    <p:sldId id="269" r:id="rId11"/>
    <p:sldId id="266" r:id="rId12"/>
    <p:sldId id="262" r:id="rId13"/>
    <p:sldId id="268"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5AF072-DFE3-458B-9B0A-3C26E6848E5C}">
          <p14:sldIdLst>
            <p14:sldId id="256"/>
            <p14:sldId id="259"/>
            <p14:sldId id="257"/>
            <p14:sldId id="261"/>
          </p14:sldIdLst>
        </p14:section>
        <p14:section name="Untitled Section" id="{554BB9DC-55EE-4C85-91D5-1F0C1AAA0989}">
          <p14:sldIdLst>
            <p14:sldId id="260"/>
            <p14:sldId id="267"/>
            <p14:sldId id="263"/>
            <p14:sldId id="264"/>
            <p14:sldId id="265"/>
            <p14:sldId id="269"/>
            <p14:sldId id="266"/>
            <p14:sldId id="262"/>
            <p14:sldId id="268"/>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0313B-EA56-4645-B8A2-D8860C5588C7}" v="8" dt="2023-10-13T07:33:55.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Ghode" userId="f976efc0ac931466" providerId="LiveId" clId="{0B00313B-EA56-4645-B8A2-D8860C5588C7}"/>
    <pc:docChg chg="undo custSel modSld">
      <pc:chgData name="Nishant Ghode" userId="f976efc0ac931466" providerId="LiveId" clId="{0B00313B-EA56-4645-B8A2-D8860C5588C7}" dt="2023-10-13T08:05:49.177" v="59"/>
      <pc:docMkLst>
        <pc:docMk/>
      </pc:docMkLst>
      <pc:sldChg chg="modSp mod">
        <pc:chgData name="Nishant Ghode" userId="f976efc0ac931466" providerId="LiveId" clId="{0B00313B-EA56-4645-B8A2-D8860C5588C7}" dt="2023-10-13T07:31:08.141" v="18" actId="2711"/>
        <pc:sldMkLst>
          <pc:docMk/>
          <pc:sldMk cId="1869752987" sldId="264"/>
        </pc:sldMkLst>
        <pc:graphicFrameChg chg="mod modGraphic">
          <ac:chgData name="Nishant Ghode" userId="f976efc0ac931466" providerId="LiveId" clId="{0B00313B-EA56-4645-B8A2-D8860C5588C7}" dt="2023-10-13T07:31:08.141" v="18" actId="2711"/>
          <ac:graphicFrameMkLst>
            <pc:docMk/>
            <pc:sldMk cId="1869752987" sldId="264"/>
            <ac:graphicFrameMk id="2" creationId="{A0D035D3-4D97-2879-0387-74CE75C7E3BE}"/>
          </ac:graphicFrameMkLst>
        </pc:graphicFrameChg>
      </pc:sldChg>
      <pc:sldChg chg="modSp mod">
        <pc:chgData name="Nishant Ghode" userId="f976efc0ac931466" providerId="LiveId" clId="{0B00313B-EA56-4645-B8A2-D8860C5588C7}" dt="2023-10-13T07:30:26.371" v="17" actId="2711"/>
        <pc:sldMkLst>
          <pc:docMk/>
          <pc:sldMk cId="3181961250" sldId="265"/>
        </pc:sldMkLst>
        <pc:graphicFrameChg chg="mod modGraphic">
          <ac:chgData name="Nishant Ghode" userId="f976efc0ac931466" providerId="LiveId" clId="{0B00313B-EA56-4645-B8A2-D8860C5588C7}" dt="2023-10-13T07:30:26.371" v="17" actId="2711"/>
          <ac:graphicFrameMkLst>
            <pc:docMk/>
            <pc:sldMk cId="3181961250" sldId="265"/>
            <ac:graphicFrameMk id="2" creationId="{3181BC33-C772-D1F3-8C03-9E1812E53037}"/>
          </ac:graphicFrameMkLst>
        </pc:graphicFrameChg>
      </pc:sldChg>
      <pc:sldChg chg="modSp mod">
        <pc:chgData name="Nishant Ghode" userId="f976efc0ac931466" providerId="LiveId" clId="{0B00313B-EA56-4645-B8A2-D8860C5588C7}" dt="2023-10-13T08:05:49.177" v="59"/>
        <pc:sldMkLst>
          <pc:docMk/>
          <pc:sldMk cId="4130616097" sldId="268"/>
        </pc:sldMkLst>
        <pc:spChg chg="mod">
          <ac:chgData name="Nishant Ghode" userId="f976efc0ac931466" providerId="LiveId" clId="{0B00313B-EA56-4645-B8A2-D8860C5588C7}" dt="2023-10-13T08:05:49.177" v="59"/>
          <ac:spMkLst>
            <pc:docMk/>
            <pc:sldMk cId="4130616097" sldId="268"/>
            <ac:spMk id="2" creationId="{76BBC449-125C-6786-4574-A12FA0BE57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D58F8-7D0E-4CAB-8431-6F7290751EAD}" type="datetimeFigureOut">
              <a:rPr lang="en-IN" smtClean="0"/>
              <a:t>13-10-2023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83B73-B84D-44D5-A605-A556739C79EF}" type="slidenum">
              <a:rPr lang="en-IN" smtClean="0"/>
              <a:t>‹#›</a:t>
            </a:fld>
            <a:endParaRPr lang="en-IN"/>
          </a:p>
        </p:txBody>
      </p:sp>
    </p:spTree>
    <p:extLst>
      <p:ext uri="{BB962C8B-B14F-4D97-AF65-F5344CB8AC3E}">
        <p14:creationId xmlns:p14="http://schemas.microsoft.com/office/powerpoint/2010/main" val="54847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B83B73-B84D-44D5-A605-A556739C79EF}" type="slidenum">
              <a:rPr lang="en-IN" smtClean="0"/>
              <a:t>3</a:t>
            </a:fld>
            <a:endParaRPr lang="en-IN"/>
          </a:p>
        </p:txBody>
      </p:sp>
    </p:spTree>
    <p:extLst>
      <p:ext uri="{BB962C8B-B14F-4D97-AF65-F5344CB8AC3E}">
        <p14:creationId xmlns:p14="http://schemas.microsoft.com/office/powerpoint/2010/main" val="161879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324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01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72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814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813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978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516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485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418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878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187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064451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3068" y="1352537"/>
            <a:ext cx="2573461" cy="461665"/>
          </a:xfrm>
          <a:prstGeom prst="rect">
            <a:avLst/>
          </a:prstGeom>
        </p:spPr>
        <p:txBody>
          <a:bodyPr wrap="none">
            <a:spAutoFit/>
          </a:bodyPr>
          <a:lstStyle/>
          <a:p>
            <a:r>
              <a:rPr lang="en-IN" sz="2400" b="1" dirty="0">
                <a:latin typeface="Times New Roman" panose="02020603050405020304" pitchFamily="18" charset="0"/>
                <a:ea typeface="Cambria" panose="02040503050406030204" pitchFamily="18" charset="0"/>
                <a:cs typeface="Times New Roman" panose="02020603050405020304" pitchFamily="18" charset="0"/>
              </a:rPr>
              <a:t>A Project Stage-I </a:t>
            </a:r>
          </a:p>
        </p:txBody>
      </p:sp>
      <p:sp>
        <p:nvSpPr>
          <p:cNvPr id="7" name="TextBox 6">
            <a:extLst>
              <a:ext uri="{FF2B5EF4-FFF2-40B4-BE49-F238E27FC236}">
                <a16:creationId xmlns:a16="http://schemas.microsoft.com/office/drawing/2014/main" id="{3E1B69FD-97DA-4722-8CD8-4BF2841C3593}"/>
              </a:ext>
            </a:extLst>
          </p:cNvPr>
          <p:cNvSpPr txBox="1"/>
          <p:nvPr/>
        </p:nvSpPr>
        <p:spPr>
          <a:xfrm>
            <a:off x="2938815" y="5931216"/>
            <a:ext cx="6030035" cy="416140"/>
          </a:xfrm>
          <a:prstGeom prst="rect">
            <a:avLst/>
          </a:prstGeom>
          <a:noFill/>
        </p:spPr>
        <p:txBody>
          <a:bodyPr wrap="square">
            <a:spAutoFit/>
          </a:bodyPr>
          <a:lstStyle/>
          <a:p>
            <a:pPr algn="ctr">
              <a:lnSpc>
                <a:spcPct val="115000"/>
              </a:lnSpc>
            </a:pPr>
            <a:r>
              <a:rPr lang="en-IN" sz="2000" b="1" dirty="0">
                <a:latin typeface="Cambria" panose="02040503050406030204" pitchFamily="18" charset="0"/>
                <a:ea typeface="Cambria" panose="02040503050406030204" pitchFamily="18" charset="0"/>
                <a:cs typeface="Times New Roman" panose="02020603050405020304" pitchFamily="18" charset="0"/>
              </a:rPr>
              <a:t>A.Y -</a:t>
            </a:r>
            <a:r>
              <a:rPr lang="en-IN" sz="1050" b="1" dirty="0">
                <a:latin typeface="Cambria" panose="02040503050406030204" pitchFamily="18" charset="0"/>
                <a:ea typeface="Cambria" panose="02040503050406030204" pitchFamily="18" charset="0"/>
                <a:cs typeface="Times New Roman" panose="02020603050405020304" pitchFamily="18" charset="0"/>
              </a:rPr>
              <a:t> </a:t>
            </a:r>
            <a:r>
              <a:rPr lang="en-IN" sz="2000" b="1" dirty="0">
                <a:latin typeface="Cambria" panose="02040503050406030204" pitchFamily="18" charset="0"/>
                <a:ea typeface="Cambria" panose="02040503050406030204" pitchFamily="18" charset="0"/>
                <a:cs typeface="Times New Roman" panose="02020603050405020304" pitchFamily="18" charset="0"/>
              </a:rPr>
              <a:t>[2023-24]</a:t>
            </a:r>
            <a:endParaRPr lang="en-IN" sz="1050" b="1" dirty="0">
              <a:latin typeface="Cambria" panose="02040503050406030204" pitchFamily="18" charset="0"/>
              <a:ea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509" y="6415662"/>
            <a:ext cx="3096491" cy="402749"/>
          </a:xfrm>
          <a:prstGeom prst="rect">
            <a:avLst/>
          </a:prstGeom>
        </p:spPr>
      </p:pic>
      <p:pic>
        <p:nvPicPr>
          <p:cNvPr id="8" name="Picture 7"/>
          <p:cNvPicPr>
            <a:picLocks noChangeAspect="1"/>
          </p:cNvPicPr>
          <p:nvPr/>
        </p:nvPicPr>
        <p:blipFill>
          <a:blip r:embed="rId3"/>
          <a:stretch>
            <a:fillRect/>
          </a:stretch>
        </p:blipFill>
        <p:spPr>
          <a:xfrm>
            <a:off x="11706225" y="1783351"/>
            <a:ext cx="485775" cy="3169649"/>
          </a:xfrm>
          <a:prstGeom prst="rect">
            <a:avLst/>
          </a:prstGeom>
        </p:spPr>
      </p:pic>
      <p:sp>
        <p:nvSpPr>
          <p:cNvPr id="10" name="TextBox 9">
            <a:extLst>
              <a:ext uri="{FF2B5EF4-FFF2-40B4-BE49-F238E27FC236}">
                <a16:creationId xmlns:a16="http://schemas.microsoft.com/office/drawing/2014/main" id="{9FD293A2-8E8B-0419-BD9D-D20AF931D3DE}"/>
              </a:ext>
            </a:extLst>
          </p:cNvPr>
          <p:cNvSpPr txBox="1"/>
          <p:nvPr/>
        </p:nvSpPr>
        <p:spPr>
          <a:xfrm>
            <a:off x="353133" y="4753557"/>
            <a:ext cx="11187546" cy="1107996"/>
          </a:xfrm>
          <a:prstGeom prst="rect">
            <a:avLst/>
          </a:prstGeom>
          <a:solidFill>
            <a:srgbClr val="993366"/>
          </a:solidFill>
        </p:spPr>
        <p:txBody>
          <a:bodyPr wrap="square" rtlCol="0">
            <a:spAutoFit/>
          </a:bodyPr>
          <a:lstStyle/>
          <a:p>
            <a:pPr algn="ctr"/>
            <a:r>
              <a:rPr lang="en-IN" sz="22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Dr. P. D. Patil</a:t>
            </a:r>
          </a:p>
          <a:p>
            <a:pPr algn="ctr"/>
            <a:r>
              <a:rPr lang="en-IN" sz="22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Assistant Professor</a:t>
            </a:r>
          </a:p>
          <a:p>
            <a:pPr algn="ctr"/>
            <a:r>
              <a:rPr lang="en-IN" sz="22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Department of Mechanical Engineering</a:t>
            </a:r>
          </a:p>
        </p:txBody>
      </p:sp>
      <p:sp>
        <p:nvSpPr>
          <p:cNvPr id="11" name="TextBox 10">
            <a:extLst>
              <a:ext uri="{FF2B5EF4-FFF2-40B4-BE49-F238E27FC236}">
                <a16:creationId xmlns:a16="http://schemas.microsoft.com/office/drawing/2014/main" id="{DF655C8B-5034-404C-99D8-7F9D1F7AD815}"/>
              </a:ext>
            </a:extLst>
          </p:cNvPr>
          <p:cNvSpPr txBox="1"/>
          <p:nvPr/>
        </p:nvSpPr>
        <p:spPr>
          <a:xfrm>
            <a:off x="367145" y="2892073"/>
            <a:ext cx="11173534" cy="1200329"/>
          </a:xfrm>
          <a:prstGeom prst="rect">
            <a:avLst/>
          </a:prstGeom>
          <a:solidFill>
            <a:srgbClr val="AE1237"/>
          </a:solidFill>
        </p:spPr>
        <p:txBody>
          <a:bodyPr wrap="square" rtlCol="0">
            <a:spAutoFit/>
          </a:bodyPr>
          <a:lstStyle/>
          <a:p>
            <a:pPr algn="ctr"/>
            <a:r>
              <a:rPr lang="en-IN" sz="24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Presented By</a:t>
            </a:r>
          </a:p>
          <a:p>
            <a:r>
              <a:rPr lang="en-US" sz="24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1. Tejas J. Nale (ME4234)                       2. Nishant M. Ghode (ME4240)</a:t>
            </a:r>
          </a:p>
          <a:p>
            <a:r>
              <a:rPr lang="en-US" sz="24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3. Sachin P. Tandale (ME4246)              4. Virendra S. Abitkar (ME4351)</a:t>
            </a:r>
            <a:endParaRPr lang="en-IN" sz="2400"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A681E0F-6A04-B029-6D66-0978596A327F}"/>
              </a:ext>
            </a:extLst>
          </p:cNvPr>
          <p:cNvSpPr txBox="1"/>
          <p:nvPr/>
        </p:nvSpPr>
        <p:spPr>
          <a:xfrm>
            <a:off x="2898906" y="4276448"/>
            <a:ext cx="6096000" cy="400110"/>
          </a:xfrm>
          <a:prstGeom prst="rect">
            <a:avLst/>
          </a:prstGeom>
          <a:noFill/>
        </p:spPr>
        <p:txBody>
          <a:bodyPr wrap="square">
            <a:spAutoFit/>
          </a:bodyPr>
          <a:lstStyle/>
          <a:p>
            <a:pPr algn="ctr"/>
            <a:r>
              <a:rPr lang="en-IN" sz="2000" b="1" dirty="0">
                <a:latin typeface="Times New Roman" panose="02020603050405020304" pitchFamily="18" charset="0"/>
                <a:ea typeface="Cambria" panose="02040503050406030204" pitchFamily="18" charset="0"/>
                <a:cs typeface="Times New Roman" panose="02020603050405020304" pitchFamily="18" charset="0"/>
              </a:rPr>
              <a:t>Under the Guidance of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3" name="Rectangle 12"/>
          <p:cNvSpPr/>
          <p:nvPr/>
        </p:nvSpPr>
        <p:spPr>
          <a:xfrm>
            <a:off x="367144" y="1871408"/>
            <a:ext cx="11062855" cy="892552"/>
          </a:xfrm>
          <a:prstGeom prst="rect">
            <a:avLst/>
          </a:prstGeom>
        </p:spPr>
        <p:txBody>
          <a:bodyPr wrap="square">
            <a:spAutoFit/>
          </a:bodyPr>
          <a:lstStyle/>
          <a:p>
            <a:pPr algn="ctr"/>
            <a:r>
              <a:rPr lang="en-IN" sz="24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Project Title</a:t>
            </a:r>
            <a:r>
              <a:rPr lang="en-IN" sz="28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 </a:t>
            </a:r>
            <a:r>
              <a:rPr lang="en-IN" sz="24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IoT based Wobbling Motion Detector for Motor cycles, Light and Heavy Vehicles. </a:t>
            </a:r>
            <a:endParaRPr lang="en-IN" sz="48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4" name="Picture 13"/>
          <p:cNvPicPr>
            <a:picLocks noChangeAspect="1"/>
          </p:cNvPicPr>
          <p:nvPr/>
        </p:nvPicPr>
        <p:blipFill>
          <a:blip r:embed="rId4"/>
          <a:stretch>
            <a:fillRect/>
          </a:stretch>
        </p:blipFill>
        <p:spPr>
          <a:xfrm>
            <a:off x="415713" y="130504"/>
            <a:ext cx="11208170" cy="1222033"/>
          </a:xfrm>
          <a:prstGeom prst="rect">
            <a:avLst/>
          </a:prstGeom>
        </p:spPr>
      </p:pic>
    </p:spTree>
    <p:extLst>
      <p:ext uri="{BB962C8B-B14F-4D97-AF65-F5344CB8AC3E}">
        <p14:creationId xmlns:p14="http://schemas.microsoft.com/office/powerpoint/2010/main" val="141392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8" y="139974"/>
            <a:ext cx="9046322"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7. Proposed Experimental Setup &amp; Work</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9</a:t>
            </a:r>
          </a:p>
        </p:txBody>
      </p:sp>
      <p:pic>
        <p:nvPicPr>
          <p:cNvPr id="3" name="Picture 2">
            <a:extLst>
              <a:ext uri="{FF2B5EF4-FFF2-40B4-BE49-F238E27FC236}">
                <a16:creationId xmlns:a16="http://schemas.microsoft.com/office/drawing/2014/main" id="{40F3A38C-C456-1CBC-0DC1-CFE23A3CA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708356"/>
            <a:ext cx="4601430" cy="20574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745C081-F1F3-E293-CC94-67830386A383}"/>
              </a:ext>
            </a:extLst>
          </p:cNvPr>
          <p:cNvSpPr txBox="1"/>
          <p:nvPr/>
        </p:nvSpPr>
        <p:spPr>
          <a:xfrm>
            <a:off x="1066800" y="1143000"/>
            <a:ext cx="7848600" cy="400110"/>
          </a:xfrm>
          <a:prstGeom prst="rect">
            <a:avLst/>
          </a:prstGeom>
          <a:noFill/>
        </p:spPr>
        <p:txBody>
          <a:bodyPr wrap="square" rtlCol="0">
            <a:spAutoFit/>
          </a:bodyPr>
          <a:lstStyle/>
          <a:p>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For Motorcycle </a:t>
            </a:r>
          </a:p>
        </p:txBody>
      </p:sp>
      <p:pic>
        <p:nvPicPr>
          <p:cNvPr id="10" name="Picture 9">
            <a:extLst>
              <a:ext uri="{FF2B5EF4-FFF2-40B4-BE49-F238E27FC236}">
                <a16:creationId xmlns:a16="http://schemas.microsoft.com/office/drawing/2014/main" id="{B24F566B-5F42-865D-A84F-7A01A0ED69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8854" y="3805785"/>
            <a:ext cx="6782747" cy="3334215"/>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54577910-77CF-044F-5674-85093E71F1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241" y="888652"/>
            <a:ext cx="4266318" cy="2756803"/>
          </a:xfrm>
          <a:prstGeom prst="rect">
            <a:avLst/>
          </a:prstGeom>
        </p:spPr>
      </p:pic>
    </p:spTree>
    <p:extLst>
      <p:ext uri="{BB962C8B-B14F-4D97-AF65-F5344CB8AC3E}">
        <p14:creationId xmlns:p14="http://schemas.microsoft.com/office/powerpoint/2010/main" val="98871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8" y="139973"/>
            <a:ext cx="5541122"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8. Concluding Remarks</a:t>
            </a: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48400"/>
            <a:ext cx="476596" cy="46267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10</a:t>
            </a:r>
          </a:p>
        </p:txBody>
      </p:sp>
      <p:sp>
        <p:nvSpPr>
          <p:cNvPr id="2" name="TextBox 1">
            <a:extLst>
              <a:ext uri="{FF2B5EF4-FFF2-40B4-BE49-F238E27FC236}">
                <a16:creationId xmlns:a16="http://schemas.microsoft.com/office/drawing/2014/main" id="{27B63FAD-F59A-4CE6-6041-9556D5AE77ED}"/>
              </a:ext>
            </a:extLst>
          </p:cNvPr>
          <p:cNvSpPr txBox="1"/>
          <p:nvPr/>
        </p:nvSpPr>
        <p:spPr>
          <a:xfrm>
            <a:off x="533400" y="1371600"/>
            <a:ext cx="10972800" cy="2585323"/>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 today's dynamic transportation landscape, road safety remains a top priority, and our project contributes to this by introducing an innovative solution tailored for all vehicle types. </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 have developed a resilient system incorporating an ultrasonic sensor and Arduino, coupled with real-time Python data analysis, to achieve this goal. </a:t>
            </a:r>
          </a:p>
          <a:p>
            <a:pPr marL="285750" indent="-285750" algn="just">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By implementing the "IoT-Based Wobbling Motion Detector for Vehicle Safety," we aim to make road travel safer and more secure for everyone, fostering a future where accidents are minimized, lives are saved, and transportation is made more reliable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31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85750" y="363974"/>
            <a:ext cx="3636122"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latin typeface="Times New Roman" panose="02020603050405020304" pitchFamily="18" charset="0"/>
                <a:cs typeface="Times New Roman" panose="02020603050405020304" pitchFamily="18" charset="0"/>
              </a:rPr>
              <a:t>9. Future Scope</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588042" y="6185813"/>
            <a:ext cx="485774" cy="53887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11</a:t>
            </a:r>
          </a:p>
        </p:txBody>
      </p:sp>
      <p:sp>
        <p:nvSpPr>
          <p:cNvPr id="2" name="TextBox 1">
            <a:extLst>
              <a:ext uri="{FF2B5EF4-FFF2-40B4-BE49-F238E27FC236}">
                <a16:creationId xmlns:a16="http://schemas.microsoft.com/office/drawing/2014/main" id="{B074CA32-7DA2-C75E-D9DC-314B46C3F267}"/>
              </a:ext>
            </a:extLst>
          </p:cNvPr>
          <p:cNvSpPr txBox="1"/>
          <p:nvPr/>
        </p:nvSpPr>
        <p:spPr>
          <a:xfrm>
            <a:off x="285750" y="1756102"/>
            <a:ext cx="10668000" cy="5324535"/>
          </a:xfrm>
          <a:prstGeom prst="rect">
            <a:avLst/>
          </a:prstGeom>
          <a:noFill/>
        </p:spPr>
        <p:txBody>
          <a:bodyPr wrap="square" rtlCol="0">
            <a:spAutoFit/>
          </a:bodyPr>
          <a:lstStyle/>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Mobile Application Integration  </a:t>
            </a:r>
          </a:p>
          <a:p>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                                </a:t>
            </a: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Integration with Autonomous Vehicles</a:t>
            </a:r>
          </a:p>
          <a:p>
            <a:pPr marL="342900" indent="-3429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Vehicle-to-Vehicle Communication (V2V)</a:t>
            </a:r>
          </a:p>
          <a:p>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Powertrain Accessibility</a:t>
            </a:r>
          </a:p>
          <a:p>
            <a:pPr marL="342900" indent="-342900">
              <a:buFont typeface="Courier New" panose="02070309020205020404" pitchFamily="49" charset="0"/>
              <a:buChar char="o"/>
            </a:pPr>
            <a:endParaRPr lang="en-IN" sz="2000" dirty="0"/>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Government Regulations</a:t>
            </a: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180000" indent="-3240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8" name="Picture 4" descr="IoT Mobile App Development Services | IoT app consulting and development">
            <a:extLst>
              <a:ext uri="{FF2B5EF4-FFF2-40B4-BE49-F238E27FC236}">
                <a16:creationId xmlns:a16="http://schemas.microsoft.com/office/drawing/2014/main" id="{00BB8C58-8C1E-BA17-51B6-DCD710C9B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8600"/>
            <a:ext cx="2552700" cy="1790700"/>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Could Vehicle to Vehicle Communication Prevent Car Crashes?">
            <a:extLst>
              <a:ext uri="{FF2B5EF4-FFF2-40B4-BE49-F238E27FC236}">
                <a16:creationId xmlns:a16="http://schemas.microsoft.com/office/drawing/2014/main" id="{E0DCC864-80B9-38B9-66F9-2FCB0C524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4629" y="1633060"/>
            <a:ext cx="2762250" cy="1657350"/>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ADAS and Autonomous Vehicle Technology | Hexagon">
            <a:extLst>
              <a:ext uri="{FF2B5EF4-FFF2-40B4-BE49-F238E27FC236}">
                <a16:creationId xmlns:a16="http://schemas.microsoft.com/office/drawing/2014/main" id="{1A3FC368-1A22-C26D-EA04-06D2D4F4CE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4678" y="3546802"/>
            <a:ext cx="2819400" cy="1785938"/>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Electrified Vehicles E-powertrain Development">
            <a:extLst>
              <a:ext uri="{FF2B5EF4-FFF2-40B4-BE49-F238E27FC236}">
                <a16:creationId xmlns:a16="http://schemas.microsoft.com/office/drawing/2014/main" id="{0A090BB4-5AB1-E007-A904-8FDCFE009C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71991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87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9" y="139974"/>
            <a:ext cx="3788522"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10.</a:t>
            </a:r>
            <a:r>
              <a:rPr lang="en-US" dirty="0">
                <a:latin typeface="Times New Roman" panose="02020603050405020304" pitchFamily="18" charset="0"/>
                <a:cs typeface="Times New Roman" panose="02020603050405020304" pitchFamily="18" charset="0"/>
              </a:rPr>
              <a:t> References </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552086" y="6185813"/>
            <a:ext cx="497378" cy="53887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12</a:t>
            </a:r>
          </a:p>
        </p:txBody>
      </p:sp>
      <p:sp>
        <p:nvSpPr>
          <p:cNvPr id="2" name="TextBox 1">
            <a:extLst>
              <a:ext uri="{FF2B5EF4-FFF2-40B4-BE49-F238E27FC236}">
                <a16:creationId xmlns:a16="http://schemas.microsoft.com/office/drawing/2014/main" id="{76BBC449-125C-6786-4574-A12FA0BE5747}"/>
              </a:ext>
            </a:extLst>
          </p:cNvPr>
          <p:cNvSpPr txBox="1"/>
          <p:nvPr/>
        </p:nvSpPr>
        <p:spPr>
          <a:xfrm>
            <a:off x="299688" y="924104"/>
            <a:ext cx="11353800" cy="6663363"/>
          </a:xfrm>
          <a:prstGeom prst="rect">
            <a:avLst/>
          </a:prstGeom>
          <a:noFill/>
        </p:spPr>
        <p:txBody>
          <a:bodyPr wrap="square" rtlCol="0">
            <a:spAutoFit/>
          </a:bodyPr>
          <a:lstStyle/>
          <a:p>
            <a:pPr algn="just">
              <a:lnSpc>
                <a:spcPct val="150000"/>
              </a:lnSpc>
              <a:spcAft>
                <a:spcPts val="795"/>
              </a:spcAft>
            </a:pPr>
            <a:r>
              <a:rPr lang="en-IN" sz="1800" dirty="0">
                <a:solidFill>
                  <a:srgbClr val="000000"/>
                </a:solidFill>
                <a:effectLst/>
                <a:latin typeface="Times New Roman" panose="02020603050405020304" pitchFamily="18" charset="0"/>
                <a:ea typeface="Calibri" panose="020F0502020204030204" pitchFamily="34" charset="0"/>
              </a:rPr>
              <a:t>[1] </a:t>
            </a:r>
            <a:r>
              <a:rPr lang="en-IN" sz="1800" dirty="0" err="1">
                <a:solidFill>
                  <a:srgbClr val="000000"/>
                </a:solidFill>
                <a:effectLst/>
                <a:latin typeface="Times New Roman" panose="02020603050405020304" pitchFamily="18" charset="0"/>
                <a:ea typeface="Calibri" panose="020F0502020204030204" pitchFamily="34" charset="0"/>
              </a:rPr>
              <a:t>Ifor</a:t>
            </a:r>
            <a:r>
              <a:rPr lang="en-IN" sz="1800" dirty="0">
                <a:solidFill>
                  <a:srgbClr val="000000"/>
                </a:solidFill>
                <a:effectLst/>
                <a:latin typeface="Times New Roman" panose="02020603050405020304" pitchFamily="18" charset="0"/>
                <a:ea typeface="Calibri" panose="020F0502020204030204" pitchFamily="34" charset="0"/>
              </a:rPr>
              <a:t> C. Davies, “ Wheel Lug nut locking device” US 8,708,627 B2 Apr. 29, 2014.</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[2] 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Salave</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P. L.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Sarode</a:t>
            </a:r>
            <a:r>
              <a:rPr lang="en-IN" sz="1800" dirty="0">
                <a:effectLst/>
                <a:latin typeface="Times New Roman" panose="02020603050405020304" pitchFamily="18" charset="0"/>
                <a:ea typeface="Calibri" panose="020F0502020204030204" pitchFamily="34" charset="0"/>
                <a:cs typeface="Mangal" panose="02040503050203030202" pitchFamily="18" charset="0"/>
              </a:rPr>
              <a:t>, Experimental Study on Wheel  Alignment  of  TATA  Motors  Heavy Commercial  Vehicle,   International  Journal  of Latest  Engineering  Research  and applications,  Vol. 2 , pp 64-70 (2017).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795"/>
              </a:spcAft>
            </a:pPr>
            <a:r>
              <a:rPr lang="en-IN" sz="1800" dirty="0">
                <a:solidFill>
                  <a:srgbClr val="000000"/>
                </a:solidFill>
                <a:effectLst/>
                <a:latin typeface="Times New Roman" panose="02020603050405020304" pitchFamily="18" charset="0"/>
                <a:ea typeface="Calibri" panose="020F0502020204030204" pitchFamily="34" charset="0"/>
              </a:rPr>
              <a:t>[3] </a:t>
            </a:r>
            <a:r>
              <a:rPr lang="en-IN" sz="1800" dirty="0" err="1">
                <a:solidFill>
                  <a:srgbClr val="000000"/>
                </a:solidFill>
                <a:effectLst/>
                <a:latin typeface="Times New Roman" panose="02020603050405020304" pitchFamily="18" charset="0"/>
                <a:ea typeface="Calibri" panose="020F0502020204030204" pitchFamily="34" charset="0"/>
              </a:rPr>
              <a:t>Riton</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Kumer</a:t>
            </a:r>
            <a:r>
              <a:rPr lang="en-IN" sz="1800" dirty="0">
                <a:solidFill>
                  <a:srgbClr val="000000"/>
                </a:solidFill>
                <a:effectLst/>
                <a:latin typeface="Times New Roman" panose="02020603050405020304" pitchFamily="18" charset="0"/>
                <a:ea typeface="Calibri" panose="020F0502020204030204" pitchFamily="34" charset="0"/>
              </a:rPr>
              <a:t> Das, “Experimental Study on Wheel Alignment System of Light Vehicles” International Conference on Mechanical, Industrial and Energy Engineering 2018, December 2018</a:t>
            </a:r>
          </a:p>
          <a:p>
            <a:pPr algn="just">
              <a:lnSpc>
                <a:spcPct val="150000"/>
              </a:lnSpc>
              <a:spcAft>
                <a:spcPts val="795"/>
              </a:spcAft>
            </a:pPr>
            <a:r>
              <a:rPr lang="en-IN" sz="1800" dirty="0">
                <a:solidFill>
                  <a:srgbClr val="000000"/>
                </a:solidFill>
                <a:effectLst/>
                <a:latin typeface="Times New Roman" panose="02020603050405020304" pitchFamily="18" charset="0"/>
                <a:ea typeface="Calibri" panose="020F0502020204030204" pitchFamily="34" charset="0"/>
              </a:rPr>
              <a:t>[4] </a:t>
            </a:r>
            <a:r>
              <a:rPr lang="en-IN" sz="1800" dirty="0" err="1">
                <a:solidFill>
                  <a:srgbClr val="000000"/>
                </a:solidFill>
                <a:effectLst/>
                <a:latin typeface="Times New Roman" panose="02020603050405020304" pitchFamily="18" charset="0"/>
                <a:ea typeface="Calibri" panose="020F0502020204030204" pitchFamily="34" charset="0"/>
              </a:rPr>
              <a:t>Huibo</a:t>
            </a:r>
            <a:r>
              <a:rPr lang="en-IN" sz="1800" dirty="0">
                <a:solidFill>
                  <a:srgbClr val="000000"/>
                </a:solidFill>
                <a:effectLst/>
                <a:latin typeface="Times New Roman" panose="02020603050405020304" pitchFamily="18" charset="0"/>
                <a:ea typeface="Calibri" panose="020F0502020204030204" pitchFamily="34" charset="0"/>
              </a:rPr>
              <a:t> Wu, “Development of an early warning system for loose automobile tires” Volume 103, Issue 3, July-September 2020</a:t>
            </a:r>
          </a:p>
          <a:p>
            <a:pPr algn="just">
              <a:lnSpc>
                <a:spcPct val="150000"/>
              </a:lnSpc>
              <a:spcAft>
                <a:spcPts val="795"/>
              </a:spcAft>
            </a:pPr>
            <a:r>
              <a:rPr lang="en-IN" sz="1800" dirty="0">
                <a:solidFill>
                  <a:srgbClr val="000000"/>
                </a:solidFill>
                <a:effectLst/>
                <a:latin typeface="Times New Roman" panose="02020603050405020304" pitchFamily="18" charset="0"/>
                <a:ea typeface="Calibri" panose="020F0502020204030204" pitchFamily="34" charset="0"/>
              </a:rPr>
              <a:t>[5] </a:t>
            </a:r>
            <a:r>
              <a:rPr lang="en-IN" sz="1800" dirty="0" err="1">
                <a:solidFill>
                  <a:srgbClr val="000000"/>
                </a:solidFill>
                <a:effectLst/>
                <a:latin typeface="Times New Roman" panose="02020603050405020304" pitchFamily="18" charset="0"/>
                <a:ea typeface="Calibri" panose="020F0502020204030204" pitchFamily="34" charset="0"/>
              </a:rPr>
              <a:t>Grynal</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D'Mello</a:t>
            </a:r>
            <a:r>
              <a:rPr lang="en-IN" sz="1800" dirty="0">
                <a:solidFill>
                  <a:srgbClr val="000000"/>
                </a:solidFill>
                <a:effectLst/>
                <a:latin typeface="Times New Roman" panose="02020603050405020304" pitchFamily="18" charset="0"/>
                <a:ea typeface="Calibri" panose="020F0502020204030204" pitchFamily="34" charset="0"/>
              </a:rPr>
              <a:t>, “Wheel alignment detection with IoT embedded system” volume 52, Part 3, 2022, Pages 1924-1929</a:t>
            </a:r>
          </a:p>
          <a:p>
            <a:pPr algn="just">
              <a:lnSpc>
                <a:spcPct val="150000"/>
              </a:lnSpc>
              <a:spcAft>
                <a:spcPts val="795"/>
              </a:spcAft>
            </a:pPr>
            <a:r>
              <a:rPr lang="en-IN" sz="1800" dirty="0">
                <a:solidFill>
                  <a:srgbClr val="000000"/>
                </a:solidFill>
                <a:effectLst/>
                <a:latin typeface="Times New Roman" panose="02020603050405020304" pitchFamily="18" charset="0"/>
                <a:ea typeface="Calibri" panose="020F0502020204030204" pitchFamily="34" charset="0"/>
              </a:rPr>
              <a:t>[6] </a:t>
            </a:r>
            <a:r>
              <a:rPr lang="en-IN" sz="1800" dirty="0" err="1">
                <a:solidFill>
                  <a:srgbClr val="000000"/>
                </a:solidFill>
                <a:effectLst/>
                <a:latin typeface="Times New Roman" panose="02020603050405020304" pitchFamily="18" charset="0"/>
                <a:ea typeface="Calibri" panose="020F0502020204030204" pitchFamily="34" charset="0"/>
              </a:rPr>
              <a:t>Riton</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Kumer</a:t>
            </a:r>
            <a:r>
              <a:rPr lang="en-IN" sz="1800" dirty="0">
                <a:solidFill>
                  <a:srgbClr val="000000"/>
                </a:solidFill>
                <a:effectLst/>
                <a:latin typeface="Times New Roman" panose="02020603050405020304" pitchFamily="18" charset="0"/>
                <a:ea typeface="Calibri" panose="020F0502020204030204" pitchFamily="34" charset="0"/>
              </a:rPr>
              <a:t> Das, “Detecting Loose Wheel Bolts of a Vehicle Using Accelerometers in the Chassis” Pattern Recognition and Image Analysis (pp.665-679) June 2023</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061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286001"/>
            <a:ext cx="6400800"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a:ln w="11430"/>
                <a:solidFill>
                  <a:srgbClr val="00B050"/>
                </a:solidFill>
                <a:effectLst>
                  <a:outerShdw blurRad="76200" dist="50800" dir="5400000" algn="tl" rotWithShape="0">
                    <a:srgbClr val="000000">
                      <a:alpha val="65000"/>
                    </a:srgbClr>
                  </a:outerShdw>
                </a:effectLst>
                <a:latin typeface="Cambria" panose="02040503050406030204" pitchFamily="18" charset="0"/>
                <a:ea typeface="Cambria" panose="02040503050406030204" pitchFamily="18" charset="0"/>
              </a:rPr>
              <a:t>Thank You….</a:t>
            </a:r>
          </a:p>
        </p:txBody>
      </p:sp>
      <p:pic>
        <p:nvPicPr>
          <p:cNvPr id="3" name="Picture 2"/>
          <p:cNvPicPr>
            <a:picLocks noChangeAspect="1"/>
          </p:cNvPicPr>
          <p:nvPr/>
        </p:nvPicPr>
        <p:blipFill>
          <a:blip r:embed="rId2"/>
          <a:stretch>
            <a:fillRect/>
          </a:stretch>
        </p:blipFill>
        <p:spPr>
          <a:xfrm rot="3400235">
            <a:off x="8522017" y="2023795"/>
            <a:ext cx="2466975" cy="1847850"/>
          </a:xfrm>
          <a:prstGeom prst="rect">
            <a:avLst/>
          </a:prstGeom>
        </p:spPr>
      </p:pic>
      <p:pic>
        <p:nvPicPr>
          <p:cNvPr id="4" name="Picture 3"/>
          <p:cNvPicPr>
            <a:picLocks noChangeAspect="1"/>
          </p:cNvPicPr>
          <p:nvPr/>
        </p:nvPicPr>
        <p:blipFill>
          <a:blip r:embed="rId3"/>
          <a:stretch>
            <a:fillRect/>
          </a:stretch>
        </p:blipFill>
        <p:spPr>
          <a:xfrm>
            <a:off x="152401" y="6455251"/>
            <a:ext cx="3048000" cy="402749"/>
          </a:xfrm>
          <a:prstGeom prst="rect">
            <a:avLst/>
          </a:prstGeom>
        </p:spPr>
      </p:pic>
      <p:pic>
        <p:nvPicPr>
          <p:cNvPr id="5" name="Picture 4"/>
          <p:cNvPicPr>
            <a:picLocks noChangeAspect="1"/>
          </p:cNvPicPr>
          <p:nvPr/>
        </p:nvPicPr>
        <p:blipFill>
          <a:blip r:embed="rId4"/>
          <a:stretch>
            <a:fillRect/>
          </a:stretch>
        </p:blipFill>
        <p:spPr>
          <a:xfrm>
            <a:off x="11685443" y="1676401"/>
            <a:ext cx="485775" cy="2971800"/>
          </a:xfrm>
          <a:prstGeom prst="rect">
            <a:avLst/>
          </a:prstGeom>
        </p:spPr>
      </p:pic>
    </p:spTree>
    <p:extLst>
      <p:ext uri="{BB962C8B-B14F-4D97-AF65-F5344CB8AC3E}">
        <p14:creationId xmlns:p14="http://schemas.microsoft.com/office/powerpoint/2010/main" val="309926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81000" y="762000"/>
            <a:ext cx="7994848" cy="5567230"/>
          </a:xfrm>
          <a:prstGeom prst="rect">
            <a:avLst/>
          </a:prstGeom>
          <a:noFill/>
        </p:spPr>
        <p:txBody>
          <a:bodyPr wrap="square">
            <a:spAutoFit/>
          </a:bodyPr>
          <a:lstStyle>
            <a:defPPr>
              <a:defRPr lang="en-US"/>
            </a:defPPr>
            <a:lvl1pPr marL="457200" indent="-457200" defTabSz="914400">
              <a:lnSpc>
                <a:spcPct val="150000"/>
              </a:lnSpc>
              <a:buFont typeface="+mj-lt"/>
              <a:buAutoNum type="arabicPeriod"/>
              <a:defRPr sz="2400">
                <a:solidFill>
                  <a:srgbClr val="000000"/>
                </a:solidFill>
              </a:defRPr>
            </a:lvl1pPr>
            <a:lvl2pPr defTabSz="914400"/>
            <a:lvl3pPr defTabSz="914400"/>
            <a:lvl4pPr defTabSz="914400"/>
            <a:lvl5pPr defTabSz="914400"/>
            <a:lvl6pPr defTabSz="914400"/>
            <a:lvl7pPr defTabSz="914400"/>
            <a:lvl8pPr defTabSz="914400"/>
            <a:lvl9pPr defTabSz="914400"/>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 Scope</a:t>
            </a:r>
          </a:p>
          <a:p>
            <a:r>
              <a:rPr lang="en-IN" dirty="0">
                <a:latin typeface="Times New Roman" panose="02020603050405020304" pitchFamily="18" charset="0"/>
                <a:cs typeface="Times New Roman" panose="02020603050405020304" pitchFamily="18" charset="0"/>
              </a:rPr>
              <a:t> Methodology</a:t>
            </a:r>
          </a:p>
          <a:p>
            <a:r>
              <a:rPr lang="en-IN" dirty="0">
                <a:latin typeface="Times New Roman" panose="02020603050405020304" pitchFamily="18" charset="0"/>
                <a:cs typeface="Times New Roman" panose="02020603050405020304" pitchFamily="18" charset="0"/>
              </a:rPr>
              <a:t> Literature Review</a:t>
            </a:r>
          </a:p>
          <a:p>
            <a:r>
              <a:rPr lang="en-IN" dirty="0">
                <a:latin typeface="Times New Roman" panose="02020603050405020304" pitchFamily="18" charset="0"/>
                <a:cs typeface="Times New Roman" panose="02020603050405020304" pitchFamily="18" charset="0"/>
              </a:rPr>
              <a:t> Proposed experimental setup &amp; work.</a:t>
            </a:r>
          </a:p>
          <a:p>
            <a:r>
              <a:rPr lang="en-IN" dirty="0">
                <a:latin typeface="Times New Roman" panose="02020603050405020304" pitchFamily="18" charset="0"/>
                <a:cs typeface="Times New Roman" panose="02020603050405020304" pitchFamily="18" charset="0"/>
              </a:rPr>
              <a:t> Concluding Remarks</a:t>
            </a:r>
          </a:p>
          <a:p>
            <a:r>
              <a:rPr lang="en-IN" dirty="0">
                <a:latin typeface="Times New Roman" panose="02020603050405020304" pitchFamily="18" charset="0"/>
                <a:cs typeface="Times New Roman" panose="02020603050405020304" pitchFamily="18" charset="0"/>
              </a:rPr>
              <a:t> Scope for the Future Work.</a:t>
            </a:r>
          </a:p>
          <a:p>
            <a:r>
              <a:rPr lang="en-US" dirty="0">
                <a:latin typeface="Times New Roman" panose="02020603050405020304" pitchFamily="18" charset="0"/>
                <a:cs typeface="Times New Roman" panose="02020603050405020304" pitchFamily="18" charset="0"/>
              </a:rPr>
              <a:t> References …..(Include more point as per requirement)</a:t>
            </a:r>
            <a:endParaRPr lang="en-IN" dirty="0">
              <a:latin typeface="Times New Roman" panose="02020603050405020304" pitchFamily="18" charset="0"/>
              <a:cs typeface="Times New Roman" panose="02020603050405020304" pitchFamily="18" charset="0"/>
            </a:endParaRPr>
          </a:p>
        </p:txBody>
      </p:sp>
      <p:sp>
        <p:nvSpPr>
          <p:cNvPr id="4" name="object 2"/>
          <p:cNvSpPr txBox="1"/>
          <p:nvPr/>
        </p:nvSpPr>
        <p:spPr>
          <a:xfrm>
            <a:off x="259603" y="196171"/>
            <a:ext cx="344371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8" name="Oval 7">
            <a:extLst>
              <a:ext uri="{FF2B5EF4-FFF2-40B4-BE49-F238E27FC236}">
                <a16:creationId xmlns:a16="http://schemas.microsoft.com/office/drawing/2014/main" id="{04834A4F-A0F0-AF87-70BA-520A143A2507}"/>
              </a:ext>
            </a:extLst>
          </p:cNvPr>
          <p:cNvSpPr/>
          <p:nvPr/>
        </p:nvSpPr>
        <p:spPr>
          <a:xfrm>
            <a:off x="11685443" y="6329230"/>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Tree>
    <p:extLst>
      <p:ext uri="{BB962C8B-B14F-4D97-AF65-F5344CB8AC3E}">
        <p14:creationId xmlns:p14="http://schemas.microsoft.com/office/powerpoint/2010/main" val="309926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04800" y="304800"/>
            <a:ext cx="3414251"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1. Introduction</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2401" y="6455251"/>
            <a:ext cx="3048000" cy="402749"/>
          </a:xfrm>
          <a:prstGeom prst="rect">
            <a:avLst/>
          </a:prstGeom>
        </p:spPr>
      </p:pic>
      <p:pic>
        <p:nvPicPr>
          <p:cNvPr id="6" name="Picture 5"/>
          <p:cNvPicPr>
            <a:picLocks noChangeAspect="1"/>
          </p:cNvPicPr>
          <p:nvPr/>
        </p:nvPicPr>
        <p:blipFill>
          <a:blip r:embed="rId4"/>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 name="TextBox 1">
            <a:extLst>
              <a:ext uri="{FF2B5EF4-FFF2-40B4-BE49-F238E27FC236}">
                <a16:creationId xmlns:a16="http://schemas.microsoft.com/office/drawing/2014/main" id="{B074CA32-7DA2-C75E-D9DC-314B46C3F267}"/>
              </a:ext>
            </a:extLst>
          </p:cNvPr>
          <p:cNvSpPr txBox="1"/>
          <p:nvPr/>
        </p:nvSpPr>
        <p:spPr>
          <a:xfrm>
            <a:off x="457200" y="1447800"/>
            <a:ext cx="10668000" cy="3600986"/>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The project focuses on monitoring wheel motion in motorcycles, light and heavy vehicles to prevent accidents and enhance safety.</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Technology Solution: </a:t>
            </a:r>
            <a:r>
              <a:rPr lang="en-US" dirty="0">
                <a:latin typeface="Times New Roman" panose="02020603050405020304" pitchFamily="18" charset="0"/>
                <a:cs typeface="Times New Roman" panose="02020603050405020304" pitchFamily="18" charset="0"/>
              </a:rPr>
              <a:t>An IoT-based wobbling motion detector system utilizes ultrasonic sensors attached to the vehicle's swingarm/frame. These sensors continuously measure the perpendicular distance between the frame and the wheel rim.</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Detection and Alert: </a:t>
            </a:r>
            <a:r>
              <a:rPr lang="en-US" dirty="0">
                <a:latin typeface="Times New Roman" panose="02020603050405020304" pitchFamily="18" charset="0"/>
                <a:cs typeface="Times New Roman" panose="02020603050405020304" pitchFamily="18" charset="0"/>
              </a:rPr>
              <a:t>If wobbling is detected, a microcontroller is triggered to provide a visual alert to the driver.</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Safety Enhancement: </a:t>
            </a:r>
            <a:r>
              <a:rPr lang="en-US" dirty="0">
                <a:latin typeface="Times New Roman" panose="02020603050405020304" pitchFamily="18" charset="0"/>
                <a:cs typeface="Times New Roman" panose="02020603050405020304" pitchFamily="18" charset="0"/>
              </a:rPr>
              <a:t>The system's goal is to significantly reduce the safety risks associated with wheel wobbling in motorcycles and light vehicles, making road travel safer for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41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68710" y="190952"/>
            <a:ext cx="502615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 2. Problem Statement </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2" name="TextBox 1">
            <a:extLst>
              <a:ext uri="{FF2B5EF4-FFF2-40B4-BE49-F238E27FC236}">
                <a16:creationId xmlns:a16="http://schemas.microsoft.com/office/drawing/2014/main" id="{9E1A4B18-5CF2-4502-82A8-A7E6726512BF}"/>
              </a:ext>
            </a:extLst>
          </p:cNvPr>
          <p:cNvSpPr txBox="1"/>
          <p:nvPr/>
        </p:nvSpPr>
        <p:spPr>
          <a:xfrm>
            <a:off x="381000" y="1219200"/>
            <a:ext cx="112014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an ever-evolving world of transportation, road safety remains a paramount concern. The "IoT Based Wobbling Motion Detector for Vehicle Safety" project addresses this concern by introducing an innovative system designed to enhance safety for both light and heavy-weight vehicles.</a:t>
            </a: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026" name="Picture 2" descr="What is Wheel Alignment &amp; Its Importance? | Goodyear Tyres">
            <a:extLst>
              <a:ext uri="{FF2B5EF4-FFF2-40B4-BE49-F238E27FC236}">
                <a16:creationId xmlns:a16="http://schemas.microsoft.com/office/drawing/2014/main" id="{356039AB-9A81-DA68-7196-5733DD5D55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819400"/>
            <a:ext cx="4192852"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eel Alignments">
            <a:extLst>
              <a:ext uri="{FF2B5EF4-FFF2-40B4-BE49-F238E27FC236}">
                <a16:creationId xmlns:a16="http://schemas.microsoft.com/office/drawing/2014/main" id="{E0C1F3C9-7738-3674-1A47-CD09234BF6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2724150"/>
            <a:ext cx="4621934" cy="316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4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04800" y="226144"/>
            <a:ext cx="3028335"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latin typeface="Times New Roman" panose="02020603050405020304" pitchFamily="18" charset="0"/>
                <a:cs typeface="Times New Roman" panose="02020603050405020304" pitchFamily="18" charset="0"/>
              </a:rPr>
              <a:t>3. Objective</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4</a:t>
            </a:r>
          </a:p>
        </p:txBody>
      </p:sp>
      <p:sp>
        <p:nvSpPr>
          <p:cNvPr id="2" name="TextBox 1">
            <a:extLst>
              <a:ext uri="{FF2B5EF4-FFF2-40B4-BE49-F238E27FC236}">
                <a16:creationId xmlns:a16="http://schemas.microsoft.com/office/drawing/2014/main" id="{A45542A7-9B7A-D0EB-9A15-B54CDC30242B}"/>
              </a:ext>
            </a:extLst>
          </p:cNvPr>
          <p:cNvSpPr txBox="1"/>
          <p:nvPr/>
        </p:nvSpPr>
        <p:spPr>
          <a:xfrm>
            <a:off x="533400" y="1295400"/>
            <a:ext cx="10820400" cy="4278094"/>
          </a:xfrm>
          <a:prstGeom prst="rect">
            <a:avLst/>
          </a:prstGeom>
          <a:noFill/>
        </p:spPr>
        <p:txBody>
          <a:bodyPr wrap="square" rtlCol="0">
            <a:spAutoFit/>
          </a:bodyPr>
          <a:lstStyle/>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Detect Wheel Wobbling: </a:t>
            </a:r>
            <a:r>
              <a:rPr lang="en-US" dirty="0">
                <a:latin typeface="Times New Roman" panose="02020603050405020304" pitchFamily="18" charset="0"/>
                <a:cs typeface="Times New Roman" panose="02020603050405020304" pitchFamily="18" charset="0"/>
              </a:rPr>
              <a:t>Develop a reliable system capable of detecting wheel wobbling in vehicles to    prevent potential safety hazards.</a:t>
            </a:r>
            <a:endParaRPr lang="en-IN"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Mitigate Risks: </a:t>
            </a:r>
            <a:r>
              <a:rPr lang="en-US" dirty="0">
                <a:latin typeface="Times New Roman" panose="02020603050405020304" pitchFamily="18" charset="0"/>
                <a:cs typeface="Times New Roman" panose="02020603050405020304" pitchFamily="18" charset="0"/>
              </a:rPr>
              <a:t>Implement measures to mitigate the risks associated with wheel wobbling, such as reducing inefficiency and enhancing vehicle occupant safety.</a:t>
            </a:r>
          </a:p>
          <a:p>
            <a:pPr marL="342900" indent="-342900">
              <a:buFont typeface="Courier New" panose="02070309020205020404" pitchFamily="49" charset="0"/>
              <a:buChar char="o"/>
            </a:pPr>
            <a:endPar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Utilize Technology: </a:t>
            </a:r>
            <a:r>
              <a:rPr lang="en-US" dirty="0"/>
              <a:t>: </a:t>
            </a:r>
            <a:r>
              <a:rPr lang="en-US" dirty="0">
                <a:latin typeface="Times New Roman" panose="02020603050405020304" pitchFamily="18" charset="0"/>
                <a:cs typeface="Times New Roman" panose="02020603050405020304" pitchFamily="18" charset="0"/>
              </a:rPr>
              <a:t>Utilize cutting-edge technology, including an ultrasonic sensor and Arduino, for accurate and real-time detection of wheel wobbling</a:t>
            </a:r>
          </a:p>
          <a:p>
            <a:pPr marL="342900" indent="-342900">
              <a:buFont typeface="Courier New" panose="02070309020205020404" pitchFamily="49" charset="0"/>
              <a:buChar char="o"/>
            </a:pP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Real-time Analysis: </a:t>
            </a:r>
            <a:r>
              <a:rPr lang="en-US" dirty="0">
                <a:latin typeface="Times New Roman" panose="02020603050405020304" pitchFamily="18" charset="0"/>
                <a:cs typeface="Times New Roman" panose="02020603050405020304" pitchFamily="18" charset="0"/>
              </a:rPr>
              <a:t>Employ Python for real-time data analysis to provide immediate feedback and enable timely corrective actions. </a:t>
            </a:r>
          </a:p>
          <a:p>
            <a:pPr marL="342900" indent="-342900">
              <a:buFont typeface="Courier New" panose="02070309020205020404" pitchFamily="49" charset="0"/>
              <a:buChar char="o"/>
            </a:pPr>
            <a:endPar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Improve Vehicle Efficiency: </a:t>
            </a:r>
            <a:r>
              <a:rPr lang="en-US" dirty="0">
                <a:latin typeface="Times New Roman" panose="02020603050405020304" pitchFamily="18" charset="0"/>
                <a:cs typeface="Times New Roman" panose="02020603050405020304" pitchFamily="18" charset="0"/>
              </a:rPr>
              <a:t>Maintain proper wheel motion to enhance overall vehicle efficiency, reducing fuel consumption and environmental impact.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60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04800" y="217663"/>
            <a:ext cx="2264521"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4. Scope </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5</a:t>
            </a:r>
          </a:p>
        </p:txBody>
      </p:sp>
      <p:sp>
        <p:nvSpPr>
          <p:cNvPr id="3" name="TextBox 2">
            <a:extLst>
              <a:ext uri="{FF2B5EF4-FFF2-40B4-BE49-F238E27FC236}">
                <a16:creationId xmlns:a16="http://schemas.microsoft.com/office/drawing/2014/main" id="{636C537B-1A26-4DA6-0F6C-90AA62DECA7D}"/>
              </a:ext>
            </a:extLst>
          </p:cNvPr>
          <p:cNvSpPr txBox="1"/>
          <p:nvPr/>
        </p:nvSpPr>
        <p:spPr>
          <a:xfrm>
            <a:off x="647700" y="1295400"/>
            <a:ext cx="10477499" cy="129266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IoT-Based Wobbling Motion Detector for Vehicle Safety will be in the various Application such as- </a:t>
            </a:r>
          </a:p>
          <a:p>
            <a:pPr marL="342900" indent="-342900">
              <a:buAutoNum type="arabicPeriod"/>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Motor Cycle</a:t>
            </a:r>
          </a:p>
          <a:p>
            <a:pPr marL="342900" indent="-342900">
              <a:buAutoNum type="arabicPeriod"/>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Light Vehicles</a:t>
            </a:r>
          </a:p>
          <a:p>
            <a:pPr marL="342900" indent="-342900">
              <a:buAutoNum type="arabicPeriod"/>
            </a:pPr>
            <a:r>
              <a:rPr lang="en-US"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rPr>
              <a:t>Heavy Vehicles</a:t>
            </a:r>
            <a:endParaRPr lang="en-IN" sz="2000" b="1" dirty="0">
              <a:solidFill>
                <a:srgbClr val="80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050" name="Picture 2" descr="What are the symptoms of a misaligned rear wheel of a motorcycle? - Quora">
            <a:extLst>
              <a:ext uri="{FF2B5EF4-FFF2-40B4-BE49-F238E27FC236}">
                <a16:creationId xmlns:a16="http://schemas.microsoft.com/office/drawing/2014/main" id="{0DBF677B-5D81-3654-A9BF-28D12661C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05" y="3219046"/>
            <a:ext cx="3457412" cy="2337486"/>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33,400+ Wheel Alignment Stock Photos, Pictures &amp; Royalty-Free Images -  iStock | Car wheel alignment, Wheel alignment icon, 4 wheel alignment">
            <a:extLst>
              <a:ext uri="{FF2B5EF4-FFF2-40B4-BE49-F238E27FC236}">
                <a16:creationId xmlns:a16="http://schemas.microsoft.com/office/drawing/2014/main" id="{0A66006D-658C-E634-65C6-CF2436732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37" y="3219046"/>
            <a:ext cx="3428537" cy="2368135"/>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Computerized Truck/Bus Wheel Alignment - MHKS Tyre Care">
            <a:extLst>
              <a:ext uri="{FF2B5EF4-FFF2-40B4-BE49-F238E27FC236}">
                <a16:creationId xmlns:a16="http://schemas.microsoft.com/office/drawing/2014/main" id="{1891C0F2-5F1B-2C17-B44A-5721B83DCF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6094" y="3219046"/>
            <a:ext cx="3428537" cy="2283459"/>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56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8" y="139974"/>
            <a:ext cx="467815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latin typeface="Times New Roman" panose="02020603050405020304" pitchFamily="18" charset="0"/>
                <a:cs typeface="Times New Roman" panose="02020603050405020304" pitchFamily="18" charset="0"/>
              </a:rPr>
              <a:t>5. Methodology </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6</a:t>
            </a:r>
          </a:p>
        </p:txBody>
      </p:sp>
      <p:sp>
        <p:nvSpPr>
          <p:cNvPr id="3" name="TextBox 2">
            <a:extLst>
              <a:ext uri="{FF2B5EF4-FFF2-40B4-BE49-F238E27FC236}">
                <a16:creationId xmlns:a16="http://schemas.microsoft.com/office/drawing/2014/main" id="{906DF94B-1A10-8E61-8F1A-7661B44E501D}"/>
              </a:ext>
            </a:extLst>
          </p:cNvPr>
          <p:cNvSpPr txBox="1"/>
          <p:nvPr/>
        </p:nvSpPr>
        <p:spPr>
          <a:xfrm>
            <a:off x="609600" y="1219200"/>
            <a:ext cx="8915400" cy="923330"/>
          </a:xfrm>
          <a:prstGeom prst="rect">
            <a:avLst/>
          </a:prstGeom>
          <a:noFill/>
        </p:spPr>
        <p:txBody>
          <a:bodyPr wrap="square" rtlCol="0">
            <a:spAutoFit/>
          </a:bodyPr>
          <a:lstStyle/>
          <a:p>
            <a:endParaRPr lang="en-IN" dirty="0"/>
          </a:p>
          <a:p>
            <a:endParaRPr lang="en-IN" dirty="0"/>
          </a:p>
          <a:p>
            <a:endParaRPr lang="en-IN" dirty="0"/>
          </a:p>
        </p:txBody>
      </p:sp>
      <p:pic>
        <p:nvPicPr>
          <p:cNvPr id="10" name="Picture 9">
            <a:extLst>
              <a:ext uri="{FF2B5EF4-FFF2-40B4-BE49-F238E27FC236}">
                <a16:creationId xmlns:a16="http://schemas.microsoft.com/office/drawing/2014/main" id="{635027EC-A298-109F-A678-11D5C80A7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28152"/>
            <a:ext cx="12450741" cy="7003542"/>
          </a:xfrm>
          <a:prstGeom prst="rect">
            <a:avLst/>
          </a:prstGeom>
        </p:spPr>
      </p:pic>
      <p:sp>
        <p:nvSpPr>
          <p:cNvPr id="11" name="TextBox 10">
            <a:extLst>
              <a:ext uri="{FF2B5EF4-FFF2-40B4-BE49-F238E27FC236}">
                <a16:creationId xmlns:a16="http://schemas.microsoft.com/office/drawing/2014/main" id="{16462EBE-9294-3809-47F1-222EA2454CA0}"/>
              </a:ext>
            </a:extLst>
          </p:cNvPr>
          <p:cNvSpPr txBox="1"/>
          <p:nvPr/>
        </p:nvSpPr>
        <p:spPr>
          <a:xfrm>
            <a:off x="609600" y="1219200"/>
            <a:ext cx="10439400"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Our work methodology encompasses sensor installation, Arduino programming, real-time data transmission, Python-based data analysis, and alarm indication. Rigorous testing, calibration, and a maintenance plan ensure system reliability.</a:t>
            </a:r>
          </a:p>
        </p:txBody>
      </p:sp>
    </p:spTree>
    <p:extLst>
      <p:ext uri="{BB962C8B-B14F-4D97-AF65-F5344CB8AC3E}">
        <p14:creationId xmlns:p14="http://schemas.microsoft.com/office/powerpoint/2010/main" val="301927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8" y="139974"/>
            <a:ext cx="467815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latin typeface="Times New Roman" panose="02020603050405020304" pitchFamily="18" charset="0"/>
                <a:cs typeface="Times New Roman" panose="02020603050405020304" pitchFamily="18" charset="0"/>
              </a:rPr>
              <a:t>6. Literature Review</a:t>
            </a:r>
            <a:endParaRP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7</a:t>
            </a:r>
          </a:p>
        </p:txBody>
      </p:sp>
      <p:graphicFrame>
        <p:nvGraphicFramePr>
          <p:cNvPr id="2" name="Table 2">
            <a:extLst>
              <a:ext uri="{FF2B5EF4-FFF2-40B4-BE49-F238E27FC236}">
                <a16:creationId xmlns:a16="http://schemas.microsoft.com/office/drawing/2014/main" id="{A0D035D3-4D97-2879-0387-74CE75C7E3BE}"/>
              </a:ext>
            </a:extLst>
          </p:cNvPr>
          <p:cNvGraphicFramePr>
            <a:graphicFrameLocks noGrp="1"/>
          </p:cNvGraphicFramePr>
          <p:nvPr>
            <p:extLst>
              <p:ext uri="{D42A27DB-BD31-4B8C-83A1-F6EECF244321}">
                <p14:modId xmlns:p14="http://schemas.microsoft.com/office/powerpoint/2010/main" val="1880950304"/>
              </p:ext>
            </p:extLst>
          </p:nvPr>
        </p:nvGraphicFramePr>
        <p:xfrm>
          <a:off x="152401" y="914400"/>
          <a:ext cx="11353800" cy="3901440"/>
        </p:xfrm>
        <a:graphic>
          <a:graphicData uri="http://schemas.openxmlformats.org/drawingml/2006/table">
            <a:tbl>
              <a:tblPr firstRow="1" bandRow="1">
                <a:tableStyleId>{72833802-FEF1-4C79-8D5D-14CF1EAF98D9}</a:tableStyleId>
              </a:tblPr>
              <a:tblGrid>
                <a:gridCol w="1584557">
                  <a:extLst>
                    <a:ext uri="{9D8B030D-6E8A-4147-A177-3AD203B41FA5}">
                      <a16:colId xmlns:a16="http://schemas.microsoft.com/office/drawing/2014/main" val="1637208011"/>
                    </a:ext>
                  </a:extLst>
                </a:gridCol>
                <a:gridCol w="5034506">
                  <a:extLst>
                    <a:ext uri="{9D8B030D-6E8A-4147-A177-3AD203B41FA5}">
                      <a16:colId xmlns:a16="http://schemas.microsoft.com/office/drawing/2014/main" val="1535353398"/>
                    </a:ext>
                  </a:extLst>
                </a:gridCol>
                <a:gridCol w="4734737">
                  <a:extLst>
                    <a:ext uri="{9D8B030D-6E8A-4147-A177-3AD203B41FA5}">
                      <a16:colId xmlns:a16="http://schemas.microsoft.com/office/drawing/2014/main" val="3425450193"/>
                    </a:ext>
                  </a:extLst>
                </a:gridCol>
              </a:tblGrid>
              <a:tr h="351800">
                <a:tc>
                  <a:txBody>
                    <a:bodyPr/>
                    <a:lstStyle/>
                    <a:p>
                      <a:r>
                        <a:rPr lang="en-IN" b="1" dirty="0"/>
                        <a:t>Author/Year </a:t>
                      </a:r>
                    </a:p>
                  </a:txBody>
                  <a:tcPr/>
                </a:tc>
                <a:tc>
                  <a:txBody>
                    <a:bodyPr/>
                    <a:lstStyle/>
                    <a:p>
                      <a:r>
                        <a:rPr lang="en-IN" b="1" dirty="0"/>
                        <a:t>                          Contribution</a:t>
                      </a:r>
                    </a:p>
                  </a:txBody>
                  <a:tcPr/>
                </a:tc>
                <a:tc>
                  <a:txBody>
                    <a:bodyPr/>
                    <a:lstStyle/>
                    <a:p>
                      <a:r>
                        <a:rPr lang="en-IN" b="1" dirty="0"/>
                        <a:t>                             Remarks</a:t>
                      </a:r>
                    </a:p>
                  </a:txBody>
                  <a:tcPr/>
                </a:tc>
                <a:extLst>
                  <a:ext uri="{0D108BD9-81ED-4DB2-BD59-A6C34878D82A}">
                    <a16:rowId xmlns:a16="http://schemas.microsoft.com/office/drawing/2014/main" val="3117469210"/>
                  </a:ext>
                </a:extLst>
              </a:tr>
              <a:tr h="3400734">
                <a:tc>
                  <a:txBody>
                    <a:bodyPr/>
                    <a:lstStyle/>
                    <a:p>
                      <a:pPr marL="0" algn="l" defTabSz="914400" rtl="0" eaLnBrk="1" latinLnBrk="0" hangingPunct="1"/>
                      <a:r>
                        <a:rPr lang="en-IN" sz="1800" b="0" kern="1200" dirty="0" err="1">
                          <a:solidFill>
                            <a:schemeClr val="dk1"/>
                          </a:solidFill>
                          <a:effectLst/>
                          <a:latin typeface="Times New Roman" panose="02020603050405020304" pitchFamily="18" charset="0"/>
                          <a:cs typeface="Times New Roman" panose="02020603050405020304" pitchFamily="18" charset="0"/>
                        </a:rPr>
                        <a:t>Grynal</a:t>
                      </a:r>
                      <a:r>
                        <a:rPr lang="en-IN" sz="1800" b="0" kern="1200" dirty="0">
                          <a:solidFill>
                            <a:schemeClr val="dk1"/>
                          </a:solidFill>
                          <a:effectLst/>
                          <a:latin typeface="Times New Roman" panose="02020603050405020304" pitchFamily="18" charset="0"/>
                          <a:cs typeface="Times New Roman" panose="02020603050405020304" pitchFamily="18" charset="0"/>
                        </a:rPr>
                        <a:t> </a:t>
                      </a:r>
                      <a:r>
                        <a:rPr lang="en-IN" sz="1800" b="0" kern="1200" dirty="0" err="1">
                          <a:solidFill>
                            <a:schemeClr val="dk1"/>
                          </a:solidFill>
                          <a:effectLst/>
                          <a:latin typeface="Times New Roman" panose="02020603050405020304" pitchFamily="18" charset="0"/>
                          <a:cs typeface="Times New Roman" panose="02020603050405020304" pitchFamily="18" charset="0"/>
                        </a:rPr>
                        <a:t>D'Mell</a:t>
                      </a:r>
                      <a:r>
                        <a:rPr lang="en-IN" sz="1800" b="0" kern="1200" dirty="0">
                          <a:solidFill>
                            <a:schemeClr val="dk1"/>
                          </a:solidFill>
                          <a:effectLst/>
                          <a:latin typeface="Times New Roman" panose="02020603050405020304" pitchFamily="18" charset="0"/>
                          <a:cs typeface="Times New Roman" panose="02020603050405020304" pitchFamily="18" charset="0"/>
                        </a:rPr>
                        <a:t>  o et al</a:t>
                      </a:r>
                    </a:p>
                    <a:p>
                      <a:pPr marL="0" algn="l" defTabSz="914400" rtl="0" eaLnBrk="1" latinLnBrk="0" hangingPunct="1"/>
                      <a:r>
                        <a:rPr lang="en-IN" sz="1800" b="0" kern="1200" dirty="0">
                          <a:solidFill>
                            <a:schemeClr val="dk1"/>
                          </a:solidFill>
                          <a:effectLst/>
                          <a:latin typeface="Times New Roman" panose="02020603050405020304" pitchFamily="18" charset="0"/>
                          <a:cs typeface="Times New Roman" panose="02020603050405020304" pitchFamily="18" charset="0"/>
                        </a:rPr>
                        <a:t> (Dec 2021)</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cs typeface="Times New Roman" panose="02020603050405020304" pitchFamily="18" charset="0"/>
                        </a:rPr>
                        <a:t>The author presents a novel approach to wheel alignment monitoring systems that typically rely on complex computer vision technologies, expensive high-end cameras, precise objects, and significant computational resources, often requiring experienced operators. In an effort to improve accessibility, the study introduces an easy-to-use, cost-effective solution using an MPU6050 sensor and an ESP32 microcontroller, complemented by a customized graphical user interface (GUI). Testing this IoT-based wheel alignment system on a vehicle yielded results comparable to traditional methods, indicating its practicality and potential as a viable alternative in the field of wheel alignment inspection.</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Times New Roman" panose="02020603050405020304" pitchFamily="18" charset="0"/>
                          <a:cs typeface="Times New Roman" panose="02020603050405020304" pitchFamily="18" charset="0"/>
                        </a:rPr>
                        <a:t>The author introduces a simplified, cost-effective alternative to conventional wheel alignment systems, which usually rely on complex computer vision tech and expensive equipment. This solution employs an MPU6050 sensor and an ESP32 microcontroller, along with a user-friendly graphical interface. Testing showed comparable results to traditional methods, showcasing its practicality and potential as a viable wheel alignment inspection alternative</a:t>
                      </a:r>
                      <a:r>
                        <a:rPr lang="en-US" sz="1800" b="0" kern="1200" dirty="0">
                          <a:solidFill>
                            <a:schemeClr val="dk1"/>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9685347"/>
                  </a:ext>
                </a:extLst>
              </a:tr>
            </a:tbl>
          </a:graphicData>
        </a:graphic>
      </p:graphicFrame>
    </p:spTree>
    <p:extLst>
      <p:ext uri="{BB962C8B-B14F-4D97-AF65-F5344CB8AC3E}">
        <p14:creationId xmlns:p14="http://schemas.microsoft.com/office/powerpoint/2010/main" val="186975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173878" y="139974"/>
            <a:ext cx="467815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dirty="0"/>
              <a:t>6. </a:t>
            </a:r>
            <a:r>
              <a:rPr lang="en-IN" dirty="0">
                <a:latin typeface="Times New Roman" panose="02020603050405020304" pitchFamily="18" charset="0"/>
                <a:cs typeface="Times New Roman" panose="02020603050405020304" pitchFamily="18" charset="0"/>
              </a:rPr>
              <a:t>Literature Review</a:t>
            </a:r>
            <a:endParaRPr dirty="0"/>
          </a:p>
        </p:txBody>
      </p:sp>
      <p:pic>
        <p:nvPicPr>
          <p:cNvPr id="5" name="Picture 4"/>
          <p:cNvPicPr>
            <a:picLocks noChangeAspect="1"/>
          </p:cNvPicPr>
          <p:nvPr/>
        </p:nvPicPr>
        <p:blipFill>
          <a:blip r:embed="rId2"/>
          <a:stretch>
            <a:fillRect/>
          </a:stretch>
        </p:blipFill>
        <p:spPr>
          <a:xfrm>
            <a:off x="152401" y="6455251"/>
            <a:ext cx="3048000" cy="402749"/>
          </a:xfrm>
          <a:prstGeom prst="rect">
            <a:avLst/>
          </a:prstGeom>
        </p:spPr>
      </p:pic>
      <p:pic>
        <p:nvPicPr>
          <p:cNvPr id="6" name="Picture 5"/>
          <p:cNvPicPr>
            <a:picLocks noChangeAspect="1"/>
          </p:cNvPicPr>
          <p:nvPr/>
        </p:nvPicPr>
        <p:blipFill>
          <a:blip r:embed="rId3"/>
          <a:stretch>
            <a:fillRect/>
          </a:stretch>
        </p:blipFill>
        <p:spPr>
          <a:xfrm>
            <a:off x="11685443" y="1676401"/>
            <a:ext cx="485775" cy="2971800"/>
          </a:xfrm>
          <a:prstGeom prst="rect">
            <a:avLst/>
          </a:prstGeom>
        </p:spPr>
      </p:pic>
      <p:sp>
        <p:nvSpPr>
          <p:cNvPr id="7" name="Oval 6">
            <a:extLst>
              <a:ext uri="{FF2B5EF4-FFF2-40B4-BE49-F238E27FC236}">
                <a16:creationId xmlns:a16="http://schemas.microsoft.com/office/drawing/2014/main" id="{04834A4F-A0F0-AF87-70BA-520A143A2507}"/>
              </a:ext>
            </a:extLst>
          </p:cNvPr>
          <p:cNvSpPr/>
          <p:nvPr/>
        </p:nvSpPr>
        <p:spPr>
          <a:xfrm>
            <a:off x="11694622" y="6269116"/>
            <a:ext cx="441960" cy="44196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8</a:t>
            </a:r>
          </a:p>
        </p:txBody>
      </p:sp>
      <p:graphicFrame>
        <p:nvGraphicFramePr>
          <p:cNvPr id="2" name="Table 2">
            <a:extLst>
              <a:ext uri="{FF2B5EF4-FFF2-40B4-BE49-F238E27FC236}">
                <a16:creationId xmlns:a16="http://schemas.microsoft.com/office/drawing/2014/main" id="{3181BC33-C772-D1F3-8C03-9E1812E53037}"/>
              </a:ext>
            </a:extLst>
          </p:cNvPr>
          <p:cNvGraphicFramePr>
            <a:graphicFrameLocks noGrp="1"/>
          </p:cNvGraphicFramePr>
          <p:nvPr>
            <p:extLst>
              <p:ext uri="{D42A27DB-BD31-4B8C-83A1-F6EECF244321}">
                <p14:modId xmlns:p14="http://schemas.microsoft.com/office/powerpoint/2010/main" val="3322606482"/>
              </p:ext>
            </p:extLst>
          </p:nvPr>
        </p:nvGraphicFramePr>
        <p:xfrm>
          <a:off x="152400" y="895905"/>
          <a:ext cx="11353800" cy="5212080"/>
        </p:xfrm>
        <a:graphic>
          <a:graphicData uri="http://schemas.openxmlformats.org/drawingml/2006/table">
            <a:tbl>
              <a:tblPr firstRow="1" bandRow="1">
                <a:tableStyleId>{72833802-FEF1-4C79-8D5D-14CF1EAF98D9}</a:tableStyleId>
              </a:tblPr>
              <a:tblGrid>
                <a:gridCol w="1584557">
                  <a:extLst>
                    <a:ext uri="{9D8B030D-6E8A-4147-A177-3AD203B41FA5}">
                      <a16:colId xmlns:a16="http://schemas.microsoft.com/office/drawing/2014/main" val="1637208011"/>
                    </a:ext>
                  </a:extLst>
                </a:gridCol>
                <a:gridCol w="5034506">
                  <a:extLst>
                    <a:ext uri="{9D8B030D-6E8A-4147-A177-3AD203B41FA5}">
                      <a16:colId xmlns:a16="http://schemas.microsoft.com/office/drawing/2014/main" val="1535353398"/>
                    </a:ext>
                  </a:extLst>
                </a:gridCol>
                <a:gridCol w="4734737">
                  <a:extLst>
                    <a:ext uri="{9D8B030D-6E8A-4147-A177-3AD203B41FA5}">
                      <a16:colId xmlns:a16="http://schemas.microsoft.com/office/drawing/2014/main" val="3425450193"/>
                    </a:ext>
                  </a:extLst>
                </a:gridCol>
              </a:tblGrid>
              <a:tr h="352974">
                <a:tc>
                  <a:txBody>
                    <a:bodyPr/>
                    <a:lstStyle/>
                    <a:p>
                      <a:r>
                        <a:rPr lang="en-IN" b="1" dirty="0"/>
                        <a:t>Author/Year </a:t>
                      </a:r>
                    </a:p>
                  </a:txBody>
                  <a:tcPr/>
                </a:tc>
                <a:tc>
                  <a:txBody>
                    <a:bodyPr/>
                    <a:lstStyle/>
                    <a:p>
                      <a:r>
                        <a:rPr lang="en-IN" b="1" dirty="0"/>
                        <a:t>                          Contribution</a:t>
                      </a:r>
                    </a:p>
                  </a:txBody>
                  <a:tcPr/>
                </a:tc>
                <a:tc>
                  <a:txBody>
                    <a:bodyPr/>
                    <a:lstStyle/>
                    <a:p>
                      <a:r>
                        <a:rPr lang="en-IN" b="1" dirty="0"/>
                        <a:t>                             Remarks</a:t>
                      </a:r>
                    </a:p>
                  </a:txBody>
                  <a:tcPr/>
                </a:tc>
                <a:extLst>
                  <a:ext uri="{0D108BD9-81ED-4DB2-BD59-A6C34878D82A}">
                    <a16:rowId xmlns:a16="http://schemas.microsoft.com/office/drawing/2014/main" val="3117469210"/>
                  </a:ext>
                </a:extLst>
              </a:tr>
              <a:tr h="1794286">
                <a:tc>
                  <a:txBody>
                    <a:bodyPr/>
                    <a:lstStyle/>
                    <a:p>
                      <a:pPr marL="0" algn="l" defTabSz="914400" rtl="0" eaLnBrk="1" latinLnBrk="0" hangingPunct="1"/>
                      <a:r>
                        <a:rPr lang="en-IN" dirty="0" err="1">
                          <a:latin typeface="Times New Roman" panose="02020603050405020304" pitchFamily="18" charset="0"/>
                          <a:cs typeface="Times New Roman" panose="02020603050405020304" pitchFamily="18" charset="0"/>
                        </a:rPr>
                        <a:t>Riton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Kumer</a:t>
                      </a:r>
                      <a:r>
                        <a:rPr lang="en-IN" dirty="0">
                          <a:latin typeface="Times New Roman" panose="02020603050405020304" pitchFamily="18" charset="0"/>
                          <a:cs typeface="Times New Roman" panose="02020603050405020304" pitchFamily="18" charset="0"/>
                        </a:rPr>
                        <a:t> Das (Dec 2018)</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This study focuses on the experimental investigation of wheel alignment systems for light vehicles. Various wheel alignment adjustment techniques are applied in real-time to enhance vehicle performance. The paper introduces a computerized and computer vision-based system for measuring automobile wheel alignment. The experimental analysis indicates that vehicle wheel alignment tends to become misaligned in the range of 4000 km to 5000 km of running. The findings underscore the importance of regular wheel alignment checks using advanced technologies, which substantially extend tire life, enhance tire safety, and improve vehicle handling satisfaction</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This study introduces a computerized, computer vision-based system for real-time measurement of wheel alignment in light vehicles. Findings indicate that wheel alignment tends to drift after 4000-5000 km of use, underscoring the importance of regular checks using advanced technology. This practice greatly extends tire life, improves safety, and enhances overall vehicle handling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8199433"/>
                  </a:ext>
                </a:extLst>
              </a:tr>
              <a:tr h="1794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Brian David Hayes et al (March 2006)</a:t>
                      </a:r>
                    </a:p>
                    <a:p>
                      <a:pPr marL="0" algn="l" defTabSz="914400" rtl="0" eaLnBrk="1" latinLnBrk="0" hangingPunct="1"/>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cs typeface="Times New Roman" panose="02020603050405020304" pitchFamily="18" charset="0"/>
                        </a:rPr>
                        <a:t>The author introduces a loose wheel detection assembly featuring a sensor securely mounted to the hub, which identifies movement between the wheel and hub. A controller processes the data and triggers an in-cabin warning system, bolstering vehicle safety by promptly alerting the operator to potential loose wheel issues</a:t>
                      </a:r>
                      <a:r>
                        <a:rPr lang="en-IN" sz="1800" kern="1200" dirty="0">
                          <a:solidFill>
                            <a:schemeClr val="dk1"/>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cs typeface="Times New Roman" panose="02020603050405020304" pitchFamily="18" charset="0"/>
                        </a:rPr>
                        <a:t>This innovation significantly enhances vehicle safety by promptly notifying the operator of potential loose wheel concerns.</a:t>
                      </a:r>
                    </a:p>
                    <a:p>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74562519"/>
                  </a:ext>
                </a:extLst>
              </a:tr>
            </a:tbl>
          </a:graphicData>
        </a:graphic>
      </p:graphicFrame>
    </p:spTree>
    <p:extLst>
      <p:ext uri="{BB962C8B-B14F-4D97-AF65-F5344CB8AC3E}">
        <p14:creationId xmlns:p14="http://schemas.microsoft.com/office/powerpoint/2010/main" val="3181961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TotalTime>
  <Words>1242</Words>
  <Application>Microsoft Office PowerPoint</Application>
  <PresentationFormat>Widescreen</PresentationFormat>
  <Paragraphs>118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Nishant Ghode</cp:lastModifiedBy>
  <cp:revision>57</cp:revision>
  <dcterms:created xsi:type="dcterms:W3CDTF">2006-08-16T00:00:00Z</dcterms:created>
  <dcterms:modified xsi:type="dcterms:W3CDTF">2023-10-13T08:05:56Z</dcterms:modified>
</cp:coreProperties>
</file>