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68" r:id="rId7"/>
    <p:sldId id="269" r:id="rId8"/>
    <p:sldId id="273" r:id="rId9"/>
    <p:sldId id="276" r:id="rId10"/>
    <p:sldId id="280" r:id="rId11"/>
    <p:sldId id="28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B0049-2A19-40FC-B467-7EA924D4077E}">
  <a:tblStyle styleId="{EC9B0049-2A19-40FC-B467-7EA924D407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44" y="664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4e7c5a600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4e7c5a600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2e85277c2_0_4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2e85277c2_0_4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2d20e6a9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2d20e6a9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2d20e6a94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2d20e6a94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2e85277c2_0_3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2e85277c2_0_3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e2e85277c2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e2e85277c2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2e85277c2_0_4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2e85277c2_0_4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e2e85277c2_0_4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e2e85277c2_0_4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2e85277c2_0_4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e2e85277c2_0_4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350" y="420225"/>
            <a:ext cx="44169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81700" y="-1396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466050" y="3657575"/>
            <a:ext cx="2909400" cy="290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-1505500" y="-21275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6867525" y="3073025"/>
            <a:ext cx="4267200" cy="426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713400" y="1679100"/>
            <a:ext cx="31536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1"/>
          </p:nvPr>
        </p:nvSpPr>
        <p:spPr>
          <a:xfrm>
            <a:off x="713401" y="2294701"/>
            <a:ext cx="3153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/>
          <p:nvPr/>
        </p:nvSpPr>
        <p:spPr>
          <a:xfrm>
            <a:off x="1712850" y="-2554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1712925" y="311030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2362200" y="539575"/>
            <a:ext cx="44196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243" name="Google Shape;243;p26"/>
          <p:cNvSpPr txBox="1">
            <a:spLocks noGrp="1"/>
          </p:cNvSpPr>
          <p:nvPr>
            <p:ph type="subTitle" idx="1"/>
          </p:nvPr>
        </p:nvSpPr>
        <p:spPr>
          <a:xfrm>
            <a:off x="2362200" y="1381000"/>
            <a:ext cx="4419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244" name="Google Shape;244;p26"/>
          <p:cNvSpPr txBox="1">
            <a:spLocks noGrp="1"/>
          </p:cNvSpPr>
          <p:nvPr>
            <p:ph type="subTitle" idx="2"/>
          </p:nvPr>
        </p:nvSpPr>
        <p:spPr>
          <a:xfrm>
            <a:off x="2362200" y="1890975"/>
            <a:ext cx="4419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713275" y="4234800"/>
            <a:ext cx="771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1200" b="1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46" name="Google Shape;246;p26"/>
          <p:cNvGrpSpPr/>
          <p:nvPr/>
        </p:nvGrpSpPr>
        <p:grpSpPr>
          <a:xfrm rot="-5400000" flipH="1">
            <a:off x="-815300" y="815300"/>
            <a:ext cx="2840775" cy="1210176"/>
            <a:chOff x="-363475" y="-836226"/>
            <a:chExt cx="2840775" cy="1210176"/>
          </a:xfrm>
        </p:grpSpPr>
        <p:cxnSp>
          <p:nvCxnSpPr>
            <p:cNvPr id="247" name="Google Shape;247;p26"/>
            <p:cNvCxnSpPr/>
            <p:nvPr/>
          </p:nvCxnSpPr>
          <p:spPr>
            <a:xfrm rot="-5400000" flipH="1">
              <a:off x="-363475" y="-836226"/>
              <a:ext cx="1206600" cy="120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6"/>
            <p:cNvCxnSpPr/>
            <p:nvPr/>
          </p:nvCxnSpPr>
          <p:spPr>
            <a:xfrm rot="10800000">
              <a:off x="1658450" y="-444900"/>
              <a:ext cx="0" cy="1637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49" name="Google Shape;249;p26"/>
          <p:cNvGrpSpPr/>
          <p:nvPr/>
        </p:nvGrpSpPr>
        <p:grpSpPr>
          <a:xfrm rot="5400000">
            <a:off x="219775" y="3162675"/>
            <a:ext cx="987245" cy="256500"/>
            <a:chOff x="713275" y="4065425"/>
            <a:chExt cx="987245" cy="256500"/>
          </a:xfrm>
        </p:grpSpPr>
        <p:sp>
          <p:nvSpPr>
            <p:cNvPr id="250" name="Google Shape;250;p2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6"/>
          <p:cNvGrpSpPr/>
          <p:nvPr/>
        </p:nvGrpSpPr>
        <p:grpSpPr>
          <a:xfrm rot="5400000">
            <a:off x="7937100" y="888475"/>
            <a:ext cx="987245" cy="256500"/>
            <a:chOff x="713275" y="4065425"/>
            <a:chExt cx="987245" cy="256500"/>
          </a:xfrm>
        </p:grpSpPr>
        <p:sp>
          <p:nvSpPr>
            <p:cNvPr id="254" name="Google Shape;254;p2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5445675" y="16561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-2345775" y="-2363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8"/>
          <p:cNvGrpSpPr/>
          <p:nvPr/>
        </p:nvGrpSpPr>
        <p:grpSpPr>
          <a:xfrm rot="10800000" flipH="1">
            <a:off x="-28950" y="4604104"/>
            <a:ext cx="6791775" cy="567596"/>
            <a:chOff x="279125" y="-193646"/>
            <a:chExt cx="6791775" cy="567596"/>
          </a:xfrm>
        </p:grpSpPr>
        <p:cxnSp>
          <p:nvCxnSpPr>
            <p:cNvPr id="263" name="Google Shape;263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5" name="Google Shape;265;p28"/>
          <p:cNvGrpSpPr/>
          <p:nvPr/>
        </p:nvGrpSpPr>
        <p:grpSpPr>
          <a:xfrm flipH="1">
            <a:off x="2361825" y="-14671"/>
            <a:ext cx="6791775" cy="567596"/>
            <a:chOff x="279125" y="-193646"/>
            <a:chExt cx="6791775" cy="567596"/>
          </a:xfrm>
        </p:grpSpPr>
        <p:cxnSp>
          <p:nvCxnSpPr>
            <p:cNvPr id="266" name="Google Shape;266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8" name="Google Shape;268;p28"/>
          <p:cNvGrpSpPr/>
          <p:nvPr/>
        </p:nvGrpSpPr>
        <p:grpSpPr>
          <a:xfrm rot="5400000">
            <a:off x="8131265" y="1121612"/>
            <a:ext cx="987245" cy="256500"/>
            <a:chOff x="713275" y="4065425"/>
            <a:chExt cx="987245" cy="256500"/>
          </a:xfrm>
        </p:grpSpPr>
        <p:sp>
          <p:nvSpPr>
            <p:cNvPr id="269" name="Google Shape;269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rot="5400000">
            <a:off x="25490" y="3765388"/>
            <a:ext cx="987245" cy="256500"/>
            <a:chOff x="713275" y="4065425"/>
            <a:chExt cx="987245" cy="256500"/>
          </a:xfrm>
        </p:grpSpPr>
        <p:sp>
          <p:nvSpPr>
            <p:cNvPr id="273" name="Google Shape;273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542450" y="3501600"/>
            <a:ext cx="3161100" cy="3161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401" y="3936588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476375" y="464863"/>
            <a:ext cx="987245" cy="256500"/>
            <a:chOff x="713275" y="4065425"/>
            <a:chExt cx="987245" cy="256500"/>
          </a:xfrm>
        </p:grpSpPr>
        <p:sp>
          <p:nvSpPr>
            <p:cNvPr id="19" name="Google Shape;19;p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986975" y="-1377662"/>
            <a:ext cx="2964900" cy="29649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-72925" y="-72687"/>
            <a:ext cx="2689025" cy="354925"/>
            <a:chOff x="491775" y="19025"/>
            <a:chExt cx="2689025" cy="354925"/>
          </a:xfrm>
        </p:grpSpPr>
        <p:cxnSp>
          <p:nvCxnSpPr>
            <p:cNvPr id="27" name="Google Shape;27;p4"/>
            <p:cNvCxnSpPr/>
            <p:nvPr/>
          </p:nvCxnSpPr>
          <p:spPr>
            <a:xfrm>
              <a:off x="491775" y="19025"/>
              <a:ext cx="351300" cy="351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" name="Google Shape;29;p4"/>
          <p:cNvGrpSpPr/>
          <p:nvPr/>
        </p:nvGrpSpPr>
        <p:grpSpPr>
          <a:xfrm rot="10800000">
            <a:off x="6527900" y="4861263"/>
            <a:ext cx="2689025" cy="354925"/>
            <a:chOff x="491775" y="19025"/>
            <a:chExt cx="2689025" cy="354925"/>
          </a:xfrm>
        </p:grpSpPr>
        <p:cxnSp>
          <p:nvCxnSpPr>
            <p:cNvPr id="30" name="Google Shape;30;p4"/>
            <p:cNvCxnSpPr/>
            <p:nvPr/>
          </p:nvCxnSpPr>
          <p:spPr>
            <a:xfrm>
              <a:off x="491775" y="19025"/>
              <a:ext cx="351300" cy="351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2255875" y="-28510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6728725" y="273305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-14106" y="4439744"/>
            <a:ext cx="2913450" cy="579363"/>
            <a:chOff x="267350" y="-205412"/>
            <a:chExt cx="2913450" cy="579363"/>
          </a:xfrm>
        </p:grpSpPr>
        <p:cxnSp>
          <p:nvCxnSpPr>
            <p:cNvPr id="45" name="Google Shape;45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7" name="Google Shape;47;p6"/>
          <p:cNvGrpSpPr/>
          <p:nvPr/>
        </p:nvGrpSpPr>
        <p:grpSpPr>
          <a:xfrm rot="10800000">
            <a:off x="6244656" y="124394"/>
            <a:ext cx="2913450" cy="579363"/>
            <a:chOff x="267350" y="-205412"/>
            <a:chExt cx="2913450" cy="579363"/>
          </a:xfrm>
        </p:grpSpPr>
        <p:cxnSp>
          <p:nvCxnSpPr>
            <p:cNvPr id="48" name="Google Shape;48;p6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-1847350" y="2963200"/>
            <a:ext cx="4191000" cy="41910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67200" y="-21446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248525" y="3463225"/>
            <a:ext cx="3438600" cy="3438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968625" y="15699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966525" y="2403900"/>
            <a:ext cx="4041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subTitle" idx="1"/>
          </p:nvPr>
        </p:nvSpPr>
        <p:spPr>
          <a:xfrm>
            <a:off x="1336174" y="15342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2"/>
          </p:nvPr>
        </p:nvSpPr>
        <p:spPr>
          <a:xfrm>
            <a:off x="1336188" y="189439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3"/>
          </p:nvPr>
        </p:nvSpPr>
        <p:spPr>
          <a:xfrm>
            <a:off x="4693874" y="15342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4"/>
          </p:nvPr>
        </p:nvSpPr>
        <p:spPr>
          <a:xfrm>
            <a:off x="4693888" y="189439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5"/>
          </p:nvPr>
        </p:nvSpPr>
        <p:spPr>
          <a:xfrm>
            <a:off x="1977638" y="33875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6"/>
          </p:nvPr>
        </p:nvSpPr>
        <p:spPr>
          <a:xfrm>
            <a:off x="1977638" y="374769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7"/>
          </p:nvPr>
        </p:nvSpPr>
        <p:spPr>
          <a:xfrm>
            <a:off x="5335324" y="33875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8"/>
          </p:nvPr>
        </p:nvSpPr>
        <p:spPr>
          <a:xfrm>
            <a:off x="5335338" y="374769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9" hasCustomPrompt="1"/>
          </p:nvPr>
        </p:nvSpPr>
        <p:spPr>
          <a:xfrm>
            <a:off x="3305300" y="121630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13" hasCustomPrompt="1"/>
          </p:nvPr>
        </p:nvSpPr>
        <p:spPr>
          <a:xfrm>
            <a:off x="6663125" y="121630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14" hasCustomPrompt="1"/>
          </p:nvPr>
        </p:nvSpPr>
        <p:spPr>
          <a:xfrm>
            <a:off x="3946896" y="306965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15" hasCustomPrompt="1"/>
          </p:nvPr>
        </p:nvSpPr>
        <p:spPr>
          <a:xfrm>
            <a:off x="7304563" y="306965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55" name="Google Shape;155;p16"/>
          <p:cNvSpPr/>
          <p:nvPr/>
        </p:nvSpPr>
        <p:spPr>
          <a:xfrm>
            <a:off x="122081" y="3141950"/>
            <a:ext cx="4063800" cy="40638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958119" y="-2062250"/>
            <a:ext cx="4063800" cy="40638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6"/>
          <p:cNvGrpSpPr/>
          <p:nvPr/>
        </p:nvGrpSpPr>
        <p:grpSpPr>
          <a:xfrm rot="5400000">
            <a:off x="81690" y="3985075"/>
            <a:ext cx="987245" cy="256500"/>
            <a:chOff x="713275" y="4065425"/>
            <a:chExt cx="987245" cy="256500"/>
          </a:xfrm>
        </p:grpSpPr>
        <p:sp>
          <p:nvSpPr>
            <p:cNvPr id="158" name="Google Shape;158;p1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5400000">
            <a:off x="8075065" y="904750"/>
            <a:ext cx="987245" cy="256500"/>
            <a:chOff x="713275" y="4065425"/>
            <a:chExt cx="987245" cy="256500"/>
          </a:xfrm>
        </p:grpSpPr>
        <p:sp>
          <p:nvSpPr>
            <p:cNvPr id="162" name="Google Shape;162;p1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-1035875" y="3858700"/>
            <a:ext cx="2207400" cy="2207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863825" y="35640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715500" y="23541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1"/>
          </p:nvPr>
        </p:nvSpPr>
        <p:spPr>
          <a:xfrm>
            <a:off x="713400" y="3188100"/>
            <a:ext cx="4041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8488569" y="3741700"/>
            <a:ext cx="445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●"/>
              <a:defRPr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62" r:id="rId8"/>
    <p:sldLayoutId id="2147483664" r:id="rId9"/>
    <p:sldLayoutId id="2147483668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332275" y="319250"/>
            <a:ext cx="5121600" cy="2704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748375" y="2337924"/>
            <a:ext cx="4416900" cy="685825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ctrTitle"/>
          </p:nvPr>
        </p:nvSpPr>
        <p:spPr>
          <a:xfrm>
            <a:off x="734350" y="196350"/>
            <a:ext cx="4959600" cy="20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Self Driving Delivery Robots</a:t>
            </a:r>
            <a:endParaRPr dirty="0"/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4044788" cy="738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"Exploring the Advancements, Limitations, and Future of Self-Driving Robots Using AI"</a:t>
            </a:r>
            <a:endParaRPr dirty="0"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713275" y="3343925"/>
            <a:ext cx="987245" cy="256500"/>
            <a:chOff x="713275" y="4065425"/>
            <a:chExt cx="987245" cy="256500"/>
          </a:xfrm>
        </p:grpSpPr>
        <p:sp>
          <p:nvSpPr>
            <p:cNvPr id="290" name="Google Shape;290;p3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1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294" name="Google Shape;294;p31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6" name="Google Shape;296;p31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297" name="Google Shape;297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0" name="Google Shape;300;p31"/>
          <p:cNvGrpSpPr/>
          <p:nvPr/>
        </p:nvGrpSpPr>
        <p:grpSpPr>
          <a:xfrm rot="10800000">
            <a:off x="1821299" y="4404518"/>
            <a:ext cx="1728661" cy="837300"/>
            <a:chOff x="5205411" y="-75307"/>
            <a:chExt cx="1728661" cy="837300"/>
          </a:xfrm>
        </p:grpSpPr>
        <p:cxnSp>
          <p:nvCxnSpPr>
            <p:cNvPr id="301" name="Google Shape;301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4515EF3-B70B-687C-985D-8F6E1E9A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48" y="194999"/>
            <a:ext cx="3716560" cy="47572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5"/>
          <p:cNvSpPr/>
          <p:nvPr/>
        </p:nvSpPr>
        <p:spPr>
          <a:xfrm>
            <a:off x="6743700" y="3296750"/>
            <a:ext cx="2098500" cy="13959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55"/>
          <p:cNvSpPr/>
          <p:nvPr/>
        </p:nvSpPr>
        <p:spPr>
          <a:xfrm>
            <a:off x="4565014" y="16963"/>
            <a:ext cx="2098500" cy="13959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0" name="Google Shape;920;p55"/>
          <p:cNvSpPr txBox="1">
            <a:spLocks noGrp="1"/>
          </p:cNvSpPr>
          <p:nvPr>
            <p:ph type="title"/>
          </p:nvPr>
        </p:nvSpPr>
        <p:spPr>
          <a:xfrm>
            <a:off x="254926" y="824867"/>
            <a:ext cx="3977003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REFERENCES AND LITERATURE SURVEYS</a:t>
            </a:r>
            <a:endParaRPr dirty="0"/>
          </a:p>
        </p:txBody>
      </p:sp>
      <p:sp>
        <p:nvSpPr>
          <p:cNvPr id="921" name="Google Shape;921;p55"/>
          <p:cNvSpPr txBox="1">
            <a:spLocks noGrp="1"/>
          </p:cNvSpPr>
          <p:nvPr>
            <p:ph type="subTitle" idx="1"/>
          </p:nvPr>
        </p:nvSpPr>
        <p:spPr>
          <a:xfrm>
            <a:off x="197761" y="1448130"/>
            <a:ext cx="4863874" cy="1707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IN" sz="1200" dirty="0"/>
              <a:t>"</a:t>
            </a:r>
            <a:r>
              <a:rPr lang="en-IN" sz="1300" dirty="0"/>
              <a:t>Donkey Car", Docs.donkeycar.com, 2016. [Online]. Available: https://docs.donkeycar.com/. [2] A. Courses et al., "OpenCV", Opencv.org, 2020. [Online]. Available: https://opencv.org/. [3]"TensorFlow", TensorFlow, 2020. [Online]. Available: https://www.tensorflow.org/. [4] A. Satan, "Bluetooth-based indoor navigation mobile system," 2018 19th International Carpathian Control Conference (ICCC), </a:t>
            </a:r>
            <a:r>
              <a:rPr lang="en-IN" sz="1300" dirty="0" err="1"/>
              <a:t>Szilvasvarad</a:t>
            </a:r>
            <a:r>
              <a:rPr lang="en-IN" sz="1300" dirty="0"/>
              <a:t>, 2018, pp. 332-337. [5] M. </a:t>
            </a:r>
            <a:r>
              <a:rPr lang="en-IN" sz="1300" dirty="0" err="1"/>
              <a:t>Zaafir</a:t>
            </a:r>
            <a:r>
              <a:rPr lang="en-IN" sz="1300" dirty="0"/>
              <a:t> </a:t>
            </a:r>
            <a:r>
              <a:rPr lang="en-IN" sz="1300" dirty="0" err="1"/>
              <a:t>Barahim</a:t>
            </a:r>
            <a:r>
              <a:rPr lang="en-IN" sz="1300" dirty="0"/>
              <a:t>, M. </a:t>
            </a:r>
            <a:r>
              <a:rPr lang="en-IN" sz="1300" dirty="0" err="1"/>
              <a:t>Razvi</a:t>
            </a:r>
            <a:r>
              <a:rPr lang="en-IN" sz="1300" dirty="0"/>
              <a:t> </a:t>
            </a:r>
            <a:r>
              <a:rPr lang="en-IN" sz="1300" dirty="0" err="1"/>
              <a:t>Doomun</a:t>
            </a:r>
            <a:r>
              <a:rPr lang="en-IN" sz="1300" dirty="0"/>
              <a:t> and N. </a:t>
            </a:r>
            <a:r>
              <a:rPr lang="en-IN" sz="1300" dirty="0" err="1"/>
              <a:t>Joomun</a:t>
            </a:r>
            <a:r>
              <a:rPr lang="en-IN" sz="1300" dirty="0"/>
              <a:t>, "Low-Cost Bluetooth Mobile Positioning for Location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IN" sz="1300" dirty="0"/>
              <a:t> P. Liang, Y. L. Chang and S. </a:t>
            </a:r>
            <a:r>
              <a:rPr lang="en-IN" sz="1300" dirty="0" err="1"/>
              <a:t>Hackwood</a:t>
            </a:r>
            <a:r>
              <a:rPr lang="en-IN" sz="1300" dirty="0"/>
              <a:t>, "Adaptive </a:t>
            </a:r>
            <a:r>
              <a:rPr lang="en-IN" sz="1300" dirty="0" err="1"/>
              <a:t>selfcalibration</a:t>
            </a:r>
            <a:r>
              <a:rPr lang="en-IN" sz="1300" dirty="0"/>
              <a:t> of vision-based robot systems," in IEEE Transactions on Systems, Man, and Cybernetics, vol. 19, no. 4, pp. 811-824, July-Aug. 1989. [8] Jain, Aditya Kumar. "Working model of Self-driving car using Convolutional Neural Network, Raspberry Pi and Arduino." 2018 Second International Conference on Electronics, Communication and Aerospace Technology (ICECA). IEEE, 2018</a:t>
            </a:r>
            <a:endParaRPr sz="1300" dirty="0"/>
          </a:p>
        </p:txBody>
      </p:sp>
      <p:grpSp>
        <p:nvGrpSpPr>
          <p:cNvPr id="922" name="Google Shape;922;p55"/>
          <p:cNvGrpSpPr/>
          <p:nvPr/>
        </p:nvGrpSpPr>
        <p:grpSpPr>
          <a:xfrm>
            <a:off x="5006402" y="725358"/>
            <a:ext cx="3891167" cy="2949220"/>
            <a:chOff x="713409" y="1097136"/>
            <a:chExt cx="3891167" cy="2949220"/>
          </a:xfrm>
        </p:grpSpPr>
        <p:sp>
          <p:nvSpPr>
            <p:cNvPr id="923" name="Google Shape;923;p55"/>
            <p:cNvSpPr/>
            <p:nvPr/>
          </p:nvSpPr>
          <p:spPr>
            <a:xfrm>
              <a:off x="2243875" y="3527623"/>
              <a:ext cx="830099" cy="518714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5"/>
            <p:cNvSpPr/>
            <p:nvPr/>
          </p:nvSpPr>
          <p:spPr>
            <a:xfrm>
              <a:off x="2006583" y="4003807"/>
              <a:ext cx="1305742" cy="42548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5"/>
            <p:cNvSpPr/>
            <p:nvPr/>
          </p:nvSpPr>
          <p:spPr>
            <a:xfrm>
              <a:off x="713409" y="1097136"/>
              <a:ext cx="3891167" cy="2465736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55"/>
          <p:cNvGrpSpPr/>
          <p:nvPr/>
        </p:nvGrpSpPr>
        <p:grpSpPr>
          <a:xfrm>
            <a:off x="529129" y="194350"/>
            <a:ext cx="987245" cy="256500"/>
            <a:chOff x="713275" y="4065425"/>
            <a:chExt cx="987245" cy="256500"/>
          </a:xfrm>
        </p:grpSpPr>
        <p:sp>
          <p:nvSpPr>
            <p:cNvPr id="927" name="Google Shape;927;p5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5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55"/>
          <p:cNvGrpSpPr/>
          <p:nvPr/>
        </p:nvGrpSpPr>
        <p:grpSpPr>
          <a:xfrm>
            <a:off x="7780950" y="411113"/>
            <a:ext cx="987245" cy="256500"/>
            <a:chOff x="713275" y="4065425"/>
            <a:chExt cx="987245" cy="256500"/>
          </a:xfrm>
        </p:grpSpPr>
        <p:sp>
          <p:nvSpPr>
            <p:cNvPr id="934" name="Google Shape;934;p5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Build an Autonomous Mobile Robot in One Day | insight.tech">
            <a:extLst>
              <a:ext uri="{FF2B5EF4-FFF2-40B4-BE49-F238E27FC236}">
                <a16:creationId xmlns:a16="http://schemas.microsoft.com/office/drawing/2014/main" id="{F520B6DB-C2EE-1919-4179-2449189C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69" y="1002892"/>
            <a:ext cx="3534425" cy="19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6"/>
          <p:cNvSpPr/>
          <p:nvPr/>
        </p:nvSpPr>
        <p:spPr>
          <a:xfrm>
            <a:off x="1952625" y="-57150"/>
            <a:ext cx="5238900" cy="3343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6"/>
          <p:cNvSpPr/>
          <p:nvPr/>
        </p:nvSpPr>
        <p:spPr>
          <a:xfrm>
            <a:off x="3990825" y="2709675"/>
            <a:ext cx="1162500" cy="11625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6"/>
          <p:cNvSpPr/>
          <p:nvPr/>
        </p:nvSpPr>
        <p:spPr>
          <a:xfrm>
            <a:off x="4790850" y="2709675"/>
            <a:ext cx="1162500" cy="11625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6"/>
          <p:cNvSpPr/>
          <p:nvPr/>
        </p:nvSpPr>
        <p:spPr>
          <a:xfrm>
            <a:off x="3190675" y="2709675"/>
            <a:ext cx="1162500" cy="11625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56"/>
          <p:cNvSpPr txBox="1">
            <a:spLocks noGrp="1"/>
          </p:cNvSpPr>
          <p:nvPr>
            <p:ph type="title"/>
          </p:nvPr>
        </p:nvSpPr>
        <p:spPr>
          <a:xfrm>
            <a:off x="2362200" y="539575"/>
            <a:ext cx="44196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49" name="Google Shape;949;p56"/>
          <p:cNvSpPr txBox="1">
            <a:spLocks noGrp="1"/>
          </p:cNvSpPr>
          <p:nvPr>
            <p:ph type="subTitle" idx="1"/>
          </p:nvPr>
        </p:nvSpPr>
        <p:spPr>
          <a:xfrm>
            <a:off x="2362200" y="1381000"/>
            <a:ext cx="4419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DOES ANYONE HAVE ANY QUESTIONS?</a:t>
            </a:r>
            <a:endParaRPr/>
          </a:p>
        </p:txBody>
      </p:sp>
      <p:grpSp>
        <p:nvGrpSpPr>
          <p:cNvPr id="962" name="Google Shape;962;p56"/>
          <p:cNvGrpSpPr/>
          <p:nvPr/>
        </p:nvGrpSpPr>
        <p:grpSpPr>
          <a:xfrm rot="5400000" flipH="1">
            <a:off x="7118525" y="2244050"/>
            <a:ext cx="2840775" cy="1210176"/>
            <a:chOff x="-363475" y="-836226"/>
            <a:chExt cx="2840775" cy="1210176"/>
          </a:xfrm>
        </p:grpSpPr>
        <p:cxnSp>
          <p:nvCxnSpPr>
            <p:cNvPr id="963" name="Google Shape;963;p56"/>
            <p:cNvCxnSpPr/>
            <p:nvPr/>
          </p:nvCxnSpPr>
          <p:spPr>
            <a:xfrm rot="-5400000" flipH="1">
              <a:off x="-363475" y="-836226"/>
              <a:ext cx="1206600" cy="120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56"/>
            <p:cNvCxnSpPr/>
            <p:nvPr/>
          </p:nvCxnSpPr>
          <p:spPr>
            <a:xfrm rot="10800000">
              <a:off x="1658450" y="-444900"/>
              <a:ext cx="0" cy="1637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309" name="Google Shape;309;p32"/>
          <p:cNvSpPr txBox="1">
            <a:spLocks noGrp="1"/>
          </p:cNvSpPr>
          <p:nvPr>
            <p:ph type="body" idx="1"/>
          </p:nvPr>
        </p:nvSpPr>
        <p:spPr>
          <a:xfrm>
            <a:off x="404326" y="1211742"/>
            <a:ext cx="53233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Self-driving delivery robots are autonomous     vehicles that can deliver goods without human intervention.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use sensors to perceive their environment and navigate safely.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They can carry a variety of goods and be deployed in various environments.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Self-driving delivery robots are expected to reduce delivery costs, traffic congestion, and carbon emissions.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Challenges to their adoption include regulatory approval, public acceptance, and technical issues.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2" name="Picture 2" descr="Video captures an SUV taking out this autonomous delivery robot - The Verge">
            <a:extLst>
              <a:ext uri="{FF2B5EF4-FFF2-40B4-BE49-F238E27FC236}">
                <a16:creationId xmlns:a16="http://schemas.microsoft.com/office/drawing/2014/main" id="{C7ACF692-E695-6079-E87F-AE96DF96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1518175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1313655" y="961647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2"/>
          </p:nvPr>
        </p:nvSpPr>
        <p:spPr>
          <a:xfrm>
            <a:off x="191524" y="587320"/>
            <a:ext cx="5593252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Existing Methods &amp; its Limitations</a:t>
            </a:r>
            <a:endParaRPr sz="2800" dirty="0"/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1"/>
          </p:nvPr>
        </p:nvSpPr>
        <p:spPr>
          <a:xfrm>
            <a:off x="109772" y="1276727"/>
            <a:ext cx="5023977" cy="1364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2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LiDAR-based Systems</a:t>
            </a:r>
            <a:endParaRPr lang="en-US" sz="2200" b="0" i="0" dirty="0">
              <a:solidFill>
                <a:srgbClr val="D1D5D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Vision-based Systems</a:t>
            </a:r>
            <a:endParaRPr lang="en-US" sz="2200" dirty="0">
              <a:solidFill>
                <a:srgbClr val="D1D5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GPS-based Systems</a:t>
            </a:r>
            <a:endParaRPr lang="en-US" sz="2200" b="0" i="0" dirty="0">
              <a:solidFill>
                <a:srgbClr val="D1D5D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Hybrid Systems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Safety </a:t>
            </a:r>
          </a:p>
          <a:p>
            <a:pPr marL="114300" indent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Technical Challenges</a:t>
            </a:r>
          </a:p>
          <a:p>
            <a:pPr marL="114300" indent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Limited Payload</a:t>
            </a:r>
          </a:p>
          <a:p>
            <a:pPr marL="114300" indent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Limited Range</a:t>
            </a:r>
          </a:p>
          <a:p>
            <a:pPr marL="114300" indent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Environmental 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370" name="Google Shape;370;p34"/>
          <p:cNvGrpSpPr/>
          <p:nvPr/>
        </p:nvGrpSpPr>
        <p:grpSpPr>
          <a:xfrm flipH="1">
            <a:off x="191524" y="-917784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4293371" y="-285493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4567CC1E-362F-8AED-567F-E8D85E9D2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4" name="Picture 2" descr="Starship Technologies' Self-Driving Delivery Robot is Coming Soon to  Sidewalks">
            <a:extLst>
              <a:ext uri="{FF2B5EF4-FFF2-40B4-BE49-F238E27FC236}">
                <a16:creationId xmlns:a16="http://schemas.microsoft.com/office/drawing/2014/main" id="{02E50E81-F39B-D3A6-4B66-3D1B8C65C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074" y="438527"/>
            <a:ext cx="2724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lf-driving delivery robots could soon be common sights in European cities  | TechCrunch">
            <a:extLst>
              <a:ext uri="{FF2B5EF4-FFF2-40B4-BE49-F238E27FC236}">
                <a16:creationId xmlns:a16="http://schemas.microsoft.com/office/drawing/2014/main" id="{B9EACC32-73AC-7515-DEF1-15DCB51B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06" y="296189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/>
          <p:nvPr/>
        </p:nvSpPr>
        <p:spPr>
          <a:xfrm>
            <a:off x="-265233" y="937324"/>
            <a:ext cx="2107500" cy="19791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2284003" y="164075"/>
            <a:ext cx="6476845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Proposed Methods and its Merits</a:t>
            </a:r>
            <a:endParaRPr sz="3200" dirty="0"/>
          </a:p>
        </p:txBody>
      </p:sp>
      <p:sp>
        <p:nvSpPr>
          <p:cNvPr id="388" name="Google Shape;388;p35"/>
          <p:cNvSpPr/>
          <p:nvPr/>
        </p:nvSpPr>
        <p:spPr>
          <a:xfrm>
            <a:off x="-238150" y="30910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 txBox="1">
            <a:spLocks noGrp="1"/>
          </p:cNvSpPr>
          <p:nvPr>
            <p:ph type="subTitle" idx="1"/>
          </p:nvPr>
        </p:nvSpPr>
        <p:spPr>
          <a:xfrm>
            <a:off x="2069167" y="986242"/>
            <a:ext cx="2638273" cy="2831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Methods:</a:t>
            </a:r>
          </a:p>
          <a:p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Fusion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Swarming Technology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87E95-3C8B-BF73-349F-A2EB0246B87D}"/>
              </a:ext>
            </a:extLst>
          </p:cNvPr>
          <p:cNvSpPr txBox="1"/>
          <p:nvPr/>
        </p:nvSpPr>
        <p:spPr>
          <a:xfrm>
            <a:off x="4733715" y="988547"/>
            <a:ext cx="44688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0" i="0" dirty="0">
                <a:solidFill>
                  <a:srgbClr val="D1D5D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Merits:</a:t>
            </a:r>
          </a:p>
          <a:p>
            <a:pPr algn="l"/>
            <a:endParaRPr lang="en-US" sz="2200" b="0" i="0" dirty="0">
              <a:solidFill>
                <a:srgbClr val="D1D5D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accuracy and reliability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scalability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Reduced costs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safety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Customization and Adaptability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Benefits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Customer Experience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1692120" y="37462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 DIAGRAM</a:t>
            </a:r>
            <a:endParaRPr dirty="0"/>
          </a:p>
        </p:txBody>
      </p:sp>
      <p:grpSp>
        <p:nvGrpSpPr>
          <p:cNvPr id="451" name="Google Shape;451;p37"/>
          <p:cNvGrpSpPr/>
          <p:nvPr/>
        </p:nvGrpSpPr>
        <p:grpSpPr>
          <a:xfrm>
            <a:off x="833125" y="1810575"/>
            <a:ext cx="987245" cy="256500"/>
            <a:chOff x="713275" y="4065425"/>
            <a:chExt cx="987245" cy="256500"/>
          </a:xfrm>
        </p:grpSpPr>
        <p:sp>
          <p:nvSpPr>
            <p:cNvPr id="452" name="Google Shape;452;p3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 rot="10800000">
            <a:off x="5648375" y="3998200"/>
            <a:ext cx="3559050" cy="1211775"/>
            <a:chOff x="-365050" y="-837825"/>
            <a:chExt cx="3559050" cy="1211775"/>
          </a:xfrm>
        </p:grpSpPr>
        <p:cxnSp>
          <p:nvCxnSpPr>
            <p:cNvPr id="456" name="Google Shape;456;p37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37"/>
            <p:cNvCxnSpPr/>
            <p:nvPr/>
          </p:nvCxnSpPr>
          <p:spPr>
            <a:xfrm>
              <a:off x="839600" y="373950"/>
              <a:ext cx="235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58" name="Google Shape;458;p37"/>
          <p:cNvGrpSpPr/>
          <p:nvPr/>
        </p:nvGrpSpPr>
        <p:grpSpPr>
          <a:xfrm>
            <a:off x="-76198" y="-75295"/>
            <a:ext cx="2009569" cy="973361"/>
            <a:chOff x="5205411" y="-75307"/>
            <a:chExt cx="1728661" cy="837300"/>
          </a:xfrm>
        </p:grpSpPr>
        <p:cxnSp>
          <p:nvCxnSpPr>
            <p:cNvPr id="459" name="Google Shape;459;p37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0" name="Google Shape;460;p37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1" name="Google Shape;461;p37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62" name="Google Shape;462;p37"/>
          <p:cNvSpPr/>
          <p:nvPr/>
        </p:nvSpPr>
        <p:spPr>
          <a:xfrm>
            <a:off x="6749900" y="-182130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3831439" y="858075"/>
            <a:ext cx="9873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4818745" y="641575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 descr="Delivery Robot">
            <a:extLst>
              <a:ext uri="{FF2B5EF4-FFF2-40B4-BE49-F238E27FC236}">
                <a16:creationId xmlns:a16="http://schemas.microsoft.com/office/drawing/2014/main" id="{674D3080-B243-81C9-764A-F5B1CC5FF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3A92D-6F60-FEFA-2266-0388F699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81540"/>
            <a:ext cx="6888591" cy="38866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REQUIREMENTS</a:t>
            </a:r>
            <a:endParaRPr dirty="0"/>
          </a:p>
        </p:txBody>
      </p:sp>
      <p:sp>
        <p:nvSpPr>
          <p:cNvPr id="575" name="Google Shape;575;p43"/>
          <p:cNvSpPr/>
          <p:nvPr/>
        </p:nvSpPr>
        <p:spPr>
          <a:xfrm>
            <a:off x="3585875" y="1848555"/>
            <a:ext cx="1972200" cy="18522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3"/>
          <p:cNvSpPr txBox="1"/>
          <p:nvPr/>
        </p:nvSpPr>
        <p:spPr>
          <a:xfrm>
            <a:off x="6286550" y="1322529"/>
            <a:ext cx="2184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SOFTWARE USED</a:t>
            </a:r>
            <a:endParaRPr sz="1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5" name="Google Shape;585;p43"/>
          <p:cNvSpPr txBox="1"/>
          <p:nvPr/>
        </p:nvSpPr>
        <p:spPr>
          <a:xfrm>
            <a:off x="6286550" y="1800194"/>
            <a:ext cx="21846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MACHINE LEARNING ALGORITHMS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OPENCV COMPUTER VISION 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MAPPING AND LOCALIZATION 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SENSOR FUSION 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TINKERCAD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PROTEUS </a:t>
            </a:r>
            <a:endParaRPr sz="1600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8" name="Google Shape;588;p43"/>
          <p:cNvSpPr txBox="1"/>
          <p:nvPr/>
        </p:nvSpPr>
        <p:spPr>
          <a:xfrm>
            <a:off x="1024612" y="1358975"/>
            <a:ext cx="2184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HARDWARE USED</a:t>
            </a:r>
            <a:endParaRPr sz="1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9" name="Google Shape;589;p43"/>
          <p:cNvSpPr txBox="1"/>
          <p:nvPr/>
        </p:nvSpPr>
        <p:spPr>
          <a:xfrm>
            <a:off x="974500" y="1760925"/>
            <a:ext cx="21846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ARDUINO UNO R3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RASPBERRY PI 3B+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ULTRASONIC SENSORS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CAMERA FOR OBJECT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SPEED 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MOTORS DC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WHEELS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PIC CONTROLLER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COLOUR SENSOR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MOTOR DRIVER</a:t>
            </a:r>
            <a:endParaRPr sz="1600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590" name="Google Shape;590;p43"/>
          <p:cNvCxnSpPr/>
          <p:nvPr/>
        </p:nvCxnSpPr>
        <p:spPr>
          <a:xfrm>
            <a:off x="2857475" y="1950925"/>
            <a:ext cx="443400" cy="81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43"/>
          <p:cNvCxnSpPr/>
          <p:nvPr/>
        </p:nvCxnSpPr>
        <p:spPr>
          <a:xfrm rot="10800000" flipH="1">
            <a:off x="2857475" y="2769425"/>
            <a:ext cx="443400" cy="81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43"/>
          <p:cNvCxnSpPr/>
          <p:nvPr/>
        </p:nvCxnSpPr>
        <p:spPr>
          <a:xfrm flipH="1">
            <a:off x="5843125" y="1950925"/>
            <a:ext cx="443400" cy="81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43"/>
          <p:cNvCxnSpPr/>
          <p:nvPr/>
        </p:nvCxnSpPr>
        <p:spPr>
          <a:xfrm rot="10800000">
            <a:off x="5843125" y="2769425"/>
            <a:ext cx="443400" cy="81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43"/>
          <p:cNvSpPr/>
          <p:nvPr/>
        </p:nvSpPr>
        <p:spPr>
          <a:xfrm>
            <a:off x="3242150" y="1358975"/>
            <a:ext cx="1687200" cy="168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43"/>
          <p:cNvGrpSpPr/>
          <p:nvPr/>
        </p:nvGrpSpPr>
        <p:grpSpPr>
          <a:xfrm>
            <a:off x="4755900" y="1156263"/>
            <a:ext cx="987245" cy="256500"/>
            <a:chOff x="713275" y="4065425"/>
            <a:chExt cx="987245" cy="256500"/>
          </a:xfrm>
        </p:grpSpPr>
        <p:sp>
          <p:nvSpPr>
            <p:cNvPr id="596" name="Google Shape;596;p4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43"/>
          <p:cNvSpPr/>
          <p:nvPr/>
        </p:nvSpPr>
        <p:spPr>
          <a:xfrm>
            <a:off x="4184536" y="4136425"/>
            <a:ext cx="341100" cy="256500"/>
          </a:xfrm>
          <a:prstGeom prst="snip2DiagRect">
            <a:avLst>
              <a:gd name="adj1" fmla="val 0"/>
              <a:gd name="adj2" fmla="val 357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3"/>
          <p:cNvSpPr/>
          <p:nvPr/>
        </p:nvSpPr>
        <p:spPr>
          <a:xfrm>
            <a:off x="3391864" y="4136425"/>
            <a:ext cx="710400" cy="256500"/>
          </a:xfrm>
          <a:prstGeom prst="snip2DiagRect">
            <a:avLst>
              <a:gd name="adj1" fmla="val 0"/>
              <a:gd name="adj2" fmla="val 357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Autonomous Mobile Robots: What do I need to know to design one? - Qualcomm  Developer Network">
            <a:extLst>
              <a:ext uri="{FF2B5EF4-FFF2-40B4-BE49-F238E27FC236}">
                <a16:creationId xmlns:a16="http://schemas.microsoft.com/office/drawing/2014/main" id="{C69E1277-E4DC-993C-8B05-C102632B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75" y="1860631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</a:t>
            </a:r>
            <a:endParaRPr dirty="0"/>
          </a:p>
        </p:txBody>
      </p:sp>
      <p:sp>
        <p:nvSpPr>
          <p:cNvPr id="606" name="Google Shape;606;p44"/>
          <p:cNvSpPr txBox="1"/>
          <p:nvPr/>
        </p:nvSpPr>
        <p:spPr>
          <a:xfrm>
            <a:off x="1189376" y="1193213"/>
            <a:ext cx="223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9500Rs</a:t>
            </a:r>
            <a:endParaRPr sz="1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07" name="Google Shape;607;p44"/>
          <p:cNvSpPr txBox="1"/>
          <p:nvPr/>
        </p:nvSpPr>
        <p:spPr>
          <a:xfrm>
            <a:off x="1189387" y="1880850"/>
            <a:ext cx="23736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08" name="Google Shape;608;p44"/>
          <p:cNvSpPr/>
          <p:nvPr/>
        </p:nvSpPr>
        <p:spPr>
          <a:xfrm>
            <a:off x="720309" y="1304657"/>
            <a:ext cx="320400" cy="32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4"/>
          <p:cNvSpPr txBox="1"/>
          <p:nvPr/>
        </p:nvSpPr>
        <p:spPr>
          <a:xfrm>
            <a:off x="1189376" y="1480488"/>
            <a:ext cx="223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HARDWARE COST</a:t>
            </a:r>
            <a:endParaRPr sz="1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10" name="Google Shape;610;p44"/>
          <p:cNvSpPr txBox="1"/>
          <p:nvPr/>
        </p:nvSpPr>
        <p:spPr>
          <a:xfrm>
            <a:off x="1189376" y="2223654"/>
            <a:ext cx="223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500-600Rs</a:t>
            </a:r>
            <a:endParaRPr sz="1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11" name="Google Shape;611;p44"/>
          <p:cNvSpPr txBox="1"/>
          <p:nvPr/>
        </p:nvSpPr>
        <p:spPr>
          <a:xfrm>
            <a:off x="1189387" y="3309237"/>
            <a:ext cx="2258215" cy="74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1000Rs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MAINTAINENCE COST</a:t>
            </a:r>
          </a:p>
        </p:txBody>
      </p:sp>
      <p:sp>
        <p:nvSpPr>
          <p:cNvPr id="612" name="Google Shape;612;p44"/>
          <p:cNvSpPr/>
          <p:nvPr/>
        </p:nvSpPr>
        <p:spPr>
          <a:xfrm>
            <a:off x="720309" y="2419789"/>
            <a:ext cx="320400" cy="32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4"/>
          <p:cNvSpPr txBox="1"/>
          <p:nvPr/>
        </p:nvSpPr>
        <p:spPr>
          <a:xfrm>
            <a:off x="1189376" y="2503244"/>
            <a:ext cx="223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SOFTWARE COST</a:t>
            </a:r>
            <a:endParaRPr sz="1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15" name="Google Shape;615;p44"/>
          <p:cNvSpPr/>
          <p:nvPr/>
        </p:nvSpPr>
        <p:spPr>
          <a:xfrm>
            <a:off x="4271325" y="539375"/>
            <a:ext cx="4204500" cy="4064700"/>
          </a:xfrm>
          <a:prstGeom prst="snip2DiagRect">
            <a:avLst>
              <a:gd name="adj1" fmla="val 0"/>
              <a:gd name="adj2" fmla="val 11092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4"/>
          <p:cNvSpPr txBox="1"/>
          <p:nvPr/>
        </p:nvSpPr>
        <p:spPr>
          <a:xfrm>
            <a:off x="5253675" y="3532888"/>
            <a:ext cx="2239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TOTAL</a:t>
            </a:r>
            <a:endParaRPr sz="1800" b="1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18" name="Google Shape;618;p44"/>
          <p:cNvSpPr txBox="1"/>
          <p:nvPr/>
        </p:nvSpPr>
        <p:spPr>
          <a:xfrm>
            <a:off x="5253675" y="3820163"/>
            <a:ext cx="223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Rs12,500</a:t>
            </a:r>
            <a:endParaRPr sz="2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19" name="Google Shape;619;p44"/>
          <p:cNvSpPr/>
          <p:nvPr/>
        </p:nvSpPr>
        <p:spPr>
          <a:xfrm>
            <a:off x="8222245" y="19539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4"/>
          <p:cNvSpPr/>
          <p:nvPr/>
        </p:nvSpPr>
        <p:spPr>
          <a:xfrm>
            <a:off x="4021795" y="32764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4"/>
          <p:cNvSpPr/>
          <p:nvPr/>
        </p:nvSpPr>
        <p:spPr>
          <a:xfrm>
            <a:off x="4593301" y="3276400"/>
            <a:ext cx="6030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3AB013-60D9-51A2-5BBD-FFB25DDC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52" y="539375"/>
            <a:ext cx="3887246" cy="328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12;p44">
            <a:extLst>
              <a:ext uri="{FF2B5EF4-FFF2-40B4-BE49-F238E27FC236}">
                <a16:creationId xmlns:a16="http://schemas.microsoft.com/office/drawing/2014/main" id="{53E635E9-E54A-DE90-4591-9769278B68B0}"/>
              </a:ext>
            </a:extLst>
          </p:cNvPr>
          <p:cNvSpPr/>
          <p:nvPr/>
        </p:nvSpPr>
        <p:spPr>
          <a:xfrm>
            <a:off x="728773" y="3427323"/>
            <a:ext cx="320400" cy="320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8"/>
          <p:cNvSpPr/>
          <p:nvPr/>
        </p:nvSpPr>
        <p:spPr>
          <a:xfrm>
            <a:off x="713400" y="1333500"/>
            <a:ext cx="5058900" cy="32589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8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WORK SCHEDULE</a:t>
            </a:r>
            <a:endParaRPr sz="3600" dirty="0"/>
          </a:p>
        </p:txBody>
      </p:sp>
      <p:sp>
        <p:nvSpPr>
          <p:cNvPr id="718" name="Google Shape;718;p48"/>
          <p:cNvSpPr/>
          <p:nvPr/>
        </p:nvSpPr>
        <p:spPr>
          <a:xfrm>
            <a:off x="6061538" y="2716050"/>
            <a:ext cx="313200" cy="3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8"/>
          <p:cNvSpPr/>
          <p:nvPr/>
        </p:nvSpPr>
        <p:spPr>
          <a:xfrm>
            <a:off x="6061538" y="1440750"/>
            <a:ext cx="313200" cy="32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8"/>
          <p:cNvSpPr txBox="1"/>
          <p:nvPr/>
        </p:nvSpPr>
        <p:spPr>
          <a:xfrm>
            <a:off x="6511923" y="1333500"/>
            <a:ext cx="1918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IDENTIFY STAGE</a:t>
            </a:r>
            <a:endParaRPr sz="1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22" name="Google Shape;722;p48"/>
          <p:cNvSpPr txBox="1"/>
          <p:nvPr/>
        </p:nvSpPr>
        <p:spPr>
          <a:xfrm>
            <a:off x="6511923" y="2607900"/>
            <a:ext cx="1918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WORKING STAGE</a:t>
            </a:r>
            <a:endParaRPr sz="1800" b="1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724" name="Google Shape;724;p48"/>
          <p:cNvSpPr txBox="1"/>
          <p:nvPr/>
        </p:nvSpPr>
        <p:spPr>
          <a:xfrm>
            <a:off x="6080205" y="3512983"/>
            <a:ext cx="2713159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WE NEED ATLEAST 4 MONTHS TO COMPLETE THIS PROJECT AND IMPLEMENT IN OUR COLLEGE.</a:t>
            </a:r>
            <a:endParaRPr sz="1800" dirty="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B61E75-7C53-10B9-64D2-39FEE22A4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4" y="1938530"/>
            <a:ext cx="5222219" cy="249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1"/>
          <p:cNvSpPr/>
          <p:nvPr/>
        </p:nvSpPr>
        <p:spPr>
          <a:xfrm>
            <a:off x="4605850" y="1354900"/>
            <a:ext cx="2441100" cy="13959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51"/>
          <p:cNvSpPr/>
          <p:nvPr/>
        </p:nvSpPr>
        <p:spPr>
          <a:xfrm>
            <a:off x="3137767" y="3311900"/>
            <a:ext cx="2441100" cy="13959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4" name="Google Shape;774;p5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STAGES TRL LEVEL</a:t>
            </a:r>
            <a:endParaRPr dirty="0"/>
          </a:p>
        </p:txBody>
      </p:sp>
      <p:sp>
        <p:nvSpPr>
          <p:cNvPr id="775" name="Google Shape;775;p51"/>
          <p:cNvSpPr/>
          <p:nvPr/>
        </p:nvSpPr>
        <p:spPr>
          <a:xfrm>
            <a:off x="1248125" y="1354900"/>
            <a:ext cx="2441100" cy="13959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1"/>
          <p:cNvSpPr txBox="1">
            <a:spLocks noGrp="1"/>
          </p:cNvSpPr>
          <p:nvPr>
            <p:ph type="subTitle" idx="1"/>
          </p:nvPr>
        </p:nvSpPr>
        <p:spPr>
          <a:xfrm>
            <a:off x="1336174" y="15342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777" name="Google Shape;777;p51"/>
          <p:cNvSpPr txBox="1">
            <a:spLocks noGrp="1"/>
          </p:cNvSpPr>
          <p:nvPr>
            <p:ph type="subTitle" idx="2"/>
          </p:nvPr>
        </p:nvSpPr>
        <p:spPr>
          <a:xfrm>
            <a:off x="1336188" y="189439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Done Some Research and take literature surveys about deliverys problems.</a:t>
            </a:r>
            <a:endParaRPr dirty="0"/>
          </a:p>
        </p:txBody>
      </p:sp>
      <p:sp>
        <p:nvSpPr>
          <p:cNvPr id="778" name="Google Shape;778;p51"/>
          <p:cNvSpPr txBox="1">
            <a:spLocks noGrp="1"/>
          </p:cNvSpPr>
          <p:nvPr>
            <p:ph type="subTitle" idx="3"/>
          </p:nvPr>
        </p:nvSpPr>
        <p:spPr>
          <a:xfrm>
            <a:off x="4693874" y="15342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BASIC PRINCIPLES OBSERVED</a:t>
            </a:r>
            <a:endParaRPr dirty="0"/>
          </a:p>
        </p:txBody>
      </p:sp>
      <p:sp>
        <p:nvSpPr>
          <p:cNvPr id="779" name="Google Shape;779;p51"/>
          <p:cNvSpPr txBox="1">
            <a:spLocks noGrp="1"/>
          </p:cNvSpPr>
          <p:nvPr>
            <p:ph type="subTitle" idx="4"/>
          </p:nvPr>
        </p:nvSpPr>
        <p:spPr>
          <a:xfrm>
            <a:off x="4693888" y="189439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Delivering by man is not possible in critical situations like </a:t>
            </a:r>
            <a:r>
              <a:rPr lang="en-IN" dirty="0" err="1"/>
              <a:t>rain,floods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780" name="Google Shape;780;p51"/>
          <p:cNvSpPr txBox="1">
            <a:spLocks noGrp="1"/>
          </p:cNvSpPr>
          <p:nvPr>
            <p:ph type="subTitle" idx="5"/>
          </p:nvPr>
        </p:nvSpPr>
        <p:spPr>
          <a:xfrm>
            <a:off x="3137767" y="3619689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PROOF OF CONCEPT</a:t>
            </a:r>
            <a:endParaRPr dirty="0"/>
          </a:p>
        </p:txBody>
      </p:sp>
      <p:sp>
        <p:nvSpPr>
          <p:cNvPr id="781" name="Google Shape;781;p51"/>
          <p:cNvSpPr txBox="1">
            <a:spLocks noGrp="1"/>
          </p:cNvSpPr>
          <p:nvPr>
            <p:ph type="subTitle" idx="6"/>
          </p:nvPr>
        </p:nvSpPr>
        <p:spPr>
          <a:xfrm>
            <a:off x="3137767" y="392720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Finally,Having a proof of concept to implement.</a:t>
            </a:r>
            <a:endParaRPr dirty="0"/>
          </a:p>
        </p:txBody>
      </p:sp>
      <p:sp>
        <p:nvSpPr>
          <p:cNvPr id="784" name="Google Shape;784;p51"/>
          <p:cNvSpPr/>
          <p:nvPr/>
        </p:nvSpPr>
        <p:spPr>
          <a:xfrm>
            <a:off x="3241110" y="1150750"/>
            <a:ext cx="655500" cy="6156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1"/>
          <p:cNvSpPr/>
          <p:nvPr/>
        </p:nvSpPr>
        <p:spPr>
          <a:xfrm>
            <a:off x="6598913" y="1150811"/>
            <a:ext cx="655500" cy="6156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1"/>
          <p:cNvSpPr/>
          <p:nvPr/>
        </p:nvSpPr>
        <p:spPr>
          <a:xfrm>
            <a:off x="3882625" y="3004111"/>
            <a:ext cx="655500" cy="6156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1"/>
          <p:cNvSpPr txBox="1">
            <a:spLocks noGrp="1"/>
          </p:cNvSpPr>
          <p:nvPr>
            <p:ph type="title" idx="9"/>
          </p:nvPr>
        </p:nvSpPr>
        <p:spPr>
          <a:xfrm>
            <a:off x="3305300" y="121630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9" name="Google Shape;789;p51"/>
          <p:cNvSpPr txBox="1">
            <a:spLocks noGrp="1"/>
          </p:cNvSpPr>
          <p:nvPr>
            <p:ph type="title" idx="13"/>
          </p:nvPr>
        </p:nvSpPr>
        <p:spPr>
          <a:xfrm>
            <a:off x="6663125" y="121630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0" name="Google Shape;790;p51"/>
          <p:cNvSpPr txBox="1">
            <a:spLocks noGrp="1"/>
          </p:cNvSpPr>
          <p:nvPr>
            <p:ph type="title" idx="14"/>
          </p:nvPr>
        </p:nvSpPr>
        <p:spPr>
          <a:xfrm>
            <a:off x="3946896" y="3069650"/>
            <a:ext cx="527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92" name="Google Shape;792;p51"/>
          <p:cNvGrpSpPr/>
          <p:nvPr/>
        </p:nvGrpSpPr>
        <p:grpSpPr>
          <a:xfrm rot="5400000" flipH="1">
            <a:off x="7207700" y="2117575"/>
            <a:ext cx="2721975" cy="1210176"/>
            <a:chOff x="-363475" y="-836226"/>
            <a:chExt cx="2721975" cy="1210176"/>
          </a:xfrm>
        </p:grpSpPr>
        <p:cxnSp>
          <p:nvCxnSpPr>
            <p:cNvPr id="793" name="Google Shape;793;p51"/>
            <p:cNvCxnSpPr/>
            <p:nvPr/>
          </p:nvCxnSpPr>
          <p:spPr>
            <a:xfrm rot="-5400000" flipH="1">
              <a:off x="-363475" y="-836226"/>
              <a:ext cx="1206600" cy="120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51"/>
            <p:cNvCxnSpPr/>
            <p:nvPr/>
          </p:nvCxnSpPr>
          <p:spPr>
            <a:xfrm rot="10800000">
              <a:off x="1599050" y="-385500"/>
              <a:ext cx="0" cy="1518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95" name="Google Shape;795;p51"/>
          <p:cNvGrpSpPr/>
          <p:nvPr/>
        </p:nvGrpSpPr>
        <p:grpSpPr>
          <a:xfrm rot="-5400000" flipH="1">
            <a:off x="-845075" y="2581700"/>
            <a:ext cx="2840775" cy="1210176"/>
            <a:chOff x="-363475" y="-836226"/>
            <a:chExt cx="2840775" cy="1210176"/>
          </a:xfrm>
        </p:grpSpPr>
        <p:cxnSp>
          <p:nvCxnSpPr>
            <p:cNvPr id="796" name="Google Shape;796;p51"/>
            <p:cNvCxnSpPr/>
            <p:nvPr/>
          </p:nvCxnSpPr>
          <p:spPr>
            <a:xfrm rot="-5400000" flipH="1">
              <a:off x="-363475" y="-836226"/>
              <a:ext cx="1206600" cy="120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51"/>
            <p:cNvCxnSpPr/>
            <p:nvPr/>
          </p:nvCxnSpPr>
          <p:spPr>
            <a:xfrm rot="10800000">
              <a:off x="1658450" y="-444900"/>
              <a:ext cx="0" cy="1637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Electric Car Project Proposal by Slidesgo">
  <a:themeElements>
    <a:clrScheme name="Simple Light">
      <a:dk1>
        <a:srgbClr val="030325"/>
      </a:dk1>
      <a:lt1>
        <a:srgbClr val="FFFFFF"/>
      </a:lt1>
      <a:dk2>
        <a:srgbClr val="1B0B52"/>
      </a:dk2>
      <a:lt2>
        <a:srgbClr val="FFFFFF"/>
      </a:lt2>
      <a:accent1>
        <a:srgbClr val="FF296D"/>
      </a:accent1>
      <a:accent2>
        <a:srgbClr val="05D8E7"/>
      </a:accent2>
      <a:accent3>
        <a:srgbClr val="FF296D"/>
      </a:accent3>
      <a:accent4>
        <a:srgbClr val="05D8E7"/>
      </a:accent4>
      <a:accent5>
        <a:srgbClr val="FF296D"/>
      </a:accent5>
      <a:accent6>
        <a:srgbClr val="05D8E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520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Abel</vt:lpstr>
      <vt:lpstr>Arial</vt:lpstr>
      <vt:lpstr>Roboto Condensed Light</vt:lpstr>
      <vt:lpstr>Share Tech</vt:lpstr>
      <vt:lpstr>Söhne</vt:lpstr>
      <vt:lpstr>Wingdings</vt:lpstr>
      <vt:lpstr>Electric Car Project Proposal by Slidesgo</vt:lpstr>
      <vt:lpstr>Self Driving Delivery Robots</vt:lpstr>
      <vt:lpstr>ABSTRACT</vt:lpstr>
      <vt:lpstr>Existing Methods &amp; its Limitations</vt:lpstr>
      <vt:lpstr>Proposed Methods and its Merits</vt:lpstr>
      <vt:lpstr>BLOCK DIAGRAM</vt:lpstr>
      <vt:lpstr>MAJOR REQUIREMENTS</vt:lpstr>
      <vt:lpstr>BUDGET</vt:lpstr>
      <vt:lpstr>WORK SCHEDULE</vt:lpstr>
      <vt:lpstr>PROJECT STAGES TRL LEVEL</vt:lpstr>
      <vt:lpstr>REFERENCES AND LITERATURE SURVEYS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Driving Car Using AI</dc:title>
  <dc:creator>thariq ajees</dc:creator>
  <cp:lastModifiedBy>thariq</cp:lastModifiedBy>
  <cp:revision>6</cp:revision>
  <dcterms:modified xsi:type="dcterms:W3CDTF">2023-05-10T06:50:52Z</dcterms:modified>
</cp:coreProperties>
</file>