
<file path=[Content_Types].xml><?xml version="1.0" encoding="utf-8"?>
<Types xmlns="http://schemas.openxmlformats.org/package/2006/content-types">
  <Default Extension="avi" ContentType="video/x-msvideo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3" r:id="rId5"/>
    <p:sldId id="258" r:id="rId6"/>
    <p:sldId id="264" r:id="rId7"/>
    <p:sldId id="259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B40526-D704-B397-CC1D-2897C2B54A79}" v="6" dt="2020-09-09T13:13:03.252"/>
    <p1510:client id="{76B0ADF5-0FBB-61FE-81EA-399E60BD301C}" v="1427" dt="2020-09-09T12:43:12.618"/>
    <p1510:client id="{C595D0A2-2C29-431C-B0AD-3900D067B70B}" v="14" dt="2020-09-09T05:19:21.0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4FA0B-8E4E-4039-86AB-C76AC98049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CA2E2D-B7FA-4258-9E65-FDC82A9DB6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09690-B3C5-44D4-AF2E-D943C0B05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F13E6-8DEF-45C9-994D-753C311E5D5B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1AA73-9C65-4D34-B888-5E486EADA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976C6-5712-4BA9-95C2-08C65ACE3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5BBE4-D9BA-4DC5-85A8-C8E24CEA3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80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860CC-1876-49F7-B20F-26190DDFF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C73971-21C4-410C-9F1B-D520FAF37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F058F-6677-40AE-886E-E5EF2CC79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F13E6-8DEF-45C9-994D-753C311E5D5B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D90CC-DFD4-46F5-97E0-D0C81991D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A341C-C316-4194-B60F-64DAFC305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5BBE4-D9BA-4DC5-85A8-C8E24CEA3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38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AAF279-DD33-480F-9858-38F9C232E6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80A99D-A0CF-4A3F-A94B-E8C60D04E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2854-26E2-4A7A-820F-F6E08127D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F13E6-8DEF-45C9-994D-753C311E5D5B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A627F-8AF6-4DE4-A47A-6B0D96814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72CAE-F0EB-47D9-9384-C27EC7F56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5BBE4-D9BA-4DC5-85A8-C8E24CEA3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622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2CE05-61FC-49C5-AD3F-6F0EBF2F6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2531-34D3-47E9-A96D-497508D4A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3C5CA-D4A4-4071-8F24-0BA4359F9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F13E6-8DEF-45C9-994D-753C311E5D5B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1AB25-D159-4FE9-BA96-D9BD2C0E9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5CC22-5D39-4853-B279-205695984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5BBE4-D9BA-4DC5-85A8-C8E24CEA3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19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D8D3F-B24A-44FF-90DE-1050DEB2F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DE958-F3DC-4BE7-962C-1F6DA1F05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42B9E-774B-43A6-91BF-7C1C7EA7B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F13E6-8DEF-45C9-994D-753C311E5D5B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A5B0E-3432-4F6B-B7FD-EB0280F60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C4507-E110-4195-85ED-E662F0F37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5BBE4-D9BA-4DC5-85A8-C8E24CEA3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22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D5824-BBD2-427C-BFA4-7F8D3CF5B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8C535-59C9-44A1-8B80-FA90D3BBEF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3B573C-3800-472E-9828-65868BCF8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6D0E9C-FCBA-4FD7-ABAA-71215F4D3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F13E6-8DEF-45C9-994D-753C311E5D5B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DEFD18-FEF6-470F-86F5-9DD68AD16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03EB90-F0E2-4B00-A1AE-AF44DF681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5BBE4-D9BA-4DC5-85A8-C8E24CEA3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186D5-084D-4580-AE0C-642357F4D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DF494-AFDC-448F-ACC2-EA2D4F5AD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C5FF52-7B30-4F1A-9824-899F74FA1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AEA25C-8773-4626-9666-1966C92558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0335DC-533E-4B10-A96F-FBA67AC85E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F774AF-F451-4199-BC12-3DEE0B5C0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F13E6-8DEF-45C9-994D-753C311E5D5B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70D5EE-6BE5-496C-AE89-3039BE949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B0B7AA-9AA6-4E0F-9560-117552B2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5BBE4-D9BA-4DC5-85A8-C8E24CEA3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365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CD80-5648-456F-B8DA-D79F34E5C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634D6C-AEB7-4C8E-80B2-C88BFEF78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F13E6-8DEF-45C9-994D-753C311E5D5B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20BA74-C2FF-44C8-AD54-7E3C9761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F8971-57C4-41A7-B7E2-6370E3077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5BBE4-D9BA-4DC5-85A8-C8E24CEA3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723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9E8146-A290-4850-B292-3708EEB62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F13E6-8DEF-45C9-994D-753C311E5D5B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3DC14C-06F6-41DB-B3CA-6636BDA0F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61BE42-8729-467A-AF69-54A1A2321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5BBE4-D9BA-4DC5-85A8-C8E24CEA3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415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25BD7-2A26-4A01-89E4-DE4C0632B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414AE-295E-4FCC-8DCB-DDEC94CC1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A65787-4592-422D-8C65-0B6B4C91F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C31DD-CA5F-498A-A082-EE5A55D9E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F13E6-8DEF-45C9-994D-753C311E5D5B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67ED7C-6D61-4EE4-B3AB-2081CBB05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36E72-5D92-49E0-B20B-B14486818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5BBE4-D9BA-4DC5-85A8-C8E24CEA3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92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D69FE-6F71-4458-8A87-ADAB2D44E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4271A8-9EC5-4BB4-B727-801E96E38B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D1797-A364-42FF-9690-BE10DC175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53B984-8B3A-4CBA-ABC5-951A506AA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F13E6-8DEF-45C9-994D-753C311E5D5B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699BD-2349-46D7-ADAC-BEB280A3B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78363E-639B-4AAC-9C99-7085A3BEA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5BBE4-D9BA-4DC5-85A8-C8E24CEA3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134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1597BE-4B67-42D5-A9D1-8A9DB7E5A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76C31-ACF1-4E23-B2E8-47C1C8C3C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3995A-E26C-4AA5-A62D-29960BCCE7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F13E6-8DEF-45C9-994D-753C311E5D5B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2302C-5086-4C13-A63E-401B74BEF8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65A96-B6A3-4970-A47C-4583DCD74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5BBE4-D9BA-4DC5-85A8-C8E24CEA3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408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6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E1C84A-B65E-4453-A6F1-B83A8AF2F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7689" y="3071183"/>
            <a:ext cx="9910296" cy="2590027"/>
          </a:xfrm>
        </p:spPr>
        <p:txBody>
          <a:bodyPr anchor="t">
            <a:normAutofit/>
          </a:bodyPr>
          <a:lstStyle/>
          <a:p>
            <a:pPr algn="l"/>
            <a:r>
              <a:rPr lang="en-GB" sz="4400">
                <a:latin typeface="+mn-lt"/>
                <a:ea typeface="Lato" panose="020F0502020204030203" pitchFamily="34" charset="0"/>
                <a:cs typeface="Lato" panose="020F0502020204030203" pitchFamily="34" charset="0"/>
              </a:rPr>
              <a:t>FYP5: Object Detection, Tracking and Suspicious Activity Recognition for Maritime Surveillance using Thermal Vision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78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1DD806-48D4-46A1-9C48-AE05A60CD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Training Results for STA Resnet  -  Classification Task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F0BC18-84A0-4FF4-BE71-166B8F1A2129}"/>
              </a:ext>
            </a:extLst>
          </p:cNvPr>
          <p:cNvSpPr txBox="1"/>
          <p:nvPr/>
        </p:nvSpPr>
        <p:spPr>
          <a:xfrm>
            <a:off x="1045028" y="3017522"/>
            <a:ext cx="9941319" cy="3124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Dataset : </a:t>
            </a:r>
            <a:r>
              <a:rPr lang="en-US" sz="2400" dirty="0"/>
              <a:t>UCF24 (sub-set of the UCF-101 dataset 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Data loader : 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Custom data loader that loads the frames of each video sequentially 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Loads a clip at a time from each video – at each step changes the batch of videos loaded 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Outputs [images, labels, </a:t>
            </a:r>
            <a:r>
              <a:rPr lang="en-US" sz="2400" dirty="0" err="1"/>
              <a:t>reset_flag</a:t>
            </a:r>
            <a:r>
              <a:rPr lang="en-US" sz="2400" dirty="0"/>
              <a:t>] 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676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28">
            <a:extLst>
              <a:ext uri="{FF2B5EF4-FFF2-40B4-BE49-F238E27FC236}">
                <a16:creationId xmlns:a16="http://schemas.microsoft.com/office/drawing/2014/main" id="{49AE1604-BB93-4F6D-94D6-F2A6021FC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30">
            <a:extLst>
              <a:ext uri="{FF2B5EF4-FFF2-40B4-BE49-F238E27FC236}">
                <a16:creationId xmlns:a16="http://schemas.microsoft.com/office/drawing/2014/main" id="{A9270323-9616-4384-857D-E86B78272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43" name="Rectangle 31">
              <a:extLst>
                <a:ext uri="{FF2B5EF4-FFF2-40B4-BE49-F238E27FC236}">
                  <a16:creationId xmlns:a16="http://schemas.microsoft.com/office/drawing/2014/main" id="{8A3838D5-9565-4601-BAC3-D1B5BDB80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32">
              <a:extLst>
                <a:ext uri="{FF2B5EF4-FFF2-40B4-BE49-F238E27FC236}">
                  <a16:creationId xmlns:a16="http://schemas.microsoft.com/office/drawing/2014/main" id="{3349A4B8-3246-4579-922E-FE1155C7F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34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36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34377" y="2188548"/>
            <a:ext cx="43891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7A75E3-12AD-49C6-A914-DDA4FC40110E}"/>
              </a:ext>
            </a:extLst>
          </p:cNvPr>
          <p:cNvSpPr txBox="1"/>
          <p:nvPr/>
        </p:nvSpPr>
        <p:spPr>
          <a:xfrm>
            <a:off x="6595228" y="2508105"/>
            <a:ext cx="4709345" cy="36324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dirty="0"/>
              <a:t>Training Procedure : </a:t>
            </a:r>
            <a:r>
              <a:rPr lang="en-US" sz="1700" dirty="0"/>
              <a:t> 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Loaded images are preprocessed (normalization to 0-1 range)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When reset_flag </a:t>
            </a:r>
            <a:r>
              <a:rPr lang="en-US" sz="1700" dirty="0"/>
              <a:t>is True (at the beginning of each clip returned) the states of the custom temporal layers are reset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dirty="0"/>
              <a:t>Configurations : </a:t>
            </a:r>
            <a:endParaRPr lang="en-US" sz="17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Optimizer : Adam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Loss           </a:t>
            </a:r>
            <a:r>
              <a:rPr lang="en-US" sz="1700"/>
              <a:t>: SparseCategoricalCrossentropy</a:t>
            </a:r>
            <a:endParaRPr lang="en-US" sz="17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Learning rate : </a:t>
            </a:r>
            <a:r>
              <a:rPr lang="en-US" sz="1700"/>
              <a:t>initial lr </a:t>
            </a:r>
            <a:r>
              <a:rPr lang="en-US" sz="1700" dirty="0"/>
              <a:t>0.001 - scheduled to decrease by 0.1</a:t>
            </a:r>
          </a:p>
        </p:txBody>
      </p:sp>
      <p:pic>
        <p:nvPicPr>
          <p:cNvPr id="47" name="Picture 46" descr="A close up of a map&#10;&#10;Description automatically generated">
            <a:extLst>
              <a:ext uri="{FF2B5EF4-FFF2-40B4-BE49-F238E27FC236}">
                <a16:creationId xmlns:a16="http://schemas.microsoft.com/office/drawing/2014/main" id="{1775865F-B335-4D7B-A0F0-2B70AA189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79" y="482137"/>
            <a:ext cx="3768834" cy="5822206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44DB65EA-CFF9-4CDE-BE16-3EAAA5ECBAB5}"/>
              </a:ext>
            </a:extLst>
          </p:cNvPr>
          <p:cNvGrpSpPr/>
          <p:nvPr/>
        </p:nvGrpSpPr>
        <p:grpSpPr>
          <a:xfrm>
            <a:off x="4846945" y="893120"/>
            <a:ext cx="1641508" cy="793358"/>
            <a:chOff x="10242285" y="1151149"/>
            <a:chExt cx="1664358" cy="763282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A5D54AF-7BFF-4FBA-8E92-1AE6F156DAD2}"/>
                </a:ext>
              </a:extLst>
            </p:cNvPr>
            <p:cNvCxnSpPr/>
            <p:nvPr/>
          </p:nvCxnSpPr>
          <p:spPr>
            <a:xfrm>
              <a:off x="10242285" y="1364566"/>
              <a:ext cx="587829" cy="0"/>
            </a:xfrm>
            <a:prstGeom prst="line">
              <a:avLst/>
            </a:prstGeom>
            <a:ln w="254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C915BDC-D47A-4C0F-93FB-98CD5282484D}"/>
                </a:ext>
              </a:extLst>
            </p:cNvPr>
            <p:cNvCxnSpPr/>
            <p:nvPr/>
          </p:nvCxnSpPr>
          <p:spPr>
            <a:xfrm>
              <a:off x="10242285" y="1742050"/>
              <a:ext cx="58782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3E70005-5B41-4548-916D-FB4D1D4AD4EE}"/>
                </a:ext>
              </a:extLst>
            </p:cNvPr>
            <p:cNvSpPr txBox="1"/>
            <p:nvPr/>
          </p:nvSpPr>
          <p:spPr>
            <a:xfrm>
              <a:off x="10830114" y="1151149"/>
              <a:ext cx="6223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train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5469E24-AAAC-4056-BF98-407E19738ABE}"/>
                </a:ext>
              </a:extLst>
            </p:cNvPr>
            <p:cNvSpPr txBox="1"/>
            <p:nvPr/>
          </p:nvSpPr>
          <p:spPr>
            <a:xfrm>
              <a:off x="10800956" y="1545099"/>
              <a:ext cx="11056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validation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6000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DD3995F-CC4F-4F94-9ECA-8039DC1F01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r>
              <a:rPr lang="en-US" sz="3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GAN – RGB to Thermal through style transfer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B1F7D4-7558-4B86-89F8-DF851C64DBD0}"/>
              </a:ext>
            </a:extLst>
          </p:cNvPr>
          <p:cNvSpPr txBox="1"/>
          <p:nvPr/>
        </p:nvSpPr>
        <p:spPr>
          <a:xfrm>
            <a:off x="793660" y="2599509"/>
            <a:ext cx="5624024" cy="3435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Frameworks we have tried in the last couple of weeks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 err="1"/>
              <a:t>CycleGAN</a:t>
            </a:r>
            <a:r>
              <a:rPr lang="en-US" sz="1500" dirty="0"/>
              <a:t> – Unpaired image to image translation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 err="1"/>
              <a:t>BicycleGAN</a:t>
            </a:r>
            <a:r>
              <a:rPr lang="en-US" sz="1500" dirty="0"/>
              <a:t> – Unpaired multimodal image to image translation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PIX2PIX – Paired image to image translation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Tried several variations of above frameworks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Resnet as the generator with different resolutions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 err="1"/>
              <a:t>Unet</a:t>
            </a:r>
            <a:r>
              <a:rPr lang="en-US" sz="1500" dirty="0"/>
              <a:t> as the generator with different resolutions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No promising work in the RGB to Thermal translation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Working on the postprocessing methods and custom generators to enhance results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</p:txBody>
      </p:sp>
      <p:pic>
        <p:nvPicPr>
          <p:cNvPr id="12" name="Media1">
            <a:hlinkClick r:id="" action="ppaction://media"/>
            <a:extLst>
              <a:ext uri="{FF2B5EF4-FFF2-40B4-BE49-F238E27FC236}">
                <a16:creationId xmlns:a16="http://schemas.microsoft.com/office/drawing/2014/main" id="{B3E04CB7-AAC5-429E-BD7B-42ED7745DA3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791960" y="2984778"/>
            <a:ext cx="4217126" cy="210856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788713E-AE1F-4A11-90C7-06D43954F1EC}"/>
              </a:ext>
            </a:extLst>
          </p:cNvPr>
          <p:cNvSpPr txBox="1"/>
          <p:nvPr/>
        </p:nvSpPr>
        <p:spPr>
          <a:xfrm>
            <a:off x="6823966" y="5093341"/>
            <a:ext cx="41851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Best result so far – </a:t>
            </a:r>
            <a:r>
              <a:rPr lang="en-US" sz="1600" dirty="0" err="1"/>
              <a:t>CycleGAN</a:t>
            </a:r>
            <a:r>
              <a:rPr lang="en-US" sz="1600" dirty="0"/>
              <a:t> – after 100 epochs</a:t>
            </a:r>
          </a:p>
        </p:txBody>
      </p:sp>
    </p:spTree>
    <p:extLst>
      <p:ext uri="{BB962C8B-B14F-4D97-AF65-F5344CB8AC3E}">
        <p14:creationId xmlns:p14="http://schemas.microsoft.com/office/powerpoint/2010/main" val="3056821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00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video>
              <p:cMediaNode vol="80000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282CE-C91D-4EE9-ADD4-7A5A06DFF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anchor="ctr">
            <a:normAutofit/>
          </a:bodyPr>
          <a:lstStyle/>
          <a:p>
            <a:r>
              <a:rPr lang="en-US" sz="3600">
                <a:latin typeface="+mn-lt"/>
              </a:rPr>
              <a:t>Tasks for 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E50BA-340F-45C7-983A-4325B7A9A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/>
          </a:bodyPr>
          <a:lstStyle/>
          <a:p>
            <a:r>
              <a:rPr lang="en-US" sz="1800" dirty="0"/>
              <a:t>Add the object detection head to the STA Resnet network and test with different configurations</a:t>
            </a:r>
          </a:p>
        </p:txBody>
      </p:sp>
      <p:pic>
        <p:nvPicPr>
          <p:cNvPr id="21" name="Graphic 6" descr="Checkmark">
            <a:extLst>
              <a:ext uri="{FF2B5EF4-FFF2-40B4-BE49-F238E27FC236}">
                <a16:creationId xmlns:a16="http://schemas.microsoft.com/office/drawing/2014/main" id="{1640E1AC-E370-4024-9923-C5B61466C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0493" y="1347516"/>
            <a:ext cx="4223252" cy="422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767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E6469E4274824394E3AF1919EF8163" ma:contentTypeVersion="8" ma:contentTypeDescription="Create a new document." ma:contentTypeScope="" ma:versionID="ab97220aee8e2fda6585a39a1c85344d">
  <xsd:schema xmlns:xsd="http://www.w3.org/2001/XMLSchema" xmlns:xs="http://www.w3.org/2001/XMLSchema" xmlns:p="http://schemas.microsoft.com/office/2006/metadata/properties" xmlns:ns3="1133559a-49e7-49bb-a623-43a0c43acf14" targetNamespace="http://schemas.microsoft.com/office/2006/metadata/properties" ma:root="true" ma:fieldsID="c620425a1da043cc01c10992940801b6" ns3:_="">
    <xsd:import namespace="1133559a-49e7-49bb-a623-43a0c43acf1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33559a-49e7-49bb-a623-43a0c43acf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9604E24-F0A2-4769-8F88-4539734B040A}">
  <ds:schemaRefs>
    <ds:schemaRef ds:uri="1133559a-49e7-49bb-a623-43a0c43acf1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70C9CB4-6D6A-4B52-B353-836ED12CFC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39CA5DA-22FE-4F07-9B3F-DF7B3946167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3075</TotalTime>
  <Words>245</Words>
  <Application>Microsoft Office PowerPoint</Application>
  <PresentationFormat>Widescreen</PresentationFormat>
  <Paragraphs>33</Paragraphs>
  <Slides>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FYP5: Object Detection, Tracking and Suspicious Activity Recognition for Maritime Surveillance using Thermal Vision</vt:lpstr>
      <vt:lpstr>Training Results for STA Resnet  -  Classification Task</vt:lpstr>
      <vt:lpstr>PowerPoint Presentation</vt:lpstr>
      <vt:lpstr>GAN – RGB to Thermal through style transfer</vt:lpstr>
      <vt:lpstr>Tasks for 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FYP5: Object Detection, Tracking and Suspicious Activity Recognition for Maritime Surveillance using Thermal Vision</dc:title>
  <dc:creator>Sachira Karunasena</dc:creator>
  <cp:lastModifiedBy>Sachira Karunasena</cp:lastModifiedBy>
  <cp:revision>3</cp:revision>
  <dcterms:created xsi:type="dcterms:W3CDTF">2020-09-09T14:51:36Z</dcterms:created>
  <dcterms:modified xsi:type="dcterms:W3CDTF">2020-09-11T18:07:24Z</dcterms:modified>
</cp:coreProperties>
</file>