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6" r:id="rId3"/>
    <p:sldId id="258" r:id="rId4"/>
    <p:sldId id="268" r:id="rId5"/>
    <p:sldId id="267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34457-4475-4682-86DD-0BC77884735C}" v="12" dt="2020-09-16T16:32:41.405"/>
    <p1510:client id="{6625E253-F8E3-4205-B14B-924CE7EABFDD}" v="2" dt="2020-09-16T06:36:54.270"/>
    <p1510:client id="{700350F3-285F-BD23-1B86-770D89E9FA46}" v="1777" dt="2020-09-16T12:41:46.001"/>
    <p1510:client id="{A0CC312B-F1D8-4F45-91CD-6A75D5E47065}" v="18" dt="2020-09-16T09:22:27.488"/>
    <p1510:client id="{E0FB875B-E477-855E-D23D-D58FC175FF24}" v="3" dt="2020-09-16T09:19:12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20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Training </a:t>
            </a:r>
            <a:r>
              <a:rPr lang="en-US" sz="2000" err="1"/>
              <a:t>CornerNet</a:t>
            </a:r>
            <a:r>
              <a:rPr lang="en-US" sz="2000"/>
              <a:t>-Lite on SMD</a:t>
            </a:r>
          </a:p>
          <a:p>
            <a:r>
              <a:rPr lang="en-US" sz="2000"/>
              <a:t>Adding the object detection head to the STA Resnet network and test with different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1322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6DEF2-D847-43FD-BE9D-07919ED9197C}"/>
              </a:ext>
            </a:extLst>
          </p:cNvPr>
          <p:cNvSpPr txBox="1"/>
          <p:nvPr/>
        </p:nvSpPr>
        <p:spPr>
          <a:xfrm>
            <a:off x="374073" y="235527"/>
            <a:ext cx="4961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Singapore Maritime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EDD22-B4DD-4BBE-AA98-27D2E929B6EC}"/>
              </a:ext>
            </a:extLst>
          </p:cNvPr>
          <p:cNvSpPr txBox="1"/>
          <p:nvPr/>
        </p:nvSpPr>
        <p:spPr>
          <a:xfrm>
            <a:off x="374073" y="969818"/>
            <a:ext cx="11421204" cy="24468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Have 3 types of videos : Onboard – RGB, Onshore – RGB, NIR – Nera IR</a:t>
            </a:r>
            <a:endParaRPr lang="en-US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Resolution : 1080 x 1920</a:t>
            </a:r>
            <a:endParaRPr lang="en-US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Dataset has been captured on various environmental conditions like before sunrise (40 min before sunrise),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/>
              <a:t>      sunrise, mid-day, afternoon, evening, after sunset (2hrs after sunset), Haze and Rain</a:t>
            </a:r>
            <a:endParaRPr lang="en-US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Objects annotated </a:t>
            </a:r>
            <a:r>
              <a:rPr lang="en-US" sz="1600"/>
              <a:t>: </a:t>
            </a:r>
            <a:r>
              <a:rPr lang="en-US" sz="1700">
                <a:effectLst/>
              </a:rPr>
              <a:t>Ferry, Buoy, Vessel/ship, Speed boat, Boat, Kayak, </a:t>
            </a:r>
            <a:r>
              <a:rPr lang="en-US" sz="1700"/>
              <a:t>Sailboat</a:t>
            </a:r>
            <a:r>
              <a:rPr lang="en-US" sz="1700">
                <a:effectLst/>
              </a:rPr>
              <a:t>, Swimming person, Flying bird/plane, Other</a:t>
            </a:r>
            <a:endParaRPr lang="en-US" sz="1700">
              <a:cs typeface="Calibri"/>
            </a:endParaRPr>
          </a:p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0E958D-34C9-49E5-8A4A-A15EE3FB40FF}"/>
              </a:ext>
            </a:extLst>
          </p:cNvPr>
          <p:cNvGrpSpPr/>
          <p:nvPr/>
        </p:nvGrpSpPr>
        <p:grpSpPr>
          <a:xfrm>
            <a:off x="502814" y="3560250"/>
            <a:ext cx="11186371" cy="3062223"/>
            <a:chOff x="569918" y="2760397"/>
            <a:chExt cx="11186371" cy="3062223"/>
          </a:xfrm>
        </p:grpSpPr>
        <p:pic>
          <p:nvPicPr>
            <p:cNvPr id="1026" name="Picture 2" descr="MVI_1469_VIS">
              <a:extLst>
                <a:ext uri="{FF2B5EF4-FFF2-40B4-BE49-F238E27FC236}">
                  <a16:creationId xmlns:a16="http://schemas.microsoft.com/office/drawing/2014/main" id="{519B3C29-E86F-4466-AF0C-0907E7532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918" y="2760397"/>
              <a:ext cx="3470718" cy="195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MVI_0797_VIS_OB">
              <a:extLst>
                <a:ext uri="{FF2B5EF4-FFF2-40B4-BE49-F238E27FC236}">
                  <a16:creationId xmlns:a16="http://schemas.microsoft.com/office/drawing/2014/main" id="{24B19D93-D656-4170-9CFF-44DD71E5E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880" y="2760397"/>
              <a:ext cx="3470718" cy="195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VI_1463_NIR_RF_1_Ins">
              <a:extLst>
                <a:ext uri="{FF2B5EF4-FFF2-40B4-BE49-F238E27FC236}">
                  <a16:creationId xmlns:a16="http://schemas.microsoft.com/office/drawing/2014/main" id="{333C67D9-8C8F-4BFF-AA6D-39F1CE11D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9843" y="2760397"/>
              <a:ext cx="3470718" cy="1952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6E9E7F-B45B-4974-82B3-6958392F4099}"/>
                </a:ext>
              </a:extLst>
            </p:cNvPr>
            <p:cNvSpPr txBox="1"/>
            <p:nvPr/>
          </p:nvSpPr>
          <p:spPr>
            <a:xfrm>
              <a:off x="569918" y="4843975"/>
              <a:ext cx="35864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Onshore image – camera placed                             on-shore on a fixed platform</a:t>
              </a:r>
            </a:p>
            <a:p>
              <a:r>
                <a:rPr lang="en-US" sz="1600"/>
                <a:t>Camera – Canon 70D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C60AB3-50F0-488C-891F-1D0D09CCB59C}"/>
                </a:ext>
              </a:extLst>
            </p:cNvPr>
            <p:cNvSpPr txBox="1"/>
            <p:nvPr/>
          </p:nvSpPr>
          <p:spPr>
            <a:xfrm>
              <a:off x="4206891" y="4843975"/>
              <a:ext cx="35864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Onboard image – camera placed                             on-board on a moving vessel</a:t>
              </a:r>
            </a:p>
            <a:p>
              <a:r>
                <a:rPr lang="en-US" sz="1600"/>
                <a:t>Camera – Canon 70D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CA775F-3DB5-4379-A95B-A98EF3512051}"/>
                </a:ext>
              </a:extLst>
            </p:cNvPr>
            <p:cNvSpPr txBox="1"/>
            <p:nvPr/>
          </p:nvSpPr>
          <p:spPr>
            <a:xfrm>
              <a:off x="8169843" y="4745402"/>
              <a:ext cx="35864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NIR image – camera placed                             on-shore on a fixed platform</a:t>
              </a:r>
            </a:p>
            <a:p>
              <a:r>
                <a:rPr lang="en-US" sz="1600"/>
                <a:t>Camera – Canon 70D with  Mid-</a:t>
              </a:r>
              <a:r>
                <a:rPr lang="en-US" sz="1600" err="1"/>
                <a:t>Opt</a:t>
              </a:r>
              <a:r>
                <a:rPr lang="en-US" sz="1600"/>
                <a:t> BP800 Near-IR Bandpass filter.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83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110F-53FF-4885-986E-178D97EF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25" y="881545"/>
            <a:ext cx="336804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Results Obtained</a:t>
            </a:r>
          </a:p>
        </p:txBody>
      </p:sp>
      <p:pic>
        <p:nvPicPr>
          <p:cNvPr id="5" name="Picture 4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D08F0A76-0CBF-4086-9A88-91334FDFA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5" t="24562" r="18736" b="-1"/>
          <a:stretch/>
        </p:blipFill>
        <p:spPr>
          <a:xfrm>
            <a:off x="-34394" y="3511550"/>
            <a:ext cx="4933479" cy="3346450"/>
          </a:xfrm>
          <a:prstGeom prst="rect">
            <a:avLst/>
          </a:prstGeom>
        </p:spPr>
      </p:pic>
      <p:pic>
        <p:nvPicPr>
          <p:cNvPr id="7" name="Picture 6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85370EB7-9BE3-4913-BF0C-2F6B863234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9" b="-1"/>
          <a:stretch/>
        </p:blipFill>
        <p:spPr>
          <a:xfrm>
            <a:off x="4899085" y="2421957"/>
            <a:ext cx="7343716" cy="4436043"/>
          </a:xfrm>
          <a:prstGeom prst="rect">
            <a:avLst/>
          </a:prstGeom>
        </p:spPr>
      </p:pic>
      <p:pic>
        <p:nvPicPr>
          <p:cNvPr id="9" name="Picture 8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8882430A-E8B1-4E08-8D4E-82948BD35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" r="2" b="3990"/>
          <a:stretch/>
        </p:blipFill>
        <p:spPr>
          <a:xfrm>
            <a:off x="4899084" y="-154152"/>
            <a:ext cx="7343696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9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0721B92-87C2-44FB-ADA2-29A0438CA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64" y="2460730"/>
            <a:ext cx="5426764" cy="184509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EFB2144-21B3-428B-B7E5-A4116AA2582E}"/>
              </a:ext>
            </a:extLst>
          </p:cNvPr>
          <p:cNvGrpSpPr/>
          <p:nvPr/>
        </p:nvGrpSpPr>
        <p:grpSpPr>
          <a:xfrm>
            <a:off x="349858" y="4100696"/>
            <a:ext cx="5426764" cy="2318316"/>
            <a:chOff x="457202" y="865336"/>
            <a:chExt cx="5426764" cy="2318316"/>
          </a:xfrm>
        </p:grpSpPr>
        <p:pic>
          <p:nvPicPr>
            <p:cNvPr id="7" name="Picture 6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B21BBA0A-F283-4E85-AF7D-C8B0432A8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2" y="865336"/>
              <a:ext cx="5426764" cy="181796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237348-208D-4AC7-B8A7-15D9A48AE867}"/>
                </a:ext>
              </a:extLst>
            </p:cNvPr>
            <p:cNvSpPr txBox="1"/>
            <p:nvPr/>
          </p:nvSpPr>
          <p:spPr>
            <a:xfrm>
              <a:off x="1636423" y="2814320"/>
              <a:ext cx="306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Test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24E9D1-54E5-4CE5-9B2F-F22F68BFA1B1}"/>
              </a:ext>
            </a:extLst>
          </p:cNvPr>
          <p:cNvGrpSpPr/>
          <p:nvPr/>
        </p:nvGrpSpPr>
        <p:grpSpPr>
          <a:xfrm>
            <a:off x="349858" y="586420"/>
            <a:ext cx="5426764" cy="2319953"/>
            <a:chOff x="457201" y="4115960"/>
            <a:chExt cx="5426764" cy="2319953"/>
          </a:xfrm>
        </p:grpSpPr>
        <p:pic>
          <p:nvPicPr>
            <p:cNvPr id="5" name="Picture 4" descr="A close up of text on a white background&#10;&#10;Description automatically generated">
              <a:extLst>
                <a:ext uri="{FF2B5EF4-FFF2-40B4-BE49-F238E27FC236}">
                  <a16:creationId xmlns:a16="http://schemas.microsoft.com/office/drawing/2014/main" id="{C64AB719-3171-4D27-893E-0E34A254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1" y="4115960"/>
              <a:ext cx="5426764" cy="17908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E8E72B-4E89-4E77-AFF8-F5F6F599C2F8}"/>
                </a:ext>
              </a:extLst>
            </p:cNvPr>
            <p:cNvSpPr txBox="1"/>
            <p:nvPr/>
          </p:nvSpPr>
          <p:spPr>
            <a:xfrm>
              <a:off x="1636423" y="6066581"/>
              <a:ext cx="306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Train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9E14E8-4DF7-468E-9AEE-046355EF7B09}"/>
              </a:ext>
            </a:extLst>
          </p:cNvPr>
          <p:cNvSpPr txBox="1"/>
          <p:nvPr/>
        </p:nvSpPr>
        <p:spPr>
          <a:xfrm>
            <a:off x="7596586" y="4566920"/>
            <a:ext cx="306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7341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1922-00BF-4961-9F5A-1C709F40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317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Issues identified with the dataset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C818C-6314-4238-839A-3059ED5535EC}"/>
              </a:ext>
            </a:extLst>
          </p:cNvPr>
          <p:cNvSpPr txBox="1"/>
          <p:nvPr/>
        </p:nvSpPr>
        <p:spPr>
          <a:xfrm>
            <a:off x="514350" y="1333500"/>
            <a:ext cx="110585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>
                <a:cs typeface="Calibri"/>
              </a:rPr>
              <a:t>Class unbalance between the datasets used for training, validating and testing – issue in the splitting of the dataset</a:t>
            </a:r>
            <a:endParaRPr lang="en-US"/>
          </a:p>
        </p:txBody>
      </p:sp>
      <p:pic>
        <p:nvPicPr>
          <p:cNvPr id="4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8B2CAF6-0CAA-4B66-B7CE-85210DE32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9" r="246" b="355"/>
          <a:stretch/>
        </p:blipFill>
        <p:spPr>
          <a:xfrm>
            <a:off x="4196220" y="2523225"/>
            <a:ext cx="3991757" cy="2928467"/>
          </a:xfrm>
          <a:prstGeom prst="rect">
            <a:avLst/>
          </a:prstGeom>
        </p:spPr>
      </p:pic>
      <p:pic>
        <p:nvPicPr>
          <p:cNvPr id="5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4B53F1F-3A18-40EA-AD72-159E2FF1D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23226"/>
            <a:ext cx="4058433" cy="2928451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28FA8E5-3CC2-42D0-A30A-AB8521540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13" r="246" b="71"/>
          <a:stretch/>
        </p:blipFill>
        <p:spPr>
          <a:xfrm>
            <a:off x="8185760" y="2523226"/>
            <a:ext cx="3979229" cy="2926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4593E-2C10-4C23-ADEF-2F72DAC87132}"/>
              </a:ext>
            </a:extLst>
          </p:cNvPr>
          <p:cNvSpPr txBox="1"/>
          <p:nvPr/>
        </p:nvSpPr>
        <p:spPr>
          <a:xfrm>
            <a:off x="806754" y="209067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(1) based on the category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910A9-B972-4962-A53F-56FE9F342B2D}"/>
              </a:ext>
            </a:extLst>
          </p:cNvPr>
          <p:cNvSpPr txBox="1"/>
          <p:nvPr/>
        </p:nvSpPr>
        <p:spPr>
          <a:xfrm>
            <a:off x="991383" y="5552945"/>
            <a:ext cx="92254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Solutions :</a:t>
            </a:r>
          </a:p>
          <a:p>
            <a:r>
              <a:rPr lang="en-US">
                <a:cs typeface="Calibri"/>
              </a:rPr>
              <a:t>Instead of splitting randomly, the splitting can be based on the categories to balance out</a:t>
            </a:r>
          </a:p>
          <a:p>
            <a:r>
              <a:rPr lang="en-US">
                <a:cs typeface="Calibri"/>
              </a:rPr>
              <a:t>Two datasets – Training and Testing will be sufficient</a:t>
            </a:r>
          </a:p>
          <a:p>
            <a:r>
              <a:rPr lang="en-US">
                <a:cs typeface="Calibri"/>
              </a:rPr>
              <a:t>Should investigate multiple object frames as well when splitting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78388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06372-9C4C-4C68-B2E1-E7B2C1E6B013}"/>
              </a:ext>
            </a:extLst>
          </p:cNvPr>
          <p:cNvSpPr txBox="1"/>
          <p:nvPr/>
        </p:nvSpPr>
        <p:spPr>
          <a:xfrm>
            <a:off x="501954" y="176147"/>
            <a:ext cx="5534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(2) based on object size – number of square pixels</a:t>
            </a:r>
          </a:p>
        </p:txBody>
      </p:sp>
      <p:pic>
        <p:nvPicPr>
          <p:cNvPr id="4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29EE3B14-CC06-4E60-9889-D7BB80F69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842650"/>
            <a:ext cx="4246321" cy="2782314"/>
          </a:xfrm>
          <a:prstGeom prst="rect">
            <a:avLst/>
          </a:prstGeom>
        </p:spPr>
      </p:pic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4756656-8A07-42CD-8FCC-371D044F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797" y="840510"/>
            <a:ext cx="4173254" cy="2786596"/>
          </a:xfrm>
          <a:prstGeom prst="rect">
            <a:avLst/>
          </a:prstGeom>
        </p:spPr>
      </p:pic>
      <p:pic>
        <p:nvPicPr>
          <p:cNvPr id="6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0BA820-C4BD-4C22-93F9-D91288AD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701" y="842650"/>
            <a:ext cx="3797473" cy="2782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C0E774-BD96-4C68-A311-6C5FDEC44F53}"/>
              </a:ext>
            </a:extLst>
          </p:cNvPr>
          <p:cNvSpPr txBox="1"/>
          <p:nvPr/>
        </p:nvSpPr>
        <p:spPr>
          <a:xfrm>
            <a:off x="569934" y="3764071"/>
            <a:ext cx="101961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/>
              <a:t>Training and Test datasets have samples that spans from smallest to biggest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In validation, most of the objects occupy less than 200000 square pixels (&lt;9.6% of the total image)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This may cause the lower mAP for validation set compared to test set</a:t>
            </a:r>
          </a:p>
        </p:txBody>
      </p:sp>
    </p:spTree>
    <p:extLst>
      <p:ext uri="{BB962C8B-B14F-4D97-AF65-F5344CB8AC3E}">
        <p14:creationId xmlns:p14="http://schemas.microsoft.com/office/powerpoint/2010/main" val="281914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0EFDBEE1-10AF-45FB-9371-D25B620D81B4}"/>
              </a:ext>
            </a:extLst>
          </p:cNvPr>
          <p:cNvSpPr txBox="1"/>
          <p:nvPr/>
        </p:nvSpPr>
        <p:spPr>
          <a:xfrm>
            <a:off x="201200" y="174842"/>
            <a:ext cx="110585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>
                <a:cs typeface="Calibri"/>
              </a:rPr>
              <a:t>Quality of the samples in the dataset (resolution of original images = 1080 x 1920)</a:t>
            </a:r>
          </a:p>
        </p:txBody>
      </p:sp>
      <p:pic>
        <p:nvPicPr>
          <p:cNvPr id="2" name="Picture 4" descr="A picture containing outdoor, plane, orange, sitting&#10;&#10;Description automatically generated">
            <a:extLst>
              <a:ext uri="{FF2B5EF4-FFF2-40B4-BE49-F238E27FC236}">
                <a16:creationId xmlns:a16="http://schemas.microsoft.com/office/drawing/2014/main" id="{57605C00-ECC7-48D3-851A-8BB4EC0A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1" y="632474"/>
            <a:ext cx="5311035" cy="3108723"/>
          </a:xfrm>
          <a:prstGeom prst="rect">
            <a:avLst/>
          </a:prstGeom>
        </p:spPr>
      </p:pic>
      <p:pic>
        <p:nvPicPr>
          <p:cNvPr id="5" name="Picture 5" descr="A body of water&#10;&#10;Description automatically generated">
            <a:extLst>
              <a:ext uri="{FF2B5EF4-FFF2-40B4-BE49-F238E27FC236}">
                <a16:creationId xmlns:a16="http://schemas.microsoft.com/office/drawing/2014/main" id="{D74C687B-B632-4ECE-939C-C32EC229D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74" y="632474"/>
            <a:ext cx="5300596" cy="3108722"/>
          </a:xfrm>
          <a:prstGeom prst="rect">
            <a:avLst/>
          </a:prstGeom>
        </p:spPr>
      </p:pic>
      <p:pic>
        <p:nvPicPr>
          <p:cNvPr id="6" name="Picture 6" descr="A person standing next to a body of water&#10;&#10;Description automatically generated">
            <a:extLst>
              <a:ext uri="{FF2B5EF4-FFF2-40B4-BE49-F238E27FC236}">
                <a16:creationId xmlns:a16="http://schemas.microsoft.com/office/drawing/2014/main" id="{E0EC76BE-B796-4BB5-8347-BCF16910F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2" y="3753542"/>
            <a:ext cx="5290158" cy="3108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42D452-ECB3-431A-921A-024492822A2A}"/>
              </a:ext>
            </a:extLst>
          </p:cNvPr>
          <p:cNvSpPr txBox="1"/>
          <p:nvPr/>
        </p:nvSpPr>
        <p:spPr>
          <a:xfrm>
            <a:off x="5778674" y="4150291"/>
            <a:ext cx="591645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 panose="020F0502020204030204"/>
              </a:rPr>
              <a:t>Solutions:</a:t>
            </a:r>
            <a:endParaRPr lang="en-US">
              <a:cs typeface="Calibri" panose="020F0502020204030204"/>
            </a:endParaRPr>
          </a:p>
          <a:p>
            <a:endParaRPr lang="en-US" b="1">
              <a:cs typeface="Calibri" panose="020F0502020204030204"/>
            </a:endParaRPr>
          </a:p>
          <a:p>
            <a:pPr marL="285750" indent="-285750">
              <a:buFont typeface="Wingdings"/>
              <a:buChar char="§"/>
            </a:pPr>
            <a:r>
              <a:rPr lang="en-US"/>
              <a:t>Need to look at whether these are correctly identified with CornerNet-Light we run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If not, shift to CenterNet and see whether the non-detection is due to the low model complexity of the CornerNet-Lite</a:t>
            </a:r>
          </a:p>
          <a:p>
            <a:pPr marL="285750" indent="-285750">
              <a:buFont typeface="Wingdings"/>
              <a:buChar char="§"/>
            </a:pPr>
            <a:r>
              <a:rPr lang="en-US">
                <a:cs typeface="Calibri"/>
              </a:rPr>
              <a:t>Look for techniques to deal with small objects – prep-processing techniques to deal with occlusions </a:t>
            </a:r>
          </a:p>
        </p:txBody>
      </p:sp>
    </p:spTree>
    <p:extLst>
      <p:ext uri="{BB962C8B-B14F-4D97-AF65-F5344CB8AC3E}">
        <p14:creationId xmlns:p14="http://schemas.microsoft.com/office/powerpoint/2010/main" val="119607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>
                <a:latin typeface="+mn-lt"/>
              </a:rPr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US" sz="2400"/>
              <a:t>Train CenterNet on SMD</a:t>
            </a:r>
          </a:p>
          <a:p>
            <a:r>
              <a:rPr lang="en-US" sz="2400"/>
              <a:t>Fitting the Object Detection head to STA Resnet network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FYP5: Object Detection, Tracking and Suspicious Activity Recognition for Maritime Surveillance using Thermal Vision</vt:lpstr>
      <vt:lpstr>Weekly Tasks</vt:lpstr>
      <vt:lpstr>PowerPoint Presentation</vt:lpstr>
      <vt:lpstr>Results Obtained</vt:lpstr>
      <vt:lpstr>PowerPoint Presentation</vt:lpstr>
      <vt:lpstr>Issues identified with the dataset</vt:lpstr>
      <vt:lpstr>PowerPoint Presentation</vt:lpstr>
      <vt:lpstr>PowerPoint Presentation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2</cp:revision>
  <dcterms:created xsi:type="dcterms:W3CDTF">2020-09-16T15:56:48Z</dcterms:created>
  <dcterms:modified xsi:type="dcterms:W3CDTF">2020-11-29T05:18:35Z</dcterms:modified>
</cp:coreProperties>
</file>