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7739B-4BFD-4020-9745-040198A1895D}" v="1" dt="2020-12-02T12:41:26.329"/>
    <p1510:client id="{5F70BB38-6720-2F09-6F51-73BFF7C5B257}" v="3024" dt="2020-12-02T12:32:51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F503-3DF3-42D2-8ADD-82DE03B12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EB334-2551-4681-924D-99CB48783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FB186-4D4B-49ED-8193-54FEBF37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BAF9-5CE1-45F6-9C4B-956B3D4444C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50CAD-AFF4-42D9-802E-D35A69E0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0A5C-21FE-4883-8DD1-CD921A70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F2D2-47BD-4A73-AE89-63A820D8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7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D366-EE31-4510-BE0A-6CE95522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A9169-1BBB-434A-98E9-0E76F4F7C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39EBF-ED35-42FD-94E3-576DD149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BAF9-5CE1-45F6-9C4B-956B3D4444C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B8321-4D6D-4FCC-8A1E-EEFA44AD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F60C0-6BD4-46F6-8AEA-5C11263E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F2D2-47BD-4A73-AE89-63A820D8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1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4179F-C235-466F-BF15-273BC03A7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FF0C9-6BD4-4521-A1BD-0CB144891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183B7-E61B-4C4C-A676-A8DEA43D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BAF9-5CE1-45F6-9C4B-956B3D4444C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AA18B-DEDB-4C9A-869E-5095CDFF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82095-4ABE-47DB-979B-88DEE7B1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F2D2-47BD-4A73-AE89-63A820D8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3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95FF-95B0-4D92-A793-38229FE2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88EA-E1AC-4338-8E70-92AEF7FB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ECAC-5A7E-467D-A0FF-C340DF97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BAF9-5CE1-45F6-9C4B-956B3D4444C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E265E-4E10-4266-8749-AE5B7F8F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156D-1A29-4F33-9A79-A97A182F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F2D2-47BD-4A73-AE89-63A820D8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4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6134-A401-476D-A4A4-E4575817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04A1C-ED04-494C-B3CB-9D13CC383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81CE-E81A-42E3-B101-ABEEEED6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BAF9-5CE1-45F6-9C4B-956B3D4444C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39BE-71F2-4AC8-8A24-4229489E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B3FE-95B8-4BC6-9DBE-A0BB2822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F2D2-47BD-4A73-AE89-63A820D8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5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71C0-D12A-48C8-B8E6-562BFCF6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D20D-2CBA-4EE9-A831-F9AF7538C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32893-BDB5-44ED-8CD7-7AF3A7ACB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03E74-F8B5-4B79-89F2-CBFE6EDF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BAF9-5CE1-45F6-9C4B-956B3D4444C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1D75E-A51C-4899-9294-9078E17D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CC89C-130C-44B7-8A1D-EB351BBF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F2D2-47BD-4A73-AE89-63A820D8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1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71E7-F04B-4BBD-BF0B-5AC657E9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C072A-9FF0-4F37-9B11-38D934B58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423BA-7674-4AF0-9C1F-B71973D47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483E8-6EC5-4E45-8B5E-440C54BB1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3B1A9-4449-4461-A48D-BC18DAA0E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0AC4E-72B4-42C8-BF87-DADE1040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BAF9-5CE1-45F6-9C4B-956B3D4444C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0B23B-43CF-4602-9B2F-943945F0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AF725-5F52-4E52-8606-9A2E6652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F2D2-47BD-4A73-AE89-63A820D8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0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E0F0-5124-4D35-AF02-6515C1AE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D169C-E6D3-4FD8-80D8-D97D7CEA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BAF9-5CE1-45F6-9C4B-956B3D4444C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06523-378F-4093-8B6E-1F1CA114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A69B5-9E34-4C3F-AE6A-D7E4449E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F2D2-47BD-4A73-AE89-63A820D8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8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5E5B5-F4FD-4794-851D-B46079BA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BAF9-5CE1-45F6-9C4B-956B3D4444C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21EF4-DB88-47E0-A02F-DB296E03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03ABC-19E5-4AF0-9178-B35FCD6D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F2D2-47BD-4A73-AE89-63A820D8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3BBD-E875-444C-A76B-B48F56A7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626A-2480-4D28-B444-362C8A5EB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8AAA4-D756-4215-A5D3-2315149C4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8A0DD-7E79-4A3E-953A-50AB9E25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BAF9-5CE1-45F6-9C4B-956B3D4444C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2F7E-F54C-4212-BD33-74C74813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40FEC-DD22-4956-9D92-B6B47871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F2D2-47BD-4A73-AE89-63A820D8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1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5B63-D012-415B-877D-9947E670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2D22A-A1CF-4254-A9DF-AB74F21A0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29B62-63A4-4614-8AEA-E3FD9DA41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C022D-31F0-43B4-AC2B-AA224436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BAF9-5CE1-45F6-9C4B-956B3D4444C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BDF48-ADC8-4FF5-B284-A1DA2995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4E123-4BB4-4858-9BD0-A3C6A74C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F2D2-47BD-4A73-AE89-63A820D8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570AA-787C-4C75-AEB2-108E1624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62819-5CB6-45DA-A3B5-309113C65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0122C-F374-4221-8658-57F99CCD6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DBAF9-5CE1-45F6-9C4B-956B3D4444C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355BE-9B76-49AE-936B-A721C515E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9D50B-76A6-41D4-B807-20226B0D3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5F2D2-47BD-4A73-AE89-63A820D8B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3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1C84A-B65E-4453-A6F1-B83A8AF2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278" y="2133668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GB" sz="4400" dirty="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FYP5: Object Detection, Tracking and Suspicious Activity Recognition for Maritime Surveillance using Thermal Vision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4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2F6E-DD4D-4851-AADB-60FFD09B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49" y="-217"/>
            <a:ext cx="10515600" cy="935038"/>
          </a:xfrm>
        </p:spPr>
        <p:txBody>
          <a:bodyPr>
            <a:normAutofit/>
          </a:bodyPr>
          <a:lstStyle/>
          <a:p>
            <a:r>
              <a:rPr lang="en-US" sz="3600" b="1"/>
              <a:t>Data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3D36-362C-48A0-AA47-BA7840120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79" y="1074063"/>
            <a:ext cx="11413298" cy="2639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Modifications were done based on publications on Activity Recognition task.</a:t>
            </a:r>
          </a:p>
          <a:p>
            <a:pPr lvl="1"/>
            <a:r>
              <a:rPr lang="en-US" sz="2000">
                <a:cs typeface="Calibri"/>
              </a:rPr>
              <a:t>Choosing a random clip per video with constant time gap between them</a:t>
            </a:r>
            <a:br>
              <a:rPr lang="en-US" sz="2000">
                <a:cs typeface="Calibri"/>
              </a:rPr>
            </a:br>
            <a:endParaRPr lang="en-US" sz="200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Applying data augmentation </a:t>
            </a:r>
          </a:p>
          <a:p>
            <a:pPr lvl="2"/>
            <a:r>
              <a:rPr lang="en-US" sz="1800">
                <a:cs typeface="Calibri"/>
              </a:rPr>
              <a:t>Mean Subtraction</a:t>
            </a:r>
          </a:p>
          <a:p>
            <a:pPr lvl="2"/>
            <a:r>
              <a:rPr lang="en-US" sz="1800">
                <a:cs typeface="Calibri"/>
              </a:rPr>
              <a:t>Random Cropping (Only in training phase) </a:t>
            </a:r>
          </a:p>
          <a:p>
            <a:pPr lvl="2"/>
            <a:r>
              <a:rPr lang="en-US" sz="1800">
                <a:cs typeface="Calibri"/>
              </a:rPr>
              <a:t>Random Horizontal Flipping with probability of 0.5 (Only in training phase)</a:t>
            </a:r>
          </a:p>
          <a:p>
            <a:pPr lvl="2"/>
            <a:r>
              <a:rPr lang="en-US" sz="1800">
                <a:cs typeface="Calibri"/>
              </a:rPr>
              <a:t>Central Cropping (Only in validation phase)</a:t>
            </a:r>
          </a:p>
          <a:p>
            <a:pPr lvl="2"/>
            <a:endParaRPr lang="en-US">
              <a:cs typeface="Calibri"/>
            </a:endParaRPr>
          </a:p>
        </p:txBody>
      </p:sp>
      <p:pic>
        <p:nvPicPr>
          <p:cNvPr id="5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2633CA9D-A971-4CB3-8BDC-743600B8F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46" y="4325608"/>
            <a:ext cx="11772376" cy="2277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FAD4F5-B4D6-4119-8A59-4941FCA0FC89}"/>
              </a:ext>
            </a:extLst>
          </p:cNvPr>
          <p:cNvSpPr txBox="1"/>
          <p:nvPr/>
        </p:nvSpPr>
        <p:spPr>
          <a:xfrm>
            <a:off x="590811" y="4045906"/>
            <a:ext cx="37139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Action Label – swing_baseball</a:t>
            </a:r>
          </a:p>
        </p:txBody>
      </p:sp>
    </p:spTree>
    <p:extLst>
      <p:ext uri="{BB962C8B-B14F-4D97-AF65-F5344CB8AC3E}">
        <p14:creationId xmlns:p14="http://schemas.microsoft.com/office/powerpoint/2010/main" val="48466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74AA7-FB6E-4C0D-B587-BBD7B082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/>
              <a:t>Training Procedure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E9FA9-81EE-4465-A469-EEEE06AD1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cs typeface="Calibri"/>
              </a:rPr>
              <a:t>Two distinct parameters for the clip size and batch size</a:t>
            </a:r>
            <a:br>
              <a:rPr lang="en-US" sz="1700"/>
            </a:br>
            <a:endParaRPr lang="en-US" sz="1700">
              <a:cs typeface="Calibri"/>
            </a:endParaRPr>
          </a:p>
          <a:p>
            <a:r>
              <a:rPr lang="en-US" sz="1700">
                <a:cs typeface="Calibri"/>
              </a:rPr>
              <a:t>Weight update (optimization step) is changed to mimic training with larger batch sizes. </a:t>
            </a:r>
          </a:p>
          <a:p>
            <a:pPr lvl="1"/>
            <a:r>
              <a:rPr lang="en-US" sz="1700">
                <a:cs typeface="Calibri"/>
              </a:rPr>
              <a:t>The gradients are updated using the loss for each clip (frames </a:t>
            </a:r>
            <a:r>
              <a:rPr lang="en-US" sz="1700" i="1">
                <a:cs typeface="Calibri"/>
              </a:rPr>
              <a:t>M</a:t>
            </a:r>
            <a:r>
              <a:rPr lang="en-US" sz="1700">
                <a:cs typeface="Calibri"/>
              </a:rPr>
              <a:t>) and accumulated over a batch</a:t>
            </a:r>
          </a:p>
          <a:p>
            <a:pPr lvl="1"/>
            <a:r>
              <a:rPr lang="en-US" sz="1700">
                <a:cs typeface="Calibri"/>
              </a:rPr>
              <a:t>After </a:t>
            </a:r>
            <a:r>
              <a:rPr lang="en-US" sz="1700" i="1">
                <a:cs typeface="Calibri"/>
              </a:rPr>
              <a:t>N </a:t>
            </a:r>
            <a:r>
              <a:rPr lang="en-US" sz="1700">
                <a:cs typeface="Calibri"/>
              </a:rPr>
              <a:t>number of clips are passed, the weights are updated </a:t>
            </a:r>
          </a:p>
          <a:p>
            <a:pPr lvl="1"/>
            <a:r>
              <a:rPr lang="en-US" sz="1700">
                <a:cs typeface="Calibri"/>
              </a:rPr>
              <a:t>We use </a:t>
            </a:r>
            <a:r>
              <a:rPr lang="en-US" sz="1700" i="1">
                <a:cs typeface="Calibri"/>
              </a:rPr>
              <a:t>N = 16 </a:t>
            </a:r>
            <a:r>
              <a:rPr lang="en-US" sz="1700">
                <a:cs typeface="Calibri"/>
              </a:rPr>
              <a:t>as the batch size and </a:t>
            </a:r>
            <a:r>
              <a:rPr lang="en-US" sz="1700" i="1">
                <a:cs typeface="Calibri"/>
              </a:rPr>
              <a:t>M = 10 </a:t>
            </a:r>
            <a:r>
              <a:rPr lang="en-US" sz="1700">
                <a:cs typeface="Calibri"/>
              </a:rPr>
              <a:t>as the clip size</a:t>
            </a:r>
            <a:br>
              <a:rPr lang="en-US" sz="1700">
                <a:cs typeface="Calibri"/>
              </a:rPr>
            </a:br>
            <a:endParaRPr lang="en-US" sz="1700">
              <a:cs typeface="Calibri"/>
            </a:endParaRPr>
          </a:p>
          <a:p>
            <a:r>
              <a:rPr lang="en-US" sz="1700">
                <a:cs typeface="Calibri"/>
              </a:rPr>
              <a:t>The learning rate scheduler:</a:t>
            </a:r>
          </a:p>
          <a:p>
            <a:pPr lvl="1"/>
            <a:r>
              <a:rPr lang="en-US" sz="1700">
                <a:cs typeface="Calibri"/>
              </a:rPr>
              <a:t>Initially started with 0.001</a:t>
            </a:r>
          </a:p>
          <a:p>
            <a:pPr lvl="1"/>
            <a:r>
              <a:rPr lang="en-US" sz="1700">
                <a:cs typeface="Calibri"/>
              </a:rPr>
              <a:t>At epoch 15, 50 and 80 the lr is reduced by factor of 10 </a:t>
            </a:r>
          </a:p>
          <a:p>
            <a:pPr lvl="1"/>
            <a:r>
              <a:rPr lang="en-US" sz="1700">
                <a:cs typeface="Calibri"/>
              </a:rPr>
              <a:t>Based on the paper titled "</a:t>
            </a:r>
            <a:r>
              <a:rPr lang="en-US" sz="1700">
                <a:ea typeface="+mn-lt"/>
                <a:cs typeface="+mn-lt"/>
              </a:rPr>
              <a:t>Two-Stream Convolutional Networks for Action Recognition in Videos"</a:t>
            </a:r>
            <a:endParaRPr lang="en-US" sz="1700">
              <a:cs typeface="Calibri"/>
            </a:endParaRPr>
          </a:p>
          <a:p>
            <a:pPr marL="457200" lvl="1" indent="0">
              <a:buNone/>
            </a:pPr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282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A0AD-F7D0-46C4-9F9A-7AE70754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234110"/>
            <a:ext cx="10515600" cy="893854"/>
          </a:xfrm>
        </p:spPr>
        <p:txBody>
          <a:bodyPr>
            <a:normAutofit/>
          </a:bodyPr>
          <a:lstStyle/>
          <a:p>
            <a:r>
              <a:rPr lang="en-US" sz="3600" b="1"/>
              <a:t>Activity Recognition – Training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AB850-A91C-4917-A536-8AB135EB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18" y="3500163"/>
            <a:ext cx="4038600" cy="2581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789CCF-C50F-48C6-8F07-8080D379A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067" y="3462063"/>
            <a:ext cx="3981450" cy="2619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A17F31-7254-4B11-B1F7-6ADECD83C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941" y="3385863"/>
            <a:ext cx="4010025" cy="2686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38FCD7-4D0E-4293-97E0-896978FAB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54" y="2586312"/>
            <a:ext cx="2686050" cy="695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CCA0B3-B305-4FAD-AE9A-519E826AE814}"/>
              </a:ext>
            </a:extLst>
          </p:cNvPr>
          <p:cNvSpPr txBox="1"/>
          <p:nvPr/>
        </p:nvSpPr>
        <p:spPr>
          <a:xfrm>
            <a:off x="581025" y="1257300"/>
            <a:ext cx="829627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/>
              <a:t>Trained two versions of our model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STMNet18 -  Model overfits on the data set after 15th Epoch</a:t>
            </a:r>
            <a:br>
              <a:rPr lang="en-US">
                <a:cs typeface="Calibri"/>
              </a:rPr>
            </a:br>
            <a:endParaRPr lang="en-US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STMNet50 – Model fails to learn, and accuracy is at 2%even after 30th epoch</a:t>
            </a:r>
          </a:p>
          <a:p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C1E50-8606-42EF-80FA-6F77BC7BF388}"/>
              </a:ext>
            </a:extLst>
          </p:cNvPr>
          <p:cNvSpPr txBox="1"/>
          <p:nvPr/>
        </p:nvSpPr>
        <p:spPr>
          <a:xfrm>
            <a:off x="3257550" y="63817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Training Accuracy and 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B81FA-618E-437D-89A7-9F95CB64E302}"/>
              </a:ext>
            </a:extLst>
          </p:cNvPr>
          <p:cNvSpPr txBox="1"/>
          <p:nvPr/>
        </p:nvSpPr>
        <p:spPr>
          <a:xfrm>
            <a:off x="8877300" y="63817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Validation Accuracy 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162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1263B-B070-4875-976E-501158FD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/>
              <a:t>Plans and Next steps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1DAAD-A7B5-4F30-A752-7C2E3EEC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Using UCF-101 to pre-train the network and finetune on HMDB-51</a:t>
            </a:r>
          </a:p>
          <a:p>
            <a:r>
              <a:rPr lang="en-US" sz="2400" dirty="0">
                <a:cs typeface="Calibri"/>
              </a:rPr>
              <a:t>Parameter tuning for the current training procedure – to check whether the results can be improved.</a:t>
            </a:r>
          </a:p>
          <a:p>
            <a:r>
              <a:rPr lang="en-US" sz="2400" dirty="0">
                <a:cs typeface="Calibri"/>
              </a:rPr>
              <a:t>Start working on the temporal localization of the actions </a:t>
            </a:r>
          </a:p>
          <a:p>
            <a:r>
              <a:rPr lang="en-US" sz="2400" dirty="0">
                <a:cs typeface="Calibri"/>
              </a:rPr>
              <a:t>Start working on a Survey Paper (targeting ICIP) for Temporal Localization, Activity Classification and </a:t>
            </a:r>
            <a:r>
              <a:rPr lang="en-US" sz="2400" dirty="0" err="1">
                <a:cs typeface="Calibri"/>
              </a:rPr>
              <a:t>Spatio</a:t>
            </a:r>
            <a:r>
              <a:rPr lang="en-US" sz="2400" dirty="0">
                <a:cs typeface="Calibri"/>
              </a:rPr>
              <a:t>-Temporal Localization (Given that we don’t obtain adequate results from any of the above-mentioned steps.)</a:t>
            </a:r>
          </a:p>
        </p:txBody>
      </p:sp>
    </p:spTree>
    <p:extLst>
      <p:ext uri="{BB962C8B-B14F-4D97-AF65-F5344CB8AC3E}">
        <p14:creationId xmlns:p14="http://schemas.microsoft.com/office/powerpoint/2010/main" val="255385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319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FYP5: Object Detection, Tracking and Suspicious Activity Recognition for Maritime Surveillance using Thermal Vision</vt:lpstr>
      <vt:lpstr>Data Loader</vt:lpstr>
      <vt:lpstr>Training Procedure</vt:lpstr>
      <vt:lpstr>Activity Recognition – Training Results</vt:lpstr>
      <vt:lpstr>Plans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FYP5: Object Detection, Tracking and Suspicious Activity Recognition for Maritime Surveillance using Thermal Vision</dc:title>
  <dc:creator>Sachira Karunasena</dc:creator>
  <cp:lastModifiedBy>Sachira Karunasena</cp:lastModifiedBy>
  <cp:revision>2</cp:revision>
  <dcterms:created xsi:type="dcterms:W3CDTF">2020-12-24T08:52:58Z</dcterms:created>
  <dcterms:modified xsi:type="dcterms:W3CDTF">2020-12-24T09:26:32Z</dcterms:modified>
</cp:coreProperties>
</file>