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7" r:id="rId5"/>
    <p:sldId id="268" r:id="rId6"/>
    <p:sldId id="257" r:id="rId7"/>
    <p:sldId id="272" r:id="rId8"/>
    <p:sldId id="256" r:id="rId9"/>
    <p:sldId id="260" r:id="rId10"/>
    <p:sldId id="269" r:id="rId11"/>
    <p:sldId id="261" r:id="rId12"/>
    <p:sldId id="275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4448B-0977-7B4B-9AE6-3D7FD174DD09}" v="50" dt="2020-05-20T10:03:36.065"/>
    <p1510:client id="{29ACE142-06EC-57DC-B8AB-05AA74BDBF51}" v="7" dt="2020-05-20T16:28:16.613"/>
    <p1510:client id="{4EEB3879-4B41-9C0E-510B-A56B7FA0FDF3}" v="227" dt="2020-05-20T08:33:13.925"/>
    <p1510:client id="{54334898-D07E-A956-550B-05254EA88D39}" v="800" dt="2020-05-20T16:29:39.216"/>
    <p1510:client id="{59656FD8-D23C-4279-A5E7-19D60735076B}" v="310" dt="2020-05-20T15:48:52.973"/>
    <p1510:client id="{C17DCA7A-820C-912F-5042-BC10D9326105}" v="228" dt="2020-05-20T14:58:26.837"/>
    <p1510:client id="{CA9FEA6B-1D18-4017-82D2-2198EFEEAC60}" v="1" dt="2020-05-20T15:03:33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DF72D-C709-4789-839B-0806A21B873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C1182-D8E7-4EF2-A261-2C521524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1182-D8E7-4EF2-A261-2C52152408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B102-6527-4A0F-B078-C63B725B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86EA-3783-4B0F-A8A2-C274DFB2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D312-930C-4BAB-8E01-7732B77C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0920-E281-4746-9F94-FAEC8B07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43C3-084F-4431-A206-5B69BD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1BB-CE1E-4320-A8E1-00F9341F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D0B40-92F6-4301-8DA6-DB3FE2B4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AE3D-E6BD-483B-A9B6-D4C4FFA0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14FB-D23E-482F-BE67-2D937E3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A8CE-E26A-4C29-BFD7-74BD9513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5035A-084B-4FF8-884C-AB13D937C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9EDD-CDC7-4F9E-B41F-D8FD173D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313B4-073E-422B-9C19-1F01F89A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1B219-A9BF-452D-B195-E58A138D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9CBE-2586-4E1C-8D43-1B940558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C481-4373-43A4-BAEE-A3308145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BEA96-3419-4BF7-B6FE-8C16E115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D101-83BB-4CD0-A1EF-7DCA7AF3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C2F3-29B5-4B1F-BFE2-680F29E4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2CB6-5317-49F0-BDD8-147F939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8AD1-7C39-44E6-B2E4-BBA65D4D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C849-8BEA-4B6E-A9F8-0250F645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3470-F596-4006-BE1E-A973F7FE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E267-7D3A-46A8-957F-5351B1E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0D07-E5DD-48CF-ADAE-AF12F57E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4A2-8D69-4A20-A500-58DE6A3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BF9A-E890-40A8-AFCA-1BCB1C18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52B0F-9CB3-4177-848C-F0E1B0CCD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1E87-B355-4740-9685-B4CA71E9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F35C-E14F-47FB-A9DA-5518945A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0C79-F5F0-4E99-94AF-6C1BBE8C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94D-CCE1-434F-8FA7-C5EDD4EE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8FC-7087-4774-8691-0AF53FC2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FB1E0-965B-4F13-96FE-788E9514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A464F-F267-4746-90F7-E50339C1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E369-846F-4CC0-995C-B5042078B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3E254-E68F-482B-A2AE-1E1099FE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2DA98-ED0C-4D82-AC10-F14EAB11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B5534-F960-4114-8499-F7384E38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B714-8D62-4D43-A4D4-D708B53C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58463-2022-4D94-9418-2C86BC50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5E04E-95E1-4B6B-81DA-EB29B797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9D5D-B5DB-40A1-ABFD-49E58ACA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B2850-4752-487E-AADB-F388BD90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377E-7FB7-4863-8D71-C527CC6D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61B99-05AD-40D0-92AC-93882F33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D0FC-E431-4076-93F5-153451C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FF96-CCF8-48B4-B511-8AAA4E17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BEBEC-B34D-4034-A161-CC7D72F44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60715-DD18-4645-87AB-CE07B723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C345-35CA-4CEC-95DD-DE2FA824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6D15-B3CA-4479-87BE-FBFCC2FC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43F-42CA-45AC-B33A-7663B745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B31FC-61D8-403D-8B46-8DDB651AB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6F58-CF62-48BC-B115-CF5A7FC1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6A12-2B92-4E78-90CB-3AFEF54A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9870-9A27-4400-83DB-98BC877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B52BD-213F-48F5-AF0A-C2D16D39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19E2E-F327-4B1A-BDA7-5E996914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9C79-36AD-4122-A542-584AFA6E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3314-0167-42BD-92BB-552F22DA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DC2D-8CD3-425E-A146-1AB9CDD6AAB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D05D-E09E-4859-AE54-8F0DDF44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6F94-3B24-4F98-9844-52CF281A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niofmora-my.sharepoint.com/:x:/g/personal/160243d_uom_lk/Eae0SiQHeJlHm3pcxchBqrkB18THqIpoj8yO_3heUOosJw?e=XLHS8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78D1-A971-4AEC-8C7E-304AD57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Comparison of Hardware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C5672-4075-498E-9B7D-144632DC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7" y="3431791"/>
            <a:ext cx="10462337" cy="10004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hlinkClick r:id="rId2"/>
              </a:rPr>
              <a:t>A comparison of Gyros, Micro Controllers, Servo Motors and Platform Designs</a:t>
            </a:r>
            <a:endParaRPr lang="en-US" sz="2400"/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50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3147C-D880-4DB2-A11D-FDB3B1868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8" t="16042" r="6844" b="4596"/>
          <a:stretch/>
        </p:blipFill>
        <p:spPr>
          <a:xfrm>
            <a:off x="583353" y="590125"/>
            <a:ext cx="11107904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Tasks for next week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TRN network training.</a:t>
            </a:r>
          </a:p>
          <a:p>
            <a:r>
              <a:rPr lang="en-US" sz="2000" err="1"/>
              <a:t>CornerNet</a:t>
            </a:r>
            <a:r>
              <a:rPr lang="en-US" sz="2000"/>
              <a:t>-Lite training</a:t>
            </a:r>
          </a:p>
          <a:p>
            <a:r>
              <a:rPr lang="en-US" sz="2000"/>
              <a:t>Try to simulate control system with online </a:t>
            </a:r>
            <a:r>
              <a:rPr lang="en-US" sz="2000" err="1"/>
              <a:t>arduino</a:t>
            </a:r>
            <a:r>
              <a:rPr lang="en-US" sz="2000"/>
              <a:t> based simulator </a:t>
            </a:r>
            <a:r>
              <a:rPr lang="en-US" sz="2000" err="1"/>
              <a:t>Tinkercad</a:t>
            </a:r>
            <a:endParaRPr lang="en-US" sz="2000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400" b="1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/>
              <a:t>Training on </a:t>
            </a:r>
            <a:r>
              <a:rPr lang="en-US" sz="2000" err="1"/>
              <a:t>CornerNet</a:t>
            </a:r>
            <a:r>
              <a:rPr lang="en-US" sz="2000"/>
              <a:t>-Lite</a:t>
            </a:r>
          </a:p>
          <a:p>
            <a:r>
              <a:rPr lang="en-US" sz="2000"/>
              <a:t>TRN Evaluation</a:t>
            </a:r>
          </a:p>
          <a:p>
            <a:r>
              <a:rPr lang="en-US" sz="2000"/>
              <a:t>Network Pipeline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AFAEE-C055-45EC-BAC1-7150B7516C74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CornerNet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-Lite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CAA75-B825-415F-95BC-C81A52126E16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Main Objective:</a:t>
            </a:r>
            <a:r>
              <a:rPr lang="en-US" sz="1900"/>
              <a:t> To make the CornerNet more efficient.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Two orthogonal ways adopted to do this: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1.  Reducing the number of pixels to process (through downsampling and region cropping) - </a:t>
            </a:r>
            <a:r>
              <a:rPr lang="en-US" sz="1900" b="1" i="1"/>
              <a:t>ConerNet-Saccade</a:t>
            </a:r>
            <a:endParaRPr lang="en-US" sz="19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2.  Reducing number of processing per pixel (through reducing the complexity of backcorne)  – </a:t>
            </a:r>
            <a:r>
              <a:rPr lang="en-US" sz="1900" b="1" i="1"/>
              <a:t>CornerNet-Squeeze </a:t>
            </a:r>
            <a:endParaRPr lang="en-US" sz="19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03836BE-847C-4B11-8682-BEBBC1FE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9023"/>
              </p:ext>
            </p:extLst>
          </p:nvPr>
        </p:nvGraphicFramePr>
        <p:xfrm>
          <a:off x="5911532" y="2517489"/>
          <a:ext cx="5150279" cy="3647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858">
                  <a:extLst>
                    <a:ext uri="{9D8B030D-6E8A-4147-A177-3AD203B41FA5}">
                      <a16:colId xmlns:a16="http://schemas.microsoft.com/office/drawing/2014/main" val="569473853"/>
                    </a:ext>
                  </a:extLst>
                </a:gridCol>
                <a:gridCol w="1830727">
                  <a:extLst>
                    <a:ext uri="{9D8B030D-6E8A-4147-A177-3AD203B41FA5}">
                      <a16:colId xmlns:a16="http://schemas.microsoft.com/office/drawing/2014/main" val="417088573"/>
                    </a:ext>
                  </a:extLst>
                </a:gridCol>
                <a:gridCol w="1628694">
                  <a:extLst>
                    <a:ext uri="{9D8B030D-6E8A-4147-A177-3AD203B41FA5}">
                      <a16:colId xmlns:a16="http://schemas.microsoft.com/office/drawing/2014/main" val="4107640935"/>
                    </a:ext>
                  </a:extLst>
                </a:gridCol>
              </a:tblGrid>
              <a:tr h="1163708"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Model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Backborne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Inference time per frame*</a:t>
                      </a:r>
                    </a:p>
                  </a:txBody>
                  <a:tcPr marL="111895" marR="111895" marT="55947" marB="55947"/>
                </a:tc>
                <a:extLst>
                  <a:ext uri="{0D108BD9-81ED-4DB2-BD59-A6C34878D82A}">
                    <a16:rowId xmlns:a16="http://schemas.microsoft.com/office/drawing/2014/main" val="1571644932"/>
                  </a:ext>
                </a:extLst>
              </a:tr>
              <a:tr h="828023">
                <a:tc>
                  <a:txBody>
                    <a:bodyPr/>
                    <a:lstStyle/>
                    <a:p>
                      <a:r>
                        <a:rPr lang="en-US" sz="2200"/>
                        <a:t>CornerNet-Saccade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Hourglass-54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850ms</a:t>
                      </a:r>
                    </a:p>
                  </a:txBody>
                  <a:tcPr marL="111895" marR="111895" marT="55947" marB="55947"/>
                </a:tc>
                <a:extLst>
                  <a:ext uri="{0D108BD9-81ED-4DB2-BD59-A6C34878D82A}">
                    <a16:rowId xmlns:a16="http://schemas.microsoft.com/office/drawing/2014/main" val="4041640823"/>
                  </a:ext>
                </a:extLst>
              </a:tr>
              <a:tr h="828023">
                <a:tc>
                  <a:txBody>
                    <a:bodyPr/>
                    <a:lstStyle/>
                    <a:p>
                      <a:r>
                        <a:rPr lang="en-US" sz="2200"/>
                        <a:t>CornerNet-Squeeze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Squeezed hourglass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172ms</a:t>
                      </a:r>
                    </a:p>
                  </a:txBody>
                  <a:tcPr marL="111895" marR="111895" marT="55947" marB="55947"/>
                </a:tc>
                <a:extLst>
                  <a:ext uri="{0D108BD9-81ED-4DB2-BD59-A6C34878D82A}">
                    <a16:rowId xmlns:a16="http://schemas.microsoft.com/office/drawing/2014/main" val="2636283408"/>
                  </a:ext>
                </a:extLst>
              </a:tr>
              <a:tr h="828023">
                <a:tc>
                  <a:txBody>
                    <a:bodyPr/>
                    <a:lstStyle/>
                    <a:p>
                      <a:r>
                        <a:rPr lang="en-US" sz="2200"/>
                        <a:t>CenterNet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Hourglass-104</a:t>
                      </a:r>
                    </a:p>
                  </a:txBody>
                  <a:tcPr marL="111895" marR="111895" marT="55947" marB="5594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500ms</a:t>
                      </a:r>
                    </a:p>
                  </a:txBody>
                  <a:tcPr marL="111895" marR="111895" marT="55947" marB="55947"/>
                </a:tc>
                <a:extLst>
                  <a:ext uri="{0D108BD9-81ED-4DB2-BD59-A6C34878D82A}">
                    <a16:rowId xmlns:a16="http://schemas.microsoft.com/office/drawing/2014/main" val="130199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2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D1BF2-647B-4484-A159-5D57C1AB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4598900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err="1"/>
              <a:t>CornerNet</a:t>
            </a:r>
            <a:r>
              <a:rPr lang="en-US" sz="5200"/>
              <a:t>-Lite outputs</a:t>
            </a:r>
          </a:p>
        </p:txBody>
      </p:sp>
      <p:pic>
        <p:nvPicPr>
          <p:cNvPr id="5" name="CornerNet - Lite - Squeeze">
            <a:hlinkClick r:id="" action="ppaction://media"/>
            <a:extLst>
              <a:ext uri="{FF2B5EF4-FFF2-40B4-BE49-F238E27FC236}">
                <a16:creationId xmlns:a16="http://schemas.microsoft.com/office/drawing/2014/main" id="{745C15A8-F330-4387-B35B-FA0CC81E8A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97717" y="738658"/>
            <a:ext cx="5069590" cy="2864317"/>
          </a:xfrm>
          <a:prstGeom prst="rect">
            <a:avLst/>
          </a:prstGeom>
        </p:spPr>
      </p:pic>
      <p:pic>
        <p:nvPicPr>
          <p:cNvPr id="4" name="CornerNet - Lite - Saccade">
            <a:hlinkClick r:id="" action="ppaction://media"/>
            <a:extLst>
              <a:ext uri="{FF2B5EF4-FFF2-40B4-BE49-F238E27FC236}">
                <a16:creationId xmlns:a16="http://schemas.microsoft.com/office/drawing/2014/main" id="{194F65C6-2FD9-4606-AA3A-431832A2F1D1}"/>
              </a:ext>
            </a:extLst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28507" y="739736"/>
            <a:ext cx="5065776" cy="28621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8C2094E-6A91-4043-98BA-C0FEA8B58F71}"/>
              </a:ext>
            </a:extLst>
          </p:cNvPr>
          <p:cNvSpPr txBox="1">
            <a:spLocks/>
          </p:cNvSpPr>
          <p:nvPr/>
        </p:nvSpPr>
        <p:spPr>
          <a:xfrm>
            <a:off x="6643475" y="3983109"/>
            <a:ext cx="4235840" cy="366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err="1"/>
              <a:t>CornerNet</a:t>
            </a:r>
            <a:r>
              <a:rPr lang="en-US" sz="2000"/>
              <a:t> – Lite Saccade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933D6B5-BD79-454D-BEAC-C5C2D2884B28}"/>
              </a:ext>
            </a:extLst>
          </p:cNvPr>
          <p:cNvSpPr txBox="1">
            <a:spLocks/>
          </p:cNvSpPr>
          <p:nvPr/>
        </p:nvSpPr>
        <p:spPr>
          <a:xfrm>
            <a:off x="1314592" y="3916994"/>
            <a:ext cx="4235840" cy="366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err="1"/>
              <a:t>CornerNet</a:t>
            </a:r>
            <a:r>
              <a:rPr lang="en-US" sz="2000"/>
              <a:t> – Lite Squeeze</a:t>
            </a:r>
          </a:p>
        </p:txBody>
      </p:sp>
    </p:spTree>
    <p:extLst>
      <p:ext uri="{BB962C8B-B14F-4D97-AF65-F5344CB8AC3E}">
        <p14:creationId xmlns:p14="http://schemas.microsoft.com/office/powerpoint/2010/main" val="17329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78D1-A971-4AEC-8C7E-304AD57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TRN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C5672-4075-498E-9B7D-144632DC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2203079"/>
            <a:ext cx="11068402" cy="4147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After 31 epochs: {'AP': {'</a:t>
            </a:r>
            <a:r>
              <a:rPr lang="en-US" sz="1600" err="1">
                <a:ea typeface="+mn-lt"/>
                <a:cs typeface="+mn-lt"/>
              </a:rPr>
              <a:t>BaseballPitch</a:t>
            </a:r>
            <a:r>
              <a:rPr lang="en-US" sz="1600">
                <a:ea typeface="+mn-lt"/>
                <a:cs typeface="+mn-lt"/>
              </a:rPr>
              <a:t>': 0.0011485394304375039, '</a:t>
            </a:r>
            <a:r>
              <a:rPr lang="en-US" sz="1600" err="1">
                <a:ea typeface="+mn-lt"/>
                <a:cs typeface="+mn-lt"/>
              </a:rPr>
              <a:t>BasketballDunk</a:t>
            </a:r>
            <a:r>
              <a:rPr lang="en-US" sz="1600">
                <a:ea typeface="+mn-lt"/>
                <a:cs typeface="+mn-lt"/>
              </a:rPr>
              <a:t>': 0.015182175501360551, 'Billiards': 0.024213936285735694, '</a:t>
            </a:r>
            <a:r>
              <a:rPr lang="en-US" sz="1600" err="1">
                <a:ea typeface="+mn-lt"/>
                <a:cs typeface="+mn-lt"/>
              </a:rPr>
              <a:t>CleanAndJerk</a:t>
            </a:r>
            <a:r>
              <a:rPr lang="en-US" sz="1600">
                <a:ea typeface="+mn-lt"/>
                <a:cs typeface="+mn-lt"/>
              </a:rPr>
              <a:t>': 0.021841990851971638, '</a:t>
            </a:r>
            <a:r>
              <a:rPr lang="en-US" sz="1600" err="1">
                <a:ea typeface="+mn-lt"/>
                <a:cs typeface="+mn-lt"/>
              </a:rPr>
              <a:t>CliffDiving</a:t>
            </a:r>
            <a:r>
              <a:rPr lang="en-US" sz="1600">
                <a:ea typeface="+mn-lt"/>
                <a:cs typeface="+mn-lt"/>
              </a:rPr>
              <a:t>': nan, '</a:t>
            </a:r>
            <a:r>
              <a:rPr lang="en-US" sz="1600" err="1">
                <a:ea typeface="+mn-lt"/>
                <a:cs typeface="+mn-lt"/>
              </a:rPr>
              <a:t>CricketBowling</a:t>
            </a:r>
            <a:r>
              <a:rPr lang="en-US" sz="1600">
                <a:ea typeface="+mn-lt"/>
                <a:cs typeface="+mn-lt"/>
              </a:rPr>
              <a:t>': 0.003112416042829555, '</a:t>
            </a:r>
            <a:r>
              <a:rPr lang="en-US" sz="1600" err="1">
                <a:ea typeface="+mn-lt"/>
                <a:cs typeface="+mn-lt"/>
              </a:rPr>
              <a:t>CricketShot</a:t>
            </a:r>
            <a:r>
              <a:rPr lang="en-US" sz="1600">
                <a:ea typeface="+mn-lt"/>
                <a:cs typeface="+mn-lt"/>
              </a:rPr>
              <a:t>': 0.003282976152605099, 'Diving': 0.01745723973791102, '</a:t>
            </a:r>
            <a:r>
              <a:rPr lang="en-US" sz="1600" err="1">
                <a:ea typeface="+mn-lt"/>
                <a:cs typeface="+mn-lt"/>
              </a:rPr>
              <a:t>FrisbeeCatch</a:t>
            </a:r>
            <a:r>
              <a:rPr lang="en-US" sz="1600">
                <a:ea typeface="+mn-lt"/>
                <a:cs typeface="+mn-lt"/>
              </a:rPr>
              <a:t>': 0.0030867960323933286, '</a:t>
            </a:r>
            <a:r>
              <a:rPr lang="en-US" sz="1600" err="1">
                <a:ea typeface="+mn-lt"/>
                <a:cs typeface="+mn-lt"/>
              </a:rPr>
              <a:t>GolfSwing</a:t>
            </a:r>
            <a:r>
              <a:rPr lang="en-US" sz="1600">
                <a:ea typeface="+mn-lt"/>
                <a:cs typeface="+mn-lt"/>
              </a:rPr>
              <a:t>': 0.03669336676475077, '</a:t>
            </a:r>
            <a:r>
              <a:rPr lang="en-US" sz="1600" err="1">
                <a:ea typeface="+mn-lt"/>
                <a:cs typeface="+mn-lt"/>
              </a:rPr>
              <a:t>HammerThrow</a:t>
            </a:r>
            <a:r>
              <a:rPr lang="en-US" sz="1600">
                <a:ea typeface="+mn-lt"/>
                <a:cs typeface="+mn-lt"/>
              </a:rPr>
              <a:t>': 0.015559729343623428, '</a:t>
            </a:r>
            <a:r>
              <a:rPr lang="en-US" sz="1600" err="1">
                <a:ea typeface="+mn-lt"/>
                <a:cs typeface="+mn-lt"/>
              </a:rPr>
              <a:t>HighJump</a:t>
            </a:r>
            <a:r>
              <a:rPr lang="en-US" sz="1600">
                <a:ea typeface="+mn-lt"/>
                <a:cs typeface="+mn-lt"/>
              </a:rPr>
              <a:t>': 0.08140757382725047, '</a:t>
            </a:r>
            <a:r>
              <a:rPr lang="en-US" sz="1600" err="1">
                <a:ea typeface="+mn-lt"/>
                <a:cs typeface="+mn-lt"/>
              </a:rPr>
              <a:t>JavelinThrow</a:t>
            </a:r>
            <a:r>
              <a:rPr lang="en-US" sz="1600">
                <a:ea typeface="+mn-lt"/>
                <a:cs typeface="+mn-lt"/>
              </a:rPr>
              <a:t>': 0.03995859383989032, '</a:t>
            </a:r>
            <a:r>
              <a:rPr lang="en-US" sz="1600" err="1">
                <a:ea typeface="+mn-lt"/>
                <a:cs typeface="+mn-lt"/>
              </a:rPr>
              <a:t>LongJump</a:t>
            </a:r>
            <a:r>
              <a:rPr lang="en-US" sz="1600">
                <a:ea typeface="+mn-lt"/>
                <a:cs typeface="+mn-lt"/>
              </a:rPr>
              <a:t>': 0.0032073298759782353, '</a:t>
            </a:r>
            <a:r>
              <a:rPr lang="en-US" sz="1600" err="1">
                <a:ea typeface="+mn-lt"/>
                <a:cs typeface="+mn-lt"/>
              </a:rPr>
              <a:t>PoleVault</a:t>
            </a:r>
            <a:r>
              <a:rPr lang="en-US" sz="1600">
                <a:ea typeface="+mn-lt"/>
                <a:cs typeface="+mn-lt"/>
              </a:rPr>
              <a:t>': 0.054573524264373556, 'Shotput': 0.00439902215431662, '</a:t>
            </a:r>
            <a:r>
              <a:rPr lang="en-US" sz="1600" err="1">
                <a:ea typeface="+mn-lt"/>
                <a:cs typeface="+mn-lt"/>
              </a:rPr>
              <a:t>SoccerPenalty</a:t>
            </a:r>
            <a:r>
              <a:rPr lang="en-US" sz="1600">
                <a:ea typeface="+mn-lt"/>
                <a:cs typeface="+mn-lt"/>
              </a:rPr>
              <a:t>': 0.029895324935564134, '</a:t>
            </a:r>
            <a:r>
              <a:rPr lang="en-US" sz="1600" err="1">
                <a:ea typeface="+mn-lt"/>
                <a:cs typeface="+mn-lt"/>
              </a:rPr>
              <a:t>TennisSwing</a:t>
            </a:r>
            <a:r>
              <a:rPr lang="en-US" sz="1600">
                <a:ea typeface="+mn-lt"/>
                <a:cs typeface="+mn-lt"/>
              </a:rPr>
              <a:t>': 0.008530727314986957, '</a:t>
            </a:r>
            <a:r>
              <a:rPr lang="en-US" sz="1600" err="1">
                <a:ea typeface="+mn-lt"/>
                <a:cs typeface="+mn-lt"/>
              </a:rPr>
              <a:t>ThrowDiscus</a:t>
            </a:r>
            <a:r>
              <a:rPr lang="en-US" sz="1600">
                <a:ea typeface="+mn-lt"/>
                <a:cs typeface="+mn-lt"/>
              </a:rPr>
              <a:t>': 0.011179631022249111, '</a:t>
            </a:r>
            <a:r>
              <a:rPr lang="en-US" sz="1600" err="1">
                <a:ea typeface="+mn-lt"/>
                <a:cs typeface="+mn-lt"/>
              </a:rPr>
              <a:t>VolleyballSpiking</a:t>
            </a:r>
            <a:r>
              <a:rPr lang="en-US" sz="1600">
                <a:ea typeface="+mn-lt"/>
                <a:cs typeface="+mn-lt"/>
              </a:rPr>
              <a:t>': 0.009571956574566255}, '</a:t>
            </a:r>
            <a:r>
              <a:rPr lang="en-US" sz="1600" err="1">
                <a:ea typeface="+mn-lt"/>
                <a:cs typeface="+mn-lt"/>
              </a:rPr>
              <a:t>mAP</a:t>
            </a:r>
            <a:r>
              <a:rPr lang="en-US" sz="1600">
                <a:ea typeface="+mn-lt"/>
                <a:cs typeface="+mn-lt"/>
              </a:rPr>
              <a:t>': nan}</a:t>
            </a:r>
          </a:p>
          <a:p>
            <a:r>
              <a:rPr lang="en-US" sz="1600">
                <a:ea typeface="+mn-lt"/>
                <a:cs typeface="+mn-lt"/>
              </a:rPr>
              <a:t>After 36 epochs: {'AP': {'</a:t>
            </a:r>
            <a:r>
              <a:rPr lang="en-US" sz="1600" err="1">
                <a:ea typeface="+mn-lt"/>
                <a:cs typeface="+mn-lt"/>
              </a:rPr>
              <a:t>BaseballPitch</a:t>
            </a:r>
            <a:r>
              <a:rPr lang="en-US" sz="1600">
                <a:ea typeface="+mn-lt"/>
                <a:cs typeface="+mn-lt"/>
              </a:rPr>
              <a:t>': 0.003376647213237524, '</a:t>
            </a:r>
            <a:r>
              <a:rPr lang="en-US" sz="1600" err="1">
                <a:ea typeface="+mn-lt"/>
                <a:cs typeface="+mn-lt"/>
              </a:rPr>
              <a:t>BasketballDunk</a:t>
            </a:r>
            <a:r>
              <a:rPr lang="en-US" sz="1600">
                <a:ea typeface="+mn-lt"/>
                <a:cs typeface="+mn-lt"/>
              </a:rPr>
              <a:t>': 0.01421458942555338, 'Billiards': 0.034446983739229074, '</a:t>
            </a:r>
            <a:r>
              <a:rPr lang="en-US" sz="1600" err="1">
                <a:ea typeface="+mn-lt"/>
                <a:cs typeface="+mn-lt"/>
              </a:rPr>
              <a:t>CleanAndJerk</a:t>
            </a:r>
            <a:r>
              <a:rPr lang="en-US" sz="1600">
                <a:ea typeface="+mn-lt"/>
                <a:cs typeface="+mn-lt"/>
              </a:rPr>
              <a:t>': 0.020296302864876173, '</a:t>
            </a:r>
            <a:r>
              <a:rPr lang="en-US" sz="1600" err="1">
                <a:ea typeface="+mn-lt"/>
                <a:cs typeface="+mn-lt"/>
              </a:rPr>
              <a:t>CliffDiving</a:t>
            </a:r>
            <a:r>
              <a:rPr lang="en-US" sz="1600">
                <a:ea typeface="+mn-lt"/>
                <a:cs typeface="+mn-lt"/>
              </a:rPr>
              <a:t>': nan, '</a:t>
            </a:r>
            <a:r>
              <a:rPr lang="en-US" sz="1600" err="1">
                <a:ea typeface="+mn-lt"/>
                <a:cs typeface="+mn-lt"/>
              </a:rPr>
              <a:t>CricketBowling</a:t>
            </a:r>
            <a:r>
              <a:rPr lang="en-US" sz="1600">
                <a:ea typeface="+mn-lt"/>
                <a:cs typeface="+mn-lt"/>
              </a:rPr>
              <a:t>': 0.002484955570492046, '</a:t>
            </a:r>
            <a:r>
              <a:rPr lang="en-US" sz="1600" err="1">
                <a:ea typeface="+mn-lt"/>
                <a:cs typeface="+mn-lt"/>
              </a:rPr>
              <a:t>CricketShot</a:t>
            </a:r>
            <a:r>
              <a:rPr lang="en-US" sz="1600">
                <a:ea typeface="+mn-lt"/>
                <a:cs typeface="+mn-lt"/>
              </a:rPr>
              <a:t>': 0.0034644961910992207, 'Diving': 0.01562317220843709, '</a:t>
            </a:r>
            <a:r>
              <a:rPr lang="en-US" sz="1600" err="1">
                <a:ea typeface="+mn-lt"/>
                <a:cs typeface="+mn-lt"/>
              </a:rPr>
              <a:t>FrisbeeCatch</a:t>
            </a:r>
            <a:r>
              <a:rPr lang="en-US" sz="1600">
                <a:ea typeface="+mn-lt"/>
                <a:cs typeface="+mn-lt"/>
              </a:rPr>
              <a:t>': 0.004501569447994208, '</a:t>
            </a:r>
            <a:r>
              <a:rPr lang="en-US" sz="1600" err="1">
                <a:ea typeface="+mn-lt"/>
                <a:cs typeface="+mn-lt"/>
              </a:rPr>
              <a:t>GolfSwing</a:t>
            </a:r>
            <a:r>
              <a:rPr lang="en-US" sz="1600">
                <a:ea typeface="+mn-lt"/>
                <a:cs typeface="+mn-lt"/>
              </a:rPr>
              <a:t>': 0.021495826428424732, '</a:t>
            </a:r>
            <a:r>
              <a:rPr lang="en-US" sz="1600" err="1">
                <a:ea typeface="+mn-lt"/>
                <a:cs typeface="+mn-lt"/>
              </a:rPr>
              <a:t>HammerThrow</a:t>
            </a:r>
            <a:r>
              <a:rPr lang="en-US" sz="1600">
                <a:ea typeface="+mn-lt"/>
                <a:cs typeface="+mn-lt"/>
              </a:rPr>
              <a:t>': 0.014160064053841223, '</a:t>
            </a:r>
            <a:r>
              <a:rPr lang="en-US" sz="1600" err="1">
                <a:ea typeface="+mn-lt"/>
                <a:cs typeface="+mn-lt"/>
              </a:rPr>
              <a:t>HighJump</a:t>
            </a:r>
            <a:r>
              <a:rPr lang="en-US" sz="1600">
                <a:ea typeface="+mn-lt"/>
                <a:cs typeface="+mn-lt"/>
              </a:rPr>
              <a:t>': 0.08874542676428801, '</a:t>
            </a:r>
            <a:r>
              <a:rPr lang="en-US" sz="1600" err="1">
                <a:ea typeface="+mn-lt"/>
                <a:cs typeface="+mn-lt"/>
              </a:rPr>
              <a:t>JavelinThrow</a:t>
            </a:r>
            <a:r>
              <a:rPr lang="en-US" sz="1600">
                <a:ea typeface="+mn-lt"/>
                <a:cs typeface="+mn-lt"/>
              </a:rPr>
              <a:t>': 0.0617857880003488, '</a:t>
            </a:r>
            <a:r>
              <a:rPr lang="en-US" sz="1600" err="1">
                <a:ea typeface="+mn-lt"/>
                <a:cs typeface="+mn-lt"/>
              </a:rPr>
              <a:t>LongJump</a:t>
            </a:r>
            <a:r>
              <a:rPr lang="en-US" sz="1600">
                <a:ea typeface="+mn-lt"/>
                <a:cs typeface="+mn-lt"/>
              </a:rPr>
              <a:t>': 0.0029780367013701277, '</a:t>
            </a:r>
            <a:r>
              <a:rPr lang="en-US" sz="1600" err="1">
                <a:ea typeface="+mn-lt"/>
                <a:cs typeface="+mn-lt"/>
              </a:rPr>
              <a:t>PoleVault</a:t>
            </a:r>
            <a:r>
              <a:rPr lang="en-US" sz="1600">
                <a:ea typeface="+mn-lt"/>
                <a:cs typeface="+mn-lt"/>
              </a:rPr>
              <a:t>': 0.05564666149141251, 'Shotput': 0.003449240408102525, '</a:t>
            </a:r>
            <a:r>
              <a:rPr lang="en-US" sz="1600" err="1">
                <a:ea typeface="+mn-lt"/>
                <a:cs typeface="+mn-lt"/>
              </a:rPr>
              <a:t>SoccerPenalty</a:t>
            </a:r>
            <a:r>
              <a:rPr lang="en-US" sz="1600">
                <a:ea typeface="+mn-lt"/>
                <a:cs typeface="+mn-lt"/>
              </a:rPr>
              <a:t>': 0.028135254783956565, '</a:t>
            </a:r>
            <a:r>
              <a:rPr lang="en-US" sz="1600" err="1">
                <a:ea typeface="+mn-lt"/>
                <a:cs typeface="+mn-lt"/>
              </a:rPr>
              <a:t>TennisSwing</a:t>
            </a:r>
            <a:r>
              <a:rPr lang="en-US" sz="1600">
                <a:ea typeface="+mn-lt"/>
                <a:cs typeface="+mn-lt"/>
              </a:rPr>
              <a:t>': 0.010829832314147903, '</a:t>
            </a:r>
            <a:r>
              <a:rPr lang="en-US" sz="1600" err="1">
                <a:ea typeface="+mn-lt"/>
                <a:cs typeface="+mn-lt"/>
              </a:rPr>
              <a:t>ThrowDiscus</a:t>
            </a:r>
            <a:r>
              <a:rPr lang="en-US" sz="1600">
                <a:ea typeface="+mn-lt"/>
                <a:cs typeface="+mn-lt"/>
              </a:rPr>
              <a:t>': 0.01190374196124588, '</a:t>
            </a:r>
            <a:r>
              <a:rPr lang="en-US" sz="1600" err="1">
                <a:ea typeface="+mn-lt"/>
                <a:cs typeface="+mn-lt"/>
              </a:rPr>
              <a:t>VolleyballSpiking</a:t>
            </a:r>
            <a:r>
              <a:rPr lang="en-US" sz="1600">
                <a:ea typeface="+mn-lt"/>
                <a:cs typeface="+mn-lt"/>
              </a:rPr>
              <a:t>': 0.009112429834364902}, '</a:t>
            </a:r>
            <a:r>
              <a:rPr lang="en-US" sz="1600" err="1">
                <a:ea typeface="+mn-lt"/>
                <a:cs typeface="+mn-lt"/>
              </a:rPr>
              <a:t>mAP</a:t>
            </a:r>
            <a:r>
              <a:rPr lang="en-US" sz="1600">
                <a:ea typeface="+mn-lt"/>
                <a:cs typeface="+mn-lt"/>
              </a:rPr>
              <a:t>': nan}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2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A86-788A-4E8C-919E-D5405B3A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Pipeline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0DF600-E60D-4BA5-9711-422F6C5D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1"/>
            <a:ext cx="12192000" cy="68597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A9099-03B9-47F7-906E-501C8AC738F9}"/>
              </a:ext>
            </a:extLst>
          </p:cNvPr>
          <p:cNvSpPr txBox="1"/>
          <p:nvPr/>
        </p:nvSpPr>
        <p:spPr>
          <a:xfrm>
            <a:off x="1992701" y="5615797"/>
            <a:ext cx="123357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Farneback</a:t>
            </a:r>
            <a:r>
              <a:rPr lang="en-US"/>
              <a:t>: 0.5 s</a:t>
            </a:r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CPU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48363-37C5-4B00-8440-940B96C0A57A}"/>
              </a:ext>
            </a:extLst>
          </p:cNvPr>
          <p:cNvSpPr txBox="1"/>
          <p:nvPr/>
        </p:nvSpPr>
        <p:spPr>
          <a:xfrm>
            <a:off x="3502323" y="5615796"/>
            <a:ext cx="52161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CornerNet</a:t>
            </a:r>
            <a:r>
              <a:rPr lang="en-US"/>
              <a:t>: 0.6 s</a:t>
            </a:r>
            <a:endParaRPr lang="en-US">
              <a:cs typeface="Calibri"/>
            </a:endParaRPr>
          </a:p>
          <a:p>
            <a:pPr algn="ctr"/>
            <a:r>
              <a:rPr lang="en-US" err="1">
                <a:cs typeface="Calibri"/>
              </a:rPr>
              <a:t>CornerNetLite</a:t>
            </a:r>
            <a:r>
              <a:rPr lang="en-US">
                <a:cs typeface="Calibri"/>
              </a:rPr>
              <a:t>: 0.2s</a:t>
            </a:r>
          </a:p>
          <a:p>
            <a:pPr algn="ctr"/>
            <a:r>
              <a:rPr lang="en-US">
                <a:cs typeface="Calibri"/>
              </a:rPr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018DA-249A-4695-B5A6-B87779377061}"/>
              </a:ext>
            </a:extLst>
          </p:cNvPr>
          <p:cNvSpPr txBox="1"/>
          <p:nvPr/>
        </p:nvSpPr>
        <p:spPr>
          <a:xfrm>
            <a:off x="9325154" y="5975231"/>
            <a:ext cx="26856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TRN: 0.04 s</a:t>
            </a:r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GPU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781E10-1EAE-435F-B9A1-615405DABAF3}"/>
              </a:ext>
            </a:extLst>
          </p:cNvPr>
          <p:cNvCxnSpPr/>
          <p:nvPr/>
        </p:nvCxnSpPr>
        <p:spPr>
          <a:xfrm>
            <a:off x="1812627" y="1230342"/>
            <a:ext cx="28752" cy="5391508"/>
          </a:xfrm>
          <a:prstGeom prst="straightConnector1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98D82-3E67-4326-AE16-0506CB770A10}"/>
              </a:ext>
            </a:extLst>
          </p:cNvPr>
          <p:cNvCxnSpPr/>
          <p:nvPr/>
        </p:nvCxnSpPr>
        <p:spPr>
          <a:xfrm flipH="1">
            <a:off x="3351901" y="1144977"/>
            <a:ext cx="1" cy="5477773"/>
          </a:xfrm>
          <a:prstGeom prst="straightConnector1">
            <a:avLst/>
          </a:prstGeom>
          <a:ln w="571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995BA-F31B-4BA8-BE6B-7F9215409C8F}"/>
              </a:ext>
            </a:extLst>
          </p:cNvPr>
          <p:cNvCxnSpPr>
            <a:cxnSpLocks/>
          </p:cNvCxnSpPr>
          <p:nvPr/>
        </p:nvCxnSpPr>
        <p:spPr>
          <a:xfrm flipH="1">
            <a:off x="9016580" y="1029958"/>
            <a:ext cx="1" cy="5707810"/>
          </a:xfrm>
          <a:prstGeom prst="straightConnector1">
            <a:avLst/>
          </a:prstGeom>
          <a:ln w="571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3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728DE0A-7422-4CED-8BFE-63A9E0651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233" y="-100941"/>
            <a:ext cx="12264579" cy="685299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B8E0A-BF6F-490E-A1E9-1E87467BC0C0}"/>
              </a:ext>
            </a:extLst>
          </p:cNvPr>
          <p:cNvSpPr/>
          <p:nvPr/>
        </p:nvSpPr>
        <p:spPr>
          <a:xfrm>
            <a:off x="3539706" y="369498"/>
            <a:ext cx="1135810" cy="5923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1A575-0EA7-423F-9977-598A08472566}"/>
              </a:ext>
            </a:extLst>
          </p:cNvPr>
          <p:cNvSpPr/>
          <p:nvPr/>
        </p:nvSpPr>
        <p:spPr>
          <a:xfrm>
            <a:off x="2245744" y="369497"/>
            <a:ext cx="1293960" cy="5923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98DC-5637-4F6E-BA54-3671E3D5CF4C}"/>
              </a:ext>
            </a:extLst>
          </p:cNvPr>
          <p:cNvSpPr/>
          <p:nvPr/>
        </p:nvSpPr>
        <p:spPr>
          <a:xfrm>
            <a:off x="1109932" y="369497"/>
            <a:ext cx="1135810" cy="5923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06EC-BBD9-4A22-8A8C-52421EA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DD0F44-8B2B-493A-89AB-E8E005BE4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7" b="7871"/>
          <a:stretch/>
        </p:blipFill>
        <p:spPr>
          <a:xfrm>
            <a:off x="-346" y="-299"/>
            <a:ext cx="12207091" cy="635317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B8E0A-BF6F-490E-A1E9-1E87467BC0C0}"/>
              </a:ext>
            </a:extLst>
          </p:cNvPr>
          <p:cNvSpPr/>
          <p:nvPr/>
        </p:nvSpPr>
        <p:spPr>
          <a:xfrm>
            <a:off x="3625970" y="369498"/>
            <a:ext cx="920150" cy="5923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1A575-0EA7-423F-9977-598A08472566}"/>
              </a:ext>
            </a:extLst>
          </p:cNvPr>
          <p:cNvSpPr/>
          <p:nvPr/>
        </p:nvSpPr>
        <p:spPr>
          <a:xfrm>
            <a:off x="2432649" y="369497"/>
            <a:ext cx="920150" cy="5923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BC68-1CF2-4987-ABE8-741FC52E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E8F9DE0-802E-48B9-A71E-18C0978B1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0"/>
            <a:ext cx="12263885" cy="6859796"/>
          </a:xfrm>
        </p:spPr>
      </p:pic>
    </p:spTree>
    <p:extLst>
      <p:ext uri="{BB962C8B-B14F-4D97-AF65-F5344CB8AC3E}">
        <p14:creationId xmlns:p14="http://schemas.microsoft.com/office/powerpoint/2010/main" val="142226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469E4274824394E3AF1919EF8163" ma:contentTypeVersion="7" ma:contentTypeDescription="Create a new document." ma:contentTypeScope="" ma:versionID="f4c04ced17f4722a4ad5acad1c9af1ab">
  <xsd:schema xmlns:xsd="http://www.w3.org/2001/XMLSchema" xmlns:xs="http://www.w3.org/2001/XMLSchema" xmlns:p="http://schemas.microsoft.com/office/2006/metadata/properties" xmlns:ns3="1133559a-49e7-49bb-a623-43a0c43acf14" targetNamespace="http://schemas.microsoft.com/office/2006/metadata/properties" ma:root="true" ma:fieldsID="8a444fc19d525555eaa980d421046540" ns3:_="">
    <xsd:import namespace="1133559a-49e7-49bb-a623-43a0c43acf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3559a-49e7-49bb-a623-43a0c43ac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C5364-A91C-4DA1-8A37-469706FE38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7FA3DA-3603-43A7-BC06-3E546EB6D8A4}">
  <ds:schemaRefs>
    <ds:schemaRef ds:uri="1133559a-49e7-49bb-a623-43a0c43acf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83710F-A248-4A10-9AEF-0C452A54C5E8}">
  <ds:schemaRefs>
    <ds:schemaRef ds:uri="http://www.w3.org/XML/1998/namespace"/>
    <ds:schemaRef ds:uri="http://purl.org/dc/elements/1.1/"/>
    <ds:schemaRef ds:uri="1133559a-49e7-49bb-a623-43a0c43acf14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45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Weekly Tasks</vt:lpstr>
      <vt:lpstr>PowerPoint Presentation</vt:lpstr>
      <vt:lpstr>CornerNet-Lite outputs</vt:lpstr>
      <vt:lpstr>TRN</vt:lpstr>
      <vt:lpstr>Pipeline</vt:lpstr>
      <vt:lpstr>PowerPoint Presentation</vt:lpstr>
      <vt:lpstr>PowerPoint Presentation</vt:lpstr>
      <vt:lpstr>PowerPoint Presentation</vt:lpstr>
      <vt:lpstr>Comparison of Hardware</vt:lpstr>
      <vt:lpstr>PowerPoint Presentation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1</cp:revision>
  <dcterms:created xsi:type="dcterms:W3CDTF">2020-05-20T15:46:40Z</dcterms:created>
  <dcterms:modified xsi:type="dcterms:W3CDTF">2020-06-08T19:29:54Z</dcterms:modified>
</cp:coreProperties>
</file>