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66" r:id="rId3"/>
    <p:sldId id="265" r:id="rId4"/>
    <p:sldId id="257" r:id="rId5"/>
    <p:sldId id="263" r:id="rId6"/>
    <p:sldId id="258" r:id="rId7"/>
    <p:sldId id="259" r:id="rId8"/>
    <p:sldId id="261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C622C-07AB-E2FB-FF3A-5962B41F8B59}" v="123" dt="2020-06-03T14:18:49.581"/>
    <p1510:client id="{1D8823CD-B5B8-465F-904C-124BEDD36A55}" v="321" dt="2020-06-03T13:59:00.087"/>
    <p1510:client id="{45FDAB51-A324-4BEB-A057-745FB9770400}" v="20" dt="2020-06-03T13:25:09.046"/>
    <p1510:client id="{5098EDD7-3617-0B80-0E71-36D1C11D7639}" v="4" dt="2020-06-03T14:13:45.171"/>
    <p1510:client id="{76C7CB38-05DF-A2F2-09ED-B49902CC9909}" v="364" dt="2020-06-03T07:33:23.430"/>
    <p1510:client id="{9C038070-CC28-B74C-D791-91DB2EF1F18B}" v="786" dt="2020-06-03T10:23:21.603"/>
    <p1510:client id="{BE606AE1-8A0C-6E8C-185A-C55DC2746F0A}" v="124" dt="2020-06-03T14:21:30.717"/>
    <p1510:client id="{C2F74B55-BA8E-1EBB-0F82-D05EDE51322B}" v="16" dt="2020-06-03T07:17:28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B102-6527-4A0F-B078-C63B725BC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486EA-3783-4B0F-A8A2-C274DFB24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5D312-930C-4BAB-8E01-7732B77C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E0920-E281-4746-9F94-FAEC8B07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243C3-084F-4431-A206-5B69BD7A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C481-4373-43A4-BAEE-A3308145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BEA96-3419-4BF7-B6FE-8C16E115F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FD101-83BB-4CD0-A1EF-7DCA7AF3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3C2F3-29B5-4B1F-BFE2-680F29E4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F2CB6-5317-49F0-BDD8-147F9394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45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8AD1-7C39-44E6-B2E4-BBA65D4D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AC849-8BEA-4B6E-A9F8-0250F6457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F3470-F596-4006-BE1E-A973F7FE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5E267-7D3A-46A8-957F-5351B1E1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00D07-E5DD-48CF-ADAE-AF12F57E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42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44A2-8D69-4A20-A500-58DE6A35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1BF9A-E890-40A8-AFCA-1BCB1C18E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52B0F-9CB3-4177-848C-F0E1B0CCD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91E87-B355-4740-9685-B4CA71E9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BF35C-E14F-47FB-A9DA-5518945A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A0C79-F5F0-4E99-94AF-6C1BBE8C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20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D94D-CCE1-434F-8FA7-C5EDD4EE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BD8FC-7087-4774-8691-0AF53FC23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FB1E0-965B-4F13-96FE-788E9514C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A464F-F267-4746-90F7-E50339C18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BE369-846F-4CC0-995C-B5042078B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3E254-E68F-482B-A2AE-1E1099FE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C2DA98-ED0C-4D82-AC10-F14EAB11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B5534-F960-4114-8499-F7384E38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53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B714-8D62-4D43-A4D4-D708B53C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58463-2022-4D94-9418-2C86BC50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5E04E-95E1-4B6B-81DA-EB29B797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19D5D-B5DB-40A1-ABFD-49E58ACA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6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B2850-4752-487E-AADB-F388BD90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F377E-7FB7-4863-8D71-C527CC6D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61B99-05AD-40D0-92AC-93882F33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07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D0FC-E431-4076-93F5-153451CE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FF96-CCF8-48B4-B511-8AAA4E177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BEBEC-B34D-4034-A161-CC7D72F44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60715-DD18-4645-87AB-CE07B723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BC345-35CA-4CEC-95DD-DE2FA824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06D15-B3CA-4479-87BE-FBFCC2FC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9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943F-42CA-45AC-B33A-7663B745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B31FC-61D8-403D-8B46-8DDB651AB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C6F58-CF62-48BC-B115-CF5A7FC1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06A12-2B92-4E78-90CB-3AFEF54A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39870-9A27-4400-83DB-98BC8771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B52BD-213F-48F5-AF0A-C2D16D39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74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91BB-CE1E-4320-A8E1-00F9341F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D0B40-92F6-4301-8DA6-DB3FE2B4F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AAE3D-E6BD-483B-A9B6-D4C4FFA0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C14FB-D23E-482F-BE67-2D937E37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1A8CE-E26A-4C29-BFD7-74BD9513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76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85035A-084B-4FF8-884C-AB13D937C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D9EDD-CDC7-4F9E-B41F-D8FD173D9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313B4-073E-422B-9C19-1F01F89A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1B219-A9BF-452D-B195-E58A138D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9CBE-2586-4E1C-8D43-1B940558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8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19E2E-F327-4B1A-BDA7-5E996914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69C79-36AD-4122-A542-584AFA6E6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A3314-0167-42BD-92BB-552F22DA4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DC2D-8CD3-425E-A146-1AB9CDD6AAB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5D05D-E09E-4859-AE54-8F0DDF446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E6F94-3B24-4F98-9844-52CF281A7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CPU@2.80GHz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1C84A-B65E-4453-A6F1-B83A8AF2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GB" sz="440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FYP5: Object Detection, Tracking and Suspicious Activity Recognition for Maritime Surveillance using Thermal Vision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7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E8469-6E70-4298-B30F-3FA3C0D5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 b="1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Weekly Tasks</a:t>
            </a:r>
            <a:endParaRPr lang="en-GB" sz="5400" b="1"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7431-D721-495C-A2F8-972ABEC0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TRN network training.</a:t>
            </a:r>
          </a:p>
          <a:p>
            <a:r>
              <a:rPr lang="en-US" sz="2000" err="1">
                <a:ea typeface="+mn-lt"/>
                <a:cs typeface="+mn-lt"/>
              </a:rPr>
              <a:t>CornerNet</a:t>
            </a:r>
            <a:r>
              <a:rPr lang="en-US" sz="2000">
                <a:ea typeface="+mn-lt"/>
                <a:cs typeface="+mn-lt"/>
              </a:rPr>
              <a:t>-Lite training</a:t>
            </a:r>
          </a:p>
          <a:p>
            <a:r>
              <a:rPr lang="en-US" sz="2000">
                <a:ea typeface="+mn-lt"/>
                <a:cs typeface="+mn-lt"/>
              </a:rPr>
              <a:t>Try to simulate control system with online </a:t>
            </a:r>
            <a:r>
              <a:rPr lang="en-US" sz="2000" err="1">
                <a:ea typeface="+mn-lt"/>
                <a:cs typeface="+mn-lt"/>
              </a:rPr>
              <a:t>arduino</a:t>
            </a:r>
            <a:r>
              <a:rPr lang="en-US" sz="2000">
                <a:ea typeface="+mn-lt"/>
                <a:cs typeface="+mn-lt"/>
              </a:rPr>
              <a:t> based simulator </a:t>
            </a:r>
            <a:r>
              <a:rPr lang="en-US" sz="2000" err="1">
                <a:ea typeface="+mn-lt"/>
                <a:cs typeface="+mn-lt"/>
              </a:rPr>
              <a:t>Tinkercad</a:t>
            </a:r>
            <a:endParaRPr lang="en-US" err="1"/>
          </a:p>
          <a:p>
            <a:r>
              <a:rPr lang="en-US" sz="2000">
                <a:cs typeface="Calibri"/>
              </a:rPr>
              <a:t>Work on the Feasibility Study report and presentation</a:t>
            </a: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227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2B5EC-AA2F-4BD4-899A-2283584FA949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Comparisons between Object Detectors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EBDED31-146A-4BFC-B59A-721D79E65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3404"/>
              </p:ext>
            </p:extLst>
          </p:nvPr>
        </p:nvGraphicFramePr>
        <p:xfrm>
          <a:off x="643467" y="1881768"/>
          <a:ext cx="10905068" cy="36965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7266">
                  <a:extLst>
                    <a:ext uri="{9D8B030D-6E8A-4147-A177-3AD203B41FA5}">
                      <a16:colId xmlns:a16="http://schemas.microsoft.com/office/drawing/2014/main" val="4248202114"/>
                    </a:ext>
                  </a:extLst>
                </a:gridCol>
                <a:gridCol w="2321441">
                  <a:extLst>
                    <a:ext uri="{9D8B030D-6E8A-4147-A177-3AD203B41FA5}">
                      <a16:colId xmlns:a16="http://schemas.microsoft.com/office/drawing/2014/main" val="2547014257"/>
                    </a:ext>
                  </a:extLst>
                </a:gridCol>
                <a:gridCol w="2365325">
                  <a:extLst>
                    <a:ext uri="{9D8B030D-6E8A-4147-A177-3AD203B41FA5}">
                      <a16:colId xmlns:a16="http://schemas.microsoft.com/office/drawing/2014/main" val="3690712935"/>
                    </a:ext>
                  </a:extLst>
                </a:gridCol>
                <a:gridCol w="2387266">
                  <a:extLst>
                    <a:ext uri="{9D8B030D-6E8A-4147-A177-3AD203B41FA5}">
                      <a16:colId xmlns:a16="http://schemas.microsoft.com/office/drawing/2014/main" val="2338539302"/>
                    </a:ext>
                  </a:extLst>
                </a:gridCol>
                <a:gridCol w="1443770">
                  <a:extLst>
                    <a:ext uri="{9D8B030D-6E8A-4147-A177-3AD203B41FA5}">
                      <a16:colId xmlns:a16="http://schemas.microsoft.com/office/drawing/2014/main" val="2013333610"/>
                    </a:ext>
                  </a:extLst>
                </a:gridCol>
              </a:tblGrid>
              <a:tr h="1358389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Model Name</a:t>
                      </a:r>
                    </a:p>
                  </a:txBody>
                  <a:tcPr marL="157981" marR="157981" marT="78990" marB="7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Iterations</a:t>
                      </a:r>
                    </a:p>
                  </a:txBody>
                  <a:tcPr marL="157981" marR="157981" marT="78990" marB="7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err="1"/>
                        <a:t>Backborn</a:t>
                      </a:r>
                      <a:r>
                        <a:rPr lang="en-US" sz="2400" b="1"/>
                        <a:t> Structure</a:t>
                      </a:r>
                    </a:p>
                  </a:txBody>
                  <a:tcPr marL="157981" marR="157981" marT="78990" marB="789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/>
                        <a:t>Inference time (per image) - s</a:t>
                      </a:r>
                    </a:p>
                  </a:txBody>
                  <a:tcPr marL="157981" marR="157981" marT="78990" marB="789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err="1"/>
                        <a:t>mAP</a:t>
                      </a:r>
                      <a:r>
                        <a:rPr lang="en-US" sz="2400" b="1"/>
                        <a:t> (%)</a:t>
                      </a:r>
                    </a:p>
                  </a:txBody>
                  <a:tcPr marL="157981" marR="157981" marT="78990" marB="78990"/>
                </a:tc>
                <a:extLst>
                  <a:ext uri="{0D108BD9-81ED-4DB2-BD59-A6C34878D82A}">
                    <a16:rowId xmlns:a16="http://schemas.microsoft.com/office/drawing/2014/main" val="2077005594"/>
                  </a:ext>
                </a:extLst>
              </a:tr>
              <a:tr h="1169059">
                <a:tc>
                  <a:txBody>
                    <a:bodyPr/>
                    <a:lstStyle/>
                    <a:p>
                      <a:r>
                        <a:rPr lang="en-US" sz="2400" err="1"/>
                        <a:t>CenterNet</a:t>
                      </a:r>
                      <a:endParaRPr lang="en-US" sz="2400"/>
                    </a:p>
                  </a:txBody>
                  <a:tcPr marL="157981" marR="157981" marT="78990" marB="7899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14500</a:t>
                      </a:r>
                    </a:p>
                  </a:txBody>
                  <a:tcPr marL="157981" marR="157981" marT="78990" marB="7899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Hourglass-104</a:t>
                      </a:r>
                    </a:p>
                  </a:txBody>
                  <a:tcPr marL="157981" marR="157981" marT="78990" marB="7899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0.5</a:t>
                      </a:r>
                    </a:p>
                  </a:txBody>
                  <a:tcPr marL="157981" marR="157981" marT="78990" marB="7899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88.0</a:t>
                      </a:r>
                    </a:p>
                  </a:txBody>
                  <a:tcPr marL="157981" marR="157981" marT="78990" marB="78990"/>
                </a:tc>
                <a:extLst>
                  <a:ext uri="{0D108BD9-81ED-4DB2-BD59-A6C34878D82A}">
                    <a16:rowId xmlns:a16="http://schemas.microsoft.com/office/drawing/2014/main" val="3913454107"/>
                  </a:ext>
                </a:extLst>
              </a:tr>
              <a:tr h="1169059">
                <a:tc>
                  <a:txBody>
                    <a:bodyPr/>
                    <a:lstStyle/>
                    <a:p>
                      <a:r>
                        <a:rPr lang="en-US" sz="2400"/>
                        <a:t>CornerNet-Lite</a:t>
                      </a:r>
                      <a:endParaRPr lang="en-US" sz="2400" err="1"/>
                    </a:p>
                  </a:txBody>
                  <a:tcPr marL="157981" marR="157981" marT="78990" marB="7899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14000</a:t>
                      </a:r>
                    </a:p>
                  </a:txBody>
                  <a:tcPr marL="157981" marR="157981" marT="78990" marB="7899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Squeezed Hourglass</a:t>
                      </a:r>
                    </a:p>
                  </a:txBody>
                  <a:tcPr marL="157981" marR="157981" marT="78990" marB="7899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0.176</a:t>
                      </a:r>
                    </a:p>
                  </a:txBody>
                  <a:tcPr marL="157981" marR="157981" marT="78990" marB="789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81.6</a:t>
                      </a:r>
                    </a:p>
                  </a:txBody>
                  <a:tcPr marL="157981" marR="157981" marT="78990" marB="78990"/>
                </a:tc>
                <a:extLst>
                  <a:ext uri="{0D108BD9-81ED-4DB2-BD59-A6C34878D82A}">
                    <a16:rowId xmlns:a16="http://schemas.microsoft.com/office/drawing/2014/main" val="2195196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5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oad, building, outdoor, photo&#10;&#10;Description automatically generated">
            <a:extLst>
              <a:ext uri="{FF2B5EF4-FFF2-40B4-BE49-F238E27FC236}">
                <a16:creationId xmlns:a16="http://schemas.microsoft.com/office/drawing/2014/main" id="{4A734F81-9134-4ED0-A3C0-6BB9195F7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12334"/>
            <a:ext cx="5291666" cy="4233332"/>
          </a:xfrm>
          <a:prstGeom prst="rect">
            <a:avLst/>
          </a:prstGeom>
        </p:spPr>
      </p:pic>
      <p:pic>
        <p:nvPicPr>
          <p:cNvPr id="2" name="Picture 1" descr="An empty road with a building in the background&#10;&#10;Description automatically generated">
            <a:extLst>
              <a:ext uri="{FF2B5EF4-FFF2-40B4-BE49-F238E27FC236}">
                <a16:creationId xmlns:a16="http://schemas.microsoft.com/office/drawing/2014/main" id="{C5FAAC71-E90C-4B5B-9167-11AE043CA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312333"/>
            <a:ext cx="5291667" cy="42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3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9A2F4D-D187-4ECE-9C91-2AD1A8614EAA}"/>
              </a:ext>
            </a:extLst>
          </p:cNvPr>
          <p:cNvSpPr txBox="1"/>
          <p:nvPr/>
        </p:nvSpPr>
        <p:spPr>
          <a:xfrm>
            <a:off x="399535" y="306858"/>
            <a:ext cx="48998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/>
              <a:t>Action Detection</a:t>
            </a:r>
            <a:endParaRPr lang="en-US" sz="3600" b="1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EC997-8220-4B97-9025-4D412693D208}"/>
              </a:ext>
            </a:extLst>
          </p:cNvPr>
          <p:cNvSpPr txBox="1"/>
          <p:nvPr/>
        </p:nvSpPr>
        <p:spPr>
          <a:xfrm>
            <a:off x="657429" y="1281094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1. TRN </a:t>
            </a:r>
            <a:endParaRPr lang="en-US" sz="2800" b="1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6DCB3-253B-482A-8913-0A0EE882F895}"/>
              </a:ext>
            </a:extLst>
          </p:cNvPr>
          <p:cNvSpPr txBox="1"/>
          <p:nvPr/>
        </p:nvSpPr>
        <p:spPr>
          <a:xfrm>
            <a:off x="656725" y="1956710"/>
            <a:ext cx="10892829" cy="44670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Calibri"/>
              </a:rPr>
              <a:t>Resumed training with the earlier dataset for 61 epochs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Calibri"/>
              </a:rPr>
              <a:t>Derived a new subset from THUMOS and extracted frames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Calibri"/>
              </a:rPr>
              <a:t>Extracted optical flows per chunk using 6 frames by </a:t>
            </a:r>
            <a:r>
              <a:rPr lang="en-US" sz="2400" err="1">
                <a:cs typeface="Calibri"/>
              </a:rPr>
              <a:t>Farneback</a:t>
            </a:r>
            <a:r>
              <a:rPr lang="en-US" sz="2400">
                <a:cs typeface="Calibri"/>
              </a:rPr>
              <a:t> Algorithm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Calibri"/>
              </a:rPr>
              <a:t>Extracted RGB features and Optical flow features using ResNet152 and Inception_v3 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Calibri"/>
              </a:rPr>
              <a:t>Trained from scratch on new features to try and recreate their original results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Calibri"/>
              </a:rPr>
              <a:t>Training was carried out in 3 paths</a:t>
            </a:r>
          </a:p>
          <a:p>
            <a:pPr>
              <a:lnSpc>
                <a:spcPct val="150000"/>
              </a:lnSpc>
            </a:pP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154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33CE72D-E4A2-48F7-A2CB-53D7032612AF}"/>
              </a:ext>
            </a:extLst>
          </p:cNvPr>
          <p:cNvSpPr txBox="1"/>
          <p:nvPr/>
        </p:nvSpPr>
        <p:spPr>
          <a:xfrm>
            <a:off x="59126" y="140538"/>
            <a:ext cx="4882730" cy="2936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[1] RGB features -&gt; </a:t>
            </a:r>
            <a:r>
              <a:rPr lang="en-US" sz="2000" b="1" err="1"/>
              <a:t>Centernet</a:t>
            </a:r>
            <a:r>
              <a:rPr lang="en-US" sz="2000" b="1"/>
              <a:t> </a:t>
            </a:r>
            <a:endParaRPr lang="en-US" sz="2000" b="1">
              <a:cs typeface="Calibri"/>
            </a:endParaRPr>
          </a:p>
          <a:p>
            <a:r>
              <a:rPr lang="en-US" sz="2000" b="1"/>
              <a:t>      Flow features -&gt; </a:t>
            </a:r>
            <a:r>
              <a:rPr lang="en-US" sz="2000" b="1" err="1"/>
              <a:t>Centernet</a:t>
            </a:r>
            <a:r>
              <a:rPr lang="en-US" sz="2000" b="1"/>
              <a:t> </a:t>
            </a:r>
            <a:endParaRPr lang="en-US"/>
          </a:p>
        </p:txBody>
      </p:sp>
      <p:pic>
        <p:nvPicPr>
          <p:cNvPr id="5" name="Picture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8DC5837-3DF7-4C76-8935-B449AA2667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55" t="24248" r="13329" b="22890"/>
          <a:stretch/>
        </p:blipFill>
        <p:spPr>
          <a:xfrm>
            <a:off x="219075" y="2047875"/>
            <a:ext cx="3612503" cy="4768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468B8-72C3-4940-8A99-07129C8757B5}"/>
              </a:ext>
            </a:extLst>
          </p:cNvPr>
          <p:cNvSpPr txBox="1"/>
          <p:nvPr/>
        </p:nvSpPr>
        <p:spPr>
          <a:xfrm>
            <a:off x="333375" y="876300"/>
            <a:ext cx="36099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sz="1600"/>
              <a:t>Optical flows were calculated using </a:t>
            </a:r>
            <a:r>
              <a:rPr lang="en-US" sz="1600" err="1"/>
              <a:t>Farneback</a:t>
            </a:r>
            <a:r>
              <a:rPr lang="en-US" sz="1600"/>
              <a:t> – </a:t>
            </a:r>
            <a:r>
              <a:rPr lang="en-US" sz="1600" i="1"/>
              <a:t>without initial flow </a:t>
            </a:r>
            <a:endParaRPr lang="en-US" sz="1600"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B76C6-180F-4D60-B7D2-75BBCC316B83}"/>
              </a:ext>
            </a:extLst>
          </p:cNvPr>
          <p:cNvSpPr txBox="1"/>
          <p:nvPr/>
        </p:nvSpPr>
        <p:spPr>
          <a:xfrm>
            <a:off x="333375" y="1724025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i="1"/>
              <a:t>After 61 Epochs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22F855EB-A2FE-4253-9B0B-2962F2A8C115}"/>
              </a:ext>
            </a:extLst>
          </p:cNvPr>
          <p:cNvSpPr txBox="1"/>
          <p:nvPr/>
        </p:nvSpPr>
        <p:spPr>
          <a:xfrm>
            <a:off x="4110749" y="140898"/>
            <a:ext cx="375528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[2] </a:t>
            </a:r>
            <a:r>
              <a:rPr lang="en-US" sz="2000" b="1">
                <a:ea typeface="+mn-lt"/>
                <a:cs typeface="+mn-lt"/>
              </a:rPr>
              <a:t>RGB features -&gt; ResNet152 </a:t>
            </a:r>
            <a:endParaRPr lang="en-US" sz="2000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      Flow features -&gt; </a:t>
            </a:r>
            <a:r>
              <a:rPr lang="en-US" sz="2000" b="1"/>
              <a:t>Inception BN </a:t>
            </a:r>
            <a:endParaRPr lang="en-US" sz="2000" b="1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E74253-F457-4712-823C-1A902F9FA53F}"/>
              </a:ext>
            </a:extLst>
          </p:cNvPr>
          <p:cNvSpPr txBox="1"/>
          <p:nvPr/>
        </p:nvSpPr>
        <p:spPr>
          <a:xfrm>
            <a:off x="4295775" y="876300"/>
            <a:ext cx="36099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sz="1600"/>
              <a:t>Optical flows were calculated using </a:t>
            </a:r>
            <a:r>
              <a:rPr lang="en-US" sz="1600" err="1"/>
              <a:t>Farneback</a:t>
            </a:r>
            <a:r>
              <a:rPr lang="en-US" sz="1600"/>
              <a:t> – </a:t>
            </a:r>
            <a:r>
              <a:rPr lang="en-US" sz="1600" i="1"/>
              <a:t>with initial flow </a:t>
            </a:r>
            <a:endParaRPr lang="en-US" sz="1600">
              <a:cs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EA0E89-8619-4B20-A0A6-64B244FEB824}"/>
              </a:ext>
            </a:extLst>
          </p:cNvPr>
          <p:cNvSpPr txBox="1"/>
          <p:nvPr/>
        </p:nvSpPr>
        <p:spPr>
          <a:xfrm>
            <a:off x="4581525" y="1724025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i="1"/>
              <a:t>After 11 Epochs</a:t>
            </a:r>
          </a:p>
        </p:txBody>
      </p:sp>
      <p:pic>
        <p:nvPicPr>
          <p:cNvPr id="10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E994D89-2FB1-4A1F-8606-36CE29190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18" t="24193" r="14495" b="22366"/>
          <a:stretch/>
        </p:blipFill>
        <p:spPr>
          <a:xfrm>
            <a:off x="4362450" y="2066925"/>
            <a:ext cx="3659534" cy="4738382"/>
          </a:xfrm>
          <a:prstGeom prst="rect">
            <a:avLst/>
          </a:prstGeo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205E6270-29D9-45D0-9D13-D176FC30EC67}"/>
              </a:ext>
            </a:extLst>
          </p:cNvPr>
          <p:cNvSpPr txBox="1"/>
          <p:nvPr/>
        </p:nvSpPr>
        <p:spPr>
          <a:xfrm>
            <a:off x="8244599" y="140897"/>
            <a:ext cx="375528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[3] </a:t>
            </a:r>
            <a:r>
              <a:rPr lang="en-US" sz="2000" b="1">
                <a:ea typeface="+mn-lt"/>
                <a:cs typeface="+mn-lt"/>
              </a:rPr>
              <a:t>RGB features -&gt; ResNet152 </a:t>
            </a:r>
            <a:endParaRPr lang="en-US" sz="2000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      Flow features -&gt; </a:t>
            </a:r>
            <a:r>
              <a:rPr lang="en-US" sz="2000" b="1"/>
              <a:t>Inception BN </a:t>
            </a:r>
            <a:endParaRPr lang="en-US" sz="2000" b="1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BE6044-954F-4BF8-AA77-5619D28A413F}"/>
              </a:ext>
            </a:extLst>
          </p:cNvPr>
          <p:cNvSpPr txBox="1"/>
          <p:nvPr/>
        </p:nvSpPr>
        <p:spPr>
          <a:xfrm>
            <a:off x="8553450" y="866775"/>
            <a:ext cx="35623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sz="1600">
                <a:cs typeface="Calibri"/>
              </a:rPr>
              <a:t>Optical Flows are converted to RGB based on FlowNet-2.0 flow2rgb() function</a:t>
            </a:r>
          </a:p>
        </p:txBody>
      </p:sp>
      <p:pic>
        <p:nvPicPr>
          <p:cNvPr id="21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74E4D2-BA86-43DC-B4BE-BAD3B75EBF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002" t="24260" r="14879" b="22781"/>
          <a:stretch/>
        </p:blipFill>
        <p:spPr>
          <a:xfrm>
            <a:off x="8504682" y="2047875"/>
            <a:ext cx="3668283" cy="47339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328884-7DA5-4C31-AAC4-8CCCBF218BB3}"/>
              </a:ext>
            </a:extLst>
          </p:cNvPr>
          <p:cNvSpPr txBox="1"/>
          <p:nvPr/>
        </p:nvSpPr>
        <p:spPr>
          <a:xfrm>
            <a:off x="8753474" y="1724024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i="1"/>
              <a:t>After 12 Epochs</a:t>
            </a:r>
          </a:p>
        </p:txBody>
      </p:sp>
    </p:spTree>
    <p:extLst>
      <p:ext uri="{BB962C8B-B14F-4D97-AF65-F5344CB8AC3E}">
        <p14:creationId xmlns:p14="http://schemas.microsoft.com/office/powerpoint/2010/main" val="211772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A065B-4E17-4244-9AFE-DC290B6757AC}"/>
              </a:ext>
            </a:extLst>
          </p:cNvPr>
          <p:cNvSpPr txBox="1"/>
          <p:nvPr/>
        </p:nvSpPr>
        <p:spPr>
          <a:xfrm>
            <a:off x="284846" y="4132"/>
            <a:ext cx="4353462" cy="86177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r>
              <a:rPr lang="en-US" sz="3200" b="1"/>
              <a:t>2. Alternative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3CEA8-9B15-4E8F-8266-C3E521BFADB3}"/>
              </a:ext>
            </a:extLst>
          </p:cNvPr>
          <p:cNvSpPr txBox="1"/>
          <p:nvPr/>
        </p:nvSpPr>
        <p:spPr>
          <a:xfrm>
            <a:off x="551793" y="993228"/>
            <a:ext cx="110200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Online Real-time Multiple Spatiotemporal Action Localisation and Prediction (ICCV-2017)</a:t>
            </a:r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Online Activity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err="1"/>
              <a:t>Spatio</a:t>
            </a:r>
            <a:r>
              <a:rPr lang="en-GB"/>
              <a:t>-temporal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Requires object-level 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Has object detection base (Default is VGG16-SSD)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Can change the default for faster runtime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Can incorporate regular object detection with activity detection</a:t>
            </a:r>
          </a:p>
          <a:p>
            <a:endParaRPr lang="en-GB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3F35E-F964-4AFC-B240-97001A720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2" t="36322" r="15560" b="24368"/>
          <a:stretch/>
        </p:blipFill>
        <p:spPr>
          <a:xfrm>
            <a:off x="1500350" y="3429000"/>
            <a:ext cx="9122981" cy="26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86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D8B293-F070-4CC7-A3B4-551F5A399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7" t="31264" r="13620" b="19541"/>
          <a:stretch/>
        </p:blipFill>
        <p:spPr>
          <a:xfrm>
            <a:off x="961697" y="1245475"/>
            <a:ext cx="6006177" cy="20273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6A2C44-9FC6-40A1-80F0-3435033AC986}"/>
              </a:ext>
            </a:extLst>
          </p:cNvPr>
          <p:cNvSpPr txBox="1"/>
          <p:nvPr/>
        </p:nvSpPr>
        <p:spPr>
          <a:xfrm>
            <a:off x="961697" y="504497"/>
            <a:ext cx="5249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Inference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22744D-0529-46B8-809F-22FF81ED0C10}"/>
              </a:ext>
            </a:extLst>
          </p:cNvPr>
          <p:cNvSpPr txBox="1"/>
          <p:nvPr/>
        </p:nvSpPr>
        <p:spPr>
          <a:xfrm>
            <a:off x="814467" y="3585203"/>
            <a:ext cx="6153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Using </a:t>
            </a:r>
            <a:r>
              <a:rPr lang="en-GB"/>
              <a:t>a desktop computer with an Intel Xeon </a:t>
            </a:r>
            <a:r>
              <a:rPr lang="en-GB">
                <a:hlinkClick r:id="rId3"/>
              </a:rPr>
              <a:t>CPU@2.80GHz</a:t>
            </a:r>
            <a:r>
              <a:rPr lang="en-GB"/>
              <a:t> (8 cores) and two NVIDIA Titan X GPUs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8A0A7-35A8-4D5E-8547-DB05AAB8B08C}"/>
              </a:ext>
            </a:extLst>
          </p:cNvPr>
          <p:cNvSpPr txBox="1"/>
          <p:nvPr/>
        </p:nvSpPr>
        <p:spPr>
          <a:xfrm>
            <a:off x="6967873" y="504497"/>
            <a:ext cx="4162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Initial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D8929-4658-4CC7-A791-93BDC3FFC221}"/>
              </a:ext>
            </a:extLst>
          </p:cNvPr>
          <p:cNvSpPr txBox="1"/>
          <p:nvPr/>
        </p:nvSpPr>
        <p:spPr>
          <a:xfrm>
            <a:off x="7126014" y="1089272"/>
            <a:ext cx="47606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Only RGB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VGG16-SSD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Author’s pretrained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u="sng"/>
              <a:t>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err="1"/>
              <a:t>IoU</a:t>
            </a:r>
            <a:r>
              <a:rPr lang="en-US" sz="2800"/>
              <a:t> 0.2: 0.714 </a:t>
            </a:r>
            <a:r>
              <a:rPr lang="en-US" sz="2800" err="1"/>
              <a:t>mAP</a:t>
            </a:r>
            <a:endParaRPr lang="en-US" sz="28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err="1"/>
              <a:t>IoU</a:t>
            </a:r>
            <a:r>
              <a:rPr lang="en-US" sz="2800"/>
              <a:t> 0.5: 0.4 </a:t>
            </a:r>
            <a:r>
              <a:rPr lang="en-US" sz="2800" err="1"/>
              <a:t>mAP</a:t>
            </a:r>
            <a:endParaRPr lang="en-US" sz="28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/>
          </a:p>
          <a:p>
            <a:pPr lvl="1"/>
            <a:r>
              <a:rPr lang="en-US" sz="2800"/>
              <a:t>These are similar results to what is reported in the paper. </a:t>
            </a:r>
          </a:p>
        </p:txBody>
      </p:sp>
    </p:spTree>
    <p:extLst>
      <p:ext uri="{BB962C8B-B14F-4D97-AF65-F5344CB8AC3E}">
        <p14:creationId xmlns:p14="http://schemas.microsoft.com/office/powerpoint/2010/main" val="206894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282CE-C91D-4EE9-ADD4-7A5A06DF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+mn-lt"/>
              </a:rPr>
              <a:t>Tasks for next week</a:t>
            </a: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50BA-340F-45C7-983A-4325B7A9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Work</a:t>
            </a:r>
            <a:r>
              <a:rPr lang="en-US" sz="2000">
                <a:ea typeface="+mn-lt"/>
                <a:cs typeface="+mn-lt"/>
              </a:rPr>
              <a:t> on the Feasibility Study report and presentation</a:t>
            </a:r>
          </a:p>
          <a:p>
            <a:r>
              <a:rPr lang="en-US" sz="2000">
                <a:cs typeface="Calibri"/>
              </a:rPr>
              <a:t>Work on the alternative method of  Activity Detection </a:t>
            </a:r>
          </a:p>
        </p:txBody>
      </p:sp>
      <p:pic>
        <p:nvPicPr>
          <p:cNvPr id="21" name="Graphic 6" descr="Checkmark">
            <a:extLst>
              <a:ext uri="{FF2B5EF4-FFF2-40B4-BE49-F238E27FC236}">
                <a16:creationId xmlns:a16="http://schemas.microsoft.com/office/drawing/2014/main" id="{1640E1AC-E370-4024-9923-C5B61466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6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FYP5: Object Detection, Tracking and Suspicious Activity Recognition for Maritime Surveillance using Thermal Vision</vt:lpstr>
      <vt:lpstr>Weekly 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Sachira Karunasena</dc:creator>
  <cp:revision>2</cp:revision>
  <dcterms:created xsi:type="dcterms:W3CDTF">2020-06-03T13:24:31Z</dcterms:created>
  <dcterms:modified xsi:type="dcterms:W3CDTF">2020-06-08T19:28:45Z</dcterms:modified>
</cp:coreProperties>
</file>