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6" r:id="rId4"/>
    <p:sldId id="259" r:id="rId5"/>
    <p:sldId id="261" r:id="rId6"/>
    <p:sldId id="260" r:id="rId7"/>
    <p:sldId id="262" r:id="rId8"/>
    <p:sldId id="263" r:id="rId9"/>
    <p:sldId id="264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75C96-17EE-1811-55A3-F4DF288B9111}" v="219" dt="2020-04-08T08:23:03.071"/>
    <p1510:client id="{4AD2831B-3CA1-9CA6-764C-51AE5E3FE1A6}" v="1646" dt="2020-04-08T16:06:23.091"/>
    <p1510:client id="{6133C695-2EE2-4792-BA86-1A18272CAB3E}" v="88" dt="2020-04-08T08:10:17.323"/>
    <p1510:client id="{BCEE614A-DB9D-96F2-D76B-00B949734DA2}" v="1" dt="2020-04-08T16:31:01.582"/>
    <p1510:client id="{F4C6664A-296D-90D8-3E53-DE68710D2B67}" v="1434" dt="2020-04-08T07:25:49.437"/>
    <p1510:client id="{F683BD50-0379-40D1-9A3E-34293AF837C7}" v="248" dt="2020-04-08T16:29:44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1C84A-B65E-4453-A6F1-B83A8AF2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278" y="2133668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GB" sz="440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FYP5: Object Detection, Tracking and Suspicious Activity Recognition for Maritime Surveillance using Thermal Vision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82CE-C91D-4EE9-ADD4-7A5A06DF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+mn-lt"/>
              </a:rPr>
              <a:t>Tasks for next week</a:t>
            </a:r>
          </a:p>
        </p:txBody>
      </p:sp>
      <p:pic>
        <p:nvPicPr>
          <p:cNvPr id="21" name="Graphic 6" descr="Checkmark">
            <a:extLst>
              <a:ext uri="{FF2B5EF4-FFF2-40B4-BE49-F238E27FC236}">
                <a16:creationId xmlns:a16="http://schemas.microsoft.com/office/drawing/2014/main" id="{1640E1AC-E370-4024-9923-C5B61466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311" y="2524715"/>
            <a:ext cx="3714244" cy="37142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50BA-340F-45C7-983A-4325B7A9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Try to implement a basic PID controller given in a paper on </a:t>
            </a:r>
            <a:r>
              <a:rPr lang="en-US" sz="2000" err="1"/>
              <a:t>Matlab</a:t>
            </a:r>
            <a:r>
              <a:rPr lang="en-US" sz="2000"/>
              <a:t> or python and see its outputs.</a:t>
            </a:r>
          </a:p>
          <a:p>
            <a:r>
              <a:rPr lang="en-US" sz="2000"/>
              <a:t>Get hands on experience in </a:t>
            </a:r>
            <a:r>
              <a:rPr lang="en-US" sz="2000" err="1"/>
              <a:t>Matlab</a:t>
            </a:r>
            <a:r>
              <a:rPr lang="en-US" sz="2000"/>
              <a:t> and Python Control System Modules.</a:t>
            </a:r>
          </a:p>
          <a:p>
            <a:r>
              <a:rPr lang="en-US" sz="2000"/>
              <a:t>Study more about stabilization loops and tracking loops.</a:t>
            </a:r>
          </a:p>
          <a:p>
            <a:r>
              <a:rPr lang="en-US" sz="2000"/>
              <a:t>Start learning Adams/SolidWorks for simulations.</a:t>
            </a:r>
          </a:p>
        </p:txBody>
      </p:sp>
    </p:spTree>
    <p:extLst>
      <p:ext uri="{BB962C8B-B14F-4D97-AF65-F5344CB8AC3E}">
        <p14:creationId xmlns:p14="http://schemas.microsoft.com/office/powerpoint/2010/main" val="6377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8469-6E70-4298-B30F-3FA3C0D5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b="1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Weekly Tasks</a:t>
            </a:r>
            <a:endParaRPr lang="en-GB" sz="3600" b="1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7431-D721-495C-A2F8-972ABEC0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1830687"/>
            <a:ext cx="10308771" cy="3677123"/>
          </a:xfrm>
        </p:spPr>
        <p:txBody>
          <a:bodyPr anchor="ctr">
            <a:noAutofit/>
          </a:bodyPr>
          <a:lstStyle/>
          <a:p>
            <a:r>
              <a:rPr lang="en-US" sz="2400"/>
              <a:t>Go through the identified topics of ISP</a:t>
            </a:r>
          </a:p>
          <a:p>
            <a:r>
              <a:rPr lang="en-US" sz="2400"/>
              <a:t>Literature review on Suspicious Activity Recognition  </a:t>
            </a:r>
          </a:p>
          <a:p>
            <a:r>
              <a:rPr lang="en-US" sz="2400"/>
              <a:t>Prepare the flow diagram</a:t>
            </a:r>
          </a:p>
        </p:txBody>
      </p:sp>
    </p:spTree>
    <p:extLst>
      <p:ext uri="{BB962C8B-B14F-4D97-AF65-F5344CB8AC3E}">
        <p14:creationId xmlns:p14="http://schemas.microsoft.com/office/powerpoint/2010/main" val="402453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7D0A2F-2627-4414-98B7-98B69E57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cs typeface="Calibri Light"/>
              </a:rPr>
              <a:t>ISP Design For Optical Systems</a:t>
            </a:r>
            <a:endParaRPr lang="en-US" sz="3600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E0661-375C-43BC-BB6E-6C9EAFE3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cs typeface="Calibri"/>
              </a:rPr>
              <a:t>Contains three fundamental components</a:t>
            </a:r>
          </a:p>
          <a:p>
            <a:pPr lvl="2"/>
            <a:r>
              <a:rPr lang="en-US" sz="1900">
                <a:cs typeface="Calibri"/>
              </a:rPr>
              <a:t>Electromechanical Structure</a:t>
            </a:r>
          </a:p>
          <a:p>
            <a:pPr lvl="2"/>
            <a:r>
              <a:rPr lang="en-US" sz="1900">
                <a:cs typeface="Calibri"/>
              </a:rPr>
              <a:t>Control System</a:t>
            </a:r>
          </a:p>
          <a:p>
            <a:pPr lvl="2"/>
            <a:r>
              <a:rPr lang="en-US" sz="1900">
                <a:cs typeface="Calibri"/>
              </a:rPr>
              <a:t>Auxiliary Equipment</a:t>
            </a:r>
          </a:p>
          <a:p>
            <a:pPr lvl="2"/>
            <a:endParaRPr lang="en-US" sz="1900">
              <a:cs typeface="Calibri"/>
            </a:endParaRPr>
          </a:p>
          <a:p>
            <a:r>
              <a:rPr lang="en-US" sz="1900" b="1">
                <a:cs typeface="Calibri"/>
              </a:rPr>
              <a:t>Electromechanical Structure</a:t>
            </a:r>
            <a:r>
              <a:rPr lang="en-US" sz="1900">
                <a:cs typeface="Calibri"/>
              </a:rPr>
              <a:t> – Mass Stabilization Structure</a:t>
            </a:r>
          </a:p>
          <a:p>
            <a:r>
              <a:rPr lang="en-US" sz="1900" b="1">
                <a:cs typeface="Calibri"/>
              </a:rPr>
              <a:t>Control System</a:t>
            </a:r>
            <a:r>
              <a:rPr lang="en-US" sz="1900">
                <a:cs typeface="Calibri"/>
              </a:rPr>
              <a:t> </a:t>
            </a:r>
          </a:p>
          <a:p>
            <a:pPr lvl="2"/>
            <a:r>
              <a:rPr lang="en-US" sz="1900">
                <a:cs typeface="Calibri"/>
              </a:rPr>
              <a:t>Inner Stabilization Loop running inside an outer Tracking Loop</a:t>
            </a:r>
          </a:p>
          <a:p>
            <a:pPr lvl="2"/>
            <a:r>
              <a:rPr lang="en-US" sz="1900">
                <a:cs typeface="Calibri"/>
              </a:rPr>
              <a:t>Stabilization Loop – Operates on LOS rate, Fundamental elements include Actuators (dc motors), Gyro (Rate gyro, rate-integrating gyro), Loop Compensator (P, PI, PID)</a:t>
            </a:r>
          </a:p>
          <a:p>
            <a:pPr lvl="2"/>
            <a:r>
              <a:rPr lang="en-US" sz="1900">
                <a:cs typeface="Calibri"/>
              </a:rPr>
              <a:t>Track Loop – Operates on LOS angle, Tracker and Track loop should be designed together, possible Rate Aiding techniques to minimize the lags from tracker algorithm </a:t>
            </a:r>
          </a:p>
          <a:p>
            <a:r>
              <a:rPr lang="en-US" sz="1900" b="1">
                <a:cs typeface="Calibri"/>
              </a:rPr>
              <a:t>Auxiliary Equipment</a:t>
            </a:r>
            <a:r>
              <a:rPr lang="en-US" sz="1900">
                <a:cs typeface="Calibri"/>
              </a:rPr>
              <a:t> – IMU,INS, Position Sensors</a:t>
            </a:r>
          </a:p>
          <a:p>
            <a:endParaRPr lang="en-US" sz="1900">
              <a:cs typeface="Calibri"/>
            </a:endParaRPr>
          </a:p>
          <a:p>
            <a:pPr lvl="2"/>
            <a:endParaRPr lang="en-US" sz="1900">
              <a:cs typeface="Calibri"/>
            </a:endParaRPr>
          </a:p>
          <a:p>
            <a:pPr lvl="2"/>
            <a:endParaRPr lang="en-US" sz="1900">
              <a:cs typeface="Calibri"/>
            </a:endParaRPr>
          </a:p>
          <a:p>
            <a:pPr lvl="2"/>
            <a:endParaRPr lang="en-US" sz="1900">
              <a:cs typeface="Calibri"/>
            </a:endParaRPr>
          </a:p>
          <a:p>
            <a:pPr lvl="2"/>
            <a:endParaRPr lang="en-US" sz="1900">
              <a:cs typeface="Calibri"/>
            </a:endParaRPr>
          </a:p>
          <a:p>
            <a:pPr lvl="2"/>
            <a:endParaRPr lang="en-US" sz="1900">
              <a:cs typeface="Calibri"/>
            </a:endParaRPr>
          </a:p>
          <a:p>
            <a:pPr marL="914400" lvl="2" indent="0">
              <a:buNone/>
            </a:pPr>
            <a:endParaRPr lang="en-US" sz="190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4DC196B0-F0DF-49FE-90F5-3E87C68F7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1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7E8DD152-5BEB-4467-B0E0-F6A00A4162DD}"/>
              </a:ext>
            </a:extLst>
          </p:cNvPr>
          <p:cNvSpPr>
            <a:spLocks noGrp="1"/>
          </p:cNvSpPr>
          <p:nvPr/>
        </p:nvSpPr>
        <p:spPr>
          <a:xfrm>
            <a:off x="643467" y="91696"/>
            <a:ext cx="10905066" cy="89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cs typeface="Calibri Light"/>
              </a:rPr>
              <a:t>Target Tracking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F7AEB-A518-4D36-AD72-B88347146EC2}"/>
              </a:ext>
            </a:extLst>
          </p:cNvPr>
          <p:cNvSpPr txBox="1"/>
          <p:nvPr/>
        </p:nvSpPr>
        <p:spPr>
          <a:xfrm>
            <a:off x="296174" y="986287"/>
            <a:ext cx="48135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Common Target Trackers</a:t>
            </a:r>
            <a:endParaRPr lang="en-US" sz="2400" b="1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6167E-7F9E-468C-B9D9-59D795728525}"/>
              </a:ext>
            </a:extLst>
          </p:cNvPr>
          <p:cNvSpPr txBox="1"/>
          <p:nvPr/>
        </p:nvSpPr>
        <p:spPr>
          <a:xfrm>
            <a:off x="899124" y="1574860"/>
            <a:ext cx="468414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Contrast edge 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Contrast centroid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Adaptive gate centroid (AGCT)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 panose="020F0502020204030204"/>
              </a:rPr>
              <a:t>Correlation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Exceedance integration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Histogram projection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Extended Kalman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1961AB-DBB3-41AC-94D3-3EC372B9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51" y="3308481"/>
            <a:ext cx="6423803" cy="310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6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019072F0-6740-4712-903C-60170078CACD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69003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cs typeface="Calibri Light"/>
              </a:rPr>
              <a:t>Proposed Model for the Stabilized Platform</a:t>
            </a:r>
            <a:endParaRPr lang="en-US" sz="3200" b="1">
              <a:cs typeface="Calibri Light"/>
            </a:endParaRPr>
          </a:p>
        </p:txBody>
      </p:sp>
      <p:pic>
        <p:nvPicPr>
          <p:cNvPr id="4" name="Picture 4" descr="A picture containing sitting, white, large, holding&#10;&#10;Description generated with very high confidence">
            <a:extLst>
              <a:ext uri="{FF2B5EF4-FFF2-40B4-BE49-F238E27FC236}">
                <a16:creationId xmlns:a16="http://schemas.microsoft.com/office/drawing/2014/main" id="{7305356D-F8BD-4DAC-B724-41216956C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88" y="1223514"/>
            <a:ext cx="5014822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6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B2233DED-D91B-4ED6-8CE0-11CD0D785AA3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69003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cs typeface="Calibri Light"/>
              </a:rPr>
              <a:t>Object Detection Model  - </a:t>
            </a:r>
            <a:r>
              <a:rPr lang="en-US" sz="3600" b="1" err="1">
                <a:cs typeface="Calibri Light"/>
              </a:rPr>
              <a:t>CenterNet</a:t>
            </a:r>
            <a:endParaRPr lang="en-US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C41D3-9CE5-4839-88F9-ECAEF7B24D62}"/>
              </a:ext>
            </a:extLst>
          </p:cNvPr>
          <p:cNvSpPr txBox="1"/>
          <p:nvPr/>
        </p:nvSpPr>
        <p:spPr>
          <a:xfrm>
            <a:off x="641231" y="1015043"/>
            <a:ext cx="7919049" cy="587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cs typeface="Calibri"/>
              </a:rPr>
              <a:t>Base Network – Hourglass Network (ECCV 2016)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Originally used for human pose estimation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Repeated convolution and deconvolution with residual connections</a:t>
            </a:r>
          </a:p>
          <a:p>
            <a:endParaRPr lang="en-US" sz="2800">
              <a:cs typeface="Calibri"/>
            </a:endParaRPr>
          </a:p>
          <a:p>
            <a:r>
              <a:rPr lang="en-US" sz="3200">
                <a:cs typeface="Calibri"/>
              </a:rPr>
              <a:t>Original Idea – </a:t>
            </a:r>
            <a:r>
              <a:rPr lang="en-US" sz="3200" err="1">
                <a:cs typeface="Calibri"/>
              </a:rPr>
              <a:t>CornerNet</a:t>
            </a:r>
            <a:r>
              <a:rPr lang="en-US" sz="3200">
                <a:cs typeface="Calibri"/>
              </a:rPr>
              <a:t> (ECCV 2018)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One stage detector</a:t>
            </a:r>
            <a:endParaRPr lang="en-US" sz="320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Detects 2 </a:t>
            </a:r>
            <a:r>
              <a:rPr lang="en-US" sz="2800" err="1">
                <a:cs typeface="Calibri"/>
              </a:rPr>
              <a:t>keypoints</a:t>
            </a:r>
            <a:r>
              <a:rPr lang="en-US" sz="2800">
                <a:cs typeface="Calibri"/>
              </a:rPr>
              <a:t> per object: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>
                <a:cs typeface="Calibri"/>
              </a:rPr>
              <a:t>The top left corner of the bounding box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>
                <a:cs typeface="Calibri"/>
              </a:rPr>
              <a:t>The bottom right corner of the bounding box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Matches the top and bottom corners using embedding vectors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944985B-8ABA-4FDC-A5AE-F2382226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37" y="1015246"/>
            <a:ext cx="3950898" cy="169324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ADD22C8-0D08-41D9-9E9B-72A75034B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342" y="3101233"/>
            <a:ext cx="4641011" cy="248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0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B2233DED-D91B-4ED6-8CE0-11CD0D785AA3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69003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cs typeface="Calibri Light"/>
              </a:rPr>
              <a:t>Object Detection Model  - </a:t>
            </a:r>
            <a:r>
              <a:rPr lang="en-US" sz="3600" b="1" err="1">
                <a:cs typeface="Calibri Light"/>
              </a:rPr>
              <a:t>CenterNet</a:t>
            </a:r>
            <a:endParaRPr lang="en-US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C41D3-9CE5-4839-88F9-ECAEF7B24D62}"/>
              </a:ext>
            </a:extLst>
          </p:cNvPr>
          <p:cNvSpPr txBox="1"/>
          <p:nvPr/>
        </p:nvSpPr>
        <p:spPr>
          <a:xfrm>
            <a:off x="641231" y="1230703"/>
            <a:ext cx="10909538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>
                <a:cs typeface="Calibri"/>
              </a:rPr>
              <a:t>CenterNet</a:t>
            </a:r>
            <a:r>
              <a:rPr lang="en-US" sz="3200">
                <a:cs typeface="Calibri"/>
              </a:rPr>
              <a:t> (ICCV 2019)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Uses a 3rd </a:t>
            </a:r>
            <a:r>
              <a:rPr lang="en-US" sz="2800" err="1">
                <a:cs typeface="Calibri"/>
              </a:rPr>
              <a:t>keypoint</a:t>
            </a:r>
            <a:r>
              <a:rPr lang="en-US" sz="2800">
                <a:cs typeface="Calibri"/>
              </a:rPr>
              <a:t> – The center of the bounding box</a:t>
            </a:r>
          </a:p>
          <a:p>
            <a:endParaRPr lang="en-US" sz="2800">
              <a:cs typeface="Calibri"/>
            </a:endParaRPr>
          </a:p>
          <a:p>
            <a:r>
              <a:rPr lang="en-US" sz="3200">
                <a:cs typeface="Calibri"/>
              </a:rPr>
              <a:t>Advantages: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One stage detector – faster than 2-stage detectors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No anchor boxes required – No handcrafting boxes and faster training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6C58B504-F5B6-4DC4-9286-AF1C5B93F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0" y="4145527"/>
            <a:ext cx="7214558" cy="191687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F107772-3D6B-4A7C-9AAE-53EE8A49D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771" y="4019730"/>
            <a:ext cx="3200759" cy="259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7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79D2E3-7FE5-4A79-A2E8-4F7193D15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4" t="11650" r="7159" b="26596"/>
          <a:stretch/>
        </p:blipFill>
        <p:spPr>
          <a:xfrm>
            <a:off x="16802" y="529389"/>
            <a:ext cx="12196078" cy="48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FYP5: Object Detection, Tracking and Suspicious Activity Recognition for Maritime Surveillance using Thermal Vision</vt:lpstr>
      <vt:lpstr>Weekly Tasks</vt:lpstr>
      <vt:lpstr>ISP Design For Optical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FYP5: Object Detection, Tracking and Suspicious Activity Recognition for Maritime Surveillance using Thermal Vision</dc:title>
  <dc:creator>Sachira Karunasena</dc:creator>
  <cp:revision>2</cp:revision>
  <dcterms:created xsi:type="dcterms:W3CDTF">2020-04-08T06:30:43Z</dcterms:created>
  <dcterms:modified xsi:type="dcterms:W3CDTF">2020-04-22T16:00:17Z</dcterms:modified>
</cp:coreProperties>
</file>