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6" r:id="rId4"/>
    <p:sldId id="279" r:id="rId5"/>
    <p:sldId id="280" r:id="rId6"/>
    <p:sldId id="273" r:id="rId7"/>
    <p:sldId id="274" r:id="rId8"/>
    <p:sldId id="277" r:id="rId9"/>
    <p:sldId id="276" r:id="rId10"/>
    <p:sldId id="278" r:id="rId11"/>
    <p:sldId id="281" r:id="rId12"/>
    <p:sldId id="27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1673D-16F1-4793-A945-0A539C88354A}" v="34" dt="2020-04-15T13:24:14.372"/>
    <p1510:client id="{1DD2F367-F33E-4A55-B401-96A7CFFC488F}" v="70" dt="2020-04-15T13:26:30.736"/>
    <p1510:client id="{21CC2777-5238-4EFB-98A0-DFE0370E069E}" v="385" dt="2020-04-15T11:35:51.412"/>
    <p1510:client id="{21CE2561-E89D-4F8B-8E60-252BBE17D1EF}" v="3360" dt="2020-04-15T11:53:38.775"/>
    <p1510:client id="{471B695F-8F98-4024-A0ED-969D886E0E33}" v="566" dt="2020-04-15T12:35:14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niofmora-my.sharepoint.com/:x:/g/personal/160616b_uom_lk/EWq_JElB_oJHgrvi1YkgR54BjVM9LNBxHHwwHgQsafZ1Hg?e=i4mqO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278" y="2133668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umbrella&#10;&#10;Description generated with very high confidence">
            <a:extLst>
              <a:ext uri="{FF2B5EF4-FFF2-40B4-BE49-F238E27FC236}">
                <a16:creationId xmlns:a16="http://schemas.microsoft.com/office/drawing/2014/main" id="{FF5A4FBB-5CE1-4BA7-B434-AC0954AD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40" y="811784"/>
            <a:ext cx="3407601" cy="26836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95B608-5134-4E2B-AB3D-F5F449AAAC95}"/>
              </a:ext>
            </a:extLst>
          </p:cNvPr>
          <p:cNvSpPr txBox="1"/>
          <p:nvPr/>
        </p:nvSpPr>
        <p:spPr>
          <a:xfrm>
            <a:off x="304800" y="238125"/>
            <a:ext cx="11744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Calculation of each joint on platform from its corresponding base joint for a desired position and orientation of platform </a:t>
            </a:r>
            <a:r>
              <a:rPr lang="en-US" b="1">
                <a:cs typeface="Calibri"/>
              </a:rPr>
              <a:t>​</a:t>
            </a:r>
            <a:endParaRPr lang="en-US" b="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BDA236-15A4-4065-8AAC-2DD5DCBAD578}"/>
              </a:ext>
            </a:extLst>
          </p:cNvPr>
          <p:cNvCxnSpPr/>
          <p:nvPr/>
        </p:nvCxnSpPr>
        <p:spPr>
          <a:xfrm flipH="1">
            <a:off x="3314700" y="1495425"/>
            <a:ext cx="38100" cy="4762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6C718A-0B6F-4BBF-920A-DD37DF583ED2}"/>
              </a:ext>
            </a:extLst>
          </p:cNvPr>
          <p:cNvSpPr txBox="1"/>
          <p:nvPr/>
        </p:nvSpPr>
        <p:spPr>
          <a:xfrm>
            <a:off x="4667250" y="809625"/>
            <a:ext cx="417195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cs typeface="Calibri"/>
              </a:rPr>
              <a:t>o'x'y'z</a:t>
            </a:r>
            <a:r>
              <a:rPr lang="en-US" sz="1600">
                <a:cs typeface="Calibri"/>
              </a:rPr>
              <a:t> – coordinate frame of the platform</a:t>
            </a:r>
          </a:p>
          <a:p>
            <a:r>
              <a:rPr lang="en-US" sz="1600" err="1">
                <a:cs typeface="Calibri"/>
              </a:rPr>
              <a:t>oxyz</a:t>
            </a:r>
            <a:r>
              <a:rPr lang="en-US" sz="1600">
                <a:cs typeface="Calibri"/>
              </a:rPr>
              <a:t> – coordinate frame of the base</a:t>
            </a:r>
          </a:p>
          <a:p>
            <a:endParaRPr lang="en-US" sz="1600">
              <a:cs typeface="Calibri"/>
            </a:endParaRPr>
          </a:p>
          <a:p>
            <a:r>
              <a:rPr lang="en-US" sz="1600">
                <a:cs typeface="Calibri"/>
              </a:rPr>
              <a:t>P</a:t>
            </a:r>
            <a:r>
              <a:rPr lang="en-US" sz="1600" baseline="-25000">
                <a:cs typeface="Calibri"/>
              </a:rPr>
              <a:t>i  </a:t>
            </a:r>
            <a:r>
              <a:rPr lang="en-US" sz="1600">
                <a:cs typeface="Calibri"/>
              </a:rPr>
              <a:t> -  </a:t>
            </a:r>
            <a:r>
              <a:rPr lang="en-US" sz="1600" i="1" err="1">
                <a:cs typeface="Calibri"/>
              </a:rPr>
              <a:t>i</a:t>
            </a:r>
            <a:r>
              <a:rPr lang="en-US" sz="1600" i="1" baseline="30000" err="1">
                <a:cs typeface="Calibri"/>
              </a:rPr>
              <a:t>th</a:t>
            </a:r>
            <a:r>
              <a:rPr lang="en-US" sz="1600">
                <a:cs typeface="Calibri"/>
              </a:rPr>
              <a:t> joint on platform</a:t>
            </a:r>
          </a:p>
          <a:p>
            <a:r>
              <a:rPr lang="en-US" sz="1600">
                <a:ea typeface="+mn-lt"/>
                <a:cs typeface="+mn-lt"/>
              </a:rPr>
              <a:t>B</a:t>
            </a:r>
            <a:r>
              <a:rPr lang="en-US" sz="1600" baseline="-25000">
                <a:ea typeface="+mn-lt"/>
                <a:cs typeface="+mn-lt"/>
              </a:rPr>
              <a:t>i  </a:t>
            </a:r>
            <a:r>
              <a:rPr lang="en-US" sz="1600">
                <a:ea typeface="+mn-lt"/>
                <a:cs typeface="+mn-lt"/>
              </a:rPr>
              <a:t> -  </a:t>
            </a:r>
            <a:r>
              <a:rPr lang="en-US" sz="1600" i="1" err="1">
                <a:ea typeface="+mn-lt"/>
                <a:cs typeface="+mn-lt"/>
              </a:rPr>
              <a:t>i</a:t>
            </a:r>
            <a:r>
              <a:rPr lang="en-US" sz="1600" i="1" baseline="30000" err="1">
                <a:ea typeface="+mn-lt"/>
                <a:cs typeface="+mn-lt"/>
              </a:rPr>
              <a:t>th</a:t>
            </a:r>
            <a:r>
              <a:rPr lang="en-US" sz="1600">
                <a:ea typeface="+mn-lt"/>
                <a:cs typeface="+mn-lt"/>
              </a:rPr>
              <a:t> joint on base corresponding to P</a:t>
            </a:r>
            <a:r>
              <a:rPr lang="en-US" sz="1600" baseline="-25000">
                <a:ea typeface="+mn-lt"/>
                <a:cs typeface="+mn-lt"/>
              </a:rPr>
              <a:t>i  </a:t>
            </a:r>
            <a:r>
              <a:rPr lang="en-US" sz="1600">
                <a:ea typeface="+mn-lt"/>
                <a:cs typeface="+mn-lt"/>
              </a:rPr>
              <a:t> </a:t>
            </a:r>
          </a:p>
          <a:p>
            <a:endParaRPr lang="en-US" sz="1600">
              <a:cs typeface="Calibri"/>
            </a:endParaRPr>
          </a:p>
        </p:txBody>
      </p:sp>
      <p:pic>
        <p:nvPicPr>
          <p:cNvPr id="7" name="Picture 7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F97B8DE5-858F-429C-A75E-8143D436A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85" y="2796291"/>
            <a:ext cx="2743200" cy="7450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0B2C6-5A32-4E54-966D-513BD1EF315C}"/>
              </a:ext>
            </a:extLst>
          </p:cNvPr>
          <p:cNvSpPr txBox="1"/>
          <p:nvPr/>
        </p:nvSpPr>
        <p:spPr>
          <a:xfrm>
            <a:off x="4667250" y="2228850"/>
            <a:ext cx="63245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Goal</a:t>
            </a:r>
            <a:r>
              <a:rPr lang="en-US"/>
              <a:t> : to find the </a:t>
            </a:r>
            <a:r>
              <a:rPr lang="en-US" b="1" i="1"/>
              <a:t>l</a:t>
            </a:r>
            <a:r>
              <a:rPr lang="en-US" b="1" i="1" baseline="-25000"/>
              <a:t>i</a:t>
            </a:r>
            <a:r>
              <a:rPr lang="en-US"/>
              <a:t> for all the joint pairs on platform and base</a:t>
            </a:r>
            <a:endParaRPr lang="en-US">
              <a:cs typeface="Calibri"/>
            </a:endParaRPr>
          </a:p>
        </p:txBody>
      </p:sp>
      <p:pic>
        <p:nvPicPr>
          <p:cNvPr id="10" name="Picture 10" descr="A picture containing object, clock&#10;&#10;Description generated with very high confidence">
            <a:extLst>
              <a:ext uri="{FF2B5EF4-FFF2-40B4-BE49-F238E27FC236}">
                <a16:creationId xmlns:a16="http://schemas.microsoft.com/office/drawing/2014/main" id="{4AEA5CA2-4C1A-4C10-B15D-1C8650F95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986" y="2748442"/>
            <a:ext cx="3192049" cy="683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B18CED-8729-4ECE-9665-2656820AF581}"/>
              </a:ext>
            </a:extLst>
          </p:cNvPr>
          <p:cNvSpPr txBox="1"/>
          <p:nvPr/>
        </p:nvSpPr>
        <p:spPr>
          <a:xfrm>
            <a:off x="4762500" y="3429000"/>
            <a:ext cx="55816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For 6 joint-pairs, we can find the lengths of 6  legs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7E0A9-0AD3-413C-A9A6-A64E18B4A414}"/>
              </a:ext>
            </a:extLst>
          </p:cNvPr>
          <p:cNvSpPr txBox="1"/>
          <p:nvPr/>
        </p:nvSpPr>
        <p:spPr>
          <a:xfrm>
            <a:off x="304800" y="3886200"/>
            <a:ext cx="8582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Servo angles that put each platform joint in the previously calculated position </a:t>
            </a:r>
            <a:r>
              <a:rPr lang="en-US" b="1">
                <a:cs typeface="Calibri"/>
              </a:rPr>
              <a:t>​</a:t>
            </a:r>
            <a:endParaRPr lang="en-US" b="1"/>
          </a:p>
        </p:txBody>
      </p:sp>
      <p:pic>
        <p:nvPicPr>
          <p:cNvPr id="14" name="Picture 14" descr="A picture containing man, water&#10;&#10;Description generated with very high confidence">
            <a:extLst>
              <a:ext uri="{FF2B5EF4-FFF2-40B4-BE49-F238E27FC236}">
                <a16:creationId xmlns:a16="http://schemas.microsoft.com/office/drawing/2014/main" id="{6972AF2A-D065-4325-B99A-9A0572427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74" y="4358119"/>
            <a:ext cx="2022954" cy="2139652"/>
          </a:xfrm>
          <a:prstGeom prst="rect">
            <a:avLst/>
          </a:prstGeom>
        </p:spPr>
      </p:pic>
      <p:pic>
        <p:nvPicPr>
          <p:cNvPr id="16" name="Picture 16" descr="A drawing of a person&#10;&#10;Description generated with high confidence">
            <a:extLst>
              <a:ext uri="{FF2B5EF4-FFF2-40B4-BE49-F238E27FC236}">
                <a16:creationId xmlns:a16="http://schemas.microsoft.com/office/drawing/2014/main" id="{27347E9A-837C-450D-A664-88DA247A7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0701" y="3800486"/>
            <a:ext cx="2743200" cy="29522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FE2D35-9A75-4E45-A6FC-31AC3D977454}"/>
              </a:ext>
            </a:extLst>
          </p:cNvPr>
          <p:cNvSpPr txBox="1"/>
          <p:nvPr/>
        </p:nvSpPr>
        <p:spPr>
          <a:xfrm>
            <a:off x="2708361" y="4527636"/>
            <a:ext cx="417195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A</a:t>
            </a:r>
            <a:r>
              <a:rPr lang="en-US" sz="1600" baseline="-25000">
                <a:cs typeface="Calibri"/>
              </a:rPr>
              <a:t>i  </a:t>
            </a:r>
            <a:r>
              <a:rPr lang="en-US" sz="1600">
                <a:cs typeface="Calibri"/>
              </a:rPr>
              <a:t> -  points on arm of the </a:t>
            </a:r>
            <a:r>
              <a:rPr lang="en-US" sz="1600" i="1" err="1">
                <a:cs typeface="Calibri"/>
              </a:rPr>
              <a:t>i</a:t>
            </a:r>
            <a:r>
              <a:rPr lang="en-US" sz="1600" i="1" baseline="30000" err="1">
                <a:cs typeface="Calibri"/>
              </a:rPr>
              <a:t>th</a:t>
            </a:r>
            <a:r>
              <a:rPr lang="en-US" sz="1600">
                <a:cs typeface="Calibri"/>
              </a:rPr>
              <a:t> servo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B</a:t>
            </a:r>
            <a:r>
              <a:rPr lang="en-US" sz="1600" baseline="-25000">
                <a:ea typeface="+mn-lt"/>
                <a:cs typeface="+mn-lt"/>
              </a:rPr>
              <a:t>i  </a:t>
            </a:r>
            <a:r>
              <a:rPr lang="en-US" sz="1600">
                <a:ea typeface="+mn-lt"/>
                <a:cs typeface="+mn-lt"/>
              </a:rPr>
              <a:t> -  Point of rotation of </a:t>
            </a:r>
            <a:r>
              <a:rPr lang="en-US" sz="1600" i="1" err="1">
                <a:ea typeface="+mn-lt"/>
                <a:cs typeface="+mn-lt"/>
              </a:rPr>
              <a:t>i</a:t>
            </a:r>
            <a:r>
              <a:rPr lang="en-US" sz="1600" i="1" baseline="30000" err="1">
                <a:ea typeface="+mn-lt"/>
                <a:cs typeface="+mn-lt"/>
              </a:rPr>
              <a:t>th</a:t>
            </a:r>
            <a:r>
              <a:rPr lang="en-US" sz="1600">
                <a:ea typeface="+mn-lt"/>
                <a:cs typeface="+mn-lt"/>
              </a:rPr>
              <a:t> servo arm </a:t>
            </a:r>
          </a:p>
          <a:p>
            <a:endParaRPr lang="en-US" sz="1600">
              <a:cs typeface="Calibri"/>
            </a:endParaRPr>
          </a:p>
          <a:p>
            <a:r>
              <a:rPr lang="en-US" sz="1600">
                <a:cs typeface="Calibri"/>
              </a:rPr>
              <a:t>α - angle of servo arm from horizontal plane</a:t>
            </a:r>
          </a:p>
          <a:p>
            <a:r>
              <a:rPr lang="en-US" sz="1600">
                <a:cs typeface="Calibri"/>
              </a:rPr>
              <a:t>β - angle of servo arm plane </a:t>
            </a:r>
            <a:r>
              <a:rPr lang="en-US" sz="1600" err="1">
                <a:cs typeface="Calibri"/>
              </a:rPr>
              <a:t>w.r.t.</a:t>
            </a:r>
            <a:r>
              <a:rPr lang="en-US" sz="1600">
                <a:cs typeface="Calibri"/>
              </a:rPr>
              <a:t> x-axis of base</a:t>
            </a:r>
          </a:p>
          <a:p>
            <a:r>
              <a:rPr lang="en-US" sz="1600">
                <a:cs typeface="Calibri"/>
              </a:rPr>
              <a:t>s  - length of the operating leg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EF97F-7E06-40AD-88D4-A01223FDAFFC}"/>
              </a:ext>
            </a:extLst>
          </p:cNvPr>
          <p:cNvSpPr txBox="1"/>
          <p:nvPr/>
        </p:nvSpPr>
        <p:spPr>
          <a:xfrm>
            <a:off x="2724149" y="6153150"/>
            <a:ext cx="63245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Goal</a:t>
            </a:r>
            <a:r>
              <a:rPr lang="en-US"/>
              <a:t> : to find the </a:t>
            </a:r>
            <a:r>
              <a:rPr lang="en-US" b="1" i="1"/>
              <a:t>s, </a:t>
            </a:r>
            <a:r>
              <a:rPr lang="en-US"/>
              <a:t>α, β 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605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picture containing toy&#10;&#10;Description generated with very high confidence">
            <a:extLst>
              <a:ext uri="{FF2B5EF4-FFF2-40B4-BE49-F238E27FC236}">
                <a16:creationId xmlns:a16="http://schemas.microsoft.com/office/drawing/2014/main" id="{5C8BE8B3-C751-40EB-9EB1-846D2B6FF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7" r="2922" b="-1"/>
          <a:stretch/>
        </p:blipFill>
        <p:spPr>
          <a:xfrm>
            <a:off x="-1928792" y="10"/>
            <a:ext cx="12191980" cy="6857990"/>
          </a:xfrm>
          <a:prstGeom prst="rect">
            <a:avLst/>
          </a:prstGeom>
        </p:spPr>
      </p:pic>
      <p:sp>
        <p:nvSpPr>
          <p:cNvPr id="3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4A1F7-C73D-49CC-9B2E-4B340A68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/>
              <a:t>Start learning Adams/SolidWorks for simulations.</a:t>
            </a:r>
          </a:p>
          <a:p>
            <a:pPr algn="ctr"/>
            <a:endParaRPr lang="en-US" sz="370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04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D0A2F-2627-4414-98B7-98B69E57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cs typeface="Calibri Light"/>
              </a:rPr>
              <a:t>Motion Study</a:t>
            </a:r>
            <a:endParaRPr lang="en-US" sz="3600" b="1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E0661-375C-43BC-BB6E-6C9EAFE3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marL="914400" lvl="2" indent="0">
              <a:buNone/>
            </a:pPr>
            <a:endParaRPr lang="en-US" sz="1900">
              <a:cs typeface="Calibri"/>
            </a:endParaRPr>
          </a:p>
        </p:txBody>
      </p:sp>
      <p:pic>
        <p:nvPicPr>
          <p:cNvPr id="3" name="Bottom Assembly - Version 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" y="1782981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3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82CE-C91D-4EE9-ADD4-7A5A06DF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+mn-lt"/>
              </a:rPr>
              <a:t>Tasks for next week</a:t>
            </a:r>
          </a:p>
        </p:txBody>
      </p:sp>
      <p:pic>
        <p:nvPicPr>
          <p:cNvPr id="21" name="Graphic 6" descr="Checkmark">
            <a:extLst>
              <a:ext uri="{FF2B5EF4-FFF2-40B4-BE49-F238E27FC236}">
                <a16:creationId xmlns:a16="http://schemas.microsoft.com/office/drawing/2014/main" id="{1640E1AC-E370-4024-9923-C5B61466C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53311" y="2524715"/>
            <a:ext cx="3714244" cy="3714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50BA-340F-45C7-983A-4325B7A9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523" y="2196943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Begin the control system, platform model and IMU data for a full simulation</a:t>
            </a:r>
          </a:p>
          <a:p>
            <a:r>
              <a:rPr lang="en-US" sz="2000">
                <a:cs typeface="Calibri"/>
              </a:rPr>
              <a:t>Simulation of the Platform by considering the mathematical model of the Stewart platform and </a:t>
            </a:r>
            <a:r>
              <a:rPr lang="en-US" sz="2000" err="1">
                <a:cs typeface="Calibri"/>
              </a:rPr>
              <a:t>Solidworks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77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 b="1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Weekly Tasks</a:t>
            </a:r>
            <a:endParaRPr lang="en-GB" sz="3600" b="1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1830687"/>
            <a:ext cx="10308771" cy="3677123"/>
          </a:xfrm>
        </p:spPr>
        <p:txBody>
          <a:bodyPr anchor="ctr">
            <a:noAutofit/>
          </a:bodyPr>
          <a:lstStyle/>
          <a:p>
            <a:r>
              <a:rPr lang="en-US" sz="2400"/>
              <a:t>Try to implement a basic PID controller given in a paper on </a:t>
            </a:r>
            <a:r>
              <a:rPr lang="en-US" sz="2400" err="1"/>
              <a:t>Matlab</a:t>
            </a:r>
            <a:r>
              <a:rPr lang="en-US" sz="2400"/>
              <a:t> or python and see its outputs.</a:t>
            </a:r>
          </a:p>
          <a:p>
            <a:r>
              <a:rPr lang="en-US" sz="2400"/>
              <a:t>Get hands on experience in </a:t>
            </a:r>
            <a:r>
              <a:rPr lang="en-US" sz="2400" err="1"/>
              <a:t>Matlab</a:t>
            </a:r>
            <a:r>
              <a:rPr lang="en-US" sz="2400"/>
              <a:t> and Python Control System Modules.</a:t>
            </a:r>
          </a:p>
          <a:p>
            <a:r>
              <a:rPr lang="en-US" sz="2400"/>
              <a:t>Study more about stabilization loops and tracking loops.</a:t>
            </a:r>
          </a:p>
          <a:p>
            <a:r>
              <a:rPr lang="en-US" sz="2400"/>
              <a:t>Start learning Adams/SolidWorks for simulations.</a:t>
            </a:r>
          </a:p>
        </p:txBody>
      </p:sp>
    </p:spTree>
    <p:extLst>
      <p:ext uri="{BB962C8B-B14F-4D97-AF65-F5344CB8AC3E}">
        <p14:creationId xmlns:p14="http://schemas.microsoft.com/office/powerpoint/2010/main" val="402453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7D0A2F-2627-4414-98B7-98B69E57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cs typeface="Calibri Light"/>
              </a:rPr>
              <a:t>Implementing a simple PID and Kalman Filter</a:t>
            </a:r>
            <a:endParaRPr lang="en-US" sz="3600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E0661-375C-43BC-BB6E-6C9EAFE3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marL="914400" lvl="2" indent="0">
              <a:buNone/>
            </a:pPr>
            <a:endParaRPr lang="en-US" sz="190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6B55E4-D644-4F87-90A1-F731561C2FC8}"/>
              </a:ext>
            </a:extLst>
          </p:cNvPr>
          <p:cNvSpPr txBox="1"/>
          <p:nvPr/>
        </p:nvSpPr>
        <p:spPr>
          <a:xfrm>
            <a:off x="885645" y="1460740"/>
            <a:ext cx="104207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Chose the language as Python to begin with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Implemented a simple PID Controller using Python to test with real time IMU data</a:t>
            </a:r>
          </a:p>
        </p:txBody>
      </p:sp>
      <p:pic>
        <p:nvPicPr>
          <p:cNvPr id="3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39F5530-6749-4BB3-B4CE-8F7609BB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98" y="2696374"/>
            <a:ext cx="6524445" cy="382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7010065-8482-4EA3-B60C-8CEAACA6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cs typeface="Calibri Light"/>
              </a:rPr>
              <a:t>Kalman Filter Design</a:t>
            </a:r>
            <a:endParaRPr lang="en-US" sz="36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360D5A-415F-4EB5-B501-C246DE440DF7}"/>
              </a:ext>
            </a:extLst>
          </p:cNvPr>
          <p:cNvSpPr txBox="1"/>
          <p:nvPr/>
        </p:nvSpPr>
        <p:spPr>
          <a:xfrm>
            <a:off x="885645" y="1288212"/>
            <a:ext cx="1042070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Gyro and Accelerometer data we found are too noisy and tends to give bad results in the control system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Calibri"/>
              </a:rPr>
              <a:t>We implemented a Kalman Filter to smoothen the curves and remove the glitches of the Gyro and Accelerometer data and tuned it</a:t>
            </a:r>
            <a:endParaRPr lang="en-US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563193-2136-494F-BEA1-85C565D9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31" y="3129067"/>
            <a:ext cx="10837652" cy="33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8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92A08BD-762F-4543-858B-7822441D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92338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cs typeface="Calibri Light"/>
              </a:rPr>
              <a:t>MATLAB Gyro Model</a:t>
            </a:r>
            <a:endParaRPr lang="en-US" sz="3600" b="1"/>
          </a:p>
        </p:txBody>
      </p:sp>
      <p:pic>
        <p:nvPicPr>
          <p:cNvPr id="6" name="Picture 6" descr="A close up of a clock&#10;&#10;Description generated with high confidence">
            <a:extLst>
              <a:ext uri="{FF2B5EF4-FFF2-40B4-BE49-F238E27FC236}">
                <a16:creationId xmlns:a16="http://schemas.microsoft.com/office/drawing/2014/main" id="{F5C1D398-DE85-46B8-BCD1-318D1D59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22" y="1047202"/>
            <a:ext cx="10765766" cy="1988764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27529F-8374-41CC-8116-C9888F4EB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456" y="2774111"/>
            <a:ext cx="7243312" cy="40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5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D0A2F-2627-4414-98B7-98B69E57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90" y="4557981"/>
            <a:ext cx="6842094" cy="1187480"/>
          </a:xfrm>
        </p:spPr>
        <p:txBody>
          <a:bodyPr anchor="ctr">
            <a:normAutofit/>
          </a:bodyPr>
          <a:lstStyle/>
          <a:p>
            <a:r>
              <a:rPr lang="en-US" sz="3600" b="1">
                <a:cs typeface="Calibri Light"/>
              </a:rPr>
              <a:t>Basic Control Block Diagram</a:t>
            </a:r>
            <a:endParaRPr lang="en-US" sz="36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FC1D58-D7A7-43E5-B521-DA15AA059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0" t="28156" r="7154" b="17738"/>
          <a:stretch/>
        </p:blipFill>
        <p:spPr>
          <a:xfrm>
            <a:off x="552785" y="1107067"/>
            <a:ext cx="11083158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E0661-375C-43BC-BB6E-6C9EAFE3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>
              <a:cs typeface="Calibri"/>
            </a:endParaRPr>
          </a:p>
          <a:p>
            <a:pPr lvl="2"/>
            <a:endParaRPr lang="en-US" sz="1800">
              <a:cs typeface="Calibri"/>
            </a:endParaRPr>
          </a:p>
          <a:p>
            <a:pPr lvl="2"/>
            <a:endParaRPr lang="en-US" sz="1800">
              <a:cs typeface="Calibri"/>
            </a:endParaRPr>
          </a:p>
          <a:p>
            <a:pPr lvl="2"/>
            <a:endParaRPr lang="en-US" sz="1800">
              <a:cs typeface="Calibri"/>
            </a:endParaRPr>
          </a:p>
          <a:p>
            <a:pPr lvl="2"/>
            <a:endParaRPr lang="en-US" sz="1800">
              <a:cs typeface="Calibri"/>
            </a:endParaRPr>
          </a:p>
          <a:p>
            <a:pPr lvl="2"/>
            <a:endParaRPr lang="en-US" sz="1800">
              <a:cs typeface="Calibri"/>
            </a:endParaRPr>
          </a:p>
          <a:p>
            <a:pPr marL="914400" lvl="2" indent="0">
              <a:buNone/>
            </a:pP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9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D0A2F-2627-4414-98B7-98B69E57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5452533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cs typeface="Calibri Light"/>
              </a:rPr>
              <a:t>IMU simulation in Python</a:t>
            </a:r>
            <a:endParaRPr lang="en-US" sz="3600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E0661-375C-43BC-BB6E-6C9EAFE3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10" y="1800220"/>
            <a:ext cx="5452533" cy="4444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Use a package called “</a:t>
            </a:r>
            <a:r>
              <a:rPr lang="en-US" sz="2400" err="1">
                <a:cs typeface="Calibri"/>
              </a:rPr>
              <a:t>gnss</a:t>
            </a:r>
            <a:r>
              <a:rPr lang="en-US" sz="2400">
                <a:cs typeface="Calibri"/>
              </a:rPr>
              <a:t>-ins-sim” to simulate readings from an IMU based on some motion profile</a:t>
            </a:r>
          </a:p>
          <a:p>
            <a:r>
              <a:rPr lang="en-US" sz="2400">
                <a:cs typeface="Calibri"/>
              </a:rPr>
              <a:t>Based on the given IMU settings, the package will predict the IMU readings and the error caused by the IMU. </a:t>
            </a:r>
          </a:p>
          <a:p>
            <a:r>
              <a:rPr lang="en-US" sz="2400">
                <a:cs typeface="Calibri"/>
              </a:rPr>
              <a:t>Useful model to select an appropriate IMU.</a:t>
            </a:r>
          </a:p>
          <a:p>
            <a:endParaRPr lang="en-US" sz="1900">
              <a:cs typeface="Calibri"/>
            </a:endParaRPr>
          </a:p>
          <a:p>
            <a:endParaRPr lang="en-US" sz="1900">
              <a:cs typeface="Calibri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8D224FE-449D-439D-B2DC-7934D03745A4}"/>
              </a:ext>
            </a:extLst>
          </p:cNvPr>
          <p:cNvSpPr txBox="1">
            <a:spLocks/>
          </p:cNvSpPr>
          <p:nvPr/>
        </p:nvSpPr>
        <p:spPr>
          <a:xfrm>
            <a:off x="6319157" y="321733"/>
            <a:ext cx="522937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>
                <a:cs typeface="Calibri Light"/>
              </a:rPr>
              <a:t>Control System simulation in Python</a:t>
            </a:r>
            <a:endParaRPr lang="en-US" sz="3600" b="1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CF2F9FD-BD06-457A-91C2-5990FD90C178}"/>
              </a:ext>
            </a:extLst>
          </p:cNvPr>
          <p:cNvSpPr txBox="1">
            <a:spLocks/>
          </p:cNvSpPr>
          <p:nvPr/>
        </p:nvSpPr>
        <p:spPr>
          <a:xfrm>
            <a:off x="6319157" y="1800221"/>
            <a:ext cx="5452533" cy="4444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cs typeface="Calibri"/>
              </a:rPr>
              <a:t>Use a package called python-control.</a:t>
            </a:r>
          </a:p>
          <a:p>
            <a:r>
              <a:rPr lang="en-US" sz="2400">
                <a:cs typeface="Calibri"/>
              </a:rPr>
              <a:t>Contains </a:t>
            </a:r>
            <a:r>
              <a:rPr lang="en-US" sz="2400" err="1">
                <a:cs typeface="Calibri"/>
              </a:rPr>
              <a:t>control.matlab</a:t>
            </a:r>
            <a:r>
              <a:rPr lang="en-US" sz="2400">
                <a:cs typeface="Calibri"/>
              </a:rPr>
              <a:t>, which is a library of MATLAB-like commands that can be used. </a:t>
            </a:r>
          </a:p>
          <a:p>
            <a:r>
              <a:rPr lang="en-US" sz="2400">
                <a:cs typeface="Calibri"/>
              </a:rPr>
              <a:t>All need to be coded unlike the </a:t>
            </a:r>
            <a:r>
              <a:rPr lang="en-US" sz="2400" err="1">
                <a:cs typeface="Calibri"/>
              </a:rPr>
              <a:t>MatLab</a:t>
            </a:r>
            <a:r>
              <a:rPr lang="en-US" sz="2400">
                <a:cs typeface="Calibri"/>
              </a:rPr>
              <a:t> Simulink Package</a:t>
            </a: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endParaRPr lang="en-US" sz="19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651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D0A2F-2627-4414-98B7-98B69E57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cs typeface="Calibri Light"/>
              </a:rPr>
              <a:t>Motion Profile of a Ship</a:t>
            </a:r>
            <a:endParaRPr lang="en-US" sz="3600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E0661-375C-43BC-BB6E-6C9EAFE3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452302"/>
            <a:ext cx="10905066" cy="47246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cs typeface="Calibri"/>
              </a:rPr>
              <a:t>Also obtained IMU sensor readings dataset from a fishing vessel. </a:t>
            </a:r>
          </a:p>
          <a:p>
            <a:r>
              <a:rPr lang="en-US" sz="1900">
                <a:cs typeface="Calibri"/>
              </a:rPr>
              <a:t>Can use this to evaluate performance of our control systems</a:t>
            </a:r>
          </a:p>
          <a:p>
            <a:r>
              <a:rPr lang="en-US" sz="1900">
                <a:cs typeface="Calibri"/>
              </a:rPr>
              <a:t>Dataset accessible at </a:t>
            </a:r>
            <a:r>
              <a:rPr lang="en-US" sz="2000">
                <a:hlinkClick r:id="rId2"/>
              </a:rPr>
              <a:t>ship_raw.xlsx</a:t>
            </a:r>
            <a:endParaRPr lang="en-US" sz="1900"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F8A3A6-33C5-4540-89ED-CCEDD7DD5E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52" b="6896"/>
          <a:stretch/>
        </p:blipFill>
        <p:spPr>
          <a:xfrm>
            <a:off x="643467" y="2710757"/>
            <a:ext cx="10905066" cy="385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4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D0A2F-2627-4414-98B7-98B69E57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cs typeface="Calibri Light"/>
              </a:rPr>
              <a:t>Kinematic model of the Stewart Platform</a:t>
            </a:r>
            <a:endParaRPr lang="en-US" sz="3600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E0661-375C-43BC-BB6E-6C9EAFE32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lvl="2"/>
            <a:endParaRPr lang="en-US" sz="1900">
              <a:cs typeface="Calibri"/>
            </a:endParaRPr>
          </a:p>
          <a:p>
            <a:pPr marL="914400" lvl="2" indent="0">
              <a:buNone/>
            </a:pPr>
            <a:endParaRPr lang="en-US" sz="190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BC9150-4876-46B0-A1E9-7FDA0260C2A7}"/>
              </a:ext>
            </a:extLst>
          </p:cNvPr>
          <p:cNvSpPr txBox="1"/>
          <p:nvPr/>
        </p:nvSpPr>
        <p:spPr>
          <a:xfrm>
            <a:off x="641230" y="1346440"/>
            <a:ext cx="79334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/>
              <a:t>Inverse Kinematics are simpler than  Forward Kinematics for a Stewert Platform</a:t>
            </a:r>
          </a:p>
          <a:p>
            <a:endParaRPr lang="en-US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FB4059-CD6C-4B29-9FA0-4526DC8609F6}"/>
              </a:ext>
            </a:extLst>
          </p:cNvPr>
          <p:cNvSpPr txBox="1"/>
          <p:nvPr/>
        </p:nvSpPr>
        <p:spPr>
          <a:xfrm>
            <a:off x="648059" y="1875167"/>
            <a:ext cx="7782463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Calibri"/>
              </a:rPr>
              <a:t>Why Inverse Kinematics are more Important for  us?</a:t>
            </a:r>
          </a:p>
          <a:p>
            <a:endParaRPr lang="en-US" sz="2400" b="1">
              <a:cs typeface="Calibri"/>
            </a:endParaRPr>
          </a:p>
          <a:p>
            <a:r>
              <a:rPr lang="en-US">
                <a:cs typeface="Calibri"/>
              </a:rPr>
              <a:t>During tracking, we need our platform to be at a desired position and orientation. </a:t>
            </a:r>
            <a:r>
              <a:rPr lang="en-US" b="1">
                <a:solidFill>
                  <a:srgbClr val="FF0000"/>
                </a:solidFill>
                <a:cs typeface="Calibri"/>
              </a:rPr>
              <a:t>(POSITION AND ORIENTATION OF THE PLATFORM IS KNOWN)</a:t>
            </a:r>
            <a:r>
              <a:rPr lang="en-US">
                <a:cs typeface="Calibri"/>
              </a:rPr>
              <a:t> </a:t>
            </a:r>
          </a:p>
          <a:p>
            <a:endParaRPr lang="en-US">
              <a:cs typeface="Calibri"/>
            </a:endParaRPr>
          </a:p>
          <a:p>
            <a:r>
              <a:rPr lang="en-US" b="1">
                <a:cs typeface="Calibri"/>
              </a:rPr>
              <a:t>WHAT WE WANT</a:t>
            </a:r>
            <a:r>
              <a:rPr lang="en-US">
                <a:cs typeface="Calibri"/>
              </a:rPr>
              <a:t> is to have the required Motor Parameters, Leg Lengths, Servo Angles to drive the platform to the desired position and orientation.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89E146-5BB5-4BD7-A43C-04455EE9FE49}"/>
              </a:ext>
            </a:extLst>
          </p:cNvPr>
          <p:cNvSpPr txBox="1"/>
          <p:nvPr/>
        </p:nvSpPr>
        <p:spPr>
          <a:xfrm>
            <a:off x="646262" y="4265223"/>
            <a:ext cx="905486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/>
              <a:t>Two Stage of Inverse Kinematic problem</a:t>
            </a:r>
            <a:endParaRPr lang="en-US" b="1" u="sng">
              <a:cs typeface="Calibri"/>
            </a:endParaRPr>
          </a:p>
          <a:p>
            <a:endParaRPr lang="en-US" b="1" u="sng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Calculation of each joint on platform from its corresponding base joint for a desired position and orientation of platform </a:t>
            </a:r>
          </a:p>
          <a:p>
            <a:pPr marL="342900" indent="-342900">
              <a:buAutoNum type="arabicPeriod"/>
            </a:pPr>
            <a:endParaRPr lang="en-US">
              <a:cs typeface="Calibri"/>
            </a:endParaRPr>
          </a:p>
          <a:p>
            <a:pPr marL="342900" indent="-342900">
              <a:buAutoNum type="arabicPeriod"/>
            </a:pPr>
            <a:r>
              <a:rPr lang="en-US">
                <a:cs typeface="Calibri"/>
              </a:rPr>
              <a:t>Servo angles that put each platform joint in the previously calculated position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12293-AD68-49B4-B794-65FA60822645}"/>
              </a:ext>
            </a:extLst>
          </p:cNvPr>
          <p:cNvSpPr txBox="1"/>
          <p:nvPr/>
        </p:nvSpPr>
        <p:spPr>
          <a:xfrm>
            <a:off x="523875" y="6181725"/>
            <a:ext cx="10315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/>
              <a:t>We also need to impose several </a:t>
            </a:r>
            <a:r>
              <a:rPr lang="en-US" b="1"/>
              <a:t>CONSTRAINTS</a:t>
            </a:r>
            <a:r>
              <a:rPr lang="en-US"/>
              <a:t> when designing the hexapod platform to </a:t>
            </a:r>
            <a:r>
              <a:rPr lang="en-US" i="1"/>
              <a:t>define the range of movement </a:t>
            </a:r>
            <a:endParaRPr lang="en-US" i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844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80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Wingdings</vt:lpstr>
      <vt:lpstr>office theme</vt:lpstr>
      <vt:lpstr>FYP5: Object Detection, Tracking and Suspicious Activity Recognition for Maritime Surveillance using Thermal Vision</vt:lpstr>
      <vt:lpstr>Weekly Tasks</vt:lpstr>
      <vt:lpstr>Implementing a simple PID and Kalman Filter</vt:lpstr>
      <vt:lpstr>Kalman Filter Design</vt:lpstr>
      <vt:lpstr>MATLAB Gyro Model</vt:lpstr>
      <vt:lpstr>Basic Control Block Diagram</vt:lpstr>
      <vt:lpstr>IMU simulation in Python</vt:lpstr>
      <vt:lpstr>Motion Profile of a Ship</vt:lpstr>
      <vt:lpstr>Kinematic model of the Stewart Platform</vt:lpstr>
      <vt:lpstr>PowerPoint Presentation</vt:lpstr>
      <vt:lpstr>Start learning Adams/SolidWorks for simulations. </vt:lpstr>
      <vt:lpstr>Motion Study</vt:lpstr>
      <vt:lpstr>Tasks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FYP5: Object Detection, Tracking and Suspicious Activity Recognition for Maritime Surveillance using Thermal Vision</dc:title>
  <dc:creator>Shechem Sumanthiran</dc:creator>
  <cp:lastModifiedBy>Sakuna Harinda</cp:lastModifiedBy>
  <cp:revision>3</cp:revision>
  <dcterms:created xsi:type="dcterms:W3CDTF">2020-04-15T11:29:08Z</dcterms:created>
  <dcterms:modified xsi:type="dcterms:W3CDTF">2020-04-15T14:10:41Z</dcterms:modified>
</cp:coreProperties>
</file>