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9" r:id="rId6"/>
    <p:sldId id="256" r:id="rId7"/>
    <p:sldId id="257" r:id="rId8"/>
    <p:sldId id="258" r:id="rId9"/>
    <p:sldId id="260" r:id="rId10"/>
    <p:sldId id="261" r:id="rId11"/>
    <p:sldId id="262" r:id="rId12"/>
    <p:sldId id="265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3CFC-C718-45EA-B9C5-3FA30836834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0953-D348-4EAB-A6FC-6E3F5140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B71DBD2-3B77-4A79-B20B-A2B1EBBE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4CD5A-DFA9-4697-95A8-A758FBF5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A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32438-EA3A-4265-AC57-308150EAF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1" r="14798" b="-1"/>
          <a:stretch/>
        </p:blipFill>
        <p:spPr>
          <a:xfrm>
            <a:off x="643468" y="643467"/>
            <a:ext cx="5372099" cy="5571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AFCA-DFF8-470F-B994-B8BEBCBD5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3" r="25186" b="-1"/>
          <a:stretch/>
        </p:blipFill>
        <p:spPr>
          <a:xfrm>
            <a:off x="6176432" y="643467"/>
            <a:ext cx="53721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6355D-C836-49EE-9565-18E24DF82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" t="18110" r="5410" b="4763"/>
          <a:stretch/>
        </p:blipFill>
        <p:spPr>
          <a:xfrm>
            <a:off x="621533" y="473830"/>
            <a:ext cx="10964628" cy="52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+mn-lt"/>
              </a:rPr>
              <a:t>Tasks for next week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Continue working on the mechanical platform design using </a:t>
            </a:r>
            <a:r>
              <a:rPr lang="en-US" sz="2000" dirty="0" err="1"/>
              <a:t>Solidworks</a:t>
            </a:r>
            <a:r>
              <a:rPr lang="en-US" sz="2000" dirty="0"/>
              <a:t> and performing necessary calculations.</a:t>
            </a:r>
          </a:p>
          <a:p>
            <a:r>
              <a:rPr lang="en-US" sz="2000" dirty="0"/>
              <a:t>Developing and simulating multiple platform designs.</a:t>
            </a:r>
          </a:p>
          <a:p>
            <a:r>
              <a:rPr lang="en-US" sz="2000" dirty="0"/>
              <a:t>Getting ahead with activity recognition.</a:t>
            </a:r>
          </a:p>
          <a:p>
            <a:r>
              <a:rPr lang="en-US" sz="2000" dirty="0"/>
              <a:t>Improving the developed control system.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 b="1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Begin the control system, platform model and IMU data for a full simulation</a:t>
            </a:r>
          </a:p>
          <a:p>
            <a:r>
              <a:rPr lang="en-US" sz="2000" dirty="0">
                <a:cs typeface="Calibri"/>
              </a:rPr>
              <a:t>Simulation of the Platform by considering the mathematical model of the Stewart platform and </a:t>
            </a:r>
            <a:r>
              <a:rPr lang="en-US" sz="2000" dirty="0" err="1">
                <a:cs typeface="Calibri"/>
              </a:rPr>
              <a:t>Solidworks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System using MATLAB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6F908-50CE-4820-9F26-9767DFF3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4" y="1675227"/>
            <a:ext cx="103392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943100" cy="663575"/>
          </a:xfrm>
        </p:spPr>
        <p:txBody>
          <a:bodyPr>
            <a:normAutofit/>
          </a:bodyPr>
          <a:lstStyle/>
          <a:p>
            <a:r>
              <a:rPr lang="en-US" sz="3200" b="1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16100"/>
            <a:ext cx="6992326" cy="276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00" y="365125"/>
            <a:ext cx="6439799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05" y="4026102"/>
            <a:ext cx="6763694" cy="2629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89935" y="868402"/>
                <a:ext cx="50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35" y="868402"/>
                <a:ext cx="508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1426" y="3254723"/>
                <a:ext cx="5162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26" y="3254723"/>
                <a:ext cx="516295" cy="391261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6369" y="5247720"/>
                <a:ext cx="49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69" y="5247720"/>
                <a:ext cx="4982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1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24570-0BAE-4CCF-87B9-9A01D0E0B455}"/>
              </a:ext>
            </a:extLst>
          </p:cNvPr>
          <p:cNvSpPr txBox="1"/>
          <p:nvPr/>
        </p:nvSpPr>
        <p:spPr>
          <a:xfrm>
            <a:off x="1060232" y="3801738"/>
            <a:ext cx="10071536" cy="929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Control System with disturbances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8E0A4F-2D2E-4BEC-938A-B3C96522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77" y="1233312"/>
            <a:ext cx="3989522" cy="2214184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9C60679-839C-4670-9521-60D32AC5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3481" y="1212706"/>
            <a:ext cx="3989522" cy="221418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6BFBB31-8925-4A76-A978-944396D7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014" y="1672159"/>
            <a:ext cx="3989522" cy="13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FD7B0-B3F3-443B-AC9E-6296B33CB6B4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Stewart Platform Design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D6DAB-E851-4175-A5AA-0719BD7AD535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SolidWork</a:t>
            </a:r>
            <a:r>
              <a:rPr lang="en-US" dirty="0"/>
              <a:t> Design – 3-D model (Work In Progress) based on the hand sketch (some parameters were changed from initial hand sketch due to the interferences at the joints)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sitting, table, man, white&#10;&#10;Description generated with very high confidence">
            <a:extLst>
              <a:ext uri="{FF2B5EF4-FFF2-40B4-BE49-F238E27FC236}">
                <a16:creationId xmlns:a16="http://schemas.microsoft.com/office/drawing/2014/main" id="{2F75F379-B7EF-4B55-B4B8-4D7C4F1D0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" t="7601" r="218" b="11293"/>
          <a:stretch/>
        </p:blipFill>
        <p:spPr>
          <a:xfrm>
            <a:off x="8132828" y="581892"/>
            <a:ext cx="2298622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1C7D10A6-B4E1-4AAC-87BE-5E574B449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7" t="3143" r="-760" b="52571"/>
          <a:stretch/>
        </p:blipFill>
        <p:spPr>
          <a:xfrm>
            <a:off x="7375483" y="3707894"/>
            <a:ext cx="3811449" cy="2518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F776C-67D9-42A7-88EE-85FCAD9AAD08}"/>
              </a:ext>
            </a:extLst>
          </p:cNvPr>
          <p:cNvSpPr txBox="1"/>
          <p:nvPr/>
        </p:nvSpPr>
        <p:spPr>
          <a:xfrm>
            <a:off x="589559" y="16591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Mechanical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EC77-3CEA-4063-923B-47220A458FDF}"/>
              </a:ext>
            </a:extLst>
          </p:cNvPr>
          <p:cNvSpPr txBox="1"/>
          <p:nvPr/>
        </p:nvSpPr>
        <p:spPr>
          <a:xfrm>
            <a:off x="496825" y="2778750"/>
            <a:ext cx="5934455" cy="650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q"/>
            </a:pPr>
            <a:r>
              <a:rPr lang="en-US" dirty="0"/>
              <a:t>Preliminary Design – Hand sketches of Base Platform and Top Platform</a:t>
            </a:r>
          </a:p>
        </p:txBody>
      </p:sp>
    </p:spTree>
    <p:extLst>
      <p:ext uri="{BB962C8B-B14F-4D97-AF65-F5344CB8AC3E}">
        <p14:creationId xmlns:p14="http://schemas.microsoft.com/office/powerpoint/2010/main" val="28424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E8E35-5AF0-4079-9BD7-F17D205EF247}"/>
              </a:ext>
            </a:extLst>
          </p:cNvPr>
          <p:cNvSpPr txBox="1"/>
          <p:nvPr/>
        </p:nvSpPr>
        <p:spPr>
          <a:xfrm>
            <a:off x="165970" y="118736"/>
            <a:ext cx="63459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Inverse Kinematic Calculation and Visualization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F2070-9388-4FF2-8221-EEB2E446F994}"/>
              </a:ext>
            </a:extLst>
          </p:cNvPr>
          <p:cNvSpPr txBox="1"/>
          <p:nvPr/>
        </p:nvSpPr>
        <p:spPr>
          <a:xfrm>
            <a:off x="113778" y="811712"/>
            <a:ext cx="723873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600"/>
              <a:t>Based on the published Literatures calculated derived the equations relevant to calculate the virtual leg lengths and servo angles</a:t>
            </a:r>
          </a:p>
          <a:p>
            <a:pPr marL="285750" indent="-285750">
              <a:buFont typeface="Wingdings"/>
              <a:buChar char="q"/>
            </a:pPr>
            <a:endParaRPr lang="en-US" sz="16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1600">
                <a:cs typeface="Calibri"/>
              </a:rPr>
              <a:t>Implemented the equations on </a:t>
            </a:r>
            <a:r>
              <a:rPr lang="en-US" sz="1600" err="1">
                <a:cs typeface="Calibri"/>
              </a:rPr>
              <a:t>MatLab</a:t>
            </a:r>
            <a:r>
              <a:rPr lang="en-US" sz="1600">
                <a:cs typeface="Calibri"/>
              </a:rPr>
              <a:t> to derive angles of each servo arm for the possible pure Yaw, Pitch, Roll ranges - These values are then used on </a:t>
            </a:r>
            <a:r>
              <a:rPr lang="en-US" sz="1600" err="1">
                <a:cs typeface="Calibri"/>
              </a:rPr>
              <a:t>SolidWork</a:t>
            </a:r>
            <a:r>
              <a:rPr lang="en-US" sz="1600">
                <a:cs typeface="Calibri"/>
              </a:rPr>
              <a:t> on more detailed analysis  </a:t>
            </a:r>
          </a:p>
          <a:p>
            <a:pPr marL="285750" indent="-285750">
              <a:buFont typeface="Wingdings"/>
              <a:buChar char="q"/>
            </a:pPr>
            <a:endParaRPr lang="en-US" sz="16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1600">
                <a:cs typeface="Calibri"/>
              </a:rPr>
              <a:t>Visualized the 3-D platform based on the given orientations </a:t>
            </a:r>
          </a:p>
        </p:txBody>
      </p:sp>
      <p:pic>
        <p:nvPicPr>
          <p:cNvPr id="6" name="Picture 6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D81B241-E161-43BC-AB84-F26C3CC4B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0" t="13909" r="20023" b="7194"/>
          <a:stretch/>
        </p:blipFill>
        <p:spPr>
          <a:xfrm>
            <a:off x="7876783" y="307331"/>
            <a:ext cx="4246994" cy="3119242"/>
          </a:xfrm>
          <a:prstGeom prst="rect">
            <a:avLst/>
          </a:prstGeom>
        </p:spPr>
      </p:pic>
      <p:pic>
        <p:nvPicPr>
          <p:cNvPr id="8" name="Picture 8" descr="A picture containing accessory, umbrella, text, map&#10;&#10;Description generated with very high confidence">
            <a:extLst>
              <a:ext uri="{FF2B5EF4-FFF2-40B4-BE49-F238E27FC236}">
                <a16:creationId xmlns:a16="http://schemas.microsoft.com/office/drawing/2014/main" id="{F929964F-E7BE-4AFB-8D1A-D37D74859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6" t="13139" r="11391" b="13625"/>
          <a:stretch/>
        </p:blipFill>
        <p:spPr>
          <a:xfrm>
            <a:off x="7250481" y="3637166"/>
            <a:ext cx="4873245" cy="247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3F99E-A009-424E-A4F2-190BC264FFF1}"/>
              </a:ext>
            </a:extLst>
          </p:cNvPr>
          <p:cNvSpPr txBox="1"/>
          <p:nvPr/>
        </p:nvSpPr>
        <p:spPr>
          <a:xfrm>
            <a:off x="6889053" y="6325384"/>
            <a:ext cx="57390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/>
              <a:t>Platform at the Home Position - (a.) Side View (b.) Top View</a:t>
            </a:r>
          </a:p>
        </p:txBody>
      </p:sp>
      <p:pic>
        <p:nvPicPr>
          <p:cNvPr id="13" name="Picture 1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0F7DB90-19A9-43B7-ABF3-FF7E7FFD9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83" t="14145" r="17724" b="7743"/>
          <a:stretch/>
        </p:blipFill>
        <p:spPr>
          <a:xfrm>
            <a:off x="382043" y="2927358"/>
            <a:ext cx="5339402" cy="3356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70B1F3-3D35-43EE-8263-4F5311284825}"/>
              </a:ext>
            </a:extLst>
          </p:cNvPr>
          <p:cNvSpPr txBox="1"/>
          <p:nvPr/>
        </p:nvSpPr>
        <p:spPr>
          <a:xfrm>
            <a:off x="1572017" y="6321469"/>
            <a:ext cx="2962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Calibri"/>
              </a:rPr>
              <a:t>Pitch </a:t>
            </a:r>
            <a:br>
              <a:rPr lang="en-US" sz="1400" b="1">
                <a:cs typeface="Calibri"/>
              </a:rPr>
            </a:br>
            <a:r>
              <a:rPr lang="en-US" sz="1400" b="1">
                <a:cs typeface="Calibri"/>
              </a:rPr>
              <a:t>(the range –16 to 20degrees)</a:t>
            </a:r>
          </a:p>
        </p:txBody>
      </p:sp>
    </p:spTree>
    <p:extLst>
      <p:ext uri="{BB962C8B-B14F-4D97-AF65-F5344CB8AC3E}">
        <p14:creationId xmlns:p14="http://schemas.microsoft.com/office/powerpoint/2010/main" val="251403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3603EEA-7377-4A89-A18A-85FDE1B9A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6" t="12387" r="12315" b="1510"/>
          <a:stretch/>
        </p:blipFill>
        <p:spPr>
          <a:xfrm>
            <a:off x="152401" y="63554"/>
            <a:ext cx="5008979" cy="3111672"/>
          </a:xfrm>
          <a:prstGeom prst="rect">
            <a:avLst/>
          </a:prstGeom>
        </p:spPr>
      </p:pic>
      <p:pic>
        <p:nvPicPr>
          <p:cNvPr id="6" name="Picture 6" descr="A picture containing map, text, umbrella&#10;&#10;Description generated with very high confidence">
            <a:extLst>
              <a:ext uri="{FF2B5EF4-FFF2-40B4-BE49-F238E27FC236}">
                <a16:creationId xmlns:a16="http://schemas.microsoft.com/office/drawing/2014/main" id="{C1A51263-60CD-457B-8474-83AAAEB1A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1" t="2360" r="10260" b="17109"/>
          <a:stretch/>
        </p:blipFill>
        <p:spPr>
          <a:xfrm>
            <a:off x="-4175" y="3177879"/>
            <a:ext cx="5603889" cy="3059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6C739-9A2C-4F11-AD4D-D864B18DC424}"/>
              </a:ext>
            </a:extLst>
          </p:cNvPr>
          <p:cNvSpPr txBox="1"/>
          <p:nvPr/>
        </p:nvSpPr>
        <p:spPr>
          <a:xfrm>
            <a:off x="935277" y="6248401"/>
            <a:ext cx="2962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Yaw </a:t>
            </a:r>
            <a:br>
              <a:rPr lang="en-US" sz="1600" b="1">
                <a:cs typeface="Calibri"/>
              </a:rPr>
            </a:br>
            <a:r>
              <a:rPr lang="en-US" sz="1600" b="1">
                <a:cs typeface="Calibri"/>
              </a:rPr>
              <a:t>(the range –27 to 27 degrees)</a:t>
            </a:r>
          </a:p>
        </p:txBody>
      </p:sp>
      <p:pic>
        <p:nvPicPr>
          <p:cNvPr id="9" name="Picture 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A95258E-179A-4E86-8DD1-75F0EA423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34" t="12232" r="10928" b="-306"/>
          <a:stretch/>
        </p:blipFill>
        <p:spPr>
          <a:xfrm>
            <a:off x="6100175" y="4618"/>
            <a:ext cx="5407676" cy="327870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AE1A979-81CB-482A-AF5F-FE1729F422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0" t="11146" r="11081" b="1976"/>
          <a:stretch/>
        </p:blipFill>
        <p:spPr>
          <a:xfrm>
            <a:off x="6248400" y="3291692"/>
            <a:ext cx="5008918" cy="2955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7AE358-E293-4326-BB63-36F73DE664D3}"/>
              </a:ext>
            </a:extLst>
          </p:cNvPr>
          <p:cNvSpPr txBox="1"/>
          <p:nvPr/>
        </p:nvSpPr>
        <p:spPr>
          <a:xfrm>
            <a:off x="7438373" y="6269277"/>
            <a:ext cx="2962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Roll </a:t>
            </a:r>
            <a:br>
              <a:rPr lang="en-US" sz="1600" b="1">
                <a:cs typeface="Calibri"/>
              </a:rPr>
            </a:br>
            <a:r>
              <a:rPr lang="en-US" sz="1600" b="1">
                <a:cs typeface="Calibri"/>
              </a:rPr>
              <a:t>(the range –16 to 16 degrees)</a:t>
            </a:r>
          </a:p>
        </p:txBody>
      </p:sp>
    </p:spTree>
    <p:extLst>
      <p:ext uri="{BB962C8B-B14F-4D97-AF65-F5344CB8AC3E}">
        <p14:creationId xmlns:p14="http://schemas.microsoft.com/office/powerpoint/2010/main" val="373393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watch&#10;&#10;Description automatically generated">
            <a:extLst>
              <a:ext uri="{FF2B5EF4-FFF2-40B4-BE49-F238E27FC236}">
                <a16:creationId xmlns:a16="http://schemas.microsoft.com/office/drawing/2014/main" id="{8399B354-831A-49F6-AEC6-D5272783D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r="31712" b="1"/>
          <a:stretch/>
        </p:blipFill>
        <p:spPr>
          <a:xfrm>
            <a:off x="321731" y="321732"/>
            <a:ext cx="5728548" cy="6214533"/>
          </a:xfrm>
          <a:prstGeom prst="rect">
            <a:avLst/>
          </a:prstGeom>
        </p:spPr>
      </p:pic>
      <p:pic>
        <p:nvPicPr>
          <p:cNvPr id="6" name="Picture 5" descr="A picture containing indoor, hanging, laying, old&#10;&#10;Description automatically generated">
            <a:extLst>
              <a:ext uri="{FF2B5EF4-FFF2-40B4-BE49-F238E27FC236}">
                <a16:creationId xmlns:a16="http://schemas.microsoft.com/office/drawing/2014/main" id="{6ED29B63-F0ED-492F-B3E5-A33F428C8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4" r="27027" b="1"/>
          <a:stretch/>
        </p:blipFill>
        <p:spPr>
          <a:xfrm>
            <a:off x="6141721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469E4274824394E3AF1919EF8163" ma:contentTypeVersion="7" ma:contentTypeDescription="Create a new document." ma:contentTypeScope="" ma:versionID="f4c04ced17f4722a4ad5acad1c9af1ab">
  <xsd:schema xmlns:xsd="http://www.w3.org/2001/XMLSchema" xmlns:xs="http://www.w3.org/2001/XMLSchema" xmlns:p="http://schemas.microsoft.com/office/2006/metadata/properties" xmlns:ns3="1133559a-49e7-49bb-a623-43a0c43acf14" targetNamespace="http://schemas.microsoft.com/office/2006/metadata/properties" ma:root="true" ma:fieldsID="8a444fc19d525555eaa980d421046540" ns3:_="">
    <xsd:import namespace="1133559a-49e7-49bb-a623-43a0c43acf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3559a-49e7-49bb-a623-43a0c43ac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70A71-6069-4C90-91E8-F78B26F139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C92485-5454-4C38-8D73-4AD305623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33559a-49e7-49bb-a623-43a0c43acf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C43B6E-C305-413D-95B6-0D9578F80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FYP5: Object Detection, Tracking and Suspicious Activity Recognition for Maritime Surveillance using Thermal Vision</vt:lpstr>
      <vt:lpstr>Weekly Tasks</vt:lpstr>
      <vt:lpstr>Control System using MATLAB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2</cp:revision>
  <dcterms:created xsi:type="dcterms:W3CDTF">2020-04-22T16:25:17Z</dcterms:created>
  <dcterms:modified xsi:type="dcterms:W3CDTF">2020-04-23T07:53:30Z</dcterms:modified>
</cp:coreProperties>
</file>