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399" r:id="rId4"/>
    <p:sldId id="400" r:id="rId5"/>
    <p:sldId id="258" r:id="rId6"/>
    <p:sldId id="259" r:id="rId7"/>
    <p:sldId id="262" r:id="rId8"/>
    <p:sldId id="429" r:id="rId9"/>
    <p:sldId id="263" r:id="rId10"/>
    <p:sldId id="375" r:id="rId11"/>
    <p:sldId id="376" r:id="rId12"/>
    <p:sldId id="396" r:id="rId13"/>
    <p:sldId id="392" r:id="rId14"/>
    <p:sldId id="268" r:id="rId15"/>
    <p:sldId id="282" r:id="rId16"/>
    <p:sldId id="297" r:id="rId17"/>
    <p:sldId id="407" r:id="rId18"/>
    <p:sldId id="387" r:id="rId19"/>
    <p:sldId id="383" r:id="rId20"/>
    <p:sldId id="428" r:id="rId21"/>
    <p:sldId id="290"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5"/>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ijarsct.co.in/Paper3509.pdf" TargetMode="External"/><Relationship Id="rId2" Type="http://schemas.openxmlformats.org/officeDocument/2006/relationships/hyperlink" Target="https://www.irjet.net/archives/V6/i9/IRJET-V6I9318.pdf" TargetMode="External"/><Relationship Id="rId1" Type="http://schemas.openxmlformats.org/officeDocument/2006/relationships/slideLayout" Target="../slideLayouts/slideLayout1.xml"/><Relationship Id="rId4" Type="http://schemas.openxmlformats.org/officeDocument/2006/relationships/hyperlink" Target="https://ijcrt.org/papers/IJCRT2201269.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1323439"/>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VISUALIZING AND FORECASTING OF STOCKS</a:t>
            </a:r>
            <a:endParaRPr lang="en-US" sz="40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5370786" y="3761839"/>
            <a:ext cx="3166241" cy="461665"/>
          </a:xfrm>
          <a:prstGeom prst="rect">
            <a:avLst/>
          </a:prstGeom>
          <a:noFill/>
        </p:spPr>
        <p:txBody>
          <a:bodyPr wrap="square" rtlCol="0">
            <a:spAutoFit/>
          </a:bodyPr>
          <a:lstStyle/>
          <a:p>
            <a:r>
              <a:rPr lang="en-US" sz="2400" b="1" dirty="0">
                <a:solidFill>
                  <a:schemeClr val="tx2">
                    <a:lumMod val="75000"/>
                  </a:schemeClr>
                </a:solidFill>
              </a:rPr>
              <a:t>Name of the student</a:t>
            </a:r>
          </a:p>
        </p:txBody>
      </p:sp>
      <p:sp>
        <p:nvSpPr>
          <p:cNvPr id="4" name="TextBox 3"/>
          <p:cNvSpPr txBox="1"/>
          <p:nvPr/>
        </p:nvSpPr>
        <p:spPr>
          <a:xfrm>
            <a:off x="349469" y="5486400"/>
            <a:ext cx="5181600" cy="101566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Ms. </a:t>
            </a:r>
            <a:r>
              <a:rPr lang="en-US" b="1" dirty="0" err="1"/>
              <a:t>M.N.Sailaja</a:t>
            </a:r>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A479DDD5-9726-2001-5819-78EC3ACB4F8E}"/>
              </a:ext>
            </a:extLst>
          </p:cNvPr>
          <p:cNvSpPr txBox="1"/>
          <p:nvPr/>
        </p:nvSpPr>
        <p:spPr>
          <a:xfrm>
            <a:off x="4953000" y="4343400"/>
            <a:ext cx="4191000" cy="923330"/>
          </a:xfrm>
          <a:prstGeom prst="rect">
            <a:avLst/>
          </a:prstGeom>
          <a:noFill/>
        </p:spPr>
        <p:txBody>
          <a:bodyPr wrap="square" rtlCol="0">
            <a:spAutoFit/>
          </a:bodyPr>
          <a:lstStyle/>
          <a:p>
            <a:r>
              <a:rPr lang="en-US" dirty="0"/>
              <a:t>Ambati Bhanu Prasad   (20H51A0528)</a:t>
            </a:r>
          </a:p>
          <a:p>
            <a:r>
              <a:rPr lang="en-US" dirty="0"/>
              <a:t>Balaji Bhandare             (20H51A0531)</a:t>
            </a:r>
          </a:p>
          <a:p>
            <a:r>
              <a:rPr lang="en-US" dirty="0"/>
              <a:t>Tammana Sachit            (20H51A0552)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2" name="TextBox 1">
            <a:extLst>
              <a:ext uri="{FF2B5EF4-FFF2-40B4-BE49-F238E27FC236}">
                <a16:creationId xmlns:a16="http://schemas.microsoft.com/office/drawing/2014/main" id="{39F8A4E2-CF29-79DD-99F8-192FEFFC6E81}"/>
              </a:ext>
            </a:extLst>
          </p:cNvPr>
          <p:cNvSpPr txBox="1"/>
          <p:nvPr/>
        </p:nvSpPr>
        <p:spPr>
          <a:xfrm>
            <a:off x="457200" y="1820882"/>
            <a:ext cx="82296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first the user need’s to give stock code as the input to get the description of the company.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the user uses stock price button to get the specific stock’s current price including its open and closing stock prices, here </a:t>
            </a:r>
            <a:r>
              <a:rPr lang="en-IN" dirty="0">
                <a:latin typeface="Times New Roman" panose="02020603050405020304" pitchFamily="18" charset="0"/>
                <a:cs typeface="Times New Roman" panose="02020603050405020304" pitchFamily="18" charset="0"/>
              </a:rPr>
              <a:t>we are going to use the yfinance python library to get company information (name, logo and description) and stock price history. Dash's call-back functions will be used to trigger updates based on change in inputs.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can use the custom number of days indicator to forecast the stocks, indicators here are the data of previous stock date prices processed and averaged to get the accurate information output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the user needs to give the </a:t>
            </a:r>
            <a:r>
              <a:rPr lang="en-IN" dirty="0">
                <a:latin typeface="Times New Roman" panose="02020603050405020304" pitchFamily="18" charset="0"/>
                <a:cs typeface="Times New Roman" panose="02020603050405020304" pitchFamily="18" charset="0"/>
              </a:rPr>
              <a:t>input number of days to forecast the stocks.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7B282ADC-AAE5-18C2-7023-520859AD09E0}"/>
              </a:ext>
            </a:extLst>
          </p:cNvPr>
          <p:cNvSpPr txBox="1"/>
          <p:nvPr/>
        </p:nvSpPr>
        <p:spPr>
          <a:xfrm>
            <a:off x="457200" y="1447800"/>
            <a:ext cx="8229600" cy="452431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accuracy of the existing stock market prediction models is relatively low because only a small dataset is used for training, the results will be less accurate.</a:t>
            </a:r>
          </a:p>
          <a:p>
            <a:r>
              <a:rPr lang="en-IN"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 is still a need to continually explore more new features that are more predictable. Even though multiple algorithms exist, there is no real-life implementation of these ideas for the beneficial of people. Efficient algorithms should be made available with easy accessibility and interface.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Traditional approaches to stock market analysis and stock price prediction include fundamental analysis, which looks at a stock's past performance and the general credibility of the company itself, and statistical analysis, which is solely concerned with number crunching and identifying patterns in stock price variation.</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Then predictions were achieved with the help of Genetic Algorithms (GA) or Artificial Neural Networks (ANN's), but these fail to capture correlation between stock prices in the form of long-term temporal dependencies.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Research Work </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1026" name="Picture 2" descr="block diagram">
            <a:extLst>
              <a:ext uri="{FF2B5EF4-FFF2-40B4-BE49-F238E27FC236}">
                <a16:creationId xmlns:a16="http://schemas.microsoft.com/office/drawing/2014/main" id="{602B3FFB-8263-C52A-6C81-D6F3F86D8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5550"/>
            <a:ext cx="9144000" cy="1866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2" name="TextBox 1">
            <a:extLst>
              <a:ext uri="{FF2B5EF4-FFF2-40B4-BE49-F238E27FC236}">
                <a16:creationId xmlns:a16="http://schemas.microsoft.com/office/drawing/2014/main" id="{2C1B1B04-93DA-97E1-B6EC-E7AFE0EBFC40}"/>
              </a:ext>
            </a:extLst>
          </p:cNvPr>
          <p:cNvSpPr txBox="1"/>
          <p:nvPr/>
        </p:nvSpPr>
        <p:spPr>
          <a:xfrm>
            <a:off x="457200" y="1631131"/>
            <a:ext cx="8229600" cy="4247317"/>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have created a single page web application using dash and machine learning models.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this project we have used dash html components and dash core components to create website’s structure and for enhancing the site’s UI we have used CSS for styling. Plots of data are generated by using the plotly library of python and the data is fetched using yfinance.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imported this data through library and analysed with the help of machine learning model and we did it with a machine learning model because it does this thing very precisely.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this we have used the model of Deep Learning LSTM, we have trained the data in its own way, we have learned to use it because it is very advanced and performs this task very accurately and the result is more accurate.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2" name="TextBox 1">
            <a:extLst>
              <a:ext uri="{FF2B5EF4-FFF2-40B4-BE49-F238E27FC236}">
                <a16:creationId xmlns:a16="http://schemas.microsoft.com/office/drawing/2014/main" id="{6848ABAC-C055-9559-606A-20301A9BA7D3}"/>
              </a:ext>
            </a:extLst>
          </p:cNvPr>
          <p:cNvSpPr txBox="1"/>
          <p:nvPr/>
        </p:nvSpPr>
        <p:spPr>
          <a:xfrm>
            <a:off x="457200" y="1905000"/>
            <a:ext cx="8305800" cy="369331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used this method because in this we can train the data, due to which it can do its work very accurately and get close to the real result with great accuracy.</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The Dash core components was completely redesigned with an optimized memory manager to improve performance, and is noticeable faster than previous versions. In addition, third party accelerators are available to further improve performance and response time.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improved LSTM model, the Mean Squared Error improvement was significant, the mean balancing done over processed LSTM helps us get better results and more accurate output patterns.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2" name="TextBox 1">
            <a:extLst>
              <a:ext uri="{FF2B5EF4-FFF2-40B4-BE49-F238E27FC236}">
                <a16:creationId xmlns:a16="http://schemas.microsoft.com/office/drawing/2014/main" id="{F278B8CA-317D-B0F5-5D9A-06E9D3917A38}"/>
              </a:ext>
            </a:extLst>
          </p:cNvPr>
          <p:cNvSpPr txBox="1"/>
          <p:nvPr/>
        </p:nvSpPr>
        <p:spPr>
          <a:xfrm>
            <a:off x="457200" y="1828800"/>
            <a:ext cx="83058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Visualizing and forecasting of stocks model helps in fulfilling the necessary requirements:</a:t>
            </a:r>
          </a:p>
          <a:p>
            <a:pPr marL="285750" indent="-285750">
              <a:buFont typeface="Arial" panose="020B0604020202020204" pitchFamily="34" charset="0"/>
              <a:buChar char="•"/>
            </a:pPr>
            <a:endParaRPr lang="en-US" dirty="0"/>
          </a:p>
          <a:p>
            <a:pPr marL="285750" indent="-285750">
              <a:buFont typeface="Wingdings"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It provide good  Performance compared to  other online platforms </a:t>
            </a:r>
            <a:r>
              <a:rPr lang="en-US" sz="1800" dirty="0">
                <a:solidFill>
                  <a:srgbClr val="000000"/>
                </a:solidFill>
                <a:latin typeface="Times New Roman" panose="02020603050405020304" pitchFamily="18" charset="0"/>
                <a:cs typeface="Times New Roman" panose="02020603050405020304" pitchFamily="18" charset="0"/>
              </a:rPr>
              <a:t>and provides accurate results to the Users without any error.</a:t>
            </a:r>
          </a:p>
          <a:p>
            <a:endParaRPr lang="en-US" sz="18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It provides Portability, Platform Independent as it works in  </a:t>
            </a:r>
            <a:r>
              <a:rPr lang="en-US" b="0" i="0" dirty="0">
                <a:solidFill>
                  <a:srgbClr val="000000"/>
                </a:solidFill>
                <a:effectLst/>
                <a:latin typeface="Times New Roman" panose="02020603050405020304" pitchFamily="18" charset="0"/>
                <a:cs typeface="Times New Roman" panose="02020603050405020304" pitchFamily="18" charset="0"/>
              </a:rPr>
              <a:t>Unix, Linux</a:t>
            </a:r>
            <a:r>
              <a:rPr lang="en-US" dirty="0">
                <a:solidFill>
                  <a:srgbClr val="000000"/>
                </a:solidFill>
                <a:latin typeface="Times New Roman" panose="02020603050405020304" pitchFamily="18" charset="0"/>
                <a:cs typeface="Times New Roman" panose="02020603050405020304" pitchFamily="18" charset="0"/>
              </a:rPr>
              <a:t> and Windows.</a:t>
            </a:r>
          </a:p>
          <a:p>
            <a:pPr marL="285750" indent="-285750">
              <a:buFont typeface="Wingdings" pitchFamily="2" charset="2"/>
              <a:buChar char="Ø"/>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dirty="0"/>
              <a:t>The prediction of proposed model compared to other models gives satisfying results.</a:t>
            </a:r>
          </a:p>
          <a:p>
            <a:pPr marL="285750" indent="-285750">
              <a:buFont typeface="Wingdings" pitchFamily="2" charset="2"/>
              <a:buChar char="Ø"/>
            </a:pPr>
            <a:endParaRPr lang="en-US" dirty="0"/>
          </a:p>
          <a:p>
            <a:pPr marL="285750" indent="-285750">
              <a:buFont typeface="Wingdings" pitchFamily="2" charset="2"/>
              <a:buChar char="Ø"/>
            </a:pPr>
            <a:r>
              <a:rPr lang="en-US" dirty="0"/>
              <a:t>Here we can use the custom number of days to forecast the stocks unlike limited number of days and the model is user friendly.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2" name="TextBox 1">
            <a:extLst>
              <a:ext uri="{FF2B5EF4-FFF2-40B4-BE49-F238E27FC236}">
                <a16:creationId xmlns:a16="http://schemas.microsoft.com/office/drawing/2014/main" id="{04D0C644-B7D2-A5F4-D308-09C8A27337A2}"/>
              </a:ext>
            </a:extLst>
          </p:cNvPr>
          <p:cNvSpPr txBox="1"/>
          <p:nvPr/>
        </p:nvSpPr>
        <p:spPr>
          <a:xfrm>
            <a:off x="533400" y="1828885"/>
            <a:ext cx="8077200" cy="397031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Stock market Trading is the most sought after and so its popularity is increasing and researchers ought to find new techniques for prediction.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Stock forecasting and visualizing technique helps investors and individuals to handle stock market. For predicting the stock prices correctly the forecasting model should have great precision.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this project we used deep learning models and LSTMs and RNN units for predicting the stock prices accurately that assists the investors or individuals with correct knowledge about the situation of stock market.</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Visualizing stocks is a risky trend and can often lead to inaccurate value predictions mainly because of how many factors it depends upon so, this model decreases the risk by providing the forecasting output.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Existed system</a:t>
            </a:r>
          </a:p>
          <a:p>
            <a:pPr lvl="2"/>
            <a:r>
              <a:rPr lang="en-IN" sz="2000" dirty="0">
                <a:solidFill>
                  <a:srgbClr val="000000"/>
                </a:solidFill>
                <a:latin typeface="Bookman Old Style" pitchFamily="18" charset="0"/>
              </a:rPr>
              <a:t>- Problems in existed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existed system</a:t>
            </a:r>
          </a:p>
          <a:p>
            <a:pPr>
              <a:buFont typeface="Arial" pitchFamily="34" charset="0"/>
              <a:buChar char="•"/>
            </a:pPr>
            <a:r>
              <a:rPr lang="en-IN" sz="2000" b="1" dirty="0">
                <a:solidFill>
                  <a:srgbClr val="000000"/>
                </a:solidFill>
                <a:latin typeface="Bookman Old Style" pitchFamily="18" charset="0"/>
              </a:rPr>
              <a:t>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a:p>
          <a:p>
            <a:pPr>
              <a:lnSpc>
                <a:spcPct val="100000"/>
              </a:lnSpc>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4" name="TextBox 3">
            <a:extLst>
              <a:ext uri="{FF2B5EF4-FFF2-40B4-BE49-F238E27FC236}">
                <a16:creationId xmlns:a16="http://schemas.microsoft.com/office/drawing/2014/main" id="{B6594022-361A-C5A4-A362-DDB76AD131A6}"/>
              </a:ext>
            </a:extLst>
          </p:cNvPr>
          <p:cNvSpPr txBox="1"/>
          <p:nvPr/>
        </p:nvSpPr>
        <p:spPr>
          <a:xfrm>
            <a:off x="478221" y="1981200"/>
            <a:ext cx="8229600" cy="369331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project can be extended and modified in future by training the model on more features and including some important nonnumerical features as well with the help of a subject matter expert.</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 is a drawback in this that it will work the way we trained it. We have to face a lot of difficulty in training the data because the model cannot make any changes in itself like the data is transcribed, it works the same way and this drawback can be minimized.</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 are certain intangible factors as well which can often be impossible to predict beforehand which also can be minimized.</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E1747559-2626-2CB7-4D73-98AE1193254D}"/>
              </a:ext>
            </a:extLst>
          </p:cNvPr>
          <p:cNvSpPr txBox="1"/>
          <p:nvPr/>
        </p:nvSpPr>
        <p:spPr>
          <a:xfrm>
            <a:off x="381000" y="1676400"/>
            <a:ext cx="83820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https://www.irjet.net/archives/V6/i9/IRJET-V6I9318.pdf</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https://ijarsct.co.in/Paper3509.pdf</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https://ijcrt.org/papers/IJCRT2201269.pdf</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https://</a:t>
            </a:r>
            <a:r>
              <a:rPr lang="en-US" dirty="0" err="1"/>
              <a:t>www.jetir.org</a:t>
            </a:r>
            <a:r>
              <a:rPr lang="en-US" dirty="0"/>
              <a:t>/</a:t>
            </a:r>
            <a:r>
              <a:rPr lang="en-US" dirty="0" err="1"/>
              <a:t>view?paper</a:t>
            </a:r>
            <a:r>
              <a:rPr lang="en-US" dirty="0"/>
              <a:t>=JETIR2204417</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6201" y="264417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7" name="TextBox 6">
            <a:extLst>
              <a:ext uri="{FF2B5EF4-FFF2-40B4-BE49-F238E27FC236}">
                <a16:creationId xmlns:a16="http://schemas.microsoft.com/office/drawing/2014/main" id="{489282D9-80CA-9D04-1FC1-D02414DB9307}"/>
              </a:ext>
            </a:extLst>
          </p:cNvPr>
          <p:cNvSpPr txBox="1"/>
          <p:nvPr/>
        </p:nvSpPr>
        <p:spPr>
          <a:xfrm>
            <a:off x="533400" y="1820882"/>
            <a:ext cx="8077200" cy="397031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stock market is a transformative, non-straight dynamical and complex system, long term investment is one of the major investment decisions.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modern financial market, the most crucial problem is to find essential approach to outline and visualizing the predictions in stock-markets made by individuals  in order to attain maximum profit by investments.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Though, evaluating shares and calculating elementary values for companies for long term investment is difficult. In this paper we are going to present comparison of machine learning aided algorithms to evaluate the stock prices in the future to analyse market behaviour.</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Our method is to correctly use machine learning algorithm and to predict the future stock market prices in the market.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3" name="TextBox 2">
            <a:extLst>
              <a:ext uri="{FF2B5EF4-FFF2-40B4-BE49-F238E27FC236}">
                <a16:creationId xmlns:a16="http://schemas.microsoft.com/office/drawing/2014/main" id="{EC1382F1-7A3D-7710-E1F1-6858D850F416}"/>
              </a:ext>
            </a:extLst>
          </p:cNvPr>
          <p:cNvSpPr txBox="1"/>
          <p:nvPr/>
        </p:nvSpPr>
        <p:spPr>
          <a:xfrm>
            <a:off x="609600" y="1730110"/>
            <a:ext cx="7924800" cy="4247317"/>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Exchanging the stocks on money markets is one of the significant practiced exercises, in current scenario many scientists developed different stock forecasting systems that could give insight to them to envision the stock prediction development.</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Predicting and foreseeing of significant worth future cost, in perspective of the present cash related information and news, is of significant use to the financial advisors and users.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Financial users always want to know when stock will get higher or lower over particular time so, to obtain such informational output we use machine learning algorithm.</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Using the given output we can achieve higher levels of probability of predicting the stocks of future cost.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1B7239E0-D4FE-8768-F976-1494D58C0045}"/>
              </a:ext>
            </a:extLst>
          </p:cNvPr>
          <p:cNvSpPr/>
          <p:nvPr/>
        </p:nvSpPr>
        <p:spPr>
          <a:xfrm>
            <a:off x="457200" y="457200"/>
            <a:ext cx="8381160" cy="577440"/>
          </a:xfrm>
          <a:prstGeom prst="rect">
            <a:avLst/>
          </a:prstGeom>
        </p:spPr>
        <p:txBody>
          <a:bodyPr lIns="90000" tIns="45000" rIns="90000" bIns="45000"/>
          <a:lstStyle/>
          <a:p>
            <a:r>
              <a:rPr lang="en-IN" sz="2400" b="1" dirty="0">
                <a:solidFill>
                  <a:srgbClr val="C00000"/>
                </a:solidFill>
              </a:rPr>
              <a:t>Literature survey</a:t>
            </a:r>
          </a:p>
          <a:p>
            <a:pPr>
              <a:lnSpc>
                <a:spcPct val="100000"/>
              </a:lnSpc>
            </a:pPr>
            <a:endParaRPr sz="2400" b="1" dirty="0">
              <a:solidFill>
                <a:srgbClr val="C00000"/>
              </a:solidFill>
            </a:endParaRPr>
          </a:p>
        </p:txBody>
      </p:sp>
      <p:sp>
        <p:nvSpPr>
          <p:cNvPr id="5" name="CustomShape 1">
            <a:extLst>
              <a:ext uri="{FF2B5EF4-FFF2-40B4-BE49-F238E27FC236}">
                <a16:creationId xmlns:a16="http://schemas.microsoft.com/office/drawing/2014/main" id="{6BDC4F59-089A-D0CE-F940-768CA80C2880}"/>
              </a:ext>
            </a:extLst>
          </p:cNvPr>
          <p:cNvSpPr/>
          <p:nvPr/>
        </p:nvSpPr>
        <p:spPr>
          <a:xfrm>
            <a:off x="457200" y="990600"/>
            <a:ext cx="8381160" cy="75600"/>
          </a:xfrm>
          <a:prstGeom prst="rect">
            <a:avLst/>
          </a:prstGeom>
          <a:solidFill>
            <a:srgbClr val="7030A0"/>
          </a:solidFill>
          <a:ln w="25560">
            <a:solidFill>
              <a:srgbClr val="3A5F8B"/>
            </a:solidFill>
            <a:round/>
          </a:ln>
        </p:spPr>
      </p:sp>
      <p:sp>
        <p:nvSpPr>
          <p:cNvPr id="6" name="TextBox 5">
            <a:extLst>
              <a:ext uri="{FF2B5EF4-FFF2-40B4-BE49-F238E27FC236}">
                <a16:creationId xmlns:a16="http://schemas.microsoft.com/office/drawing/2014/main" id="{BF39ACB5-803C-35B0-F5AC-7600E91C345B}"/>
              </a:ext>
            </a:extLst>
          </p:cNvPr>
          <p:cNvSpPr txBox="1"/>
          <p:nvPr/>
        </p:nvSpPr>
        <p:spPr>
          <a:xfrm>
            <a:off x="457200" y="1568040"/>
            <a:ext cx="8229600" cy="480131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paper is a survey on the application of neural networks in forecasting stock market prices. With their ability to discover patterns in nonlinear and chaotic systems, neural networks offer the ability to predict market directions more accurately than current techniques.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Paper: “Data visualization and stock market prediction.”</a:t>
            </a:r>
          </a:p>
          <a:p>
            <a:r>
              <a:rPr lang="en-IN" dirty="0">
                <a:latin typeface="Times New Roman" panose="02020603050405020304" pitchFamily="18" charset="0"/>
                <a:cs typeface="Times New Roman" panose="02020603050405020304" pitchFamily="18" charset="0"/>
              </a:rPr>
              <a:t>Authors: Ashutosh Sharma, Sanket Modak, Eashwaran Sridhar</a:t>
            </a:r>
          </a:p>
          <a:p>
            <a:r>
              <a:rPr lang="en-IN" dirty="0">
                <a:latin typeface="Times New Roman" panose="02020603050405020304" pitchFamily="18" charset="0"/>
                <a:cs typeface="Times New Roman" panose="02020603050405020304" pitchFamily="18" charset="0"/>
              </a:rPr>
              <a:t>Analysis: Financial market directly enhanced long-run Growth through financial data.</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Paper: “News sensitive stock market prediction”</a:t>
            </a:r>
          </a:p>
          <a:p>
            <a:r>
              <a:rPr lang="en-IN" dirty="0">
                <a:latin typeface="Times New Roman" panose="02020603050405020304" pitchFamily="18" charset="0"/>
                <a:cs typeface="Times New Roman" panose="02020603050405020304" pitchFamily="18" charset="0"/>
              </a:rPr>
              <a:t>Authors: Shazia Usmani, Jawwad A Shamsi</a:t>
            </a:r>
          </a:p>
          <a:p>
            <a:r>
              <a:rPr lang="en-IN" dirty="0">
                <a:latin typeface="Times New Roman" panose="02020603050405020304" pitchFamily="18" charset="0"/>
                <a:cs typeface="Times New Roman" panose="02020603050405020304" pitchFamily="18" charset="0"/>
              </a:rPr>
              <a:t>Analysis: Financial time series data encompasses dynamic and historical data.</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Paper: “Machine learning stock market prediction series”</a:t>
            </a:r>
          </a:p>
          <a:p>
            <a:r>
              <a:rPr lang="en-IN" dirty="0">
                <a:latin typeface="Times New Roman" panose="02020603050405020304" pitchFamily="18" charset="0"/>
                <a:cs typeface="Times New Roman" panose="02020603050405020304" pitchFamily="18" charset="0"/>
              </a:rPr>
              <a:t>Authors: Troy J. strader, John J. Rozycki</a:t>
            </a:r>
          </a:p>
          <a:p>
            <a:r>
              <a:rPr lang="en-IN" dirty="0">
                <a:latin typeface="Times New Roman" panose="02020603050405020304" pitchFamily="18" charset="0"/>
                <a:cs typeface="Times New Roman" panose="02020603050405020304" pitchFamily="18" charset="0"/>
              </a:rPr>
              <a:t>Analysis: ANN, SVM’s or multi-method GA approaches are some of the most common techniques for tackling the problem of stock market prediction.</a:t>
            </a:r>
          </a:p>
        </p:txBody>
      </p:sp>
    </p:spTree>
    <p:extLst>
      <p:ext uri="{BB962C8B-B14F-4D97-AF65-F5344CB8AC3E}">
        <p14:creationId xmlns:p14="http://schemas.microsoft.com/office/powerpoint/2010/main" val="2311888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Existed system</a:t>
            </a:r>
            <a:endParaRPr sz="2400" b="1" dirty="0">
              <a:solidFill>
                <a:srgbClr val="C00000"/>
              </a:solidFill>
            </a:endParaRPr>
          </a:p>
        </p:txBody>
      </p:sp>
      <p:sp>
        <p:nvSpPr>
          <p:cNvPr id="2" name="TextBox 1">
            <a:extLst>
              <a:ext uri="{FF2B5EF4-FFF2-40B4-BE49-F238E27FC236}">
                <a16:creationId xmlns:a16="http://schemas.microsoft.com/office/drawing/2014/main" id="{F23EB877-480B-F7C1-427B-E1E552FF173D}"/>
              </a:ext>
            </a:extLst>
          </p:cNvPr>
          <p:cNvSpPr txBox="1"/>
          <p:nvPr/>
        </p:nvSpPr>
        <p:spPr>
          <a:xfrm>
            <a:off x="609180" y="1828800"/>
            <a:ext cx="8077200" cy="258532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existing system fails when there are rare outcomes or predictors, as the algorithm is based on bootstrap sampling.</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existing system does not perform well when there is a change in the operating environment and existing system needs some form of input interpretation, thus need of scaling.</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doesn’t exploit data pre-processing techniques to remove inconsistency and incompleteness of the data.</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10090</TotalTime>
  <Words>1533</Words>
  <Application>Microsoft Office PowerPoint</Application>
  <PresentationFormat>On-screen Show (4:3)</PresentationFormat>
  <Paragraphs>145</Paragraphs>
  <Slides>22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dattatreya bhandare</cp:lastModifiedBy>
  <cp:revision>706</cp:revision>
  <dcterms:modified xsi:type="dcterms:W3CDTF">2022-11-02T06:35:59Z</dcterms:modified>
</cp:coreProperties>
</file>