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0"/>
  </p:notesMasterIdLst>
  <p:handoutMasterIdLst>
    <p:handoutMasterId r:id="rId31"/>
  </p:handoutMasterIdLst>
  <p:sldIdLst>
    <p:sldId id="325" r:id="rId5"/>
    <p:sldId id="326" r:id="rId6"/>
    <p:sldId id="327" r:id="rId7"/>
    <p:sldId id="340" r:id="rId8"/>
    <p:sldId id="364" r:id="rId9"/>
    <p:sldId id="368" r:id="rId10"/>
    <p:sldId id="369" r:id="rId11"/>
    <p:sldId id="370" r:id="rId12"/>
    <p:sldId id="371" r:id="rId13"/>
    <p:sldId id="334" r:id="rId14"/>
    <p:sldId id="366" r:id="rId15"/>
    <p:sldId id="343" r:id="rId16"/>
    <p:sldId id="363" r:id="rId17"/>
    <p:sldId id="345" r:id="rId18"/>
    <p:sldId id="346" r:id="rId19"/>
    <p:sldId id="353" r:id="rId20"/>
    <p:sldId id="354" r:id="rId21"/>
    <p:sldId id="355" r:id="rId22"/>
    <p:sldId id="357" r:id="rId23"/>
    <p:sldId id="358" r:id="rId24"/>
    <p:sldId id="362" r:id="rId25"/>
    <p:sldId id="338" r:id="rId26"/>
    <p:sldId id="367" r:id="rId27"/>
    <p:sldId id="365" r:id="rId28"/>
    <p:sldId id="33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05" autoAdjust="0"/>
  </p:normalViewPr>
  <p:slideViewPr>
    <p:cSldViewPr snapToGrid="0">
      <p:cViewPr varScale="1">
        <p:scale>
          <a:sx n="98" d="100"/>
          <a:sy n="98" d="100"/>
        </p:scale>
        <p:origin x="110" y="211"/>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Daytona Condensed Light" panose="020B0306030503040204" pitchFamily="34" charset="0"/>
            </a:endParaRPr>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latin typeface="Daytona Condensed Light" panose="020B0306030503040204" pitchFamily="34" charset="0"/>
              </a:rPr>
              <a:t>12/19/2023</a:t>
            </a:fld>
            <a:endParaRPr lang="en-US" dirty="0">
              <a:latin typeface="Daytona Condensed Light" panose="020B0306030503040204" pitchFamily="34" charset="0"/>
            </a:endParaRPr>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Daytona Condensed Light" panose="020B0306030503040204" pitchFamily="34" charset="0"/>
            </a:endParaRPr>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latin typeface="Daytona Condensed Light" panose="020B0306030503040204" pitchFamily="34" charset="0"/>
              </a:rPr>
              <a:t>‹#›</a:t>
            </a:fld>
            <a:endParaRPr lang="en-US" dirty="0">
              <a:latin typeface="Daytona Condensed Light" panose="020B0306030503040204" pitchFamily="34" charset="0"/>
            </a:endParaRPr>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Daytona Condensed Light" panose="020B030603050304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Daytona Condensed Light" panose="020B0306030503040204" pitchFamily="34" charset="0"/>
              </a:defRPr>
            </a:lvl1pPr>
          </a:lstStyle>
          <a:p>
            <a:fld id="{FC08FC54-6AE4-6A4A-9756-823A0F1BE5A6}" type="datetimeFigureOut">
              <a:rPr lang="en-US" smtClean="0"/>
              <a:pPr/>
              <a:t>12/19/2023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Daytona Condensed Light" panose="020B030603050304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Daytona Condensed Light" panose="020B0306030503040204" pitchFamily="34" charset="0"/>
              </a:defRPr>
            </a:lvl1pPr>
          </a:lstStyle>
          <a:p>
            <a:fld id="{6B79E9EB-07EB-9D44-9F5A-AB1FBECCDD88}" type="slidenum">
              <a:rPr lang="en-US" smtClean="0"/>
              <a:pPr/>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Daytona Condensed Light" panose="020B0306030503040204" pitchFamily="34" charset="0"/>
        <a:ea typeface="+mn-ea"/>
        <a:cs typeface="+mn-cs"/>
      </a:defRPr>
    </a:lvl1pPr>
    <a:lvl2pPr marL="457200" algn="l" defTabSz="914400" rtl="0" eaLnBrk="1" latinLnBrk="0" hangingPunct="1">
      <a:defRPr sz="1200" kern="1200">
        <a:solidFill>
          <a:schemeClr val="tx1"/>
        </a:solidFill>
        <a:latin typeface="Daytona Condensed Light" panose="020B0306030503040204" pitchFamily="34" charset="0"/>
        <a:ea typeface="+mn-ea"/>
        <a:cs typeface="+mn-cs"/>
      </a:defRPr>
    </a:lvl2pPr>
    <a:lvl3pPr marL="914400" algn="l" defTabSz="914400" rtl="0" eaLnBrk="1" latinLnBrk="0" hangingPunct="1">
      <a:defRPr sz="1200" kern="1200">
        <a:solidFill>
          <a:schemeClr val="tx1"/>
        </a:solidFill>
        <a:latin typeface="Daytona Condensed Light" panose="020B0306030503040204" pitchFamily="34" charset="0"/>
        <a:ea typeface="+mn-ea"/>
        <a:cs typeface="+mn-cs"/>
      </a:defRPr>
    </a:lvl3pPr>
    <a:lvl4pPr marL="1371600" algn="l" defTabSz="914400" rtl="0" eaLnBrk="1" latinLnBrk="0" hangingPunct="1">
      <a:defRPr sz="1200" kern="1200">
        <a:solidFill>
          <a:schemeClr val="tx1"/>
        </a:solidFill>
        <a:latin typeface="Daytona Condensed Light" panose="020B0306030503040204" pitchFamily="34" charset="0"/>
        <a:ea typeface="+mn-ea"/>
        <a:cs typeface="+mn-cs"/>
      </a:defRPr>
    </a:lvl4pPr>
    <a:lvl5pPr marL="1828800" algn="l" defTabSz="914400" rtl="0" eaLnBrk="1" latinLnBrk="0" hangingPunct="1">
      <a:defRPr sz="1200" kern="1200">
        <a:solidFill>
          <a:schemeClr val="tx1"/>
        </a:solidFill>
        <a:latin typeface="Daytona Condensed Light" panose="020B030603050304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dirty="0"/>
              <a:t>Click to edit Master title style</a:t>
            </a:r>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Daytona Condensed Light" panose="020B0306030503040204" pitchFamily="34" charset="0"/>
              </a:defRPr>
            </a:lvl1pPr>
          </a:lstStyle>
          <a:p>
            <a:pPr lvl="0"/>
            <a:r>
              <a:rPr lang="en-US" dirty="0"/>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Daytona Condensed Light" panose="020B0306030503040204" pitchFamily="34" charset="0"/>
              </a:defRPr>
            </a:lvl1pPr>
          </a:lstStyle>
          <a:p>
            <a:pPr lvl="0"/>
            <a:r>
              <a:rPr lang="en-US" dirty="0"/>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Daytona Condensed Light" panose="020B0306030503040204" pitchFamily="34" charset="0"/>
              </a:defRPr>
            </a:lvl1pPr>
          </a:lstStyle>
          <a:p>
            <a:pPr lvl="0"/>
            <a:r>
              <a:rPr lang="en-US" dirty="0"/>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Daytona Condensed Light" panose="020B0306030503040204" pitchFamily="34" charset="0"/>
              </a:defRPr>
            </a:lvl1pPr>
          </a:lstStyle>
          <a:p>
            <a:pPr lvl="0"/>
            <a:r>
              <a:rPr lang="en-US" dirty="0"/>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Daytona Condensed Light" panose="020B0306030503040204" pitchFamily="34" charset="0"/>
              </a:defRPr>
            </a:lvl1pPr>
          </a:lstStyle>
          <a:p>
            <a:pPr lvl="0"/>
            <a:r>
              <a:rPr lang="en-US" dirty="0"/>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Daytona Condensed Light" panose="020B0306030503040204" pitchFamily="34" charset="0"/>
              </a:defRPr>
            </a:lvl1pPr>
          </a:lstStyle>
          <a:p>
            <a:pPr lvl="0"/>
            <a:r>
              <a:rPr lang="en-US" dirty="0"/>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Daytona Condensed Light" panose="020B0306030503040204" pitchFamily="34" charset="0"/>
              </a:defRPr>
            </a:lvl1pPr>
          </a:lstStyle>
          <a:p>
            <a:pPr lvl="0"/>
            <a:r>
              <a:rPr lang="en-US" dirty="0"/>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Daytona Condensed Light" panose="020B0306030503040204" pitchFamily="34" charset="0"/>
              </a:defRPr>
            </a:lvl1pPr>
          </a:lstStyle>
          <a:p>
            <a:pPr lvl="0"/>
            <a:r>
              <a:rPr lang="en-US" dirty="0"/>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Daytona Condensed Light" panose="020B0306030503040204" pitchFamily="34" charset="0"/>
              </a:defRPr>
            </a:lvl1pPr>
          </a:lstStyle>
          <a:p>
            <a:pPr lvl="0"/>
            <a:r>
              <a:rPr lang="en-US" dirty="0"/>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Daytona Condensed Light" panose="020B0306030503040204" pitchFamily="34" charset="0"/>
              </a:defRPr>
            </a:lvl1pPr>
          </a:lstStyle>
          <a:p>
            <a:pPr lvl="0"/>
            <a:r>
              <a:rPr lang="en-US" dirty="0"/>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lvl1pPr>
              <a:defRPr/>
            </a:lvl1pPr>
          </a:lstStyle>
          <a:p>
            <a:r>
              <a:rPr lang="en-US" dirty="0"/>
              <a:t>Click to edit Master title style</a:t>
            </a:r>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Daytona Condensed Light" panose="020B0306030503040204" pitchFamily="34" charset="0"/>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Daytona Condensed Light" panose="020B0306030503040204" pitchFamily="34" charset="0"/>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lvl1pPr>
              <a:defRPr/>
            </a:lvl1pPr>
          </a:lstStyle>
          <a:p>
            <a:r>
              <a:rPr lang="en-US" dirty="0"/>
              <a:t>Click to edit Master title style</a:t>
            </a:r>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Daytona Condensed Light" panose="020B0306030503040204" pitchFamily="34" charset="0"/>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Daytona Condensed Light" panose="020B0306030503040204" pitchFamily="34" charset="0"/>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Daytona Condensed Light" panose="020B0306030503040204" pitchFamily="34" charset="0"/>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dirty="0"/>
              <a:t>Click to edit Master title style</a:t>
            </a:r>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dirty="0"/>
              <a:t>Click to edit Master title style</a:t>
            </a:r>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lvl1pPr>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Daytona Condensed Light" panose="020B0306030503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dirty="0"/>
              <a:t>Click to edit Master title style</a:t>
            </a:r>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Daytona Condensed Light" panose="020B0306030503040204" pitchFamily="34" charset="0"/>
              </a:defRPr>
            </a:lvl1pPr>
          </a:lstStyle>
          <a:p>
            <a:pPr lvl="0"/>
            <a:r>
              <a:rPr lang="en-US" dirty="0"/>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Daytona Condensed Light" panose="020B0306030503040204" pitchFamily="34" charset="0"/>
              </a:defRPr>
            </a:lvl1pPr>
          </a:lstStyle>
          <a:p>
            <a:pPr lvl="0"/>
            <a:r>
              <a:rPr lang="en-US" dirty="0"/>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Daytona Condensed Light" panose="020B0306030503040204" pitchFamily="34" charset="0"/>
              </a:defRPr>
            </a:lvl1pPr>
          </a:lstStyle>
          <a:p>
            <a:pPr lvl="0"/>
            <a:r>
              <a:rPr lang="en-US" dirty="0"/>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Daytona Condensed Light" panose="020B0306030503040204" pitchFamily="34" charset="0"/>
              </a:defRPr>
            </a:lvl1pPr>
          </a:lstStyle>
          <a:p>
            <a:pPr lvl="0"/>
            <a:r>
              <a:rPr lang="en-US" dirty="0"/>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Daytona Condensed Light" panose="020B0306030503040204" pitchFamily="34" charset="0"/>
              </a:defRPr>
            </a:lvl1pPr>
          </a:lstStyle>
          <a:p>
            <a:pPr lvl="0"/>
            <a:r>
              <a:rPr lang="en-US" dirty="0"/>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Daytona Condensed Light" panose="020B0306030503040204" pitchFamily="34" charset="0"/>
              </a:defRPr>
            </a:lvl1pPr>
          </a:lstStyle>
          <a:p>
            <a:pPr lvl="0"/>
            <a:r>
              <a:rPr lang="en-US" dirty="0"/>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Daytona Condensed Light" panose="020B0306030503040204" pitchFamily="34" charset="0"/>
              </a:defRPr>
            </a:lvl1pPr>
          </a:lstStyle>
          <a:p>
            <a:pPr lvl="0"/>
            <a:r>
              <a:rPr lang="en-US" dirty="0"/>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Daytona Condensed Light" panose="020B0306030503040204" pitchFamily="34" charset="0"/>
              </a:defRPr>
            </a:lvl1pPr>
          </a:lstStyle>
          <a:p>
            <a:pPr lvl="0"/>
            <a:r>
              <a:rPr lang="en-US" dirty="0"/>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Daytona Condensed Light" panose="020B0306030503040204" pitchFamily="34" charset="0"/>
              </a:defRPr>
            </a:lvl1pPr>
          </a:lstStyle>
          <a:p>
            <a:pPr lvl="0"/>
            <a:r>
              <a:rPr lang="en-US" dirty="0"/>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Daytona Condensed Light" panose="020B0306030503040204" pitchFamily="34" charset="0"/>
              </a:defRPr>
            </a:lvl1pPr>
          </a:lstStyle>
          <a:p>
            <a:pPr lvl="0"/>
            <a:r>
              <a:rPr lang="en-US" dirty="0"/>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Daytona Condensed Light" panose="020B0306030503040204" pitchFamily="34" charset="0"/>
              </a:defRPr>
            </a:lvl1pPr>
          </a:lstStyle>
          <a:p>
            <a:pPr lvl="0"/>
            <a:r>
              <a:rPr lang="en-US" dirty="0"/>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Daytona Condensed Light" panose="020B0306030503040204" pitchFamily="34" charset="0"/>
              </a:defRPr>
            </a:lvl1pPr>
          </a:lstStyle>
          <a:p>
            <a:pPr lvl="0"/>
            <a:r>
              <a:rPr lang="en-US" dirty="0"/>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00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Daytona Condensed Light" panose="020B0306030503040204"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Daytona Condensed Light" panose="020B0306030503040204"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Daytona Condensed Light" panose="020B0306030503040204" pitchFamily="34" charset="0"/>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2D308C6-C768-43ED-46C0-DF6C68A78873}"/>
              </a:ext>
            </a:extLst>
          </p:cNvPr>
          <p:cNvPicPr>
            <a:picLocks noChangeAspect="1"/>
          </p:cNvPicPr>
          <p:nvPr/>
        </p:nvPicPr>
        <p:blipFill>
          <a:blip r:embed="rId2">
            <a:duotone>
              <a:schemeClr val="accent1">
                <a:shade val="45000"/>
                <a:satMod val="135000"/>
              </a:schemeClr>
              <a:prstClr val="white"/>
            </a:duotone>
          </a:blip>
          <a:stretch>
            <a:fillRect/>
          </a:stretch>
        </p:blipFill>
        <p:spPr>
          <a:xfrm>
            <a:off x="2668688" y="1144125"/>
            <a:ext cx="6854624" cy="4569750"/>
          </a:xfrm>
          <a:prstGeom prst="rect">
            <a:avLst/>
          </a:prstGeom>
          <a:effectLst>
            <a:outerShdw blurRad="520700" dist="50800" dir="5400000" algn="ctr" rotWithShape="0">
              <a:schemeClr val="bg2">
                <a:lumMod val="75000"/>
                <a:alpha val="68000"/>
              </a:schemeClr>
            </a:outerShdw>
          </a:effectLst>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838200" y="2150993"/>
            <a:ext cx="10515600" cy="1021975"/>
          </a:xfrm>
        </p:spPr>
        <p:txBody>
          <a:bodyPr/>
          <a:lstStyle/>
          <a:p>
            <a:r>
              <a:rPr lang="en-US" sz="4800" dirty="0"/>
              <a:t> </a:t>
            </a:r>
            <a:r>
              <a:rPr lang="en-US" sz="4000" dirty="0"/>
              <a:t>CANCER cell classification</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1524000" y="5799268"/>
            <a:ext cx="9144000" cy="356616"/>
          </a:xfrm>
        </p:spPr>
        <p:txBody>
          <a:bodyPr/>
          <a:lstStyle/>
          <a:p>
            <a:r>
              <a:rPr lang="en-US" dirty="0"/>
              <a:t>Sachit </a:t>
            </a:r>
            <a:r>
              <a:rPr lang="en-US" dirty="0" err="1"/>
              <a:t>girish</a:t>
            </a:r>
            <a:r>
              <a:rPr lang="en-US" dirty="0"/>
              <a:t>			</a:t>
            </a:r>
            <a:r>
              <a:rPr lang="en-US" dirty="0" err="1"/>
              <a:t>samyuktha</a:t>
            </a:r>
            <a:r>
              <a:rPr lang="en-US" dirty="0"/>
              <a:t> </a:t>
            </a:r>
            <a:r>
              <a:rPr lang="en-US" dirty="0" err="1"/>
              <a:t>nagARAJ</a:t>
            </a:r>
            <a:endParaRPr lang="en-US" dirty="0"/>
          </a:p>
          <a:p>
            <a:r>
              <a:rPr lang="en-US" dirty="0"/>
              <a:t>1bi20ai040	  	  	   1bi20ai041</a:t>
            </a:r>
          </a:p>
        </p:txBody>
      </p:sp>
      <p:sp>
        <p:nvSpPr>
          <p:cNvPr id="3" name="TextBox 2">
            <a:extLst>
              <a:ext uri="{FF2B5EF4-FFF2-40B4-BE49-F238E27FC236}">
                <a16:creationId xmlns:a16="http://schemas.microsoft.com/office/drawing/2014/main" id="{3636AB7D-2312-5F3D-3967-5C24FA75C60D}"/>
              </a:ext>
            </a:extLst>
          </p:cNvPr>
          <p:cNvSpPr txBox="1"/>
          <p:nvPr/>
        </p:nvSpPr>
        <p:spPr>
          <a:xfrm>
            <a:off x="3608294" y="3172968"/>
            <a:ext cx="4975412" cy="523220"/>
          </a:xfrm>
          <a:prstGeom prst="rect">
            <a:avLst/>
          </a:prstGeom>
          <a:noFill/>
        </p:spPr>
        <p:txBody>
          <a:bodyPr wrap="square" rtlCol="0">
            <a:spAutoFit/>
          </a:bodyPr>
          <a:lstStyle/>
          <a:p>
            <a:pPr algn="ctr"/>
            <a:r>
              <a:rPr lang="en-US" sz="2800" dirty="0"/>
              <a:t>USING IMAGE PROCESSING</a:t>
            </a:r>
            <a:endParaRPr lang="en-IN" sz="2000" dirty="0"/>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A45141-45F1-0A77-FE4E-CBCA53A2BEB0}"/>
              </a:ext>
            </a:extLst>
          </p:cNvPr>
          <p:cNvSpPr>
            <a:spLocks noGrp="1"/>
          </p:cNvSpPr>
          <p:nvPr>
            <p:ph type="title"/>
          </p:nvPr>
        </p:nvSpPr>
        <p:spPr>
          <a:xfrm>
            <a:off x="1083500" y="1017647"/>
            <a:ext cx="10021824" cy="1057154"/>
          </a:xfrm>
        </p:spPr>
        <p:txBody>
          <a:bodyPr/>
          <a:lstStyle/>
          <a:p>
            <a:r>
              <a:rPr lang="en-US" sz="4800" dirty="0"/>
              <a:t>Methodology</a:t>
            </a:r>
            <a:endParaRPr lang="en-US" dirty="0"/>
          </a:p>
        </p:txBody>
      </p:sp>
      <p:sp>
        <p:nvSpPr>
          <p:cNvPr id="5" name="Footer Placeholder 4">
            <a:extLst>
              <a:ext uri="{FF2B5EF4-FFF2-40B4-BE49-F238E27FC236}">
                <a16:creationId xmlns:a16="http://schemas.microsoft.com/office/drawing/2014/main" id="{F0D8A8D9-0655-E1FF-7DED-F2EC492D6EE1}"/>
              </a:ext>
            </a:extLst>
          </p:cNvPr>
          <p:cNvSpPr>
            <a:spLocks noGrp="1"/>
          </p:cNvSpPr>
          <p:nvPr>
            <p:ph type="ftr" sz="quarter" idx="11"/>
          </p:nvPr>
        </p:nvSpPr>
        <p:spPr/>
        <p:txBody>
          <a:bodyPr/>
          <a:lstStyle/>
          <a:p>
            <a:r>
              <a:rPr lang="en-US" dirty="0"/>
              <a:t>presentation title</a:t>
            </a:r>
          </a:p>
        </p:txBody>
      </p:sp>
      <p:sp>
        <p:nvSpPr>
          <p:cNvPr id="6" name="Text Placeholder 5">
            <a:extLst>
              <a:ext uri="{FF2B5EF4-FFF2-40B4-BE49-F238E27FC236}">
                <a16:creationId xmlns:a16="http://schemas.microsoft.com/office/drawing/2014/main" id="{8A56D8AC-E390-DBD3-E5E6-5C36EE1E422A}"/>
              </a:ext>
            </a:extLst>
          </p:cNvPr>
          <p:cNvSpPr>
            <a:spLocks noGrp="1"/>
          </p:cNvSpPr>
          <p:nvPr>
            <p:ph type="body" sz="quarter" idx="16"/>
          </p:nvPr>
        </p:nvSpPr>
        <p:spPr>
          <a:xfrm>
            <a:off x="1149556" y="2114117"/>
            <a:ext cx="1907739" cy="758952"/>
          </a:xfrm>
        </p:spPr>
        <p:txBody>
          <a:bodyPr/>
          <a:lstStyle/>
          <a:p>
            <a:r>
              <a:rPr lang="en-US" dirty="0"/>
              <a:t>Pre-processing</a:t>
            </a:r>
          </a:p>
        </p:txBody>
      </p:sp>
      <p:sp>
        <p:nvSpPr>
          <p:cNvPr id="7" name="Text Placeholder 6">
            <a:extLst>
              <a:ext uri="{FF2B5EF4-FFF2-40B4-BE49-F238E27FC236}">
                <a16:creationId xmlns:a16="http://schemas.microsoft.com/office/drawing/2014/main" id="{E09179A7-F937-7895-8FC1-19E3BCFE6A3B}"/>
              </a:ext>
            </a:extLst>
          </p:cNvPr>
          <p:cNvSpPr>
            <a:spLocks noGrp="1"/>
          </p:cNvSpPr>
          <p:nvPr>
            <p:ph type="body" sz="quarter" idx="17"/>
          </p:nvPr>
        </p:nvSpPr>
        <p:spPr>
          <a:xfrm>
            <a:off x="1168960" y="3341319"/>
            <a:ext cx="1734581" cy="1143000"/>
          </a:xfrm>
        </p:spPr>
        <p:txBody>
          <a:bodyPr/>
          <a:lstStyle/>
          <a:p>
            <a:pPr marL="342900" indent="-342900" algn="just">
              <a:spcBef>
                <a:spcPts val="0"/>
              </a:spcBef>
              <a:spcAft>
                <a:spcPts val="0"/>
              </a:spcAft>
              <a:buFont typeface="+mj-lt"/>
              <a:buAutoNum type="arabicPeriod"/>
            </a:pPr>
            <a:r>
              <a:rPr lang="en-US" dirty="0"/>
              <a:t>Hair removal</a:t>
            </a:r>
          </a:p>
          <a:p>
            <a:pPr marL="342900" indent="-342900" algn="just">
              <a:spcBef>
                <a:spcPts val="0"/>
              </a:spcBef>
              <a:spcAft>
                <a:spcPts val="0"/>
              </a:spcAft>
              <a:buFont typeface="+mj-lt"/>
              <a:buAutoNum type="arabicPeriod"/>
            </a:pPr>
            <a:r>
              <a:rPr lang="en-US" dirty="0"/>
              <a:t>Shading removal</a:t>
            </a:r>
          </a:p>
          <a:p>
            <a:pPr marL="342900" indent="-342900" algn="just">
              <a:spcBef>
                <a:spcPts val="0"/>
              </a:spcBef>
              <a:spcAft>
                <a:spcPts val="0"/>
              </a:spcAft>
              <a:buFont typeface="+mj-lt"/>
              <a:buAutoNum type="arabicPeriod"/>
            </a:pPr>
            <a:r>
              <a:rPr lang="en-US" dirty="0"/>
              <a:t>Glare removal</a:t>
            </a:r>
          </a:p>
          <a:p>
            <a:pPr marL="342900" indent="-342900" algn="just">
              <a:spcBef>
                <a:spcPts val="0"/>
              </a:spcBef>
              <a:spcAft>
                <a:spcPts val="0"/>
              </a:spcAft>
              <a:buFont typeface="+mj-lt"/>
              <a:buAutoNum type="arabicPeriod"/>
            </a:pPr>
            <a:r>
              <a:rPr lang="en-US" dirty="0"/>
              <a:t>Contrast Enhancement</a:t>
            </a:r>
          </a:p>
          <a:p>
            <a:pPr marL="342900" indent="-342900" algn="just">
              <a:buFont typeface="+mj-lt"/>
              <a:buAutoNum type="arabicPeriod"/>
            </a:pPr>
            <a:endParaRPr lang="en-US" dirty="0"/>
          </a:p>
        </p:txBody>
      </p:sp>
      <p:sp>
        <p:nvSpPr>
          <p:cNvPr id="8" name="Text Placeholder 7">
            <a:extLst>
              <a:ext uri="{FF2B5EF4-FFF2-40B4-BE49-F238E27FC236}">
                <a16:creationId xmlns:a16="http://schemas.microsoft.com/office/drawing/2014/main" id="{55462C4A-E218-EEFA-1C3B-FC78BE890049}"/>
              </a:ext>
            </a:extLst>
          </p:cNvPr>
          <p:cNvSpPr>
            <a:spLocks noGrp="1"/>
          </p:cNvSpPr>
          <p:nvPr>
            <p:ph type="body" sz="quarter" idx="18"/>
          </p:nvPr>
        </p:nvSpPr>
        <p:spPr>
          <a:xfrm>
            <a:off x="3559694" y="2109923"/>
            <a:ext cx="1686431" cy="758952"/>
          </a:xfrm>
        </p:spPr>
        <p:txBody>
          <a:bodyPr/>
          <a:lstStyle/>
          <a:p>
            <a:r>
              <a:rPr lang="en-US" dirty="0"/>
              <a:t>segmentation</a:t>
            </a:r>
          </a:p>
        </p:txBody>
      </p:sp>
      <p:sp>
        <p:nvSpPr>
          <p:cNvPr id="9" name="Text Placeholder 8">
            <a:extLst>
              <a:ext uri="{FF2B5EF4-FFF2-40B4-BE49-F238E27FC236}">
                <a16:creationId xmlns:a16="http://schemas.microsoft.com/office/drawing/2014/main" id="{54E48D88-9438-AF74-9E7B-54985E0231C6}"/>
              </a:ext>
            </a:extLst>
          </p:cNvPr>
          <p:cNvSpPr>
            <a:spLocks noGrp="1"/>
          </p:cNvSpPr>
          <p:nvPr>
            <p:ph type="body" sz="quarter" idx="19"/>
          </p:nvPr>
        </p:nvSpPr>
        <p:spPr>
          <a:xfrm>
            <a:off x="3559695" y="3399227"/>
            <a:ext cx="1280160" cy="1143000"/>
          </a:xfrm>
        </p:spPr>
        <p:txBody>
          <a:bodyPr/>
          <a:lstStyle/>
          <a:p>
            <a:r>
              <a:rPr lang="en-US" dirty="0"/>
              <a:t>Identify the region of necessity</a:t>
            </a:r>
          </a:p>
        </p:txBody>
      </p:sp>
      <p:sp>
        <p:nvSpPr>
          <p:cNvPr id="10" name="Text Placeholder 9">
            <a:extLst>
              <a:ext uri="{FF2B5EF4-FFF2-40B4-BE49-F238E27FC236}">
                <a16:creationId xmlns:a16="http://schemas.microsoft.com/office/drawing/2014/main" id="{04554076-E5E4-8026-26DB-B67E2F12CFD7}"/>
              </a:ext>
            </a:extLst>
          </p:cNvPr>
          <p:cNvSpPr>
            <a:spLocks noGrp="1"/>
          </p:cNvSpPr>
          <p:nvPr>
            <p:ph type="body" sz="quarter" idx="20"/>
          </p:nvPr>
        </p:nvSpPr>
        <p:spPr>
          <a:xfrm>
            <a:off x="5722827" y="2112584"/>
            <a:ext cx="1499847" cy="758952"/>
          </a:xfrm>
        </p:spPr>
        <p:txBody>
          <a:bodyPr/>
          <a:lstStyle/>
          <a:p>
            <a:r>
              <a:rPr lang="en-US" dirty="0"/>
              <a:t>Feature</a:t>
            </a:r>
          </a:p>
          <a:p>
            <a:r>
              <a:rPr lang="en-US" dirty="0"/>
              <a:t>extraction</a:t>
            </a:r>
          </a:p>
        </p:txBody>
      </p:sp>
      <p:sp>
        <p:nvSpPr>
          <p:cNvPr id="11" name="Text Placeholder 10">
            <a:extLst>
              <a:ext uri="{FF2B5EF4-FFF2-40B4-BE49-F238E27FC236}">
                <a16:creationId xmlns:a16="http://schemas.microsoft.com/office/drawing/2014/main" id="{EAE8038A-B730-4711-D7B5-851B7FAAD8A7}"/>
              </a:ext>
            </a:extLst>
          </p:cNvPr>
          <p:cNvSpPr>
            <a:spLocks noGrp="1"/>
          </p:cNvSpPr>
          <p:nvPr>
            <p:ph type="body" sz="quarter" idx="21"/>
          </p:nvPr>
        </p:nvSpPr>
        <p:spPr>
          <a:xfrm>
            <a:off x="5722828" y="3401888"/>
            <a:ext cx="1280160" cy="1143000"/>
          </a:xfrm>
        </p:spPr>
        <p:txBody>
          <a:bodyPr/>
          <a:lstStyle/>
          <a:p>
            <a:pPr>
              <a:spcBef>
                <a:spcPts val="0"/>
              </a:spcBef>
              <a:spcAft>
                <a:spcPts val="0"/>
              </a:spcAft>
            </a:pPr>
            <a:r>
              <a:rPr lang="en-US" dirty="0"/>
              <a:t>Identify features using statistical methods</a:t>
            </a:r>
          </a:p>
        </p:txBody>
      </p:sp>
      <p:sp>
        <p:nvSpPr>
          <p:cNvPr id="12" name="Text Placeholder 11">
            <a:extLst>
              <a:ext uri="{FF2B5EF4-FFF2-40B4-BE49-F238E27FC236}">
                <a16:creationId xmlns:a16="http://schemas.microsoft.com/office/drawing/2014/main" id="{357CF821-3BB7-EAAC-D7BB-89DCEE250798}"/>
              </a:ext>
            </a:extLst>
          </p:cNvPr>
          <p:cNvSpPr>
            <a:spLocks noGrp="1"/>
          </p:cNvSpPr>
          <p:nvPr>
            <p:ph type="body" sz="quarter" idx="22"/>
          </p:nvPr>
        </p:nvSpPr>
        <p:spPr>
          <a:xfrm>
            <a:off x="7730672" y="2080395"/>
            <a:ext cx="1422286" cy="758952"/>
          </a:xfrm>
        </p:spPr>
        <p:txBody>
          <a:bodyPr/>
          <a:lstStyle/>
          <a:p>
            <a:r>
              <a:rPr lang="en-US" dirty="0"/>
              <a:t>Post-processing</a:t>
            </a:r>
          </a:p>
        </p:txBody>
      </p:sp>
      <p:sp>
        <p:nvSpPr>
          <p:cNvPr id="13" name="Text Placeholder 12">
            <a:extLst>
              <a:ext uri="{FF2B5EF4-FFF2-40B4-BE49-F238E27FC236}">
                <a16:creationId xmlns:a16="http://schemas.microsoft.com/office/drawing/2014/main" id="{808185AA-496A-A5EB-3328-97A615D131B5}"/>
              </a:ext>
            </a:extLst>
          </p:cNvPr>
          <p:cNvSpPr>
            <a:spLocks noGrp="1"/>
          </p:cNvSpPr>
          <p:nvPr>
            <p:ph type="body" sz="quarter" idx="23"/>
          </p:nvPr>
        </p:nvSpPr>
        <p:spPr>
          <a:xfrm>
            <a:off x="7730672" y="3369699"/>
            <a:ext cx="1280160" cy="1143000"/>
          </a:xfrm>
        </p:spPr>
        <p:txBody>
          <a:bodyPr/>
          <a:lstStyle/>
          <a:p>
            <a:r>
              <a:rPr lang="en-IN" dirty="0"/>
              <a:t>Determine specific features</a:t>
            </a:r>
            <a:endParaRPr lang="en-US" dirty="0"/>
          </a:p>
        </p:txBody>
      </p:sp>
      <p:pic>
        <p:nvPicPr>
          <p:cNvPr id="16" name="Content Placeholder 25" descr="Microscopic view of a suspended bubble-like material with water in it">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2">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Straight Connector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10</a:t>
            </a:fld>
            <a:endParaRPr lang="en-US" dirty="0"/>
          </a:p>
        </p:txBody>
      </p:sp>
      <p:sp>
        <p:nvSpPr>
          <p:cNvPr id="21" name="Text Placeholder 11">
            <a:extLst>
              <a:ext uri="{FF2B5EF4-FFF2-40B4-BE49-F238E27FC236}">
                <a16:creationId xmlns:a16="http://schemas.microsoft.com/office/drawing/2014/main" id="{316D6BCA-076E-B154-138B-B01D3CAFB152}"/>
              </a:ext>
            </a:extLst>
          </p:cNvPr>
          <p:cNvSpPr txBox="1">
            <a:spLocks/>
          </p:cNvSpPr>
          <p:nvPr/>
        </p:nvSpPr>
        <p:spPr>
          <a:xfrm>
            <a:off x="9768657" y="2117322"/>
            <a:ext cx="1499590" cy="758952"/>
          </a:xfrm>
          <a:prstGeom prst="rect">
            <a:avLst/>
          </a:prstGeom>
        </p:spPr>
        <p:txBody>
          <a:bodyPr vert="horz" lIns="0" tIns="0" rIns="0" bIns="0" rtlCol="0" anchor="b">
            <a:noAutofit/>
          </a:bodyPr>
          <a:lstStyle>
            <a:lvl1pPr marL="0" indent="0" algn="l" defTabSz="914400" rtl="0" eaLnBrk="1" latinLnBrk="0" hangingPunct="1">
              <a:lnSpc>
                <a:spcPct val="100000"/>
              </a:lnSpc>
              <a:spcBef>
                <a:spcPts val="0"/>
              </a:spcBef>
              <a:buFont typeface="Arial" panose="020B0604020202020204" pitchFamily="34" charset="0"/>
              <a:buNone/>
              <a:defRPr sz="1400" b="0" i="0" kern="1200" cap="all" spc="200"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Daytona Condensed Light" panose="020B0306030503040204" pitchFamily="34" charset="0"/>
              </a:rPr>
              <a:t>classification</a:t>
            </a:r>
          </a:p>
        </p:txBody>
      </p:sp>
      <p:sp>
        <p:nvSpPr>
          <p:cNvPr id="22" name="Text Placeholder 12">
            <a:extLst>
              <a:ext uri="{FF2B5EF4-FFF2-40B4-BE49-F238E27FC236}">
                <a16:creationId xmlns:a16="http://schemas.microsoft.com/office/drawing/2014/main" id="{1C7288FD-4090-AE12-578C-CBE9E15E0F2F}"/>
              </a:ext>
            </a:extLst>
          </p:cNvPr>
          <p:cNvSpPr txBox="1">
            <a:spLocks/>
          </p:cNvSpPr>
          <p:nvPr/>
        </p:nvSpPr>
        <p:spPr>
          <a:xfrm>
            <a:off x="9768656" y="3341319"/>
            <a:ext cx="1336668" cy="1143000"/>
          </a:xfrm>
          <a:prstGeom prst="rect">
            <a:avLst/>
          </a:prstGeom>
        </p:spPr>
        <p:txBody>
          <a:bodyPr vert="horz" lIns="0" tIns="0" rIns="0" bIns="0" rtlCol="0" anchor="t">
            <a:noAutofit/>
          </a:bodyPr>
          <a:lstStyle>
            <a:lvl1pPr marL="0" indent="0" algn="l" defTabSz="914400" rtl="0" eaLnBrk="1" latinLnBrk="0" hangingPunct="1">
              <a:lnSpc>
                <a:spcPts val="1580"/>
              </a:lnSpc>
              <a:spcBef>
                <a:spcPts val="0"/>
              </a:spcBef>
              <a:buFont typeface="Arial" panose="020B0604020202020204" pitchFamily="34" charset="0"/>
              <a:buNone/>
              <a:defRPr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Use the ABCDE rules</a:t>
            </a:r>
            <a:endParaRPr lang="en-US" dirty="0"/>
          </a:p>
        </p:txBody>
      </p:sp>
      <p:sp>
        <p:nvSpPr>
          <p:cNvPr id="24" name="Arrow: Right 23">
            <a:extLst>
              <a:ext uri="{FF2B5EF4-FFF2-40B4-BE49-F238E27FC236}">
                <a16:creationId xmlns:a16="http://schemas.microsoft.com/office/drawing/2014/main" id="{66C6E351-A689-137D-E806-4FAB3043C116}"/>
              </a:ext>
            </a:extLst>
          </p:cNvPr>
          <p:cNvSpPr/>
          <p:nvPr/>
        </p:nvSpPr>
        <p:spPr>
          <a:xfrm>
            <a:off x="2935309" y="2489398"/>
            <a:ext cx="329220" cy="5164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Arrow: Right 27">
            <a:extLst>
              <a:ext uri="{FF2B5EF4-FFF2-40B4-BE49-F238E27FC236}">
                <a16:creationId xmlns:a16="http://schemas.microsoft.com/office/drawing/2014/main" id="{A809F88F-3BE1-680C-B04A-BBC80896B94B}"/>
              </a:ext>
            </a:extLst>
          </p:cNvPr>
          <p:cNvSpPr/>
          <p:nvPr/>
        </p:nvSpPr>
        <p:spPr>
          <a:xfrm>
            <a:off x="9145999" y="2459871"/>
            <a:ext cx="329220" cy="5164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Arrow: Right 28">
            <a:extLst>
              <a:ext uri="{FF2B5EF4-FFF2-40B4-BE49-F238E27FC236}">
                <a16:creationId xmlns:a16="http://schemas.microsoft.com/office/drawing/2014/main" id="{3298DCD9-702B-96B7-28F6-058D32CA7EB9}"/>
              </a:ext>
            </a:extLst>
          </p:cNvPr>
          <p:cNvSpPr/>
          <p:nvPr/>
        </p:nvSpPr>
        <p:spPr>
          <a:xfrm>
            <a:off x="7140341" y="2459871"/>
            <a:ext cx="329220" cy="5164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Arrow: Right 29">
            <a:extLst>
              <a:ext uri="{FF2B5EF4-FFF2-40B4-BE49-F238E27FC236}">
                <a16:creationId xmlns:a16="http://schemas.microsoft.com/office/drawing/2014/main" id="{22F85268-EC16-98DA-118E-3E854C542279}"/>
              </a:ext>
            </a:extLst>
          </p:cNvPr>
          <p:cNvSpPr/>
          <p:nvPr/>
        </p:nvSpPr>
        <p:spPr>
          <a:xfrm>
            <a:off x="5177262" y="2489398"/>
            <a:ext cx="329220" cy="5164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607450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B2B304-9C6A-F0EA-E515-58F01D05A42F}"/>
              </a:ext>
            </a:extLst>
          </p:cNvPr>
          <p:cNvSpPr txBox="1"/>
          <p:nvPr/>
        </p:nvSpPr>
        <p:spPr>
          <a:xfrm>
            <a:off x="885889" y="1723053"/>
            <a:ext cx="10733687" cy="3960571"/>
          </a:xfrm>
          <a:prstGeom prst="rect">
            <a:avLst/>
          </a:prstGeom>
          <a:noFill/>
        </p:spPr>
        <p:txBody>
          <a:bodyPr wrap="square" rtlCol="0">
            <a:spAutoFit/>
          </a:bodyPr>
          <a:lstStyle/>
          <a:p>
            <a:pPr marL="342900" lvl="0" indent="-342900" algn="just">
              <a:lnSpc>
                <a:spcPct val="115000"/>
              </a:lnSpc>
              <a:buFont typeface="Arial" panose="020B0604020202020204" pitchFamily="34" charset="0"/>
              <a:buChar char="•"/>
            </a:pPr>
            <a:r>
              <a:rPr lang="en-US" sz="2000" dirty="0"/>
              <a:t>The images were collected from the ISIC dataset</a:t>
            </a:r>
          </a:p>
          <a:p>
            <a:pPr marL="342900" lvl="0" indent="-342900" algn="just">
              <a:lnSpc>
                <a:spcPct val="115000"/>
              </a:lnSpc>
              <a:buFont typeface="Arial" panose="020B0604020202020204" pitchFamily="34" charset="0"/>
              <a:buChar char="•"/>
            </a:pPr>
            <a:endParaRPr lang="en-US" sz="2000" dirty="0"/>
          </a:p>
          <a:p>
            <a:pPr marL="342900" lvl="0" indent="-342900" algn="just">
              <a:lnSpc>
                <a:spcPct val="115000"/>
              </a:lnSpc>
              <a:buFont typeface="Arial" panose="020B0604020202020204" pitchFamily="34" charset="0"/>
              <a:buChar char="•"/>
            </a:pPr>
            <a:endParaRPr lang="en-US" sz="2000" dirty="0"/>
          </a:p>
          <a:p>
            <a:pPr marL="342900" lvl="0" indent="-342900" algn="just">
              <a:lnSpc>
                <a:spcPct val="115000"/>
              </a:lnSpc>
              <a:buFont typeface="Arial" panose="020B0604020202020204" pitchFamily="34" charset="0"/>
              <a:buChar char="•"/>
            </a:pPr>
            <a:r>
              <a:rPr lang="en-US" sz="2000" dirty="0"/>
              <a:t>ISIC stands for International Skin Imaging Collaboration</a:t>
            </a:r>
          </a:p>
          <a:p>
            <a:pPr marL="342900" lvl="0" indent="-342900" algn="just">
              <a:lnSpc>
                <a:spcPct val="115000"/>
              </a:lnSpc>
              <a:buFont typeface="Arial" panose="020B0604020202020204" pitchFamily="34" charset="0"/>
              <a:buChar char="•"/>
            </a:pPr>
            <a:endParaRPr lang="en-US" sz="2000" dirty="0"/>
          </a:p>
          <a:p>
            <a:pPr marL="342900" lvl="0" indent="-342900" algn="just">
              <a:lnSpc>
                <a:spcPct val="115000"/>
              </a:lnSpc>
              <a:buFont typeface="Arial" panose="020B0604020202020204" pitchFamily="34" charset="0"/>
              <a:buChar char="•"/>
            </a:pPr>
            <a:endParaRPr lang="en-US" sz="2000" dirty="0"/>
          </a:p>
          <a:p>
            <a:pPr marL="342900" lvl="0" indent="-342900" algn="just">
              <a:lnSpc>
                <a:spcPct val="115000"/>
              </a:lnSpc>
              <a:buFont typeface="Arial" panose="020B0604020202020204" pitchFamily="34" charset="0"/>
              <a:buChar char="•"/>
            </a:pPr>
            <a:r>
              <a:rPr lang="en-US" sz="2000" dirty="0"/>
              <a:t>The ISIC dataset provide the collection of images for melanoma skin cancer. </a:t>
            </a:r>
          </a:p>
          <a:p>
            <a:pPr marL="342900" lvl="0" indent="-342900" algn="just">
              <a:lnSpc>
                <a:spcPct val="115000"/>
              </a:lnSpc>
              <a:buFont typeface="Arial" panose="020B0604020202020204" pitchFamily="34" charset="0"/>
              <a:buChar char="•"/>
            </a:pPr>
            <a:endParaRPr lang="en-US" sz="2000" dirty="0"/>
          </a:p>
          <a:p>
            <a:pPr marL="342900" lvl="0" indent="-342900" algn="just">
              <a:lnSpc>
                <a:spcPct val="115000"/>
              </a:lnSpc>
              <a:buFont typeface="Arial" panose="020B0604020202020204" pitchFamily="34" charset="0"/>
              <a:buChar char="•"/>
            </a:pPr>
            <a:endParaRPr lang="en-US" sz="2000" dirty="0"/>
          </a:p>
          <a:p>
            <a:pPr marL="342900" lvl="0" indent="-342900" algn="just">
              <a:lnSpc>
                <a:spcPct val="115000"/>
              </a:lnSpc>
              <a:buFont typeface="Arial" panose="020B0604020202020204" pitchFamily="34" charset="0"/>
              <a:buChar char="•"/>
            </a:pPr>
            <a:r>
              <a:rPr lang="en-US" sz="2000" dirty="0"/>
              <a:t>This ISIC dataset contains approximately 23,000 images of which we have collected 1000-1500 images and trained and tested over these images.</a:t>
            </a:r>
            <a:endParaRPr lang="en-IN" sz="2000" dirty="0"/>
          </a:p>
        </p:txBody>
      </p:sp>
      <p:sp>
        <p:nvSpPr>
          <p:cNvPr id="6" name="Title 2">
            <a:extLst>
              <a:ext uri="{FF2B5EF4-FFF2-40B4-BE49-F238E27FC236}">
                <a16:creationId xmlns:a16="http://schemas.microsoft.com/office/drawing/2014/main" id="{7F1729E6-3E1B-D621-54F2-1EE73258143C}"/>
              </a:ext>
            </a:extLst>
          </p:cNvPr>
          <p:cNvSpPr>
            <a:spLocks noGrp="1"/>
          </p:cNvSpPr>
          <p:nvPr>
            <p:ph type="title"/>
          </p:nvPr>
        </p:nvSpPr>
        <p:spPr>
          <a:xfrm>
            <a:off x="2040636" y="676275"/>
            <a:ext cx="8110728" cy="608515"/>
          </a:xfrm>
        </p:spPr>
        <p:txBody>
          <a:bodyPr/>
          <a:lstStyle/>
          <a:p>
            <a:r>
              <a:rPr lang="en-US" dirty="0"/>
              <a:t>Image acquisition</a:t>
            </a:r>
          </a:p>
        </p:txBody>
      </p:sp>
      <p:sp>
        <p:nvSpPr>
          <p:cNvPr id="7" name="Footer Placeholder 4">
            <a:extLst>
              <a:ext uri="{FF2B5EF4-FFF2-40B4-BE49-F238E27FC236}">
                <a16:creationId xmlns:a16="http://schemas.microsoft.com/office/drawing/2014/main" id="{BF95A6CB-9A67-F4A3-0CA3-2596A9D7414F}"/>
              </a:ext>
            </a:extLst>
          </p:cNvPr>
          <p:cNvSpPr txBox="1">
            <a:spLocks/>
          </p:cNvSpPr>
          <p:nvPr/>
        </p:nvSpPr>
        <p:spPr>
          <a:xfrm rot="16200000">
            <a:off x="-515828" y="1321936"/>
            <a:ext cx="2169459" cy="29655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SKIN CANCER DETECTION</a:t>
            </a:r>
            <a:endParaRPr lang="en-US" dirty="0"/>
          </a:p>
        </p:txBody>
      </p:sp>
      <p:sp>
        <p:nvSpPr>
          <p:cNvPr id="8" name="Slide Number Placeholder 3">
            <a:extLst>
              <a:ext uri="{FF2B5EF4-FFF2-40B4-BE49-F238E27FC236}">
                <a16:creationId xmlns:a16="http://schemas.microsoft.com/office/drawing/2014/main" id="{CAD4BBCA-B613-D0C0-6422-8013B07BA433}"/>
              </a:ext>
            </a:extLst>
          </p:cNvPr>
          <p:cNvSpPr txBox="1">
            <a:spLocks/>
          </p:cNvSpPr>
          <p:nvPr/>
        </p:nvSpPr>
        <p:spPr>
          <a:xfrm>
            <a:off x="437534" y="5974975"/>
            <a:ext cx="448355" cy="31824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5DF2D63-3FF5-D547-96B9-BE9CCD1ABA58}" type="slidenum">
              <a:rPr lang="en-US" smtClean="0"/>
              <a:pPr/>
              <a:t>11</a:t>
            </a:fld>
            <a:endParaRPr lang="en-US" dirty="0"/>
          </a:p>
        </p:txBody>
      </p:sp>
      <p:cxnSp>
        <p:nvCxnSpPr>
          <p:cNvPr id="10" name="Straight Connector 9">
            <a:extLst>
              <a:ext uri="{FF2B5EF4-FFF2-40B4-BE49-F238E27FC236}">
                <a16:creationId xmlns:a16="http://schemas.microsoft.com/office/drawing/2014/main" id="{113D3C84-26F6-E4E4-A592-BA66F058D918}"/>
              </a:ext>
            </a:extLst>
          </p:cNvPr>
          <p:cNvCxnSpPr>
            <a:cxnSpLocks/>
          </p:cNvCxnSpPr>
          <p:nvPr/>
        </p:nvCxnSpPr>
        <p:spPr>
          <a:xfrm>
            <a:off x="572424" y="2554942"/>
            <a:ext cx="13388" cy="312868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4171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B2B304-9C6A-F0EA-E515-58F01D05A42F}"/>
              </a:ext>
            </a:extLst>
          </p:cNvPr>
          <p:cNvSpPr txBox="1"/>
          <p:nvPr/>
        </p:nvSpPr>
        <p:spPr>
          <a:xfrm>
            <a:off x="1425615" y="1826061"/>
            <a:ext cx="10079080" cy="2898742"/>
          </a:xfrm>
          <a:prstGeom prst="rect">
            <a:avLst/>
          </a:prstGeom>
          <a:noFill/>
        </p:spPr>
        <p:txBody>
          <a:bodyPr wrap="square" rtlCol="0">
            <a:spAutoFit/>
          </a:bodyPr>
          <a:lstStyle/>
          <a:p>
            <a:pPr marL="342900" lvl="0" indent="-342900" algn="just">
              <a:lnSpc>
                <a:spcPct val="115000"/>
              </a:lnSpc>
              <a:buFont typeface="+mj-lt"/>
              <a:buAutoNum type="arabicPeriod"/>
            </a:pPr>
            <a:r>
              <a:rPr lang="en-US" sz="2000" dirty="0"/>
              <a:t>Hair removal:</a:t>
            </a:r>
          </a:p>
          <a:p>
            <a:pPr lvl="0" algn="just">
              <a:lnSpc>
                <a:spcPct val="115000"/>
              </a:lnSpc>
            </a:pPr>
            <a:r>
              <a:rPr lang="en-US" sz="2000" dirty="0"/>
              <a:t>	For the collected images hair removal method was applied this method was performed using Hough transform, Hough transform is basically used to identify lines or elliptical or circular shapes. The equations are given as,</a:t>
            </a:r>
          </a:p>
          <a:p>
            <a:pPr lvl="0" algn="just">
              <a:lnSpc>
                <a:spcPct val="115000"/>
              </a:lnSpc>
            </a:pPr>
            <a:endParaRPr lang="en-US" sz="2000" dirty="0"/>
          </a:p>
          <a:p>
            <a:pPr lvl="0" algn="ctr">
              <a:lnSpc>
                <a:spcPct val="115000"/>
              </a:lnSpc>
            </a:pPr>
            <a:endParaRPr lang="en-US" sz="2000" dirty="0"/>
          </a:p>
          <a:p>
            <a:pPr lvl="0" algn="ctr">
              <a:lnSpc>
                <a:spcPct val="115000"/>
              </a:lnSpc>
            </a:pPr>
            <a:endParaRPr lang="en-US" sz="2000" dirty="0"/>
          </a:p>
          <a:p>
            <a:pPr lvl="0" algn="just">
              <a:lnSpc>
                <a:spcPct val="115000"/>
              </a:lnSpc>
            </a:pPr>
            <a:endParaRPr lang="en-US" sz="2000" dirty="0"/>
          </a:p>
        </p:txBody>
      </p:sp>
      <p:sp>
        <p:nvSpPr>
          <p:cNvPr id="6" name="Title 2">
            <a:extLst>
              <a:ext uri="{FF2B5EF4-FFF2-40B4-BE49-F238E27FC236}">
                <a16:creationId xmlns:a16="http://schemas.microsoft.com/office/drawing/2014/main" id="{7F1729E6-3E1B-D621-54F2-1EE73258143C}"/>
              </a:ext>
            </a:extLst>
          </p:cNvPr>
          <p:cNvSpPr>
            <a:spLocks noGrp="1"/>
          </p:cNvSpPr>
          <p:nvPr>
            <p:ph type="title"/>
          </p:nvPr>
        </p:nvSpPr>
        <p:spPr>
          <a:xfrm>
            <a:off x="2040636" y="827590"/>
            <a:ext cx="8110728" cy="457200"/>
          </a:xfrm>
        </p:spPr>
        <p:txBody>
          <a:bodyPr/>
          <a:lstStyle/>
          <a:p>
            <a:r>
              <a:rPr lang="en-US" dirty="0"/>
              <a:t>Pre-processing</a:t>
            </a:r>
          </a:p>
        </p:txBody>
      </p:sp>
      <p:pic>
        <p:nvPicPr>
          <p:cNvPr id="3" name="Picture 2">
            <a:extLst>
              <a:ext uri="{FF2B5EF4-FFF2-40B4-BE49-F238E27FC236}">
                <a16:creationId xmlns:a16="http://schemas.microsoft.com/office/drawing/2014/main" id="{E97EFEC0-2370-0E7E-5A34-B938D95FED3C}"/>
              </a:ext>
            </a:extLst>
          </p:cNvPr>
          <p:cNvPicPr>
            <a:picLocks noChangeAspect="1"/>
          </p:cNvPicPr>
          <p:nvPr/>
        </p:nvPicPr>
        <p:blipFill>
          <a:blip r:embed="rId2"/>
          <a:stretch>
            <a:fillRect/>
          </a:stretch>
        </p:blipFill>
        <p:spPr>
          <a:xfrm>
            <a:off x="1425614" y="4319903"/>
            <a:ext cx="3137462" cy="1116936"/>
          </a:xfrm>
          <a:prstGeom prst="rect">
            <a:avLst/>
          </a:prstGeom>
        </p:spPr>
      </p:pic>
      <p:sp>
        <p:nvSpPr>
          <p:cNvPr id="4" name="Footer Placeholder 4">
            <a:extLst>
              <a:ext uri="{FF2B5EF4-FFF2-40B4-BE49-F238E27FC236}">
                <a16:creationId xmlns:a16="http://schemas.microsoft.com/office/drawing/2014/main" id="{A761A2BE-8260-0E37-C103-5A0E79EF71C1}"/>
              </a:ext>
            </a:extLst>
          </p:cNvPr>
          <p:cNvSpPr txBox="1">
            <a:spLocks/>
          </p:cNvSpPr>
          <p:nvPr/>
        </p:nvSpPr>
        <p:spPr>
          <a:xfrm rot="16200000">
            <a:off x="-515828" y="1321936"/>
            <a:ext cx="2169459" cy="29655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SKIN CANCER DETECTION</a:t>
            </a:r>
            <a:endParaRPr lang="en-US" dirty="0"/>
          </a:p>
        </p:txBody>
      </p:sp>
      <p:sp>
        <p:nvSpPr>
          <p:cNvPr id="7" name="Slide Number Placeholder 3">
            <a:extLst>
              <a:ext uri="{FF2B5EF4-FFF2-40B4-BE49-F238E27FC236}">
                <a16:creationId xmlns:a16="http://schemas.microsoft.com/office/drawing/2014/main" id="{D044B8A8-7F3C-AD46-71D2-26E76F7A7555}"/>
              </a:ext>
            </a:extLst>
          </p:cNvPr>
          <p:cNvSpPr txBox="1">
            <a:spLocks/>
          </p:cNvSpPr>
          <p:nvPr/>
        </p:nvSpPr>
        <p:spPr>
          <a:xfrm>
            <a:off x="437534" y="5974975"/>
            <a:ext cx="461235" cy="31824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5DF2D63-3FF5-D547-96B9-BE9CCD1ABA58}" type="slidenum">
              <a:rPr lang="en-US" smtClean="0"/>
              <a:pPr/>
              <a:t>12</a:t>
            </a:fld>
            <a:endParaRPr lang="en-US" dirty="0"/>
          </a:p>
        </p:txBody>
      </p:sp>
      <p:cxnSp>
        <p:nvCxnSpPr>
          <p:cNvPr id="8" name="Straight Connector 7">
            <a:extLst>
              <a:ext uri="{FF2B5EF4-FFF2-40B4-BE49-F238E27FC236}">
                <a16:creationId xmlns:a16="http://schemas.microsoft.com/office/drawing/2014/main" id="{B31EE59C-6421-BDDD-105F-E49DB319704C}"/>
              </a:ext>
            </a:extLst>
          </p:cNvPr>
          <p:cNvCxnSpPr>
            <a:cxnSpLocks/>
          </p:cNvCxnSpPr>
          <p:nvPr/>
        </p:nvCxnSpPr>
        <p:spPr>
          <a:xfrm>
            <a:off x="572424" y="2554942"/>
            <a:ext cx="13388" cy="312868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0F4676F2-53B1-1968-8E16-C4A1197A5929}"/>
              </a:ext>
            </a:extLst>
          </p:cNvPr>
          <p:cNvPicPr>
            <a:picLocks noChangeAspect="1"/>
          </p:cNvPicPr>
          <p:nvPr/>
        </p:nvPicPr>
        <p:blipFill rotWithShape="1">
          <a:blip r:embed="rId3"/>
          <a:srcRect b="7315"/>
          <a:stretch/>
        </p:blipFill>
        <p:spPr>
          <a:xfrm>
            <a:off x="4947284" y="3429000"/>
            <a:ext cx="6557412" cy="2898742"/>
          </a:xfrm>
          <a:prstGeom prst="rect">
            <a:avLst/>
          </a:prstGeom>
        </p:spPr>
      </p:pic>
    </p:spTree>
    <p:extLst>
      <p:ext uri="{BB962C8B-B14F-4D97-AF65-F5344CB8AC3E}">
        <p14:creationId xmlns:p14="http://schemas.microsoft.com/office/powerpoint/2010/main" val="3568807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B2B304-9C6A-F0EA-E515-58F01D05A42F}"/>
              </a:ext>
            </a:extLst>
          </p:cNvPr>
          <p:cNvSpPr txBox="1"/>
          <p:nvPr/>
        </p:nvSpPr>
        <p:spPr>
          <a:xfrm>
            <a:off x="1056459" y="1603629"/>
            <a:ext cx="10079080" cy="5022401"/>
          </a:xfrm>
          <a:prstGeom prst="rect">
            <a:avLst/>
          </a:prstGeom>
          <a:noFill/>
        </p:spPr>
        <p:txBody>
          <a:bodyPr wrap="square" rtlCol="0">
            <a:spAutoFit/>
          </a:bodyPr>
          <a:lstStyle/>
          <a:p>
            <a:pPr lvl="0" algn="just">
              <a:lnSpc>
                <a:spcPct val="115000"/>
              </a:lnSpc>
            </a:pPr>
            <a:r>
              <a:rPr lang="en-US" sz="2000" dirty="0"/>
              <a:t>2. Shading removal:</a:t>
            </a:r>
            <a:r>
              <a:rPr lang="en-IN" sz="2000" dirty="0"/>
              <a:t>	</a:t>
            </a:r>
          </a:p>
          <a:p>
            <a:pPr lvl="0" algn="just">
              <a:lnSpc>
                <a:spcPct val="115000"/>
              </a:lnSpc>
            </a:pPr>
            <a:r>
              <a:rPr lang="en-IN" sz="2000" dirty="0"/>
              <a:t>	Using MATLAB filters, </a:t>
            </a:r>
            <a:r>
              <a:rPr lang="en-US" sz="2000" dirty="0"/>
              <a:t>the few light and dark shade around the region of the tumor are removed, which provides us a clear vision of the tumor which is also helpful in the further enhancements.</a:t>
            </a:r>
          </a:p>
          <a:p>
            <a:pPr lvl="0" algn="just">
              <a:lnSpc>
                <a:spcPct val="115000"/>
              </a:lnSpc>
            </a:pPr>
            <a:endParaRPr lang="en-US" sz="2000" dirty="0"/>
          </a:p>
          <a:p>
            <a:pPr lvl="0" algn="just">
              <a:lnSpc>
                <a:spcPct val="115000"/>
              </a:lnSpc>
            </a:pPr>
            <a:endParaRPr lang="en-US" sz="2000" dirty="0"/>
          </a:p>
          <a:p>
            <a:pPr lvl="0" algn="just">
              <a:lnSpc>
                <a:spcPct val="115000"/>
              </a:lnSpc>
            </a:pPr>
            <a:endParaRPr lang="en-US" sz="2000" dirty="0"/>
          </a:p>
          <a:p>
            <a:pPr lvl="0" algn="just">
              <a:lnSpc>
                <a:spcPct val="115000"/>
              </a:lnSpc>
            </a:pPr>
            <a:endParaRPr lang="en-US" sz="2000" dirty="0"/>
          </a:p>
          <a:p>
            <a:pPr lvl="0" algn="just">
              <a:lnSpc>
                <a:spcPct val="115000"/>
              </a:lnSpc>
            </a:pPr>
            <a:endParaRPr lang="en-US" sz="2000" dirty="0"/>
          </a:p>
          <a:p>
            <a:pPr lvl="0" algn="just">
              <a:lnSpc>
                <a:spcPct val="115000"/>
              </a:lnSpc>
            </a:pPr>
            <a:endParaRPr lang="en-US" sz="2000" dirty="0"/>
          </a:p>
          <a:p>
            <a:pPr lvl="0" algn="just">
              <a:lnSpc>
                <a:spcPct val="115000"/>
              </a:lnSpc>
            </a:pPr>
            <a:endParaRPr lang="en-US" sz="2000" dirty="0"/>
          </a:p>
          <a:p>
            <a:pPr lvl="0" algn="just">
              <a:lnSpc>
                <a:spcPct val="115000"/>
              </a:lnSpc>
            </a:pPr>
            <a:r>
              <a:rPr lang="en-US" sz="2000" dirty="0"/>
              <a:t>3. Contrast enhancement:</a:t>
            </a:r>
          </a:p>
          <a:p>
            <a:pPr lvl="0" algn="just">
              <a:lnSpc>
                <a:spcPct val="115000"/>
              </a:lnSpc>
            </a:pPr>
            <a:r>
              <a:rPr lang="en-US" sz="2000" dirty="0"/>
              <a:t>	Involves changing the original values so that more of the available range is used, thereby increasing the contrast between targets and their backgrounds</a:t>
            </a:r>
            <a:endParaRPr lang="en-IN" sz="2000" dirty="0"/>
          </a:p>
          <a:p>
            <a:pPr lvl="0" algn="just">
              <a:lnSpc>
                <a:spcPct val="115000"/>
              </a:lnSpc>
            </a:pPr>
            <a:endParaRPr lang="en-US" sz="2000" dirty="0"/>
          </a:p>
        </p:txBody>
      </p:sp>
      <p:sp>
        <p:nvSpPr>
          <p:cNvPr id="6" name="Title 2">
            <a:extLst>
              <a:ext uri="{FF2B5EF4-FFF2-40B4-BE49-F238E27FC236}">
                <a16:creationId xmlns:a16="http://schemas.microsoft.com/office/drawing/2014/main" id="{7F1729E6-3E1B-D621-54F2-1EE73258143C}"/>
              </a:ext>
            </a:extLst>
          </p:cNvPr>
          <p:cNvSpPr>
            <a:spLocks noGrp="1"/>
          </p:cNvSpPr>
          <p:nvPr>
            <p:ph type="title"/>
          </p:nvPr>
        </p:nvSpPr>
        <p:spPr>
          <a:xfrm>
            <a:off x="2040636" y="827590"/>
            <a:ext cx="8110728" cy="457200"/>
          </a:xfrm>
        </p:spPr>
        <p:txBody>
          <a:bodyPr/>
          <a:lstStyle/>
          <a:p>
            <a:r>
              <a:rPr lang="en-US" dirty="0"/>
              <a:t>Pre-processing</a:t>
            </a:r>
          </a:p>
        </p:txBody>
      </p:sp>
      <p:sp>
        <p:nvSpPr>
          <p:cNvPr id="4" name="Footer Placeholder 4">
            <a:extLst>
              <a:ext uri="{FF2B5EF4-FFF2-40B4-BE49-F238E27FC236}">
                <a16:creationId xmlns:a16="http://schemas.microsoft.com/office/drawing/2014/main" id="{A761A2BE-8260-0E37-C103-5A0E79EF71C1}"/>
              </a:ext>
            </a:extLst>
          </p:cNvPr>
          <p:cNvSpPr txBox="1">
            <a:spLocks/>
          </p:cNvSpPr>
          <p:nvPr/>
        </p:nvSpPr>
        <p:spPr>
          <a:xfrm rot="16200000">
            <a:off x="-515828" y="1321936"/>
            <a:ext cx="2169459" cy="29655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SKIN CANCER DETECTION</a:t>
            </a:r>
            <a:endParaRPr lang="en-US" dirty="0"/>
          </a:p>
        </p:txBody>
      </p:sp>
      <p:sp>
        <p:nvSpPr>
          <p:cNvPr id="7" name="Slide Number Placeholder 3">
            <a:extLst>
              <a:ext uri="{FF2B5EF4-FFF2-40B4-BE49-F238E27FC236}">
                <a16:creationId xmlns:a16="http://schemas.microsoft.com/office/drawing/2014/main" id="{D044B8A8-7F3C-AD46-71D2-26E76F7A7555}"/>
              </a:ext>
            </a:extLst>
          </p:cNvPr>
          <p:cNvSpPr txBox="1">
            <a:spLocks/>
          </p:cNvSpPr>
          <p:nvPr/>
        </p:nvSpPr>
        <p:spPr>
          <a:xfrm>
            <a:off x="437534" y="5974975"/>
            <a:ext cx="393140" cy="31824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5DF2D63-3FF5-D547-96B9-BE9CCD1ABA58}" type="slidenum">
              <a:rPr lang="en-US" smtClean="0"/>
              <a:pPr/>
              <a:t>13</a:t>
            </a:fld>
            <a:endParaRPr lang="en-US" dirty="0"/>
          </a:p>
        </p:txBody>
      </p:sp>
      <p:cxnSp>
        <p:nvCxnSpPr>
          <p:cNvPr id="8" name="Straight Connector 7">
            <a:extLst>
              <a:ext uri="{FF2B5EF4-FFF2-40B4-BE49-F238E27FC236}">
                <a16:creationId xmlns:a16="http://schemas.microsoft.com/office/drawing/2014/main" id="{B31EE59C-6421-BDDD-105F-E49DB319704C}"/>
              </a:ext>
            </a:extLst>
          </p:cNvPr>
          <p:cNvCxnSpPr>
            <a:cxnSpLocks/>
          </p:cNvCxnSpPr>
          <p:nvPr/>
        </p:nvCxnSpPr>
        <p:spPr>
          <a:xfrm>
            <a:off x="572424" y="2554942"/>
            <a:ext cx="13388" cy="312868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5090B0B6-9533-BFFC-24A0-9CE118550CD0}"/>
              </a:ext>
            </a:extLst>
          </p:cNvPr>
          <p:cNvPicPr>
            <a:picLocks noChangeAspect="1"/>
          </p:cNvPicPr>
          <p:nvPr/>
        </p:nvPicPr>
        <p:blipFill rotWithShape="1">
          <a:blip r:embed="rId2"/>
          <a:srcRect r="3342"/>
          <a:stretch/>
        </p:blipFill>
        <p:spPr>
          <a:xfrm>
            <a:off x="2951237" y="2827855"/>
            <a:ext cx="6574751" cy="2163595"/>
          </a:xfrm>
          <a:prstGeom prst="rect">
            <a:avLst/>
          </a:prstGeom>
        </p:spPr>
      </p:pic>
    </p:spTree>
    <p:extLst>
      <p:ext uri="{BB962C8B-B14F-4D97-AF65-F5344CB8AC3E}">
        <p14:creationId xmlns:p14="http://schemas.microsoft.com/office/powerpoint/2010/main" val="3757463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B2B304-9C6A-F0EA-E515-58F01D05A42F}"/>
              </a:ext>
            </a:extLst>
          </p:cNvPr>
          <p:cNvSpPr txBox="1"/>
          <p:nvPr/>
        </p:nvSpPr>
        <p:spPr>
          <a:xfrm>
            <a:off x="961344" y="1784116"/>
            <a:ext cx="10422517" cy="1482970"/>
          </a:xfrm>
          <a:prstGeom prst="rect">
            <a:avLst/>
          </a:prstGeom>
          <a:noFill/>
        </p:spPr>
        <p:txBody>
          <a:bodyPr wrap="square" rtlCol="0">
            <a:spAutoFit/>
          </a:bodyPr>
          <a:lstStyle/>
          <a:p>
            <a:pPr lvl="0" algn="just">
              <a:lnSpc>
                <a:spcPct val="115000"/>
              </a:lnSpc>
            </a:pPr>
            <a:r>
              <a:rPr lang="en-US" sz="2000" dirty="0"/>
              <a:t>4. Glare Removal: </a:t>
            </a:r>
          </a:p>
          <a:p>
            <a:pPr lvl="0" algn="just">
              <a:lnSpc>
                <a:spcPct val="115000"/>
              </a:lnSpc>
            </a:pPr>
            <a:r>
              <a:rPr lang="en-US" sz="2000" dirty="0"/>
              <a:t>	Sometime the images are captured from camera the images will contain glare this glare is not visible to the naked eyes, we remove this glare using the MATLAB filter, this minute noise sometimes may affect the accuracy at the end.</a:t>
            </a:r>
          </a:p>
        </p:txBody>
      </p:sp>
      <p:sp>
        <p:nvSpPr>
          <p:cNvPr id="6" name="Title 2">
            <a:extLst>
              <a:ext uri="{FF2B5EF4-FFF2-40B4-BE49-F238E27FC236}">
                <a16:creationId xmlns:a16="http://schemas.microsoft.com/office/drawing/2014/main" id="{7F1729E6-3E1B-D621-54F2-1EE73258143C}"/>
              </a:ext>
            </a:extLst>
          </p:cNvPr>
          <p:cNvSpPr>
            <a:spLocks noGrp="1"/>
          </p:cNvSpPr>
          <p:nvPr>
            <p:ph type="title"/>
          </p:nvPr>
        </p:nvSpPr>
        <p:spPr>
          <a:xfrm>
            <a:off x="2040636" y="827590"/>
            <a:ext cx="8110728" cy="457200"/>
          </a:xfrm>
        </p:spPr>
        <p:txBody>
          <a:bodyPr/>
          <a:lstStyle/>
          <a:p>
            <a:r>
              <a:rPr lang="en-US" dirty="0"/>
              <a:t>Pre-processing</a:t>
            </a:r>
          </a:p>
        </p:txBody>
      </p:sp>
      <p:sp>
        <p:nvSpPr>
          <p:cNvPr id="2" name="Footer Placeholder 4">
            <a:extLst>
              <a:ext uri="{FF2B5EF4-FFF2-40B4-BE49-F238E27FC236}">
                <a16:creationId xmlns:a16="http://schemas.microsoft.com/office/drawing/2014/main" id="{5A76B488-93AB-014F-C263-1EC420872798}"/>
              </a:ext>
            </a:extLst>
          </p:cNvPr>
          <p:cNvSpPr txBox="1">
            <a:spLocks/>
          </p:cNvSpPr>
          <p:nvPr/>
        </p:nvSpPr>
        <p:spPr>
          <a:xfrm rot="16200000">
            <a:off x="-515828" y="1321936"/>
            <a:ext cx="2169459" cy="29655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SKIN CANCER DETECTION</a:t>
            </a:r>
            <a:endParaRPr lang="en-US" dirty="0"/>
          </a:p>
        </p:txBody>
      </p:sp>
      <p:sp>
        <p:nvSpPr>
          <p:cNvPr id="3" name="Slide Number Placeholder 3">
            <a:extLst>
              <a:ext uri="{FF2B5EF4-FFF2-40B4-BE49-F238E27FC236}">
                <a16:creationId xmlns:a16="http://schemas.microsoft.com/office/drawing/2014/main" id="{7DFC2B13-B230-3AA9-E31C-60228110A92A}"/>
              </a:ext>
            </a:extLst>
          </p:cNvPr>
          <p:cNvSpPr txBox="1">
            <a:spLocks/>
          </p:cNvSpPr>
          <p:nvPr/>
        </p:nvSpPr>
        <p:spPr>
          <a:xfrm>
            <a:off x="437534" y="5974975"/>
            <a:ext cx="400955" cy="31824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5DF2D63-3FF5-D547-96B9-BE9CCD1ABA58}" type="slidenum">
              <a:rPr lang="en-US" smtClean="0"/>
              <a:pPr/>
              <a:t>14</a:t>
            </a:fld>
            <a:endParaRPr lang="en-US" dirty="0"/>
          </a:p>
        </p:txBody>
      </p:sp>
      <p:cxnSp>
        <p:nvCxnSpPr>
          <p:cNvPr id="4" name="Straight Connector 3">
            <a:extLst>
              <a:ext uri="{FF2B5EF4-FFF2-40B4-BE49-F238E27FC236}">
                <a16:creationId xmlns:a16="http://schemas.microsoft.com/office/drawing/2014/main" id="{461A425E-7DC9-0781-5984-80F24AA1FF93}"/>
              </a:ext>
            </a:extLst>
          </p:cNvPr>
          <p:cNvCxnSpPr>
            <a:cxnSpLocks/>
          </p:cNvCxnSpPr>
          <p:nvPr/>
        </p:nvCxnSpPr>
        <p:spPr>
          <a:xfrm>
            <a:off x="572424" y="2554942"/>
            <a:ext cx="13388" cy="312868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84505776-F528-5016-DAA7-7F5685F70CB6}"/>
              </a:ext>
            </a:extLst>
          </p:cNvPr>
          <p:cNvPicPr>
            <a:picLocks noChangeAspect="1"/>
          </p:cNvPicPr>
          <p:nvPr/>
        </p:nvPicPr>
        <p:blipFill rotWithShape="1">
          <a:blip r:embed="rId2"/>
          <a:srcRect r="15267"/>
          <a:stretch/>
        </p:blipFill>
        <p:spPr>
          <a:xfrm>
            <a:off x="2785997" y="3590915"/>
            <a:ext cx="6620006" cy="2601410"/>
          </a:xfrm>
          <a:prstGeom prst="rect">
            <a:avLst/>
          </a:prstGeom>
        </p:spPr>
      </p:pic>
    </p:spTree>
    <p:extLst>
      <p:ext uri="{BB962C8B-B14F-4D97-AF65-F5344CB8AC3E}">
        <p14:creationId xmlns:p14="http://schemas.microsoft.com/office/powerpoint/2010/main" val="2062368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7F1729E6-3E1B-D621-54F2-1EE73258143C}"/>
              </a:ext>
            </a:extLst>
          </p:cNvPr>
          <p:cNvSpPr>
            <a:spLocks noGrp="1"/>
          </p:cNvSpPr>
          <p:nvPr>
            <p:ph type="title"/>
          </p:nvPr>
        </p:nvSpPr>
        <p:spPr>
          <a:xfrm>
            <a:off x="2040636" y="827590"/>
            <a:ext cx="8110728" cy="457200"/>
          </a:xfrm>
        </p:spPr>
        <p:txBody>
          <a:bodyPr/>
          <a:lstStyle/>
          <a:p>
            <a:r>
              <a:rPr lang="en-US" dirty="0"/>
              <a:t>segmentation</a:t>
            </a:r>
          </a:p>
        </p:txBody>
      </p:sp>
      <p:sp>
        <p:nvSpPr>
          <p:cNvPr id="2" name="TextBox 1">
            <a:extLst>
              <a:ext uri="{FF2B5EF4-FFF2-40B4-BE49-F238E27FC236}">
                <a16:creationId xmlns:a16="http://schemas.microsoft.com/office/drawing/2014/main" id="{E58F34AA-0324-F20D-016B-8F636A003B5D}"/>
              </a:ext>
            </a:extLst>
          </p:cNvPr>
          <p:cNvSpPr txBox="1"/>
          <p:nvPr/>
        </p:nvSpPr>
        <p:spPr>
          <a:xfrm>
            <a:off x="1350380" y="1629205"/>
            <a:ext cx="9491240" cy="4708981"/>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The segmentation phase helps to identify the region of necessity and hence Otsu’s thresholding is done here.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err="1"/>
              <a:t>Otshu</a:t>
            </a:r>
            <a:r>
              <a:rPr lang="en-US" sz="2000" dirty="0"/>
              <a:t> explains with both the background and the foreground image by means of the histogram that is calculated considering 0 to 7 intensity level calculations and assumes for 7 total values with the formula given below,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The algorithm helps us to find the background and foreground pixels in an image and equate to the number of pixels found against the total no of background and foreground pixels. Then the mean and the variance of the corresponding foreground and the background is estimated. </a:t>
            </a:r>
            <a:endParaRPr lang="en-IN" sz="2000" dirty="0"/>
          </a:p>
        </p:txBody>
      </p:sp>
      <p:pic>
        <p:nvPicPr>
          <p:cNvPr id="4" name="Picture 3">
            <a:extLst>
              <a:ext uri="{FF2B5EF4-FFF2-40B4-BE49-F238E27FC236}">
                <a16:creationId xmlns:a16="http://schemas.microsoft.com/office/drawing/2014/main" id="{71FAAB1B-8431-0BB9-AA9E-DCC80E7C0F6C}"/>
              </a:ext>
            </a:extLst>
          </p:cNvPr>
          <p:cNvPicPr>
            <a:picLocks noChangeAspect="1"/>
          </p:cNvPicPr>
          <p:nvPr/>
        </p:nvPicPr>
        <p:blipFill>
          <a:blip r:embed="rId2"/>
          <a:stretch>
            <a:fillRect/>
          </a:stretch>
        </p:blipFill>
        <p:spPr>
          <a:xfrm>
            <a:off x="4606722" y="4119283"/>
            <a:ext cx="2978555" cy="703134"/>
          </a:xfrm>
          <a:prstGeom prst="rect">
            <a:avLst/>
          </a:prstGeom>
        </p:spPr>
      </p:pic>
      <p:sp>
        <p:nvSpPr>
          <p:cNvPr id="5" name="Footer Placeholder 4">
            <a:extLst>
              <a:ext uri="{FF2B5EF4-FFF2-40B4-BE49-F238E27FC236}">
                <a16:creationId xmlns:a16="http://schemas.microsoft.com/office/drawing/2014/main" id="{FB934AE5-042B-27DD-5DFD-719E4AA1BDBA}"/>
              </a:ext>
            </a:extLst>
          </p:cNvPr>
          <p:cNvSpPr txBox="1">
            <a:spLocks/>
          </p:cNvSpPr>
          <p:nvPr/>
        </p:nvSpPr>
        <p:spPr>
          <a:xfrm rot="16200000">
            <a:off x="-515828" y="1321936"/>
            <a:ext cx="2169459" cy="29655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SKIN CANCER DETECTION</a:t>
            </a:r>
            <a:endParaRPr lang="en-US" dirty="0"/>
          </a:p>
        </p:txBody>
      </p:sp>
      <p:sp>
        <p:nvSpPr>
          <p:cNvPr id="7" name="Slide Number Placeholder 3">
            <a:extLst>
              <a:ext uri="{FF2B5EF4-FFF2-40B4-BE49-F238E27FC236}">
                <a16:creationId xmlns:a16="http://schemas.microsoft.com/office/drawing/2014/main" id="{E7264519-0A70-EC71-B9C0-FC81DB34D277}"/>
              </a:ext>
            </a:extLst>
          </p:cNvPr>
          <p:cNvSpPr txBox="1">
            <a:spLocks/>
          </p:cNvSpPr>
          <p:nvPr/>
        </p:nvSpPr>
        <p:spPr>
          <a:xfrm>
            <a:off x="437534" y="5974975"/>
            <a:ext cx="400955" cy="31824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5DF2D63-3FF5-D547-96B9-BE9CCD1ABA58}" type="slidenum">
              <a:rPr lang="en-US" smtClean="0"/>
              <a:pPr/>
              <a:t>15</a:t>
            </a:fld>
            <a:endParaRPr lang="en-US" dirty="0"/>
          </a:p>
        </p:txBody>
      </p:sp>
      <p:cxnSp>
        <p:nvCxnSpPr>
          <p:cNvPr id="8" name="Straight Connector 7">
            <a:extLst>
              <a:ext uri="{FF2B5EF4-FFF2-40B4-BE49-F238E27FC236}">
                <a16:creationId xmlns:a16="http://schemas.microsoft.com/office/drawing/2014/main" id="{9764781B-3A32-9B8A-3E98-E17597397B8B}"/>
              </a:ext>
            </a:extLst>
          </p:cNvPr>
          <p:cNvCxnSpPr>
            <a:cxnSpLocks/>
          </p:cNvCxnSpPr>
          <p:nvPr/>
        </p:nvCxnSpPr>
        <p:spPr>
          <a:xfrm>
            <a:off x="572424" y="2554942"/>
            <a:ext cx="13388" cy="312868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4698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B2B304-9C6A-F0EA-E515-58F01D05A42F}"/>
              </a:ext>
            </a:extLst>
          </p:cNvPr>
          <p:cNvSpPr txBox="1"/>
          <p:nvPr/>
        </p:nvSpPr>
        <p:spPr>
          <a:xfrm>
            <a:off x="1359017" y="1819584"/>
            <a:ext cx="9805120" cy="3960571"/>
          </a:xfrm>
          <a:prstGeom prst="rect">
            <a:avLst/>
          </a:prstGeom>
          <a:noFill/>
        </p:spPr>
        <p:txBody>
          <a:bodyPr wrap="square" rtlCol="0">
            <a:spAutoFit/>
          </a:bodyPr>
          <a:lstStyle/>
          <a:p>
            <a:pPr marL="342900" lvl="0" indent="-342900" algn="just">
              <a:lnSpc>
                <a:spcPct val="115000"/>
              </a:lnSpc>
              <a:buFont typeface="Arial" panose="020B0604020202020204" pitchFamily="34" charset="0"/>
              <a:buChar char="•"/>
            </a:pPr>
            <a:r>
              <a:rPr lang="en-US" sz="2000" dirty="0"/>
              <a:t>The feature extraction is the third important step of the detection. </a:t>
            </a:r>
          </a:p>
          <a:p>
            <a:pPr marL="342900" lvl="0" indent="-342900" algn="just">
              <a:lnSpc>
                <a:spcPct val="115000"/>
              </a:lnSpc>
              <a:buFont typeface="Arial" panose="020B0604020202020204" pitchFamily="34" charset="0"/>
              <a:buChar char="•"/>
            </a:pPr>
            <a:endParaRPr lang="en-US" sz="2000" dirty="0"/>
          </a:p>
          <a:p>
            <a:pPr marL="342900" lvl="0" indent="-342900" algn="just">
              <a:lnSpc>
                <a:spcPct val="115000"/>
              </a:lnSpc>
              <a:buFont typeface="Arial" panose="020B0604020202020204" pitchFamily="34" charset="0"/>
              <a:buChar char="•"/>
            </a:pPr>
            <a:r>
              <a:rPr lang="en-US" sz="2000" dirty="0"/>
              <a:t>The features have to be selected, the corresponding feature that is selected in our work are area, mean, variance and standard deviation.</a:t>
            </a:r>
          </a:p>
          <a:p>
            <a:pPr marL="342900" lvl="0" indent="-342900" algn="just">
              <a:lnSpc>
                <a:spcPct val="115000"/>
              </a:lnSpc>
              <a:buFont typeface="Arial" panose="020B0604020202020204" pitchFamily="34" charset="0"/>
              <a:buChar char="•"/>
            </a:pPr>
            <a:endParaRPr lang="en-US" sz="2000" dirty="0"/>
          </a:p>
          <a:p>
            <a:pPr marL="342900" lvl="0" indent="-342900" algn="just">
              <a:lnSpc>
                <a:spcPct val="115000"/>
              </a:lnSpc>
              <a:buFont typeface="Arial" panose="020B0604020202020204" pitchFamily="34" charset="0"/>
              <a:buChar char="•"/>
            </a:pPr>
            <a:r>
              <a:rPr lang="en-US" sz="2000" dirty="0"/>
              <a:t>The features are very important as of classification is concerned and the feature extraction helps in the detection as well. </a:t>
            </a:r>
          </a:p>
          <a:p>
            <a:pPr marL="342900" lvl="0" indent="-342900" algn="just">
              <a:lnSpc>
                <a:spcPct val="115000"/>
              </a:lnSpc>
              <a:buFont typeface="Arial" panose="020B0604020202020204" pitchFamily="34" charset="0"/>
              <a:buChar char="•"/>
            </a:pPr>
            <a:endParaRPr lang="en-US" sz="2000" dirty="0"/>
          </a:p>
          <a:p>
            <a:pPr marL="342900" lvl="0" indent="-342900" algn="just">
              <a:lnSpc>
                <a:spcPct val="115000"/>
              </a:lnSpc>
              <a:buFont typeface="Arial" panose="020B0604020202020204" pitchFamily="34" charset="0"/>
              <a:buChar char="•"/>
            </a:pPr>
            <a:r>
              <a:rPr lang="en-US" sz="2000" dirty="0"/>
              <a:t>There are various feature extraction methodology the GLCM, Gabor filter etc. We use the basic statistical method and in future we would try to take more number of features to further improve the classification accuracy.</a:t>
            </a:r>
            <a:endParaRPr lang="en-IN" sz="2000" dirty="0"/>
          </a:p>
        </p:txBody>
      </p:sp>
      <p:sp>
        <p:nvSpPr>
          <p:cNvPr id="6" name="Title 2">
            <a:extLst>
              <a:ext uri="{FF2B5EF4-FFF2-40B4-BE49-F238E27FC236}">
                <a16:creationId xmlns:a16="http://schemas.microsoft.com/office/drawing/2014/main" id="{7F1729E6-3E1B-D621-54F2-1EE73258143C}"/>
              </a:ext>
            </a:extLst>
          </p:cNvPr>
          <p:cNvSpPr>
            <a:spLocks noGrp="1"/>
          </p:cNvSpPr>
          <p:nvPr>
            <p:ph type="title"/>
          </p:nvPr>
        </p:nvSpPr>
        <p:spPr>
          <a:xfrm>
            <a:off x="2040636" y="827590"/>
            <a:ext cx="8110728" cy="457200"/>
          </a:xfrm>
        </p:spPr>
        <p:txBody>
          <a:bodyPr/>
          <a:lstStyle/>
          <a:p>
            <a:r>
              <a:rPr lang="en-US" sz="4800" dirty="0"/>
              <a:t>feature extraction</a:t>
            </a:r>
            <a:endParaRPr lang="en-US" dirty="0"/>
          </a:p>
        </p:txBody>
      </p:sp>
      <p:sp>
        <p:nvSpPr>
          <p:cNvPr id="2" name="Footer Placeholder 4">
            <a:extLst>
              <a:ext uri="{FF2B5EF4-FFF2-40B4-BE49-F238E27FC236}">
                <a16:creationId xmlns:a16="http://schemas.microsoft.com/office/drawing/2014/main" id="{0A1D0DED-D27E-DD92-8AAB-BE14E3634205}"/>
              </a:ext>
            </a:extLst>
          </p:cNvPr>
          <p:cNvSpPr txBox="1">
            <a:spLocks/>
          </p:cNvSpPr>
          <p:nvPr/>
        </p:nvSpPr>
        <p:spPr>
          <a:xfrm rot="16200000">
            <a:off x="-515828" y="1321936"/>
            <a:ext cx="2169459" cy="29655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SKIN CANCER DETECTION</a:t>
            </a:r>
            <a:endParaRPr lang="en-US" dirty="0"/>
          </a:p>
        </p:txBody>
      </p:sp>
      <p:sp>
        <p:nvSpPr>
          <p:cNvPr id="3" name="Slide Number Placeholder 3">
            <a:extLst>
              <a:ext uri="{FF2B5EF4-FFF2-40B4-BE49-F238E27FC236}">
                <a16:creationId xmlns:a16="http://schemas.microsoft.com/office/drawing/2014/main" id="{5F10C828-92AE-7EE6-156B-3342D2E60F66}"/>
              </a:ext>
            </a:extLst>
          </p:cNvPr>
          <p:cNvSpPr txBox="1">
            <a:spLocks/>
          </p:cNvSpPr>
          <p:nvPr/>
        </p:nvSpPr>
        <p:spPr>
          <a:xfrm>
            <a:off x="437534" y="5974975"/>
            <a:ext cx="441007" cy="31824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5DF2D63-3FF5-D547-96B9-BE9CCD1ABA58}" type="slidenum">
              <a:rPr lang="en-US" smtClean="0"/>
              <a:pPr/>
              <a:t>16</a:t>
            </a:fld>
            <a:endParaRPr lang="en-US" dirty="0"/>
          </a:p>
        </p:txBody>
      </p:sp>
      <p:cxnSp>
        <p:nvCxnSpPr>
          <p:cNvPr id="4" name="Straight Connector 3">
            <a:extLst>
              <a:ext uri="{FF2B5EF4-FFF2-40B4-BE49-F238E27FC236}">
                <a16:creationId xmlns:a16="http://schemas.microsoft.com/office/drawing/2014/main" id="{8EA8C9E8-05E0-8EB8-37FA-DC0FBB43C0D2}"/>
              </a:ext>
            </a:extLst>
          </p:cNvPr>
          <p:cNvCxnSpPr>
            <a:cxnSpLocks/>
          </p:cNvCxnSpPr>
          <p:nvPr/>
        </p:nvCxnSpPr>
        <p:spPr>
          <a:xfrm>
            <a:off x="572424" y="2554942"/>
            <a:ext cx="13388" cy="312868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3794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E2A8EB-E942-1738-5E30-29D618F857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3000"/>
                    </a14:imgEffect>
                  </a14:imgLayer>
                </a14:imgProps>
              </a:ext>
            </a:extLst>
          </a:blip>
          <a:stretch>
            <a:fillRect/>
          </a:stretch>
        </p:blipFill>
        <p:spPr>
          <a:xfrm>
            <a:off x="1478318" y="1652807"/>
            <a:ext cx="2717165" cy="4765409"/>
          </a:xfrm>
          <a:prstGeom prst="rect">
            <a:avLst/>
          </a:prstGeom>
          <a:ln>
            <a:solidFill>
              <a:schemeClr val="accent1"/>
            </a:solidFill>
          </a:ln>
        </p:spPr>
      </p:pic>
      <p:sp>
        <p:nvSpPr>
          <p:cNvPr id="8" name="Title 2">
            <a:extLst>
              <a:ext uri="{FF2B5EF4-FFF2-40B4-BE49-F238E27FC236}">
                <a16:creationId xmlns:a16="http://schemas.microsoft.com/office/drawing/2014/main" id="{880F96E2-BBC4-26F7-69B5-EE080392BA6A}"/>
              </a:ext>
            </a:extLst>
          </p:cNvPr>
          <p:cNvSpPr>
            <a:spLocks noGrp="1"/>
          </p:cNvSpPr>
          <p:nvPr>
            <p:ph type="title"/>
          </p:nvPr>
        </p:nvSpPr>
        <p:spPr>
          <a:xfrm>
            <a:off x="2040636" y="641570"/>
            <a:ext cx="8110728" cy="457200"/>
          </a:xfrm>
        </p:spPr>
        <p:txBody>
          <a:bodyPr/>
          <a:lstStyle/>
          <a:p>
            <a:r>
              <a:rPr lang="en-US" sz="4800" dirty="0"/>
              <a:t>feature extraction</a:t>
            </a:r>
            <a:endParaRPr lang="en-US" dirty="0"/>
          </a:p>
        </p:txBody>
      </p:sp>
      <p:sp>
        <p:nvSpPr>
          <p:cNvPr id="9" name="Rectangle 8">
            <a:extLst>
              <a:ext uri="{FF2B5EF4-FFF2-40B4-BE49-F238E27FC236}">
                <a16:creationId xmlns:a16="http://schemas.microsoft.com/office/drawing/2014/main" id="{CEB0EC7C-5846-7E46-710F-42C66EB51890}"/>
              </a:ext>
            </a:extLst>
          </p:cNvPr>
          <p:cNvSpPr/>
          <p:nvPr/>
        </p:nvSpPr>
        <p:spPr>
          <a:xfrm>
            <a:off x="1600200" y="4358640"/>
            <a:ext cx="392430" cy="133350"/>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628BF29D-06CE-180A-FE1D-E926F460FADC}"/>
              </a:ext>
            </a:extLst>
          </p:cNvPr>
          <p:cNvSpPr/>
          <p:nvPr/>
        </p:nvSpPr>
        <p:spPr>
          <a:xfrm>
            <a:off x="1648206" y="6183630"/>
            <a:ext cx="392430" cy="133350"/>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12" name="Picture 11">
            <a:extLst>
              <a:ext uri="{FF2B5EF4-FFF2-40B4-BE49-F238E27FC236}">
                <a16:creationId xmlns:a16="http://schemas.microsoft.com/office/drawing/2014/main" id="{5F7FB3DD-DADA-3C99-33B9-25618E34AD7A}"/>
              </a:ext>
            </a:extLst>
          </p:cNvPr>
          <p:cNvPicPr>
            <a:picLocks noChangeAspect="1"/>
          </p:cNvPicPr>
          <p:nvPr/>
        </p:nvPicPr>
        <p:blipFill rotWithShape="1">
          <a:blip r:embed="rId4"/>
          <a:srcRect t="70105"/>
          <a:stretch/>
        </p:blipFill>
        <p:spPr>
          <a:xfrm>
            <a:off x="7750387" y="1660245"/>
            <a:ext cx="2717166" cy="1768755"/>
          </a:xfrm>
          <a:prstGeom prst="rect">
            <a:avLst/>
          </a:prstGeom>
        </p:spPr>
      </p:pic>
      <p:pic>
        <p:nvPicPr>
          <p:cNvPr id="14" name="Picture 13">
            <a:extLst>
              <a:ext uri="{FF2B5EF4-FFF2-40B4-BE49-F238E27FC236}">
                <a16:creationId xmlns:a16="http://schemas.microsoft.com/office/drawing/2014/main" id="{29230C49-85DC-7351-10E2-78BD9EFB9AB4}"/>
              </a:ext>
            </a:extLst>
          </p:cNvPr>
          <p:cNvPicPr>
            <a:picLocks noChangeAspect="1"/>
          </p:cNvPicPr>
          <p:nvPr/>
        </p:nvPicPr>
        <p:blipFill rotWithShape="1">
          <a:blip r:embed="rId4"/>
          <a:srcRect b="29440"/>
          <a:stretch/>
        </p:blipFill>
        <p:spPr>
          <a:xfrm>
            <a:off x="4614352" y="1652807"/>
            <a:ext cx="2717166" cy="4174717"/>
          </a:xfrm>
          <a:prstGeom prst="rect">
            <a:avLst/>
          </a:prstGeom>
        </p:spPr>
      </p:pic>
      <p:sp>
        <p:nvSpPr>
          <p:cNvPr id="15" name="Rectangle 14">
            <a:extLst>
              <a:ext uri="{FF2B5EF4-FFF2-40B4-BE49-F238E27FC236}">
                <a16:creationId xmlns:a16="http://schemas.microsoft.com/office/drawing/2014/main" id="{F75C611E-52E6-3DF2-8EDF-D8EBD02647DA}"/>
              </a:ext>
            </a:extLst>
          </p:cNvPr>
          <p:cNvSpPr/>
          <p:nvPr/>
        </p:nvSpPr>
        <p:spPr>
          <a:xfrm>
            <a:off x="4679950" y="3841750"/>
            <a:ext cx="385445" cy="113030"/>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6" name="Rectangle 15">
            <a:extLst>
              <a:ext uri="{FF2B5EF4-FFF2-40B4-BE49-F238E27FC236}">
                <a16:creationId xmlns:a16="http://schemas.microsoft.com/office/drawing/2014/main" id="{7FF971B9-F068-2B19-9897-C671B76FB6C1}"/>
              </a:ext>
            </a:extLst>
          </p:cNvPr>
          <p:cNvSpPr/>
          <p:nvPr/>
        </p:nvSpPr>
        <p:spPr>
          <a:xfrm>
            <a:off x="4803774" y="5520055"/>
            <a:ext cx="385446" cy="113030"/>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7" name="Rectangle 16">
            <a:extLst>
              <a:ext uri="{FF2B5EF4-FFF2-40B4-BE49-F238E27FC236}">
                <a16:creationId xmlns:a16="http://schemas.microsoft.com/office/drawing/2014/main" id="{041409D3-8C74-C4F2-0CAA-5D02E53D2D73}"/>
              </a:ext>
            </a:extLst>
          </p:cNvPr>
          <p:cNvSpPr/>
          <p:nvPr/>
        </p:nvSpPr>
        <p:spPr>
          <a:xfrm>
            <a:off x="7918005" y="3141345"/>
            <a:ext cx="385446" cy="113030"/>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8" name="Footer Placeholder 4">
            <a:extLst>
              <a:ext uri="{FF2B5EF4-FFF2-40B4-BE49-F238E27FC236}">
                <a16:creationId xmlns:a16="http://schemas.microsoft.com/office/drawing/2014/main" id="{1B2266B6-4EF0-2603-C5AE-E136501F2409}"/>
              </a:ext>
            </a:extLst>
          </p:cNvPr>
          <p:cNvSpPr txBox="1">
            <a:spLocks/>
          </p:cNvSpPr>
          <p:nvPr/>
        </p:nvSpPr>
        <p:spPr>
          <a:xfrm rot="16200000">
            <a:off x="-515828" y="1321936"/>
            <a:ext cx="2169459" cy="29655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SKIN CANCER DETECTION</a:t>
            </a:r>
            <a:endParaRPr lang="en-US" dirty="0"/>
          </a:p>
        </p:txBody>
      </p:sp>
      <p:sp>
        <p:nvSpPr>
          <p:cNvPr id="19" name="Slide Number Placeholder 3">
            <a:extLst>
              <a:ext uri="{FF2B5EF4-FFF2-40B4-BE49-F238E27FC236}">
                <a16:creationId xmlns:a16="http://schemas.microsoft.com/office/drawing/2014/main" id="{C3C0C58D-831E-9DC9-92F6-37C3C25AD19F}"/>
              </a:ext>
            </a:extLst>
          </p:cNvPr>
          <p:cNvSpPr txBox="1">
            <a:spLocks/>
          </p:cNvSpPr>
          <p:nvPr/>
        </p:nvSpPr>
        <p:spPr>
          <a:xfrm>
            <a:off x="437534" y="5974975"/>
            <a:ext cx="441007" cy="31824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5DF2D63-3FF5-D547-96B9-BE9CCD1ABA58}" type="slidenum">
              <a:rPr lang="en-US" smtClean="0"/>
              <a:pPr/>
              <a:t>17</a:t>
            </a:fld>
            <a:endParaRPr lang="en-US" dirty="0"/>
          </a:p>
        </p:txBody>
      </p:sp>
      <p:cxnSp>
        <p:nvCxnSpPr>
          <p:cNvPr id="20" name="Straight Connector 19">
            <a:extLst>
              <a:ext uri="{FF2B5EF4-FFF2-40B4-BE49-F238E27FC236}">
                <a16:creationId xmlns:a16="http://schemas.microsoft.com/office/drawing/2014/main" id="{EDB25D75-50AF-AAEF-CF12-EDB1D914782D}"/>
              </a:ext>
            </a:extLst>
          </p:cNvPr>
          <p:cNvCxnSpPr>
            <a:cxnSpLocks/>
          </p:cNvCxnSpPr>
          <p:nvPr/>
        </p:nvCxnSpPr>
        <p:spPr>
          <a:xfrm>
            <a:off x="572424" y="2554942"/>
            <a:ext cx="13388" cy="312868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0512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B2B304-9C6A-F0EA-E515-58F01D05A42F}"/>
              </a:ext>
            </a:extLst>
          </p:cNvPr>
          <p:cNvSpPr txBox="1"/>
          <p:nvPr/>
        </p:nvSpPr>
        <p:spPr>
          <a:xfrm>
            <a:off x="1078618" y="1826061"/>
            <a:ext cx="10296854" cy="3606628"/>
          </a:xfrm>
          <a:prstGeom prst="rect">
            <a:avLst/>
          </a:prstGeom>
          <a:noFill/>
        </p:spPr>
        <p:txBody>
          <a:bodyPr wrap="square" rtlCol="0">
            <a:spAutoFit/>
          </a:bodyPr>
          <a:lstStyle/>
          <a:p>
            <a:pPr marL="342900" lvl="0" indent="-342900" algn="just">
              <a:lnSpc>
                <a:spcPct val="115000"/>
              </a:lnSpc>
              <a:buFont typeface="Arial" panose="020B0604020202020204" pitchFamily="34" charset="0"/>
              <a:buChar char="•"/>
            </a:pPr>
            <a:r>
              <a:rPr lang="en-US" sz="2000" dirty="0"/>
              <a:t>Post processing is a technique done after the features are extracted from the melanoma skin lesion. </a:t>
            </a:r>
          </a:p>
          <a:p>
            <a:pPr marL="342900" lvl="0" indent="-342900" algn="just">
              <a:lnSpc>
                <a:spcPct val="115000"/>
              </a:lnSpc>
              <a:buFont typeface="Arial" panose="020B0604020202020204" pitchFamily="34" charset="0"/>
              <a:buChar char="•"/>
            </a:pPr>
            <a:endParaRPr lang="en-US" sz="2000" dirty="0"/>
          </a:p>
          <a:p>
            <a:pPr marL="342900" lvl="0" indent="-342900" algn="just">
              <a:lnSpc>
                <a:spcPct val="115000"/>
              </a:lnSpc>
              <a:buFont typeface="Arial" panose="020B0604020202020204" pitchFamily="34" charset="0"/>
              <a:buChar char="•"/>
            </a:pPr>
            <a:r>
              <a:rPr lang="en-US" sz="2000" dirty="0"/>
              <a:t>The mean value of R, G and B corresponding to the pixels is computed from the corners of the 20×20 pixels image. </a:t>
            </a:r>
          </a:p>
          <a:p>
            <a:pPr marL="342900" lvl="0" indent="-342900" algn="just">
              <a:lnSpc>
                <a:spcPct val="115000"/>
              </a:lnSpc>
              <a:buFont typeface="Arial" panose="020B0604020202020204" pitchFamily="34" charset="0"/>
              <a:buChar char="•"/>
            </a:pPr>
            <a:endParaRPr lang="en-US" sz="2000" dirty="0"/>
          </a:p>
          <a:p>
            <a:pPr marL="342900" lvl="0" indent="-342900" algn="just">
              <a:lnSpc>
                <a:spcPct val="115000"/>
              </a:lnSpc>
              <a:buFont typeface="Arial" panose="020B0604020202020204" pitchFamily="34" charset="0"/>
              <a:buChar char="•"/>
            </a:pPr>
            <a:r>
              <a:rPr lang="en-US" sz="2000" dirty="0"/>
              <a:t>The background skin color is estimated with the help of this mean color. The portions that come under light colored category, that is, portions with less than 60 mean colored distances to that of non-lesion skin color are discarded. </a:t>
            </a:r>
          </a:p>
          <a:p>
            <a:pPr marL="342900" lvl="0" indent="-342900" algn="just">
              <a:lnSpc>
                <a:spcPct val="115000"/>
              </a:lnSpc>
              <a:buFont typeface="Arial" panose="020B0604020202020204" pitchFamily="34" charset="0"/>
              <a:buChar char="•"/>
            </a:pPr>
            <a:endParaRPr lang="en-US" sz="2000" dirty="0"/>
          </a:p>
          <a:p>
            <a:pPr marL="342900" lvl="0" indent="-342900" algn="just">
              <a:lnSpc>
                <a:spcPct val="115000"/>
              </a:lnSpc>
              <a:buFont typeface="Arial" panose="020B0604020202020204" pitchFamily="34" charset="0"/>
              <a:buChar char="•"/>
            </a:pPr>
            <a:r>
              <a:rPr lang="en-US" sz="2000" dirty="0"/>
              <a:t>Added rectangular bordered regions and those that touch the image frame are removed.</a:t>
            </a:r>
          </a:p>
        </p:txBody>
      </p:sp>
      <p:sp>
        <p:nvSpPr>
          <p:cNvPr id="6" name="Title 2">
            <a:extLst>
              <a:ext uri="{FF2B5EF4-FFF2-40B4-BE49-F238E27FC236}">
                <a16:creationId xmlns:a16="http://schemas.microsoft.com/office/drawing/2014/main" id="{7F1729E6-3E1B-D621-54F2-1EE73258143C}"/>
              </a:ext>
            </a:extLst>
          </p:cNvPr>
          <p:cNvSpPr>
            <a:spLocks noGrp="1"/>
          </p:cNvSpPr>
          <p:nvPr>
            <p:ph type="title"/>
          </p:nvPr>
        </p:nvSpPr>
        <p:spPr>
          <a:xfrm>
            <a:off x="2040636" y="827590"/>
            <a:ext cx="8110728" cy="457200"/>
          </a:xfrm>
        </p:spPr>
        <p:txBody>
          <a:bodyPr/>
          <a:lstStyle/>
          <a:p>
            <a:r>
              <a:rPr lang="en-US" dirty="0"/>
              <a:t>Post-processing</a:t>
            </a:r>
          </a:p>
        </p:txBody>
      </p:sp>
      <p:sp>
        <p:nvSpPr>
          <p:cNvPr id="4" name="Footer Placeholder 4">
            <a:extLst>
              <a:ext uri="{FF2B5EF4-FFF2-40B4-BE49-F238E27FC236}">
                <a16:creationId xmlns:a16="http://schemas.microsoft.com/office/drawing/2014/main" id="{A748CE67-CAB6-2750-B8BD-0BFCECD4A877}"/>
              </a:ext>
            </a:extLst>
          </p:cNvPr>
          <p:cNvSpPr txBox="1">
            <a:spLocks/>
          </p:cNvSpPr>
          <p:nvPr/>
        </p:nvSpPr>
        <p:spPr>
          <a:xfrm rot="16200000">
            <a:off x="-515828" y="1321936"/>
            <a:ext cx="2169459" cy="29655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SKIN CANCER DETECTION</a:t>
            </a:r>
            <a:endParaRPr lang="en-US" dirty="0"/>
          </a:p>
        </p:txBody>
      </p:sp>
      <p:sp>
        <p:nvSpPr>
          <p:cNvPr id="7" name="Slide Number Placeholder 3">
            <a:extLst>
              <a:ext uri="{FF2B5EF4-FFF2-40B4-BE49-F238E27FC236}">
                <a16:creationId xmlns:a16="http://schemas.microsoft.com/office/drawing/2014/main" id="{92D413BC-C4B4-C0E8-3EA7-B04977C6F146}"/>
              </a:ext>
            </a:extLst>
          </p:cNvPr>
          <p:cNvSpPr txBox="1">
            <a:spLocks/>
          </p:cNvSpPr>
          <p:nvPr/>
        </p:nvSpPr>
        <p:spPr>
          <a:xfrm>
            <a:off x="437534" y="5974975"/>
            <a:ext cx="400725" cy="31824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5DF2D63-3FF5-D547-96B9-BE9CCD1ABA58}" type="slidenum">
              <a:rPr lang="en-US" smtClean="0"/>
              <a:pPr/>
              <a:t>18</a:t>
            </a:fld>
            <a:endParaRPr lang="en-US" dirty="0"/>
          </a:p>
        </p:txBody>
      </p:sp>
      <p:cxnSp>
        <p:nvCxnSpPr>
          <p:cNvPr id="8" name="Straight Connector 7">
            <a:extLst>
              <a:ext uri="{FF2B5EF4-FFF2-40B4-BE49-F238E27FC236}">
                <a16:creationId xmlns:a16="http://schemas.microsoft.com/office/drawing/2014/main" id="{B9A8721C-E089-BF77-BF82-42B228590678}"/>
              </a:ext>
            </a:extLst>
          </p:cNvPr>
          <p:cNvCxnSpPr>
            <a:cxnSpLocks/>
          </p:cNvCxnSpPr>
          <p:nvPr/>
        </p:nvCxnSpPr>
        <p:spPr>
          <a:xfrm>
            <a:off x="572424" y="2554942"/>
            <a:ext cx="13388" cy="312868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556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B2B304-9C6A-F0EA-E515-58F01D05A42F}"/>
              </a:ext>
            </a:extLst>
          </p:cNvPr>
          <p:cNvSpPr txBox="1"/>
          <p:nvPr/>
        </p:nvSpPr>
        <p:spPr>
          <a:xfrm>
            <a:off x="1173944" y="1608082"/>
            <a:ext cx="10268639" cy="4668457"/>
          </a:xfrm>
          <a:prstGeom prst="rect">
            <a:avLst/>
          </a:prstGeom>
          <a:noFill/>
        </p:spPr>
        <p:txBody>
          <a:bodyPr wrap="square" rtlCol="0">
            <a:spAutoFit/>
          </a:bodyPr>
          <a:lstStyle/>
          <a:p>
            <a:pPr marL="342900" lvl="0" indent="-342900" algn="just">
              <a:lnSpc>
                <a:spcPct val="115000"/>
              </a:lnSpc>
              <a:buFont typeface="Arial" panose="020B0604020202020204" pitchFamily="34" charset="0"/>
              <a:buChar char="•"/>
            </a:pPr>
            <a:r>
              <a:rPr lang="en-US" sz="2000" dirty="0"/>
              <a:t>Initially, result for border detection is acquired by merging the left out regions after eliminating the regions that are isolated. </a:t>
            </a:r>
          </a:p>
          <a:p>
            <a:pPr marL="342900" lvl="0" indent="-342900" algn="just">
              <a:lnSpc>
                <a:spcPct val="115000"/>
              </a:lnSpc>
              <a:buFont typeface="Arial" panose="020B0604020202020204" pitchFamily="34" charset="0"/>
              <a:buChar char="•"/>
            </a:pPr>
            <a:endParaRPr lang="en-US" sz="2000" dirty="0"/>
          </a:p>
          <a:p>
            <a:pPr marL="342900" lvl="0" indent="-342900" algn="just">
              <a:lnSpc>
                <a:spcPct val="115000"/>
              </a:lnSpc>
              <a:buFont typeface="Arial" panose="020B0604020202020204" pitchFamily="34" charset="0"/>
              <a:buChar char="•"/>
            </a:pPr>
            <a:r>
              <a:rPr lang="en-US" sz="2000" dirty="0"/>
              <a:t>The following iterative expression is used for extraction purpose: </a:t>
            </a:r>
          </a:p>
          <a:p>
            <a:pPr marL="342900" lvl="0" indent="-342900" algn="just">
              <a:lnSpc>
                <a:spcPct val="115000"/>
              </a:lnSpc>
              <a:buFont typeface="Arial" panose="020B0604020202020204" pitchFamily="34" charset="0"/>
              <a:buChar char="•"/>
            </a:pPr>
            <a:endParaRPr lang="en-US" sz="2000" dirty="0"/>
          </a:p>
          <a:p>
            <a:pPr lvl="0" algn="ctr">
              <a:lnSpc>
                <a:spcPct val="115000"/>
              </a:lnSpc>
            </a:pPr>
            <a:r>
              <a:rPr lang="en-US" sz="2000" b="1" dirty="0"/>
              <a:t>X = (X. XOR B)intersection A (20) </a:t>
            </a:r>
          </a:p>
          <a:p>
            <a:pPr marL="342900" lvl="0" indent="-342900" algn="just">
              <a:lnSpc>
                <a:spcPct val="115000"/>
              </a:lnSpc>
              <a:buFont typeface="Arial" panose="020B0604020202020204" pitchFamily="34" charset="0"/>
              <a:buChar char="•"/>
            </a:pPr>
            <a:endParaRPr lang="en-US" sz="2000" dirty="0"/>
          </a:p>
          <a:p>
            <a:pPr marL="342900" lvl="0" indent="-342900" algn="just">
              <a:lnSpc>
                <a:spcPct val="115000"/>
              </a:lnSpc>
              <a:buFont typeface="Arial" panose="020B0604020202020204" pitchFamily="34" charset="0"/>
              <a:buChar char="•"/>
            </a:pPr>
            <a:r>
              <a:rPr lang="en-US" sz="2000" dirty="0"/>
              <a:t>The algorithm converges when X, = X,., and let Y= X., The implementation of the algorithm takes place in recursive manner and the segmented image pixel is taken as input. If the surrounding pixel and latter have the same value, then it is given as input. </a:t>
            </a:r>
          </a:p>
          <a:p>
            <a:pPr marL="342900" lvl="0" indent="-342900" algn="just">
              <a:lnSpc>
                <a:spcPct val="115000"/>
              </a:lnSpc>
              <a:buFont typeface="Arial" panose="020B0604020202020204" pitchFamily="34" charset="0"/>
              <a:buChar char="•"/>
            </a:pPr>
            <a:endParaRPr lang="en-US" sz="2000" dirty="0"/>
          </a:p>
          <a:p>
            <a:pPr marL="342900" lvl="0" indent="-342900" algn="just">
              <a:lnSpc>
                <a:spcPct val="115000"/>
              </a:lnSpc>
              <a:buFont typeface="Arial" panose="020B0604020202020204" pitchFamily="34" charset="0"/>
              <a:buChar char="•"/>
            </a:pPr>
            <a:r>
              <a:rPr lang="en-US" sz="2000" dirty="0"/>
              <a:t>Two regions are produced by segmentation procedure: Lesion and background skin. These regions are partitioned into multiple sub regions by segmentation procedure because they are rarely homogeneous.</a:t>
            </a:r>
          </a:p>
        </p:txBody>
      </p:sp>
      <p:sp>
        <p:nvSpPr>
          <p:cNvPr id="6" name="Title 2">
            <a:extLst>
              <a:ext uri="{FF2B5EF4-FFF2-40B4-BE49-F238E27FC236}">
                <a16:creationId xmlns:a16="http://schemas.microsoft.com/office/drawing/2014/main" id="{7F1729E6-3E1B-D621-54F2-1EE73258143C}"/>
              </a:ext>
            </a:extLst>
          </p:cNvPr>
          <p:cNvSpPr>
            <a:spLocks noGrp="1"/>
          </p:cNvSpPr>
          <p:nvPr>
            <p:ph type="title"/>
          </p:nvPr>
        </p:nvSpPr>
        <p:spPr>
          <a:xfrm>
            <a:off x="2040636" y="827590"/>
            <a:ext cx="8110728" cy="457200"/>
          </a:xfrm>
        </p:spPr>
        <p:txBody>
          <a:bodyPr/>
          <a:lstStyle/>
          <a:p>
            <a:r>
              <a:rPr lang="en-US" dirty="0"/>
              <a:t>Post-processing</a:t>
            </a:r>
          </a:p>
        </p:txBody>
      </p:sp>
      <p:sp>
        <p:nvSpPr>
          <p:cNvPr id="2" name="Footer Placeholder 4">
            <a:extLst>
              <a:ext uri="{FF2B5EF4-FFF2-40B4-BE49-F238E27FC236}">
                <a16:creationId xmlns:a16="http://schemas.microsoft.com/office/drawing/2014/main" id="{0B559A63-B964-8852-F84E-EFB3976FBB5C}"/>
              </a:ext>
            </a:extLst>
          </p:cNvPr>
          <p:cNvSpPr txBox="1">
            <a:spLocks/>
          </p:cNvSpPr>
          <p:nvPr/>
        </p:nvSpPr>
        <p:spPr>
          <a:xfrm rot="16200000">
            <a:off x="-515828" y="1321936"/>
            <a:ext cx="2169459" cy="29655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SKIN CANCER DETECTION</a:t>
            </a:r>
            <a:endParaRPr lang="en-US" dirty="0"/>
          </a:p>
        </p:txBody>
      </p:sp>
      <p:sp>
        <p:nvSpPr>
          <p:cNvPr id="3" name="Slide Number Placeholder 3">
            <a:extLst>
              <a:ext uri="{FF2B5EF4-FFF2-40B4-BE49-F238E27FC236}">
                <a16:creationId xmlns:a16="http://schemas.microsoft.com/office/drawing/2014/main" id="{846453E4-929D-50CE-B3A1-F0EA2C3A7A88}"/>
              </a:ext>
            </a:extLst>
          </p:cNvPr>
          <p:cNvSpPr txBox="1">
            <a:spLocks/>
          </p:cNvSpPr>
          <p:nvPr/>
        </p:nvSpPr>
        <p:spPr>
          <a:xfrm>
            <a:off x="437534" y="5974975"/>
            <a:ext cx="405266" cy="31824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5DF2D63-3FF5-D547-96B9-BE9CCD1ABA58}" type="slidenum">
              <a:rPr lang="en-US" smtClean="0"/>
              <a:pPr/>
              <a:t>19</a:t>
            </a:fld>
            <a:endParaRPr lang="en-US" dirty="0"/>
          </a:p>
        </p:txBody>
      </p:sp>
      <p:cxnSp>
        <p:nvCxnSpPr>
          <p:cNvPr id="4" name="Straight Connector 3">
            <a:extLst>
              <a:ext uri="{FF2B5EF4-FFF2-40B4-BE49-F238E27FC236}">
                <a16:creationId xmlns:a16="http://schemas.microsoft.com/office/drawing/2014/main" id="{6D8B4230-2A7F-6CB2-144C-B763779896E9}"/>
              </a:ext>
            </a:extLst>
          </p:cNvPr>
          <p:cNvCxnSpPr>
            <a:cxnSpLocks/>
          </p:cNvCxnSpPr>
          <p:nvPr/>
        </p:nvCxnSpPr>
        <p:spPr>
          <a:xfrm>
            <a:off x="572424" y="2554942"/>
            <a:ext cx="13388" cy="312868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226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95400" y="957431"/>
            <a:ext cx="3886200" cy="548640"/>
          </a:xfrm>
        </p:spPr>
        <p:txBody>
          <a:bodyPr/>
          <a:lstStyle/>
          <a:p>
            <a:r>
              <a:rPr lang="en-US" dirty="0"/>
              <a:t>Agenda</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a:xfrm rot="16200000">
            <a:off x="-435506" y="1442660"/>
            <a:ext cx="2169459" cy="126822"/>
          </a:xfrm>
        </p:spPr>
        <p:txBody>
          <a:bodyPr/>
          <a:lstStyle/>
          <a:p>
            <a:r>
              <a:rPr lang="en-US" sz="1200" dirty="0"/>
              <a:t>SKIN CANCER DETECTION</a:t>
            </a:r>
            <a:endParaRPr lang="en-US" dirty="0"/>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295400" y="1746504"/>
            <a:ext cx="3602736" cy="3364992"/>
          </a:xfrm>
        </p:spPr>
        <p:txBody>
          <a:bodyPr/>
          <a:lstStyle/>
          <a:p>
            <a:r>
              <a:rPr lang="en-US" dirty="0"/>
              <a:t>Introduction</a:t>
            </a:r>
          </a:p>
          <a:p>
            <a:r>
              <a:rPr lang="en-US" dirty="0"/>
              <a:t>Problem statement</a:t>
            </a:r>
          </a:p>
          <a:p>
            <a:r>
              <a:rPr lang="en-US" dirty="0"/>
              <a:t>Objectives</a:t>
            </a:r>
          </a:p>
          <a:p>
            <a:r>
              <a:rPr lang="en-US" dirty="0"/>
              <a:t>Literature review</a:t>
            </a:r>
          </a:p>
          <a:p>
            <a:r>
              <a:rPr lang="en-US" dirty="0"/>
              <a:t>Methodology</a:t>
            </a:r>
          </a:p>
          <a:p>
            <a:r>
              <a:rPr lang="en-US" dirty="0"/>
              <a:t>flowchart</a:t>
            </a:r>
          </a:p>
          <a:p>
            <a:r>
              <a:rPr lang="en-US" dirty="0"/>
              <a:t>conclusion</a:t>
            </a:r>
          </a:p>
          <a:p>
            <a:r>
              <a:rPr lang="en-US" dirty="0"/>
              <a:t>references</a:t>
            </a:r>
          </a:p>
          <a:p>
            <a:endParaRPr lang="en-US" dirty="0"/>
          </a:p>
          <a:p>
            <a:endParaRPr lang="en-US" dirty="0"/>
          </a:p>
          <a:p>
            <a:endParaRPr lang="en-US" dirty="0"/>
          </a:p>
        </p:txBody>
      </p:sp>
    </p:spTree>
    <p:extLst>
      <p:ext uri="{BB962C8B-B14F-4D97-AF65-F5344CB8AC3E}">
        <p14:creationId xmlns:p14="http://schemas.microsoft.com/office/powerpoint/2010/main" val="2910866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B2B304-9C6A-F0EA-E515-58F01D05A42F}"/>
              </a:ext>
            </a:extLst>
          </p:cNvPr>
          <p:cNvSpPr txBox="1"/>
          <p:nvPr/>
        </p:nvSpPr>
        <p:spPr>
          <a:xfrm>
            <a:off x="1425615" y="1826061"/>
            <a:ext cx="9340770" cy="4668457"/>
          </a:xfrm>
          <a:prstGeom prst="rect">
            <a:avLst/>
          </a:prstGeom>
          <a:noFill/>
        </p:spPr>
        <p:txBody>
          <a:bodyPr wrap="square" rtlCol="0">
            <a:spAutoFit/>
          </a:bodyPr>
          <a:lstStyle/>
          <a:p>
            <a:pPr algn="just">
              <a:lnSpc>
                <a:spcPct val="115000"/>
              </a:lnSpc>
            </a:pPr>
            <a:r>
              <a:rPr lang="en-US" sz="2000" dirty="0"/>
              <a:t>The Feature Values Extracted in the Feature Extraction stage are compared and the skin lesion is classified as Melanoma Skin Cancer or normal skin or Mole.</a:t>
            </a:r>
          </a:p>
          <a:p>
            <a:pPr lvl="0" algn="just">
              <a:lnSpc>
                <a:spcPct val="115000"/>
              </a:lnSpc>
            </a:pPr>
            <a:endParaRPr lang="en-US" sz="2000" dirty="0"/>
          </a:p>
          <a:p>
            <a:pPr lvl="0" algn="just">
              <a:lnSpc>
                <a:spcPct val="115000"/>
              </a:lnSpc>
            </a:pPr>
            <a:r>
              <a:rPr lang="en-US" sz="2000" dirty="0"/>
              <a:t>Using the ABCDE rules for the melanoma skin cancer, we use some predefined thresholds in classification stage.  The ABCDE rules are defined as follows:</a:t>
            </a:r>
          </a:p>
          <a:p>
            <a:pPr lvl="0" algn="just">
              <a:lnSpc>
                <a:spcPct val="115000"/>
              </a:lnSpc>
            </a:pPr>
            <a:endParaRPr lang="en-US" sz="2000" dirty="0"/>
          </a:p>
          <a:p>
            <a:pPr marL="342900" lvl="0" indent="-342900" algn="just">
              <a:lnSpc>
                <a:spcPct val="115000"/>
              </a:lnSpc>
              <a:buFont typeface="Arial" panose="020B0604020202020204" pitchFamily="34" charset="0"/>
              <a:buChar char="•"/>
            </a:pPr>
            <a:r>
              <a:rPr lang="en-US" sz="2000" b="1" dirty="0"/>
              <a:t>Asymmetry (A)</a:t>
            </a:r>
            <a:r>
              <a:rPr lang="en-US" sz="2000" dirty="0"/>
              <a:t>: Generally the normal moles are symmetric and the skin cancer moles are asymmetric</a:t>
            </a:r>
          </a:p>
          <a:p>
            <a:pPr marL="342900" lvl="0" indent="-342900" algn="just">
              <a:lnSpc>
                <a:spcPct val="115000"/>
              </a:lnSpc>
              <a:buFont typeface="Arial" panose="020B0604020202020204" pitchFamily="34" charset="0"/>
              <a:buChar char="•"/>
            </a:pPr>
            <a:r>
              <a:rPr lang="en-US" sz="2000" b="1" dirty="0"/>
              <a:t>Border (B)</a:t>
            </a:r>
            <a:r>
              <a:rPr lang="en-US" sz="2000" dirty="0"/>
              <a:t>: Melanocytic lesions are usually found with blurry or jagged edges</a:t>
            </a:r>
          </a:p>
          <a:p>
            <a:pPr marL="342900" lvl="0" indent="-342900" algn="just">
              <a:lnSpc>
                <a:spcPct val="115000"/>
              </a:lnSpc>
              <a:buFont typeface="Arial" panose="020B0604020202020204" pitchFamily="34" charset="0"/>
              <a:buChar char="•"/>
            </a:pPr>
            <a:r>
              <a:rPr lang="en-US" sz="2000" b="1" dirty="0"/>
              <a:t>Color (C)</a:t>
            </a:r>
            <a:r>
              <a:rPr lang="en-US" sz="2000" dirty="0"/>
              <a:t>: Different colors are found inside the mole of the melanotic lesion</a:t>
            </a:r>
            <a:endParaRPr lang="en-US" sz="2000" b="1" dirty="0"/>
          </a:p>
          <a:p>
            <a:pPr marL="342900" lvl="0" indent="-342900" algn="just">
              <a:lnSpc>
                <a:spcPct val="115000"/>
              </a:lnSpc>
              <a:buFont typeface="Arial" panose="020B0604020202020204" pitchFamily="34" charset="0"/>
              <a:buChar char="•"/>
            </a:pPr>
            <a:r>
              <a:rPr lang="en-US" sz="2000" b="1" dirty="0"/>
              <a:t>Diameter (D)</a:t>
            </a:r>
            <a:r>
              <a:rPr lang="en-US" sz="2000" dirty="0"/>
              <a:t>: Normal diameter of the lesion is around 6 mm, which becomes suspicious when extended</a:t>
            </a:r>
          </a:p>
          <a:p>
            <a:pPr marL="342900" lvl="0" indent="-342900" algn="just">
              <a:lnSpc>
                <a:spcPct val="115000"/>
              </a:lnSpc>
              <a:buFont typeface="Arial" panose="020B0604020202020204" pitchFamily="34" charset="0"/>
              <a:buChar char="•"/>
            </a:pPr>
            <a:r>
              <a:rPr lang="en-US" sz="2000" b="1" dirty="0"/>
              <a:t>Elevation (E)</a:t>
            </a:r>
            <a:r>
              <a:rPr lang="en-US" sz="2000" dirty="0"/>
              <a:t>: It is suspicious when the mole is found in elevated form</a:t>
            </a:r>
            <a:endParaRPr lang="en-IN" sz="2000" dirty="0"/>
          </a:p>
        </p:txBody>
      </p:sp>
      <p:sp>
        <p:nvSpPr>
          <p:cNvPr id="6" name="Title 2">
            <a:extLst>
              <a:ext uri="{FF2B5EF4-FFF2-40B4-BE49-F238E27FC236}">
                <a16:creationId xmlns:a16="http://schemas.microsoft.com/office/drawing/2014/main" id="{7F1729E6-3E1B-D621-54F2-1EE73258143C}"/>
              </a:ext>
            </a:extLst>
          </p:cNvPr>
          <p:cNvSpPr>
            <a:spLocks noGrp="1"/>
          </p:cNvSpPr>
          <p:nvPr>
            <p:ph type="title"/>
          </p:nvPr>
        </p:nvSpPr>
        <p:spPr>
          <a:xfrm>
            <a:off x="2040636" y="827590"/>
            <a:ext cx="8110728" cy="457200"/>
          </a:xfrm>
        </p:spPr>
        <p:txBody>
          <a:bodyPr/>
          <a:lstStyle/>
          <a:p>
            <a:r>
              <a:rPr lang="en-US" dirty="0"/>
              <a:t>classification</a:t>
            </a:r>
          </a:p>
        </p:txBody>
      </p:sp>
      <p:sp>
        <p:nvSpPr>
          <p:cNvPr id="2" name="Footer Placeholder 4">
            <a:extLst>
              <a:ext uri="{FF2B5EF4-FFF2-40B4-BE49-F238E27FC236}">
                <a16:creationId xmlns:a16="http://schemas.microsoft.com/office/drawing/2014/main" id="{A5F811B9-7ACC-2853-5EAD-461215085F5C}"/>
              </a:ext>
            </a:extLst>
          </p:cNvPr>
          <p:cNvSpPr txBox="1">
            <a:spLocks/>
          </p:cNvSpPr>
          <p:nvPr/>
        </p:nvSpPr>
        <p:spPr>
          <a:xfrm rot="16200000">
            <a:off x="-515828" y="1321936"/>
            <a:ext cx="2169459" cy="29655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SKIN CANCER DETECTION</a:t>
            </a:r>
            <a:endParaRPr lang="en-US" dirty="0"/>
          </a:p>
        </p:txBody>
      </p:sp>
      <p:sp>
        <p:nvSpPr>
          <p:cNvPr id="3" name="Slide Number Placeholder 3">
            <a:extLst>
              <a:ext uri="{FF2B5EF4-FFF2-40B4-BE49-F238E27FC236}">
                <a16:creationId xmlns:a16="http://schemas.microsoft.com/office/drawing/2014/main" id="{4498CE1F-7F6B-9823-D3DD-3AB54E4F891B}"/>
              </a:ext>
            </a:extLst>
          </p:cNvPr>
          <p:cNvSpPr txBox="1">
            <a:spLocks/>
          </p:cNvSpPr>
          <p:nvPr/>
        </p:nvSpPr>
        <p:spPr>
          <a:xfrm>
            <a:off x="437534" y="5974975"/>
            <a:ext cx="449972" cy="31824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5DF2D63-3FF5-D547-96B9-BE9CCD1ABA58}" type="slidenum">
              <a:rPr lang="en-US" smtClean="0"/>
              <a:pPr/>
              <a:t>20</a:t>
            </a:fld>
            <a:endParaRPr lang="en-US" dirty="0"/>
          </a:p>
        </p:txBody>
      </p:sp>
      <p:cxnSp>
        <p:nvCxnSpPr>
          <p:cNvPr id="4" name="Straight Connector 3">
            <a:extLst>
              <a:ext uri="{FF2B5EF4-FFF2-40B4-BE49-F238E27FC236}">
                <a16:creationId xmlns:a16="http://schemas.microsoft.com/office/drawing/2014/main" id="{8F3786D3-9234-AE6A-44E0-EB46574E59D8}"/>
              </a:ext>
            </a:extLst>
          </p:cNvPr>
          <p:cNvCxnSpPr>
            <a:cxnSpLocks/>
          </p:cNvCxnSpPr>
          <p:nvPr/>
        </p:nvCxnSpPr>
        <p:spPr>
          <a:xfrm>
            <a:off x="572424" y="2554942"/>
            <a:ext cx="13388" cy="312868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145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95400" y="1124712"/>
            <a:ext cx="4495800" cy="548640"/>
          </a:xfrm>
        </p:spPr>
        <p:txBody>
          <a:bodyPr/>
          <a:lstStyle/>
          <a:p>
            <a:r>
              <a:rPr lang="en-US" dirty="0"/>
              <a:t>flowchart</a:t>
            </a:r>
          </a:p>
        </p:txBody>
      </p:sp>
      <p:pic>
        <p:nvPicPr>
          <p:cNvPr id="9" name="Picture 8">
            <a:extLst>
              <a:ext uri="{FF2B5EF4-FFF2-40B4-BE49-F238E27FC236}">
                <a16:creationId xmlns:a16="http://schemas.microsoft.com/office/drawing/2014/main" id="{3EBA155F-0EA6-CAAA-374A-59300E8D2AF5}"/>
              </a:ext>
            </a:extLst>
          </p:cNvPr>
          <p:cNvPicPr>
            <a:picLocks noChangeAspect="1"/>
          </p:cNvPicPr>
          <p:nvPr/>
        </p:nvPicPr>
        <p:blipFill>
          <a:blip r:embed="rId2"/>
          <a:stretch>
            <a:fillRect/>
          </a:stretch>
        </p:blipFill>
        <p:spPr>
          <a:xfrm>
            <a:off x="5940959" y="686255"/>
            <a:ext cx="5642220" cy="5517696"/>
          </a:xfrm>
          <a:prstGeom prst="rect">
            <a:avLst/>
          </a:prstGeom>
        </p:spPr>
      </p:pic>
      <p:sp>
        <p:nvSpPr>
          <p:cNvPr id="8" name="Footer Placeholder 4">
            <a:extLst>
              <a:ext uri="{FF2B5EF4-FFF2-40B4-BE49-F238E27FC236}">
                <a16:creationId xmlns:a16="http://schemas.microsoft.com/office/drawing/2014/main" id="{4DA343FE-3639-C326-B33A-C09DE232774F}"/>
              </a:ext>
            </a:extLst>
          </p:cNvPr>
          <p:cNvSpPr txBox="1">
            <a:spLocks/>
          </p:cNvSpPr>
          <p:nvPr/>
        </p:nvSpPr>
        <p:spPr>
          <a:xfrm rot="16200000">
            <a:off x="-515828" y="1321936"/>
            <a:ext cx="2169459" cy="29655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SKIN CANCER DETECTION</a:t>
            </a:r>
            <a:endParaRPr lang="en-US" dirty="0"/>
          </a:p>
        </p:txBody>
      </p:sp>
      <p:sp>
        <p:nvSpPr>
          <p:cNvPr id="10" name="Slide Number Placeholder 3">
            <a:extLst>
              <a:ext uri="{FF2B5EF4-FFF2-40B4-BE49-F238E27FC236}">
                <a16:creationId xmlns:a16="http://schemas.microsoft.com/office/drawing/2014/main" id="{CE94697A-DC71-24E9-E130-1506C50EE828}"/>
              </a:ext>
            </a:extLst>
          </p:cNvPr>
          <p:cNvSpPr txBox="1">
            <a:spLocks/>
          </p:cNvSpPr>
          <p:nvPr/>
        </p:nvSpPr>
        <p:spPr>
          <a:xfrm>
            <a:off x="437534" y="5974975"/>
            <a:ext cx="449972" cy="31824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5DF2D63-3FF5-D547-96B9-BE9CCD1ABA58}" type="slidenum">
              <a:rPr lang="en-US" smtClean="0"/>
              <a:pPr/>
              <a:t>21</a:t>
            </a:fld>
            <a:endParaRPr lang="en-US" dirty="0"/>
          </a:p>
        </p:txBody>
      </p:sp>
      <p:cxnSp>
        <p:nvCxnSpPr>
          <p:cNvPr id="11" name="Straight Connector 10">
            <a:extLst>
              <a:ext uri="{FF2B5EF4-FFF2-40B4-BE49-F238E27FC236}">
                <a16:creationId xmlns:a16="http://schemas.microsoft.com/office/drawing/2014/main" id="{AAA05C54-B32E-5487-12EC-FD96BA94F1D9}"/>
              </a:ext>
            </a:extLst>
          </p:cNvPr>
          <p:cNvCxnSpPr>
            <a:cxnSpLocks/>
          </p:cNvCxnSpPr>
          <p:nvPr/>
        </p:nvCxnSpPr>
        <p:spPr>
          <a:xfrm>
            <a:off x="572424" y="2554942"/>
            <a:ext cx="13388" cy="312868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7632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a:xfrm>
            <a:off x="4114800" y="654048"/>
            <a:ext cx="3959352" cy="530352"/>
          </a:xfrm>
        </p:spPr>
        <p:txBody>
          <a:bodyPr/>
          <a:lstStyle/>
          <a:p>
            <a:r>
              <a:rPr lang="en-US" sz="4000" dirty="0"/>
              <a:t>conclusion </a:t>
            </a:r>
          </a:p>
        </p:txBody>
      </p:sp>
      <p:sp>
        <p:nvSpPr>
          <p:cNvPr id="4" name="Text Placeholder 3">
            <a:extLst>
              <a:ext uri="{FF2B5EF4-FFF2-40B4-BE49-F238E27FC236}">
                <a16:creationId xmlns:a16="http://schemas.microsoft.com/office/drawing/2014/main" id="{68003147-27BE-7492-36B6-F405F1156F31}"/>
              </a:ext>
            </a:extLst>
          </p:cNvPr>
          <p:cNvSpPr>
            <a:spLocks noGrp="1"/>
          </p:cNvSpPr>
          <p:nvPr>
            <p:ph type="body" sz="quarter" idx="12"/>
          </p:nvPr>
        </p:nvSpPr>
        <p:spPr/>
        <p:txBody>
          <a:bodyPr/>
          <a:lstStyle/>
          <a:p>
            <a:r>
              <a:rPr lang="en-US" sz="2000" spc="100" dirty="0">
                <a:ea typeface="+mn-lt"/>
                <a:cs typeface="Posterama" panose="020B0504020200020000" pitchFamily="34" charset="0"/>
              </a:rPr>
              <a:t>This study discusses methodologies for accurate melanoma diagnosis. Preprocessing, segmentation, feature extraction, post-processing, and classification stages are employed. The combination of median filtering/Gaussian filter, iterative segmentation, color-based feature selection, island removal, and decision tree classifier yields the best results for early melanoma detection.</a:t>
            </a:r>
            <a:endParaRPr lang="en-US" sz="2000" spc="0" dirty="0">
              <a:ea typeface="+mn-lt"/>
              <a:cs typeface="+mn-lt"/>
            </a:endParaRPr>
          </a:p>
        </p:txBody>
      </p:sp>
      <p:pic>
        <p:nvPicPr>
          <p:cNvPr id="7" name="Picture Placeholder 6" descr="Test tubes with one test tube in orange with drops">
            <a:extLst>
              <a:ext uri="{FF2B5EF4-FFF2-40B4-BE49-F238E27FC236}">
                <a16:creationId xmlns:a16="http://schemas.microsoft.com/office/drawing/2014/main" id="{70A9CAB5-92AE-2C08-1CA8-8B55D552EEF8}"/>
              </a:ext>
            </a:extLst>
          </p:cNvPr>
          <p:cNvPicPr>
            <a:picLocks noGrp="1" noChangeAspect="1"/>
          </p:cNvPicPr>
          <p:nvPr>
            <p:ph type="pic" sz="quarter" idx="13"/>
          </p:nvPr>
        </p:nvPicPr>
        <p:blipFill rotWithShape="1">
          <a:blip r:embed="rId2">
            <a:alphaModFix amt="50000"/>
            <a:duotone>
              <a:schemeClr val="accent5">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a:xfrm>
            <a:off x="2871216" y="5330952"/>
            <a:ext cx="6519672" cy="1527048"/>
          </a:xfrm>
          <a:custGeom>
            <a:avLst/>
            <a:gdLst>
              <a:gd name="connsiteX0" fmla="*/ 0 w 6515097"/>
              <a:gd name="connsiteY0" fmla="*/ 0 h 2133600"/>
              <a:gd name="connsiteX1" fmla="*/ 6515097 w 6515097"/>
              <a:gd name="connsiteY1" fmla="*/ 0 h 2133600"/>
              <a:gd name="connsiteX2" fmla="*/ 6515097 w 6515097"/>
              <a:gd name="connsiteY2" fmla="*/ 2133600 h 2133600"/>
              <a:gd name="connsiteX3" fmla="*/ 0 w 6515097"/>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6515097" h="2133600">
                <a:moveTo>
                  <a:pt x="0" y="0"/>
                </a:moveTo>
                <a:lnTo>
                  <a:pt x="6515097" y="0"/>
                </a:lnTo>
                <a:lnTo>
                  <a:pt x="6515097" y="2133600"/>
                </a:lnTo>
                <a:lnTo>
                  <a:pt x="0" y="2133600"/>
                </a:lnTo>
                <a:close/>
              </a:path>
            </a:pathLst>
          </a:custGeom>
        </p:spPr>
      </p:pic>
      <p:sp>
        <p:nvSpPr>
          <p:cNvPr id="5" name="Footer Placeholder 4">
            <a:extLst>
              <a:ext uri="{FF2B5EF4-FFF2-40B4-BE49-F238E27FC236}">
                <a16:creationId xmlns:a16="http://schemas.microsoft.com/office/drawing/2014/main" id="{7CC5757C-5BEA-320C-036C-4DE1A9F5594D}"/>
              </a:ext>
            </a:extLst>
          </p:cNvPr>
          <p:cNvSpPr txBox="1">
            <a:spLocks/>
          </p:cNvSpPr>
          <p:nvPr/>
        </p:nvSpPr>
        <p:spPr>
          <a:xfrm rot="16200000">
            <a:off x="-515828" y="1321936"/>
            <a:ext cx="2169459" cy="29655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SKIN CANCER DETECTION</a:t>
            </a:r>
            <a:endParaRPr lang="en-US" dirty="0"/>
          </a:p>
        </p:txBody>
      </p:sp>
      <p:sp>
        <p:nvSpPr>
          <p:cNvPr id="8" name="Slide Number Placeholder 3">
            <a:extLst>
              <a:ext uri="{FF2B5EF4-FFF2-40B4-BE49-F238E27FC236}">
                <a16:creationId xmlns:a16="http://schemas.microsoft.com/office/drawing/2014/main" id="{1D2A9011-DDED-0A57-9228-B7C071CC707F}"/>
              </a:ext>
            </a:extLst>
          </p:cNvPr>
          <p:cNvSpPr txBox="1">
            <a:spLocks/>
          </p:cNvSpPr>
          <p:nvPr/>
        </p:nvSpPr>
        <p:spPr>
          <a:xfrm>
            <a:off x="437534" y="5974975"/>
            <a:ext cx="449972" cy="31824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5DF2D63-3FF5-D547-96B9-BE9CCD1ABA58}" type="slidenum">
              <a:rPr lang="en-US" smtClean="0"/>
              <a:pPr/>
              <a:t>22</a:t>
            </a:fld>
            <a:endParaRPr lang="en-US" dirty="0"/>
          </a:p>
        </p:txBody>
      </p:sp>
      <p:cxnSp>
        <p:nvCxnSpPr>
          <p:cNvPr id="9" name="Straight Connector 8">
            <a:extLst>
              <a:ext uri="{FF2B5EF4-FFF2-40B4-BE49-F238E27FC236}">
                <a16:creationId xmlns:a16="http://schemas.microsoft.com/office/drawing/2014/main" id="{48915742-AD9C-CFFA-D792-CD6DB1DC6229}"/>
              </a:ext>
            </a:extLst>
          </p:cNvPr>
          <p:cNvCxnSpPr>
            <a:cxnSpLocks/>
          </p:cNvCxnSpPr>
          <p:nvPr/>
        </p:nvCxnSpPr>
        <p:spPr>
          <a:xfrm>
            <a:off x="572424" y="2554942"/>
            <a:ext cx="13388" cy="312868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420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95399" y="421341"/>
            <a:ext cx="4199965" cy="548640"/>
          </a:xfrm>
        </p:spPr>
        <p:txBody>
          <a:bodyPr/>
          <a:lstStyle/>
          <a:p>
            <a:r>
              <a:rPr lang="en-US" dirty="0"/>
              <a:t>references</a:t>
            </a:r>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295399" y="1451295"/>
            <a:ext cx="9480176" cy="4752656"/>
          </a:xfrm>
        </p:spPr>
        <p:txBody>
          <a:bodyPr/>
          <a:lstStyle/>
          <a:p>
            <a:pPr marL="457200" lvl="0" indent="-457200" algn="just">
              <a:lnSpc>
                <a:spcPct val="110000"/>
              </a:lnSpc>
              <a:buFont typeface="+mj-lt"/>
              <a:buAutoNum type="arabicPeriod"/>
            </a:pPr>
            <a:r>
              <a:rPr lang="en-US" b="1" dirty="0">
                <a:effectLst/>
                <a:ea typeface="Times New Roman" panose="02020603050405020304" pitchFamily="18" charset="0"/>
                <a:cs typeface="Times New Roman" panose="02020603050405020304" pitchFamily="18" charset="0"/>
              </a:rPr>
              <a:t>"Melanoma skin cancer detection using image processing and machine learning."</a:t>
            </a:r>
            <a:r>
              <a:rPr lang="en-US" dirty="0">
                <a:effectLst/>
                <a:ea typeface="Times New Roman" panose="02020603050405020304" pitchFamily="18" charset="0"/>
                <a:cs typeface="Times New Roman" panose="02020603050405020304" pitchFamily="18" charset="0"/>
              </a:rPr>
              <a:t> Vijayalakshmi, M. M. </a:t>
            </a:r>
            <a:r>
              <a:rPr lang="en-US" i="1" dirty="0">
                <a:effectLst/>
                <a:ea typeface="Times New Roman" panose="02020603050405020304" pitchFamily="18" charset="0"/>
                <a:cs typeface="Times New Roman" panose="02020603050405020304" pitchFamily="18" charset="0"/>
              </a:rPr>
              <a:t>International Journal of Trend in Scientific Research and Development (IJTSRD)</a:t>
            </a:r>
            <a:r>
              <a:rPr lang="en-US" dirty="0">
                <a:effectLst/>
                <a:ea typeface="Times New Roman" panose="02020603050405020304" pitchFamily="18" charset="0"/>
                <a:cs typeface="Times New Roman" panose="02020603050405020304" pitchFamily="18" charset="0"/>
              </a:rPr>
              <a:t> 3.4 (2019): 780-784. </a:t>
            </a:r>
          </a:p>
          <a:p>
            <a:pPr marL="228600" lvl="0" indent="-228600" algn="just">
              <a:lnSpc>
                <a:spcPct val="110000"/>
              </a:lnSpc>
              <a:buFont typeface="+mj-lt"/>
              <a:buAutoNum type="arabicPeriod"/>
            </a:pPr>
            <a:endParaRPr lang="en-IN" dirty="0">
              <a:effectLst/>
              <a:ea typeface="Calibri" panose="020F0502020204030204" pitchFamily="34" charset="0"/>
              <a:cs typeface="Times New Roman" panose="02020603050405020304" pitchFamily="18" charset="0"/>
            </a:endParaRPr>
          </a:p>
          <a:p>
            <a:pPr marL="457200" lvl="0" indent="-457200" algn="just">
              <a:lnSpc>
                <a:spcPct val="110000"/>
              </a:lnSpc>
              <a:buFont typeface="+mj-lt"/>
              <a:buAutoNum type="arabicPeriod"/>
            </a:pPr>
            <a:r>
              <a:rPr lang="en-US" b="1" dirty="0">
                <a:effectLst/>
                <a:ea typeface="Times New Roman" panose="02020603050405020304" pitchFamily="18" charset="0"/>
                <a:cs typeface="Times New Roman" panose="02020603050405020304" pitchFamily="18" charset="0"/>
              </a:rPr>
              <a:t>"Computer-aided diagnosis of melanoma skin cancer: a review."</a:t>
            </a:r>
            <a:r>
              <a:rPr lang="en-US" dirty="0">
                <a:effectLst/>
                <a:ea typeface="Times New Roman" panose="02020603050405020304" pitchFamily="18" charset="0"/>
                <a:cs typeface="Times New Roman" panose="02020603050405020304" pitchFamily="18" charset="0"/>
              </a:rPr>
              <a:t> Goyal, Puneet Kumar, and </a:t>
            </a:r>
            <a:r>
              <a:rPr lang="en-US" dirty="0" err="1">
                <a:effectLst/>
                <a:ea typeface="Times New Roman" panose="02020603050405020304" pitchFamily="18" charset="0"/>
                <a:cs typeface="Times New Roman" panose="02020603050405020304" pitchFamily="18" charset="0"/>
              </a:rPr>
              <a:t>Mradul</a:t>
            </a:r>
            <a:r>
              <a:rPr lang="en-US" dirty="0">
                <a:effectLst/>
                <a:ea typeface="Times New Roman" panose="02020603050405020304" pitchFamily="18" charset="0"/>
                <a:cs typeface="Times New Roman" panose="02020603050405020304" pitchFamily="18" charset="0"/>
              </a:rPr>
              <a:t> Kumar Jain. </a:t>
            </a:r>
            <a:r>
              <a:rPr lang="en-US" i="1" dirty="0">
                <a:effectLst/>
                <a:ea typeface="Times New Roman" panose="02020603050405020304" pitchFamily="18" charset="0"/>
                <a:cs typeface="Times New Roman" panose="02020603050405020304" pitchFamily="18" charset="0"/>
              </a:rPr>
              <a:t>Advances in Data and Information Sciences: Proceedings of ICDIS-2017, Volume 1</a:t>
            </a:r>
            <a:r>
              <a:rPr lang="en-US" dirty="0">
                <a:effectLst/>
                <a:ea typeface="Times New Roman" panose="02020603050405020304" pitchFamily="18" charset="0"/>
                <a:cs typeface="Times New Roman" panose="02020603050405020304" pitchFamily="18" charset="0"/>
              </a:rPr>
              <a:t> (2018): 63-73.</a:t>
            </a:r>
            <a:endParaRPr lang="en-IN" dirty="0">
              <a:effectLst/>
              <a:ea typeface="Calibri" panose="020F0502020204030204" pitchFamily="34" charset="0"/>
              <a:cs typeface="Times New Roman" panose="02020603050405020304" pitchFamily="18" charset="0"/>
            </a:endParaRPr>
          </a:p>
          <a:p>
            <a:pPr marL="228600" lvl="0" indent="-228600" algn="just">
              <a:lnSpc>
                <a:spcPct val="110000"/>
              </a:lnSpc>
              <a:buFont typeface="+mj-lt"/>
              <a:buAutoNum type="arabicPeriod"/>
            </a:pPr>
            <a:endParaRPr lang="en-US" b="1" dirty="0">
              <a:effectLst/>
              <a:ea typeface="Times New Roman" panose="02020603050405020304" pitchFamily="18" charset="0"/>
              <a:cs typeface="Times New Roman" panose="02020603050405020304" pitchFamily="18" charset="0"/>
            </a:endParaRPr>
          </a:p>
          <a:p>
            <a:pPr marL="457200" lvl="0" indent="-457200" algn="just">
              <a:lnSpc>
                <a:spcPct val="110000"/>
              </a:lnSpc>
              <a:buFont typeface="+mj-lt"/>
              <a:buAutoNum type="arabicPeriod"/>
            </a:pPr>
            <a:r>
              <a:rPr lang="en-US" b="1" dirty="0">
                <a:effectLst/>
                <a:ea typeface="Times New Roman" panose="02020603050405020304" pitchFamily="18" charset="0"/>
                <a:cs typeface="Times New Roman" panose="02020603050405020304" pitchFamily="18" charset="0"/>
              </a:rPr>
              <a:t>"A survey on melanoma diagnosis using image processing and soft computing techniques."</a:t>
            </a:r>
            <a:r>
              <a:rPr lang="en-US" dirty="0">
                <a:effectLst/>
                <a:ea typeface="Times New Roman" panose="02020603050405020304" pitchFamily="18" charset="0"/>
                <a:cs typeface="Times New Roman" panose="02020603050405020304" pitchFamily="18" charset="0"/>
              </a:rPr>
              <a:t> </a:t>
            </a:r>
            <a:r>
              <a:rPr lang="en-US" dirty="0" err="1">
                <a:effectLst/>
                <a:ea typeface="Times New Roman" panose="02020603050405020304" pitchFamily="18" charset="0"/>
                <a:cs typeface="Times New Roman" panose="02020603050405020304" pitchFamily="18" charset="0"/>
              </a:rPr>
              <a:t>Premaladha</a:t>
            </a:r>
            <a:r>
              <a:rPr lang="en-US" dirty="0">
                <a:effectLst/>
                <a:ea typeface="Times New Roman" panose="02020603050405020304" pitchFamily="18" charset="0"/>
                <a:cs typeface="Times New Roman" panose="02020603050405020304" pitchFamily="18" charset="0"/>
              </a:rPr>
              <a:t>, J., et al. </a:t>
            </a:r>
            <a:r>
              <a:rPr lang="en-US" i="1" dirty="0">
                <a:effectLst/>
                <a:ea typeface="Times New Roman" panose="02020603050405020304" pitchFamily="18" charset="0"/>
                <a:cs typeface="Times New Roman" panose="02020603050405020304" pitchFamily="18" charset="0"/>
              </a:rPr>
              <a:t>Research Journal of Information Technology</a:t>
            </a:r>
            <a:r>
              <a:rPr lang="en-US" dirty="0">
                <a:effectLst/>
                <a:ea typeface="Times New Roman" panose="02020603050405020304" pitchFamily="18" charset="0"/>
                <a:cs typeface="Times New Roman" panose="02020603050405020304" pitchFamily="18" charset="0"/>
              </a:rPr>
              <a:t> 6.2 (2014): 65-80.</a:t>
            </a:r>
            <a:endParaRPr lang="en-IN" dirty="0">
              <a:effectLst/>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138A03A8-69ED-4AFA-88C8-F2905F9D334E}"/>
              </a:ext>
            </a:extLst>
          </p:cNvPr>
          <p:cNvSpPr/>
          <p:nvPr/>
        </p:nvSpPr>
        <p:spPr>
          <a:xfrm>
            <a:off x="1245870" y="1985010"/>
            <a:ext cx="51054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ooter Placeholder 4">
            <a:extLst>
              <a:ext uri="{FF2B5EF4-FFF2-40B4-BE49-F238E27FC236}">
                <a16:creationId xmlns:a16="http://schemas.microsoft.com/office/drawing/2014/main" id="{0896FE2A-A4B8-066C-FA51-511A5C403008}"/>
              </a:ext>
            </a:extLst>
          </p:cNvPr>
          <p:cNvSpPr txBox="1">
            <a:spLocks/>
          </p:cNvSpPr>
          <p:nvPr/>
        </p:nvSpPr>
        <p:spPr>
          <a:xfrm rot="16200000">
            <a:off x="-515828" y="1321936"/>
            <a:ext cx="2169459" cy="29655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SKIN CANCER DETECTION</a:t>
            </a:r>
            <a:endParaRPr lang="en-US" dirty="0"/>
          </a:p>
        </p:txBody>
      </p:sp>
      <p:sp>
        <p:nvSpPr>
          <p:cNvPr id="8" name="Slide Number Placeholder 3">
            <a:extLst>
              <a:ext uri="{FF2B5EF4-FFF2-40B4-BE49-F238E27FC236}">
                <a16:creationId xmlns:a16="http://schemas.microsoft.com/office/drawing/2014/main" id="{6D4808CC-F9A6-BF2C-88EF-67A89EABF72F}"/>
              </a:ext>
            </a:extLst>
          </p:cNvPr>
          <p:cNvSpPr txBox="1">
            <a:spLocks/>
          </p:cNvSpPr>
          <p:nvPr/>
        </p:nvSpPr>
        <p:spPr>
          <a:xfrm>
            <a:off x="437534" y="5974975"/>
            <a:ext cx="449972" cy="31824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5DF2D63-3FF5-D547-96B9-BE9CCD1ABA58}" type="slidenum">
              <a:rPr lang="en-US" smtClean="0"/>
              <a:pPr/>
              <a:t>23</a:t>
            </a:fld>
            <a:endParaRPr lang="en-US" dirty="0"/>
          </a:p>
        </p:txBody>
      </p:sp>
      <p:cxnSp>
        <p:nvCxnSpPr>
          <p:cNvPr id="9" name="Straight Connector 8">
            <a:extLst>
              <a:ext uri="{FF2B5EF4-FFF2-40B4-BE49-F238E27FC236}">
                <a16:creationId xmlns:a16="http://schemas.microsoft.com/office/drawing/2014/main" id="{79C0B5D2-8114-53F5-8F59-6D264E84D37A}"/>
              </a:ext>
            </a:extLst>
          </p:cNvPr>
          <p:cNvCxnSpPr>
            <a:cxnSpLocks/>
          </p:cNvCxnSpPr>
          <p:nvPr/>
        </p:nvCxnSpPr>
        <p:spPr>
          <a:xfrm>
            <a:off x="572424" y="2554942"/>
            <a:ext cx="13388" cy="312868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4559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95399" y="421341"/>
            <a:ext cx="4199965" cy="548640"/>
          </a:xfrm>
        </p:spPr>
        <p:txBody>
          <a:bodyPr/>
          <a:lstStyle/>
          <a:p>
            <a:r>
              <a:rPr lang="en-US" dirty="0"/>
              <a:t>references</a:t>
            </a:r>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295399" y="1451295"/>
            <a:ext cx="9480176" cy="4752656"/>
          </a:xfrm>
        </p:spPr>
        <p:txBody>
          <a:bodyPr/>
          <a:lstStyle/>
          <a:p>
            <a:pPr marL="457200" lvl="0" indent="-457200" algn="just">
              <a:lnSpc>
                <a:spcPct val="110000"/>
              </a:lnSpc>
              <a:buFont typeface="+mj-lt"/>
              <a:buAutoNum type="arabicPeriod" startAt="4"/>
            </a:pPr>
            <a:r>
              <a:rPr lang="en-US" b="1" dirty="0">
                <a:solidFill>
                  <a:srgbClr val="222222"/>
                </a:solidFill>
                <a:effectLst/>
                <a:ea typeface="Calibri" panose="020F0502020204030204" pitchFamily="34" charset="0"/>
                <a:cs typeface="Times New Roman" panose="02020603050405020304" pitchFamily="18" charset="0"/>
              </a:rPr>
              <a:t>"Melanoma skin cancer detection using image processing."</a:t>
            </a:r>
            <a:r>
              <a:rPr lang="en-US" dirty="0">
                <a:solidFill>
                  <a:srgbClr val="222222"/>
                </a:solidFill>
                <a:effectLst/>
                <a:ea typeface="Calibri" panose="020F0502020204030204" pitchFamily="34" charset="0"/>
                <a:cs typeface="Times New Roman" panose="02020603050405020304" pitchFamily="18" charset="0"/>
              </a:rPr>
              <a:t> Garg, Nishtha, </a:t>
            </a:r>
            <a:r>
              <a:rPr lang="en-US" dirty="0" err="1">
                <a:solidFill>
                  <a:srgbClr val="222222"/>
                </a:solidFill>
                <a:effectLst/>
                <a:ea typeface="Calibri" panose="020F0502020204030204" pitchFamily="34" charset="0"/>
                <a:cs typeface="Times New Roman" panose="02020603050405020304" pitchFamily="18" charset="0"/>
              </a:rPr>
              <a:t>Vishakha</a:t>
            </a:r>
            <a:r>
              <a:rPr lang="en-US" dirty="0">
                <a:solidFill>
                  <a:srgbClr val="222222"/>
                </a:solidFill>
                <a:effectLst/>
                <a:ea typeface="Calibri" panose="020F0502020204030204" pitchFamily="34" charset="0"/>
                <a:cs typeface="Times New Roman" panose="02020603050405020304" pitchFamily="18" charset="0"/>
              </a:rPr>
              <a:t> Sharma, and </a:t>
            </a:r>
            <a:r>
              <a:rPr lang="en-US" dirty="0" err="1">
                <a:solidFill>
                  <a:srgbClr val="222222"/>
                </a:solidFill>
                <a:effectLst/>
                <a:ea typeface="Calibri" panose="020F0502020204030204" pitchFamily="34" charset="0"/>
                <a:cs typeface="Times New Roman" panose="02020603050405020304" pitchFamily="18" charset="0"/>
              </a:rPr>
              <a:t>Prabhjot</a:t>
            </a:r>
            <a:r>
              <a:rPr lang="en-US" dirty="0">
                <a:solidFill>
                  <a:srgbClr val="222222"/>
                </a:solidFill>
                <a:effectLst/>
                <a:ea typeface="Calibri" panose="020F0502020204030204" pitchFamily="34" charset="0"/>
                <a:cs typeface="Times New Roman" panose="02020603050405020304" pitchFamily="18" charset="0"/>
              </a:rPr>
              <a:t> Kaur. </a:t>
            </a:r>
            <a:r>
              <a:rPr lang="en-US" i="1" dirty="0">
                <a:solidFill>
                  <a:srgbClr val="222222"/>
                </a:solidFill>
                <a:effectLst/>
                <a:ea typeface="Calibri" panose="020F0502020204030204" pitchFamily="34" charset="0"/>
                <a:cs typeface="Times New Roman" panose="02020603050405020304" pitchFamily="18" charset="0"/>
              </a:rPr>
              <a:t>Sensors and Image Processing: Proceedings of CSI 2015</a:t>
            </a:r>
            <a:r>
              <a:rPr lang="en-US" dirty="0">
                <a:solidFill>
                  <a:srgbClr val="222222"/>
                </a:solidFill>
                <a:effectLst/>
                <a:ea typeface="Calibri" panose="020F0502020204030204" pitchFamily="34" charset="0"/>
                <a:cs typeface="Times New Roman" panose="02020603050405020304" pitchFamily="18" charset="0"/>
              </a:rPr>
              <a:t> (2018): 111-119.</a:t>
            </a:r>
            <a:endParaRPr lang="en-IN" dirty="0">
              <a:effectLst/>
              <a:ea typeface="Calibri" panose="020F0502020204030204" pitchFamily="34" charset="0"/>
              <a:cs typeface="Times New Roman" panose="02020603050405020304" pitchFamily="18" charset="0"/>
            </a:endParaRPr>
          </a:p>
          <a:p>
            <a:pPr marL="457200" lvl="0" indent="-457200" algn="just">
              <a:lnSpc>
                <a:spcPct val="110000"/>
              </a:lnSpc>
              <a:buFont typeface="+mj-lt"/>
              <a:buAutoNum type="arabicPeriod" startAt="4"/>
            </a:pPr>
            <a:endParaRPr lang="en-US" b="1" dirty="0">
              <a:effectLst/>
              <a:ea typeface="Times New Roman" panose="02020603050405020304" pitchFamily="18" charset="0"/>
              <a:cs typeface="Times New Roman" panose="02020603050405020304" pitchFamily="18" charset="0"/>
            </a:endParaRPr>
          </a:p>
          <a:p>
            <a:pPr marL="457200" lvl="0" indent="-457200" algn="just">
              <a:lnSpc>
                <a:spcPct val="110000"/>
              </a:lnSpc>
              <a:buFont typeface="+mj-lt"/>
              <a:buAutoNum type="arabicPeriod" startAt="4"/>
            </a:pPr>
            <a:r>
              <a:rPr lang="en-US" b="1" dirty="0">
                <a:effectLst/>
                <a:ea typeface="Times New Roman" panose="02020603050405020304" pitchFamily="18" charset="0"/>
                <a:cs typeface="Times New Roman" panose="02020603050405020304" pitchFamily="18" charset="0"/>
              </a:rPr>
              <a:t>"Automatic detection and classification of skin cancer."</a:t>
            </a:r>
            <a:r>
              <a:rPr lang="en-US" dirty="0">
                <a:effectLst/>
                <a:ea typeface="Times New Roman" panose="02020603050405020304" pitchFamily="18" charset="0"/>
                <a:cs typeface="Times New Roman" panose="02020603050405020304" pitchFamily="18" charset="0"/>
              </a:rPr>
              <a:t> Victor, </a:t>
            </a:r>
            <a:r>
              <a:rPr lang="en-US" dirty="0" err="1">
                <a:effectLst/>
                <a:ea typeface="Times New Roman" panose="02020603050405020304" pitchFamily="18" charset="0"/>
                <a:cs typeface="Times New Roman" panose="02020603050405020304" pitchFamily="18" charset="0"/>
              </a:rPr>
              <a:t>Akila</a:t>
            </a:r>
            <a:r>
              <a:rPr lang="en-US" dirty="0">
                <a:effectLst/>
                <a:ea typeface="Times New Roman" panose="02020603050405020304" pitchFamily="18" charset="0"/>
                <a:cs typeface="Times New Roman" panose="02020603050405020304" pitchFamily="18" charset="0"/>
              </a:rPr>
              <a:t>, and M. Ghalib. </a:t>
            </a:r>
            <a:r>
              <a:rPr lang="en-US" i="1" dirty="0">
                <a:effectLst/>
                <a:ea typeface="Times New Roman" panose="02020603050405020304" pitchFamily="18" charset="0"/>
                <a:cs typeface="Times New Roman" panose="02020603050405020304" pitchFamily="18" charset="0"/>
              </a:rPr>
              <a:t>International Journal of Intelligent Engineering and Systems</a:t>
            </a:r>
            <a:r>
              <a:rPr lang="en-US" dirty="0">
                <a:effectLst/>
                <a:ea typeface="Times New Roman" panose="02020603050405020304" pitchFamily="18" charset="0"/>
                <a:cs typeface="Times New Roman" panose="02020603050405020304" pitchFamily="18" charset="0"/>
              </a:rPr>
              <a:t> 10.3 (2017): 444-451.</a:t>
            </a:r>
            <a:endParaRPr lang="en-IN" dirty="0">
              <a:effectLst/>
              <a:ea typeface="Calibri" panose="020F0502020204030204" pitchFamily="34" charset="0"/>
              <a:cs typeface="Times New Roman" panose="02020603050405020304" pitchFamily="18" charset="0"/>
            </a:endParaRPr>
          </a:p>
          <a:p>
            <a:pPr marL="457200" lvl="0" indent="-457200" algn="just">
              <a:lnSpc>
                <a:spcPct val="110000"/>
              </a:lnSpc>
              <a:spcAft>
                <a:spcPts val="800"/>
              </a:spcAft>
              <a:buFont typeface="+mj-lt"/>
              <a:buAutoNum type="arabicPeriod" startAt="4"/>
            </a:pPr>
            <a:endParaRPr lang="en-US" b="1" dirty="0">
              <a:effectLst/>
              <a:ea typeface="Times New Roman" panose="02020603050405020304" pitchFamily="18" charset="0"/>
              <a:cs typeface="Times New Roman" panose="02020603050405020304" pitchFamily="18" charset="0"/>
            </a:endParaRPr>
          </a:p>
          <a:p>
            <a:pPr marL="457200" lvl="0" indent="-457200" algn="just">
              <a:lnSpc>
                <a:spcPct val="110000"/>
              </a:lnSpc>
              <a:spcAft>
                <a:spcPts val="800"/>
              </a:spcAft>
              <a:buFont typeface="+mj-lt"/>
              <a:buAutoNum type="arabicPeriod" startAt="4"/>
            </a:pPr>
            <a:r>
              <a:rPr lang="en-US" b="1" dirty="0">
                <a:effectLst/>
                <a:ea typeface="Times New Roman" panose="02020603050405020304" pitchFamily="18" charset="0"/>
                <a:cs typeface="Times New Roman" panose="02020603050405020304" pitchFamily="18" charset="0"/>
              </a:rPr>
              <a:t>"Computer aided melanoma skin cancer detection using image processing."</a:t>
            </a:r>
            <a:r>
              <a:rPr lang="en-US" dirty="0">
                <a:effectLst/>
                <a:ea typeface="Times New Roman" panose="02020603050405020304" pitchFamily="18" charset="0"/>
                <a:cs typeface="Times New Roman" panose="02020603050405020304" pitchFamily="18" charset="0"/>
              </a:rPr>
              <a:t> Jain, Shivangi, and Nitin </a:t>
            </a:r>
            <a:r>
              <a:rPr lang="en-US" dirty="0" err="1">
                <a:effectLst/>
                <a:ea typeface="Times New Roman" panose="02020603050405020304" pitchFamily="18" charset="0"/>
                <a:cs typeface="Times New Roman" panose="02020603050405020304" pitchFamily="18" charset="0"/>
              </a:rPr>
              <a:t>Pise</a:t>
            </a:r>
            <a:r>
              <a:rPr lang="en-US" dirty="0">
                <a:effectLst/>
                <a:ea typeface="Times New Roman" panose="02020603050405020304" pitchFamily="18" charset="0"/>
                <a:cs typeface="Times New Roman" panose="02020603050405020304" pitchFamily="18" charset="0"/>
              </a:rPr>
              <a:t>. </a:t>
            </a:r>
            <a:r>
              <a:rPr lang="en-US" i="1" dirty="0">
                <a:effectLst/>
                <a:ea typeface="Times New Roman" panose="02020603050405020304" pitchFamily="18" charset="0"/>
                <a:cs typeface="Times New Roman" panose="02020603050405020304" pitchFamily="18" charset="0"/>
              </a:rPr>
              <a:t>Procedia Computer Science</a:t>
            </a:r>
            <a:r>
              <a:rPr lang="en-US" dirty="0">
                <a:effectLst/>
                <a:ea typeface="Times New Roman" panose="02020603050405020304" pitchFamily="18" charset="0"/>
                <a:cs typeface="Times New Roman" panose="02020603050405020304" pitchFamily="18" charset="0"/>
              </a:rPr>
              <a:t> 48 (2015): 735-740.</a:t>
            </a:r>
            <a:endParaRPr lang="en-IN" dirty="0">
              <a:effectLst/>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138A03A8-69ED-4AFA-88C8-F2905F9D334E}"/>
              </a:ext>
            </a:extLst>
          </p:cNvPr>
          <p:cNvSpPr/>
          <p:nvPr/>
        </p:nvSpPr>
        <p:spPr>
          <a:xfrm>
            <a:off x="1245870" y="1985010"/>
            <a:ext cx="51054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ooter Placeholder 4">
            <a:extLst>
              <a:ext uri="{FF2B5EF4-FFF2-40B4-BE49-F238E27FC236}">
                <a16:creationId xmlns:a16="http://schemas.microsoft.com/office/drawing/2014/main" id="{41B090E5-4A4F-BAD7-A5FC-9FDB66113A18}"/>
              </a:ext>
            </a:extLst>
          </p:cNvPr>
          <p:cNvSpPr txBox="1">
            <a:spLocks/>
          </p:cNvSpPr>
          <p:nvPr/>
        </p:nvSpPr>
        <p:spPr>
          <a:xfrm rot="16200000">
            <a:off x="-515828" y="1321936"/>
            <a:ext cx="2169459" cy="29655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SKIN CANCER DETECTION</a:t>
            </a:r>
            <a:endParaRPr lang="en-US" dirty="0"/>
          </a:p>
        </p:txBody>
      </p:sp>
      <p:sp>
        <p:nvSpPr>
          <p:cNvPr id="8" name="Slide Number Placeholder 3">
            <a:extLst>
              <a:ext uri="{FF2B5EF4-FFF2-40B4-BE49-F238E27FC236}">
                <a16:creationId xmlns:a16="http://schemas.microsoft.com/office/drawing/2014/main" id="{2B253BA0-0776-9EAD-70F3-2F032E5F10F9}"/>
              </a:ext>
            </a:extLst>
          </p:cNvPr>
          <p:cNvSpPr txBox="1">
            <a:spLocks/>
          </p:cNvSpPr>
          <p:nvPr/>
        </p:nvSpPr>
        <p:spPr>
          <a:xfrm>
            <a:off x="437534" y="5974975"/>
            <a:ext cx="449972" cy="31824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5DF2D63-3FF5-D547-96B9-BE9CCD1ABA58}" type="slidenum">
              <a:rPr lang="en-US" smtClean="0"/>
              <a:pPr/>
              <a:t>24</a:t>
            </a:fld>
            <a:endParaRPr lang="en-US" dirty="0"/>
          </a:p>
        </p:txBody>
      </p:sp>
      <p:cxnSp>
        <p:nvCxnSpPr>
          <p:cNvPr id="9" name="Straight Connector 8">
            <a:extLst>
              <a:ext uri="{FF2B5EF4-FFF2-40B4-BE49-F238E27FC236}">
                <a16:creationId xmlns:a16="http://schemas.microsoft.com/office/drawing/2014/main" id="{0DD6E3A9-AF42-EC62-BA66-7D058FD4D1D5}"/>
              </a:ext>
            </a:extLst>
          </p:cNvPr>
          <p:cNvCxnSpPr>
            <a:cxnSpLocks/>
          </p:cNvCxnSpPr>
          <p:nvPr/>
        </p:nvCxnSpPr>
        <p:spPr>
          <a:xfrm>
            <a:off x="572424" y="2554942"/>
            <a:ext cx="13388" cy="312868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6626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27" name="Text Placeholder 26">
            <a:extLst>
              <a:ext uri="{FF2B5EF4-FFF2-40B4-BE49-F238E27FC236}">
                <a16:creationId xmlns:a16="http://schemas.microsoft.com/office/drawing/2014/main" id="{BB8B6963-69FE-8A03-5E86-2BF855024B00}"/>
              </a:ext>
            </a:extLst>
          </p:cNvPr>
          <p:cNvSpPr>
            <a:spLocks noGrp="1"/>
          </p:cNvSpPr>
          <p:nvPr>
            <p:ph type="body" sz="quarter" idx="14"/>
          </p:nvPr>
        </p:nvSpPr>
        <p:spPr>
          <a:xfrm>
            <a:off x="1539717" y="5751576"/>
            <a:ext cx="9116568" cy="722376"/>
          </a:xfrm>
        </p:spPr>
        <p:txBody>
          <a:bodyPr/>
          <a:lstStyle/>
          <a:p>
            <a:r>
              <a:rPr lang="en-US" dirty="0"/>
              <a:t>Sachit </a:t>
            </a:r>
            <a:r>
              <a:rPr lang="en-US" dirty="0" err="1"/>
              <a:t>girish</a:t>
            </a:r>
            <a:r>
              <a:rPr lang="en-US" dirty="0"/>
              <a:t>			</a:t>
            </a:r>
            <a:r>
              <a:rPr lang="en-US" dirty="0" err="1"/>
              <a:t>sAMYUKTHA</a:t>
            </a:r>
            <a:r>
              <a:rPr lang="en-US" dirty="0"/>
              <a:t> </a:t>
            </a:r>
            <a:r>
              <a:rPr lang="en-US" dirty="0" err="1"/>
              <a:t>NaGARAJ</a:t>
            </a:r>
            <a:endParaRPr lang="en-US" dirty="0"/>
          </a:p>
        </p:txBody>
      </p:sp>
    </p:spTree>
    <p:extLst>
      <p:ext uri="{BB962C8B-B14F-4D97-AF65-F5344CB8AC3E}">
        <p14:creationId xmlns:p14="http://schemas.microsoft.com/office/powerpoint/2010/main" val="333412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5440859" y="427256"/>
            <a:ext cx="5760720" cy="548640"/>
          </a:xfrm>
        </p:spPr>
        <p:txBody>
          <a:bodyPr/>
          <a:lstStyle/>
          <a:p>
            <a:r>
              <a:rPr lang="en-US" dirty="0"/>
              <a:t>Introduction</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5440859" y="1568375"/>
            <a:ext cx="5760720" cy="4276165"/>
          </a:xfrm>
          <a:solidFill>
            <a:schemeClr val="bg1"/>
          </a:solidFill>
          <a:ln>
            <a:solidFill>
              <a:schemeClr val="bg1"/>
            </a:solidFill>
          </a:ln>
        </p:spPr>
        <p:txBody>
          <a:bodyPr/>
          <a:lstStyle/>
          <a:p>
            <a:pPr algn="just">
              <a:lnSpc>
                <a:spcPts val="2400"/>
              </a:lnSpc>
            </a:pPr>
            <a:r>
              <a:rPr lang="en-US" dirty="0"/>
              <a:t>Skin cancer, particularly malignant melanoma, is a deadly disease with late-stage diagnoses leading to limited treatment efficacy. Ignorance, improper home remedies, and delayed medical attention contribute to its severity</a:t>
            </a:r>
          </a:p>
          <a:p>
            <a:pPr algn="just">
              <a:lnSpc>
                <a:spcPts val="2400"/>
              </a:lnSpc>
            </a:pPr>
            <a:endParaRPr lang="en-US" dirty="0"/>
          </a:p>
          <a:p>
            <a:pPr algn="just">
              <a:lnSpc>
                <a:spcPts val="2400"/>
              </a:lnSpc>
            </a:pPr>
            <a:r>
              <a:rPr lang="en-US" dirty="0"/>
              <a:t>Dermoscopy, an observation-based technique, can aid in detecting melanoma, but accuracy depends on the dermatologist's expertise. </a:t>
            </a:r>
          </a:p>
          <a:p>
            <a:pPr algn="just">
              <a:lnSpc>
                <a:spcPts val="2400"/>
              </a:lnSpc>
            </a:pPr>
            <a:endParaRPr lang="en-US" dirty="0"/>
          </a:p>
          <a:p>
            <a:pPr algn="just">
              <a:lnSpc>
                <a:spcPts val="2400"/>
              </a:lnSpc>
            </a:pPr>
            <a:r>
              <a:rPr lang="en-US" dirty="0"/>
              <a:t>By leveraging image processing, computer systems can enhance diagnostic speed and accuracy by extracting detailed parameters such as asymmetry, color variation, and texture features that may elude human observation.</a:t>
            </a:r>
            <a:endParaRPr lang="en-US" sz="2000" spc="0" dirty="0"/>
          </a:p>
        </p:txBody>
      </p:sp>
      <p:pic>
        <p:nvPicPr>
          <p:cNvPr id="14" name="Picture Placeholder 13">
            <a:extLst>
              <a:ext uri="{FF2B5EF4-FFF2-40B4-BE49-F238E27FC236}">
                <a16:creationId xmlns:a16="http://schemas.microsoft.com/office/drawing/2014/main" id="{625369F7-AA1E-B07A-4190-B2E004836B28}"/>
              </a:ext>
            </a:extLst>
          </p:cNvPr>
          <p:cNvPicPr>
            <a:picLocks noGrp="1" noChangeAspect="1"/>
          </p:cNvPicPr>
          <p:nvPr>
            <p:ph type="pic" sz="quarter" idx="13"/>
          </p:nvPr>
        </p:nvPicPr>
        <p:blipFill>
          <a:blip r:embed="rId2"/>
          <a:srcRect l="23710" r="23710"/>
          <a:stretch>
            <a:fillRect/>
          </a:stretch>
        </p:blipFill>
        <p:spPr/>
      </p:pic>
      <p:sp>
        <p:nvSpPr>
          <p:cNvPr id="15" name="Footer Placeholder 4">
            <a:extLst>
              <a:ext uri="{FF2B5EF4-FFF2-40B4-BE49-F238E27FC236}">
                <a16:creationId xmlns:a16="http://schemas.microsoft.com/office/drawing/2014/main" id="{22FEDBE5-B88E-2A37-2971-3A0157EDFE24}"/>
              </a:ext>
            </a:extLst>
          </p:cNvPr>
          <p:cNvSpPr txBox="1">
            <a:spLocks/>
          </p:cNvSpPr>
          <p:nvPr/>
        </p:nvSpPr>
        <p:spPr>
          <a:xfrm rot="16200000">
            <a:off x="-435506" y="1448575"/>
            <a:ext cx="2169459" cy="126822"/>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bg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Daytona Condensed Light" panose="020B0306030503040204" pitchFamily="34" charset="0"/>
              </a:rPr>
              <a:t>SKIN CANCER DETECTION</a:t>
            </a:r>
          </a:p>
        </p:txBody>
      </p:sp>
      <p:sp>
        <p:nvSpPr>
          <p:cNvPr id="5" name="Rectangle 4">
            <a:extLst>
              <a:ext uri="{FF2B5EF4-FFF2-40B4-BE49-F238E27FC236}">
                <a16:creationId xmlns:a16="http://schemas.microsoft.com/office/drawing/2014/main" id="{A306D3EA-0DCF-4120-4BD2-D1DF1B8ECCA3}"/>
              </a:ext>
            </a:extLst>
          </p:cNvPr>
          <p:cNvSpPr/>
          <p:nvPr/>
        </p:nvSpPr>
        <p:spPr>
          <a:xfrm>
            <a:off x="5440859" y="1143000"/>
            <a:ext cx="417016" cy="95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B2B304-9C6A-F0EA-E515-58F01D05A42F}"/>
              </a:ext>
            </a:extLst>
          </p:cNvPr>
          <p:cNvSpPr txBox="1"/>
          <p:nvPr/>
        </p:nvSpPr>
        <p:spPr>
          <a:xfrm>
            <a:off x="885888" y="1470213"/>
            <a:ext cx="10733687" cy="3960571"/>
          </a:xfrm>
          <a:prstGeom prst="rect">
            <a:avLst/>
          </a:prstGeom>
          <a:noFill/>
        </p:spPr>
        <p:txBody>
          <a:bodyPr wrap="square" rtlCol="0">
            <a:spAutoFit/>
          </a:bodyPr>
          <a:lstStyle/>
          <a:p>
            <a:pPr lvl="0" algn="just">
              <a:lnSpc>
                <a:spcPct val="115000"/>
              </a:lnSpc>
            </a:pPr>
            <a:r>
              <a:rPr lang="en-US" sz="2000" dirty="0">
                <a:effectLst/>
                <a:latin typeface="Daytona Condensed Light" panose="020B0306030503040204" pitchFamily="34" charset="0"/>
                <a:ea typeface="Times New Roman" panose="02020603050405020304" pitchFamily="18" charset="0"/>
                <a:cs typeface="Times New Roman" panose="02020603050405020304" pitchFamily="18" charset="0"/>
              </a:rPr>
              <a:t>The aim of this study is to develop an effective system for the detection and classification of melanoma, a deadly form of skin cancer, using digital image processing techniques. </a:t>
            </a:r>
          </a:p>
          <a:p>
            <a:pPr lvl="0" algn="just">
              <a:lnSpc>
                <a:spcPct val="115000"/>
              </a:lnSpc>
            </a:pPr>
            <a:endParaRPr lang="en-US" sz="2000" dirty="0">
              <a:latin typeface="Daytona Condensed Light" panose="020B0306030503040204" pitchFamily="34" charset="0"/>
              <a:ea typeface="Times New Roman" panose="02020603050405020304" pitchFamily="18" charset="0"/>
              <a:cs typeface="Times New Roman" panose="02020603050405020304" pitchFamily="18" charset="0"/>
            </a:endParaRPr>
          </a:p>
          <a:p>
            <a:pPr lvl="0" algn="just">
              <a:lnSpc>
                <a:spcPct val="115000"/>
              </a:lnSpc>
            </a:pPr>
            <a:r>
              <a:rPr lang="en-US" sz="2000" dirty="0">
                <a:effectLst/>
                <a:latin typeface="Daytona Condensed Light" panose="020B0306030503040204" pitchFamily="34" charset="0"/>
                <a:ea typeface="Times New Roman" panose="02020603050405020304" pitchFamily="18" charset="0"/>
                <a:cs typeface="Times New Roman" panose="02020603050405020304" pitchFamily="18" charset="0"/>
              </a:rPr>
              <a:t>The goal is to leverage advanced image processing algorithms to analyze dermatoscopic images and accurately differentiate between benign and malignant skin lesions. By addressing the challenges of accurate detection and classification of melanoma, this project aims to improve early diagnosis and enhance the effectiveness of treatment interventions. </a:t>
            </a:r>
          </a:p>
          <a:p>
            <a:pPr lvl="0" algn="just">
              <a:lnSpc>
                <a:spcPct val="115000"/>
              </a:lnSpc>
            </a:pPr>
            <a:endParaRPr lang="en-US" sz="2000" dirty="0">
              <a:latin typeface="Daytona Condensed Light" panose="020B0306030503040204" pitchFamily="34" charset="0"/>
              <a:ea typeface="Times New Roman" panose="02020603050405020304" pitchFamily="18" charset="0"/>
              <a:cs typeface="Times New Roman" panose="02020603050405020304" pitchFamily="18" charset="0"/>
            </a:endParaRPr>
          </a:p>
          <a:p>
            <a:pPr lvl="0" algn="just">
              <a:lnSpc>
                <a:spcPct val="115000"/>
              </a:lnSpc>
            </a:pPr>
            <a:r>
              <a:rPr lang="en-US" sz="2000" dirty="0">
                <a:effectLst/>
                <a:latin typeface="Daytona Condensed Light" panose="020B0306030503040204" pitchFamily="34" charset="0"/>
                <a:ea typeface="Times New Roman" panose="02020603050405020304" pitchFamily="18" charset="0"/>
                <a:cs typeface="Times New Roman" panose="02020603050405020304" pitchFamily="18" charset="0"/>
              </a:rPr>
              <a:t>The proposed system will contribute to the field of dermatology by providing a reliable and non-invasive tool for dermatologists and healthcare professionals to assist in the early detection and accurate diagnosis of melanoma, ultimately leading to improved patient outcomes and reduced mortality rates.</a:t>
            </a:r>
            <a:endParaRPr lang="en-IN" sz="2000" dirty="0"/>
          </a:p>
        </p:txBody>
      </p:sp>
      <p:sp>
        <p:nvSpPr>
          <p:cNvPr id="6" name="Title 2">
            <a:extLst>
              <a:ext uri="{FF2B5EF4-FFF2-40B4-BE49-F238E27FC236}">
                <a16:creationId xmlns:a16="http://schemas.microsoft.com/office/drawing/2014/main" id="{7F1729E6-3E1B-D621-54F2-1EE73258143C}"/>
              </a:ext>
            </a:extLst>
          </p:cNvPr>
          <p:cNvSpPr>
            <a:spLocks noGrp="1"/>
          </p:cNvSpPr>
          <p:nvPr>
            <p:ph type="title"/>
          </p:nvPr>
        </p:nvSpPr>
        <p:spPr>
          <a:xfrm>
            <a:off x="2040636" y="676275"/>
            <a:ext cx="8110728" cy="608515"/>
          </a:xfrm>
        </p:spPr>
        <p:txBody>
          <a:bodyPr/>
          <a:lstStyle/>
          <a:p>
            <a:r>
              <a:rPr lang="en-US" dirty="0"/>
              <a:t>Problem statement</a:t>
            </a:r>
          </a:p>
        </p:txBody>
      </p:sp>
      <p:sp>
        <p:nvSpPr>
          <p:cNvPr id="7" name="Footer Placeholder 4">
            <a:extLst>
              <a:ext uri="{FF2B5EF4-FFF2-40B4-BE49-F238E27FC236}">
                <a16:creationId xmlns:a16="http://schemas.microsoft.com/office/drawing/2014/main" id="{BF95A6CB-9A67-F4A3-0CA3-2596A9D7414F}"/>
              </a:ext>
            </a:extLst>
          </p:cNvPr>
          <p:cNvSpPr txBox="1">
            <a:spLocks/>
          </p:cNvSpPr>
          <p:nvPr/>
        </p:nvSpPr>
        <p:spPr>
          <a:xfrm rot="16200000">
            <a:off x="-515828" y="1321936"/>
            <a:ext cx="2169459" cy="29655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SKIN CANCER DETECTION</a:t>
            </a:r>
            <a:endParaRPr lang="en-US" dirty="0"/>
          </a:p>
        </p:txBody>
      </p:sp>
      <p:sp>
        <p:nvSpPr>
          <p:cNvPr id="8" name="Slide Number Placeholder 3">
            <a:extLst>
              <a:ext uri="{FF2B5EF4-FFF2-40B4-BE49-F238E27FC236}">
                <a16:creationId xmlns:a16="http://schemas.microsoft.com/office/drawing/2014/main" id="{CAD4BBCA-B613-D0C0-6422-8013B07BA433}"/>
              </a:ext>
            </a:extLst>
          </p:cNvPr>
          <p:cNvSpPr txBox="1">
            <a:spLocks/>
          </p:cNvSpPr>
          <p:nvPr/>
        </p:nvSpPr>
        <p:spPr>
          <a:xfrm>
            <a:off x="437534" y="5974975"/>
            <a:ext cx="296555" cy="31824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5DF2D63-3FF5-D547-96B9-BE9CCD1ABA58}" type="slidenum">
              <a:rPr lang="en-US" smtClean="0"/>
              <a:pPr/>
              <a:t>4</a:t>
            </a:fld>
            <a:endParaRPr lang="en-US" dirty="0"/>
          </a:p>
        </p:txBody>
      </p:sp>
      <p:cxnSp>
        <p:nvCxnSpPr>
          <p:cNvPr id="10" name="Straight Connector 9">
            <a:extLst>
              <a:ext uri="{FF2B5EF4-FFF2-40B4-BE49-F238E27FC236}">
                <a16:creationId xmlns:a16="http://schemas.microsoft.com/office/drawing/2014/main" id="{113D3C84-26F6-E4E4-A592-BA66F058D918}"/>
              </a:ext>
            </a:extLst>
          </p:cNvPr>
          <p:cNvCxnSpPr>
            <a:cxnSpLocks/>
          </p:cNvCxnSpPr>
          <p:nvPr/>
        </p:nvCxnSpPr>
        <p:spPr>
          <a:xfrm>
            <a:off x="572424" y="2554942"/>
            <a:ext cx="13388" cy="312868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6322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B2B304-9C6A-F0EA-E515-58F01D05A42F}"/>
              </a:ext>
            </a:extLst>
          </p:cNvPr>
          <p:cNvSpPr txBox="1"/>
          <p:nvPr/>
        </p:nvSpPr>
        <p:spPr>
          <a:xfrm>
            <a:off x="1425615" y="1826061"/>
            <a:ext cx="9340770" cy="3205878"/>
          </a:xfrm>
          <a:prstGeom prst="rect">
            <a:avLst/>
          </a:prstGeom>
          <a:noFill/>
        </p:spPr>
        <p:txBody>
          <a:bodyPr wrap="square" rtlCol="0">
            <a:spAutoFit/>
          </a:bodyPr>
          <a:lstStyle/>
          <a:p>
            <a:pPr marL="342900" lvl="0" indent="-342900" algn="just">
              <a:lnSpc>
                <a:spcPct val="115000"/>
              </a:lnSpc>
              <a:buFont typeface="+mj-lt"/>
              <a:buAutoNum type="arabicPeriod"/>
            </a:pPr>
            <a:r>
              <a:rPr lang="en-US" sz="2000" dirty="0">
                <a:effectLst/>
                <a:latin typeface="Daytona Condensed Light" panose="020B0306030503040204" pitchFamily="34" charset="0"/>
                <a:ea typeface="Times New Roman" panose="02020603050405020304" pitchFamily="18" charset="0"/>
                <a:cs typeface="Times New Roman" panose="02020603050405020304" pitchFamily="18" charset="0"/>
              </a:rPr>
              <a:t>The main objective of a Skin Cancer Detection Project using image processing is to detect the cancer. </a:t>
            </a:r>
            <a:endParaRPr lang="en-IN" sz="2000" dirty="0">
              <a:effectLst/>
              <a:latin typeface="Daytona Condensed Light" panose="020B030603050304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mj-lt"/>
              <a:buAutoNum type="arabicPeriod"/>
            </a:pPr>
            <a:endParaRPr lang="en-US" sz="2000" dirty="0">
              <a:effectLst/>
              <a:latin typeface="Daytona Condensed Light" panose="020B030603050304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Aft>
                <a:spcPts val="800"/>
              </a:spcAft>
              <a:buFont typeface="+mj-lt"/>
              <a:buAutoNum type="arabicPeriod"/>
            </a:pPr>
            <a:r>
              <a:rPr lang="en-US" sz="2000" dirty="0">
                <a:effectLst/>
                <a:latin typeface="Daytona Condensed Light" panose="020B0306030503040204" pitchFamily="34" charset="0"/>
                <a:ea typeface="Times New Roman" panose="02020603050405020304" pitchFamily="18" charset="0"/>
                <a:cs typeface="Times New Roman" panose="02020603050405020304" pitchFamily="18" charset="0"/>
              </a:rPr>
              <a:t>To </a:t>
            </a:r>
            <a:r>
              <a:rPr lang="en-US" sz="2000" dirty="0">
                <a:solidFill>
                  <a:srgbClr val="111111"/>
                </a:solidFill>
                <a:effectLst/>
                <a:latin typeface="Daytona Condensed Light" panose="020B0306030503040204" pitchFamily="34" charset="0"/>
                <a:ea typeface="Times New Roman" panose="02020603050405020304" pitchFamily="18" charset="0"/>
                <a:cs typeface="Times New Roman" panose="02020603050405020304" pitchFamily="18" charset="0"/>
              </a:rPr>
              <a:t>classify the same as if it is a melanoma or not.</a:t>
            </a:r>
            <a:endParaRPr lang="en-IN" sz="2000" dirty="0">
              <a:solidFill>
                <a:srgbClr val="111111"/>
              </a:solidFill>
              <a:latin typeface="Daytona Condensed Light" panose="020B030603050304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mj-lt"/>
              <a:buAutoNum type="arabicPeriod"/>
            </a:pPr>
            <a:endParaRPr lang="en-US" sz="2000" dirty="0">
              <a:effectLst/>
              <a:latin typeface="Daytona Condensed Light" panose="020B0306030503040204" pitchFamily="34" charset="0"/>
              <a:ea typeface="Times New Roman" panose="02020603050405020304" pitchFamily="18" charset="0"/>
            </a:endParaRPr>
          </a:p>
          <a:p>
            <a:pPr marL="342900" lvl="0" indent="-342900" algn="just">
              <a:lnSpc>
                <a:spcPct val="115000"/>
              </a:lnSpc>
              <a:spcAft>
                <a:spcPts val="800"/>
              </a:spcAft>
              <a:buFont typeface="+mj-lt"/>
              <a:buAutoNum type="arabicPeriod"/>
            </a:pPr>
            <a:r>
              <a:rPr lang="en-US" sz="2000" dirty="0">
                <a:effectLst/>
                <a:latin typeface="Daytona Condensed Light" panose="020B0306030503040204" pitchFamily="34" charset="0"/>
                <a:ea typeface="Times New Roman" panose="02020603050405020304" pitchFamily="18" charset="0"/>
              </a:rPr>
              <a:t>To accurately prepare a system that takes the dermatoscopic image as input and gives the final result by applying various image processing and computer vision techniques and algorithms.</a:t>
            </a:r>
            <a:endParaRPr lang="en-IN" sz="2000" dirty="0"/>
          </a:p>
        </p:txBody>
      </p:sp>
      <p:sp>
        <p:nvSpPr>
          <p:cNvPr id="6" name="Title 2">
            <a:extLst>
              <a:ext uri="{FF2B5EF4-FFF2-40B4-BE49-F238E27FC236}">
                <a16:creationId xmlns:a16="http://schemas.microsoft.com/office/drawing/2014/main" id="{7F1729E6-3E1B-D621-54F2-1EE73258143C}"/>
              </a:ext>
            </a:extLst>
          </p:cNvPr>
          <p:cNvSpPr>
            <a:spLocks noGrp="1"/>
          </p:cNvSpPr>
          <p:nvPr>
            <p:ph type="title"/>
          </p:nvPr>
        </p:nvSpPr>
        <p:spPr>
          <a:xfrm>
            <a:off x="2040636" y="827590"/>
            <a:ext cx="8110728" cy="457200"/>
          </a:xfrm>
        </p:spPr>
        <p:txBody>
          <a:bodyPr/>
          <a:lstStyle/>
          <a:p>
            <a:r>
              <a:rPr lang="en-US" dirty="0"/>
              <a:t>objectives</a:t>
            </a:r>
          </a:p>
        </p:txBody>
      </p:sp>
      <p:sp>
        <p:nvSpPr>
          <p:cNvPr id="7" name="Footer Placeholder 4">
            <a:extLst>
              <a:ext uri="{FF2B5EF4-FFF2-40B4-BE49-F238E27FC236}">
                <a16:creationId xmlns:a16="http://schemas.microsoft.com/office/drawing/2014/main" id="{BF95A6CB-9A67-F4A3-0CA3-2596A9D7414F}"/>
              </a:ext>
            </a:extLst>
          </p:cNvPr>
          <p:cNvSpPr txBox="1">
            <a:spLocks/>
          </p:cNvSpPr>
          <p:nvPr/>
        </p:nvSpPr>
        <p:spPr>
          <a:xfrm rot="16200000">
            <a:off x="-515828" y="1321936"/>
            <a:ext cx="2169459" cy="29655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SKIN CANCER DETECTION</a:t>
            </a:r>
            <a:endParaRPr lang="en-US" dirty="0"/>
          </a:p>
        </p:txBody>
      </p:sp>
      <p:sp>
        <p:nvSpPr>
          <p:cNvPr id="8" name="Slide Number Placeholder 3">
            <a:extLst>
              <a:ext uri="{FF2B5EF4-FFF2-40B4-BE49-F238E27FC236}">
                <a16:creationId xmlns:a16="http://schemas.microsoft.com/office/drawing/2014/main" id="{CAD4BBCA-B613-D0C0-6422-8013B07BA433}"/>
              </a:ext>
            </a:extLst>
          </p:cNvPr>
          <p:cNvSpPr txBox="1">
            <a:spLocks/>
          </p:cNvSpPr>
          <p:nvPr/>
        </p:nvSpPr>
        <p:spPr>
          <a:xfrm>
            <a:off x="437534" y="5974975"/>
            <a:ext cx="296555" cy="31824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5DF2D63-3FF5-D547-96B9-BE9CCD1ABA58}" type="slidenum">
              <a:rPr lang="en-US" smtClean="0"/>
              <a:pPr/>
              <a:t>5</a:t>
            </a:fld>
            <a:endParaRPr lang="en-US" dirty="0"/>
          </a:p>
        </p:txBody>
      </p:sp>
      <p:cxnSp>
        <p:nvCxnSpPr>
          <p:cNvPr id="10" name="Straight Connector 9">
            <a:extLst>
              <a:ext uri="{FF2B5EF4-FFF2-40B4-BE49-F238E27FC236}">
                <a16:creationId xmlns:a16="http://schemas.microsoft.com/office/drawing/2014/main" id="{113D3C84-26F6-E4E4-A592-BA66F058D918}"/>
              </a:ext>
            </a:extLst>
          </p:cNvPr>
          <p:cNvCxnSpPr>
            <a:cxnSpLocks/>
          </p:cNvCxnSpPr>
          <p:nvPr/>
        </p:nvCxnSpPr>
        <p:spPr>
          <a:xfrm>
            <a:off x="572424" y="2554942"/>
            <a:ext cx="13388" cy="312868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9322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7F1729E6-3E1B-D621-54F2-1EE73258143C}"/>
              </a:ext>
            </a:extLst>
          </p:cNvPr>
          <p:cNvSpPr>
            <a:spLocks noGrp="1"/>
          </p:cNvSpPr>
          <p:nvPr>
            <p:ph type="title"/>
          </p:nvPr>
        </p:nvSpPr>
        <p:spPr>
          <a:xfrm>
            <a:off x="2040636" y="827590"/>
            <a:ext cx="8110728" cy="457200"/>
          </a:xfrm>
        </p:spPr>
        <p:txBody>
          <a:bodyPr/>
          <a:lstStyle/>
          <a:p>
            <a:r>
              <a:rPr lang="en-US" dirty="0"/>
              <a:t>LITERATURE REVIEW</a:t>
            </a:r>
          </a:p>
        </p:txBody>
      </p:sp>
      <p:sp>
        <p:nvSpPr>
          <p:cNvPr id="7" name="Footer Placeholder 4">
            <a:extLst>
              <a:ext uri="{FF2B5EF4-FFF2-40B4-BE49-F238E27FC236}">
                <a16:creationId xmlns:a16="http://schemas.microsoft.com/office/drawing/2014/main" id="{BF95A6CB-9A67-F4A3-0CA3-2596A9D7414F}"/>
              </a:ext>
            </a:extLst>
          </p:cNvPr>
          <p:cNvSpPr txBox="1">
            <a:spLocks/>
          </p:cNvSpPr>
          <p:nvPr/>
        </p:nvSpPr>
        <p:spPr>
          <a:xfrm rot="16200000">
            <a:off x="-515828" y="1321936"/>
            <a:ext cx="2169459" cy="29655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SKIN CANCER DETECTION</a:t>
            </a:r>
            <a:endParaRPr lang="en-US" dirty="0"/>
          </a:p>
        </p:txBody>
      </p:sp>
      <p:sp>
        <p:nvSpPr>
          <p:cNvPr id="8" name="Slide Number Placeholder 3">
            <a:extLst>
              <a:ext uri="{FF2B5EF4-FFF2-40B4-BE49-F238E27FC236}">
                <a16:creationId xmlns:a16="http://schemas.microsoft.com/office/drawing/2014/main" id="{CAD4BBCA-B613-D0C0-6422-8013B07BA433}"/>
              </a:ext>
            </a:extLst>
          </p:cNvPr>
          <p:cNvSpPr txBox="1">
            <a:spLocks/>
          </p:cNvSpPr>
          <p:nvPr/>
        </p:nvSpPr>
        <p:spPr>
          <a:xfrm>
            <a:off x="437534" y="5974975"/>
            <a:ext cx="296555" cy="31824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5DF2D63-3FF5-D547-96B9-BE9CCD1ABA58}" type="slidenum">
              <a:rPr lang="en-US" smtClean="0"/>
              <a:pPr/>
              <a:t>6</a:t>
            </a:fld>
            <a:endParaRPr lang="en-US" dirty="0"/>
          </a:p>
        </p:txBody>
      </p:sp>
      <p:cxnSp>
        <p:nvCxnSpPr>
          <p:cNvPr id="10" name="Straight Connector 9">
            <a:extLst>
              <a:ext uri="{FF2B5EF4-FFF2-40B4-BE49-F238E27FC236}">
                <a16:creationId xmlns:a16="http://schemas.microsoft.com/office/drawing/2014/main" id="{113D3C84-26F6-E4E4-A592-BA66F058D918}"/>
              </a:ext>
            </a:extLst>
          </p:cNvPr>
          <p:cNvCxnSpPr>
            <a:cxnSpLocks/>
          </p:cNvCxnSpPr>
          <p:nvPr/>
        </p:nvCxnSpPr>
        <p:spPr>
          <a:xfrm>
            <a:off x="572424" y="2554942"/>
            <a:ext cx="13388" cy="312868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7F077316-3597-6D26-FD9F-ABF0A84C6CBE}"/>
              </a:ext>
            </a:extLst>
          </p:cNvPr>
          <p:cNvGraphicFramePr>
            <a:graphicFrameLocks noGrp="1"/>
          </p:cNvGraphicFramePr>
          <p:nvPr>
            <p:extLst>
              <p:ext uri="{D42A27DB-BD31-4B8C-83A1-F6EECF244321}">
                <p14:modId xmlns:p14="http://schemas.microsoft.com/office/powerpoint/2010/main" val="4156541148"/>
              </p:ext>
            </p:extLst>
          </p:nvPr>
        </p:nvGraphicFramePr>
        <p:xfrm>
          <a:off x="1425615" y="1587278"/>
          <a:ext cx="9340770" cy="4378987"/>
        </p:xfrm>
        <a:graphic>
          <a:graphicData uri="http://schemas.openxmlformats.org/drawingml/2006/table">
            <a:tbl>
              <a:tblPr firstRow="1" bandRow="1">
                <a:tableStyleId>{5C22544A-7EE6-4342-B048-85BDC9FD1C3A}</a:tableStyleId>
              </a:tblPr>
              <a:tblGrid>
                <a:gridCol w="739248">
                  <a:extLst>
                    <a:ext uri="{9D8B030D-6E8A-4147-A177-3AD203B41FA5}">
                      <a16:colId xmlns:a16="http://schemas.microsoft.com/office/drawing/2014/main" val="517695864"/>
                    </a:ext>
                  </a:extLst>
                </a:gridCol>
                <a:gridCol w="1922583">
                  <a:extLst>
                    <a:ext uri="{9D8B030D-6E8A-4147-A177-3AD203B41FA5}">
                      <a16:colId xmlns:a16="http://schemas.microsoft.com/office/drawing/2014/main" val="2337164060"/>
                    </a:ext>
                  </a:extLst>
                </a:gridCol>
                <a:gridCol w="2219569">
                  <a:extLst>
                    <a:ext uri="{9D8B030D-6E8A-4147-A177-3AD203B41FA5}">
                      <a16:colId xmlns:a16="http://schemas.microsoft.com/office/drawing/2014/main" val="1930921452"/>
                    </a:ext>
                  </a:extLst>
                </a:gridCol>
                <a:gridCol w="1345780">
                  <a:extLst>
                    <a:ext uri="{9D8B030D-6E8A-4147-A177-3AD203B41FA5}">
                      <a16:colId xmlns:a16="http://schemas.microsoft.com/office/drawing/2014/main" val="2269578650"/>
                    </a:ext>
                  </a:extLst>
                </a:gridCol>
                <a:gridCol w="1256744">
                  <a:extLst>
                    <a:ext uri="{9D8B030D-6E8A-4147-A177-3AD203B41FA5}">
                      <a16:colId xmlns:a16="http://schemas.microsoft.com/office/drawing/2014/main" val="1343501823"/>
                    </a:ext>
                  </a:extLst>
                </a:gridCol>
                <a:gridCol w="1856846">
                  <a:extLst>
                    <a:ext uri="{9D8B030D-6E8A-4147-A177-3AD203B41FA5}">
                      <a16:colId xmlns:a16="http://schemas.microsoft.com/office/drawing/2014/main" val="393592101"/>
                    </a:ext>
                  </a:extLst>
                </a:gridCol>
              </a:tblGrid>
              <a:tr h="603108">
                <a:tc>
                  <a:txBody>
                    <a:bodyPr/>
                    <a:lstStyle/>
                    <a:p>
                      <a:r>
                        <a:rPr lang="en-IN" sz="1600" dirty="0"/>
                        <a:t>SL No.</a:t>
                      </a:r>
                    </a:p>
                  </a:txBody>
                  <a:tcPr/>
                </a:tc>
                <a:tc>
                  <a:txBody>
                    <a:bodyPr/>
                    <a:lstStyle/>
                    <a:p>
                      <a:r>
                        <a:rPr lang="en-IN" sz="1600" dirty="0"/>
                        <a:t>Author Name &amp; Year of Publication</a:t>
                      </a:r>
                    </a:p>
                  </a:txBody>
                  <a:tcPr/>
                </a:tc>
                <a:tc>
                  <a:txBody>
                    <a:bodyPr/>
                    <a:lstStyle/>
                    <a:p>
                      <a:r>
                        <a:rPr lang="en-IN" sz="1600" dirty="0"/>
                        <a:t>Title Name &amp; Journal Name</a:t>
                      </a:r>
                    </a:p>
                  </a:txBody>
                  <a:tcPr/>
                </a:tc>
                <a:tc>
                  <a:txBody>
                    <a:bodyPr/>
                    <a:lstStyle/>
                    <a:p>
                      <a:r>
                        <a:rPr lang="en-IN" sz="1600" dirty="0"/>
                        <a:t>Abstract or Objectives</a:t>
                      </a:r>
                    </a:p>
                  </a:txBody>
                  <a:tcPr/>
                </a:tc>
                <a:tc>
                  <a:txBody>
                    <a:bodyPr/>
                    <a:lstStyle/>
                    <a:p>
                      <a:r>
                        <a:rPr lang="en-IN" sz="1600" dirty="0"/>
                        <a:t>Techniques Used</a:t>
                      </a:r>
                    </a:p>
                  </a:txBody>
                  <a:tcPr/>
                </a:tc>
                <a:tc>
                  <a:txBody>
                    <a:bodyPr/>
                    <a:lstStyle/>
                    <a:p>
                      <a:r>
                        <a:rPr lang="en-IN" sz="1600" dirty="0"/>
                        <a:t>Limitations</a:t>
                      </a:r>
                    </a:p>
                  </a:txBody>
                  <a:tcPr/>
                </a:tc>
                <a:extLst>
                  <a:ext uri="{0D108BD9-81ED-4DB2-BD59-A6C34878D82A}">
                    <a16:rowId xmlns:a16="http://schemas.microsoft.com/office/drawing/2014/main" val="2938328515"/>
                  </a:ext>
                </a:extLst>
              </a:tr>
              <a:tr h="1764199">
                <a:tc>
                  <a:txBody>
                    <a:bodyPr/>
                    <a:lstStyle/>
                    <a:p>
                      <a:r>
                        <a:rPr lang="en-IN" sz="1400" dirty="0"/>
                        <a:t>1</a:t>
                      </a:r>
                    </a:p>
                  </a:txBody>
                  <a:tcPr/>
                </a:tc>
                <a:tc>
                  <a:txBody>
                    <a:bodyPr/>
                    <a:lstStyle/>
                    <a:p>
                      <a:r>
                        <a:rPr lang="en-IN" sz="1400" dirty="0"/>
                        <a:t>Vijayalakshmi M </a:t>
                      </a:r>
                      <a:r>
                        <a:rPr lang="en-IN" sz="1400" dirty="0" err="1"/>
                        <a:t>M</a:t>
                      </a:r>
                      <a:r>
                        <a:rPr lang="en-IN" sz="1400" dirty="0"/>
                        <a:t>, 2019</a:t>
                      </a:r>
                    </a:p>
                  </a:txBody>
                  <a:tcPr/>
                </a:tc>
                <a:tc>
                  <a:txBody>
                    <a:bodyPr/>
                    <a:lstStyle/>
                    <a:p>
                      <a:r>
                        <a:rPr lang="en-US" sz="1400" b="1" dirty="0"/>
                        <a:t>“Melanoma Skin Cancer Detection using Image Processing and Machine Learning”</a:t>
                      </a:r>
                      <a:r>
                        <a:rPr lang="en-US" sz="1400" dirty="0"/>
                        <a:t>, International Journal of Trend in Scientific Research and Development (IJTSRD) 3.4 (2019): 780-784.</a:t>
                      </a:r>
                      <a:endParaRPr lang="en-IN" sz="1400" dirty="0"/>
                    </a:p>
                  </a:txBody>
                  <a:tcPr/>
                </a:tc>
                <a:tc>
                  <a:txBody>
                    <a:bodyPr/>
                    <a:lstStyle/>
                    <a:p>
                      <a:r>
                        <a:rPr lang="en-US" sz="1400" dirty="0"/>
                        <a:t>An automated system of dermatological disease recognition through lesion images.</a:t>
                      </a:r>
                      <a:endParaRPr lang="en-IN" sz="1400" dirty="0"/>
                    </a:p>
                  </a:txBody>
                  <a:tcPr/>
                </a:tc>
                <a:tc>
                  <a:txBody>
                    <a:bodyPr/>
                    <a:lstStyle/>
                    <a:p>
                      <a:r>
                        <a:rPr lang="en-US" sz="1400" dirty="0"/>
                        <a:t>Convolutional Neural Network (CNN), Support Vector Machine(SVM). </a:t>
                      </a:r>
                      <a:endParaRPr lang="en-IN" sz="1400" dirty="0"/>
                    </a:p>
                  </a:txBody>
                  <a:tcPr/>
                </a:tc>
                <a:tc>
                  <a:txBody>
                    <a:bodyPr/>
                    <a:lstStyle/>
                    <a:p>
                      <a:r>
                        <a:rPr lang="en-US" sz="1400" dirty="0"/>
                        <a:t>The paper does not provide any information on the robustness of the system in real-world scenarios where these factors can vary widely</a:t>
                      </a:r>
                      <a:endParaRPr lang="en-IN" sz="1400" dirty="0"/>
                    </a:p>
                  </a:txBody>
                  <a:tcPr/>
                </a:tc>
                <a:extLst>
                  <a:ext uri="{0D108BD9-81ED-4DB2-BD59-A6C34878D82A}">
                    <a16:rowId xmlns:a16="http://schemas.microsoft.com/office/drawing/2014/main" val="1127867093"/>
                  </a:ext>
                </a:extLst>
              </a:tr>
              <a:tr h="1054425">
                <a:tc>
                  <a:txBody>
                    <a:bodyPr/>
                    <a:lstStyle/>
                    <a:p>
                      <a:r>
                        <a:rPr lang="en-IN" sz="1600" dirty="0"/>
                        <a:t>2</a:t>
                      </a:r>
                    </a:p>
                  </a:txBody>
                  <a:tcPr/>
                </a:tc>
                <a:tc>
                  <a:txBody>
                    <a:bodyPr/>
                    <a:lstStyle/>
                    <a:p>
                      <a:r>
                        <a:rPr lang="en-US" sz="1400" dirty="0"/>
                        <a:t>Jain, Shivangi, and Nitin </a:t>
                      </a:r>
                      <a:r>
                        <a:rPr lang="en-US" sz="1400" dirty="0" err="1"/>
                        <a:t>Pise</a:t>
                      </a:r>
                      <a:r>
                        <a:rPr lang="en-US" sz="1400" dirty="0"/>
                        <a:t>, 2015</a:t>
                      </a:r>
                      <a:endParaRPr lang="en-IN" sz="1400" dirty="0"/>
                    </a:p>
                  </a:txBody>
                  <a:tcPr/>
                </a:tc>
                <a:tc>
                  <a:txBody>
                    <a:bodyPr/>
                    <a:lstStyle/>
                    <a:p>
                      <a:r>
                        <a:rPr lang="en-US" sz="1400" b="1" dirty="0"/>
                        <a:t>"Computer aided melanoma skin cancer detection using image processing.“</a:t>
                      </a:r>
                      <a:r>
                        <a:rPr lang="en-US" sz="1400" b="0" dirty="0"/>
                        <a:t>,</a:t>
                      </a:r>
                      <a:r>
                        <a:rPr lang="en-US" sz="1400" b="1" dirty="0"/>
                        <a:t> </a:t>
                      </a:r>
                      <a:r>
                        <a:rPr lang="en-US" sz="1400" dirty="0"/>
                        <a:t>Procedia Computer Science 48 (2015): 735-740. </a:t>
                      </a:r>
                      <a:endParaRPr lang="en-IN" sz="1400" dirty="0"/>
                    </a:p>
                  </a:txBody>
                  <a:tcPr/>
                </a:tc>
                <a:tc>
                  <a:txBody>
                    <a:bodyPr/>
                    <a:lstStyle/>
                    <a:p>
                      <a:r>
                        <a:rPr lang="en-US" sz="1400" dirty="0"/>
                        <a:t>Extracting Color and Texture features to derive information about the skin lesion, such as variations in hue, saturation, and brightness.</a:t>
                      </a:r>
                      <a:endParaRPr lang="en-IN" sz="1400" dirty="0"/>
                    </a:p>
                  </a:txBody>
                  <a:tcPr/>
                </a:tc>
                <a:tc>
                  <a:txBody>
                    <a:bodyPr/>
                    <a:lstStyle/>
                    <a:p>
                      <a:r>
                        <a:rPr lang="en-IN" sz="1400" dirty="0"/>
                        <a:t>Otsu’s Thresholding in 3 separate planes - Red, Green and Blue</a:t>
                      </a:r>
                    </a:p>
                  </a:txBody>
                  <a:tcPr/>
                </a:tc>
                <a:tc>
                  <a:txBody>
                    <a:bodyPr/>
                    <a:lstStyle/>
                    <a:p>
                      <a:r>
                        <a:rPr lang="en-US" sz="1400" dirty="0"/>
                        <a:t>Performance on images with different lighting conditions, skin tones, and camera settings.</a:t>
                      </a:r>
                      <a:endParaRPr lang="en-IN" sz="1400" dirty="0"/>
                    </a:p>
                  </a:txBody>
                  <a:tcPr/>
                </a:tc>
                <a:extLst>
                  <a:ext uri="{0D108BD9-81ED-4DB2-BD59-A6C34878D82A}">
                    <a16:rowId xmlns:a16="http://schemas.microsoft.com/office/drawing/2014/main" val="917725407"/>
                  </a:ext>
                </a:extLst>
              </a:tr>
            </a:tbl>
          </a:graphicData>
        </a:graphic>
      </p:graphicFrame>
    </p:spTree>
    <p:extLst>
      <p:ext uri="{BB962C8B-B14F-4D97-AF65-F5344CB8AC3E}">
        <p14:creationId xmlns:p14="http://schemas.microsoft.com/office/powerpoint/2010/main" val="4137652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7F1729E6-3E1B-D621-54F2-1EE73258143C}"/>
              </a:ext>
            </a:extLst>
          </p:cNvPr>
          <p:cNvSpPr>
            <a:spLocks noGrp="1"/>
          </p:cNvSpPr>
          <p:nvPr>
            <p:ph type="title"/>
          </p:nvPr>
        </p:nvSpPr>
        <p:spPr>
          <a:xfrm>
            <a:off x="2040636" y="827590"/>
            <a:ext cx="8110728" cy="457200"/>
          </a:xfrm>
        </p:spPr>
        <p:txBody>
          <a:bodyPr/>
          <a:lstStyle/>
          <a:p>
            <a:r>
              <a:rPr lang="en-US" dirty="0"/>
              <a:t>LITERATURE REVIEW</a:t>
            </a:r>
          </a:p>
        </p:txBody>
      </p:sp>
      <p:sp>
        <p:nvSpPr>
          <p:cNvPr id="7" name="Footer Placeholder 4">
            <a:extLst>
              <a:ext uri="{FF2B5EF4-FFF2-40B4-BE49-F238E27FC236}">
                <a16:creationId xmlns:a16="http://schemas.microsoft.com/office/drawing/2014/main" id="{BF95A6CB-9A67-F4A3-0CA3-2596A9D7414F}"/>
              </a:ext>
            </a:extLst>
          </p:cNvPr>
          <p:cNvSpPr txBox="1">
            <a:spLocks/>
          </p:cNvSpPr>
          <p:nvPr/>
        </p:nvSpPr>
        <p:spPr>
          <a:xfrm rot="16200000">
            <a:off x="-515828" y="1321936"/>
            <a:ext cx="2169459" cy="29655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SKIN CANCER DETECTION</a:t>
            </a:r>
            <a:endParaRPr lang="en-US" dirty="0"/>
          </a:p>
        </p:txBody>
      </p:sp>
      <p:sp>
        <p:nvSpPr>
          <p:cNvPr id="8" name="Slide Number Placeholder 3">
            <a:extLst>
              <a:ext uri="{FF2B5EF4-FFF2-40B4-BE49-F238E27FC236}">
                <a16:creationId xmlns:a16="http://schemas.microsoft.com/office/drawing/2014/main" id="{CAD4BBCA-B613-D0C0-6422-8013B07BA433}"/>
              </a:ext>
            </a:extLst>
          </p:cNvPr>
          <p:cNvSpPr txBox="1">
            <a:spLocks/>
          </p:cNvSpPr>
          <p:nvPr/>
        </p:nvSpPr>
        <p:spPr>
          <a:xfrm>
            <a:off x="437534" y="5974975"/>
            <a:ext cx="296555" cy="31824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5DF2D63-3FF5-D547-96B9-BE9CCD1ABA58}" type="slidenum">
              <a:rPr lang="en-US" smtClean="0"/>
              <a:pPr/>
              <a:t>7</a:t>
            </a:fld>
            <a:endParaRPr lang="en-US" dirty="0"/>
          </a:p>
        </p:txBody>
      </p:sp>
      <p:cxnSp>
        <p:nvCxnSpPr>
          <p:cNvPr id="10" name="Straight Connector 9">
            <a:extLst>
              <a:ext uri="{FF2B5EF4-FFF2-40B4-BE49-F238E27FC236}">
                <a16:creationId xmlns:a16="http://schemas.microsoft.com/office/drawing/2014/main" id="{113D3C84-26F6-E4E4-A592-BA66F058D918}"/>
              </a:ext>
            </a:extLst>
          </p:cNvPr>
          <p:cNvCxnSpPr>
            <a:cxnSpLocks/>
          </p:cNvCxnSpPr>
          <p:nvPr/>
        </p:nvCxnSpPr>
        <p:spPr>
          <a:xfrm>
            <a:off x="572424" y="2554942"/>
            <a:ext cx="13388" cy="312868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7F077316-3597-6D26-FD9F-ABF0A84C6CBE}"/>
              </a:ext>
            </a:extLst>
          </p:cNvPr>
          <p:cNvGraphicFramePr>
            <a:graphicFrameLocks noGrp="1"/>
          </p:cNvGraphicFramePr>
          <p:nvPr>
            <p:extLst>
              <p:ext uri="{D42A27DB-BD31-4B8C-83A1-F6EECF244321}">
                <p14:modId xmlns:p14="http://schemas.microsoft.com/office/powerpoint/2010/main" val="1136518892"/>
              </p:ext>
            </p:extLst>
          </p:nvPr>
        </p:nvGraphicFramePr>
        <p:xfrm>
          <a:off x="1425615" y="1587278"/>
          <a:ext cx="9340770" cy="4165627"/>
        </p:xfrm>
        <a:graphic>
          <a:graphicData uri="http://schemas.openxmlformats.org/drawingml/2006/table">
            <a:tbl>
              <a:tblPr firstRow="1" bandRow="1">
                <a:tableStyleId>{5C22544A-7EE6-4342-B048-85BDC9FD1C3A}</a:tableStyleId>
              </a:tblPr>
              <a:tblGrid>
                <a:gridCol w="739248">
                  <a:extLst>
                    <a:ext uri="{9D8B030D-6E8A-4147-A177-3AD203B41FA5}">
                      <a16:colId xmlns:a16="http://schemas.microsoft.com/office/drawing/2014/main" val="517695864"/>
                    </a:ext>
                  </a:extLst>
                </a:gridCol>
                <a:gridCol w="1922583">
                  <a:extLst>
                    <a:ext uri="{9D8B030D-6E8A-4147-A177-3AD203B41FA5}">
                      <a16:colId xmlns:a16="http://schemas.microsoft.com/office/drawing/2014/main" val="2337164060"/>
                    </a:ext>
                  </a:extLst>
                </a:gridCol>
                <a:gridCol w="2219569">
                  <a:extLst>
                    <a:ext uri="{9D8B030D-6E8A-4147-A177-3AD203B41FA5}">
                      <a16:colId xmlns:a16="http://schemas.microsoft.com/office/drawing/2014/main" val="1930921452"/>
                    </a:ext>
                  </a:extLst>
                </a:gridCol>
                <a:gridCol w="1345780">
                  <a:extLst>
                    <a:ext uri="{9D8B030D-6E8A-4147-A177-3AD203B41FA5}">
                      <a16:colId xmlns:a16="http://schemas.microsoft.com/office/drawing/2014/main" val="2269578650"/>
                    </a:ext>
                  </a:extLst>
                </a:gridCol>
                <a:gridCol w="1256744">
                  <a:extLst>
                    <a:ext uri="{9D8B030D-6E8A-4147-A177-3AD203B41FA5}">
                      <a16:colId xmlns:a16="http://schemas.microsoft.com/office/drawing/2014/main" val="1343501823"/>
                    </a:ext>
                  </a:extLst>
                </a:gridCol>
                <a:gridCol w="1856846">
                  <a:extLst>
                    <a:ext uri="{9D8B030D-6E8A-4147-A177-3AD203B41FA5}">
                      <a16:colId xmlns:a16="http://schemas.microsoft.com/office/drawing/2014/main" val="393592101"/>
                    </a:ext>
                  </a:extLst>
                </a:gridCol>
              </a:tblGrid>
              <a:tr h="603108">
                <a:tc>
                  <a:txBody>
                    <a:bodyPr/>
                    <a:lstStyle/>
                    <a:p>
                      <a:r>
                        <a:rPr lang="en-IN" sz="1600" dirty="0"/>
                        <a:t>SL No.</a:t>
                      </a:r>
                    </a:p>
                  </a:txBody>
                  <a:tcPr/>
                </a:tc>
                <a:tc>
                  <a:txBody>
                    <a:bodyPr/>
                    <a:lstStyle/>
                    <a:p>
                      <a:r>
                        <a:rPr lang="en-IN" sz="1600" dirty="0"/>
                        <a:t>Author Name &amp; Year of Publication</a:t>
                      </a:r>
                    </a:p>
                  </a:txBody>
                  <a:tcPr/>
                </a:tc>
                <a:tc>
                  <a:txBody>
                    <a:bodyPr/>
                    <a:lstStyle/>
                    <a:p>
                      <a:r>
                        <a:rPr lang="en-IN" sz="1600" dirty="0"/>
                        <a:t>Title Name &amp; Journal Name</a:t>
                      </a:r>
                    </a:p>
                  </a:txBody>
                  <a:tcPr/>
                </a:tc>
                <a:tc>
                  <a:txBody>
                    <a:bodyPr/>
                    <a:lstStyle/>
                    <a:p>
                      <a:r>
                        <a:rPr lang="en-IN" sz="1600" dirty="0"/>
                        <a:t>Abstract or Objectives</a:t>
                      </a:r>
                    </a:p>
                  </a:txBody>
                  <a:tcPr/>
                </a:tc>
                <a:tc>
                  <a:txBody>
                    <a:bodyPr/>
                    <a:lstStyle/>
                    <a:p>
                      <a:r>
                        <a:rPr lang="en-IN" sz="1600" dirty="0"/>
                        <a:t>Techniques Used</a:t>
                      </a:r>
                    </a:p>
                  </a:txBody>
                  <a:tcPr/>
                </a:tc>
                <a:tc>
                  <a:txBody>
                    <a:bodyPr/>
                    <a:lstStyle/>
                    <a:p>
                      <a:r>
                        <a:rPr lang="en-IN" sz="1600" dirty="0"/>
                        <a:t>Limitations</a:t>
                      </a:r>
                    </a:p>
                  </a:txBody>
                  <a:tcPr/>
                </a:tc>
                <a:extLst>
                  <a:ext uri="{0D108BD9-81ED-4DB2-BD59-A6C34878D82A}">
                    <a16:rowId xmlns:a16="http://schemas.microsoft.com/office/drawing/2014/main" val="2938328515"/>
                  </a:ext>
                </a:extLst>
              </a:tr>
              <a:tr h="1764199">
                <a:tc>
                  <a:txBody>
                    <a:bodyPr/>
                    <a:lstStyle/>
                    <a:p>
                      <a:r>
                        <a:rPr lang="en-IN" sz="1400" dirty="0"/>
                        <a:t>3</a:t>
                      </a:r>
                    </a:p>
                  </a:txBody>
                  <a:tcPr/>
                </a:tc>
                <a:tc>
                  <a:txBody>
                    <a:bodyPr/>
                    <a:lstStyle/>
                    <a:p>
                      <a:r>
                        <a:rPr lang="en-IN" sz="1400" dirty="0" err="1"/>
                        <a:t>Premaladha</a:t>
                      </a:r>
                      <a:r>
                        <a:rPr lang="en-IN" sz="1400" dirty="0"/>
                        <a:t>, J., et al., 2014</a:t>
                      </a:r>
                    </a:p>
                  </a:txBody>
                  <a:tcPr/>
                </a:tc>
                <a:tc>
                  <a:txBody>
                    <a:bodyPr/>
                    <a:lstStyle/>
                    <a:p>
                      <a:r>
                        <a:rPr lang="en-US" sz="1400" b="1" dirty="0"/>
                        <a:t>"A survey on melanoma diagnosis using image processing and soft computing techniques.“</a:t>
                      </a:r>
                      <a:r>
                        <a:rPr lang="en-US" sz="1400" dirty="0"/>
                        <a:t>, Research Journal of Information Technology 6.2 (2014): 65-80.</a:t>
                      </a:r>
                      <a:endParaRPr lang="en-IN" sz="1400" dirty="0"/>
                    </a:p>
                  </a:txBody>
                  <a:tcPr/>
                </a:tc>
                <a:tc>
                  <a:txBody>
                    <a:bodyPr/>
                    <a:lstStyle/>
                    <a:p>
                      <a:r>
                        <a:rPr lang="en-US" sz="1400" dirty="0"/>
                        <a:t>An automated system of dermatological disease recognition through lesion images.</a:t>
                      </a:r>
                      <a:endParaRPr lang="en-IN" sz="1400" dirty="0"/>
                    </a:p>
                  </a:txBody>
                  <a:tcPr/>
                </a:tc>
                <a:tc>
                  <a:txBody>
                    <a:bodyPr/>
                    <a:lstStyle/>
                    <a:p>
                      <a:r>
                        <a:rPr lang="en-US" sz="1400" dirty="0"/>
                        <a:t>Convolutional Neural Network (CNN), Support Vector Machine(SVM). </a:t>
                      </a:r>
                      <a:endParaRPr lang="en-IN" sz="1400" dirty="0"/>
                    </a:p>
                  </a:txBody>
                  <a:tcPr/>
                </a:tc>
                <a:tc>
                  <a:txBody>
                    <a:bodyPr/>
                    <a:lstStyle/>
                    <a:p>
                      <a:r>
                        <a:rPr lang="en-US" sz="1400" dirty="0"/>
                        <a:t>The paper does not provide any information on the robustness of the system in real-world scenarios where these factors can vary widely</a:t>
                      </a:r>
                      <a:endParaRPr lang="en-IN" sz="1400" dirty="0"/>
                    </a:p>
                  </a:txBody>
                  <a:tcPr/>
                </a:tc>
                <a:extLst>
                  <a:ext uri="{0D108BD9-81ED-4DB2-BD59-A6C34878D82A}">
                    <a16:rowId xmlns:a16="http://schemas.microsoft.com/office/drawing/2014/main" val="1127867093"/>
                  </a:ext>
                </a:extLst>
              </a:tr>
              <a:tr h="1054425">
                <a:tc>
                  <a:txBody>
                    <a:bodyPr/>
                    <a:lstStyle/>
                    <a:p>
                      <a:r>
                        <a:rPr lang="en-IN" sz="1600" dirty="0"/>
                        <a:t>4</a:t>
                      </a:r>
                    </a:p>
                  </a:txBody>
                  <a:tcPr/>
                </a:tc>
                <a:tc>
                  <a:txBody>
                    <a:bodyPr/>
                    <a:lstStyle/>
                    <a:p>
                      <a:r>
                        <a:rPr lang="en-US" sz="1400" dirty="0"/>
                        <a:t>Jain, Shivangi, and Nitin </a:t>
                      </a:r>
                      <a:r>
                        <a:rPr lang="en-US" sz="1400" dirty="0" err="1"/>
                        <a:t>Pise</a:t>
                      </a:r>
                      <a:r>
                        <a:rPr lang="en-US" sz="1400" dirty="0"/>
                        <a:t>, 2015</a:t>
                      </a:r>
                      <a:endParaRPr lang="en-IN" sz="1400" dirty="0"/>
                    </a:p>
                  </a:txBody>
                  <a:tcPr/>
                </a:tc>
                <a:tc>
                  <a:txBody>
                    <a:bodyPr/>
                    <a:lstStyle/>
                    <a:p>
                      <a:r>
                        <a:rPr lang="en-US" sz="1400" b="1" dirty="0"/>
                        <a:t>"Computer aided melanoma skin cancer detection using image processing.“</a:t>
                      </a:r>
                      <a:r>
                        <a:rPr lang="en-US" sz="1400" b="0" dirty="0"/>
                        <a:t>,</a:t>
                      </a:r>
                      <a:r>
                        <a:rPr lang="en-US" sz="1400" b="1" dirty="0"/>
                        <a:t> </a:t>
                      </a:r>
                      <a:r>
                        <a:rPr lang="en-US" sz="1400" dirty="0"/>
                        <a:t>Procedia Computer Science 48 (2015): 735-740. </a:t>
                      </a:r>
                      <a:endParaRPr lang="en-IN" sz="1400" dirty="0"/>
                    </a:p>
                  </a:txBody>
                  <a:tcPr/>
                </a:tc>
                <a:tc>
                  <a:txBody>
                    <a:bodyPr/>
                    <a:lstStyle/>
                    <a:p>
                      <a:r>
                        <a:rPr lang="en-US" sz="1400" dirty="0"/>
                        <a:t>A comprehensive review of different methodologies to diagnose melanoma, a deadly skin cancer.</a:t>
                      </a:r>
                      <a:endParaRPr lang="en-IN" sz="1400" dirty="0"/>
                    </a:p>
                  </a:txBody>
                  <a:tcPr/>
                </a:tc>
                <a:tc>
                  <a:txBody>
                    <a:bodyPr/>
                    <a:lstStyle/>
                    <a:p>
                      <a:r>
                        <a:rPr lang="en-IN" sz="1400" dirty="0"/>
                        <a:t>Gaussian filtering, Region Merging, Decision Tree</a:t>
                      </a:r>
                    </a:p>
                  </a:txBody>
                  <a:tcPr/>
                </a:tc>
                <a:tc>
                  <a:txBody>
                    <a:bodyPr/>
                    <a:lstStyle/>
                    <a:p>
                      <a:r>
                        <a:rPr lang="en-US" sz="1400" dirty="0"/>
                        <a:t>The paper concludes that no single technique is suitable for all types of images, and the choice of technique depends on the specific application.</a:t>
                      </a:r>
                      <a:endParaRPr lang="en-IN" sz="1400" dirty="0"/>
                    </a:p>
                  </a:txBody>
                  <a:tcPr/>
                </a:tc>
                <a:extLst>
                  <a:ext uri="{0D108BD9-81ED-4DB2-BD59-A6C34878D82A}">
                    <a16:rowId xmlns:a16="http://schemas.microsoft.com/office/drawing/2014/main" val="917725407"/>
                  </a:ext>
                </a:extLst>
              </a:tr>
            </a:tbl>
          </a:graphicData>
        </a:graphic>
      </p:graphicFrame>
    </p:spTree>
    <p:extLst>
      <p:ext uri="{BB962C8B-B14F-4D97-AF65-F5344CB8AC3E}">
        <p14:creationId xmlns:p14="http://schemas.microsoft.com/office/powerpoint/2010/main" val="4252511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7F1729E6-3E1B-D621-54F2-1EE73258143C}"/>
              </a:ext>
            </a:extLst>
          </p:cNvPr>
          <p:cNvSpPr>
            <a:spLocks noGrp="1"/>
          </p:cNvSpPr>
          <p:nvPr>
            <p:ph type="title"/>
          </p:nvPr>
        </p:nvSpPr>
        <p:spPr>
          <a:xfrm>
            <a:off x="2040636" y="827590"/>
            <a:ext cx="8110728" cy="457200"/>
          </a:xfrm>
        </p:spPr>
        <p:txBody>
          <a:bodyPr/>
          <a:lstStyle/>
          <a:p>
            <a:r>
              <a:rPr lang="en-US" dirty="0"/>
              <a:t>LITERATURE REVIEW</a:t>
            </a:r>
          </a:p>
        </p:txBody>
      </p:sp>
      <p:sp>
        <p:nvSpPr>
          <p:cNvPr id="7" name="Footer Placeholder 4">
            <a:extLst>
              <a:ext uri="{FF2B5EF4-FFF2-40B4-BE49-F238E27FC236}">
                <a16:creationId xmlns:a16="http://schemas.microsoft.com/office/drawing/2014/main" id="{BF95A6CB-9A67-F4A3-0CA3-2596A9D7414F}"/>
              </a:ext>
            </a:extLst>
          </p:cNvPr>
          <p:cNvSpPr txBox="1">
            <a:spLocks/>
          </p:cNvSpPr>
          <p:nvPr/>
        </p:nvSpPr>
        <p:spPr>
          <a:xfrm rot="16200000">
            <a:off x="-515828" y="1321936"/>
            <a:ext cx="2169459" cy="29655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SKIN CANCER DETECTION</a:t>
            </a:r>
            <a:endParaRPr lang="en-US" dirty="0"/>
          </a:p>
        </p:txBody>
      </p:sp>
      <p:sp>
        <p:nvSpPr>
          <p:cNvPr id="8" name="Slide Number Placeholder 3">
            <a:extLst>
              <a:ext uri="{FF2B5EF4-FFF2-40B4-BE49-F238E27FC236}">
                <a16:creationId xmlns:a16="http://schemas.microsoft.com/office/drawing/2014/main" id="{CAD4BBCA-B613-D0C0-6422-8013B07BA433}"/>
              </a:ext>
            </a:extLst>
          </p:cNvPr>
          <p:cNvSpPr txBox="1">
            <a:spLocks/>
          </p:cNvSpPr>
          <p:nvPr/>
        </p:nvSpPr>
        <p:spPr>
          <a:xfrm>
            <a:off x="437534" y="5974975"/>
            <a:ext cx="296555" cy="31824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5DF2D63-3FF5-D547-96B9-BE9CCD1ABA58}" type="slidenum">
              <a:rPr lang="en-US" smtClean="0"/>
              <a:pPr/>
              <a:t>8</a:t>
            </a:fld>
            <a:endParaRPr lang="en-US" dirty="0"/>
          </a:p>
        </p:txBody>
      </p:sp>
      <p:cxnSp>
        <p:nvCxnSpPr>
          <p:cNvPr id="10" name="Straight Connector 9">
            <a:extLst>
              <a:ext uri="{FF2B5EF4-FFF2-40B4-BE49-F238E27FC236}">
                <a16:creationId xmlns:a16="http://schemas.microsoft.com/office/drawing/2014/main" id="{113D3C84-26F6-E4E4-A592-BA66F058D918}"/>
              </a:ext>
            </a:extLst>
          </p:cNvPr>
          <p:cNvCxnSpPr>
            <a:cxnSpLocks/>
          </p:cNvCxnSpPr>
          <p:nvPr/>
        </p:nvCxnSpPr>
        <p:spPr>
          <a:xfrm>
            <a:off x="572424" y="2554942"/>
            <a:ext cx="13388" cy="312868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7F077316-3597-6D26-FD9F-ABF0A84C6CBE}"/>
              </a:ext>
            </a:extLst>
          </p:cNvPr>
          <p:cNvGraphicFramePr>
            <a:graphicFrameLocks noGrp="1"/>
          </p:cNvGraphicFramePr>
          <p:nvPr>
            <p:extLst>
              <p:ext uri="{D42A27DB-BD31-4B8C-83A1-F6EECF244321}">
                <p14:modId xmlns:p14="http://schemas.microsoft.com/office/powerpoint/2010/main" val="362938041"/>
              </p:ext>
            </p:extLst>
          </p:nvPr>
        </p:nvGraphicFramePr>
        <p:xfrm>
          <a:off x="1425615" y="1587278"/>
          <a:ext cx="9340770" cy="4199748"/>
        </p:xfrm>
        <a:graphic>
          <a:graphicData uri="http://schemas.openxmlformats.org/drawingml/2006/table">
            <a:tbl>
              <a:tblPr firstRow="1" bandRow="1">
                <a:tableStyleId>{5C22544A-7EE6-4342-B048-85BDC9FD1C3A}</a:tableStyleId>
              </a:tblPr>
              <a:tblGrid>
                <a:gridCol w="739248">
                  <a:extLst>
                    <a:ext uri="{9D8B030D-6E8A-4147-A177-3AD203B41FA5}">
                      <a16:colId xmlns:a16="http://schemas.microsoft.com/office/drawing/2014/main" val="517695864"/>
                    </a:ext>
                  </a:extLst>
                </a:gridCol>
                <a:gridCol w="1922583">
                  <a:extLst>
                    <a:ext uri="{9D8B030D-6E8A-4147-A177-3AD203B41FA5}">
                      <a16:colId xmlns:a16="http://schemas.microsoft.com/office/drawing/2014/main" val="2337164060"/>
                    </a:ext>
                  </a:extLst>
                </a:gridCol>
                <a:gridCol w="2219569">
                  <a:extLst>
                    <a:ext uri="{9D8B030D-6E8A-4147-A177-3AD203B41FA5}">
                      <a16:colId xmlns:a16="http://schemas.microsoft.com/office/drawing/2014/main" val="1930921452"/>
                    </a:ext>
                  </a:extLst>
                </a:gridCol>
                <a:gridCol w="1345780">
                  <a:extLst>
                    <a:ext uri="{9D8B030D-6E8A-4147-A177-3AD203B41FA5}">
                      <a16:colId xmlns:a16="http://schemas.microsoft.com/office/drawing/2014/main" val="2269578650"/>
                    </a:ext>
                  </a:extLst>
                </a:gridCol>
                <a:gridCol w="1256744">
                  <a:extLst>
                    <a:ext uri="{9D8B030D-6E8A-4147-A177-3AD203B41FA5}">
                      <a16:colId xmlns:a16="http://schemas.microsoft.com/office/drawing/2014/main" val="1343501823"/>
                    </a:ext>
                  </a:extLst>
                </a:gridCol>
                <a:gridCol w="1856846">
                  <a:extLst>
                    <a:ext uri="{9D8B030D-6E8A-4147-A177-3AD203B41FA5}">
                      <a16:colId xmlns:a16="http://schemas.microsoft.com/office/drawing/2014/main" val="393592101"/>
                    </a:ext>
                  </a:extLst>
                </a:gridCol>
              </a:tblGrid>
              <a:tr h="603108">
                <a:tc>
                  <a:txBody>
                    <a:bodyPr/>
                    <a:lstStyle/>
                    <a:p>
                      <a:r>
                        <a:rPr lang="en-IN" sz="1600" dirty="0"/>
                        <a:t>SL No.</a:t>
                      </a:r>
                    </a:p>
                  </a:txBody>
                  <a:tcPr/>
                </a:tc>
                <a:tc>
                  <a:txBody>
                    <a:bodyPr/>
                    <a:lstStyle/>
                    <a:p>
                      <a:r>
                        <a:rPr lang="en-IN" sz="1600" dirty="0"/>
                        <a:t>Author Name &amp; Year of Publication</a:t>
                      </a:r>
                    </a:p>
                  </a:txBody>
                  <a:tcPr/>
                </a:tc>
                <a:tc>
                  <a:txBody>
                    <a:bodyPr/>
                    <a:lstStyle/>
                    <a:p>
                      <a:r>
                        <a:rPr lang="en-IN" sz="1600" dirty="0"/>
                        <a:t>Title Name &amp; Journal Name</a:t>
                      </a:r>
                    </a:p>
                  </a:txBody>
                  <a:tcPr/>
                </a:tc>
                <a:tc>
                  <a:txBody>
                    <a:bodyPr/>
                    <a:lstStyle/>
                    <a:p>
                      <a:r>
                        <a:rPr lang="en-IN" sz="1600" dirty="0"/>
                        <a:t>Abstract or Objectives</a:t>
                      </a:r>
                    </a:p>
                  </a:txBody>
                  <a:tcPr/>
                </a:tc>
                <a:tc>
                  <a:txBody>
                    <a:bodyPr/>
                    <a:lstStyle/>
                    <a:p>
                      <a:r>
                        <a:rPr lang="en-IN" sz="1600" dirty="0"/>
                        <a:t>Techniques Used</a:t>
                      </a:r>
                    </a:p>
                  </a:txBody>
                  <a:tcPr/>
                </a:tc>
                <a:tc>
                  <a:txBody>
                    <a:bodyPr/>
                    <a:lstStyle/>
                    <a:p>
                      <a:r>
                        <a:rPr lang="en-IN" sz="1600" dirty="0"/>
                        <a:t>Limitations</a:t>
                      </a:r>
                    </a:p>
                  </a:txBody>
                  <a:tcPr/>
                </a:tc>
                <a:extLst>
                  <a:ext uri="{0D108BD9-81ED-4DB2-BD59-A6C34878D82A}">
                    <a16:rowId xmlns:a16="http://schemas.microsoft.com/office/drawing/2014/main" val="2938328515"/>
                  </a:ext>
                </a:extLst>
              </a:tr>
              <a:tr h="1764199">
                <a:tc>
                  <a:txBody>
                    <a:bodyPr/>
                    <a:lstStyle/>
                    <a:p>
                      <a:r>
                        <a:rPr lang="en-IN" sz="1400" dirty="0"/>
                        <a:t>5</a:t>
                      </a:r>
                    </a:p>
                  </a:txBody>
                  <a:tcPr/>
                </a:tc>
                <a:tc>
                  <a:txBody>
                    <a:bodyPr/>
                    <a:lstStyle/>
                    <a:p>
                      <a:r>
                        <a:rPr lang="en-IN" sz="1400" dirty="0"/>
                        <a:t>Garg, Nishtha, </a:t>
                      </a:r>
                      <a:r>
                        <a:rPr lang="en-IN" sz="1400" dirty="0" err="1"/>
                        <a:t>Vishakha</a:t>
                      </a:r>
                      <a:r>
                        <a:rPr lang="en-IN" sz="1400" dirty="0"/>
                        <a:t> Sharma, and </a:t>
                      </a:r>
                      <a:r>
                        <a:rPr lang="en-IN" sz="1400" dirty="0" err="1"/>
                        <a:t>Prabhjot</a:t>
                      </a:r>
                      <a:r>
                        <a:rPr lang="en-IN" sz="1400" dirty="0"/>
                        <a:t> Kaur, 2018</a:t>
                      </a:r>
                    </a:p>
                  </a:txBody>
                  <a:tcPr/>
                </a:tc>
                <a:tc>
                  <a:txBody>
                    <a:bodyPr/>
                    <a:lstStyle/>
                    <a:p>
                      <a:r>
                        <a:rPr lang="en-IN" sz="1400" b="1" dirty="0"/>
                        <a:t>"Melanoma skin cancer detection using image processing.“</a:t>
                      </a:r>
                      <a:r>
                        <a:rPr lang="en-IN" sz="1400" dirty="0"/>
                        <a:t>, Sensors and Image Processing: Proceedings of CSI 2015 (2018): 111-119. </a:t>
                      </a:r>
                    </a:p>
                  </a:txBody>
                  <a:tcPr/>
                </a:tc>
                <a:tc>
                  <a:txBody>
                    <a:bodyPr/>
                    <a:lstStyle/>
                    <a:p>
                      <a:r>
                        <a:rPr lang="en-US" sz="1400" dirty="0"/>
                        <a:t>Studies of skin cancer detection using fuzzy clustering with machine learning methods and wavelet analysis is tested with 50 sample images</a:t>
                      </a:r>
                      <a:endParaRPr lang="en-IN" sz="1400" dirty="0"/>
                    </a:p>
                  </a:txBody>
                  <a:tcPr/>
                </a:tc>
                <a:tc>
                  <a:txBody>
                    <a:bodyPr/>
                    <a:lstStyle/>
                    <a:p>
                      <a:r>
                        <a:rPr lang="en-IN" sz="1400" dirty="0"/>
                        <a:t>K-Nearest </a:t>
                      </a:r>
                      <a:r>
                        <a:rPr lang="en-IN" sz="1400" dirty="0" err="1"/>
                        <a:t>Neighbor</a:t>
                      </a:r>
                      <a:r>
                        <a:rPr lang="en-US" sz="1400" dirty="0"/>
                        <a:t> Neural Network (KNN), Support Vector Machine (SVM).</a:t>
                      </a:r>
                      <a:endParaRPr lang="en-IN" sz="1400" dirty="0"/>
                    </a:p>
                  </a:txBody>
                  <a:tcPr/>
                </a:tc>
                <a:tc>
                  <a:txBody>
                    <a:bodyPr/>
                    <a:lstStyle/>
                    <a:p>
                      <a:r>
                        <a:rPr lang="en-US" sz="1400" dirty="0"/>
                        <a:t>The robustness of the system in real-world scenarios where factors like lighting conditions, skin tones, and camera settings vary widely.</a:t>
                      </a:r>
                      <a:endParaRPr lang="en-IN" sz="1400" dirty="0"/>
                    </a:p>
                  </a:txBody>
                  <a:tcPr/>
                </a:tc>
                <a:extLst>
                  <a:ext uri="{0D108BD9-81ED-4DB2-BD59-A6C34878D82A}">
                    <a16:rowId xmlns:a16="http://schemas.microsoft.com/office/drawing/2014/main" val="1127867093"/>
                  </a:ext>
                </a:extLst>
              </a:tr>
              <a:tr h="1054425">
                <a:tc>
                  <a:txBody>
                    <a:bodyPr/>
                    <a:lstStyle/>
                    <a:p>
                      <a:r>
                        <a:rPr lang="en-IN" sz="1400" dirty="0"/>
                        <a:t>6</a:t>
                      </a:r>
                    </a:p>
                  </a:txBody>
                  <a:tcPr/>
                </a:tc>
                <a:tc>
                  <a:txBody>
                    <a:bodyPr/>
                    <a:lstStyle/>
                    <a:p>
                      <a:r>
                        <a:rPr lang="en-US" sz="1400" dirty="0">
                          <a:effectLst/>
                          <a:ea typeface="Times New Roman" panose="02020603050405020304" pitchFamily="18" charset="0"/>
                          <a:cs typeface="Times New Roman" panose="02020603050405020304" pitchFamily="18" charset="0"/>
                        </a:rPr>
                        <a:t>Goyal, Puneet Kumar, and </a:t>
                      </a:r>
                      <a:r>
                        <a:rPr lang="en-US" sz="1400" dirty="0" err="1">
                          <a:effectLst/>
                          <a:ea typeface="Times New Roman" panose="02020603050405020304" pitchFamily="18" charset="0"/>
                          <a:cs typeface="Times New Roman" panose="02020603050405020304" pitchFamily="18" charset="0"/>
                        </a:rPr>
                        <a:t>Mradul</a:t>
                      </a:r>
                      <a:r>
                        <a:rPr lang="en-US" sz="1400" dirty="0">
                          <a:effectLst/>
                          <a:ea typeface="Times New Roman" panose="02020603050405020304" pitchFamily="18" charset="0"/>
                          <a:cs typeface="Times New Roman" panose="02020603050405020304" pitchFamily="18" charset="0"/>
                        </a:rPr>
                        <a:t> Kumar Jain</a:t>
                      </a:r>
                      <a:r>
                        <a:rPr lang="en-IN" sz="1400" dirty="0"/>
                        <a:t>, 2018</a:t>
                      </a:r>
                    </a:p>
                  </a:txBody>
                  <a:tcPr/>
                </a:tc>
                <a:tc>
                  <a:txBody>
                    <a:bodyPr/>
                    <a:lstStyle/>
                    <a:p>
                      <a:r>
                        <a:rPr lang="en-US" sz="1400" b="1" dirty="0">
                          <a:effectLst/>
                          <a:ea typeface="Times New Roman" panose="02020603050405020304" pitchFamily="18" charset="0"/>
                          <a:cs typeface="Times New Roman" panose="02020603050405020304" pitchFamily="18" charset="0"/>
                        </a:rPr>
                        <a:t>"Computer-aided diagnosis of melanoma skin cancer: a review.“</a:t>
                      </a:r>
                      <a:r>
                        <a:rPr lang="en-US" sz="1400" b="0" dirty="0">
                          <a:effectLst/>
                          <a:ea typeface="Times New Roman" panose="02020603050405020304" pitchFamily="18" charset="0"/>
                          <a:cs typeface="Times New Roman" panose="02020603050405020304" pitchFamily="18" charset="0"/>
                        </a:rPr>
                        <a:t>,</a:t>
                      </a:r>
                      <a:r>
                        <a:rPr lang="en-US" sz="1400" dirty="0">
                          <a:effectLst/>
                          <a:ea typeface="Times New Roman" panose="02020603050405020304" pitchFamily="18" charset="0"/>
                          <a:cs typeface="Times New Roman" panose="02020603050405020304" pitchFamily="18" charset="0"/>
                        </a:rPr>
                        <a:t> </a:t>
                      </a:r>
                      <a:r>
                        <a:rPr lang="en-US" sz="1400" i="1" dirty="0">
                          <a:effectLst/>
                          <a:ea typeface="Times New Roman" panose="02020603050405020304" pitchFamily="18" charset="0"/>
                          <a:cs typeface="Times New Roman" panose="02020603050405020304" pitchFamily="18" charset="0"/>
                        </a:rPr>
                        <a:t>Advances in Data and Information Sciences: Proceedings of ICDIS-2017, Volume 1</a:t>
                      </a:r>
                      <a:r>
                        <a:rPr lang="en-US" sz="1400" dirty="0">
                          <a:effectLst/>
                          <a:ea typeface="Times New Roman" panose="02020603050405020304" pitchFamily="18" charset="0"/>
                          <a:cs typeface="Times New Roman" panose="02020603050405020304" pitchFamily="18" charset="0"/>
                        </a:rPr>
                        <a:t> (2018): 63-73.</a:t>
                      </a:r>
                      <a:endParaRPr lang="en-IN" sz="1400" dirty="0"/>
                    </a:p>
                  </a:txBody>
                  <a:tcPr/>
                </a:tc>
                <a:tc>
                  <a:txBody>
                    <a:bodyPr/>
                    <a:lstStyle/>
                    <a:p>
                      <a:r>
                        <a:rPr lang="en-US" sz="1400" dirty="0"/>
                        <a:t>A comparative study of various phases of computer-aided melanoma skin cancer detection system</a:t>
                      </a:r>
                      <a:endParaRPr lang="en-IN" sz="1400" dirty="0"/>
                    </a:p>
                  </a:txBody>
                  <a:tcPr/>
                </a:tc>
                <a:tc>
                  <a:txBody>
                    <a:bodyPr/>
                    <a:lstStyle/>
                    <a:p>
                      <a:r>
                        <a:rPr lang="en-US" sz="1400" dirty="0"/>
                        <a:t>Artificial Neural Network (ANN)</a:t>
                      </a:r>
                      <a:endParaRPr lang="en-IN" sz="1400" dirty="0"/>
                    </a:p>
                  </a:txBody>
                  <a:tcPr/>
                </a:tc>
                <a:tc>
                  <a:txBody>
                    <a:bodyPr/>
                    <a:lstStyle/>
                    <a:p>
                      <a:r>
                        <a:rPr lang="en-US" sz="1400" dirty="0"/>
                        <a:t>One of the first studies conducted in the Indian context with regards to new age technologies.</a:t>
                      </a:r>
                      <a:endParaRPr lang="en-IN" sz="1400" dirty="0"/>
                    </a:p>
                  </a:txBody>
                  <a:tcPr/>
                </a:tc>
                <a:extLst>
                  <a:ext uri="{0D108BD9-81ED-4DB2-BD59-A6C34878D82A}">
                    <a16:rowId xmlns:a16="http://schemas.microsoft.com/office/drawing/2014/main" val="917725407"/>
                  </a:ext>
                </a:extLst>
              </a:tr>
            </a:tbl>
          </a:graphicData>
        </a:graphic>
      </p:graphicFrame>
    </p:spTree>
    <p:extLst>
      <p:ext uri="{BB962C8B-B14F-4D97-AF65-F5344CB8AC3E}">
        <p14:creationId xmlns:p14="http://schemas.microsoft.com/office/powerpoint/2010/main" val="328648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7F1729E6-3E1B-D621-54F2-1EE73258143C}"/>
              </a:ext>
            </a:extLst>
          </p:cNvPr>
          <p:cNvSpPr>
            <a:spLocks noGrp="1"/>
          </p:cNvSpPr>
          <p:nvPr>
            <p:ph type="title"/>
          </p:nvPr>
        </p:nvSpPr>
        <p:spPr>
          <a:xfrm>
            <a:off x="2040636" y="827590"/>
            <a:ext cx="8110728" cy="457200"/>
          </a:xfrm>
        </p:spPr>
        <p:txBody>
          <a:bodyPr/>
          <a:lstStyle/>
          <a:p>
            <a:r>
              <a:rPr lang="en-US" dirty="0"/>
              <a:t>LITERATURE REVIEW</a:t>
            </a:r>
          </a:p>
        </p:txBody>
      </p:sp>
      <p:sp>
        <p:nvSpPr>
          <p:cNvPr id="7" name="Footer Placeholder 4">
            <a:extLst>
              <a:ext uri="{FF2B5EF4-FFF2-40B4-BE49-F238E27FC236}">
                <a16:creationId xmlns:a16="http://schemas.microsoft.com/office/drawing/2014/main" id="{BF95A6CB-9A67-F4A3-0CA3-2596A9D7414F}"/>
              </a:ext>
            </a:extLst>
          </p:cNvPr>
          <p:cNvSpPr txBox="1">
            <a:spLocks/>
          </p:cNvSpPr>
          <p:nvPr/>
        </p:nvSpPr>
        <p:spPr>
          <a:xfrm rot="16200000">
            <a:off x="-515828" y="1321936"/>
            <a:ext cx="2169459" cy="29655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SKIN CANCER DETECTION</a:t>
            </a:r>
            <a:endParaRPr lang="en-US" dirty="0"/>
          </a:p>
        </p:txBody>
      </p:sp>
      <p:sp>
        <p:nvSpPr>
          <p:cNvPr id="8" name="Slide Number Placeholder 3">
            <a:extLst>
              <a:ext uri="{FF2B5EF4-FFF2-40B4-BE49-F238E27FC236}">
                <a16:creationId xmlns:a16="http://schemas.microsoft.com/office/drawing/2014/main" id="{CAD4BBCA-B613-D0C0-6422-8013B07BA433}"/>
              </a:ext>
            </a:extLst>
          </p:cNvPr>
          <p:cNvSpPr txBox="1">
            <a:spLocks/>
          </p:cNvSpPr>
          <p:nvPr/>
        </p:nvSpPr>
        <p:spPr>
          <a:xfrm>
            <a:off x="437534" y="5974975"/>
            <a:ext cx="296555" cy="31824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5DF2D63-3FF5-D547-96B9-BE9CCD1ABA58}" type="slidenum">
              <a:rPr lang="en-US" smtClean="0"/>
              <a:pPr/>
              <a:t>9</a:t>
            </a:fld>
            <a:endParaRPr lang="en-US" dirty="0"/>
          </a:p>
        </p:txBody>
      </p:sp>
      <p:cxnSp>
        <p:nvCxnSpPr>
          <p:cNvPr id="10" name="Straight Connector 9">
            <a:extLst>
              <a:ext uri="{FF2B5EF4-FFF2-40B4-BE49-F238E27FC236}">
                <a16:creationId xmlns:a16="http://schemas.microsoft.com/office/drawing/2014/main" id="{113D3C84-26F6-E4E4-A592-BA66F058D918}"/>
              </a:ext>
            </a:extLst>
          </p:cNvPr>
          <p:cNvCxnSpPr>
            <a:cxnSpLocks/>
          </p:cNvCxnSpPr>
          <p:nvPr/>
        </p:nvCxnSpPr>
        <p:spPr>
          <a:xfrm>
            <a:off x="572424" y="2554942"/>
            <a:ext cx="13388" cy="312868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7F077316-3597-6D26-FD9F-ABF0A84C6CBE}"/>
              </a:ext>
            </a:extLst>
          </p:cNvPr>
          <p:cNvGraphicFramePr>
            <a:graphicFrameLocks noGrp="1"/>
          </p:cNvGraphicFramePr>
          <p:nvPr>
            <p:extLst>
              <p:ext uri="{D42A27DB-BD31-4B8C-83A1-F6EECF244321}">
                <p14:modId xmlns:p14="http://schemas.microsoft.com/office/powerpoint/2010/main" val="2402636220"/>
              </p:ext>
            </p:extLst>
          </p:nvPr>
        </p:nvGraphicFramePr>
        <p:xfrm>
          <a:off x="1425615" y="1587278"/>
          <a:ext cx="9340770" cy="2820599"/>
        </p:xfrm>
        <a:graphic>
          <a:graphicData uri="http://schemas.openxmlformats.org/drawingml/2006/table">
            <a:tbl>
              <a:tblPr firstRow="1" bandRow="1">
                <a:tableStyleId>{5C22544A-7EE6-4342-B048-85BDC9FD1C3A}</a:tableStyleId>
              </a:tblPr>
              <a:tblGrid>
                <a:gridCol w="739248">
                  <a:extLst>
                    <a:ext uri="{9D8B030D-6E8A-4147-A177-3AD203B41FA5}">
                      <a16:colId xmlns:a16="http://schemas.microsoft.com/office/drawing/2014/main" val="517695864"/>
                    </a:ext>
                  </a:extLst>
                </a:gridCol>
                <a:gridCol w="1922583">
                  <a:extLst>
                    <a:ext uri="{9D8B030D-6E8A-4147-A177-3AD203B41FA5}">
                      <a16:colId xmlns:a16="http://schemas.microsoft.com/office/drawing/2014/main" val="2337164060"/>
                    </a:ext>
                  </a:extLst>
                </a:gridCol>
                <a:gridCol w="2219569">
                  <a:extLst>
                    <a:ext uri="{9D8B030D-6E8A-4147-A177-3AD203B41FA5}">
                      <a16:colId xmlns:a16="http://schemas.microsoft.com/office/drawing/2014/main" val="1930921452"/>
                    </a:ext>
                  </a:extLst>
                </a:gridCol>
                <a:gridCol w="1345780">
                  <a:extLst>
                    <a:ext uri="{9D8B030D-6E8A-4147-A177-3AD203B41FA5}">
                      <a16:colId xmlns:a16="http://schemas.microsoft.com/office/drawing/2014/main" val="2269578650"/>
                    </a:ext>
                  </a:extLst>
                </a:gridCol>
                <a:gridCol w="1256744">
                  <a:extLst>
                    <a:ext uri="{9D8B030D-6E8A-4147-A177-3AD203B41FA5}">
                      <a16:colId xmlns:a16="http://schemas.microsoft.com/office/drawing/2014/main" val="1343501823"/>
                    </a:ext>
                  </a:extLst>
                </a:gridCol>
                <a:gridCol w="1856846">
                  <a:extLst>
                    <a:ext uri="{9D8B030D-6E8A-4147-A177-3AD203B41FA5}">
                      <a16:colId xmlns:a16="http://schemas.microsoft.com/office/drawing/2014/main" val="393592101"/>
                    </a:ext>
                  </a:extLst>
                </a:gridCol>
              </a:tblGrid>
              <a:tr h="718591">
                <a:tc>
                  <a:txBody>
                    <a:bodyPr/>
                    <a:lstStyle/>
                    <a:p>
                      <a:r>
                        <a:rPr lang="en-IN" sz="1600" dirty="0"/>
                        <a:t>SL No.</a:t>
                      </a:r>
                    </a:p>
                  </a:txBody>
                  <a:tcPr/>
                </a:tc>
                <a:tc>
                  <a:txBody>
                    <a:bodyPr/>
                    <a:lstStyle/>
                    <a:p>
                      <a:r>
                        <a:rPr lang="en-IN" sz="1600" dirty="0"/>
                        <a:t>Author Name &amp; Year of Publication</a:t>
                      </a:r>
                    </a:p>
                  </a:txBody>
                  <a:tcPr/>
                </a:tc>
                <a:tc>
                  <a:txBody>
                    <a:bodyPr/>
                    <a:lstStyle/>
                    <a:p>
                      <a:r>
                        <a:rPr lang="en-IN" sz="1600" dirty="0"/>
                        <a:t>Title Name &amp; Journal Name</a:t>
                      </a:r>
                    </a:p>
                  </a:txBody>
                  <a:tcPr/>
                </a:tc>
                <a:tc>
                  <a:txBody>
                    <a:bodyPr/>
                    <a:lstStyle/>
                    <a:p>
                      <a:r>
                        <a:rPr lang="en-IN" sz="1600" dirty="0"/>
                        <a:t>Abstract or Objectives</a:t>
                      </a:r>
                    </a:p>
                  </a:txBody>
                  <a:tcPr/>
                </a:tc>
                <a:tc>
                  <a:txBody>
                    <a:bodyPr/>
                    <a:lstStyle/>
                    <a:p>
                      <a:r>
                        <a:rPr lang="en-IN" sz="1600" dirty="0"/>
                        <a:t>Techniques Used</a:t>
                      </a:r>
                    </a:p>
                  </a:txBody>
                  <a:tcPr/>
                </a:tc>
                <a:tc>
                  <a:txBody>
                    <a:bodyPr/>
                    <a:lstStyle/>
                    <a:p>
                      <a:r>
                        <a:rPr lang="en-IN" sz="1600" dirty="0"/>
                        <a:t>Limitations</a:t>
                      </a:r>
                    </a:p>
                  </a:txBody>
                  <a:tcPr/>
                </a:tc>
                <a:extLst>
                  <a:ext uri="{0D108BD9-81ED-4DB2-BD59-A6C34878D82A}">
                    <a16:rowId xmlns:a16="http://schemas.microsoft.com/office/drawing/2014/main" val="2938328515"/>
                  </a:ext>
                </a:extLst>
              </a:tr>
              <a:tr h="2102008">
                <a:tc>
                  <a:txBody>
                    <a:bodyPr/>
                    <a:lstStyle/>
                    <a:p>
                      <a:r>
                        <a:rPr lang="en-IN" sz="1400" dirty="0"/>
                        <a:t>7</a:t>
                      </a:r>
                    </a:p>
                  </a:txBody>
                  <a:tcPr/>
                </a:tc>
                <a:tc>
                  <a:txBody>
                    <a:bodyPr/>
                    <a:lstStyle/>
                    <a:p>
                      <a:r>
                        <a:rPr lang="en-US" sz="1400" dirty="0">
                          <a:effectLst/>
                          <a:ea typeface="Times New Roman" panose="02020603050405020304" pitchFamily="18" charset="0"/>
                          <a:cs typeface="Times New Roman" panose="02020603050405020304" pitchFamily="18" charset="0"/>
                        </a:rPr>
                        <a:t>Victor, </a:t>
                      </a:r>
                      <a:r>
                        <a:rPr lang="en-US" sz="1400" dirty="0" err="1">
                          <a:effectLst/>
                          <a:ea typeface="Times New Roman" panose="02020603050405020304" pitchFamily="18" charset="0"/>
                          <a:cs typeface="Times New Roman" panose="02020603050405020304" pitchFamily="18" charset="0"/>
                        </a:rPr>
                        <a:t>Akila</a:t>
                      </a:r>
                      <a:r>
                        <a:rPr lang="en-US" sz="1400" dirty="0">
                          <a:effectLst/>
                          <a:ea typeface="Times New Roman" panose="02020603050405020304" pitchFamily="18" charset="0"/>
                          <a:cs typeface="Times New Roman" panose="02020603050405020304" pitchFamily="18" charset="0"/>
                        </a:rPr>
                        <a:t>, and M. Ghalib, 2017</a:t>
                      </a:r>
                      <a:endParaRPr lang="en-IN" sz="1400" dirty="0"/>
                    </a:p>
                  </a:txBody>
                  <a:tcPr/>
                </a:tc>
                <a:tc>
                  <a:txBody>
                    <a:bodyPr/>
                    <a:lstStyle/>
                    <a:p>
                      <a:pPr marL="0" lvl="0" indent="0" algn="just">
                        <a:lnSpc>
                          <a:spcPct val="110000"/>
                        </a:lnSpc>
                        <a:buFont typeface="+mj-lt"/>
                        <a:buNone/>
                      </a:pPr>
                      <a:r>
                        <a:rPr lang="en-US" sz="1400" b="1" dirty="0">
                          <a:effectLst/>
                          <a:ea typeface="Times New Roman" panose="02020603050405020304" pitchFamily="18" charset="0"/>
                          <a:cs typeface="Times New Roman" panose="02020603050405020304" pitchFamily="18" charset="0"/>
                        </a:rPr>
                        <a:t>"Automatic detection and classification of skin cancer.“</a:t>
                      </a:r>
                      <a:r>
                        <a:rPr lang="en-US" sz="1400" b="0" dirty="0">
                          <a:effectLst/>
                          <a:ea typeface="Times New Roman" panose="02020603050405020304" pitchFamily="18" charset="0"/>
                          <a:cs typeface="Times New Roman" panose="02020603050405020304" pitchFamily="18" charset="0"/>
                        </a:rPr>
                        <a:t>, </a:t>
                      </a:r>
                      <a:r>
                        <a:rPr lang="en-US" sz="1400" i="1" dirty="0">
                          <a:effectLst/>
                          <a:ea typeface="Times New Roman" panose="02020603050405020304" pitchFamily="18" charset="0"/>
                          <a:cs typeface="Times New Roman" panose="02020603050405020304" pitchFamily="18" charset="0"/>
                        </a:rPr>
                        <a:t>International Journal of Intelligent Engineering and Systems</a:t>
                      </a:r>
                      <a:r>
                        <a:rPr lang="en-US" sz="1400" dirty="0">
                          <a:effectLst/>
                          <a:ea typeface="Times New Roman" panose="02020603050405020304" pitchFamily="18" charset="0"/>
                          <a:cs typeface="Times New Roman" panose="02020603050405020304" pitchFamily="18" charset="0"/>
                        </a:rPr>
                        <a:t> 10.3 (2017): 444-451.</a:t>
                      </a:r>
                      <a:endParaRPr lang="en-IN" sz="1400" dirty="0">
                        <a:effectLst/>
                        <a:ea typeface="Calibri" panose="020F0502020204030204" pitchFamily="34" charset="0"/>
                        <a:cs typeface="Times New Roman" panose="02020603050405020304" pitchFamily="18" charset="0"/>
                      </a:endParaRPr>
                    </a:p>
                  </a:txBody>
                  <a:tcPr/>
                </a:tc>
                <a:tc>
                  <a:txBody>
                    <a:bodyPr/>
                    <a:lstStyle/>
                    <a:p>
                      <a:r>
                        <a:rPr lang="en-US" sz="1400" dirty="0"/>
                        <a:t>An automated system of dermatological disease recognition through lesion images.</a:t>
                      </a:r>
                      <a:endParaRPr lang="en-IN" sz="1400" dirty="0"/>
                    </a:p>
                  </a:txBody>
                  <a:tcPr/>
                </a:tc>
                <a:tc>
                  <a:txBody>
                    <a:bodyPr/>
                    <a:lstStyle/>
                    <a:p>
                      <a:r>
                        <a:rPr lang="en-US" sz="1400" dirty="0"/>
                        <a:t>Convolutional Neural Network (CNN), Support Vector Machine(SVM). </a:t>
                      </a:r>
                      <a:endParaRPr lang="en-IN" sz="1400" dirty="0"/>
                    </a:p>
                  </a:txBody>
                  <a:tcPr/>
                </a:tc>
                <a:tc>
                  <a:txBody>
                    <a:bodyPr/>
                    <a:lstStyle/>
                    <a:p>
                      <a:r>
                        <a:rPr lang="en-US" sz="1400" dirty="0"/>
                        <a:t>The paper does not provide any information on the robustness of the system in real-world scenarios where these factors can vary widely</a:t>
                      </a:r>
                      <a:endParaRPr lang="en-IN" sz="1400" dirty="0"/>
                    </a:p>
                  </a:txBody>
                  <a:tcPr/>
                </a:tc>
                <a:extLst>
                  <a:ext uri="{0D108BD9-81ED-4DB2-BD59-A6C34878D82A}">
                    <a16:rowId xmlns:a16="http://schemas.microsoft.com/office/drawing/2014/main" val="1127867093"/>
                  </a:ext>
                </a:extLst>
              </a:tr>
            </a:tbl>
          </a:graphicData>
        </a:graphic>
      </p:graphicFrame>
    </p:spTree>
    <p:extLst>
      <p:ext uri="{BB962C8B-B14F-4D97-AF65-F5344CB8AC3E}">
        <p14:creationId xmlns:p14="http://schemas.microsoft.com/office/powerpoint/2010/main" val="1405356635"/>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746342-5E84-430E-9251-61001F208E7A}">
  <ds:schemaRefs>
    <ds:schemaRef ds:uri="http://www.w3.org/XML/1998/namespace"/>
    <ds:schemaRef ds:uri="http://purl.org/dc/elements/1.1/"/>
    <ds:schemaRef ds:uri="http://schemas.microsoft.com/office/2006/metadata/properties"/>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230e9df3-be65-4c73-a93b-d1236ebd677e"/>
    <ds:schemaRef ds:uri="http://purl.org/dc/terms/"/>
    <ds:schemaRef ds:uri="16c05727-aa75-4e4a-9b5f-8a80a1165891"/>
    <ds:schemaRef ds:uri="71af3243-3dd4-4a8d-8c0d-dd76da1f02a5"/>
    <ds:schemaRef ds:uri="http://schemas.microsoft.com/sharepoint/v3"/>
  </ds:schemaRefs>
</ds:datastoreItem>
</file>

<file path=customXml/itemProps2.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{D3C860F6-4BE5-4EA5-AF80-5364E85E0C8A}tf67061901_win32</Template>
  <TotalTime>410</TotalTime>
  <Words>2146</Words>
  <Application>Microsoft Office PowerPoint</Application>
  <PresentationFormat>Widescreen</PresentationFormat>
  <Paragraphs>259</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Daytona Condensed Light</vt:lpstr>
      <vt:lpstr>Times New Roman</vt:lpstr>
      <vt:lpstr>Office Theme</vt:lpstr>
      <vt:lpstr> CANCER cell classification</vt:lpstr>
      <vt:lpstr>Agenda</vt:lpstr>
      <vt:lpstr>Introduction</vt:lpstr>
      <vt:lpstr>Problem statement</vt:lpstr>
      <vt:lpstr>objectives</vt:lpstr>
      <vt:lpstr>LITERATURE REVIEW</vt:lpstr>
      <vt:lpstr>LITERATURE REVIEW</vt:lpstr>
      <vt:lpstr>LITERATURE REVIEW</vt:lpstr>
      <vt:lpstr>LITERATURE REVIEW</vt:lpstr>
      <vt:lpstr>Methodology</vt:lpstr>
      <vt:lpstr>Image acquisition</vt:lpstr>
      <vt:lpstr>Pre-processing</vt:lpstr>
      <vt:lpstr>Pre-processing</vt:lpstr>
      <vt:lpstr>Pre-processing</vt:lpstr>
      <vt:lpstr>segmentation</vt:lpstr>
      <vt:lpstr>feature extraction</vt:lpstr>
      <vt:lpstr>feature extraction</vt:lpstr>
      <vt:lpstr>Post-processing</vt:lpstr>
      <vt:lpstr>Post-processing</vt:lpstr>
      <vt:lpstr>classification</vt:lpstr>
      <vt:lpstr>flowchart</vt:lpstr>
      <vt:lpstr>conclusion </vt:lpstr>
      <vt:lpstr>references</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SKIN CANCER DETECTION</dc:title>
  <dc:creator>Sachit Girish</dc:creator>
  <cp:lastModifiedBy>Sachit Girish</cp:lastModifiedBy>
  <cp:revision>8</cp:revision>
  <dcterms:created xsi:type="dcterms:W3CDTF">2023-05-26T05:06:56Z</dcterms:created>
  <dcterms:modified xsi:type="dcterms:W3CDTF">2023-12-19T03:35:35Z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