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7"/>
  </p:notesMasterIdLst>
  <p:sldIdLst>
    <p:sldId id="256" r:id="rId2"/>
    <p:sldId id="257" r:id="rId3"/>
    <p:sldId id="258" r:id="rId4"/>
    <p:sldId id="259" r:id="rId5"/>
    <p:sldId id="260" r:id="rId6"/>
  </p:sldIdLst>
  <p:sldSz cx="9144000" cy="5143500" type="screen16x9"/>
  <p:notesSz cx="6858000" cy="9144000"/>
  <p:embeddedFontLst>
    <p:embeddedFont>
      <p:font typeface="Proxima Nova" panose="020B0604020202020204" charset="0"/>
      <p:regular r:id="rId8"/>
      <p:bold r:id="rId9"/>
      <p:italic r:id="rId10"/>
      <p:boldItalic r:id="rId1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22d404bea53_0_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22d404bea53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22d404bea53_0_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22d404bea53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22d404bea53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22d404bea53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22d404bea53_0_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22d404bea53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1" name="Google Shape;11;p2"/>
          <p:cNvSpPr txBox="1">
            <a:spLocks noGrp="1"/>
          </p:cNvSpPr>
          <p:nvPr>
            <p:ph type="ctrTitle"/>
          </p:nvPr>
        </p:nvSpPr>
        <p:spPr>
          <a:xfrm>
            <a:off x="510450" y="1257300"/>
            <a:ext cx="8123100" cy="15885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12" name="Google Shape;12;p2"/>
          <p:cNvSpPr txBox="1">
            <a:spLocks noGrp="1"/>
          </p:cNvSpPr>
          <p:nvPr>
            <p:ph type="subTitle" idx="1"/>
          </p:nvPr>
        </p:nvSpPr>
        <p:spPr>
          <a:xfrm>
            <a:off x="510450" y="3182313"/>
            <a:ext cx="8123100" cy="630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11"/>
          <p:cNvSpPr txBox="1">
            <a:spLocks noGrp="1"/>
          </p:cNvSpPr>
          <p:nvPr>
            <p:ph type="title" hasCustomPrompt="1"/>
          </p:nvPr>
        </p:nvSpPr>
        <p:spPr>
          <a:xfrm>
            <a:off x="311700" y="991475"/>
            <a:ext cx="8520600" cy="19179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14000"/>
              <a:buNone/>
              <a:defRPr sz="14000" b="1"/>
            </a:lvl1pPr>
            <a:lvl2pPr lvl="1" algn="ctr">
              <a:spcBef>
                <a:spcPts val="0"/>
              </a:spcBef>
              <a:spcAft>
                <a:spcPts val="0"/>
              </a:spcAft>
              <a:buSzPts val="14000"/>
              <a:buNone/>
              <a:defRPr sz="14000" b="1"/>
            </a:lvl2pPr>
            <a:lvl3pPr lvl="2" algn="ctr">
              <a:spcBef>
                <a:spcPts val="0"/>
              </a:spcBef>
              <a:spcAft>
                <a:spcPts val="0"/>
              </a:spcAft>
              <a:buSzPts val="14000"/>
              <a:buNone/>
              <a:defRPr sz="14000" b="1"/>
            </a:lvl3pPr>
            <a:lvl4pPr lvl="3" algn="ctr">
              <a:spcBef>
                <a:spcPts val="0"/>
              </a:spcBef>
              <a:spcAft>
                <a:spcPts val="0"/>
              </a:spcAft>
              <a:buSzPts val="14000"/>
              <a:buNone/>
              <a:defRPr sz="14000" b="1"/>
            </a:lvl4pPr>
            <a:lvl5pPr lvl="4" algn="ctr">
              <a:spcBef>
                <a:spcPts val="0"/>
              </a:spcBef>
              <a:spcAft>
                <a:spcPts val="0"/>
              </a:spcAft>
              <a:buSzPts val="14000"/>
              <a:buNone/>
              <a:defRPr sz="14000" b="1"/>
            </a:lvl5pPr>
            <a:lvl6pPr lvl="5" algn="ctr">
              <a:spcBef>
                <a:spcPts val="0"/>
              </a:spcBef>
              <a:spcAft>
                <a:spcPts val="0"/>
              </a:spcAft>
              <a:buSzPts val="14000"/>
              <a:buNone/>
              <a:defRPr sz="14000" b="1"/>
            </a:lvl6pPr>
            <a:lvl7pPr lvl="6" algn="ctr">
              <a:spcBef>
                <a:spcPts val="0"/>
              </a:spcBef>
              <a:spcAft>
                <a:spcPts val="0"/>
              </a:spcAft>
              <a:buSzPts val="14000"/>
              <a:buNone/>
              <a:defRPr sz="14000" b="1"/>
            </a:lvl7pPr>
            <a:lvl8pPr lvl="7" algn="ctr">
              <a:spcBef>
                <a:spcPts val="0"/>
              </a:spcBef>
              <a:spcAft>
                <a:spcPts val="0"/>
              </a:spcAft>
              <a:buSzPts val="14000"/>
              <a:buNone/>
              <a:defRPr sz="14000" b="1"/>
            </a:lvl8pPr>
            <a:lvl9pPr lvl="8" algn="ctr">
              <a:spcBef>
                <a:spcPts val="0"/>
              </a:spcBef>
              <a:spcAft>
                <a:spcPts val="0"/>
              </a:spcAft>
              <a:buSzPts val="14000"/>
              <a:buNone/>
              <a:defRPr sz="14000" b="1"/>
            </a:lvl9pPr>
          </a:lstStyle>
          <a:p>
            <a:r>
              <a:t>xx%</a:t>
            </a:r>
          </a:p>
        </p:txBody>
      </p:sp>
      <p:sp>
        <p:nvSpPr>
          <p:cNvPr id="51" name="Google Shape;51;p11"/>
          <p:cNvSpPr txBox="1">
            <a:spLocks noGrp="1"/>
          </p:cNvSpPr>
          <p:nvPr>
            <p:ph type="body" idx="1"/>
          </p:nvPr>
        </p:nvSpPr>
        <p:spPr>
          <a:xfrm>
            <a:off x="311700" y="3071300"/>
            <a:ext cx="8520600" cy="901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2" name="Google Shape;52;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6" name="Google Shape;16;p3"/>
          <p:cNvSpPr txBox="1">
            <a:spLocks noGrp="1"/>
          </p:cNvSpPr>
          <p:nvPr>
            <p:ph type="title"/>
          </p:nvPr>
        </p:nvSpPr>
        <p:spPr>
          <a:xfrm>
            <a:off x="510450" y="2057400"/>
            <a:ext cx="8123100" cy="778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2" name="Google Shape;22;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5" name="Google Shape;25;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6" name="Google Shape;26;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7" name="Google Shape;27;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0" name="Google Shape;30;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3" name="Google Shape;33;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4" name="Google Shape;34;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90250" y="526350"/>
            <a:ext cx="57975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7" name="Google Shape;37;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0" name="Google Shape;40;p9"/>
          <p:cNvCxnSpPr/>
          <p:nvPr/>
        </p:nvCxnSpPr>
        <p:spPr>
          <a:xfrm>
            <a:off x="5029675" y="4495500"/>
            <a:ext cx="468300" cy="0"/>
          </a:xfrm>
          <a:prstGeom prst="straightConnector1">
            <a:avLst/>
          </a:prstGeom>
          <a:noFill/>
          <a:ln w="19050" cap="flat" cmpd="sng">
            <a:solidFill>
              <a:schemeClr val="lt2"/>
            </a:solidFill>
            <a:prstDash val="solid"/>
            <a:round/>
            <a:headEnd type="none" w="sm" len="sm"/>
            <a:tailEnd type="none" w="sm" len="sm"/>
          </a:ln>
        </p:spPr>
      </p:cxnSp>
      <p:sp>
        <p:nvSpPr>
          <p:cNvPr id="41" name="Google Shape;41;p9"/>
          <p:cNvSpPr txBox="1">
            <a:spLocks noGrp="1"/>
          </p:cNvSpPr>
          <p:nvPr>
            <p:ph type="title"/>
          </p:nvPr>
        </p:nvSpPr>
        <p:spPr>
          <a:xfrm>
            <a:off x="265500" y="1205825"/>
            <a:ext cx="4045200" cy="15096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2" name="Google Shape;42;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3" name="Google Shape;4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44" name="Google Shape;44;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5"/>
        <p:cNvGrpSpPr/>
        <p:nvPr/>
      </p:nvGrpSpPr>
      <p:grpSpPr>
        <a:xfrm>
          <a:off x="0" y="0"/>
          <a:ext cx="0" cy="0"/>
          <a:chOff x="0" y="0"/>
          <a:chExt cx="0" cy="0"/>
        </a:xfrm>
      </p:grpSpPr>
      <p:sp>
        <p:nvSpPr>
          <p:cNvPr id="46" name="Google Shape;46;p10"/>
          <p:cNvSpPr txBox="1">
            <a:spLocks noGrp="1"/>
          </p:cNvSpPr>
          <p:nvPr>
            <p:ph type="body" idx="1"/>
          </p:nvPr>
        </p:nvSpPr>
        <p:spPr>
          <a:xfrm>
            <a:off x="311700" y="42368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100"/>
              <a:buNone/>
              <a:defRPr sz="2100"/>
            </a:lvl1pPr>
          </a:lstStyle>
          <a:p>
            <a:endParaRPr/>
          </a:p>
        </p:txBody>
      </p:sp>
      <p:sp>
        <p:nvSpPr>
          <p:cNvPr id="47" name="Google Shape;47;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pearmin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marL="914400" lvl="1"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marL="1371600" lvl="2"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marL="1828800" lvl="3"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marL="2286000" lvl="4"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marL="2743200" lvl="5"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marL="3200400" lvl="6"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marL="3657600" lvl="7"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marL="4114800" lvl="8"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www.kaggle.com/code/sachitnair20brs1140/breast-cancer-detection?scriptVersionId=125214707"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510450" y="1257300"/>
            <a:ext cx="8123100" cy="15885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
              <a:t>Find breast cancers in screening mammograms</a:t>
            </a:r>
            <a:endParaRPr/>
          </a:p>
        </p:txBody>
      </p:sp>
      <p:sp>
        <p:nvSpPr>
          <p:cNvPr id="60" name="Google Shape;60;p13"/>
          <p:cNvSpPr txBox="1">
            <a:spLocks noGrp="1"/>
          </p:cNvSpPr>
          <p:nvPr>
            <p:ph type="subTitle" idx="1"/>
          </p:nvPr>
        </p:nvSpPr>
        <p:spPr>
          <a:xfrm>
            <a:off x="510450" y="3182313"/>
            <a:ext cx="8123100" cy="630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By: Sachit Nair (20BRS1140) and Harisha S ( 20BRS1127)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Problem Statement</a:t>
            </a:r>
            <a:endParaRPr/>
          </a:p>
        </p:txBody>
      </p:sp>
      <p:sp>
        <p:nvSpPr>
          <p:cNvPr id="66" name="Google Shape;66;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To build a model that is able to accurately identify the presence of breast cancer in a screening mammogram.</a:t>
            </a:r>
            <a:endParaRPr/>
          </a:p>
          <a:p>
            <a:pPr marL="0" lvl="0" indent="0" algn="l" rtl="0">
              <a:spcBef>
                <a:spcPts val="1200"/>
              </a:spcBef>
              <a:spcAft>
                <a:spcPts val="0"/>
              </a:spcAft>
              <a:buNone/>
            </a:pPr>
            <a:r>
              <a:rPr lang="en"/>
              <a:t>The goal of this challenge is to accurately identify instances of breast cancer by training a model with mammograms obtained from routine screenings. By improving the automation of mammogram analysis, we can help radiologists increase their accuracy and efficiency, leading to improved patient care that is both safe and of high quality. Additionally, this may result in reduced costs and fewer unnecessary medical procedures</a:t>
            </a:r>
            <a:endParaRPr/>
          </a:p>
          <a:p>
            <a:pPr marL="0" lvl="0" indent="0" algn="l" rtl="0">
              <a:spcBef>
                <a:spcPts val="1200"/>
              </a:spcBef>
              <a:spcAft>
                <a:spcPts val="120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Approach and Explanation</a:t>
            </a:r>
            <a:endParaRPr/>
          </a:p>
        </p:txBody>
      </p:sp>
      <p:sp>
        <p:nvSpPr>
          <p:cNvPr id="72" name="Google Shape;72;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Code / Implementation</a:t>
            </a:r>
            <a:endParaRPr/>
          </a:p>
        </p:txBody>
      </p:sp>
      <p:sp>
        <p:nvSpPr>
          <p:cNvPr id="78" name="Google Shape;78;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u="sng" dirty="0">
                <a:solidFill>
                  <a:schemeClr val="hlink"/>
                </a:solidFill>
                <a:hlinkClick r:id="rId3"/>
              </a:rPr>
              <a:t>Kaggle Notebook Link</a:t>
            </a:r>
            <a:endParaRPr dirty="0"/>
          </a:p>
          <a:p>
            <a:pPr marL="0" lvl="0" indent="0" algn="l" rtl="0">
              <a:spcBef>
                <a:spcPts val="1200"/>
              </a:spcBef>
              <a:spcAft>
                <a:spcPts val="1200"/>
              </a:spcAft>
              <a:buNone/>
            </a:pPr>
            <a:r>
              <a:rPr lang="en" dirty="0"/>
              <a:t>The above link contains the code that implements the approach. Run using GPUs. The output is of the form attached below:</a:t>
            </a:r>
            <a:endParaRPr dirty="0"/>
          </a:p>
        </p:txBody>
      </p:sp>
      <p:pic>
        <p:nvPicPr>
          <p:cNvPr id="79" name="Google Shape;79;p16"/>
          <p:cNvPicPr preferRelativeResize="0"/>
          <p:nvPr/>
        </p:nvPicPr>
        <p:blipFill>
          <a:blip r:embed="rId4">
            <a:alphaModFix/>
          </a:blip>
          <a:stretch>
            <a:fillRect/>
          </a:stretch>
        </p:blipFill>
        <p:spPr>
          <a:xfrm>
            <a:off x="311700" y="2554326"/>
            <a:ext cx="4724400" cy="18097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Submission Result</a:t>
            </a:r>
            <a:endParaRPr/>
          </a:p>
        </p:txBody>
      </p:sp>
      <p:pic>
        <p:nvPicPr>
          <p:cNvPr id="85" name="Google Shape;85;p17"/>
          <p:cNvPicPr preferRelativeResize="0"/>
          <p:nvPr/>
        </p:nvPicPr>
        <p:blipFill>
          <a:blip r:embed="rId3">
            <a:alphaModFix/>
          </a:blip>
          <a:stretch>
            <a:fillRect/>
          </a:stretch>
        </p:blipFill>
        <p:spPr>
          <a:xfrm>
            <a:off x="517200" y="1848252"/>
            <a:ext cx="8109598" cy="1446986"/>
          </a:xfrm>
          <a:prstGeom prst="rect">
            <a:avLst/>
          </a:prstGeom>
          <a:noFill/>
          <a:ln>
            <a:noFill/>
          </a:ln>
        </p:spPr>
      </p:pic>
    </p:spTree>
  </p:cSld>
  <p:clrMapOvr>
    <a:masterClrMapping/>
  </p:clrMapOvr>
</p:sld>
</file>

<file path=ppt/theme/theme1.xml><?xml version="1.0" encoding="utf-8"?>
<a:theme xmlns:a="http://schemas.openxmlformats.org/drawingml/2006/main"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145</Words>
  <Application>Microsoft Office PowerPoint</Application>
  <PresentationFormat>On-screen Show (16:9)</PresentationFormat>
  <Paragraphs>10</Paragraphs>
  <Slides>5</Slides>
  <Notes>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Arial</vt:lpstr>
      <vt:lpstr>Proxima Nova</vt:lpstr>
      <vt:lpstr>Spearmint</vt:lpstr>
      <vt:lpstr>Find breast cancers in screening mammograms</vt:lpstr>
      <vt:lpstr>Problem Statement</vt:lpstr>
      <vt:lpstr>Approach and Explanation</vt:lpstr>
      <vt:lpstr>Code / Implementation</vt:lpstr>
      <vt:lpstr>Submission Result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Find breast cancers in screening mammograms</dc:title>
  <cp:lastModifiedBy>Sachit Nair</cp:lastModifiedBy>
  <cp:revision>1</cp:revision>
  <dcterms:modified xsi:type="dcterms:W3CDTF">2023-04-12T18:50:10Z</dcterms:modified>
</cp:coreProperties>
</file>