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d7dea50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d7dea50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d7dea502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d7dea502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d7dea502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d7dea502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d7dea502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d7dea502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d7dea5024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d7dea5024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d891a2fa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d891a2fa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d891a2fa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d891a2fa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d891a2fa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d891a2fa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404bea5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404bea5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d404bea5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d404bea5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d404bea5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d404bea5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d7dea5024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d7dea5024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d7dea5024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d7dea5024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d404bea5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d404bea5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7dea50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7dea50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d7dea502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d7dea502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7dea50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7dea50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d7dea502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d7dea502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7dea50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7dea50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d7dea50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d7dea50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kaggle.com/code/sachitnair20brs1140/breast-cancer-detection?scriptVersionId=125214707"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Find breast cancers in screening mammograms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Sachit Nair (20BRS1140) and Harisha S ( 20BRS1127)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Resizing</a:t>
            </a:r>
            <a:endParaRPr/>
          </a:p>
        </p:txBody>
      </p:sp>
      <p:sp>
        <p:nvSpPr>
          <p:cNvPr id="120" name="Google Shape;120;p22"/>
          <p:cNvSpPr txBox="1"/>
          <p:nvPr>
            <p:ph idx="1" type="body"/>
          </p:nvPr>
        </p:nvSpPr>
        <p:spPr>
          <a:xfrm>
            <a:off x="311700" y="1291450"/>
            <a:ext cx="3696300" cy="3139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Once the image is cropped, it is resized to the target height-width ratio through padding. A resize function to our Target Height and Width was avoided because that can result in expanding and shrinking of dimensions which will incorporate faulty features into our system. So, only the height-width ratio is maintained. While training the model, the image is later scaled down without any impacts to its actual pixel content. </a:t>
            </a:r>
            <a:endParaRPr/>
          </a:p>
        </p:txBody>
      </p:sp>
      <p:pic>
        <p:nvPicPr>
          <p:cNvPr id="121" name="Google Shape;121;p22"/>
          <p:cNvPicPr preferRelativeResize="0"/>
          <p:nvPr/>
        </p:nvPicPr>
        <p:blipFill>
          <a:blip r:embed="rId3">
            <a:alphaModFix/>
          </a:blip>
          <a:stretch>
            <a:fillRect/>
          </a:stretch>
        </p:blipFill>
        <p:spPr>
          <a:xfrm>
            <a:off x="4337975" y="1343400"/>
            <a:ext cx="1606025" cy="2166399"/>
          </a:xfrm>
          <a:prstGeom prst="rect">
            <a:avLst/>
          </a:prstGeom>
          <a:noFill/>
          <a:ln>
            <a:noFill/>
          </a:ln>
        </p:spPr>
      </p:pic>
      <p:pic>
        <p:nvPicPr>
          <p:cNvPr id="122" name="Google Shape;122;p22"/>
          <p:cNvPicPr preferRelativeResize="0"/>
          <p:nvPr/>
        </p:nvPicPr>
        <p:blipFill>
          <a:blip r:embed="rId4">
            <a:alphaModFix/>
          </a:blip>
          <a:stretch>
            <a:fillRect/>
          </a:stretch>
        </p:blipFill>
        <p:spPr>
          <a:xfrm>
            <a:off x="6363050" y="1350712"/>
            <a:ext cx="1606025" cy="2111213"/>
          </a:xfrm>
          <a:prstGeom prst="rect">
            <a:avLst/>
          </a:prstGeom>
          <a:noFill/>
          <a:ln>
            <a:noFill/>
          </a:ln>
        </p:spPr>
      </p:pic>
      <p:sp>
        <p:nvSpPr>
          <p:cNvPr id="123" name="Google Shape;123;p22"/>
          <p:cNvSpPr txBox="1"/>
          <p:nvPr/>
        </p:nvSpPr>
        <p:spPr>
          <a:xfrm>
            <a:off x="4364175" y="3644250"/>
            <a:ext cx="377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Dissimilarity in cropping ratios will result in loss of information and possible noise in the Inputs.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Resizing</a:t>
            </a:r>
            <a:endParaRPr/>
          </a:p>
        </p:txBody>
      </p:sp>
      <p:sp>
        <p:nvSpPr>
          <p:cNvPr id="129" name="Google Shape;129;p23"/>
          <p:cNvSpPr txBox="1"/>
          <p:nvPr>
            <p:ph idx="1" type="body"/>
          </p:nvPr>
        </p:nvSpPr>
        <p:spPr>
          <a:xfrm>
            <a:off x="311700" y="1291450"/>
            <a:ext cx="8104800" cy="3139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if size is not None:</a:t>
            </a:r>
            <a:endParaRPr/>
          </a:p>
          <a:p>
            <a:pPr indent="0" lvl="0" marL="0" rtl="0" algn="l">
              <a:spcBef>
                <a:spcPts val="0"/>
              </a:spcBef>
              <a:spcAft>
                <a:spcPts val="0"/>
              </a:spcAft>
              <a:buNone/>
            </a:pPr>
            <a:r>
              <a:rPr lang="en">
                <a:solidFill>
                  <a:schemeClr val="dk2"/>
                </a:solidFill>
              </a:rPr>
              <a:t>    # Get current image dimensions</a:t>
            </a:r>
            <a:endParaRPr>
              <a:solidFill>
                <a:schemeClr val="dk2"/>
              </a:solidFill>
            </a:endParaRPr>
          </a:p>
          <a:p>
            <a:pPr indent="0" lvl="0" marL="0" rtl="0" algn="l">
              <a:spcBef>
                <a:spcPts val="0"/>
              </a:spcBef>
              <a:spcAft>
                <a:spcPts val="0"/>
              </a:spcAft>
              <a:buNone/>
            </a:pPr>
            <a:r>
              <a:rPr lang="en"/>
              <a:t>    h, w = image.shape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a:solidFill>
                  <a:schemeClr val="dk2"/>
                </a:solidFill>
              </a:rPr>
              <a:t> # If height/width ratio is greater than target ratio, pad width to make square image</a:t>
            </a:r>
            <a:endParaRPr>
              <a:solidFill>
                <a:schemeClr val="dk2"/>
              </a:solidFill>
            </a:endParaRPr>
          </a:p>
          <a:p>
            <a:pPr indent="0" lvl="0" marL="0" rtl="0" algn="l">
              <a:spcBef>
                <a:spcPts val="0"/>
              </a:spcBef>
              <a:spcAft>
                <a:spcPts val="0"/>
              </a:spcAft>
              <a:buNone/>
            </a:pPr>
            <a:r>
              <a:rPr lang="en"/>
              <a:t>    if (h / w) &gt; TARGET_HEIGHT_WIDTH_RATIO:</a:t>
            </a:r>
            <a:endParaRPr/>
          </a:p>
          <a:p>
            <a:pPr indent="0" lvl="0" marL="0" rtl="0" algn="l">
              <a:spcBef>
                <a:spcPts val="0"/>
              </a:spcBef>
              <a:spcAft>
                <a:spcPts val="0"/>
              </a:spcAft>
              <a:buNone/>
            </a:pPr>
            <a:r>
              <a:rPr lang="en"/>
              <a:t>        pad = int(h / TARGET_HEIGHT_WIDTH_RATIO - w)</a:t>
            </a:r>
            <a:endParaRPr/>
          </a:p>
          <a:p>
            <a:pPr indent="0" lvl="0" marL="0" rtl="0" algn="l">
              <a:spcBef>
                <a:spcPts val="0"/>
              </a:spcBef>
              <a:spcAft>
                <a:spcPts val="0"/>
              </a:spcAft>
              <a:buNone/>
            </a:pPr>
            <a:r>
              <a:rPr lang="en"/>
              <a:t>        image = np.pad(image, [[0,0], [0, pad]])</a:t>
            </a:r>
            <a:endParaRPr/>
          </a:p>
          <a:p>
            <a:pPr indent="0" lvl="0" marL="0" rtl="0" algn="l">
              <a:spcBef>
                <a:spcPts val="0"/>
              </a:spcBef>
              <a:spcAft>
                <a:spcPts val="0"/>
              </a:spcAft>
              <a:buNone/>
            </a:pPr>
            <a:r>
              <a:rPr lang="en"/>
              <a:t>        h, w = image.shape</a:t>
            </a:r>
            <a:endParaRPr/>
          </a:p>
          <a:p>
            <a:pPr indent="0" lvl="0" marL="0" rtl="0" algn="l">
              <a:spcBef>
                <a:spcPts val="0"/>
              </a:spcBef>
              <a:spcAft>
                <a:spcPts val="0"/>
              </a:spcAft>
              <a:buNone/>
            </a:pPr>
            <a:r>
              <a:rPr lang="en"/>
              <a:t> </a:t>
            </a:r>
            <a:r>
              <a:rPr lang="en">
                <a:solidFill>
                  <a:schemeClr val="dk2"/>
                </a:solidFill>
              </a:rPr>
              <a:t>   # Otherwise, pad height to make square image</a:t>
            </a:r>
            <a:endParaRPr>
              <a:solidFill>
                <a:schemeClr val="dk2"/>
              </a:solidFill>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pad = int(0.50 * (w * TARGET_HEIGHT_WIDTH_RATIO - h))</a:t>
            </a:r>
            <a:endParaRPr/>
          </a:p>
          <a:p>
            <a:pPr indent="0" lvl="0" marL="0" rtl="0" algn="l">
              <a:spcBef>
                <a:spcPts val="0"/>
              </a:spcBef>
              <a:spcAft>
                <a:spcPts val="0"/>
              </a:spcAft>
              <a:buNone/>
            </a:pPr>
            <a:r>
              <a:rPr lang="en"/>
              <a:t>        image = np.pad(image, [[pad, pad], [0,0]])</a:t>
            </a:r>
            <a:endParaRPr/>
          </a:p>
          <a:p>
            <a:pPr indent="0" lvl="0" marL="0" rtl="0" algn="l">
              <a:spcBef>
                <a:spcPts val="0"/>
              </a:spcBef>
              <a:spcAft>
                <a:spcPts val="0"/>
              </a:spcAft>
              <a:buNone/>
            </a:pPr>
            <a:r>
              <a:rPr lang="en"/>
              <a:t>        h, w = image.shape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Details Included</a:t>
            </a:r>
            <a:endParaRPr/>
          </a:p>
        </p:txBody>
      </p:sp>
      <p:sp>
        <p:nvSpPr>
          <p:cNvPr id="135" name="Google Shape;135;p24"/>
          <p:cNvSpPr txBox="1"/>
          <p:nvPr>
            <p:ph idx="1" type="body"/>
          </p:nvPr>
        </p:nvSpPr>
        <p:spPr>
          <a:xfrm>
            <a:off x="311700" y="1291450"/>
            <a:ext cx="8104800" cy="31395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Threads set to 1 for Tensorflow and CV2 to increase the overall speed of the program. We have chosen this because multiple threads can create a lot of overhead because of synchronizing and shared resource management process. Also, Our primary framework is tensorflow which is not optimized for distributed computing as much as Pytorch- which is another reason for our choice.</a:t>
            </a:r>
            <a:endParaRPr/>
          </a:p>
          <a:p>
            <a:pPr indent="-334327" lvl="0" marL="457200" rtl="0" algn="l">
              <a:spcBef>
                <a:spcPts val="0"/>
              </a:spcBef>
              <a:spcAft>
                <a:spcPts val="0"/>
              </a:spcAft>
              <a:buSzPct val="100000"/>
              <a:buChar char="-"/>
            </a:pPr>
            <a:r>
              <a:rPr lang="en"/>
              <a:t>We are setting the target height and width of our mammograms to be 1344 and 768 respectively. While reading the images, we have set te number of channels to 1 as they are grayscale images. Later on, it is changed to a depth of 3 while training the model</a:t>
            </a:r>
            <a:endParaRPr/>
          </a:p>
          <a:p>
            <a:pPr indent="-334327" lvl="0" marL="457200" rtl="0" algn="l">
              <a:spcBef>
                <a:spcPts val="0"/>
              </a:spcBef>
              <a:spcAft>
                <a:spcPts val="0"/>
              </a:spcAft>
              <a:buSzPct val="100000"/>
              <a:buChar char="-"/>
            </a:pPr>
            <a:r>
              <a:rPr lang="en"/>
              <a:t>CLAHE filter was applied to the cropped and resized images before it was finally saved because it improves the contrast and the visibility of features.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(Initial)</a:t>
            </a:r>
            <a:endParaRPr/>
          </a:p>
        </p:txBody>
      </p:sp>
      <p:grpSp>
        <p:nvGrpSpPr>
          <p:cNvPr id="141" name="Google Shape;141;p25"/>
          <p:cNvGrpSpPr/>
          <p:nvPr/>
        </p:nvGrpSpPr>
        <p:grpSpPr>
          <a:xfrm>
            <a:off x="308838" y="1242975"/>
            <a:ext cx="3558375" cy="924600"/>
            <a:chOff x="308838" y="1242975"/>
            <a:chExt cx="3558375" cy="924600"/>
          </a:xfrm>
        </p:grpSpPr>
        <p:cxnSp>
          <p:nvCxnSpPr>
            <p:cNvPr id="142" name="Google Shape;142;p25"/>
            <p:cNvCxnSpPr/>
            <p:nvPr/>
          </p:nvCxnSpPr>
          <p:spPr>
            <a:xfrm rot="10800000">
              <a:off x="2642013" y="1654113"/>
              <a:ext cx="1225200" cy="0"/>
            </a:xfrm>
            <a:prstGeom prst="straightConnector1">
              <a:avLst/>
            </a:prstGeom>
            <a:noFill/>
            <a:ln cap="flat" cmpd="sng" w="9525">
              <a:solidFill>
                <a:srgbClr val="249C90"/>
              </a:solidFill>
              <a:prstDash val="solid"/>
              <a:round/>
              <a:headEnd len="sm" w="sm" type="none"/>
              <a:tailEnd len="med" w="med" type="oval"/>
            </a:ln>
          </p:spPr>
        </p:cxnSp>
        <p:sp>
          <p:nvSpPr>
            <p:cNvPr id="143" name="Google Shape;143;p25"/>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Read the DICOM file</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Convert into pixel array for further processing. In case of type Monochrome1, then the image must be inverted.</a:t>
              </a:r>
              <a:endParaRPr b="1" sz="800">
                <a:latin typeface="Roboto"/>
                <a:ea typeface="Roboto"/>
                <a:cs typeface="Roboto"/>
                <a:sym typeface="Roboto"/>
              </a:endParaRPr>
            </a:p>
          </p:txBody>
        </p:sp>
      </p:grpSp>
      <p:grpSp>
        <p:nvGrpSpPr>
          <p:cNvPr id="144" name="Google Shape;144;p25"/>
          <p:cNvGrpSpPr/>
          <p:nvPr/>
        </p:nvGrpSpPr>
        <p:grpSpPr>
          <a:xfrm>
            <a:off x="308838" y="2646125"/>
            <a:ext cx="3263100" cy="924600"/>
            <a:chOff x="308838" y="2646125"/>
            <a:chExt cx="3263100" cy="924600"/>
          </a:xfrm>
        </p:grpSpPr>
        <p:cxnSp>
          <p:nvCxnSpPr>
            <p:cNvPr id="145" name="Google Shape;145;p25"/>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146" name="Google Shape;146;p25"/>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Flipping of Images</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For a generalized model- no disparity between right and left breast cancer detection as underlying principles are same</a:t>
              </a:r>
              <a:endParaRPr b="1" sz="800">
                <a:latin typeface="Roboto"/>
                <a:ea typeface="Roboto"/>
                <a:cs typeface="Roboto"/>
                <a:sym typeface="Roboto"/>
              </a:endParaRPr>
            </a:p>
          </p:txBody>
        </p:sp>
      </p:grpSp>
      <p:grpSp>
        <p:nvGrpSpPr>
          <p:cNvPr id="147" name="Google Shape;147;p25"/>
          <p:cNvGrpSpPr/>
          <p:nvPr/>
        </p:nvGrpSpPr>
        <p:grpSpPr>
          <a:xfrm>
            <a:off x="4657738" y="3391700"/>
            <a:ext cx="4162750" cy="924600"/>
            <a:chOff x="4657738" y="3391700"/>
            <a:chExt cx="4162750" cy="924600"/>
          </a:xfrm>
        </p:grpSpPr>
        <p:cxnSp>
          <p:nvCxnSpPr>
            <p:cNvPr id="148" name="Google Shape;148;p25"/>
            <p:cNvCxnSpPr/>
            <p:nvPr/>
          </p:nvCxnSpPr>
          <p:spPr>
            <a:xfrm>
              <a:off x="4657738" y="3854000"/>
              <a:ext cx="1838700" cy="0"/>
            </a:xfrm>
            <a:prstGeom prst="straightConnector1">
              <a:avLst/>
            </a:prstGeom>
            <a:noFill/>
            <a:ln cap="flat" cmpd="sng" w="9525">
              <a:solidFill>
                <a:srgbClr val="1D7E74"/>
              </a:solidFill>
              <a:prstDash val="solid"/>
              <a:round/>
              <a:headEnd len="sm" w="sm" type="none"/>
              <a:tailEnd len="med" w="med" type="oval"/>
            </a:ln>
          </p:spPr>
        </p:cxnSp>
        <p:sp>
          <p:nvSpPr>
            <p:cNvPr id="149" name="Google Shape;149;p25"/>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Removing Border Noise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Cropping out 2% of the image to reduce any noises and lines that may exist in the image</a:t>
              </a:r>
              <a:endParaRPr b="1" sz="800">
                <a:latin typeface="Roboto"/>
                <a:ea typeface="Roboto"/>
                <a:cs typeface="Roboto"/>
                <a:sym typeface="Roboto"/>
              </a:endParaRPr>
            </a:p>
          </p:txBody>
        </p:sp>
      </p:grpSp>
      <p:grpSp>
        <p:nvGrpSpPr>
          <p:cNvPr id="150" name="Google Shape;150;p25"/>
          <p:cNvGrpSpPr/>
          <p:nvPr/>
        </p:nvGrpSpPr>
        <p:grpSpPr>
          <a:xfrm>
            <a:off x="5209838" y="1242975"/>
            <a:ext cx="3610650" cy="924600"/>
            <a:chOff x="5209838" y="1242975"/>
            <a:chExt cx="3610650" cy="924600"/>
          </a:xfrm>
        </p:grpSpPr>
        <p:sp>
          <p:nvSpPr>
            <p:cNvPr id="151" name="Google Shape;151;p25"/>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Resizing the Image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Maintaining the target height-width ratio by padding</a:t>
              </a:r>
              <a:endParaRPr b="1" sz="800">
                <a:latin typeface="Roboto"/>
                <a:ea typeface="Roboto"/>
                <a:cs typeface="Roboto"/>
                <a:sym typeface="Roboto"/>
              </a:endParaRPr>
            </a:p>
          </p:txBody>
        </p:sp>
        <p:cxnSp>
          <p:nvCxnSpPr>
            <p:cNvPr id="152" name="Google Shape;152;p25"/>
            <p:cNvCxnSpPr/>
            <p:nvPr/>
          </p:nvCxnSpPr>
          <p:spPr>
            <a:xfrm>
              <a:off x="5209838" y="1654113"/>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53" name="Google Shape;153;p25"/>
          <p:cNvGrpSpPr/>
          <p:nvPr/>
        </p:nvGrpSpPr>
        <p:grpSpPr>
          <a:xfrm>
            <a:off x="5610288" y="2313350"/>
            <a:ext cx="3210200" cy="924600"/>
            <a:chOff x="5610288" y="2313350"/>
            <a:chExt cx="3210200" cy="924600"/>
          </a:xfrm>
        </p:grpSpPr>
        <p:cxnSp>
          <p:nvCxnSpPr>
            <p:cNvPr id="154" name="Google Shape;154;p25"/>
            <p:cNvCxnSpPr/>
            <p:nvPr/>
          </p:nvCxnSpPr>
          <p:spPr>
            <a:xfrm>
              <a:off x="5610288" y="2775650"/>
              <a:ext cx="886200" cy="0"/>
            </a:xfrm>
            <a:prstGeom prst="straightConnector1">
              <a:avLst/>
            </a:prstGeom>
            <a:noFill/>
            <a:ln cap="flat" cmpd="sng" w="9525">
              <a:solidFill>
                <a:srgbClr val="1B786E"/>
              </a:solidFill>
              <a:prstDash val="solid"/>
              <a:round/>
              <a:headEnd len="sm" w="sm" type="none"/>
              <a:tailEnd len="med" w="med" type="oval"/>
            </a:ln>
          </p:spPr>
        </p:cxnSp>
        <p:sp>
          <p:nvSpPr>
            <p:cNvPr id="155" name="Google Shape;155;p25"/>
            <p:cNvSpPr txBox="1"/>
            <p:nvPr/>
          </p:nvSpPr>
          <p:spPr>
            <a:xfrm>
              <a:off x="6696488" y="231335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Cropping the Image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Localizing the breast cancer/ mammogram region in the image </a:t>
              </a:r>
              <a:endParaRPr b="1" sz="800">
                <a:latin typeface="Roboto"/>
                <a:ea typeface="Roboto"/>
                <a:cs typeface="Roboto"/>
                <a:sym typeface="Roboto"/>
              </a:endParaRPr>
            </a:p>
          </p:txBody>
        </p:sp>
      </p:grpSp>
      <p:grpSp>
        <p:nvGrpSpPr>
          <p:cNvPr id="156" name="Google Shape;156;p25"/>
          <p:cNvGrpSpPr/>
          <p:nvPr/>
        </p:nvGrpSpPr>
        <p:grpSpPr>
          <a:xfrm>
            <a:off x="2601236" y="654951"/>
            <a:ext cx="3922200" cy="3915924"/>
            <a:chOff x="2610905" y="610653"/>
            <a:chExt cx="3922200" cy="3922200"/>
          </a:xfrm>
        </p:grpSpPr>
        <p:sp>
          <p:nvSpPr>
            <p:cNvPr id="157" name="Google Shape;157;p25"/>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rot="7920309">
              <a:off x="3183402" y="1183149"/>
              <a:ext cx="2777207" cy="2777207"/>
            </a:xfrm>
            <a:prstGeom prst="blockArc">
              <a:avLst>
                <a:gd fmla="val 12602522" name="adj1"/>
                <a:gd fmla="val 16867657" name="adj2"/>
                <a:gd fmla="val 20844" name="adj3"/>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rot="3600063">
              <a:off x="3186335" y="1195681"/>
              <a:ext cx="2777488" cy="2777488"/>
            </a:xfrm>
            <a:prstGeom prst="blockArc">
              <a:avLst>
                <a:gd fmla="val 12602522" name="adj1"/>
                <a:gd fmla="val 16867657" name="adj2"/>
                <a:gd fmla="val 20844"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rot="4024705">
              <a:off x="5326681" y="1940898"/>
              <a:ext cx="578477" cy="579147"/>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rot="-6816027">
              <a:off x="5326729" y="1940918"/>
              <a:ext cx="578485" cy="579035"/>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rot="-9359762">
              <a:off x="3193941" y="1176205"/>
              <a:ext cx="2777287" cy="2777287"/>
            </a:xfrm>
            <a:prstGeom prst="blockArc">
              <a:avLst>
                <a:gd fmla="val 12602522" name="adj1"/>
                <a:gd fmla="val 16867657" name="adj2"/>
                <a:gd fmla="val 20844"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rot="-600092">
              <a:off x="3198852" y="1195456"/>
              <a:ext cx="2777611" cy="2777611"/>
            </a:xfrm>
            <a:prstGeom prst="blockArc">
              <a:avLst>
                <a:gd fmla="val 12513247" name="adj1"/>
                <a:gd fmla="val 16867657" name="adj2"/>
                <a:gd fmla="val 20844"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rot="-176551">
              <a:off x="4312105" y="1195442"/>
              <a:ext cx="578563" cy="579162"/>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rot="10584085">
              <a:off x="4312088" y="1195622"/>
              <a:ext cx="578340" cy="578939"/>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rot="8344778">
              <a:off x="4940929" y="3162886"/>
              <a:ext cx="578465" cy="578888"/>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rot="-2495643">
              <a:off x="4941000" y="3162728"/>
              <a:ext cx="578445" cy="579093"/>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rot="-4556960">
              <a:off x="3257335" y="1939059"/>
              <a:ext cx="578302" cy="57895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rot="6204541">
              <a:off x="3257468" y="1938977"/>
              <a:ext cx="578264" cy="578917"/>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73" name="Google Shape;173;p25"/>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74" name="Google Shape;174;p25"/>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75" name="Google Shape;175;p25"/>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176" name="Google Shape;176;p25"/>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Used- EfficientNet V2</a:t>
            </a:r>
            <a:endParaRPr/>
          </a:p>
        </p:txBody>
      </p:sp>
      <p:sp>
        <p:nvSpPr>
          <p:cNvPr id="182" name="Google Shape;18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EfficientNet V2 is an advanced neural network that improves on the original EfficientNet by achieving higher accuracy with fewer parameters and FLOPS ( (floating-point operations per second). It uses advanced techniques for better performance on computer vision tasks.</a:t>
            </a:r>
            <a:endParaRPr/>
          </a:p>
          <a:p>
            <a:pPr indent="0" lvl="0" marL="0" rtl="0" algn="l">
              <a:spcBef>
                <a:spcPts val="1200"/>
              </a:spcBef>
              <a:spcAft>
                <a:spcPts val="1200"/>
              </a:spcAft>
              <a:buNone/>
            </a:pPr>
            <a:r>
              <a:rPr lang="en"/>
              <a:t>It uses a compound scaling technique to optimize the model's depth, width, and resolution simultaneously. It consists of a stack of convolutional layers, followed by batch normalization and activation functions.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the model</a:t>
            </a:r>
            <a:endParaRPr/>
          </a:p>
        </p:txBody>
      </p:sp>
      <p:pic>
        <p:nvPicPr>
          <p:cNvPr id="188" name="Google Shape;188;p27"/>
          <p:cNvPicPr preferRelativeResize="0"/>
          <p:nvPr/>
        </p:nvPicPr>
        <p:blipFill>
          <a:blip r:embed="rId3">
            <a:alphaModFix/>
          </a:blip>
          <a:stretch>
            <a:fillRect/>
          </a:stretch>
        </p:blipFill>
        <p:spPr>
          <a:xfrm>
            <a:off x="1081075" y="1104900"/>
            <a:ext cx="6981825" cy="293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that make this model special</a:t>
            </a:r>
            <a:endParaRPr/>
          </a:p>
        </p:txBody>
      </p:sp>
      <p:sp>
        <p:nvSpPr>
          <p:cNvPr id="194" name="Google Shape;19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MBConv</a:t>
            </a:r>
            <a:r>
              <a:rPr lang="en"/>
              <a:t> (Mobile Inverted Bottleneck Convolution) block is a key building block used in EfficientNet V2 that balances the trade-off between model accuracy and computational efficiency. It consists of a depthwise separable convolution followed by a linear bottleneck and a shortcut connection. The depthwise separable convolution reduces the number of parameters and computation cost, while the linear bottleneck expands the dimensionality of the features and increases the representational power.</a:t>
            </a:r>
            <a:endParaRPr/>
          </a:p>
          <a:p>
            <a:pPr indent="0" lvl="0" marL="0" rtl="0" algn="l">
              <a:spcBef>
                <a:spcPts val="1200"/>
              </a:spcBef>
              <a:spcAft>
                <a:spcPts val="0"/>
              </a:spcAft>
              <a:buNone/>
            </a:pPr>
            <a:r>
              <a:rPr lang="en"/>
              <a:t>A </a:t>
            </a:r>
            <a:r>
              <a:rPr b="1" lang="en"/>
              <a:t>fused MBConv</a:t>
            </a:r>
            <a:r>
              <a:rPr lang="en"/>
              <a:t> block is a modified version of the Mobile Inverted Bottleneck (MBConv) block used in EfficientNet V2 that combines multiple operations into a single convolutional layer.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overall model</a:t>
            </a:r>
            <a:endParaRPr/>
          </a:p>
        </p:txBody>
      </p:sp>
      <p:pic>
        <p:nvPicPr>
          <p:cNvPr id="200" name="Google Shape;200;p29"/>
          <p:cNvPicPr preferRelativeResize="0"/>
          <p:nvPr/>
        </p:nvPicPr>
        <p:blipFill>
          <a:blip r:embed="rId3">
            <a:alphaModFix/>
          </a:blip>
          <a:stretch>
            <a:fillRect/>
          </a:stretch>
        </p:blipFill>
        <p:spPr>
          <a:xfrm>
            <a:off x="1802538" y="1129050"/>
            <a:ext cx="5538933"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 Implementation</a:t>
            </a:r>
            <a:endParaRPr/>
          </a:p>
        </p:txBody>
      </p:sp>
      <p:sp>
        <p:nvSpPr>
          <p:cNvPr id="206" name="Google Shape;20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Kaggle Notebook Link</a:t>
            </a:r>
            <a:endParaRPr/>
          </a:p>
          <a:p>
            <a:pPr indent="0" lvl="0" marL="0" rtl="0" algn="l">
              <a:spcBef>
                <a:spcPts val="1200"/>
              </a:spcBef>
              <a:spcAft>
                <a:spcPts val="0"/>
              </a:spcAft>
              <a:buNone/>
            </a:pPr>
            <a:r>
              <a:rPr lang="en"/>
              <a:t>The above link contains the code that implements the approach. Run using GPUs.</a:t>
            </a:r>
            <a:endParaRPr/>
          </a:p>
          <a:p>
            <a:pPr indent="0" lvl="0" marL="0" rtl="0" algn="l">
              <a:spcBef>
                <a:spcPts val="1200"/>
              </a:spcBef>
              <a:spcAft>
                <a:spcPts val="1200"/>
              </a:spcAft>
              <a:buNone/>
            </a:pPr>
            <a:r>
              <a:rPr lang="en"/>
              <a:t>The output is of the format attached below:</a:t>
            </a:r>
            <a:endParaRPr/>
          </a:p>
        </p:txBody>
      </p:sp>
      <p:pic>
        <p:nvPicPr>
          <p:cNvPr id="207" name="Google Shape;207;p30"/>
          <p:cNvPicPr preferRelativeResize="0"/>
          <p:nvPr/>
        </p:nvPicPr>
        <p:blipFill>
          <a:blip r:embed="rId4">
            <a:alphaModFix/>
          </a:blip>
          <a:stretch>
            <a:fillRect/>
          </a:stretch>
        </p:blipFill>
        <p:spPr>
          <a:xfrm>
            <a:off x="441000" y="2724150"/>
            <a:ext cx="4520725" cy="173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Submission Result</a:t>
            </a:r>
            <a:endParaRPr/>
          </a:p>
        </p:txBody>
      </p:sp>
      <p:pic>
        <p:nvPicPr>
          <p:cNvPr id="213" name="Google Shape;213;p31"/>
          <p:cNvPicPr preferRelativeResize="0"/>
          <p:nvPr/>
        </p:nvPicPr>
        <p:blipFill>
          <a:blip r:embed="rId3">
            <a:alphaModFix/>
          </a:blip>
          <a:stretch>
            <a:fillRect/>
          </a:stretch>
        </p:blipFill>
        <p:spPr>
          <a:xfrm>
            <a:off x="517200" y="1848252"/>
            <a:ext cx="8109598" cy="14469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b</a:t>
            </a:r>
            <a:r>
              <a:rPr lang="en"/>
              <a:t>uild a model that is able to accurately identify the presence of breast cancer in a screening mammogram.</a:t>
            </a:r>
            <a:endParaRPr/>
          </a:p>
          <a:p>
            <a:pPr indent="0" lvl="0" marL="0" rtl="0" algn="l">
              <a:spcBef>
                <a:spcPts val="1200"/>
              </a:spcBef>
              <a:spcAft>
                <a:spcPts val="0"/>
              </a:spcAft>
              <a:buNone/>
            </a:pPr>
            <a:r>
              <a:rPr lang="en"/>
              <a:t>The goal of this challenge is to accurately identify instances of breast cancer by training a model with mammograms obtained from routine screenings. By improving the automation of mammogram analysis, we can help radiologists increase their accuracy and efficiency, leading to improved patient care that is both safe and of high quality. Additionally, this may result in reduced costs and fewer unnecessary medical procedures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Improvements Suggested</a:t>
            </a:r>
            <a:endParaRPr/>
          </a:p>
        </p:txBody>
      </p:sp>
      <p:sp>
        <p:nvSpPr>
          <p:cNvPr id="219" name="Google Shape;21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Using publicly available </a:t>
            </a:r>
            <a:r>
              <a:rPr lang="en"/>
              <a:t>mammogram</a:t>
            </a:r>
            <a:r>
              <a:rPr lang="en"/>
              <a:t> datasets to further enhance the model as the Kaggle contest dataset is set to be biased yielding poor results</a:t>
            </a:r>
            <a:endParaRPr/>
          </a:p>
          <a:p>
            <a:pPr indent="-325755" lvl="0" marL="457200" rtl="0" algn="l">
              <a:spcBef>
                <a:spcPts val="0"/>
              </a:spcBef>
              <a:spcAft>
                <a:spcPts val="0"/>
              </a:spcAft>
              <a:buSzPct val="100000"/>
              <a:buChar char="-"/>
            </a:pPr>
            <a:r>
              <a:rPr lang="en"/>
              <a:t>Combining machine_id along with the patient_id as this could result in some significant information gain</a:t>
            </a:r>
            <a:endParaRPr/>
          </a:p>
          <a:p>
            <a:pPr indent="-325755" lvl="0" marL="457200" rtl="0" algn="l">
              <a:spcBef>
                <a:spcPts val="0"/>
              </a:spcBef>
              <a:spcAft>
                <a:spcPts val="0"/>
              </a:spcAft>
              <a:buSzPct val="100000"/>
              <a:buChar char="-"/>
            </a:pPr>
            <a:r>
              <a:rPr lang="en"/>
              <a:t>Experimenting with unsupervised learning, and transfer learning approaches</a:t>
            </a:r>
            <a:endParaRPr/>
          </a:p>
          <a:p>
            <a:pPr indent="-325755" lvl="0" marL="457200" rtl="0" algn="l">
              <a:spcBef>
                <a:spcPts val="0"/>
              </a:spcBef>
              <a:spcAft>
                <a:spcPts val="0"/>
              </a:spcAft>
              <a:buSzPct val="100000"/>
              <a:buChar char="-"/>
            </a:pPr>
            <a:r>
              <a:rPr lang="en"/>
              <a:t>Making separate models for MLO and CC scans, and later combining the results obtained from both the models to get the final prediction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Options Considered</a:t>
            </a:r>
            <a:endParaRPr/>
          </a:p>
        </p:txBody>
      </p:sp>
      <p:sp>
        <p:nvSpPr>
          <p:cNvPr id="225" name="Google Shape;22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As per our initial idea, we wanted to pursue on utilizing unsupervised learning which could extract features from the mammogram images, and use this to determine the presence or absence of breast cancer. The following research article gave us an insight on how this can be achieved, but we were unable to proceed further due to knowledge gap: </a:t>
            </a:r>
            <a:endParaRPr/>
          </a:p>
          <a:p>
            <a:pPr indent="0" lvl="0" marL="0" rtl="0" algn="l">
              <a:spcBef>
                <a:spcPts val="1200"/>
              </a:spcBef>
              <a:spcAft>
                <a:spcPts val="0"/>
              </a:spcAft>
              <a:buNone/>
            </a:pPr>
            <a:r>
              <a:rPr lang="en">
                <a:solidFill>
                  <a:srgbClr val="0E65F0"/>
                </a:solidFill>
                <a:latin typeface="Times New Roman"/>
                <a:ea typeface="Times New Roman"/>
                <a:cs typeface="Times New Roman"/>
                <a:sym typeface="Times New Roman"/>
              </a:rPr>
              <a:t>“Kallenberg, M., Petersen, K., Nielsen, M., Ng, A. Y., Diao, P., Igel, C., ... &amp; Lillholm, M. (2016). Unsupervised deep learning applied to breast density segmentation and mammographic risk scoring. IEEE transactions on medical imaging, 35(5), 1322-1331.”</a:t>
            </a:r>
            <a:endParaRPr>
              <a:solidFill>
                <a:srgbClr val="0E65F0"/>
              </a:solidFill>
              <a:latin typeface="Times New Roman"/>
              <a:ea typeface="Times New Roman"/>
              <a:cs typeface="Times New Roman"/>
              <a:sym typeface="Times New Roman"/>
            </a:endParaRPr>
          </a:p>
          <a:p>
            <a:pPr indent="0" lvl="0" marL="0" rtl="0" algn="l">
              <a:spcBef>
                <a:spcPts val="1200"/>
              </a:spcBef>
              <a:spcAft>
                <a:spcPts val="0"/>
              </a:spcAft>
              <a:buNone/>
            </a:pPr>
            <a:r>
              <a:rPr lang="en"/>
              <a:t>Their approach consisted of generating multiscale image patches as input data, processing them through a multilayer convolutional architecture, and learning the representation parameters using a sparse autoencoder with a novel sparsity regularizer.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and Explanation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our previous review, we touched on the following ideas which we could </a:t>
            </a:r>
            <a:r>
              <a:rPr lang="en"/>
              <a:t>implement in making our model</a:t>
            </a:r>
            <a:endParaRPr/>
          </a:p>
          <a:p>
            <a:pPr indent="-304165" lvl="0" marL="457200" rtl="0" algn="l">
              <a:spcBef>
                <a:spcPts val="1200"/>
              </a:spcBef>
              <a:spcAft>
                <a:spcPts val="0"/>
              </a:spcAft>
              <a:buClr>
                <a:srgbClr val="434343"/>
              </a:buClr>
              <a:buSzPct val="100000"/>
              <a:buFont typeface="Times New Roman"/>
              <a:buAutoNum type="arabicPeriod"/>
            </a:pPr>
            <a:r>
              <a:rPr lang="en" sz="1400">
                <a:solidFill>
                  <a:srgbClr val="434343"/>
                </a:solidFill>
                <a:latin typeface="Times New Roman"/>
                <a:ea typeface="Times New Roman"/>
                <a:cs typeface="Times New Roman"/>
                <a:sym typeface="Times New Roman"/>
              </a:rPr>
              <a:t>Crop the images to a lower size and to a specific format such as JPEG as it was mentioned that there isnt an uniformity in the input data. The cropping can be used to remove the approximate regions where the breast image is unlikely to be present like the sides of the scan. This reduces size of the image, eliminates unnecessary computation and increases accuracy of the model</a:t>
            </a:r>
            <a:endParaRPr sz="1400">
              <a:solidFill>
                <a:srgbClr val="434343"/>
              </a:solidFill>
              <a:latin typeface="Times New Roman"/>
              <a:ea typeface="Times New Roman"/>
              <a:cs typeface="Times New Roman"/>
              <a:sym typeface="Times New Roman"/>
            </a:endParaRPr>
          </a:p>
          <a:p>
            <a:pPr indent="-304165" lvl="0" marL="457200" rtl="0" algn="l">
              <a:spcBef>
                <a:spcPts val="0"/>
              </a:spcBef>
              <a:spcAft>
                <a:spcPts val="0"/>
              </a:spcAft>
              <a:buClr>
                <a:srgbClr val="434343"/>
              </a:buClr>
              <a:buSzPct val="100000"/>
              <a:buFont typeface="Times New Roman"/>
              <a:buAutoNum type="arabicPeriod"/>
            </a:pPr>
            <a:r>
              <a:rPr lang="en" sz="1400">
                <a:solidFill>
                  <a:srgbClr val="434343"/>
                </a:solidFill>
                <a:latin typeface="Times New Roman"/>
                <a:ea typeface="Times New Roman"/>
                <a:cs typeface="Times New Roman"/>
                <a:sym typeface="Times New Roman"/>
              </a:rPr>
              <a:t>The breast scans are taken in two views- CC and MLO. For the CC view, the breast is compressed from "head to toe" while for the MLO view, the breast is compressed "side to side" at an angle. This is repeated for each breast. So in total, there are 4 images. Presence of breast cancer is determined for each breast, so concatenating the CC and MLO views for each laterality can give more detail of the patient</a:t>
            </a:r>
            <a:endParaRPr sz="1400">
              <a:solidFill>
                <a:srgbClr val="434343"/>
              </a:solidFill>
              <a:latin typeface="Times New Roman"/>
              <a:ea typeface="Times New Roman"/>
              <a:cs typeface="Times New Roman"/>
              <a:sym typeface="Times New Roman"/>
            </a:endParaRPr>
          </a:p>
          <a:p>
            <a:pPr indent="-304165" lvl="0" marL="457200" rtl="0" algn="l">
              <a:spcBef>
                <a:spcPts val="0"/>
              </a:spcBef>
              <a:spcAft>
                <a:spcPts val="0"/>
              </a:spcAft>
              <a:buClr>
                <a:srgbClr val="434343"/>
              </a:buClr>
              <a:buSzPct val="100000"/>
              <a:buFont typeface="Times New Roman"/>
              <a:buAutoNum type="arabicPeriod"/>
            </a:pPr>
            <a:r>
              <a:rPr lang="en" sz="1400">
                <a:solidFill>
                  <a:srgbClr val="434343"/>
                </a:solidFill>
                <a:latin typeface="Times New Roman"/>
                <a:ea typeface="Times New Roman"/>
                <a:cs typeface="Times New Roman"/>
                <a:sym typeface="Times New Roman"/>
              </a:rPr>
              <a:t>While training, the machine id, should be grouped alongside patient id. The images taken are sensitive to the machines from which it is taken. So appropriate methods for this must be considered while training</a:t>
            </a:r>
            <a:endParaRPr sz="1400">
              <a:solidFill>
                <a:srgbClr val="434343"/>
              </a:solidFill>
              <a:latin typeface="Times New Roman"/>
              <a:ea typeface="Times New Roman"/>
              <a:cs typeface="Times New Roman"/>
              <a:sym typeface="Times New Roman"/>
            </a:endParaRPr>
          </a:p>
          <a:p>
            <a:pPr indent="-304165" lvl="0" marL="457200" rtl="0" algn="l">
              <a:spcBef>
                <a:spcPts val="0"/>
              </a:spcBef>
              <a:spcAft>
                <a:spcPts val="0"/>
              </a:spcAft>
              <a:buClr>
                <a:srgbClr val="434343"/>
              </a:buClr>
              <a:buSzPct val="100000"/>
              <a:buFont typeface="Times New Roman"/>
              <a:buAutoNum type="arabicPeriod"/>
            </a:pPr>
            <a:r>
              <a:rPr lang="en" sz="1400">
                <a:solidFill>
                  <a:srgbClr val="434343"/>
                </a:solidFill>
                <a:latin typeface="Times New Roman"/>
                <a:ea typeface="Times New Roman"/>
                <a:cs typeface="Times New Roman"/>
                <a:sym typeface="Times New Roman"/>
              </a:rPr>
              <a:t>A custom CNN network to be trained with input image concatenated with data such as machine id, patient id, laterality, etc. Transfer learning can be used for the same, and models like ResNet, InceptionNet and DenseNet can be used as they have a good history for predicting cancer. </a:t>
            </a:r>
            <a:endParaRPr sz="1400">
              <a:solidFill>
                <a:srgbClr val="434343"/>
              </a:solidFill>
              <a:latin typeface="Times New Roman"/>
              <a:ea typeface="Times New Roman"/>
              <a:cs typeface="Times New Roman"/>
              <a:sym typeface="Times New Roman"/>
            </a:endParaRPr>
          </a:p>
          <a:p>
            <a:pPr indent="-304165" lvl="0" marL="457200" rtl="0" algn="l">
              <a:spcBef>
                <a:spcPts val="0"/>
              </a:spcBef>
              <a:spcAft>
                <a:spcPts val="0"/>
              </a:spcAft>
              <a:buClr>
                <a:srgbClr val="434343"/>
              </a:buClr>
              <a:buSzPct val="100000"/>
              <a:buFont typeface="Times New Roman"/>
              <a:buAutoNum type="arabicPeriod"/>
            </a:pPr>
            <a:r>
              <a:rPr lang="en" sz="1400">
                <a:solidFill>
                  <a:srgbClr val="434343"/>
                </a:solidFill>
                <a:latin typeface="Times New Roman"/>
                <a:ea typeface="Times New Roman"/>
                <a:cs typeface="Times New Roman"/>
                <a:sym typeface="Times New Roman"/>
              </a:rPr>
              <a:t>On the contrary, Unsupervised learning can be also be employed. Clustering and dimensionality reduction, can be used to identify patterns in the data without using labels. These patterns to create a heatmap of the image, highlighting regions that are different from the rest. This may provide some indication of location of cancer which can inturn be used to predict probabilities of cancer.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Cropping the Image</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67314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As we have already observed, only a fraction of the total image contains the mammogram. Due to this, we will be unnecessarily spending a lot of computational power on the parts of images which doesn’t provide us with reasonable features for identifying the presence of cancer. Whereas, the possibility that this extra pixels can serve as noise is highly likely. We have overcome this by employing a function called as </a:t>
            </a:r>
            <a:r>
              <a:rPr b="1" lang="en"/>
              <a:t>crop</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 order to crop an image, we need to understand the pixel rows or columns where the information gain is maximum, i.e, not filled with dark regions which is indicative that the row/column is background. This is achieved through the use of functions- get_x_offset and get_y_offset</a:t>
            </a:r>
            <a:endParaRPr/>
          </a:p>
        </p:txBody>
      </p:sp>
      <p:pic>
        <p:nvPicPr>
          <p:cNvPr id="79" name="Google Shape;79;p16"/>
          <p:cNvPicPr preferRelativeResize="0"/>
          <p:nvPr/>
        </p:nvPicPr>
        <p:blipFill>
          <a:blip r:embed="rId3">
            <a:alphaModFix/>
          </a:blip>
          <a:stretch>
            <a:fillRect/>
          </a:stretch>
        </p:blipFill>
        <p:spPr>
          <a:xfrm>
            <a:off x="7146363" y="1471600"/>
            <a:ext cx="1685925" cy="220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Cropping the Image</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61530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These functions initially apply a smooth filter throughout the image, and calculate the sum of all values in the row or column depending on whether it is the </a:t>
            </a:r>
            <a:r>
              <a:rPr b="1" lang="en"/>
              <a:t>x_offset </a:t>
            </a:r>
            <a:r>
              <a:rPr lang="en"/>
              <a:t>or the </a:t>
            </a:r>
            <a:r>
              <a:rPr b="1" lang="en"/>
              <a:t>y_offset</a:t>
            </a:r>
            <a:r>
              <a:rPr lang="en"/>
              <a:t>. The maximum sum in this 1D array is then taken to approximate the minimum threshold of values we can look for in the array which will give us the  indexes where our </a:t>
            </a:r>
            <a:r>
              <a:rPr lang="en"/>
              <a:t>mammogram</a:t>
            </a:r>
            <a:r>
              <a:rPr lang="en"/>
              <a:t> is localized.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observing the mammograms, it is noticed that the scan is localized in the right/left side at the centre. This tells us that the image must be cropped from both the </a:t>
            </a:r>
            <a:r>
              <a:rPr lang="en" u="sng"/>
              <a:t>top and bottom </a:t>
            </a:r>
            <a:r>
              <a:rPr lang="en"/>
              <a:t>sides, but x-axis crop need to be only from either of the image sides.</a:t>
            </a:r>
            <a:endParaRPr/>
          </a:p>
          <a:p>
            <a:pPr indent="0" lvl="0" marL="0" rtl="0" algn="l">
              <a:spcBef>
                <a:spcPts val="0"/>
              </a:spcBef>
              <a:spcAft>
                <a:spcPts val="0"/>
              </a:spcAft>
              <a:buNone/>
            </a:pPr>
            <a:r>
              <a:t/>
            </a:r>
            <a:endParaRPr/>
          </a:p>
        </p:txBody>
      </p:sp>
      <p:pic>
        <p:nvPicPr>
          <p:cNvPr id="86" name="Google Shape;86;p17"/>
          <p:cNvPicPr preferRelativeResize="0"/>
          <p:nvPr/>
        </p:nvPicPr>
        <p:blipFill>
          <a:blip r:embed="rId3">
            <a:alphaModFix/>
          </a:blip>
          <a:stretch>
            <a:fillRect/>
          </a:stretch>
        </p:blipFill>
        <p:spPr>
          <a:xfrm>
            <a:off x="6757600" y="1090686"/>
            <a:ext cx="1996010" cy="2692463"/>
          </a:xfrm>
          <a:prstGeom prst="rect">
            <a:avLst/>
          </a:prstGeom>
          <a:noFill/>
          <a:ln>
            <a:noFill/>
          </a:ln>
        </p:spPr>
      </p:pic>
      <p:sp>
        <p:nvSpPr>
          <p:cNvPr id="87" name="Google Shape;87;p17"/>
          <p:cNvSpPr txBox="1"/>
          <p:nvPr/>
        </p:nvSpPr>
        <p:spPr>
          <a:xfrm>
            <a:off x="6717000" y="3852075"/>
            <a:ext cx="21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Region to be cropped to</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Cropping the Image</a:t>
            </a:r>
            <a:endParaRPr/>
          </a:p>
          <a:p>
            <a:pPr indent="0" lvl="0" marL="0" rtl="0" algn="l">
              <a:spcBef>
                <a:spcPts val="0"/>
              </a:spcBef>
              <a:spcAft>
                <a:spcPts val="0"/>
              </a:spcAft>
              <a:buNone/>
            </a:pPr>
            <a:r>
              <a:t/>
            </a:r>
            <a:endParaRPr/>
          </a:p>
        </p:txBody>
      </p:sp>
      <p:sp>
        <p:nvSpPr>
          <p:cNvPr id="93" name="Google Shape;93;p18"/>
          <p:cNvSpPr txBox="1"/>
          <p:nvPr>
            <p:ph idx="1" type="body"/>
          </p:nvPr>
        </p:nvSpPr>
        <p:spPr>
          <a:xfrm>
            <a:off x="311700" y="957450"/>
            <a:ext cx="7911900" cy="38415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a:t>def get_x_offset(image, max_col_sum_ratio_threshold=0.05):</a:t>
            </a:r>
            <a:endParaRPr/>
          </a:p>
          <a:p>
            <a:pPr indent="0" lvl="0" marL="0" rtl="0" algn="l">
              <a:spcBef>
                <a:spcPts val="0"/>
              </a:spcBef>
              <a:spcAft>
                <a:spcPts val="0"/>
              </a:spcAft>
              <a:buNone/>
            </a:pPr>
            <a:r>
              <a:rPr lang="en"/>
              <a:t>   </a:t>
            </a:r>
            <a:r>
              <a:rPr lang="en">
                <a:solidFill>
                  <a:schemeClr val="dk2"/>
                </a:solidFill>
              </a:rPr>
              <a:t> # set the margin to 0</a:t>
            </a:r>
            <a:endParaRPr>
              <a:solidFill>
                <a:schemeClr val="dk2"/>
              </a:solidFill>
            </a:endParaRPr>
          </a:p>
          <a:p>
            <a:pPr indent="0" lvl="0" marL="0" rtl="0" algn="l">
              <a:spcBef>
                <a:spcPts val="0"/>
              </a:spcBef>
              <a:spcAft>
                <a:spcPts val="0"/>
              </a:spcAft>
              <a:buNone/>
            </a:pPr>
            <a:r>
              <a:rPr lang="en"/>
              <a:t>    margin = 0</a:t>
            </a:r>
            <a:endParaRPr/>
          </a:p>
          <a:p>
            <a:pPr indent="0" lvl="0" marL="0" rtl="0" algn="l">
              <a:spcBef>
                <a:spcPts val="0"/>
              </a:spcBef>
              <a:spcAft>
                <a:spcPts val="0"/>
              </a:spcAft>
              <a:buNone/>
            </a:pPr>
            <a:r>
              <a:rPr lang="en"/>
              <a:t> </a:t>
            </a:r>
            <a:r>
              <a:rPr lang="en">
                <a:solidFill>
                  <a:schemeClr val="dk2"/>
                </a:solidFill>
              </a:rPr>
              <a:t>   # calculate the sum of pixel intensities along the columns and smooth the resulting vecto</a:t>
            </a:r>
            <a:r>
              <a:rPr lang="en"/>
              <a:t>r</a:t>
            </a:r>
            <a:endParaRPr/>
          </a:p>
          <a:p>
            <a:pPr indent="0" lvl="0" marL="0" rtl="0" algn="l">
              <a:spcBef>
                <a:spcPts val="0"/>
              </a:spcBef>
              <a:spcAft>
                <a:spcPts val="0"/>
              </a:spcAft>
              <a:buNone/>
            </a:pPr>
            <a:r>
              <a:rPr lang="en"/>
              <a:t>    sums = smooth(image.sum(axis=0).squeeze())</a:t>
            </a:r>
            <a:endParaRPr/>
          </a:p>
          <a:p>
            <a:pPr indent="0" lvl="0" marL="0" rtl="0" algn="l">
              <a:spcBef>
                <a:spcPts val="0"/>
              </a:spcBef>
              <a:spcAft>
                <a:spcPts val="0"/>
              </a:spcAft>
              <a:buNone/>
            </a:pPr>
            <a:r>
              <a:rPr lang="en"/>
              <a:t> </a:t>
            </a:r>
            <a:r>
              <a:rPr lang="en">
                <a:solidFill>
                  <a:schemeClr val="dk2"/>
                </a:solidFill>
              </a:rPr>
              <a:t>   # calculate the index of the column with the maximum sum within the first 75% of the image width</a:t>
            </a:r>
            <a:endParaRPr>
              <a:solidFill>
                <a:schemeClr val="dk2"/>
              </a:solidFill>
            </a:endParaRPr>
          </a:p>
          <a:p>
            <a:pPr indent="0" lvl="0" marL="0" rtl="0" algn="l">
              <a:spcBef>
                <a:spcPts val="0"/>
              </a:spcBef>
              <a:spcAft>
                <a:spcPts val="0"/>
              </a:spcAft>
              <a:buNone/>
            </a:pPr>
            <a:r>
              <a:rPr lang="en"/>
              <a:t>    sums_argmax = sums[:int(image.shape[1] * 0.75)].argmax()</a:t>
            </a:r>
            <a:endParaRPr/>
          </a:p>
          <a:p>
            <a:pPr indent="0" lvl="0" marL="0" rtl="0" algn="l">
              <a:spcBef>
                <a:spcPts val="0"/>
              </a:spcBef>
              <a:spcAft>
                <a:spcPts val="0"/>
              </a:spcAft>
              <a:buNone/>
            </a:pPr>
            <a:r>
              <a:rPr lang="en"/>
              <a:t>   </a:t>
            </a:r>
            <a:r>
              <a:rPr lang="en">
                <a:solidFill>
                  <a:schemeClr val="dk2"/>
                </a:solidFill>
              </a:rPr>
              <a:t> # calculate the sum threshold for the columns based on the maximum sum and the given ratio threshold</a:t>
            </a:r>
            <a:endParaRPr/>
          </a:p>
          <a:p>
            <a:pPr indent="0" lvl="0" marL="0" rtl="0" algn="l">
              <a:spcBef>
                <a:spcPts val="0"/>
              </a:spcBef>
              <a:spcAft>
                <a:spcPts val="0"/>
              </a:spcAft>
              <a:buNone/>
            </a:pPr>
            <a:r>
              <a:rPr lang="en"/>
              <a:t>    sums_threshold = sums.max() * max_col_sum_ratio_threshold</a:t>
            </a:r>
            <a:endParaRPr/>
          </a:p>
          <a:p>
            <a:pPr indent="0" lvl="0" marL="0" rtl="0" algn="l">
              <a:spcBef>
                <a:spcPts val="0"/>
              </a:spcBef>
              <a:spcAft>
                <a:spcPts val="0"/>
              </a:spcAft>
              <a:buNone/>
            </a:pPr>
            <a:r>
              <a:rPr lang="en"/>
              <a:t>  </a:t>
            </a:r>
            <a:r>
              <a:rPr lang="en">
                <a:solidFill>
                  <a:schemeClr val="dk2"/>
                </a:solidFill>
              </a:rPr>
              <a:t>  # set a flag to check if the first non-zero column has been found</a:t>
            </a:r>
            <a:endParaRPr>
              <a:solidFill>
                <a:schemeClr val="dk2"/>
              </a:solidFill>
            </a:endParaRPr>
          </a:p>
          <a:p>
            <a:pPr indent="0" lvl="0" marL="0" rtl="0" algn="l">
              <a:spcBef>
                <a:spcPts val="0"/>
              </a:spcBef>
              <a:spcAft>
                <a:spcPts val="0"/>
              </a:spcAft>
              <a:buNone/>
            </a:pPr>
            <a:r>
              <a:rPr lang="en"/>
              <a:t>    first_non_zero_column_found =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2"/>
                </a:solidFill>
              </a:rPr>
              <a:t>    # loop over the column sums with their corresponding indices</a:t>
            </a:r>
            <a:endParaRPr>
              <a:solidFill>
                <a:schemeClr val="dk2"/>
              </a:solidFill>
            </a:endParaRPr>
          </a:p>
          <a:p>
            <a:pPr indent="0" lvl="0" marL="0" rtl="0" algn="l">
              <a:spcBef>
                <a:spcPts val="0"/>
              </a:spcBef>
              <a:spcAft>
                <a:spcPts val="0"/>
              </a:spcAft>
              <a:buNone/>
            </a:pPr>
            <a:r>
              <a:rPr lang="en"/>
              <a:t>    for offset, s in enumerate(sums):</a:t>
            </a:r>
            <a:endParaRPr/>
          </a:p>
          <a:p>
            <a:pPr indent="0" lvl="0" marL="0" rtl="0" algn="l">
              <a:spcBef>
                <a:spcPts val="0"/>
              </a:spcBef>
              <a:spcAft>
                <a:spcPts val="0"/>
              </a:spcAft>
              <a:buNone/>
            </a:pPr>
            <a:r>
              <a:rPr lang="en"/>
              <a:t>       </a:t>
            </a:r>
            <a:r>
              <a:rPr lang="en">
                <a:solidFill>
                  <a:schemeClr val="dk2"/>
                </a:solidFill>
              </a:rPr>
              <a:t> # if the current column sum is below the threshold and the first non-zero column has been found, then the index where the breast region ends has been found</a:t>
            </a:r>
            <a:endParaRPr>
              <a:solidFill>
                <a:schemeClr val="dk2"/>
              </a:solidFill>
            </a:endParaRPr>
          </a:p>
          <a:p>
            <a:pPr indent="0" lvl="0" marL="0" rtl="0" algn="l">
              <a:spcBef>
                <a:spcPts val="0"/>
              </a:spcBef>
              <a:spcAft>
                <a:spcPts val="0"/>
              </a:spcAft>
              <a:buNone/>
            </a:pPr>
            <a:r>
              <a:rPr lang="en">
                <a:solidFill>
                  <a:schemeClr val="dk2"/>
                </a:solidFill>
              </a:rPr>
              <a:t>        </a:t>
            </a:r>
            <a:r>
              <a:rPr lang="en"/>
              <a:t>if s &lt; sums_threshold and first_non_zero_column_found:</a:t>
            </a:r>
            <a:endParaRPr/>
          </a:p>
          <a:p>
            <a:pPr indent="0" lvl="0" marL="0" rtl="0" algn="l">
              <a:spcBef>
                <a:spcPts val="0"/>
              </a:spcBef>
              <a:spcAft>
                <a:spcPts val="0"/>
              </a:spcAft>
              <a:buNone/>
            </a:pPr>
            <a:r>
              <a:rPr lang="en"/>
              <a:t>            </a:t>
            </a:r>
            <a:r>
              <a:rPr lang="en">
                <a:solidFill>
                  <a:schemeClr val="dk2"/>
                </a:solidFill>
              </a:rPr>
              <a:t># return the minimum of the image width and the offset plus the margin</a:t>
            </a:r>
            <a:endParaRPr>
              <a:solidFill>
                <a:schemeClr val="dk2"/>
              </a:solidFill>
            </a:endParaRPr>
          </a:p>
          <a:p>
            <a:pPr indent="0" lvl="0" marL="0" rtl="0" algn="l">
              <a:spcBef>
                <a:spcPts val="0"/>
              </a:spcBef>
              <a:spcAft>
                <a:spcPts val="0"/>
              </a:spcAft>
              <a:buNone/>
            </a:pPr>
            <a:r>
              <a:rPr lang="en"/>
              <a:t>            return min(image.shape[1], offset + margin)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chemeClr val="dk2"/>
                </a:solidFill>
              </a:rPr>
              <a:t>   # if the current column sum is above the threshold and the current index is greater than the index of the maximum sum</a:t>
            </a:r>
            <a:endParaRPr/>
          </a:p>
          <a:p>
            <a:pPr indent="0" lvl="0" marL="0" rtl="0" algn="l">
              <a:spcBef>
                <a:spcPts val="0"/>
              </a:spcBef>
              <a:spcAft>
                <a:spcPts val="0"/>
              </a:spcAft>
              <a:buNone/>
            </a:pPr>
            <a:r>
              <a:rPr lang="en"/>
              <a:t>        elif s &gt; sums_threshold and offset &gt; sums_argmax:</a:t>
            </a:r>
            <a:endParaRPr/>
          </a:p>
          <a:p>
            <a:pPr indent="0" lvl="0" marL="0" rtl="0" algn="l">
              <a:spcBef>
                <a:spcPts val="0"/>
              </a:spcBef>
              <a:spcAft>
                <a:spcPts val="0"/>
              </a:spcAft>
              <a:buNone/>
            </a:pPr>
            <a:r>
              <a:rPr lang="en"/>
              <a:t>            first_non_zoro_column_found = True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a:solidFill>
                  <a:schemeClr val="dk2"/>
                </a:solidFill>
              </a:rPr>
              <a:t>  # if no offset is found, return the offset (0)</a:t>
            </a:r>
            <a:endParaRPr>
              <a:solidFill>
                <a:schemeClr val="dk2"/>
              </a:solidFill>
            </a:endParaRPr>
          </a:p>
          <a:p>
            <a:pPr indent="0" lvl="0" marL="0" rtl="0" algn="l">
              <a:spcBef>
                <a:spcPts val="0"/>
              </a:spcBef>
              <a:spcAft>
                <a:spcPts val="0"/>
              </a:spcAft>
              <a:buNone/>
            </a:pPr>
            <a:r>
              <a:rPr lang="en"/>
              <a:t>    return offset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Accounting for various views- MLO and CC</a:t>
            </a:r>
            <a:endParaRPr/>
          </a:p>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238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We didnt train separate models for MLO and CC, or add this detail to the model separately. During training, there was no distinction between both views, while testing the model classifies on both the views, and the average of the value is taken.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(patient_id, laterality), g in tqdm(test.groupby(['patient_id', 'laterality'])):</a:t>
            </a:r>
            <a:endParaRPr/>
          </a:p>
          <a:p>
            <a:pPr indent="0" lvl="0" marL="0" rtl="0" algn="l">
              <a:spcBef>
                <a:spcPts val="0"/>
              </a:spcBef>
              <a:spcAft>
                <a:spcPts val="0"/>
              </a:spcAft>
              <a:buNone/>
            </a:pPr>
            <a:r>
              <a:rPr lang="en"/>
              <a:t>    cancer = 0</a:t>
            </a:r>
            <a:endParaRPr/>
          </a:p>
          <a:p>
            <a:pPr indent="0" lvl="0" marL="0" rtl="0" algn="l">
              <a:spcBef>
                <a:spcPts val="0"/>
              </a:spcBef>
              <a:spcAft>
                <a:spcPts val="0"/>
              </a:spcAft>
              <a:buNone/>
            </a:pPr>
            <a:r>
              <a:rPr lang="en"/>
              <a:t>    for row_idx, row in g.iterrows():</a:t>
            </a:r>
            <a:endParaRPr/>
          </a:p>
          <a:p>
            <a:pPr indent="0" lvl="0" marL="0" rtl="0" algn="l">
              <a:spcBef>
                <a:spcPts val="0"/>
              </a:spcBef>
              <a:spcAft>
                <a:spcPts val="0"/>
              </a:spcAft>
              <a:buNone/>
            </a:pPr>
            <a:r>
              <a:rPr lang="en">
                <a:solidFill>
                  <a:schemeClr val="dk2"/>
                </a:solidFill>
              </a:rPr>
              <a:t>        # Load Image</a:t>
            </a:r>
            <a:endParaRPr>
              <a:solidFill>
                <a:schemeClr val="dk2"/>
              </a:solidFill>
            </a:endParaRPr>
          </a:p>
          <a:p>
            <a:pPr indent="0" lvl="0" marL="0" rtl="0" algn="l">
              <a:spcBef>
                <a:spcPts val="0"/>
              </a:spcBef>
              <a:spcAft>
                <a:spcPts val="0"/>
              </a:spcAft>
              <a:buNone/>
            </a:pPr>
            <a:r>
              <a:rPr lang="en"/>
              <a:t>        image_id = row['image_id']</a:t>
            </a:r>
            <a:endParaRPr/>
          </a:p>
          <a:p>
            <a:pPr indent="0" lvl="0" marL="0" rtl="0" algn="l">
              <a:spcBef>
                <a:spcPts val="0"/>
              </a:spcBef>
              <a:spcAft>
                <a:spcPts val="0"/>
              </a:spcAft>
              <a:buNone/>
            </a:pPr>
            <a:r>
              <a:rPr lang="en"/>
              <a:t>        image = cv2.imread(f'{image_id}.png', -1)</a:t>
            </a:r>
            <a:endParaRPr/>
          </a:p>
          <a:p>
            <a:pPr indent="0" lvl="0" marL="0" rtl="0" algn="l">
              <a:spcBef>
                <a:spcPts val="0"/>
              </a:spcBef>
              <a:spcAft>
                <a:spcPts val="0"/>
              </a:spcAft>
              <a:buNone/>
            </a:pPr>
            <a:r>
              <a:rPr lang="en"/>
              <a:t>       </a:t>
            </a:r>
            <a:r>
              <a:rPr lang="en">
                <a:solidFill>
                  <a:schemeClr val="dk2"/>
                </a:solidFill>
              </a:rPr>
              <a:t> # Expand to Batch HxW -&gt; 1xHxWx1</a:t>
            </a:r>
            <a:endParaRPr>
              <a:solidFill>
                <a:schemeClr val="dk2"/>
              </a:solidFill>
            </a:endParaRPr>
          </a:p>
          <a:p>
            <a:pPr indent="0" lvl="0" marL="0" rtl="0" algn="l">
              <a:spcBef>
                <a:spcPts val="0"/>
              </a:spcBef>
              <a:spcAft>
                <a:spcPts val="0"/>
              </a:spcAft>
              <a:buNone/>
            </a:pPr>
            <a:r>
              <a:rPr lang="en"/>
              <a:t>        image = np.expand_dims(image, [0, 3])</a:t>
            </a:r>
            <a:endParaRPr/>
          </a:p>
          <a:p>
            <a:pPr indent="0" lvl="0" marL="0" rtl="0" algn="l">
              <a:spcBef>
                <a:spcPts val="0"/>
              </a:spcBef>
              <a:spcAft>
                <a:spcPts val="0"/>
              </a:spcAft>
              <a:buNone/>
            </a:pPr>
            <a:r>
              <a:rPr lang="en"/>
              <a:t>      </a:t>
            </a:r>
            <a:r>
              <a:rPr lang="en">
                <a:solidFill>
                  <a:schemeClr val="dk2"/>
                </a:solidFill>
              </a:rPr>
              <a:t>  # Make Prediction</a:t>
            </a:r>
            <a:endParaRPr>
              <a:solidFill>
                <a:schemeClr val="dk2"/>
              </a:solidFill>
            </a:endParaRPr>
          </a:p>
          <a:p>
            <a:pPr indent="0" lvl="0" marL="0" rtl="0" algn="l">
              <a:spcBef>
                <a:spcPts val="0"/>
              </a:spcBef>
              <a:spcAft>
                <a:spcPts val="0"/>
              </a:spcAft>
              <a:buNone/>
            </a:pPr>
            <a:r>
              <a:rPr lang="en"/>
              <a:t>        cancer += model.predict_on_batch(image).squeeze() / len(g)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laterality (Left/ Right Breast), predictions are run for both the views in order to calculate the final prediction.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Flipping the Images</a:t>
            </a:r>
            <a:endParaRPr/>
          </a:p>
        </p:txBody>
      </p:sp>
      <p:sp>
        <p:nvSpPr>
          <p:cNvPr id="105" name="Google Shape;105;p20"/>
          <p:cNvSpPr txBox="1"/>
          <p:nvPr>
            <p:ph idx="1" type="body"/>
          </p:nvPr>
        </p:nvSpPr>
        <p:spPr>
          <a:xfrm>
            <a:off x="311700" y="1152475"/>
            <a:ext cx="33324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Due to laterality, the mammograms are localized in the left side of the image for a few, and right side for another. As our aim is to just determine whether breast cancer is identified in a mammogram, leaving this detail as it is can cause unnecessary complication. So, we decided to flip the image so that the breast is located on the same side of the image throughout our set. </a:t>
            </a:r>
            <a:endParaRPr/>
          </a:p>
        </p:txBody>
      </p:sp>
      <p:pic>
        <p:nvPicPr>
          <p:cNvPr id="106" name="Google Shape;106;p20"/>
          <p:cNvPicPr preferRelativeResize="0"/>
          <p:nvPr/>
        </p:nvPicPr>
        <p:blipFill>
          <a:blip r:embed="rId3">
            <a:alphaModFix/>
          </a:blip>
          <a:stretch>
            <a:fillRect/>
          </a:stretch>
        </p:blipFill>
        <p:spPr>
          <a:xfrm>
            <a:off x="4167600" y="1348250"/>
            <a:ext cx="1685925" cy="2200275"/>
          </a:xfrm>
          <a:prstGeom prst="rect">
            <a:avLst/>
          </a:prstGeom>
          <a:noFill/>
          <a:ln>
            <a:noFill/>
          </a:ln>
        </p:spPr>
      </p:pic>
      <p:pic>
        <p:nvPicPr>
          <p:cNvPr id="107" name="Google Shape;107;p20"/>
          <p:cNvPicPr preferRelativeResize="0"/>
          <p:nvPr/>
        </p:nvPicPr>
        <p:blipFill>
          <a:blip r:embed="rId4">
            <a:alphaModFix/>
          </a:blip>
          <a:stretch>
            <a:fillRect/>
          </a:stretch>
        </p:blipFill>
        <p:spPr>
          <a:xfrm>
            <a:off x="6614525" y="1303725"/>
            <a:ext cx="1685925" cy="2200275"/>
          </a:xfrm>
          <a:prstGeom prst="rect">
            <a:avLst/>
          </a:prstGeom>
          <a:noFill/>
          <a:ln>
            <a:noFill/>
          </a:ln>
        </p:spPr>
      </p:pic>
      <p:sp>
        <p:nvSpPr>
          <p:cNvPr id="108" name="Google Shape;108;p20"/>
          <p:cNvSpPr txBox="1"/>
          <p:nvPr/>
        </p:nvSpPr>
        <p:spPr>
          <a:xfrm>
            <a:off x="4460650" y="3548525"/>
            <a:ext cx="35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Flipping the images to maintain uniformity</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Border Noises</a:t>
            </a:r>
            <a:endParaRPr/>
          </a:p>
          <a:p>
            <a:pPr indent="0" lvl="0" marL="0" rtl="0" algn="l">
              <a:spcBef>
                <a:spcPts val="0"/>
              </a:spcBef>
              <a:spcAft>
                <a:spcPts val="0"/>
              </a:spcAft>
              <a:buNone/>
            </a:pPr>
            <a:r>
              <a:t/>
            </a:r>
            <a:endParaRPr/>
          </a:p>
        </p:txBody>
      </p:sp>
      <p:sp>
        <p:nvSpPr>
          <p:cNvPr id="114" name="Google Shape;114;p21"/>
          <p:cNvSpPr txBox="1"/>
          <p:nvPr>
            <p:ph idx="1" type="body"/>
          </p:nvPr>
        </p:nvSpPr>
        <p:spPr>
          <a:xfrm>
            <a:off x="311700" y="957450"/>
            <a:ext cx="7911900" cy="384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Moreover, it is studied that cropping of the image doesn’t account for border noise or lines which might be present in the mammogram, to omit this information, about 10 pixels from each side is cropped off.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 image[int(h0 * 2e-2):-int(h0 * 2e-2),int(w0 * 2e-2):-int(w0 * 2e-2)]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line removes 2% of the height and width of the image to omit border noises and lines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