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0" r:id="rId5"/>
    <p:sldId id="259" r:id="rId6"/>
    <p:sldId id="265" r:id="rId7"/>
    <p:sldId id="264" r:id="rId8"/>
    <p:sldId id="261" r:id="rId9"/>
    <p:sldId id="263" r:id="rId10"/>
    <p:sldId id="269" r:id="rId11"/>
    <p:sldId id="266" r:id="rId12"/>
    <p:sldId id="267" r:id="rId13"/>
    <p:sldId id="268" r:id="rId14"/>
    <p:sldId id="270" r:id="rId15"/>
    <p:sldId id="271" r:id="rId16"/>
    <p:sldId id="273" r:id="rId17"/>
    <p:sldId id="262"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3" d="100"/>
          <a:sy n="73" d="100"/>
        </p:scale>
        <p:origin x="881"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37F3C2-8EF0-427B-BD5D-C18D4AE3315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4D79D79-AEB5-4393-B2D7-9565A4A20CCA}">
      <dgm:prSet/>
      <dgm:spPr/>
      <dgm:t>
        <a:bodyPr/>
        <a:lstStyle/>
        <a:p>
          <a:r>
            <a:rPr lang="en-US"/>
            <a:t>This dataset is about the amount of bikes rented out from a bike rental system in Seoul, South Korea.</a:t>
          </a:r>
        </a:p>
      </dgm:t>
    </dgm:pt>
    <dgm:pt modelId="{E5A11A99-4067-4654-AD35-9E0FE00ADB25}" type="parTrans" cxnId="{81D914AD-362E-4140-B080-0A33793164A7}">
      <dgm:prSet/>
      <dgm:spPr/>
      <dgm:t>
        <a:bodyPr/>
        <a:lstStyle/>
        <a:p>
          <a:endParaRPr lang="en-US"/>
        </a:p>
      </dgm:t>
    </dgm:pt>
    <dgm:pt modelId="{2A2C0DAF-F233-4ED0-A28F-04DF4CFA9C45}" type="sibTrans" cxnId="{81D914AD-362E-4140-B080-0A33793164A7}">
      <dgm:prSet/>
      <dgm:spPr/>
      <dgm:t>
        <a:bodyPr/>
        <a:lstStyle/>
        <a:p>
          <a:endParaRPr lang="en-US"/>
        </a:p>
      </dgm:t>
    </dgm:pt>
    <dgm:pt modelId="{B99D253D-E777-48C2-82E7-9103985ED2A1}">
      <dgm:prSet/>
      <dgm:spPr/>
      <dgm:t>
        <a:bodyPr/>
        <a:lstStyle/>
        <a:p>
          <a:r>
            <a:rPr lang="en-US"/>
            <a:t>Data entry is sorted in chronological order, using dates and hour. The data set records the amount of bikes rented out </a:t>
          </a:r>
          <a:r>
            <a:rPr lang="en-US" b="1"/>
            <a:t>by hour</a:t>
          </a:r>
          <a:r>
            <a:rPr lang="en-US"/>
            <a:t>.</a:t>
          </a:r>
        </a:p>
      </dgm:t>
    </dgm:pt>
    <dgm:pt modelId="{C87F608B-7638-493F-B712-B3E6ED5DD6FF}" type="parTrans" cxnId="{0BDAAB14-7478-4C2C-A3E7-19C5CF1E98C6}">
      <dgm:prSet/>
      <dgm:spPr/>
      <dgm:t>
        <a:bodyPr/>
        <a:lstStyle/>
        <a:p>
          <a:endParaRPr lang="en-US"/>
        </a:p>
      </dgm:t>
    </dgm:pt>
    <dgm:pt modelId="{24DC3441-00E9-4C1F-9276-E7DC68928EC7}" type="sibTrans" cxnId="{0BDAAB14-7478-4C2C-A3E7-19C5CF1E98C6}">
      <dgm:prSet/>
      <dgm:spPr/>
      <dgm:t>
        <a:bodyPr/>
        <a:lstStyle/>
        <a:p>
          <a:endParaRPr lang="en-US"/>
        </a:p>
      </dgm:t>
    </dgm:pt>
    <dgm:pt modelId="{662BFD2A-7F2B-404A-BD61-A1F5D3685CDA}">
      <dgm:prSet/>
      <dgm:spPr/>
      <dgm:t>
        <a:bodyPr/>
        <a:lstStyle/>
        <a:p>
          <a:r>
            <a:rPr lang="en-US" dirty="0"/>
            <a:t>There are a total of 8760 observations within the dataset.</a:t>
          </a:r>
        </a:p>
      </dgm:t>
    </dgm:pt>
    <dgm:pt modelId="{CC9A26C5-6074-44C2-8B88-60E78F2E9E5E}" type="parTrans" cxnId="{9C656E9F-F586-4CD7-B27F-2CCC65D01C3A}">
      <dgm:prSet/>
      <dgm:spPr/>
      <dgm:t>
        <a:bodyPr/>
        <a:lstStyle/>
        <a:p>
          <a:endParaRPr lang="en-US"/>
        </a:p>
      </dgm:t>
    </dgm:pt>
    <dgm:pt modelId="{96E34F4C-2A5A-482B-B43B-0632AE80E452}" type="sibTrans" cxnId="{9C656E9F-F586-4CD7-B27F-2CCC65D01C3A}">
      <dgm:prSet/>
      <dgm:spPr/>
      <dgm:t>
        <a:bodyPr/>
        <a:lstStyle/>
        <a:p>
          <a:endParaRPr lang="en-US"/>
        </a:p>
      </dgm:t>
    </dgm:pt>
    <dgm:pt modelId="{D628FC4B-33BD-4EEE-BF72-37B91191C81A}">
      <dgm:prSet/>
      <dgm:spPr/>
      <dgm:t>
        <a:bodyPr/>
        <a:lstStyle/>
        <a:p>
          <a:r>
            <a:rPr lang="en-US" dirty="0"/>
            <a:t>The dependent variable (DV) is Rental Bike Count.</a:t>
          </a:r>
        </a:p>
      </dgm:t>
    </dgm:pt>
    <dgm:pt modelId="{CF3E3B53-5655-4914-B3AF-FB34243EA2C7}" type="parTrans" cxnId="{D92DB00D-E3A9-4B68-8693-0DE121AF7313}">
      <dgm:prSet/>
      <dgm:spPr/>
      <dgm:t>
        <a:bodyPr/>
        <a:lstStyle/>
        <a:p>
          <a:endParaRPr lang="en-US"/>
        </a:p>
      </dgm:t>
    </dgm:pt>
    <dgm:pt modelId="{46BB2BC5-53C9-4B09-85EB-F59751042252}" type="sibTrans" cxnId="{D92DB00D-E3A9-4B68-8693-0DE121AF7313}">
      <dgm:prSet/>
      <dgm:spPr/>
      <dgm:t>
        <a:bodyPr/>
        <a:lstStyle/>
        <a:p>
          <a:endParaRPr lang="en-US"/>
        </a:p>
      </dgm:t>
    </dgm:pt>
    <dgm:pt modelId="{FD288B52-DD46-4B38-8583-EF9CB9992806}" type="pres">
      <dgm:prSet presAssocID="{8437F3C2-8EF0-427B-BD5D-C18D4AE33154}" presName="linear" presStyleCnt="0">
        <dgm:presLayoutVars>
          <dgm:animLvl val="lvl"/>
          <dgm:resizeHandles val="exact"/>
        </dgm:presLayoutVars>
      </dgm:prSet>
      <dgm:spPr/>
    </dgm:pt>
    <dgm:pt modelId="{41CF5E31-CDE5-42E7-85DB-258F972A7A69}" type="pres">
      <dgm:prSet presAssocID="{B4D79D79-AEB5-4393-B2D7-9565A4A20CCA}" presName="parentText" presStyleLbl="node1" presStyleIdx="0" presStyleCnt="4">
        <dgm:presLayoutVars>
          <dgm:chMax val="0"/>
          <dgm:bulletEnabled val="1"/>
        </dgm:presLayoutVars>
      </dgm:prSet>
      <dgm:spPr/>
    </dgm:pt>
    <dgm:pt modelId="{698BCAF7-D0C2-45D1-95A5-C82F5ACF796F}" type="pres">
      <dgm:prSet presAssocID="{2A2C0DAF-F233-4ED0-A28F-04DF4CFA9C45}" presName="spacer" presStyleCnt="0"/>
      <dgm:spPr/>
    </dgm:pt>
    <dgm:pt modelId="{89993DDF-2F86-49CA-BA51-CC9ED3E5276A}" type="pres">
      <dgm:prSet presAssocID="{B99D253D-E777-48C2-82E7-9103985ED2A1}" presName="parentText" presStyleLbl="node1" presStyleIdx="1" presStyleCnt="4">
        <dgm:presLayoutVars>
          <dgm:chMax val="0"/>
          <dgm:bulletEnabled val="1"/>
        </dgm:presLayoutVars>
      </dgm:prSet>
      <dgm:spPr/>
    </dgm:pt>
    <dgm:pt modelId="{6E0802C1-93DF-4E5A-AA6A-32B211A371ED}" type="pres">
      <dgm:prSet presAssocID="{24DC3441-00E9-4C1F-9276-E7DC68928EC7}" presName="spacer" presStyleCnt="0"/>
      <dgm:spPr/>
    </dgm:pt>
    <dgm:pt modelId="{53924345-0311-4F8B-A006-405685D15ADB}" type="pres">
      <dgm:prSet presAssocID="{662BFD2A-7F2B-404A-BD61-A1F5D3685CDA}" presName="parentText" presStyleLbl="node1" presStyleIdx="2" presStyleCnt="4">
        <dgm:presLayoutVars>
          <dgm:chMax val="0"/>
          <dgm:bulletEnabled val="1"/>
        </dgm:presLayoutVars>
      </dgm:prSet>
      <dgm:spPr/>
    </dgm:pt>
    <dgm:pt modelId="{AFB8BF56-FAAC-4900-89F4-33AA758BBD53}" type="pres">
      <dgm:prSet presAssocID="{96E34F4C-2A5A-482B-B43B-0632AE80E452}" presName="spacer" presStyleCnt="0"/>
      <dgm:spPr/>
    </dgm:pt>
    <dgm:pt modelId="{617AF88C-63DC-489A-B691-3BF2A09DBE03}" type="pres">
      <dgm:prSet presAssocID="{D628FC4B-33BD-4EEE-BF72-37B91191C81A}" presName="parentText" presStyleLbl="node1" presStyleIdx="3" presStyleCnt="4">
        <dgm:presLayoutVars>
          <dgm:chMax val="0"/>
          <dgm:bulletEnabled val="1"/>
        </dgm:presLayoutVars>
      </dgm:prSet>
      <dgm:spPr/>
    </dgm:pt>
  </dgm:ptLst>
  <dgm:cxnLst>
    <dgm:cxn modelId="{D92DB00D-E3A9-4B68-8693-0DE121AF7313}" srcId="{8437F3C2-8EF0-427B-BD5D-C18D4AE33154}" destId="{D628FC4B-33BD-4EEE-BF72-37B91191C81A}" srcOrd="3" destOrd="0" parTransId="{CF3E3B53-5655-4914-B3AF-FB34243EA2C7}" sibTransId="{46BB2BC5-53C9-4B09-85EB-F59751042252}"/>
    <dgm:cxn modelId="{247A8D12-727B-436C-B249-656B545CAD9F}" type="presOf" srcId="{B99D253D-E777-48C2-82E7-9103985ED2A1}" destId="{89993DDF-2F86-49CA-BA51-CC9ED3E5276A}" srcOrd="0" destOrd="0" presId="urn:microsoft.com/office/officeart/2005/8/layout/vList2"/>
    <dgm:cxn modelId="{0BDAAB14-7478-4C2C-A3E7-19C5CF1E98C6}" srcId="{8437F3C2-8EF0-427B-BD5D-C18D4AE33154}" destId="{B99D253D-E777-48C2-82E7-9103985ED2A1}" srcOrd="1" destOrd="0" parTransId="{C87F608B-7638-493F-B712-B3E6ED5DD6FF}" sibTransId="{24DC3441-00E9-4C1F-9276-E7DC68928EC7}"/>
    <dgm:cxn modelId="{24DF3D27-DBE2-489B-8701-E279ABF87DE9}" type="presOf" srcId="{B4D79D79-AEB5-4393-B2D7-9565A4A20CCA}" destId="{41CF5E31-CDE5-42E7-85DB-258F972A7A69}" srcOrd="0" destOrd="0" presId="urn:microsoft.com/office/officeart/2005/8/layout/vList2"/>
    <dgm:cxn modelId="{CA9EE870-D626-4EBA-901E-C68DBBED9F3E}" type="presOf" srcId="{8437F3C2-8EF0-427B-BD5D-C18D4AE33154}" destId="{FD288B52-DD46-4B38-8583-EF9CB9992806}" srcOrd="0" destOrd="0" presId="urn:microsoft.com/office/officeart/2005/8/layout/vList2"/>
    <dgm:cxn modelId="{41DB927E-5129-4765-8AFD-AA1AF76E293B}" type="presOf" srcId="{662BFD2A-7F2B-404A-BD61-A1F5D3685CDA}" destId="{53924345-0311-4F8B-A006-405685D15ADB}" srcOrd="0" destOrd="0" presId="urn:microsoft.com/office/officeart/2005/8/layout/vList2"/>
    <dgm:cxn modelId="{9C656E9F-F586-4CD7-B27F-2CCC65D01C3A}" srcId="{8437F3C2-8EF0-427B-BD5D-C18D4AE33154}" destId="{662BFD2A-7F2B-404A-BD61-A1F5D3685CDA}" srcOrd="2" destOrd="0" parTransId="{CC9A26C5-6074-44C2-8B88-60E78F2E9E5E}" sibTransId="{96E34F4C-2A5A-482B-B43B-0632AE80E452}"/>
    <dgm:cxn modelId="{81D914AD-362E-4140-B080-0A33793164A7}" srcId="{8437F3C2-8EF0-427B-BD5D-C18D4AE33154}" destId="{B4D79D79-AEB5-4393-B2D7-9565A4A20CCA}" srcOrd="0" destOrd="0" parTransId="{E5A11A99-4067-4654-AD35-9E0FE00ADB25}" sibTransId="{2A2C0DAF-F233-4ED0-A28F-04DF4CFA9C45}"/>
    <dgm:cxn modelId="{036023C8-F7F7-459C-8529-854A73EC8032}" type="presOf" srcId="{D628FC4B-33BD-4EEE-BF72-37B91191C81A}" destId="{617AF88C-63DC-489A-B691-3BF2A09DBE03}" srcOrd="0" destOrd="0" presId="urn:microsoft.com/office/officeart/2005/8/layout/vList2"/>
    <dgm:cxn modelId="{04C841D7-6BB5-43CF-B0AF-B2F1AADC9B75}" type="presParOf" srcId="{FD288B52-DD46-4B38-8583-EF9CB9992806}" destId="{41CF5E31-CDE5-42E7-85DB-258F972A7A69}" srcOrd="0" destOrd="0" presId="urn:microsoft.com/office/officeart/2005/8/layout/vList2"/>
    <dgm:cxn modelId="{6FD37EDE-0DEE-4869-AEA0-4BCDC499B60A}" type="presParOf" srcId="{FD288B52-DD46-4B38-8583-EF9CB9992806}" destId="{698BCAF7-D0C2-45D1-95A5-C82F5ACF796F}" srcOrd="1" destOrd="0" presId="urn:microsoft.com/office/officeart/2005/8/layout/vList2"/>
    <dgm:cxn modelId="{1AA9ED0A-4ED3-4D0D-82BD-723F8E660AAB}" type="presParOf" srcId="{FD288B52-DD46-4B38-8583-EF9CB9992806}" destId="{89993DDF-2F86-49CA-BA51-CC9ED3E5276A}" srcOrd="2" destOrd="0" presId="urn:microsoft.com/office/officeart/2005/8/layout/vList2"/>
    <dgm:cxn modelId="{75E0A808-56B3-4234-B289-711BDADFF869}" type="presParOf" srcId="{FD288B52-DD46-4B38-8583-EF9CB9992806}" destId="{6E0802C1-93DF-4E5A-AA6A-32B211A371ED}" srcOrd="3" destOrd="0" presId="urn:microsoft.com/office/officeart/2005/8/layout/vList2"/>
    <dgm:cxn modelId="{F9CA6EEC-A321-453C-83C1-0566BC3B5A24}" type="presParOf" srcId="{FD288B52-DD46-4B38-8583-EF9CB9992806}" destId="{53924345-0311-4F8B-A006-405685D15ADB}" srcOrd="4" destOrd="0" presId="urn:microsoft.com/office/officeart/2005/8/layout/vList2"/>
    <dgm:cxn modelId="{7BBA5B7C-4574-460D-94A6-A72EBC87BA4C}" type="presParOf" srcId="{FD288B52-DD46-4B38-8583-EF9CB9992806}" destId="{AFB8BF56-FAAC-4900-89F4-33AA758BBD53}" srcOrd="5" destOrd="0" presId="urn:microsoft.com/office/officeart/2005/8/layout/vList2"/>
    <dgm:cxn modelId="{318C97E8-D0FF-4450-8357-65A998B7DAC2}" type="presParOf" srcId="{FD288B52-DD46-4B38-8583-EF9CB9992806}" destId="{617AF88C-63DC-489A-B691-3BF2A09DBE0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AACA11-C0E1-4EA3-B886-4C98BEC4542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4C9A909-82A6-4CE1-AFE3-3D978305A0C7}">
      <dgm:prSet/>
      <dgm:spPr/>
      <dgm:t>
        <a:bodyPr/>
        <a:lstStyle/>
        <a:p>
          <a:r>
            <a:rPr lang="en-US" dirty="0"/>
            <a:t>Predictors Involved Include (units in parentheses):</a:t>
          </a:r>
        </a:p>
      </dgm:t>
    </dgm:pt>
    <dgm:pt modelId="{593A6EF9-32FA-43D6-AC56-D9058DEA3967}" type="parTrans" cxnId="{59BF305C-E086-4AD8-8218-478DE43AB288}">
      <dgm:prSet/>
      <dgm:spPr/>
      <dgm:t>
        <a:bodyPr/>
        <a:lstStyle/>
        <a:p>
          <a:endParaRPr lang="en-US"/>
        </a:p>
      </dgm:t>
    </dgm:pt>
    <dgm:pt modelId="{A5838C65-2F04-48CB-8DA6-F995CFD3BAD7}" type="sibTrans" cxnId="{59BF305C-E086-4AD8-8218-478DE43AB288}">
      <dgm:prSet/>
      <dgm:spPr/>
      <dgm:t>
        <a:bodyPr/>
        <a:lstStyle/>
        <a:p>
          <a:endParaRPr lang="en-US"/>
        </a:p>
      </dgm:t>
    </dgm:pt>
    <dgm:pt modelId="{C8A31571-A0E8-416B-86A1-3EAF686F8CD3}">
      <dgm:prSet/>
      <dgm:spPr/>
      <dgm:t>
        <a:bodyPr/>
        <a:lstStyle/>
        <a:p>
          <a:r>
            <a:rPr lang="en-US" dirty="0"/>
            <a:t>Rental Bike Count (numerical count, </a:t>
          </a:r>
          <a:r>
            <a:rPr lang="en-US" b="1" dirty="0"/>
            <a:t>dependent variable</a:t>
          </a:r>
          <a:r>
            <a:rPr lang="en-US" dirty="0"/>
            <a:t>)</a:t>
          </a:r>
        </a:p>
      </dgm:t>
    </dgm:pt>
    <dgm:pt modelId="{06E7E2BA-9009-412C-AF9C-B8FB2B3D6DE5}" type="parTrans" cxnId="{C4CB7D5C-7263-467F-85D5-65FF012FF1D5}">
      <dgm:prSet/>
      <dgm:spPr/>
      <dgm:t>
        <a:bodyPr/>
        <a:lstStyle/>
        <a:p>
          <a:endParaRPr lang="en-US"/>
        </a:p>
      </dgm:t>
    </dgm:pt>
    <dgm:pt modelId="{862ED090-BDA2-45F3-A7EB-94FB282FE262}" type="sibTrans" cxnId="{C4CB7D5C-7263-467F-85D5-65FF012FF1D5}">
      <dgm:prSet/>
      <dgm:spPr/>
      <dgm:t>
        <a:bodyPr/>
        <a:lstStyle/>
        <a:p>
          <a:endParaRPr lang="en-US"/>
        </a:p>
      </dgm:t>
    </dgm:pt>
    <dgm:pt modelId="{4B25B8F5-5F45-44FB-8FBD-FB5437BC1EB0}">
      <dgm:prSet/>
      <dgm:spPr/>
      <dgm:t>
        <a:bodyPr/>
        <a:lstStyle/>
        <a:p>
          <a:r>
            <a:rPr lang="en-US"/>
            <a:t>Hour of day (from 0 to 24)</a:t>
          </a:r>
        </a:p>
      </dgm:t>
    </dgm:pt>
    <dgm:pt modelId="{1D346A0E-E918-412A-B094-5CCE9FDD8170}" type="parTrans" cxnId="{D1D6319F-1411-4321-B725-F282A8A5E2F7}">
      <dgm:prSet/>
      <dgm:spPr/>
      <dgm:t>
        <a:bodyPr/>
        <a:lstStyle/>
        <a:p>
          <a:endParaRPr lang="en-US"/>
        </a:p>
      </dgm:t>
    </dgm:pt>
    <dgm:pt modelId="{87910619-FE9A-4AD3-A1FA-3A55D5786D2E}" type="sibTrans" cxnId="{D1D6319F-1411-4321-B725-F282A8A5E2F7}">
      <dgm:prSet/>
      <dgm:spPr/>
      <dgm:t>
        <a:bodyPr/>
        <a:lstStyle/>
        <a:p>
          <a:endParaRPr lang="en-US"/>
        </a:p>
      </dgm:t>
    </dgm:pt>
    <dgm:pt modelId="{3090653F-3AF8-4B52-BDDE-371269F1B32D}">
      <dgm:prSet/>
      <dgm:spPr/>
      <dgm:t>
        <a:bodyPr/>
        <a:lstStyle/>
        <a:p>
          <a:r>
            <a:rPr lang="en-US"/>
            <a:t>Temperature (Celsius)</a:t>
          </a:r>
        </a:p>
      </dgm:t>
    </dgm:pt>
    <dgm:pt modelId="{DF64DF6A-96C8-4B19-A9B6-A4BCDC2DB294}" type="parTrans" cxnId="{BEA52C0F-420B-44DB-8CEF-7FA4C2C19B28}">
      <dgm:prSet/>
      <dgm:spPr/>
      <dgm:t>
        <a:bodyPr/>
        <a:lstStyle/>
        <a:p>
          <a:endParaRPr lang="en-US"/>
        </a:p>
      </dgm:t>
    </dgm:pt>
    <dgm:pt modelId="{4381877A-F0FB-42C6-8935-CB82936D5A56}" type="sibTrans" cxnId="{BEA52C0F-420B-44DB-8CEF-7FA4C2C19B28}">
      <dgm:prSet/>
      <dgm:spPr/>
      <dgm:t>
        <a:bodyPr/>
        <a:lstStyle/>
        <a:p>
          <a:endParaRPr lang="en-US"/>
        </a:p>
      </dgm:t>
    </dgm:pt>
    <dgm:pt modelId="{A596C80D-6436-412B-A459-ECEEBE5A5AEA}">
      <dgm:prSet/>
      <dgm:spPr/>
      <dgm:t>
        <a:bodyPr/>
        <a:lstStyle/>
        <a:p>
          <a:r>
            <a:rPr lang="en-US"/>
            <a:t>Humidity (%)</a:t>
          </a:r>
        </a:p>
      </dgm:t>
    </dgm:pt>
    <dgm:pt modelId="{65A75927-F99D-489A-A89E-2473F86B97B2}" type="parTrans" cxnId="{8B28B250-AF2A-48C0-8E04-623CAA84E5DB}">
      <dgm:prSet/>
      <dgm:spPr/>
      <dgm:t>
        <a:bodyPr/>
        <a:lstStyle/>
        <a:p>
          <a:endParaRPr lang="en-US"/>
        </a:p>
      </dgm:t>
    </dgm:pt>
    <dgm:pt modelId="{B2A94301-6D5F-48CF-BDA0-F748A306C472}" type="sibTrans" cxnId="{8B28B250-AF2A-48C0-8E04-623CAA84E5DB}">
      <dgm:prSet/>
      <dgm:spPr/>
      <dgm:t>
        <a:bodyPr/>
        <a:lstStyle/>
        <a:p>
          <a:endParaRPr lang="en-US"/>
        </a:p>
      </dgm:t>
    </dgm:pt>
    <dgm:pt modelId="{63F636DC-79CA-4D83-AC05-F6B2F57639E2}">
      <dgm:prSet/>
      <dgm:spPr/>
      <dgm:t>
        <a:bodyPr/>
        <a:lstStyle/>
        <a:p>
          <a:r>
            <a:rPr lang="en-US"/>
            <a:t>Windspeed (m/s)</a:t>
          </a:r>
        </a:p>
      </dgm:t>
    </dgm:pt>
    <dgm:pt modelId="{D87573D5-1006-47A5-9396-95279B010BC5}" type="parTrans" cxnId="{29B71BD4-96FB-4E7E-8CE6-70321035DE2E}">
      <dgm:prSet/>
      <dgm:spPr/>
      <dgm:t>
        <a:bodyPr/>
        <a:lstStyle/>
        <a:p>
          <a:endParaRPr lang="en-US"/>
        </a:p>
      </dgm:t>
    </dgm:pt>
    <dgm:pt modelId="{59731FC0-87F2-45AA-A2FB-518B4D479FDC}" type="sibTrans" cxnId="{29B71BD4-96FB-4E7E-8CE6-70321035DE2E}">
      <dgm:prSet/>
      <dgm:spPr/>
      <dgm:t>
        <a:bodyPr/>
        <a:lstStyle/>
        <a:p>
          <a:endParaRPr lang="en-US"/>
        </a:p>
      </dgm:t>
    </dgm:pt>
    <dgm:pt modelId="{2170AE67-B923-4C75-9AB9-99E61603AE31}">
      <dgm:prSet/>
      <dgm:spPr/>
      <dgm:t>
        <a:bodyPr/>
        <a:lstStyle/>
        <a:p>
          <a:r>
            <a:rPr lang="en-US" dirty="0"/>
            <a:t>Visibility (based on 10 meters)</a:t>
          </a:r>
        </a:p>
      </dgm:t>
    </dgm:pt>
    <dgm:pt modelId="{8F03303F-2410-410A-8F5C-01146DDAC018}" type="parTrans" cxnId="{868A5628-587B-40E3-9398-F6D290272169}">
      <dgm:prSet/>
      <dgm:spPr/>
      <dgm:t>
        <a:bodyPr/>
        <a:lstStyle/>
        <a:p>
          <a:endParaRPr lang="en-US"/>
        </a:p>
      </dgm:t>
    </dgm:pt>
    <dgm:pt modelId="{68BE1831-4A71-49B6-AC04-B3C28619D0DB}" type="sibTrans" cxnId="{868A5628-587B-40E3-9398-F6D290272169}">
      <dgm:prSet/>
      <dgm:spPr/>
      <dgm:t>
        <a:bodyPr/>
        <a:lstStyle/>
        <a:p>
          <a:endParaRPr lang="en-US"/>
        </a:p>
      </dgm:t>
    </dgm:pt>
    <dgm:pt modelId="{AB09E700-3DBF-4252-8135-2BE62E83AA6F}">
      <dgm:prSet/>
      <dgm:spPr/>
      <dgm:t>
        <a:bodyPr/>
        <a:lstStyle/>
        <a:p>
          <a:r>
            <a:rPr lang="en-US"/>
            <a:t>Dew Point Temperature  (Celsius)</a:t>
          </a:r>
        </a:p>
      </dgm:t>
    </dgm:pt>
    <dgm:pt modelId="{EC9F32C8-803E-4109-A035-49E41EE4D4F5}" type="parTrans" cxnId="{8B8D88FD-6425-4EE5-923D-CF0A6490FEA6}">
      <dgm:prSet/>
      <dgm:spPr/>
      <dgm:t>
        <a:bodyPr/>
        <a:lstStyle/>
        <a:p>
          <a:endParaRPr lang="en-US"/>
        </a:p>
      </dgm:t>
    </dgm:pt>
    <dgm:pt modelId="{90A6C82D-D780-403D-88F2-8A5B59E53201}" type="sibTrans" cxnId="{8B8D88FD-6425-4EE5-923D-CF0A6490FEA6}">
      <dgm:prSet/>
      <dgm:spPr/>
      <dgm:t>
        <a:bodyPr/>
        <a:lstStyle/>
        <a:p>
          <a:endParaRPr lang="en-US"/>
        </a:p>
      </dgm:t>
    </dgm:pt>
    <dgm:pt modelId="{908BCB49-BC77-4738-A9C2-06ADAFC4EB17}">
      <dgm:prSet/>
      <dgm:spPr/>
      <dgm:t>
        <a:bodyPr/>
        <a:lstStyle/>
        <a:p>
          <a:r>
            <a:rPr lang="en-US"/>
            <a:t>Solar Radiation (MJ/M2)</a:t>
          </a:r>
        </a:p>
      </dgm:t>
    </dgm:pt>
    <dgm:pt modelId="{93379E25-34C2-43E3-AE35-AB8EB641BA05}" type="parTrans" cxnId="{0A90853D-F305-4ED0-843C-3C6A87D2730A}">
      <dgm:prSet/>
      <dgm:spPr/>
      <dgm:t>
        <a:bodyPr/>
        <a:lstStyle/>
        <a:p>
          <a:endParaRPr lang="en-US"/>
        </a:p>
      </dgm:t>
    </dgm:pt>
    <dgm:pt modelId="{595772C2-E196-4BA8-9B54-813D6EDB7726}" type="sibTrans" cxnId="{0A90853D-F305-4ED0-843C-3C6A87D2730A}">
      <dgm:prSet/>
      <dgm:spPr/>
      <dgm:t>
        <a:bodyPr/>
        <a:lstStyle/>
        <a:p>
          <a:endParaRPr lang="en-US"/>
        </a:p>
      </dgm:t>
    </dgm:pt>
    <dgm:pt modelId="{09C60B87-991D-451C-A6FC-F9C7DBE36FF3}">
      <dgm:prSet/>
      <dgm:spPr/>
      <dgm:t>
        <a:bodyPr/>
        <a:lstStyle/>
        <a:p>
          <a:r>
            <a:rPr lang="en-US"/>
            <a:t>Rainfall (mm)</a:t>
          </a:r>
        </a:p>
      </dgm:t>
    </dgm:pt>
    <dgm:pt modelId="{8DE63E32-97FF-457F-BB86-DF40BF73432A}" type="parTrans" cxnId="{5B5D4C59-F1AF-4E3E-84E8-004C287A3CC9}">
      <dgm:prSet/>
      <dgm:spPr/>
      <dgm:t>
        <a:bodyPr/>
        <a:lstStyle/>
        <a:p>
          <a:endParaRPr lang="en-US"/>
        </a:p>
      </dgm:t>
    </dgm:pt>
    <dgm:pt modelId="{020206D3-8DEE-43DF-AB54-20B7F1596EEB}" type="sibTrans" cxnId="{5B5D4C59-F1AF-4E3E-84E8-004C287A3CC9}">
      <dgm:prSet/>
      <dgm:spPr/>
      <dgm:t>
        <a:bodyPr/>
        <a:lstStyle/>
        <a:p>
          <a:endParaRPr lang="en-US"/>
        </a:p>
      </dgm:t>
    </dgm:pt>
    <dgm:pt modelId="{04534C19-8BFB-4B9D-932B-03379B44C2FA}">
      <dgm:prSet/>
      <dgm:spPr/>
      <dgm:t>
        <a:bodyPr/>
        <a:lstStyle/>
        <a:p>
          <a:r>
            <a:rPr lang="en-US"/>
            <a:t>Snowfall (cm)</a:t>
          </a:r>
        </a:p>
      </dgm:t>
    </dgm:pt>
    <dgm:pt modelId="{551B3433-1E4B-4559-9A7E-D6E54F5C4692}" type="parTrans" cxnId="{17E7AD15-D677-4181-A921-243D9217BC55}">
      <dgm:prSet/>
      <dgm:spPr/>
      <dgm:t>
        <a:bodyPr/>
        <a:lstStyle/>
        <a:p>
          <a:endParaRPr lang="en-US"/>
        </a:p>
      </dgm:t>
    </dgm:pt>
    <dgm:pt modelId="{2766D905-6506-46D3-89DC-0E15B2EA326A}" type="sibTrans" cxnId="{17E7AD15-D677-4181-A921-243D9217BC55}">
      <dgm:prSet/>
      <dgm:spPr/>
      <dgm:t>
        <a:bodyPr/>
        <a:lstStyle/>
        <a:p>
          <a:endParaRPr lang="en-US"/>
        </a:p>
      </dgm:t>
    </dgm:pt>
    <dgm:pt modelId="{E1A9A299-7B4E-4692-9F7F-2859BA3697F5}">
      <dgm:prSet/>
      <dgm:spPr/>
      <dgm:t>
        <a:bodyPr/>
        <a:lstStyle/>
        <a:p>
          <a:r>
            <a:rPr lang="en-US" dirty="0"/>
            <a:t>Seasons (Winter/Spring/Summer/Autumn)</a:t>
          </a:r>
        </a:p>
      </dgm:t>
    </dgm:pt>
    <dgm:pt modelId="{1FEAE032-DE11-4368-99AD-FBC7213A8E77}" type="parTrans" cxnId="{90C78C07-F9FD-4DFA-98ED-D86D40DED596}">
      <dgm:prSet/>
      <dgm:spPr/>
      <dgm:t>
        <a:bodyPr/>
        <a:lstStyle/>
        <a:p>
          <a:endParaRPr lang="en-US"/>
        </a:p>
      </dgm:t>
    </dgm:pt>
    <dgm:pt modelId="{0EDB1446-ABBE-4BBB-98D0-D26C489FE3ED}" type="sibTrans" cxnId="{90C78C07-F9FD-4DFA-98ED-D86D40DED596}">
      <dgm:prSet/>
      <dgm:spPr/>
      <dgm:t>
        <a:bodyPr/>
        <a:lstStyle/>
        <a:p>
          <a:endParaRPr lang="en-US"/>
        </a:p>
      </dgm:t>
    </dgm:pt>
    <dgm:pt modelId="{D83DAD11-FE7D-4214-BFC5-81F32719F262}">
      <dgm:prSet/>
      <dgm:spPr/>
      <dgm:t>
        <a:bodyPr/>
        <a:lstStyle/>
        <a:p>
          <a:r>
            <a:rPr lang="en-US"/>
            <a:t>Holiday/No Holiday</a:t>
          </a:r>
        </a:p>
      </dgm:t>
    </dgm:pt>
    <dgm:pt modelId="{A13D3F2F-D712-4C7A-B2A6-2E41CD171D02}" type="parTrans" cxnId="{CFF050A7-E502-4F99-8AA9-61EE9AF511E0}">
      <dgm:prSet/>
      <dgm:spPr/>
      <dgm:t>
        <a:bodyPr/>
        <a:lstStyle/>
        <a:p>
          <a:endParaRPr lang="en-US"/>
        </a:p>
      </dgm:t>
    </dgm:pt>
    <dgm:pt modelId="{388B7373-1D3E-4421-8739-EDBF385E96EF}" type="sibTrans" cxnId="{CFF050A7-E502-4F99-8AA9-61EE9AF511E0}">
      <dgm:prSet/>
      <dgm:spPr/>
      <dgm:t>
        <a:bodyPr/>
        <a:lstStyle/>
        <a:p>
          <a:endParaRPr lang="en-US"/>
        </a:p>
      </dgm:t>
    </dgm:pt>
    <dgm:pt modelId="{08F23A14-AE1A-44AE-AEE0-5D06BE7037B3}">
      <dgm:prSet/>
      <dgm:spPr/>
      <dgm:t>
        <a:bodyPr/>
        <a:lstStyle/>
        <a:p>
          <a:r>
            <a:rPr lang="en-US" dirty="0"/>
            <a:t>Functioning Day (Business hour/Not Business Hour)</a:t>
          </a:r>
        </a:p>
      </dgm:t>
    </dgm:pt>
    <dgm:pt modelId="{36B9D7CB-557C-4D9E-ACE1-858780EF42FF}" type="parTrans" cxnId="{7974E134-1689-4FAF-855A-60AB7877D8D9}">
      <dgm:prSet/>
      <dgm:spPr/>
      <dgm:t>
        <a:bodyPr/>
        <a:lstStyle/>
        <a:p>
          <a:endParaRPr lang="en-US"/>
        </a:p>
      </dgm:t>
    </dgm:pt>
    <dgm:pt modelId="{4FE8839D-55BA-4586-8437-577407D8B69B}" type="sibTrans" cxnId="{7974E134-1689-4FAF-855A-60AB7877D8D9}">
      <dgm:prSet/>
      <dgm:spPr/>
      <dgm:t>
        <a:bodyPr/>
        <a:lstStyle/>
        <a:p>
          <a:endParaRPr lang="en-US"/>
        </a:p>
      </dgm:t>
    </dgm:pt>
    <dgm:pt modelId="{37AF9E42-CD6F-4108-8735-34EBC5BC8AD7}" type="pres">
      <dgm:prSet presAssocID="{A2AACA11-C0E1-4EA3-B886-4C98BEC45421}" presName="linear" presStyleCnt="0">
        <dgm:presLayoutVars>
          <dgm:animLvl val="lvl"/>
          <dgm:resizeHandles val="exact"/>
        </dgm:presLayoutVars>
      </dgm:prSet>
      <dgm:spPr/>
    </dgm:pt>
    <dgm:pt modelId="{EE8D76D2-FD12-449C-A1BD-D1777AE0F4DC}" type="pres">
      <dgm:prSet presAssocID="{64C9A909-82A6-4CE1-AFE3-3D978305A0C7}" presName="parentText" presStyleLbl="node1" presStyleIdx="0" presStyleCnt="1">
        <dgm:presLayoutVars>
          <dgm:chMax val="0"/>
          <dgm:bulletEnabled val="1"/>
        </dgm:presLayoutVars>
      </dgm:prSet>
      <dgm:spPr/>
    </dgm:pt>
    <dgm:pt modelId="{C385B2C1-A936-4E8A-8B08-C8B4F7145E21}" type="pres">
      <dgm:prSet presAssocID="{64C9A909-82A6-4CE1-AFE3-3D978305A0C7}" presName="childText" presStyleLbl="revTx" presStyleIdx="0" presStyleCnt="1">
        <dgm:presLayoutVars>
          <dgm:bulletEnabled val="1"/>
        </dgm:presLayoutVars>
      </dgm:prSet>
      <dgm:spPr/>
    </dgm:pt>
  </dgm:ptLst>
  <dgm:cxnLst>
    <dgm:cxn modelId="{90C78C07-F9FD-4DFA-98ED-D86D40DED596}" srcId="{64C9A909-82A6-4CE1-AFE3-3D978305A0C7}" destId="{E1A9A299-7B4E-4692-9F7F-2859BA3697F5}" srcOrd="10" destOrd="0" parTransId="{1FEAE032-DE11-4368-99AD-FBC7213A8E77}" sibTransId="{0EDB1446-ABBE-4BBB-98D0-D26C489FE3ED}"/>
    <dgm:cxn modelId="{BEA52C0F-420B-44DB-8CEF-7FA4C2C19B28}" srcId="{64C9A909-82A6-4CE1-AFE3-3D978305A0C7}" destId="{3090653F-3AF8-4B52-BDDE-371269F1B32D}" srcOrd="2" destOrd="0" parTransId="{DF64DF6A-96C8-4B19-A9B6-A4BCDC2DB294}" sibTransId="{4381877A-F0FB-42C6-8935-CB82936D5A56}"/>
    <dgm:cxn modelId="{7A7EB110-4D0B-42CC-8B74-1A1F2A21B436}" type="presOf" srcId="{09C60B87-991D-451C-A6FC-F9C7DBE36FF3}" destId="{C385B2C1-A936-4E8A-8B08-C8B4F7145E21}" srcOrd="0" destOrd="8" presId="urn:microsoft.com/office/officeart/2005/8/layout/vList2"/>
    <dgm:cxn modelId="{17E7AD15-D677-4181-A921-243D9217BC55}" srcId="{64C9A909-82A6-4CE1-AFE3-3D978305A0C7}" destId="{04534C19-8BFB-4B9D-932B-03379B44C2FA}" srcOrd="9" destOrd="0" parTransId="{551B3433-1E4B-4559-9A7E-D6E54F5C4692}" sibTransId="{2766D905-6506-46D3-89DC-0E15B2EA326A}"/>
    <dgm:cxn modelId="{85DA4B17-6E4D-437B-82BB-88384AAA7C7E}" type="presOf" srcId="{908BCB49-BC77-4738-A9C2-06ADAFC4EB17}" destId="{C385B2C1-A936-4E8A-8B08-C8B4F7145E21}" srcOrd="0" destOrd="7" presId="urn:microsoft.com/office/officeart/2005/8/layout/vList2"/>
    <dgm:cxn modelId="{15451123-55A6-4C73-8917-2D62B88F4610}" type="presOf" srcId="{08F23A14-AE1A-44AE-AEE0-5D06BE7037B3}" destId="{C385B2C1-A936-4E8A-8B08-C8B4F7145E21}" srcOrd="0" destOrd="12" presId="urn:microsoft.com/office/officeart/2005/8/layout/vList2"/>
    <dgm:cxn modelId="{868A5628-587B-40E3-9398-F6D290272169}" srcId="{64C9A909-82A6-4CE1-AFE3-3D978305A0C7}" destId="{2170AE67-B923-4C75-9AB9-99E61603AE31}" srcOrd="5" destOrd="0" parTransId="{8F03303F-2410-410A-8F5C-01146DDAC018}" sibTransId="{68BE1831-4A71-49B6-AC04-B3C28619D0DB}"/>
    <dgm:cxn modelId="{4A32BA2A-98DE-469B-AB89-5E2848EF49B5}" type="presOf" srcId="{64C9A909-82A6-4CE1-AFE3-3D978305A0C7}" destId="{EE8D76D2-FD12-449C-A1BD-D1777AE0F4DC}" srcOrd="0" destOrd="0" presId="urn:microsoft.com/office/officeart/2005/8/layout/vList2"/>
    <dgm:cxn modelId="{A7ABC72B-3462-453D-8891-A2431DE963A8}" type="presOf" srcId="{3090653F-3AF8-4B52-BDDE-371269F1B32D}" destId="{C385B2C1-A936-4E8A-8B08-C8B4F7145E21}" srcOrd="0" destOrd="2" presId="urn:microsoft.com/office/officeart/2005/8/layout/vList2"/>
    <dgm:cxn modelId="{98B94A2F-B495-4B45-A477-3C9685484452}" type="presOf" srcId="{A2AACA11-C0E1-4EA3-B886-4C98BEC45421}" destId="{37AF9E42-CD6F-4108-8735-34EBC5BC8AD7}" srcOrd="0" destOrd="0" presId="urn:microsoft.com/office/officeart/2005/8/layout/vList2"/>
    <dgm:cxn modelId="{7974E134-1689-4FAF-855A-60AB7877D8D9}" srcId="{64C9A909-82A6-4CE1-AFE3-3D978305A0C7}" destId="{08F23A14-AE1A-44AE-AEE0-5D06BE7037B3}" srcOrd="12" destOrd="0" parTransId="{36B9D7CB-557C-4D9E-ACE1-858780EF42FF}" sibTransId="{4FE8839D-55BA-4586-8437-577407D8B69B}"/>
    <dgm:cxn modelId="{0A90853D-F305-4ED0-843C-3C6A87D2730A}" srcId="{64C9A909-82A6-4CE1-AFE3-3D978305A0C7}" destId="{908BCB49-BC77-4738-A9C2-06ADAFC4EB17}" srcOrd="7" destOrd="0" parTransId="{93379E25-34C2-43E3-AE35-AB8EB641BA05}" sibTransId="{595772C2-E196-4BA8-9B54-813D6EDB7726}"/>
    <dgm:cxn modelId="{59BF305C-E086-4AD8-8218-478DE43AB288}" srcId="{A2AACA11-C0E1-4EA3-B886-4C98BEC45421}" destId="{64C9A909-82A6-4CE1-AFE3-3D978305A0C7}" srcOrd="0" destOrd="0" parTransId="{593A6EF9-32FA-43D6-AC56-D9058DEA3967}" sibTransId="{A5838C65-2F04-48CB-8DA6-F995CFD3BAD7}"/>
    <dgm:cxn modelId="{C4CB7D5C-7263-467F-85D5-65FF012FF1D5}" srcId="{64C9A909-82A6-4CE1-AFE3-3D978305A0C7}" destId="{C8A31571-A0E8-416B-86A1-3EAF686F8CD3}" srcOrd="0" destOrd="0" parTransId="{06E7E2BA-9009-412C-AF9C-B8FB2B3D6DE5}" sibTransId="{862ED090-BDA2-45F3-A7EB-94FB282FE262}"/>
    <dgm:cxn modelId="{B9A4A766-4CD7-4A80-8D4C-48ED4AA30217}" type="presOf" srcId="{A596C80D-6436-412B-A459-ECEEBE5A5AEA}" destId="{C385B2C1-A936-4E8A-8B08-C8B4F7145E21}" srcOrd="0" destOrd="3" presId="urn:microsoft.com/office/officeart/2005/8/layout/vList2"/>
    <dgm:cxn modelId="{D0424A6A-DB26-4D84-A24E-34AE90C6C7A9}" type="presOf" srcId="{E1A9A299-7B4E-4692-9F7F-2859BA3697F5}" destId="{C385B2C1-A936-4E8A-8B08-C8B4F7145E21}" srcOrd="0" destOrd="10" presId="urn:microsoft.com/office/officeart/2005/8/layout/vList2"/>
    <dgm:cxn modelId="{465C436B-700F-4CDF-AF6F-724CE7856A62}" type="presOf" srcId="{D83DAD11-FE7D-4214-BFC5-81F32719F262}" destId="{C385B2C1-A936-4E8A-8B08-C8B4F7145E21}" srcOrd="0" destOrd="11" presId="urn:microsoft.com/office/officeart/2005/8/layout/vList2"/>
    <dgm:cxn modelId="{44C7B34C-801E-4CDC-9B22-6E63B4DBDEDB}" type="presOf" srcId="{63F636DC-79CA-4D83-AC05-F6B2F57639E2}" destId="{C385B2C1-A936-4E8A-8B08-C8B4F7145E21}" srcOrd="0" destOrd="4" presId="urn:microsoft.com/office/officeart/2005/8/layout/vList2"/>
    <dgm:cxn modelId="{55FC834D-63CF-4F84-A4A8-D93634C93EDB}" type="presOf" srcId="{04534C19-8BFB-4B9D-932B-03379B44C2FA}" destId="{C385B2C1-A936-4E8A-8B08-C8B4F7145E21}" srcOrd="0" destOrd="9" presId="urn:microsoft.com/office/officeart/2005/8/layout/vList2"/>
    <dgm:cxn modelId="{8B28B250-AF2A-48C0-8E04-623CAA84E5DB}" srcId="{64C9A909-82A6-4CE1-AFE3-3D978305A0C7}" destId="{A596C80D-6436-412B-A459-ECEEBE5A5AEA}" srcOrd="3" destOrd="0" parTransId="{65A75927-F99D-489A-A89E-2473F86B97B2}" sibTransId="{B2A94301-6D5F-48CF-BDA0-F748A306C472}"/>
    <dgm:cxn modelId="{62775571-8E8B-4548-857D-385820BB12A7}" type="presOf" srcId="{4B25B8F5-5F45-44FB-8FBD-FB5437BC1EB0}" destId="{C385B2C1-A936-4E8A-8B08-C8B4F7145E21}" srcOrd="0" destOrd="1" presId="urn:microsoft.com/office/officeart/2005/8/layout/vList2"/>
    <dgm:cxn modelId="{5B5D4C59-F1AF-4E3E-84E8-004C287A3CC9}" srcId="{64C9A909-82A6-4CE1-AFE3-3D978305A0C7}" destId="{09C60B87-991D-451C-A6FC-F9C7DBE36FF3}" srcOrd="8" destOrd="0" parTransId="{8DE63E32-97FF-457F-BB86-DF40BF73432A}" sibTransId="{020206D3-8DEE-43DF-AB54-20B7F1596EEB}"/>
    <dgm:cxn modelId="{67D6E18F-8022-4371-B768-CC2980DA7529}" type="presOf" srcId="{C8A31571-A0E8-416B-86A1-3EAF686F8CD3}" destId="{C385B2C1-A936-4E8A-8B08-C8B4F7145E21}" srcOrd="0" destOrd="0" presId="urn:microsoft.com/office/officeart/2005/8/layout/vList2"/>
    <dgm:cxn modelId="{D1D6319F-1411-4321-B725-F282A8A5E2F7}" srcId="{64C9A909-82A6-4CE1-AFE3-3D978305A0C7}" destId="{4B25B8F5-5F45-44FB-8FBD-FB5437BC1EB0}" srcOrd="1" destOrd="0" parTransId="{1D346A0E-E918-412A-B094-5CCE9FDD8170}" sibTransId="{87910619-FE9A-4AD3-A1FA-3A55D5786D2E}"/>
    <dgm:cxn modelId="{CFF050A7-E502-4F99-8AA9-61EE9AF511E0}" srcId="{64C9A909-82A6-4CE1-AFE3-3D978305A0C7}" destId="{D83DAD11-FE7D-4214-BFC5-81F32719F262}" srcOrd="11" destOrd="0" parTransId="{A13D3F2F-D712-4C7A-B2A6-2E41CD171D02}" sibTransId="{388B7373-1D3E-4421-8739-EDBF385E96EF}"/>
    <dgm:cxn modelId="{0B7BFBB0-983F-4FE0-A2D7-256AF87EBDB4}" type="presOf" srcId="{AB09E700-3DBF-4252-8135-2BE62E83AA6F}" destId="{C385B2C1-A936-4E8A-8B08-C8B4F7145E21}" srcOrd="0" destOrd="6" presId="urn:microsoft.com/office/officeart/2005/8/layout/vList2"/>
    <dgm:cxn modelId="{29B71BD4-96FB-4E7E-8CE6-70321035DE2E}" srcId="{64C9A909-82A6-4CE1-AFE3-3D978305A0C7}" destId="{63F636DC-79CA-4D83-AC05-F6B2F57639E2}" srcOrd="4" destOrd="0" parTransId="{D87573D5-1006-47A5-9396-95279B010BC5}" sibTransId="{59731FC0-87F2-45AA-A2FB-518B4D479FDC}"/>
    <dgm:cxn modelId="{E8313EDC-D25F-42CF-9A1C-A6AF53341861}" type="presOf" srcId="{2170AE67-B923-4C75-9AB9-99E61603AE31}" destId="{C385B2C1-A936-4E8A-8B08-C8B4F7145E21}" srcOrd="0" destOrd="5" presId="urn:microsoft.com/office/officeart/2005/8/layout/vList2"/>
    <dgm:cxn modelId="{8B8D88FD-6425-4EE5-923D-CF0A6490FEA6}" srcId="{64C9A909-82A6-4CE1-AFE3-3D978305A0C7}" destId="{AB09E700-3DBF-4252-8135-2BE62E83AA6F}" srcOrd="6" destOrd="0" parTransId="{EC9F32C8-803E-4109-A035-49E41EE4D4F5}" sibTransId="{90A6C82D-D780-403D-88F2-8A5B59E53201}"/>
    <dgm:cxn modelId="{05FA5DCA-DF19-4768-88D3-9AF0BAC4C85E}" type="presParOf" srcId="{37AF9E42-CD6F-4108-8735-34EBC5BC8AD7}" destId="{EE8D76D2-FD12-449C-A1BD-D1777AE0F4DC}" srcOrd="0" destOrd="0" presId="urn:microsoft.com/office/officeart/2005/8/layout/vList2"/>
    <dgm:cxn modelId="{056C4206-976D-45C1-A987-6D2DD4AFD0F6}" type="presParOf" srcId="{37AF9E42-CD6F-4108-8735-34EBC5BC8AD7}" destId="{C385B2C1-A936-4E8A-8B08-C8B4F7145E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E094FB-EECC-4373-B14B-B2359F433EFE}"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65B44D05-820A-497E-A35A-57A22F120680}">
      <dgm:prSet/>
      <dgm:spPr/>
      <dgm:t>
        <a:bodyPr/>
        <a:lstStyle/>
        <a:p>
          <a:r>
            <a:rPr lang="en-US"/>
            <a:t>Goal: Help provide the city with a stable supply of bikes at all times bikes are available. </a:t>
          </a:r>
        </a:p>
      </dgm:t>
    </dgm:pt>
    <dgm:pt modelId="{51E40CEB-B96D-4916-817E-4A118DBD8554}" type="parTrans" cxnId="{4E8EE1F4-1DDC-45B7-B2C3-B49C0B6186EE}">
      <dgm:prSet/>
      <dgm:spPr/>
      <dgm:t>
        <a:bodyPr/>
        <a:lstStyle/>
        <a:p>
          <a:endParaRPr lang="en-US"/>
        </a:p>
      </dgm:t>
    </dgm:pt>
    <dgm:pt modelId="{44590B48-082C-49F1-BA11-4ED6284A96F9}" type="sibTrans" cxnId="{4E8EE1F4-1DDC-45B7-B2C3-B49C0B6186EE}">
      <dgm:prSet/>
      <dgm:spPr/>
      <dgm:t>
        <a:bodyPr/>
        <a:lstStyle/>
        <a:p>
          <a:endParaRPr lang="en-US"/>
        </a:p>
      </dgm:t>
    </dgm:pt>
    <dgm:pt modelId="{6FFAE459-561B-49A6-B272-8B97BAD4792F}">
      <dgm:prSet/>
      <dgm:spPr/>
      <dgm:t>
        <a:bodyPr/>
        <a:lstStyle/>
        <a:p>
          <a:r>
            <a:rPr lang="en-US"/>
            <a:t>Why?: We want to assure that there is constant access to rental bikes. </a:t>
          </a:r>
        </a:p>
      </dgm:t>
    </dgm:pt>
    <dgm:pt modelId="{99A96B90-3ED2-4746-AE93-BA77B53008D3}" type="parTrans" cxnId="{22979996-17D3-475B-A96D-30EF3E325ADA}">
      <dgm:prSet/>
      <dgm:spPr/>
      <dgm:t>
        <a:bodyPr/>
        <a:lstStyle/>
        <a:p>
          <a:endParaRPr lang="en-US"/>
        </a:p>
      </dgm:t>
    </dgm:pt>
    <dgm:pt modelId="{EE05FB7F-1A57-4CCF-8530-D2F79CC20D1E}" type="sibTrans" cxnId="{22979996-17D3-475B-A96D-30EF3E325ADA}">
      <dgm:prSet/>
      <dgm:spPr/>
      <dgm:t>
        <a:bodyPr/>
        <a:lstStyle/>
        <a:p>
          <a:endParaRPr lang="en-US"/>
        </a:p>
      </dgm:t>
    </dgm:pt>
    <dgm:pt modelId="{FF115A96-7012-4C95-8F64-4DBB06FF34D1}">
      <dgm:prSet/>
      <dgm:spPr/>
      <dgm:t>
        <a:bodyPr/>
        <a:lstStyle/>
        <a:p>
          <a:r>
            <a:rPr lang="en-US"/>
            <a:t>How? We should be able to reliably predict the number of rental bikes that will be rented based on our predictors.</a:t>
          </a:r>
        </a:p>
      </dgm:t>
    </dgm:pt>
    <dgm:pt modelId="{363900B2-58AA-4531-98AE-20CCC9839C7F}" type="parTrans" cxnId="{91B3AD2A-A761-4748-A4D6-4C61408BCB2B}">
      <dgm:prSet/>
      <dgm:spPr/>
      <dgm:t>
        <a:bodyPr/>
        <a:lstStyle/>
        <a:p>
          <a:endParaRPr lang="en-US"/>
        </a:p>
      </dgm:t>
    </dgm:pt>
    <dgm:pt modelId="{9B3D10DC-01E3-433A-BD44-2CEA0DFA9E82}" type="sibTrans" cxnId="{91B3AD2A-A761-4748-A4D6-4C61408BCB2B}">
      <dgm:prSet/>
      <dgm:spPr/>
      <dgm:t>
        <a:bodyPr/>
        <a:lstStyle/>
        <a:p>
          <a:endParaRPr lang="en-US"/>
        </a:p>
      </dgm:t>
    </dgm:pt>
    <dgm:pt modelId="{BAB7E2E9-89B7-45BB-AA37-AC8C30EB83C2}">
      <dgm:prSet/>
      <dgm:spPr/>
      <dgm:t>
        <a:bodyPr/>
        <a:lstStyle/>
        <a:p>
          <a:r>
            <a:rPr lang="en-US" b="1" dirty="0"/>
            <a:t>Areas that could be contextualized based on given predictors: </a:t>
          </a:r>
          <a:r>
            <a:rPr lang="en-US" dirty="0"/>
            <a:t>Weather &amp; Seasonality influence, Holidays, Business Hours.</a:t>
          </a:r>
        </a:p>
      </dgm:t>
    </dgm:pt>
    <dgm:pt modelId="{1FEC1A34-C289-48EE-83D2-EBE0D63A601F}" type="parTrans" cxnId="{CE510940-769F-4848-88BC-86F14C0AE76E}">
      <dgm:prSet/>
      <dgm:spPr/>
      <dgm:t>
        <a:bodyPr/>
        <a:lstStyle/>
        <a:p>
          <a:endParaRPr lang="en-US"/>
        </a:p>
      </dgm:t>
    </dgm:pt>
    <dgm:pt modelId="{5B52650D-8BE2-4CFC-91B9-DCFBF40056F3}" type="sibTrans" cxnId="{CE510940-769F-4848-88BC-86F14C0AE76E}">
      <dgm:prSet/>
      <dgm:spPr/>
      <dgm:t>
        <a:bodyPr/>
        <a:lstStyle/>
        <a:p>
          <a:endParaRPr lang="en-US"/>
        </a:p>
      </dgm:t>
    </dgm:pt>
    <dgm:pt modelId="{B19F01E4-579F-40EF-A3BD-D79CE1BDA1DB}" type="pres">
      <dgm:prSet presAssocID="{40E094FB-EECC-4373-B14B-B2359F433EFE}" presName="matrix" presStyleCnt="0">
        <dgm:presLayoutVars>
          <dgm:chMax val="1"/>
          <dgm:dir/>
          <dgm:resizeHandles val="exact"/>
        </dgm:presLayoutVars>
      </dgm:prSet>
      <dgm:spPr/>
    </dgm:pt>
    <dgm:pt modelId="{2A79FAB6-7B12-4355-AA81-C8B0470D0481}" type="pres">
      <dgm:prSet presAssocID="{40E094FB-EECC-4373-B14B-B2359F433EFE}" presName="diamond" presStyleLbl="bgShp" presStyleIdx="0" presStyleCnt="1"/>
      <dgm:spPr/>
    </dgm:pt>
    <dgm:pt modelId="{BA8AD5C0-93E5-4920-9F7E-DBF29F11A77F}" type="pres">
      <dgm:prSet presAssocID="{40E094FB-EECC-4373-B14B-B2359F433EFE}" presName="quad1" presStyleLbl="node1" presStyleIdx="0" presStyleCnt="4">
        <dgm:presLayoutVars>
          <dgm:chMax val="0"/>
          <dgm:chPref val="0"/>
          <dgm:bulletEnabled val="1"/>
        </dgm:presLayoutVars>
      </dgm:prSet>
      <dgm:spPr/>
    </dgm:pt>
    <dgm:pt modelId="{70EEEB78-02DF-47E4-8A5A-211FE95B8ABF}" type="pres">
      <dgm:prSet presAssocID="{40E094FB-EECC-4373-B14B-B2359F433EFE}" presName="quad2" presStyleLbl="node1" presStyleIdx="1" presStyleCnt="4">
        <dgm:presLayoutVars>
          <dgm:chMax val="0"/>
          <dgm:chPref val="0"/>
          <dgm:bulletEnabled val="1"/>
        </dgm:presLayoutVars>
      </dgm:prSet>
      <dgm:spPr/>
    </dgm:pt>
    <dgm:pt modelId="{8271B5B4-75D7-4F12-9678-B787B94C43D1}" type="pres">
      <dgm:prSet presAssocID="{40E094FB-EECC-4373-B14B-B2359F433EFE}" presName="quad3" presStyleLbl="node1" presStyleIdx="2" presStyleCnt="4">
        <dgm:presLayoutVars>
          <dgm:chMax val="0"/>
          <dgm:chPref val="0"/>
          <dgm:bulletEnabled val="1"/>
        </dgm:presLayoutVars>
      </dgm:prSet>
      <dgm:spPr/>
    </dgm:pt>
    <dgm:pt modelId="{78EAD7CE-4E88-4D94-91A7-1B5A4425734F}" type="pres">
      <dgm:prSet presAssocID="{40E094FB-EECC-4373-B14B-B2359F433EFE}" presName="quad4" presStyleLbl="node1" presStyleIdx="3" presStyleCnt="4">
        <dgm:presLayoutVars>
          <dgm:chMax val="0"/>
          <dgm:chPref val="0"/>
          <dgm:bulletEnabled val="1"/>
        </dgm:presLayoutVars>
      </dgm:prSet>
      <dgm:spPr/>
    </dgm:pt>
  </dgm:ptLst>
  <dgm:cxnLst>
    <dgm:cxn modelId="{FCC75A29-3B31-4716-AA40-75CA97BFFE55}" type="presOf" srcId="{40E094FB-EECC-4373-B14B-B2359F433EFE}" destId="{B19F01E4-579F-40EF-A3BD-D79CE1BDA1DB}" srcOrd="0" destOrd="0" presId="urn:microsoft.com/office/officeart/2005/8/layout/matrix3"/>
    <dgm:cxn modelId="{91B3AD2A-A761-4748-A4D6-4C61408BCB2B}" srcId="{40E094FB-EECC-4373-B14B-B2359F433EFE}" destId="{FF115A96-7012-4C95-8F64-4DBB06FF34D1}" srcOrd="2" destOrd="0" parTransId="{363900B2-58AA-4531-98AE-20CCC9839C7F}" sibTransId="{9B3D10DC-01E3-433A-BD44-2CEA0DFA9E82}"/>
    <dgm:cxn modelId="{CE510940-769F-4848-88BC-86F14C0AE76E}" srcId="{40E094FB-EECC-4373-B14B-B2359F433EFE}" destId="{BAB7E2E9-89B7-45BB-AA37-AC8C30EB83C2}" srcOrd="3" destOrd="0" parTransId="{1FEC1A34-C289-48EE-83D2-EBE0D63A601F}" sibTransId="{5B52650D-8BE2-4CFC-91B9-DCFBF40056F3}"/>
    <dgm:cxn modelId="{8B74EB58-A645-48D8-AAEE-E7EADDEF67CE}" type="presOf" srcId="{65B44D05-820A-497E-A35A-57A22F120680}" destId="{BA8AD5C0-93E5-4920-9F7E-DBF29F11A77F}" srcOrd="0" destOrd="0" presId="urn:microsoft.com/office/officeart/2005/8/layout/matrix3"/>
    <dgm:cxn modelId="{CACEF687-ADCE-41DE-9F20-968A07AC3E10}" type="presOf" srcId="{FF115A96-7012-4C95-8F64-4DBB06FF34D1}" destId="{8271B5B4-75D7-4F12-9678-B787B94C43D1}" srcOrd="0" destOrd="0" presId="urn:microsoft.com/office/officeart/2005/8/layout/matrix3"/>
    <dgm:cxn modelId="{22979996-17D3-475B-A96D-30EF3E325ADA}" srcId="{40E094FB-EECC-4373-B14B-B2359F433EFE}" destId="{6FFAE459-561B-49A6-B272-8B97BAD4792F}" srcOrd="1" destOrd="0" parTransId="{99A96B90-3ED2-4746-AE93-BA77B53008D3}" sibTransId="{EE05FB7F-1A57-4CCF-8530-D2F79CC20D1E}"/>
    <dgm:cxn modelId="{493555A8-F9B5-469E-8522-22A8190C8248}" type="presOf" srcId="{BAB7E2E9-89B7-45BB-AA37-AC8C30EB83C2}" destId="{78EAD7CE-4E88-4D94-91A7-1B5A4425734F}" srcOrd="0" destOrd="0" presId="urn:microsoft.com/office/officeart/2005/8/layout/matrix3"/>
    <dgm:cxn modelId="{B2473CE2-885D-470E-9D70-08EBD7C1F04B}" type="presOf" srcId="{6FFAE459-561B-49A6-B272-8B97BAD4792F}" destId="{70EEEB78-02DF-47E4-8A5A-211FE95B8ABF}" srcOrd="0" destOrd="0" presId="urn:microsoft.com/office/officeart/2005/8/layout/matrix3"/>
    <dgm:cxn modelId="{4E8EE1F4-1DDC-45B7-B2C3-B49C0B6186EE}" srcId="{40E094FB-EECC-4373-B14B-B2359F433EFE}" destId="{65B44D05-820A-497E-A35A-57A22F120680}" srcOrd="0" destOrd="0" parTransId="{51E40CEB-B96D-4916-817E-4A118DBD8554}" sibTransId="{44590B48-082C-49F1-BA11-4ED6284A96F9}"/>
    <dgm:cxn modelId="{F90BEFB2-CCD7-40CA-BB62-FBC9A9C5DE40}" type="presParOf" srcId="{B19F01E4-579F-40EF-A3BD-D79CE1BDA1DB}" destId="{2A79FAB6-7B12-4355-AA81-C8B0470D0481}" srcOrd="0" destOrd="0" presId="urn:microsoft.com/office/officeart/2005/8/layout/matrix3"/>
    <dgm:cxn modelId="{177F7860-FE96-48FA-8340-67323AEE0DF0}" type="presParOf" srcId="{B19F01E4-579F-40EF-A3BD-D79CE1BDA1DB}" destId="{BA8AD5C0-93E5-4920-9F7E-DBF29F11A77F}" srcOrd="1" destOrd="0" presId="urn:microsoft.com/office/officeart/2005/8/layout/matrix3"/>
    <dgm:cxn modelId="{23040DF8-9C1F-4218-9AA4-81B2C691AE9F}" type="presParOf" srcId="{B19F01E4-579F-40EF-A3BD-D79CE1BDA1DB}" destId="{70EEEB78-02DF-47E4-8A5A-211FE95B8ABF}" srcOrd="2" destOrd="0" presId="urn:microsoft.com/office/officeart/2005/8/layout/matrix3"/>
    <dgm:cxn modelId="{2526CE95-4D7B-4DD2-8704-AC8600BF6D21}" type="presParOf" srcId="{B19F01E4-579F-40EF-A3BD-D79CE1BDA1DB}" destId="{8271B5B4-75D7-4F12-9678-B787B94C43D1}" srcOrd="3" destOrd="0" presId="urn:microsoft.com/office/officeart/2005/8/layout/matrix3"/>
    <dgm:cxn modelId="{CDDCDDD2-B473-4F08-B321-D61898180066}" type="presParOf" srcId="{B19F01E4-579F-40EF-A3BD-D79CE1BDA1DB}" destId="{78EAD7CE-4E88-4D94-91A7-1B5A4425734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F4672-B781-47E4-8C3A-C2777CBDAFE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48A267-44FF-4100-BB85-68AB812CDD19}">
      <dgm:prSet/>
      <dgm:spPr/>
      <dgm:t>
        <a:bodyPr/>
        <a:lstStyle/>
        <a:p>
          <a:r>
            <a:rPr lang="en-US"/>
            <a:t>The main choice was between which transformation to use. This did affect the significance of some predictors as well. </a:t>
          </a:r>
        </a:p>
      </dgm:t>
    </dgm:pt>
    <dgm:pt modelId="{6E216F6F-5646-4D87-883E-608F71043BA8}" type="parTrans" cxnId="{C1334FB8-8048-4502-BB15-6FC512A83CD5}">
      <dgm:prSet/>
      <dgm:spPr/>
      <dgm:t>
        <a:bodyPr/>
        <a:lstStyle/>
        <a:p>
          <a:endParaRPr lang="en-US"/>
        </a:p>
      </dgm:t>
    </dgm:pt>
    <dgm:pt modelId="{9AA27F67-A9D1-47FF-B734-2608B2615105}" type="sibTrans" cxnId="{C1334FB8-8048-4502-BB15-6FC512A83CD5}">
      <dgm:prSet/>
      <dgm:spPr/>
      <dgm:t>
        <a:bodyPr/>
        <a:lstStyle/>
        <a:p>
          <a:endParaRPr lang="en-US"/>
        </a:p>
      </dgm:t>
    </dgm:pt>
    <dgm:pt modelId="{8CF20767-C280-4CFB-860C-A3D38F11A361}">
      <dgm:prSet/>
      <dgm:spPr/>
      <dgm:t>
        <a:bodyPr/>
        <a:lstStyle/>
        <a:p>
          <a:r>
            <a:rPr lang="en-US"/>
            <a:t>Predictors could be transformed to make them more significant.</a:t>
          </a:r>
        </a:p>
      </dgm:t>
    </dgm:pt>
    <dgm:pt modelId="{E6FA4DED-8C3A-467E-84D2-2B80564C0604}" type="parTrans" cxnId="{1BD6FFC8-0712-4A9D-A682-7AE548DFBF35}">
      <dgm:prSet/>
      <dgm:spPr/>
      <dgm:t>
        <a:bodyPr/>
        <a:lstStyle/>
        <a:p>
          <a:endParaRPr lang="en-US"/>
        </a:p>
      </dgm:t>
    </dgm:pt>
    <dgm:pt modelId="{3A0127C5-048F-4578-AA33-EBDFC72250C3}" type="sibTrans" cxnId="{1BD6FFC8-0712-4A9D-A682-7AE548DFBF35}">
      <dgm:prSet/>
      <dgm:spPr/>
      <dgm:t>
        <a:bodyPr/>
        <a:lstStyle/>
        <a:p>
          <a:endParaRPr lang="en-US"/>
        </a:p>
      </dgm:t>
    </dgm:pt>
    <dgm:pt modelId="{779A2E43-A2F1-4D57-8B8F-0166EC2BE14D}">
      <dgm:prSet/>
      <dgm:spPr/>
      <dgm:t>
        <a:bodyPr/>
        <a:lstStyle/>
        <a:p>
          <a:r>
            <a:rPr lang="en-US"/>
            <a:t>Choice between square root and log transformation.</a:t>
          </a:r>
        </a:p>
      </dgm:t>
    </dgm:pt>
    <dgm:pt modelId="{F1C52DEC-2604-4942-8EC1-BD472D300516}" type="parTrans" cxnId="{FBED428F-65A8-497A-9EB9-ED026B29E657}">
      <dgm:prSet/>
      <dgm:spPr/>
      <dgm:t>
        <a:bodyPr/>
        <a:lstStyle/>
        <a:p>
          <a:endParaRPr lang="en-US"/>
        </a:p>
      </dgm:t>
    </dgm:pt>
    <dgm:pt modelId="{375AC364-92E5-43F3-A808-58A59317AF45}" type="sibTrans" cxnId="{FBED428F-65A8-497A-9EB9-ED026B29E657}">
      <dgm:prSet/>
      <dgm:spPr/>
      <dgm:t>
        <a:bodyPr/>
        <a:lstStyle/>
        <a:p>
          <a:endParaRPr lang="en-US"/>
        </a:p>
      </dgm:t>
    </dgm:pt>
    <dgm:pt modelId="{53768A91-734A-4A9D-835B-F9FEF8EF190D}">
      <dgm:prSet/>
      <dgm:spPr/>
      <dgm:t>
        <a:bodyPr/>
        <a:lstStyle/>
        <a:p>
          <a:r>
            <a:rPr lang="en-US"/>
            <a:t>Log transformation chosen </a:t>
          </a:r>
          <a:r>
            <a:rPr lang="en-US" u="sng"/>
            <a:t>despite 0 observations.</a:t>
          </a:r>
          <a:endParaRPr lang="en-US"/>
        </a:p>
      </dgm:t>
    </dgm:pt>
    <dgm:pt modelId="{A8C953EE-C648-4773-BF0D-3BB02F0980C5}" type="parTrans" cxnId="{7741C00E-4F35-4D92-94A3-7CD555332FFC}">
      <dgm:prSet/>
      <dgm:spPr/>
      <dgm:t>
        <a:bodyPr/>
        <a:lstStyle/>
        <a:p>
          <a:endParaRPr lang="en-US"/>
        </a:p>
      </dgm:t>
    </dgm:pt>
    <dgm:pt modelId="{BDB130E9-E418-4D59-BF6B-39A66AF3BD1E}" type="sibTrans" cxnId="{7741C00E-4F35-4D92-94A3-7CD555332FFC}">
      <dgm:prSet/>
      <dgm:spPr/>
      <dgm:t>
        <a:bodyPr/>
        <a:lstStyle/>
        <a:p>
          <a:endParaRPr lang="en-US"/>
        </a:p>
      </dgm:t>
    </dgm:pt>
    <dgm:pt modelId="{9E291468-8A50-4CB2-B69F-71EA58952210}" type="pres">
      <dgm:prSet presAssocID="{150F4672-B781-47E4-8C3A-C2777CBDAFEC}" presName="root" presStyleCnt="0">
        <dgm:presLayoutVars>
          <dgm:dir/>
          <dgm:resizeHandles val="exact"/>
        </dgm:presLayoutVars>
      </dgm:prSet>
      <dgm:spPr/>
    </dgm:pt>
    <dgm:pt modelId="{C4DF5E8B-E5B2-4B2E-B632-7F78C35D1161}" type="pres">
      <dgm:prSet presAssocID="{4248A267-44FF-4100-BB85-68AB812CDD19}" presName="compNode" presStyleCnt="0"/>
      <dgm:spPr/>
    </dgm:pt>
    <dgm:pt modelId="{A2429BED-03EB-426B-89D9-E75A0C064169}" type="pres">
      <dgm:prSet presAssocID="{4248A267-44FF-4100-BB85-68AB812CDD19}" presName="bgRect" presStyleLbl="bgShp" presStyleIdx="0" presStyleCnt="4"/>
      <dgm:spPr/>
    </dgm:pt>
    <dgm:pt modelId="{2922E4A5-6BEB-42E5-BE77-54BDDAB475CC}" type="pres">
      <dgm:prSet presAssocID="{4248A267-44FF-4100-BB85-68AB812CDD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23560F4F-F362-4664-B064-8672D5130EB2}" type="pres">
      <dgm:prSet presAssocID="{4248A267-44FF-4100-BB85-68AB812CDD19}" presName="spaceRect" presStyleCnt="0"/>
      <dgm:spPr/>
    </dgm:pt>
    <dgm:pt modelId="{4B453B53-5573-4EC0-994F-9D341F21EAFF}" type="pres">
      <dgm:prSet presAssocID="{4248A267-44FF-4100-BB85-68AB812CDD19}" presName="parTx" presStyleLbl="revTx" presStyleIdx="0" presStyleCnt="4">
        <dgm:presLayoutVars>
          <dgm:chMax val="0"/>
          <dgm:chPref val="0"/>
        </dgm:presLayoutVars>
      </dgm:prSet>
      <dgm:spPr/>
    </dgm:pt>
    <dgm:pt modelId="{93BCD65E-0584-4CA2-A483-A7FD30C7E6F1}" type="pres">
      <dgm:prSet presAssocID="{9AA27F67-A9D1-47FF-B734-2608B2615105}" presName="sibTrans" presStyleCnt="0"/>
      <dgm:spPr/>
    </dgm:pt>
    <dgm:pt modelId="{16A1A8F7-143C-4D7A-8A12-43BD060F0A16}" type="pres">
      <dgm:prSet presAssocID="{8CF20767-C280-4CFB-860C-A3D38F11A361}" presName="compNode" presStyleCnt="0"/>
      <dgm:spPr/>
    </dgm:pt>
    <dgm:pt modelId="{77479C93-E093-4833-B46A-F6657F398F47}" type="pres">
      <dgm:prSet presAssocID="{8CF20767-C280-4CFB-860C-A3D38F11A361}" presName="bgRect" presStyleLbl="bgShp" presStyleIdx="1" presStyleCnt="4"/>
      <dgm:spPr/>
    </dgm:pt>
    <dgm:pt modelId="{FC0746F3-FC89-4F7D-8A37-B49B20FD7A86}" type="pres">
      <dgm:prSet presAssocID="{8CF20767-C280-4CFB-860C-A3D38F11A3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DD5CB6D5-F9A9-4868-A520-1D5E8D74786A}" type="pres">
      <dgm:prSet presAssocID="{8CF20767-C280-4CFB-860C-A3D38F11A361}" presName="spaceRect" presStyleCnt="0"/>
      <dgm:spPr/>
    </dgm:pt>
    <dgm:pt modelId="{0460A7A7-6E10-41F8-8476-12268BDE3C87}" type="pres">
      <dgm:prSet presAssocID="{8CF20767-C280-4CFB-860C-A3D38F11A361}" presName="parTx" presStyleLbl="revTx" presStyleIdx="1" presStyleCnt="4">
        <dgm:presLayoutVars>
          <dgm:chMax val="0"/>
          <dgm:chPref val="0"/>
        </dgm:presLayoutVars>
      </dgm:prSet>
      <dgm:spPr/>
    </dgm:pt>
    <dgm:pt modelId="{DCBC490C-F498-4C04-864C-6492EB140D79}" type="pres">
      <dgm:prSet presAssocID="{3A0127C5-048F-4578-AA33-EBDFC72250C3}" presName="sibTrans" presStyleCnt="0"/>
      <dgm:spPr/>
    </dgm:pt>
    <dgm:pt modelId="{E20F37E2-8A87-4D87-8C2B-17C31A50D741}" type="pres">
      <dgm:prSet presAssocID="{779A2E43-A2F1-4D57-8B8F-0166EC2BE14D}" presName="compNode" presStyleCnt="0"/>
      <dgm:spPr/>
    </dgm:pt>
    <dgm:pt modelId="{16E58284-E152-43A6-ACD1-D9FB203B3EE2}" type="pres">
      <dgm:prSet presAssocID="{779A2E43-A2F1-4D57-8B8F-0166EC2BE14D}" presName="bgRect" presStyleLbl="bgShp" presStyleIdx="2" presStyleCnt="4"/>
      <dgm:spPr/>
    </dgm:pt>
    <dgm:pt modelId="{20A641C5-51B8-470A-BE73-5EE740550258}" type="pres">
      <dgm:prSet presAssocID="{779A2E43-A2F1-4D57-8B8F-0166EC2BE1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C31ACF53-88FC-45DA-BB04-F345CD252E3E}" type="pres">
      <dgm:prSet presAssocID="{779A2E43-A2F1-4D57-8B8F-0166EC2BE14D}" presName="spaceRect" presStyleCnt="0"/>
      <dgm:spPr/>
    </dgm:pt>
    <dgm:pt modelId="{A82FA74C-7CF9-4441-8A0C-90B5D0E49AFA}" type="pres">
      <dgm:prSet presAssocID="{779A2E43-A2F1-4D57-8B8F-0166EC2BE14D}" presName="parTx" presStyleLbl="revTx" presStyleIdx="2" presStyleCnt="4">
        <dgm:presLayoutVars>
          <dgm:chMax val="0"/>
          <dgm:chPref val="0"/>
        </dgm:presLayoutVars>
      </dgm:prSet>
      <dgm:spPr/>
    </dgm:pt>
    <dgm:pt modelId="{1E5B718C-6656-4CA1-9329-4A919CB9F599}" type="pres">
      <dgm:prSet presAssocID="{375AC364-92E5-43F3-A808-58A59317AF45}" presName="sibTrans" presStyleCnt="0"/>
      <dgm:spPr/>
    </dgm:pt>
    <dgm:pt modelId="{B0EBF302-C3D7-4EE8-AFEB-187533A27B61}" type="pres">
      <dgm:prSet presAssocID="{53768A91-734A-4A9D-835B-F9FEF8EF190D}" presName="compNode" presStyleCnt="0"/>
      <dgm:spPr/>
    </dgm:pt>
    <dgm:pt modelId="{41C670E7-F05D-40AD-930D-41DFC61FC22A}" type="pres">
      <dgm:prSet presAssocID="{53768A91-734A-4A9D-835B-F9FEF8EF190D}" presName="bgRect" presStyleLbl="bgShp" presStyleIdx="3" presStyleCnt="4"/>
      <dgm:spPr/>
    </dgm:pt>
    <dgm:pt modelId="{F6F25B5B-07D5-4A7C-8778-B8B284641437}" type="pres">
      <dgm:prSet presAssocID="{53768A91-734A-4A9D-835B-F9FEF8EF19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E3270AA0-7463-4CC5-896C-75E3E8548FE7}" type="pres">
      <dgm:prSet presAssocID="{53768A91-734A-4A9D-835B-F9FEF8EF190D}" presName="spaceRect" presStyleCnt="0"/>
      <dgm:spPr/>
    </dgm:pt>
    <dgm:pt modelId="{8054D020-63DD-472C-A73E-E98B67198FCB}" type="pres">
      <dgm:prSet presAssocID="{53768A91-734A-4A9D-835B-F9FEF8EF190D}" presName="parTx" presStyleLbl="revTx" presStyleIdx="3" presStyleCnt="4">
        <dgm:presLayoutVars>
          <dgm:chMax val="0"/>
          <dgm:chPref val="0"/>
        </dgm:presLayoutVars>
      </dgm:prSet>
      <dgm:spPr/>
    </dgm:pt>
  </dgm:ptLst>
  <dgm:cxnLst>
    <dgm:cxn modelId="{7741C00E-4F35-4D92-94A3-7CD555332FFC}" srcId="{150F4672-B781-47E4-8C3A-C2777CBDAFEC}" destId="{53768A91-734A-4A9D-835B-F9FEF8EF190D}" srcOrd="3" destOrd="0" parTransId="{A8C953EE-C648-4773-BF0D-3BB02F0980C5}" sibTransId="{BDB130E9-E418-4D59-BF6B-39A66AF3BD1E}"/>
    <dgm:cxn modelId="{FC0C6553-2F6C-49A8-AC02-BD1CF510F5A8}" type="presOf" srcId="{8CF20767-C280-4CFB-860C-A3D38F11A361}" destId="{0460A7A7-6E10-41F8-8476-12268BDE3C87}" srcOrd="0" destOrd="0" presId="urn:microsoft.com/office/officeart/2018/2/layout/IconVerticalSolidList"/>
    <dgm:cxn modelId="{AE899B7E-7838-42B5-AF42-466EF12ED9B2}" type="presOf" srcId="{779A2E43-A2F1-4D57-8B8F-0166EC2BE14D}" destId="{A82FA74C-7CF9-4441-8A0C-90B5D0E49AFA}" srcOrd="0" destOrd="0" presId="urn:microsoft.com/office/officeart/2018/2/layout/IconVerticalSolidList"/>
    <dgm:cxn modelId="{FBED428F-65A8-497A-9EB9-ED026B29E657}" srcId="{150F4672-B781-47E4-8C3A-C2777CBDAFEC}" destId="{779A2E43-A2F1-4D57-8B8F-0166EC2BE14D}" srcOrd="2" destOrd="0" parTransId="{F1C52DEC-2604-4942-8EC1-BD472D300516}" sibTransId="{375AC364-92E5-43F3-A808-58A59317AF45}"/>
    <dgm:cxn modelId="{C1334FB8-8048-4502-BB15-6FC512A83CD5}" srcId="{150F4672-B781-47E4-8C3A-C2777CBDAFEC}" destId="{4248A267-44FF-4100-BB85-68AB812CDD19}" srcOrd="0" destOrd="0" parTransId="{6E216F6F-5646-4D87-883E-608F71043BA8}" sibTransId="{9AA27F67-A9D1-47FF-B734-2608B2615105}"/>
    <dgm:cxn modelId="{1BD6FFC8-0712-4A9D-A682-7AE548DFBF35}" srcId="{150F4672-B781-47E4-8C3A-C2777CBDAFEC}" destId="{8CF20767-C280-4CFB-860C-A3D38F11A361}" srcOrd="1" destOrd="0" parTransId="{E6FA4DED-8C3A-467E-84D2-2B80564C0604}" sibTransId="{3A0127C5-048F-4578-AA33-EBDFC72250C3}"/>
    <dgm:cxn modelId="{552DDDD3-5B4A-46BC-A3DE-F37C0D32BAD9}" type="presOf" srcId="{53768A91-734A-4A9D-835B-F9FEF8EF190D}" destId="{8054D020-63DD-472C-A73E-E98B67198FCB}" srcOrd="0" destOrd="0" presId="urn:microsoft.com/office/officeart/2018/2/layout/IconVerticalSolidList"/>
    <dgm:cxn modelId="{38EB04D4-CC8C-4FF9-A8B3-D981F27EB1C6}" type="presOf" srcId="{150F4672-B781-47E4-8C3A-C2777CBDAFEC}" destId="{9E291468-8A50-4CB2-B69F-71EA58952210}" srcOrd="0" destOrd="0" presId="urn:microsoft.com/office/officeart/2018/2/layout/IconVerticalSolidList"/>
    <dgm:cxn modelId="{0FEE0FE8-5DF2-4EF7-B3A2-C46C6F0C8A2C}" type="presOf" srcId="{4248A267-44FF-4100-BB85-68AB812CDD19}" destId="{4B453B53-5573-4EC0-994F-9D341F21EAFF}" srcOrd="0" destOrd="0" presId="urn:microsoft.com/office/officeart/2018/2/layout/IconVerticalSolidList"/>
    <dgm:cxn modelId="{2B5FC34E-0C7D-4562-AA63-9C1D097DD607}" type="presParOf" srcId="{9E291468-8A50-4CB2-B69F-71EA58952210}" destId="{C4DF5E8B-E5B2-4B2E-B632-7F78C35D1161}" srcOrd="0" destOrd="0" presId="urn:microsoft.com/office/officeart/2018/2/layout/IconVerticalSolidList"/>
    <dgm:cxn modelId="{6F243A6E-2328-44A5-A35A-8CA89D521F57}" type="presParOf" srcId="{C4DF5E8B-E5B2-4B2E-B632-7F78C35D1161}" destId="{A2429BED-03EB-426B-89D9-E75A0C064169}" srcOrd="0" destOrd="0" presId="urn:microsoft.com/office/officeart/2018/2/layout/IconVerticalSolidList"/>
    <dgm:cxn modelId="{1F012FBF-45AB-4B1D-872D-A79CEA77B66C}" type="presParOf" srcId="{C4DF5E8B-E5B2-4B2E-B632-7F78C35D1161}" destId="{2922E4A5-6BEB-42E5-BE77-54BDDAB475CC}" srcOrd="1" destOrd="0" presId="urn:microsoft.com/office/officeart/2018/2/layout/IconVerticalSolidList"/>
    <dgm:cxn modelId="{4203F7D3-3040-47D1-AE50-7926BBFEB044}" type="presParOf" srcId="{C4DF5E8B-E5B2-4B2E-B632-7F78C35D1161}" destId="{23560F4F-F362-4664-B064-8672D5130EB2}" srcOrd="2" destOrd="0" presId="urn:microsoft.com/office/officeart/2018/2/layout/IconVerticalSolidList"/>
    <dgm:cxn modelId="{2F208FD8-DBED-4C06-A949-1C53417CFF75}" type="presParOf" srcId="{C4DF5E8B-E5B2-4B2E-B632-7F78C35D1161}" destId="{4B453B53-5573-4EC0-994F-9D341F21EAFF}" srcOrd="3" destOrd="0" presId="urn:microsoft.com/office/officeart/2018/2/layout/IconVerticalSolidList"/>
    <dgm:cxn modelId="{365269C7-084A-48FE-864F-E4A98F23D6FD}" type="presParOf" srcId="{9E291468-8A50-4CB2-B69F-71EA58952210}" destId="{93BCD65E-0584-4CA2-A483-A7FD30C7E6F1}" srcOrd="1" destOrd="0" presId="urn:microsoft.com/office/officeart/2018/2/layout/IconVerticalSolidList"/>
    <dgm:cxn modelId="{BBF73BC7-BB8A-4D0A-B970-A61974223497}" type="presParOf" srcId="{9E291468-8A50-4CB2-B69F-71EA58952210}" destId="{16A1A8F7-143C-4D7A-8A12-43BD060F0A16}" srcOrd="2" destOrd="0" presId="urn:microsoft.com/office/officeart/2018/2/layout/IconVerticalSolidList"/>
    <dgm:cxn modelId="{61BBCCF4-134D-4347-AF0F-4D4E3A4F1D2E}" type="presParOf" srcId="{16A1A8F7-143C-4D7A-8A12-43BD060F0A16}" destId="{77479C93-E093-4833-B46A-F6657F398F47}" srcOrd="0" destOrd="0" presId="urn:microsoft.com/office/officeart/2018/2/layout/IconVerticalSolidList"/>
    <dgm:cxn modelId="{09A0EE5E-C861-441B-9E03-82043F55D6DD}" type="presParOf" srcId="{16A1A8F7-143C-4D7A-8A12-43BD060F0A16}" destId="{FC0746F3-FC89-4F7D-8A37-B49B20FD7A86}" srcOrd="1" destOrd="0" presId="urn:microsoft.com/office/officeart/2018/2/layout/IconVerticalSolidList"/>
    <dgm:cxn modelId="{A372AA1D-9821-4D27-9C34-C542A4E7EC79}" type="presParOf" srcId="{16A1A8F7-143C-4D7A-8A12-43BD060F0A16}" destId="{DD5CB6D5-F9A9-4868-A520-1D5E8D74786A}" srcOrd="2" destOrd="0" presId="urn:microsoft.com/office/officeart/2018/2/layout/IconVerticalSolidList"/>
    <dgm:cxn modelId="{02D064F0-8F62-4FA6-9963-5245B1C16624}" type="presParOf" srcId="{16A1A8F7-143C-4D7A-8A12-43BD060F0A16}" destId="{0460A7A7-6E10-41F8-8476-12268BDE3C87}" srcOrd="3" destOrd="0" presId="urn:microsoft.com/office/officeart/2018/2/layout/IconVerticalSolidList"/>
    <dgm:cxn modelId="{2D25BE07-F875-40F0-A0A8-F55AEB6F0EA3}" type="presParOf" srcId="{9E291468-8A50-4CB2-B69F-71EA58952210}" destId="{DCBC490C-F498-4C04-864C-6492EB140D79}" srcOrd="3" destOrd="0" presId="urn:microsoft.com/office/officeart/2018/2/layout/IconVerticalSolidList"/>
    <dgm:cxn modelId="{CC583DCC-6BC0-406E-B8EB-FA01607DA65A}" type="presParOf" srcId="{9E291468-8A50-4CB2-B69F-71EA58952210}" destId="{E20F37E2-8A87-4D87-8C2B-17C31A50D741}" srcOrd="4" destOrd="0" presId="urn:microsoft.com/office/officeart/2018/2/layout/IconVerticalSolidList"/>
    <dgm:cxn modelId="{EF152D47-F9D3-45FD-AEA8-B9930A98190B}" type="presParOf" srcId="{E20F37E2-8A87-4D87-8C2B-17C31A50D741}" destId="{16E58284-E152-43A6-ACD1-D9FB203B3EE2}" srcOrd="0" destOrd="0" presId="urn:microsoft.com/office/officeart/2018/2/layout/IconVerticalSolidList"/>
    <dgm:cxn modelId="{6F80EA42-BDED-41EB-ADE6-A56877DF65C0}" type="presParOf" srcId="{E20F37E2-8A87-4D87-8C2B-17C31A50D741}" destId="{20A641C5-51B8-470A-BE73-5EE740550258}" srcOrd="1" destOrd="0" presId="urn:microsoft.com/office/officeart/2018/2/layout/IconVerticalSolidList"/>
    <dgm:cxn modelId="{AD2650F4-4857-4265-A602-0F3B9EFEBA8F}" type="presParOf" srcId="{E20F37E2-8A87-4D87-8C2B-17C31A50D741}" destId="{C31ACF53-88FC-45DA-BB04-F345CD252E3E}" srcOrd="2" destOrd="0" presId="urn:microsoft.com/office/officeart/2018/2/layout/IconVerticalSolidList"/>
    <dgm:cxn modelId="{855131B9-B5E8-4CF2-8BA5-EC900F40A68D}" type="presParOf" srcId="{E20F37E2-8A87-4D87-8C2B-17C31A50D741}" destId="{A82FA74C-7CF9-4441-8A0C-90B5D0E49AFA}" srcOrd="3" destOrd="0" presId="urn:microsoft.com/office/officeart/2018/2/layout/IconVerticalSolidList"/>
    <dgm:cxn modelId="{C758CB23-0BC8-4A24-81F8-57A4231AAA35}" type="presParOf" srcId="{9E291468-8A50-4CB2-B69F-71EA58952210}" destId="{1E5B718C-6656-4CA1-9329-4A919CB9F599}" srcOrd="5" destOrd="0" presId="urn:microsoft.com/office/officeart/2018/2/layout/IconVerticalSolidList"/>
    <dgm:cxn modelId="{3AF0F58C-4BDF-4835-96A8-B51E69CE6213}" type="presParOf" srcId="{9E291468-8A50-4CB2-B69F-71EA58952210}" destId="{B0EBF302-C3D7-4EE8-AFEB-187533A27B61}" srcOrd="6" destOrd="0" presId="urn:microsoft.com/office/officeart/2018/2/layout/IconVerticalSolidList"/>
    <dgm:cxn modelId="{F7B0F469-53C6-4E29-9EC2-BC55019AC425}" type="presParOf" srcId="{B0EBF302-C3D7-4EE8-AFEB-187533A27B61}" destId="{41C670E7-F05D-40AD-930D-41DFC61FC22A}" srcOrd="0" destOrd="0" presId="urn:microsoft.com/office/officeart/2018/2/layout/IconVerticalSolidList"/>
    <dgm:cxn modelId="{246AB12D-BB59-4195-90A3-ED1BF2A62377}" type="presParOf" srcId="{B0EBF302-C3D7-4EE8-AFEB-187533A27B61}" destId="{F6F25B5B-07D5-4A7C-8778-B8B284641437}" srcOrd="1" destOrd="0" presId="urn:microsoft.com/office/officeart/2018/2/layout/IconVerticalSolidList"/>
    <dgm:cxn modelId="{229968B9-F384-4D8A-82E3-7D5CE00DFF10}" type="presParOf" srcId="{B0EBF302-C3D7-4EE8-AFEB-187533A27B61}" destId="{E3270AA0-7463-4CC5-896C-75E3E8548FE7}" srcOrd="2" destOrd="0" presId="urn:microsoft.com/office/officeart/2018/2/layout/IconVerticalSolidList"/>
    <dgm:cxn modelId="{CF42C1BD-5B82-4426-93F8-9ECD2FD773CF}" type="presParOf" srcId="{B0EBF302-C3D7-4EE8-AFEB-187533A27B61}" destId="{8054D020-63DD-472C-A73E-E98B67198F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F5E31-CDE5-42E7-85DB-258F972A7A69}">
      <dsp:nvSpPr>
        <dsp:cNvPr id="0" name=""/>
        <dsp:cNvSpPr/>
      </dsp:nvSpPr>
      <dsp:spPr>
        <a:xfrm>
          <a:off x="0" y="71815"/>
          <a:ext cx="6024561" cy="114864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dataset is about the amount of bikes rented out from a bike rental system in Seoul, South Korea.</a:t>
          </a:r>
        </a:p>
      </dsp:txBody>
      <dsp:txXfrm>
        <a:off x="56072" y="127887"/>
        <a:ext cx="5912417" cy="1036503"/>
      </dsp:txXfrm>
    </dsp:sp>
    <dsp:sp modelId="{89993DDF-2F86-49CA-BA51-CC9ED3E5276A}">
      <dsp:nvSpPr>
        <dsp:cNvPr id="0" name=""/>
        <dsp:cNvSpPr/>
      </dsp:nvSpPr>
      <dsp:spPr>
        <a:xfrm>
          <a:off x="0" y="1280943"/>
          <a:ext cx="6024561" cy="1148647"/>
        </a:xfrm>
        <a:prstGeom prst="roundRect">
          <a:avLst/>
        </a:prstGeom>
        <a:solidFill>
          <a:schemeClr val="accent2">
            <a:hueOff val="490014"/>
            <a:satOff val="-2097"/>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Data entry is sorted in chronological order, using dates and hour. The data set records the amount of bikes rented out </a:t>
          </a:r>
          <a:r>
            <a:rPr lang="en-US" sz="2100" b="1" kern="1200"/>
            <a:t>by hour</a:t>
          </a:r>
          <a:r>
            <a:rPr lang="en-US" sz="2100" kern="1200"/>
            <a:t>.</a:t>
          </a:r>
        </a:p>
      </dsp:txBody>
      <dsp:txXfrm>
        <a:off x="56072" y="1337015"/>
        <a:ext cx="5912417" cy="1036503"/>
      </dsp:txXfrm>
    </dsp:sp>
    <dsp:sp modelId="{53924345-0311-4F8B-A006-405685D15ADB}">
      <dsp:nvSpPr>
        <dsp:cNvPr id="0" name=""/>
        <dsp:cNvSpPr/>
      </dsp:nvSpPr>
      <dsp:spPr>
        <a:xfrm>
          <a:off x="0" y="2490071"/>
          <a:ext cx="6024561" cy="1148647"/>
        </a:xfrm>
        <a:prstGeom prst="roundRect">
          <a:avLst/>
        </a:prstGeom>
        <a:solidFill>
          <a:schemeClr val="accent2">
            <a:hueOff val="980028"/>
            <a:satOff val="-4193"/>
            <a:lumOff val="28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There are a total of 8760 observations within the dataset.</a:t>
          </a:r>
        </a:p>
      </dsp:txBody>
      <dsp:txXfrm>
        <a:off x="56072" y="2546143"/>
        <a:ext cx="5912417" cy="1036503"/>
      </dsp:txXfrm>
    </dsp:sp>
    <dsp:sp modelId="{617AF88C-63DC-489A-B691-3BF2A09DBE03}">
      <dsp:nvSpPr>
        <dsp:cNvPr id="0" name=""/>
        <dsp:cNvSpPr/>
      </dsp:nvSpPr>
      <dsp:spPr>
        <a:xfrm>
          <a:off x="0" y="3699198"/>
          <a:ext cx="6024561" cy="1148647"/>
        </a:xfrm>
        <a:prstGeom prst="roundRect">
          <a:avLst/>
        </a:prstGeom>
        <a:solidFill>
          <a:schemeClr val="accent2">
            <a:hueOff val="1470042"/>
            <a:satOff val="-6290"/>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dependent variable (DV) is Rental Bike Count.</a:t>
          </a:r>
        </a:p>
      </dsp:txBody>
      <dsp:txXfrm>
        <a:off x="56072" y="3755270"/>
        <a:ext cx="5912417" cy="1036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D76D2-FD12-449C-A1BD-D1777AE0F4DC}">
      <dsp:nvSpPr>
        <dsp:cNvPr id="0" name=""/>
        <dsp:cNvSpPr/>
      </dsp:nvSpPr>
      <dsp:spPr>
        <a:xfrm>
          <a:off x="0" y="2741"/>
          <a:ext cx="6024561"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Predictors Involved Include (units in parentheses):</a:t>
          </a:r>
        </a:p>
      </dsp:txBody>
      <dsp:txXfrm>
        <a:off x="44664" y="47405"/>
        <a:ext cx="5935233" cy="825612"/>
      </dsp:txXfrm>
    </dsp:sp>
    <dsp:sp modelId="{C385B2C1-A936-4E8A-8B08-C8B4F7145E21}">
      <dsp:nvSpPr>
        <dsp:cNvPr id="0" name=""/>
        <dsp:cNvSpPr/>
      </dsp:nvSpPr>
      <dsp:spPr>
        <a:xfrm>
          <a:off x="0" y="917681"/>
          <a:ext cx="6024561" cy="399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28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Rental Bike Count (numerical count, </a:t>
          </a:r>
          <a:r>
            <a:rPr lang="en-US" sz="1800" b="1" kern="1200" dirty="0"/>
            <a:t>dependent variable</a:t>
          </a:r>
          <a:r>
            <a:rPr lang="en-US" sz="1800" kern="1200" dirty="0"/>
            <a:t>)</a:t>
          </a:r>
        </a:p>
        <a:p>
          <a:pPr marL="171450" lvl="1" indent="-171450" algn="l" defTabSz="800100">
            <a:lnSpc>
              <a:spcPct val="90000"/>
            </a:lnSpc>
            <a:spcBef>
              <a:spcPct val="0"/>
            </a:spcBef>
            <a:spcAft>
              <a:spcPct val="20000"/>
            </a:spcAft>
            <a:buChar char="•"/>
          </a:pPr>
          <a:r>
            <a:rPr lang="en-US" sz="1800" kern="1200"/>
            <a:t>Hour of day (from 0 to 24)</a:t>
          </a:r>
        </a:p>
        <a:p>
          <a:pPr marL="171450" lvl="1" indent="-171450" algn="l" defTabSz="800100">
            <a:lnSpc>
              <a:spcPct val="90000"/>
            </a:lnSpc>
            <a:spcBef>
              <a:spcPct val="0"/>
            </a:spcBef>
            <a:spcAft>
              <a:spcPct val="20000"/>
            </a:spcAft>
            <a:buChar char="•"/>
          </a:pPr>
          <a:r>
            <a:rPr lang="en-US" sz="1800" kern="1200"/>
            <a:t>Temperature (Celsius)</a:t>
          </a:r>
        </a:p>
        <a:p>
          <a:pPr marL="171450" lvl="1" indent="-171450" algn="l" defTabSz="800100">
            <a:lnSpc>
              <a:spcPct val="90000"/>
            </a:lnSpc>
            <a:spcBef>
              <a:spcPct val="0"/>
            </a:spcBef>
            <a:spcAft>
              <a:spcPct val="20000"/>
            </a:spcAft>
            <a:buChar char="•"/>
          </a:pPr>
          <a:r>
            <a:rPr lang="en-US" sz="1800" kern="1200"/>
            <a:t>Humidity (%)</a:t>
          </a:r>
        </a:p>
        <a:p>
          <a:pPr marL="171450" lvl="1" indent="-171450" algn="l" defTabSz="800100">
            <a:lnSpc>
              <a:spcPct val="90000"/>
            </a:lnSpc>
            <a:spcBef>
              <a:spcPct val="0"/>
            </a:spcBef>
            <a:spcAft>
              <a:spcPct val="20000"/>
            </a:spcAft>
            <a:buChar char="•"/>
          </a:pPr>
          <a:r>
            <a:rPr lang="en-US" sz="1800" kern="1200"/>
            <a:t>Windspeed (m/s)</a:t>
          </a:r>
        </a:p>
        <a:p>
          <a:pPr marL="171450" lvl="1" indent="-171450" algn="l" defTabSz="800100">
            <a:lnSpc>
              <a:spcPct val="90000"/>
            </a:lnSpc>
            <a:spcBef>
              <a:spcPct val="0"/>
            </a:spcBef>
            <a:spcAft>
              <a:spcPct val="20000"/>
            </a:spcAft>
            <a:buChar char="•"/>
          </a:pPr>
          <a:r>
            <a:rPr lang="en-US" sz="1800" kern="1200" dirty="0"/>
            <a:t>Visibility (based on 10 meters)</a:t>
          </a:r>
        </a:p>
        <a:p>
          <a:pPr marL="171450" lvl="1" indent="-171450" algn="l" defTabSz="800100">
            <a:lnSpc>
              <a:spcPct val="90000"/>
            </a:lnSpc>
            <a:spcBef>
              <a:spcPct val="0"/>
            </a:spcBef>
            <a:spcAft>
              <a:spcPct val="20000"/>
            </a:spcAft>
            <a:buChar char="•"/>
          </a:pPr>
          <a:r>
            <a:rPr lang="en-US" sz="1800" kern="1200"/>
            <a:t>Dew Point Temperature  (Celsius)</a:t>
          </a:r>
        </a:p>
        <a:p>
          <a:pPr marL="171450" lvl="1" indent="-171450" algn="l" defTabSz="800100">
            <a:lnSpc>
              <a:spcPct val="90000"/>
            </a:lnSpc>
            <a:spcBef>
              <a:spcPct val="0"/>
            </a:spcBef>
            <a:spcAft>
              <a:spcPct val="20000"/>
            </a:spcAft>
            <a:buChar char="•"/>
          </a:pPr>
          <a:r>
            <a:rPr lang="en-US" sz="1800" kern="1200"/>
            <a:t>Solar Radiation (MJ/M2)</a:t>
          </a:r>
        </a:p>
        <a:p>
          <a:pPr marL="171450" lvl="1" indent="-171450" algn="l" defTabSz="800100">
            <a:lnSpc>
              <a:spcPct val="90000"/>
            </a:lnSpc>
            <a:spcBef>
              <a:spcPct val="0"/>
            </a:spcBef>
            <a:spcAft>
              <a:spcPct val="20000"/>
            </a:spcAft>
            <a:buChar char="•"/>
          </a:pPr>
          <a:r>
            <a:rPr lang="en-US" sz="1800" kern="1200"/>
            <a:t>Rainfall (mm)</a:t>
          </a:r>
        </a:p>
        <a:p>
          <a:pPr marL="171450" lvl="1" indent="-171450" algn="l" defTabSz="800100">
            <a:lnSpc>
              <a:spcPct val="90000"/>
            </a:lnSpc>
            <a:spcBef>
              <a:spcPct val="0"/>
            </a:spcBef>
            <a:spcAft>
              <a:spcPct val="20000"/>
            </a:spcAft>
            <a:buChar char="•"/>
          </a:pPr>
          <a:r>
            <a:rPr lang="en-US" sz="1800" kern="1200"/>
            <a:t>Snowfall (cm)</a:t>
          </a:r>
        </a:p>
        <a:p>
          <a:pPr marL="171450" lvl="1" indent="-171450" algn="l" defTabSz="800100">
            <a:lnSpc>
              <a:spcPct val="90000"/>
            </a:lnSpc>
            <a:spcBef>
              <a:spcPct val="0"/>
            </a:spcBef>
            <a:spcAft>
              <a:spcPct val="20000"/>
            </a:spcAft>
            <a:buChar char="•"/>
          </a:pPr>
          <a:r>
            <a:rPr lang="en-US" sz="1800" kern="1200" dirty="0"/>
            <a:t>Seasons (Winter/Spring/Summer/Autumn)</a:t>
          </a:r>
        </a:p>
        <a:p>
          <a:pPr marL="171450" lvl="1" indent="-171450" algn="l" defTabSz="800100">
            <a:lnSpc>
              <a:spcPct val="90000"/>
            </a:lnSpc>
            <a:spcBef>
              <a:spcPct val="0"/>
            </a:spcBef>
            <a:spcAft>
              <a:spcPct val="20000"/>
            </a:spcAft>
            <a:buChar char="•"/>
          </a:pPr>
          <a:r>
            <a:rPr lang="en-US" sz="1800" kern="1200"/>
            <a:t>Holiday/No Holiday</a:t>
          </a:r>
        </a:p>
        <a:p>
          <a:pPr marL="171450" lvl="1" indent="-171450" algn="l" defTabSz="800100">
            <a:lnSpc>
              <a:spcPct val="90000"/>
            </a:lnSpc>
            <a:spcBef>
              <a:spcPct val="0"/>
            </a:spcBef>
            <a:spcAft>
              <a:spcPct val="20000"/>
            </a:spcAft>
            <a:buChar char="•"/>
          </a:pPr>
          <a:r>
            <a:rPr lang="en-US" sz="1800" kern="1200" dirty="0"/>
            <a:t>Functioning Day (Business hour/Not Business Hour)</a:t>
          </a:r>
        </a:p>
      </dsp:txBody>
      <dsp:txXfrm>
        <a:off x="0" y="917681"/>
        <a:ext cx="6024561" cy="3999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9FAB6-7B12-4355-AA81-C8B0470D0481}">
      <dsp:nvSpPr>
        <dsp:cNvPr id="0" name=""/>
        <dsp:cNvSpPr/>
      </dsp:nvSpPr>
      <dsp:spPr>
        <a:xfrm>
          <a:off x="102393" y="0"/>
          <a:ext cx="4953000" cy="49530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AD5C0-93E5-4920-9F7E-DBF29F11A77F}">
      <dsp:nvSpPr>
        <dsp:cNvPr id="0" name=""/>
        <dsp:cNvSpPr/>
      </dsp:nvSpPr>
      <dsp:spPr>
        <a:xfrm>
          <a:off x="572928" y="470535"/>
          <a:ext cx="1931670" cy="193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Goal: Help provide the city with a stable supply of bikes at all times bikes are available. </a:t>
          </a:r>
        </a:p>
      </dsp:txBody>
      <dsp:txXfrm>
        <a:off x="667224" y="564831"/>
        <a:ext cx="1743078" cy="1743078"/>
      </dsp:txXfrm>
    </dsp:sp>
    <dsp:sp modelId="{70EEEB78-02DF-47E4-8A5A-211FE95B8ABF}">
      <dsp:nvSpPr>
        <dsp:cNvPr id="0" name=""/>
        <dsp:cNvSpPr/>
      </dsp:nvSpPr>
      <dsp:spPr>
        <a:xfrm>
          <a:off x="2653189" y="470535"/>
          <a:ext cx="1931670" cy="193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Why?: We want to assure that there is constant access to rental bikes. </a:t>
          </a:r>
        </a:p>
      </dsp:txBody>
      <dsp:txXfrm>
        <a:off x="2747485" y="564831"/>
        <a:ext cx="1743078" cy="1743078"/>
      </dsp:txXfrm>
    </dsp:sp>
    <dsp:sp modelId="{8271B5B4-75D7-4F12-9678-B787B94C43D1}">
      <dsp:nvSpPr>
        <dsp:cNvPr id="0" name=""/>
        <dsp:cNvSpPr/>
      </dsp:nvSpPr>
      <dsp:spPr>
        <a:xfrm>
          <a:off x="572928" y="2550795"/>
          <a:ext cx="1931670" cy="193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How? We should be able to reliably predict the number of rental bikes that will be rented based on our predictors.</a:t>
          </a:r>
        </a:p>
      </dsp:txBody>
      <dsp:txXfrm>
        <a:off x="667224" y="2645091"/>
        <a:ext cx="1743078" cy="1743078"/>
      </dsp:txXfrm>
    </dsp:sp>
    <dsp:sp modelId="{78EAD7CE-4E88-4D94-91A7-1B5A4425734F}">
      <dsp:nvSpPr>
        <dsp:cNvPr id="0" name=""/>
        <dsp:cNvSpPr/>
      </dsp:nvSpPr>
      <dsp:spPr>
        <a:xfrm>
          <a:off x="2653189" y="2550795"/>
          <a:ext cx="1931670" cy="1931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Areas that could be contextualized based on given predictors: </a:t>
          </a:r>
          <a:r>
            <a:rPr lang="en-US" sz="1600" kern="1200" dirty="0"/>
            <a:t>Weather &amp; Seasonality influence, Holidays, Business Hours.</a:t>
          </a:r>
        </a:p>
      </dsp:txBody>
      <dsp:txXfrm>
        <a:off x="2747485" y="2645091"/>
        <a:ext cx="1743078" cy="17430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29BED-03EB-426B-89D9-E75A0C064169}">
      <dsp:nvSpPr>
        <dsp:cNvPr id="0" name=""/>
        <dsp:cNvSpPr/>
      </dsp:nvSpPr>
      <dsp:spPr>
        <a:xfrm>
          <a:off x="0" y="2077"/>
          <a:ext cx="5520752" cy="1053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2E4A5-6BEB-42E5-BE77-54BDDAB475CC}">
      <dsp:nvSpPr>
        <dsp:cNvPr id="0" name=""/>
        <dsp:cNvSpPr/>
      </dsp:nvSpPr>
      <dsp:spPr>
        <a:xfrm>
          <a:off x="318544" y="239011"/>
          <a:ext cx="579171" cy="579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453B53-5573-4EC0-994F-9D341F21EAFF}">
      <dsp:nvSpPr>
        <dsp:cNvPr id="0" name=""/>
        <dsp:cNvSpPr/>
      </dsp:nvSpPr>
      <dsp:spPr>
        <a:xfrm>
          <a:off x="1216259" y="2077"/>
          <a:ext cx="4304492" cy="105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447" tIns="111447" rIns="111447" bIns="111447" numCol="1" spcCol="1270" anchor="ctr" anchorCtr="0">
          <a:noAutofit/>
        </a:bodyPr>
        <a:lstStyle/>
        <a:p>
          <a:pPr marL="0" lvl="0" indent="0" algn="l" defTabSz="844550">
            <a:lnSpc>
              <a:spcPct val="90000"/>
            </a:lnSpc>
            <a:spcBef>
              <a:spcPct val="0"/>
            </a:spcBef>
            <a:spcAft>
              <a:spcPct val="35000"/>
            </a:spcAft>
            <a:buNone/>
          </a:pPr>
          <a:r>
            <a:rPr lang="en-US" sz="1900" kern="1200"/>
            <a:t>The main choice was between which transformation to use. This did affect the significance of some predictors as well. </a:t>
          </a:r>
        </a:p>
      </dsp:txBody>
      <dsp:txXfrm>
        <a:off x="1216259" y="2077"/>
        <a:ext cx="4304492" cy="1053038"/>
      </dsp:txXfrm>
    </dsp:sp>
    <dsp:sp modelId="{77479C93-E093-4833-B46A-F6657F398F47}">
      <dsp:nvSpPr>
        <dsp:cNvPr id="0" name=""/>
        <dsp:cNvSpPr/>
      </dsp:nvSpPr>
      <dsp:spPr>
        <a:xfrm>
          <a:off x="0" y="1318376"/>
          <a:ext cx="5520752" cy="1053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746F3-FC89-4F7D-8A37-B49B20FD7A86}">
      <dsp:nvSpPr>
        <dsp:cNvPr id="0" name=""/>
        <dsp:cNvSpPr/>
      </dsp:nvSpPr>
      <dsp:spPr>
        <a:xfrm>
          <a:off x="318544" y="1555309"/>
          <a:ext cx="579171" cy="579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60A7A7-6E10-41F8-8476-12268BDE3C87}">
      <dsp:nvSpPr>
        <dsp:cNvPr id="0" name=""/>
        <dsp:cNvSpPr/>
      </dsp:nvSpPr>
      <dsp:spPr>
        <a:xfrm>
          <a:off x="1216259" y="1318376"/>
          <a:ext cx="4304492" cy="105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447" tIns="111447" rIns="111447" bIns="111447" numCol="1" spcCol="1270" anchor="ctr" anchorCtr="0">
          <a:noAutofit/>
        </a:bodyPr>
        <a:lstStyle/>
        <a:p>
          <a:pPr marL="0" lvl="0" indent="0" algn="l" defTabSz="844550">
            <a:lnSpc>
              <a:spcPct val="90000"/>
            </a:lnSpc>
            <a:spcBef>
              <a:spcPct val="0"/>
            </a:spcBef>
            <a:spcAft>
              <a:spcPct val="35000"/>
            </a:spcAft>
            <a:buNone/>
          </a:pPr>
          <a:r>
            <a:rPr lang="en-US" sz="1900" kern="1200"/>
            <a:t>Predictors could be transformed to make them more significant.</a:t>
          </a:r>
        </a:p>
      </dsp:txBody>
      <dsp:txXfrm>
        <a:off x="1216259" y="1318376"/>
        <a:ext cx="4304492" cy="1053038"/>
      </dsp:txXfrm>
    </dsp:sp>
    <dsp:sp modelId="{16E58284-E152-43A6-ACD1-D9FB203B3EE2}">
      <dsp:nvSpPr>
        <dsp:cNvPr id="0" name=""/>
        <dsp:cNvSpPr/>
      </dsp:nvSpPr>
      <dsp:spPr>
        <a:xfrm>
          <a:off x="0" y="2634674"/>
          <a:ext cx="5520752" cy="1053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641C5-51B8-470A-BE73-5EE740550258}">
      <dsp:nvSpPr>
        <dsp:cNvPr id="0" name=""/>
        <dsp:cNvSpPr/>
      </dsp:nvSpPr>
      <dsp:spPr>
        <a:xfrm>
          <a:off x="318544" y="2871608"/>
          <a:ext cx="579171" cy="579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2FA74C-7CF9-4441-8A0C-90B5D0E49AFA}">
      <dsp:nvSpPr>
        <dsp:cNvPr id="0" name=""/>
        <dsp:cNvSpPr/>
      </dsp:nvSpPr>
      <dsp:spPr>
        <a:xfrm>
          <a:off x="1216259" y="2634674"/>
          <a:ext cx="4304492" cy="105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447" tIns="111447" rIns="111447" bIns="111447" numCol="1" spcCol="1270" anchor="ctr" anchorCtr="0">
          <a:noAutofit/>
        </a:bodyPr>
        <a:lstStyle/>
        <a:p>
          <a:pPr marL="0" lvl="0" indent="0" algn="l" defTabSz="844550">
            <a:lnSpc>
              <a:spcPct val="90000"/>
            </a:lnSpc>
            <a:spcBef>
              <a:spcPct val="0"/>
            </a:spcBef>
            <a:spcAft>
              <a:spcPct val="35000"/>
            </a:spcAft>
            <a:buNone/>
          </a:pPr>
          <a:r>
            <a:rPr lang="en-US" sz="1900" kern="1200"/>
            <a:t>Choice between square root and log transformation.</a:t>
          </a:r>
        </a:p>
      </dsp:txBody>
      <dsp:txXfrm>
        <a:off x="1216259" y="2634674"/>
        <a:ext cx="4304492" cy="1053038"/>
      </dsp:txXfrm>
    </dsp:sp>
    <dsp:sp modelId="{41C670E7-F05D-40AD-930D-41DFC61FC22A}">
      <dsp:nvSpPr>
        <dsp:cNvPr id="0" name=""/>
        <dsp:cNvSpPr/>
      </dsp:nvSpPr>
      <dsp:spPr>
        <a:xfrm>
          <a:off x="0" y="3950972"/>
          <a:ext cx="5520752" cy="1053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25B5B-07D5-4A7C-8778-B8B284641437}">
      <dsp:nvSpPr>
        <dsp:cNvPr id="0" name=""/>
        <dsp:cNvSpPr/>
      </dsp:nvSpPr>
      <dsp:spPr>
        <a:xfrm>
          <a:off x="318544" y="4187906"/>
          <a:ext cx="579171" cy="579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54D020-63DD-472C-A73E-E98B67198FCB}">
      <dsp:nvSpPr>
        <dsp:cNvPr id="0" name=""/>
        <dsp:cNvSpPr/>
      </dsp:nvSpPr>
      <dsp:spPr>
        <a:xfrm>
          <a:off x="1216259" y="3950972"/>
          <a:ext cx="4304492" cy="105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447" tIns="111447" rIns="111447" bIns="111447" numCol="1" spcCol="1270" anchor="ctr" anchorCtr="0">
          <a:noAutofit/>
        </a:bodyPr>
        <a:lstStyle/>
        <a:p>
          <a:pPr marL="0" lvl="0" indent="0" algn="l" defTabSz="844550">
            <a:lnSpc>
              <a:spcPct val="90000"/>
            </a:lnSpc>
            <a:spcBef>
              <a:spcPct val="0"/>
            </a:spcBef>
            <a:spcAft>
              <a:spcPct val="35000"/>
            </a:spcAft>
            <a:buNone/>
          </a:pPr>
          <a:r>
            <a:rPr lang="en-US" sz="1900" kern="1200"/>
            <a:t>Log transformation chosen </a:t>
          </a:r>
          <a:r>
            <a:rPr lang="en-US" sz="1900" u="sng" kern="1200"/>
            <a:t>despite 0 observations.</a:t>
          </a:r>
          <a:endParaRPr lang="en-US" sz="1900" kern="1200"/>
        </a:p>
      </dsp:txBody>
      <dsp:txXfrm>
        <a:off x="1216259" y="3950972"/>
        <a:ext cx="4304492" cy="10530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313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0848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4215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2176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6248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7436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56363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78650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74498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6449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3/6/2023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04578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3/6/2023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79611333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D4E18B97-898B-CE57-0EAD-1C8ECAF984A4}"/>
              </a:ext>
            </a:extLst>
          </p:cNvPr>
          <p:cNvPicPr>
            <a:picLocks noChangeAspect="1"/>
          </p:cNvPicPr>
          <p:nvPr/>
        </p:nvPicPr>
        <p:blipFill rotWithShape="1">
          <a:blip r:embed="rId2"/>
          <a:srcRect l="20444" r="1" b="1"/>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5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B078EB-A027-3430-5CE0-B7D4BD4C7E36}"/>
              </a:ext>
            </a:extLst>
          </p:cNvPr>
          <p:cNvSpPr>
            <a:spLocks noGrp="1"/>
          </p:cNvSpPr>
          <p:nvPr>
            <p:ph type="ctrTitle"/>
          </p:nvPr>
        </p:nvSpPr>
        <p:spPr>
          <a:xfrm>
            <a:off x="7569389" y="1891412"/>
            <a:ext cx="3149221" cy="2149459"/>
          </a:xfrm>
        </p:spPr>
        <p:txBody>
          <a:bodyPr>
            <a:normAutofit fontScale="90000"/>
          </a:bodyPr>
          <a:lstStyle/>
          <a:p>
            <a:pPr algn="ctr"/>
            <a:r>
              <a:rPr lang="en-US" sz="4000" dirty="0"/>
              <a:t>DSC 323 Final Project: Seoul Bike Sharing</a:t>
            </a:r>
          </a:p>
        </p:txBody>
      </p:sp>
      <p:sp>
        <p:nvSpPr>
          <p:cNvPr id="3" name="Subtitle 2">
            <a:extLst>
              <a:ext uri="{FF2B5EF4-FFF2-40B4-BE49-F238E27FC236}">
                <a16:creationId xmlns:a16="http://schemas.microsoft.com/office/drawing/2014/main" id="{EC134BFF-23D0-E7F7-9829-2D7FC1714EBC}"/>
              </a:ext>
            </a:extLst>
          </p:cNvPr>
          <p:cNvSpPr>
            <a:spLocks noGrp="1"/>
          </p:cNvSpPr>
          <p:nvPr>
            <p:ph type="subTitle" idx="1"/>
          </p:nvPr>
        </p:nvSpPr>
        <p:spPr>
          <a:xfrm>
            <a:off x="7772398" y="4313467"/>
            <a:ext cx="2765446" cy="1241171"/>
          </a:xfrm>
        </p:spPr>
        <p:txBody>
          <a:bodyPr>
            <a:normAutofit/>
          </a:bodyPr>
          <a:lstStyle/>
          <a:p>
            <a:pPr algn="ctr"/>
            <a:r>
              <a:rPr lang="en-US" dirty="0"/>
              <a:t>Sachit Patel</a:t>
            </a:r>
          </a:p>
        </p:txBody>
      </p:sp>
      <p:sp>
        <p:nvSpPr>
          <p:cNvPr id="13" name="Freeform: Shape 10">
            <a:extLst>
              <a:ext uri="{FF2B5EF4-FFF2-40B4-BE49-F238E27FC236}">
                <a16:creationId xmlns:a16="http://schemas.microsoft.com/office/drawing/2014/main" id="{98F816C8-664D-4D46-87AC-DD7054006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8" y="705180"/>
            <a:ext cx="4014345" cy="5316049"/>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1581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4">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0BCBE4-109A-73A9-0B2A-ED75BAD714C5}"/>
              </a:ext>
            </a:extLst>
          </p:cNvPr>
          <p:cNvSpPr>
            <a:spLocks noGrp="1"/>
          </p:cNvSpPr>
          <p:nvPr>
            <p:ph type="title"/>
          </p:nvPr>
        </p:nvSpPr>
        <p:spPr>
          <a:xfrm>
            <a:off x="1476531" y="2300991"/>
            <a:ext cx="3117954" cy="2878111"/>
          </a:xfrm>
        </p:spPr>
        <p:txBody>
          <a:bodyPr>
            <a:normAutofit/>
          </a:bodyPr>
          <a:lstStyle/>
          <a:p>
            <a:pPr algn="ctr"/>
            <a:r>
              <a:rPr lang="en-US"/>
              <a:t>Model Choices</a:t>
            </a:r>
          </a:p>
        </p:txBody>
      </p:sp>
      <p:graphicFrame>
        <p:nvGraphicFramePr>
          <p:cNvPr id="7" name="Content Placeholder 4">
            <a:extLst>
              <a:ext uri="{FF2B5EF4-FFF2-40B4-BE49-F238E27FC236}">
                <a16:creationId xmlns:a16="http://schemas.microsoft.com/office/drawing/2014/main" id="{E4E0C387-904F-5616-7C20-1F1AF2E297E9}"/>
              </a:ext>
            </a:extLst>
          </p:cNvPr>
          <p:cNvGraphicFramePr>
            <a:graphicFrameLocks noGrp="1"/>
          </p:cNvGraphicFramePr>
          <p:nvPr>
            <p:ph idx="1"/>
            <p:extLst>
              <p:ext uri="{D42A27DB-BD31-4B8C-83A1-F6EECF244321}">
                <p14:modId xmlns:p14="http://schemas.microsoft.com/office/powerpoint/2010/main" val="143709217"/>
              </p:ext>
            </p:extLst>
          </p:nvPr>
        </p:nvGraphicFramePr>
        <p:xfrm>
          <a:off x="5718748" y="952500"/>
          <a:ext cx="5520752" cy="500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80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2EA883-ACEF-B4F5-F71C-64EA72ED318F}"/>
              </a:ext>
            </a:extLst>
          </p:cNvPr>
          <p:cNvSpPr>
            <a:spLocks noGrp="1"/>
          </p:cNvSpPr>
          <p:nvPr>
            <p:ph type="title"/>
          </p:nvPr>
        </p:nvSpPr>
        <p:spPr/>
        <p:txBody>
          <a:bodyPr/>
          <a:lstStyle/>
          <a:p>
            <a:r>
              <a:rPr lang="en-US" dirty="0"/>
              <a:t>Multicollinearity</a:t>
            </a:r>
          </a:p>
        </p:txBody>
      </p:sp>
      <p:pic>
        <p:nvPicPr>
          <p:cNvPr id="11" name="Content Placeholder 10">
            <a:extLst>
              <a:ext uri="{FF2B5EF4-FFF2-40B4-BE49-F238E27FC236}">
                <a16:creationId xmlns:a16="http://schemas.microsoft.com/office/drawing/2014/main" id="{0C23CC0E-A33B-D131-6A52-57C2AA810B57}"/>
              </a:ext>
            </a:extLst>
          </p:cNvPr>
          <p:cNvPicPr>
            <a:picLocks noGrp="1" noChangeAspect="1"/>
          </p:cNvPicPr>
          <p:nvPr>
            <p:ph idx="1"/>
          </p:nvPr>
        </p:nvPicPr>
        <p:blipFill>
          <a:blip r:embed="rId2"/>
          <a:stretch>
            <a:fillRect/>
          </a:stretch>
        </p:blipFill>
        <p:spPr>
          <a:xfrm>
            <a:off x="5853584" y="1094014"/>
            <a:ext cx="5243795" cy="4827726"/>
          </a:xfrm>
        </p:spPr>
      </p:pic>
      <p:sp>
        <p:nvSpPr>
          <p:cNvPr id="9" name="Text Placeholder 8">
            <a:extLst>
              <a:ext uri="{FF2B5EF4-FFF2-40B4-BE49-F238E27FC236}">
                <a16:creationId xmlns:a16="http://schemas.microsoft.com/office/drawing/2014/main" id="{49D308D7-23C1-0A82-479A-8D989A509C82}"/>
              </a:ext>
            </a:extLst>
          </p:cNvPr>
          <p:cNvSpPr>
            <a:spLocks noGrp="1"/>
          </p:cNvSpPr>
          <p:nvPr>
            <p:ph type="body" sz="half" idx="2"/>
          </p:nvPr>
        </p:nvSpPr>
        <p:spPr/>
        <p:txBody>
          <a:bodyPr/>
          <a:lstStyle/>
          <a:p>
            <a:r>
              <a:rPr lang="en-US" dirty="0"/>
              <a:t>Multicollinearity</a:t>
            </a:r>
            <a:r>
              <a:rPr lang="en-US" i="1" dirty="0"/>
              <a:t> </a:t>
            </a:r>
            <a:r>
              <a:rPr lang="en-US" u="sng" dirty="0"/>
              <a:t>is present within the full model. </a:t>
            </a:r>
            <a:r>
              <a:rPr lang="en-US" dirty="0"/>
              <a:t>Between temperature, humidity, and dew point temperature.</a:t>
            </a:r>
            <a:endParaRPr lang="en-US" b="1" dirty="0"/>
          </a:p>
          <a:p>
            <a:r>
              <a:rPr lang="en-US" b="1" dirty="0"/>
              <a:t>Removing Dew Point Temperature from the Model entirely fixed these issues.</a:t>
            </a:r>
          </a:p>
          <a:p>
            <a:endParaRPr lang="en-US" dirty="0"/>
          </a:p>
          <a:p>
            <a:endParaRPr lang="en-US" dirty="0"/>
          </a:p>
        </p:txBody>
      </p:sp>
      <p:sp>
        <p:nvSpPr>
          <p:cNvPr id="12" name="Oval 11">
            <a:extLst>
              <a:ext uri="{FF2B5EF4-FFF2-40B4-BE49-F238E27FC236}">
                <a16:creationId xmlns:a16="http://schemas.microsoft.com/office/drawing/2014/main" id="{AF03BE8D-AE59-C47B-644C-FC851537D531}"/>
              </a:ext>
            </a:extLst>
          </p:cNvPr>
          <p:cNvSpPr/>
          <p:nvPr/>
        </p:nvSpPr>
        <p:spPr>
          <a:xfrm>
            <a:off x="10350708" y="3785016"/>
            <a:ext cx="746671" cy="247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75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6DBDFE-1C5A-B427-D2C8-834AC4DFAFF5}"/>
              </a:ext>
            </a:extLst>
          </p:cNvPr>
          <p:cNvSpPr>
            <a:spLocks noGrp="1"/>
          </p:cNvSpPr>
          <p:nvPr>
            <p:ph type="title"/>
          </p:nvPr>
        </p:nvSpPr>
        <p:spPr/>
        <p:txBody>
          <a:bodyPr/>
          <a:lstStyle/>
          <a:p>
            <a:r>
              <a:rPr lang="en-US" dirty="0"/>
              <a:t>Outliers and Influential Points</a:t>
            </a:r>
          </a:p>
        </p:txBody>
      </p:sp>
      <p:sp>
        <p:nvSpPr>
          <p:cNvPr id="10" name="Text Placeholder 9">
            <a:extLst>
              <a:ext uri="{FF2B5EF4-FFF2-40B4-BE49-F238E27FC236}">
                <a16:creationId xmlns:a16="http://schemas.microsoft.com/office/drawing/2014/main" id="{9B6C56B1-C31C-E990-29F9-BA6C99EE510F}"/>
              </a:ext>
            </a:extLst>
          </p:cNvPr>
          <p:cNvSpPr>
            <a:spLocks noGrp="1"/>
          </p:cNvSpPr>
          <p:nvPr>
            <p:ph type="body" idx="1"/>
          </p:nvPr>
        </p:nvSpPr>
        <p:spPr/>
        <p:txBody>
          <a:bodyPr/>
          <a:lstStyle/>
          <a:p>
            <a:r>
              <a:rPr lang="en-US" dirty="0"/>
              <a:t>Outliers</a:t>
            </a:r>
          </a:p>
        </p:txBody>
      </p:sp>
      <p:sp>
        <p:nvSpPr>
          <p:cNvPr id="11" name="Content Placeholder 10">
            <a:extLst>
              <a:ext uri="{FF2B5EF4-FFF2-40B4-BE49-F238E27FC236}">
                <a16:creationId xmlns:a16="http://schemas.microsoft.com/office/drawing/2014/main" id="{4D7B844C-557D-6236-3339-C6F82C8AA7A8}"/>
              </a:ext>
            </a:extLst>
          </p:cNvPr>
          <p:cNvSpPr>
            <a:spLocks noGrp="1"/>
          </p:cNvSpPr>
          <p:nvPr>
            <p:ph sz="half" idx="2"/>
          </p:nvPr>
        </p:nvSpPr>
        <p:spPr/>
        <p:txBody>
          <a:bodyPr>
            <a:normAutofit lnSpcReduction="10000"/>
          </a:bodyPr>
          <a:lstStyle/>
          <a:p>
            <a:r>
              <a:rPr lang="en-US" dirty="0"/>
              <a:t>295 Observations of Rental Bike Count = 0 removed</a:t>
            </a:r>
          </a:p>
          <a:p>
            <a:r>
              <a:rPr lang="en-US" dirty="0"/>
              <a:t>Dataset afterwards was refit and examined for outliers (studentized residuals &gt; 3 or &lt; --3).</a:t>
            </a:r>
          </a:p>
          <a:p>
            <a:r>
              <a:rPr lang="en-US" dirty="0"/>
              <a:t>110 observations met these qualifications were removed (alongside two influential points) for a total of 8353 observations.</a:t>
            </a:r>
          </a:p>
        </p:txBody>
      </p:sp>
      <p:sp>
        <p:nvSpPr>
          <p:cNvPr id="12" name="Text Placeholder 11">
            <a:extLst>
              <a:ext uri="{FF2B5EF4-FFF2-40B4-BE49-F238E27FC236}">
                <a16:creationId xmlns:a16="http://schemas.microsoft.com/office/drawing/2014/main" id="{AA2B1E4D-3CCD-13B5-2E87-A7E9986AD7FE}"/>
              </a:ext>
            </a:extLst>
          </p:cNvPr>
          <p:cNvSpPr>
            <a:spLocks noGrp="1"/>
          </p:cNvSpPr>
          <p:nvPr>
            <p:ph type="body" sz="quarter" idx="3"/>
          </p:nvPr>
        </p:nvSpPr>
        <p:spPr/>
        <p:txBody>
          <a:bodyPr/>
          <a:lstStyle/>
          <a:p>
            <a:r>
              <a:rPr lang="en-US" dirty="0"/>
              <a:t>Influential Points</a:t>
            </a:r>
          </a:p>
        </p:txBody>
      </p:sp>
      <p:sp>
        <p:nvSpPr>
          <p:cNvPr id="13" name="Content Placeholder 12">
            <a:extLst>
              <a:ext uri="{FF2B5EF4-FFF2-40B4-BE49-F238E27FC236}">
                <a16:creationId xmlns:a16="http://schemas.microsoft.com/office/drawing/2014/main" id="{461B1FDD-3563-B2D5-5BE1-CC3F2AE3F6BB}"/>
              </a:ext>
            </a:extLst>
          </p:cNvPr>
          <p:cNvSpPr>
            <a:spLocks noGrp="1"/>
          </p:cNvSpPr>
          <p:nvPr>
            <p:ph sz="quarter" idx="4"/>
          </p:nvPr>
        </p:nvSpPr>
        <p:spPr/>
        <p:txBody>
          <a:bodyPr>
            <a:normAutofit lnSpcReduction="10000"/>
          </a:bodyPr>
          <a:lstStyle/>
          <a:p>
            <a:r>
              <a:rPr lang="en-US" dirty="0"/>
              <a:t>Influential Points were examined after outliers were removed. Most influential points were left within the model.</a:t>
            </a:r>
          </a:p>
          <a:p>
            <a:r>
              <a:rPr lang="en-US" dirty="0"/>
              <a:t>Further work could be done to remove more influential points based on Cook D’s Distance.</a:t>
            </a:r>
          </a:p>
          <a:p>
            <a:r>
              <a:rPr lang="en-US" dirty="0" err="1"/>
              <a:t>DFFits</a:t>
            </a:r>
            <a:r>
              <a:rPr lang="en-US" dirty="0"/>
              <a:t> cutoff: &gt; .7257 or &lt; -.7257.</a:t>
            </a:r>
          </a:p>
        </p:txBody>
      </p:sp>
    </p:spTree>
    <p:extLst>
      <p:ext uri="{BB962C8B-B14F-4D97-AF65-F5344CB8AC3E}">
        <p14:creationId xmlns:p14="http://schemas.microsoft.com/office/powerpoint/2010/main" val="1363556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072159-C121-C3E6-EE6A-FA288A409B66}"/>
              </a:ext>
            </a:extLst>
          </p:cNvPr>
          <p:cNvSpPr>
            <a:spLocks noGrp="1"/>
          </p:cNvSpPr>
          <p:nvPr>
            <p:ph type="title"/>
          </p:nvPr>
        </p:nvSpPr>
        <p:spPr/>
        <p:txBody>
          <a:bodyPr/>
          <a:lstStyle/>
          <a:p>
            <a:r>
              <a:rPr lang="en-US" dirty="0"/>
              <a:t>Variable Selection</a:t>
            </a:r>
          </a:p>
        </p:txBody>
      </p:sp>
      <p:sp>
        <p:nvSpPr>
          <p:cNvPr id="8" name="Content Placeholder 7">
            <a:extLst>
              <a:ext uri="{FF2B5EF4-FFF2-40B4-BE49-F238E27FC236}">
                <a16:creationId xmlns:a16="http://schemas.microsoft.com/office/drawing/2014/main" id="{2B08CB37-14B0-1B6A-F899-BBF51C4A8E22}"/>
              </a:ext>
            </a:extLst>
          </p:cNvPr>
          <p:cNvSpPr>
            <a:spLocks noGrp="1"/>
          </p:cNvSpPr>
          <p:nvPr>
            <p:ph idx="1"/>
          </p:nvPr>
        </p:nvSpPr>
        <p:spPr/>
        <p:txBody>
          <a:bodyPr/>
          <a:lstStyle/>
          <a:p>
            <a:pPr marL="0" indent="0">
              <a:buNone/>
            </a:pPr>
            <a:r>
              <a:rPr lang="en-US" dirty="0"/>
              <a:t>Some predictors were not found to be significant (p &gt; 0.05) and thus were removed. Do note that the significance of predictors were altered as a result of removing outliers and influential points. These include:</a:t>
            </a:r>
          </a:p>
          <a:p>
            <a:pPr>
              <a:buFontTx/>
              <a:buChar char="-"/>
            </a:pPr>
            <a:r>
              <a:rPr lang="en-US" dirty="0"/>
              <a:t>Wind speed (</a:t>
            </a:r>
            <a:r>
              <a:rPr lang="en-US" dirty="0" err="1"/>
              <a:t>windSpdMs</a:t>
            </a:r>
            <a:r>
              <a:rPr lang="en-US" dirty="0"/>
              <a:t>)</a:t>
            </a:r>
          </a:p>
          <a:p>
            <a:pPr>
              <a:buFontTx/>
              <a:buChar char="-"/>
            </a:pPr>
            <a:r>
              <a:rPr lang="en-US" dirty="0"/>
              <a:t>Solar radiation (</a:t>
            </a:r>
            <a:r>
              <a:rPr lang="en-US" dirty="0" err="1"/>
              <a:t>solarradiation</a:t>
            </a:r>
            <a:r>
              <a:rPr lang="en-US" dirty="0"/>
              <a:t>)</a:t>
            </a:r>
          </a:p>
          <a:p>
            <a:pPr>
              <a:buFontTx/>
              <a:buChar char="-"/>
            </a:pPr>
            <a:r>
              <a:rPr lang="en-US" dirty="0"/>
              <a:t>Interaction term between hour and functioning day (</a:t>
            </a:r>
            <a:r>
              <a:rPr lang="en-US" dirty="0" err="1"/>
              <a:t>hour_numFunc</a:t>
            </a:r>
            <a:r>
              <a:rPr lang="en-US" dirty="0"/>
              <a:t>)</a:t>
            </a:r>
          </a:p>
          <a:p>
            <a:pPr marL="0" indent="0">
              <a:buNone/>
            </a:pPr>
            <a:endParaRPr lang="en-US" dirty="0"/>
          </a:p>
        </p:txBody>
      </p:sp>
    </p:spTree>
    <p:extLst>
      <p:ext uri="{BB962C8B-B14F-4D97-AF65-F5344CB8AC3E}">
        <p14:creationId xmlns:p14="http://schemas.microsoft.com/office/powerpoint/2010/main" val="277853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9C72E3-F55D-85B7-9D4E-B54DBD991FD2}"/>
              </a:ext>
            </a:extLst>
          </p:cNvPr>
          <p:cNvSpPr>
            <a:spLocks noGrp="1"/>
          </p:cNvSpPr>
          <p:nvPr>
            <p:ph type="title"/>
          </p:nvPr>
        </p:nvSpPr>
        <p:spPr/>
        <p:txBody>
          <a:bodyPr/>
          <a:lstStyle/>
          <a:p>
            <a:r>
              <a:rPr lang="en-US" dirty="0"/>
              <a:t>Model Assumptions</a:t>
            </a:r>
          </a:p>
        </p:txBody>
      </p:sp>
      <p:sp>
        <p:nvSpPr>
          <p:cNvPr id="12" name="Text Placeholder 11">
            <a:extLst>
              <a:ext uri="{FF2B5EF4-FFF2-40B4-BE49-F238E27FC236}">
                <a16:creationId xmlns:a16="http://schemas.microsoft.com/office/drawing/2014/main" id="{420E66DE-8A57-E0B9-6F46-62E9661863D6}"/>
              </a:ext>
            </a:extLst>
          </p:cNvPr>
          <p:cNvSpPr>
            <a:spLocks noGrp="1"/>
          </p:cNvSpPr>
          <p:nvPr>
            <p:ph type="body" sz="half" idx="2"/>
          </p:nvPr>
        </p:nvSpPr>
        <p:spPr/>
        <p:txBody>
          <a:bodyPr/>
          <a:lstStyle/>
          <a:p>
            <a:pPr>
              <a:buFontTx/>
              <a:buChar char="-"/>
            </a:pPr>
            <a:r>
              <a:rPr lang="en-US" dirty="0"/>
              <a:t>Normality Assumption (is the QQ plot a straight line?) Passes</a:t>
            </a:r>
          </a:p>
          <a:p>
            <a:pPr>
              <a:buFontTx/>
              <a:buChar char="-"/>
            </a:pPr>
            <a:r>
              <a:rPr lang="en-US" dirty="0"/>
              <a:t>Constant Variance Assumption (is there a constant spread within the residual plots?) </a:t>
            </a:r>
            <a:r>
              <a:rPr lang="en-US" b="1" dirty="0"/>
              <a:t>Fails.</a:t>
            </a:r>
          </a:p>
          <a:p>
            <a:pPr>
              <a:buFontTx/>
              <a:buChar char="-"/>
            </a:pPr>
            <a:r>
              <a:rPr lang="en-US" dirty="0"/>
              <a:t>Independence Assumption (are the model error terms independent of each other?) </a:t>
            </a:r>
            <a:r>
              <a:rPr lang="en-US" b="1" dirty="0"/>
              <a:t>Fails.</a:t>
            </a:r>
          </a:p>
          <a:p>
            <a:pPr>
              <a:buFontTx/>
              <a:buChar char="-"/>
            </a:pPr>
            <a:r>
              <a:rPr lang="en-US" dirty="0"/>
              <a:t>Linearity Assumption (are predictors linear with response variable?) </a:t>
            </a:r>
            <a:r>
              <a:rPr lang="en-US" b="1" dirty="0"/>
              <a:t>Fails.</a:t>
            </a:r>
            <a:endParaRPr lang="en-US" dirty="0"/>
          </a:p>
          <a:p>
            <a:endParaRPr lang="en-US" dirty="0"/>
          </a:p>
        </p:txBody>
      </p:sp>
      <p:pic>
        <p:nvPicPr>
          <p:cNvPr id="14" name="Picture 13">
            <a:extLst>
              <a:ext uri="{FF2B5EF4-FFF2-40B4-BE49-F238E27FC236}">
                <a16:creationId xmlns:a16="http://schemas.microsoft.com/office/drawing/2014/main" id="{F848942A-16BD-ACD3-1217-A1D5E1178C09}"/>
              </a:ext>
            </a:extLst>
          </p:cNvPr>
          <p:cNvPicPr>
            <a:picLocks noChangeAspect="1"/>
          </p:cNvPicPr>
          <p:nvPr/>
        </p:nvPicPr>
        <p:blipFill>
          <a:blip r:embed="rId2"/>
          <a:stretch>
            <a:fillRect/>
          </a:stretch>
        </p:blipFill>
        <p:spPr>
          <a:xfrm>
            <a:off x="5534631" y="839450"/>
            <a:ext cx="3689698" cy="2465836"/>
          </a:xfrm>
          <a:prstGeom prst="rect">
            <a:avLst/>
          </a:prstGeom>
        </p:spPr>
      </p:pic>
      <p:sp>
        <p:nvSpPr>
          <p:cNvPr id="15" name="TextBox 14">
            <a:extLst>
              <a:ext uri="{FF2B5EF4-FFF2-40B4-BE49-F238E27FC236}">
                <a16:creationId xmlns:a16="http://schemas.microsoft.com/office/drawing/2014/main" id="{B5045012-0552-F858-1A58-8D785FEB7704}"/>
              </a:ext>
            </a:extLst>
          </p:cNvPr>
          <p:cNvSpPr txBox="1"/>
          <p:nvPr/>
        </p:nvSpPr>
        <p:spPr>
          <a:xfrm>
            <a:off x="5651291" y="470118"/>
            <a:ext cx="3770027" cy="369332"/>
          </a:xfrm>
          <a:prstGeom prst="rect">
            <a:avLst/>
          </a:prstGeom>
          <a:noFill/>
        </p:spPr>
        <p:txBody>
          <a:bodyPr wrap="square" rtlCol="0">
            <a:spAutoFit/>
          </a:bodyPr>
          <a:lstStyle/>
          <a:p>
            <a:r>
              <a:rPr lang="en-US" dirty="0"/>
              <a:t>Residual Plot, fails constant variance.</a:t>
            </a:r>
          </a:p>
        </p:txBody>
      </p:sp>
      <p:pic>
        <p:nvPicPr>
          <p:cNvPr id="19" name="Picture 18">
            <a:extLst>
              <a:ext uri="{FF2B5EF4-FFF2-40B4-BE49-F238E27FC236}">
                <a16:creationId xmlns:a16="http://schemas.microsoft.com/office/drawing/2014/main" id="{5B5A5308-DE34-E04F-FC1E-80D53D0419A4}"/>
              </a:ext>
            </a:extLst>
          </p:cNvPr>
          <p:cNvPicPr>
            <a:picLocks noChangeAspect="1"/>
          </p:cNvPicPr>
          <p:nvPr/>
        </p:nvPicPr>
        <p:blipFill>
          <a:blip r:embed="rId3"/>
          <a:stretch>
            <a:fillRect/>
          </a:stretch>
        </p:blipFill>
        <p:spPr>
          <a:xfrm>
            <a:off x="5338229" y="3429000"/>
            <a:ext cx="4082502" cy="3108867"/>
          </a:xfrm>
          <a:prstGeom prst="rect">
            <a:avLst/>
          </a:prstGeom>
        </p:spPr>
      </p:pic>
    </p:spTree>
    <p:extLst>
      <p:ext uri="{BB962C8B-B14F-4D97-AF65-F5344CB8AC3E}">
        <p14:creationId xmlns:p14="http://schemas.microsoft.com/office/powerpoint/2010/main" val="913127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20" name="Freeform: Shape 19">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25" name="Rectangle 24">
            <a:extLst>
              <a:ext uri="{FF2B5EF4-FFF2-40B4-BE49-F238E27FC236}">
                <a16:creationId xmlns:a16="http://schemas.microsoft.com/office/drawing/2014/main" id="{5C2EB847-AD8B-B344-B815-D928467FE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0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2EA8EB-5A7F-AB0C-9D72-6074A858BFC3}"/>
              </a:ext>
            </a:extLst>
          </p:cNvPr>
          <p:cNvSpPr>
            <a:spLocks noGrp="1"/>
          </p:cNvSpPr>
          <p:nvPr>
            <p:ph type="title"/>
          </p:nvPr>
        </p:nvSpPr>
        <p:spPr>
          <a:xfrm>
            <a:off x="949151" y="952499"/>
            <a:ext cx="4255896" cy="2123209"/>
          </a:xfrm>
        </p:spPr>
        <p:txBody>
          <a:bodyPr vert="horz" lIns="91440" tIns="45720" rIns="91440" bIns="45720" rtlCol="0" anchor="ctr">
            <a:normAutofit/>
          </a:bodyPr>
          <a:lstStyle/>
          <a:p>
            <a:r>
              <a:rPr lang="en-US" sz="4400"/>
              <a:t>Model Validation</a:t>
            </a:r>
          </a:p>
        </p:txBody>
      </p:sp>
      <p:sp>
        <p:nvSpPr>
          <p:cNvPr id="6" name="Content Placeholder 5">
            <a:extLst>
              <a:ext uri="{FF2B5EF4-FFF2-40B4-BE49-F238E27FC236}">
                <a16:creationId xmlns:a16="http://schemas.microsoft.com/office/drawing/2014/main" id="{91B18DB8-99FB-44B4-6E3A-0AFD9698CBB2}"/>
              </a:ext>
            </a:extLst>
          </p:cNvPr>
          <p:cNvSpPr>
            <a:spLocks noGrp="1"/>
          </p:cNvSpPr>
          <p:nvPr>
            <p:ph idx="1"/>
          </p:nvPr>
        </p:nvSpPr>
        <p:spPr>
          <a:xfrm>
            <a:off x="952501" y="4608944"/>
            <a:ext cx="2423746" cy="1296555"/>
          </a:xfrm>
        </p:spPr>
        <p:txBody>
          <a:bodyPr vert="horz" lIns="91440" tIns="45720" rIns="91440" bIns="45720" rtlCol="0">
            <a:normAutofit fontScale="92500" lnSpcReduction="10000"/>
          </a:bodyPr>
          <a:lstStyle/>
          <a:p>
            <a:pPr marL="0" indent="0">
              <a:lnSpc>
                <a:spcPct val="100000"/>
              </a:lnSpc>
              <a:buNone/>
            </a:pPr>
            <a:r>
              <a:rPr lang="en-US" sz="1300" cap="all" spc="300" dirty="0"/>
              <a:t>75-25 split used for Model Validation -&gt; 6265 entries in training set -&gt; 2088 in testing set.</a:t>
            </a:r>
          </a:p>
        </p:txBody>
      </p:sp>
      <p:sp>
        <p:nvSpPr>
          <p:cNvPr id="27" name="Freeform: Shape 21">
            <a:extLst>
              <a:ext uri="{FF2B5EF4-FFF2-40B4-BE49-F238E27FC236}">
                <a16:creationId xmlns:a16="http://schemas.microsoft.com/office/drawing/2014/main" id="{47740B57-160A-9244-9F50-B29BF5F2A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5427" y="2760505"/>
            <a:ext cx="3994146" cy="4101495"/>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815122"/>
              <a:gd name="connsiteY0" fmla="*/ 2414306 h 2414306"/>
              <a:gd name="connsiteX1" fmla="*/ 0 w 2815122"/>
              <a:gd name="connsiteY1" fmla="*/ 822042 h 2414306"/>
              <a:gd name="connsiteX2" fmla="*/ 345405 w 2815122"/>
              <a:gd name="connsiteY2" fmla="*/ 354733 h 2414306"/>
              <a:gd name="connsiteX3" fmla="*/ 1181815 w 2815122"/>
              <a:gd name="connsiteY3" fmla="*/ 88701 h 2414306"/>
              <a:gd name="connsiteX4" fmla="*/ 1324529 w 2815122"/>
              <a:gd name="connsiteY4" fmla="*/ 0 h 2414306"/>
              <a:gd name="connsiteX5" fmla="*/ 1455933 w 2815122"/>
              <a:gd name="connsiteY5" fmla="*/ 80922 h 2414306"/>
              <a:gd name="connsiteX6" fmla="*/ 2299319 w 2815122"/>
              <a:gd name="connsiteY6" fmla="*/ 354733 h 2414306"/>
              <a:gd name="connsiteX7" fmla="*/ 2644724 w 2815122"/>
              <a:gd name="connsiteY7" fmla="*/ 822042 h 2414306"/>
              <a:gd name="connsiteX8" fmla="*/ 2644724 w 2815122"/>
              <a:gd name="connsiteY8" fmla="*/ 2414306 h 2414306"/>
              <a:gd name="connsiteX9" fmla="*/ 2815122 w 2815122"/>
              <a:gd name="connsiteY9" fmla="*/ 1892482 h 2414306"/>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8" fmla="*/ 2644724 w 2644724"/>
              <a:gd name="connsiteY8" fmla="*/ 2414306 h 2414306"/>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8" fmla="*/ 2644724 w 2644724"/>
              <a:gd name="connsiteY8" fmla="*/ 1760819 h 2414306"/>
              <a:gd name="connsiteX0" fmla="*/ 0 w 2644724"/>
              <a:gd name="connsiteY0" fmla="*/ 1756117 h 1760819"/>
              <a:gd name="connsiteX1" fmla="*/ 0 w 2644724"/>
              <a:gd name="connsiteY1" fmla="*/ 822042 h 1760819"/>
              <a:gd name="connsiteX2" fmla="*/ 345405 w 2644724"/>
              <a:gd name="connsiteY2" fmla="*/ 354733 h 1760819"/>
              <a:gd name="connsiteX3" fmla="*/ 1181815 w 2644724"/>
              <a:gd name="connsiteY3" fmla="*/ 88701 h 1760819"/>
              <a:gd name="connsiteX4" fmla="*/ 1324529 w 2644724"/>
              <a:gd name="connsiteY4" fmla="*/ 0 h 1760819"/>
              <a:gd name="connsiteX5" fmla="*/ 1455933 w 2644724"/>
              <a:gd name="connsiteY5" fmla="*/ 80922 h 1760819"/>
              <a:gd name="connsiteX6" fmla="*/ 2299319 w 2644724"/>
              <a:gd name="connsiteY6" fmla="*/ 354733 h 1760819"/>
              <a:gd name="connsiteX7" fmla="*/ 2644724 w 2644724"/>
              <a:gd name="connsiteY7" fmla="*/ 822042 h 1760819"/>
              <a:gd name="connsiteX8" fmla="*/ 2644724 w 2644724"/>
              <a:gd name="connsiteY8" fmla="*/ 1760819 h 176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4724" h="1760819">
                <a:moveTo>
                  <a:pt x="0" y="1756117"/>
                </a:moveTo>
                <a:lnTo>
                  <a:pt x="0" y="822042"/>
                </a:lnTo>
                <a:cubicBezTo>
                  <a:pt x="0" y="580785"/>
                  <a:pt x="107938" y="460028"/>
                  <a:pt x="345405" y="354733"/>
                </a:cubicBezTo>
                <a:cubicBezTo>
                  <a:pt x="592364" y="264002"/>
                  <a:pt x="894152" y="229668"/>
                  <a:pt x="1181815" y="88701"/>
                </a:cubicBezTo>
                <a:lnTo>
                  <a:pt x="1324529" y="0"/>
                </a:lnTo>
                <a:lnTo>
                  <a:pt x="1455933" y="80922"/>
                </a:lnTo>
                <a:cubicBezTo>
                  <a:pt x="1743596" y="221889"/>
                  <a:pt x="2052361" y="264002"/>
                  <a:pt x="2299319" y="354733"/>
                </a:cubicBezTo>
                <a:cubicBezTo>
                  <a:pt x="2536786" y="460028"/>
                  <a:pt x="2644724" y="580785"/>
                  <a:pt x="2644724" y="822042"/>
                </a:cubicBezTo>
                <a:lnTo>
                  <a:pt x="2644724" y="1760819"/>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29512B-ABA3-4F25-9920-DC7CC47FA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1055" y="2760505"/>
            <a:ext cx="3994146" cy="4101495"/>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815122"/>
              <a:gd name="connsiteY0" fmla="*/ 2414306 h 2414306"/>
              <a:gd name="connsiteX1" fmla="*/ 0 w 2815122"/>
              <a:gd name="connsiteY1" fmla="*/ 822042 h 2414306"/>
              <a:gd name="connsiteX2" fmla="*/ 345405 w 2815122"/>
              <a:gd name="connsiteY2" fmla="*/ 354733 h 2414306"/>
              <a:gd name="connsiteX3" fmla="*/ 1181815 w 2815122"/>
              <a:gd name="connsiteY3" fmla="*/ 88701 h 2414306"/>
              <a:gd name="connsiteX4" fmla="*/ 1324529 w 2815122"/>
              <a:gd name="connsiteY4" fmla="*/ 0 h 2414306"/>
              <a:gd name="connsiteX5" fmla="*/ 1455933 w 2815122"/>
              <a:gd name="connsiteY5" fmla="*/ 80922 h 2414306"/>
              <a:gd name="connsiteX6" fmla="*/ 2299319 w 2815122"/>
              <a:gd name="connsiteY6" fmla="*/ 354733 h 2414306"/>
              <a:gd name="connsiteX7" fmla="*/ 2644724 w 2815122"/>
              <a:gd name="connsiteY7" fmla="*/ 822042 h 2414306"/>
              <a:gd name="connsiteX8" fmla="*/ 2644724 w 2815122"/>
              <a:gd name="connsiteY8" fmla="*/ 2414306 h 2414306"/>
              <a:gd name="connsiteX9" fmla="*/ 2815122 w 2815122"/>
              <a:gd name="connsiteY9" fmla="*/ 1892482 h 2414306"/>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8" fmla="*/ 2644724 w 2644724"/>
              <a:gd name="connsiteY8" fmla="*/ 2414306 h 2414306"/>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8" fmla="*/ 2644724 w 2644724"/>
              <a:gd name="connsiteY8" fmla="*/ 1760819 h 2414306"/>
              <a:gd name="connsiteX0" fmla="*/ 0 w 2644724"/>
              <a:gd name="connsiteY0" fmla="*/ 1756117 h 1760819"/>
              <a:gd name="connsiteX1" fmla="*/ 0 w 2644724"/>
              <a:gd name="connsiteY1" fmla="*/ 822042 h 1760819"/>
              <a:gd name="connsiteX2" fmla="*/ 345405 w 2644724"/>
              <a:gd name="connsiteY2" fmla="*/ 354733 h 1760819"/>
              <a:gd name="connsiteX3" fmla="*/ 1181815 w 2644724"/>
              <a:gd name="connsiteY3" fmla="*/ 88701 h 1760819"/>
              <a:gd name="connsiteX4" fmla="*/ 1324529 w 2644724"/>
              <a:gd name="connsiteY4" fmla="*/ 0 h 1760819"/>
              <a:gd name="connsiteX5" fmla="*/ 1455933 w 2644724"/>
              <a:gd name="connsiteY5" fmla="*/ 80922 h 1760819"/>
              <a:gd name="connsiteX6" fmla="*/ 2299319 w 2644724"/>
              <a:gd name="connsiteY6" fmla="*/ 354733 h 1760819"/>
              <a:gd name="connsiteX7" fmla="*/ 2644724 w 2644724"/>
              <a:gd name="connsiteY7" fmla="*/ 822042 h 1760819"/>
              <a:gd name="connsiteX8" fmla="*/ 2644724 w 2644724"/>
              <a:gd name="connsiteY8" fmla="*/ 1760819 h 176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4724" h="1760819">
                <a:moveTo>
                  <a:pt x="0" y="1756117"/>
                </a:moveTo>
                <a:lnTo>
                  <a:pt x="0" y="822042"/>
                </a:lnTo>
                <a:cubicBezTo>
                  <a:pt x="0" y="580785"/>
                  <a:pt x="107938" y="460028"/>
                  <a:pt x="345405" y="354733"/>
                </a:cubicBezTo>
                <a:cubicBezTo>
                  <a:pt x="592364" y="264002"/>
                  <a:pt x="894152" y="229668"/>
                  <a:pt x="1181815" y="88701"/>
                </a:cubicBezTo>
                <a:lnTo>
                  <a:pt x="1324529" y="0"/>
                </a:lnTo>
                <a:lnTo>
                  <a:pt x="1455933" y="80922"/>
                </a:lnTo>
                <a:cubicBezTo>
                  <a:pt x="1743596" y="221889"/>
                  <a:pt x="2052361" y="264002"/>
                  <a:pt x="2299319" y="354733"/>
                </a:cubicBezTo>
                <a:cubicBezTo>
                  <a:pt x="2536786" y="460028"/>
                  <a:pt x="2644724" y="580785"/>
                  <a:pt x="2644724" y="822042"/>
                </a:cubicBezTo>
                <a:lnTo>
                  <a:pt x="2644724" y="1760819"/>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21">
            <a:extLst>
              <a:ext uri="{FF2B5EF4-FFF2-40B4-BE49-F238E27FC236}">
                <a16:creationId xmlns:a16="http://schemas.microsoft.com/office/drawing/2014/main" id="{48DF6CC7-9220-F845-841B-51C9168CE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775134" y="8275"/>
            <a:ext cx="4002167" cy="3844822"/>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815122"/>
              <a:gd name="connsiteY0" fmla="*/ 2414306 h 2414306"/>
              <a:gd name="connsiteX1" fmla="*/ 0 w 2815122"/>
              <a:gd name="connsiteY1" fmla="*/ 822042 h 2414306"/>
              <a:gd name="connsiteX2" fmla="*/ 345405 w 2815122"/>
              <a:gd name="connsiteY2" fmla="*/ 354733 h 2414306"/>
              <a:gd name="connsiteX3" fmla="*/ 1181815 w 2815122"/>
              <a:gd name="connsiteY3" fmla="*/ 88701 h 2414306"/>
              <a:gd name="connsiteX4" fmla="*/ 1324529 w 2815122"/>
              <a:gd name="connsiteY4" fmla="*/ 0 h 2414306"/>
              <a:gd name="connsiteX5" fmla="*/ 1455933 w 2815122"/>
              <a:gd name="connsiteY5" fmla="*/ 80922 h 2414306"/>
              <a:gd name="connsiteX6" fmla="*/ 2299319 w 2815122"/>
              <a:gd name="connsiteY6" fmla="*/ 354733 h 2414306"/>
              <a:gd name="connsiteX7" fmla="*/ 2644724 w 2815122"/>
              <a:gd name="connsiteY7" fmla="*/ 822042 h 2414306"/>
              <a:gd name="connsiteX8" fmla="*/ 2644724 w 2815122"/>
              <a:gd name="connsiteY8" fmla="*/ 2414306 h 2414306"/>
              <a:gd name="connsiteX9" fmla="*/ 2815122 w 2815122"/>
              <a:gd name="connsiteY9" fmla="*/ 1892482 h 2414306"/>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8" fmla="*/ 2644724 w 2644724"/>
              <a:gd name="connsiteY8" fmla="*/ 2414306 h 2414306"/>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8" fmla="*/ 2644724 w 2644724"/>
              <a:gd name="connsiteY8" fmla="*/ 1760819 h 2414306"/>
              <a:gd name="connsiteX0" fmla="*/ 0 w 2644724"/>
              <a:gd name="connsiteY0" fmla="*/ 1756117 h 1760819"/>
              <a:gd name="connsiteX1" fmla="*/ 0 w 2644724"/>
              <a:gd name="connsiteY1" fmla="*/ 822042 h 1760819"/>
              <a:gd name="connsiteX2" fmla="*/ 345405 w 2644724"/>
              <a:gd name="connsiteY2" fmla="*/ 354733 h 1760819"/>
              <a:gd name="connsiteX3" fmla="*/ 1181815 w 2644724"/>
              <a:gd name="connsiteY3" fmla="*/ 88701 h 1760819"/>
              <a:gd name="connsiteX4" fmla="*/ 1324529 w 2644724"/>
              <a:gd name="connsiteY4" fmla="*/ 0 h 1760819"/>
              <a:gd name="connsiteX5" fmla="*/ 1455933 w 2644724"/>
              <a:gd name="connsiteY5" fmla="*/ 80922 h 1760819"/>
              <a:gd name="connsiteX6" fmla="*/ 2299319 w 2644724"/>
              <a:gd name="connsiteY6" fmla="*/ 354733 h 1760819"/>
              <a:gd name="connsiteX7" fmla="*/ 2644724 w 2644724"/>
              <a:gd name="connsiteY7" fmla="*/ 822042 h 1760819"/>
              <a:gd name="connsiteX8" fmla="*/ 2644724 w 2644724"/>
              <a:gd name="connsiteY8" fmla="*/ 1760819 h 1760819"/>
              <a:gd name="connsiteX0" fmla="*/ 0 w 2650035"/>
              <a:gd name="connsiteY0" fmla="*/ 1756117 h 1756117"/>
              <a:gd name="connsiteX1" fmla="*/ 0 w 2650035"/>
              <a:gd name="connsiteY1" fmla="*/ 822042 h 1756117"/>
              <a:gd name="connsiteX2" fmla="*/ 345405 w 2650035"/>
              <a:gd name="connsiteY2" fmla="*/ 354733 h 1756117"/>
              <a:gd name="connsiteX3" fmla="*/ 1181815 w 2650035"/>
              <a:gd name="connsiteY3" fmla="*/ 88701 h 1756117"/>
              <a:gd name="connsiteX4" fmla="*/ 1324529 w 2650035"/>
              <a:gd name="connsiteY4" fmla="*/ 0 h 1756117"/>
              <a:gd name="connsiteX5" fmla="*/ 1455933 w 2650035"/>
              <a:gd name="connsiteY5" fmla="*/ 80922 h 1756117"/>
              <a:gd name="connsiteX6" fmla="*/ 2299319 w 2650035"/>
              <a:gd name="connsiteY6" fmla="*/ 354733 h 1756117"/>
              <a:gd name="connsiteX7" fmla="*/ 2644724 w 2650035"/>
              <a:gd name="connsiteY7" fmla="*/ 822042 h 1756117"/>
              <a:gd name="connsiteX8" fmla="*/ 2650035 w 2650035"/>
              <a:gd name="connsiteY8" fmla="*/ 1650626 h 1756117"/>
              <a:gd name="connsiteX0" fmla="*/ 0 w 2650035"/>
              <a:gd name="connsiteY0" fmla="*/ 1645924 h 1650626"/>
              <a:gd name="connsiteX1" fmla="*/ 0 w 2650035"/>
              <a:gd name="connsiteY1" fmla="*/ 822042 h 1650626"/>
              <a:gd name="connsiteX2" fmla="*/ 345405 w 2650035"/>
              <a:gd name="connsiteY2" fmla="*/ 354733 h 1650626"/>
              <a:gd name="connsiteX3" fmla="*/ 1181815 w 2650035"/>
              <a:gd name="connsiteY3" fmla="*/ 88701 h 1650626"/>
              <a:gd name="connsiteX4" fmla="*/ 1324529 w 2650035"/>
              <a:gd name="connsiteY4" fmla="*/ 0 h 1650626"/>
              <a:gd name="connsiteX5" fmla="*/ 1455933 w 2650035"/>
              <a:gd name="connsiteY5" fmla="*/ 80922 h 1650626"/>
              <a:gd name="connsiteX6" fmla="*/ 2299319 w 2650035"/>
              <a:gd name="connsiteY6" fmla="*/ 354733 h 1650626"/>
              <a:gd name="connsiteX7" fmla="*/ 2644724 w 2650035"/>
              <a:gd name="connsiteY7" fmla="*/ 822042 h 1650626"/>
              <a:gd name="connsiteX8" fmla="*/ 2650035 w 2650035"/>
              <a:gd name="connsiteY8" fmla="*/ 1650626 h 16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035" h="1650626">
                <a:moveTo>
                  <a:pt x="0" y="1645924"/>
                </a:moveTo>
                <a:lnTo>
                  <a:pt x="0" y="822042"/>
                </a:lnTo>
                <a:cubicBezTo>
                  <a:pt x="0" y="580785"/>
                  <a:pt x="107938" y="460028"/>
                  <a:pt x="345405" y="354733"/>
                </a:cubicBezTo>
                <a:cubicBezTo>
                  <a:pt x="592364" y="264002"/>
                  <a:pt x="894152" y="229668"/>
                  <a:pt x="1181815" y="88701"/>
                </a:cubicBezTo>
                <a:lnTo>
                  <a:pt x="1324529" y="0"/>
                </a:lnTo>
                <a:lnTo>
                  <a:pt x="1455933" y="80922"/>
                </a:lnTo>
                <a:cubicBezTo>
                  <a:pt x="1743596" y="221889"/>
                  <a:pt x="2052361" y="264002"/>
                  <a:pt x="2299319" y="354733"/>
                </a:cubicBezTo>
                <a:cubicBezTo>
                  <a:pt x="2536786" y="460028"/>
                  <a:pt x="2644724" y="580785"/>
                  <a:pt x="2644724" y="822042"/>
                </a:cubicBezTo>
                <a:cubicBezTo>
                  <a:pt x="2646494" y="1098237"/>
                  <a:pt x="2648265" y="1374431"/>
                  <a:pt x="2650035" y="1650626"/>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750759DE-D8FF-A9B6-6590-C3B2040FA69E}"/>
              </a:ext>
            </a:extLst>
          </p:cNvPr>
          <p:cNvPicPr>
            <a:picLocks noChangeAspect="1"/>
          </p:cNvPicPr>
          <p:nvPr/>
        </p:nvPicPr>
        <p:blipFill>
          <a:blip r:embed="rId2"/>
          <a:stretch>
            <a:fillRect/>
          </a:stretch>
        </p:blipFill>
        <p:spPr>
          <a:xfrm>
            <a:off x="6226899" y="409133"/>
            <a:ext cx="3059568" cy="2340569"/>
          </a:xfrm>
          <a:prstGeom prst="rect">
            <a:avLst/>
          </a:prstGeom>
        </p:spPr>
      </p:pic>
      <p:pic>
        <p:nvPicPr>
          <p:cNvPr id="10" name="Picture 9">
            <a:extLst>
              <a:ext uri="{FF2B5EF4-FFF2-40B4-BE49-F238E27FC236}">
                <a16:creationId xmlns:a16="http://schemas.microsoft.com/office/drawing/2014/main" id="{06015E8A-5E89-4F61-634D-A0EC7AA010D5}"/>
              </a:ext>
            </a:extLst>
          </p:cNvPr>
          <p:cNvPicPr>
            <a:picLocks noChangeAspect="1"/>
          </p:cNvPicPr>
          <p:nvPr/>
        </p:nvPicPr>
        <p:blipFill>
          <a:blip r:embed="rId3"/>
          <a:stretch>
            <a:fillRect/>
          </a:stretch>
        </p:blipFill>
        <p:spPr>
          <a:xfrm>
            <a:off x="4182716" y="4186876"/>
            <a:ext cx="3059568" cy="1728655"/>
          </a:xfrm>
          <a:prstGeom prst="rect">
            <a:avLst/>
          </a:prstGeom>
        </p:spPr>
      </p:pic>
      <p:pic>
        <p:nvPicPr>
          <p:cNvPr id="14" name="Picture 13">
            <a:extLst>
              <a:ext uri="{FF2B5EF4-FFF2-40B4-BE49-F238E27FC236}">
                <a16:creationId xmlns:a16="http://schemas.microsoft.com/office/drawing/2014/main" id="{A3EEB446-2E42-DA60-38E8-7EC3485F7995}"/>
              </a:ext>
            </a:extLst>
          </p:cNvPr>
          <p:cNvPicPr>
            <a:picLocks noChangeAspect="1"/>
          </p:cNvPicPr>
          <p:nvPr/>
        </p:nvPicPr>
        <p:blipFill>
          <a:blip r:embed="rId4"/>
          <a:stretch>
            <a:fillRect/>
          </a:stretch>
        </p:blipFill>
        <p:spPr>
          <a:xfrm>
            <a:off x="8365432" y="4657285"/>
            <a:ext cx="3059568" cy="787838"/>
          </a:xfrm>
          <a:prstGeom prst="rect">
            <a:avLst/>
          </a:prstGeom>
        </p:spPr>
      </p:pic>
    </p:spTree>
    <p:extLst>
      <p:ext uri="{BB962C8B-B14F-4D97-AF65-F5344CB8AC3E}">
        <p14:creationId xmlns:p14="http://schemas.microsoft.com/office/powerpoint/2010/main" val="70237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3A4F-5378-B27E-9875-B5C995898A3A}"/>
              </a:ext>
            </a:extLst>
          </p:cNvPr>
          <p:cNvSpPr>
            <a:spLocks noGrp="1"/>
          </p:cNvSpPr>
          <p:nvPr>
            <p:ph type="title"/>
          </p:nvPr>
        </p:nvSpPr>
        <p:spPr/>
        <p:txBody>
          <a:bodyPr/>
          <a:lstStyle/>
          <a:p>
            <a:r>
              <a:rPr lang="en-US" dirty="0"/>
              <a:t>Model Selection</a:t>
            </a:r>
          </a:p>
        </p:txBody>
      </p:sp>
      <p:sp>
        <p:nvSpPr>
          <p:cNvPr id="5" name="Text Placeholder 4">
            <a:extLst>
              <a:ext uri="{FF2B5EF4-FFF2-40B4-BE49-F238E27FC236}">
                <a16:creationId xmlns:a16="http://schemas.microsoft.com/office/drawing/2014/main" id="{D4DF4862-590D-522A-C814-F7D3A0DF8CDA}"/>
              </a:ext>
            </a:extLst>
          </p:cNvPr>
          <p:cNvSpPr>
            <a:spLocks noGrp="1"/>
          </p:cNvSpPr>
          <p:nvPr>
            <p:ph type="body" sz="half" idx="2"/>
          </p:nvPr>
        </p:nvSpPr>
        <p:spPr/>
        <p:txBody>
          <a:bodyPr/>
          <a:lstStyle/>
          <a:p>
            <a:pPr marL="285750" indent="-285750">
              <a:buFontTx/>
              <a:buChar char="-"/>
            </a:pPr>
            <a:r>
              <a:rPr lang="en-US" dirty="0"/>
              <a:t>Model selection was done with the training set against the </a:t>
            </a:r>
            <a:r>
              <a:rPr lang="en-US" dirty="0" err="1"/>
              <a:t>new_y</a:t>
            </a:r>
            <a:r>
              <a:rPr lang="en-US" dirty="0"/>
              <a:t> created through model validation. (Roughly 75% of the total data set)</a:t>
            </a:r>
          </a:p>
          <a:p>
            <a:pPr marL="285750" indent="-285750">
              <a:buFontTx/>
              <a:buChar char="-"/>
            </a:pPr>
            <a:r>
              <a:rPr lang="en-US" b="1" dirty="0"/>
              <a:t>CP and Backward returned the same predictors, that selection was used for the final model instead of stepwise.</a:t>
            </a:r>
          </a:p>
        </p:txBody>
      </p:sp>
      <p:pic>
        <p:nvPicPr>
          <p:cNvPr id="13" name="Content Placeholder 12">
            <a:extLst>
              <a:ext uri="{FF2B5EF4-FFF2-40B4-BE49-F238E27FC236}">
                <a16:creationId xmlns:a16="http://schemas.microsoft.com/office/drawing/2014/main" id="{7E810DCF-9F8D-C99F-A55B-09E54C66E8C2}"/>
              </a:ext>
            </a:extLst>
          </p:cNvPr>
          <p:cNvPicPr>
            <a:picLocks noGrp="1" noChangeAspect="1"/>
          </p:cNvPicPr>
          <p:nvPr>
            <p:ph idx="1"/>
          </p:nvPr>
        </p:nvPicPr>
        <p:blipFill>
          <a:blip r:embed="rId2"/>
          <a:stretch>
            <a:fillRect/>
          </a:stretch>
        </p:blipFill>
        <p:spPr>
          <a:xfrm>
            <a:off x="4772025" y="1896256"/>
            <a:ext cx="7011172" cy="2990537"/>
          </a:xfrm>
        </p:spPr>
      </p:pic>
    </p:spTree>
    <p:extLst>
      <p:ext uri="{BB962C8B-B14F-4D97-AF65-F5344CB8AC3E}">
        <p14:creationId xmlns:p14="http://schemas.microsoft.com/office/powerpoint/2010/main" val="3686775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8FB95-3268-46AD-2156-7F08726639DF}"/>
              </a:ext>
            </a:extLst>
          </p:cNvPr>
          <p:cNvSpPr>
            <a:spLocks noGrp="1"/>
          </p:cNvSpPr>
          <p:nvPr>
            <p:ph type="title"/>
          </p:nvPr>
        </p:nvSpPr>
        <p:spPr>
          <a:xfrm>
            <a:off x="960120" y="960030"/>
            <a:ext cx="4470832" cy="1507398"/>
          </a:xfrm>
        </p:spPr>
        <p:txBody>
          <a:bodyPr anchor="ctr">
            <a:normAutofit/>
          </a:bodyPr>
          <a:lstStyle/>
          <a:p>
            <a:r>
              <a:rPr lang="en-US" dirty="0"/>
              <a:t>Final Model, Model Equation</a:t>
            </a:r>
          </a:p>
        </p:txBody>
      </p:sp>
      <p:sp>
        <p:nvSpPr>
          <p:cNvPr id="3" name="Content Placeholder 2">
            <a:extLst>
              <a:ext uri="{FF2B5EF4-FFF2-40B4-BE49-F238E27FC236}">
                <a16:creationId xmlns:a16="http://schemas.microsoft.com/office/drawing/2014/main" id="{C14B394B-90FA-C3EF-7962-34D7E4BEE4F4}"/>
              </a:ext>
            </a:extLst>
          </p:cNvPr>
          <p:cNvSpPr>
            <a:spLocks noGrp="1"/>
          </p:cNvSpPr>
          <p:nvPr>
            <p:ph idx="1"/>
          </p:nvPr>
        </p:nvSpPr>
        <p:spPr>
          <a:xfrm>
            <a:off x="952501" y="2844800"/>
            <a:ext cx="4470831" cy="3053170"/>
          </a:xfrm>
        </p:spPr>
        <p:txBody>
          <a:bodyPr anchor="t">
            <a:normAutofit/>
          </a:bodyPr>
          <a:lstStyle/>
          <a:p>
            <a:pPr marL="0" indent="0">
              <a:buNone/>
            </a:pPr>
            <a:r>
              <a:rPr lang="en-US" dirty="0"/>
              <a:t>- Final Model Equation: </a:t>
            </a:r>
            <a:r>
              <a:rPr lang="en-US"/>
              <a:t>lnrbc</a:t>
            </a:r>
            <a:r>
              <a:rPr lang="en-US" dirty="0"/>
              <a:t> = 5.6161 + 0.047(hour) + 0.041(</a:t>
            </a:r>
            <a:r>
              <a:rPr lang="en-US"/>
              <a:t>temperatureC</a:t>
            </a:r>
            <a:r>
              <a:rPr lang="en-US" dirty="0"/>
              <a:t>) – 0.0135(humidity) -557E-7(visibility10m) – 0.3288(</a:t>
            </a:r>
            <a:r>
              <a:rPr lang="en-US"/>
              <a:t>rainfallMm</a:t>
            </a:r>
            <a:r>
              <a:rPr lang="en-US" dirty="0"/>
              <a:t>) -0.0867(</a:t>
            </a:r>
            <a:r>
              <a:rPr lang="en-US"/>
              <a:t>snowfallCm</a:t>
            </a:r>
            <a:r>
              <a:rPr lang="en-US" dirty="0"/>
              <a:t>) + 0.2551(</a:t>
            </a:r>
            <a:r>
              <a:rPr lang="en-US"/>
              <a:t>numSeason</a:t>
            </a:r>
            <a:r>
              <a:rPr lang="en-US" dirty="0"/>
              <a:t>) -0.2945(</a:t>
            </a:r>
            <a:r>
              <a:rPr lang="en-US"/>
              <a:t>numHoliday</a:t>
            </a:r>
            <a:r>
              <a:rPr lang="en-US" dirty="0"/>
              <a:t>)-0.0084(</a:t>
            </a:r>
            <a:r>
              <a:rPr lang="en-US"/>
              <a:t>hour_numHoliday</a:t>
            </a:r>
            <a:r>
              <a:rPr lang="en-US" dirty="0"/>
              <a:t>) + 3623.23549 [this is the error sum of squares] </a:t>
            </a:r>
          </a:p>
        </p:txBody>
      </p:sp>
      <p:cxnSp>
        <p:nvCxnSpPr>
          <p:cNvPr id="16" name="Straight Connector 15">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D4178A-0F84-3D93-69B2-A3A3B55AA6E6}"/>
              </a:ext>
            </a:extLst>
          </p:cNvPr>
          <p:cNvPicPr>
            <a:picLocks noChangeAspect="1"/>
          </p:cNvPicPr>
          <p:nvPr/>
        </p:nvPicPr>
        <p:blipFill>
          <a:blip r:embed="rId2"/>
          <a:stretch>
            <a:fillRect/>
          </a:stretch>
        </p:blipFill>
        <p:spPr>
          <a:xfrm>
            <a:off x="6257331" y="2728983"/>
            <a:ext cx="5773339" cy="1400034"/>
          </a:xfrm>
          <a:prstGeom prst="rect">
            <a:avLst/>
          </a:prstGeom>
        </p:spPr>
      </p:pic>
    </p:spTree>
    <p:extLst>
      <p:ext uri="{BB962C8B-B14F-4D97-AF65-F5344CB8AC3E}">
        <p14:creationId xmlns:p14="http://schemas.microsoft.com/office/powerpoint/2010/main" val="379254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B444-1B59-7FF9-2935-BF2CC781004D}"/>
              </a:ext>
            </a:extLst>
          </p:cNvPr>
          <p:cNvSpPr>
            <a:spLocks noGrp="1"/>
          </p:cNvSpPr>
          <p:nvPr>
            <p:ph type="title"/>
          </p:nvPr>
        </p:nvSpPr>
        <p:spPr/>
        <p:txBody>
          <a:bodyPr/>
          <a:lstStyle/>
          <a:p>
            <a:r>
              <a:rPr lang="en-US" dirty="0"/>
              <a:t>Can this model be improved?</a:t>
            </a:r>
          </a:p>
        </p:txBody>
      </p:sp>
      <p:sp>
        <p:nvSpPr>
          <p:cNvPr id="3" name="Content Placeholder 2">
            <a:extLst>
              <a:ext uri="{FF2B5EF4-FFF2-40B4-BE49-F238E27FC236}">
                <a16:creationId xmlns:a16="http://schemas.microsoft.com/office/drawing/2014/main" id="{A1A995DC-CF71-D9ED-D63F-69D9C193C6A3}"/>
              </a:ext>
            </a:extLst>
          </p:cNvPr>
          <p:cNvSpPr>
            <a:spLocks noGrp="1"/>
          </p:cNvSpPr>
          <p:nvPr>
            <p:ph idx="1"/>
          </p:nvPr>
        </p:nvSpPr>
        <p:spPr/>
        <p:txBody>
          <a:bodyPr/>
          <a:lstStyle/>
          <a:p>
            <a:pPr marL="0" indent="0">
              <a:buNone/>
            </a:pPr>
            <a:r>
              <a:rPr lang="en-US" b="1" dirty="0"/>
              <a:t>Absolutely. Here are a couple key issues with this model:</a:t>
            </a:r>
            <a:endParaRPr lang="en-US" dirty="0"/>
          </a:p>
          <a:p>
            <a:pPr>
              <a:buFontTx/>
              <a:buChar char="-"/>
            </a:pPr>
            <a:r>
              <a:rPr lang="en-US" dirty="0"/>
              <a:t>Adjusted R^2 is not as high as it could be. It ends at around 0.646, which is non-negligible, but not necessarily high. </a:t>
            </a:r>
          </a:p>
          <a:p>
            <a:pPr>
              <a:buFontTx/>
              <a:buChar char="-"/>
            </a:pPr>
            <a:r>
              <a:rPr lang="en-US" b="1" u="sng" dirty="0"/>
              <a:t>Multiple assumptions of the model are violated. These have to be addressed for the model to fit well.</a:t>
            </a:r>
            <a:endParaRPr lang="en-US" b="1" dirty="0"/>
          </a:p>
          <a:p>
            <a:pPr>
              <a:buFontTx/>
              <a:buChar char="-"/>
            </a:pPr>
            <a:r>
              <a:rPr lang="en-US" dirty="0"/>
              <a:t>Predictions are off as a result of the model assumptions being violated. The confidence interval range is extremely wide.</a:t>
            </a:r>
          </a:p>
          <a:p>
            <a:pPr>
              <a:buFontTx/>
              <a:buChar char="-"/>
            </a:pPr>
            <a:r>
              <a:rPr lang="en-US" dirty="0"/>
              <a:t>RMSE, MAE, etc. are close to a value of 0, but aren’t quite there. </a:t>
            </a:r>
          </a:p>
        </p:txBody>
      </p:sp>
    </p:spTree>
    <p:extLst>
      <p:ext uri="{BB962C8B-B14F-4D97-AF65-F5344CB8AC3E}">
        <p14:creationId xmlns:p14="http://schemas.microsoft.com/office/powerpoint/2010/main" val="49540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72C6-BA25-077E-888D-06ED4C1922C2}"/>
              </a:ext>
            </a:extLst>
          </p:cNvPr>
          <p:cNvSpPr>
            <a:spLocks noGrp="1"/>
          </p:cNvSpPr>
          <p:nvPr>
            <p:ph type="title"/>
          </p:nvPr>
        </p:nvSpPr>
        <p:spPr>
          <a:xfrm>
            <a:off x="952500" y="1581462"/>
            <a:ext cx="2776531" cy="3687580"/>
          </a:xfrm>
        </p:spPr>
        <p:txBody>
          <a:bodyPr>
            <a:normAutofit/>
          </a:bodyPr>
          <a:lstStyle/>
          <a:p>
            <a:pPr algn="ctr"/>
            <a:r>
              <a:rPr lang="en-US"/>
              <a:t>Dataset Overview</a:t>
            </a:r>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9487D254-5BB2-87D3-513A-21BE3E676FCD}"/>
              </a:ext>
            </a:extLst>
          </p:cNvPr>
          <p:cNvGraphicFramePr>
            <a:graphicFrameLocks noGrp="1"/>
          </p:cNvGraphicFramePr>
          <p:nvPr>
            <p:ph idx="1"/>
            <p:extLst>
              <p:ext uri="{D42A27DB-BD31-4B8C-83A1-F6EECF244321}">
                <p14:modId xmlns:p14="http://schemas.microsoft.com/office/powerpoint/2010/main" val="1155189170"/>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08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6067C-AF24-4C5F-51C7-0DB3BD0D756F}"/>
              </a:ext>
            </a:extLst>
          </p:cNvPr>
          <p:cNvSpPr>
            <a:spLocks noGrp="1"/>
          </p:cNvSpPr>
          <p:nvPr>
            <p:ph type="title"/>
          </p:nvPr>
        </p:nvSpPr>
        <p:spPr>
          <a:xfrm>
            <a:off x="952500" y="1581462"/>
            <a:ext cx="2776531" cy="3687580"/>
          </a:xfrm>
        </p:spPr>
        <p:txBody>
          <a:bodyPr>
            <a:normAutofit/>
          </a:bodyPr>
          <a:lstStyle/>
          <a:p>
            <a:pPr algn="ctr"/>
            <a:r>
              <a:rPr lang="en-US" sz="2500"/>
              <a:t>Different Variables/Predictors</a:t>
            </a:r>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229D88D-BDF8-2200-E213-8D558CDD2238}"/>
              </a:ext>
            </a:extLst>
          </p:cNvPr>
          <p:cNvGraphicFramePr>
            <a:graphicFrameLocks noGrp="1"/>
          </p:cNvGraphicFramePr>
          <p:nvPr>
            <p:ph idx="1"/>
            <p:extLst>
              <p:ext uri="{D42A27DB-BD31-4B8C-83A1-F6EECF244321}">
                <p14:modId xmlns:p14="http://schemas.microsoft.com/office/powerpoint/2010/main" val="940076683"/>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F8285A8-030D-98A9-3BA2-277194BBCC12}"/>
              </a:ext>
            </a:extLst>
          </p:cNvPr>
          <p:cNvSpPr txBox="1"/>
          <p:nvPr/>
        </p:nvSpPr>
        <p:spPr>
          <a:xfrm>
            <a:off x="1274164" y="4766872"/>
            <a:ext cx="2053652" cy="923330"/>
          </a:xfrm>
          <a:prstGeom prst="rect">
            <a:avLst/>
          </a:prstGeom>
          <a:noFill/>
        </p:spPr>
        <p:txBody>
          <a:bodyPr wrap="square" rtlCol="0">
            <a:spAutoFit/>
          </a:bodyPr>
          <a:lstStyle/>
          <a:p>
            <a:r>
              <a:rPr lang="en-US" dirty="0"/>
              <a:t>Dummy Variables are necessary for some predictors!</a:t>
            </a:r>
          </a:p>
        </p:txBody>
      </p:sp>
    </p:spTree>
    <p:extLst>
      <p:ext uri="{BB962C8B-B14F-4D97-AF65-F5344CB8AC3E}">
        <p14:creationId xmlns:p14="http://schemas.microsoft.com/office/powerpoint/2010/main" val="164807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BE71EE8-0B30-4222-9B93-921A1530B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0"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A577E7F-985C-4F15-99FB-3ABFA635A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AF74A5-8B90-638F-70D8-C1D3A0485EB4}"/>
              </a:ext>
            </a:extLst>
          </p:cNvPr>
          <p:cNvSpPr>
            <a:spLocks noGrp="1"/>
          </p:cNvSpPr>
          <p:nvPr>
            <p:ph type="title"/>
          </p:nvPr>
        </p:nvSpPr>
        <p:spPr>
          <a:xfrm>
            <a:off x="1459043" y="1926236"/>
            <a:ext cx="3177915" cy="2983043"/>
          </a:xfrm>
        </p:spPr>
        <p:txBody>
          <a:bodyPr>
            <a:normAutofit/>
          </a:bodyPr>
          <a:lstStyle/>
          <a:p>
            <a:pPr algn="ctr"/>
            <a:r>
              <a:rPr lang="en-US" dirty="0"/>
              <a:t>Research Focus and Questions</a:t>
            </a:r>
          </a:p>
        </p:txBody>
      </p:sp>
      <p:graphicFrame>
        <p:nvGraphicFramePr>
          <p:cNvPr id="5" name="Content Placeholder 2">
            <a:extLst>
              <a:ext uri="{FF2B5EF4-FFF2-40B4-BE49-F238E27FC236}">
                <a16:creationId xmlns:a16="http://schemas.microsoft.com/office/drawing/2014/main" id="{7CE9A5D8-31D2-1C74-C2D6-22287807BF3D}"/>
              </a:ext>
            </a:extLst>
          </p:cNvPr>
          <p:cNvGraphicFramePr>
            <a:graphicFrameLocks noGrp="1"/>
          </p:cNvGraphicFramePr>
          <p:nvPr>
            <p:ph idx="1"/>
            <p:extLst>
              <p:ext uri="{D42A27DB-BD31-4B8C-83A1-F6EECF244321}">
                <p14:modId xmlns:p14="http://schemas.microsoft.com/office/powerpoint/2010/main" val="655756457"/>
              </p:ext>
            </p:extLst>
          </p:nvPr>
        </p:nvGraphicFramePr>
        <p:xfrm>
          <a:off x="6081712" y="952501"/>
          <a:ext cx="5157788"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181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3E08-1C07-1656-96D1-9D47E9CC526A}"/>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49881EEA-7020-3D6C-C691-2FF7EAD6A3B7}"/>
              </a:ext>
            </a:extLst>
          </p:cNvPr>
          <p:cNvSpPr>
            <a:spLocks noGrp="1"/>
          </p:cNvSpPr>
          <p:nvPr>
            <p:ph idx="1"/>
          </p:nvPr>
        </p:nvSpPr>
        <p:spPr/>
        <p:txBody>
          <a:bodyPr>
            <a:normAutofit/>
          </a:bodyPr>
          <a:lstStyle/>
          <a:p>
            <a:pPr marL="0" indent="0">
              <a:buNone/>
            </a:pPr>
            <a:endParaRPr lang="en-US" dirty="0"/>
          </a:p>
          <a:p>
            <a:r>
              <a:rPr lang="en-US" dirty="0"/>
              <a:t>Various methods were used in the exploratory analysis to help understand the data. Some tools used were the means procedure, histograms of predictors and rental bike counts, and correlation tables. </a:t>
            </a:r>
          </a:p>
          <a:p>
            <a:pPr marL="0" indent="0">
              <a:buNone/>
            </a:pPr>
            <a:r>
              <a:rPr lang="en-US" dirty="0"/>
              <a:t>The exploratory analysis thrives off of answering questions that are created about the data. The power of applications like SAS in terms of </a:t>
            </a:r>
            <a:r>
              <a:rPr lang="en-US" dirty="0" err="1"/>
              <a:t>descriptives</a:t>
            </a:r>
            <a:r>
              <a:rPr lang="en-US" dirty="0"/>
              <a:t> is that you can answer those questions proficiently. Some that came to mind during this were:</a:t>
            </a:r>
          </a:p>
          <a:p>
            <a:pPr>
              <a:buFontTx/>
              <a:buChar char="-"/>
            </a:pPr>
            <a:r>
              <a:rPr lang="en-US" dirty="0"/>
              <a:t>What is the distribution of rental bike count like?</a:t>
            </a:r>
          </a:p>
          <a:p>
            <a:pPr>
              <a:buFontTx/>
              <a:buChar char="-"/>
            </a:pPr>
            <a:r>
              <a:rPr lang="en-US" dirty="0"/>
              <a:t>How do conditions (such as weather) affect rental bike counts?</a:t>
            </a:r>
          </a:p>
        </p:txBody>
      </p:sp>
    </p:spTree>
    <p:extLst>
      <p:ext uri="{BB962C8B-B14F-4D97-AF65-F5344CB8AC3E}">
        <p14:creationId xmlns:p14="http://schemas.microsoft.com/office/powerpoint/2010/main" val="1523660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4EB4-05AD-80E4-85AE-087F6E5CC140}"/>
              </a:ext>
            </a:extLst>
          </p:cNvPr>
          <p:cNvSpPr>
            <a:spLocks noGrp="1"/>
          </p:cNvSpPr>
          <p:nvPr>
            <p:ph type="title"/>
          </p:nvPr>
        </p:nvSpPr>
        <p:spPr/>
        <p:txBody>
          <a:bodyPr/>
          <a:lstStyle/>
          <a:p>
            <a:r>
              <a:rPr lang="en-US" dirty="0"/>
              <a:t>Rental Bike Count Histogram</a:t>
            </a:r>
          </a:p>
        </p:txBody>
      </p:sp>
      <p:pic>
        <p:nvPicPr>
          <p:cNvPr id="7" name="Picture Placeholder 6">
            <a:extLst>
              <a:ext uri="{FF2B5EF4-FFF2-40B4-BE49-F238E27FC236}">
                <a16:creationId xmlns:a16="http://schemas.microsoft.com/office/drawing/2014/main" id="{D3C383C5-3B68-1CE2-2FCB-4F3A4C4E2B44}"/>
              </a:ext>
            </a:extLst>
          </p:cNvPr>
          <p:cNvPicPr>
            <a:picLocks noGrp="1" noChangeAspect="1"/>
          </p:cNvPicPr>
          <p:nvPr>
            <p:ph type="pic" idx="1"/>
          </p:nvPr>
        </p:nvPicPr>
        <p:blipFill rotWithShape="1">
          <a:blip r:embed="rId2"/>
          <a:srcRect l="2354" r="2354"/>
          <a:stretch/>
        </p:blipFill>
        <p:spPr/>
      </p:pic>
      <p:sp>
        <p:nvSpPr>
          <p:cNvPr id="5" name="Text Placeholder 4">
            <a:extLst>
              <a:ext uri="{FF2B5EF4-FFF2-40B4-BE49-F238E27FC236}">
                <a16:creationId xmlns:a16="http://schemas.microsoft.com/office/drawing/2014/main" id="{611A40B7-7343-0E8C-31A5-1C3483FD886E}"/>
              </a:ext>
            </a:extLst>
          </p:cNvPr>
          <p:cNvSpPr>
            <a:spLocks noGrp="1"/>
          </p:cNvSpPr>
          <p:nvPr>
            <p:ph type="body" sz="half" idx="2"/>
          </p:nvPr>
        </p:nvSpPr>
        <p:spPr/>
        <p:txBody>
          <a:bodyPr>
            <a:normAutofit lnSpcReduction="10000"/>
          </a:bodyPr>
          <a:lstStyle/>
          <a:p>
            <a:pPr marL="285750" indent="-285750">
              <a:buFontTx/>
              <a:buChar char="-"/>
            </a:pPr>
            <a:r>
              <a:rPr lang="en-US" dirty="0"/>
              <a:t>High skew to the left, negative skew. </a:t>
            </a:r>
          </a:p>
          <a:p>
            <a:r>
              <a:rPr lang="en-US" dirty="0"/>
              <a:t>What should we consider based on the results of this histogram?</a:t>
            </a:r>
          </a:p>
          <a:p>
            <a:pPr marL="285750" indent="-285750">
              <a:buFontTx/>
              <a:buChar char="-"/>
            </a:pPr>
            <a:r>
              <a:rPr lang="en-US" dirty="0"/>
              <a:t>The distribution of rental bike count is NOT normal.</a:t>
            </a:r>
          </a:p>
          <a:p>
            <a:pPr marL="285750" indent="-285750">
              <a:buFontTx/>
              <a:buChar char="-"/>
            </a:pPr>
            <a:r>
              <a:rPr lang="en-US" dirty="0"/>
              <a:t>Transformations may help in making the distribution of rental bike count more normal.</a:t>
            </a:r>
          </a:p>
          <a:p>
            <a:pPr marL="285750" indent="-285750">
              <a:buFontTx/>
              <a:buChar char="-"/>
            </a:pPr>
            <a:r>
              <a:rPr lang="en-US" dirty="0"/>
              <a:t>How do we wish to handle the case of 0 bikes being rented out?</a:t>
            </a:r>
          </a:p>
        </p:txBody>
      </p:sp>
    </p:spTree>
    <p:extLst>
      <p:ext uri="{BB962C8B-B14F-4D97-AF65-F5344CB8AC3E}">
        <p14:creationId xmlns:p14="http://schemas.microsoft.com/office/powerpoint/2010/main" val="283097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97BF-0C19-856F-E7AA-CFC5F5561D64}"/>
              </a:ext>
            </a:extLst>
          </p:cNvPr>
          <p:cNvSpPr>
            <a:spLocks noGrp="1"/>
          </p:cNvSpPr>
          <p:nvPr>
            <p:ph type="title"/>
          </p:nvPr>
        </p:nvSpPr>
        <p:spPr/>
        <p:txBody>
          <a:bodyPr/>
          <a:lstStyle/>
          <a:p>
            <a:r>
              <a:rPr lang="en-US" dirty="0"/>
              <a:t>Correlation Values</a:t>
            </a:r>
          </a:p>
        </p:txBody>
      </p:sp>
      <p:sp>
        <p:nvSpPr>
          <p:cNvPr id="5" name="Text Placeholder 4">
            <a:extLst>
              <a:ext uri="{FF2B5EF4-FFF2-40B4-BE49-F238E27FC236}">
                <a16:creationId xmlns:a16="http://schemas.microsoft.com/office/drawing/2014/main" id="{B32BF0AF-9DE8-FCCF-7661-661D77A0C23C}"/>
              </a:ext>
            </a:extLst>
          </p:cNvPr>
          <p:cNvSpPr>
            <a:spLocks noGrp="1"/>
          </p:cNvSpPr>
          <p:nvPr>
            <p:ph type="body" sz="half" idx="2"/>
          </p:nvPr>
        </p:nvSpPr>
        <p:spPr/>
        <p:txBody>
          <a:bodyPr/>
          <a:lstStyle/>
          <a:p>
            <a:pPr marL="285750" indent="-285750">
              <a:buFontTx/>
              <a:buChar char="-"/>
            </a:pPr>
            <a:r>
              <a:rPr lang="en-US" dirty="0"/>
              <a:t>Not all predictors are shown in this correlation table.</a:t>
            </a:r>
          </a:p>
          <a:p>
            <a:pPr marL="285750" indent="-285750">
              <a:buFontTx/>
              <a:buChar char="-"/>
            </a:pPr>
            <a:r>
              <a:rPr lang="en-US" dirty="0"/>
              <a:t>Low correlation with rental bike count in general. </a:t>
            </a:r>
          </a:p>
          <a:p>
            <a:pPr marL="285750" indent="-285750">
              <a:buFontTx/>
              <a:buChar char="-"/>
            </a:pPr>
            <a:r>
              <a:rPr lang="en-US" dirty="0"/>
              <a:t>What does this say about the relationship between dependent variable and predictors?</a:t>
            </a:r>
          </a:p>
          <a:p>
            <a:pPr marL="285750" indent="-285750">
              <a:buFontTx/>
              <a:buChar char="-"/>
            </a:pPr>
            <a:endParaRPr lang="en-US" dirty="0"/>
          </a:p>
        </p:txBody>
      </p:sp>
      <p:pic>
        <p:nvPicPr>
          <p:cNvPr id="11" name="Content Placeholder 10" descr="Table&#10;&#10;Description automatically generated">
            <a:extLst>
              <a:ext uri="{FF2B5EF4-FFF2-40B4-BE49-F238E27FC236}">
                <a16:creationId xmlns:a16="http://schemas.microsoft.com/office/drawing/2014/main" id="{5FB576C2-3840-C614-29C3-E948208FA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752088"/>
            <a:ext cx="6172200" cy="3450661"/>
          </a:xfrm>
        </p:spPr>
      </p:pic>
    </p:spTree>
    <p:extLst>
      <p:ext uri="{BB962C8B-B14F-4D97-AF65-F5344CB8AC3E}">
        <p14:creationId xmlns:p14="http://schemas.microsoft.com/office/powerpoint/2010/main" val="367485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6293-21A3-7EA3-321D-F48428F23B69}"/>
              </a:ext>
            </a:extLst>
          </p:cNvPr>
          <p:cNvSpPr>
            <a:spLocks noGrp="1"/>
          </p:cNvSpPr>
          <p:nvPr>
            <p:ph type="title"/>
          </p:nvPr>
        </p:nvSpPr>
        <p:spPr/>
        <p:txBody>
          <a:bodyPr/>
          <a:lstStyle/>
          <a:p>
            <a:r>
              <a:rPr lang="en-US"/>
              <a:t>Interaction Variables</a:t>
            </a:r>
          </a:p>
        </p:txBody>
      </p:sp>
      <p:sp>
        <p:nvSpPr>
          <p:cNvPr id="3" name="Content Placeholder 2">
            <a:extLst>
              <a:ext uri="{FF2B5EF4-FFF2-40B4-BE49-F238E27FC236}">
                <a16:creationId xmlns:a16="http://schemas.microsoft.com/office/drawing/2014/main" id="{1B51131B-A1CE-4680-4691-44404ACC7CBD}"/>
              </a:ext>
            </a:extLst>
          </p:cNvPr>
          <p:cNvSpPr>
            <a:spLocks noGrp="1"/>
          </p:cNvSpPr>
          <p:nvPr>
            <p:ph idx="1"/>
          </p:nvPr>
        </p:nvSpPr>
        <p:spPr/>
        <p:txBody>
          <a:bodyPr/>
          <a:lstStyle/>
          <a:p>
            <a:pPr marL="0" indent="0">
              <a:buNone/>
            </a:pPr>
            <a:r>
              <a:rPr lang="en-US" dirty="0"/>
              <a:t>Two interaction variables were tried in this model:</a:t>
            </a:r>
          </a:p>
          <a:p>
            <a:r>
              <a:rPr lang="en-US" dirty="0"/>
              <a:t>Hour of day was crossed between Holiday. An interaction term was created between these two to help predict rental bike counts around holidays. A common occurrence in this dataset was groups of high rental bike counts in consecutive hours due to holiday seasons.</a:t>
            </a:r>
          </a:p>
          <a:p>
            <a:r>
              <a:rPr lang="en-US" dirty="0"/>
              <a:t>Hour of day was also crossed between functioning day. Functioning day just covers the days where the rental bike system is working or not. After realizing that “no” for functioning day was synonymous with 0 entries, this variable was removed.</a:t>
            </a:r>
          </a:p>
        </p:txBody>
      </p:sp>
    </p:spTree>
    <p:extLst>
      <p:ext uri="{BB962C8B-B14F-4D97-AF65-F5344CB8AC3E}">
        <p14:creationId xmlns:p14="http://schemas.microsoft.com/office/powerpoint/2010/main" val="174025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E2C7-4E83-1938-2709-E55C3CB69143}"/>
              </a:ext>
            </a:extLst>
          </p:cNvPr>
          <p:cNvSpPr>
            <a:spLocks noGrp="1"/>
          </p:cNvSpPr>
          <p:nvPr>
            <p:ph type="title"/>
          </p:nvPr>
        </p:nvSpPr>
        <p:spPr/>
        <p:txBody>
          <a:bodyPr/>
          <a:lstStyle/>
          <a:p>
            <a:r>
              <a:rPr lang="en-US" dirty="0"/>
              <a:t>Transformations</a:t>
            </a:r>
          </a:p>
        </p:txBody>
      </p:sp>
      <p:sp>
        <p:nvSpPr>
          <p:cNvPr id="3" name="Text Placeholder 2">
            <a:extLst>
              <a:ext uri="{FF2B5EF4-FFF2-40B4-BE49-F238E27FC236}">
                <a16:creationId xmlns:a16="http://schemas.microsoft.com/office/drawing/2014/main" id="{A04924C7-5BFB-D116-4DA2-DEA5D8457F89}"/>
              </a:ext>
            </a:extLst>
          </p:cNvPr>
          <p:cNvSpPr>
            <a:spLocks noGrp="1"/>
          </p:cNvSpPr>
          <p:nvPr>
            <p:ph type="body" idx="1"/>
          </p:nvPr>
        </p:nvSpPr>
        <p:spPr/>
        <p:txBody>
          <a:bodyPr/>
          <a:lstStyle/>
          <a:p>
            <a:r>
              <a:rPr lang="en-US" dirty="0"/>
              <a:t>Square Root Transformation</a:t>
            </a:r>
          </a:p>
        </p:txBody>
      </p:sp>
      <p:sp>
        <p:nvSpPr>
          <p:cNvPr id="4" name="Content Placeholder 3">
            <a:extLst>
              <a:ext uri="{FF2B5EF4-FFF2-40B4-BE49-F238E27FC236}">
                <a16:creationId xmlns:a16="http://schemas.microsoft.com/office/drawing/2014/main" id="{158B16BA-832C-C502-E47C-BA328BD97004}"/>
              </a:ext>
            </a:extLst>
          </p:cNvPr>
          <p:cNvSpPr>
            <a:spLocks noGrp="1"/>
          </p:cNvSpPr>
          <p:nvPr>
            <p:ph sz="half" idx="2"/>
          </p:nvPr>
        </p:nvSpPr>
        <p:spPr/>
        <p:txBody>
          <a:bodyPr/>
          <a:lstStyle/>
          <a:p>
            <a:r>
              <a:rPr lang="en-US" dirty="0"/>
              <a:t>Much less skewed distribution then rental bike count.</a:t>
            </a:r>
          </a:p>
          <a:p>
            <a:r>
              <a:rPr lang="en-US" dirty="0"/>
              <a:t>Much higher variance and std. deviation than log transformation.</a:t>
            </a:r>
          </a:p>
        </p:txBody>
      </p:sp>
      <p:sp>
        <p:nvSpPr>
          <p:cNvPr id="5" name="Text Placeholder 4">
            <a:extLst>
              <a:ext uri="{FF2B5EF4-FFF2-40B4-BE49-F238E27FC236}">
                <a16:creationId xmlns:a16="http://schemas.microsoft.com/office/drawing/2014/main" id="{7CED4DBF-4C95-C4E8-289A-04FCFACC99E3}"/>
              </a:ext>
            </a:extLst>
          </p:cNvPr>
          <p:cNvSpPr>
            <a:spLocks noGrp="1"/>
          </p:cNvSpPr>
          <p:nvPr>
            <p:ph type="body" sz="quarter" idx="3"/>
          </p:nvPr>
        </p:nvSpPr>
        <p:spPr/>
        <p:txBody>
          <a:bodyPr/>
          <a:lstStyle/>
          <a:p>
            <a:r>
              <a:rPr lang="en-US" dirty="0"/>
              <a:t>Log Transformation</a:t>
            </a:r>
          </a:p>
        </p:txBody>
      </p:sp>
      <p:sp>
        <p:nvSpPr>
          <p:cNvPr id="6" name="Content Placeholder 5">
            <a:extLst>
              <a:ext uri="{FF2B5EF4-FFF2-40B4-BE49-F238E27FC236}">
                <a16:creationId xmlns:a16="http://schemas.microsoft.com/office/drawing/2014/main" id="{236489E1-C786-74A1-7172-797EEA880CC2}"/>
              </a:ext>
            </a:extLst>
          </p:cNvPr>
          <p:cNvSpPr>
            <a:spLocks noGrp="1"/>
          </p:cNvSpPr>
          <p:nvPr>
            <p:ph sz="quarter" idx="4"/>
          </p:nvPr>
        </p:nvSpPr>
        <p:spPr/>
        <p:txBody>
          <a:bodyPr/>
          <a:lstStyle/>
          <a:p>
            <a:r>
              <a:rPr lang="en-US" dirty="0"/>
              <a:t>Closer to normal distribution than sqrt transformation</a:t>
            </a:r>
          </a:p>
          <a:p>
            <a:r>
              <a:rPr lang="en-US" dirty="0"/>
              <a:t>Issue regarding log transformation and value of 0 (295 observations of 0 for rental bike count).</a:t>
            </a:r>
          </a:p>
        </p:txBody>
      </p:sp>
      <p:pic>
        <p:nvPicPr>
          <p:cNvPr id="8" name="Picture 7">
            <a:extLst>
              <a:ext uri="{FF2B5EF4-FFF2-40B4-BE49-F238E27FC236}">
                <a16:creationId xmlns:a16="http://schemas.microsoft.com/office/drawing/2014/main" id="{7BA032F2-F594-2264-C58D-DCC385205732}"/>
              </a:ext>
            </a:extLst>
          </p:cNvPr>
          <p:cNvPicPr>
            <a:picLocks noChangeAspect="1"/>
          </p:cNvPicPr>
          <p:nvPr/>
        </p:nvPicPr>
        <p:blipFill>
          <a:blip r:embed="rId2"/>
          <a:stretch>
            <a:fillRect/>
          </a:stretch>
        </p:blipFill>
        <p:spPr>
          <a:xfrm>
            <a:off x="966745" y="4675523"/>
            <a:ext cx="2773301" cy="2092536"/>
          </a:xfrm>
          <a:prstGeom prst="rect">
            <a:avLst/>
          </a:prstGeom>
        </p:spPr>
      </p:pic>
      <p:pic>
        <p:nvPicPr>
          <p:cNvPr id="12" name="Picture 11">
            <a:extLst>
              <a:ext uri="{FF2B5EF4-FFF2-40B4-BE49-F238E27FC236}">
                <a16:creationId xmlns:a16="http://schemas.microsoft.com/office/drawing/2014/main" id="{63F3B1E1-FE5C-4E58-121C-83C58A59F2AA}"/>
              </a:ext>
            </a:extLst>
          </p:cNvPr>
          <p:cNvPicPr>
            <a:picLocks noChangeAspect="1"/>
          </p:cNvPicPr>
          <p:nvPr/>
        </p:nvPicPr>
        <p:blipFill>
          <a:blip r:embed="rId3"/>
          <a:stretch>
            <a:fillRect/>
          </a:stretch>
        </p:blipFill>
        <p:spPr>
          <a:xfrm>
            <a:off x="8269277" y="4498005"/>
            <a:ext cx="2953482" cy="2270054"/>
          </a:xfrm>
          <a:prstGeom prst="rect">
            <a:avLst/>
          </a:prstGeom>
        </p:spPr>
      </p:pic>
    </p:spTree>
    <p:extLst>
      <p:ext uri="{BB962C8B-B14F-4D97-AF65-F5344CB8AC3E}">
        <p14:creationId xmlns:p14="http://schemas.microsoft.com/office/powerpoint/2010/main" val="786259270"/>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553</TotalTime>
  <Words>1171</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Goudy Old Style</vt:lpstr>
      <vt:lpstr>MarrakeshVTI</vt:lpstr>
      <vt:lpstr>DSC 323 Final Project: Seoul Bike Sharing</vt:lpstr>
      <vt:lpstr>Dataset Overview</vt:lpstr>
      <vt:lpstr>Different Variables/Predictors</vt:lpstr>
      <vt:lpstr>Research Focus and Questions</vt:lpstr>
      <vt:lpstr>Exploratory Analysis</vt:lpstr>
      <vt:lpstr>Rental Bike Count Histogram</vt:lpstr>
      <vt:lpstr>Correlation Values</vt:lpstr>
      <vt:lpstr>Interaction Variables</vt:lpstr>
      <vt:lpstr>Transformations</vt:lpstr>
      <vt:lpstr>Model Choices</vt:lpstr>
      <vt:lpstr>Multicollinearity</vt:lpstr>
      <vt:lpstr>Outliers and Influential Points</vt:lpstr>
      <vt:lpstr>Variable Selection</vt:lpstr>
      <vt:lpstr>Model Assumptions</vt:lpstr>
      <vt:lpstr>Model Validation</vt:lpstr>
      <vt:lpstr>Model Selection</vt:lpstr>
      <vt:lpstr>Final Model, Model Equation</vt:lpstr>
      <vt:lpstr>Can this model be improved?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323 Final Project: Seoul Bike Sharing</dc:title>
  <dc:creator>Sachit Patel</dc:creator>
  <cp:lastModifiedBy>Sachit Patel</cp:lastModifiedBy>
  <cp:revision>6</cp:revision>
  <dcterms:created xsi:type="dcterms:W3CDTF">2023-03-04T01:01:13Z</dcterms:created>
  <dcterms:modified xsi:type="dcterms:W3CDTF">2023-03-07T06:51:48Z</dcterms:modified>
</cp:coreProperties>
</file>