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4" r:id="rId6"/>
    <p:sldId id="265" r:id="rId7"/>
    <p:sldId id="260" r:id="rId8"/>
    <p:sldId id="258" r:id="rId9"/>
    <p:sldId id="259"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F2F89B-45A0-4906-841C-7D455F38151A}"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288152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2F89B-45A0-4906-841C-7D455F38151A}"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2569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2F89B-45A0-4906-841C-7D455F38151A}"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67623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2F89B-45A0-4906-841C-7D455F38151A}"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109009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2F89B-45A0-4906-841C-7D455F38151A}"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255315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2F89B-45A0-4906-841C-7D455F38151A}"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238990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2F89B-45A0-4906-841C-7D455F38151A}" type="datetimeFigureOut">
              <a:rPr lang="en-US" smtClean="0"/>
              <a:t>3/19/2021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232521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2F89B-45A0-4906-841C-7D455F38151A}" type="datetimeFigureOut">
              <a:rPr lang="en-US" smtClean="0"/>
              <a:t>3/19/2021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19315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2F89B-45A0-4906-841C-7D455F38151A}" type="datetimeFigureOut">
              <a:rPr lang="en-US" smtClean="0"/>
              <a:t>3/19/2021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72196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2F89B-45A0-4906-841C-7D455F38151A}"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133474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2F89B-45A0-4906-841C-7D455F38151A}" type="datetimeFigureOut">
              <a:rPr lang="en-US" smtClean="0"/>
              <a:t>3/19/2021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904E0-F56D-4A11-968F-C1A684144191}" type="slidenum">
              <a:rPr lang="en-US" smtClean="0"/>
              <a:t>‹#›</a:t>
            </a:fld>
            <a:endParaRPr lang="en-US"/>
          </a:p>
        </p:txBody>
      </p:sp>
    </p:spTree>
    <p:extLst>
      <p:ext uri="{BB962C8B-B14F-4D97-AF65-F5344CB8AC3E}">
        <p14:creationId xmlns:p14="http://schemas.microsoft.com/office/powerpoint/2010/main" val="70492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2F89B-45A0-4906-841C-7D455F38151A}" type="datetimeFigureOut">
              <a:rPr lang="en-US" smtClean="0"/>
              <a:t>3/19/2021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904E0-F56D-4A11-968F-C1A684144191}" type="slidenum">
              <a:rPr lang="en-US" smtClean="0"/>
              <a:t>‹#›</a:t>
            </a:fld>
            <a:endParaRPr lang="en-US"/>
          </a:p>
        </p:txBody>
      </p:sp>
    </p:spTree>
    <p:extLst>
      <p:ext uri="{BB962C8B-B14F-4D97-AF65-F5344CB8AC3E}">
        <p14:creationId xmlns:p14="http://schemas.microsoft.com/office/powerpoint/2010/main" val="1563533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48871"/>
          </a:xfrm>
        </p:spPr>
        <p:txBody>
          <a:bodyPr/>
          <a:lstStyle/>
          <a:p>
            <a:r>
              <a:rPr lang="en-US" b="1" dirty="0" smtClean="0"/>
              <a:t>Writing Essays and Paragraphs </a:t>
            </a:r>
            <a:endParaRPr lang="en-US" b="1" dirty="0"/>
          </a:p>
        </p:txBody>
      </p:sp>
      <p:pic>
        <p:nvPicPr>
          <p:cNvPr id="4" name="Picture 3"/>
          <p:cNvPicPr>
            <a:picLocks noChangeAspect="1"/>
          </p:cNvPicPr>
          <p:nvPr/>
        </p:nvPicPr>
        <p:blipFill>
          <a:blip r:embed="rId2"/>
          <a:stretch>
            <a:fillRect/>
          </a:stretch>
        </p:blipFill>
        <p:spPr>
          <a:xfrm>
            <a:off x="4443211" y="3961594"/>
            <a:ext cx="2962141" cy="2580873"/>
          </a:xfrm>
          <a:prstGeom prst="rect">
            <a:avLst/>
          </a:prstGeom>
        </p:spPr>
      </p:pic>
    </p:spTree>
    <p:extLst>
      <p:ext uri="{BB962C8B-B14F-4D97-AF65-F5344CB8AC3E}">
        <p14:creationId xmlns:p14="http://schemas.microsoft.com/office/powerpoint/2010/main" val="108927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5995"/>
            <a:ext cx="10515600" cy="5434884"/>
          </a:xfrm>
        </p:spPr>
        <p:txBody>
          <a:bodyPr>
            <a:normAutofit/>
          </a:bodyPr>
          <a:lstStyle/>
          <a:p>
            <a:pPr marL="0" indent="0">
              <a:buNone/>
            </a:pPr>
            <a:r>
              <a:rPr lang="en-US" dirty="0" smtClean="0"/>
              <a:t>A conclusion will normally consist of :</a:t>
            </a:r>
          </a:p>
          <a:p>
            <a:pPr marL="0" indent="0">
              <a:buNone/>
            </a:pPr>
            <a:endParaRPr lang="en-US" sz="1000" dirty="0" smtClean="0"/>
          </a:p>
          <a:p>
            <a:r>
              <a:rPr lang="en-US" dirty="0" smtClean="0"/>
              <a:t>A summary of the main ideas ( related to the importance to the topic)</a:t>
            </a:r>
          </a:p>
          <a:p>
            <a:endParaRPr lang="en-US" dirty="0" smtClean="0"/>
          </a:p>
          <a:p>
            <a:r>
              <a:rPr lang="en-US" dirty="0" smtClean="0"/>
              <a:t>A summary of your evidence (with your evaluation of it)</a:t>
            </a:r>
          </a:p>
          <a:p>
            <a:endParaRPr lang="en-US" dirty="0" smtClean="0"/>
          </a:p>
          <a:p>
            <a:r>
              <a:rPr lang="en-US" dirty="0" smtClean="0"/>
              <a:t>Your overall conclusion / your answer to the question.</a:t>
            </a:r>
          </a:p>
          <a:p>
            <a:pPr marL="0" indent="0">
              <a:buNone/>
            </a:pPr>
            <a:endParaRPr lang="en-US" dirty="0"/>
          </a:p>
          <a:p>
            <a:pPr marL="0" indent="0">
              <a:buNone/>
            </a:pPr>
            <a:r>
              <a:rPr lang="en-US" b="1" dirty="0" smtClean="0">
                <a:solidFill>
                  <a:srgbClr val="FF0000"/>
                </a:solidFill>
              </a:rPr>
              <a:t>The conclusion will be more specific than the introduction.</a:t>
            </a:r>
          </a:p>
          <a:p>
            <a:pPr marL="0" indent="0">
              <a:buNone/>
            </a:pPr>
            <a:r>
              <a:rPr lang="en-US" b="1" dirty="0" smtClean="0">
                <a:solidFill>
                  <a:srgbClr val="FF0000"/>
                </a:solidFill>
              </a:rPr>
              <a:t>Do not add any new evidence or ideas.</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572372" y="38057"/>
            <a:ext cx="5120090" cy="1257300"/>
          </a:xfrm>
          <a:prstGeom prst="rect">
            <a:avLst/>
          </a:prstGeom>
        </p:spPr>
      </p:pic>
      <p:pic>
        <p:nvPicPr>
          <p:cNvPr id="8" name="Picture 7"/>
          <p:cNvPicPr>
            <a:picLocks noChangeAspect="1"/>
          </p:cNvPicPr>
          <p:nvPr/>
        </p:nvPicPr>
        <p:blipFill>
          <a:blip r:embed="rId3"/>
          <a:stretch>
            <a:fillRect/>
          </a:stretch>
        </p:blipFill>
        <p:spPr>
          <a:xfrm>
            <a:off x="9775064" y="3935501"/>
            <a:ext cx="2416935" cy="2697119"/>
          </a:xfrm>
          <a:prstGeom prst="rect">
            <a:avLst/>
          </a:prstGeom>
        </p:spPr>
      </p:pic>
    </p:spTree>
    <p:extLst>
      <p:ext uri="{BB962C8B-B14F-4D97-AF65-F5344CB8AC3E}">
        <p14:creationId xmlns:p14="http://schemas.microsoft.com/office/powerpoint/2010/main" val="406569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430"/>
            <a:ext cx="10515600" cy="1075063"/>
          </a:xfrm>
        </p:spPr>
        <p:txBody>
          <a:bodyPr>
            <a:normAutofit/>
          </a:bodyPr>
          <a:lstStyle/>
          <a:p>
            <a:r>
              <a:rPr lang="en-US" b="1" dirty="0" smtClean="0"/>
              <a:t>Planning your essay for an assignment</a:t>
            </a:r>
            <a:endParaRPr lang="en-US" b="1" dirty="0"/>
          </a:p>
        </p:txBody>
      </p:sp>
      <p:sp>
        <p:nvSpPr>
          <p:cNvPr id="3" name="Content Placeholder 2"/>
          <p:cNvSpPr>
            <a:spLocks noGrp="1"/>
          </p:cNvSpPr>
          <p:nvPr>
            <p:ph idx="1"/>
          </p:nvPr>
        </p:nvSpPr>
        <p:spPr>
          <a:xfrm>
            <a:off x="838200" y="1435995"/>
            <a:ext cx="10515600" cy="5434884"/>
          </a:xfrm>
        </p:spPr>
        <p:txBody>
          <a:bodyPr>
            <a:normAutofit fontScale="92500" lnSpcReduction="10000"/>
          </a:bodyPr>
          <a:lstStyle/>
          <a:p>
            <a:pPr marL="0" indent="0">
              <a:buNone/>
            </a:pPr>
            <a:r>
              <a:rPr lang="en-US" dirty="0" smtClean="0"/>
              <a:t>It is very important that you spend sometime on planning your essay.</a:t>
            </a:r>
          </a:p>
          <a:p>
            <a:pPr marL="0" indent="0">
              <a:buNone/>
            </a:pPr>
            <a:endParaRPr lang="en-US" dirty="0"/>
          </a:p>
          <a:p>
            <a:pPr marL="0" indent="0">
              <a:buNone/>
            </a:pPr>
            <a:r>
              <a:rPr lang="en-US" b="1" dirty="0" smtClean="0">
                <a:solidFill>
                  <a:srgbClr val="FF0000"/>
                </a:solidFill>
              </a:rPr>
              <a:t>Stages of planning</a:t>
            </a:r>
          </a:p>
          <a:p>
            <a:pPr marL="0" indent="0">
              <a:buNone/>
            </a:pPr>
            <a:endParaRPr lang="en-US" dirty="0" smtClean="0"/>
          </a:p>
          <a:p>
            <a:pPr marL="514350" indent="-514350">
              <a:buFont typeface="+mj-lt"/>
              <a:buAutoNum type="arabicPeriod"/>
            </a:pPr>
            <a:r>
              <a:rPr lang="en-US" dirty="0" smtClean="0"/>
              <a:t>Brainstorming – developing ideas</a:t>
            </a:r>
          </a:p>
          <a:p>
            <a:pPr marL="514350" indent="-514350">
              <a:buFont typeface="+mj-lt"/>
              <a:buAutoNum type="arabicPeriod"/>
            </a:pPr>
            <a:r>
              <a:rPr lang="en-US" dirty="0" smtClean="0"/>
              <a:t>Selecting the ideas ( the best ones or ones you can write/describe well and the availability of evidence)</a:t>
            </a:r>
          </a:p>
          <a:p>
            <a:pPr marL="514350" indent="-514350">
              <a:buFont typeface="+mj-lt"/>
              <a:buAutoNum type="arabicPeriod"/>
            </a:pPr>
            <a:r>
              <a:rPr lang="en-US" dirty="0" smtClean="0"/>
              <a:t>Organizing the ideas</a:t>
            </a:r>
          </a:p>
          <a:p>
            <a:pPr marL="514350" indent="-514350">
              <a:buFont typeface="+mj-lt"/>
              <a:buAutoNum type="arabicPeriod"/>
            </a:pPr>
            <a:r>
              <a:rPr lang="en-US" dirty="0" smtClean="0"/>
              <a:t>Drafting – 1</a:t>
            </a:r>
            <a:r>
              <a:rPr lang="en-US" baseline="30000" dirty="0" smtClean="0"/>
              <a:t>st</a:t>
            </a:r>
            <a:r>
              <a:rPr lang="en-US" dirty="0" smtClean="0"/>
              <a:t> draft</a:t>
            </a:r>
          </a:p>
          <a:p>
            <a:pPr marL="514350" indent="-514350">
              <a:buFont typeface="+mj-lt"/>
              <a:buAutoNum type="arabicPeriod"/>
            </a:pPr>
            <a:r>
              <a:rPr lang="en-US" dirty="0" smtClean="0"/>
              <a:t>Editing</a:t>
            </a:r>
          </a:p>
          <a:p>
            <a:pPr marL="514350" indent="-514350">
              <a:buFont typeface="+mj-lt"/>
              <a:buAutoNum type="arabicPeriod"/>
            </a:pPr>
            <a:r>
              <a:rPr lang="en-US" dirty="0" smtClean="0"/>
              <a:t>Proofreading </a:t>
            </a:r>
          </a:p>
          <a:p>
            <a:pPr marL="514350" indent="-514350">
              <a:buFont typeface="+mj-lt"/>
              <a:buAutoNum type="arabicPeriod"/>
            </a:pPr>
            <a:r>
              <a:rPr lang="en-US" dirty="0" smtClean="0"/>
              <a:t>Re-drafting – final version</a:t>
            </a:r>
            <a:endParaRPr lang="en-US" dirty="0"/>
          </a:p>
        </p:txBody>
      </p:sp>
    </p:spTree>
    <p:extLst>
      <p:ext uri="{BB962C8B-B14F-4D97-AF65-F5344CB8AC3E}">
        <p14:creationId xmlns:p14="http://schemas.microsoft.com/office/powerpoint/2010/main" val="844393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829" y="1242812"/>
            <a:ext cx="10515600" cy="5434884"/>
          </a:xfrm>
        </p:spPr>
        <p:txBody>
          <a:bodyPr>
            <a:normAutofit/>
          </a:bodyPr>
          <a:lstStyle/>
          <a:p>
            <a:pPr marL="0" indent="0">
              <a:buNone/>
            </a:pPr>
            <a:r>
              <a:rPr lang="en-US" dirty="0" smtClean="0"/>
              <a:t>However, if you are writing a general essay or a final exam answer,</a:t>
            </a:r>
          </a:p>
          <a:p>
            <a:pPr marL="0" indent="0">
              <a:buNone/>
            </a:pPr>
            <a:endParaRPr lang="en-US" dirty="0"/>
          </a:p>
          <a:p>
            <a:r>
              <a:rPr lang="en-US" dirty="0" smtClean="0"/>
              <a:t>You are not required to do drafting. Also, you may not have time for this.</a:t>
            </a:r>
          </a:p>
          <a:p>
            <a:endParaRPr lang="en-US" dirty="0"/>
          </a:p>
          <a:p>
            <a:r>
              <a:rPr lang="en-US" dirty="0" smtClean="0"/>
              <a:t>You may also have no time for editing and re-drafting.</a:t>
            </a:r>
          </a:p>
          <a:p>
            <a:endParaRPr lang="en-US" dirty="0"/>
          </a:p>
          <a:p>
            <a:r>
              <a:rPr lang="en-US" dirty="0" smtClean="0"/>
              <a:t>Instead, leave time for proofreading at the end to correct any spellings, punctuation and grammar mistakes.</a:t>
            </a:r>
          </a:p>
          <a:p>
            <a:pPr marL="0" indent="0">
              <a:buNone/>
            </a:pPr>
            <a:endParaRPr lang="en-US" dirty="0"/>
          </a:p>
          <a:p>
            <a:pPr marL="0" indent="0">
              <a:buNone/>
            </a:pPr>
            <a:endParaRPr lang="en-US" b="1" dirty="0" smtClean="0">
              <a:solidFill>
                <a:srgbClr val="FF0000"/>
              </a:solidFill>
            </a:endParaRPr>
          </a:p>
          <a:p>
            <a:pPr marL="0" indent="0">
              <a:buNone/>
            </a:pPr>
            <a:endParaRPr lang="en-US" dirty="0" smtClean="0"/>
          </a:p>
        </p:txBody>
      </p:sp>
    </p:spTree>
    <p:extLst>
      <p:ext uri="{BB962C8B-B14F-4D97-AF65-F5344CB8AC3E}">
        <p14:creationId xmlns:p14="http://schemas.microsoft.com/office/powerpoint/2010/main" val="159827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430"/>
            <a:ext cx="10515600" cy="1075063"/>
          </a:xfrm>
        </p:spPr>
        <p:txBody>
          <a:bodyPr>
            <a:normAutofit/>
          </a:bodyPr>
          <a:lstStyle/>
          <a:p>
            <a:r>
              <a:rPr lang="en-US" b="1" dirty="0" smtClean="0"/>
              <a:t>A Mind map</a:t>
            </a:r>
            <a:endParaRPr lang="en-US" b="1" dirty="0"/>
          </a:p>
        </p:txBody>
      </p:sp>
      <p:sp>
        <p:nvSpPr>
          <p:cNvPr id="6" name="Content Placeholder 5"/>
          <p:cNvSpPr>
            <a:spLocks noGrp="1"/>
          </p:cNvSpPr>
          <p:nvPr>
            <p:ph idx="1"/>
          </p:nvPr>
        </p:nvSpPr>
        <p:spPr/>
        <p:txBody>
          <a:bodyPr/>
          <a:lstStyle/>
          <a:p>
            <a:r>
              <a:rPr lang="en-US" dirty="0" smtClean="0"/>
              <a:t>In your level, it is ideal to do a mind map before writing essays. This is a visual of the brainstorming activity. This will also help you to select and organize the ideas.</a:t>
            </a:r>
          </a:p>
          <a:p>
            <a:endParaRPr lang="en-US" dirty="0"/>
          </a:p>
          <a:p>
            <a:pPr marL="0" indent="0">
              <a:buNone/>
            </a:pPr>
            <a:endParaRPr lang="en-US" dirty="0"/>
          </a:p>
        </p:txBody>
      </p:sp>
      <p:pic>
        <p:nvPicPr>
          <p:cNvPr id="7" name="Picture 6"/>
          <p:cNvPicPr>
            <a:picLocks noChangeAspect="1"/>
          </p:cNvPicPr>
          <p:nvPr/>
        </p:nvPicPr>
        <p:blipFill>
          <a:blip r:embed="rId2"/>
          <a:stretch>
            <a:fillRect/>
          </a:stretch>
        </p:blipFill>
        <p:spPr>
          <a:xfrm>
            <a:off x="3026535" y="3271234"/>
            <a:ext cx="5357611" cy="3129566"/>
          </a:xfrm>
          <a:prstGeom prst="rect">
            <a:avLst/>
          </a:prstGeom>
        </p:spPr>
      </p:pic>
    </p:spTree>
    <p:extLst>
      <p:ext uri="{BB962C8B-B14F-4D97-AF65-F5344CB8AC3E}">
        <p14:creationId xmlns:p14="http://schemas.microsoft.com/office/powerpoint/2010/main" val="136785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430"/>
            <a:ext cx="10515600" cy="1075063"/>
          </a:xfrm>
        </p:spPr>
        <p:txBody>
          <a:bodyPr>
            <a:normAutofit/>
          </a:bodyPr>
          <a:lstStyle/>
          <a:p>
            <a:r>
              <a:rPr lang="en-US" b="1" dirty="0" smtClean="0"/>
              <a:t>When writing academic essays,</a:t>
            </a:r>
            <a:endParaRPr lang="en-US" b="1" dirty="0"/>
          </a:p>
        </p:txBody>
      </p:sp>
      <p:sp>
        <p:nvSpPr>
          <p:cNvPr id="6" name="Content Placeholder 5"/>
          <p:cNvSpPr>
            <a:spLocks noGrp="1"/>
          </p:cNvSpPr>
          <p:nvPr>
            <p:ph idx="1"/>
          </p:nvPr>
        </p:nvSpPr>
        <p:spPr>
          <a:xfrm>
            <a:off x="838200" y="1286116"/>
            <a:ext cx="10515600" cy="5307867"/>
          </a:xfrm>
        </p:spPr>
        <p:txBody>
          <a:bodyPr>
            <a:normAutofit fontScale="92500" lnSpcReduction="10000"/>
          </a:bodyPr>
          <a:lstStyle/>
          <a:p>
            <a:pPr marL="0" indent="0">
              <a:buNone/>
            </a:pPr>
            <a:r>
              <a:rPr lang="en-US" b="1" dirty="0" smtClean="0">
                <a:solidFill>
                  <a:srgbClr val="FF0000"/>
                </a:solidFill>
              </a:rPr>
              <a:t>Remember the four principles </a:t>
            </a:r>
            <a:r>
              <a:rPr lang="en-US" dirty="0" smtClean="0"/>
              <a:t>:</a:t>
            </a:r>
          </a:p>
          <a:p>
            <a:r>
              <a:rPr lang="en-US" dirty="0" smtClean="0"/>
              <a:t>Formality – use formal language , academic style</a:t>
            </a:r>
          </a:p>
          <a:p>
            <a:r>
              <a:rPr lang="en-US" dirty="0" smtClean="0"/>
              <a:t>Efficiency – avoid repetition of phrases and ideas; careful proofreading is essential.</a:t>
            </a:r>
          </a:p>
          <a:p>
            <a:r>
              <a:rPr lang="en-US" dirty="0" smtClean="0"/>
              <a:t>Modesty – To be respectful of the ideas of others.</a:t>
            </a:r>
          </a:p>
          <a:p>
            <a:r>
              <a:rPr lang="en-US" dirty="0" smtClean="0"/>
              <a:t>Clarity – Express your ideas clearly and precisely.</a:t>
            </a:r>
          </a:p>
          <a:p>
            <a:pPr marL="0" indent="0">
              <a:buNone/>
            </a:pPr>
            <a:endParaRPr lang="en-US" dirty="0"/>
          </a:p>
          <a:p>
            <a:pPr marL="0" indent="0">
              <a:buNone/>
            </a:pPr>
            <a:r>
              <a:rPr lang="en-US" b="1" dirty="0" smtClean="0">
                <a:solidFill>
                  <a:srgbClr val="FF0000"/>
                </a:solidFill>
              </a:rPr>
              <a:t>Also, check your work for</a:t>
            </a:r>
            <a:r>
              <a:rPr lang="en-US" dirty="0" smtClean="0"/>
              <a:t>:</a:t>
            </a:r>
          </a:p>
          <a:p>
            <a:r>
              <a:rPr lang="en-US" dirty="0" smtClean="0"/>
              <a:t>Correct tense choice</a:t>
            </a:r>
          </a:p>
          <a:p>
            <a:r>
              <a:rPr lang="en-US" dirty="0" smtClean="0"/>
              <a:t>Correct use of punctuation</a:t>
            </a:r>
          </a:p>
          <a:p>
            <a:r>
              <a:rPr lang="en-US" dirty="0" smtClean="0"/>
              <a:t>Common errors</a:t>
            </a:r>
          </a:p>
          <a:p>
            <a:r>
              <a:rPr lang="en-US" dirty="0" smtClean="0"/>
              <a:t>Correct use of the articles.</a:t>
            </a:r>
          </a:p>
          <a:p>
            <a:endParaRPr lang="en-US" dirty="0"/>
          </a:p>
          <a:p>
            <a:pPr marL="0" indent="0">
              <a:buNone/>
            </a:pPr>
            <a:endParaRPr lang="en-US" dirty="0"/>
          </a:p>
        </p:txBody>
      </p:sp>
    </p:spTree>
    <p:extLst>
      <p:ext uri="{BB962C8B-B14F-4D97-AF65-F5344CB8AC3E}">
        <p14:creationId xmlns:p14="http://schemas.microsoft.com/office/powerpoint/2010/main" val="1921832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430"/>
            <a:ext cx="10515600" cy="1075063"/>
          </a:xfrm>
        </p:spPr>
        <p:txBody>
          <a:bodyPr>
            <a:normAutofit/>
          </a:bodyPr>
          <a:lstStyle/>
          <a:p>
            <a:r>
              <a:rPr lang="en-US" b="1" dirty="0" smtClean="0"/>
              <a:t>References</a:t>
            </a:r>
            <a:endParaRPr lang="en-US" b="1" dirty="0"/>
          </a:p>
        </p:txBody>
      </p:sp>
      <p:sp>
        <p:nvSpPr>
          <p:cNvPr id="6" name="Content Placeholder 5"/>
          <p:cNvSpPr>
            <a:spLocks noGrp="1"/>
          </p:cNvSpPr>
          <p:nvPr>
            <p:ph idx="1"/>
          </p:nvPr>
        </p:nvSpPr>
        <p:spPr>
          <a:xfrm>
            <a:off x="838200" y="1286116"/>
            <a:ext cx="10515600" cy="5307867"/>
          </a:xfrm>
        </p:spPr>
        <p:txBody>
          <a:bodyPr>
            <a:normAutofit/>
          </a:bodyPr>
          <a:lstStyle/>
          <a:p>
            <a:endParaRPr lang="en-US" dirty="0"/>
          </a:p>
          <a:p>
            <a:pPr marL="0" indent="0">
              <a:buNone/>
            </a:pPr>
            <a:r>
              <a:rPr lang="en-US" dirty="0" smtClean="0"/>
              <a:t>Geyte.E.V </a:t>
            </a:r>
            <a:r>
              <a:rPr lang="en-US" dirty="0"/>
              <a:t>(</a:t>
            </a:r>
            <a:r>
              <a:rPr lang="en-US" dirty="0" smtClean="0"/>
              <a:t>2013), Writing, </a:t>
            </a:r>
            <a:r>
              <a:rPr lang="en-US" i="1" dirty="0" smtClean="0"/>
              <a:t>Learn to write better academic essays</a:t>
            </a:r>
            <a:r>
              <a:rPr lang="en-US" dirty="0" smtClean="0"/>
              <a:t>. </a:t>
            </a:r>
            <a:r>
              <a:rPr lang="en-US" dirty="0"/>
              <a:t>First edition, </a:t>
            </a:r>
            <a:r>
              <a:rPr lang="en-US" dirty="0" smtClean="0"/>
              <a:t>HarperCollins </a:t>
            </a:r>
            <a:r>
              <a:rPr lang="en-US" dirty="0"/>
              <a:t>Publishers, UK.</a:t>
            </a:r>
          </a:p>
          <a:p>
            <a:pPr marL="0" indent="0">
              <a:buNone/>
            </a:pPr>
            <a:endParaRPr lang="en-US" dirty="0"/>
          </a:p>
        </p:txBody>
      </p:sp>
    </p:spTree>
    <p:extLst>
      <p:ext uri="{BB962C8B-B14F-4D97-AF65-F5344CB8AC3E}">
        <p14:creationId xmlns:p14="http://schemas.microsoft.com/office/powerpoint/2010/main" val="372831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9" y="129175"/>
            <a:ext cx="10515600" cy="1075063"/>
          </a:xfrm>
        </p:spPr>
        <p:txBody>
          <a:bodyPr>
            <a:normAutofit/>
          </a:bodyPr>
          <a:lstStyle/>
          <a:p>
            <a:r>
              <a:rPr lang="en-US" b="1" dirty="0" smtClean="0"/>
              <a:t>The purpose of essays</a:t>
            </a:r>
            <a:endParaRPr lang="en-US" b="1" dirty="0"/>
          </a:p>
        </p:txBody>
      </p:sp>
      <p:sp>
        <p:nvSpPr>
          <p:cNvPr id="3" name="Content Placeholder 2"/>
          <p:cNvSpPr>
            <a:spLocks noGrp="1"/>
          </p:cNvSpPr>
          <p:nvPr>
            <p:ph idx="1"/>
          </p:nvPr>
        </p:nvSpPr>
        <p:spPr>
          <a:xfrm>
            <a:off x="838200" y="1435995"/>
            <a:ext cx="10515600" cy="5434884"/>
          </a:xfrm>
        </p:spPr>
        <p:txBody>
          <a:bodyPr>
            <a:normAutofit/>
          </a:bodyPr>
          <a:lstStyle/>
          <a:p>
            <a:pPr marL="0" indent="0">
              <a:buNone/>
            </a:pPr>
            <a:r>
              <a:rPr lang="en-US" dirty="0" smtClean="0"/>
              <a:t>Essays are a common form of assessment in many disciplines such as Business, Marketing, Law, History, Economics, International Relations and some Engineering and Computer Science units.</a:t>
            </a:r>
          </a:p>
          <a:p>
            <a:pPr marL="0" indent="0">
              <a:buNone/>
            </a:pPr>
            <a:endParaRPr lang="en-US" dirty="0"/>
          </a:p>
          <a:p>
            <a:pPr marL="0" indent="0">
              <a:buNone/>
            </a:pPr>
            <a:r>
              <a:rPr lang="en-US" dirty="0" smtClean="0"/>
              <a:t>In many disciplines, the final exam questions are answered using essay format.</a:t>
            </a:r>
          </a:p>
          <a:p>
            <a:pPr marL="0" indent="0">
              <a:buNone/>
            </a:pPr>
            <a:endParaRPr lang="en-US" dirty="0"/>
          </a:p>
        </p:txBody>
      </p:sp>
    </p:spTree>
    <p:extLst>
      <p:ext uri="{BB962C8B-B14F-4D97-AF65-F5344CB8AC3E}">
        <p14:creationId xmlns:p14="http://schemas.microsoft.com/office/powerpoint/2010/main" val="223668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9" y="129175"/>
            <a:ext cx="10515600" cy="1075063"/>
          </a:xfrm>
        </p:spPr>
        <p:txBody>
          <a:bodyPr>
            <a:normAutofit/>
          </a:bodyPr>
          <a:lstStyle/>
          <a:p>
            <a:r>
              <a:rPr lang="en-US" b="1" dirty="0" smtClean="0"/>
              <a:t>Essay Structure</a:t>
            </a:r>
            <a:endParaRPr lang="en-US" b="1" dirty="0"/>
          </a:p>
        </p:txBody>
      </p:sp>
      <p:sp>
        <p:nvSpPr>
          <p:cNvPr id="3" name="Content Placeholder 2"/>
          <p:cNvSpPr>
            <a:spLocks noGrp="1"/>
          </p:cNvSpPr>
          <p:nvPr>
            <p:ph idx="1"/>
          </p:nvPr>
        </p:nvSpPr>
        <p:spPr>
          <a:xfrm>
            <a:off x="838200" y="1435995"/>
            <a:ext cx="10515600" cy="5434884"/>
          </a:xfrm>
        </p:spPr>
        <p:txBody>
          <a:bodyPr>
            <a:normAutofit lnSpcReduction="10000"/>
          </a:bodyPr>
          <a:lstStyle/>
          <a:p>
            <a:r>
              <a:rPr lang="en-US" sz="3000" b="1" dirty="0" smtClean="0">
                <a:solidFill>
                  <a:srgbClr val="FF0000"/>
                </a:solidFill>
              </a:rPr>
              <a:t>Introduction</a:t>
            </a:r>
          </a:p>
          <a:p>
            <a:pPr marL="0" indent="0">
              <a:buNone/>
            </a:pPr>
            <a:endParaRPr lang="en-US" sz="3000" b="1" dirty="0" smtClean="0">
              <a:solidFill>
                <a:srgbClr val="FF0000"/>
              </a:solidFill>
            </a:endParaRPr>
          </a:p>
          <a:p>
            <a:r>
              <a:rPr lang="en-US" sz="3000" b="1" dirty="0" smtClean="0">
                <a:solidFill>
                  <a:srgbClr val="FF0000"/>
                </a:solidFill>
              </a:rPr>
              <a:t>Main Body</a:t>
            </a:r>
          </a:p>
          <a:p>
            <a:pPr marL="0" indent="0">
              <a:buNone/>
            </a:pPr>
            <a:endParaRPr lang="en-US" sz="3000" b="1" dirty="0" smtClean="0">
              <a:solidFill>
                <a:srgbClr val="FF0000"/>
              </a:solidFill>
            </a:endParaRPr>
          </a:p>
          <a:p>
            <a:r>
              <a:rPr lang="en-US" sz="3000" b="1" dirty="0" smtClean="0">
                <a:solidFill>
                  <a:srgbClr val="FF0000"/>
                </a:solidFill>
              </a:rPr>
              <a:t>Conclusion</a:t>
            </a:r>
          </a:p>
          <a:p>
            <a:pPr marL="0" indent="0">
              <a:buNone/>
            </a:pPr>
            <a:endParaRPr lang="en-US" b="1" dirty="0">
              <a:solidFill>
                <a:srgbClr val="FF0000"/>
              </a:solidFill>
            </a:endParaRPr>
          </a:p>
          <a:p>
            <a:pPr marL="0" indent="0" algn="just">
              <a:buNone/>
            </a:pPr>
            <a:r>
              <a:rPr lang="en-US" dirty="0" smtClean="0"/>
              <a:t>This basic structure can be used when writing shorter essays.</a:t>
            </a:r>
          </a:p>
          <a:p>
            <a:pPr marL="0" indent="0" algn="just">
              <a:buNone/>
            </a:pPr>
            <a:endParaRPr lang="en-US" dirty="0"/>
          </a:p>
          <a:p>
            <a:pPr marL="0" indent="0" algn="just">
              <a:buNone/>
            </a:pPr>
            <a:r>
              <a:rPr lang="en-US" dirty="0" smtClean="0"/>
              <a:t>When writing longer essays, same structure will be used but the introduction and the conclusion will be more developed and the main body will contain more paragraphs with new paragraphs to separate the ideas.</a:t>
            </a:r>
            <a:endParaRPr lang="en-US" dirty="0"/>
          </a:p>
        </p:txBody>
      </p:sp>
      <p:pic>
        <p:nvPicPr>
          <p:cNvPr id="6" name="Picture 5"/>
          <p:cNvPicPr>
            <a:picLocks noChangeAspect="1"/>
          </p:cNvPicPr>
          <p:nvPr/>
        </p:nvPicPr>
        <p:blipFill>
          <a:blip r:embed="rId2"/>
          <a:stretch>
            <a:fillRect/>
          </a:stretch>
        </p:blipFill>
        <p:spPr>
          <a:xfrm>
            <a:off x="4386865" y="850005"/>
            <a:ext cx="3945765" cy="3477295"/>
          </a:xfrm>
          <a:prstGeom prst="rect">
            <a:avLst/>
          </a:prstGeom>
        </p:spPr>
      </p:pic>
    </p:spTree>
    <p:extLst>
      <p:ext uri="{BB962C8B-B14F-4D97-AF65-F5344CB8AC3E}">
        <p14:creationId xmlns:p14="http://schemas.microsoft.com/office/powerpoint/2010/main" val="392915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6724"/>
            <a:ext cx="10868696" cy="5584763"/>
          </a:xfrm>
        </p:spPr>
        <p:txBody>
          <a:bodyPr>
            <a:normAutofit/>
          </a:bodyPr>
          <a:lstStyle/>
          <a:p>
            <a:pPr marL="0" indent="0" algn="just">
              <a:buNone/>
            </a:pPr>
            <a:r>
              <a:rPr lang="en-US" dirty="0" smtClean="0"/>
              <a:t>In an introduction you would normally:</a:t>
            </a:r>
          </a:p>
          <a:p>
            <a:pPr marL="0" indent="0" algn="just">
              <a:buNone/>
            </a:pPr>
            <a:endParaRPr lang="en-US" dirty="0" smtClean="0"/>
          </a:p>
          <a:p>
            <a:pPr algn="just"/>
            <a:r>
              <a:rPr lang="en-US" dirty="0" smtClean="0"/>
              <a:t>Give a description or explanation of the situation or problem (more general)</a:t>
            </a:r>
          </a:p>
          <a:p>
            <a:pPr algn="just"/>
            <a:r>
              <a:rPr lang="en-US" dirty="0" smtClean="0"/>
              <a:t>Say why this situation or problem is important</a:t>
            </a:r>
          </a:p>
          <a:p>
            <a:pPr algn="just"/>
            <a:r>
              <a:rPr lang="en-US" dirty="0" smtClean="0"/>
              <a:t>Say what your aim is, what your position on the situation or problem is.</a:t>
            </a:r>
          </a:p>
          <a:p>
            <a:pPr marL="0" indent="0" algn="just">
              <a:buNone/>
            </a:pPr>
            <a:endParaRPr lang="en-US" b="1" dirty="0"/>
          </a:p>
          <a:p>
            <a:pPr marL="0" indent="0" algn="just">
              <a:buNone/>
            </a:pPr>
            <a:r>
              <a:rPr lang="en-US" b="1" dirty="0" smtClean="0">
                <a:solidFill>
                  <a:srgbClr val="FF0000"/>
                </a:solidFill>
              </a:rPr>
              <a:t>The main function of the introduction is to show your reader you have understood the question and to indicate that you will be discussing it fully.</a:t>
            </a:r>
            <a:endParaRPr lang="en-US" b="1" dirty="0">
              <a:solidFill>
                <a:srgbClr val="FF0000"/>
              </a:solidFill>
            </a:endParaRPr>
          </a:p>
        </p:txBody>
      </p:sp>
      <p:pic>
        <p:nvPicPr>
          <p:cNvPr id="4" name="Picture 3"/>
          <p:cNvPicPr>
            <a:picLocks noChangeAspect="1"/>
          </p:cNvPicPr>
          <p:nvPr/>
        </p:nvPicPr>
        <p:blipFill>
          <a:blip r:embed="rId2"/>
          <a:stretch>
            <a:fillRect/>
          </a:stretch>
        </p:blipFill>
        <p:spPr>
          <a:xfrm>
            <a:off x="628918" y="0"/>
            <a:ext cx="4702935" cy="1476375"/>
          </a:xfrm>
          <a:prstGeom prst="rect">
            <a:avLst/>
          </a:prstGeom>
        </p:spPr>
      </p:pic>
    </p:spTree>
    <p:extLst>
      <p:ext uri="{BB962C8B-B14F-4D97-AF65-F5344CB8AC3E}">
        <p14:creationId xmlns:p14="http://schemas.microsoft.com/office/powerpoint/2010/main" val="184084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9" y="129175"/>
            <a:ext cx="10515600" cy="1075063"/>
          </a:xfrm>
        </p:spPr>
        <p:txBody>
          <a:bodyPr>
            <a:normAutofit/>
          </a:bodyPr>
          <a:lstStyle/>
          <a:p>
            <a:r>
              <a:rPr lang="en-US" b="1" dirty="0" smtClean="0"/>
              <a:t>The main body</a:t>
            </a:r>
            <a:endParaRPr lang="en-US" b="1" dirty="0"/>
          </a:p>
        </p:txBody>
      </p:sp>
      <p:sp>
        <p:nvSpPr>
          <p:cNvPr id="3" name="Content Placeholder 2"/>
          <p:cNvSpPr>
            <a:spLocks noGrp="1"/>
          </p:cNvSpPr>
          <p:nvPr>
            <p:ph idx="1"/>
          </p:nvPr>
        </p:nvSpPr>
        <p:spPr>
          <a:xfrm>
            <a:off x="838200" y="1435995"/>
            <a:ext cx="10515600" cy="5434884"/>
          </a:xfrm>
        </p:spPr>
        <p:txBody>
          <a:bodyPr>
            <a:normAutofit/>
          </a:bodyPr>
          <a:lstStyle/>
          <a:p>
            <a:pPr marL="0" indent="0" algn="just">
              <a:buNone/>
            </a:pPr>
            <a:r>
              <a:rPr lang="en-US" dirty="0" smtClean="0">
                <a:solidFill>
                  <a:srgbClr val="0070C0"/>
                </a:solidFill>
              </a:rPr>
              <a:t>The main body of the essay consists of a number of paragraphs, blocks of text that develop ideas.</a:t>
            </a:r>
          </a:p>
          <a:p>
            <a:pPr marL="0" indent="0" algn="just">
              <a:buNone/>
            </a:pPr>
            <a:endParaRPr lang="en-US" dirty="0"/>
          </a:p>
          <a:p>
            <a:pPr marL="0" indent="0" algn="just">
              <a:buNone/>
            </a:pPr>
            <a:r>
              <a:rPr lang="en-US" b="1" dirty="0" smtClean="0">
                <a:solidFill>
                  <a:srgbClr val="FF0000"/>
                </a:solidFill>
              </a:rPr>
              <a:t>The structure of paragraphs – normally has three parts.</a:t>
            </a:r>
          </a:p>
          <a:p>
            <a:pPr marL="0" indent="0" algn="just">
              <a:buNone/>
            </a:pPr>
            <a:endParaRPr lang="en-US" dirty="0" smtClean="0"/>
          </a:p>
          <a:p>
            <a:pPr algn="just"/>
            <a:r>
              <a:rPr lang="en-US" dirty="0" smtClean="0"/>
              <a:t>A sentence that introduces the topic ( and possibly links it to the previous paragraph</a:t>
            </a:r>
            <a:r>
              <a:rPr lang="en-US" dirty="0" smtClean="0"/>
              <a:t>)- </a:t>
            </a:r>
            <a:r>
              <a:rPr lang="en-US" dirty="0" smtClean="0">
                <a:solidFill>
                  <a:srgbClr val="FF0000"/>
                </a:solidFill>
              </a:rPr>
              <a:t>A Topic Sentence</a:t>
            </a:r>
            <a:endParaRPr lang="en-US" dirty="0" smtClean="0">
              <a:solidFill>
                <a:srgbClr val="FF0000"/>
              </a:solidFill>
            </a:endParaRPr>
          </a:p>
          <a:p>
            <a:pPr algn="just"/>
            <a:r>
              <a:rPr lang="en-US" dirty="0" smtClean="0"/>
              <a:t>A number of sentences that develop the topic (with analysis, evidence or detail</a:t>
            </a:r>
            <a:r>
              <a:rPr lang="en-US" dirty="0" smtClean="0"/>
              <a:t>)- </a:t>
            </a:r>
            <a:r>
              <a:rPr lang="en-US" dirty="0" smtClean="0">
                <a:solidFill>
                  <a:srgbClr val="FF0000"/>
                </a:solidFill>
              </a:rPr>
              <a:t>sub points/supporting points - examples</a:t>
            </a:r>
            <a:endParaRPr lang="en-US" dirty="0" smtClean="0">
              <a:solidFill>
                <a:srgbClr val="FF0000"/>
              </a:solidFill>
            </a:endParaRPr>
          </a:p>
          <a:p>
            <a:pPr algn="just"/>
            <a:r>
              <a:rPr lang="en-US" dirty="0" smtClean="0"/>
              <a:t>A sentence that concludes the topic ( or links it to the next topic/paragraph)</a:t>
            </a:r>
            <a:endParaRPr lang="en-US" dirty="0"/>
          </a:p>
        </p:txBody>
      </p:sp>
    </p:spTree>
    <p:extLst>
      <p:ext uri="{BB962C8B-B14F-4D97-AF65-F5344CB8AC3E}">
        <p14:creationId xmlns:p14="http://schemas.microsoft.com/office/powerpoint/2010/main" val="181990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025" y="824248"/>
            <a:ext cx="10086303" cy="6033752"/>
          </a:xfrm>
        </p:spPr>
        <p:txBody>
          <a:bodyPr>
            <a:normAutofit/>
          </a:bodyPr>
          <a:lstStyle/>
          <a:p>
            <a:pPr algn="just"/>
            <a:r>
              <a:rPr lang="en-US" dirty="0" smtClean="0"/>
              <a:t>When you start a new paragraph, you are indicating that the previous point is finished and you are starting something new.</a:t>
            </a:r>
          </a:p>
          <a:p>
            <a:pPr algn="just"/>
            <a:endParaRPr lang="en-US" dirty="0"/>
          </a:p>
          <a:p>
            <a:pPr algn="just"/>
            <a:r>
              <a:rPr lang="en-US" dirty="0" smtClean="0"/>
              <a:t>But, this new paragraph is not completely separate from the previous one, and you will have to indicate what the relationship is.</a:t>
            </a:r>
          </a:p>
          <a:p>
            <a:pPr marL="0" indent="0" algn="just">
              <a:buNone/>
            </a:pPr>
            <a:endParaRPr lang="en-US" dirty="0"/>
          </a:p>
          <a:p>
            <a:pPr marL="0" indent="0" algn="just">
              <a:buNone/>
            </a:pPr>
            <a:r>
              <a:rPr lang="en-US" dirty="0" smtClean="0"/>
              <a:t>Example :</a:t>
            </a:r>
          </a:p>
          <a:p>
            <a:pPr marL="0" indent="0" algn="just">
              <a:buNone/>
            </a:pPr>
            <a:r>
              <a:rPr lang="en-US" dirty="0" smtClean="0"/>
              <a:t>‘Another argument in favour of calculators is ……’</a:t>
            </a:r>
          </a:p>
          <a:p>
            <a:pPr marL="0" indent="0" algn="just">
              <a:buNone/>
            </a:pPr>
            <a:r>
              <a:rPr lang="en-US" dirty="0" smtClean="0"/>
              <a:t>This indicates that you are discussing a different argument.</a:t>
            </a:r>
            <a:endParaRPr lang="en-US" dirty="0"/>
          </a:p>
        </p:txBody>
      </p:sp>
    </p:spTree>
    <p:extLst>
      <p:ext uri="{BB962C8B-B14F-4D97-AF65-F5344CB8AC3E}">
        <p14:creationId xmlns:p14="http://schemas.microsoft.com/office/powerpoint/2010/main" val="201209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430"/>
            <a:ext cx="10515600" cy="1075063"/>
          </a:xfrm>
        </p:spPr>
        <p:txBody>
          <a:bodyPr>
            <a:normAutofit fontScale="90000"/>
          </a:bodyPr>
          <a:lstStyle/>
          <a:p>
            <a:r>
              <a:rPr lang="en-US" b="1" dirty="0" smtClean="0"/>
              <a:t>Introducing Transition </a:t>
            </a:r>
            <a:br>
              <a:rPr lang="en-US" b="1" dirty="0" smtClean="0"/>
            </a:br>
            <a:r>
              <a:rPr lang="en-US" b="1" dirty="0" smtClean="0"/>
              <a:t>(Linking) words </a:t>
            </a:r>
            <a:endParaRPr lang="en-US" b="1" dirty="0"/>
          </a:p>
        </p:txBody>
      </p:sp>
      <p:sp>
        <p:nvSpPr>
          <p:cNvPr id="3" name="Content Placeholder 2"/>
          <p:cNvSpPr>
            <a:spLocks noGrp="1"/>
          </p:cNvSpPr>
          <p:nvPr>
            <p:ph idx="1"/>
          </p:nvPr>
        </p:nvSpPr>
        <p:spPr>
          <a:xfrm>
            <a:off x="838200" y="1435995"/>
            <a:ext cx="10515600" cy="5434884"/>
          </a:xfrm>
        </p:spPr>
        <p:txBody>
          <a:bodyPr>
            <a:normAutofit lnSpcReduction="10000"/>
          </a:bodyPr>
          <a:lstStyle/>
          <a:p>
            <a:pPr marL="0" indent="0">
              <a:buNone/>
            </a:pPr>
            <a:r>
              <a:rPr lang="en-US" b="1" u="sng" dirty="0" smtClean="0">
                <a:solidFill>
                  <a:srgbClr val="0070C0"/>
                </a:solidFill>
              </a:rPr>
              <a:t>Addition Transitions</a:t>
            </a:r>
          </a:p>
          <a:p>
            <a:pPr marL="0" indent="0">
              <a:buNone/>
            </a:pPr>
            <a:r>
              <a:rPr lang="en-US" dirty="0" smtClean="0"/>
              <a:t>And, also, besides, </a:t>
            </a:r>
            <a:r>
              <a:rPr lang="en-US" dirty="0" smtClean="0">
                <a:solidFill>
                  <a:srgbClr val="0070C0"/>
                </a:solidFill>
              </a:rPr>
              <a:t>first, second, third, firstly, secondly, thirdly</a:t>
            </a:r>
            <a:r>
              <a:rPr lang="en-US" dirty="0" smtClean="0"/>
              <a:t>, in addition, in the first place, </a:t>
            </a:r>
            <a:r>
              <a:rPr lang="en-US" dirty="0">
                <a:solidFill>
                  <a:srgbClr val="FF0000"/>
                </a:solidFill>
              </a:rPr>
              <a:t>F</a:t>
            </a:r>
            <a:r>
              <a:rPr lang="en-US" dirty="0" smtClean="0">
                <a:solidFill>
                  <a:srgbClr val="FF0000"/>
                </a:solidFill>
              </a:rPr>
              <a:t>urthermore</a:t>
            </a:r>
            <a:r>
              <a:rPr lang="en-US" dirty="0" smtClean="0">
                <a:solidFill>
                  <a:srgbClr val="FF0000"/>
                </a:solidFill>
              </a:rPr>
              <a:t>, </a:t>
            </a:r>
            <a:r>
              <a:rPr lang="en-US" dirty="0">
                <a:solidFill>
                  <a:srgbClr val="FF0000"/>
                </a:solidFill>
              </a:rPr>
              <a:t>F</a:t>
            </a:r>
            <a:r>
              <a:rPr lang="en-US" dirty="0" smtClean="0">
                <a:solidFill>
                  <a:srgbClr val="FF0000"/>
                </a:solidFill>
              </a:rPr>
              <a:t>urther</a:t>
            </a:r>
            <a:r>
              <a:rPr lang="en-US" dirty="0" smtClean="0">
                <a:solidFill>
                  <a:srgbClr val="FF0000"/>
                </a:solidFill>
              </a:rPr>
              <a:t>, </a:t>
            </a:r>
            <a:r>
              <a:rPr lang="en-US" dirty="0">
                <a:solidFill>
                  <a:srgbClr val="FF0000"/>
                </a:solidFill>
              </a:rPr>
              <a:t>M</a:t>
            </a:r>
            <a:r>
              <a:rPr lang="en-US" dirty="0" smtClean="0">
                <a:solidFill>
                  <a:srgbClr val="FF0000"/>
                </a:solidFill>
              </a:rPr>
              <a:t>oreover</a:t>
            </a:r>
            <a:r>
              <a:rPr lang="en-US" dirty="0" smtClean="0"/>
              <a:t>, to being with, </a:t>
            </a:r>
            <a:r>
              <a:rPr lang="en-US" dirty="0" smtClean="0"/>
              <a:t>next  </a:t>
            </a:r>
            <a:r>
              <a:rPr lang="en-US" dirty="0" smtClean="0">
                <a:solidFill>
                  <a:srgbClr val="FF0000"/>
                </a:solidFill>
              </a:rPr>
              <a:t>In addition, Similarly,</a:t>
            </a:r>
            <a:endParaRPr lang="en-US" dirty="0" smtClean="0">
              <a:solidFill>
                <a:srgbClr val="FF0000"/>
              </a:solidFill>
            </a:endParaRPr>
          </a:p>
          <a:p>
            <a:pPr marL="0" indent="0">
              <a:buNone/>
            </a:pPr>
            <a:endParaRPr lang="en-US" dirty="0" smtClean="0"/>
          </a:p>
          <a:p>
            <a:pPr marL="0" indent="0">
              <a:buNone/>
            </a:pPr>
            <a:r>
              <a:rPr lang="en-US" b="1" u="sng" dirty="0" smtClean="0">
                <a:solidFill>
                  <a:srgbClr val="0070C0"/>
                </a:solidFill>
              </a:rPr>
              <a:t>Cause-effect Transitions</a:t>
            </a:r>
          </a:p>
          <a:p>
            <a:pPr marL="0" indent="0">
              <a:buNone/>
            </a:pPr>
            <a:r>
              <a:rPr lang="en-US" dirty="0" smtClean="0"/>
              <a:t>Accordingly, so, as a result, consequently, for this reason, hence, then, therefore, thus</a:t>
            </a:r>
          </a:p>
          <a:p>
            <a:pPr marL="0" indent="0">
              <a:buNone/>
            </a:pPr>
            <a:endParaRPr lang="en-US" dirty="0" smtClean="0"/>
          </a:p>
          <a:p>
            <a:pPr marL="0" indent="0">
              <a:buNone/>
            </a:pPr>
            <a:r>
              <a:rPr lang="en-US" b="1" u="sng" dirty="0" smtClean="0">
                <a:solidFill>
                  <a:srgbClr val="0070C0"/>
                </a:solidFill>
              </a:rPr>
              <a:t>Comparison Transitions</a:t>
            </a:r>
          </a:p>
          <a:p>
            <a:pPr marL="0" indent="0">
              <a:buNone/>
            </a:pPr>
            <a:r>
              <a:rPr lang="en-US" dirty="0" smtClean="0"/>
              <a:t>By the same token, in like manner, in the same way, in similar fashion, likewise, similarly</a:t>
            </a:r>
            <a:endParaRPr lang="en-US" dirty="0"/>
          </a:p>
        </p:txBody>
      </p:sp>
      <p:pic>
        <p:nvPicPr>
          <p:cNvPr id="6" name="Picture 5"/>
          <p:cNvPicPr>
            <a:picLocks noChangeAspect="1"/>
          </p:cNvPicPr>
          <p:nvPr/>
        </p:nvPicPr>
        <p:blipFill>
          <a:blip r:embed="rId2"/>
          <a:stretch>
            <a:fillRect/>
          </a:stretch>
        </p:blipFill>
        <p:spPr>
          <a:xfrm>
            <a:off x="5706548" y="148430"/>
            <a:ext cx="2905125" cy="1571625"/>
          </a:xfrm>
          <a:prstGeom prst="rect">
            <a:avLst/>
          </a:prstGeom>
        </p:spPr>
      </p:pic>
    </p:spTree>
    <p:extLst>
      <p:ext uri="{BB962C8B-B14F-4D97-AF65-F5344CB8AC3E}">
        <p14:creationId xmlns:p14="http://schemas.microsoft.com/office/powerpoint/2010/main" val="219325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3493"/>
            <a:ext cx="10515600" cy="5434884"/>
          </a:xfrm>
        </p:spPr>
        <p:txBody>
          <a:bodyPr>
            <a:normAutofit/>
          </a:bodyPr>
          <a:lstStyle/>
          <a:p>
            <a:pPr marL="0" indent="0">
              <a:buNone/>
            </a:pPr>
            <a:r>
              <a:rPr lang="en-US" b="1" u="sng" dirty="0" smtClean="0">
                <a:solidFill>
                  <a:srgbClr val="0070C0"/>
                </a:solidFill>
              </a:rPr>
              <a:t>Contrast Transitions</a:t>
            </a:r>
          </a:p>
          <a:p>
            <a:pPr marL="0" indent="0">
              <a:buNone/>
            </a:pPr>
            <a:r>
              <a:rPr lang="en-US" dirty="0" smtClean="0"/>
              <a:t>But, however, </a:t>
            </a:r>
            <a:r>
              <a:rPr lang="en-US" dirty="0" smtClean="0">
                <a:solidFill>
                  <a:srgbClr val="C00000"/>
                </a:solidFill>
              </a:rPr>
              <a:t>in contrast, </a:t>
            </a:r>
            <a:r>
              <a:rPr lang="en-US" dirty="0" smtClean="0"/>
              <a:t>instead, </a:t>
            </a:r>
            <a:r>
              <a:rPr lang="en-US" dirty="0">
                <a:solidFill>
                  <a:srgbClr val="C00000"/>
                </a:solidFill>
              </a:rPr>
              <a:t>N</a:t>
            </a:r>
            <a:r>
              <a:rPr lang="en-US" dirty="0" smtClean="0">
                <a:solidFill>
                  <a:srgbClr val="C00000"/>
                </a:solidFill>
              </a:rPr>
              <a:t>evertheless</a:t>
            </a:r>
            <a:r>
              <a:rPr lang="en-US" dirty="0" smtClean="0">
                <a:solidFill>
                  <a:srgbClr val="C00000"/>
                </a:solidFill>
              </a:rPr>
              <a:t>,</a:t>
            </a:r>
            <a:r>
              <a:rPr lang="en-US" dirty="0" smtClean="0"/>
              <a:t> </a:t>
            </a:r>
            <a:r>
              <a:rPr lang="en-US" dirty="0" smtClean="0">
                <a:solidFill>
                  <a:srgbClr val="C00000"/>
                </a:solidFill>
              </a:rPr>
              <a:t>on the contrary</a:t>
            </a:r>
            <a:r>
              <a:rPr lang="en-US" dirty="0" smtClean="0"/>
              <a:t>, still, yet, on the other hand</a:t>
            </a:r>
          </a:p>
          <a:p>
            <a:pPr marL="0" indent="0">
              <a:buNone/>
            </a:pPr>
            <a:endParaRPr lang="en-US" dirty="0" smtClean="0"/>
          </a:p>
          <a:p>
            <a:pPr marL="0" indent="0">
              <a:buNone/>
            </a:pPr>
            <a:r>
              <a:rPr lang="en-US" b="1" u="sng" dirty="0" smtClean="0">
                <a:solidFill>
                  <a:srgbClr val="0070C0"/>
                </a:solidFill>
              </a:rPr>
              <a:t>Conclusion and Summary Transitions</a:t>
            </a:r>
          </a:p>
          <a:p>
            <a:pPr marL="0" indent="0">
              <a:buNone/>
            </a:pPr>
            <a:r>
              <a:rPr lang="en-US" dirty="0" smtClean="0"/>
              <a:t>In conclusion, To conclude, To summarize, Finally, In brief</a:t>
            </a:r>
          </a:p>
          <a:p>
            <a:pPr marL="0" indent="0">
              <a:buNone/>
            </a:pPr>
            <a:endParaRPr lang="en-US" dirty="0" smtClean="0"/>
          </a:p>
          <a:p>
            <a:pPr marL="0" indent="0">
              <a:buNone/>
            </a:pPr>
            <a:r>
              <a:rPr lang="en-US" b="1" u="sng" dirty="0" smtClean="0">
                <a:solidFill>
                  <a:srgbClr val="0070C0"/>
                </a:solidFill>
              </a:rPr>
              <a:t>Example Transitions</a:t>
            </a:r>
          </a:p>
          <a:p>
            <a:pPr marL="0" indent="0">
              <a:buNone/>
            </a:pPr>
            <a:r>
              <a:rPr lang="en-US" dirty="0" smtClean="0">
                <a:solidFill>
                  <a:srgbClr val="C00000"/>
                </a:solidFill>
              </a:rPr>
              <a:t>As an example, For example, for instance, specifically, thus, to illustrate</a:t>
            </a:r>
            <a:endParaRPr lang="en-US" dirty="0">
              <a:solidFill>
                <a:srgbClr val="C00000"/>
              </a:solidFill>
            </a:endParaRPr>
          </a:p>
        </p:txBody>
      </p:sp>
    </p:spTree>
    <p:extLst>
      <p:ext uri="{BB962C8B-B14F-4D97-AF65-F5344CB8AC3E}">
        <p14:creationId xmlns:p14="http://schemas.microsoft.com/office/powerpoint/2010/main" val="33698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3493"/>
            <a:ext cx="10515600" cy="5434884"/>
          </a:xfrm>
        </p:spPr>
        <p:txBody>
          <a:bodyPr>
            <a:normAutofit/>
          </a:bodyPr>
          <a:lstStyle/>
          <a:p>
            <a:pPr marL="0" indent="0">
              <a:buNone/>
            </a:pPr>
            <a:r>
              <a:rPr lang="en-US" b="1" u="sng" dirty="0" smtClean="0">
                <a:solidFill>
                  <a:srgbClr val="0070C0"/>
                </a:solidFill>
              </a:rPr>
              <a:t>Time Transitions</a:t>
            </a:r>
          </a:p>
          <a:p>
            <a:pPr marL="0" indent="0">
              <a:buNone/>
            </a:pPr>
            <a:r>
              <a:rPr lang="en-US" dirty="0" smtClean="0">
                <a:solidFill>
                  <a:srgbClr val="C00000"/>
                </a:solidFill>
              </a:rPr>
              <a:t>In the future, currently, in the past, later, meanwhile, at the same time, afterwards, earlier, formerly, immediately in the future, previously, subsequently, simultaneously, then, until now</a:t>
            </a:r>
          </a:p>
          <a:p>
            <a:pPr marL="0" indent="0">
              <a:buNone/>
            </a:pPr>
            <a:endParaRPr lang="en-US" dirty="0" smtClean="0"/>
          </a:p>
          <a:p>
            <a:pPr marL="0" indent="0">
              <a:buNone/>
            </a:pPr>
            <a:r>
              <a:rPr lang="en-US" b="1" u="sng" dirty="0" smtClean="0">
                <a:solidFill>
                  <a:srgbClr val="0070C0"/>
                </a:solidFill>
              </a:rPr>
              <a:t>Insistence Transitions</a:t>
            </a:r>
          </a:p>
          <a:p>
            <a:pPr marL="0" indent="0">
              <a:buNone/>
            </a:pPr>
            <a:r>
              <a:rPr lang="en-US" dirty="0" smtClean="0"/>
              <a:t>In fact, indeed</a:t>
            </a:r>
          </a:p>
          <a:p>
            <a:pPr marL="0" indent="0">
              <a:buNone/>
            </a:pPr>
            <a:endParaRPr lang="en-US" dirty="0" smtClean="0"/>
          </a:p>
          <a:p>
            <a:pPr marL="0" indent="0">
              <a:buNone/>
            </a:pPr>
            <a:r>
              <a:rPr lang="en-US" b="1" u="sng" dirty="0" smtClean="0">
                <a:solidFill>
                  <a:srgbClr val="0070C0"/>
                </a:solidFill>
              </a:rPr>
              <a:t>Restatement Transitions</a:t>
            </a:r>
          </a:p>
          <a:p>
            <a:pPr marL="0" indent="0">
              <a:buNone/>
            </a:pPr>
            <a:r>
              <a:rPr lang="en-US" dirty="0" smtClean="0"/>
              <a:t>In other words, </a:t>
            </a:r>
            <a:r>
              <a:rPr lang="en-US" sz="3600" dirty="0" err="1" smtClean="0">
                <a:solidFill>
                  <a:srgbClr val="C00000"/>
                </a:solidFill>
              </a:rPr>
              <a:t>i.e</a:t>
            </a:r>
            <a:r>
              <a:rPr lang="en-US" sz="3600" dirty="0" smtClean="0">
                <a:solidFill>
                  <a:srgbClr val="C00000"/>
                </a:solidFill>
              </a:rPr>
              <a:t> </a:t>
            </a:r>
            <a:r>
              <a:rPr lang="en-US" dirty="0" smtClean="0"/>
              <a:t>in </a:t>
            </a:r>
            <a:r>
              <a:rPr lang="en-US" dirty="0" smtClean="0"/>
              <a:t>short, in simpler terms, to put it differently, to repeat</a:t>
            </a:r>
            <a:endParaRPr lang="en-US" dirty="0"/>
          </a:p>
        </p:txBody>
      </p:sp>
    </p:spTree>
    <p:extLst>
      <p:ext uri="{BB962C8B-B14F-4D97-AF65-F5344CB8AC3E}">
        <p14:creationId xmlns:p14="http://schemas.microsoft.com/office/powerpoint/2010/main" val="238244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TotalTime>
  <Words>877</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Writing Essays and Paragraphs </vt:lpstr>
      <vt:lpstr>The purpose of essays</vt:lpstr>
      <vt:lpstr>Essay Structure</vt:lpstr>
      <vt:lpstr>PowerPoint Presentation</vt:lpstr>
      <vt:lpstr>The main body</vt:lpstr>
      <vt:lpstr>PowerPoint Presentation</vt:lpstr>
      <vt:lpstr>Introducing Transition  (Linking) words </vt:lpstr>
      <vt:lpstr>PowerPoint Presentation</vt:lpstr>
      <vt:lpstr>PowerPoint Presentation</vt:lpstr>
      <vt:lpstr>PowerPoint Presentation</vt:lpstr>
      <vt:lpstr>Planning your essay for an assignment</vt:lpstr>
      <vt:lpstr>PowerPoint Presentation</vt:lpstr>
      <vt:lpstr>A Mind map</vt:lpstr>
      <vt:lpstr>When writing academic essays,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Essays and Paragraphs</dc:title>
  <dc:creator>Acer</dc:creator>
  <cp:lastModifiedBy>User</cp:lastModifiedBy>
  <cp:revision>30</cp:revision>
  <dcterms:created xsi:type="dcterms:W3CDTF">2017-07-12T04:19:12Z</dcterms:created>
  <dcterms:modified xsi:type="dcterms:W3CDTF">2021-03-19T06:57:47Z</dcterms:modified>
</cp:coreProperties>
</file>