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8" r:id="rId1"/>
  </p:sldMasterIdLst>
  <p:notesMasterIdLst>
    <p:notesMasterId r:id="rId20"/>
  </p:notesMasterIdLst>
  <p:sldIdLst>
    <p:sldId id="257" r:id="rId2"/>
    <p:sldId id="274" r:id="rId3"/>
    <p:sldId id="258" r:id="rId4"/>
    <p:sldId id="259" r:id="rId5"/>
    <p:sldId id="262" r:id="rId6"/>
    <p:sldId id="263" r:id="rId7"/>
    <p:sldId id="260" r:id="rId8"/>
    <p:sldId id="261"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0000"/>
    <a:srgbClr val="800080"/>
    <a:srgbClr val="99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3537" autoAdjust="0"/>
  </p:normalViewPr>
  <p:slideViewPr>
    <p:cSldViewPr snapToGrid="0">
      <p:cViewPr varScale="1">
        <p:scale>
          <a:sx n="70" d="100"/>
          <a:sy n="70" d="100"/>
        </p:scale>
        <p:origin x="738"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FB2704-8B69-4B4C-852B-22F4B9F33D4C}" type="datetimeFigureOut">
              <a:rPr lang="en-US" smtClean="0"/>
              <a:t>3/12/2022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05BF7C-5EC0-4952-9390-825068120CD6}" type="slidenum">
              <a:rPr lang="en-US" smtClean="0"/>
              <a:t>‹#›</a:t>
            </a:fld>
            <a:endParaRPr lang="en-US"/>
          </a:p>
        </p:txBody>
      </p:sp>
    </p:spTree>
    <p:extLst>
      <p:ext uri="{BB962C8B-B14F-4D97-AF65-F5344CB8AC3E}">
        <p14:creationId xmlns:p14="http://schemas.microsoft.com/office/powerpoint/2010/main" val="42945325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005BF7C-5EC0-4952-9390-825068120CD6}" type="slidenum">
              <a:rPr lang="en-US" smtClean="0"/>
              <a:t>1</a:t>
            </a:fld>
            <a:endParaRPr lang="en-US"/>
          </a:p>
        </p:txBody>
      </p:sp>
    </p:spTree>
    <p:extLst>
      <p:ext uri="{BB962C8B-B14F-4D97-AF65-F5344CB8AC3E}">
        <p14:creationId xmlns:p14="http://schemas.microsoft.com/office/powerpoint/2010/main" val="13298419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DA9E6BB-FFF3-484A-A157-86BC0FFF444B}" type="datetime1">
              <a:rPr lang="en-US" smtClean="0"/>
              <a:t>3/12/2022</a:t>
            </a:fld>
            <a:endParaRPr lang="en-US"/>
          </a:p>
        </p:txBody>
      </p:sp>
      <p:sp>
        <p:nvSpPr>
          <p:cNvPr id="5" name="Footer Placeholder 4"/>
          <p:cNvSpPr>
            <a:spLocks noGrp="1"/>
          </p:cNvSpPr>
          <p:nvPr>
            <p:ph type="ftr" sz="quarter" idx="11"/>
          </p:nvPr>
        </p:nvSpPr>
        <p:spPr/>
        <p:txBody>
          <a:bodyPr/>
          <a:lstStyle>
            <a:lvl1pPr>
              <a:defRPr/>
            </a:lvl1pPr>
          </a:lstStyle>
          <a:p>
            <a:r>
              <a:rPr lang="en-US" dirty="0" smtClean="0"/>
              <a:t>CM1605 Web Technology</a:t>
            </a:r>
            <a:endParaRPr lang="en-US" dirty="0"/>
          </a:p>
        </p:txBody>
      </p:sp>
      <p:sp>
        <p:nvSpPr>
          <p:cNvPr id="6" name="Slide Number Placeholder 5"/>
          <p:cNvSpPr>
            <a:spLocks noGrp="1"/>
          </p:cNvSpPr>
          <p:nvPr>
            <p:ph type="sldNum" sz="quarter" idx="12"/>
          </p:nvPr>
        </p:nvSpPr>
        <p:spPr/>
        <p:txBody>
          <a:bodyPr/>
          <a:lstStyle/>
          <a:p>
            <a:fld id="{83962D5C-A4B2-49FE-8CCD-E3685D8D5850}" type="slidenum">
              <a:rPr lang="en-US" smtClean="0"/>
              <a:t>‹#›</a:t>
            </a:fld>
            <a:endParaRPr lang="en-US"/>
          </a:p>
        </p:txBody>
      </p:sp>
      <p:cxnSp>
        <p:nvCxnSpPr>
          <p:cNvPr id="8" name="Straight Connector 7"/>
          <p:cNvCxnSpPr/>
          <p:nvPr userDrawn="1"/>
        </p:nvCxnSpPr>
        <p:spPr>
          <a:xfrm>
            <a:off x="1524000" y="3479800"/>
            <a:ext cx="9144000" cy="38100"/>
          </a:xfrm>
          <a:prstGeom prst="line">
            <a:avLst/>
          </a:prstGeom>
          <a:ln>
            <a:solidFill>
              <a:srgbClr val="800080"/>
            </a:solidFill>
          </a:ln>
        </p:spPr>
        <p:style>
          <a:lnRef idx="1">
            <a:schemeClr val="accent1"/>
          </a:lnRef>
          <a:fillRef idx="0">
            <a:schemeClr val="accent1"/>
          </a:fillRef>
          <a:effectRef idx="0">
            <a:schemeClr val="accent1"/>
          </a:effectRef>
          <a:fontRef idx="minor">
            <a:schemeClr val="tx1"/>
          </a:fontRef>
        </p:style>
      </p:cxnSp>
      <p:sp>
        <p:nvSpPr>
          <p:cNvPr id="10" name="Rectangle 9"/>
          <p:cNvSpPr/>
          <p:nvPr userDrawn="1"/>
        </p:nvSpPr>
        <p:spPr>
          <a:xfrm>
            <a:off x="0" y="0"/>
            <a:ext cx="12192000" cy="482600"/>
          </a:xfrm>
          <a:prstGeom prst="rect">
            <a:avLst/>
          </a:prstGeom>
          <a:solidFill>
            <a:srgbClr val="8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userDrawn="1"/>
        </p:nvPicPr>
        <p:blipFill rotWithShape="1">
          <a:blip r:embed="rId2" cstate="print">
            <a:extLst>
              <a:ext uri="{28A0092B-C50C-407E-A947-70E740481C1C}">
                <a14:useLocalDpi xmlns:a14="http://schemas.microsoft.com/office/drawing/2010/main" val="0"/>
              </a:ext>
            </a:extLst>
          </a:blip>
          <a:srcRect b="10853"/>
          <a:stretch/>
        </p:blipFill>
        <p:spPr>
          <a:xfrm>
            <a:off x="10221912" y="5948961"/>
            <a:ext cx="1589088" cy="607861"/>
          </a:xfrm>
          <a:prstGeom prst="rect">
            <a:avLst/>
          </a:prstGeom>
        </p:spPr>
      </p:pic>
      <p:pic>
        <p:nvPicPr>
          <p:cNvPr id="7" name="Picture 6"/>
          <p:cNvPicPr>
            <a:picLocks noChangeAspect="1"/>
          </p:cNvPicPr>
          <p:nvPr userDrawn="1"/>
        </p:nvPicPr>
        <p:blipFill>
          <a:blip r:embed="rId3"/>
          <a:stretch>
            <a:fillRect/>
          </a:stretch>
        </p:blipFill>
        <p:spPr>
          <a:xfrm>
            <a:off x="8610600" y="6004372"/>
            <a:ext cx="1724025" cy="552450"/>
          </a:xfrm>
          <a:prstGeom prst="rect">
            <a:avLst/>
          </a:prstGeom>
        </p:spPr>
      </p:pic>
    </p:spTree>
    <p:extLst>
      <p:ext uri="{BB962C8B-B14F-4D97-AF65-F5344CB8AC3E}">
        <p14:creationId xmlns:p14="http://schemas.microsoft.com/office/powerpoint/2010/main" val="213374154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92075B-64F7-4C46-A9EF-E833280F25FF}" type="datetime1">
              <a:rPr lang="en-US" smtClean="0"/>
              <a:t>3/12/2022</a:t>
            </a:fld>
            <a:endParaRPr lang="en-US"/>
          </a:p>
        </p:txBody>
      </p:sp>
      <p:sp>
        <p:nvSpPr>
          <p:cNvPr id="5" name="Footer Placeholder 4"/>
          <p:cNvSpPr>
            <a:spLocks noGrp="1"/>
          </p:cNvSpPr>
          <p:nvPr>
            <p:ph type="ftr" sz="quarter" idx="11"/>
          </p:nvPr>
        </p:nvSpPr>
        <p:spPr/>
        <p:txBody>
          <a:bodyPr/>
          <a:lstStyle/>
          <a:p>
            <a:r>
              <a:rPr lang="en-US" smtClean="0"/>
              <a:t>Module Code Module Name</a:t>
            </a:r>
            <a:endParaRPr lang="en-US"/>
          </a:p>
        </p:txBody>
      </p:sp>
      <p:sp>
        <p:nvSpPr>
          <p:cNvPr id="6" name="Slide Number Placeholder 5"/>
          <p:cNvSpPr>
            <a:spLocks noGrp="1"/>
          </p:cNvSpPr>
          <p:nvPr>
            <p:ph type="sldNum" sz="quarter" idx="12"/>
          </p:nvPr>
        </p:nvSpPr>
        <p:spPr/>
        <p:txBody>
          <a:bodyPr/>
          <a:lstStyle/>
          <a:p>
            <a:fld id="{83962D5C-A4B2-49FE-8CCD-E3685D8D5850}" type="slidenum">
              <a:rPr lang="en-US" smtClean="0"/>
              <a:t>‹#›</a:t>
            </a:fld>
            <a:endParaRPr lang="en-US"/>
          </a:p>
        </p:txBody>
      </p:sp>
    </p:spTree>
    <p:extLst>
      <p:ext uri="{BB962C8B-B14F-4D97-AF65-F5344CB8AC3E}">
        <p14:creationId xmlns:p14="http://schemas.microsoft.com/office/powerpoint/2010/main" val="952567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8FFB17-EA1D-4AF4-8E73-2404008E9605}" type="datetime1">
              <a:rPr lang="en-US" smtClean="0"/>
              <a:t>3/12/2022</a:t>
            </a:fld>
            <a:endParaRPr lang="en-US"/>
          </a:p>
        </p:txBody>
      </p:sp>
      <p:sp>
        <p:nvSpPr>
          <p:cNvPr id="5" name="Footer Placeholder 4"/>
          <p:cNvSpPr>
            <a:spLocks noGrp="1"/>
          </p:cNvSpPr>
          <p:nvPr>
            <p:ph type="ftr" sz="quarter" idx="11"/>
          </p:nvPr>
        </p:nvSpPr>
        <p:spPr/>
        <p:txBody>
          <a:bodyPr/>
          <a:lstStyle/>
          <a:p>
            <a:r>
              <a:rPr lang="en-US" smtClean="0"/>
              <a:t>Module Code Module Name</a:t>
            </a:r>
            <a:endParaRPr lang="en-US"/>
          </a:p>
        </p:txBody>
      </p:sp>
      <p:sp>
        <p:nvSpPr>
          <p:cNvPr id="6" name="Slide Number Placeholder 5"/>
          <p:cNvSpPr>
            <a:spLocks noGrp="1"/>
          </p:cNvSpPr>
          <p:nvPr>
            <p:ph type="sldNum" sz="quarter" idx="12"/>
          </p:nvPr>
        </p:nvSpPr>
        <p:spPr/>
        <p:txBody>
          <a:bodyPr/>
          <a:lstStyle/>
          <a:p>
            <a:fld id="{83962D5C-A4B2-49FE-8CCD-E3685D8D5850}" type="slidenum">
              <a:rPr lang="en-US" smtClean="0"/>
              <a:t>‹#›</a:t>
            </a:fld>
            <a:endParaRPr lang="en-US"/>
          </a:p>
        </p:txBody>
      </p:sp>
    </p:spTree>
    <p:extLst>
      <p:ext uri="{BB962C8B-B14F-4D97-AF65-F5344CB8AC3E}">
        <p14:creationId xmlns:p14="http://schemas.microsoft.com/office/powerpoint/2010/main" val="1835809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A9F8607-91F3-4941-B9C0-AE6662282752}" type="datetime1">
              <a:rPr lang="en-US" smtClean="0"/>
              <a:t>3/12/2022</a:t>
            </a:fld>
            <a:endParaRPr lang="en-US"/>
          </a:p>
        </p:txBody>
      </p:sp>
      <p:sp>
        <p:nvSpPr>
          <p:cNvPr id="6" name="Slide Number Placeholder 5"/>
          <p:cNvSpPr>
            <a:spLocks noGrp="1"/>
          </p:cNvSpPr>
          <p:nvPr>
            <p:ph type="sldNum" sz="quarter" idx="12"/>
          </p:nvPr>
        </p:nvSpPr>
        <p:spPr/>
        <p:txBody>
          <a:bodyPr/>
          <a:lstStyle/>
          <a:p>
            <a:fld id="{83962D5C-A4B2-49FE-8CCD-E3685D8D5850}" type="slidenum">
              <a:rPr lang="en-US" smtClean="0"/>
              <a:t>‹#›</a:t>
            </a:fld>
            <a:endParaRPr lang="en-US"/>
          </a:p>
        </p:txBody>
      </p:sp>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val="0"/>
              </a:ext>
            </a:extLst>
          </a:blip>
          <a:srcRect b="14464"/>
          <a:stretch/>
        </p:blipFill>
        <p:spPr>
          <a:xfrm>
            <a:off x="10260013" y="31476"/>
            <a:ext cx="1093787" cy="489224"/>
          </a:xfrm>
          <a:prstGeom prst="rect">
            <a:avLst/>
          </a:prstGeom>
        </p:spPr>
      </p:pic>
      <p:cxnSp>
        <p:nvCxnSpPr>
          <p:cNvPr id="9" name="Straight Connector 8"/>
          <p:cNvCxnSpPr/>
          <p:nvPr userDrawn="1"/>
        </p:nvCxnSpPr>
        <p:spPr>
          <a:xfrm flipV="1">
            <a:off x="838200" y="1308100"/>
            <a:ext cx="10515600" cy="12700"/>
          </a:xfrm>
          <a:prstGeom prst="line">
            <a:avLst/>
          </a:prstGeom>
          <a:ln>
            <a:solidFill>
              <a:srgbClr val="800080"/>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3"/>
          <a:stretch>
            <a:fillRect/>
          </a:stretch>
        </p:blipFill>
        <p:spPr>
          <a:xfrm>
            <a:off x="8686800" y="113063"/>
            <a:ext cx="1573213" cy="504124"/>
          </a:xfrm>
          <a:prstGeom prst="rect">
            <a:avLst/>
          </a:prstGeom>
        </p:spPr>
      </p:pic>
    </p:spTree>
    <p:extLst>
      <p:ext uri="{BB962C8B-B14F-4D97-AF65-F5344CB8AC3E}">
        <p14:creationId xmlns:p14="http://schemas.microsoft.com/office/powerpoint/2010/main" val="73651439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05EFB60-87F9-40B0-A3C6-4FFFFE2FC118}" type="datetime1">
              <a:rPr lang="en-US" smtClean="0"/>
              <a:t>3/12/2022</a:t>
            </a:fld>
            <a:endParaRPr lang="en-US"/>
          </a:p>
        </p:txBody>
      </p:sp>
      <p:sp>
        <p:nvSpPr>
          <p:cNvPr id="6" name="Slide Number Placeholder 5"/>
          <p:cNvSpPr>
            <a:spLocks noGrp="1"/>
          </p:cNvSpPr>
          <p:nvPr>
            <p:ph type="sldNum" sz="quarter" idx="12"/>
          </p:nvPr>
        </p:nvSpPr>
        <p:spPr/>
        <p:txBody>
          <a:bodyPr/>
          <a:lstStyle/>
          <a:p>
            <a:fld id="{83962D5C-A4B2-49FE-8CCD-E3685D8D5850}" type="slidenum">
              <a:rPr lang="en-US" smtClean="0"/>
              <a:t>‹#›</a:t>
            </a:fld>
            <a:endParaRPr lang="en-US"/>
          </a:p>
        </p:txBody>
      </p:sp>
    </p:spTree>
    <p:extLst>
      <p:ext uri="{BB962C8B-B14F-4D97-AF65-F5344CB8AC3E}">
        <p14:creationId xmlns:p14="http://schemas.microsoft.com/office/powerpoint/2010/main" val="379941446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4E40B5C-5DBE-4FD8-A08B-5A14A65E0140}" type="datetime1">
              <a:rPr lang="en-US" smtClean="0"/>
              <a:t>3/12/2022</a:t>
            </a:fld>
            <a:endParaRPr lang="en-US"/>
          </a:p>
        </p:txBody>
      </p:sp>
      <p:sp>
        <p:nvSpPr>
          <p:cNvPr id="6" name="Footer Placeholder 5"/>
          <p:cNvSpPr>
            <a:spLocks noGrp="1"/>
          </p:cNvSpPr>
          <p:nvPr>
            <p:ph type="ftr" sz="quarter" idx="11"/>
          </p:nvPr>
        </p:nvSpPr>
        <p:spPr/>
        <p:txBody>
          <a:bodyPr/>
          <a:lstStyle/>
          <a:p>
            <a:r>
              <a:rPr lang="en-US" smtClean="0"/>
              <a:t>Module Code Module Name</a:t>
            </a:r>
            <a:endParaRPr lang="en-US"/>
          </a:p>
        </p:txBody>
      </p:sp>
      <p:sp>
        <p:nvSpPr>
          <p:cNvPr id="7" name="Slide Number Placeholder 6"/>
          <p:cNvSpPr>
            <a:spLocks noGrp="1"/>
          </p:cNvSpPr>
          <p:nvPr>
            <p:ph type="sldNum" sz="quarter" idx="12"/>
          </p:nvPr>
        </p:nvSpPr>
        <p:spPr/>
        <p:txBody>
          <a:bodyPr/>
          <a:lstStyle/>
          <a:p>
            <a:fld id="{83962D5C-A4B2-49FE-8CCD-E3685D8D5850}" type="slidenum">
              <a:rPr lang="en-US" smtClean="0"/>
              <a:t>‹#›</a:t>
            </a:fld>
            <a:endParaRPr lang="en-US"/>
          </a:p>
        </p:txBody>
      </p:sp>
    </p:spTree>
    <p:extLst>
      <p:ext uri="{BB962C8B-B14F-4D97-AF65-F5344CB8AC3E}">
        <p14:creationId xmlns:p14="http://schemas.microsoft.com/office/powerpoint/2010/main" val="10774944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79613FD-7ECC-4B87-8874-21DBDE0379FA}" type="datetime1">
              <a:rPr lang="en-US" smtClean="0"/>
              <a:t>3/12/2022</a:t>
            </a:fld>
            <a:endParaRPr lang="en-US"/>
          </a:p>
        </p:txBody>
      </p:sp>
      <p:sp>
        <p:nvSpPr>
          <p:cNvPr id="8" name="Footer Placeholder 7"/>
          <p:cNvSpPr>
            <a:spLocks noGrp="1"/>
          </p:cNvSpPr>
          <p:nvPr>
            <p:ph type="ftr" sz="quarter" idx="11"/>
          </p:nvPr>
        </p:nvSpPr>
        <p:spPr/>
        <p:txBody>
          <a:bodyPr/>
          <a:lstStyle/>
          <a:p>
            <a:r>
              <a:rPr lang="en-US" smtClean="0"/>
              <a:t>Module Code Module Name</a:t>
            </a:r>
            <a:endParaRPr lang="en-US"/>
          </a:p>
        </p:txBody>
      </p:sp>
      <p:sp>
        <p:nvSpPr>
          <p:cNvPr id="9" name="Slide Number Placeholder 8"/>
          <p:cNvSpPr>
            <a:spLocks noGrp="1"/>
          </p:cNvSpPr>
          <p:nvPr>
            <p:ph type="sldNum" sz="quarter" idx="12"/>
          </p:nvPr>
        </p:nvSpPr>
        <p:spPr/>
        <p:txBody>
          <a:bodyPr/>
          <a:lstStyle/>
          <a:p>
            <a:fld id="{83962D5C-A4B2-49FE-8CCD-E3685D8D5850}" type="slidenum">
              <a:rPr lang="en-US" smtClean="0"/>
              <a:t>‹#›</a:t>
            </a:fld>
            <a:endParaRPr lang="en-US"/>
          </a:p>
        </p:txBody>
      </p:sp>
    </p:spTree>
    <p:extLst>
      <p:ext uri="{BB962C8B-B14F-4D97-AF65-F5344CB8AC3E}">
        <p14:creationId xmlns:p14="http://schemas.microsoft.com/office/powerpoint/2010/main" val="272333401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F2390EE-AA55-49DE-90FE-C5FFB01863CE}" type="datetime1">
              <a:rPr lang="en-US" smtClean="0"/>
              <a:t>3/12/2022</a:t>
            </a:fld>
            <a:endParaRPr lang="en-US"/>
          </a:p>
        </p:txBody>
      </p:sp>
      <p:sp>
        <p:nvSpPr>
          <p:cNvPr id="4" name="Footer Placeholder 3"/>
          <p:cNvSpPr>
            <a:spLocks noGrp="1"/>
          </p:cNvSpPr>
          <p:nvPr>
            <p:ph type="ftr" sz="quarter" idx="11"/>
          </p:nvPr>
        </p:nvSpPr>
        <p:spPr/>
        <p:txBody>
          <a:bodyPr/>
          <a:lstStyle/>
          <a:p>
            <a:r>
              <a:rPr lang="en-US" smtClean="0"/>
              <a:t>Module Code Module Name</a:t>
            </a:r>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a:t>
            </a:fld>
            <a:endParaRPr lang="en-US"/>
          </a:p>
        </p:txBody>
      </p:sp>
    </p:spTree>
    <p:extLst>
      <p:ext uri="{BB962C8B-B14F-4D97-AF65-F5344CB8AC3E}">
        <p14:creationId xmlns:p14="http://schemas.microsoft.com/office/powerpoint/2010/main" val="317254280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A422EA-3402-4133-BE60-EAE0B5F92ADD}" type="datetime1">
              <a:rPr lang="en-US" smtClean="0"/>
              <a:t>3/12/2022</a:t>
            </a:fld>
            <a:endParaRPr lang="en-US"/>
          </a:p>
        </p:txBody>
      </p:sp>
      <p:sp>
        <p:nvSpPr>
          <p:cNvPr id="3" name="Footer Placeholder 2"/>
          <p:cNvSpPr>
            <a:spLocks noGrp="1"/>
          </p:cNvSpPr>
          <p:nvPr>
            <p:ph type="ftr" sz="quarter" idx="11"/>
          </p:nvPr>
        </p:nvSpPr>
        <p:spPr/>
        <p:txBody>
          <a:bodyPr/>
          <a:lstStyle/>
          <a:p>
            <a:r>
              <a:rPr lang="en-US" smtClean="0"/>
              <a:t>Module Code Module Name</a:t>
            </a:r>
            <a:endParaRPr lang="en-US"/>
          </a:p>
        </p:txBody>
      </p:sp>
      <p:sp>
        <p:nvSpPr>
          <p:cNvPr id="4" name="Slide Number Placeholder 3"/>
          <p:cNvSpPr>
            <a:spLocks noGrp="1"/>
          </p:cNvSpPr>
          <p:nvPr>
            <p:ph type="sldNum" sz="quarter" idx="12"/>
          </p:nvPr>
        </p:nvSpPr>
        <p:spPr/>
        <p:txBody>
          <a:bodyPr/>
          <a:lstStyle/>
          <a:p>
            <a:fld id="{83962D5C-A4B2-49FE-8CCD-E3685D8D5850}" type="slidenum">
              <a:rPr lang="en-US" smtClean="0"/>
              <a:t>‹#›</a:t>
            </a:fld>
            <a:endParaRPr lang="en-US"/>
          </a:p>
        </p:txBody>
      </p:sp>
    </p:spTree>
    <p:extLst>
      <p:ext uri="{BB962C8B-B14F-4D97-AF65-F5344CB8AC3E}">
        <p14:creationId xmlns:p14="http://schemas.microsoft.com/office/powerpoint/2010/main" val="4926640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738D21-D7D2-4071-8ED3-AA52D8521730}" type="datetime1">
              <a:rPr lang="en-US" smtClean="0"/>
              <a:t>3/12/2022</a:t>
            </a:fld>
            <a:endParaRPr lang="en-US"/>
          </a:p>
        </p:txBody>
      </p:sp>
      <p:sp>
        <p:nvSpPr>
          <p:cNvPr id="6" name="Footer Placeholder 5"/>
          <p:cNvSpPr>
            <a:spLocks noGrp="1"/>
          </p:cNvSpPr>
          <p:nvPr>
            <p:ph type="ftr" sz="quarter" idx="11"/>
          </p:nvPr>
        </p:nvSpPr>
        <p:spPr/>
        <p:txBody>
          <a:bodyPr/>
          <a:lstStyle/>
          <a:p>
            <a:r>
              <a:rPr lang="en-US" smtClean="0"/>
              <a:t>Module Code Module Name</a:t>
            </a:r>
            <a:endParaRPr lang="en-US"/>
          </a:p>
        </p:txBody>
      </p:sp>
      <p:sp>
        <p:nvSpPr>
          <p:cNvPr id="7" name="Slide Number Placeholder 6"/>
          <p:cNvSpPr>
            <a:spLocks noGrp="1"/>
          </p:cNvSpPr>
          <p:nvPr>
            <p:ph type="sldNum" sz="quarter" idx="12"/>
          </p:nvPr>
        </p:nvSpPr>
        <p:spPr/>
        <p:txBody>
          <a:bodyPr/>
          <a:lstStyle/>
          <a:p>
            <a:fld id="{83962D5C-A4B2-49FE-8CCD-E3685D8D5850}" type="slidenum">
              <a:rPr lang="en-US" smtClean="0"/>
              <a:t>‹#›</a:t>
            </a:fld>
            <a:endParaRPr lang="en-US"/>
          </a:p>
        </p:txBody>
      </p:sp>
    </p:spTree>
    <p:extLst>
      <p:ext uri="{BB962C8B-B14F-4D97-AF65-F5344CB8AC3E}">
        <p14:creationId xmlns:p14="http://schemas.microsoft.com/office/powerpoint/2010/main" val="2778454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7E92E2-2BC7-4F1E-A73D-1E08500FA9B3}" type="datetime1">
              <a:rPr lang="en-US" smtClean="0"/>
              <a:t>3/12/2022</a:t>
            </a:fld>
            <a:endParaRPr lang="en-US"/>
          </a:p>
        </p:txBody>
      </p:sp>
      <p:sp>
        <p:nvSpPr>
          <p:cNvPr id="6" name="Footer Placeholder 5"/>
          <p:cNvSpPr>
            <a:spLocks noGrp="1"/>
          </p:cNvSpPr>
          <p:nvPr>
            <p:ph type="ftr" sz="quarter" idx="11"/>
          </p:nvPr>
        </p:nvSpPr>
        <p:spPr/>
        <p:txBody>
          <a:bodyPr/>
          <a:lstStyle/>
          <a:p>
            <a:r>
              <a:rPr lang="en-US" smtClean="0"/>
              <a:t>Module Code Module Name</a:t>
            </a:r>
            <a:endParaRPr lang="en-US"/>
          </a:p>
        </p:txBody>
      </p:sp>
      <p:sp>
        <p:nvSpPr>
          <p:cNvPr id="7" name="Slide Number Placeholder 6"/>
          <p:cNvSpPr>
            <a:spLocks noGrp="1"/>
          </p:cNvSpPr>
          <p:nvPr>
            <p:ph type="sldNum" sz="quarter" idx="12"/>
          </p:nvPr>
        </p:nvSpPr>
        <p:spPr/>
        <p:txBody>
          <a:bodyPr/>
          <a:lstStyle/>
          <a:p>
            <a:fld id="{83962D5C-A4B2-49FE-8CCD-E3685D8D5850}" type="slidenum">
              <a:rPr lang="en-US" smtClean="0"/>
              <a:t>‹#›</a:t>
            </a:fld>
            <a:endParaRPr lang="en-US"/>
          </a:p>
        </p:txBody>
      </p:sp>
    </p:spTree>
    <p:extLst>
      <p:ext uri="{BB962C8B-B14F-4D97-AF65-F5344CB8AC3E}">
        <p14:creationId xmlns:p14="http://schemas.microsoft.com/office/powerpoint/2010/main" val="1010352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FCB2D3-9D7B-4F67-9BBE-2200FEE90173}" type="datetime1">
              <a:rPr lang="en-US" smtClean="0"/>
              <a:t>3/12/2022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Module Code Module Name</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962D5C-A4B2-49FE-8CCD-E3685D8D5850}" type="slidenum">
              <a:rPr lang="en-US" smtClean="0"/>
              <a:t>‹#›</a:t>
            </a:fld>
            <a:endParaRPr lang="en-US"/>
          </a:p>
        </p:txBody>
      </p:sp>
    </p:spTree>
    <p:extLst>
      <p:ext uri="{BB962C8B-B14F-4D97-AF65-F5344CB8AC3E}">
        <p14:creationId xmlns:p14="http://schemas.microsoft.com/office/powerpoint/2010/main" val="606571944"/>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iming>
    <p:tnLst>
      <p:par>
        <p:cTn id="1" dur="indefinite" restart="never" nodeType="tmRoot"/>
      </p:par>
    </p:tnLst>
  </p:timing>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1927" y="1324378"/>
            <a:ext cx="9908146" cy="2316296"/>
          </a:xfrm>
        </p:spPr>
        <p:txBody>
          <a:bodyPr>
            <a:normAutofit/>
          </a:bodyPr>
          <a:lstStyle/>
          <a:p>
            <a:r>
              <a:rPr lang="en-GB" sz="4600" dirty="0" smtClean="0"/>
              <a:t>4COSCO11C.2 Web Design and Development</a:t>
            </a:r>
            <a:endParaRPr lang="el-GR" sz="4600" dirty="0"/>
          </a:p>
        </p:txBody>
      </p:sp>
      <p:sp>
        <p:nvSpPr>
          <p:cNvPr id="3" name="Subtitle 2"/>
          <p:cNvSpPr>
            <a:spLocks noGrp="1"/>
          </p:cNvSpPr>
          <p:nvPr>
            <p:ph type="subTitle" idx="1"/>
          </p:nvPr>
        </p:nvSpPr>
        <p:spPr>
          <a:xfrm>
            <a:off x="1523999" y="3602037"/>
            <a:ext cx="9168581" cy="1840117"/>
          </a:xfrm>
        </p:spPr>
        <p:txBody>
          <a:bodyPr>
            <a:noAutofit/>
          </a:bodyPr>
          <a:lstStyle/>
          <a:p>
            <a:r>
              <a:rPr lang="en-US" sz="3600" dirty="0" smtClean="0"/>
              <a:t>JavaScript and Forms</a:t>
            </a:r>
            <a:endParaRPr lang="en-US" sz="3600" dirty="0"/>
          </a:p>
          <a:p>
            <a:r>
              <a:rPr lang="en-GB" sz="3500" dirty="0" smtClean="0">
                <a:solidFill>
                  <a:schemeClr val="dk1"/>
                </a:solidFill>
              </a:rPr>
              <a:t>Week 8</a:t>
            </a:r>
          </a:p>
          <a:p>
            <a:endParaRPr lang="en-GB" sz="3500" dirty="0" smtClean="0">
              <a:solidFill>
                <a:schemeClr val="dk1"/>
              </a:solidFill>
            </a:endParaRPr>
          </a:p>
          <a:p>
            <a:endParaRPr lang="en-GB" sz="3500" dirty="0" smtClean="0">
              <a:solidFill>
                <a:schemeClr val="dk1"/>
              </a:solidFill>
            </a:endParaRPr>
          </a:p>
          <a:p>
            <a:endParaRPr lang="en-GB" sz="2000" dirty="0">
              <a:solidFill>
                <a:schemeClr val="dk1"/>
              </a:solidFill>
            </a:endParaRPr>
          </a:p>
        </p:txBody>
      </p:sp>
    </p:spTree>
    <p:extLst>
      <p:ext uri="{BB962C8B-B14F-4D97-AF65-F5344CB8AC3E}">
        <p14:creationId xmlns:p14="http://schemas.microsoft.com/office/powerpoint/2010/main" val="4080404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07325"/>
            <a:ext cx="10515600" cy="1325563"/>
          </a:xfrm>
        </p:spPr>
        <p:txBody>
          <a:bodyPr/>
          <a:lstStyle/>
          <a:p>
            <a:r>
              <a:rPr lang="en-US" dirty="0"/>
              <a:t>Functions and Forms - Radio buttons</a:t>
            </a:r>
          </a:p>
        </p:txBody>
      </p:sp>
      <p:sp>
        <p:nvSpPr>
          <p:cNvPr id="3" name="Content Placeholder 2"/>
          <p:cNvSpPr>
            <a:spLocks noGrp="1"/>
          </p:cNvSpPr>
          <p:nvPr>
            <p:ph idx="1"/>
          </p:nvPr>
        </p:nvSpPr>
        <p:spPr>
          <a:xfrm>
            <a:off x="838200" y="1470784"/>
            <a:ext cx="10515600" cy="4351338"/>
          </a:xfrm>
        </p:spPr>
        <p:txBody>
          <a:bodyPr>
            <a:normAutofit/>
          </a:bodyPr>
          <a:lstStyle/>
          <a:p>
            <a:r>
              <a:rPr lang="en-US" sz="2400" b="1" dirty="0"/>
              <a:t>Get the currently selected radio button value from a radio array.</a:t>
            </a:r>
          </a:p>
          <a:p>
            <a:r>
              <a:rPr lang="en-US" sz="2200" b="1" dirty="0" err="1">
                <a:solidFill>
                  <a:schemeClr val="tx2">
                    <a:lumMod val="60000"/>
                    <a:lumOff val="40000"/>
                  </a:schemeClr>
                </a:solidFill>
              </a:rPr>
              <a:t>getRadioValue</a:t>
            </a:r>
            <a:r>
              <a:rPr lang="en-US" sz="2200" dirty="0"/>
              <a:t> is passed a reference to a radio button array and returns the value of the radio button that is checked or returns a null string. </a:t>
            </a:r>
            <a:endParaRPr lang="en-US" sz="2200" dirty="0" smtClean="0"/>
          </a:p>
          <a:p>
            <a:r>
              <a:rPr lang="en-US" sz="2200" dirty="0" smtClean="0"/>
              <a:t>This </a:t>
            </a:r>
            <a:r>
              <a:rPr lang="en-US" sz="2200" dirty="0"/>
              <a:t>is only useful if each radio button has a value defined for it in the html tag that creates the radio button.</a:t>
            </a:r>
          </a:p>
        </p:txBody>
      </p:sp>
      <p:sp>
        <p:nvSpPr>
          <p:cNvPr id="4" name="Date Placeholder 3"/>
          <p:cNvSpPr>
            <a:spLocks noGrp="1"/>
          </p:cNvSpPr>
          <p:nvPr>
            <p:ph type="dt" sz="half" idx="10"/>
          </p:nvPr>
        </p:nvSpPr>
        <p:spPr/>
        <p:txBody>
          <a:bodyPr/>
          <a:lstStyle/>
          <a:p>
            <a:fld id="{5A9F8607-91F3-4941-B9C0-AE6662282752}" type="datetime1">
              <a:rPr lang="en-US" smtClean="0"/>
              <a:t>3/12/2022</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10</a:t>
            </a:fld>
            <a:endParaRPr lang="en-US"/>
          </a:p>
        </p:txBody>
      </p:sp>
      <p:pic>
        <p:nvPicPr>
          <p:cNvPr id="7" name="Picture 6"/>
          <p:cNvPicPr>
            <a:picLocks noChangeAspect="1"/>
          </p:cNvPicPr>
          <p:nvPr/>
        </p:nvPicPr>
        <p:blipFill>
          <a:blip r:embed="rId2"/>
          <a:stretch>
            <a:fillRect/>
          </a:stretch>
        </p:blipFill>
        <p:spPr>
          <a:xfrm>
            <a:off x="4626591" y="3064197"/>
            <a:ext cx="5601481" cy="3474715"/>
          </a:xfrm>
          <a:prstGeom prst="rect">
            <a:avLst/>
          </a:prstGeom>
        </p:spPr>
      </p:pic>
      <p:pic>
        <p:nvPicPr>
          <p:cNvPr id="6" name="Picture 5"/>
          <p:cNvPicPr>
            <a:picLocks noChangeAspect="1"/>
          </p:cNvPicPr>
          <p:nvPr/>
        </p:nvPicPr>
        <p:blipFill>
          <a:blip r:embed="rId3"/>
          <a:stretch>
            <a:fillRect/>
          </a:stretch>
        </p:blipFill>
        <p:spPr>
          <a:xfrm>
            <a:off x="4626591" y="4079461"/>
            <a:ext cx="5601481" cy="2467458"/>
          </a:xfrm>
          <a:prstGeom prst="rect">
            <a:avLst/>
          </a:prstGeom>
        </p:spPr>
      </p:pic>
    </p:spTree>
    <p:extLst>
      <p:ext uri="{BB962C8B-B14F-4D97-AF65-F5344CB8AC3E}">
        <p14:creationId xmlns:p14="http://schemas.microsoft.com/office/powerpoint/2010/main" val="12299163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07325"/>
            <a:ext cx="10515600" cy="1325563"/>
          </a:xfrm>
        </p:spPr>
        <p:txBody>
          <a:bodyPr/>
          <a:lstStyle/>
          <a:p>
            <a:r>
              <a:rPr lang="en-US" dirty="0"/>
              <a:t>Functions and Forms - </a:t>
            </a:r>
            <a:r>
              <a:rPr lang="en-US" dirty="0" smtClean="0"/>
              <a:t>Checkboxes</a:t>
            </a:r>
            <a:endParaRPr lang="en-US" dirty="0"/>
          </a:p>
        </p:txBody>
      </p:sp>
      <p:sp>
        <p:nvSpPr>
          <p:cNvPr id="3" name="Content Placeholder 2"/>
          <p:cNvSpPr>
            <a:spLocks noGrp="1"/>
          </p:cNvSpPr>
          <p:nvPr>
            <p:ph idx="1"/>
          </p:nvPr>
        </p:nvSpPr>
        <p:spPr>
          <a:xfrm>
            <a:off x="838200" y="1470784"/>
            <a:ext cx="10515600" cy="4351338"/>
          </a:xfrm>
        </p:spPr>
        <p:txBody>
          <a:bodyPr>
            <a:normAutofit/>
          </a:bodyPr>
          <a:lstStyle/>
          <a:p>
            <a:r>
              <a:rPr lang="en-US" sz="2400" b="1" dirty="0"/>
              <a:t>Get an array with the Checked </a:t>
            </a:r>
            <a:r>
              <a:rPr lang="en-US" sz="2400" b="1" dirty="0" smtClean="0"/>
              <a:t>Values</a:t>
            </a:r>
          </a:p>
          <a:p>
            <a:r>
              <a:rPr lang="en-US" sz="2000" b="1" dirty="0" err="1">
                <a:solidFill>
                  <a:schemeClr val="tx2">
                    <a:lumMod val="60000"/>
                    <a:lumOff val="40000"/>
                  </a:schemeClr>
                </a:solidFill>
              </a:rPr>
              <a:t>getCheckValuesA</a:t>
            </a:r>
            <a:r>
              <a:rPr lang="en-US" sz="2000" b="1" dirty="0">
                <a:solidFill>
                  <a:schemeClr val="tx2">
                    <a:lumMod val="60000"/>
                    <a:lumOff val="40000"/>
                  </a:schemeClr>
                </a:solidFill>
              </a:rPr>
              <a:t> </a:t>
            </a:r>
            <a:r>
              <a:rPr lang="en-US" sz="2000" dirty="0"/>
              <a:t>is passed a reference to a checkbox array. Since no checkbox, one checkbox, or several checkboxes may be checked this function returns an array of the values of the checked boxes. </a:t>
            </a:r>
            <a:endParaRPr lang="en-US" sz="2000" dirty="0" smtClean="0"/>
          </a:p>
          <a:p>
            <a:r>
              <a:rPr lang="en-US" sz="2000" dirty="0" smtClean="0"/>
              <a:t>If </a:t>
            </a:r>
            <a:r>
              <a:rPr lang="en-US" sz="2000" dirty="0"/>
              <a:t>none are checked, the array has a length of zero. This is only useful if each checkbox has a value defined for it in the html tag that creates the checkbox button.</a:t>
            </a:r>
          </a:p>
        </p:txBody>
      </p:sp>
      <p:sp>
        <p:nvSpPr>
          <p:cNvPr id="4" name="Date Placeholder 3"/>
          <p:cNvSpPr>
            <a:spLocks noGrp="1"/>
          </p:cNvSpPr>
          <p:nvPr>
            <p:ph type="dt" sz="half" idx="10"/>
          </p:nvPr>
        </p:nvSpPr>
        <p:spPr/>
        <p:txBody>
          <a:bodyPr/>
          <a:lstStyle/>
          <a:p>
            <a:fld id="{5A9F8607-91F3-4941-B9C0-AE6662282752}" type="datetime1">
              <a:rPr lang="en-US" smtClean="0"/>
              <a:t>3/12/2022</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11</a:t>
            </a:fld>
            <a:endParaRPr lang="en-US"/>
          </a:p>
        </p:txBody>
      </p:sp>
      <p:pic>
        <p:nvPicPr>
          <p:cNvPr id="6" name="Picture 5"/>
          <p:cNvPicPr>
            <a:picLocks noChangeAspect="1"/>
          </p:cNvPicPr>
          <p:nvPr/>
        </p:nvPicPr>
        <p:blipFill>
          <a:blip r:embed="rId2"/>
          <a:stretch>
            <a:fillRect/>
          </a:stretch>
        </p:blipFill>
        <p:spPr>
          <a:xfrm>
            <a:off x="3433763" y="3489154"/>
            <a:ext cx="5176838" cy="3111659"/>
          </a:xfrm>
          <a:prstGeom prst="rect">
            <a:avLst/>
          </a:prstGeom>
        </p:spPr>
      </p:pic>
    </p:spTree>
    <p:extLst>
      <p:ext uri="{BB962C8B-B14F-4D97-AF65-F5344CB8AC3E}">
        <p14:creationId xmlns:p14="http://schemas.microsoft.com/office/powerpoint/2010/main" val="20434577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 a String with the Checked Values</a:t>
            </a:r>
          </a:p>
        </p:txBody>
      </p:sp>
      <p:sp>
        <p:nvSpPr>
          <p:cNvPr id="3" name="Content Placeholder 2"/>
          <p:cNvSpPr>
            <a:spLocks noGrp="1"/>
          </p:cNvSpPr>
          <p:nvPr>
            <p:ph idx="1"/>
          </p:nvPr>
        </p:nvSpPr>
        <p:spPr>
          <a:xfrm>
            <a:off x="838200" y="1504950"/>
            <a:ext cx="10515600" cy="4351338"/>
          </a:xfrm>
        </p:spPr>
        <p:txBody>
          <a:bodyPr>
            <a:normAutofit/>
          </a:bodyPr>
          <a:lstStyle/>
          <a:p>
            <a:r>
              <a:rPr lang="en-US" sz="2200" dirty="0" err="1">
                <a:solidFill>
                  <a:schemeClr val="tx2">
                    <a:lumMod val="60000"/>
                    <a:lumOff val="40000"/>
                  </a:schemeClr>
                </a:solidFill>
              </a:rPr>
              <a:t>getCheckValuesS</a:t>
            </a:r>
            <a:r>
              <a:rPr lang="en-US" sz="2200" dirty="0"/>
              <a:t> is passed a reference to a check box array. Since no checkbox, one checkbox, or several checkboxes may be checked this function returns a string of the values of the checked boxes separated by the value passed in the separator parameter. </a:t>
            </a:r>
            <a:endParaRPr lang="en-US" sz="2200" dirty="0" smtClean="0"/>
          </a:p>
          <a:p>
            <a:r>
              <a:rPr lang="en-US" sz="2200" dirty="0" smtClean="0"/>
              <a:t>If </a:t>
            </a:r>
            <a:r>
              <a:rPr lang="en-US" sz="2200" dirty="0"/>
              <a:t>none are checked, the string will be empty. This is only useful if each checkbox has a value defined for it in the html tag that creates the checkbox button.</a:t>
            </a:r>
          </a:p>
        </p:txBody>
      </p:sp>
      <p:sp>
        <p:nvSpPr>
          <p:cNvPr id="4" name="Date Placeholder 3"/>
          <p:cNvSpPr>
            <a:spLocks noGrp="1"/>
          </p:cNvSpPr>
          <p:nvPr>
            <p:ph type="dt" sz="half" idx="10"/>
          </p:nvPr>
        </p:nvSpPr>
        <p:spPr/>
        <p:txBody>
          <a:bodyPr/>
          <a:lstStyle/>
          <a:p>
            <a:fld id="{5A9F8607-91F3-4941-B9C0-AE6662282752}" type="datetime1">
              <a:rPr lang="en-US" smtClean="0"/>
              <a:t>3/12/2022</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12</a:t>
            </a:fld>
            <a:endParaRPr lang="en-US"/>
          </a:p>
        </p:txBody>
      </p:sp>
      <p:pic>
        <p:nvPicPr>
          <p:cNvPr id="6" name="Picture 5"/>
          <p:cNvPicPr>
            <a:picLocks noChangeAspect="1"/>
          </p:cNvPicPr>
          <p:nvPr/>
        </p:nvPicPr>
        <p:blipFill>
          <a:blip r:embed="rId2"/>
          <a:stretch>
            <a:fillRect/>
          </a:stretch>
        </p:blipFill>
        <p:spPr>
          <a:xfrm>
            <a:off x="3209925" y="3149600"/>
            <a:ext cx="5772150" cy="3571875"/>
          </a:xfrm>
          <a:prstGeom prst="rect">
            <a:avLst/>
          </a:prstGeom>
        </p:spPr>
      </p:pic>
    </p:spTree>
    <p:extLst>
      <p:ext uri="{BB962C8B-B14F-4D97-AF65-F5344CB8AC3E}">
        <p14:creationId xmlns:p14="http://schemas.microsoft.com/office/powerpoint/2010/main" val="27996112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 and Forms - Select</a:t>
            </a:r>
          </a:p>
        </p:txBody>
      </p:sp>
      <p:sp>
        <p:nvSpPr>
          <p:cNvPr id="3" name="Content Placeholder 2"/>
          <p:cNvSpPr>
            <a:spLocks noGrp="1"/>
          </p:cNvSpPr>
          <p:nvPr>
            <p:ph idx="1"/>
          </p:nvPr>
        </p:nvSpPr>
        <p:spPr/>
        <p:txBody>
          <a:bodyPr>
            <a:normAutofit/>
          </a:bodyPr>
          <a:lstStyle/>
          <a:p>
            <a:r>
              <a:rPr lang="en-US" sz="2400" b="1" dirty="0"/>
              <a:t>Get the Selected Value</a:t>
            </a:r>
          </a:p>
          <a:p>
            <a:r>
              <a:rPr lang="en-US" sz="2200" dirty="0" err="1" smtClean="0">
                <a:solidFill>
                  <a:schemeClr val="tx2">
                    <a:lumMod val="60000"/>
                    <a:lumOff val="40000"/>
                  </a:schemeClr>
                </a:solidFill>
              </a:rPr>
              <a:t>getSelectedValue</a:t>
            </a:r>
            <a:r>
              <a:rPr lang="en-US" sz="2200" dirty="0" smtClean="0"/>
              <a:t> </a:t>
            </a:r>
            <a:r>
              <a:rPr lang="en-US" sz="2200" dirty="0"/>
              <a:t>returns the value of the currently selected option in a single item select list. For this to work the value of the option items must be set. For example the function would return "x" or "y" here</a:t>
            </a:r>
            <a:r>
              <a:rPr lang="en-US" sz="2200" dirty="0" smtClean="0"/>
              <a:t>:</a:t>
            </a:r>
            <a:endParaRPr lang="en-US" sz="2200" dirty="0"/>
          </a:p>
          <a:p>
            <a:endParaRPr lang="en-US" sz="2200" dirty="0"/>
          </a:p>
        </p:txBody>
      </p:sp>
      <p:sp>
        <p:nvSpPr>
          <p:cNvPr id="4" name="Date Placeholder 3"/>
          <p:cNvSpPr>
            <a:spLocks noGrp="1"/>
          </p:cNvSpPr>
          <p:nvPr>
            <p:ph type="dt" sz="half" idx="10"/>
          </p:nvPr>
        </p:nvSpPr>
        <p:spPr/>
        <p:txBody>
          <a:bodyPr/>
          <a:lstStyle/>
          <a:p>
            <a:fld id="{5A9F8607-91F3-4941-B9C0-AE6662282752}" type="datetime1">
              <a:rPr lang="en-US" smtClean="0"/>
              <a:t>3/12/2022</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13</a:t>
            </a:fld>
            <a:endParaRPr lang="en-US"/>
          </a:p>
        </p:txBody>
      </p:sp>
      <p:pic>
        <p:nvPicPr>
          <p:cNvPr id="7" name="Picture 6"/>
          <p:cNvPicPr>
            <a:picLocks noChangeAspect="1"/>
          </p:cNvPicPr>
          <p:nvPr/>
        </p:nvPicPr>
        <p:blipFill>
          <a:blip r:embed="rId2"/>
          <a:stretch>
            <a:fillRect/>
          </a:stretch>
        </p:blipFill>
        <p:spPr>
          <a:xfrm>
            <a:off x="3752850" y="3287332"/>
            <a:ext cx="4857750" cy="2466975"/>
          </a:xfrm>
          <a:prstGeom prst="rect">
            <a:avLst/>
          </a:prstGeom>
        </p:spPr>
      </p:pic>
    </p:spTree>
    <p:extLst>
      <p:ext uri="{BB962C8B-B14F-4D97-AF65-F5344CB8AC3E}">
        <p14:creationId xmlns:p14="http://schemas.microsoft.com/office/powerpoint/2010/main" val="31789502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 and Forms - Select</a:t>
            </a:r>
          </a:p>
        </p:txBody>
      </p:sp>
      <p:sp>
        <p:nvSpPr>
          <p:cNvPr id="3" name="Content Placeholder 2"/>
          <p:cNvSpPr>
            <a:spLocks noGrp="1"/>
          </p:cNvSpPr>
          <p:nvPr>
            <p:ph idx="1"/>
          </p:nvPr>
        </p:nvSpPr>
        <p:spPr/>
        <p:txBody>
          <a:bodyPr>
            <a:normAutofit/>
          </a:bodyPr>
          <a:lstStyle/>
          <a:p>
            <a:r>
              <a:rPr lang="en-US" sz="2400" b="1" dirty="0"/>
              <a:t>Get the Selected </a:t>
            </a:r>
            <a:r>
              <a:rPr lang="en-US" sz="2400" b="1" dirty="0" smtClean="0"/>
              <a:t>Text</a:t>
            </a:r>
            <a:endParaRPr lang="en-US" sz="2400" b="1" dirty="0"/>
          </a:p>
          <a:p>
            <a:r>
              <a:rPr lang="en-US" sz="2200" dirty="0" err="1">
                <a:solidFill>
                  <a:schemeClr val="tx2">
                    <a:lumMod val="60000"/>
                    <a:lumOff val="40000"/>
                  </a:schemeClr>
                </a:solidFill>
              </a:rPr>
              <a:t>getSelectedText</a:t>
            </a:r>
            <a:r>
              <a:rPr lang="en-US" sz="2200" dirty="0">
                <a:solidFill>
                  <a:schemeClr val="tx2">
                    <a:lumMod val="60000"/>
                    <a:lumOff val="40000"/>
                  </a:schemeClr>
                </a:solidFill>
              </a:rPr>
              <a:t> </a:t>
            </a:r>
            <a:r>
              <a:rPr lang="en-US" sz="2200" dirty="0"/>
              <a:t>returns the text of the currently selected option in a single item selection list. In the example below either "the variable x" or "the variable y" would be returned.</a:t>
            </a:r>
          </a:p>
        </p:txBody>
      </p:sp>
      <p:sp>
        <p:nvSpPr>
          <p:cNvPr id="4" name="Date Placeholder 3"/>
          <p:cNvSpPr>
            <a:spLocks noGrp="1"/>
          </p:cNvSpPr>
          <p:nvPr>
            <p:ph type="dt" sz="half" idx="10"/>
          </p:nvPr>
        </p:nvSpPr>
        <p:spPr/>
        <p:txBody>
          <a:bodyPr/>
          <a:lstStyle/>
          <a:p>
            <a:fld id="{5A9F8607-91F3-4941-B9C0-AE6662282752}" type="datetime1">
              <a:rPr lang="en-US" smtClean="0"/>
              <a:t>3/12/2022</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14</a:t>
            </a:fld>
            <a:endParaRPr lang="en-US"/>
          </a:p>
        </p:txBody>
      </p:sp>
      <p:pic>
        <p:nvPicPr>
          <p:cNvPr id="8" name="Picture 7"/>
          <p:cNvPicPr>
            <a:picLocks noChangeAspect="1"/>
          </p:cNvPicPr>
          <p:nvPr/>
        </p:nvPicPr>
        <p:blipFill>
          <a:blip r:embed="rId2"/>
          <a:stretch>
            <a:fillRect/>
          </a:stretch>
        </p:blipFill>
        <p:spPr>
          <a:xfrm>
            <a:off x="3038475" y="3210209"/>
            <a:ext cx="5572125" cy="2457450"/>
          </a:xfrm>
          <a:prstGeom prst="rect">
            <a:avLst/>
          </a:prstGeom>
        </p:spPr>
      </p:pic>
    </p:spTree>
    <p:extLst>
      <p:ext uri="{BB962C8B-B14F-4D97-AF65-F5344CB8AC3E}">
        <p14:creationId xmlns:p14="http://schemas.microsoft.com/office/powerpoint/2010/main" val="12603762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 and Forms - Select Multiple</a:t>
            </a:r>
          </a:p>
        </p:txBody>
      </p:sp>
      <p:sp>
        <p:nvSpPr>
          <p:cNvPr id="3" name="Content Placeholder 2"/>
          <p:cNvSpPr>
            <a:spLocks noGrp="1"/>
          </p:cNvSpPr>
          <p:nvPr>
            <p:ph idx="1"/>
          </p:nvPr>
        </p:nvSpPr>
        <p:spPr>
          <a:xfrm>
            <a:off x="838200" y="1539022"/>
            <a:ext cx="10515600" cy="4351338"/>
          </a:xfrm>
        </p:spPr>
        <p:txBody>
          <a:bodyPr>
            <a:normAutofit/>
          </a:bodyPr>
          <a:lstStyle/>
          <a:p>
            <a:r>
              <a:rPr lang="en-US" sz="2200" b="1" dirty="0"/>
              <a:t>Get an array of Selected </a:t>
            </a:r>
            <a:r>
              <a:rPr lang="en-US" sz="2200" b="1" dirty="0" smtClean="0"/>
              <a:t>Values</a:t>
            </a:r>
            <a:endParaRPr lang="en-US" sz="2200" b="1" dirty="0"/>
          </a:p>
          <a:p>
            <a:r>
              <a:rPr lang="en-US" sz="2200" dirty="0"/>
              <a:t>The function </a:t>
            </a:r>
            <a:r>
              <a:rPr lang="en-US" sz="2200" dirty="0" err="1">
                <a:solidFill>
                  <a:schemeClr val="tx2">
                    <a:lumMod val="60000"/>
                    <a:lumOff val="40000"/>
                  </a:schemeClr>
                </a:solidFill>
              </a:rPr>
              <a:t>getMSelectValuesA</a:t>
            </a:r>
            <a:r>
              <a:rPr lang="en-US" sz="2200" dirty="0">
                <a:solidFill>
                  <a:schemeClr val="tx2">
                    <a:lumMod val="60000"/>
                    <a:lumOff val="40000"/>
                  </a:schemeClr>
                </a:solidFill>
              </a:rPr>
              <a:t>( </a:t>
            </a:r>
            <a:r>
              <a:rPr lang="en-US" sz="2200" dirty="0" err="1">
                <a:solidFill>
                  <a:schemeClr val="tx2">
                    <a:lumMod val="60000"/>
                    <a:lumOff val="40000"/>
                  </a:schemeClr>
                </a:solidFill>
              </a:rPr>
              <a:t>selectList</a:t>
            </a:r>
            <a:r>
              <a:rPr lang="en-US" sz="2200" dirty="0">
                <a:solidFill>
                  <a:schemeClr val="tx2">
                    <a:lumMod val="60000"/>
                    <a:lumOff val="40000"/>
                  </a:schemeClr>
                </a:solidFill>
              </a:rPr>
              <a:t> </a:t>
            </a:r>
            <a:r>
              <a:rPr lang="en-US" sz="2200" dirty="0"/>
              <a:t>) receives a reference to a multiple selection list and returns an array of the values selected in the list</a:t>
            </a:r>
            <a:r>
              <a:rPr lang="en-US" sz="2200" dirty="0" smtClean="0"/>
              <a:t>.</a:t>
            </a:r>
          </a:p>
          <a:p>
            <a:r>
              <a:rPr lang="en-US" sz="2200" dirty="0" smtClean="0"/>
              <a:t>In </a:t>
            </a:r>
            <a:r>
              <a:rPr lang="en-US" sz="2200" dirty="0"/>
              <a:t>the HTML selection list below, depending on the options selected, this function would return an empty array (if no items were selected) or the values "x" and or "y". Note: for this to work the VALUE attribute of the option tag must be used.</a:t>
            </a:r>
          </a:p>
        </p:txBody>
      </p:sp>
      <p:sp>
        <p:nvSpPr>
          <p:cNvPr id="4" name="Date Placeholder 3"/>
          <p:cNvSpPr>
            <a:spLocks noGrp="1"/>
          </p:cNvSpPr>
          <p:nvPr>
            <p:ph type="dt" sz="half" idx="10"/>
          </p:nvPr>
        </p:nvSpPr>
        <p:spPr/>
        <p:txBody>
          <a:bodyPr/>
          <a:lstStyle/>
          <a:p>
            <a:fld id="{5A9F8607-91F3-4941-B9C0-AE6662282752}" type="datetime1">
              <a:rPr lang="en-US" smtClean="0"/>
              <a:t>3/12/2022</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15</a:t>
            </a:fld>
            <a:endParaRPr lang="en-US"/>
          </a:p>
        </p:txBody>
      </p:sp>
      <p:pic>
        <p:nvPicPr>
          <p:cNvPr id="6" name="Picture 5"/>
          <p:cNvPicPr>
            <a:picLocks noChangeAspect="1"/>
          </p:cNvPicPr>
          <p:nvPr/>
        </p:nvPicPr>
        <p:blipFill>
          <a:blip r:embed="rId2"/>
          <a:stretch>
            <a:fillRect/>
          </a:stretch>
        </p:blipFill>
        <p:spPr>
          <a:xfrm>
            <a:off x="1110373" y="4102929"/>
            <a:ext cx="4048125" cy="1190625"/>
          </a:xfrm>
          <a:prstGeom prst="rect">
            <a:avLst/>
          </a:prstGeom>
        </p:spPr>
      </p:pic>
      <p:pic>
        <p:nvPicPr>
          <p:cNvPr id="8" name="Picture 7"/>
          <p:cNvPicPr>
            <a:picLocks noChangeAspect="1"/>
          </p:cNvPicPr>
          <p:nvPr/>
        </p:nvPicPr>
        <p:blipFill rotWithShape="1">
          <a:blip r:embed="rId3"/>
          <a:srcRect l="-1" t="31161" r="-3458"/>
          <a:stretch/>
        </p:blipFill>
        <p:spPr>
          <a:xfrm>
            <a:off x="5595084" y="3700795"/>
            <a:ext cx="6030889" cy="2655555"/>
          </a:xfrm>
          <a:prstGeom prst="rect">
            <a:avLst/>
          </a:prstGeom>
        </p:spPr>
      </p:pic>
    </p:spTree>
    <p:extLst>
      <p:ext uri="{BB962C8B-B14F-4D97-AF65-F5344CB8AC3E}">
        <p14:creationId xmlns:p14="http://schemas.microsoft.com/office/powerpoint/2010/main" val="26826581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 and Forms - Select Multiple</a:t>
            </a:r>
          </a:p>
        </p:txBody>
      </p:sp>
      <p:sp>
        <p:nvSpPr>
          <p:cNvPr id="3" name="Content Placeholder 2"/>
          <p:cNvSpPr>
            <a:spLocks noGrp="1"/>
          </p:cNvSpPr>
          <p:nvPr>
            <p:ph idx="1"/>
          </p:nvPr>
        </p:nvSpPr>
        <p:spPr>
          <a:xfrm>
            <a:off x="729018" y="1318157"/>
            <a:ext cx="10515600" cy="4351338"/>
          </a:xfrm>
        </p:spPr>
        <p:txBody>
          <a:bodyPr/>
          <a:lstStyle/>
          <a:p>
            <a:r>
              <a:rPr lang="en-US" sz="2200" b="1" dirty="0"/>
              <a:t>Get the Selected </a:t>
            </a:r>
            <a:r>
              <a:rPr lang="en-US" sz="2200" b="1" dirty="0" smtClean="0"/>
              <a:t>Values </a:t>
            </a:r>
            <a:r>
              <a:rPr lang="en-US" sz="2200" b="1" smtClean="0"/>
              <a:t>as String</a:t>
            </a:r>
            <a:endParaRPr lang="en-US" sz="2200" b="1" dirty="0"/>
          </a:p>
          <a:p>
            <a:r>
              <a:rPr lang="en-US" sz="2000" dirty="0"/>
              <a:t>The function </a:t>
            </a:r>
            <a:r>
              <a:rPr lang="en-US" sz="2000" dirty="0" err="1">
                <a:solidFill>
                  <a:schemeClr val="tx2">
                    <a:lumMod val="60000"/>
                    <a:lumOff val="40000"/>
                  </a:schemeClr>
                </a:solidFill>
              </a:rPr>
              <a:t>getMSelectValuesS</a:t>
            </a:r>
            <a:r>
              <a:rPr lang="en-US" sz="2000" dirty="0">
                <a:solidFill>
                  <a:schemeClr val="tx2">
                    <a:lumMod val="60000"/>
                    <a:lumOff val="40000"/>
                  </a:schemeClr>
                </a:solidFill>
              </a:rPr>
              <a:t>( </a:t>
            </a:r>
            <a:r>
              <a:rPr lang="en-US" sz="2000" dirty="0" err="1">
                <a:solidFill>
                  <a:schemeClr val="tx2">
                    <a:lumMod val="60000"/>
                    <a:lumOff val="40000"/>
                  </a:schemeClr>
                </a:solidFill>
              </a:rPr>
              <a:t>selectList</a:t>
            </a:r>
            <a:r>
              <a:rPr lang="en-US" sz="2000" dirty="0">
                <a:solidFill>
                  <a:schemeClr val="tx2">
                    <a:lumMod val="60000"/>
                    <a:lumOff val="40000"/>
                  </a:schemeClr>
                </a:solidFill>
              </a:rPr>
              <a:t>, separator ) </a:t>
            </a:r>
            <a:r>
              <a:rPr lang="en-US" sz="2000" dirty="0"/>
              <a:t>receives a reference to a multiple selection list and returns string of the values selected in the list. Each value is separated by the character or string passed in the separator parameter. </a:t>
            </a:r>
            <a:endParaRPr lang="en-US" sz="2000" dirty="0" smtClean="0"/>
          </a:p>
          <a:p>
            <a:r>
              <a:rPr lang="en-US" sz="2000" dirty="0" smtClean="0"/>
              <a:t>In </a:t>
            </a:r>
            <a:r>
              <a:rPr lang="en-US" sz="2000" dirty="0"/>
              <a:t>the HTML selection list below, depending on the options selected, this function would return an empty string (if no items were selected) or the values "x" and or "y". Note: for this to work the VALUE attribute of the option tag must be used.</a:t>
            </a:r>
          </a:p>
        </p:txBody>
      </p:sp>
      <p:sp>
        <p:nvSpPr>
          <p:cNvPr id="4" name="Date Placeholder 3"/>
          <p:cNvSpPr>
            <a:spLocks noGrp="1"/>
          </p:cNvSpPr>
          <p:nvPr>
            <p:ph type="dt" sz="half" idx="10"/>
          </p:nvPr>
        </p:nvSpPr>
        <p:spPr/>
        <p:txBody>
          <a:bodyPr/>
          <a:lstStyle/>
          <a:p>
            <a:fld id="{5A9F8607-91F3-4941-B9C0-AE6662282752}" type="datetime1">
              <a:rPr lang="en-US" smtClean="0"/>
              <a:t>3/12/2022</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16</a:t>
            </a:fld>
            <a:endParaRPr lang="en-US"/>
          </a:p>
        </p:txBody>
      </p:sp>
      <p:pic>
        <p:nvPicPr>
          <p:cNvPr id="7" name="Picture 6"/>
          <p:cNvPicPr>
            <a:picLocks noChangeAspect="1"/>
          </p:cNvPicPr>
          <p:nvPr/>
        </p:nvPicPr>
        <p:blipFill>
          <a:blip r:embed="rId2"/>
          <a:stretch>
            <a:fillRect/>
          </a:stretch>
        </p:blipFill>
        <p:spPr>
          <a:xfrm>
            <a:off x="1110373" y="4085158"/>
            <a:ext cx="4048125" cy="1171575"/>
          </a:xfrm>
          <a:prstGeom prst="rect">
            <a:avLst/>
          </a:prstGeom>
        </p:spPr>
      </p:pic>
      <p:pic>
        <p:nvPicPr>
          <p:cNvPr id="6" name="Picture 5"/>
          <p:cNvPicPr>
            <a:picLocks noChangeAspect="1"/>
          </p:cNvPicPr>
          <p:nvPr/>
        </p:nvPicPr>
        <p:blipFill>
          <a:blip r:embed="rId3"/>
          <a:stretch>
            <a:fillRect/>
          </a:stretch>
        </p:blipFill>
        <p:spPr>
          <a:xfrm>
            <a:off x="6096000" y="3324225"/>
            <a:ext cx="5048250" cy="3533775"/>
          </a:xfrm>
          <a:prstGeom prst="rect">
            <a:avLst/>
          </a:prstGeom>
        </p:spPr>
      </p:pic>
    </p:spTree>
    <p:extLst>
      <p:ext uri="{BB962C8B-B14F-4D97-AF65-F5344CB8AC3E}">
        <p14:creationId xmlns:p14="http://schemas.microsoft.com/office/powerpoint/2010/main" val="27289247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280964"/>
            <a:ext cx="10515600" cy="1325563"/>
          </a:xfrm>
        </p:spPr>
        <p:txBody>
          <a:bodyPr/>
          <a:lstStyle/>
          <a:p>
            <a:r>
              <a:rPr lang="en-US" dirty="0"/>
              <a:t>Functions and Forms - Select Multiple</a:t>
            </a:r>
          </a:p>
        </p:txBody>
      </p:sp>
      <p:sp>
        <p:nvSpPr>
          <p:cNvPr id="3" name="Content Placeholder 2"/>
          <p:cNvSpPr>
            <a:spLocks noGrp="1"/>
          </p:cNvSpPr>
          <p:nvPr>
            <p:ph idx="1"/>
          </p:nvPr>
        </p:nvSpPr>
        <p:spPr>
          <a:xfrm>
            <a:off x="838199" y="1484431"/>
            <a:ext cx="10515600" cy="4351338"/>
          </a:xfrm>
        </p:spPr>
        <p:txBody>
          <a:bodyPr>
            <a:normAutofit/>
          </a:bodyPr>
          <a:lstStyle/>
          <a:p>
            <a:r>
              <a:rPr lang="en-US" sz="2200" b="1" dirty="0"/>
              <a:t>Get an Array of the Selected Text</a:t>
            </a:r>
          </a:p>
          <a:p>
            <a:r>
              <a:rPr lang="en-US" sz="2200" dirty="0"/>
              <a:t>The function </a:t>
            </a:r>
            <a:r>
              <a:rPr lang="en-US" sz="2200" dirty="0" err="1">
                <a:solidFill>
                  <a:schemeClr val="tx2">
                    <a:lumMod val="60000"/>
                    <a:lumOff val="40000"/>
                  </a:schemeClr>
                </a:solidFill>
              </a:rPr>
              <a:t>getMSelectTextA</a:t>
            </a:r>
            <a:r>
              <a:rPr lang="en-US" sz="2200" dirty="0">
                <a:solidFill>
                  <a:schemeClr val="tx2">
                    <a:lumMod val="60000"/>
                    <a:lumOff val="40000"/>
                  </a:schemeClr>
                </a:solidFill>
              </a:rPr>
              <a:t>( </a:t>
            </a:r>
            <a:r>
              <a:rPr lang="en-US" sz="2200" dirty="0" err="1">
                <a:solidFill>
                  <a:schemeClr val="tx2">
                    <a:lumMod val="60000"/>
                    <a:lumOff val="40000"/>
                  </a:schemeClr>
                </a:solidFill>
              </a:rPr>
              <a:t>selectList</a:t>
            </a:r>
            <a:r>
              <a:rPr lang="en-US" sz="2200" dirty="0">
                <a:solidFill>
                  <a:schemeClr val="tx2">
                    <a:lumMod val="60000"/>
                    <a:lumOff val="40000"/>
                  </a:schemeClr>
                </a:solidFill>
              </a:rPr>
              <a:t> ) </a:t>
            </a:r>
            <a:r>
              <a:rPr lang="en-US" sz="2200" dirty="0"/>
              <a:t>receives a reference to a multiple selection list and returns a array of the text selected in the list. </a:t>
            </a:r>
            <a:endParaRPr lang="en-US" sz="2200" dirty="0" smtClean="0"/>
          </a:p>
          <a:p>
            <a:r>
              <a:rPr lang="en-US" sz="2200" dirty="0" smtClean="0"/>
              <a:t>In </a:t>
            </a:r>
            <a:r>
              <a:rPr lang="en-US" sz="2200" dirty="0"/>
              <a:t>the HTML selection list below, depending on the options selected, this function would return an empty array (if no items were selected) or the values "the variable x" and or "the variable y". </a:t>
            </a:r>
            <a:endParaRPr lang="en-US" sz="2200" dirty="0" smtClean="0"/>
          </a:p>
          <a:p>
            <a:r>
              <a:rPr lang="en-US" sz="2200" dirty="0" smtClean="0"/>
              <a:t>Note</a:t>
            </a:r>
            <a:r>
              <a:rPr lang="en-US" sz="2200" dirty="0"/>
              <a:t>: for this to work the VALUE attribute of the option tag is NOT required as the option text is returned.</a:t>
            </a:r>
          </a:p>
        </p:txBody>
      </p:sp>
      <p:sp>
        <p:nvSpPr>
          <p:cNvPr id="4" name="Date Placeholder 3"/>
          <p:cNvSpPr>
            <a:spLocks noGrp="1"/>
          </p:cNvSpPr>
          <p:nvPr>
            <p:ph type="dt" sz="half" idx="10"/>
          </p:nvPr>
        </p:nvSpPr>
        <p:spPr/>
        <p:txBody>
          <a:bodyPr/>
          <a:lstStyle/>
          <a:p>
            <a:fld id="{5A9F8607-91F3-4941-B9C0-AE6662282752}" type="datetime1">
              <a:rPr lang="en-US" smtClean="0"/>
              <a:t>3/12/2022</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17</a:t>
            </a:fld>
            <a:endParaRPr lang="en-US"/>
          </a:p>
        </p:txBody>
      </p:sp>
      <p:pic>
        <p:nvPicPr>
          <p:cNvPr id="6" name="Picture 5"/>
          <p:cNvPicPr>
            <a:picLocks noChangeAspect="1"/>
          </p:cNvPicPr>
          <p:nvPr/>
        </p:nvPicPr>
        <p:blipFill>
          <a:blip r:embed="rId2"/>
          <a:stretch>
            <a:fillRect/>
          </a:stretch>
        </p:blipFill>
        <p:spPr>
          <a:xfrm>
            <a:off x="1205907" y="4504116"/>
            <a:ext cx="4048125" cy="1152525"/>
          </a:xfrm>
          <a:prstGeom prst="rect">
            <a:avLst/>
          </a:prstGeom>
        </p:spPr>
      </p:pic>
      <p:pic>
        <p:nvPicPr>
          <p:cNvPr id="8" name="Picture 7"/>
          <p:cNvPicPr>
            <a:picLocks noChangeAspect="1"/>
          </p:cNvPicPr>
          <p:nvPr/>
        </p:nvPicPr>
        <p:blipFill>
          <a:blip r:embed="rId3"/>
          <a:stretch>
            <a:fillRect/>
          </a:stretch>
        </p:blipFill>
        <p:spPr>
          <a:xfrm>
            <a:off x="5624512" y="4117975"/>
            <a:ext cx="5495925" cy="2238375"/>
          </a:xfrm>
          <a:prstGeom prst="rect">
            <a:avLst/>
          </a:prstGeom>
        </p:spPr>
      </p:pic>
    </p:spTree>
    <p:extLst>
      <p:ext uri="{BB962C8B-B14F-4D97-AF65-F5344CB8AC3E}">
        <p14:creationId xmlns:p14="http://schemas.microsoft.com/office/powerpoint/2010/main" val="24822995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280964"/>
            <a:ext cx="10515600" cy="1325563"/>
          </a:xfrm>
        </p:spPr>
        <p:txBody>
          <a:bodyPr/>
          <a:lstStyle/>
          <a:p>
            <a:r>
              <a:rPr lang="en-US" dirty="0"/>
              <a:t>Functions and Forms - Select Multiple</a:t>
            </a:r>
          </a:p>
        </p:txBody>
      </p:sp>
      <p:sp>
        <p:nvSpPr>
          <p:cNvPr id="3" name="Content Placeholder 2"/>
          <p:cNvSpPr>
            <a:spLocks noGrp="1"/>
          </p:cNvSpPr>
          <p:nvPr>
            <p:ph idx="1"/>
          </p:nvPr>
        </p:nvSpPr>
        <p:spPr>
          <a:xfrm>
            <a:off x="838199" y="1361601"/>
            <a:ext cx="5281941" cy="4752595"/>
          </a:xfrm>
        </p:spPr>
        <p:txBody>
          <a:bodyPr>
            <a:normAutofit lnSpcReduction="10000"/>
          </a:bodyPr>
          <a:lstStyle/>
          <a:p>
            <a:r>
              <a:rPr lang="en-US" sz="2400" b="1" dirty="0"/>
              <a:t>Get a String of the Selected Text</a:t>
            </a:r>
          </a:p>
          <a:p>
            <a:r>
              <a:rPr lang="en-US" sz="2000" dirty="0"/>
              <a:t>The function </a:t>
            </a:r>
            <a:r>
              <a:rPr lang="en-US" sz="2000" dirty="0" err="1">
                <a:solidFill>
                  <a:schemeClr val="tx2">
                    <a:lumMod val="60000"/>
                    <a:lumOff val="40000"/>
                  </a:schemeClr>
                </a:solidFill>
              </a:rPr>
              <a:t>getMSelectTextS</a:t>
            </a:r>
            <a:r>
              <a:rPr lang="en-US" sz="2000" dirty="0">
                <a:solidFill>
                  <a:schemeClr val="tx2">
                    <a:lumMod val="60000"/>
                    <a:lumOff val="40000"/>
                  </a:schemeClr>
                </a:solidFill>
              </a:rPr>
              <a:t>(</a:t>
            </a:r>
            <a:r>
              <a:rPr lang="en-US" sz="2000" dirty="0" err="1">
                <a:solidFill>
                  <a:schemeClr val="tx2">
                    <a:lumMod val="60000"/>
                    <a:lumOff val="40000"/>
                  </a:schemeClr>
                </a:solidFill>
              </a:rPr>
              <a:t>selectList</a:t>
            </a:r>
            <a:r>
              <a:rPr lang="en-US" sz="2000" dirty="0">
                <a:solidFill>
                  <a:schemeClr val="tx2">
                    <a:lumMod val="60000"/>
                    <a:lumOff val="40000"/>
                  </a:schemeClr>
                </a:solidFill>
              </a:rPr>
              <a:t>, separator)</a:t>
            </a:r>
            <a:r>
              <a:rPr lang="en-US" sz="2000" dirty="0"/>
              <a:t> receives a reference to a multiple selection list and returns a string of the text selected in the list</a:t>
            </a:r>
            <a:r>
              <a:rPr lang="en-US" sz="2000" dirty="0" smtClean="0"/>
              <a:t>.</a:t>
            </a:r>
          </a:p>
          <a:p>
            <a:r>
              <a:rPr lang="en-US" sz="2000" dirty="0" smtClean="0"/>
              <a:t>Each </a:t>
            </a:r>
            <a:r>
              <a:rPr lang="en-US" sz="2000" dirty="0"/>
              <a:t>value is separated by the character or string passed in the separator parameter. </a:t>
            </a:r>
            <a:endParaRPr lang="en-US" sz="2000" dirty="0" smtClean="0"/>
          </a:p>
          <a:p>
            <a:r>
              <a:rPr lang="en-US" sz="2000" dirty="0" smtClean="0"/>
              <a:t>In </a:t>
            </a:r>
            <a:r>
              <a:rPr lang="en-US" sz="2000" dirty="0"/>
              <a:t>the HTML selection list below, depending on the options selected, this function would return an empty string (if no items were selected) or the values "the variable x" and or "the variable y</a:t>
            </a:r>
            <a:r>
              <a:rPr lang="en-US" sz="2000" dirty="0" smtClean="0"/>
              <a:t>".</a:t>
            </a:r>
          </a:p>
          <a:p>
            <a:r>
              <a:rPr lang="en-US" sz="2000" dirty="0" smtClean="0"/>
              <a:t>Note</a:t>
            </a:r>
            <a:r>
              <a:rPr lang="en-US" sz="2000" dirty="0"/>
              <a:t>: for this to work the VALUE attribute of the option tag is NOT required as the option text is returned.</a:t>
            </a:r>
          </a:p>
        </p:txBody>
      </p:sp>
      <p:sp>
        <p:nvSpPr>
          <p:cNvPr id="4" name="Date Placeholder 3"/>
          <p:cNvSpPr>
            <a:spLocks noGrp="1"/>
          </p:cNvSpPr>
          <p:nvPr>
            <p:ph type="dt" sz="half" idx="10"/>
          </p:nvPr>
        </p:nvSpPr>
        <p:spPr/>
        <p:txBody>
          <a:bodyPr/>
          <a:lstStyle/>
          <a:p>
            <a:fld id="{5A9F8607-91F3-4941-B9C0-AE6662282752}" type="datetime1">
              <a:rPr lang="en-US" smtClean="0"/>
              <a:t>3/12/2022</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18</a:t>
            </a:fld>
            <a:endParaRPr lang="en-US"/>
          </a:p>
        </p:txBody>
      </p:sp>
      <p:pic>
        <p:nvPicPr>
          <p:cNvPr id="8" name="Picture 7"/>
          <p:cNvPicPr>
            <a:picLocks noChangeAspect="1"/>
          </p:cNvPicPr>
          <p:nvPr/>
        </p:nvPicPr>
        <p:blipFill>
          <a:blip r:embed="rId2"/>
          <a:stretch>
            <a:fillRect/>
          </a:stretch>
        </p:blipFill>
        <p:spPr>
          <a:xfrm>
            <a:off x="6951367" y="1606527"/>
            <a:ext cx="4124325" cy="1181100"/>
          </a:xfrm>
          <a:prstGeom prst="rect">
            <a:avLst/>
          </a:prstGeom>
        </p:spPr>
      </p:pic>
      <p:pic>
        <p:nvPicPr>
          <p:cNvPr id="6" name="Picture 5"/>
          <p:cNvPicPr>
            <a:picLocks noChangeAspect="1"/>
          </p:cNvPicPr>
          <p:nvPr/>
        </p:nvPicPr>
        <p:blipFill>
          <a:blip r:embed="rId3"/>
          <a:stretch>
            <a:fillRect/>
          </a:stretch>
        </p:blipFill>
        <p:spPr>
          <a:xfrm>
            <a:off x="6400799" y="2984500"/>
            <a:ext cx="4953000" cy="3371850"/>
          </a:xfrm>
          <a:prstGeom prst="rect">
            <a:avLst/>
          </a:prstGeom>
        </p:spPr>
      </p:pic>
    </p:spTree>
    <p:extLst>
      <p:ext uri="{BB962C8B-B14F-4D97-AF65-F5344CB8AC3E}">
        <p14:creationId xmlns:p14="http://schemas.microsoft.com/office/powerpoint/2010/main" val="4633079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Outcomes</a:t>
            </a:r>
            <a:endParaRPr lang="en-US" dirty="0"/>
          </a:p>
        </p:txBody>
      </p:sp>
      <p:sp>
        <p:nvSpPr>
          <p:cNvPr id="3" name="Content Placeholder 2"/>
          <p:cNvSpPr>
            <a:spLocks noGrp="1"/>
          </p:cNvSpPr>
          <p:nvPr>
            <p:ph idx="1"/>
          </p:nvPr>
        </p:nvSpPr>
        <p:spPr/>
        <p:txBody>
          <a:bodyPr/>
          <a:lstStyle/>
          <a:p>
            <a:r>
              <a:rPr lang="en-US" dirty="0"/>
              <a:t>On completion of this lecture, students are expected to be able to:</a:t>
            </a:r>
          </a:p>
          <a:p>
            <a:pPr lvl="1"/>
            <a:r>
              <a:rPr lang="en-US" dirty="0"/>
              <a:t>Understand the concept of </a:t>
            </a:r>
            <a:r>
              <a:rPr lang="en-US" dirty="0" smtClean="0"/>
              <a:t>JavaScript Events </a:t>
            </a:r>
            <a:r>
              <a:rPr lang="en-US" dirty="0"/>
              <a:t>and Event Handlers.</a:t>
            </a:r>
          </a:p>
          <a:p>
            <a:pPr lvl="1"/>
            <a:r>
              <a:rPr lang="en-US" dirty="0" smtClean="0"/>
              <a:t>Demonstrate a good knowledge of different methods in JavaScript to access HTML form elements in hypertext documents.</a:t>
            </a:r>
          </a:p>
          <a:p>
            <a:pPr lvl="1"/>
            <a:r>
              <a:rPr lang="en-US" dirty="0" smtClean="0"/>
              <a:t>Demonstrate </a:t>
            </a:r>
            <a:r>
              <a:rPr lang="en-US" dirty="0"/>
              <a:t>a good level of knowledge on JavaScript to validate HTML form inputs in hypertext documents using Functions.</a:t>
            </a:r>
          </a:p>
        </p:txBody>
      </p:sp>
      <p:sp>
        <p:nvSpPr>
          <p:cNvPr id="4" name="Date Placeholder 3"/>
          <p:cNvSpPr>
            <a:spLocks noGrp="1"/>
          </p:cNvSpPr>
          <p:nvPr>
            <p:ph type="dt" sz="half" idx="10"/>
          </p:nvPr>
        </p:nvSpPr>
        <p:spPr/>
        <p:txBody>
          <a:bodyPr/>
          <a:lstStyle/>
          <a:p>
            <a:fld id="{5A9F8607-91F3-4941-B9C0-AE6662282752}" type="datetime1">
              <a:rPr lang="en-US" smtClean="0"/>
              <a:t>3/12/2022</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2</a:t>
            </a:fld>
            <a:endParaRPr lang="en-US"/>
          </a:p>
        </p:txBody>
      </p:sp>
    </p:spTree>
    <p:extLst>
      <p:ext uri="{BB962C8B-B14F-4D97-AF65-F5344CB8AC3E}">
        <p14:creationId xmlns:p14="http://schemas.microsoft.com/office/powerpoint/2010/main" val="30817562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8505"/>
            <a:ext cx="10515600" cy="1325563"/>
          </a:xfrm>
        </p:spPr>
        <p:txBody>
          <a:bodyPr/>
          <a:lstStyle/>
          <a:p>
            <a:r>
              <a:rPr lang="en-US" dirty="0"/>
              <a:t>Getting and Setting input text field values</a:t>
            </a:r>
          </a:p>
        </p:txBody>
      </p:sp>
      <p:sp>
        <p:nvSpPr>
          <p:cNvPr id="3" name="Content Placeholder 2"/>
          <p:cNvSpPr>
            <a:spLocks noGrp="1"/>
          </p:cNvSpPr>
          <p:nvPr>
            <p:ph idx="1"/>
          </p:nvPr>
        </p:nvSpPr>
        <p:spPr>
          <a:xfrm>
            <a:off x="838200" y="1347954"/>
            <a:ext cx="10515600" cy="4351338"/>
          </a:xfrm>
        </p:spPr>
        <p:txBody>
          <a:bodyPr>
            <a:normAutofit/>
          </a:bodyPr>
          <a:lstStyle/>
          <a:p>
            <a:r>
              <a:rPr lang="en-US" sz="1400" dirty="0"/>
              <a:t>A function to check the length of a student </a:t>
            </a:r>
            <a:r>
              <a:rPr lang="en-US" sz="1400" dirty="0" smtClean="0"/>
              <a:t>username</a:t>
            </a:r>
            <a:endParaRPr lang="en-US" sz="1400" dirty="0"/>
          </a:p>
          <a:p>
            <a:endParaRPr lang="en-US" sz="1400" dirty="0"/>
          </a:p>
        </p:txBody>
      </p:sp>
      <p:sp>
        <p:nvSpPr>
          <p:cNvPr id="4" name="Date Placeholder 3"/>
          <p:cNvSpPr>
            <a:spLocks noGrp="1"/>
          </p:cNvSpPr>
          <p:nvPr>
            <p:ph type="dt" sz="half" idx="10"/>
          </p:nvPr>
        </p:nvSpPr>
        <p:spPr/>
        <p:txBody>
          <a:bodyPr/>
          <a:lstStyle/>
          <a:p>
            <a:fld id="{5A9F8607-91F3-4941-B9C0-AE6662282752}" type="datetime1">
              <a:rPr lang="en-US" smtClean="0"/>
              <a:t>3/12/2022</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3</a:t>
            </a:fld>
            <a:endParaRPr lang="en-US"/>
          </a:p>
        </p:txBody>
      </p:sp>
      <p:sp>
        <p:nvSpPr>
          <p:cNvPr id="7" name="Rectangle 6"/>
          <p:cNvSpPr/>
          <p:nvPr/>
        </p:nvSpPr>
        <p:spPr>
          <a:xfrm>
            <a:off x="1160061" y="1664068"/>
            <a:ext cx="10193740" cy="4692283"/>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rPr>
              <a:t>&lt;html&gt;</a:t>
            </a:r>
          </a:p>
          <a:p>
            <a:r>
              <a:rPr lang="en-US" sz="1600" dirty="0">
                <a:solidFill>
                  <a:schemeClr val="tx1"/>
                </a:solidFill>
              </a:rPr>
              <a:t>  &lt;head&gt;</a:t>
            </a:r>
          </a:p>
          <a:p>
            <a:r>
              <a:rPr lang="en-US" sz="1600" dirty="0">
                <a:solidFill>
                  <a:schemeClr val="tx1"/>
                </a:solidFill>
              </a:rPr>
              <a:t>    &lt;script&gt;</a:t>
            </a:r>
          </a:p>
          <a:p>
            <a:r>
              <a:rPr lang="en-US" sz="1600" dirty="0">
                <a:solidFill>
                  <a:schemeClr val="tx1"/>
                </a:solidFill>
              </a:rPr>
              <a:t>    function </a:t>
            </a:r>
            <a:r>
              <a:rPr lang="en-US" sz="1600" dirty="0" err="1">
                <a:solidFill>
                  <a:schemeClr val="tx1"/>
                </a:solidFill>
              </a:rPr>
              <a:t>checkUserName</a:t>
            </a:r>
            <a:r>
              <a:rPr lang="en-US" sz="1600" dirty="0">
                <a:solidFill>
                  <a:schemeClr val="tx1"/>
                </a:solidFill>
              </a:rPr>
              <a:t>( form ) {</a:t>
            </a:r>
          </a:p>
          <a:p>
            <a:r>
              <a:rPr lang="en-US" sz="1600" dirty="0">
                <a:solidFill>
                  <a:schemeClr val="tx1"/>
                </a:solidFill>
              </a:rPr>
              <a:t>       if ( </a:t>
            </a:r>
            <a:r>
              <a:rPr lang="en-US" sz="1600" dirty="0" err="1">
                <a:solidFill>
                  <a:schemeClr val="tx1"/>
                </a:solidFill>
              </a:rPr>
              <a:t>form.reg.value.length</a:t>
            </a:r>
            <a:r>
              <a:rPr lang="en-US" sz="1600" dirty="0">
                <a:solidFill>
                  <a:schemeClr val="tx1"/>
                </a:solidFill>
              </a:rPr>
              <a:t> != 8 ) {</a:t>
            </a:r>
          </a:p>
          <a:p>
            <a:r>
              <a:rPr lang="en-US" sz="1600" dirty="0">
                <a:solidFill>
                  <a:schemeClr val="tx1"/>
                </a:solidFill>
              </a:rPr>
              <a:t>          alert( "You have not entered an eight character string" );</a:t>
            </a:r>
          </a:p>
          <a:p>
            <a:r>
              <a:rPr lang="en-US" sz="1600" dirty="0">
                <a:solidFill>
                  <a:schemeClr val="tx1"/>
                </a:solidFill>
              </a:rPr>
              <a:t>          return false;</a:t>
            </a:r>
          </a:p>
          <a:p>
            <a:r>
              <a:rPr lang="en-US" sz="1600" dirty="0">
                <a:solidFill>
                  <a:schemeClr val="tx1"/>
                </a:solidFill>
              </a:rPr>
              <a:t>       } else {</a:t>
            </a:r>
          </a:p>
          <a:p>
            <a:r>
              <a:rPr lang="en-US" sz="1600" dirty="0">
                <a:solidFill>
                  <a:schemeClr val="tx1"/>
                </a:solidFill>
              </a:rPr>
              <a:t>          alert( "This is correct" );</a:t>
            </a:r>
          </a:p>
          <a:p>
            <a:r>
              <a:rPr lang="en-US" sz="1600" dirty="0">
                <a:solidFill>
                  <a:schemeClr val="tx1"/>
                </a:solidFill>
              </a:rPr>
              <a:t>          return true;</a:t>
            </a:r>
          </a:p>
          <a:p>
            <a:r>
              <a:rPr lang="en-US" sz="1600" dirty="0">
                <a:solidFill>
                  <a:schemeClr val="tx1"/>
                </a:solidFill>
              </a:rPr>
              <a:t>       }</a:t>
            </a:r>
          </a:p>
          <a:p>
            <a:r>
              <a:rPr lang="en-US" sz="1600" dirty="0">
                <a:solidFill>
                  <a:schemeClr val="tx1"/>
                </a:solidFill>
              </a:rPr>
              <a:t>    }</a:t>
            </a:r>
          </a:p>
          <a:p>
            <a:r>
              <a:rPr lang="en-US" sz="1600" dirty="0">
                <a:solidFill>
                  <a:schemeClr val="tx1"/>
                </a:solidFill>
              </a:rPr>
              <a:t>    &lt;/script&gt;</a:t>
            </a:r>
          </a:p>
          <a:p>
            <a:r>
              <a:rPr lang="en-US" sz="1600" dirty="0">
                <a:solidFill>
                  <a:schemeClr val="tx1"/>
                </a:solidFill>
              </a:rPr>
              <a:t>  &lt;/head&gt;</a:t>
            </a:r>
          </a:p>
          <a:p>
            <a:r>
              <a:rPr lang="en-US" sz="1600" dirty="0">
                <a:solidFill>
                  <a:schemeClr val="tx1"/>
                </a:solidFill>
              </a:rPr>
              <a:t>  &lt;body&gt;</a:t>
            </a:r>
          </a:p>
          <a:p>
            <a:r>
              <a:rPr lang="en-US" sz="1600" dirty="0">
                <a:solidFill>
                  <a:schemeClr val="tx1"/>
                </a:solidFill>
              </a:rPr>
              <a:t>   &lt;p&gt; Please enter your student username: &lt;input type="text" name="</a:t>
            </a:r>
            <a:r>
              <a:rPr lang="en-US" sz="1600" dirty="0" err="1">
                <a:solidFill>
                  <a:schemeClr val="tx1"/>
                </a:solidFill>
              </a:rPr>
              <a:t>reg</a:t>
            </a:r>
            <a:r>
              <a:rPr lang="en-US" sz="1600" dirty="0">
                <a:solidFill>
                  <a:schemeClr val="tx1"/>
                </a:solidFill>
              </a:rPr>
              <a:t>" /&gt;</a:t>
            </a:r>
          </a:p>
          <a:p>
            <a:r>
              <a:rPr lang="en-US" sz="1600" dirty="0">
                <a:solidFill>
                  <a:schemeClr val="tx1"/>
                </a:solidFill>
              </a:rPr>
              <a:t>   &lt;input type="button" </a:t>
            </a:r>
            <a:r>
              <a:rPr lang="en-US" sz="1600" dirty="0" err="1">
                <a:solidFill>
                  <a:schemeClr val="tx1"/>
                </a:solidFill>
              </a:rPr>
              <a:t>onclick</a:t>
            </a:r>
            <a:r>
              <a:rPr lang="en-US" sz="1600" dirty="0">
                <a:solidFill>
                  <a:schemeClr val="tx1"/>
                </a:solidFill>
              </a:rPr>
              <a:t>="</a:t>
            </a:r>
            <a:r>
              <a:rPr lang="en-US" sz="1600" dirty="0" err="1">
                <a:solidFill>
                  <a:schemeClr val="tx1"/>
                </a:solidFill>
              </a:rPr>
              <a:t>checkUserName</a:t>
            </a:r>
            <a:r>
              <a:rPr lang="en-US" sz="1600" dirty="0">
                <a:solidFill>
                  <a:schemeClr val="tx1"/>
                </a:solidFill>
              </a:rPr>
              <a:t>(form);" value="check validity"/&gt; </a:t>
            </a:r>
          </a:p>
          <a:p>
            <a:r>
              <a:rPr lang="en-US" sz="1600" dirty="0">
                <a:solidFill>
                  <a:schemeClr val="tx1"/>
                </a:solidFill>
              </a:rPr>
              <a:t>  &lt;/body&gt;</a:t>
            </a:r>
          </a:p>
          <a:p>
            <a:r>
              <a:rPr lang="en-US" sz="1600" dirty="0">
                <a:solidFill>
                  <a:schemeClr val="tx1"/>
                </a:solidFill>
              </a:rPr>
              <a:t>&lt;/html&gt;</a:t>
            </a:r>
          </a:p>
        </p:txBody>
      </p:sp>
    </p:spTree>
    <p:extLst>
      <p:ext uri="{BB962C8B-B14F-4D97-AF65-F5344CB8AC3E}">
        <p14:creationId xmlns:p14="http://schemas.microsoft.com/office/powerpoint/2010/main" val="11954698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 Validation</a:t>
            </a:r>
            <a:endParaRPr lang="en-US" dirty="0"/>
          </a:p>
        </p:txBody>
      </p:sp>
      <p:sp>
        <p:nvSpPr>
          <p:cNvPr id="3" name="Content Placeholder 2"/>
          <p:cNvSpPr>
            <a:spLocks noGrp="1"/>
          </p:cNvSpPr>
          <p:nvPr>
            <p:ph idx="1"/>
          </p:nvPr>
        </p:nvSpPr>
        <p:spPr>
          <a:xfrm>
            <a:off x="838200" y="1470783"/>
            <a:ext cx="10515600" cy="4351338"/>
          </a:xfrm>
        </p:spPr>
        <p:txBody>
          <a:bodyPr>
            <a:normAutofit/>
          </a:bodyPr>
          <a:lstStyle/>
          <a:p>
            <a:r>
              <a:rPr lang="en-US" sz="2200" dirty="0"/>
              <a:t>This form contains an input text field and an input button</a:t>
            </a:r>
            <a:r>
              <a:rPr lang="en-US" sz="2200" dirty="0" smtClean="0"/>
              <a:t>. (Click Lecture example)</a:t>
            </a:r>
          </a:p>
          <a:p>
            <a:r>
              <a:rPr lang="en-US" sz="2200" dirty="0" smtClean="0"/>
              <a:t>The </a:t>
            </a:r>
            <a:r>
              <a:rPr lang="en-US" sz="2200" dirty="0"/>
              <a:t>form is designed to demonstrate how to get and set the text in a text field. The html for the input button includes an event handler attribute. pressing the button calls a function that</a:t>
            </a:r>
            <a:r>
              <a:rPr lang="en-US" sz="2200" dirty="0" smtClean="0"/>
              <a:t>:</a:t>
            </a:r>
          </a:p>
          <a:p>
            <a:r>
              <a:rPr lang="en-US" sz="2400" dirty="0" smtClean="0"/>
              <a:t>retrieves </a:t>
            </a:r>
            <a:r>
              <a:rPr lang="en-US" sz="2400" dirty="0"/>
              <a:t>the value in the text field</a:t>
            </a:r>
          </a:p>
          <a:p>
            <a:r>
              <a:rPr lang="en-US" sz="2400" dirty="0"/>
              <a:t>displays the text in an alert dialog box</a:t>
            </a:r>
          </a:p>
          <a:p>
            <a:r>
              <a:rPr lang="en-US" sz="2400" dirty="0"/>
              <a:t>clears the text field by setting its value to an empty string: </a:t>
            </a:r>
            <a:r>
              <a:rPr lang="en-US" sz="2400" dirty="0" smtClean="0"/>
              <a:t>"“</a:t>
            </a:r>
          </a:p>
          <a:p>
            <a:endParaRPr lang="en-US" sz="2400" dirty="0"/>
          </a:p>
          <a:p>
            <a:endParaRPr lang="en-US" sz="2400" dirty="0"/>
          </a:p>
          <a:p>
            <a:endParaRPr lang="en-US" sz="2200" dirty="0" smtClean="0"/>
          </a:p>
          <a:p>
            <a:endParaRPr lang="en-US" sz="2200" dirty="0"/>
          </a:p>
        </p:txBody>
      </p:sp>
      <p:sp>
        <p:nvSpPr>
          <p:cNvPr id="4" name="Date Placeholder 3"/>
          <p:cNvSpPr>
            <a:spLocks noGrp="1"/>
          </p:cNvSpPr>
          <p:nvPr>
            <p:ph type="dt" sz="half" idx="10"/>
          </p:nvPr>
        </p:nvSpPr>
        <p:spPr/>
        <p:txBody>
          <a:bodyPr/>
          <a:lstStyle/>
          <a:p>
            <a:fld id="{5A9F8607-91F3-4941-B9C0-AE6662282752}" type="datetime1">
              <a:rPr lang="en-US" smtClean="0"/>
              <a:t>3/12/2022</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4</a:t>
            </a:fld>
            <a:endParaRPr lang="en-US"/>
          </a:p>
        </p:txBody>
      </p:sp>
      <p:pic>
        <p:nvPicPr>
          <p:cNvPr id="7" name="Picture 6"/>
          <p:cNvPicPr>
            <a:picLocks noChangeAspect="1"/>
          </p:cNvPicPr>
          <p:nvPr/>
        </p:nvPicPr>
        <p:blipFill>
          <a:blip r:embed="rId2"/>
          <a:stretch>
            <a:fillRect/>
          </a:stretch>
        </p:blipFill>
        <p:spPr>
          <a:xfrm>
            <a:off x="3581400" y="4738747"/>
            <a:ext cx="5448300" cy="1209675"/>
          </a:xfrm>
          <a:prstGeom prst="rect">
            <a:avLst/>
          </a:prstGeom>
          <a:ln>
            <a:solidFill>
              <a:schemeClr val="accent1"/>
            </a:solidFill>
          </a:ln>
        </p:spPr>
      </p:pic>
    </p:spTree>
    <p:extLst>
      <p:ext uri="{BB962C8B-B14F-4D97-AF65-F5344CB8AC3E}">
        <p14:creationId xmlns:p14="http://schemas.microsoft.com/office/powerpoint/2010/main" val="34707603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Accessing Form elements – Method 1</a:t>
            </a:r>
            <a:endParaRPr lang="en-US" dirty="0"/>
          </a:p>
        </p:txBody>
      </p:sp>
      <p:pic>
        <p:nvPicPr>
          <p:cNvPr id="6" name="Content Placeholder 5"/>
          <p:cNvPicPr>
            <a:picLocks noGrp="1" noChangeAspect="1"/>
          </p:cNvPicPr>
          <p:nvPr>
            <p:ph idx="1"/>
          </p:nvPr>
        </p:nvPicPr>
        <p:blipFill>
          <a:blip r:embed="rId2"/>
          <a:stretch>
            <a:fillRect/>
          </a:stretch>
        </p:blipFill>
        <p:spPr>
          <a:xfrm>
            <a:off x="1128775" y="1690688"/>
            <a:ext cx="10097729" cy="3167915"/>
          </a:xfrm>
          <a:prstGeom prst="rect">
            <a:avLst/>
          </a:prstGeom>
        </p:spPr>
      </p:pic>
      <p:sp>
        <p:nvSpPr>
          <p:cNvPr id="4" name="Date Placeholder 3"/>
          <p:cNvSpPr>
            <a:spLocks noGrp="1"/>
          </p:cNvSpPr>
          <p:nvPr>
            <p:ph type="dt" sz="half" idx="10"/>
          </p:nvPr>
        </p:nvSpPr>
        <p:spPr/>
        <p:txBody>
          <a:bodyPr/>
          <a:lstStyle/>
          <a:p>
            <a:fld id="{5A9F8607-91F3-4941-B9C0-AE6662282752}" type="datetime1">
              <a:rPr lang="en-US" smtClean="0"/>
              <a:t>3/12/2022</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5</a:t>
            </a:fld>
            <a:endParaRPr lang="en-US"/>
          </a:p>
        </p:txBody>
      </p:sp>
    </p:spTree>
    <p:extLst>
      <p:ext uri="{BB962C8B-B14F-4D97-AF65-F5344CB8AC3E}">
        <p14:creationId xmlns:p14="http://schemas.microsoft.com/office/powerpoint/2010/main" val="14550243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Accessing Form elements – Method </a:t>
            </a:r>
            <a:r>
              <a:rPr lang="en-US" dirty="0" smtClean="0"/>
              <a:t>2</a:t>
            </a:r>
            <a:endParaRPr lang="en-US" dirty="0"/>
          </a:p>
        </p:txBody>
      </p:sp>
      <p:pic>
        <p:nvPicPr>
          <p:cNvPr id="6" name="Content Placeholder 5"/>
          <p:cNvPicPr>
            <a:picLocks noGrp="1" noChangeAspect="1"/>
          </p:cNvPicPr>
          <p:nvPr>
            <p:ph idx="1"/>
          </p:nvPr>
        </p:nvPicPr>
        <p:blipFill>
          <a:blip r:embed="rId2"/>
          <a:stretch>
            <a:fillRect/>
          </a:stretch>
        </p:blipFill>
        <p:spPr>
          <a:xfrm>
            <a:off x="1469674" y="1501254"/>
            <a:ext cx="8658528" cy="4445699"/>
          </a:xfrm>
          <a:prstGeom prst="rect">
            <a:avLst/>
          </a:prstGeom>
        </p:spPr>
      </p:pic>
      <p:sp>
        <p:nvSpPr>
          <p:cNvPr id="4" name="Date Placeholder 3"/>
          <p:cNvSpPr>
            <a:spLocks noGrp="1"/>
          </p:cNvSpPr>
          <p:nvPr>
            <p:ph type="dt" sz="half" idx="10"/>
          </p:nvPr>
        </p:nvSpPr>
        <p:spPr/>
        <p:txBody>
          <a:bodyPr/>
          <a:lstStyle/>
          <a:p>
            <a:fld id="{5A9F8607-91F3-4941-B9C0-AE6662282752}" type="datetime1">
              <a:rPr lang="en-US" smtClean="0"/>
              <a:t>3/12/2022</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6</a:t>
            </a:fld>
            <a:endParaRPr lang="en-US"/>
          </a:p>
        </p:txBody>
      </p:sp>
    </p:spTree>
    <p:extLst>
      <p:ext uri="{BB962C8B-B14F-4D97-AF65-F5344CB8AC3E}">
        <p14:creationId xmlns:p14="http://schemas.microsoft.com/office/powerpoint/2010/main" val="28372715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Accessing Form elements – Method 2</a:t>
            </a:r>
          </a:p>
        </p:txBody>
      </p:sp>
      <p:pic>
        <p:nvPicPr>
          <p:cNvPr id="6" name="Content Placeholder 5"/>
          <p:cNvPicPr>
            <a:picLocks noGrp="1" noChangeAspect="1"/>
          </p:cNvPicPr>
          <p:nvPr>
            <p:ph idx="1"/>
          </p:nvPr>
        </p:nvPicPr>
        <p:blipFill>
          <a:blip r:embed="rId2"/>
          <a:stretch>
            <a:fillRect/>
          </a:stretch>
        </p:blipFill>
        <p:spPr>
          <a:xfrm>
            <a:off x="2060811" y="2104021"/>
            <a:ext cx="7757117" cy="4377779"/>
          </a:xfrm>
          <a:prstGeom prst="rect">
            <a:avLst/>
          </a:prstGeom>
        </p:spPr>
      </p:pic>
      <p:sp>
        <p:nvSpPr>
          <p:cNvPr id="4" name="Date Placeholder 3"/>
          <p:cNvSpPr>
            <a:spLocks noGrp="1"/>
          </p:cNvSpPr>
          <p:nvPr>
            <p:ph type="dt" sz="half" idx="10"/>
          </p:nvPr>
        </p:nvSpPr>
        <p:spPr/>
        <p:txBody>
          <a:bodyPr/>
          <a:lstStyle/>
          <a:p>
            <a:fld id="{5A9F8607-91F3-4941-B9C0-AE6662282752}" type="datetime1">
              <a:rPr lang="en-US" smtClean="0"/>
              <a:t>3/12/2022</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7</a:t>
            </a:fld>
            <a:endParaRPr lang="en-US"/>
          </a:p>
        </p:txBody>
      </p:sp>
      <p:sp>
        <p:nvSpPr>
          <p:cNvPr id="7" name="TextBox 6"/>
          <p:cNvSpPr txBox="1"/>
          <p:nvPr/>
        </p:nvSpPr>
        <p:spPr>
          <a:xfrm>
            <a:off x="955343" y="1457690"/>
            <a:ext cx="10495129" cy="646331"/>
          </a:xfrm>
          <a:prstGeom prst="rect">
            <a:avLst/>
          </a:prstGeom>
          <a:noFill/>
        </p:spPr>
        <p:txBody>
          <a:bodyPr wrap="square" rtlCol="0">
            <a:spAutoFit/>
          </a:bodyPr>
          <a:lstStyle/>
          <a:p>
            <a:r>
              <a:rPr lang="en-US" dirty="0"/>
              <a:t>Here is the complete html page. The most relevant parts of the page are highlighted in green and are described in detail below.</a:t>
            </a:r>
          </a:p>
        </p:txBody>
      </p:sp>
    </p:spTree>
    <p:extLst>
      <p:ext uri="{BB962C8B-B14F-4D97-AF65-F5344CB8AC3E}">
        <p14:creationId xmlns:p14="http://schemas.microsoft.com/office/powerpoint/2010/main" val="11567713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A9F8607-91F3-4941-B9C0-AE6662282752}" type="datetime1">
              <a:rPr lang="en-US" smtClean="0"/>
              <a:t>3/12/2022</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8</a:t>
            </a:fld>
            <a:endParaRPr lang="en-US"/>
          </a:p>
        </p:txBody>
      </p:sp>
      <p:pic>
        <p:nvPicPr>
          <p:cNvPr id="10" name="Content Placeholder 9"/>
          <p:cNvPicPr>
            <a:picLocks noGrp="1" noChangeAspect="1"/>
          </p:cNvPicPr>
          <p:nvPr>
            <p:ph idx="1"/>
          </p:nvPr>
        </p:nvPicPr>
        <p:blipFill>
          <a:blip r:embed="rId2"/>
          <a:stretch>
            <a:fillRect/>
          </a:stretch>
        </p:blipFill>
        <p:spPr>
          <a:xfrm>
            <a:off x="1663249" y="1531854"/>
            <a:ext cx="8719458" cy="4514103"/>
          </a:xfrm>
          <a:prstGeom prst="rect">
            <a:avLst/>
          </a:prstGeom>
        </p:spPr>
      </p:pic>
      <p:sp>
        <p:nvSpPr>
          <p:cNvPr id="9" name="Title 8"/>
          <p:cNvSpPr>
            <a:spLocks noGrp="1"/>
          </p:cNvSpPr>
          <p:nvPr>
            <p:ph type="title"/>
          </p:nvPr>
        </p:nvSpPr>
        <p:spPr/>
        <p:txBody>
          <a:bodyPr/>
          <a:lstStyle/>
          <a:p>
            <a:r>
              <a:rPr lang="en-US" dirty="0"/>
              <a:t>Accessing Form elements – Method 2</a:t>
            </a:r>
          </a:p>
        </p:txBody>
      </p:sp>
    </p:spTree>
    <p:extLst>
      <p:ext uri="{BB962C8B-B14F-4D97-AF65-F5344CB8AC3E}">
        <p14:creationId xmlns:p14="http://schemas.microsoft.com/office/powerpoint/2010/main" val="26116921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Accessing Form elements – Method 2</a:t>
            </a:r>
          </a:p>
        </p:txBody>
      </p:sp>
      <p:sp>
        <p:nvSpPr>
          <p:cNvPr id="4" name="Date Placeholder 3"/>
          <p:cNvSpPr>
            <a:spLocks noGrp="1"/>
          </p:cNvSpPr>
          <p:nvPr>
            <p:ph type="dt" sz="half" idx="10"/>
          </p:nvPr>
        </p:nvSpPr>
        <p:spPr/>
        <p:txBody>
          <a:bodyPr/>
          <a:lstStyle/>
          <a:p>
            <a:fld id="{5A9F8607-91F3-4941-B9C0-AE6662282752}" type="datetime1">
              <a:rPr lang="en-US" smtClean="0"/>
              <a:t>3/12/2022</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9</a:t>
            </a:fld>
            <a:endParaRPr lang="en-US"/>
          </a:p>
        </p:txBody>
      </p:sp>
      <p:pic>
        <p:nvPicPr>
          <p:cNvPr id="6" name="Content Placeholder 5"/>
          <p:cNvPicPr>
            <a:picLocks noGrp="1" noChangeAspect="1"/>
          </p:cNvPicPr>
          <p:nvPr>
            <p:ph idx="1"/>
          </p:nvPr>
        </p:nvPicPr>
        <p:blipFill>
          <a:blip r:embed="rId2"/>
          <a:stretch>
            <a:fillRect/>
          </a:stretch>
        </p:blipFill>
        <p:spPr>
          <a:xfrm>
            <a:off x="1025242" y="1856096"/>
            <a:ext cx="9504148" cy="2069638"/>
          </a:xfrm>
          <a:prstGeom prst="rect">
            <a:avLst/>
          </a:prstGeom>
        </p:spPr>
      </p:pic>
    </p:spTree>
    <p:extLst>
      <p:ext uri="{BB962C8B-B14F-4D97-AF65-F5344CB8AC3E}">
        <p14:creationId xmlns:p14="http://schemas.microsoft.com/office/powerpoint/2010/main" val="15519619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4812</TotalTime>
  <Words>1151</Words>
  <Application>Microsoft Office PowerPoint</Application>
  <PresentationFormat>Widescreen</PresentationFormat>
  <Paragraphs>115</Paragraphs>
  <Slides>18</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4COSCO11C.2 Web Design and Development</vt:lpstr>
      <vt:lpstr>Learning Outcomes</vt:lpstr>
      <vt:lpstr>Getting and Setting input text field values</vt:lpstr>
      <vt:lpstr>Form Validation</vt:lpstr>
      <vt:lpstr>Accessing Form elements – Method 1</vt:lpstr>
      <vt:lpstr>Accessing Form elements – Method 2</vt:lpstr>
      <vt:lpstr>Accessing Form elements – Method 2</vt:lpstr>
      <vt:lpstr>Accessing Form elements – Method 2</vt:lpstr>
      <vt:lpstr>Accessing Form elements – Method 2</vt:lpstr>
      <vt:lpstr>Functions and Forms - Radio buttons</vt:lpstr>
      <vt:lpstr>Functions and Forms - Checkboxes</vt:lpstr>
      <vt:lpstr>Get a String with the Checked Values</vt:lpstr>
      <vt:lpstr>Functions and Forms - Select</vt:lpstr>
      <vt:lpstr>Functions and Forms - Select</vt:lpstr>
      <vt:lpstr>Functions and Forms - Select Multiple</vt:lpstr>
      <vt:lpstr>Functions and Forms - Select Multiple</vt:lpstr>
      <vt:lpstr>Functions and Forms - Select Multiple</vt:lpstr>
      <vt:lpstr>Functions and Forms - Select Multiple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4MMCS003W Web design and development</dc:title>
  <dc:creator>Windows User</dc:creator>
  <cp:lastModifiedBy>Harischandra, Janani</cp:lastModifiedBy>
  <cp:revision>221</cp:revision>
  <dcterms:created xsi:type="dcterms:W3CDTF">2020-07-03T16:25:08Z</dcterms:created>
  <dcterms:modified xsi:type="dcterms:W3CDTF">2022-03-12T11:03:06Z</dcterms:modified>
</cp:coreProperties>
</file>