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399" autoAdjust="0"/>
  </p:normalViewPr>
  <p:slideViewPr>
    <p:cSldViewPr snapToGrid="0">
      <p:cViewPr varScale="1">
        <p:scale>
          <a:sx n="103" d="100"/>
          <a:sy n="103" d="100"/>
        </p:scale>
        <p:origin x="3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10600" y="6004372"/>
            <a:ext cx="17240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6800" y="113063"/>
            <a:ext cx="1573213" cy="5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cssref/tryit.asp?filename=trycss_position_relativ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w3schools.com/cssref/playit.asp?filename=playcss_position&amp;preval=relativ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images_imagemap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4600" dirty="0"/>
              <a:t>4COSCO11C.2 Web Design and Development</a:t>
            </a:r>
            <a:endParaRPr lang="el-GR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168581" cy="1840117"/>
          </a:xfrm>
        </p:spPr>
        <p:txBody>
          <a:bodyPr>
            <a:noAutofit/>
          </a:bodyPr>
          <a:lstStyle/>
          <a:p>
            <a:r>
              <a:rPr lang="en-GB" sz="3500" dirty="0"/>
              <a:t>HTML Images, Links and Special Characters</a:t>
            </a:r>
          </a:p>
          <a:p>
            <a:r>
              <a:rPr lang="en-GB" sz="3500" dirty="0"/>
              <a:t>CSS for Links, Images, CSS positioning</a:t>
            </a:r>
          </a:p>
          <a:p>
            <a:r>
              <a:rPr lang="en-GB" sz="3500">
                <a:solidFill>
                  <a:schemeClr val="dk1"/>
                </a:solidFill>
              </a:rPr>
              <a:t>Week 3</a:t>
            </a:r>
            <a:endParaRPr lang="en-GB" sz="3500" dirty="0">
              <a:solidFill>
                <a:schemeClr val="dk1"/>
              </a:solidFill>
            </a:endParaRPr>
          </a:p>
          <a:p>
            <a:endParaRPr lang="en-GB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69" y="1412670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b="1" dirty="0"/>
              <a:t>Hypertext links</a:t>
            </a:r>
          </a:p>
          <a:p>
            <a:r>
              <a:rPr lang="en-US" sz="2200" dirty="0"/>
              <a:t>A hyper text link allows a browser of the document to navigate either:</a:t>
            </a:r>
          </a:p>
          <a:p>
            <a:pPr lvl="1"/>
            <a:r>
              <a:rPr lang="en-US" sz="1800" dirty="0"/>
              <a:t> to a new point in the document or to navigate to a different document.</a:t>
            </a:r>
          </a:p>
          <a:p>
            <a:pPr lvl="1"/>
            <a:r>
              <a:rPr lang="en-US" sz="1800" dirty="0"/>
              <a:t> A named point in a document is specified with the attribute ID. For example: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To effect a transfer to a named anchor point, the HREF form of the anchor tag is used. For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916826"/>
            <a:ext cx="8162925" cy="134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631" y="4852193"/>
            <a:ext cx="80676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4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Hypertext links may also link to other documents, in which case the </a:t>
            </a:r>
            <a:r>
              <a:rPr lang="en-US" sz="2200" dirty="0" err="1"/>
              <a:t>href</a:t>
            </a:r>
            <a:r>
              <a:rPr lang="en-US" sz="2200" dirty="0"/>
              <a:t> component names the document. </a:t>
            </a:r>
          </a:p>
          <a:p>
            <a:r>
              <a:rPr lang="en-US" sz="2200" dirty="0"/>
              <a:t>If the file is held on another machine then a URL (Uniform Resource Locator) is used to describe the location of the document. For example:</a:t>
            </a:r>
          </a:p>
          <a:p>
            <a:endParaRPr lang="en-US" sz="2200" dirty="0"/>
          </a:p>
          <a:p>
            <a:pPr marL="0" indent="0">
              <a:buNone/>
            </a:pPr>
            <a:br>
              <a:rPr lang="en-US" sz="2200" dirty="0"/>
            </a:b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433763"/>
            <a:ext cx="8267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2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(Uniform Resource Locator)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URL is used to specify the location of a file held on a remote machine. </a:t>
            </a:r>
          </a:p>
          <a:p>
            <a:r>
              <a:rPr lang="en-US" sz="2200" dirty="0"/>
              <a:t>This is composed of several distinct components. For example, the URL http://host/file.html is composed of the following components.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3285971"/>
            <a:ext cx="81057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413"/>
            <a:ext cx="10515600" cy="4351338"/>
          </a:xfrm>
        </p:spPr>
        <p:txBody>
          <a:bodyPr/>
          <a:lstStyle/>
          <a:p>
            <a:r>
              <a:rPr lang="en-US" sz="2200" dirty="0"/>
              <a:t>Inserting an e-mail address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Automatic redirect- A page may contain a tag that will cause an automatic redirection to another URL after a specific time interval. For example, the tag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010082"/>
            <a:ext cx="8134350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4258725"/>
            <a:ext cx="8191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8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dirty="0" err="1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57"/>
            <a:ext cx="10515600" cy="4351338"/>
          </a:xfrm>
        </p:spPr>
        <p:txBody>
          <a:bodyPr/>
          <a:lstStyle/>
          <a:p>
            <a:r>
              <a:rPr lang="en-US" sz="2200" dirty="0"/>
              <a:t>An </a:t>
            </a:r>
            <a:r>
              <a:rPr lang="en-US" sz="2200" dirty="0" err="1"/>
              <a:t>iFrame</a:t>
            </a:r>
            <a:r>
              <a:rPr lang="en-US" sz="2200" dirty="0"/>
              <a:t> is used to display a Web page within another Web page.</a:t>
            </a: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150"/>
            <a:ext cx="8058150" cy="128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62" y="3088250"/>
            <a:ext cx="6103438" cy="32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6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1 - Write the HTML for a link to scroll to the paragraph with the id=</a:t>
            </a:r>
            <a:r>
              <a:rPr lang="en-US" dirty="0" err="1"/>
              <a:t>myId</a:t>
            </a:r>
            <a:r>
              <a:rPr lang="en-US" dirty="0"/>
              <a:t>?</a:t>
            </a:r>
          </a:p>
          <a:p>
            <a:r>
              <a:rPr lang="en-US" dirty="0"/>
              <a:t>Question 2 - Write the HTML for a link to the email address w1234567@my.westminster.ac.uk</a:t>
            </a:r>
          </a:p>
          <a:p>
            <a:r>
              <a:rPr lang="en-US" dirty="0"/>
              <a:t>Question 3 - Write the HTML to add an automatic redirect to http://westminster.ac.uk after 2s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markup language uses the character &lt; to start a markup tag. </a:t>
            </a:r>
          </a:p>
          <a:p>
            <a:r>
              <a:rPr lang="en-US" sz="2200" dirty="0"/>
              <a:t>The consequence of this is that &lt; can not be used to represent the less than character directly in a web page. </a:t>
            </a:r>
          </a:p>
          <a:p>
            <a:r>
              <a:rPr lang="en-US" sz="2200" dirty="0"/>
              <a:t>The HTML markup languages defines an escape sequences of characters to represent such special characters.</a:t>
            </a:r>
          </a:p>
          <a:p>
            <a:r>
              <a:rPr lang="en-US" sz="2200" dirty="0"/>
              <a:t>The following are some of the character sequences used to represent characters that have a special meaning in the HTML language.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4505325"/>
            <a:ext cx="80486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1 - What is the sequence for a non breakable space?</a:t>
            </a:r>
          </a:p>
          <a:p>
            <a:r>
              <a:rPr lang="en-US" dirty="0"/>
              <a:t>Question 2 - Write the HTML to display &lt;</a:t>
            </a:r>
            <a:r>
              <a:rPr lang="en-US" dirty="0" err="1"/>
              <a:t>br</a:t>
            </a:r>
            <a:r>
              <a:rPr lang="en-US" dirty="0"/>
              <a:t>&gt; on a web page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88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68" y="1418182"/>
            <a:ext cx="7317910" cy="47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77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Links-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17" y="1798582"/>
            <a:ext cx="7421511" cy="440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5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Formats</a:t>
            </a:r>
          </a:p>
          <a:p>
            <a:pPr lvl="1"/>
            <a:r>
              <a:rPr lang="en-US" dirty="0"/>
              <a:t>Web browsers support the following image formats: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2983783"/>
            <a:ext cx="8086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8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419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position property identifies how an element is positioned on a 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37" y="1929633"/>
            <a:ext cx="7432000" cy="426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7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Positioning</a:t>
            </a:r>
          </a:p>
        </p:txBody>
      </p:sp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6219" y="1476966"/>
            <a:ext cx="7208179" cy="487938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When using CSS float for layouts it is common to float a block-level element such as &lt;div&gt; (or one of the HTML5 new elements like article, section, aside).</a:t>
            </a:r>
          </a:p>
          <a:p>
            <a:r>
              <a:rPr lang="en-US" sz="2200" dirty="0"/>
              <a:t> The floated elements will require a width.</a:t>
            </a:r>
          </a:p>
          <a:p>
            <a:r>
              <a:rPr lang="en-US" sz="2200" dirty="0"/>
              <a:t>Use </a:t>
            </a:r>
            <a:r>
              <a:rPr lang="en-US" sz="2200" dirty="0">
                <a:solidFill>
                  <a:srgbClr val="0070C0"/>
                </a:solidFill>
              </a:rPr>
              <a:t>CSSpoistioning.html</a:t>
            </a:r>
            <a:r>
              <a:rPr lang="en-US" sz="2200" dirty="0"/>
              <a:t> file for demonstration</a:t>
            </a:r>
          </a:p>
          <a:p>
            <a:r>
              <a:rPr lang="en-US" sz="2200" dirty="0"/>
              <a:t>Layout approaches:</a:t>
            </a:r>
          </a:p>
          <a:p>
            <a:pPr lvl="1"/>
            <a:r>
              <a:rPr lang="en-US" sz="1800" dirty="0"/>
              <a:t>using percentages for the widths creates a fluid (or liquid) layout </a:t>
            </a:r>
            <a:r>
              <a:rPr lang="en-US" sz="1800"/>
              <a:t>that shrinks </a:t>
            </a:r>
            <a:r>
              <a:rPr lang="en-US" sz="1800" dirty="0"/>
              <a:t>and expands depending on the size of the browser window.</a:t>
            </a:r>
          </a:p>
          <a:p>
            <a:pPr lvl="1"/>
            <a:r>
              <a:rPr lang="en-US" sz="1800" dirty="0"/>
              <a:t>fixed layouts use pixel-based widths - the layout does not change when viewed on smaller/larger devices.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9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459" y="1690688"/>
            <a:ext cx="9105439" cy="353024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0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643131"/>
          </a:xfrm>
        </p:spPr>
        <p:txBody>
          <a:bodyPr>
            <a:noAutofit/>
          </a:bodyPr>
          <a:lstStyle/>
          <a:p>
            <a:r>
              <a:rPr lang="en-US" sz="2200" dirty="0"/>
              <a:t>Example shows float drop - one column has dropped down. Why – because there is not enough room for the column. Note: the width of an element displayed in the browser window is not the same as its width property.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The displayed width of any element is a combination of its width, left and right border sizes, left and right padding and left and right margins.</a:t>
            </a:r>
          </a:p>
          <a:p>
            <a:pPr lvl="1"/>
            <a:r>
              <a:rPr lang="en-US" sz="1800" dirty="0"/>
              <a:t>Width of Column 1 = 40% plus left padding (2%) plus right padding (2%) = 44%</a:t>
            </a:r>
          </a:p>
          <a:p>
            <a:pPr lvl="1"/>
            <a:r>
              <a:rPr lang="en-US" sz="1800" dirty="0"/>
              <a:t>Width of Column 2 = 60% plus left padding (2%) plus right padding (2%) = 64%</a:t>
            </a:r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4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780935" cy="3940994"/>
          </a:xfrm>
        </p:spPr>
        <p:txBody>
          <a:bodyPr>
            <a:normAutofit/>
          </a:bodyPr>
          <a:lstStyle/>
          <a:p>
            <a:r>
              <a:rPr lang="en-US" sz="2200" dirty="0"/>
              <a:t>Solution 1 - Reduce column widths: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Column 1 = 36% plus left padding (2%) plus right padding (2%) = 40%</a:t>
            </a:r>
          </a:p>
          <a:p>
            <a:pPr marL="0" indent="0">
              <a:buNone/>
            </a:pPr>
            <a:r>
              <a:rPr lang="en-US" sz="2200" dirty="0"/>
              <a:t>Column 2 = 56% plus left padding (2%) plus right padding (2%) = 60%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690688"/>
            <a:ext cx="490629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Solution 2 - Use CSS3 box-sizing property.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just"/>
            <a:r>
              <a:rPr lang="en-US" sz="2200" dirty="0"/>
              <a:t>This includes the width and any paddings and borders within the width of the column (reduces the column width). Need prefix for Firefox.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62" y="4319003"/>
            <a:ext cx="5161936" cy="8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As we know, with CSS float an element can be pushed to the left or right, allowing other elements to wrap around it.</a:t>
            </a:r>
          </a:p>
          <a:p>
            <a:r>
              <a:rPr lang="en-US" sz="2200" dirty="0"/>
              <a:t>The CSS clear property instructs an element to </a:t>
            </a:r>
            <a:r>
              <a:rPr lang="en-US" sz="2200" b="1" dirty="0"/>
              <a:t>not wrap</a:t>
            </a:r>
            <a:r>
              <a:rPr lang="en-US" sz="2200" dirty="0"/>
              <a:t> around a floated element. By clearing an element you can force it to drop down below the floated item.</a:t>
            </a:r>
          </a:p>
          <a:p>
            <a:r>
              <a:rPr lang="en-US" sz="2200" dirty="0"/>
              <a:t>You have three options - </a:t>
            </a:r>
            <a:r>
              <a:rPr lang="en-US" sz="2200" dirty="0" err="1"/>
              <a:t>clear:left</a:t>
            </a:r>
            <a:r>
              <a:rPr lang="en-US" sz="2200" dirty="0"/>
              <a:t>; </a:t>
            </a:r>
            <a:r>
              <a:rPr lang="en-US" sz="2200" dirty="0" err="1"/>
              <a:t>clear:right</a:t>
            </a:r>
            <a:r>
              <a:rPr lang="en-US" sz="2200" dirty="0"/>
              <a:t>; </a:t>
            </a:r>
            <a:r>
              <a:rPr lang="en-US" sz="2200" dirty="0" err="1"/>
              <a:t>clear:both</a:t>
            </a:r>
            <a:r>
              <a:rPr lang="en-US" sz="2200"/>
              <a:t>. </a:t>
            </a:r>
          </a:p>
          <a:p>
            <a:r>
              <a:rPr lang="en-US" sz="2200"/>
              <a:t>Many </a:t>
            </a:r>
            <a:r>
              <a:rPr lang="en-US" sz="2200" dirty="0"/>
              <a:t>people choose to use </a:t>
            </a:r>
            <a:r>
              <a:rPr lang="en-US" sz="2200" dirty="0" err="1"/>
              <a:t>clear:both</a:t>
            </a:r>
            <a:r>
              <a:rPr lang="en-US" sz="2200" dirty="0"/>
              <a:t> since it clears elements floated left and/or right.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4414838"/>
            <a:ext cx="8105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9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90688"/>
            <a:ext cx="8077200" cy="16287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587751"/>
            <a:ext cx="80391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of in-line images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217" y="1690688"/>
            <a:ext cx="8105983" cy="36406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0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208" y="1690688"/>
            <a:ext cx="6653132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7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Attributes &amp; folders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1" y="1454098"/>
            <a:ext cx="7686368" cy="41844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673918"/>
            <a:ext cx="5865018" cy="11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2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Background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01" y="1825625"/>
            <a:ext cx="10247399" cy="26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image map is an image with clickable areas.</a:t>
            </a:r>
          </a:p>
          <a:p>
            <a:r>
              <a:rPr lang="en-US" dirty="0"/>
              <a:t> Image maps are defined using the &lt;map&gt;&lt;/map&gt; tags, and each clickable area is defined using the &lt;area&gt; tag. </a:t>
            </a:r>
          </a:p>
          <a:p>
            <a:r>
              <a:rPr lang="en-US" dirty="0"/>
              <a:t>Finally, the image is displayed using the usual &lt;</a:t>
            </a:r>
            <a:r>
              <a:rPr lang="en-US" dirty="0" err="1"/>
              <a:t>img</a:t>
            </a:r>
            <a:r>
              <a:rPr lang="en-US" dirty="0"/>
              <a:t> tag, and a name reference to the image map:</a:t>
            </a:r>
          </a:p>
          <a:p>
            <a:r>
              <a:rPr lang="en-US" dirty="0">
                <a:hlinkClick r:id="rId2"/>
              </a:rPr>
              <a:t>Click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9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90" y="2401508"/>
            <a:ext cx="9120129" cy="3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7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1 - Which HTML tags is used to display an image?</a:t>
            </a:r>
          </a:p>
          <a:p>
            <a:r>
              <a:rPr lang="en-US" dirty="0"/>
              <a:t>Question 2 - What are the required attributes to the image tag?</a:t>
            </a:r>
          </a:p>
          <a:p>
            <a:r>
              <a:rPr lang="en-US" dirty="0"/>
              <a:t>Question 3 - What are the optional attributes to the image tag?</a:t>
            </a:r>
          </a:p>
          <a:p>
            <a:r>
              <a:rPr lang="en-US" dirty="0"/>
              <a:t>Question 4 - What is an image map?</a:t>
            </a:r>
          </a:p>
          <a:p>
            <a:r>
              <a:rPr lang="en-US" dirty="0"/>
              <a:t>Question 5 - How does one declare an image map?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</TotalTime>
  <Words>1044</Words>
  <Application>Microsoft Office PowerPoint</Application>
  <PresentationFormat>Widescreen</PresentationFormat>
  <Paragraphs>148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4COSCO11C.2 Web Design and Development</vt:lpstr>
      <vt:lpstr>Images</vt:lpstr>
      <vt:lpstr>Insertion of in-line images</vt:lpstr>
      <vt:lpstr>Contd..</vt:lpstr>
      <vt:lpstr>Image Attributes &amp; folders</vt:lpstr>
      <vt:lpstr>Adding Background image</vt:lpstr>
      <vt:lpstr>Image Maps</vt:lpstr>
      <vt:lpstr>Image Maps</vt:lpstr>
      <vt:lpstr>Review Questions</vt:lpstr>
      <vt:lpstr>Links</vt:lpstr>
      <vt:lpstr>Links</vt:lpstr>
      <vt:lpstr>URL (Uniform Resource Locator)</vt:lpstr>
      <vt:lpstr>Links Contd</vt:lpstr>
      <vt:lpstr>IFrames</vt:lpstr>
      <vt:lpstr>Review Questions</vt:lpstr>
      <vt:lpstr>HTML Special Characters</vt:lpstr>
      <vt:lpstr>Review Questions</vt:lpstr>
      <vt:lpstr>Styling Links</vt:lpstr>
      <vt:lpstr>Styling Links- Example</vt:lpstr>
      <vt:lpstr>CSS Positioning</vt:lpstr>
      <vt:lpstr>CSS Positioning</vt:lpstr>
      <vt:lpstr>Float and Layout</vt:lpstr>
      <vt:lpstr>Contd</vt:lpstr>
      <vt:lpstr>Contd</vt:lpstr>
      <vt:lpstr>Solutions</vt:lpstr>
      <vt:lpstr>CSS clear property</vt:lpstr>
      <vt:lpstr>Contd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Sachintha.20221948</cp:lastModifiedBy>
  <cp:revision>171</cp:revision>
  <dcterms:created xsi:type="dcterms:W3CDTF">2020-07-03T16:25:08Z</dcterms:created>
  <dcterms:modified xsi:type="dcterms:W3CDTF">2024-03-29T02:31:03Z</dcterms:modified>
</cp:coreProperties>
</file>