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3/19/2022</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3/19/2022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3/19/2022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3/19/2022</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3/19/2022</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3/19/2022</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3/19/2022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smtClean="0"/>
              <a:t>JavaScript and DOM,</a:t>
            </a:r>
          </a:p>
          <a:p>
            <a:r>
              <a:rPr lang="en-US" sz="3600" dirty="0" smtClean="0"/>
              <a:t>JavaScript Event Listeners and Callbacks</a:t>
            </a:r>
            <a:endParaRPr lang="en-US" sz="3600" dirty="0"/>
          </a:p>
          <a:p>
            <a:r>
              <a:rPr lang="en-GB" sz="3500" dirty="0" smtClean="0">
                <a:solidFill>
                  <a:schemeClr val="dk1"/>
                </a:solidFill>
              </a:rPr>
              <a:t>Week 9</a:t>
            </a:r>
          </a:p>
          <a:p>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a:t>
            </a:r>
          </a:p>
        </p:txBody>
      </p:sp>
      <p:sp>
        <p:nvSpPr>
          <p:cNvPr id="3" name="Content Placeholder 2"/>
          <p:cNvSpPr>
            <a:spLocks noGrp="1"/>
          </p:cNvSpPr>
          <p:nvPr>
            <p:ph idx="1"/>
          </p:nvPr>
        </p:nvSpPr>
        <p:spPr/>
        <p:txBody>
          <a:bodyPr/>
          <a:lstStyle/>
          <a:p>
            <a:r>
              <a:rPr lang="en-US" dirty="0"/>
              <a:t>Statements such as this are common in JavaScript programming.</a:t>
            </a:r>
          </a:p>
          <a:p>
            <a:endParaRPr lang="en-US" dirty="0"/>
          </a:p>
          <a:p>
            <a:endParaRPr lang="en-US" dirty="0" smtClean="0"/>
          </a:p>
          <a:p>
            <a:endParaRPr lang="en-US" dirty="0"/>
          </a:p>
          <a:p>
            <a:r>
              <a:rPr lang="en-US" sz="2400" dirty="0" err="1" smtClean="0"/>
              <a:t>awindow</a:t>
            </a:r>
            <a:r>
              <a:rPr lang="en-US" sz="2400" dirty="0" smtClean="0"/>
              <a:t> </a:t>
            </a:r>
            <a:r>
              <a:rPr lang="en-US" sz="2400" dirty="0"/>
              <a:t>refers by name to a window, document is the document in that window, </a:t>
            </a:r>
            <a:r>
              <a:rPr lang="en-US" sz="2400" dirty="0" err="1"/>
              <a:t>aform</a:t>
            </a:r>
            <a:r>
              <a:rPr lang="en-US" sz="2400" dirty="0"/>
              <a:t> is the name of a form in the document, elements[ 2 ] refers to the third element in the form and value will return the value of that element.</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7" name="Picture 6"/>
          <p:cNvPicPr>
            <a:picLocks noChangeAspect="1"/>
          </p:cNvPicPr>
          <p:nvPr/>
        </p:nvPicPr>
        <p:blipFill>
          <a:blip r:embed="rId2"/>
          <a:stretch>
            <a:fillRect/>
          </a:stretch>
        </p:blipFill>
        <p:spPr>
          <a:xfrm>
            <a:off x="2119311" y="2566987"/>
            <a:ext cx="7890530" cy="976313"/>
          </a:xfrm>
          <a:prstGeom prst="rect">
            <a:avLst/>
          </a:prstGeom>
        </p:spPr>
      </p:pic>
    </p:spTree>
    <p:extLst>
      <p:ext uri="{BB962C8B-B14F-4D97-AF65-F5344CB8AC3E}">
        <p14:creationId xmlns:p14="http://schemas.microsoft.com/office/powerpoint/2010/main" val="33978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Changing HTML Style with the HTML DOM Style Object</a:t>
            </a:r>
          </a:p>
        </p:txBody>
      </p:sp>
      <p:pic>
        <p:nvPicPr>
          <p:cNvPr id="6" name="Content Placeholder 5"/>
          <p:cNvPicPr>
            <a:picLocks noGrp="1" noChangeAspect="1"/>
          </p:cNvPicPr>
          <p:nvPr>
            <p:ph idx="1"/>
          </p:nvPr>
        </p:nvPicPr>
        <p:blipFill>
          <a:blip r:embed="rId2"/>
          <a:stretch>
            <a:fillRect/>
          </a:stretch>
        </p:blipFill>
        <p:spPr>
          <a:xfrm>
            <a:off x="2286000" y="1459778"/>
            <a:ext cx="7071557" cy="471718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spTree>
    <p:extLst>
      <p:ext uri="{BB962C8B-B14F-4D97-AF65-F5344CB8AC3E}">
        <p14:creationId xmlns:p14="http://schemas.microsoft.com/office/powerpoint/2010/main" val="8923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properties</a:t>
            </a:r>
          </a:p>
        </p:txBody>
      </p:sp>
      <p:pic>
        <p:nvPicPr>
          <p:cNvPr id="6" name="Content Placeholder 5"/>
          <p:cNvPicPr>
            <a:picLocks noGrp="1" noChangeAspect="1"/>
          </p:cNvPicPr>
          <p:nvPr>
            <p:ph idx="1"/>
          </p:nvPr>
        </p:nvPicPr>
        <p:blipFill>
          <a:blip r:embed="rId2"/>
          <a:stretch>
            <a:fillRect/>
          </a:stretch>
        </p:blipFill>
        <p:spPr>
          <a:xfrm>
            <a:off x="1696231" y="1957115"/>
            <a:ext cx="8885737" cy="325633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17217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 Events</a:t>
            </a:r>
          </a:p>
        </p:txBody>
      </p:sp>
      <p:sp>
        <p:nvSpPr>
          <p:cNvPr id="3" name="Content Placeholder 2"/>
          <p:cNvSpPr>
            <a:spLocks noGrp="1"/>
          </p:cNvSpPr>
          <p:nvPr>
            <p:ph idx="1"/>
          </p:nvPr>
        </p:nvSpPr>
        <p:spPr/>
        <p:txBody>
          <a:bodyPr>
            <a:normAutofit fontScale="92500" lnSpcReduction="10000"/>
          </a:bodyPr>
          <a:lstStyle/>
          <a:p>
            <a:r>
              <a:rPr lang="en-US" sz="2400" dirty="0"/>
              <a:t>HTML DOM events allow JavaScript to register different event handlers on elements in an HTML document.</a:t>
            </a:r>
          </a:p>
          <a:p>
            <a:r>
              <a:rPr lang="en-US" sz="2400" dirty="0"/>
              <a:t>Events are normally used in combination with functions, and the function will not be executed before the event occurs (such as when a user clicks a button).</a:t>
            </a:r>
          </a:p>
          <a:p>
            <a:r>
              <a:rPr lang="en-US" dirty="0"/>
              <a:t>Some common uses of events</a:t>
            </a:r>
          </a:p>
          <a:p>
            <a:pPr lvl="1"/>
            <a:r>
              <a:rPr lang="en-US" dirty="0"/>
              <a:t>When a user clicks the mouse</a:t>
            </a:r>
          </a:p>
          <a:p>
            <a:pPr lvl="1"/>
            <a:r>
              <a:rPr lang="en-US" dirty="0"/>
              <a:t>When a web page has loaded</a:t>
            </a:r>
          </a:p>
          <a:p>
            <a:pPr lvl="1"/>
            <a:r>
              <a:rPr lang="en-US" dirty="0"/>
              <a:t>When an image has been loaded</a:t>
            </a:r>
          </a:p>
          <a:p>
            <a:pPr lvl="1"/>
            <a:r>
              <a:rPr lang="en-US" dirty="0"/>
              <a:t>When the mouse moves over an element</a:t>
            </a:r>
          </a:p>
          <a:p>
            <a:pPr lvl="1"/>
            <a:r>
              <a:rPr lang="en-US" dirty="0"/>
              <a:t>When an input field is changed</a:t>
            </a:r>
          </a:p>
          <a:p>
            <a:pPr lvl="1"/>
            <a:r>
              <a:rPr lang="en-US" dirty="0"/>
              <a:t>When an HTML form is submitted</a:t>
            </a:r>
          </a:p>
          <a:p>
            <a:pPr lvl="1"/>
            <a:r>
              <a:rPr lang="en-US" dirty="0"/>
              <a:t>When a user strokes a key</a:t>
            </a:r>
            <a:endParaRPr lang="en-US" dirty="0">
              <a:effectLst/>
            </a:endParaRP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spTree>
    <p:extLst>
      <p:ext uri="{BB962C8B-B14F-4D97-AF65-F5344CB8AC3E}">
        <p14:creationId xmlns:p14="http://schemas.microsoft.com/office/powerpoint/2010/main" val="88211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pic>
        <p:nvPicPr>
          <p:cNvPr id="6" name="Content Placeholder 5"/>
          <p:cNvPicPr>
            <a:picLocks noGrp="1" noChangeAspect="1"/>
          </p:cNvPicPr>
          <p:nvPr>
            <p:ph idx="1"/>
          </p:nvPr>
        </p:nvPicPr>
        <p:blipFill>
          <a:blip r:embed="rId2"/>
          <a:stretch>
            <a:fillRect/>
          </a:stretch>
        </p:blipFill>
        <p:spPr>
          <a:xfrm>
            <a:off x="1683947" y="1856096"/>
            <a:ext cx="8465722" cy="363301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400622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Board Events</a:t>
            </a:r>
            <a:endParaRPr lang="en-US" dirty="0"/>
          </a:p>
        </p:txBody>
      </p:sp>
      <p:pic>
        <p:nvPicPr>
          <p:cNvPr id="6" name="Content Placeholder 5"/>
          <p:cNvPicPr>
            <a:picLocks noGrp="1" noChangeAspect="1"/>
          </p:cNvPicPr>
          <p:nvPr>
            <p:ph idx="1"/>
          </p:nvPr>
        </p:nvPicPr>
        <p:blipFill>
          <a:blip r:embed="rId2"/>
          <a:stretch>
            <a:fillRect/>
          </a:stretch>
        </p:blipFill>
        <p:spPr>
          <a:xfrm>
            <a:off x="2209800" y="2198224"/>
            <a:ext cx="8391572" cy="215541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333873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pic>
        <p:nvPicPr>
          <p:cNvPr id="6" name="Content Placeholder 5"/>
          <p:cNvPicPr>
            <a:picLocks noGrp="1" noChangeAspect="1"/>
          </p:cNvPicPr>
          <p:nvPr>
            <p:ph idx="1"/>
          </p:nvPr>
        </p:nvPicPr>
        <p:blipFill>
          <a:blip r:embed="rId2"/>
          <a:stretch>
            <a:fillRect/>
          </a:stretch>
        </p:blipFill>
        <p:spPr>
          <a:xfrm>
            <a:off x="1535338" y="1690688"/>
            <a:ext cx="9555246" cy="377269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319805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Events</a:t>
            </a:r>
            <a:endParaRPr lang="en-US" dirty="0"/>
          </a:p>
        </p:txBody>
      </p:sp>
      <p:pic>
        <p:nvPicPr>
          <p:cNvPr id="6" name="Content Placeholder 5"/>
          <p:cNvPicPr>
            <a:picLocks noGrp="1" noChangeAspect="1"/>
          </p:cNvPicPr>
          <p:nvPr>
            <p:ph idx="1"/>
          </p:nvPr>
        </p:nvPicPr>
        <p:blipFill>
          <a:blip r:embed="rId2"/>
          <a:stretch>
            <a:fillRect/>
          </a:stretch>
        </p:blipFill>
        <p:spPr>
          <a:xfrm>
            <a:off x="1574465" y="1690688"/>
            <a:ext cx="9043069" cy="3910806"/>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193072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p:txBody>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6" name="Picture 5"/>
          <p:cNvPicPr>
            <a:picLocks noChangeAspect="1"/>
          </p:cNvPicPr>
          <p:nvPr/>
        </p:nvPicPr>
        <p:blipFill>
          <a:blip r:embed="rId2"/>
          <a:stretch>
            <a:fillRect/>
          </a:stretch>
        </p:blipFill>
        <p:spPr>
          <a:xfrm>
            <a:off x="3581400" y="4001294"/>
            <a:ext cx="5315808" cy="1078031"/>
          </a:xfrm>
          <a:prstGeom prst="rect">
            <a:avLst/>
          </a:prstGeom>
        </p:spPr>
      </p:pic>
    </p:spTree>
    <p:extLst>
      <p:ext uri="{BB962C8B-B14F-4D97-AF65-F5344CB8AC3E}">
        <p14:creationId xmlns:p14="http://schemas.microsoft.com/office/powerpoint/2010/main" val="340715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Replacement</a:t>
            </a:r>
            <a:endParaRPr lang="en-US" dirty="0"/>
          </a:p>
        </p:txBody>
      </p:sp>
      <p:sp>
        <p:nvSpPr>
          <p:cNvPr id="3" name="Content Placeholder 2"/>
          <p:cNvSpPr>
            <a:spLocks noGrp="1"/>
          </p:cNvSpPr>
          <p:nvPr>
            <p:ph idx="1"/>
          </p:nvPr>
        </p:nvSpPr>
        <p:spPr>
          <a:xfrm>
            <a:off x="838200" y="1495425"/>
            <a:ext cx="10515600" cy="4351338"/>
          </a:xfrm>
        </p:spPr>
        <p:txBody>
          <a:bodyPr/>
          <a:lstStyle/>
          <a:p>
            <a:r>
              <a:rPr lang="en-US" dirty="0"/>
              <a:t>Image </a:t>
            </a:r>
            <a:r>
              <a:rPr lang="en-US" dirty="0" smtClean="0"/>
              <a:t>Properties</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pic>
        <p:nvPicPr>
          <p:cNvPr id="6" name="Picture 5"/>
          <p:cNvPicPr>
            <a:picLocks noChangeAspect="1"/>
          </p:cNvPicPr>
          <p:nvPr/>
        </p:nvPicPr>
        <p:blipFill>
          <a:blip r:embed="rId2"/>
          <a:stretch>
            <a:fillRect/>
          </a:stretch>
        </p:blipFill>
        <p:spPr>
          <a:xfrm>
            <a:off x="3658737" y="1358900"/>
            <a:ext cx="8001000" cy="5362575"/>
          </a:xfrm>
          <a:prstGeom prst="rect">
            <a:avLst/>
          </a:prstGeom>
        </p:spPr>
      </p:pic>
    </p:spTree>
    <p:extLst>
      <p:ext uri="{BB962C8B-B14F-4D97-AF65-F5344CB8AC3E}">
        <p14:creationId xmlns:p14="http://schemas.microsoft.com/office/powerpoint/2010/main" val="33266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Introduction to the HTML DOM (Document Object Model)</a:t>
            </a:r>
          </a:p>
        </p:txBody>
      </p:sp>
      <p:sp>
        <p:nvSpPr>
          <p:cNvPr id="3" name="Content Placeholder 2"/>
          <p:cNvSpPr>
            <a:spLocks noGrp="1"/>
          </p:cNvSpPr>
          <p:nvPr>
            <p:ph idx="1"/>
          </p:nvPr>
        </p:nvSpPr>
        <p:spPr/>
        <p:txBody>
          <a:bodyPr>
            <a:normAutofit/>
          </a:bodyPr>
          <a:lstStyle/>
          <a:p>
            <a:r>
              <a:rPr lang="en-US" sz="2000" dirty="0"/>
              <a:t>We will only cover aspects of the DOM that we need to read/change form element values/settings, document content and document style attributes, so we will not cover the DOM in full</a:t>
            </a:r>
          </a:p>
          <a:p>
            <a:r>
              <a:rPr lang="en-US" sz="2000" dirty="0"/>
              <a:t>The Document Object Model is a platform- and language-neutral interface that will allow programs and scripts to dynamically access and update the content, structure and style of documents. </a:t>
            </a:r>
          </a:p>
          <a:p>
            <a:r>
              <a:rPr lang="en-US" sz="2000" dirty="0" smtClean="0"/>
              <a:t>The </a:t>
            </a:r>
            <a:r>
              <a:rPr lang="en-US" sz="2000" dirty="0"/>
              <a:t>document can be further processed and the results of that processing can be incorporated back into the presented page. This is an overview of DOM-related materials here at W3C and around the web. (</a:t>
            </a:r>
            <a:r>
              <a:rPr lang="en-US" sz="2000" dirty="0">
                <a:hlinkClick r:id="rId2"/>
              </a:rPr>
              <a:t>W3C</a:t>
            </a:r>
            <a:r>
              <a:rPr lang="en-US" sz="2000" dirty="0"/>
              <a:t>)</a:t>
            </a:r>
          </a:p>
          <a:p>
            <a:r>
              <a:rPr lang="en-US" sz="2000" dirty="0"/>
              <a:t>The HTML DOM model is constructed as a tree of Objects, created by the browser, so we can quickly find HTML elements using JavaScript</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277617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lstStyle/>
          <a:p>
            <a:r>
              <a:rPr lang="en-US" dirty="0" smtClean="0"/>
              <a:t>Image Replacement</a:t>
            </a:r>
            <a:endParaRPr lang="en-US" dirty="0"/>
          </a:p>
        </p:txBody>
      </p:sp>
      <p:sp>
        <p:nvSpPr>
          <p:cNvPr id="3" name="Content Placeholder 2"/>
          <p:cNvSpPr>
            <a:spLocks noGrp="1"/>
          </p:cNvSpPr>
          <p:nvPr>
            <p:ph idx="1"/>
          </p:nvPr>
        </p:nvSpPr>
        <p:spPr>
          <a:xfrm>
            <a:off x="838200" y="1498079"/>
            <a:ext cx="10515600" cy="4351338"/>
          </a:xfrm>
        </p:spPr>
        <p:txBody>
          <a:bodyPr>
            <a:normAutofit/>
          </a:bodyPr>
          <a:lstStyle/>
          <a:p>
            <a:r>
              <a:rPr lang="en-US" sz="2000" dirty="0"/>
              <a:t>Replacing an image already loaded onto a page is done by changing the image object's </a:t>
            </a:r>
            <a:r>
              <a:rPr lang="en-US" sz="2000" dirty="0" err="1"/>
              <a:t>src</a:t>
            </a:r>
            <a:r>
              <a:rPr lang="en-US" sz="2000" dirty="0"/>
              <a:t> attribute to either the URL of another image file or to the </a:t>
            </a:r>
            <a:r>
              <a:rPr lang="en-US" sz="2000" dirty="0" err="1"/>
              <a:t>src</a:t>
            </a:r>
            <a:r>
              <a:rPr lang="en-US" sz="2000" dirty="0"/>
              <a:t> of another image object. </a:t>
            </a:r>
            <a:endParaRPr lang="en-US" sz="2000" dirty="0" smtClean="0"/>
          </a:p>
          <a:p>
            <a:r>
              <a:rPr lang="en-US" sz="2000" dirty="0" smtClean="0"/>
              <a:t>Here </a:t>
            </a:r>
            <a:r>
              <a:rPr lang="en-US" sz="2000" dirty="0"/>
              <a:t>are two code examples</a:t>
            </a:r>
            <a:r>
              <a:rPr lang="en-US" sz="2000" dirty="0" smtClean="0"/>
              <a:t>:</a:t>
            </a:r>
          </a:p>
          <a:p>
            <a:endParaRPr lang="en-US" sz="2000" dirty="0"/>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pic>
        <p:nvPicPr>
          <p:cNvPr id="6" name="Picture 5"/>
          <p:cNvPicPr>
            <a:picLocks noChangeAspect="1"/>
          </p:cNvPicPr>
          <p:nvPr/>
        </p:nvPicPr>
        <p:blipFill>
          <a:blip r:embed="rId2"/>
          <a:stretch>
            <a:fillRect/>
          </a:stretch>
        </p:blipFill>
        <p:spPr>
          <a:xfrm>
            <a:off x="2209800" y="2671833"/>
            <a:ext cx="7624138" cy="3177584"/>
          </a:xfrm>
          <a:prstGeom prst="rect">
            <a:avLst/>
          </a:prstGeom>
        </p:spPr>
      </p:pic>
    </p:spTree>
    <p:extLst>
      <p:ext uri="{BB962C8B-B14F-4D97-AF65-F5344CB8AC3E}">
        <p14:creationId xmlns:p14="http://schemas.microsoft.com/office/powerpoint/2010/main" val="112894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838200" y="1484431"/>
            <a:ext cx="10515600" cy="4351338"/>
          </a:xfrm>
        </p:spPr>
        <p:txBody>
          <a:bodyPr>
            <a:normAutofit/>
          </a:bodyPr>
          <a:lstStyle/>
          <a:p>
            <a:r>
              <a:rPr lang="en-US" sz="2200" dirty="0"/>
              <a:t>Changing the URL of the image using the </a:t>
            </a:r>
            <a:r>
              <a:rPr lang="en-US" sz="2200" dirty="0" err="1"/>
              <a:t>src</a:t>
            </a:r>
            <a:r>
              <a:rPr lang="en-US" sz="2200" dirty="0"/>
              <a:t> property causes the new image to be loaded gradually onto the page. </a:t>
            </a:r>
            <a:endParaRPr lang="en-US" sz="2200" dirty="0" smtClean="0"/>
          </a:p>
          <a:p>
            <a:r>
              <a:rPr lang="en-US" sz="2200" dirty="0" smtClean="0"/>
              <a:t>Replacement </a:t>
            </a:r>
            <a:r>
              <a:rPr lang="en-US" sz="2200" dirty="0"/>
              <a:t>is not immediate</a:t>
            </a:r>
            <a:r>
              <a:rPr lang="en-US" sz="2200" dirty="0" smtClean="0"/>
              <a: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pic>
        <p:nvPicPr>
          <p:cNvPr id="6" name="Picture 5"/>
          <p:cNvPicPr>
            <a:picLocks noChangeAspect="1"/>
          </p:cNvPicPr>
          <p:nvPr/>
        </p:nvPicPr>
        <p:blipFill>
          <a:blip r:embed="rId2"/>
          <a:stretch>
            <a:fillRect/>
          </a:stretch>
        </p:blipFill>
        <p:spPr>
          <a:xfrm>
            <a:off x="2105025" y="2854444"/>
            <a:ext cx="7981950" cy="2981325"/>
          </a:xfrm>
          <a:prstGeom prst="rect">
            <a:avLst/>
          </a:prstGeom>
        </p:spPr>
      </p:pic>
    </p:spTree>
    <p:extLst>
      <p:ext uri="{BB962C8B-B14F-4D97-AF65-F5344CB8AC3E}">
        <p14:creationId xmlns:p14="http://schemas.microsoft.com/office/powerpoint/2010/main" val="226963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Preloading Images into Cache</a:t>
            </a:r>
          </a:p>
        </p:txBody>
      </p:sp>
      <p:sp>
        <p:nvSpPr>
          <p:cNvPr id="3" name="Content Placeholder 2"/>
          <p:cNvSpPr>
            <a:spLocks noGrp="1"/>
          </p:cNvSpPr>
          <p:nvPr>
            <p:ph idx="1"/>
          </p:nvPr>
        </p:nvSpPr>
        <p:spPr/>
        <p:txBody>
          <a:bodyPr/>
          <a:lstStyle/>
          <a:p>
            <a:r>
              <a:rPr lang="en-US" dirty="0"/>
              <a:t>Using the image object it is possible to begin loading both images as the page loads. </a:t>
            </a:r>
            <a:endParaRPr lang="en-US" dirty="0" smtClean="0"/>
          </a:p>
          <a:p>
            <a:r>
              <a:rPr lang="en-US" dirty="0" smtClean="0"/>
              <a:t>Page </a:t>
            </a:r>
            <a:r>
              <a:rPr lang="en-US" dirty="0"/>
              <a:t>loading is slowed down as both images are loaded and so the first image may take longer to appear. </a:t>
            </a:r>
            <a:endParaRPr lang="en-US" dirty="0" smtClean="0"/>
          </a:p>
          <a:p>
            <a:r>
              <a:rPr lang="en-US" dirty="0" smtClean="0"/>
              <a:t>Once </a:t>
            </a:r>
            <a:r>
              <a:rPr lang="en-US" dirty="0"/>
              <a:t>they are both loaded image replacement is very fast.</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336327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Preloading Images into Cache</a:t>
            </a:r>
          </a:p>
        </p:txBody>
      </p:sp>
      <p:pic>
        <p:nvPicPr>
          <p:cNvPr id="6" name="Content Placeholder 5"/>
          <p:cNvPicPr>
            <a:picLocks noGrp="1" noChangeAspect="1"/>
          </p:cNvPicPr>
          <p:nvPr>
            <p:ph idx="1"/>
          </p:nvPr>
        </p:nvPicPr>
        <p:blipFill>
          <a:blip r:embed="rId2"/>
          <a:stretch>
            <a:fillRect/>
          </a:stretch>
        </p:blipFill>
        <p:spPr>
          <a:xfrm>
            <a:off x="3330054" y="1507146"/>
            <a:ext cx="5178707" cy="466981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194520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setTimeout</a:t>
            </a:r>
            <a:r>
              <a:rPr lang="en-US" dirty="0"/>
              <a:t>() method</a:t>
            </a:r>
          </a:p>
        </p:txBody>
      </p:sp>
      <p:sp>
        <p:nvSpPr>
          <p:cNvPr id="3" name="Content Placeholder 2"/>
          <p:cNvSpPr>
            <a:spLocks noGrp="1"/>
          </p:cNvSpPr>
          <p:nvPr>
            <p:ph idx="1"/>
          </p:nvPr>
        </p:nvSpPr>
        <p:spPr/>
        <p:txBody>
          <a:bodyPr>
            <a:normAutofit fontScale="92500" lnSpcReduction="10000"/>
          </a:bodyPr>
          <a:lstStyle/>
          <a:p>
            <a:endParaRPr lang="en-US" sz="2200" dirty="0" smtClean="0"/>
          </a:p>
          <a:p>
            <a:endParaRPr lang="en-US" sz="2200" dirty="0"/>
          </a:p>
          <a:p>
            <a:endParaRPr lang="en-US" sz="2200" dirty="0" smtClean="0"/>
          </a:p>
          <a:p>
            <a:r>
              <a:rPr lang="en-US" sz="2200" dirty="0" smtClean="0"/>
              <a:t>The </a:t>
            </a:r>
            <a:r>
              <a:rPr lang="en-US" sz="2200" dirty="0" err="1"/>
              <a:t>window.setTimeout</a:t>
            </a:r>
            <a:r>
              <a:rPr lang="en-US" sz="2200" dirty="0"/>
              <a:t>() method can be written without the window prefix.</a:t>
            </a:r>
          </a:p>
          <a:p>
            <a:endParaRPr lang="en-US" sz="2200" dirty="0"/>
          </a:p>
          <a:p>
            <a:r>
              <a:rPr lang="en-US" sz="2200" dirty="0"/>
              <a:t>The </a:t>
            </a:r>
            <a:r>
              <a:rPr lang="en-US" sz="2200" dirty="0" err="1"/>
              <a:t>setTimeout</a:t>
            </a:r>
            <a:r>
              <a:rPr lang="en-US" sz="2200" dirty="0"/>
              <a:t>() method will wait the specified number of milliseconds, and then execute the specified function.</a:t>
            </a:r>
          </a:p>
          <a:p>
            <a:endParaRPr lang="en-US" sz="2200" dirty="0"/>
          </a:p>
          <a:p>
            <a:r>
              <a:rPr lang="en-US" sz="2200" dirty="0"/>
              <a:t>The first parameter of </a:t>
            </a:r>
            <a:r>
              <a:rPr lang="en-US" sz="2200" dirty="0" err="1"/>
              <a:t>setTimeout</a:t>
            </a:r>
            <a:r>
              <a:rPr lang="en-US" sz="2200" dirty="0"/>
              <a:t>() should be a function.</a:t>
            </a:r>
          </a:p>
          <a:p>
            <a:endParaRPr lang="en-US" sz="2200" dirty="0"/>
          </a:p>
          <a:p>
            <a:r>
              <a:rPr lang="en-US" sz="2200" dirty="0"/>
              <a:t>The second parameter indicates how many milliseconds, from now, you want to execute the first parameter.</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7" name="Picture 6"/>
          <p:cNvPicPr>
            <a:picLocks noChangeAspect="1"/>
          </p:cNvPicPr>
          <p:nvPr/>
        </p:nvPicPr>
        <p:blipFill>
          <a:blip r:embed="rId2"/>
          <a:stretch>
            <a:fillRect/>
          </a:stretch>
        </p:blipFill>
        <p:spPr>
          <a:xfrm>
            <a:off x="2928155" y="1690688"/>
            <a:ext cx="5820060" cy="859546"/>
          </a:xfrm>
          <a:prstGeom prst="rect">
            <a:avLst/>
          </a:prstGeom>
        </p:spPr>
      </p:pic>
    </p:spTree>
    <p:extLst>
      <p:ext uri="{BB962C8B-B14F-4D97-AF65-F5344CB8AC3E}">
        <p14:creationId xmlns:p14="http://schemas.microsoft.com/office/powerpoint/2010/main" val="2486342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465472"/>
            <a:ext cx="10515600" cy="4351338"/>
          </a:xfrm>
        </p:spPr>
        <p:txBody>
          <a:bodyPr/>
          <a:lstStyle/>
          <a:p>
            <a:r>
              <a:rPr lang="en-US" dirty="0"/>
              <a:t>Wait 3 seconds, then alert "</a:t>
            </a:r>
            <a:r>
              <a:rPr lang="en-US" dirty="0" smtClean="0"/>
              <a:t>Hello“:</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pic>
        <p:nvPicPr>
          <p:cNvPr id="6" name="Picture 5"/>
          <p:cNvPicPr>
            <a:picLocks noChangeAspect="1"/>
          </p:cNvPicPr>
          <p:nvPr/>
        </p:nvPicPr>
        <p:blipFill>
          <a:blip r:embed="rId2"/>
          <a:stretch>
            <a:fillRect/>
          </a:stretch>
        </p:blipFill>
        <p:spPr>
          <a:xfrm>
            <a:off x="3581400" y="2437363"/>
            <a:ext cx="3929062" cy="1799166"/>
          </a:xfrm>
          <a:prstGeom prst="rect">
            <a:avLst/>
          </a:prstGeom>
        </p:spPr>
      </p:pic>
    </p:spTree>
    <p:extLst>
      <p:ext uri="{BB962C8B-B14F-4D97-AF65-F5344CB8AC3E}">
        <p14:creationId xmlns:p14="http://schemas.microsoft.com/office/powerpoint/2010/main" val="367352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 the Execution?</a:t>
            </a:r>
          </a:p>
        </p:txBody>
      </p:sp>
      <p:pic>
        <p:nvPicPr>
          <p:cNvPr id="6" name="Content Placeholder 5"/>
          <p:cNvPicPr>
            <a:picLocks noGrp="1" noChangeAspect="1"/>
          </p:cNvPicPr>
          <p:nvPr>
            <p:ph idx="1"/>
          </p:nvPr>
        </p:nvPicPr>
        <p:blipFill>
          <a:blip r:embed="rId2"/>
          <a:stretch>
            <a:fillRect/>
          </a:stretch>
        </p:blipFill>
        <p:spPr>
          <a:xfrm>
            <a:off x="1005074" y="1690688"/>
            <a:ext cx="9828475" cy="377333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317432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2620370" y="1563723"/>
            <a:ext cx="5630199" cy="401808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pic>
        <p:nvPicPr>
          <p:cNvPr id="7" name="Picture 6"/>
          <p:cNvPicPr>
            <a:picLocks noChangeAspect="1"/>
          </p:cNvPicPr>
          <p:nvPr/>
        </p:nvPicPr>
        <p:blipFill>
          <a:blip r:embed="rId3"/>
          <a:stretch>
            <a:fillRect/>
          </a:stretch>
        </p:blipFill>
        <p:spPr>
          <a:xfrm>
            <a:off x="2942761" y="2168451"/>
            <a:ext cx="428234" cy="285489"/>
          </a:xfrm>
          <a:prstGeom prst="rect">
            <a:avLst/>
          </a:prstGeom>
        </p:spPr>
      </p:pic>
    </p:spTree>
    <p:extLst>
      <p:ext uri="{BB962C8B-B14F-4D97-AF65-F5344CB8AC3E}">
        <p14:creationId xmlns:p14="http://schemas.microsoft.com/office/powerpoint/2010/main" val="311318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addEventListener</a:t>
            </a:r>
            <a:r>
              <a:rPr lang="en-US" dirty="0"/>
              <a:t>() method</a:t>
            </a:r>
          </a:p>
        </p:txBody>
      </p:sp>
      <p:sp>
        <p:nvSpPr>
          <p:cNvPr id="3" name="Content Placeholder 2"/>
          <p:cNvSpPr>
            <a:spLocks noGrp="1"/>
          </p:cNvSpPr>
          <p:nvPr>
            <p:ph idx="1"/>
          </p:nvPr>
        </p:nvSpPr>
        <p:spPr>
          <a:xfrm>
            <a:off x="838199" y="1498078"/>
            <a:ext cx="10748749" cy="4858271"/>
          </a:xfrm>
        </p:spPr>
        <p:txBody>
          <a:bodyPr>
            <a:normAutofit fontScale="70000" lnSpcReduction="20000"/>
          </a:bodyPr>
          <a:lstStyle/>
          <a:p>
            <a:r>
              <a:rPr lang="en-US" dirty="0"/>
              <a:t>We have used DOM events previously by adding listeners directly in the html element. </a:t>
            </a:r>
            <a:endParaRPr lang="en-US" dirty="0" smtClean="0"/>
          </a:p>
          <a:p>
            <a:r>
              <a:rPr lang="en-US" dirty="0" smtClean="0"/>
              <a:t>However</a:t>
            </a:r>
            <a:r>
              <a:rPr lang="en-US" dirty="0"/>
              <a:t>, in order to totally separate the HTML from the JavaScript code, it is better practice to add the event Listener inside the JavaScript code by using the </a:t>
            </a:r>
            <a:r>
              <a:rPr lang="en-US" dirty="0" err="1"/>
              <a:t>addEventListener</a:t>
            </a:r>
            <a:r>
              <a:rPr lang="en-US" dirty="0"/>
              <a:t>() method. </a:t>
            </a:r>
            <a:endParaRPr lang="en-US" dirty="0" smtClean="0"/>
          </a:p>
          <a:p>
            <a:endParaRPr lang="en-US" dirty="0"/>
          </a:p>
          <a:p>
            <a:r>
              <a:rPr lang="en-US" dirty="0" smtClean="0"/>
              <a:t>This </a:t>
            </a:r>
            <a:r>
              <a:rPr lang="en-US" dirty="0"/>
              <a:t>improves separation of concerns, readability and allows you to add the event listeners and effects even if you do not have control over the HTML code.</a:t>
            </a:r>
          </a:p>
          <a:p>
            <a:endParaRPr lang="en-US" dirty="0"/>
          </a:p>
          <a:p>
            <a:r>
              <a:rPr lang="en-US" dirty="0"/>
              <a:t>The </a:t>
            </a:r>
            <a:r>
              <a:rPr lang="en-US" dirty="0" err="1"/>
              <a:t>addEventListener</a:t>
            </a:r>
            <a:r>
              <a:rPr lang="en-US" dirty="0"/>
              <a:t>() method attaches an event handler to a specified element. </a:t>
            </a:r>
            <a:endParaRPr lang="en-US" dirty="0" smtClean="0"/>
          </a:p>
          <a:p>
            <a:r>
              <a:rPr lang="en-US" dirty="0" smtClean="0"/>
              <a:t>It </a:t>
            </a:r>
            <a:r>
              <a:rPr lang="en-US" dirty="0"/>
              <a:t>will not overwrite existing event handlers on that element, so it is possible to add many event handlers to one element, including more than one identical event handler (e.g. you can add two click event listeners to the same element). </a:t>
            </a:r>
            <a:endParaRPr lang="en-US" dirty="0" smtClean="0"/>
          </a:p>
          <a:p>
            <a:endParaRPr lang="en-US" dirty="0" smtClean="0"/>
          </a:p>
          <a:p>
            <a:r>
              <a:rPr lang="en-US" dirty="0" smtClean="0"/>
              <a:t>The </a:t>
            </a:r>
            <a:r>
              <a:rPr lang="en-US" dirty="0"/>
              <a:t>other advantage of using the </a:t>
            </a:r>
            <a:r>
              <a:rPr lang="en-US" dirty="0" err="1"/>
              <a:t>addEventListener</a:t>
            </a:r>
            <a:r>
              <a:rPr lang="en-US" dirty="0"/>
              <a:t>() method, is that you get control of the event bubbling (how the event propagates through the DOM nodes</a:t>
            </a:r>
            <a:r>
              <a:rPr lang="en-US" dirty="0" smtClean="0"/>
              <a:t>).</a:t>
            </a:r>
          </a:p>
          <a:p>
            <a:endParaRPr lang="en-US" dirty="0" smtClean="0"/>
          </a:p>
          <a:p>
            <a:r>
              <a:rPr lang="en-US" dirty="0"/>
              <a:t>You can remove an event listener by using the </a:t>
            </a:r>
            <a:r>
              <a:rPr lang="en-US" dirty="0" err="1"/>
              <a:t>removeEventListener</a:t>
            </a:r>
            <a:r>
              <a:rPr lang="en-US" dirty="0"/>
              <a:t>() method.</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359078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addEventListener</a:t>
            </a:r>
            <a:r>
              <a:rPr lang="en-US" dirty="0"/>
              <a:t>() method</a:t>
            </a:r>
          </a:p>
        </p:txBody>
      </p:sp>
      <p:pic>
        <p:nvPicPr>
          <p:cNvPr id="6" name="Content Placeholder 5"/>
          <p:cNvPicPr>
            <a:picLocks noGrp="1" noChangeAspect="1"/>
          </p:cNvPicPr>
          <p:nvPr>
            <p:ph idx="1"/>
          </p:nvPr>
        </p:nvPicPr>
        <p:blipFill>
          <a:blip r:embed="rId2"/>
          <a:stretch>
            <a:fillRect/>
          </a:stretch>
        </p:blipFill>
        <p:spPr>
          <a:xfrm>
            <a:off x="992080" y="1690688"/>
            <a:ext cx="10207839" cy="347301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spTree>
    <p:extLst>
      <p:ext uri="{BB962C8B-B14F-4D97-AF65-F5344CB8AC3E}">
        <p14:creationId xmlns:p14="http://schemas.microsoft.com/office/powerpoint/2010/main" val="250380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6" name="Content Placeholder 5"/>
          <p:cNvPicPr>
            <a:picLocks noGrp="1" noChangeAspect="1"/>
          </p:cNvPicPr>
          <p:nvPr>
            <p:ph idx="1"/>
          </p:nvPr>
        </p:nvPicPr>
        <p:blipFill>
          <a:blip r:embed="rId2"/>
          <a:stretch>
            <a:fillRect/>
          </a:stretch>
        </p:blipFill>
        <p:spPr>
          <a:xfrm>
            <a:off x="2060812" y="1690688"/>
            <a:ext cx="7709706" cy="419534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Tree>
    <p:extLst>
      <p:ext uri="{BB962C8B-B14F-4D97-AF65-F5344CB8AC3E}">
        <p14:creationId xmlns:p14="http://schemas.microsoft.com/office/powerpoint/2010/main" val="993088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Change Background color</a:t>
            </a:r>
            <a:endParaRPr lang="en-US" dirty="0"/>
          </a:p>
        </p:txBody>
      </p:sp>
      <p:pic>
        <p:nvPicPr>
          <p:cNvPr id="6" name="Content Placeholder 5"/>
          <p:cNvPicPr>
            <a:picLocks noGrp="1" noChangeAspect="1"/>
          </p:cNvPicPr>
          <p:nvPr>
            <p:ph idx="1"/>
          </p:nvPr>
        </p:nvPicPr>
        <p:blipFill>
          <a:blip r:embed="rId2"/>
          <a:stretch>
            <a:fillRect/>
          </a:stretch>
        </p:blipFill>
        <p:spPr>
          <a:xfrm>
            <a:off x="2005790" y="1525375"/>
            <a:ext cx="7306963"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spTree>
    <p:extLst>
      <p:ext uri="{BB962C8B-B14F-4D97-AF65-F5344CB8AC3E}">
        <p14:creationId xmlns:p14="http://schemas.microsoft.com/office/powerpoint/2010/main" val="367163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removeEventListener</a:t>
            </a:r>
            <a:r>
              <a:rPr lang="en-US" dirty="0"/>
              <a:t>() method</a:t>
            </a:r>
          </a:p>
        </p:txBody>
      </p:sp>
      <p:pic>
        <p:nvPicPr>
          <p:cNvPr id="7" name="Content Placeholder 6"/>
          <p:cNvPicPr>
            <a:picLocks noGrp="1" noChangeAspect="1"/>
          </p:cNvPicPr>
          <p:nvPr>
            <p:ph idx="1"/>
          </p:nvPr>
        </p:nvPicPr>
        <p:blipFill>
          <a:blip r:embed="rId2"/>
          <a:stretch>
            <a:fillRect/>
          </a:stretch>
        </p:blipFill>
        <p:spPr>
          <a:xfrm>
            <a:off x="1164471" y="2620371"/>
            <a:ext cx="8859596" cy="146366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17567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the DOM</a:t>
            </a:r>
          </a:p>
        </p:txBody>
      </p:sp>
      <p:sp>
        <p:nvSpPr>
          <p:cNvPr id="3" name="Content Placeholder 2"/>
          <p:cNvSpPr>
            <a:spLocks noGrp="1"/>
          </p:cNvSpPr>
          <p:nvPr>
            <p:ph idx="1"/>
          </p:nvPr>
        </p:nvSpPr>
        <p:spPr/>
        <p:txBody>
          <a:bodyPr>
            <a:normAutofit fontScale="92500" lnSpcReduction="10000"/>
          </a:bodyPr>
          <a:lstStyle/>
          <a:p>
            <a:r>
              <a:rPr lang="en-US" dirty="0"/>
              <a:t>JavaScript can be used to:</a:t>
            </a:r>
          </a:p>
          <a:p>
            <a:pPr lvl="1"/>
            <a:r>
              <a:rPr lang="en-US" dirty="0"/>
              <a:t>change HTML elements in the page</a:t>
            </a:r>
          </a:p>
          <a:p>
            <a:pPr lvl="1"/>
            <a:r>
              <a:rPr lang="en-US" dirty="0"/>
              <a:t>change HTML attributes in the page</a:t>
            </a:r>
          </a:p>
          <a:p>
            <a:pPr lvl="1"/>
            <a:r>
              <a:rPr lang="en-US" dirty="0"/>
              <a:t>change the CSS styles in the page</a:t>
            </a:r>
          </a:p>
          <a:p>
            <a:pPr lvl="1"/>
            <a:r>
              <a:rPr lang="en-US" dirty="0"/>
              <a:t>react to the events in the </a:t>
            </a:r>
            <a:r>
              <a:rPr lang="en-US" dirty="0" smtClean="0"/>
              <a:t>page</a:t>
            </a:r>
            <a:endParaRPr lang="en-US" dirty="0"/>
          </a:p>
          <a:p>
            <a:pPr lvl="1"/>
            <a:endParaRPr lang="en-US" dirty="0" smtClean="0"/>
          </a:p>
          <a:p>
            <a:r>
              <a:rPr lang="en-US" dirty="0"/>
              <a:t>Finding HTML Elements</a:t>
            </a:r>
          </a:p>
          <a:p>
            <a:pPr lvl="1"/>
            <a:r>
              <a:rPr lang="en-US" dirty="0"/>
              <a:t>JavaScript is often used to manipulate HTML elements.</a:t>
            </a:r>
          </a:p>
          <a:p>
            <a:pPr lvl="1"/>
            <a:r>
              <a:rPr lang="en-US" dirty="0"/>
              <a:t>To do so, you have to find the elements first. You can do this by:</a:t>
            </a:r>
          </a:p>
          <a:p>
            <a:pPr lvl="1"/>
            <a:r>
              <a:rPr lang="en-US" dirty="0"/>
              <a:t>finding HTML elements by id</a:t>
            </a:r>
          </a:p>
          <a:p>
            <a:pPr lvl="1"/>
            <a:r>
              <a:rPr lang="en-US" dirty="0"/>
              <a:t>finding HTML elements by tag name</a:t>
            </a:r>
          </a:p>
          <a:p>
            <a:pPr lvl="1"/>
            <a:r>
              <a:rPr lang="en-US" dirty="0"/>
              <a:t>finding HTML elements by class name</a:t>
            </a:r>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spTree>
    <p:extLst>
      <p:ext uri="{BB962C8B-B14F-4D97-AF65-F5344CB8AC3E}">
        <p14:creationId xmlns:p14="http://schemas.microsoft.com/office/powerpoint/2010/main" val="6537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 Methods</a:t>
            </a:r>
            <a:endParaRPr lang="en-US" dirty="0"/>
          </a:p>
        </p:txBody>
      </p:sp>
      <p:pic>
        <p:nvPicPr>
          <p:cNvPr id="6" name="Content Placeholder 5"/>
          <p:cNvPicPr>
            <a:picLocks noGrp="1" noChangeAspect="1"/>
          </p:cNvPicPr>
          <p:nvPr>
            <p:ph idx="1"/>
          </p:nvPr>
        </p:nvPicPr>
        <p:blipFill>
          <a:blip r:embed="rId2"/>
          <a:stretch>
            <a:fillRect/>
          </a:stretch>
        </p:blipFill>
        <p:spPr>
          <a:xfrm>
            <a:off x="2076450" y="1991519"/>
            <a:ext cx="8039100" cy="40195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2272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 Methods</a:t>
            </a:r>
            <a:endParaRPr lang="en-US" dirty="0"/>
          </a:p>
        </p:txBody>
      </p:sp>
      <p:pic>
        <p:nvPicPr>
          <p:cNvPr id="6" name="Content Placeholder 5"/>
          <p:cNvPicPr>
            <a:picLocks noGrp="1" noChangeAspect="1"/>
          </p:cNvPicPr>
          <p:nvPr>
            <p:ph idx="1"/>
          </p:nvPr>
        </p:nvPicPr>
        <p:blipFill>
          <a:blip r:embed="rId2"/>
          <a:stretch>
            <a:fillRect/>
          </a:stretch>
        </p:blipFill>
        <p:spPr>
          <a:xfrm>
            <a:off x="2874524" y="1690688"/>
            <a:ext cx="6442951" cy="429530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pic>
        <p:nvPicPr>
          <p:cNvPr id="3" name="Picture 2"/>
          <p:cNvPicPr>
            <a:picLocks noChangeAspect="1"/>
          </p:cNvPicPr>
          <p:nvPr/>
        </p:nvPicPr>
        <p:blipFill>
          <a:blip r:embed="rId3"/>
          <a:stretch>
            <a:fillRect/>
          </a:stretch>
        </p:blipFill>
        <p:spPr>
          <a:xfrm>
            <a:off x="3038297" y="2304931"/>
            <a:ext cx="428234" cy="285489"/>
          </a:xfrm>
          <a:prstGeom prst="rect">
            <a:avLst/>
          </a:prstGeom>
        </p:spPr>
      </p:pic>
      <p:pic>
        <p:nvPicPr>
          <p:cNvPr id="7" name="Picture 6"/>
          <p:cNvPicPr>
            <a:picLocks noChangeAspect="1"/>
          </p:cNvPicPr>
          <p:nvPr/>
        </p:nvPicPr>
        <p:blipFill>
          <a:blip r:embed="rId3"/>
          <a:stretch>
            <a:fillRect/>
          </a:stretch>
        </p:blipFill>
        <p:spPr>
          <a:xfrm>
            <a:off x="3038297" y="3797394"/>
            <a:ext cx="428234" cy="285489"/>
          </a:xfrm>
          <a:prstGeom prst="rect">
            <a:avLst/>
          </a:prstGeom>
        </p:spPr>
      </p:pic>
      <p:pic>
        <p:nvPicPr>
          <p:cNvPr id="8" name="Picture 7"/>
          <p:cNvPicPr>
            <a:picLocks noChangeAspect="1"/>
          </p:cNvPicPr>
          <p:nvPr/>
        </p:nvPicPr>
        <p:blipFill>
          <a:blip r:embed="rId3"/>
          <a:stretch>
            <a:fillRect/>
          </a:stretch>
        </p:blipFill>
        <p:spPr>
          <a:xfrm>
            <a:off x="3038297" y="5381150"/>
            <a:ext cx="428234" cy="285489"/>
          </a:xfrm>
          <a:prstGeom prst="rect">
            <a:avLst/>
          </a:prstGeom>
        </p:spPr>
      </p:pic>
    </p:spTree>
    <p:extLst>
      <p:ext uri="{BB962C8B-B14F-4D97-AF65-F5344CB8AC3E}">
        <p14:creationId xmlns:p14="http://schemas.microsoft.com/office/powerpoint/2010/main" val="97311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Style Properties to HTML Elements</a:t>
            </a:r>
          </a:p>
        </p:txBody>
      </p:sp>
      <p:pic>
        <p:nvPicPr>
          <p:cNvPr id="6" name="Content Placeholder 5"/>
          <p:cNvPicPr>
            <a:picLocks noGrp="1" noChangeAspect="1"/>
          </p:cNvPicPr>
          <p:nvPr>
            <p:ph idx="1"/>
          </p:nvPr>
        </p:nvPicPr>
        <p:blipFill>
          <a:blip r:embed="rId2"/>
          <a:stretch>
            <a:fillRect/>
          </a:stretch>
        </p:blipFill>
        <p:spPr>
          <a:xfrm>
            <a:off x="890533" y="1531071"/>
            <a:ext cx="5930149" cy="280795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pic>
        <p:nvPicPr>
          <p:cNvPr id="7" name="Picture 6"/>
          <p:cNvPicPr>
            <a:picLocks noChangeAspect="1"/>
          </p:cNvPicPr>
          <p:nvPr/>
        </p:nvPicPr>
        <p:blipFill>
          <a:blip r:embed="rId3"/>
          <a:stretch>
            <a:fillRect/>
          </a:stretch>
        </p:blipFill>
        <p:spPr>
          <a:xfrm>
            <a:off x="7011751" y="3276241"/>
            <a:ext cx="5019675" cy="2343150"/>
          </a:xfrm>
          <a:prstGeom prst="rect">
            <a:avLst/>
          </a:prstGeom>
        </p:spPr>
      </p:pic>
      <p:pic>
        <p:nvPicPr>
          <p:cNvPr id="8" name="Picture 7"/>
          <p:cNvPicPr>
            <a:picLocks noChangeAspect="1"/>
          </p:cNvPicPr>
          <p:nvPr/>
        </p:nvPicPr>
        <p:blipFill>
          <a:blip r:embed="rId4"/>
          <a:stretch>
            <a:fillRect/>
          </a:stretch>
        </p:blipFill>
        <p:spPr>
          <a:xfrm>
            <a:off x="942975" y="5697358"/>
            <a:ext cx="7667625" cy="581025"/>
          </a:xfrm>
          <a:prstGeom prst="rect">
            <a:avLst/>
          </a:prstGeom>
        </p:spPr>
      </p:pic>
      <p:pic>
        <p:nvPicPr>
          <p:cNvPr id="9" name="Picture 8"/>
          <p:cNvPicPr>
            <a:picLocks noChangeAspect="1"/>
          </p:cNvPicPr>
          <p:nvPr/>
        </p:nvPicPr>
        <p:blipFill>
          <a:blip r:embed="rId5"/>
          <a:stretch>
            <a:fillRect/>
          </a:stretch>
        </p:blipFill>
        <p:spPr>
          <a:xfrm>
            <a:off x="7107287" y="4447816"/>
            <a:ext cx="428234" cy="256653"/>
          </a:xfrm>
          <a:prstGeom prst="rect">
            <a:avLst/>
          </a:prstGeom>
        </p:spPr>
      </p:pic>
    </p:spTree>
    <p:extLst>
      <p:ext uri="{BB962C8B-B14F-4D97-AF65-F5344CB8AC3E}">
        <p14:creationId xmlns:p14="http://schemas.microsoft.com/office/powerpoint/2010/main" val="326260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Properties</a:t>
            </a:r>
          </a:p>
        </p:txBody>
      </p:sp>
      <p:pic>
        <p:nvPicPr>
          <p:cNvPr id="6" name="Content Placeholder 5"/>
          <p:cNvPicPr>
            <a:picLocks noGrp="1" noChangeAspect="1"/>
          </p:cNvPicPr>
          <p:nvPr>
            <p:ph idx="1"/>
          </p:nvPr>
        </p:nvPicPr>
        <p:blipFill>
          <a:blip r:embed="rId2"/>
          <a:stretch>
            <a:fillRect/>
          </a:stretch>
        </p:blipFill>
        <p:spPr>
          <a:xfrm>
            <a:off x="2576627" y="1458676"/>
            <a:ext cx="7304007" cy="475105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30741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Properties Can Be Other Objects</a:t>
            </a:r>
          </a:p>
        </p:txBody>
      </p:sp>
      <p:sp>
        <p:nvSpPr>
          <p:cNvPr id="3" name="Content Placeholder 2"/>
          <p:cNvSpPr>
            <a:spLocks noGrp="1"/>
          </p:cNvSpPr>
          <p:nvPr>
            <p:ph idx="1"/>
          </p:nvPr>
        </p:nvSpPr>
        <p:spPr>
          <a:xfrm>
            <a:off x="838200" y="1336675"/>
            <a:ext cx="10515600" cy="4351338"/>
          </a:xfrm>
        </p:spPr>
        <p:txBody>
          <a:bodyPr>
            <a:normAutofit/>
          </a:bodyPr>
          <a:lstStyle/>
          <a:p>
            <a:r>
              <a:rPr lang="en-US" sz="2000" dirty="0"/>
              <a:t>Objects can be partly made up of, or contain, other objects. </a:t>
            </a:r>
            <a:endParaRPr lang="en-US" sz="2000" dirty="0" smtClean="0"/>
          </a:p>
          <a:p>
            <a:r>
              <a:rPr lang="en-US" sz="2000" dirty="0" smtClean="0"/>
              <a:t>Here </a:t>
            </a:r>
            <a:r>
              <a:rPr lang="en-US" sz="2000" dirty="0"/>
              <a:t>is part of the browser's </a:t>
            </a:r>
            <a:r>
              <a:rPr lang="en-US" sz="2000" dirty="0" err="1"/>
              <a:t>heirarchy</a:t>
            </a:r>
            <a:r>
              <a:rPr lang="en-US" sz="2000" dirty="0"/>
              <a:t> of ready made JavaScript objects:</a:t>
            </a:r>
          </a:p>
        </p:txBody>
      </p:sp>
      <p:sp>
        <p:nvSpPr>
          <p:cNvPr id="4" name="Date Placeholder 3"/>
          <p:cNvSpPr>
            <a:spLocks noGrp="1"/>
          </p:cNvSpPr>
          <p:nvPr>
            <p:ph type="dt" sz="half" idx="10"/>
          </p:nvPr>
        </p:nvSpPr>
        <p:spPr/>
        <p:txBody>
          <a:bodyPr/>
          <a:lstStyle/>
          <a:p>
            <a:fld id="{5A9F8607-91F3-4941-B9C0-AE6662282752}" type="datetime1">
              <a:rPr lang="en-US" smtClean="0"/>
              <a:t>3/19/2022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Picture 5"/>
          <p:cNvPicPr>
            <a:picLocks noChangeAspect="1"/>
          </p:cNvPicPr>
          <p:nvPr/>
        </p:nvPicPr>
        <p:blipFill>
          <a:blip r:embed="rId2"/>
          <a:stretch>
            <a:fillRect/>
          </a:stretch>
        </p:blipFill>
        <p:spPr>
          <a:xfrm>
            <a:off x="2764950" y="2247758"/>
            <a:ext cx="6870457" cy="3811848"/>
          </a:xfrm>
          <a:prstGeom prst="rect">
            <a:avLst/>
          </a:prstGeom>
        </p:spPr>
      </p:pic>
    </p:spTree>
    <p:extLst>
      <p:ext uri="{BB962C8B-B14F-4D97-AF65-F5344CB8AC3E}">
        <p14:creationId xmlns:p14="http://schemas.microsoft.com/office/powerpoint/2010/main" val="1717325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4852</TotalTime>
  <Words>980</Words>
  <Application>Microsoft Office PowerPoint</Application>
  <PresentationFormat>Widescreen</PresentationFormat>
  <Paragraphs>161</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4COSCO11C.2 Web Design and Development</vt:lpstr>
      <vt:lpstr>Introduction to the HTML DOM (Document Object Model)</vt:lpstr>
      <vt:lpstr>DOM</vt:lpstr>
      <vt:lpstr>JavaScript and the DOM</vt:lpstr>
      <vt:lpstr>DOM - Methods</vt:lpstr>
      <vt:lpstr>DOM - Methods</vt:lpstr>
      <vt:lpstr>Setting Style Properties to HTML Elements</vt:lpstr>
      <vt:lpstr>Document Object Properties</vt:lpstr>
      <vt:lpstr>Object Properties Can Be Other Objects</vt:lpstr>
      <vt:lpstr>Dot Notation</vt:lpstr>
      <vt:lpstr>Changing HTML Style with the HTML DOM Style Object</vt:lpstr>
      <vt:lpstr>Background properties</vt:lpstr>
      <vt:lpstr>HTML DOM Events</vt:lpstr>
      <vt:lpstr>Mouse Events</vt:lpstr>
      <vt:lpstr>Key Board Events</vt:lpstr>
      <vt:lpstr>Form Events</vt:lpstr>
      <vt:lpstr>Object Events</vt:lpstr>
      <vt:lpstr>Reacting to Events</vt:lpstr>
      <vt:lpstr>Image Replacement</vt:lpstr>
      <vt:lpstr>Image Replacement</vt:lpstr>
      <vt:lpstr>A Simple Example</vt:lpstr>
      <vt:lpstr>Preloading Images into Cache</vt:lpstr>
      <vt:lpstr>Preloading Images into Cache</vt:lpstr>
      <vt:lpstr>the setTimeout() method</vt:lpstr>
      <vt:lpstr>Example</vt:lpstr>
      <vt:lpstr>How to Stop the Execution?</vt:lpstr>
      <vt:lpstr>Example</vt:lpstr>
      <vt:lpstr>The addEventListener() method</vt:lpstr>
      <vt:lpstr>The addEventListener() method</vt:lpstr>
      <vt:lpstr>Example – Change Background color</vt:lpstr>
      <vt:lpstr>The removeEventListener()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228</cp:revision>
  <dcterms:created xsi:type="dcterms:W3CDTF">2020-07-03T16:25:08Z</dcterms:created>
  <dcterms:modified xsi:type="dcterms:W3CDTF">2022-03-19T11:26:05Z</dcterms:modified>
</cp:coreProperties>
</file>