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0"/>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5" r:id="rId17"/>
    <p:sldId id="274"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074"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google.com/search?q=sitemap+site:fastsvg.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google.com/search?q=HideShow+site:svg-whiz.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SVG/Tutorial/Basic_Shapes#Polyline"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developer.mozilla.org/en-US/docs/Web/SVG/Tutorial/Basic_Shapes" TargetMode="External"/><Relationship Id="rId4" Type="http://schemas.openxmlformats.org/officeDocument/2006/relationships/hyperlink" Target="https://developer.mozilla.org/en-US/docs/Web/SVG/Attribute/d"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As usual with vector graphics, color values and forms are not defined by pixels, but are mathematically described. </a:t>
            </a:r>
            <a:endParaRPr lang="en-US" dirty="0"/>
          </a:p>
        </p:txBody>
      </p:sp>
      <p:sp>
        <p:nvSpPr>
          <p:cNvPr id="4" name="Slide Number Placeholder 3"/>
          <p:cNvSpPr>
            <a:spLocks noGrp="1"/>
          </p:cNvSpPr>
          <p:nvPr>
            <p:ph type="sldNum" sz="quarter" idx="10"/>
          </p:nvPr>
        </p:nvSpPr>
        <p:spPr/>
        <p:txBody>
          <a:bodyPr/>
          <a:lstStyle/>
          <a:p>
            <a:fld id="{0E6CEC36-1C94-454D-BC61-794B8C87F32E}" type="slidenum">
              <a:rPr lang="en-US" smtClean="0"/>
              <a:t>2</a:t>
            </a:fld>
            <a:endParaRPr lang="en-US"/>
          </a:p>
        </p:txBody>
      </p:sp>
    </p:spTree>
    <p:extLst>
      <p:ext uri="{BB962C8B-B14F-4D97-AF65-F5344CB8AC3E}">
        <p14:creationId xmlns:p14="http://schemas.microsoft.com/office/powerpoint/2010/main" val="10861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usual with vector graphics, color values and forms are not defined by pixels, but are mathematically described. SVG files thus have a very small file size, can be scaled </a:t>
            </a:r>
            <a:r>
              <a:rPr lang="en-US" sz="1200" b="0" i="0" kern="1200" dirty="0" err="1" smtClean="0">
                <a:solidFill>
                  <a:schemeClr val="tx1"/>
                </a:solidFill>
                <a:effectLst/>
                <a:latin typeface="+mn-lt"/>
                <a:ea typeface="+mn-ea"/>
                <a:cs typeface="+mn-cs"/>
              </a:rPr>
              <a:t>losslessly</a:t>
            </a:r>
            <a:r>
              <a:rPr lang="en-US" sz="1200" b="0" i="0" kern="1200" dirty="0" smtClean="0">
                <a:solidFill>
                  <a:schemeClr val="tx1"/>
                </a:solidFill>
                <a:effectLst/>
                <a:latin typeface="+mn-lt"/>
                <a:ea typeface="+mn-ea"/>
                <a:cs typeface="+mn-cs"/>
              </a:rPr>
              <a:t> and without increasing the file size, and can be animated or altered with JavaScript.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Find</a:t>
            </a:r>
            <a:r>
              <a:rPr lang="en-US" sz="1200" b="0" i="0" kern="1200" baseline="0" dirty="0" smtClean="0">
                <a:solidFill>
                  <a:schemeClr val="tx1"/>
                </a:solidFill>
                <a:effectLst/>
                <a:latin typeface="+mn-lt"/>
                <a:ea typeface="+mn-ea"/>
                <a:cs typeface="+mn-cs"/>
              </a:rPr>
              <a:t> how google index SVG images.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Indexed- Google said:</a:t>
            </a:r>
          </a:p>
          <a:p>
            <a:r>
              <a:rPr lang="en-US" sz="1200" kern="1200" dirty="0" smtClean="0">
                <a:solidFill>
                  <a:schemeClr val="tx1"/>
                </a:solidFill>
                <a:effectLst/>
                <a:latin typeface="+mn-lt"/>
                <a:ea typeface="+mn-ea"/>
                <a:cs typeface="+mn-cs"/>
              </a:rPr>
              <a:t>We index SVG content whether it is in a standalone file or embedded directly in HTML. The web is big, so it may take some time before we crawl and index most SVG files, but as of today you may start seeing them in your search results. If you want to see it yourself, try searching for [</a:t>
            </a:r>
            <a:r>
              <a:rPr lang="en-US" sz="1200" u="sng" kern="1200" dirty="0" smtClean="0">
                <a:solidFill>
                  <a:schemeClr val="tx1"/>
                </a:solidFill>
                <a:effectLst/>
                <a:latin typeface="+mn-lt"/>
                <a:ea typeface="+mn-ea"/>
                <a:cs typeface="+mn-cs"/>
                <a:hlinkClick r:id="rId3"/>
              </a:rPr>
              <a:t>sitemap </a:t>
            </a:r>
            <a:r>
              <a:rPr lang="en-US" sz="1200" u="sng" kern="1200" dirty="0" err="1" smtClean="0">
                <a:solidFill>
                  <a:schemeClr val="tx1"/>
                </a:solidFill>
                <a:effectLst/>
                <a:latin typeface="+mn-lt"/>
                <a:ea typeface="+mn-ea"/>
                <a:cs typeface="+mn-cs"/>
                <a:hlinkClick r:id="rId3"/>
              </a:rPr>
              <a:t>site:fastsvg.com</a:t>
            </a:r>
            <a:r>
              <a:rPr lang="en-US" sz="1200" kern="1200" dirty="0" smtClean="0">
                <a:solidFill>
                  <a:schemeClr val="tx1"/>
                </a:solidFill>
                <a:effectLst/>
                <a:latin typeface="+mn-lt"/>
                <a:ea typeface="+mn-ea"/>
                <a:cs typeface="+mn-cs"/>
              </a:rPr>
              <a:t>] or [</a:t>
            </a:r>
            <a:r>
              <a:rPr lang="en-US" sz="1200" u="sng" kern="1200" dirty="0" err="1" smtClean="0">
                <a:solidFill>
                  <a:schemeClr val="tx1"/>
                </a:solidFill>
                <a:effectLst/>
                <a:latin typeface="+mn-lt"/>
                <a:ea typeface="+mn-ea"/>
                <a:cs typeface="+mn-cs"/>
                <a:hlinkClick r:id="rId4"/>
              </a:rPr>
              <a:t>HideShow</a:t>
            </a:r>
            <a:r>
              <a:rPr lang="en-US" sz="1200" u="sng" kern="1200" dirty="0" smtClean="0">
                <a:solidFill>
                  <a:schemeClr val="tx1"/>
                </a:solidFill>
                <a:effectLst/>
                <a:latin typeface="+mn-lt"/>
                <a:ea typeface="+mn-ea"/>
                <a:cs typeface="+mn-cs"/>
                <a:hlinkClick r:id="rId4"/>
              </a:rPr>
              <a:t> </a:t>
            </a:r>
            <a:r>
              <a:rPr lang="en-US" sz="1200" u="sng" kern="1200" dirty="0" err="1" smtClean="0">
                <a:solidFill>
                  <a:schemeClr val="tx1"/>
                </a:solidFill>
                <a:effectLst/>
                <a:latin typeface="+mn-lt"/>
                <a:ea typeface="+mn-ea"/>
                <a:cs typeface="+mn-cs"/>
                <a:hlinkClick r:id="rId4"/>
              </a:rPr>
              <a:t>site:svg-whiz.com</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E6CEC36-1C94-454D-BC61-794B8C87F32E}" type="slidenum">
              <a:rPr lang="en-US" smtClean="0"/>
              <a:t>3</a:t>
            </a:fld>
            <a:endParaRPr lang="en-US"/>
          </a:p>
        </p:txBody>
      </p:sp>
    </p:spTree>
    <p:extLst>
      <p:ext uri="{BB962C8B-B14F-4D97-AF65-F5344CB8AC3E}">
        <p14:creationId xmlns:p14="http://schemas.microsoft.com/office/powerpoint/2010/main" val="416603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by using the &lt;</a:t>
            </a:r>
            <a:r>
              <a:rPr lang="en-US" dirty="0" err="1" smtClean="0"/>
              <a:t>svg</a:t>
            </a:r>
            <a:r>
              <a:rPr lang="en-US" dirty="0" smtClean="0"/>
              <a:t>&gt; root element to specify that we're writing an SVG image. The height and </a:t>
            </a:r>
            <a:r>
              <a:rPr lang="en-US" dirty="0" err="1" smtClean="0"/>
              <a:t>widthattributes</a:t>
            </a:r>
            <a:r>
              <a:rPr lang="en-US" dirty="0" smtClean="0"/>
              <a:t> define the height and width of the image.</a:t>
            </a:r>
          </a:p>
          <a:p>
            <a:endParaRPr lang="en-US" dirty="0" smtClean="0"/>
          </a:p>
          <a:p>
            <a:r>
              <a:rPr lang="en-US" dirty="0" smtClean="0"/>
              <a:t>We then draw a circle of 45 pixels radius using the &lt;circle&gt; element and r attribute, the center coordinates of the circle being 50 pixels to the right, and 50 pixels to the left of the top left corner of the image, see Figure 1, using the cx and cy attributes. The circle is filled with yellow </a:t>
            </a:r>
            <a:r>
              <a:rPr lang="en-US" dirty="0" err="1" smtClean="0"/>
              <a:t>colour</a:t>
            </a:r>
            <a:r>
              <a:rPr lang="en-US" dirty="0" smtClean="0"/>
              <a:t>. </a:t>
            </a:r>
          </a:p>
          <a:p>
            <a:endParaRPr lang="en-US" dirty="0" smtClean="0"/>
          </a:p>
          <a:p>
            <a:r>
              <a:rPr lang="en-US" dirty="0" smtClean="0"/>
              <a:t>Stroke - The </a:t>
            </a:r>
            <a:r>
              <a:rPr lang="en-US" dirty="0" err="1" smtClean="0"/>
              <a:t>colour</a:t>
            </a:r>
            <a:r>
              <a:rPr lang="en-US" dirty="0" smtClean="0"/>
              <a:t> of the line drawn around the drawn object </a:t>
            </a:r>
          </a:p>
          <a:p>
            <a:r>
              <a:rPr lang="en-US" dirty="0" smtClean="0"/>
              <a:t>stroke-width -The width of the stroke </a:t>
            </a:r>
            <a:endParaRPr lang="en-US" dirty="0"/>
          </a:p>
        </p:txBody>
      </p:sp>
      <p:sp>
        <p:nvSpPr>
          <p:cNvPr id="4" name="Slide Number Placeholder 3"/>
          <p:cNvSpPr>
            <a:spLocks noGrp="1"/>
          </p:cNvSpPr>
          <p:nvPr>
            <p:ph type="sldNum" sz="quarter" idx="10"/>
          </p:nvPr>
        </p:nvSpPr>
        <p:spPr/>
        <p:txBody>
          <a:bodyPr/>
          <a:lstStyle/>
          <a:p>
            <a:fld id="{0E6CEC36-1C94-454D-BC61-794B8C87F32E}" type="slidenum">
              <a:rPr lang="en-US" smtClean="0"/>
              <a:t>4</a:t>
            </a:fld>
            <a:endParaRPr lang="en-US"/>
          </a:p>
        </p:txBody>
      </p:sp>
    </p:spTree>
    <p:extLst>
      <p:ext uri="{BB962C8B-B14F-4D97-AF65-F5344CB8AC3E}">
        <p14:creationId xmlns:p14="http://schemas.microsoft.com/office/powerpoint/2010/main" val="1082367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Cx</a:t>
            </a:r>
            <a:r>
              <a:rPr lang="en-US" dirty="0" smtClean="0"/>
              <a:t> - The x position of the center of the circle </a:t>
            </a:r>
          </a:p>
          <a:p>
            <a:r>
              <a:rPr lang="en-US" dirty="0" smtClean="0"/>
              <a:t>Cy - The y position of the center of the circle </a:t>
            </a:r>
          </a:p>
          <a:p>
            <a:endParaRPr lang="en-US" dirty="0" smtClean="0"/>
          </a:p>
          <a:p>
            <a:r>
              <a:rPr lang="en-US" sz="1200" b="0" i="0" kern="1200" dirty="0" smtClean="0">
                <a:solidFill>
                  <a:schemeClr val="tx1"/>
                </a:solidFill>
                <a:effectLst/>
                <a:latin typeface="+mn-lt"/>
                <a:ea typeface="+mn-ea"/>
                <a:cs typeface="+mn-cs"/>
              </a:rPr>
              <a:t>The cx and cy attributes define the x and y coordinates of the center of the circle. If cx and cy are omitted, the circle's center is set to (0,0)</a:t>
            </a:r>
            <a:endParaRPr lang="en-US" dirty="0"/>
          </a:p>
        </p:txBody>
      </p:sp>
      <p:sp>
        <p:nvSpPr>
          <p:cNvPr id="4" name="Slide Number Placeholder 3"/>
          <p:cNvSpPr>
            <a:spLocks noGrp="1"/>
          </p:cNvSpPr>
          <p:nvPr>
            <p:ph type="sldNum" sz="quarter" idx="10"/>
          </p:nvPr>
        </p:nvSpPr>
        <p:spPr/>
        <p:txBody>
          <a:bodyPr/>
          <a:lstStyle/>
          <a:p>
            <a:fld id="{0E6CEC36-1C94-454D-BC61-794B8C87F32E}" type="slidenum">
              <a:rPr lang="en-US" smtClean="0"/>
              <a:t>6</a:t>
            </a:fld>
            <a:endParaRPr lang="en-US"/>
          </a:p>
        </p:txBody>
      </p:sp>
    </p:spTree>
    <p:extLst>
      <p:ext uri="{BB962C8B-B14F-4D97-AF65-F5344CB8AC3E}">
        <p14:creationId xmlns:p14="http://schemas.microsoft.com/office/powerpoint/2010/main" val="326078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Code explanation: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rx</a:t>
            </a:r>
            <a:r>
              <a:rPr lang="en-US" sz="1200" b="0" i="0" kern="1200" dirty="0" smtClean="0">
                <a:solidFill>
                  <a:schemeClr val="tx1"/>
                </a:solidFill>
                <a:effectLst/>
                <a:latin typeface="+mn-lt"/>
                <a:ea typeface="+mn-ea"/>
                <a:cs typeface="+mn-cs"/>
              </a:rPr>
              <a:t> and the </a:t>
            </a:r>
            <a:r>
              <a:rPr lang="en-US" sz="1200" b="0" i="0" kern="1200" dirty="0" err="1" smtClean="0">
                <a:solidFill>
                  <a:schemeClr val="tx1"/>
                </a:solidFill>
                <a:effectLst/>
                <a:latin typeface="+mn-lt"/>
                <a:ea typeface="+mn-ea"/>
                <a:cs typeface="+mn-cs"/>
              </a:rPr>
              <a:t>ry</a:t>
            </a:r>
            <a:r>
              <a:rPr lang="en-US" sz="1200" b="0" i="0" kern="1200" dirty="0" smtClean="0">
                <a:solidFill>
                  <a:schemeClr val="tx1"/>
                </a:solidFill>
                <a:effectLst/>
                <a:latin typeface="+mn-lt"/>
                <a:ea typeface="+mn-ea"/>
                <a:cs typeface="+mn-cs"/>
              </a:rPr>
              <a:t> attributes rounds the corners of the rectangle</a:t>
            </a:r>
          </a:p>
          <a:p>
            <a:endParaRPr lang="en-US" dirty="0"/>
          </a:p>
        </p:txBody>
      </p:sp>
      <p:sp>
        <p:nvSpPr>
          <p:cNvPr id="4" name="Slide Number Placeholder 3"/>
          <p:cNvSpPr>
            <a:spLocks noGrp="1"/>
          </p:cNvSpPr>
          <p:nvPr>
            <p:ph type="sldNum" sz="quarter" idx="10"/>
          </p:nvPr>
        </p:nvSpPr>
        <p:spPr/>
        <p:txBody>
          <a:bodyPr/>
          <a:lstStyle/>
          <a:p>
            <a:fld id="{0E6CEC36-1C94-454D-BC61-794B8C87F32E}" type="slidenum">
              <a:rPr lang="en-US" smtClean="0"/>
              <a:t>8</a:t>
            </a:fld>
            <a:endParaRPr lang="en-US"/>
          </a:p>
        </p:txBody>
      </p:sp>
    </p:spTree>
    <p:extLst>
      <p:ext uri="{BB962C8B-B14F-4D97-AF65-F5344CB8AC3E}">
        <p14:creationId xmlns:p14="http://schemas.microsoft.com/office/powerpoint/2010/main" val="3396124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Complex shapes composed only of straight lines can be created as </a:t>
            </a:r>
            <a:r>
              <a:rPr lang="en-US" sz="1200" b="0" i="0" u="none" strike="noStrike" kern="1200" dirty="0" smtClean="0">
                <a:solidFill>
                  <a:schemeClr val="tx1"/>
                </a:solidFill>
                <a:effectLst/>
                <a:latin typeface="+mn-lt"/>
                <a:ea typeface="+mn-ea"/>
                <a:cs typeface="+mn-cs"/>
                <a:hlinkClick r:id="rId3"/>
              </a:rPr>
              <a:t>polylines</a:t>
            </a:r>
            <a:r>
              <a:rPr lang="en-US" sz="1200" b="0" i="0" u="none" strike="noStrike" kern="1200" dirty="0" smtClean="0">
                <a:solidFill>
                  <a:schemeClr val="tx1"/>
                </a:solidFill>
                <a:effectLst/>
                <a:latin typeface="+mn-lt"/>
                <a:ea typeface="+mn-ea"/>
                <a:cs typeface="+mn-cs"/>
              </a:rPr>
              <a:t>. </a:t>
            </a:r>
          </a:p>
          <a:p>
            <a:r>
              <a:rPr lang="en-US" sz="1200" b="0" i="0" u="none" strike="noStrike" kern="1200" dirty="0" smtClean="0">
                <a:solidFill>
                  <a:schemeClr val="tx1"/>
                </a:solidFill>
                <a:effectLst/>
                <a:latin typeface="+mn-lt"/>
                <a:ea typeface="+mn-ea"/>
                <a:cs typeface="+mn-cs"/>
              </a:rPr>
              <a:t>While polylines and paths can create similar-looking shapes, polylines require a lot of small straight lines to simulate curves and don't scale well to larger sizes. </a:t>
            </a:r>
          </a:p>
          <a:p>
            <a:r>
              <a:rPr lang="en-US" sz="1200" b="0" i="0" u="none" strike="noStrike" kern="1200" dirty="0" smtClean="0">
                <a:solidFill>
                  <a:schemeClr val="tx1"/>
                </a:solidFill>
                <a:effectLst/>
                <a:latin typeface="+mn-lt"/>
                <a:ea typeface="+mn-ea"/>
                <a:cs typeface="+mn-cs"/>
              </a:rPr>
              <a:t>A good understanding of paths is important when drawing </a:t>
            </a:r>
            <a:r>
              <a:rPr lang="en-US" sz="1200" b="0" i="0" u="none" strike="noStrike" kern="1200" dirty="0" err="1" smtClean="0">
                <a:solidFill>
                  <a:schemeClr val="tx1"/>
                </a:solidFill>
                <a:effectLst/>
                <a:latin typeface="+mn-lt"/>
                <a:ea typeface="+mn-ea"/>
                <a:cs typeface="+mn-cs"/>
              </a:rPr>
              <a:t>SVGs.</a:t>
            </a:r>
            <a:r>
              <a:rPr lang="en-US" sz="1200" b="0" i="0" u="none" strike="noStrike" kern="1200" dirty="0" smtClean="0">
                <a:solidFill>
                  <a:schemeClr val="tx1"/>
                </a:solidFill>
                <a:effectLst/>
                <a:latin typeface="+mn-lt"/>
                <a:ea typeface="+mn-ea"/>
                <a:cs typeface="+mn-cs"/>
              </a:rPr>
              <a:t> </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The shape of a path element is defined by one attribute: </a:t>
            </a:r>
            <a:r>
              <a:rPr lang="en-US" sz="1200" b="0" i="0" u="none" strike="noStrike" kern="1200" dirty="0" smtClean="0">
                <a:solidFill>
                  <a:schemeClr val="tx1"/>
                </a:solidFill>
                <a:effectLst/>
                <a:latin typeface="+mn-lt"/>
                <a:ea typeface="+mn-ea"/>
                <a:cs typeface="+mn-cs"/>
                <a:hlinkClick r:id="rId4"/>
              </a:rPr>
              <a:t>d</a:t>
            </a:r>
            <a:r>
              <a:rPr lang="en-US" sz="1200" b="0" i="0" u="none" strike="noStrike" kern="1200" dirty="0" smtClean="0">
                <a:solidFill>
                  <a:schemeClr val="tx1"/>
                </a:solidFill>
                <a:effectLst/>
                <a:latin typeface="+mn-lt"/>
                <a:ea typeface="+mn-ea"/>
                <a:cs typeface="+mn-cs"/>
              </a:rPr>
              <a:t> (see more in </a:t>
            </a:r>
            <a:r>
              <a:rPr lang="en-US" sz="1200" b="0" i="0" u="none" strike="noStrike" kern="1200" dirty="0" smtClean="0">
                <a:solidFill>
                  <a:schemeClr val="tx1"/>
                </a:solidFill>
                <a:effectLst/>
                <a:latin typeface="+mn-lt"/>
                <a:ea typeface="+mn-ea"/>
                <a:cs typeface="+mn-cs"/>
                <a:hlinkClick r:id="rId5"/>
              </a:rPr>
              <a:t>basic shapes</a:t>
            </a:r>
            <a:r>
              <a:rPr lang="en-US" sz="1200" b="0" i="0" u="none" strike="noStrike" kern="1200" dirty="0" smtClean="0">
                <a:solidFill>
                  <a:schemeClr val="tx1"/>
                </a:solidFill>
                <a:effectLst/>
                <a:latin typeface="+mn-lt"/>
                <a:ea typeface="+mn-ea"/>
                <a:cs typeface="+mn-cs"/>
              </a:rPr>
              <a:t>). The "d" attribute contains a series of commands and parameters used by those commands.</a:t>
            </a:r>
          </a:p>
          <a:p>
            <a:r>
              <a:rPr lang="en-US" sz="1200" b="0" i="0" u="none" strike="noStrike" kern="1200" dirty="0" smtClean="0">
                <a:solidFill>
                  <a:schemeClr val="tx1"/>
                </a:solidFill>
                <a:effectLst/>
                <a:latin typeface="+mn-lt"/>
                <a:ea typeface="+mn-ea"/>
                <a:cs typeface="+mn-cs"/>
              </a:rPr>
              <a:t>Each of the commands is instantiated (for example, creating a class, naming and locating it) by a specific letter. For instance, let's move to the x and y coordinates (10, 10). The "Move to" command is called with the letter M. When the parser runs into this letter, it knows you want to move to a point. So, to move to (10,10) you would use the command "M 10 10". After that, the parser begins reading for the next command.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E6CEC36-1C94-454D-BC61-794B8C87F32E}" type="slidenum">
              <a:rPr lang="en-US" smtClean="0"/>
              <a:t>10</a:t>
            </a:fld>
            <a:endParaRPr lang="en-US"/>
          </a:p>
        </p:txBody>
      </p:sp>
    </p:spTree>
    <p:extLst>
      <p:ext uri="{BB962C8B-B14F-4D97-AF65-F5344CB8AC3E}">
        <p14:creationId xmlns:p14="http://schemas.microsoft.com/office/powerpoint/2010/main" val="594000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&lt;path d="M 20 20 H 60 V 50 H 20 V 20" stroke="blue" fill="none"/&gt; - For </a:t>
            </a:r>
            <a:r>
              <a:rPr lang="en-US" dirty="0" err="1" smtClean="0"/>
              <a:t>Rect</a:t>
            </a:r>
            <a:endParaRPr lang="en-US" dirty="0"/>
          </a:p>
        </p:txBody>
      </p:sp>
      <p:sp>
        <p:nvSpPr>
          <p:cNvPr id="4" name="Slide Number Placeholder 3"/>
          <p:cNvSpPr>
            <a:spLocks noGrp="1"/>
          </p:cNvSpPr>
          <p:nvPr>
            <p:ph type="sldNum" sz="quarter" idx="10"/>
          </p:nvPr>
        </p:nvSpPr>
        <p:spPr/>
        <p:txBody>
          <a:bodyPr/>
          <a:lstStyle/>
          <a:p>
            <a:fld id="{0E6CEC36-1C94-454D-BC61-794B8C87F32E}" type="slidenum">
              <a:rPr lang="en-US" smtClean="0"/>
              <a:t>11</a:t>
            </a:fld>
            <a:endParaRPr lang="en-US"/>
          </a:p>
        </p:txBody>
      </p:sp>
    </p:spTree>
    <p:extLst>
      <p:ext uri="{BB962C8B-B14F-4D97-AF65-F5344CB8AC3E}">
        <p14:creationId xmlns:p14="http://schemas.microsoft.com/office/powerpoint/2010/main" val="162935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CEC36-1C94-454D-BC61-794B8C87F32E}" type="slidenum">
              <a:rPr lang="en-US" smtClean="0"/>
              <a:t>12</a:t>
            </a:fld>
            <a:endParaRPr lang="en-US"/>
          </a:p>
        </p:txBody>
      </p:sp>
    </p:spTree>
    <p:extLst>
      <p:ext uri="{BB962C8B-B14F-4D97-AF65-F5344CB8AC3E}">
        <p14:creationId xmlns:p14="http://schemas.microsoft.com/office/powerpoint/2010/main" val="2012272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3/6/2021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3/6/2021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3/6/2021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3/6/2021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3/6/2021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3/6/2021</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3/6/2021</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3/6/2021</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3/6/2021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3/6/2021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3/6/2021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SVG/Tutorial/Path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group1.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5400" dirty="0" smtClean="0"/>
              <a:t>4COSCO11C.2 Web Design </a:t>
            </a:r>
            <a:r>
              <a:rPr lang="en-GB" sz="5400" smtClean="0"/>
              <a:t>and Development</a:t>
            </a:r>
            <a:endParaRPr lang="el-GR" sz="5400" dirty="0"/>
          </a:p>
        </p:txBody>
      </p:sp>
      <p:sp>
        <p:nvSpPr>
          <p:cNvPr id="3" name="Subtitle 2"/>
          <p:cNvSpPr>
            <a:spLocks noGrp="1"/>
          </p:cNvSpPr>
          <p:nvPr>
            <p:ph type="subTitle" idx="1"/>
          </p:nvPr>
        </p:nvSpPr>
        <p:spPr/>
        <p:txBody>
          <a:bodyPr>
            <a:noAutofit/>
          </a:bodyPr>
          <a:lstStyle/>
          <a:p>
            <a:r>
              <a:rPr lang="en-US" sz="3500" dirty="0"/>
              <a:t>Scalable Vector Graphics</a:t>
            </a:r>
            <a:r>
              <a:rPr lang="en-US" sz="3600" b="1" dirty="0">
                <a:solidFill>
                  <a:schemeClr val="accent2">
                    <a:lumMod val="75000"/>
                  </a:schemeClr>
                </a:solidFill>
              </a:rPr>
              <a:t> </a:t>
            </a:r>
            <a:r>
              <a:rPr lang="en-US" sz="3600" b="1" dirty="0" smtClean="0">
                <a:solidFill>
                  <a:schemeClr val="accent2">
                    <a:lumMod val="75000"/>
                  </a:schemeClr>
                </a:solidFill>
              </a:rPr>
              <a:t>- </a:t>
            </a:r>
            <a:r>
              <a:rPr lang="en-GB" sz="3500" dirty="0" smtClean="0"/>
              <a:t>SVG </a:t>
            </a:r>
          </a:p>
          <a:p>
            <a:r>
              <a:rPr lang="en-GB" sz="2000" dirty="0" smtClean="0">
                <a:solidFill>
                  <a:schemeClr val="dk1"/>
                </a:solidFill>
              </a:rPr>
              <a:t>Janani </a:t>
            </a:r>
            <a:r>
              <a:rPr lang="en-GB" sz="2000" dirty="0" err="1" smtClean="0">
                <a:solidFill>
                  <a:schemeClr val="dk1"/>
                </a:solidFill>
              </a:rPr>
              <a:t>Harischandra</a:t>
            </a:r>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Path</a:t>
            </a:r>
          </a:p>
        </p:txBody>
      </p:sp>
      <p:sp>
        <p:nvSpPr>
          <p:cNvPr id="3" name="Content Placeholder 2"/>
          <p:cNvSpPr>
            <a:spLocks noGrp="1"/>
          </p:cNvSpPr>
          <p:nvPr>
            <p:ph idx="1"/>
          </p:nvPr>
        </p:nvSpPr>
        <p:spPr>
          <a:xfrm>
            <a:off x="838200" y="1545465"/>
            <a:ext cx="10515600" cy="4631498"/>
          </a:xfrm>
        </p:spPr>
        <p:txBody>
          <a:bodyPr/>
          <a:lstStyle/>
          <a:p>
            <a:pPr marL="0" indent="0">
              <a:buNone/>
            </a:pPr>
            <a:r>
              <a:rPr lang="en-US" dirty="0"/>
              <a:t>The &lt;path&gt; element is used to draw a path. </a:t>
            </a:r>
            <a:endParaRPr lang="en-US" dirty="0" smtClean="0"/>
          </a:p>
          <a:p>
            <a:pPr marL="0" indent="0">
              <a:buNone/>
            </a:pPr>
            <a:r>
              <a:rPr lang="en-US" dirty="0" smtClean="0"/>
              <a:t>This </a:t>
            </a:r>
            <a:r>
              <a:rPr lang="en-US" dirty="0"/>
              <a:t>is the most powerful and used element in SVG to draw images as it allows to draw curves, arcs, etc. </a:t>
            </a:r>
            <a:endParaRPr lang="en-US" dirty="0" smtClean="0"/>
          </a:p>
          <a:p>
            <a:pPr marL="0" indent="0">
              <a:buNone/>
            </a:pPr>
            <a:r>
              <a:rPr lang="en-US" dirty="0" smtClean="0"/>
              <a:t>Drawing </a:t>
            </a:r>
            <a:r>
              <a:rPr lang="en-US" dirty="0"/>
              <a:t>paths in XML is not recommended as this can become very complex, however understanding how path works is useful.</a:t>
            </a:r>
          </a:p>
        </p:txBody>
      </p:sp>
      <p:sp>
        <p:nvSpPr>
          <p:cNvPr id="4" name="Slide Number Placeholder 3"/>
          <p:cNvSpPr>
            <a:spLocks noGrp="1"/>
          </p:cNvSpPr>
          <p:nvPr>
            <p:ph type="sldNum" sz="quarter" idx="12"/>
          </p:nvPr>
        </p:nvSpPr>
        <p:spPr/>
        <p:txBody>
          <a:bodyPr/>
          <a:lstStyle/>
          <a:p>
            <a:fld id="{B2FFF156-0F01-4FFA-BD55-4330B282334A}" type="slidenum">
              <a:rPr lang="en-US" smtClean="0"/>
              <a:t>10</a:t>
            </a:fld>
            <a:endParaRPr lang="en-US"/>
          </a:p>
        </p:txBody>
      </p:sp>
      <p:pic>
        <p:nvPicPr>
          <p:cNvPr id="5" name="Picture 4"/>
          <p:cNvPicPr>
            <a:picLocks noChangeAspect="1"/>
          </p:cNvPicPr>
          <p:nvPr/>
        </p:nvPicPr>
        <p:blipFill>
          <a:blip r:embed="rId3"/>
          <a:stretch>
            <a:fillRect/>
          </a:stretch>
        </p:blipFill>
        <p:spPr>
          <a:xfrm>
            <a:off x="954109" y="3861214"/>
            <a:ext cx="7315200" cy="2968649"/>
          </a:xfrm>
          <a:prstGeom prst="rect">
            <a:avLst/>
          </a:prstGeom>
        </p:spPr>
      </p:pic>
      <p:pic>
        <p:nvPicPr>
          <p:cNvPr id="6" name="Picture 5"/>
          <p:cNvPicPr>
            <a:picLocks noChangeAspect="1"/>
          </p:cNvPicPr>
          <p:nvPr/>
        </p:nvPicPr>
        <p:blipFill>
          <a:blip r:embed="rId4"/>
          <a:stretch>
            <a:fillRect/>
          </a:stretch>
        </p:blipFill>
        <p:spPr>
          <a:xfrm>
            <a:off x="1441361" y="4927600"/>
            <a:ext cx="1066800" cy="1428750"/>
          </a:xfrm>
          <a:prstGeom prst="rect">
            <a:avLst/>
          </a:prstGeom>
        </p:spPr>
      </p:pic>
    </p:spTree>
    <p:extLst>
      <p:ext uri="{BB962C8B-B14F-4D97-AF65-F5344CB8AC3E}">
        <p14:creationId xmlns:p14="http://schemas.microsoft.com/office/powerpoint/2010/main" val="4279368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nvPr>
        </p:nvGraphicFramePr>
        <p:xfrm>
          <a:off x="503345" y="103024"/>
          <a:ext cx="10520969" cy="6660308"/>
        </p:xfrm>
        <a:graphic>
          <a:graphicData uri="http://schemas.openxmlformats.org/drawingml/2006/table">
            <a:tbl>
              <a:tblPr firstRow="1" firstCol="1" bandRow="1">
                <a:tableStyleId>{5C22544A-7EE6-4342-B048-85BDC9FD1C3A}</a:tableStyleId>
              </a:tblPr>
              <a:tblGrid>
                <a:gridCol w="1390557"/>
                <a:gridCol w="9130412"/>
              </a:tblGrid>
              <a:tr h="419463">
                <a:tc>
                  <a:txBody>
                    <a:bodyPr/>
                    <a:lstStyle/>
                    <a:p>
                      <a:pPr marL="0" marR="0">
                        <a:lnSpc>
                          <a:spcPct val="107000"/>
                        </a:lnSpc>
                        <a:spcBef>
                          <a:spcPts val="0"/>
                        </a:spcBef>
                        <a:spcAft>
                          <a:spcPts val="0"/>
                        </a:spcAft>
                      </a:pPr>
                      <a:r>
                        <a:rPr lang="en-US" sz="2000" dirty="0">
                          <a:effectLst/>
                        </a:rPr>
                        <a:t>Attribute</a:t>
                      </a:r>
                      <a:endParaRPr lang="en-US" sz="2000" dirty="0">
                        <a:effectLst/>
                        <a:latin typeface="Calibri" panose="020F0502020204030204" pitchFamily="34" charset="0"/>
                        <a:ea typeface="Calibri" panose="020F0502020204030204" pitchFamily="34" charset="0"/>
                        <a:cs typeface="Iskoola Pota" panose="020B0502040204020203" pitchFamily="34" charset="0"/>
                      </a:endParaRPr>
                    </a:p>
                  </a:txBody>
                  <a:tcPr marL="58908" marR="58908" marT="58908" marB="58908"/>
                </a:tc>
                <a:tc>
                  <a:txBody>
                    <a:bodyPr/>
                    <a:lstStyle/>
                    <a:p>
                      <a:pPr marL="0" marR="0" algn="ctr">
                        <a:lnSpc>
                          <a:spcPct val="107000"/>
                        </a:lnSpc>
                        <a:spcBef>
                          <a:spcPts val="0"/>
                        </a:spcBef>
                        <a:spcAft>
                          <a:spcPts val="1500"/>
                        </a:spcAft>
                      </a:pPr>
                      <a:r>
                        <a:rPr lang="en-US" sz="2000" dirty="0">
                          <a:effectLst/>
                        </a:rPr>
                        <a:t>Meaning</a:t>
                      </a:r>
                      <a:endParaRPr lang="en-US" sz="2000" dirty="0">
                        <a:effectLst/>
                        <a:latin typeface="Calibri" panose="020F0502020204030204" pitchFamily="34" charset="0"/>
                        <a:ea typeface="Calibri" panose="020F0502020204030204" pitchFamily="34" charset="0"/>
                        <a:cs typeface="Iskoola Pota" panose="020B0502040204020203" pitchFamily="34" charset="0"/>
                      </a:endParaRPr>
                    </a:p>
                  </a:txBody>
                  <a:tcPr marL="58908" marR="58908" marT="58908" marB="58908"/>
                </a:tc>
              </a:tr>
              <a:tr h="6057319">
                <a:tc>
                  <a:txBody>
                    <a:bodyPr/>
                    <a:lstStyle/>
                    <a:p>
                      <a:pPr marL="0" marR="0">
                        <a:lnSpc>
                          <a:spcPct val="107000"/>
                        </a:lnSpc>
                        <a:spcBef>
                          <a:spcPts val="0"/>
                        </a:spcBef>
                        <a:spcAft>
                          <a:spcPts val="1500"/>
                        </a:spcAft>
                      </a:pPr>
                      <a:endParaRPr lang="en-US" sz="2000" dirty="0">
                        <a:effectLst/>
                        <a:latin typeface="Calibri" panose="020F0502020204030204" pitchFamily="34" charset="0"/>
                        <a:ea typeface="Calibri" panose="020F0502020204030204" pitchFamily="34" charset="0"/>
                        <a:cs typeface="Iskoola Pota" panose="020B0502040204020203" pitchFamily="34" charset="0"/>
                      </a:endParaRPr>
                    </a:p>
                  </a:txBody>
                  <a:tcPr marL="58908" marR="58908" marT="58908" marB="58908"/>
                </a:tc>
                <a:tc>
                  <a:txBody>
                    <a:bodyPr/>
                    <a:lstStyle/>
                    <a:p>
                      <a:pPr marL="0" marR="0">
                        <a:lnSpc>
                          <a:spcPct val="107000"/>
                        </a:lnSpc>
                        <a:spcBef>
                          <a:spcPts val="0"/>
                        </a:spcBef>
                        <a:spcAft>
                          <a:spcPts val="1500"/>
                        </a:spcAft>
                      </a:pPr>
                      <a:r>
                        <a:rPr lang="en-US" sz="2000" dirty="0">
                          <a:effectLst/>
                        </a:rPr>
                        <a:t>A list of points and other information about how to draw the path. The commands in d can include the following:</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rPr>
                        <a:t>M = move to</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rPr>
                        <a:t>L = line to</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rPr>
                        <a:t>H = horizontal line to</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rPr>
                        <a:t>V = vertical line to</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rPr>
                        <a:t>C = curve to</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rPr>
                        <a:t>S = smooth curve to</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rPr>
                        <a:t>Q = quadratic </a:t>
                      </a:r>
                      <a:r>
                        <a:rPr lang="en-US" sz="2000" dirty="0" err="1">
                          <a:effectLst/>
                        </a:rPr>
                        <a:t>Bézier</a:t>
                      </a:r>
                      <a:r>
                        <a:rPr lang="en-US" sz="2000" dirty="0">
                          <a:effectLst/>
                        </a:rPr>
                        <a:t> curve</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rPr>
                        <a:t>T = smooth quadratic </a:t>
                      </a:r>
                      <a:r>
                        <a:rPr lang="en-US" sz="2000" dirty="0" err="1">
                          <a:effectLst/>
                        </a:rPr>
                        <a:t>Bézier</a:t>
                      </a:r>
                      <a:r>
                        <a:rPr lang="en-US" sz="2000" dirty="0">
                          <a:effectLst/>
                        </a:rPr>
                        <a:t> curve to</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rPr>
                        <a:t>A = elliptical Arc</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rPr>
                        <a:t>Z = close path</a:t>
                      </a:r>
                    </a:p>
                    <a:p>
                      <a:pPr marL="0" marR="0">
                        <a:lnSpc>
                          <a:spcPct val="107000"/>
                        </a:lnSpc>
                        <a:spcBef>
                          <a:spcPts val="0"/>
                        </a:spcBef>
                        <a:spcAft>
                          <a:spcPts val="0"/>
                        </a:spcAft>
                      </a:pPr>
                      <a:r>
                        <a:rPr lang="en-US" sz="2000" dirty="0">
                          <a:effectLst/>
                        </a:rPr>
                        <a:t>Note: All of the commands above can also be expressed with lower letters. Capital letters mean absolutely positioned, lower case letters mean relatively positioned. See the </a:t>
                      </a:r>
                      <a:r>
                        <a:rPr lang="en-US" sz="2000" u="none" strike="noStrike" dirty="0">
                          <a:effectLst/>
                          <a:hlinkClick r:id="rId3"/>
                        </a:rPr>
                        <a:t>Paths section on MDN</a:t>
                      </a:r>
                      <a:r>
                        <a:rPr lang="en-US" sz="2000" dirty="0">
                          <a:effectLst/>
                        </a:rPr>
                        <a:t> for more information.</a:t>
                      </a:r>
                      <a:endParaRPr lang="en-US" sz="2000" dirty="0">
                        <a:effectLst/>
                        <a:latin typeface="Calibri" panose="020F0502020204030204" pitchFamily="34" charset="0"/>
                        <a:ea typeface="Calibri" panose="020F0502020204030204" pitchFamily="34" charset="0"/>
                        <a:cs typeface="Iskoola Pota" panose="020B0502040204020203" pitchFamily="34" charset="0"/>
                      </a:endParaRPr>
                    </a:p>
                  </a:txBody>
                  <a:tcPr marL="58908" marR="58908" marT="58908" marB="58908"/>
                </a:tc>
              </a:tr>
            </a:tbl>
          </a:graphicData>
        </a:graphic>
      </p:graphicFrame>
      <p:sp>
        <p:nvSpPr>
          <p:cNvPr id="4" name="Slide Number Placeholder 3"/>
          <p:cNvSpPr>
            <a:spLocks noGrp="1"/>
          </p:cNvSpPr>
          <p:nvPr>
            <p:ph type="sldNum" sz="quarter" idx="12"/>
          </p:nvPr>
        </p:nvSpPr>
        <p:spPr/>
        <p:txBody>
          <a:bodyPr/>
          <a:lstStyle/>
          <a:p>
            <a:fld id="{B2FFF156-0F01-4FFA-BD55-4330B282334A}" type="slidenum">
              <a:rPr lang="en-US" smtClean="0"/>
              <a:t>11</a:t>
            </a:fld>
            <a:endParaRPr lang="en-US"/>
          </a:p>
        </p:txBody>
      </p:sp>
    </p:spTree>
    <p:extLst>
      <p:ext uri="{BB962C8B-B14F-4D97-AF65-F5344CB8AC3E}">
        <p14:creationId xmlns:p14="http://schemas.microsoft.com/office/powerpoint/2010/main" val="3953438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Adding </a:t>
            </a:r>
            <a:r>
              <a:rPr lang="en-US" b="1" dirty="0" smtClean="0">
                <a:solidFill>
                  <a:schemeClr val="accent2">
                    <a:lumMod val="75000"/>
                  </a:schemeClr>
                </a:solidFill>
              </a:rPr>
              <a:t>CSS</a:t>
            </a:r>
            <a:endParaRPr lang="en-US" b="1" dirty="0">
              <a:solidFill>
                <a:schemeClr val="accent2">
                  <a:lumMod val="75000"/>
                </a:schemeClr>
              </a:solidFill>
            </a:endParaRPr>
          </a:p>
        </p:txBody>
      </p:sp>
      <p:sp>
        <p:nvSpPr>
          <p:cNvPr id="3" name="Content Placeholder 2"/>
          <p:cNvSpPr>
            <a:spLocks noGrp="1"/>
          </p:cNvSpPr>
          <p:nvPr>
            <p:ph idx="1"/>
          </p:nvPr>
        </p:nvSpPr>
        <p:spPr>
          <a:xfrm>
            <a:off x="748048" y="1465016"/>
            <a:ext cx="10515600" cy="4351338"/>
          </a:xfrm>
        </p:spPr>
        <p:txBody>
          <a:bodyPr/>
          <a:lstStyle/>
          <a:p>
            <a:pPr marL="0" indent="0">
              <a:buNone/>
            </a:pPr>
            <a:r>
              <a:rPr lang="en-US" dirty="0"/>
              <a:t>SVGs can also be styled using CSS. You can use any </a:t>
            </a:r>
            <a:r>
              <a:rPr lang="en-US" dirty="0" err="1"/>
              <a:t>svg</a:t>
            </a:r>
            <a:r>
              <a:rPr lang="en-US" dirty="0"/>
              <a:t> element as CSS selector. </a:t>
            </a:r>
            <a:endParaRPr lang="en-US" dirty="0" smtClean="0"/>
          </a:p>
          <a:p>
            <a:pPr marL="0" indent="0">
              <a:buNone/>
            </a:pPr>
            <a:r>
              <a:rPr lang="en-US" dirty="0" smtClean="0"/>
              <a:t>You </a:t>
            </a:r>
            <a:r>
              <a:rPr lang="en-US" dirty="0"/>
              <a:t>can also add classes and ids if this is more </a:t>
            </a:r>
            <a:r>
              <a:rPr lang="en-US" dirty="0" smtClean="0"/>
              <a:t>convenient</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B2FFF156-0F01-4FFA-BD55-4330B282334A}" type="slidenum">
              <a:rPr lang="en-US" smtClean="0"/>
              <a:t>12</a:t>
            </a:fld>
            <a:endParaRPr lang="en-US"/>
          </a:p>
        </p:txBody>
      </p:sp>
      <p:graphicFrame>
        <p:nvGraphicFramePr>
          <p:cNvPr id="5" name="Table 4"/>
          <p:cNvGraphicFramePr>
            <a:graphicFrameLocks noGrp="1"/>
          </p:cNvGraphicFramePr>
          <p:nvPr>
            <p:extLst/>
          </p:nvPr>
        </p:nvGraphicFramePr>
        <p:xfrm>
          <a:off x="838200" y="2790579"/>
          <a:ext cx="11139152" cy="3826764"/>
        </p:xfrm>
        <a:graphic>
          <a:graphicData uri="http://schemas.openxmlformats.org/drawingml/2006/table">
            <a:tbl>
              <a:tblPr firstRow="1" firstCol="1" bandRow="1">
                <a:tableStyleId>{5940675A-B579-460E-94D1-54222C63F5DA}</a:tableStyleId>
              </a:tblPr>
              <a:tblGrid>
                <a:gridCol w="2033789"/>
                <a:gridCol w="9105363"/>
              </a:tblGrid>
              <a:tr h="194945">
                <a:tc>
                  <a:txBody>
                    <a:bodyPr/>
                    <a:lstStyle/>
                    <a:p>
                      <a:pPr marL="0" marR="0">
                        <a:lnSpc>
                          <a:spcPct val="107000"/>
                        </a:lnSpc>
                        <a:spcBef>
                          <a:spcPts val="0"/>
                        </a:spcBef>
                        <a:spcAft>
                          <a:spcPts val="0"/>
                        </a:spcAft>
                      </a:pPr>
                      <a:r>
                        <a:rPr lang="en-US" sz="1800" dirty="0">
                          <a:effectLst/>
                        </a:rPr>
                        <a:t>Displayed by browser</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txBody>
                  <a:tcPr marL="76200" marR="76200" marT="76200" marB="76200"/>
                </a:tc>
                <a:tc>
                  <a:txBody>
                    <a:bodyPr/>
                    <a:lstStyle/>
                    <a:p>
                      <a:pPr marL="0" marR="0">
                        <a:lnSpc>
                          <a:spcPct val="107000"/>
                        </a:lnSpc>
                        <a:spcBef>
                          <a:spcPts val="0"/>
                        </a:spcBef>
                        <a:spcAft>
                          <a:spcPts val="0"/>
                        </a:spcAft>
                      </a:pPr>
                      <a:r>
                        <a:rPr lang="en-US" sz="1800" dirty="0">
                          <a:effectLst/>
                        </a:rPr>
                        <a:t>HTML markup required</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txBody>
                  <a:tcPr marL="76200" marR="76200" marT="76200" marB="76200"/>
                </a:tc>
              </a:tr>
              <a:tr h="1783715">
                <a:tc>
                  <a:txBody>
                    <a:bodyPr/>
                    <a:lstStyle/>
                    <a:p>
                      <a:pPr>
                        <a:lnSpc>
                          <a:spcPct val="107000"/>
                        </a:lnSpc>
                      </a:pPr>
                      <a:endParaRPr lang="en-US" sz="1800" dirty="0">
                        <a:effectLst/>
                        <a:latin typeface="Calibri" panose="020F0502020204030204" pitchFamily="34" charset="0"/>
                        <a:cs typeface="Iskoola Pota" panose="020B0502040204020203" pitchFamily="34" charset="0"/>
                      </a:endParaRPr>
                    </a:p>
                  </a:txBody>
                  <a:tcPr marL="76200" marR="76200" marT="76200" marB="76200" anchor="ctr"/>
                </a:tc>
                <a:tc>
                  <a:txBody>
                    <a:bodyPr/>
                    <a:lstStyle/>
                    <a:p>
                      <a:pPr marL="0" marR="0">
                        <a:lnSpc>
                          <a:spcPct val="107000"/>
                        </a:lnSpc>
                        <a:spcBef>
                          <a:spcPts val="0"/>
                        </a:spcBef>
                        <a:spcAft>
                          <a:spcPts val="0"/>
                        </a:spcAft>
                      </a:pPr>
                      <a:r>
                        <a:rPr lang="en-US" sz="1800" dirty="0">
                          <a:effectLst/>
                        </a:rPr>
                        <a:t>CSS:</a:t>
                      </a:r>
                    </a:p>
                    <a:p>
                      <a:pPr marL="0" marR="0">
                        <a:lnSpc>
                          <a:spcPct val="107000"/>
                        </a:lnSpc>
                        <a:spcBef>
                          <a:spcPts val="0"/>
                        </a:spcBef>
                        <a:spcAft>
                          <a:spcPts val="0"/>
                        </a:spcAft>
                      </a:pPr>
                      <a:r>
                        <a:rPr lang="en-US" sz="1800" dirty="0">
                          <a:effectLst/>
                        </a:rPr>
                        <a:t>#</a:t>
                      </a:r>
                      <a:r>
                        <a:rPr lang="en-US" sz="1800" dirty="0" err="1">
                          <a:effectLst/>
                        </a:rPr>
                        <a:t>myStyledCircle</a:t>
                      </a:r>
                      <a:r>
                        <a:rPr lang="en-US" sz="1800" dirty="0">
                          <a:effectLst/>
                        </a:rPr>
                        <a:t>{</a:t>
                      </a:r>
                    </a:p>
                    <a:p>
                      <a:pPr marL="0" marR="0">
                        <a:lnSpc>
                          <a:spcPct val="107000"/>
                        </a:lnSpc>
                        <a:spcBef>
                          <a:spcPts val="0"/>
                        </a:spcBef>
                        <a:spcAft>
                          <a:spcPts val="0"/>
                        </a:spcAft>
                      </a:pPr>
                      <a:r>
                        <a:rPr lang="en-US" sz="1800" dirty="0">
                          <a:effectLst/>
                        </a:rPr>
                        <a:t>	fill: lavender;</a:t>
                      </a:r>
                    </a:p>
                    <a:p>
                      <a:pPr marL="0" marR="0">
                        <a:lnSpc>
                          <a:spcPct val="107000"/>
                        </a:lnSpc>
                        <a:spcBef>
                          <a:spcPts val="0"/>
                        </a:spcBef>
                        <a:spcAft>
                          <a:spcPts val="0"/>
                        </a:spcAft>
                      </a:pPr>
                      <a:r>
                        <a:rPr lang="en-US" sz="1800" dirty="0">
                          <a:effectLst/>
                        </a:rPr>
                        <a:t>	stroke: purple;</a:t>
                      </a:r>
                    </a:p>
                    <a:p>
                      <a:pPr marL="0" marR="0">
                        <a:lnSpc>
                          <a:spcPct val="107000"/>
                        </a:lnSpc>
                        <a:spcBef>
                          <a:spcPts val="0"/>
                        </a:spcBef>
                        <a:spcAft>
                          <a:spcPts val="0"/>
                        </a:spcAft>
                      </a:pPr>
                      <a:r>
                        <a:rPr lang="en-US" sz="1800" dirty="0">
                          <a:effectLst/>
                        </a:rPr>
                        <a:t>	stroke-width: 10;</a:t>
                      </a:r>
                    </a:p>
                    <a:p>
                      <a:pPr marL="0" marR="0">
                        <a:lnSpc>
                          <a:spcPct val="107000"/>
                        </a:lnSpc>
                        <a:spcBef>
                          <a:spcPts val="0"/>
                        </a:spcBef>
                        <a:spcAft>
                          <a:spcPts val="0"/>
                        </a:spcAft>
                      </a:pPr>
                      <a:r>
                        <a:rPr lang="en-US" sz="1800" dirty="0">
                          <a:effectLst/>
                        </a:rPr>
                        <a:t>}</a:t>
                      </a:r>
                    </a:p>
                    <a:p>
                      <a:pPr marL="0" marR="0">
                        <a:lnSpc>
                          <a:spcPct val="107000"/>
                        </a:lnSpc>
                        <a:spcBef>
                          <a:spcPts val="0"/>
                        </a:spcBef>
                        <a:spcAft>
                          <a:spcPts val="0"/>
                        </a:spcAft>
                      </a:pPr>
                      <a:r>
                        <a:rPr lang="en-US" sz="1800" dirty="0">
                          <a:effectLst/>
                        </a:rPr>
                        <a:t>HTML:</a:t>
                      </a:r>
                    </a:p>
                    <a:p>
                      <a:pPr marL="0" marR="0">
                        <a:lnSpc>
                          <a:spcPct val="107000"/>
                        </a:lnSpc>
                        <a:spcBef>
                          <a:spcPts val="0"/>
                        </a:spcBef>
                        <a:spcAft>
                          <a:spcPts val="0"/>
                        </a:spcAft>
                      </a:pPr>
                      <a:r>
                        <a:rPr lang="en-US" sz="1800" dirty="0">
                          <a:effectLst/>
                        </a:rPr>
                        <a:t>&lt;</a:t>
                      </a:r>
                      <a:r>
                        <a:rPr lang="en-US" sz="1800" dirty="0" err="1">
                          <a:effectLst/>
                        </a:rPr>
                        <a:t>svg</a:t>
                      </a:r>
                      <a:r>
                        <a:rPr lang="en-US" sz="1800" dirty="0">
                          <a:effectLst/>
                        </a:rPr>
                        <a:t> width="100" height="100"&gt;</a:t>
                      </a:r>
                    </a:p>
                    <a:p>
                      <a:pPr marL="0" marR="0">
                        <a:lnSpc>
                          <a:spcPct val="107000"/>
                        </a:lnSpc>
                        <a:spcBef>
                          <a:spcPts val="0"/>
                        </a:spcBef>
                        <a:spcAft>
                          <a:spcPts val="0"/>
                        </a:spcAft>
                      </a:pPr>
                      <a:r>
                        <a:rPr lang="en-US" sz="1800" dirty="0">
                          <a:effectLst/>
                        </a:rPr>
                        <a:t>  &lt;circle id="</a:t>
                      </a:r>
                      <a:r>
                        <a:rPr lang="en-US" sz="1800" dirty="0" err="1">
                          <a:effectLst/>
                        </a:rPr>
                        <a:t>myStyledCircle</a:t>
                      </a:r>
                      <a:r>
                        <a:rPr lang="en-US" sz="1800" dirty="0">
                          <a:effectLst/>
                        </a:rPr>
                        <a:t>" cx="50" cy="50" r="40" /&gt;</a:t>
                      </a:r>
                    </a:p>
                    <a:p>
                      <a:pPr marL="0" marR="0">
                        <a:lnSpc>
                          <a:spcPct val="107000"/>
                        </a:lnSpc>
                        <a:spcBef>
                          <a:spcPts val="0"/>
                        </a:spcBef>
                        <a:spcAft>
                          <a:spcPts val="0"/>
                        </a:spcAft>
                      </a:pPr>
                      <a:r>
                        <a:rPr lang="en-US" sz="1800" dirty="0">
                          <a:effectLst/>
                        </a:rPr>
                        <a:t>&lt;/</a:t>
                      </a:r>
                      <a:r>
                        <a:rPr lang="en-US" sz="1800" dirty="0" err="1">
                          <a:effectLst/>
                        </a:rPr>
                        <a:t>svg</a:t>
                      </a:r>
                      <a:r>
                        <a:rPr lang="en-US" sz="1800" dirty="0">
                          <a:effectLst/>
                        </a:rPr>
                        <a:t>&gt;</a:t>
                      </a: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txBody>
                  <a:tcPr marL="76200" marR="76200" marT="76200" marB="76200"/>
                </a:tc>
              </a:tr>
            </a:tbl>
          </a:graphicData>
        </a:graphic>
      </p:graphicFrame>
      <p:pic>
        <p:nvPicPr>
          <p:cNvPr id="6" name="Picture 5"/>
          <p:cNvPicPr>
            <a:picLocks noChangeAspect="1"/>
          </p:cNvPicPr>
          <p:nvPr/>
        </p:nvPicPr>
        <p:blipFill>
          <a:blip r:embed="rId3"/>
          <a:stretch>
            <a:fillRect/>
          </a:stretch>
        </p:blipFill>
        <p:spPr>
          <a:xfrm>
            <a:off x="1135085" y="4195644"/>
            <a:ext cx="1009650" cy="990600"/>
          </a:xfrm>
          <a:prstGeom prst="rect">
            <a:avLst/>
          </a:prstGeom>
        </p:spPr>
      </p:pic>
    </p:spTree>
    <p:extLst>
      <p:ext uri="{BB962C8B-B14F-4D97-AF65-F5344CB8AC3E}">
        <p14:creationId xmlns:p14="http://schemas.microsoft.com/office/powerpoint/2010/main" val="749329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146" y="304800"/>
            <a:ext cx="8229600" cy="990600"/>
          </a:xfrm>
        </p:spPr>
        <p:txBody>
          <a:bodyPr/>
          <a:lstStyle/>
          <a:p>
            <a:r>
              <a:rPr lang="en-US" b="1" dirty="0" smtClean="0">
                <a:solidFill>
                  <a:schemeClr val="accent2">
                    <a:lumMod val="75000"/>
                  </a:schemeClr>
                </a:solidFill>
              </a:rPr>
              <a:t>Important Tags</a:t>
            </a:r>
            <a:endParaRPr lang="en-US" b="1" dirty="0">
              <a:solidFill>
                <a:schemeClr val="accent2">
                  <a:lumMod val="75000"/>
                </a:schemeClr>
              </a:solidFill>
            </a:endParaRPr>
          </a:p>
        </p:txBody>
      </p:sp>
      <p:sp>
        <p:nvSpPr>
          <p:cNvPr id="3" name="Content Placeholder 2"/>
          <p:cNvSpPr>
            <a:spLocks noGrp="1"/>
          </p:cNvSpPr>
          <p:nvPr>
            <p:ph idx="1"/>
          </p:nvPr>
        </p:nvSpPr>
        <p:spPr>
          <a:xfrm>
            <a:off x="764145" y="1382109"/>
            <a:ext cx="11251843" cy="4876800"/>
          </a:xfrm>
        </p:spPr>
        <p:txBody>
          <a:bodyPr>
            <a:normAutofit lnSpcReduction="10000"/>
          </a:bodyPr>
          <a:lstStyle/>
          <a:p>
            <a:r>
              <a:rPr lang="en-US" dirty="0"/>
              <a:t>Applied style can be different based on the shape created</a:t>
            </a:r>
          </a:p>
          <a:p>
            <a:r>
              <a:rPr lang="en-US" dirty="0" smtClean="0"/>
              <a:t>Examples</a:t>
            </a:r>
          </a:p>
          <a:p>
            <a:pPr lvl="1"/>
            <a:r>
              <a:rPr lang="es-ES" dirty="0" smtClean="0"/>
              <a:t>&lt;line</a:t>
            </a:r>
            <a:r>
              <a:rPr lang="es-ES" dirty="0"/>
              <a:t> x1="0" y1="0" x2="200" y2="</a:t>
            </a:r>
            <a:r>
              <a:rPr lang="es-ES" dirty="0" smtClean="0"/>
              <a:t>200“&gt;</a:t>
            </a:r>
            <a:endParaRPr lang="es-ES" dirty="0"/>
          </a:p>
          <a:p>
            <a:pPr lvl="1"/>
            <a:r>
              <a:rPr lang="en-US" dirty="0"/>
              <a:t>&lt;circle cx="50" cy="50" r="40</a:t>
            </a:r>
            <a:r>
              <a:rPr lang="en-US" dirty="0" smtClean="0"/>
              <a:t>“&gt;</a:t>
            </a:r>
            <a:endParaRPr lang="en-US" dirty="0"/>
          </a:p>
          <a:p>
            <a:pPr lvl="1"/>
            <a:r>
              <a:rPr lang="en-US" dirty="0"/>
              <a:t>&lt;</a:t>
            </a:r>
            <a:r>
              <a:rPr lang="en-US" dirty="0" err="1"/>
              <a:t>rect</a:t>
            </a:r>
            <a:r>
              <a:rPr lang="en-US" dirty="0"/>
              <a:t> x="50" y="20" width="150" height="</a:t>
            </a:r>
            <a:r>
              <a:rPr lang="en-US" dirty="0" smtClean="0"/>
              <a:t>150“&gt;</a:t>
            </a:r>
          </a:p>
          <a:p>
            <a:r>
              <a:rPr lang="en-US" dirty="0" smtClean="0"/>
              <a:t>Once you define the shape, style can be provided such as fill color, stroke, opacity etc.</a:t>
            </a:r>
          </a:p>
          <a:p>
            <a:pPr marL="457200" lvl="1" indent="0">
              <a:buNone/>
            </a:pPr>
            <a:r>
              <a:rPr lang="en-US" sz="2500" dirty="0" smtClean="0"/>
              <a:t>&lt;line x1="0" y1="0" x2="200" y2="200“ </a:t>
            </a:r>
            <a:r>
              <a:rPr lang="en-US" sz="2500" b="1" dirty="0" smtClean="0"/>
              <a:t>style="</a:t>
            </a:r>
            <a:r>
              <a:rPr lang="en-US" sz="2500" b="1" dirty="0" err="1" smtClean="0"/>
              <a:t>stroke:rgb</a:t>
            </a:r>
            <a:r>
              <a:rPr lang="en-US" sz="2500" b="1" dirty="0" smtClean="0"/>
              <a:t>(255,0,0);stroke-width:2" /&gt;</a:t>
            </a:r>
          </a:p>
          <a:p>
            <a:pPr marL="457200" lvl="1" indent="0">
              <a:buNone/>
            </a:pPr>
            <a:r>
              <a:rPr lang="en-US" sz="2500" dirty="0" smtClean="0"/>
              <a:t>&lt;circle cx="50" cy="50" r="40" </a:t>
            </a:r>
            <a:r>
              <a:rPr lang="en-US" sz="2500" b="1" dirty="0" smtClean="0"/>
              <a:t>stroke="black" stroke-width="3" fill="red"</a:t>
            </a:r>
            <a:r>
              <a:rPr lang="en-US" sz="2500" dirty="0" smtClean="0"/>
              <a:t> /&gt;</a:t>
            </a:r>
          </a:p>
          <a:p>
            <a:pPr marL="457200" lvl="1" indent="0">
              <a:buNone/>
            </a:pPr>
            <a:r>
              <a:rPr lang="en-US" sz="2500" dirty="0" smtClean="0"/>
              <a:t>&lt;</a:t>
            </a:r>
            <a:r>
              <a:rPr lang="en-US" sz="2500" dirty="0" err="1" smtClean="0"/>
              <a:t>rect</a:t>
            </a:r>
            <a:r>
              <a:rPr lang="en-US" sz="2500" dirty="0" smtClean="0"/>
              <a:t> x="50" y="20" width="150" height="150"</a:t>
            </a:r>
            <a:br>
              <a:rPr lang="en-US" sz="2500" dirty="0" smtClean="0"/>
            </a:br>
            <a:r>
              <a:rPr lang="en-US" sz="2500" dirty="0" smtClean="0"/>
              <a:t>  style=</a:t>
            </a:r>
            <a:r>
              <a:rPr lang="en-US" sz="2500" b="1" dirty="0" smtClean="0"/>
              <a:t>"fill:blue;stroke:pink;stroke-width:5;fill-opacity:0.1;stroke-opacity:0.9"</a:t>
            </a:r>
            <a:r>
              <a:rPr lang="en-US" sz="2500" dirty="0" smtClean="0"/>
              <a:t> /&gt;</a:t>
            </a:r>
          </a:p>
          <a:p>
            <a:pPr lvl="1"/>
            <a:endParaRPr lang="en-US" sz="1800" b="1" dirty="0"/>
          </a:p>
          <a:p>
            <a:endParaRPr lang="en-US" dirty="0"/>
          </a:p>
        </p:txBody>
      </p:sp>
      <p:sp>
        <p:nvSpPr>
          <p:cNvPr id="6" name="Slide Number Placeholder 5"/>
          <p:cNvSpPr>
            <a:spLocks noGrp="1"/>
          </p:cNvSpPr>
          <p:nvPr>
            <p:ph type="sldNum" sz="quarter" idx="12"/>
          </p:nvPr>
        </p:nvSpPr>
        <p:spPr/>
        <p:txBody>
          <a:bodyPr/>
          <a:lstStyle/>
          <a:p>
            <a:fld id="{B2FFF156-0F01-4FFA-BD55-4330B282334A}" type="slidenum">
              <a:rPr lang="en-US" smtClean="0"/>
              <a:t>13</a:t>
            </a:fld>
            <a:endParaRPr lang="en-US"/>
          </a:p>
        </p:txBody>
      </p:sp>
    </p:spTree>
    <p:extLst>
      <p:ext uri="{BB962C8B-B14F-4D97-AF65-F5344CB8AC3E}">
        <p14:creationId xmlns:p14="http://schemas.microsoft.com/office/powerpoint/2010/main" val="255034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Elements</a:t>
            </a:r>
            <a:endParaRPr lang="en-US" dirty="0"/>
          </a:p>
        </p:txBody>
      </p:sp>
      <p:sp>
        <p:nvSpPr>
          <p:cNvPr id="3" name="Content Placeholder 2"/>
          <p:cNvSpPr>
            <a:spLocks noGrp="1"/>
          </p:cNvSpPr>
          <p:nvPr>
            <p:ph idx="1"/>
          </p:nvPr>
        </p:nvSpPr>
        <p:spPr/>
        <p:txBody>
          <a:bodyPr>
            <a:normAutofit/>
          </a:bodyPr>
          <a:lstStyle/>
          <a:p>
            <a:r>
              <a:rPr lang="en-US" sz="2200" dirty="0"/>
              <a:t>The g element can be used to group other </a:t>
            </a:r>
            <a:r>
              <a:rPr lang="en-US" sz="2200" dirty="0" err="1"/>
              <a:t>svg</a:t>
            </a:r>
            <a:r>
              <a:rPr lang="en-US" sz="2200" dirty="0"/>
              <a:t> elements together. This can be very handy when you want to apply transformation or </a:t>
            </a:r>
            <a:r>
              <a:rPr lang="en-US" sz="2200" dirty="0" err="1"/>
              <a:t>behaviour</a:t>
            </a:r>
            <a:r>
              <a:rPr lang="en-US" sz="2200" dirty="0"/>
              <a:t> to a group of SVG elements using either CSS or JavaScript.</a:t>
            </a:r>
          </a:p>
          <a:p>
            <a:endParaRPr lang="en-US" sz="2200" dirty="0"/>
          </a:p>
          <a:p>
            <a:r>
              <a:rPr lang="en-US" sz="2200" dirty="0"/>
              <a:t>In the example below, the grouping is used to translate the whole drawing away from the edge of the SVG by 10 pixels horizontally and vertically, so the drawing don't get truncated</a:t>
            </a:r>
            <a:r>
              <a:rPr lang="en-US" sz="2200" dirty="0" smtClean="0"/>
              <a:t>.</a:t>
            </a:r>
          </a:p>
          <a:p>
            <a:endParaRPr lang="en-US" sz="2200" dirty="0" smtClean="0"/>
          </a:p>
          <a:p>
            <a:r>
              <a:rPr lang="en-US" sz="2200" dirty="0" smtClean="0"/>
              <a:t> </a:t>
            </a:r>
            <a:r>
              <a:rPr lang="en-US" sz="2200" dirty="0"/>
              <a:t>The CSS also makes use of the grouping, so that when the user hovers over the group with the id group1, the stroke </a:t>
            </a:r>
            <a:r>
              <a:rPr lang="en-US" sz="2200" dirty="0" err="1"/>
              <a:t>colour</a:t>
            </a:r>
            <a:r>
              <a:rPr lang="en-US" sz="2200" dirty="0"/>
              <a:t> of the </a:t>
            </a:r>
            <a:r>
              <a:rPr lang="en-US" sz="2200" dirty="0" err="1"/>
              <a:t>cicle</a:t>
            </a:r>
            <a:r>
              <a:rPr lang="en-US" sz="2200" dirty="0"/>
              <a:t>, ellipses and path turn red, and the ellipses also get a red fill.</a:t>
            </a:r>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14</a:t>
            </a:fld>
            <a:endParaRPr lang="en-US"/>
          </a:p>
        </p:txBody>
      </p:sp>
    </p:spTree>
    <p:extLst>
      <p:ext uri="{BB962C8B-B14F-4D97-AF65-F5344CB8AC3E}">
        <p14:creationId xmlns:p14="http://schemas.microsoft.com/office/powerpoint/2010/main" val="3549687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Example 1</a:t>
            </a:r>
            <a:endParaRPr lang="en-US" dirty="0"/>
          </a:p>
        </p:txBody>
      </p:sp>
      <p:pic>
        <p:nvPicPr>
          <p:cNvPr id="6" name="Content Placeholder 5"/>
          <p:cNvPicPr>
            <a:picLocks noGrp="1" noChangeAspect="1"/>
          </p:cNvPicPr>
          <p:nvPr>
            <p:ph idx="1"/>
          </p:nvPr>
        </p:nvPicPr>
        <p:blipFill>
          <a:blip r:embed="rId2"/>
          <a:stretch>
            <a:fillRect/>
          </a:stretch>
        </p:blipFill>
        <p:spPr>
          <a:xfrm>
            <a:off x="3038613" y="1825625"/>
            <a:ext cx="6114774"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15</a:t>
            </a:fld>
            <a:endParaRPr lang="en-US"/>
          </a:p>
        </p:txBody>
      </p:sp>
    </p:spTree>
    <p:extLst>
      <p:ext uri="{BB962C8B-B14F-4D97-AF65-F5344CB8AC3E}">
        <p14:creationId xmlns:p14="http://schemas.microsoft.com/office/powerpoint/2010/main" val="1469138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Example </a:t>
            </a:r>
            <a:r>
              <a:rPr lang="en-US" dirty="0" smtClean="0"/>
              <a:t>2</a:t>
            </a:r>
            <a:endParaRPr lang="en-US" dirty="0"/>
          </a:p>
        </p:txBody>
      </p:sp>
      <p:pic>
        <p:nvPicPr>
          <p:cNvPr id="6" name="Content Placeholder 5">
            <a:hlinkClick r:id="rId2" action="ppaction://hlinkfile"/>
          </p:cNvPr>
          <p:cNvPicPr>
            <a:picLocks noGrp="1" noChangeAspect="1"/>
          </p:cNvPicPr>
          <p:nvPr>
            <p:ph idx="1"/>
          </p:nvPr>
        </p:nvPicPr>
        <p:blipFill>
          <a:blip r:embed="rId3"/>
          <a:stretch>
            <a:fillRect/>
          </a:stretch>
        </p:blipFill>
        <p:spPr>
          <a:xfrm>
            <a:off x="3846872" y="2042170"/>
            <a:ext cx="3490912" cy="3456854"/>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16</a:t>
            </a:fld>
            <a:endParaRPr lang="en-US"/>
          </a:p>
        </p:txBody>
      </p:sp>
    </p:spTree>
    <p:extLst>
      <p:ext uri="{BB962C8B-B14F-4D97-AF65-F5344CB8AC3E}">
        <p14:creationId xmlns:p14="http://schemas.microsoft.com/office/powerpoint/2010/main" val="144981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to Some of the Students work</a:t>
            </a:r>
            <a:endParaRPr lang="en-US" dirty="0"/>
          </a:p>
        </p:txBody>
      </p:sp>
      <p:sp>
        <p:nvSpPr>
          <p:cNvPr id="3" name="Content Placeholder 2"/>
          <p:cNvSpPr>
            <a:spLocks noGrp="1"/>
          </p:cNvSpPr>
          <p:nvPr>
            <p:ph idx="1"/>
          </p:nvPr>
        </p:nvSpPr>
        <p:spPr/>
        <p:txBody>
          <a:bodyPr/>
          <a:lstStyle/>
          <a:p>
            <a:r>
              <a:rPr lang="en-US"/>
              <a:t>https://padlet.com/janani_h/c01znu1g7p636bw3</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3/6/2021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spTree>
    <p:extLst>
      <p:ext uri="{BB962C8B-B14F-4D97-AF65-F5344CB8AC3E}">
        <p14:creationId xmlns:p14="http://schemas.microsoft.com/office/powerpoint/2010/main" val="1237678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Practice Exercise - Homework</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a:t>Draw a frog, a cat or another animal of your choice in SVG using SVG basic shapes. </a:t>
            </a:r>
          </a:p>
          <a:p>
            <a:r>
              <a:rPr lang="en-US" dirty="0"/>
              <a:t>Add a JavaScript event listener so that something happens when you click on the SVG (e.g. the frog pops up a window saying "ribbit</a:t>
            </a:r>
            <a:r>
              <a:rPr lang="en-US" dirty="0" smtClean="0"/>
              <a:t>").</a:t>
            </a:r>
          </a:p>
          <a:p>
            <a:endParaRPr lang="en-US" dirty="0"/>
          </a:p>
          <a:p>
            <a:pPr marL="0" indent="0">
              <a:buNone/>
            </a:pPr>
            <a:r>
              <a:rPr lang="en-US" dirty="0" smtClean="0"/>
              <a:t>Hint: Think of the animal in terms of shapes.</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2FFF156-0F01-4FFA-BD55-4330B282334A}" type="slidenum">
              <a:rPr lang="en-US" smtClean="0"/>
              <a:t>18</a:t>
            </a:fld>
            <a:endParaRPr lang="en-US"/>
          </a:p>
        </p:txBody>
      </p:sp>
    </p:spTree>
    <p:extLst>
      <p:ext uri="{BB962C8B-B14F-4D97-AF65-F5344CB8AC3E}">
        <p14:creationId xmlns:p14="http://schemas.microsoft.com/office/powerpoint/2010/main" val="3426298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What is SVG</a:t>
            </a:r>
            <a:r>
              <a:rPr lang="en-US" b="1" dirty="0" smtClean="0">
                <a:solidFill>
                  <a:schemeClr val="accent2">
                    <a:lumMod val="75000"/>
                  </a:schemeClr>
                </a:solidFill>
              </a:rPr>
              <a:t>?</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a:t>SVG stands for </a:t>
            </a:r>
            <a:r>
              <a:rPr lang="en-US" b="1" dirty="0"/>
              <a:t>Scalable Vector </a:t>
            </a:r>
            <a:r>
              <a:rPr lang="en-US" b="1" dirty="0" smtClean="0"/>
              <a:t>Graphics </a:t>
            </a:r>
            <a:r>
              <a:rPr lang="en-US" b="1" dirty="0" smtClean="0">
                <a:solidFill>
                  <a:schemeClr val="accent4">
                    <a:lumMod val="75000"/>
                  </a:schemeClr>
                </a:solidFill>
                <a:effectLst>
                  <a:outerShdw blurRad="38100" dist="38100" dir="2700000" algn="tl">
                    <a:srgbClr val="000000">
                      <a:alpha val="43137"/>
                    </a:srgbClr>
                  </a:outerShdw>
                </a:effectLst>
              </a:rPr>
              <a:t>(SVG)</a:t>
            </a:r>
            <a:endParaRPr lang="en-US" b="1" dirty="0">
              <a:solidFill>
                <a:schemeClr val="accent4">
                  <a:lumMod val="75000"/>
                </a:schemeClr>
              </a:solidFill>
              <a:effectLst>
                <a:outerShdw blurRad="38100" dist="38100" dir="2700000" algn="tl">
                  <a:srgbClr val="000000">
                    <a:alpha val="43137"/>
                  </a:srgbClr>
                </a:outerShdw>
              </a:effectLst>
            </a:endParaRPr>
          </a:p>
          <a:p>
            <a:r>
              <a:rPr lang="en-US" dirty="0"/>
              <a:t>SVG is used to define vector-based graphics for the Web</a:t>
            </a:r>
          </a:p>
          <a:p>
            <a:r>
              <a:rPr lang="en-US" dirty="0"/>
              <a:t>SVG defines the graphics in XML format</a:t>
            </a:r>
          </a:p>
          <a:p>
            <a:r>
              <a:rPr lang="en-US" dirty="0"/>
              <a:t>SVG graphics do NOT lose any quality if they are zoomed or resized</a:t>
            </a:r>
          </a:p>
          <a:p>
            <a:r>
              <a:rPr lang="en-US" dirty="0"/>
              <a:t>Every element and every attribute in SVG files can be animated</a:t>
            </a:r>
          </a:p>
          <a:p>
            <a:r>
              <a:rPr lang="en-US" dirty="0"/>
              <a:t>SVG is a W3C recommendation</a:t>
            </a:r>
          </a:p>
          <a:p>
            <a:r>
              <a:rPr lang="en-US" dirty="0"/>
              <a:t>SVG integrates with other W3C standards such as the DOM and XSL</a:t>
            </a:r>
          </a:p>
          <a:p>
            <a:endParaRPr lang="en-US" dirty="0"/>
          </a:p>
        </p:txBody>
      </p:sp>
      <p:sp>
        <p:nvSpPr>
          <p:cNvPr id="6" name="Slide Number Placeholder 5"/>
          <p:cNvSpPr>
            <a:spLocks noGrp="1"/>
          </p:cNvSpPr>
          <p:nvPr>
            <p:ph type="sldNum" sz="quarter" idx="12"/>
          </p:nvPr>
        </p:nvSpPr>
        <p:spPr/>
        <p:txBody>
          <a:bodyPr/>
          <a:lstStyle/>
          <a:p>
            <a:fld id="{B2FFF156-0F01-4FFA-BD55-4330B282334A}" type="slidenum">
              <a:rPr lang="en-US" smtClean="0"/>
              <a:t>2</a:t>
            </a:fld>
            <a:endParaRPr lang="en-US"/>
          </a:p>
        </p:txBody>
      </p:sp>
    </p:spTree>
    <p:extLst>
      <p:ext uri="{BB962C8B-B14F-4D97-AF65-F5344CB8AC3E}">
        <p14:creationId xmlns:p14="http://schemas.microsoft.com/office/powerpoint/2010/main" val="2180490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1" y="260349"/>
            <a:ext cx="8229600" cy="990600"/>
          </a:xfrm>
        </p:spPr>
        <p:txBody>
          <a:bodyPr>
            <a:normAutofit/>
          </a:bodyPr>
          <a:lstStyle/>
          <a:p>
            <a:r>
              <a:rPr lang="en-US" b="1" dirty="0">
                <a:solidFill>
                  <a:schemeClr val="accent2">
                    <a:lumMod val="75000"/>
                  </a:schemeClr>
                </a:solidFill>
              </a:rPr>
              <a:t>SVG Advantages</a:t>
            </a:r>
          </a:p>
        </p:txBody>
      </p:sp>
      <p:sp>
        <p:nvSpPr>
          <p:cNvPr id="3" name="Content Placeholder 2"/>
          <p:cNvSpPr>
            <a:spLocks noGrp="1"/>
          </p:cNvSpPr>
          <p:nvPr>
            <p:ph idx="1"/>
          </p:nvPr>
        </p:nvSpPr>
        <p:spPr>
          <a:xfrm>
            <a:off x="309093" y="1433512"/>
            <a:ext cx="11758411" cy="5105400"/>
          </a:xfrm>
        </p:spPr>
        <p:txBody>
          <a:bodyPr>
            <a:normAutofit fontScale="92500"/>
          </a:bodyPr>
          <a:lstStyle/>
          <a:p>
            <a:pPr marL="514350" indent="-514350">
              <a:buFont typeface="+mj-lt"/>
              <a:buAutoNum type="arabicPeriod"/>
            </a:pPr>
            <a:r>
              <a:rPr lang="en-US" dirty="0"/>
              <a:t>SVG images can be created and edited with any text editor</a:t>
            </a:r>
          </a:p>
          <a:p>
            <a:pPr marL="514350" indent="-514350">
              <a:buFont typeface="+mj-lt"/>
              <a:buAutoNum type="arabicPeriod"/>
            </a:pPr>
            <a:r>
              <a:rPr lang="en-US" dirty="0"/>
              <a:t>SVG images can be searched, indexed, scripted, and compressed</a:t>
            </a:r>
          </a:p>
          <a:p>
            <a:pPr marL="514350" indent="-514350">
              <a:buFont typeface="+mj-lt"/>
              <a:buAutoNum type="arabicPeriod"/>
            </a:pPr>
            <a:r>
              <a:rPr lang="en-US" dirty="0"/>
              <a:t>SVG images are scalable</a:t>
            </a:r>
          </a:p>
          <a:p>
            <a:pPr marL="514350" indent="-514350">
              <a:buFont typeface="+mj-lt"/>
              <a:buAutoNum type="arabicPeriod"/>
            </a:pPr>
            <a:r>
              <a:rPr lang="en-US" dirty="0"/>
              <a:t>SVG images can be printed with high quality at any resolution</a:t>
            </a:r>
          </a:p>
          <a:p>
            <a:pPr marL="514350" indent="-514350">
              <a:buFont typeface="+mj-lt"/>
              <a:buAutoNum type="arabicPeriod"/>
            </a:pPr>
            <a:r>
              <a:rPr lang="en-US" dirty="0"/>
              <a:t>SVG images are </a:t>
            </a:r>
            <a:r>
              <a:rPr lang="en-US" dirty="0" err="1"/>
              <a:t>zoomable</a:t>
            </a:r>
            <a:r>
              <a:rPr lang="en-US" dirty="0"/>
              <a:t> (and the image can be zoomed without degradation)</a:t>
            </a:r>
          </a:p>
          <a:p>
            <a:pPr marL="514350" indent="-514350">
              <a:buFont typeface="+mj-lt"/>
              <a:buAutoNum type="arabicPeriod"/>
            </a:pPr>
            <a:r>
              <a:rPr lang="en-US" dirty="0"/>
              <a:t>SVG is an open standard</a:t>
            </a:r>
          </a:p>
          <a:p>
            <a:pPr marL="514350" indent="-514350">
              <a:buFont typeface="+mj-lt"/>
              <a:buAutoNum type="arabicPeriod"/>
            </a:pPr>
            <a:r>
              <a:rPr lang="en-US" dirty="0"/>
              <a:t>SVG files are pure </a:t>
            </a:r>
            <a:r>
              <a:rPr lang="en-US" dirty="0" smtClean="0"/>
              <a:t>XML</a:t>
            </a:r>
          </a:p>
          <a:p>
            <a:pPr marL="514350" indent="-514350">
              <a:buFont typeface="+mj-lt"/>
              <a:buAutoNum type="arabicPeriod"/>
            </a:pPr>
            <a:r>
              <a:rPr lang="en-US" dirty="0"/>
              <a:t>The main competitor to SVG is Flash.</a:t>
            </a:r>
          </a:p>
          <a:p>
            <a:pPr marL="514350" indent="-514350">
              <a:buFont typeface="+mj-lt"/>
              <a:buAutoNum type="arabicPeriod"/>
            </a:pPr>
            <a:r>
              <a:rPr lang="en-US" dirty="0"/>
              <a:t>The biggest advantage SVG has over Flash is the compliance with other standards (e.g. XSL and the DOM). Flash relies on proprietary technology that is not open source.</a:t>
            </a:r>
          </a:p>
          <a:p>
            <a:endParaRPr lang="en-US" dirty="0"/>
          </a:p>
        </p:txBody>
      </p:sp>
      <p:sp>
        <p:nvSpPr>
          <p:cNvPr id="6" name="Slide Number Placeholder 5"/>
          <p:cNvSpPr>
            <a:spLocks noGrp="1"/>
          </p:cNvSpPr>
          <p:nvPr>
            <p:ph type="sldNum" sz="quarter" idx="12"/>
          </p:nvPr>
        </p:nvSpPr>
        <p:spPr/>
        <p:txBody>
          <a:bodyPr/>
          <a:lstStyle/>
          <a:p>
            <a:fld id="{B2FFF156-0F01-4FFA-BD55-4330B282334A}" type="slidenum">
              <a:rPr lang="en-US" smtClean="0"/>
              <a:t>3</a:t>
            </a:fld>
            <a:endParaRPr lang="en-US"/>
          </a:p>
        </p:txBody>
      </p:sp>
    </p:spTree>
    <p:extLst>
      <p:ext uri="{BB962C8B-B14F-4D97-AF65-F5344CB8AC3E}">
        <p14:creationId xmlns:p14="http://schemas.microsoft.com/office/powerpoint/2010/main" val="3473959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SVG Example</a:t>
            </a:r>
            <a:endParaRPr lang="en-US" b="1" dirty="0">
              <a:solidFill>
                <a:schemeClr val="accent2">
                  <a:lumMod val="75000"/>
                </a:schemeClr>
              </a:solidFill>
            </a:endParaRPr>
          </a:p>
        </p:txBody>
      </p:sp>
      <p:sp>
        <p:nvSpPr>
          <p:cNvPr id="3" name="Content Placeholder 2"/>
          <p:cNvSpPr>
            <a:spLocks noGrp="1"/>
          </p:cNvSpPr>
          <p:nvPr>
            <p:ph idx="1"/>
          </p:nvPr>
        </p:nvSpPr>
        <p:spPr>
          <a:xfrm>
            <a:off x="321973" y="1825625"/>
            <a:ext cx="11668258" cy="4351338"/>
          </a:xfrm>
        </p:spPr>
        <p:txBody>
          <a:bodyPr>
            <a:normAutofit/>
          </a:bodyPr>
          <a:lstStyle/>
          <a:p>
            <a:pPr marL="0" indent="0">
              <a:buNone/>
            </a:pPr>
            <a:r>
              <a:rPr lang="en-US" sz="2600" dirty="0"/>
              <a:t/>
            </a:r>
            <a:br>
              <a:rPr lang="en-US" sz="2600" dirty="0"/>
            </a:br>
            <a:r>
              <a:rPr lang="en-US" sz="2600" dirty="0"/>
              <a:t>&lt;body</a:t>
            </a:r>
            <a:r>
              <a:rPr lang="en-US" sz="2600" dirty="0" smtClean="0"/>
              <a:t>&gt;</a:t>
            </a:r>
            <a:r>
              <a:rPr lang="en-US" sz="2600" dirty="0"/>
              <a:t/>
            </a:r>
            <a:br>
              <a:rPr lang="en-US" sz="2600" dirty="0"/>
            </a:br>
            <a:r>
              <a:rPr lang="en-US" sz="2600" dirty="0" smtClean="0"/>
              <a:t>    &lt;</a:t>
            </a:r>
            <a:r>
              <a:rPr lang="en-US" sz="2600" dirty="0"/>
              <a:t>h1&gt;My first SVG&lt;/</a:t>
            </a:r>
            <a:r>
              <a:rPr lang="en-US" sz="2600" dirty="0" smtClean="0"/>
              <a:t>h1&gt;</a:t>
            </a:r>
            <a:r>
              <a:rPr lang="en-US" sz="2600" dirty="0"/>
              <a:t/>
            </a:r>
            <a:br>
              <a:rPr lang="en-US" sz="2600" dirty="0"/>
            </a:br>
            <a:r>
              <a:rPr lang="en-US" sz="2600" dirty="0"/>
              <a:t/>
            </a:r>
            <a:br>
              <a:rPr lang="en-US" sz="2600" dirty="0"/>
            </a:br>
            <a:r>
              <a:rPr lang="en-US" sz="2600" dirty="0" smtClean="0"/>
              <a:t>    &lt;</a:t>
            </a:r>
            <a:r>
              <a:rPr lang="en-US" sz="2600" dirty="0" err="1"/>
              <a:t>svg</a:t>
            </a:r>
            <a:r>
              <a:rPr lang="en-US" sz="2600" dirty="0"/>
              <a:t> width="100" height="100"&gt;</a:t>
            </a:r>
            <a:br>
              <a:rPr lang="en-US" sz="2600" dirty="0"/>
            </a:br>
            <a:r>
              <a:rPr lang="en-US" sz="2600" dirty="0"/>
              <a:t>  </a:t>
            </a:r>
            <a:r>
              <a:rPr lang="en-US" sz="2600" dirty="0" smtClean="0"/>
              <a:t>        &lt;</a:t>
            </a:r>
            <a:r>
              <a:rPr lang="en-US" sz="2600" dirty="0"/>
              <a:t>circle cx="50" cy="50" r="40" stroke="green" </a:t>
            </a:r>
            <a:r>
              <a:rPr lang="en-US" sz="2600" dirty="0" err="1" smtClean="0"/>
              <a:t>strokewidth</a:t>
            </a:r>
            <a:r>
              <a:rPr lang="en-US" sz="2600" dirty="0"/>
              <a:t>="4" fill="yellow" /&gt;</a:t>
            </a:r>
            <a:br>
              <a:rPr lang="en-US" sz="2600" dirty="0"/>
            </a:br>
            <a:r>
              <a:rPr lang="en-US" sz="2600" dirty="0" smtClean="0"/>
              <a:t>    &lt;/</a:t>
            </a:r>
            <a:r>
              <a:rPr lang="en-US" sz="2600" dirty="0" err="1"/>
              <a:t>svg</a:t>
            </a:r>
            <a:r>
              <a:rPr lang="en-US" sz="2600" dirty="0" smtClean="0"/>
              <a:t>&gt;</a:t>
            </a:r>
          </a:p>
          <a:p>
            <a:pPr marL="0" indent="0">
              <a:buNone/>
            </a:pPr>
            <a:r>
              <a:rPr lang="en-US" sz="2600" dirty="0"/>
              <a:t/>
            </a:r>
            <a:br>
              <a:rPr lang="en-US" sz="2600" dirty="0"/>
            </a:br>
            <a:r>
              <a:rPr lang="en-US" sz="2600" dirty="0"/>
              <a:t>&lt;/body&gt;</a:t>
            </a:r>
            <a:br>
              <a:rPr lang="en-US" sz="2600" dirty="0"/>
            </a:br>
            <a:endParaRPr lang="en-US" sz="2600" dirty="0"/>
          </a:p>
        </p:txBody>
      </p:sp>
      <p:sp>
        <p:nvSpPr>
          <p:cNvPr id="6" name="Slide Number Placeholder 5"/>
          <p:cNvSpPr>
            <a:spLocks noGrp="1"/>
          </p:cNvSpPr>
          <p:nvPr>
            <p:ph type="sldNum" sz="quarter" idx="12"/>
          </p:nvPr>
        </p:nvSpPr>
        <p:spPr/>
        <p:txBody>
          <a:bodyPr/>
          <a:lstStyle/>
          <a:p>
            <a:fld id="{B2FFF156-0F01-4FFA-BD55-4330B282334A}" type="slidenum">
              <a:rPr lang="en-US" smtClean="0"/>
              <a:t>4</a:t>
            </a:fld>
            <a:endParaRPr lang="en-US"/>
          </a:p>
        </p:txBody>
      </p:sp>
    </p:spTree>
    <p:extLst>
      <p:ext uri="{BB962C8B-B14F-4D97-AF65-F5344CB8AC3E}">
        <p14:creationId xmlns:p14="http://schemas.microsoft.com/office/powerpoint/2010/main" val="2077122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31" y="228600"/>
            <a:ext cx="8229600" cy="990600"/>
          </a:xfrm>
        </p:spPr>
        <p:txBody>
          <a:bodyPr/>
          <a:lstStyle/>
          <a:p>
            <a:r>
              <a:rPr lang="en-US" b="1" dirty="0" smtClean="0">
                <a:solidFill>
                  <a:schemeClr val="accent2">
                    <a:lumMod val="75000"/>
                  </a:schemeClr>
                </a:solidFill>
              </a:rPr>
              <a:t>Important Tags</a:t>
            </a:r>
            <a:endParaRPr lang="en-US" b="1" dirty="0">
              <a:solidFill>
                <a:schemeClr val="accent2">
                  <a:lumMod val="75000"/>
                </a:schemeClr>
              </a:solidFill>
            </a:endParaRPr>
          </a:p>
        </p:txBody>
      </p:sp>
      <p:sp>
        <p:nvSpPr>
          <p:cNvPr id="3" name="Content Placeholder 2"/>
          <p:cNvSpPr>
            <a:spLocks noGrp="1"/>
          </p:cNvSpPr>
          <p:nvPr>
            <p:ph idx="1"/>
          </p:nvPr>
        </p:nvSpPr>
        <p:spPr>
          <a:xfrm>
            <a:off x="772731" y="1219200"/>
            <a:ext cx="11101589" cy="4876800"/>
          </a:xfrm>
        </p:spPr>
        <p:txBody>
          <a:bodyPr>
            <a:normAutofit/>
          </a:bodyPr>
          <a:lstStyle/>
          <a:p>
            <a:pPr marL="0" indent="0">
              <a:buNone/>
            </a:pPr>
            <a:r>
              <a:rPr lang="en-US" dirty="0" smtClean="0"/>
              <a:t>&lt;</a:t>
            </a:r>
            <a:r>
              <a:rPr lang="en-US" dirty="0" err="1" smtClean="0"/>
              <a:t>svg</a:t>
            </a:r>
            <a:r>
              <a:rPr lang="en-US" dirty="0" smtClean="0"/>
              <a:t>&gt; defines the starting point of graphics section</a:t>
            </a:r>
          </a:p>
          <a:p>
            <a:pPr marL="0" indent="0">
              <a:buNone/>
            </a:pPr>
            <a:r>
              <a:rPr lang="en-US" dirty="0" smtClean="0"/>
              <a:t>&lt;</a:t>
            </a:r>
            <a:r>
              <a:rPr lang="en-US" dirty="0" err="1" smtClean="0"/>
              <a:t>shape_name</a:t>
            </a:r>
            <a:r>
              <a:rPr lang="en-US" dirty="0" smtClean="0"/>
              <a:t>&gt; followed by the style expected to apply.</a:t>
            </a:r>
          </a:p>
          <a:p>
            <a:pPr marL="0" indent="0">
              <a:buNone/>
            </a:pPr>
            <a:r>
              <a:rPr lang="en-US" dirty="0" smtClean="0"/>
              <a:t>Parameters can be different according to the shape you wish to create.</a:t>
            </a:r>
          </a:p>
          <a:p>
            <a:pPr marL="0" indent="0">
              <a:buNone/>
            </a:pPr>
            <a:r>
              <a:rPr lang="en-US" dirty="0" smtClean="0"/>
              <a:t>There are some predefined shape tags provided</a:t>
            </a:r>
          </a:p>
          <a:p>
            <a:pPr marL="914400" lvl="1" indent="-457200">
              <a:buFont typeface="+mj-lt"/>
              <a:buAutoNum type="alphaLcPeriod"/>
            </a:pPr>
            <a:r>
              <a:rPr lang="en-US" dirty="0"/>
              <a:t>Rectangle &lt;</a:t>
            </a:r>
            <a:r>
              <a:rPr lang="en-US" dirty="0" err="1"/>
              <a:t>rect</a:t>
            </a:r>
            <a:r>
              <a:rPr lang="en-US" dirty="0"/>
              <a:t>&gt;</a:t>
            </a:r>
          </a:p>
          <a:p>
            <a:pPr marL="914400" lvl="1" indent="-457200">
              <a:buFont typeface="+mj-lt"/>
              <a:buAutoNum type="alphaLcPeriod"/>
            </a:pPr>
            <a:r>
              <a:rPr lang="en-US" dirty="0"/>
              <a:t>Circle &lt;circle&gt;</a:t>
            </a:r>
          </a:p>
          <a:p>
            <a:pPr marL="914400" lvl="1" indent="-457200">
              <a:buFont typeface="+mj-lt"/>
              <a:buAutoNum type="alphaLcPeriod"/>
            </a:pPr>
            <a:r>
              <a:rPr lang="en-US" dirty="0"/>
              <a:t>Ellipse &lt;ellipse&gt;</a:t>
            </a:r>
          </a:p>
          <a:p>
            <a:pPr marL="914400" lvl="1" indent="-457200">
              <a:buFont typeface="+mj-lt"/>
              <a:buAutoNum type="alphaLcPeriod"/>
            </a:pPr>
            <a:r>
              <a:rPr lang="en-US" dirty="0"/>
              <a:t>Line &lt;line&gt;</a:t>
            </a:r>
          </a:p>
          <a:p>
            <a:pPr marL="914400" lvl="1" indent="-457200">
              <a:buFont typeface="+mj-lt"/>
              <a:buAutoNum type="alphaLcPeriod"/>
            </a:pPr>
            <a:r>
              <a:rPr lang="en-US" dirty="0"/>
              <a:t>Polyline &lt;polyline&gt;</a:t>
            </a:r>
          </a:p>
          <a:p>
            <a:pPr marL="914400" lvl="1" indent="-457200">
              <a:buFont typeface="+mj-lt"/>
              <a:buAutoNum type="alphaLcPeriod"/>
            </a:pPr>
            <a:r>
              <a:rPr lang="en-US" dirty="0"/>
              <a:t>Polygon &lt;polygon&gt;</a:t>
            </a:r>
          </a:p>
          <a:p>
            <a:pPr marL="914400" lvl="1" indent="-457200">
              <a:buFont typeface="+mj-lt"/>
              <a:buAutoNum type="alphaLcPeriod"/>
            </a:pPr>
            <a:r>
              <a:rPr lang="en-US" dirty="0"/>
              <a:t>Path &lt;path&gt;</a:t>
            </a:r>
          </a:p>
          <a:p>
            <a:pPr lvl="1"/>
            <a:endParaRPr lang="en-US" dirty="0" smtClean="0"/>
          </a:p>
        </p:txBody>
      </p:sp>
      <p:sp>
        <p:nvSpPr>
          <p:cNvPr id="6" name="Slide Number Placeholder 5"/>
          <p:cNvSpPr>
            <a:spLocks noGrp="1"/>
          </p:cNvSpPr>
          <p:nvPr>
            <p:ph type="sldNum" sz="quarter" idx="12"/>
          </p:nvPr>
        </p:nvSpPr>
        <p:spPr/>
        <p:txBody>
          <a:bodyPr/>
          <a:lstStyle/>
          <a:p>
            <a:fld id="{B2FFF156-0F01-4FFA-BD55-4330B282334A}" type="slidenum">
              <a:rPr lang="en-US" smtClean="0"/>
              <a:t>5</a:t>
            </a:fld>
            <a:endParaRPr lang="en-US"/>
          </a:p>
        </p:txBody>
      </p:sp>
    </p:spTree>
    <p:extLst>
      <p:ext uri="{BB962C8B-B14F-4D97-AF65-F5344CB8AC3E}">
        <p14:creationId xmlns:p14="http://schemas.microsoft.com/office/powerpoint/2010/main" val="4200882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Circle</a:t>
            </a:r>
            <a:endParaRPr lang="en-US" b="1" dirty="0">
              <a:solidFill>
                <a:schemeClr val="accent2">
                  <a:lumMod val="75000"/>
                </a:schemeClr>
              </a:solidFill>
            </a:endParaRPr>
          </a:p>
        </p:txBody>
      </p:sp>
      <p:sp>
        <p:nvSpPr>
          <p:cNvPr id="3" name="Content Placeholder 2"/>
          <p:cNvSpPr>
            <a:spLocks noGrp="1"/>
          </p:cNvSpPr>
          <p:nvPr>
            <p:ph idx="1"/>
          </p:nvPr>
        </p:nvSpPr>
        <p:spPr>
          <a:xfrm>
            <a:off x="838200" y="1481069"/>
            <a:ext cx="10515600" cy="4695893"/>
          </a:xfrm>
        </p:spPr>
        <p:txBody>
          <a:bodyPr/>
          <a:lstStyle/>
          <a:p>
            <a:pPr marL="0" indent="0">
              <a:buNone/>
            </a:pPr>
            <a:r>
              <a:rPr lang="en-US" dirty="0"/>
              <a:t>The </a:t>
            </a:r>
            <a:r>
              <a:rPr lang="en-US" dirty="0" smtClean="0"/>
              <a:t>&lt;circle&gt; </a:t>
            </a:r>
            <a:r>
              <a:rPr lang="en-US" dirty="0"/>
              <a:t>element is used to draw </a:t>
            </a:r>
            <a:r>
              <a:rPr lang="en-US"/>
              <a:t>a </a:t>
            </a:r>
            <a:r>
              <a:rPr lang="en-US" smtClean="0"/>
              <a:t>circle</a:t>
            </a:r>
            <a:r>
              <a:rPr lang="en-US" smtClean="0"/>
              <a:t>.</a:t>
            </a:r>
            <a:endParaRPr lang="en-US" dirty="0" smtClean="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2FFF156-0F01-4FFA-BD55-4330B282334A}" type="slidenum">
              <a:rPr lang="en-US" smtClean="0"/>
              <a:t>6</a:t>
            </a:fld>
            <a:endParaRPr lang="en-US"/>
          </a:p>
        </p:txBody>
      </p:sp>
      <p:graphicFrame>
        <p:nvGraphicFramePr>
          <p:cNvPr id="5" name="Table 4"/>
          <p:cNvGraphicFramePr>
            <a:graphicFrameLocks noGrp="1"/>
          </p:cNvGraphicFramePr>
          <p:nvPr>
            <p:extLst/>
          </p:nvPr>
        </p:nvGraphicFramePr>
        <p:xfrm>
          <a:off x="762000" y="2185773"/>
          <a:ext cx="9534526" cy="1706880"/>
        </p:xfrm>
        <a:graphic>
          <a:graphicData uri="http://schemas.openxmlformats.org/drawingml/2006/table">
            <a:tbl>
              <a:tblPr/>
              <a:tblGrid>
                <a:gridCol w="1609726"/>
                <a:gridCol w="7924800"/>
              </a:tblGrid>
              <a:tr h="0">
                <a:tc>
                  <a:txBody>
                    <a:bodyPr/>
                    <a:lstStyle/>
                    <a:p>
                      <a:pPr algn="ctr" fontAlgn="t"/>
                      <a:r>
                        <a:rPr lang="en-US" dirty="0">
                          <a:effectLst/>
                        </a:rPr>
                        <a:t>Attribute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Meaning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dirty="0">
                          <a:effectLst/>
                        </a:rPr>
                        <a:t>cx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The x position of the center of the circle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dirty="0">
                          <a:effectLst/>
                        </a:rPr>
                        <a:t>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The y position of the center of the circle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The radius of the circle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3"/>
          <a:stretch>
            <a:fillRect/>
          </a:stretch>
        </p:blipFill>
        <p:spPr>
          <a:xfrm>
            <a:off x="762000" y="4006012"/>
            <a:ext cx="10058400" cy="2530576"/>
          </a:xfrm>
          <a:prstGeom prst="rect">
            <a:avLst/>
          </a:prstGeom>
        </p:spPr>
      </p:pic>
    </p:spTree>
    <p:extLst>
      <p:ext uri="{BB962C8B-B14F-4D97-AF65-F5344CB8AC3E}">
        <p14:creationId xmlns:p14="http://schemas.microsoft.com/office/powerpoint/2010/main" val="2790031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Rectangle</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pPr marL="0" indent="0">
              <a:buNone/>
            </a:pPr>
            <a:r>
              <a:rPr lang="en-US" dirty="0"/>
              <a:t>The &lt;</a:t>
            </a:r>
            <a:r>
              <a:rPr lang="en-US" dirty="0" err="1"/>
              <a:t>rect</a:t>
            </a:r>
            <a:r>
              <a:rPr lang="en-US" dirty="0"/>
              <a:t>&gt; element is used to draw a rectangle</a:t>
            </a:r>
            <a:r>
              <a:rPr lang="en-US" dirty="0" smtClean="0"/>
              <a: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2FFF156-0F01-4FFA-BD55-4330B282334A}" type="slidenum">
              <a:rPr lang="en-US" smtClean="0"/>
              <a:t>7</a:t>
            </a:fld>
            <a:endParaRPr lang="en-US"/>
          </a:p>
        </p:txBody>
      </p:sp>
      <p:graphicFrame>
        <p:nvGraphicFramePr>
          <p:cNvPr id="5" name="Table 4"/>
          <p:cNvGraphicFramePr>
            <a:graphicFrameLocks noGrp="1"/>
          </p:cNvGraphicFramePr>
          <p:nvPr>
            <p:extLst/>
          </p:nvPr>
        </p:nvGraphicFramePr>
        <p:xfrm>
          <a:off x="934691" y="2507774"/>
          <a:ext cx="9534526" cy="2987040"/>
        </p:xfrm>
        <a:graphic>
          <a:graphicData uri="http://schemas.openxmlformats.org/drawingml/2006/table">
            <a:tbl>
              <a:tblPr/>
              <a:tblGrid>
                <a:gridCol w="1609726"/>
                <a:gridCol w="7924800"/>
              </a:tblGrid>
              <a:tr h="0">
                <a:tc>
                  <a:txBody>
                    <a:bodyPr/>
                    <a:lstStyle/>
                    <a:p>
                      <a:pPr algn="ctr" fontAlgn="t"/>
                      <a:r>
                        <a:rPr lang="en-US" dirty="0">
                          <a:effectLst/>
                        </a:rPr>
                        <a:t>Attribute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Meaning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The x position of the top left corner of the rectangle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The y position of the top left corner of the rectangle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dirty="0">
                          <a:effectLst/>
                        </a:rPr>
                        <a:t>width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The width of the rectangle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height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The height of the rectangle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rx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The x radius of the corners of the rectangle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dirty="0" err="1">
                          <a:effectLst/>
                        </a:rPr>
                        <a:t>ry</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The y radius of the corners of the rectangle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95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298" y="378378"/>
            <a:ext cx="10515600" cy="1325563"/>
          </a:xfrm>
        </p:spPr>
        <p:txBody>
          <a:bodyPr/>
          <a:lstStyle/>
          <a:p>
            <a:r>
              <a:rPr lang="en-US" b="1" dirty="0">
                <a:solidFill>
                  <a:schemeClr val="accent2">
                    <a:lumMod val="75000"/>
                  </a:schemeClr>
                </a:solidFill>
              </a:rPr>
              <a:t>Rectangle</a:t>
            </a:r>
            <a:endParaRPr lang="en-US" dirty="0"/>
          </a:p>
        </p:txBody>
      </p:sp>
      <p:pic>
        <p:nvPicPr>
          <p:cNvPr id="5" name="Content Placeholder 4"/>
          <p:cNvPicPr>
            <a:picLocks noGrp="1" noChangeAspect="1"/>
          </p:cNvPicPr>
          <p:nvPr>
            <p:ph idx="1"/>
          </p:nvPr>
        </p:nvPicPr>
        <p:blipFill>
          <a:blip r:embed="rId3"/>
          <a:stretch>
            <a:fillRect/>
          </a:stretch>
        </p:blipFill>
        <p:spPr>
          <a:xfrm>
            <a:off x="618298" y="2166074"/>
            <a:ext cx="11430000" cy="3584471"/>
          </a:xfrm>
          <a:prstGeom prst="rect">
            <a:avLst/>
          </a:prstGeom>
        </p:spPr>
      </p:pic>
      <p:sp>
        <p:nvSpPr>
          <p:cNvPr id="4" name="Slide Number Placeholder 3"/>
          <p:cNvSpPr>
            <a:spLocks noGrp="1"/>
          </p:cNvSpPr>
          <p:nvPr>
            <p:ph type="sldNum" sz="quarter" idx="12"/>
          </p:nvPr>
        </p:nvSpPr>
        <p:spPr/>
        <p:txBody>
          <a:bodyPr/>
          <a:lstStyle/>
          <a:p>
            <a:fld id="{B2FFF156-0F01-4FFA-BD55-4330B282334A}" type="slidenum">
              <a:rPr lang="en-US" smtClean="0"/>
              <a:t>8</a:t>
            </a:fld>
            <a:endParaRPr lang="en-US"/>
          </a:p>
        </p:txBody>
      </p:sp>
    </p:spTree>
    <p:extLst>
      <p:ext uri="{BB962C8B-B14F-4D97-AF65-F5344CB8AC3E}">
        <p14:creationId xmlns:p14="http://schemas.microsoft.com/office/powerpoint/2010/main" val="1726238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Polyline</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pPr marL="0" indent="0">
              <a:buNone/>
            </a:pPr>
            <a:r>
              <a:rPr lang="en-US" dirty="0"/>
              <a:t>The &lt;polyline&gt; element is used to draw a series of straight lines.</a:t>
            </a:r>
          </a:p>
          <a:p>
            <a:pPr marL="0" indent="0">
              <a:buNone/>
            </a:pPr>
            <a:r>
              <a:rPr lang="en-US" dirty="0"/>
              <a:t>﻿﻿﻿﻿﻿﻿﻿﻿﻿﻿﻿﻿﻿﻿﻿﻿﻿﻿﻿﻿﻿﻿﻿﻿﻿</a:t>
            </a:r>
          </a:p>
        </p:txBody>
      </p:sp>
      <p:sp>
        <p:nvSpPr>
          <p:cNvPr id="4" name="Slide Number Placeholder 3"/>
          <p:cNvSpPr>
            <a:spLocks noGrp="1"/>
          </p:cNvSpPr>
          <p:nvPr>
            <p:ph type="sldNum" sz="quarter" idx="12"/>
          </p:nvPr>
        </p:nvSpPr>
        <p:spPr/>
        <p:txBody>
          <a:bodyPr/>
          <a:lstStyle/>
          <a:p>
            <a:fld id="{B2FFF156-0F01-4FFA-BD55-4330B282334A}" type="slidenum">
              <a:rPr lang="en-US" smtClean="0"/>
              <a:t>9</a:t>
            </a:fld>
            <a:endParaRPr lang="en-US"/>
          </a:p>
        </p:txBody>
      </p:sp>
      <p:pic>
        <p:nvPicPr>
          <p:cNvPr id="6" name="Picture 5"/>
          <p:cNvPicPr>
            <a:picLocks noChangeAspect="1"/>
          </p:cNvPicPr>
          <p:nvPr/>
        </p:nvPicPr>
        <p:blipFill>
          <a:blip r:embed="rId2"/>
          <a:stretch>
            <a:fillRect/>
          </a:stretch>
        </p:blipFill>
        <p:spPr>
          <a:xfrm>
            <a:off x="838200" y="2212483"/>
            <a:ext cx="7515225" cy="2819400"/>
          </a:xfrm>
          <a:prstGeom prst="rect">
            <a:avLst/>
          </a:prstGeom>
        </p:spPr>
      </p:pic>
      <p:graphicFrame>
        <p:nvGraphicFramePr>
          <p:cNvPr id="7" name="Table 6"/>
          <p:cNvGraphicFramePr>
            <a:graphicFrameLocks noGrp="1"/>
          </p:cNvGraphicFramePr>
          <p:nvPr>
            <p:extLst/>
          </p:nvPr>
        </p:nvGraphicFramePr>
        <p:xfrm>
          <a:off x="838200" y="5151120"/>
          <a:ext cx="9534526" cy="1676400"/>
        </p:xfrm>
        <a:graphic>
          <a:graphicData uri="http://schemas.openxmlformats.org/drawingml/2006/table">
            <a:tbl>
              <a:tblPr/>
              <a:tblGrid>
                <a:gridCol w="1609726"/>
                <a:gridCol w="7924800"/>
              </a:tblGrid>
              <a:tr h="0">
                <a:tc>
                  <a:txBody>
                    <a:bodyPr/>
                    <a:lstStyle/>
                    <a:p>
                      <a:pPr algn="ctr" fontAlgn="t"/>
                      <a:r>
                        <a:rPr lang="en-US">
                          <a:effectLst/>
                        </a:rPr>
                        <a:t>Attribute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Meaning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dirty="0">
                          <a:effectLst/>
                        </a:rPr>
                        <a:t>points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A list of points, each number separated by a space, comma, EOL, or a line feed character. Each point must contain two numbers, an x coordinate and a y coordinate. So the list (0,0), (1,1) and (2,2) could be written: "0 0, 1 1, 2 2" or "0,0 1,1 2,2".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023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2590</TotalTime>
  <Words>1209</Words>
  <Application>Microsoft Office PowerPoint</Application>
  <PresentationFormat>Widescreen</PresentationFormat>
  <Paragraphs>184</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Iskoola Pota</vt:lpstr>
      <vt:lpstr>Office Theme</vt:lpstr>
      <vt:lpstr>4COSCO11C.2 Web Design and Development</vt:lpstr>
      <vt:lpstr>What is SVG?</vt:lpstr>
      <vt:lpstr>SVG Advantages</vt:lpstr>
      <vt:lpstr>SVG Example</vt:lpstr>
      <vt:lpstr>Important Tags</vt:lpstr>
      <vt:lpstr>Circle</vt:lpstr>
      <vt:lpstr>Rectangle</vt:lpstr>
      <vt:lpstr>Rectangle</vt:lpstr>
      <vt:lpstr>Polyline</vt:lpstr>
      <vt:lpstr>Path</vt:lpstr>
      <vt:lpstr>PowerPoint Presentation</vt:lpstr>
      <vt:lpstr>Adding CSS</vt:lpstr>
      <vt:lpstr>Important Tags</vt:lpstr>
      <vt:lpstr>Grouping Elements</vt:lpstr>
      <vt:lpstr>Grouping Example 1</vt:lpstr>
      <vt:lpstr>Grouping Example 2</vt:lpstr>
      <vt:lpstr>Link to Some of the Students work</vt:lpstr>
      <vt:lpstr>Practice Exercise - 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Windows User</cp:lastModifiedBy>
  <cp:revision>116</cp:revision>
  <dcterms:created xsi:type="dcterms:W3CDTF">2020-07-03T16:25:08Z</dcterms:created>
  <dcterms:modified xsi:type="dcterms:W3CDTF">2021-03-06T17:10:20Z</dcterms:modified>
</cp:coreProperties>
</file>