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8" r:id="rId3"/>
    <p:sldId id="339" r:id="rId4"/>
    <p:sldId id="340" r:id="rId5"/>
    <p:sldId id="336" r:id="rId6"/>
    <p:sldId id="360" r:id="rId7"/>
    <p:sldId id="361" r:id="rId8"/>
    <p:sldId id="362" r:id="rId9"/>
    <p:sldId id="363" r:id="rId10"/>
    <p:sldId id="315" r:id="rId11"/>
    <p:sldId id="364" r:id="rId12"/>
    <p:sldId id="317" r:id="rId13"/>
    <p:sldId id="354" r:id="rId14"/>
    <p:sldId id="322" r:id="rId15"/>
    <p:sldId id="353" r:id="rId16"/>
    <p:sldId id="366" r:id="rId17"/>
    <p:sldId id="365" r:id="rId18"/>
    <p:sldId id="347" r:id="rId19"/>
    <p:sldId id="348" r:id="rId20"/>
    <p:sldId id="324" r:id="rId21"/>
    <p:sldId id="367" r:id="rId22"/>
    <p:sldId id="368" r:id="rId23"/>
    <p:sldId id="309" r:id="rId24"/>
    <p:sldId id="333" r:id="rId25"/>
    <p:sldId id="337" r:id="rId26"/>
    <p:sldId id="335" r:id="rId27"/>
    <p:sldId id="320" r:id="rId28"/>
  </p:sldIdLst>
  <p:sldSz cx="12192000" cy="6858000"/>
  <p:notesSz cx="6797675" cy="9926638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Franklin Gothic Book" panose="020B0503020102020204" pitchFamily="34" charset="0"/>
      <p:regular r:id="rId36"/>
      <p: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A7A8C-02C7-4FA6-94B2-94B1BE3DC8E3}" v="206" dt="2023-08-14T13:05:10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92" autoAdjust="0"/>
  </p:normalViewPr>
  <p:slideViewPr>
    <p:cSldViewPr snapToGrid="0">
      <p:cViewPr varScale="1">
        <p:scale>
          <a:sx n="54" d="100"/>
          <a:sy n="54" d="100"/>
        </p:scale>
        <p:origin x="33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m Weingarten" userId="f69093c0-fd60-4936-a75d-fb615f1e8ef4" providerId="ADAL" clId="{536A7A8C-02C7-4FA6-94B2-94B1BE3DC8E3}"/>
    <pc:docChg chg="custSel addSld delSld modSld">
      <pc:chgData name="Noam Weingarten" userId="f69093c0-fd60-4936-a75d-fb615f1e8ef4" providerId="ADAL" clId="{536A7A8C-02C7-4FA6-94B2-94B1BE3DC8E3}" dt="2023-08-14T13:05:10.868" v="284" actId="20577"/>
      <pc:docMkLst>
        <pc:docMk/>
      </pc:docMkLst>
      <pc:sldChg chg="modSp mod">
        <pc:chgData name="Noam Weingarten" userId="f69093c0-fd60-4936-a75d-fb615f1e8ef4" providerId="ADAL" clId="{536A7A8C-02C7-4FA6-94B2-94B1BE3DC8E3}" dt="2023-08-14T13:03:31.942" v="83" actId="27636"/>
        <pc:sldMkLst>
          <pc:docMk/>
          <pc:sldMk cId="3291019989" sldId="256"/>
        </pc:sldMkLst>
        <pc:spChg chg="mod">
          <ac:chgData name="Noam Weingarten" userId="f69093c0-fd60-4936-a75d-fb615f1e8ef4" providerId="ADAL" clId="{536A7A8C-02C7-4FA6-94B2-94B1BE3DC8E3}" dt="2023-08-14T13:03:31.942" v="83" actId="27636"/>
          <ac:spMkLst>
            <pc:docMk/>
            <pc:sldMk cId="3291019989" sldId="256"/>
            <ac:spMk id="3" creationId="{00000000-0000-0000-0000-000000000000}"/>
          </ac:spMkLst>
        </pc:spChg>
      </pc:sldChg>
      <pc:sldChg chg="modSp mod">
        <pc:chgData name="Noam Weingarten" userId="f69093c0-fd60-4936-a75d-fb615f1e8ef4" providerId="ADAL" clId="{536A7A8C-02C7-4FA6-94B2-94B1BE3DC8E3}" dt="2023-08-14T13:01:21.769" v="32" actId="20577"/>
        <pc:sldMkLst>
          <pc:docMk/>
          <pc:sldMk cId="45688312" sldId="309"/>
        </pc:sldMkLst>
        <pc:spChg chg="mod">
          <ac:chgData name="Noam Weingarten" userId="f69093c0-fd60-4936-a75d-fb615f1e8ef4" providerId="ADAL" clId="{536A7A8C-02C7-4FA6-94B2-94B1BE3DC8E3}" dt="2023-08-14T13:01:21.769" v="32" actId="20577"/>
          <ac:spMkLst>
            <pc:docMk/>
            <pc:sldMk cId="45688312" sldId="309"/>
            <ac:spMk id="2" creationId="{00000000-0000-0000-0000-000000000000}"/>
          </ac:spMkLst>
        </pc:spChg>
      </pc:sldChg>
      <pc:sldChg chg="add">
        <pc:chgData name="Noam Weingarten" userId="f69093c0-fd60-4936-a75d-fb615f1e8ef4" providerId="ADAL" clId="{536A7A8C-02C7-4FA6-94B2-94B1BE3DC8E3}" dt="2023-08-14T13:03:31.787" v="82"/>
        <pc:sldMkLst>
          <pc:docMk/>
          <pc:sldMk cId="1277834041" sldId="320"/>
        </pc:sldMkLst>
      </pc:sldChg>
      <pc:sldChg chg="modSp mod modAnim">
        <pc:chgData name="Noam Weingarten" userId="f69093c0-fd60-4936-a75d-fb615f1e8ef4" providerId="ADAL" clId="{536A7A8C-02C7-4FA6-94B2-94B1BE3DC8E3}" dt="2023-08-14T13:02:59.530" v="81"/>
        <pc:sldMkLst>
          <pc:docMk/>
          <pc:sldMk cId="137476155" sldId="335"/>
        </pc:sldMkLst>
        <pc:spChg chg="mod">
          <ac:chgData name="Noam Weingarten" userId="f69093c0-fd60-4936-a75d-fb615f1e8ef4" providerId="ADAL" clId="{536A7A8C-02C7-4FA6-94B2-94B1BE3DC8E3}" dt="2023-08-14T13:02:48.798" v="76" actId="1076"/>
          <ac:spMkLst>
            <pc:docMk/>
            <pc:sldMk cId="137476155" sldId="335"/>
            <ac:spMk id="3" creationId="{60F3F83E-CB9F-4C0C-953B-E45C7B32EDEB}"/>
          </ac:spMkLst>
        </pc:spChg>
      </pc:sldChg>
      <pc:sldChg chg="modSp modAnim">
        <pc:chgData name="Noam Weingarten" userId="f69093c0-fd60-4936-a75d-fb615f1e8ef4" providerId="ADAL" clId="{536A7A8C-02C7-4FA6-94B2-94B1BE3DC8E3}" dt="2023-08-14T13:05:10.868" v="284" actId="20577"/>
        <pc:sldMkLst>
          <pc:docMk/>
          <pc:sldMk cId="2900847186" sldId="337"/>
        </pc:sldMkLst>
        <pc:spChg chg="mod">
          <ac:chgData name="Noam Weingarten" userId="f69093c0-fd60-4936-a75d-fb615f1e8ef4" providerId="ADAL" clId="{536A7A8C-02C7-4FA6-94B2-94B1BE3DC8E3}" dt="2023-08-14T13:05:10.868" v="284" actId="20577"/>
          <ac:spMkLst>
            <pc:docMk/>
            <pc:sldMk cId="2900847186" sldId="337"/>
            <ac:spMk id="3" creationId="{1DC2B680-5B2C-46B1-B7C2-5CB4B1BFAC2F}"/>
          </ac:spMkLst>
        </pc:spChg>
      </pc:sldChg>
      <pc:sldChg chg="modSp mod">
        <pc:chgData name="Noam Weingarten" userId="f69093c0-fd60-4936-a75d-fb615f1e8ef4" providerId="ADAL" clId="{536A7A8C-02C7-4FA6-94B2-94B1BE3DC8E3}" dt="2023-08-14T13:00:48.471" v="11" actId="20577"/>
        <pc:sldMkLst>
          <pc:docMk/>
          <pc:sldMk cId="3329821209" sldId="347"/>
        </pc:sldMkLst>
        <pc:spChg chg="mod">
          <ac:chgData name="Noam Weingarten" userId="f69093c0-fd60-4936-a75d-fb615f1e8ef4" providerId="ADAL" clId="{536A7A8C-02C7-4FA6-94B2-94B1BE3DC8E3}" dt="2023-08-14T13:00:48.471" v="11" actId="20577"/>
          <ac:spMkLst>
            <pc:docMk/>
            <pc:sldMk cId="3329821209" sldId="347"/>
            <ac:spMk id="2" creationId="{00000000-0000-0000-0000-000000000000}"/>
          </ac:spMkLst>
        </pc:spChg>
      </pc:sldChg>
      <pc:sldChg chg="modSp mod">
        <pc:chgData name="Noam Weingarten" userId="f69093c0-fd60-4936-a75d-fb615f1e8ef4" providerId="ADAL" clId="{536A7A8C-02C7-4FA6-94B2-94B1BE3DC8E3}" dt="2023-08-14T13:00:56.457" v="21" actId="20577"/>
        <pc:sldMkLst>
          <pc:docMk/>
          <pc:sldMk cId="2809060425" sldId="348"/>
        </pc:sldMkLst>
        <pc:spChg chg="mod">
          <ac:chgData name="Noam Weingarten" userId="f69093c0-fd60-4936-a75d-fb615f1e8ef4" providerId="ADAL" clId="{536A7A8C-02C7-4FA6-94B2-94B1BE3DC8E3}" dt="2023-08-14T13:00:56.457" v="21" actId="20577"/>
          <ac:spMkLst>
            <pc:docMk/>
            <pc:sldMk cId="2809060425" sldId="348"/>
            <ac:spMk id="2" creationId="{00000000-0000-0000-0000-000000000000}"/>
          </ac:spMkLst>
        </pc:spChg>
      </pc:sldChg>
      <pc:sldChg chg="del">
        <pc:chgData name="Noam Weingarten" userId="f69093c0-fd60-4936-a75d-fb615f1e8ef4" providerId="ADAL" clId="{536A7A8C-02C7-4FA6-94B2-94B1BE3DC8E3}" dt="2023-08-14T13:03:34.986" v="84" actId="47"/>
        <pc:sldMkLst>
          <pc:docMk/>
          <pc:sldMk cId="3462819981" sldId="369"/>
        </pc:sldMkLst>
      </pc:sldChg>
    </pc:docChg>
  </pc:docChgLst>
  <pc:docChgLst>
    <pc:chgData name="Noam Weingarten" userId="f69093c0-fd60-4936-a75d-fb615f1e8ef4" providerId="ADAL" clId="{A1A28E66-63CC-4970-94FD-9F5009283DF8}"/>
    <pc:docChg chg="modSld">
      <pc:chgData name="Noam Weingarten" userId="f69093c0-fd60-4936-a75d-fb615f1e8ef4" providerId="ADAL" clId="{A1A28E66-63CC-4970-94FD-9F5009283DF8}" dt="2021-08-04T15:42:50.434" v="45" actId="962"/>
      <pc:docMkLst>
        <pc:docMk/>
      </pc:docMkLst>
      <pc:sldChg chg="modSp mod">
        <pc:chgData name="Noam Weingarten" userId="f69093c0-fd60-4936-a75d-fb615f1e8ef4" providerId="ADAL" clId="{A1A28E66-63CC-4970-94FD-9F5009283DF8}" dt="2021-08-04T15:42:50.434" v="45" actId="962"/>
        <pc:sldMkLst>
          <pc:docMk/>
          <pc:sldMk cId="3245032921" sldId="333"/>
        </pc:sldMkLst>
        <pc:spChg chg="mod">
          <ac:chgData name="Noam Weingarten" userId="f69093c0-fd60-4936-a75d-fb615f1e8ef4" providerId="ADAL" clId="{A1A28E66-63CC-4970-94FD-9F5009283DF8}" dt="2021-08-04T15:42:50.434" v="45" actId="962"/>
          <ac:spMkLst>
            <pc:docMk/>
            <pc:sldMk cId="3245032921" sldId="333"/>
            <ac:spMk id="6" creationId="{37DC1A49-82DB-453F-97F3-60D82A3966E1}"/>
          </ac:spMkLst>
        </pc:spChg>
        <pc:spChg chg="mod">
          <ac:chgData name="Noam Weingarten" userId="f69093c0-fd60-4936-a75d-fb615f1e8ef4" providerId="ADAL" clId="{A1A28E66-63CC-4970-94FD-9F5009283DF8}" dt="2021-08-04T15:42:41.804" v="33" actId="962"/>
          <ac:spMkLst>
            <pc:docMk/>
            <pc:sldMk cId="3245032921" sldId="333"/>
            <ac:spMk id="7" creationId="{49EBFC7F-E930-4B09-A225-058D8A0D2BE6}"/>
          </ac:spMkLst>
        </pc:spChg>
        <pc:spChg chg="mod">
          <ac:chgData name="Noam Weingarten" userId="f69093c0-fd60-4936-a75d-fb615f1e8ef4" providerId="ADAL" clId="{A1A28E66-63CC-4970-94FD-9F5009283DF8}" dt="2021-08-04T15:42:30.109" v="21" actId="962"/>
          <ac:spMkLst>
            <pc:docMk/>
            <pc:sldMk cId="3245032921" sldId="333"/>
            <ac:spMk id="15" creationId="{E99C000D-2193-4A8F-9F6B-982875D4F6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8BFCF-A43F-4360-8ECF-B93BF4388FDB}" type="datetimeFigureOut">
              <a:rPr lang="en-GB" smtClean="0"/>
              <a:pPr/>
              <a:t>14/08/2023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Computer Systems Fundamentals - 4COSC004W     weingan@wmin.ac.uk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02B-E115-472C-8604-2854432366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559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EF281-FB4F-4128-BFED-7197A144E24E}" type="datetimeFigureOut">
              <a:rPr lang="en-GB" smtClean="0"/>
              <a:pPr/>
              <a:t>14/08/2023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Computer Systems Fundamentals - 4COSC004W     weingan@wmin.ac.uk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50D98-676B-4E6C-AD84-5669B145E4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309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50D98-676B-4E6C-AD84-5669B145E42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weingan@wmin.ac.uk</a:t>
            </a:r>
          </a:p>
        </p:txBody>
      </p:sp>
    </p:spTree>
    <p:extLst>
      <p:ext uri="{BB962C8B-B14F-4D97-AF65-F5344CB8AC3E}">
        <p14:creationId xmlns:p14="http://schemas.microsoft.com/office/powerpoint/2010/main" val="178924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9731FC-9DC8-4351-9BEE-8639AA4C9E44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55C7-5933-415E-A14F-4D1783A2E928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026-F680-40BC-AAAE-C2733F57F507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EA7A-AB3F-4C50-9F50-0E405A25FC76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3FFC1-03B1-4CE5-8D1E-B693BA5C3C1A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82A3-88BF-4792-A9FF-23C2291DDDAA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03A3-BAA5-4BBE-B286-70F796D31E74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E93-D313-4926-B0A9-F123022B943B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05AD-A466-4C42-B50B-C1EA6E582A30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726661-0EA9-47F4-89C2-D0E8D315E978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1D3119-0256-4E9A-9E84-09D8E1EA9FFC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50A903-6950-4E74-9398-93EECEA61923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339402"/>
            <a:ext cx="8361229" cy="2547277"/>
          </a:xfrm>
        </p:spPr>
        <p:txBody>
          <a:bodyPr/>
          <a:lstStyle/>
          <a:p>
            <a:r>
              <a:rPr lang="en-GB" sz="5400" dirty="0"/>
              <a:t>Computer systems fundamentals</a:t>
            </a:r>
            <a:br>
              <a:rPr lang="en-GB" sz="6600" dirty="0"/>
            </a:br>
            <a:r>
              <a:rPr lang="en-GB" sz="4400" dirty="0"/>
              <a:t>( 4COSC004w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934" y="4278251"/>
            <a:ext cx="6831673" cy="551327"/>
          </a:xfrm>
        </p:spPr>
        <p:txBody>
          <a:bodyPr>
            <a:normAutofit/>
          </a:bodyPr>
          <a:lstStyle/>
          <a:p>
            <a:r>
              <a:rPr lang="en-GB" sz="2800" dirty="0"/>
              <a:t>Week 1. Part 2 of 2</a:t>
            </a:r>
          </a:p>
        </p:txBody>
      </p:sp>
    </p:spTree>
    <p:extLst>
      <p:ext uri="{BB962C8B-B14F-4D97-AF65-F5344CB8AC3E}">
        <p14:creationId xmlns:p14="http://schemas.microsoft.com/office/powerpoint/2010/main" val="32910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9000"/>
          </a:xfrm>
        </p:spPr>
        <p:txBody>
          <a:bodyPr/>
          <a:lstStyle/>
          <a:p>
            <a:r>
              <a:rPr lang="en-GB" dirty="0"/>
              <a:t>Converting Binary to Denary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89320" y="187260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71249" y="40527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30305" y="40354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0017" y="3668470"/>
                <a:ext cx="288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017" y="3668470"/>
                <a:ext cx="288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7021" t="-2222" r="-851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2893564" y="3979738"/>
            <a:ext cx="7652132" cy="39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508341" y="3315057"/>
            <a:ext cx="2905" cy="796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575141" y="3263645"/>
            <a:ext cx="17596" cy="853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545696" y="3215905"/>
            <a:ext cx="5505" cy="8978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884786" y="3670309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786" y="3670309"/>
                <a:ext cx="29328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8750" t="-2174" r="-625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600291" y="3340457"/>
            <a:ext cx="2905" cy="796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04945" y="40418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874817" y="3674820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817" y="3674820"/>
                <a:ext cx="2932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8750" t="-2222" r="-625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8514501" y="1880617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47973" y="1864569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30918" y="40377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00790" y="3670804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790" y="3670804"/>
                <a:ext cx="29328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750" t="-2174" r="-625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81441" y="3331772"/>
            <a:ext cx="2905" cy="796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01741" y="1872585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30120" y="1856726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12049" y="4036859"/>
            <a:ext cx="44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71105" y="401957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080817" y="3652595"/>
                <a:ext cx="293285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817" y="3652595"/>
                <a:ext cx="293285" cy="280077"/>
              </a:xfrm>
              <a:prstGeom prst="rect">
                <a:avLst/>
              </a:prstGeom>
              <a:blipFill rotWithShape="0">
                <a:blip r:embed="rId6"/>
                <a:stretch>
                  <a:fillRect l="-16327" t="-2174" r="-6122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49141" y="3299182"/>
            <a:ext cx="2905" cy="796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15941" y="3247770"/>
            <a:ext cx="17596" cy="853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25586" y="3654434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86" y="3654434"/>
                <a:ext cx="29328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750" t="-2174" r="-625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841091" y="3324582"/>
            <a:ext cx="2905" cy="796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45745" y="4025929"/>
            <a:ext cx="45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115617" y="3658945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17" y="3658945"/>
                <a:ext cx="29328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6667" t="-2174" r="-8333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755301" y="1864742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76468" y="40219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341590" y="3654929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90" y="3654929"/>
                <a:ext cx="29328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6667" t="-2222" r="-833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22241" y="3315897"/>
            <a:ext cx="2905" cy="796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02432" y="5293185"/>
            <a:ext cx="235801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dirty="0"/>
              <a:t>32 + 8 = 40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77B063-1DBE-4923-9D8B-5E8E5689E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5298090" y="4388911"/>
            <a:ext cx="358911" cy="90427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C9BB41-8453-4BBD-9B78-CFA5D285D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4" idx="2"/>
            <a:endCxn id="57" idx="0"/>
          </p:cNvCxnSpPr>
          <p:nvPr/>
        </p:nvCxnSpPr>
        <p:spPr>
          <a:xfrm flipH="1">
            <a:off x="6781441" y="4407120"/>
            <a:ext cx="409136" cy="88606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6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0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8" grpId="0" animBg="1"/>
      <p:bldP spid="30" grpId="0"/>
      <p:bldP spid="31" grpId="0" animBg="1"/>
      <p:bldP spid="34" grpId="0"/>
      <p:bldP spid="35" grpId="0" animBg="1"/>
      <p:bldP spid="39" grpId="0"/>
      <p:bldP spid="40" grpId="0"/>
      <p:bldP spid="41" grpId="0" animBg="1"/>
      <p:bldP spid="46" grpId="0" animBg="1"/>
      <p:bldP spid="48" grpId="0"/>
      <p:bldP spid="49" grpId="0" animBg="1"/>
      <p:bldP spid="52" grpId="0"/>
      <p:bldP spid="53" grpId="0" animBg="1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0470"/>
            <a:ext cx="9601200" cy="854676"/>
          </a:xfrm>
        </p:spPr>
        <p:txBody>
          <a:bodyPr/>
          <a:lstStyle/>
          <a:p>
            <a:r>
              <a:rPr lang="en-GB" dirty="0"/>
              <a:t>Converting Binary to Denary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871" y="22571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1636" y="226128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6043" y="2265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9264" y="22571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0867" y="2265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0316" y="2265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9328" y="2265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0136" y="22571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66169" y="2710246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169" y="2710246"/>
                <a:ext cx="29328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6667" t="-2222" r="-833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33352" y="2696348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352" y="2696348"/>
                <a:ext cx="29328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8750" t="-2174" r="-625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99059" y="2704580"/>
                <a:ext cx="293285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059" y="2704580"/>
                <a:ext cx="293285" cy="280077"/>
              </a:xfrm>
              <a:prstGeom prst="rect">
                <a:avLst/>
              </a:prstGeom>
              <a:blipFill rotWithShape="0">
                <a:blip r:embed="rId4"/>
                <a:stretch>
                  <a:fillRect l="-16667" t="-4348" r="-8333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75297" y="2704581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297" y="2704581"/>
                <a:ext cx="29328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750" t="-2222" r="-625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03883" y="2710245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883" y="2710245"/>
                <a:ext cx="29328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t="-2222" r="-833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79979" y="2710245"/>
                <a:ext cx="2932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979" y="2710245"/>
                <a:ext cx="29328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6667" t="-2222" r="-833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67869" y="2710245"/>
                <a:ext cx="288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69" y="2710245"/>
                <a:ext cx="28834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149" t="-2222" r="-638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79718" y="2704580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8" y="2704580"/>
                <a:ext cx="29328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6327" t="-2222" r="-612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19837" y="3181519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37" y="3181519"/>
                <a:ext cx="18594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5806" r="-2903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19069" y="3181518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069" y="3181518"/>
                <a:ext cx="18594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5806" r="-2903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133647" y="3181517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57551" y="3181516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551" y="3181516"/>
                <a:ext cx="18594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628965" y="3181515"/>
            <a:ext cx="261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029163" y="3181205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163" y="3181205"/>
                <a:ext cx="31418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7647" r="-1764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53395" y="3181513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395" y="3181513"/>
                <a:ext cx="31418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7647" r="-1764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687020" y="3181512"/>
                <a:ext cx="44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20" y="3181512"/>
                <a:ext cx="44242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2500" r="-125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0484" y="2014317"/>
            <a:ext cx="478865" cy="1787607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10489" y="4405558"/>
                <a:ext cx="3808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128+64+16+8+4+2+1=223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89" y="4405558"/>
                <a:ext cx="3808735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00" r="-112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4144"/>
          </a:xfrm>
        </p:spPr>
        <p:txBody>
          <a:bodyPr/>
          <a:lstStyle/>
          <a:p>
            <a:r>
              <a:rPr lang="en-GB" dirty="0"/>
              <a:t>Converting Denary to Binary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9822" y="2052084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40 / 2 = 20   remainder 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3368" y="2427772"/>
            <a:ext cx="361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20 / 2 = 10   remainder 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3365" y="2810547"/>
            <a:ext cx="3662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10 / 2 = 5     remainder 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6010" y="3161418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/ 2 = 2    remainder 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9548" y="3483946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 / 2 = 1    remainder 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7662" y="3877343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 / 2 = 0     remainder 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9089" y="483781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20496" y="483071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0880" y="483071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50645" y="483071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28117" y="483781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73707" y="483425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cxnSp>
        <p:nvCxnSpPr>
          <p:cNvPr id="23" name="Straight Arrow Connector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5132930" y="2282917"/>
            <a:ext cx="3439062" cy="25548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6" grpId="0"/>
      <p:bldP spid="17" grpId="0"/>
      <p:bldP spid="18" grpId="0"/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9000"/>
          </a:xfrm>
        </p:spPr>
        <p:txBody>
          <a:bodyPr/>
          <a:lstStyle/>
          <a:p>
            <a:r>
              <a:rPr lang="en-GB" dirty="0"/>
              <a:t>Converting Denary to Binary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83651" y="3668125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08832" y="367614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42304" y="3660093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12477" y="3643736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24214" y="3697856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90273" y="3676160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3" name="Group 2" descr="Weightings of  Digit/Bit positions"/>
          <p:cNvGrpSpPr/>
          <p:nvPr/>
        </p:nvGrpSpPr>
        <p:grpSpPr>
          <a:xfrm>
            <a:off x="2205160" y="5005893"/>
            <a:ext cx="7657637" cy="1206161"/>
            <a:chOff x="2893564" y="3215905"/>
            <a:chExt cx="7657637" cy="1206161"/>
          </a:xfrm>
        </p:grpSpPr>
        <p:sp>
          <p:nvSpPr>
            <p:cNvPr id="21" name="TextBox 20"/>
            <p:cNvSpPr txBox="1"/>
            <p:nvPr/>
          </p:nvSpPr>
          <p:spPr>
            <a:xfrm>
              <a:off x="9871249" y="405273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30305" y="403545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840017" y="3668470"/>
                  <a:ext cx="288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017" y="3668470"/>
                  <a:ext cx="28834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6667" t="-2174" r="-6250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flipV="1">
              <a:off x="2893564" y="3979738"/>
              <a:ext cx="7652132" cy="39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508341" y="331505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575141" y="3263645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545696" y="3215905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884786" y="367030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4786" y="3670309"/>
                  <a:ext cx="29328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t="-2222" r="-625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>
              <a:off x="7600291" y="334045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804945" y="40418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874817" y="3674820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817" y="3674820"/>
                  <a:ext cx="29328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t="-2174" r="-6250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7030918" y="403778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100790" y="3670804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790" y="3670804"/>
                  <a:ext cx="2932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750" t="-2222" r="-625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81441" y="3331772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112049" y="4036859"/>
              <a:ext cx="446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16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71105" y="401957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080817" y="3652595"/>
                  <a:ext cx="293285" cy="280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817" y="3652595"/>
                  <a:ext cx="293285" cy="280077"/>
                </a:xfrm>
                <a:prstGeom prst="rect">
                  <a:avLst/>
                </a:prstGeom>
                <a:blipFill>
                  <a:blip r:embed="rId6"/>
                  <a:stretch>
                    <a:fillRect l="-18750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4749141" y="3299182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815941" y="3247770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125586" y="3654434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586" y="3654434"/>
                  <a:ext cx="29328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750" t="-2174" r="-6250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3841091" y="3324582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045745" y="4025929"/>
              <a:ext cx="45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115617" y="3658945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617" y="3658945"/>
                  <a:ext cx="29328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667" t="-2222" r="-8333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/>
            <p:cNvSpPr txBox="1"/>
            <p:nvPr/>
          </p:nvSpPr>
          <p:spPr>
            <a:xfrm>
              <a:off x="3176468" y="4021913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128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341590" y="365492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1590" y="3654929"/>
                  <a:ext cx="29328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/>
            <p:cNvCxnSpPr/>
            <p:nvPr/>
          </p:nvCxnSpPr>
          <p:spPr>
            <a:xfrm>
              <a:off x="3022241" y="331589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914301" y="1878730"/>
            <a:ext cx="12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Denary 40: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86424" y="2241538"/>
            <a:ext cx="489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Which is the largest power of 2 which fits in 40?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86424" y="2663009"/>
            <a:ext cx="414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Now subtract the 32 from the original 40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6424" y="3005483"/>
            <a:ext cx="470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Which is the largest power of 2 which fits in 8?</a:t>
            </a: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/>
      <p:bldP spid="33" grpId="0"/>
      <p:bldP spid="37" grpId="0"/>
      <p:bldP spid="38" grpId="0"/>
      <p:bldP spid="50" grpId="0"/>
      <p:bldP spid="6" grpId="0"/>
      <p:bldP spid="42" grpId="0"/>
      <p:bldP spid="4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4144"/>
          </a:xfrm>
        </p:spPr>
        <p:txBody>
          <a:bodyPr/>
          <a:lstStyle/>
          <a:p>
            <a:r>
              <a:rPr lang="en-GB" dirty="0"/>
              <a:t>Converting Denary to Binary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9822" y="2052084"/>
            <a:ext cx="361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43 / 2 = 21   remainder 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3368" y="2427772"/>
            <a:ext cx="3602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21 / 2 = 10   remainder 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3365" y="2810547"/>
            <a:ext cx="3662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10 / 2 = 5     remainder 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6010" y="3161418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/ 2 = 2    remainder 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9548" y="3483946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 / 2 = 1    remainder 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7662" y="3877343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 / 2 = 0     remainder 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9089" y="483781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20496" y="483071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0880" y="483071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50645" y="483071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28117" y="483781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73707" y="483425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cxnSp>
        <p:nvCxnSpPr>
          <p:cNvPr id="23" name="Straight Arrow Connector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5122093" y="2282917"/>
            <a:ext cx="3449899" cy="25548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0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6" grpId="0"/>
      <p:bldP spid="17" grpId="0"/>
      <p:bldP spid="18" grpId="0"/>
      <p:bldP spid="19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9000"/>
          </a:xfrm>
        </p:spPr>
        <p:txBody>
          <a:bodyPr/>
          <a:lstStyle/>
          <a:p>
            <a:r>
              <a:rPr lang="en-GB" dirty="0"/>
              <a:t>Converting Denary to Binary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83651" y="3668125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08832" y="367614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42304" y="3660093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12477" y="3643736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24214" y="3697856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90273" y="3676160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3" name="Group 2" descr="Weightings of  Digit/Bit positions"/>
          <p:cNvGrpSpPr/>
          <p:nvPr/>
        </p:nvGrpSpPr>
        <p:grpSpPr>
          <a:xfrm>
            <a:off x="2205160" y="5005893"/>
            <a:ext cx="7657637" cy="1206161"/>
            <a:chOff x="2893564" y="3215905"/>
            <a:chExt cx="7657637" cy="1206161"/>
          </a:xfrm>
        </p:grpSpPr>
        <p:sp>
          <p:nvSpPr>
            <p:cNvPr id="21" name="TextBox 20"/>
            <p:cNvSpPr txBox="1"/>
            <p:nvPr/>
          </p:nvSpPr>
          <p:spPr>
            <a:xfrm>
              <a:off x="9871249" y="405273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30305" y="403545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840017" y="3668470"/>
                  <a:ext cx="288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017" y="3668470"/>
                  <a:ext cx="28834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6667" t="-2174" r="-6250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flipV="1">
              <a:off x="2893564" y="3979738"/>
              <a:ext cx="7652132" cy="39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508341" y="331505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575141" y="3263645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545696" y="3215905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884786" y="367030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4786" y="3670309"/>
                  <a:ext cx="29328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t="-2222" r="-625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>
              <a:off x="7600291" y="334045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804945" y="40418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874817" y="3674820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817" y="3674820"/>
                  <a:ext cx="29328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t="-2174" r="-6250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7030918" y="403778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100790" y="3670804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790" y="3670804"/>
                  <a:ext cx="2932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750" t="-2222" r="-625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81441" y="3331772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112049" y="4036859"/>
              <a:ext cx="446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16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71105" y="401957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080817" y="3652595"/>
                  <a:ext cx="293285" cy="280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817" y="3652595"/>
                  <a:ext cx="293285" cy="280077"/>
                </a:xfrm>
                <a:prstGeom prst="rect">
                  <a:avLst/>
                </a:prstGeom>
                <a:blipFill>
                  <a:blip r:embed="rId6"/>
                  <a:stretch>
                    <a:fillRect l="-18750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4749141" y="3299182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815941" y="3247770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125586" y="3654434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586" y="3654434"/>
                  <a:ext cx="29328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750" t="-2174" r="-6250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3841091" y="3324582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045745" y="4025929"/>
              <a:ext cx="45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115617" y="3658945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617" y="3658945"/>
                  <a:ext cx="29328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667" t="-2222" r="-8333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/>
            <p:cNvSpPr txBox="1"/>
            <p:nvPr/>
          </p:nvSpPr>
          <p:spPr>
            <a:xfrm>
              <a:off x="3176468" y="4021913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128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341590" y="365492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1590" y="3654929"/>
                  <a:ext cx="29328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/>
            <p:cNvCxnSpPr/>
            <p:nvPr/>
          </p:nvCxnSpPr>
          <p:spPr>
            <a:xfrm>
              <a:off x="3022241" y="331589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914301" y="1878730"/>
            <a:ext cx="12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Denary 43: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86424" y="2241538"/>
            <a:ext cx="489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Which is the largest power of 2 which fits in 43?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86424" y="2663009"/>
            <a:ext cx="426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Now subtract the 32 from the original 43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6424" y="3005483"/>
            <a:ext cx="483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Which is the largest power of 2 which fits in 11?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07187" y="3354432"/>
            <a:ext cx="323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Now subtract the 8 from the 11</a:t>
            </a:r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1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/>
      <p:bldP spid="33" grpId="0"/>
      <p:bldP spid="37" grpId="0"/>
      <p:bldP spid="38" grpId="0"/>
      <p:bldP spid="50" grpId="0"/>
      <p:bldP spid="6" grpId="0"/>
      <p:bldP spid="42" grpId="0"/>
      <p:bldP spid="45" grpId="0"/>
      <p:bldP spid="7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445E-DC4C-40B1-954C-5AF4ECB2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Byte, The Nibble &amp; The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CE84-EF80-49D3-889B-C1312D4B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4976"/>
            <a:ext cx="9601200" cy="4331617"/>
          </a:xfrm>
        </p:spPr>
        <p:txBody>
          <a:bodyPr>
            <a:normAutofit/>
          </a:bodyPr>
          <a:lstStyle/>
          <a:p>
            <a:r>
              <a:rPr lang="en-GB" dirty="0"/>
              <a:t>Byte:</a:t>
            </a:r>
          </a:p>
          <a:p>
            <a:pPr lvl="1"/>
            <a:r>
              <a:rPr lang="en-GB" dirty="0"/>
              <a:t>An 8-Bit Binary Value</a:t>
            </a:r>
          </a:p>
          <a:p>
            <a:pPr lvl="2"/>
            <a:r>
              <a:rPr lang="en-GB" dirty="0"/>
              <a:t>256 possible values</a:t>
            </a:r>
          </a:p>
          <a:p>
            <a:pPr lvl="3"/>
            <a:r>
              <a:rPr lang="en-GB" dirty="0"/>
              <a:t>2</a:t>
            </a:r>
            <a:r>
              <a:rPr lang="en-GB" baseline="30000" dirty="0"/>
              <a:t>8</a:t>
            </a:r>
          </a:p>
          <a:p>
            <a:r>
              <a:rPr lang="en-GB" dirty="0"/>
              <a:t>Nibble:</a:t>
            </a:r>
          </a:p>
          <a:p>
            <a:pPr lvl="1"/>
            <a:r>
              <a:rPr lang="en-GB" dirty="0"/>
              <a:t>A 4-Bit Binary Value</a:t>
            </a:r>
          </a:p>
          <a:p>
            <a:pPr lvl="2"/>
            <a:r>
              <a:rPr lang="en-GB" dirty="0"/>
              <a:t>16 possible values  ( 2</a:t>
            </a:r>
            <a:r>
              <a:rPr lang="en-GB" baseline="30000" dirty="0"/>
              <a:t>4</a:t>
            </a:r>
            <a:r>
              <a:rPr lang="en-GB" dirty="0"/>
              <a:t> )</a:t>
            </a:r>
          </a:p>
          <a:p>
            <a:r>
              <a:rPr lang="en-GB" dirty="0"/>
              <a:t>Bit:</a:t>
            </a:r>
          </a:p>
          <a:p>
            <a:pPr lvl="1"/>
            <a:r>
              <a:rPr lang="en-GB" dirty="0"/>
              <a:t>Single Binary Bit   </a:t>
            </a:r>
          </a:p>
          <a:p>
            <a:pPr lvl="2"/>
            <a:r>
              <a:rPr lang="en-GB" b="1" dirty="0"/>
              <a:t>0</a:t>
            </a:r>
            <a:r>
              <a:rPr lang="en-GB" dirty="0"/>
              <a:t>  or </a:t>
            </a:r>
            <a:r>
              <a:rPr lang="en-GB" b="1" dirty="0"/>
              <a:t>1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1</a:t>
            </a:r>
          </a:p>
          <a:p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10A7B-C1D2-4005-8C26-171C4640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0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7BBF-E79B-4644-B4FD-03B10CFF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A160-C880-4A4C-B374-0B97483A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 Denary value is </a:t>
            </a:r>
            <a:r>
              <a:rPr lang="en-GB" b="1" dirty="0"/>
              <a:t>odd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Least Significant Binary Bit </a:t>
            </a:r>
            <a:r>
              <a:rPr lang="en-GB" dirty="0"/>
              <a:t>will be </a:t>
            </a:r>
            <a:r>
              <a:rPr lang="en-GB" b="1" dirty="0"/>
              <a:t>1</a:t>
            </a:r>
          </a:p>
          <a:p>
            <a:r>
              <a:rPr lang="en-GB" dirty="0"/>
              <a:t>If the Denary value is </a:t>
            </a:r>
            <a:r>
              <a:rPr lang="en-GB" b="1" dirty="0"/>
              <a:t>even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Least Significant Binary Bit </a:t>
            </a:r>
            <a:r>
              <a:rPr lang="en-GB" dirty="0"/>
              <a:t>will be </a:t>
            </a:r>
            <a:r>
              <a:rPr lang="en-GB" b="1" dirty="0"/>
              <a:t>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E3B63-986B-4722-8CC0-F0EDF8CE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1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out for yourself -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down an 8-Bit binary value</a:t>
            </a:r>
          </a:p>
          <a:p>
            <a:r>
              <a:rPr lang="en-GB" dirty="0"/>
              <a:t>Try to convert it into Denary</a:t>
            </a:r>
          </a:p>
          <a:p>
            <a:pPr lvl="1"/>
            <a:r>
              <a:rPr lang="en-GB" dirty="0"/>
              <a:t>Start with the Least Significant Digit (on the right)</a:t>
            </a:r>
          </a:p>
          <a:p>
            <a:pPr lvl="1"/>
            <a:r>
              <a:rPr lang="en-GB" dirty="0"/>
              <a:t>Work through all the Bits</a:t>
            </a:r>
          </a:p>
          <a:p>
            <a:pPr lvl="1"/>
            <a:r>
              <a:rPr lang="en-GB" dirty="0"/>
              <a:t>Add  up the Denary values of each Bit</a:t>
            </a:r>
          </a:p>
          <a:p>
            <a:r>
              <a:rPr lang="en-GB" dirty="0"/>
              <a:t>Write down the Denary value of the Binary value you started with</a:t>
            </a:r>
          </a:p>
          <a:p>
            <a:pPr lvl="1"/>
            <a:r>
              <a:rPr lang="en-GB" dirty="0"/>
              <a:t>On another piece of paper</a:t>
            </a:r>
          </a:p>
          <a:p>
            <a:endParaRPr lang="en-GB" dirty="0"/>
          </a:p>
          <a:p>
            <a:r>
              <a:rPr lang="en-GB" dirty="0"/>
              <a:t>Try another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out for yourself -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to convert each of the Denary values, </a:t>
            </a:r>
          </a:p>
          <a:p>
            <a:pPr lvl="1"/>
            <a:r>
              <a:rPr lang="en-GB" dirty="0"/>
              <a:t>back to their Binary representation</a:t>
            </a:r>
          </a:p>
          <a:p>
            <a:pPr lvl="1"/>
            <a:r>
              <a:rPr lang="en-GB" dirty="0"/>
              <a:t>Try both methods</a:t>
            </a:r>
          </a:p>
          <a:p>
            <a:pPr lvl="1"/>
            <a:r>
              <a:rPr lang="en-GB" dirty="0"/>
              <a:t>Make sure they both give you the same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6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Binary – Base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Positive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9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9200-F01F-4545-8479-0802A83A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6439"/>
          </a:xfrm>
        </p:spPr>
        <p:txBody>
          <a:bodyPr/>
          <a:lstStyle/>
          <a:p>
            <a:r>
              <a:rPr lang="en-GB" dirty="0"/>
              <a:t>An exercise for you: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AE063-A05D-41AC-BBF9-80527C05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98542-6FA1-42AD-8218-3BA25DD6854C}"/>
              </a:ext>
            </a:extLst>
          </p:cNvPr>
          <p:cNvSpPr txBox="1"/>
          <p:nvPr/>
        </p:nvSpPr>
        <p:spPr>
          <a:xfrm>
            <a:off x="1371600" y="2150050"/>
            <a:ext cx="785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Convert the </a:t>
            </a:r>
            <a:r>
              <a:rPr lang="en-GB" sz="3200" b="1" dirty="0"/>
              <a:t>Denary</a:t>
            </a:r>
            <a:r>
              <a:rPr lang="en-GB" sz="3200" dirty="0"/>
              <a:t> number 123 into </a:t>
            </a:r>
            <a:r>
              <a:rPr lang="en-GB" sz="3200" b="1" dirty="0"/>
              <a:t>Binary: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4144"/>
          </a:xfrm>
        </p:spPr>
        <p:txBody>
          <a:bodyPr/>
          <a:lstStyle/>
          <a:p>
            <a:r>
              <a:rPr lang="en-GB" dirty="0"/>
              <a:t>Converting Denary to Binary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9822" y="2052084"/>
            <a:ext cx="3792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123 / 2 = 61   remainder 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3368" y="2427772"/>
            <a:ext cx="3611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61 / 2 = 30   remainder 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3365" y="2810547"/>
            <a:ext cx="361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30 / 2 = 15   remainder 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0883" y="3164683"/>
            <a:ext cx="351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/ 2 = 7    remainder 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2413" y="3483946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7 / 2 = 3    remainder 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0527" y="3877343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 / 2 = 1    remainder 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9089" y="483781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20496" y="483071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0880" y="483071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50645" y="483071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28117" y="483781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73707" y="483425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cxnSp>
        <p:nvCxnSpPr>
          <p:cNvPr id="23" name="Straight Arrow Connector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5302014" y="2282917"/>
            <a:ext cx="3269978" cy="25548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560B8E-701F-4861-BDE6-4CA748E3E860}"/>
              </a:ext>
            </a:extLst>
          </p:cNvPr>
          <p:cNvSpPr txBox="1"/>
          <p:nvPr/>
        </p:nvSpPr>
        <p:spPr>
          <a:xfrm>
            <a:off x="1650527" y="4339008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 / 2 = 0     remainder 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E36D2-90F2-404D-AC93-80CAB4CE327B}"/>
              </a:ext>
            </a:extLst>
          </p:cNvPr>
          <p:cNvSpPr txBox="1"/>
          <p:nvPr/>
        </p:nvSpPr>
        <p:spPr>
          <a:xfrm>
            <a:off x="6298205" y="483582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8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9000"/>
          </a:xfrm>
        </p:spPr>
        <p:txBody>
          <a:bodyPr/>
          <a:lstStyle/>
          <a:p>
            <a:r>
              <a:rPr lang="en-GB" dirty="0"/>
              <a:t>Converting Denary to Binary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53401" y="3561505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1701" y="3562868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65756" y="3582018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3" name="Group 2" descr="Weightings of  Digit/Bit positions"/>
          <p:cNvGrpSpPr/>
          <p:nvPr/>
        </p:nvGrpSpPr>
        <p:grpSpPr>
          <a:xfrm>
            <a:off x="2205160" y="5005893"/>
            <a:ext cx="7657637" cy="1206161"/>
            <a:chOff x="2893564" y="3215905"/>
            <a:chExt cx="7657637" cy="1206161"/>
          </a:xfrm>
        </p:grpSpPr>
        <p:sp>
          <p:nvSpPr>
            <p:cNvPr id="21" name="TextBox 20"/>
            <p:cNvSpPr txBox="1"/>
            <p:nvPr/>
          </p:nvSpPr>
          <p:spPr>
            <a:xfrm>
              <a:off x="9871249" y="405273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30305" y="403545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840017" y="3668470"/>
                  <a:ext cx="288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017" y="3668470"/>
                  <a:ext cx="28834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6667" t="-2174" r="-6250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flipV="1">
              <a:off x="2893564" y="3979738"/>
              <a:ext cx="7652132" cy="39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508341" y="331505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575141" y="3263645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545696" y="3215905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884786" y="367030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4786" y="3670309"/>
                  <a:ext cx="29328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t="-2222" r="-625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>
              <a:off x="7600291" y="334045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804945" y="40418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874817" y="3674820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817" y="3674820"/>
                  <a:ext cx="29328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t="-2174" r="-6250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7030918" y="403778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100790" y="3670804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790" y="3670804"/>
                  <a:ext cx="2932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750" t="-2222" r="-625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81441" y="3331772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112049" y="4036859"/>
              <a:ext cx="446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16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71105" y="401957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080817" y="3652595"/>
                  <a:ext cx="293285" cy="280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817" y="3652595"/>
                  <a:ext cx="293285" cy="280077"/>
                </a:xfrm>
                <a:prstGeom prst="rect">
                  <a:avLst/>
                </a:prstGeom>
                <a:blipFill>
                  <a:blip r:embed="rId6"/>
                  <a:stretch>
                    <a:fillRect l="-18750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4749141" y="3299182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815941" y="3247770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125586" y="3654434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586" y="3654434"/>
                  <a:ext cx="29328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750" t="-2174" r="-6250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3841091" y="3324582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045745" y="4025929"/>
              <a:ext cx="45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115617" y="3658945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617" y="3658945"/>
                  <a:ext cx="29328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667" t="-2222" r="-8333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/>
            <p:cNvSpPr txBox="1"/>
            <p:nvPr/>
          </p:nvSpPr>
          <p:spPr>
            <a:xfrm>
              <a:off x="3176468" y="4021913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128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341590" y="365492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1590" y="3654929"/>
                  <a:ext cx="29328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/>
            <p:cNvCxnSpPr/>
            <p:nvPr/>
          </p:nvCxnSpPr>
          <p:spPr>
            <a:xfrm>
              <a:off x="3022241" y="331589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914301" y="1878730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Denary 123: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86424" y="2241538"/>
            <a:ext cx="503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Which is the largest power of 2 which fits in 123?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86424" y="2663009"/>
            <a:ext cx="428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Now subtract the 64 from the original 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6424" y="3005483"/>
            <a:ext cx="483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Which is the largest power of 2 which fits in 59?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07187" y="3354432"/>
            <a:ext cx="337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Now subtract the 32 from the 59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0B3490-CB02-482F-89C4-F9586FD8C079}"/>
              </a:ext>
            </a:extLst>
          </p:cNvPr>
          <p:cNvSpPr txBox="1"/>
          <p:nvPr/>
        </p:nvSpPr>
        <p:spPr>
          <a:xfrm>
            <a:off x="5965278" y="3578982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5AE79-E0CE-44C3-A114-136F3CBC4AB9}"/>
              </a:ext>
            </a:extLst>
          </p:cNvPr>
          <p:cNvSpPr txBox="1"/>
          <p:nvPr/>
        </p:nvSpPr>
        <p:spPr>
          <a:xfrm>
            <a:off x="6862903" y="3578982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5311A6-2655-4535-9C55-388942EB86E8}"/>
              </a:ext>
            </a:extLst>
          </p:cNvPr>
          <p:cNvSpPr txBox="1"/>
          <p:nvPr/>
        </p:nvSpPr>
        <p:spPr>
          <a:xfrm>
            <a:off x="7764603" y="3569518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06DDD4-AE4B-45EE-B7EF-8F667563CAE5}"/>
              </a:ext>
            </a:extLst>
          </p:cNvPr>
          <p:cNvSpPr txBox="1"/>
          <p:nvPr/>
        </p:nvSpPr>
        <p:spPr>
          <a:xfrm>
            <a:off x="8871067" y="3578982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6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8" grpId="0"/>
      <p:bldP spid="50" grpId="0"/>
      <p:bldP spid="6" grpId="0"/>
      <p:bldP spid="42" grpId="0"/>
      <p:bldP spid="45" grpId="0"/>
      <p:bldP spid="7" grpId="0"/>
      <p:bldP spid="51" grpId="0"/>
      <p:bldP spid="55" grpId="0"/>
      <p:bldP spid="56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6300"/>
          </a:xfrm>
        </p:spPr>
        <p:txBody>
          <a:bodyPr/>
          <a:lstStyle/>
          <a:p>
            <a:r>
              <a:rPr lang="en-GB" dirty="0"/>
              <a:t>In this part we have covered: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Binary:</a:t>
            </a:r>
          </a:p>
          <a:p>
            <a:pPr lvl="1"/>
            <a:r>
              <a:rPr lang="en-GB" dirty="0"/>
              <a:t>Converting from Binary to Denary</a:t>
            </a:r>
          </a:p>
          <a:p>
            <a:pPr lvl="1"/>
            <a:r>
              <a:rPr lang="en-GB" dirty="0"/>
              <a:t>Converting from Denary to Binary</a:t>
            </a:r>
          </a:p>
          <a:p>
            <a:pPr lvl="2"/>
            <a:r>
              <a:rPr lang="en-GB" dirty="0"/>
              <a:t>Division by 2 method</a:t>
            </a:r>
          </a:p>
          <a:p>
            <a:pPr lvl="2"/>
            <a:r>
              <a:rPr lang="en-GB" dirty="0"/>
              <a:t>Observation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A044-2393-4290-8C9B-57BFD3B8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117" y="462541"/>
            <a:ext cx="6492240" cy="969745"/>
          </a:xfrm>
        </p:spPr>
        <p:txBody>
          <a:bodyPr/>
          <a:lstStyle/>
          <a:p>
            <a:r>
              <a:rPr lang="en-GB" dirty="0"/>
              <a:t>Number System Triangle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C146C-0E81-46B6-B3D0-37ACD29A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Oval 5" descr="Denary">
            <a:extLst>
              <a:ext uri="{FF2B5EF4-FFF2-40B4-BE49-F238E27FC236}">
                <a16:creationId xmlns:a16="http://schemas.microsoft.com/office/drawing/2014/main" id="{37DC1A49-82DB-453F-97F3-60D82A3966E1}"/>
              </a:ext>
            </a:extLst>
          </p:cNvPr>
          <p:cNvSpPr/>
          <p:nvPr/>
        </p:nvSpPr>
        <p:spPr>
          <a:xfrm>
            <a:off x="4565583" y="4448407"/>
            <a:ext cx="3060833" cy="13571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Denary</a:t>
            </a:r>
          </a:p>
        </p:txBody>
      </p:sp>
      <p:sp>
        <p:nvSpPr>
          <p:cNvPr id="7" name="Oval 6" descr="Binary">
            <a:extLst>
              <a:ext uri="{FF2B5EF4-FFF2-40B4-BE49-F238E27FC236}">
                <a16:creationId xmlns:a16="http://schemas.microsoft.com/office/drawing/2014/main" id="{49EBFC7F-E930-4B09-A225-058D8A0D2BE6}"/>
              </a:ext>
            </a:extLst>
          </p:cNvPr>
          <p:cNvSpPr/>
          <p:nvPr/>
        </p:nvSpPr>
        <p:spPr>
          <a:xfrm>
            <a:off x="1722924" y="2080103"/>
            <a:ext cx="3060833" cy="13571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Binary</a:t>
            </a:r>
          </a:p>
        </p:txBody>
      </p:sp>
      <p:sp>
        <p:nvSpPr>
          <p:cNvPr id="15" name="Oval 14" descr="Hexadecimal">
            <a:extLst>
              <a:ext uri="{FF2B5EF4-FFF2-40B4-BE49-F238E27FC236}">
                <a16:creationId xmlns:a16="http://schemas.microsoft.com/office/drawing/2014/main" id="{E99C000D-2193-4A8F-9F6B-982875D4F68F}"/>
              </a:ext>
            </a:extLst>
          </p:cNvPr>
          <p:cNvSpPr/>
          <p:nvPr/>
        </p:nvSpPr>
        <p:spPr>
          <a:xfrm>
            <a:off x="6033979" y="2188132"/>
            <a:ext cx="5465781" cy="13571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Hexadecimal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3498112" y="3444949"/>
            <a:ext cx="1515720" cy="1202210"/>
          </a:xfrm>
          <a:prstGeom prst="straightConnector1">
            <a:avLst/>
          </a:prstGeom>
          <a:ln w="1111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32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7AA1-0C72-4513-B09A-495F1615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exercise: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B680-5B2C-46B1-B7C2-5CB4B1BF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provide you with:</a:t>
            </a:r>
          </a:p>
          <a:p>
            <a:pPr lvl="1"/>
            <a:r>
              <a:rPr lang="en-GB" dirty="0"/>
              <a:t>Binary values to convert to Denary</a:t>
            </a:r>
          </a:p>
          <a:p>
            <a:pPr lvl="1"/>
            <a:r>
              <a:rPr lang="en-GB" dirty="0"/>
              <a:t>Denary values to convert to Binary</a:t>
            </a:r>
          </a:p>
          <a:p>
            <a:r>
              <a:rPr lang="en-GB" dirty="0"/>
              <a:t>By the end </a:t>
            </a:r>
            <a:r>
              <a:rPr lang="en-GB"/>
              <a:t>of this week’s </a:t>
            </a:r>
            <a:r>
              <a:rPr lang="en-GB" dirty="0"/>
              <a:t>tutorial you will be familiar with the </a:t>
            </a:r>
            <a:r>
              <a:rPr lang="en-GB" i="1" dirty="0"/>
              <a:t>language</a:t>
            </a:r>
            <a:r>
              <a:rPr lang="en-GB" dirty="0"/>
              <a:t> computers use for data</a:t>
            </a:r>
          </a:p>
          <a:p>
            <a:pPr lvl="1"/>
            <a:r>
              <a:rPr lang="en-GB" dirty="0"/>
              <a:t>To store and read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721FB-5DCE-4319-BA60-31B84BE2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4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93C4-6BE1-4120-AA51-75FD33A5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next lecture we will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F83E-CB9F-4C0C-953B-E45C7B32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6613"/>
            <a:ext cx="9601200" cy="3581400"/>
          </a:xfrm>
        </p:spPr>
        <p:txBody>
          <a:bodyPr/>
          <a:lstStyle/>
          <a:p>
            <a:r>
              <a:rPr lang="en-GB" dirty="0"/>
              <a:t>Hexadecimal:</a:t>
            </a:r>
          </a:p>
          <a:p>
            <a:pPr lvl="1"/>
            <a:r>
              <a:rPr lang="en-GB" dirty="0"/>
              <a:t>Theory</a:t>
            </a:r>
          </a:p>
          <a:p>
            <a:pPr lvl="1"/>
            <a:r>
              <a:rPr lang="en-GB" dirty="0"/>
              <a:t>Denary – Binary – Hexadecimal  triangle</a:t>
            </a:r>
          </a:p>
          <a:p>
            <a:pPr lvl="1"/>
            <a:r>
              <a:rPr lang="en-GB" dirty="0"/>
              <a:t>Why use Hexadecimal</a:t>
            </a:r>
          </a:p>
          <a:p>
            <a:pPr lvl="1"/>
            <a:r>
              <a:rPr lang="en-GB" dirty="0"/>
              <a:t>Quick Binary - Hexadecimal conversions</a:t>
            </a:r>
          </a:p>
          <a:p>
            <a:r>
              <a:rPr lang="en-GB" dirty="0"/>
              <a:t>Binary operations</a:t>
            </a:r>
          </a:p>
          <a:p>
            <a:pPr lvl="1"/>
            <a:r>
              <a:rPr lang="en-GB" dirty="0"/>
              <a:t>Logical</a:t>
            </a:r>
          </a:p>
          <a:p>
            <a:pPr lvl="1"/>
            <a:r>
              <a:rPr lang="en-GB" dirty="0"/>
              <a:t>Addition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81157-5F07-48A4-9738-0E4B633E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176" y="4787205"/>
            <a:ext cx="10817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© The University of Westminster (2023)</a:t>
            </a:r>
          </a:p>
          <a:p>
            <a:endParaRPr lang="en-GB" dirty="0"/>
          </a:p>
          <a:p>
            <a:r>
              <a:rPr lang="en-GB" sz="1600" dirty="0"/>
              <a:t>These slides have been edited reviewed and amended by Adem Coskun, Izzet Kale and George Charalambous.</a:t>
            </a:r>
          </a:p>
          <a:p>
            <a:r>
              <a:rPr lang="en-GB" sz="1600" dirty="0"/>
              <a:t>The right of Noam Weingarten to be identified as author of this work has been asserted by them in accordance with the Copyright, Designs and Patents Act 1988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CCE8DB-A0EF-43F7-A324-CEC7E704249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0491" y="6453386"/>
            <a:ext cx="8647612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weingan@westminster.ac.uk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3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 the end of this lecture, you will: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able to convert Binary Positive Integers to their Denary values</a:t>
            </a:r>
          </a:p>
          <a:p>
            <a:r>
              <a:rPr lang="en-GB" dirty="0"/>
              <a:t>Be able to convert Denary Positive Integers to their Binary values</a:t>
            </a:r>
          </a:p>
          <a:p>
            <a:pPr lvl="1"/>
            <a:r>
              <a:rPr lang="en-GB" dirty="0"/>
              <a:t>Division by 2  &amp; observation techniques</a:t>
            </a:r>
          </a:p>
          <a:p>
            <a:r>
              <a:rPr lang="en-GB" dirty="0"/>
              <a:t>Quick parity check</a:t>
            </a:r>
          </a:p>
          <a:p>
            <a:r>
              <a:rPr lang="en-GB" dirty="0"/>
              <a:t>The Bit</a:t>
            </a:r>
          </a:p>
          <a:p>
            <a:r>
              <a:rPr lang="en-GB" dirty="0"/>
              <a:t>The Nibble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3300"/>
          </a:xfrm>
        </p:spPr>
        <p:txBody>
          <a:bodyPr/>
          <a:lstStyle/>
          <a:p>
            <a:r>
              <a:rPr lang="en-GB" dirty="0"/>
              <a:t>Decimal / Denary – Base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2279" y="2501583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1300" y="2499013"/>
            <a:ext cx="106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46817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grpSp>
        <p:nvGrpSpPr>
          <p:cNvPr id="8" name="Group 7" descr="Weightings of  Digit/Bit positions">
            <a:extLst>
              <a:ext uri="{FF2B5EF4-FFF2-40B4-BE49-F238E27FC236}">
                <a16:creationId xmlns:a16="http://schemas.microsoft.com/office/drawing/2014/main" id="{39A69ECE-D3C4-483C-97ED-674100C293EB}"/>
              </a:ext>
            </a:extLst>
          </p:cNvPr>
          <p:cNvGrpSpPr/>
          <p:nvPr/>
        </p:nvGrpSpPr>
        <p:grpSpPr>
          <a:xfrm>
            <a:off x="4051300" y="3844887"/>
            <a:ext cx="2042860" cy="1188881"/>
            <a:chOff x="4051300" y="3844887"/>
            <a:chExt cx="2042860" cy="1188881"/>
          </a:xfrm>
        </p:grpSpPr>
        <p:sp>
          <p:nvSpPr>
            <p:cNvPr id="15" name="TextBox 14"/>
            <p:cNvSpPr txBox="1"/>
            <p:nvPr/>
          </p:nvSpPr>
          <p:spPr>
            <a:xfrm>
              <a:off x="4313104" y="4664436"/>
              <a:ext cx="44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382976" y="4297452"/>
                  <a:ext cx="4165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976" y="4297452"/>
                  <a:ext cx="41658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235" t="-2222" r="-4412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4051300" y="4608720"/>
              <a:ext cx="20373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51300" y="3944039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18100" y="389262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88655" y="3844887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27745" y="4299291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745" y="4299291"/>
                  <a:ext cx="4215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429" t="-2174" r="-4286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442" y="4220547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38849" y="3622488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7</a:t>
            </a:r>
          </a:p>
        </p:txBody>
      </p:sp>
      <p:grpSp>
        <p:nvGrpSpPr>
          <p:cNvPr id="7" name="Group 6" descr="Weightings of  Digit/Bit positions">
            <a:extLst>
              <a:ext uri="{FF2B5EF4-FFF2-40B4-BE49-F238E27FC236}">
                <a16:creationId xmlns:a16="http://schemas.microsoft.com/office/drawing/2014/main" id="{D98E54CB-136C-46EB-ADC5-2FF0AA08657A}"/>
              </a:ext>
            </a:extLst>
          </p:cNvPr>
          <p:cNvGrpSpPr/>
          <p:nvPr/>
        </p:nvGrpSpPr>
        <p:grpSpPr>
          <a:xfrm>
            <a:off x="8624670" y="4965792"/>
            <a:ext cx="976060" cy="1206161"/>
            <a:chOff x="8624670" y="4965792"/>
            <a:chExt cx="976060" cy="1206161"/>
          </a:xfrm>
        </p:grpSpPr>
        <p:sp>
          <p:nvSpPr>
            <p:cNvPr id="14" name="TextBox 13"/>
            <p:cNvSpPr txBox="1"/>
            <p:nvPr/>
          </p:nvSpPr>
          <p:spPr>
            <a:xfrm>
              <a:off x="8992970" y="580262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624670" y="5727786"/>
              <a:ext cx="970555" cy="1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624670" y="5013532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595225" y="4965792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934315" y="5420196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315" y="5420196"/>
                  <a:ext cx="4215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8644354" y="77978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11" name="Group 10" descr="Base 2 Binary, 111"/>
          <p:cNvGrpSpPr/>
          <p:nvPr/>
        </p:nvGrpSpPr>
        <p:grpSpPr>
          <a:xfrm>
            <a:off x="2200619" y="764225"/>
            <a:ext cx="7405616" cy="2565021"/>
            <a:chOff x="2200619" y="764225"/>
            <a:chExt cx="7405616" cy="2565021"/>
          </a:xfrm>
        </p:grpSpPr>
        <p:sp>
          <p:nvSpPr>
            <p:cNvPr id="28" name="TextBox 27"/>
            <p:cNvSpPr txBox="1"/>
            <p:nvPr/>
          </p:nvSpPr>
          <p:spPr>
            <a:xfrm>
              <a:off x="8926283" y="295991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85339" y="294263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895051" y="2575650"/>
                  <a:ext cx="288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5051" y="2575650"/>
                  <a:ext cx="28834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021" t="-2222" r="-8511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/>
            <p:nvPr/>
          </p:nvCxnSpPr>
          <p:spPr>
            <a:xfrm flipV="1">
              <a:off x="6090175" y="2886918"/>
              <a:ext cx="3510555" cy="557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63375" y="222223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630175" y="2170825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600730" y="2123085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939820" y="257748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820" y="2577489"/>
                  <a:ext cx="2932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750" t="-2222" r="-625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655325" y="224763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859979" y="294898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929851" y="2582000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851" y="2582000"/>
                  <a:ext cx="29328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2222" r="-625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itle 1"/>
            <p:cNvSpPr txBox="1">
              <a:spLocks/>
            </p:cNvSpPr>
            <p:nvPr/>
          </p:nvSpPr>
          <p:spPr>
            <a:xfrm>
              <a:off x="2200619" y="764225"/>
              <a:ext cx="2225842" cy="135886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89000"/>
                </a:lnSpc>
                <a:spcBef>
                  <a:spcPct val="0"/>
                </a:spcBef>
                <a:buNone/>
                <a:defRPr sz="4400" kern="1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dirty="0"/>
                <a:t>Base 2</a:t>
              </a:r>
            </a:p>
            <a:p>
              <a:r>
                <a:rPr lang="en-GB" dirty="0"/>
                <a:t>Binary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634378" y="77720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8904" y="77462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4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442" y="4220547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38973" y="773867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grpSp>
        <p:nvGrpSpPr>
          <p:cNvPr id="8" name="Group 7" descr="Weightings of  Digit/Bit positions">
            <a:extLst>
              <a:ext uri="{FF2B5EF4-FFF2-40B4-BE49-F238E27FC236}">
                <a16:creationId xmlns:a16="http://schemas.microsoft.com/office/drawing/2014/main" id="{C5640E50-7DAB-40B3-9D84-44BA197730C3}"/>
              </a:ext>
            </a:extLst>
          </p:cNvPr>
          <p:cNvGrpSpPr/>
          <p:nvPr/>
        </p:nvGrpSpPr>
        <p:grpSpPr>
          <a:xfrm>
            <a:off x="8624670" y="4965792"/>
            <a:ext cx="976060" cy="1206161"/>
            <a:chOff x="8624670" y="4965792"/>
            <a:chExt cx="976060" cy="1206161"/>
          </a:xfrm>
        </p:grpSpPr>
        <p:sp>
          <p:nvSpPr>
            <p:cNvPr id="14" name="TextBox 13"/>
            <p:cNvSpPr txBox="1"/>
            <p:nvPr/>
          </p:nvSpPr>
          <p:spPr>
            <a:xfrm>
              <a:off x="8992970" y="580262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 descr="Weightings of  Digit/Bit positions"/>
            <p:cNvCxnSpPr/>
            <p:nvPr/>
          </p:nvCxnSpPr>
          <p:spPr>
            <a:xfrm>
              <a:off x="8624670" y="5727786"/>
              <a:ext cx="970555" cy="1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descr="Weightings of  Digit/Bit positions"/>
            <p:cNvCxnSpPr/>
            <p:nvPr/>
          </p:nvCxnSpPr>
          <p:spPr>
            <a:xfrm>
              <a:off x="8624670" y="5013532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descr="Weightings of  Digit/Bit positions"/>
            <p:cNvCxnSpPr/>
            <p:nvPr/>
          </p:nvCxnSpPr>
          <p:spPr>
            <a:xfrm>
              <a:off x="9595225" y="4965792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 descr="Weightings of  Digit/Bit positions"/>
                <p:cNvSpPr txBox="1"/>
                <p:nvPr/>
              </p:nvSpPr>
              <p:spPr>
                <a:xfrm>
                  <a:off x="8934315" y="5420196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 descr="Weightings of  Digit/Bit positions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315" y="5420196"/>
                  <a:ext cx="4215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7621470" y="77978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1494" y="77720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86020" y="77462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7" name="Group 6" descr="BInary 1000">
            <a:extLst>
              <a:ext uri="{FF2B5EF4-FFF2-40B4-BE49-F238E27FC236}">
                <a16:creationId xmlns:a16="http://schemas.microsoft.com/office/drawing/2014/main" id="{53405219-BA07-4C55-8378-276BF9045624}"/>
              </a:ext>
            </a:extLst>
          </p:cNvPr>
          <p:cNvGrpSpPr/>
          <p:nvPr/>
        </p:nvGrpSpPr>
        <p:grpSpPr>
          <a:xfrm>
            <a:off x="2200619" y="764225"/>
            <a:ext cx="7405616" cy="2565021"/>
            <a:chOff x="2200619" y="764225"/>
            <a:chExt cx="7405616" cy="2565021"/>
          </a:xfrm>
        </p:grpSpPr>
        <p:grpSp>
          <p:nvGrpSpPr>
            <p:cNvPr id="11" name="Group 10" descr="Base 2 Binary 1000"/>
            <p:cNvGrpSpPr/>
            <p:nvPr/>
          </p:nvGrpSpPr>
          <p:grpSpPr>
            <a:xfrm>
              <a:off x="2200619" y="764225"/>
              <a:ext cx="7405616" cy="2565021"/>
              <a:chOff x="2200619" y="764225"/>
              <a:chExt cx="7405616" cy="2565021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8926283" y="295991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885339" y="294263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895051" y="2575650"/>
                    <a:ext cx="2883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5051" y="2575650"/>
                    <a:ext cx="288349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7021" t="-2222" r="-8511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/>
              <p:cNvCxnSpPr/>
              <p:nvPr/>
            </p:nvCxnSpPr>
            <p:spPr>
              <a:xfrm flipV="1">
                <a:off x="5656881" y="2886918"/>
                <a:ext cx="3943849" cy="729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563375" y="2222237"/>
                <a:ext cx="2905" cy="7968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630175" y="2170825"/>
                <a:ext cx="17596" cy="8538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9600730" y="2123085"/>
                <a:ext cx="5505" cy="897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8939820" y="2577489"/>
                    <a:ext cx="2932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9820" y="2577489"/>
                    <a:ext cx="29328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8750" t="-2222" r="-625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/>
              <p:cNvCxnSpPr/>
              <p:nvPr/>
            </p:nvCxnSpPr>
            <p:spPr>
              <a:xfrm>
                <a:off x="6655325" y="2247637"/>
                <a:ext cx="2905" cy="7968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859979" y="294898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929851" y="2582000"/>
                    <a:ext cx="2932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9851" y="2582000"/>
                    <a:ext cx="29328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750" t="-2222" r="-625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Title 1"/>
              <p:cNvSpPr txBox="1">
                <a:spLocks/>
              </p:cNvSpPr>
              <p:nvPr/>
            </p:nvSpPr>
            <p:spPr>
              <a:xfrm>
                <a:off x="2200619" y="764225"/>
                <a:ext cx="2225842" cy="13588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dirty="0"/>
                  <a:t>Base 2</a:t>
                </a:r>
              </a:p>
              <a:p>
                <a:r>
                  <a:rPr lang="en-GB" dirty="0"/>
                  <a:t>Binary</a:t>
                </a: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5648471" y="227115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942996" y="29464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012868" y="2579420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68" y="2579420"/>
                <a:ext cx="29328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t="-2174" r="-8333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8667491" y="3671025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8</a:t>
            </a:r>
          </a:p>
        </p:txBody>
      </p:sp>
      <p:sp>
        <p:nvSpPr>
          <p:cNvPr id="4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2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442" y="4220547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38973" y="773867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8" name="Group 7" descr="Weightings of  Digit/Bit positions">
            <a:extLst>
              <a:ext uri="{FF2B5EF4-FFF2-40B4-BE49-F238E27FC236}">
                <a16:creationId xmlns:a16="http://schemas.microsoft.com/office/drawing/2014/main" id="{A16E379B-A596-4687-9C82-841F6FAD050B}"/>
              </a:ext>
            </a:extLst>
          </p:cNvPr>
          <p:cNvGrpSpPr/>
          <p:nvPr/>
        </p:nvGrpSpPr>
        <p:grpSpPr>
          <a:xfrm>
            <a:off x="8624670" y="4965792"/>
            <a:ext cx="976060" cy="1206161"/>
            <a:chOff x="8624670" y="4965792"/>
            <a:chExt cx="976060" cy="1206161"/>
          </a:xfrm>
        </p:grpSpPr>
        <p:sp>
          <p:nvSpPr>
            <p:cNvPr id="14" name="TextBox 13"/>
            <p:cNvSpPr txBox="1"/>
            <p:nvPr/>
          </p:nvSpPr>
          <p:spPr>
            <a:xfrm>
              <a:off x="8992970" y="580262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624670" y="5727786"/>
              <a:ext cx="970555" cy="1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624670" y="5013532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595225" y="4965792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934315" y="5420196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315" y="5420196"/>
                  <a:ext cx="4215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7621470" y="77978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1494" y="77720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86020" y="77462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7" name="Group 6" descr="Binary 1001">
            <a:extLst>
              <a:ext uri="{FF2B5EF4-FFF2-40B4-BE49-F238E27FC236}">
                <a16:creationId xmlns:a16="http://schemas.microsoft.com/office/drawing/2014/main" id="{C187615C-9DFD-4885-AF97-AF8DC4AAB018}"/>
              </a:ext>
            </a:extLst>
          </p:cNvPr>
          <p:cNvGrpSpPr/>
          <p:nvPr/>
        </p:nvGrpSpPr>
        <p:grpSpPr>
          <a:xfrm>
            <a:off x="2200619" y="764225"/>
            <a:ext cx="7405616" cy="2565021"/>
            <a:chOff x="2200619" y="764225"/>
            <a:chExt cx="7405616" cy="2565021"/>
          </a:xfrm>
        </p:grpSpPr>
        <p:grpSp>
          <p:nvGrpSpPr>
            <p:cNvPr id="11" name="Group 10"/>
            <p:cNvGrpSpPr/>
            <p:nvPr/>
          </p:nvGrpSpPr>
          <p:grpSpPr>
            <a:xfrm>
              <a:off x="2200619" y="764225"/>
              <a:ext cx="7405616" cy="2565021"/>
              <a:chOff x="2200619" y="764225"/>
              <a:chExt cx="7405616" cy="2565021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8926283" y="295991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885339" y="294263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895051" y="2575650"/>
                    <a:ext cx="2883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5051" y="2575650"/>
                    <a:ext cx="288349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7021" t="-2222" r="-8511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/>
              <p:cNvCxnSpPr/>
              <p:nvPr/>
            </p:nvCxnSpPr>
            <p:spPr>
              <a:xfrm flipV="1">
                <a:off x="5656881" y="2886918"/>
                <a:ext cx="3943849" cy="729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563375" y="2222237"/>
                <a:ext cx="2905" cy="7968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630175" y="2170825"/>
                <a:ext cx="17596" cy="8538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9600730" y="2123085"/>
                <a:ext cx="5505" cy="897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8939820" y="2577489"/>
                    <a:ext cx="2932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9820" y="2577489"/>
                    <a:ext cx="29328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8750" t="-2222" r="-625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/>
              <p:cNvCxnSpPr/>
              <p:nvPr/>
            </p:nvCxnSpPr>
            <p:spPr>
              <a:xfrm>
                <a:off x="6655325" y="2247637"/>
                <a:ext cx="2905" cy="7968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859979" y="294898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929851" y="2582000"/>
                    <a:ext cx="2932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9851" y="2582000"/>
                    <a:ext cx="29328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750" t="-2222" r="-625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Title 1"/>
              <p:cNvSpPr txBox="1">
                <a:spLocks/>
              </p:cNvSpPr>
              <p:nvPr/>
            </p:nvSpPr>
            <p:spPr>
              <a:xfrm>
                <a:off x="2200619" y="764225"/>
                <a:ext cx="2225842" cy="13588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dirty="0"/>
                  <a:t>Base 2</a:t>
                </a:r>
              </a:p>
              <a:p>
                <a:r>
                  <a:rPr lang="en-GB" dirty="0"/>
                  <a:t>Binary</a:t>
                </a: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5648471" y="227115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942996" y="29464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012868" y="2579420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68" y="2579420"/>
                <a:ext cx="29328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t="-2174" r="-8333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8667491" y="3671025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9</a:t>
            </a:r>
          </a:p>
        </p:txBody>
      </p:sp>
      <p:sp>
        <p:nvSpPr>
          <p:cNvPr id="4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6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442" y="4220547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38973" y="773867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1470" y="77978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1494" y="77720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86020" y="77462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8" name="Group 7" descr="Weightings of  Digit/Bit positions">
            <a:extLst>
              <a:ext uri="{FF2B5EF4-FFF2-40B4-BE49-F238E27FC236}">
                <a16:creationId xmlns:a16="http://schemas.microsoft.com/office/drawing/2014/main" id="{FB5A033A-D869-4AE6-A0DD-23C539740B34}"/>
              </a:ext>
            </a:extLst>
          </p:cNvPr>
          <p:cNvGrpSpPr/>
          <p:nvPr/>
        </p:nvGrpSpPr>
        <p:grpSpPr>
          <a:xfrm>
            <a:off x="2240188" y="760214"/>
            <a:ext cx="7405616" cy="2565021"/>
            <a:chOff x="2240188" y="760214"/>
            <a:chExt cx="7405616" cy="2565021"/>
          </a:xfrm>
        </p:grpSpPr>
        <p:grpSp>
          <p:nvGrpSpPr>
            <p:cNvPr id="11" name="Group 10" descr="Weightings of  Digit/Bit positions"/>
            <p:cNvGrpSpPr/>
            <p:nvPr/>
          </p:nvGrpSpPr>
          <p:grpSpPr>
            <a:xfrm>
              <a:off x="2240188" y="760214"/>
              <a:ext cx="7405616" cy="2565021"/>
              <a:chOff x="2200619" y="764225"/>
              <a:chExt cx="7405616" cy="2565021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8926283" y="295991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885339" y="294263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895051" y="2575650"/>
                    <a:ext cx="2883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5051" y="2575650"/>
                    <a:ext cx="288349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7021" t="-2222" r="-8511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/>
              <p:cNvCxnSpPr/>
              <p:nvPr/>
            </p:nvCxnSpPr>
            <p:spPr>
              <a:xfrm flipV="1">
                <a:off x="5656881" y="2886918"/>
                <a:ext cx="3943849" cy="729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563375" y="2222237"/>
                <a:ext cx="2905" cy="7968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630175" y="2170825"/>
                <a:ext cx="17596" cy="8538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9600730" y="2123085"/>
                <a:ext cx="5505" cy="897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8939820" y="2577489"/>
                    <a:ext cx="2932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9820" y="2577489"/>
                    <a:ext cx="29328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8750" t="-2222" r="-625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/>
              <p:cNvCxnSpPr/>
              <p:nvPr/>
            </p:nvCxnSpPr>
            <p:spPr>
              <a:xfrm>
                <a:off x="6655325" y="2247637"/>
                <a:ext cx="2905" cy="7968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859979" y="294898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929851" y="2582000"/>
                    <a:ext cx="2932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9851" y="2582000"/>
                    <a:ext cx="29328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8750" t="-2222" r="-625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Title 1"/>
              <p:cNvSpPr txBox="1">
                <a:spLocks/>
              </p:cNvSpPr>
              <p:nvPr/>
            </p:nvSpPr>
            <p:spPr>
              <a:xfrm>
                <a:off x="2200619" y="764225"/>
                <a:ext cx="2225842" cy="13588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dirty="0"/>
                  <a:t>Base 2</a:t>
                </a:r>
              </a:p>
              <a:p>
                <a:r>
                  <a:rPr lang="en-GB" dirty="0"/>
                  <a:t>Binary</a:t>
                </a: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5648471" y="227115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 descr="Weightings of  Digit/Bit positions"/>
            <p:cNvSpPr txBox="1"/>
            <p:nvPr/>
          </p:nvSpPr>
          <p:spPr>
            <a:xfrm>
              <a:off x="5942996" y="29464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 descr="Weightings of  Digit/Bit positions"/>
              <p:cNvSpPr txBox="1"/>
              <p:nvPr/>
            </p:nvSpPr>
            <p:spPr>
              <a:xfrm>
                <a:off x="6012868" y="2579420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 descr="Weightings of  Digit/Bit position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68" y="2579420"/>
                <a:ext cx="293285" cy="276999"/>
              </a:xfrm>
              <a:prstGeom prst="rect">
                <a:avLst/>
              </a:prstGeom>
              <a:blipFill>
                <a:blip r:embed="rId5"/>
                <a:stretch>
                  <a:fillRect l="-16667" t="-2174" r="-8333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8636485" y="3671025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grpSp>
        <p:nvGrpSpPr>
          <p:cNvPr id="7" name="Group 6" descr="Weightings of  Digit/Bit positions">
            <a:extLst>
              <a:ext uri="{FF2B5EF4-FFF2-40B4-BE49-F238E27FC236}">
                <a16:creationId xmlns:a16="http://schemas.microsoft.com/office/drawing/2014/main" id="{DE0828E3-EBAA-466C-8463-7467437B4A07}"/>
              </a:ext>
            </a:extLst>
          </p:cNvPr>
          <p:cNvGrpSpPr/>
          <p:nvPr/>
        </p:nvGrpSpPr>
        <p:grpSpPr>
          <a:xfrm>
            <a:off x="7563375" y="4965792"/>
            <a:ext cx="2037355" cy="1206161"/>
            <a:chOff x="7563375" y="4965792"/>
            <a:chExt cx="2037355" cy="1206161"/>
          </a:xfrm>
        </p:grpSpPr>
        <p:sp>
          <p:nvSpPr>
            <p:cNvPr id="14" name="TextBox 13"/>
            <p:cNvSpPr txBox="1"/>
            <p:nvPr/>
          </p:nvSpPr>
          <p:spPr>
            <a:xfrm>
              <a:off x="8992970" y="580262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7563375" y="5729625"/>
              <a:ext cx="2031850" cy="704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624670" y="5013532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595225" y="4965792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934315" y="5420196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315" y="5420196"/>
                  <a:ext cx="4215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/>
            <p:cNvSpPr txBox="1"/>
            <p:nvPr/>
          </p:nvSpPr>
          <p:spPr>
            <a:xfrm>
              <a:off x="8029490" y="5800040"/>
              <a:ext cx="44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7661190" y="5010951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970835" y="5417615"/>
                  <a:ext cx="4165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835" y="5417615"/>
                  <a:ext cx="41658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35" t="-2222" r="-4412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TextBox 48"/>
          <p:cNvSpPr txBox="1"/>
          <p:nvPr/>
        </p:nvSpPr>
        <p:spPr>
          <a:xfrm>
            <a:off x="7626521" y="3683943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3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698282"/>
              </p:ext>
            </p:extLst>
          </p:nvPr>
        </p:nvGraphicFramePr>
        <p:xfrm>
          <a:off x="6475476" y="102493"/>
          <a:ext cx="34163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Denary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21336-7827-4044-86F4-C32B7D68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809744" cy="1485900"/>
          </a:xfrm>
        </p:spPr>
        <p:txBody>
          <a:bodyPr/>
          <a:lstStyle/>
          <a:p>
            <a:r>
              <a:rPr lang="en-GB" dirty="0"/>
              <a:t>Hexadecimal table: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022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50</TotalTime>
  <Words>1279</Words>
  <Application>Microsoft Office PowerPoint</Application>
  <PresentationFormat>Widescreen</PresentationFormat>
  <Paragraphs>483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Cambria Math</vt:lpstr>
      <vt:lpstr>Calibri</vt:lpstr>
      <vt:lpstr>Franklin Gothic Book</vt:lpstr>
      <vt:lpstr>Crop</vt:lpstr>
      <vt:lpstr>Computer systems fundamentals ( 4COSC004w )</vt:lpstr>
      <vt:lpstr>Binary – Base 2</vt:lpstr>
      <vt:lpstr>By the end of this lecture, you will:</vt:lpstr>
      <vt:lpstr>Decimal / Denary – Base 10</vt:lpstr>
      <vt:lpstr>Base 10 Denary</vt:lpstr>
      <vt:lpstr>Base 10 Denary</vt:lpstr>
      <vt:lpstr>Base 10 Denary</vt:lpstr>
      <vt:lpstr>Base 10 Denary</vt:lpstr>
      <vt:lpstr>Hexadecimal table:</vt:lpstr>
      <vt:lpstr>Converting Binary to Denary</vt:lpstr>
      <vt:lpstr>Converting Binary to Denary</vt:lpstr>
      <vt:lpstr>Converting Denary to Binary</vt:lpstr>
      <vt:lpstr>Converting Denary to Binary</vt:lpstr>
      <vt:lpstr>Converting Denary to Binary</vt:lpstr>
      <vt:lpstr>Converting Denary to Binary</vt:lpstr>
      <vt:lpstr>The Byte, The Nibble &amp; The Bit</vt:lpstr>
      <vt:lpstr>Parity check</vt:lpstr>
      <vt:lpstr>Try it out for yourself - task 1</vt:lpstr>
      <vt:lpstr>Try it out for yourself - task 2</vt:lpstr>
      <vt:lpstr>An exercise for you:</vt:lpstr>
      <vt:lpstr>Converting Denary to Binary</vt:lpstr>
      <vt:lpstr>Converting Denary to Binary</vt:lpstr>
      <vt:lpstr>In this part we have covered:</vt:lpstr>
      <vt:lpstr>Number System Triangle</vt:lpstr>
      <vt:lpstr>Tutorial exercise:</vt:lpstr>
      <vt:lpstr>In the next lecture we will cover:</vt:lpstr>
      <vt:lpstr>Thank you</vt:lpstr>
    </vt:vector>
  </TitlesOfParts>
  <Company>University of Westminster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fundamentals ( 4COSC004w )</dc:title>
  <dc:creator>Noam Weingarten</dc:creator>
  <cp:lastModifiedBy>Noam Weingarten</cp:lastModifiedBy>
  <cp:revision>121</cp:revision>
  <cp:lastPrinted>2017-09-27T17:14:41Z</cp:lastPrinted>
  <dcterms:created xsi:type="dcterms:W3CDTF">2016-07-07T12:24:10Z</dcterms:created>
  <dcterms:modified xsi:type="dcterms:W3CDTF">2023-08-14T13:05:13Z</dcterms:modified>
</cp:coreProperties>
</file>