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74"/>
  </p:normalViewPr>
  <p:slideViewPr>
    <p:cSldViewPr>
      <p:cViewPr varScale="1">
        <p:scale>
          <a:sx n="122" d="100"/>
          <a:sy n="122" d="100"/>
        </p:scale>
        <p:origin x="14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22" y="143255"/>
            <a:ext cx="1312926" cy="668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5145" y="246036"/>
            <a:ext cx="6504305" cy="141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A1A4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A1A4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2950" y="1849500"/>
            <a:ext cx="3531235" cy="414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7C9AA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55565" y="2429192"/>
            <a:ext cx="3431540" cy="3714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22" y="143255"/>
            <a:ext cx="1312926" cy="668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22" y="143255"/>
            <a:ext cx="1312926" cy="668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00" y="5013197"/>
            <a:ext cx="1513331" cy="18448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436" y="233464"/>
            <a:ext cx="70732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836" y="1308252"/>
            <a:ext cx="7127240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A1A4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mailto:i.sial@westminster.ac.uk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nged.it/2JqsqQ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age.westminster.ac.uk/docs/381/Sample_Chronological_CV.pdf?studentSiteId=1" TargetMode="External"/><Relationship Id="rId4" Type="http://schemas.openxmlformats.org/officeDocument/2006/relationships/hyperlink" Target="https://engage.westminster.ac.uk/docs/382/Sample-Skills-Based-CV.pdf?studentSiteId=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gage.westminster.ac.uk/docs/434/Reverse-chronological-CV-template.pdf?studentSiteId=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mindtools.com/pages/article/get-started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spects.ac.uk/jobs-and-work-experience/job-sectors/information-technology/overview-of-the-it-sector-in-the-uk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hyperlink" Target="https://youtu.be/5mMVT7M2YG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rgetjobs.co.uk/career-sectors/it-and-technolog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westminster.ac.uk/study/current-students/employability/career-development-centre/work-experience-and-placement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targetjobs.co.uk/career-sectors/it-and-technology" TargetMode="External"/><Relationship Id="rId5" Type="http://schemas.openxmlformats.org/officeDocument/2006/relationships/hyperlink" Target="https://www.prospects.ac.uk/jobs-and-work-experience/job-sectors/information-technology/overview-of-the-it-sector-in-the-u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accenture.com/gb-en/careers/powerful-minds" TargetMode="External"/><Relationship Id="rId5" Type="http://schemas.openxmlformats.org/officeDocument/2006/relationships/hyperlink" Target="https://pollev.com/iramsial141?_ga=2.7733367.434010364.1539025597-1242281792.1539025597" TargetMode="External"/><Relationship Id="rId6" Type="http://schemas.openxmlformats.org/officeDocument/2006/relationships/hyperlink" Target="https://youtu.be/BMEH1zPpZW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" y="143255"/>
              <a:ext cx="1312926" cy="6682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108" y="1253401"/>
            <a:ext cx="5819775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Trends</a:t>
            </a:r>
            <a:r>
              <a:rPr sz="4800" spc="-100" dirty="0"/>
              <a:t> </a:t>
            </a:r>
            <a:r>
              <a:rPr sz="4800" dirty="0"/>
              <a:t>in</a:t>
            </a:r>
            <a:r>
              <a:rPr sz="4800" spc="-105" dirty="0"/>
              <a:t> </a:t>
            </a:r>
            <a:r>
              <a:rPr sz="4800" spc="-10" dirty="0"/>
              <a:t>Computer Science</a:t>
            </a:r>
            <a:endParaRPr sz="48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spc="-10" dirty="0"/>
              <a:t>(4COSC003W)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26108" y="3818293"/>
            <a:ext cx="499491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009999"/>
                </a:solidFill>
                <a:latin typeface="Arial"/>
                <a:cs typeface="Arial"/>
              </a:rPr>
              <a:t>How</a:t>
            </a:r>
            <a:r>
              <a:rPr sz="3400" b="1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3400" b="1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9999"/>
                </a:solidFill>
                <a:latin typeface="Arial"/>
                <a:cs typeface="Arial"/>
              </a:rPr>
              <a:t>build</a:t>
            </a:r>
            <a:r>
              <a:rPr sz="3400" b="1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9999"/>
                </a:solidFill>
                <a:latin typeface="Arial"/>
                <a:cs typeface="Arial"/>
              </a:rPr>
              <a:t>your</a:t>
            </a:r>
            <a:r>
              <a:rPr sz="3400" b="1" spc="-10" dirty="0">
                <a:solidFill>
                  <a:srgbClr val="009999"/>
                </a:solidFill>
                <a:latin typeface="Arial"/>
                <a:cs typeface="Arial"/>
              </a:rPr>
              <a:t> skills, </a:t>
            </a:r>
            <a:r>
              <a:rPr sz="3400" b="1" dirty="0">
                <a:solidFill>
                  <a:srgbClr val="009999"/>
                </a:solidFill>
                <a:latin typeface="Arial"/>
                <a:cs typeface="Arial"/>
              </a:rPr>
              <a:t>experience</a:t>
            </a:r>
            <a:r>
              <a:rPr sz="3400" b="1" spc="-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9999"/>
                </a:solidFill>
                <a:latin typeface="Arial"/>
                <a:cs typeface="Arial"/>
              </a:rPr>
              <a:t>and</a:t>
            </a:r>
            <a:r>
              <a:rPr sz="3400" b="1" spc="-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009999"/>
                </a:solidFill>
                <a:latin typeface="Arial"/>
                <a:cs typeface="Arial"/>
              </a:rPr>
              <a:t>CVs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876" y="5280888"/>
            <a:ext cx="3290570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Iram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Sial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Careers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Consultant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Careers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i.sial@westminster.ac.uk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9428" y="2378964"/>
            <a:ext cx="3814572" cy="44790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Employers’</a:t>
            </a:r>
            <a:r>
              <a:rPr sz="2800" spc="-9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three</a:t>
            </a:r>
            <a:r>
              <a:rPr sz="2800" spc="-7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questions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227937"/>
            <a:ext cx="7169784" cy="38296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265" algn="l"/>
              </a:tabLst>
            </a:pP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Can</a:t>
            </a:r>
            <a:r>
              <a:rPr sz="2600" b="1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b="1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do</a:t>
            </a:r>
            <a:r>
              <a:rPr sz="2600" b="1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the</a:t>
            </a:r>
            <a:r>
              <a:rPr sz="2600" b="1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spc="-20" dirty="0">
                <a:solidFill>
                  <a:srgbClr val="070707"/>
                </a:solidFill>
                <a:latin typeface="Carlito"/>
                <a:cs typeface="Carlito"/>
              </a:rPr>
              <a:t>job?</a:t>
            </a:r>
            <a:endParaRPr sz="260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620"/>
              </a:spcBef>
              <a:buChar char="–"/>
              <a:tabLst>
                <a:tab pos="754380" algn="l"/>
              </a:tabLst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Do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have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the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required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knowledge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skills?</a:t>
            </a:r>
            <a:endParaRPr sz="2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195"/>
              </a:spcBef>
              <a:buClr>
                <a:srgbClr val="070707"/>
              </a:buClr>
              <a:buFont typeface="Carlito"/>
              <a:buChar char="–"/>
            </a:pPr>
            <a:endParaRPr sz="26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Do</a:t>
            </a:r>
            <a:r>
              <a:rPr sz="2600" b="1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b="1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want</a:t>
            </a:r>
            <a:r>
              <a:rPr sz="2600" b="1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the</a:t>
            </a:r>
            <a:r>
              <a:rPr sz="2600" b="1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spc="-20" dirty="0">
                <a:solidFill>
                  <a:srgbClr val="070707"/>
                </a:solidFill>
                <a:latin typeface="Carlito"/>
                <a:cs typeface="Carlito"/>
              </a:rPr>
              <a:t>job?</a:t>
            </a:r>
            <a:endParaRPr sz="260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625"/>
              </a:spcBef>
              <a:buChar char="–"/>
              <a:tabLst>
                <a:tab pos="754380" algn="l"/>
              </a:tabLst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Do</a:t>
            </a:r>
            <a:r>
              <a:rPr sz="2600" spc="-1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have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the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motivation?</a:t>
            </a:r>
            <a:endParaRPr sz="2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195"/>
              </a:spcBef>
              <a:buClr>
                <a:srgbClr val="070707"/>
              </a:buClr>
              <a:buFont typeface="Carlito"/>
              <a:buChar char="–"/>
            </a:pPr>
            <a:endParaRPr sz="26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Will</a:t>
            </a:r>
            <a:r>
              <a:rPr sz="2600" b="1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b="1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fit</a:t>
            </a:r>
            <a:r>
              <a:rPr sz="2600" b="1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spc="-25" dirty="0">
                <a:solidFill>
                  <a:srgbClr val="070707"/>
                </a:solidFill>
                <a:latin typeface="Carlito"/>
                <a:cs typeface="Carlito"/>
              </a:rPr>
              <a:t>in?</a:t>
            </a:r>
            <a:endParaRPr sz="260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625"/>
              </a:spcBef>
              <a:buChar char="–"/>
              <a:tabLst>
                <a:tab pos="755015" algn="l"/>
              </a:tabLst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Do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have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the</a:t>
            </a:r>
            <a:r>
              <a:rPr sz="26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relevant</a:t>
            </a:r>
            <a:r>
              <a:rPr sz="26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values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qualities?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337" y="213283"/>
            <a:ext cx="251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9999"/>
                </a:solidFill>
              </a:rPr>
              <a:t>STEPS</a:t>
            </a:r>
            <a:r>
              <a:rPr spc="-40" dirty="0">
                <a:solidFill>
                  <a:srgbClr val="009999"/>
                </a:solidFill>
              </a:rPr>
              <a:t> </a:t>
            </a:r>
            <a:r>
              <a:rPr dirty="0">
                <a:solidFill>
                  <a:srgbClr val="009999"/>
                </a:solidFill>
              </a:rPr>
              <a:t>TO</a:t>
            </a:r>
            <a:r>
              <a:rPr spc="-40" dirty="0">
                <a:solidFill>
                  <a:srgbClr val="009999"/>
                </a:solidFill>
              </a:rPr>
              <a:t> </a:t>
            </a:r>
            <a:r>
              <a:rPr spc="-25" dirty="0">
                <a:solidFill>
                  <a:srgbClr val="009999"/>
                </a:solidFill>
              </a:rPr>
              <a:t>TAKE: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144" y="854887"/>
            <a:ext cx="8007350" cy="584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1.Learn</a:t>
            </a:r>
            <a:r>
              <a:rPr sz="2000" b="1" spc="-5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to</a:t>
            </a:r>
            <a:r>
              <a:rPr sz="2000" b="1" spc="-5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code</a:t>
            </a:r>
            <a:r>
              <a:rPr sz="2000" b="1" spc="-3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–</a:t>
            </a:r>
            <a:r>
              <a:rPr sz="2000" b="1" spc="-5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outside</a:t>
            </a:r>
            <a:r>
              <a:rPr sz="2000" b="1" spc="-4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of</a:t>
            </a:r>
            <a:r>
              <a:rPr sz="2000" b="1" spc="-4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your</a:t>
            </a:r>
            <a:r>
              <a:rPr sz="2000" b="1" spc="-4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A1A41"/>
                </a:solidFill>
                <a:latin typeface="Arial"/>
                <a:cs typeface="Arial"/>
              </a:rPr>
              <a:t>degree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170"/>
              </a:spcBef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Work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experience,</a:t>
            </a:r>
            <a:r>
              <a:rPr sz="1800" spc="-3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volunteering</a:t>
            </a:r>
            <a:r>
              <a:rPr sz="1800" spc="-2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(e.g.in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local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school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running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coding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classes)</a:t>
            </a:r>
            <a:endParaRPr sz="1800">
              <a:latin typeface="Arial"/>
              <a:cs typeface="Arial"/>
            </a:endParaRPr>
          </a:p>
          <a:p>
            <a:pPr marL="323215" indent="-285750">
              <a:lnSpc>
                <a:spcPct val="100000"/>
              </a:lnSpc>
              <a:buChar char="•"/>
              <a:tabLst>
                <a:tab pos="323215" algn="l"/>
              </a:tabLst>
            </a:pP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Working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personal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project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such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as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app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website,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online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communities</a:t>
            </a:r>
            <a:endParaRPr sz="1800">
              <a:latin typeface="Arial"/>
              <a:cs typeface="Arial"/>
            </a:endParaRPr>
          </a:p>
          <a:p>
            <a:pPr marL="403860" lvl="1" indent="-285750">
              <a:lnSpc>
                <a:spcPct val="100000"/>
              </a:lnSpc>
              <a:buChar char="•"/>
              <a:tabLst>
                <a:tab pos="403860" algn="l"/>
              </a:tabLst>
            </a:pP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Contributing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open-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source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A1A41"/>
                </a:solidFill>
                <a:latin typeface="Arial"/>
                <a:cs typeface="Arial"/>
              </a:rPr>
              <a:t>projects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hackathons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coding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competitions.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Clr>
                <a:srgbClr val="6A1A41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475615" marR="216535" lvl="2" indent="-253365">
              <a:lnSpc>
                <a:spcPct val="100000"/>
              </a:lnSpc>
              <a:buSzPct val="90000"/>
              <a:buAutoNum type="arabicPeriod" startAt="2"/>
              <a:tabLst>
                <a:tab pos="1698625" algn="l"/>
              </a:tabLst>
            </a:pP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Keep</a:t>
            </a:r>
            <a:r>
              <a:rPr sz="2000" b="1" spc="-3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up</a:t>
            </a:r>
            <a:r>
              <a:rPr sz="2000" b="1" spc="-4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to</a:t>
            </a:r>
            <a:r>
              <a:rPr sz="2000" b="1" spc="-5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date</a:t>
            </a:r>
            <a:r>
              <a:rPr sz="2000" b="1" spc="-4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with</a:t>
            </a:r>
            <a:r>
              <a:rPr sz="2000" b="1" spc="-6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new</a:t>
            </a:r>
            <a:r>
              <a:rPr sz="2000" b="1" spc="-4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A1A41"/>
                </a:solidFill>
                <a:latin typeface="Arial"/>
                <a:cs typeface="Arial"/>
              </a:rPr>
              <a:t>technologies,</a:t>
            </a:r>
            <a:r>
              <a:rPr sz="2000" b="1" spc="-3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and</a:t>
            </a:r>
            <a:r>
              <a:rPr sz="2000" b="1" spc="-3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understand</a:t>
            </a:r>
            <a:r>
              <a:rPr sz="2000" b="1" spc="-3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6A1A41"/>
                </a:solidFill>
                <a:latin typeface="Arial"/>
                <a:cs typeface="Arial"/>
              </a:rPr>
              <a:t>how 	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they</a:t>
            </a:r>
            <a:r>
              <a:rPr sz="2000" b="1" spc="-4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will</a:t>
            </a:r>
            <a:r>
              <a:rPr sz="2000" b="1" spc="-6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impact</a:t>
            </a:r>
            <a:r>
              <a:rPr sz="2000" b="1" spc="-4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the</a:t>
            </a:r>
            <a:r>
              <a:rPr sz="2000" b="1" spc="-5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world</a:t>
            </a:r>
            <a:r>
              <a:rPr sz="2000" b="1" spc="-5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around</a:t>
            </a:r>
            <a:r>
              <a:rPr sz="2000" b="1" spc="-3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6A1A41"/>
                </a:solidFill>
                <a:latin typeface="Arial"/>
                <a:cs typeface="Arial"/>
              </a:rPr>
              <a:t>you.</a:t>
            </a:r>
            <a:endParaRPr sz="2000">
              <a:latin typeface="Arial"/>
              <a:cs typeface="Arial"/>
            </a:endParaRPr>
          </a:p>
          <a:p>
            <a:pPr marL="370840" marR="113030" lvl="2" indent="-253365">
              <a:lnSpc>
                <a:spcPct val="100000"/>
              </a:lnSpc>
              <a:spcBef>
                <a:spcPts val="2160"/>
              </a:spcBef>
              <a:buAutoNum type="arabicPeriod" startAt="2"/>
              <a:tabLst>
                <a:tab pos="3446145" algn="l"/>
              </a:tabLst>
            </a:pPr>
            <a:r>
              <a:rPr sz="1800" b="1" dirty="0">
                <a:solidFill>
                  <a:srgbClr val="6A1A41"/>
                </a:solidFill>
                <a:latin typeface="Arial"/>
                <a:cs typeface="Arial"/>
              </a:rPr>
              <a:t>Insight</a:t>
            </a:r>
            <a:r>
              <a:rPr sz="1800" b="1" spc="-5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A1A41"/>
                </a:solidFill>
                <a:latin typeface="Arial"/>
                <a:cs typeface="Arial"/>
              </a:rPr>
              <a:t>Programmes/</a:t>
            </a:r>
            <a:r>
              <a:rPr sz="1800" b="1" spc="-3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Summer</a:t>
            </a:r>
            <a:r>
              <a:rPr sz="2000" b="1" spc="-6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Internships/</a:t>
            </a:r>
            <a:r>
              <a:rPr sz="2000" b="1" spc="-6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A1A41"/>
                </a:solidFill>
                <a:latin typeface="Arial"/>
                <a:cs typeface="Arial"/>
              </a:rPr>
              <a:t>Placement</a:t>
            </a:r>
            <a:r>
              <a:rPr sz="2000" b="1" spc="-9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A1A41"/>
                </a:solidFill>
                <a:latin typeface="Arial"/>
                <a:cs typeface="Arial"/>
              </a:rPr>
              <a:t>Years/Part 	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time</a:t>
            </a:r>
            <a:r>
              <a:rPr sz="2000" b="1" spc="-4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6A1A41"/>
                </a:solidFill>
                <a:latin typeface="Arial"/>
                <a:cs typeface="Arial"/>
              </a:rPr>
              <a:t>jobs</a:t>
            </a:r>
            <a:endParaRPr sz="2000">
              <a:latin typeface="Arial"/>
              <a:cs typeface="Arial"/>
            </a:endParaRPr>
          </a:p>
          <a:p>
            <a:pPr marL="727710" lvl="2" indent="-253365">
              <a:lnSpc>
                <a:spcPct val="100000"/>
              </a:lnSpc>
              <a:spcBef>
                <a:spcPts val="2160"/>
              </a:spcBef>
              <a:buSzPct val="90000"/>
              <a:buAutoNum type="arabicPeriod" startAt="2"/>
              <a:tabLst>
                <a:tab pos="727710" algn="l"/>
              </a:tabLst>
            </a:pP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Build</a:t>
            </a:r>
            <a:r>
              <a:rPr sz="2000" b="1" spc="-5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on</a:t>
            </a:r>
            <a:r>
              <a:rPr sz="2000" b="1" spc="-4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Soft</a:t>
            </a:r>
            <a:r>
              <a:rPr sz="2000" b="1" spc="-4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Skills</a:t>
            </a:r>
            <a:r>
              <a:rPr sz="2000" b="1" spc="-6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:</a:t>
            </a:r>
            <a:r>
              <a:rPr sz="2000" b="1" spc="-5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SKILLS</a:t>
            </a:r>
            <a:r>
              <a:rPr sz="2000" b="1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6A1A41"/>
                </a:solidFill>
                <a:latin typeface="Arial"/>
                <a:cs typeface="Arial"/>
              </a:rPr>
              <a:t>THAT</a:t>
            </a:r>
            <a:r>
              <a:rPr sz="2000" b="1" spc="-8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A1A41"/>
                </a:solidFill>
                <a:latin typeface="Arial"/>
                <a:cs typeface="Arial"/>
              </a:rPr>
              <a:t>AREN’T</a:t>
            </a:r>
            <a:r>
              <a:rPr sz="2000" b="1" spc="-3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A1A41"/>
                </a:solidFill>
                <a:latin typeface="Arial"/>
                <a:cs typeface="Arial"/>
              </a:rPr>
              <a:t>TECHNICAL!</a:t>
            </a:r>
            <a:endParaRPr sz="2000">
              <a:latin typeface="Arial"/>
              <a:cs typeface="Arial"/>
            </a:endParaRPr>
          </a:p>
          <a:p>
            <a:pPr marL="2169795" lvl="3" indent="-285750">
              <a:lnSpc>
                <a:spcPct val="100000"/>
              </a:lnSpc>
              <a:spcBef>
                <a:spcPts val="2170"/>
              </a:spcBef>
              <a:buChar char="•"/>
              <a:tabLst>
                <a:tab pos="2169795" algn="l"/>
              </a:tabLst>
            </a:pP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Technology</a:t>
            </a:r>
            <a:r>
              <a:rPr sz="1800" spc="-2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recruiters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look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creativity</a:t>
            </a:r>
            <a:endParaRPr sz="1800">
              <a:latin typeface="Arial"/>
              <a:cs typeface="Arial"/>
            </a:endParaRPr>
          </a:p>
          <a:p>
            <a:pPr marL="2766060" lvl="4" indent="-285750">
              <a:lnSpc>
                <a:spcPct val="100000"/>
              </a:lnSpc>
              <a:buChar char="•"/>
              <a:tabLst>
                <a:tab pos="2766060" algn="l"/>
              </a:tabLst>
            </a:pP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The ability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to be 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self-critical</a:t>
            </a:r>
            <a:endParaRPr sz="1800">
              <a:latin typeface="Arial"/>
              <a:cs typeface="Arial"/>
            </a:endParaRPr>
          </a:p>
          <a:p>
            <a:pPr marL="645795" indent="-285750">
              <a:lnSpc>
                <a:spcPct val="100000"/>
              </a:lnSpc>
              <a:buChar char="•"/>
              <a:tabLst>
                <a:tab pos="645795" algn="l"/>
              </a:tabLst>
            </a:pP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Collaborating</a:t>
            </a:r>
            <a:r>
              <a:rPr sz="1800" spc="-2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with</a:t>
            </a:r>
            <a:r>
              <a:rPr sz="1800" spc="-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colleagues</a:t>
            </a:r>
            <a:r>
              <a:rPr sz="1800" spc="-3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gathering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specification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clients</a:t>
            </a:r>
            <a:endParaRPr sz="1800">
              <a:latin typeface="Arial"/>
              <a:cs typeface="Arial"/>
            </a:endParaRPr>
          </a:p>
          <a:p>
            <a:pPr marL="1882775" lvl="1" indent="-285750">
              <a:lnSpc>
                <a:spcPct val="100000"/>
              </a:lnSpc>
              <a:buChar char="•"/>
              <a:tabLst>
                <a:tab pos="1882775" algn="l"/>
              </a:tabLst>
            </a:pP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Willing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help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colleagues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get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their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jobs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done</a:t>
            </a:r>
            <a:endParaRPr sz="1800">
              <a:latin typeface="Arial"/>
              <a:cs typeface="Arial"/>
            </a:endParaRPr>
          </a:p>
          <a:p>
            <a:pPr marL="2587625" lvl="2" indent="-285750">
              <a:lnSpc>
                <a:spcPct val="100000"/>
              </a:lnSpc>
              <a:buChar char="•"/>
              <a:tabLst>
                <a:tab pos="2587625" algn="l"/>
              </a:tabLst>
            </a:pP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How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you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relate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to other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people</a:t>
            </a:r>
            <a:endParaRPr sz="1800">
              <a:latin typeface="Arial"/>
              <a:cs typeface="Arial"/>
            </a:endParaRPr>
          </a:p>
          <a:p>
            <a:pPr marL="4709795">
              <a:lnSpc>
                <a:spcPct val="100000"/>
              </a:lnSpc>
              <a:spcBef>
                <a:spcPts val="1440"/>
              </a:spcBef>
            </a:pPr>
            <a:r>
              <a:rPr sz="1600" i="1" dirty="0">
                <a:solidFill>
                  <a:srgbClr val="009999"/>
                </a:solidFill>
                <a:latin typeface="Arial"/>
                <a:cs typeface="Arial"/>
              </a:rPr>
              <a:t>Source:</a:t>
            </a:r>
            <a:r>
              <a:rPr sz="1600" i="1" spc="-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009999"/>
                </a:solidFill>
                <a:latin typeface="Arial"/>
                <a:cs typeface="Arial"/>
              </a:rPr>
              <a:t>Targetjobs.co.uk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76" y="377482"/>
            <a:ext cx="5910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Where</a:t>
            </a:r>
            <a:r>
              <a:rPr sz="32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32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build</a:t>
            </a:r>
            <a:r>
              <a:rPr sz="32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skills</a:t>
            </a:r>
            <a:r>
              <a:rPr sz="32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&amp;</a:t>
            </a:r>
            <a:r>
              <a:rPr sz="32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experience: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547" y="1410386"/>
            <a:ext cx="8515985" cy="51460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35433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Course</a:t>
            </a:r>
            <a:r>
              <a:rPr sz="28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work,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presentations,</a:t>
            </a:r>
            <a:r>
              <a:rPr sz="28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group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work,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reports</a:t>
            </a:r>
            <a:endParaRPr sz="2800">
              <a:latin typeface="Carlito"/>
              <a:cs typeface="Carlito"/>
            </a:endParaRPr>
          </a:p>
          <a:p>
            <a:pPr marL="354330" indent="-34163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35433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Tech</a:t>
            </a:r>
            <a:r>
              <a:rPr sz="28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Communities</a:t>
            </a:r>
            <a:r>
              <a:rPr sz="28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(GitHub,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Stack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Overflow)</a:t>
            </a:r>
            <a:endParaRPr sz="2800">
              <a:latin typeface="Carlito"/>
              <a:cs typeface="Carlito"/>
            </a:endParaRPr>
          </a:p>
          <a:p>
            <a:pPr marL="354330" indent="-34163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35433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Tech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 Competitions/Hackathons</a:t>
            </a:r>
            <a:endParaRPr sz="2800">
              <a:latin typeface="Carlito"/>
              <a:cs typeface="Carlito"/>
            </a:endParaRPr>
          </a:p>
          <a:p>
            <a:pPr marL="354330" indent="-34163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35433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Learning</a:t>
            </a:r>
            <a:r>
              <a:rPr sz="28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new</a:t>
            </a:r>
            <a:r>
              <a:rPr sz="2800" spc="-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programming</a:t>
            </a:r>
            <a:r>
              <a:rPr sz="28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language</a:t>
            </a:r>
            <a:endParaRPr sz="2800">
              <a:latin typeface="Carlito"/>
              <a:cs typeface="Carlito"/>
            </a:endParaRPr>
          </a:p>
          <a:p>
            <a:pPr marL="354330" indent="-34163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35433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Employability</a:t>
            </a:r>
            <a:r>
              <a:rPr sz="2800" spc="-1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Events/Networking</a:t>
            </a:r>
            <a:r>
              <a:rPr sz="2800" spc="-1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opportunities</a:t>
            </a:r>
            <a:r>
              <a:rPr sz="2800" spc="-10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(alumni)</a:t>
            </a:r>
            <a:endParaRPr sz="2800">
              <a:latin typeface="Carlito"/>
              <a:cs typeface="Carlito"/>
            </a:endParaRPr>
          </a:p>
          <a:p>
            <a:pPr marL="354330" indent="-34163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35433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Course</a:t>
            </a:r>
            <a:r>
              <a:rPr sz="28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rep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/Student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Union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societies/activities</a:t>
            </a:r>
            <a:endParaRPr sz="2800">
              <a:latin typeface="Carlito"/>
              <a:cs typeface="Carlito"/>
            </a:endParaRPr>
          </a:p>
          <a:p>
            <a:pPr marL="354330" indent="-34163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35433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Work</a:t>
            </a:r>
            <a:r>
              <a:rPr sz="28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experience</a:t>
            </a:r>
            <a:r>
              <a:rPr sz="28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&amp;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Voluntary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activities</a:t>
            </a:r>
            <a:endParaRPr sz="2800">
              <a:latin typeface="Carlito"/>
              <a:cs typeface="Carlito"/>
            </a:endParaRPr>
          </a:p>
          <a:p>
            <a:pPr marL="354330" indent="-34163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35433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Employment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/Internships/Insight Programme</a:t>
            </a:r>
            <a:endParaRPr sz="2800">
              <a:latin typeface="Carlito"/>
              <a:cs typeface="Carlito"/>
            </a:endParaRPr>
          </a:p>
          <a:p>
            <a:pPr marL="354330" indent="-34163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35433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Sports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/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hobbies</a:t>
            </a:r>
            <a:r>
              <a:rPr sz="28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/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clubs</a:t>
            </a:r>
            <a:endParaRPr sz="2800">
              <a:latin typeface="Carlito"/>
              <a:cs typeface="Carlito"/>
            </a:endParaRPr>
          </a:p>
          <a:p>
            <a:pPr marL="354330" indent="-34163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354330" algn="l"/>
              </a:tabLst>
            </a:pP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Travel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969" y="161455"/>
            <a:ext cx="5296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SOMETHING</a:t>
            </a:r>
            <a:r>
              <a:rPr sz="3200" spc="-8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3200" spc="-10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THINK</a:t>
            </a:r>
            <a:r>
              <a:rPr sz="3200" spc="-9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ABOUT!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684" y="1104811"/>
            <a:ext cx="8150859" cy="53841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330" marR="118745" indent="-341630">
              <a:lnSpc>
                <a:spcPts val="2900"/>
              </a:lnSpc>
              <a:spcBef>
                <a:spcPts val="580"/>
              </a:spcBef>
              <a:buFont typeface="Arial"/>
              <a:buChar char="–"/>
              <a:tabLst>
                <a:tab pos="35560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Recruiters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report</a:t>
            </a:r>
            <a:r>
              <a:rPr sz="28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that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students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applying</a:t>
            </a:r>
            <a:r>
              <a:rPr sz="2800" spc="-6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for</a:t>
            </a:r>
            <a:r>
              <a:rPr sz="28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graduate 	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technology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jobs</a:t>
            </a:r>
            <a:r>
              <a:rPr sz="28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are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particular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culprits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for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not</a:t>
            </a:r>
            <a:r>
              <a:rPr sz="28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taking 	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applications</a:t>
            </a:r>
            <a:r>
              <a:rPr sz="2800" spc="-7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800" spc="-7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employability</a:t>
            </a:r>
            <a:r>
              <a:rPr sz="2800" spc="-9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seriously</a:t>
            </a:r>
            <a:r>
              <a:rPr sz="2800" spc="-8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enough.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buClr>
                <a:srgbClr val="070707"/>
              </a:buClr>
              <a:buFont typeface="Arial"/>
              <a:buChar char="–"/>
            </a:pPr>
            <a:endParaRPr sz="2800">
              <a:latin typeface="Carlito"/>
              <a:cs typeface="Carlito"/>
            </a:endParaRPr>
          </a:p>
          <a:p>
            <a:pPr marL="354330" marR="5080" indent="-341630">
              <a:lnSpc>
                <a:spcPct val="86300"/>
              </a:lnSpc>
              <a:buFont typeface="Arial"/>
              <a:buChar char="–"/>
              <a:tabLst>
                <a:tab pos="35560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That’s</a:t>
            </a:r>
            <a:r>
              <a:rPr sz="28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compared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with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students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applying</a:t>
            </a:r>
            <a:r>
              <a:rPr sz="2800" spc="-6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for</a:t>
            </a:r>
            <a:r>
              <a:rPr sz="28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other 	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graduate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roles,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eg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business</a:t>
            </a:r>
            <a:r>
              <a:rPr sz="28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or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finance,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with</a:t>
            </a:r>
            <a:r>
              <a:rPr sz="28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those 	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who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have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just</a:t>
            </a:r>
            <a:r>
              <a:rPr sz="28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left</a:t>
            </a:r>
            <a:r>
              <a:rPr sz="28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school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applying</a:t>
            </a:r>
            <a:r>
              <a:rPr sz="28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for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technology 	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apprenticeship</a:t>
            </a:r>
            <a:r>
              <a:rPr sz="2800" spc="-1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roles.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070707"/>
              </a:buClr>
              <a:buFont typeface="Arial"/>
              <a:buChar char="–"/>
            </a:pPr>
            <a:endParaRPr sz="2800">
              <a:latin typeface="Carlito"/>
              <a:cs typeface="Carlito"/>
            </a:endParaRPr>
          </a:p>
          <a:p>
            <a:pPr marL="354330" marR="314960" indent="-341630">
              <a:lnSpc>
                <a:spcPts val="2900"/>
              </a:lnSpc>
              <a:buFont typeface="Arial"/>
              <a:buChar char="–"/>
              <a:tabLst>
                <a:tab pos="355600" algn="l"/>
              </a:tabLst>
            </a:pP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*</a:t>
            </a:r>
            <a:r>
              <a:rPr sz="28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It’s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time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to</a:t>
            </a:r>
            <a:r>
              <a:rPr sz="28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take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action</a:t>
            </a:r>
            <a:r>
              <a:rPr sz="28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8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turn</a:t>
            </a:r>
            <a:r>
              <a:rPr sz="2800" spc="-1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yourself</a:t>
            </a:r>
            <a:r>
              <a:rPr sz="28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into</a:t>
            </a:r>
            <a:r>
              <a:rPr sz="2800" spc="-20" dirty="0">
                <a:solidFill>
                  <a:srgbClr val="070707"/>
                </a:solidFill>
                <a:latin typeface="Carlito"/>
                <a:cs typeface="Carlito"/>
              </a:rPr>
              <a:t> your 	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recruiters’</a:t>
            </a:r>
            <a:r>
              <a:rPr sz="2800" spc="-7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ideal</a:t>
            </a:r>
            <a:r>
              <a:rPr sz="2800" spc="-8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candidate.</a:t>
            </a:r>
            <a:r>
              <a:rPr sz="2800" spc="-6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(Unemployment</a:t>
            </a:r>
            <a:r>
              <a:rPr sz="2800" spc="-7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rates)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(targetjobs.co.uk)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Top</a:t>
            </a:r>
            <a:r>
              <a:rPr sz="32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10</a:t>
            </a:r>
            <a:r>
              <a:rPr sz="32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r>
              <a:rPr sz="32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mistakes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00152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dirty="0"/>
              <a:t>Including</a:t>
            </a:r>
            <a:r>
              <a:rPr spc="-60" dirty="0"/>
              <a:t> </a:t>
            </a:r>
            <a:r>
              <a:rPr dirty="0"/>
              <a:t>personal</a:t>
            </a:r>
            <a:r>
              <a:rPr spc="-40" dirty="0"/>
              <a:t> </a:t>
            </a:r>
            <a:r>
              <a:rPr dirty="0"/>
              <a:t>information</a:t>
            </a:r>
            <a:r>
              <a:rPr spc="-6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spc="-25" dirty="0"/>
              <a:t>is </a:t>
            </a:r>
            <a:r>
              <a:rPr spc="-10" dirty="0"/>
              <a:t>unnecessary/unwise</a:t>
            </a:r>
          </a:p>
          <a:p>
            <a:pPr marL="755650" marR="257810" indent="-285750">
              <a:lnSpc>
                <a:spcPct val="100000"/>
              </a:lnSpc>
              <a:spcBef>
                <a:spcPts val="575"/>
              </a:spcBef>
              <a:tabLst>
                <a:tab pos="755015" algn="l"/>
              </a:tabLst>
            </a:pPr>
            <a:r>
              <a:rPr spc="-50" dirty="0"/>
              <a:t>–</a:t>
            </a:r>
            <a:r>
              <a:rPr dirty="0"/>
              <a:t>	Date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birth,</a:t>
            </a:r>
            <a:r>
              <a:rPr spc="-35" dirty="0"/>
              <a:t> </a:t>
            </a:r>
            <a:r>
              <a:rPr dirty="0"/>
              <a:t>marital</a:t>
            </a:r>
            <a:r>
              <a:rPr spc="-45" dirty="0"/>
              <a:t> </a:t>
            </a:r>
            <a:r>
              <a:rPr dirty="0"/>
              <a:t>status,</a:t>
            </a:r>
            <a:r>
              <a:rPr spc="-40" dirty="0"/>
              <a:t> </a:t>
            </a:r>
            <a:r>
              <a:rPr dirty="0"/>
              <a:t>NI</a:t>
            </a:r>
            <a:r>
              <a:rPr spc="-40" dirty="0"/>
              <a:t> </a:t>
            </a:r>
            <a:r>
              <a:rPr dirty="0"/>
              <a:t>number,</a:t>
            </a:r>
            <a:r>
              <a:rPr spc="-30" dirty="0"/>
              <a:t> </a:t>
            </a:r>
            <a:r>
              <a:rPr spc="-10" dirty="0"/>
              <a:t>passport </a:t>
            </a:r>
            <a:r>
              <a:rPr dirty="0"/>
              <a:t>number,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picture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yourself</a:t>
            </a: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469265" algn="l"/>
              </a:tabLst>
            </a:pPr>
            <a:r>
              <a:rPr b="1" dirty="0">
                <a:latin typeface="Carlito"/>
                <a:cs typeface="Carlito"/>
              </a:rPr>
              <a:t>Putting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dirty="0"/>
              <a:t>too</a:t>
            </a:r>
            <a:r>
              <a:rPr spc="-35" dirty="0"/>
              <a:t> </a:t>
            </a:r>
            <a:r>
              <a:rPr b="1" dirty="0">
                <a:latin typeface="Carlito"/>
                <a:cs typeface="Carlito"/>
              </a:rPr>
              <a:t>many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things</a:t>
            </a:r>
            <a:r>
              <a:rPr b="1" spc="-20" dirty="0">
                <a:latin typeface="Carlito"/>
                <a:cs typeface="Carlito"/>
              </a:rPr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b="1" spc="-20" dirty="0">
                <a:latin typeface="Carlito"/>
                <a:cs typeface="Carlito"/>
              </a:rPr>
              <a:t>bold</a:t>
            </a:r>
          </a:p>
          <a:p>
            <a:pPr marL="469900" marR="257175" indent="-457200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469900" algn="l"/>
              </a:tabLst>
            </a:pPr>
            <a:r>
              <a:rPr dirty="0"/>
              <a:t>SPELLING</a:t>
            </a:r>
            <a:r>
              <a:rPr spc="-35" dirty="0"/>
              <a:t> </a:t>
            </a:r>
            <a:r>
              <a:rPr dirty="0"/>
              <a:t>ERRORS</a:t>
            </a:r>
            <a:r>
              <a:rPr spc="-45" dirty="0"/>
              <a:t> </a:t>
            </a:r>
            <a:r>
              <a:rPr dirty="0"/>
              <a:t>DUE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USE</a:t>
            </a:r>
            <a:r>
              <a:rPr spc="-4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CAPTIAL</a:t>
            </a:r>
            <a:r>
              <a:rPr spc="-35" dirty="0"/>
              <a:t> </a:t>
            </a:r>
            <a:r>
              <a:rPr spc="-10" dirty="0"/>
              <a:t>LETTRES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WORD</a:t>
            </a:r>
            <a:r>
              <a:rPr spc="-50" dirty="0"/>
              <a:t> </a:t>
            </a:r>
            <a:r>
              <a:rPr dirty="0"/>
              <a:t>DOES</a:t>
            </a:r>
            <a:r>
              <a:rPr spc="-35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spc="-10" dirty="0"/>
              <a:t>SPELCHEEK</a:t>
            </a:r>
          </a:p>
          <a:p>
            <a:pPr marL="469900" marR="227965" indent="-457834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469900" algn="l"/>
              </a:tabLst>
            </a:pPr>
            <a:r>
              <a:rPr dirty="0"/>
              <a:t>Spelling</a:t>
            </a:r>
            <a:r>
              <a:rPr spc="-40" dirty="0"/>
              <a:t> </a:t>
            </a:r>
            <a:r>
              <a:rPr dirty="0"/>
              <a:t>errors</a:t>
            </a:r>
            <a:r>
              <a:rPr spc="-15" dirty="0"/>
              <a:t> </a:t>
            </a:r>
            <a:r>
              <a:rPr dirty="0"/>
              <a:t>due</a:t>
            </a:r>
            <a:r>
              <a:rPr spc="-2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poor</a:t>
            </a:r>
            <a:r>
              <a:rPr spc="-35" dirty="0"/>
              <a:t> </a:t>
            </a:r>
            <a:r>
              <a:rPr dirty="0"/>
              <a:t>spelling</a:t>
            </a:r>
            <a:r>
              <a:rPr spc="-20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dirty="0"/>
              <a:t>taking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trike="sngStrike" spc="-20" dirty="0"/>
              <a:t>fist</a:t>
            </a:r>
            <a:r>
              <a:rPr strike="noStrike" spc="-20" dirty="0"/>
              <a:t> </a:t>
            </a:r>
            <a:r>
              <a:rPr strike="sngStrike" dirty="0"/>
              <a:t>worm</a:t>
            </a:r>
            <a:r>
              <a:rPr strike="noStrike" spc="-50" dirty="0"/>
              <a:t> </a:t>
            </a:r>
            <a:r>
              <a:rPr strike="noStrike" dirty="0"/>
              <a:t>first</a:t>
            </a:r>
            <a:r>
              <a:rPr strike="noStrike" spc="-40" dirty="0"/>
              <a:t> </a:t>
            </a:r>
            <a:r>
              <a:rPr strike="noStrike" dirty="0"/>
              <a:t>word</a:t>
            </a:r>
            <a:r>
              <a:rPr strike="noStrike" spc="-40" dirty="0"/>
              <a:t> </a:t>
            </a:r>
            <a:r>
              <a:rPr strike="noStrike" dirty="0"/>
              <a:t>that</a:t>
            </a:r>
            <a:r>
              <a:rPr strike="noStrike" spc="-45" dirty="0"/>
              <a:t> </a:t>
            </a:r>
            <a:r>
              <a:rPr strike="noStrike" dirty="0"/>
              <a:t>the</a:t>
            </a:r>
            <a:r>
              <a:rPr strike="noStrike" spc="-40" dirty="0"/>
              <a:t> </a:t>
            </a:r>
            <a:r>
              <a:rPr strike="noStrike" dirty="0"/>
              <a:t>spellchecker</a:t>
            </a:r>
            <a:r>
              <a:rPr strike="noStrike" spc="-25" dirty="0"/>
              <a:t> </a:t>
            </a:r>
            <a:r>
              <a:rPr strike="noStrike" spc="-10" dirty="0"/>
              <a:t>suggests</a:t>
            </a:r>
          </a:p>
          <a:p>
            <a:pPr marL="469900" marR="5080" indent="-45720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469900" algn="l"/>
              </a:tabLst>
            </a:pP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skills</a:t>
            </a:r>
            <a:r>
              <a:rPr spc="-55" dirty="0"/>
              <a:t> </a:t>
            </a:r>
            <a:r>
              <a:rPr dirty="0"/>
              <a:t>without</a:t>
            </a:r>
            <a:r>
              <a:rPr spc="-5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indication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where</a:t>
            </a:r>
            <a:r>
              <a:rPr spc="-30" dirty="0"/>
              <a:t> </a:t>
            </a:r>
            <a:r>
              <a:rPr dirty="0"/>
              <a:t>they</a:t>
            </a:r>
            <a:r>
              <a:rPr spc="-35" dirty="0"/>
              <a:t> </a:t>
            </a:r>
            <a:r>
              <a:rPr spc="-20" dirty="0"/>
              <a:t>came </a:t>
            </a:r>
            <a:r>
              <a:rPr dirty="0"/>
              <a:t>from</a:t>
            </a:r>
            <a:r>
              <a:rPr spc="-5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how</a:t>
            </a:r>
            <a:r>
              <a:rPr spc="-45" dirty="0"/>
              <a:t> </a:t>
            </a:r>
            <a:r>
              <a:rPr dirty="0"/>
              <a:t>well</a:t>
            </a:r>
            <a:r>
              <a:rPr spc="-45" dirty="0"/>
              <a:t> </a:t>
            </a:r>
            <a:r>
              <a:rPr dirty="0"/>
              <a:t>developed</a:t>
            </a:r>
            <a:r>
              <a:rPr spc="-25" dirty="0"/>
              <a:t> </a:t>
            </a:r>
            <a:r>
              <a:rPr dirty="0"/>
              <a:t>they</a:t>
            </a:r>
            <a:r>
              <a:rPr spc="-40" dirty="0"/>
              <a:t> </a:t>
            </a:r>
            <a:r>
              <a:rPr spc="-25" dirty="0"/>
              <a:t>are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Top</a:t>
            </a:r>
            <a:r>
              <a:rPr sz="32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10</a:t>
            </a:r>
            <a:r>
              <a:rPr sz="32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r>
              <a:rPr sz="32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mistakes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986" y="1235100"/>
            <a:ext cx="7071359" cy="3629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6725" indent="-454025" algn="just">
              <a:lnSpc>
                <a:spcPct val="100000"/>
              </a:lnSpc>
              <a:spcBef>
                <a:spcPts val="675"/>
              </a:spcBef>
              <a:buAutoNum type="arabicPeriod" startAt="6"/>
              <a:tabLst>
                <a:tab pos="46672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Incorrect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usage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apostrophe’s</a:t>
            </a:r>
            <a:endParaRPr sz="2400">
              <a:latin typeface="Carlito"/>
              <a:cs typeface="Carlito"/>
            </a:endParaRPr>
          </a:p>
          <a:p>
            <a:pPr marL="466725" marR="5080" indent="-454025" algn="just">
              <a:lnSpc>
                <a:spcPct val="100000"/>
              </a:lnSpc>
              <a:spcBef>
                <a:spcPts val="575"/>
              </a:spcBef>
              <a:buAutoNum type="arabicPeriod" startAt="6"/>
              <a:tabLst>
                <a:tab pos="469900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Interests:</a:t>
            </a:r>
            <a:r>
              <a:rPr sz="2400" spc="-6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“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Socialising</a:t>
            </a:r>
            <a:r>
              <a:rPr sz="2400" i="1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with</a:t>
            </a:r>
            <a:r>
              <a:rPr sz="2400" i="1" spc="-7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friends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”</a:t>
            </a:r>
            <a:r>
              <a:rPr sz="24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–</a:t>
            </a:r>
            <a:r>
              <a:rPr sz="24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employers</a:t>
            </a:r>
            <a:r>
              <a:rPr sz="24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hate 	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this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they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would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not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be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friends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if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did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not 	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socialise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with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them</a:t>
            </a:r>
            <a:endParaRPr sz="2400">
              <a:latin typeface="Carlito"/>
              <a:cs typeface="Carlito"/>
            </a:endParaRPr>
          </a:p>
          <a:p>
            <a:pPr marL="466725" marR="261620" indent="-454025" algn="just">
              <a:lnSpc>
                <a:spcPct val="100000"/>
              </a:lnSpc>
              <a:spcBef>
                <a:spcPts val="575"/>
              </a:spcBef>
              <a:buAutoNum type="arabicPeriod" startAt="6"/>
              <a:tabLst>
                <a:tab pos="469900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Listing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ALL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GCSEs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using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up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more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space 	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doing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so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than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for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2400" spc="-1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much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more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important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degree</a:t>
            </a:r>
            <a:endParaRPr sz="2400">
              <a:latin typeface="Carlito"/>
              <a:cs typeface="Carlito"/>
            </a:endParaRPr>
          </a:p>
          <a:p>
            <a:pPr marL="466725" indent="-454025" algn="just">
              <a:lnSpc>
                <a:spcPts val="3785"/>
              </a:lnSpc>
              <a:spcBef>
                <a:spcPts val="835"/>
              </a:spcBef>
              <a:buAutoNum type="arabicPeriod" startAt="6"/>
              <a:tabLst>
                <a:tab pos="46672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Using</a:t>
            </a:r>
            <a:r>
              <a:rPr sz="2400" spc="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85" dirty="0">
                <a:solidFill>
                  <a:srgbClr val="070707"/>
                </a:solidFill>
                <a:latin typeface="Trebuchet MS"/>
                <a:cs typeface="Trebuchet MS"/>
              </a:rPr>
              <a:t>multiple</a:t>
            </a:r>
            <a:r>
              <a:rPr sz="3200" spc="-405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070707"/>
                </a:solidFill>
                <a:latin typeface="Arial"/>
                <a:cs typeface="Arial"/>
              </a:rPr>
              <a:t>fonts,</a:t>
            </a:r>
            <a:r>
              <a:rPr sz="2400" spc="-5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colours,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i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ans Narrow"/>
                <a:cs typeface="Liberation Sans Narrow"/>
              </a:rPr>
              <a:t>emphasis</a:t>
            </a:r>
            <a:r>
              <a:rPr sz="2500" b="1" i="1" u="none" spc="20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sz="2400" u="none" spc="140" dirty="0">
                <a:solidFill>
                  <a:srgbClr val="6F2F9F"/>
                </a:solidFill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ts val="4745"/>
              </a:lnSpc>
            </a:pPr>
            <a:r>
              <a:rPr sz="4000" spc="-10" dirty="0">
                <a:solidFill>
                  <a:srgbClr val="070707"/>
                </a:solidFill>
                <a:latin typeface="Comic Sans MS"/>
                <a:cs typeface="Comic Sans MS"/>
              </a:rPr>
              <a:t>sizes</a:t>
            </a:r>
            <a:r>
              <a:rPr sz="4000" spc="-660" dirty="0">
                <a:solidFill>
                  <a:srgbClr val="070707"/>
                </a:solidFill>
                <a:latin typeface="Comic Sans MS"/>
                <a:cs typeface="Comic Sans MS"/>
              </a:rPr>
              <a:t> 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throughout</a:t>
            </a:r>
            <a:r>
              <a:rPr sz="2000" u="none" spc="-13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3200" u="none" dirty="0">
                <a:solidFill>
                  <a:srgbClr val="070707"/>
                </a:solidFill>
                <a:latin typeface="Trebuchet MS"/>
                <a:cs typeface="Trebuchet MS"/>
              </a:rPr>
              <a:t>and</a:t>
            </a:r>
            <a:r>
              <a:rPr sz="3200" u="none" spc="-15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2400" i="1" u="none" spc="-10" dirty="0">
                <a:solidFill>
                  <a:srgbClr val="006FC0"/>
                </a:solidFill>
                <a:latin typeface="Trebuchet MS"/>
                <a:cs typeface="Trebuchet MS"/>
              </a:rPr>
              <a:t>inconsistently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Top</a:t>
            </a:r>
            <a:r>
              <a:rPr sz="32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10</a:t>
            </a:r>
            <a:r>
              <a:rPr sz="32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r>
              <a:rPr sz="32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mistakes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/>
              <a:t>10.</a:t>
            </a:r>
            <a:r>
              <a:rPr spc="-5" dirty="0"/>
              <a:t> </a:t>
            </a:r>
            <a:r>
              <a:rPr dirty="0"/>
              <a:t>Having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“personal”</a:t>
            </a:r>
            <a:r>
              <a:rPr spc="-30" dirty="0"/>
              <a:t> </a:t>
            </a:r>
            <a:r>
              <a:rPr dirty="0"/>
              <a:t>statement</a:t>
            </a:r>
            <a:r>
              <a:rPr spc="-40" dirty="0"/>
              <a:t> </a:t>
            </a:r>
            <a:r>
              <a:rPr dirty="0"/>
              <a:t>at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top</a:t>
            </a:r>
            <a:r>
              <a:rPr spc="-45" dirty="0"/>
              <a:t> </a:t>
            </a:r>
            <a:r>
              <a:rPr dirty="0"/>
              <a:t>which</a:t>
            </a:r>
            <a:r>
              <a:rPr spc="-45" dirty="0"/>
              <a:t> </a:t>
            </a:r>
            <a:r>
              <a:rPr spc="-10" dirty="0"/>
              <a:t>reads </a:t>
            </a:r>
            <a:r>
              <a:rPr dirty="0"/>
              <a:t>something</a:t>
            </a:r>
            <a:r>
              <a:rPr spc="-50" dirty="0"/>
              <a:t> </a:t>
            </a:r>
            <a:r>
              <a:rPr dirty="0"/>
              <a:t>like</a:t>
            </a:r>
            <a:r>
              <a:rPr spc="-30" dirty="0"/>
              <a:t> </a:t>
            </a:r>
            <a:r>
              <a:rPr spc="-20" dirty="0"/>
              <a:t>this:</a:t>
            </a:r>
          </a:p>
          <a:p>
            <a:pPr marL="469265" marR="791845">
              <a:lnSpc>
                <a:spcPct val="100000"/>
              </a:lnSpc>
              <a:spcBef>
                <a:spcPts val="575"/>
              </a:spcBef>
            </a:pPr>
            <a:r>
              <a:rPr b="1" i="1" dirty="0">
                <a:latin typeface="Carlito"/>
                <a:cs typeface="Carlito"/>
              </a:rPr>
              <a:t>Highly</a:t>
            </a:r>
            <a:r>
              <a:rPr b="1" i="1" spc="-65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motivated</a:t>
            </a:r>
            <a:r>
              <a:rPr b="1" i="1" spc="-60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enthusiastic</a:t>
            </a:r>
            <a:r>
              <a:rPr b="1" i="1" spc="-60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self-</a:t>
            </a:r>
            <a:r>
              <a:rPr b="1" i="1" dirty="0">
                <a:latin typeface="Carlito"/>
                <a:cs typeface="Carlito"/>
              </a:rPr>
              <a:t>starter</a:t>
            </a:r>
            <a:r>
              <a:rPr b="1" i="1" spc="-35" dirty="0">
                <a:latin typeface="Carlito"/>
                <a:cs typeface="Carlito"/>
              </a:rPr>
              <a:t> </a:t>
            </a:r>
            <a:r>
              <a:rPr b="1" i="1" spc="-20" dirty="0">
                <a:latin typeface="Carlito"/>
                <a:cs typeface="Carlito"/>
              </a:rPr>
              <a:t>with </a:t>
            </a:r>
            <a:r>
              <a:rPr b="1" i="1" dirty="0">
                <a:latin typeface="Carlito"/>
                <a:cs typeface="Carlito"/>
              </a:rPr>
              <a:t>strong</a:t>
            </a:r>
            <a:r>
              <a:rPr b="1" i="1" spc="-50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interpersonal</a:t>
            </a:r>
            <a:r>
              <a:rPr b="1" i="1" spc="-45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skills</a:t>
            </a:r>
            <a:r>
              <a:rPr b="1" i="1" spc="-35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capable</a:t>
            </a:r>
            <a:r>
              <a:rPr b="1" i="1" spc="-60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of</a:t>
            </a:r>
            <a:r>
              <a:rPr b="1" i="1" spc="-40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working </a:t>
            </a:r>
            <a:r>
              <a:rPr b="1" i="1" dirty="0">
                <a:latin typeface="Carlito"/>
                <a:cs typeface="Carlito"/>
              </a:rPr>
              <a:t>independently</a:t>
            </a:r>
            <a:r>
              <a:rPr b="1" i="1" spc="-50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or</a:t>
            </a:r>
            <a:r>
              <a:rPr b="1" i="1" spc="-35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as</a:t>
            </a:r>
            <a:r>
              <a:rPr b="1" i="1" spc="-25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part</a:t>
            </a:r>
            <a:r>
              <a:rPr b="1" i="1" spc="-35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of</a:t>
            </a:r>
            <a:r>
              <a:rPr b="1" i="1" spc="-30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a</a:t>
            </a:r>
            <a:r>
              <a:rPr b="1" i="1" spc="-40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team.</a:t>
            </a:r>
          </a:p>
          <a:p>
            <a:pPr marL="469265" marR="678180">
              <a:lnSpc>
                <a:spcPct val="100000"/>
              </a:lnSpc>
              <a:spcBef>
                <a:spcPts val="575"/>
              </a:spcBef>
            </a:pPr>
            <a:r>
              <a:rPr dirty="0"/>
              <a:t>Which</a:t>
            </a:r>
            <a:r>
              <a:rPr spc="-65" dirty="0"/>
              <a:t> </a:t>
            </a:r>
            <a:r>
              <a:rPr dirty="0"/>
              <a:t>describes</a:t>
            </a:r>
            <a:r>
              <a:rPr spc="-55" dirty="0"/>
              <a:t> </a:t>
            </a:r>
            <a:r>
              <a:rPr dirty="0"/>
              <a:t>pretty</a:t>
            </a:r>
            <a:r>
              <a:rPr spc="-60" dirty="0"/>
              <a:t> </a:t>
            </a:r>
            <a:r>
              <a:rPr dirty="0"/>
              <a:t>much</a:t>
            </a:r>
            <a:r>
              <a:rPr spc="-80" dirty="0"/>
              <a:t> </a:t>
            </a:r>
            <a:r>
              <a:rPr dirty="0"/>
              <a:t>everyone</a:t>
            </a:r>
            <a:r>
              <a:rPr spc="-4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isn’t </a:t>
            </a:r>
            <a:r>
              <a:rPr dirty="0"/>
              <a:t>personal</a:t>
            </a:r>
            <a:r>
              <a:rPr spc="-40" dirty="0"/>
              <a:t> </a:t>
            </a:r>
            <a:r>
              <a:rPr dirty="0"/>
              <a:t>at</a:t>
            </a:r>
            <a:r>
              <a:rPr spc="-45" dirty="0"/>
              <a:t> </a:t>
            </a:r>
            <a:r>
              <a:rPr spc="-20" dirty="0"/>
              <a:t>all.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Recipe</a:t>
            </a:r>
            <a:r>
              <a:rPr sz="28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for</a:t>
            </a:r>
            <a:r>
              <a:rPr sz="28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application</a:t>
            </a:r>
            <a:r>
              <a:rPr sz="28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success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235862"/>
            <a:ext cx="6901180" cy="34251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4965" marR="5080" indent="-342900">
              <a:lnSpc>
                <a:spcPts val="2500"/>
              </a:lnSpc>
              <a:spcBef>
                <a:spcPts val="695"/>
              </a:spcBef>
              <a:buFont typeface="Arial"/>
              <a:buChar char="–"/>
              <a:tabLst>
                <a:tab pos="354965" algn="l"/>
              </a:tabLst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Target</a:t>
            </a:r>
            <a:r>
              <a:rPr sz="26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your</a:t>
            </a:r>
            <a:r>
              <a:rPr sz="26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application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to</a:t>
            </a:r>
            <a:r>
              <a:rPr sz="26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the</a:t>
            </a:r>
            <a:r>
              <a:rPr sz="2600" spc="-6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particular</a:t>
            </a:r>
            <a:r>
              <a:rPr sz="26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position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organisation</a:t>
            </a:r>
            <a:endParaRPr sz="26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354965" algn="l"/>
              </a:tabLst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Emphasise</a:t>
            </a:r>
            <a:r>
              <a:rPr sz="2600" spc="-6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your</a:t>
            </a:r>
            <a:r>
              <a:rPr sz="26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achievements</a:t>
            </a:r>
            <a:r>
              <a:rPr sz="2600" spc="-6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600" spc="-6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relevant</a:t>
            </a:r>
            <a:r>
              <a:rPr sz="26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skills</a:t>
            </a:r>
            <a:endParaRPr sz="2600">
              <a:latin typeface="Carlito"/>
              <a:cs typeface="Carlito"/>
            </a:endParaRPr>
          </a:p>
          <a:p>
            <a:pPr marL="354965" marR="223520" indent="-34290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354965" algn="l"/>
              </a:tabLst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Provide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evidence</a:t>
            </a:r>
            <a:r>
              <a:rPr sz="2600" spc="-6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for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your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skills,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using</a:t>
            </a:r>
            <a:r>
              <a:rPr sz="26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powerful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action</a:t>
            </a:r>
            <a:r>
              <a:rPr sz="26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words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to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describe</a:t>
            </a:r>
            <a:r>
              <a:rPr sz="26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what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did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25" dirty="0">
                <a:solidFill>
                  <a:srgbClr val="070707"/>
                </a:solidFill>
                <a:latin typeface="Carlito"/>
                <a:cs typeface="Carlito"/>
              </a:rPr>
              <a:t>eg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organised,</a:t>
            </a:r>
            <a:r>
              <a:rPr sz="2600" spc="-8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initiated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95"/>
              </a:spcBef>
              <a:buClr>
                <a:srgbClr val="070707"/>
              </a:buClr>
              <a:buFont typeface="Arial"/>
              <a:buChar char="–"/>
            </a:pPr>
            <a:endParaRPr sz="26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Clr>
                <a:srgbClr val="070707"/>
              </a:buClr>
              <a:buFont typeface="Arial"/>
              <a:buChar char="–"/>
              <a:tabLst>
                <a:tab pos="354965" algn="l"/>
              </a:tabLst>
            </a:pPr>
            <a:r>
              <a:rPr sz="26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Tailoring</a:t>
            </a:r>
            <a:r>
              <a:rPr sz="2600" u="sng" spc="-4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26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your</a:t>
            </a:r>
            <a:r>
              <a:rPr sz="2600" u="sng" spc="-6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2600" u="sng" spc="-25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CV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5225" y="1124087"/>
          <a:ext cx="7641590" cy="485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2620"/>
                <a:gridCol w="1931670"/>
                <a:gridCol w="2097405"/>
                <a:gridCol w="1699895"/>
              </a:tblGrid>
              <a:tr h="4856480">
                <a:tc>
                  <a:txBody>
                    <a:bodyPr/>
                    <a:lstStyle/>
                    <a:p>
                      <a:pPr marL="31750">
                        <a:lnSpc>
                          <a:spcPts val="2225"/>
                        </a:lnSpc>
                      </a:pPr>
                      <a:r>
                        <a:rPr sz="2000" spc="-10" dirty="0">
                          <a:solidFill>
                            <a:srgbClr val="070707"/>
                          </a:solidFill>
                          <a:latin typeface="Arial"/>
                          <a:cs typeface="Arial"/>
                        </a:rPr>
                        <a:t>achieved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1750" marR="32258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070707"/>
                          </a:solidFill>
                          <a:latin typeface="Arial"/>
                          <a:cs typeface="Arial"/>
                        </a:rPr>
                        <a:t>adapted administered analysed audited budgeted calculated collaborated composed conducted contracted coordinated created demonstrated designed developed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ts val="2220"/>
                        </a:lnSpc>
                      </a:pPr>
                      <a:r>
                        <a:rPr sz="2000" spc="-10" dirty="0">
                          <a:solidFill>
                            <a:srgbClr val="070707"/>
                          </a:solidFill>
                          <a:latin typeface="Arial"/>
                          <a:cs typeface="Arial"/>
                        </a:rPr>
                        <a:t>devised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30200" marR="30988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070707"/>
                          </a:solidFill>
                          <a:latin typeface="Arial"/>
                          <a:cs typeface="Arial"/>
                        </a:rPr>
                        <a:t>discovered doubled drafted edited eliminated enforced established evaluated expanded explained forecasted formed founded generated guided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215"/>
                        </a:lnSpc>
                      </a:pPr>
                      <a:r>
                        <a:rPr sz="2000" spc="-10" dirty="0">
                          <a:solidFill>
                            <a:srgbClr val="070707"/>
                          </a:solidFill>
                          <a:latin typeface="Arial"/>
                          <a:cs typeface="Arial"/>
                        </a:rPr>
                        <a:t>hired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17500" marR="320675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070707"/>
                          </a:solidFill>
                          <a:latin typeface="Arial"/>
                          <a:cs typeface="Arial"/>
                        </a:rPr>
                        <a:t>implemented improved launched maintained managed marketed motivated negotiated obtained operated organised planned originated performed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2210"/>
                        </a:lnSpc>
                      </a:pPr>
                      <a:r>
                        <a:rPr sz="2000" spc="-10" dirty="0">
                          <a:solidFill>
                            <a:srgbClr val="070707"/>
                          </a:solidFill>
                          <a:latin typeface="Arial"/>
                          <a:cs typeface="Arial"/>
                        </a:rPr>
                        <a:t>produced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28295" marR="2413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070707"/>
                          </a:solidFill>
                          <a:latin typeface="Arial"/>
                          <a:cs typeface="Arial"/>
                        </a:rPr>
                        <a:t>promoted provided recruited reorganised researched resolved reviewed simplified solved surveyed supervised taught tested trained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Action</a:t>
            </a:r>
            <a:r>
              <a:rPr sz="28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words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Target</a:t>
            </a:r>
            <a:r>
              <a:rPr sz="28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800" spc="-6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227937"/>
            <a:ext cx="7113270" cy="31953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354965" algn="l"/>
              </a:tabLst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Identify</a:t>
            </a:r>
            <a:r>
              <a:rPr sz="2600" spc="-6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what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each</a:t>
            </a:r>
            <a:r>
              <a:rPr sz="26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employer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wants</a:t>
            </a:r>
            <a:endParaRPr sz="2600">
              <a:latin typeface="Carlito"/>
              <a:cs typeface="Carlito"/>
            </a:endParaRPr>
          </a:p>
          <a:p>
            <a:pPr marL="755015" marR="932180" indent="-28575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–</a:t>
            </a:r>
            <a:r>
              <a:rPr sz="2600" spc="29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job</a:t>
            </a:r>
            <a:r>
              <a:rPr sz="26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advert,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employers’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websites,</a:t>
            </a:r>
            <a:r>
              <a:rPr sz="26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careers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information</a:t>
            </a:r>
            <a:r>
              <a:rPr sz="2600" spc="-9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research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–"/>
              <a:tabLst>
                <a:tab pos="355600" algn="l"/>
              </a:tabLst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Identify</a:t>
            </a:r>
            <a:r>
              <a:rPr sz="2600" spc="-6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evidence</a:t>
            </a:r>
            <a:r>
              <a:rPr sz="26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that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demonstrates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meet</a:t>
            </a:r>
            <a:r>
              <a:rPr sz="26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25" dirty="0">
                <a:solidFill>
                  <a:srgbClr val="070707"/>
                </a:solidFill>
                <a:latin typeface="Carlito"/>
                <a:cs typeface="Carlito"/>
              </a:rPr>
              <a:t>the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employer’s</a:t>
            </a:r>
            <a:r>
              <a:rPr sz="2600" spc="-7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criteria</a:t>
            </a:r>
            <a:endParaRPr sz="26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354965" algn="l"/>
              </a:tabLst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Make</a:t>
            </a:r>
            <a:r>
              <a:rPr sz="26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your</a:t>
            </a:r>
            <a:r>
              <a:rPr sz="26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CV</a:t>
            </a:r>
            <a:r>
              <a:rPr sz="2600" spc="-6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070707"/>
                </a:solidFill>
                <a:latin typeface="Carlito"/>
                <a:cs typeface="Carlito"/>
              </a:rPr>
              <a:t>relevant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,</a:t>
            </a:r>
            <a:r>
              <a:rPr sz="26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accurate</a:t>
            </a:r>
            <a:r>
              <a:rPr sz="26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600" spc="-6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obvious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" y="143255"/>
              <a:ext cx="1312926" cy="6682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7829" y="326428"/>
            <a:ext cx="6024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Session</a:t>
            </a:r>
            <a:r>
              <a:rPr sz="3600" spc="-35" dirty="0"/>
              <a:t> </a:t>
            </a:r>
            <a:r>
              <a:rPr sz="3600" dirty="0"/>
              <a:t>Aims</a:t>
            </a:r>
            <a:r>
              <a:rPr sz="3600" spc="-25" dirty="0"/>
              <a:t> </a:t>
            </a:r>
            <a:r>
              <a:rPr sz="3600" dirty="0"/>
              <a:t>and</a:t>
            </a:r>
            <a:r>
              <a:rPr sz="3600" spc="-30" dirty="0"/>
              <a:t> </a:t>
            </a:r>
            <a:r>
              <a:rPr sz="3600" spc="-10" dirty="0"/>
              <a:t>Learning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937829" y="656526"/>
            <a:ext cx="2263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Outcomes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844" y="1662582"/>
            <a:ext cx="8053070" cy="43440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452120" indent="-342900">
              <a:lnSpc>
                <a:spcPts val="29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Identify</a:t>
            </a:r>
            <a:r>
              <a:rPr sz="3000" spc="-4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the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different</a:t>
            </a:r>
            <a:r>
              <a:rPr sz="3000" spc="-2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Careers</a:t>
            </a:r>
            <a:r>
              <a:rPr sz="3000" spc="-3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and</a:t>
            </a:r>
            <a:r>
              <a:rPr sz="3000" spc="-4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University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spc="-1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services available</a:t>
            </a:r>
            <a:endParaRPr sz="3000"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</a:tabLst>
            </a:pP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Learn</a:t>
            </a:r>
            <a:r>
              <a:rPr sz="3000" i="1" spc="-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the</a:t>
            </a:r>
            <a:r>
              <a:rPr sz="3000" i="1" spc="-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skills</a:t>
            </a:r>
            <a:r>
              <a:rPr sz="3000" i="1" spc="-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and</a:t>
            </a:r>
            <a:r>
              <a:rPr sz="3000" i="1" spc="-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attributes</a:t>
            </a:r>
            <a:r>
              <a:rPr sz="3000" i="1" spc="-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IT</a:t>
            </a:r>
            <a:r>
              <a:rPr sz="3000" i="1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employers</a:t>
            </a:r>
            <a:r>
              <a:rPr sz="3000" i="1" spc="-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seek</a:t>
            </a:r>
            <a:endParaRPr sz="3000"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Establish</a:t>
            </a:r>
            <a:r>
              <a:rPr sz="3000" spc="-4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which</a:t>
            </a:r>
            <a:r>
              <a:rPr sz="3000" spc="-4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mind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type</a:t>
            </a:r>
            <a:r>
              <a:rPr sz="3000" spc="-3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(skill)</a:t>
            </a:r>
            <a:r>
              <a:rPr sz="3000" spc="-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you</a:t>
            </a:r>
            <a:r>
              <a:rPr sz="3000" spc="-4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are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via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a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spc="-2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quiz</a:t>
            </a:r>
            <a:endParaRPr sz="3000"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</a:tabLst>
            </a:pP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Understand</a:t>
            </a:r>
            <a:r>
              <a:rPr sz="3000" i="1" spc="-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how</a:t>
            </a:r>
            <a:r>
              <a:rPr sz="3000" i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to</a:t>
            </a:r>
            <a:r>
              <a:rPr sz="3000" i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increase</a:t>
            </a:r>
            <a:r>
              <a:rPr sz="3000" i="1" spc="-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your</a:t>
            </a:r>
            <a:r>
              <a:rPr sz="3000" i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skills</a:t>
            </a:r>
            <a:r>
              <a:rPr sz="3000" i="1" spc="-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and</a:t>
            </a:r>
            <a:r>
              <a:rPr sz="3000" i="1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000" i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experience</a:t>
            </a:r>
            <a:endParaRPr sz="3000">
              <a:latin typeface="Liberation Sans Narrow"/>
              <a:cs typeface="Liberation Sans Narrow"/>
            </a:endParaRPr>
          </a:p>
          <a:p>
            <a:pPr marL="355600" marR="5080" indent="-342900">
              <a:lnSpc>
                <a:spcPts val="2900"/>
              </a:lnSpc>
              <a:spcBef>
                <a:spcPts val="119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Understand</a:t>
            </a:r>
            <a:r>
              <a:rPr sz="3000" spc="-4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the</a:t>
            </a:r>
            <a:r>
              <a:rPr sz="3000" spc="-2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basics</a:t>
            </a:r>
            <a:r>
              <a:rPr sz="3000" spc="-4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of</a:t>
            </a:r>
            <a:r>
              <a:rPr sz="3000" spc="-1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creating</a:t>
            </a:r>
            <a:r>
              <a:rPr sz="3000" spc="-2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a</a:t>
            </a:r>
            <a:r>
              <a:rPr sz="3000" spc="-2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CV</a:t>
            </a:r>
            <a:r>
              <a:rPr sz="3000" spc="-1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and</a:t>
            </a:r>
            <a:r>
              <a:rPr sz="3000" spc="-3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learn</a:t>
            </a:r>
            <a:r>
              <a:rPr sz="3000" spc="-2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spc="-1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about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the</a:t>
            </a:r>
            <a:r>
              <a:rPr sz="3000" spc="-4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two</a:t>
            </a:r>
            <a:r>
              <a:rPr sz="3000" spc="-3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different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formats</a:t>
            </a:r>
            <a:r>
              <a:rPr sz="3000" spc="-2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to</a:t>
            </a:r>
            <a:r>
              <a:rPr sz="3000" spc="-3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spc="-2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use</a:t>
            </a:r>
            <a:endParaRPr sz="3000"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Familiarise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yourself</a:t>
            </a:r>
            <a:r>
              <a:rPr sz="3000" spc="-4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with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STAR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and</a:t>
            </a:r>
            <a:r>
              <a:rPr sz="3000" spc="-5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spc="-1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applications</a:t>
            </a:r>
            <a:endParaRPr sz="3000"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List</a:t>
            </a:r>
            <a:r>
              <a:rPr sz="3000" spc="-25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spc="-1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2-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3</a:t>
            </a:r>
            <a:r>
              <a:rPr sz="3000" spc="-2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action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points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for</a:t>
            </a:r>
            <a:r>
              <a:rPr sz="3000" spc="-1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your</a:t>
            </a:r>
            <a:r>
              <a:rPr sz="3000" spc="-3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skills</a:t>
            </a:r>
            <a:r>
              <a:rPr sz="3000" spc="-2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 </a:t>
            </a:r>
            <a:r>
              <a:rPr sz="3000" spc="-10" dirty="0">
                <a:solidFill>
                  <a:srgbClr val="009999"/>
                </a:solidFill>
                <a:latin typeface="Liberation Sans Narrow"/>
                <a:cs typeface="Liberation Sans Narrow"/>
              </a:rPr>
              <a:t>development</a:t>
            </a:r>
            <a:endParaRPr sz="3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Supporting</a:t>
            </a:r>
            <a:r>
              <a:rPr sz="2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with</a:t>
            </a:r>
            <a:r>
              <a:rPr sz="28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evidence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250797"/>
            <a:ext cx="7039609" cy="38658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354965" algn="l"/>
              </a:tabLst>
            </a:pP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Use</a:t>
            </a:r>
            <a:r>
              <a:rPr sz="20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positive,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powerful</a:t>
            </a:r>
            <a:r>
              <a:rPr sz="20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simple</a:t>
            </a:r>
            <a:r>
              <a:rPr sz="20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6A1A41"/>
                </a:solidFill>
                <a:latin typeface="Carlito"/>
                <a:cs typeface="Carlito"/>
              </a:rPr>
              <a:t>language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354965" algn="l"/>
              </a:tabLst>
            </a:pP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Reinforce</a:t>
            </a:r>
            <a:r>
              <a:rPr sz="20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skills</a:t>
            </a:r>
            <a:r>
              <a:rPr sz="20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achievements</a:t>
            </a:r>
            <a:r>
              <a:rPr sz="20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with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examples</a:t>
            </a:r>
            <a:r>
              <a:rPr sz="20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in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6A1A41"/>
                </a:solidFill>
                <a:latin typeface="Carlito"/>
                <a:cs typeface="Carlito"/>
              </a:rPr>
              <a:t>context.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Clr>
                <a:srgbClr val="6A1A41"/>
              </a:buClr>
              <a:buFont typeface="Arial"/>
              <a:buChar char="–"/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6A1A41"/>
                </a:solidFill>
                <a:latin typeface="Carlito"/>
                <a:cs typeface="Carlito"/>
              </a:rPr>
              <a:t>Examples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–"/>
              <a:tabLst>
                <a:tab pos="354965" algn="l"/>
              </a:tabLst>
            </a:pP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Showed</a:t>
            </a:r>
            <a:r>
              <a:rPr sz="2000" spc="-7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innovative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approach</a:t>
            </a:r>
            <a:r>
              <a:rPr sz="2000" spc="-7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by</a:t>
            </a:r>
            <a:r>
              <a:rPr sz="2000" spc="-7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developing</a:t>
            </a:r>
            <a:r>
              <a:rPr sz="20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new</a:t>
            </a:r>
            <a:r>
              <a:rPr sz="2000" spc="-7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queuing</a:t>
            </a:r>
            <a:r>
              <a:rPr sz="2000" spc="-6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6A1A41"/>
                </a:solidFill>
                <a:latin typeface="Carlito"/>
                <a:cs typeface="Carlito"/>
              </a:rPr>
              <a:t>system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which</a:t>
            </a:r>
            <a:r>
              <a:rPr sz="2000" spc="-6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greatly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improved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efficiency</a:t>
            </a:r>
            <a:r>
              <a:rPr sz="20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20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customer</a:t>
            </a:r>
            <a:r>
              <a:rPr sz="20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6A1A41"/>
                </a:solidFill>
                <a:latin typeface="Carlito"/>
                <a:cs typeface="Carlito"/>
              </a:rPr>
              <a:t>experience.</a:t>
            </a:r>
            <a:endParaRPr sz="2000">
              <a:latin typeface="Carlito"/>
              <a:cs typeface="Carlito"/>
            </a:endParaRPr>
          </a:p>
          <a:p>
            <a:pPr marL="354965" marR="391795" indent="-3429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354965" algn="l"/>
              </a:tabLst>
            </a:pP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Demonstrated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strong</a:t>
            </a:r>
            <a:r>
              <a:rPr sz="2000" spc="-6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customer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service</a:t>
            </a:r>
            <a:r>
              <a:rPr sz="20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skills</a:t>
            </a:r>
            <a:r>
              <a:rPr sz="20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as</a:t>
            </a:r>
            <a:r>
              <a:rPr sz="20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evidenced</a:t>
            </a:r>
            <a:r>
              <a:rPr sz="20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6A1A41"/>
                </a:solidFill>
                <a:latin typeface="Carlito"/>
                <a:cs typeface="Carlito"/>
              </a:rPr>
              <a:t>by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numerous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very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positive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mystery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shopper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feedback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6A1A41"/>
                </a:solidFill>
                <a:latin typeface="Carlito"/>
                <a:cs typeface="Carlito"/>
              </a:rPr>
              <a:t>reports.</a:t>
            </a:r>
            <a:endParaRPr sz="2000">
              <a:latin typeface="Carlito"/>
              <a:cs typeface="Carlito"/>
            </a:endParaRPr>
          </a:p>
          <a:p>
            <a:pPr marL="354965" marR="148590" indent="-3429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354965" algn="l"/>
              </a:tabLst>
            </a:pP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Proven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ability</a:t>
            </a:r>
            <a:r>
              <a:rPr sz="20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work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well</a:t>
            </a:r>
            <a:r>
              <a:rPr sz="20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under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pressure,</a:t>
            </a:r>
            <a:r>
              <a:rPr sz="20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often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managing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6A1A41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sales</a:t>
            </a:r>
            <a:r>
              <a:rPr sz="20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desk</a:t>
            </a:r>
            <a:r>
              <a:rPr sz="20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6A1A41"/>
                </a:solidFill>
                <a:latin typeface="Carlito"/>
                <a:cs typeface="Carlito"/>
              </a:rPr>
              <a:t>single-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handedly</a:t>
            </a:r>
            <a:r>
              <a:rPr sz="20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during</a:t>
            </a:r>
            <a:r>
              <a:rPr sz="20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A1A41"/>
                </a:solidFill>
                <a:latin typeface="Carlito"/>
                <a:cs typeface="Carlito"/>
              </a:rPr>
              <a:t>busy</a:t>
            </a:r>
            <a:r>
              <a:rPr sz="20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6A1A41"/>
                </a:solidFill>
                <a:latin typeface="Carlito"/>
                <a:cs typeface="Carlito"/>
              </a:rPr>
              <a:t>periods.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r>
              <a:rPr sz="2800" spc="-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content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235099"/>
            <a:ext cx="691515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54965" algn="l"/>
              </a:tabLst>
            </a:pPr>
            <a:r>
              <a:rPr sz="2400" spc="-50" dirty="0">
                <a:solidFill>
                  <a:srgbClr val="6A1A41"/>
                </a:solidFill>
                <a:latin typeface="Arial"/>
                <a:cs typeface="Arial"/>
              </a:rPr>
              <a:t>–</a:t>
            </a:r>
            <a:r>
              <a:rPr sz="2400" dirty="0">
                <a:solidFill>
                  <a:srgbClr val="6A1A41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Name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contact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details: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5015" algn="l"/>
              </a:tabLst>
            </a:pP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–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	postal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address,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 telephone/mobile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number,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e-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mail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836" y="2442108"/>
            <a:ext cx="4780915" cy="2842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Profile/Career</a:t>
            </a:r>
            <a:r>
              <a:rPr sz="2400" spc="-1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objective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Technical</a:t>
            </a:r>
            <a:r>
              <a:rPr sz="2400" spc="-9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skills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354965" algn="l"/>
              </a:tabLst>
            </a:pP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Education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Work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/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or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voluntary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experience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Other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skills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–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such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as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languages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354965" algn="l"/>
              </a:tabLst>
            </a:pP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Interests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354965" algn="l"/>
              </a:tabLst>
            </a:pP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References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0629" y="2989326"/>
            <a:ext cx="359410" cy="791845"/>
          </a:xfrm>
          <a:custGeom>
            <a:avLst/>
            <a:gdLst/>
            <a:ahLst/>
            <a:cxnLst/>
            <a:rect l="l" t="t" r="r" b="b"/>
            <a:pathLst>
              <a:path w="359410" h="791845">
                <a:moveTo>
                  <a:pt x="0" y="0"/>
                </a:moveTo>
                <a:lnTo>
                  <a:pt x="56721" y="6119"/>
                </a:lnTo>
                <a:lnTo>
                  <a:pt x="105982" y="23161"/>
                </a:lnTo>
                <a:lnTo>
                  <a:pt x="144828" y="49147"/>
                </a:lnTo>
                <a:lnTo>
                  <a:pt x="170302" y="82099"/>
                </a:lnTo>
                <a:lnTo>
                  <a:pt x="179451" y="120040"/>
                </a:lnTo>
                <a:lnTo>
                  <a:pt x="179451" y="275818"/>
                </a:lnTo>
                <a:lnTo>
                  <a:pt x="188599" y="313759"/>
                </a:lnTo>
                <a:lnTo>
                  <a:pt x="214073" y="346711"/>
                </a:lnTo>
                <a:lnTo>
                  <a:pt x="252919" y="372697"/>
                </a:lnTo>
                <a:lnTo>
                  <a:pt x="302180" y="389739"/>
                </a:lnTo>
                <a:lnTo>
                  <a:pt x="358902" y="395859"/>
                </a:lnTo>
                <a:lnTo>
                  <a:pt x="302180" y="401978"/>
                </a:lnTo>
                <a:lnTo>
                  <a:pt x="252919" y="419020"/>
                </a:lnTo>
                <a:lnTo>
                  <a:pt x="214073" y="445006"/>
                </a:lnTo>
                <a:lnTo>
                  <a:pt x="188599" y="477958"/>
                </a:lnTo>
                <a:lnTo>
                  <a:pt x="179451" y="515899"/>
                </a:lnTo>
                <a:lnTo>
                  <a:pt x="179451" y="671677"/>
                </a:lnTo>
                <a:lnTo>
                  <a:pt x="170302" y="709618"/>
                </a:lnTo>
                <a:lnTo>
                  <a:pt x="144828" y="742570"/>
                </a:lnTo>
                <a:lnTo>
                  <a:pt x="105982" y="768556"/>
                </a:lnTo>
                <a:lnTo>
                  <a:pt x="56721" y="785598"/>
                </a:lnTo>
                <a:lnTo>
                  <a:pt x="0" y="791718"/>
                </a:lnTo>
              </a:path>
            </a:pathLst>
          </a:custGeom>
          <a:ln w="28955">
            <a:solidFill>
              <a:srgbClr val="6B8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8322" y="3016122"/>
            <a:ext cx="3456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6A1A41"/>
                </a:solidFill>
                <a:latin typeface="Arial"/>
                <a:cs typeface="Arial"/>
              </a:rPr>
              <a:t>You</a:t>
            </a:r>
            <a:r>
              <a:rPr sz="1800" spc="-3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decide</a:t>
            </a:r>
            <a:r>
              <a:rPr sz="1800" spc="-4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A1A41"/>
                </a:solidFill>
                <a:latin typeface="Arial"/>
                <a:cs typeface="Arial"/>
              </a:rPr>
              <a:t>relevant</a:t>
            </a:r>
            <a:r>
              <a:rPr sz="1800" b="1" spc="-4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order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based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on</a:t>
            </a:r>
            <a:r>
              <a:rPr sz="1800" spc="-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what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sections</a:t>
            </a:r>
            <a:r>
              <a:rPr sz="1800" spc="-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you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A1A41"/>
                </a:solidFill>
                <a:latin typeface="Arial"/>
                <a:cs typeface="Arial"/>
              </a:rPr>
              <a:t>feel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are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most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important</a:t>
            </a:r>
            <a:r>
              <a:rPr sz="1800" spc="-2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1A41"/>
                </a:solidFill>
                <a:latin typeface="Arial"/>
                <a:cs typeface="Arial"/>
              </a:rPr>
              <a:t>role</a:t>
            </a:r>
            <a:r>
              <a:rPr sz="1800" spc="-15" dirty="0">
                <a:solidFill>
                  <a:srgbClr val="6A1A41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A1A41"/>
                </a:solidFill>
                <a:latin typeface="Arial"/>
                <a:cs typeface="Arial"/>
              </a:rPr>
              <a:t>and </a:t>
            </a:r>
            <a:r>
              <a:rPr sz="1800" spc="-10" dirty="0">
                <a:solidFill>
                  <a:srgbClr val="6A1A41"/>
                </a:solidFill>
                <a:latin typeface="Arial"/>
                <a:cs typeface="Arial"/>
              </a:rPr>
              <a:t>employer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Interests</a:t>
            </a:r>
            <a:r>
              <a:rPr sz="32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32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hobbies</a:t>
            </a:r>
            <a:r>
              <a:rPr sz="32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–</a:t>
            </a:r>
            <a:r>
              <a:rPr sz="32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32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3</a:t>
            </a:r>
            <a:r>
              <a:rPr sz="3150" baseline="25132" dirty="0">
                <a:solidFill>
                  <a:srgbClr val="6A1A41"/>
                </a:solidFill>
                <a:latin typeface="Carlito"/>
                <a:cs typeface="Carlito"/>
              </a:rPr>
              <a:t>rd</a:t>
            </a:r>
            <a:r>
              <a:rPr sz="3150" spc="337" baseline="25132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dimension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4083" y="3038094"/>
            <a:ext cx="2976880" cy="466725"/>
            <a:chOff x="1434083" y="3038094"/>
            <a:chExt cx="2976880" cy="466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4083" y="3038094"/>
              <a:ext cx="2976372" cy="4663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7136" y="3072003"/>
              <a:ext cx="2879725" cy="358775"/>
            </a:xfrm>
            <a:custGeom>
              <a:avLst/>
              <a:gdLst/>
              <a:ahLst/>
              <a:cxnLst/>
              <a:rect l="l" t="t" r="r" b="b"/>
              <a:pathLst>
                <a:path w="2879725" h="358775">
                  <a:moveTo>
                    <a:pt x="0" y="0"/>
                  </a:moveTo>
                  <a:lnTo>
                    <a:pt x="2879725" y="358775"/>
                  </a:lnTo>
                </a:path>
              </a:pathLst>
            </a:custGeom>
            <a:ln w="25146">
              <a:solidFill>
                <a:srgbClr val="F740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82105" y="2472689"/>
            <a:ext cx="1676400" cy="1459230"/>
            <a:chOff x="6182105" y="2472689"/>
            <a:chExt cx="1676400" cy="14592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2105" y="2472689"/>
              <a:ext cx="1676400" cy="14592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206" y="2495930"/>
              <a:ext cx="1584197" cy="13670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28206" y="2495930"/>
              <a:ext cx="1584325" cy="1367155"/>
            </a:xfrm>
            <a:custGeom>
              <a:avLst/>
              <a:gdLst/>
              <a:ahLst/>
              <a:cxnLst/>
              <a:rect l="l" t="t" r="r" b="b"/>
              <a:pathLst>
                <a:path w="1584325" h="1367154">
                  <a:moveTo>
                    <a:pt x="0" y="1367028"/>
                  </a:moveTo>
                  <a:lnTo>
                    <a:pt x="792099" y="0"/>
                  </a:lnTo>
                  <a:lnTo>
                    <a:pt x="1584198" y="1367028"/>
                  </a:lnTo>
                  <a:lnTo>
                    <a:pt x="0" y="1367028"/>
                  </a:lnTo>
                  <a:close/>
                </a:path>
              </a:pathLst>
            </a:custGeom>
            <a:ln w="9906">
              <a:solidFill>
                <a:srgbClr val="F63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2835" y="1258722"/>
            <a:ext cx="7704455" cy="51282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9570" indent="-35687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369570" algn="l"/>
              </a:tabLst>
            </a:pP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Interests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allow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inject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some</a:t>
            </a:r>
            <a:r>
              <a:rPr sz="18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personality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into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endParaRPr sz="1800">
              <a:latin typeface="Carlito"/>
              <a:cs typeface="Carlito"/>
            </a:endParaRPr>
          </a:p>
          <a:p>
            <a:pPr marL="369570" indent="-35687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369570" algn="l"/>
              </a:tabLst>
            </a:pP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are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more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than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sum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qualifications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Carlito"/>
                <a:cs typeface="Carlito"/>
              </a:rPr>
              <a:t>experience</a:t>
            </a:r>
            <a:endParaRPr sz="1800">
              <a:latin typeface="Carlito"/>
              <a:cs typeface="Carlito"/>
            </a:endParaRPr>
          </a:p>
          <a:p>
            <a:pPr marL="369570" indent="-35687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369570" algn="l"/>
              </a:tabLst>
            </a:pP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Don’t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just</a:t>
            </a:r>
            <a:r>
              <a:rPr sz="18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say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“Cinema,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Socialising,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Gym”,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go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into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some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Carlito"/>
                <a:cs typeface="Carlito"/>
              </a:rPr>
              <a:t>detail</a:t>
            </a:r>
            <a:endParaRPr sz="1800">
              <a:latin typeface="Carlito"/>
              <a:cs typeface="Carlito"/>
            </a:endParaRPr>
          </a:p>
          <a:p>
            <a:pPr marL="369570" indent="-35687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369570" algn="l"/>
              </a:tabLst>
            </a:pP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Highlight</a:t>
            </a:r>
            <a:r>
              <a:rPr sz="18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skills</a:t>
            </a:r>
            <a:r>
              <a:rPr sz="18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qualities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which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may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impress</a:t>
            </a:r>
            <a:r>
              <a:rPr sz="18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an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Carlito"/>
                <a:cs typeface="Carlito"/>
              </a:rPr>
              <a:t>employer</a:t>
            </a:r>
            <a:endParaRPr sz="1800">
              <a:latin typeface="Carlito"/>
              <a:cs typeface="Carlito"/>
            </a:endParaRPr>
          </a:p>
          <a:p>
            <a:pPr marL="2048510">
              <a:lnSpc>
                <a:spcPct val="100000"/>
              </a:lnSpc>
              <a:spcBef>
                <a:spcPts val="1845"/>
              </a:spcBef>
            </a:pPr>
            <a:r>
              <a:rPr sz="1800" spc="-10" dirty="0">
                <a:solidFill>
                  <a:srgbClr val="7C9AAA"/>
                </a:solidFill>
                <a:latin typeface="Arial"/>
                <a:cs typeface="Arial"/>
              </a:rPr>
              <a:t>Qualifications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800">
              <a:latin typeface="Arial"/>
              <a:cs typeface="Arial"/>
            </a:endParaRPr>
          </a:p>
          <a:p>
            <a:pPr marL="1327785">
              <a:lnSpc>
                <a:spcPct val="100000"/>
              </a:lnSpc>
            </a:pPr>
            <a:r>
              <a:rPr sz="1800" dirty="0">
                <a:solidFill>
                  <a:srgbClr val="7C9AAA"/>
                </a:solidFill>
                <a:latin typeface="Arial"/>
                <a:cs typeface="Arial"/>
              </a:rPr>
              <a:t>Skills</a:t>
            </a:r>
            <a:r>
              <a:rPr sz="1800" spc="-25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C9AAA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C9AAA"/>
                </a:solidFill>
                <a:latin typeface="Arial"/>
                <a:cs typeface="Arial"/>
              </a:rPr>
              <a:t>Experience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35"/>
              </a:lnSpc>
            </a:pPr>
            <a:r>
              <a:rPr sz="1800" dirty="0">
                <a:solidFill>
                  <a:srgbClr val="7C9AAA"/>
                </a:solidFill>
                <a:latin typeface="Arial"/>
                <a:cs typeface="Arial"/>
              </a:rPr>
              <a:t>Skills</a:t>
            </a:r>
            <a:r>
              <a:rPr sz="1800" spc="-25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C9AAA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C9AAA"/>
                </a:solidFill>
                <a:latin typeface="Arial"/>
                <a:cs typeface="Arial"/>
              </a:rPr>
              <a:t>Experience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800" spc="-10" dirty="0">
                <a:solidFill>
                  <a:srgbClr val="6A1A41"/>
                </a:solidFill>
                <a:latin typeface="Carlito"/>
                <a:cs typeface="Carlito"/>
              </a:rPr>
              <a:t>Example: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800">
              <a:latin typeface="Carlito"/>
              <a:cs typeface="Carlito"/>
            </a:endParaRPr>
          </a:p>
          <a:p>
            <a:pPr marL="355600" marR="513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Gym: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Regularly</a:t>
            </a:r>
            <a:r>
              <a:rPr sz="18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attend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gym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which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requires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strong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Carlito"/>
                <a:cs typeface="Carlito"/>
              </a:rPr>
              <a:t>self-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motivation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6A1A41"/>
                </a:solidFill>
                <a:latin typeface="Carlito"/>
                <a:cs typeface="Carlito"/>
              </a:rPr>
              <a:t>self-discipline.</a:t>
            </a:r>
            <a:endParaRPr sz="1800">
              <a:latin typeface="Carlito"/>
              <a:cs typeface="Carlito"/>
            </a:endParaRPr>
          </a:p>
          <a:p>
            <a:pPr marL="355600" marR="117348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Travel:</a:t>
            </a:r>
            <a:r>
              <a:rPr sz="18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Enjoy</a:t>
            </a:r>
            <a:r>
              <a:rPr sz="18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taking</a:t>
            </a:r>
            <a:r>
              <a:rPr sz="18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opportunities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18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travel</a:t>
            </a:r>
            <a:r>
              <a:rPr sz="18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18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experience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A1A41"/>
                </a:solidFill>
                <a:latin typeface="Carlito"/>
                <a:cs typeface="Carlito"/>
              </a:rPr>
              <a:t>different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cultures</a:t>
            </a:r>
            <a:r>
              <a:rPr sz="18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practice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language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skills.</a:t>
            </a:r>
            <a:r>
              <a:rPr sz="18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Recently</a:t>
            </a:r>
            <a:r>
              <a:rPr sz="1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visited</a:t>
            </a:r>
            <a:r>
              <a:rPr sz="18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A1A41"/>
                </a:solidFill>
                <a:latin typeface="Carlito"/>
                <a:cs typeface="Carlito"/>
              </a:rPr>
              <a:t>China</a:t>
            </a:r>
            <a:r>
              <a:rPr sz="1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6A1A41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6A1A41"/>
                </a:solidFill>
                <a:latin typeface="Carlito"/>
                <a:cs typeface="Carlito"/>
              </a:rPr>
              <a:t>Singapore.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9076" y="2469631"/>
            <a:ext cx="820267" cy="116458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365301" y="2534759"/>
            <a:ext cx="575945" cy="857250"/>
          </a:xfrm>
          <a:custGeom>
            <a:avLst/>
            <a:gdLst/>
            <a:ahLst/>
            <a:cxnLst/>
            <a:rect l="l" t="t" r="r" b="b"/>
            <a:pathLst>
              <a:path w="575945" h="857250">
                <a:moveTo>
                  <a:pt x="460629" y="760729"/>
                </a:moveTo>
                <a:lnTo>
                  <a:pt x="447837" y="791209"/>
                </a:lnTo>
                <a:lnTo>
                  <a:pt x="448203" y="798829"/>
                </a:lnTo>
                <a:lnTo>
                  <a:pt x="467001" y="838199"/>
                </a:lnTo>
                <a:lnTo>
                  <a:pt x="499398" y="857249"/>
                </a:lnTo>
                <a:lnTo>
                  <a:pt x="507349" y="857249"/>
                </a:lnTo>
                <a:lnTo>
                  <a:pt x="536600" y="831849"/>
                </a:lnTo>
                <a:lnTo>
                  <a:pt x="536646" y="830579"/>
                </a:lnTo>
                <a:lnTo>
                  <a:pt x="495681" y="830579"/>
                </a:lnTo>
                <a:lnTo>
                  <a:pt x="492455" y="829309"/>
                </a:lnTo>
                <a:lnTo>
                  <a:pt x="487756" y="826769"/>
                </a:lnTo>
                <a:lnTo>
                  <a:pt x="483260" y="822959"/>
                </a:lnTo>
                <a:lnTo>
                  <a:pt x="475068" y="810259"/>
                </a:lnTo>
                <a:lnTo>
                  <a:pt x="473379" y="803909"/>
                </a:lnTo>
                <a:lnTo>
                  <a:pt x="474408" y="793749"/>
                </a:lnTo>
                <a:lnTo>
                  <a:pt x="476897" y="788669"/>
                </a:lnTo>
                <a:lnTo>
                  <a:pt x="481368" y="784859"/>
                </a:lnTo>
                <a:lnTo>
                  <a:pt x="460629" y="760729"/>
                </a:lnTo>
                <a:close/>
              </a:path>
              <a:path w="575945" h="857250">
                <a:moveTo>
                  <a:pt x="527086" y="732789"/>
                </a:moveTo>
                <a:lnTo>
                  <a:pt x="519842" y="732789"/>
                </a:lnTo>
                <a:lnTo>
                  <a:pt x="512884" y="734059"/>
                </a:lnTo>
                <a:lnTo>
                  <a:pt x="491020" y="763269"/>
                </a:lnTo>
                <a:lnTo>
                  <a:pt x="491617" y="770889"/>
                </a:lnTo>
                <a:lnTo>
                  <a:pt x="493903" y="781049"/>
                </a:lnTo>
                <a:lnTo>
                  <a:pt x="497874" y="795019"/>
                </a:lnTo>
                <a:lnTo>
                  <a:pt x="503529" y="812799"/>
                </a:lnTo>
                <a:lnTo>
                  <a:pt x="505333" y="817879"/>
                </a:lnTo>
                <a:lnTo>
                  <a:pt x="506006" y="821689"/>
                </a:lnTo>
                <a:lnTo>
                  <a:pt x="505574" y="822959"/>
                </a:lnTo>
                <a:lnTo>
                  <a:pt x="505040" y="825499"/>
                </a:lnTo>
                <a:lnTo>
                  <a:pt x="503758" y="826769"/>
                </a:lnTo>
                <a:lnTo>
                  <a:pt x="498767" y="830579"/>
                </a:lnTo>
                <a:lnTo>
                  <a:pt x="536646" y="830579"/>
                </a:lnTo>
                <a:lnTo>
                  <a:pt x="536833" y="825499"/>
                </a:lnTo>
                <a:lnTo>
                  <a:pt x="535795" y="816609"/>
                </a:lnTo>
                <a:lnTo>
                  <a:pt x="533483" y="806449"/>
                </a:lnTo>
                <a:lnTo>
                  <a:pt x="529894" y="795019"/>
                </a:lnTo>
                <a:lnTo>
                  <a:pt x="526229" y="783589"/>
                </a:lnTo>
                <a:lnTo>
                  <a:pt x="523671" y="775969"/>
                </a:lnTo>
                <a:lnTo>
                  <a:pt x="522218" y="769619"/>
                </a:lnTo>
                <a:lnTo>
                  <a:pt x="521868" y="765809"/>
                </a:lnTo>
                <a:lnTo>
                  <a:pt x="522084" y="763269"/>
                </a:lnTo>
                <a:lnTo>
                  <a:pt x="523151" y="760729"/>
                </a:lnTo>
                <a:lnTo>
                  <a:pt x="527253" y="758189"/>
                </a:lnTo>
                <a:lnTo>
                  <a:pt x="561777" y="758189"/>
                </a:lnTo>
                <a:lnTo>
                  <a:pt x="556614" y="750569"/>
                </a:lnTo>
                <a:lnTo>
                  <a:pt x="549506" y="742949"/>
                </a:lnTo>
                <a:lnTo>
                  <a:pt x="542174" y="737869"/>
                </a:lnTo>
                <a:lnTo>
                  <a:pt x="534619" y="734059"/>
                </a:lnTo>
                <a:lnTo>
                  <a:pt x="527086" y="732789"/>
                </a:lnTo>
                <a:close/>
              </a:path>
              <a:path w="575945" h="857250">
                <a:moveTo>
                  <a:pt x="561777" y="758189"/>
                </a:moveTo>
                <a:lnTo>
                  <a:pt x="529678" y="758189"/>
                </a:lnTo>
                <a:lnTo>
                  <a:pt x="532333" y="759459"/>
                </a:lnTo>
                <a:lnTo>
                  <a:pt x="536181" y="760729"/>
                </a:lnTo>
                <a:lnTo>
                  <a:pt x="540283" y="765809"/>
                </a:lnTo>
                <a:lnTo>
                  <a:pt x="548132" y="778509"/>
                </a:lnTo>
                <a:lnTo>
                  <a:pt x="549757" y="783589"/>
                </a:lnTo>
                <a:lnTo>
                  <a:pt x="549338" y="791209"/>
                </a:lnTo>
                <a:lnTo>
                  <a:pt x="547611" y="796289"/>
                </a:lnTo>
                <a:lnTo>
                  <a:pt x="544360" y="798829"/>
                </a:lnTo>
                <a:lnTo>
                  <a:pt x="564667" y="821689"/>
                </a:lnTo>
                <a:lnTo>
                  <a:pt x="569420" y="815339"/>
                </a:lnTo>
                <a:lnTo>
                  <a:pt x="572879" y="808989"/>
                </a:lnTo>
                <a:lnTo>
                  <a:pt x="575045" y="802639"/>
                </a:lnTo>
                <a:lnTo>
                  <a:pt x="575919" y="795019"/>
                </a:lnTo>
                <a:lnTo>
                  <a:pt x="575314" y="787399"/>
                </a:lnTo>
                <a:lnTo>
                  <a:pt x="573043" y="779779"/>
                </a:lnTo>
                <a:lnTo>
                  <a:pt x="569104" y="769619"/>
                </a:lnTo>
                <a:lnTo>
                  <a:pt x="563499" y="760729"/>
                </a:lnTo>
                <a:lnTo>
                  <a:pt x="561777" y="758189"/>
                </a:lnTo>
                <a:close/>
              </a:path>
              <a:path w="575945" h="857250">
                <a:moveTo>
                  <a:pt x="491147" y="648969"/>
                </a:moveTo>
                <a:lnTo>
                  <a:pt x="469938" y="662939"/>
                </a:lnTo>
                <a:lnTo>
                  <a:pt x="477558" y="674369"/>
                </a:lnTo>
                <a:lnTo>
                  <a:pt x="424306" y="708659"/>
                </a:lnTo>
                <a:lnTo>
                  <a:pt x="418236" y="712469"/>
                </a:lnTo>
                <a:lnTo>
                  <a:pt x="415505" y="715009"/>
                </a:lnTo>
                <a:lnTo>
                  <a:pt x="411581" y="718819"/>
                </a:lnTo>
                <a:lnTo>
                  <a:pt x="408901" y="721359"/>
                </a:lnTo>
                <a:lnTo>
                  <a:pt x="406031" y="728979"/>
                </a:lnTo>
                <a:lnTo>
                  <a:pt x="405714" y="732789"/>
                </a:lnTo>
                <a:lnTo>
                  <a:pt x="407301" y="741679"/>
                </a:lnTo>
                <a:lnTo>
                  <a:pt x="409194" y="746759"/>
                </a:lnTo>
                <a:lnTo>
                  <a:pt x="417080" y="759459"/>
                </a:lnTo>
                <a:lnTo>
                  <a:pt x="422770" y="765809"/>
                </a:lnTo>
                <a:lnTo>
                  <a:pt x="429285" y="770889"/>
                </a:lnTo>
                <a:lnTo>
                  <a:pt x="448513" y="755649"/>
                </a:lnTo>
                <a:lnTo>
                  <a:pt x="443890" y="751839"/>
                </a:lnTo>
                <a:lnTo>
                  <a:pt x="440817" y="748029"/>
                </a:lnTo>
                <a:lnTo>
                  <a:pt x="438175" y="744219"/>
                </a:lnTo>
                <a:lnTo>
                  <a:pt x="437680" y="742949"/>
                </a:lnTo>
                <a:lnTo>
                  <a:pt x="437908" y="739139"/>
                </a:lnTo>
                <a:lnTo>
                  <a:pt x="438543" y="737869"/>
                </a:lnTo>
                <a:lnTo>
                  <a:pt x="440817" y="735329"/>
                </a:lnTo>
                <a:lnTo>
                  <a:pt x="445490" y="731519"/>
                </a:lnTo>
                <a:lnTo>
                  <a:pt x="494220" y="701039"/>
                </a:lnTo>
                <a:lnTo>
                  <a:pt x="523542" y="701039"/>
                </a:lnTo>
                <a:lnTo>
                  <a:pt x="515442" y="688339"/>
                </a:lnTo>
                <a:lnTo>
                  <a:pt x="550938" y="666749"/>
                </a:lnTo>
                <a:lnTo>
                  <a:pt x="541740" y="661669"/>
                </a:lnTo>
                <a:lnTo>
                  <a:pt x="498767" y="661669"/>
                </a:lnTo>
                <a:lnTo>
                  <a:pt x="491147" y="648969"/>
                </a:lnTo>
                <a:close/>
              </a:path>
              <a:path w="575945" h="857250">
                <a:moveTo>
                  <a:pt x="523542" y="701039"/>
                </a:moveTo>
                <a:lnTo>
                  <a:pt x="494220" y="701039"/>
                </a:lnTo>
                <a:lnTo>
                  <a:pt x="505574" y="720089"/>
                </a:lnTo>
                <a:lnTo>
                  <a:pt x="526783" y="706119"/>
                </a:lnTo>
                <a:lnTo>
                  <a:pt x="523542" y="701039"/>
                </a:lnTo>
                <a:close/>
              </a:path>
              <a:path w="575945" h="857250">
                <a:moveTo>
                  <a:pt x="352894" y="588009"/>
                </a:moveTo>
                <a:lnTo>
                  <a:pt x="340176" y="619759"/>
                </a:lnTo>
                <a:lnTo>
                  <a:pt x="340481" y="626109"/>
                </a:lnTo>
                <a:lnTo>
                  <a:pt x="359274" y="665479"/>
                </a:lnTo>
                <a:lnTo>
                  <a:pt x="391664" y="685799"/>
                </a:lnTo>
                <a:lnTo>
                  <a:pt x="399615" y="685799"/>
                </a:lnTo>
                <a:lnTo>
                  <a:pt x="428866" y="659129"/>
                </a:lnTo>
                <a:lnTo>
                  <a:pt x="428913" y="657859"/>
                </a:lnTo>
                <a:lnTo>
                  <a:pt x="387946" y="657859"/>
                </a:lnTo>
                <a:lnTo>
                  <a:pt x="384721" y="656589"/>
                </a:lnTo>
                <a:lnTo>
                  <a:pt x="380034" y="655319"/>
                </a:lnTo>
                <a:lnTo>
                  <a:pt x="375539" y="650239"/>
                </a:lnTo>
                <a:lnTo>
                  <a:pt x="367334" y="637539"/>
                </a:lnTo>
                <a:lnTo>
                  <a:pt x="365645" y="631189"/>
                </a:lnTo>
                <a:lnTo>
                  <a:pt x="366674" y="621029"/>
                </a:lnTo>
                <a:lnTo>
                  <a:pt x="369176" y="615949"/>
                </a:lnTo>
                <a:lnTo>
                  <a:pt x="373634" y="612139"/>
                </a:lnTo>
                <a:lnTo>
                  <a:pt x="352894" y="588009"/>
                </a:lnTo>
                <a:close/>
              </a:path>
              <a:path w="575945" h="857250">
                <a:moveTo>
                  <a:pt x="518744" y="648969"/>
                </a:moveTo>
                <a:lnTo>
                  <a:pt x="498767" y="661669"/>
                </a:lnTo>
                <a:lnTo>
                  <a:pt x="541740" y="661669"/>
                </a:lnTo>
                <a:lnTo>
                  <a:pt x="518744" y="648969"/>
                </a:lnTo>
                <a:close/>
              </a:path>
              <a:path w="575945" h="857250">
                <a:moveTo>
                  <a:pt x="419358" y="560069"/>
                </a:moveTo>
                <a:lnTo>
                  <a:pt x="412113" y="560069"/>
                </a:lnTo>
                <a:lnTo>
                  <a:pt x="405152" y="561339"/>
                </a:lnTo>
                <a:lnTo>
                  <a:pt x="383298" y="590549"/>
                </a:lnTo>
                <a:lnTo>
                  <a:pt x="383894" y="598169"/>
                </a:lnTo>
                <a:lnTo>
                  <a:pt x="386175" y="609599"/>
                </a:lnTo>
                <a:lnTo>
                  <a:pt x="390142" y="622299"/>
                </a:lnTo>
                <a:lnTo>
                  <a:pt x="395795" y="640079"/>
                </a:lnTo>
                <a:lnTo>
                  <a:pt x="397598" y="645159"/>
                </a:lnTo>
                <a:lnTo>
                  <a:pt x="398284" y="648969"/>
                </a:lnTo>
                <a:lnTo>
                  <a:pt x="397840" y="650239"/>
                </a:lnTo>
                <a:lnTo>
                  <a:pt x="397306" y="652779"/>
                </a:lnTo>
                <a:lnTo>
                  <a:pt x="396024" y="654049"/>
                </a:lnTo>
                <a:lnTo>
                  <a:pt x="391045" y="657859"/>
                </a:lnTo>
                <a:lnTo>
                  <a:pt x="428913" y="657859"/>
                </a:lnTo>
                <a:lnTo>
                  <a:pt x="429104" y="652779"/>
                </a:lnTo>
                <a:lnTo>
                  <a:pt x="428067" y="643889"/>
                </a:lnTo>
                <a:lnTo>
                  <a:pt x="425756" y="633729"/>
                </a:lnTo>
                <a:lnTo>
                  <a:pt x="422173" y="622299"/>
                </a:lnTo>
                <a:lnTo>
                  <a:pt x="418506" y="610869"/>
                </a:lnTo>
                <a:lnTo>
                  <a:pt x="415944" y="603249"/>
                </a:lnTo>
                <a:lnTo>
                  <a:pt x="414486" y="596899"/>
                </a:lnTo>
                <a:lnTo>
                  <a:pt x="414134" y="593089"/>
                </a:lnTo>
                <a:lnTo>
                  <a:pt x="414362" y="590549"/>
                </a:lnTo>
                <a:lnTo>
                  <a:pt x="415417" y="588009"/>
                </a:lnTo>
                <a:lnTo>
                  <a:pt x="419519" y="585469"/>
                </a:lnTo>
                <a:lnTo>
                  <a:pt x="454044" y="585469"/>
                </a:lnTo>
                <a:lnTo>
                  <a:pt x="448882" y="577849"/>
                </a:lnTo>
                <a:lnTo>
                  <a:pt x="441777" y="570229"/>
                </a:lnTo>
                <a:lnTo>
                  <a:pt x="434446" y="565149"/>
                </a:lnTo>
                <a:lnTo>
                  <a:pt x="426885" y="561339"/>
                </a:lnTo>
                <a:lnTo>
                  <a:pt x="419358" y="560069"/>
                </a:lnTo>
                <a:close/>
              </a:path>
              <a:path w="575945" h="857250">
                <a:moveTo>
                  <a:pt x="454044" y="585469"/>
                </a:moveTo>
                <a:lnTo>
                  <a:pt x="421944" y="585469"/>
                </a:lnTo>
                <a:lnTo>
                  <a:pt x="424599" y="586739"/>
                </a:lnTo>
                <a:lnTo>
                  <a:pt x="428447" y="589279"/>
                </a:lnTo>
                <a:lnTo>
                  <a:pt x="432562" y="593089"/>
                </a:lnTo>
                <a:lnTo>
                  <a:pt x="440397" y="605789"/>
                </a:lnTo>
                <a:lnTo>
                  <a:pt x="442023" y="610869"/>
                </a:lnTo>
                <a:lnTo>
                  <a:pt x="441604" y="619759"/>
                </a:lnTo>
                <a:lnTo>
                  <a:pt x="439877" y="623569"/>
                </a:lnTo>
                <a:lnTo>
                  <a:pt x="436638" y="626109"/>
                </a:lnTo>
                <a:lnTo>
                  <a:pt x="456933" y="648969"/>
                </a:lnTo>
                <a:lnTo>
                  <a:pt x="461686" y="642619"/>
                </a:lnTo>
                <a:lnTo>
                  <a:pt x="465145" y="636269"/>
                </a:lnTo>
                <a:lnTo>
                  <a:pt x="467311" y="629919"/>
                </a:lnTo>
                <a:lnTo>
                  <a:pt x="468185" y="622299"/>
                </a:lnTo>
                <a:lnTo>
                  <a:pt x="467580" y="614679"/>
                </a:lnTo>
                <a:lnTo>
                  <a:pt x="465308" y="607059"/>
                </a:lnTo>
                <a:lnTo>
                  <a:pt x="461370" y="598169"/>
                </a:lnTo>
                <a:lnTo>
                  <a:pt x="455764" y="588009"/>
                </a:lnTo>
                <a:lnTo>
                  <a:pt x="454044" y="585469"/>
                </a:lnTo>
                <a:close/>
              </a:path>
              <a:path w="575945" h="857250">
                <a:moveTo>
                  <a:pt x="343337" y="455929"/>
                </a:moveTo>
                <a:lnTo>
                  <a:pt x="307352" y="468629"/>
                </a:lnTo>
                <a:lnTo>
                  <a:pt x="278904" y="500379"/>
                </a:lnTo>
                <a:lnTo>
                  <a:pt x="275868" y="511809"/>
                </a:lnTo>
                <a:lnTo>
                  <a:pt x="276037" y="524509"/>
                </a:lnTo>
                <a:lnTo>
                  <a:pt x="297380" y="563879"/>
                </a:lnTo>
                <a:lnTo>
                  <a:pt x="326172" y="576579"/>
                </a:lnTo>
                <a:lnTo>
                  <a:pt x="334446" y="576579"/>
                </a:lnTo>
                <a:lnTo>
                  <a:pt x="343128" y="575309"/>
                </a:lnTo>
                <a:lnTo>
                  <a:pt x="331551" y="547369"/>
                </a:lnTo>
                <a:lnTo>
                  <a:pt x="320078" y="547369"/>
                </a:lnTo>
                <a:lnTo>
                  <a:pt x="311988" y="544829"/>
                </a:lnTo>
                <a:lnTo>
                  <a:pt x="308660" y="542289"/>
                </a:lnTo>
                <a:lnTo>
                  <a:pt x="302234" y="530859"/>
                </a:lnTo>
                <a:lnTo>
                  <a:pt x="301244" y="524509"/>
                </a:lnTo>
                <a:lnTo>
                  <a:pt x="304888" y="511809"/>
                </a:lnTo>
                <a:lnTo>
                  <a:pt x="309689" y="505459"/>
                </a:lnTo>
                <a:lnTo>
                  <a:pt x="317461" y="500379"/>
                </a:lnTo>
                <a:lnTo>
                  <a:pt x="340252" y="500379"/>
                </a:lnTo>
                <a:lnTo>
                  <a:pt x="334048" y="490219"/>
                </a:lnTo>
                <a:lnTo>
                  <a:pt x="341261" y="486409"/>
                </a:lnTo>
                <a:lnTo>
                  <a:pt x="348170" y="483869"/>
                </a:lnTo>
                <a:lnTo>
                  <a:pt x="390713" y="483869"/>
                </a:lnTo>
                <a:lnTo>
                  <a:pt x="389445" y="481329"/>
                </a:lnTo>
                <a:lnTo>
                  <a:pt x="382594" y="472439"/>
                </a:lnTo>
                <a:lnTo>
                  <a:pt x="374515" y="464819"/>
                </a:lnTo>
                <a:lnTo>
                  <a:pt x="365204" y="459739"/>
                </a:lnTo>
                <a:lnTo>
                  <a:pt x="354660" y="457199"/>
                </a:lnTo>
                <a:lnTo>
                  <a:pt x="343337" y="455929"/>
                </a:lnTo>
                <a:close/>
              </a:path>
              <a:path w="575945" h="857250">
                <a:moveTo>
                  <a:pt x="340252" y="500379"/>
                </a:moveTo>
                <a:lnTo>
                  <a:pt x="317461" y="500379"/>
                </a:lnTo>
                <a:lnTo>
                  <a:pt x="359067" y="566419"/>
                </a:lnTo>
                <a:lnTo>
                  <a:pt x="373023" y="557529"/>
                </a:lnTo>
                <a:lnTo>
                  <a:pt x="383954" y="547369"/>
                </a:lnTo>
                <a:lnTo>
                  <a:pt x="391858" y="537209"/>
                </a:lnTo>
                <a:lnTo>
                  <a:pt x="394567" y="530859"/>
                </a:lnTo>
                <a:lnTo>
                  <a:pt x="358863" y="530859"/>
                </a:lnTo>
                <a:lnTo>
                  <a:pt x="340252" y="500379"/>
                </a:lnTo>
                <a:close/>
              </a:path>
              <a:path w="575945" h="857250">
                <a:moveTo>
                  <a:pt x="331025" y="546099"/>
                </a:moveTo>
                <a:lnTo>
                  <a:pt x="325069" y="547369"/>
                </a:lnTo>
                <a:lnTo>
                  <a:pt x="331551" y="547369"/>
                </a:lnTo>
                <a:lnTo>
                  <a:pt x="331025" y="546099"/>
                </a:lnTo>
                <a:close/>
              </a:path>
              <a:path w="575945" h="857250">
                <a:moveTo>
                  <a:pt x="390713" y="483869"/>
                </a:moveTo>
                <a:lnTo>
                  <a:pt x="348170" y="483869"/>
                </a:lnTo>
                <a:lnTo>
                  <a:pt x="361353" y="486409"/>
                </a:lnTo>
                <a:lnTo>
                  <a:pt x="366471" y="490219"/>
                </a:lnTo>
                <a:lnTo>
                  <a:pt x="373481" y="501649"/>
                </a:lnTo>
                <a:lnTo>
                  <a:pt x="374357" y="506729"/>
                </a:lnTo>
                <a:lnTo>
                  <a:pt x="371068" y="519429"/>
                </a:lnTo>
                <a:lnTo>
                  <a:pt x="366445" y="525779"/>
                </a:lnTo>
                <a:lnTo>
                  <a:pt x="358863" y="530859"/>
                </a:lnTo>
                <a:lnTo>
                  <a:pt x="394567" y="530859"/>
                </a:lnTo>
                <a:lnTo>
                  <a:pt x="396735" y="525779"/>
                </a:lnTo>
                <a:lnTo>
                  <a:pt x="398800" y="514349"/>
                </a:lnTo>
                <a:lnTo>
                  <a:pt x="398272" y="504189"/>
                </a:lnTo>
                <a:lnTo>
                  <a:pt x="395152" y="492759"/>
                </a:lnTo>
                <a:lnTo>
                  <a:pt x="390713" y="483869"/>
                </a:lnTo>
                <a:close/>
              </a:path>
              <a:path w="575945" h="857250">
                <a:moveTo>
                  <a:pt x="315315" y="368299"/>
                </a:moveTo>
                <a:lnTo>
                  <a:pt x="214757" y="430529"/>
                </a:lnTo>
                <a:lnTo>
                  <a:pt x="231368" y="457199"/>
                </a:lnTo>
                <a:lnTo>
                  <a:pt x="262432" y="438149"/>
                </a:lnTo>
                <a:lnTo>
                  <a:pt x="274248" y="430529"/>
                </a:lnTo>
                <a:lnTo>
                  <a:pt x="284035" y="425449"/>
                </a:lnTo>
                <a:lnTo>
                  <a:pt x="291793" y="421639"/>
                </a:lnTo>
                <a:lnTo>
                  <a:pt x="297522" y="419099"/>
                </a:lnTo>
                <a:lnTo>
                  <a:pt x="303822" y="416559"/>
                </a:lnTo>
                <a:lnTo>
                  <a:pt x="348680" y="416559"/>
                </a:lnTo>
                <a:lnTo>
                  <a:pt x="344639" y="410209"/>
                </a:lnTo>
                <a:lnTo>
                  <a:pt x="341172" y="406399"/>
                </a:lnTo>
                <a:lnTo>
                  <a:pt x="332663" y="402589"/>
                </a:lnTo>
                <a:lnTo>
                  <a:pt x="325843" y="401319"/>
                </a:lnTo>
                <a:lnTo>
                  <a:pt x="316445" y="401319"/>
                </a:lnTo>
                <a:lnTo>
                  <a:pt x="330746" y="392429"/>
                </a:lnTo>
                <a:lnTo>
                  <a:pt x="315315" y="368299"/>
                </a:lnTo>
                <a:close/>
              </a:path>
              <a:path w="575945" h="857250">
                <a:moveTo>
                  <a:pt x="348680" y="416559"/>
                </a:moveTo>
                <a:lnTo>
                  <a:pt x="308800" y="416559"/>
                </a:lnTo>
                <a:lnTo>
                  <a:pt x="316128" y="419099"/>
                </a:lnTo>
                <a:lnTo>
                  <a:pt x="319125" y="421639"/>
                </a:lnTo>
                <a:lnTo>
                  <a:pt x="323850" y="429259"/>
                </a:lnTo>
                <a:lnTo>
                  <a:pt x="325005" y="434339"/>
                </a:lnTo>
                <a:lnTo>
                  <a:pt x="324891" y="440689"/>
                </a:lnTo>
                <a:lnTo>
                  <a:pt x="353237" y="434339"/>
                </a:lnTo>
                <a:lnTo>
                  <a:pt x="353072" y="426719"/>
                </a:lnTo>
                <a:lnTo>
                  <a:pt x="351104" y="420369"/>
                </a:lnTo>
                <a:lnTo>
                  <a:pt x="348680" y="416559"/>
                </a:lnTo>
                <a:close/>
              </a:path>
              <a:path w="575945" h="857250">
                <a:moveTo>
                  <a:pt x="240080" y="273049"/>
                </a:moveTo>
                <a:lnTo>
                  <a:pt x="228750" y="273049"/>
                </a:lnTo>
                <a:lnTo>
                  <a:pt x="217087" y="274319"/>
                </a:lnTo>
                <a:lnTo>
                  <a:pt x="183138" y="292099"/>
                </a:lnTo>
                <a:lnTo>
                  <a:pt x="161276" y="328929"/>
                </a:lnTo>
                <a:lnTo>
                  <a:pt x="161447" y="340359"/>
                </a:lnTo>
                <a:lnTo>
                  <a:pt x="182794" y="379729"/>
                </a:lnTo>
                <a:lnTo>
                  <a:pt x="211580" y="392429"/>
                </a:lnTo>
                <a:lnTo>
                  <a:pt x="219854" y="392429"/>
                </a:lnTo>
                <a:lnTo>
                  <a:pt x="228536" y="391159"/>
                </a:lnTo>
                <a:lnTo>
                  <a:pt x="216971" y="363219"/>
                </a:lnTo>
                <a:lnTo>
                  <a:pt x="205486" y="363219"/>
                </a:lnTo>
                <a:lnTo>
                  <a:pt x="197396" y="360679"/>
                </a:lnTo>
                <a:lnTo>
                  <a:pt x="194068" y="358139"/>
                </a:lnTo>
                <a:lnTo>
                  <a:pt x="187642" y="347979"/>
                </a:lnTo>
                <a:lnTo>
                  <a:pt x="186651" y="341629"/>
                </a:lnTo>
                <a:lnTo>
                  <a:pt x="190296" y="327659"/>
                </a:lnTo>
                <a:lnTo>
                  <a:pt x="195097" y="321309"/>
                </a:lnTo>
                <a:lnTo>
                  <a:pt x="202869" y="316229"/>
                </a:lnTo>
                <a:lnTo>
                  <a:pt x="225062" y="316229"/>
                </a:lnTo>
                <a:lnTo>
                  <a:pt x="219456" y="307339"/>
                </a:lnTo>
                <a:lnTo>
                  <a:pt x="226682" y="302259"/>
                </a:lnTo>
                <a:lnTo>
                  <a:pt x="233578" y="300989"/>
                </a:lnTo>
                <a:lnTo>
                  <a:pt x="276281" y="300989"/>
                </a:lnTo>
                <a:lnTo>
                  <a:pt x="274853" y="298449"/>
                </a:lnTo>
                <a:lnTo>
                  <a:pt x="268007" y="288289"/>
                </a:lnTo>
                <a:lnTo>
                  <a:pt x="259929" y="281939"/>
                </a:lnTo>
                <a:lnTo>
                  <a:pt x="250620" y="276859"/>
                </a:lnTo>
                <a:lnTo>
                  <a:pt x="240080" y="273049"/>
                </a:lnTo>
                <a:close/>
              </a:path>
              <a:path w="575945" h="857250">
                <a:moveTo>
                  <a:pt x="225062" y="316229"/>
                </a:moveTo>
                <a:lnTo>
                  <a:pt x="202869" y="316229"/>
                </a:lnTo>
                <a:lnTo>
                  <a:pt x="244487" y="383539"/>
                </a:lnTo>
                <a:lnTo>
                  <a:pt x="258442" y="373379"/>
                </a:lnTo>
                <a:lnTo>
                  <a:pt x="269368" y="363219"/>
                </a:lnTo>
                <a:lnTo>
                  <a:pt x="277268" y="353059"/>
                </a:lnTo>
                <a:lnTo>
                  <a:pt x="280315" y="346709"/>
                </a:lnTo>
                <a:lnTo>
                  <a:pt x="244284" y="346709"/>
                </a:lnTo>
                <a:lnTo>
                  <a:pt x="225062" y="316229"/>
                </a:lnTo>
                <a:close/>
              </a:path>
              <a:path w="575945" h="857250">
                <a:moveTo>
                  <a:pt x="216446" y="361949"/>
                </a:moveTo>
                <a:lnTo>
                  <a:pt x="210489" y="363219"/>
                </a:lnTo>
                <a:lnTo>
                  <a:pt x="216971" y="363219"/>
                </a:lnTo>
                <a:lnTo>
                  <a:pt x="216446" y="361949"/>
                </a:lnTo>
                <a:close/>
              </a:path>
              <a:path w="575945" h="857250">
                <a:moveTo>
                  <a:pt x="276281" y="300989"/>
                </a:moveTo>
                <a:lnTo>
                  <a:pt x="233578" y="300989"/>
                </a:lnTo>
                <a:lnTo>
                  <a:pt x="246773" y="302259"/>
                </a:lnTo>
                <a:lnTo>
                  <a:pt x="251879" y="306069"/>
                </a:lnTo>
                <a:lnTo>
                  <a:pt x="258889" y="317499"/>
                </a:lnTo>
                <a:lnTo>
                  <a:pt x="259765" y="323849"/>
                </a:lnTo>
                <a:lnTo>
                  <a:pt x="256476" y="336549"/>
                </a:lnTo>
                <a:lnTo>
                  <a:pt x="251866" y="341629"/>
                </a:lnTo>
                <a:lnTo>
                  <a:pt x="244284" y="346709"/>
                </a:lnTo>
                <a:lnTo>
                  <a:pt x="280315" y="346709"/>
                </a:lnTo>
                <a:lnTo>
                  <a:pt x="282143" y="342899"/>
                </a:lnTo>
                <a:lnTo>
                  <a:pt x="284209" y="331469"/>
                </a:lnTo>
                <a:lnTo>
                  <a:pt x="283684" y="320039"/>
                </a:lnTo>
                <a:lnTo>
                  <a:pt x="280566" y="308609"/>
                </a:lnTo>
                <a:lnTo>
                  <a:pt x="276281" y="300989"/>
                </a:lnTo>
                <a:close/>
              </a:path>
              <a:path w="575945" h="857250">
                <a:moveTo>
                  <a:pt x="201447" y="185419"/>
                </a:moveTo>
                <a:lnTo>
                  <a:pt x="180238" y="198119"/>
                </a:lnTo>
                <a:lnTo>
                  <a:pt x="187858" y="210819"/>
                </a:lnTo>
                <a:lnTo>
                  <a:pt x="128536" y="247649"/>
                </a:lnTo>
                <a:lnTo>
                  <a:pt x="116014" y="267969"/>
                </a:lnTo>
                <a:lnTo>
                  <a:pt x="117602" y="278129"/>
                </a:lnTo>
                <a:lnTo>
                  <a:pt x="119494" y="283209"/>
                </a:lnTo>
                <a:lnTo>
                  <a:pt x="127380" y="295909"/>
                </a:lnTo>
                <a:lnTo>
                  <a:pt x="133070" y="302259"/>
                </a:lnTo>
                <a:lnTo>
                  <a:pt x="139585" y="306069"/>
                </a:lnTo>
                <a:lnTo>
                  <a:pt x="158813" y="290829"/>
                </a:lnTo>
                <a:lnTo>
                  <a:pt x="151117" y="284479"/>
                </a:lnTo>
                <a:lnTo>
                  <a:pt x="148475" y="280669"/>
                </a:lnTo>
                <a:lnTo>
                  <a:pt x="147980" y="278129"/>
                </a:lnTo>
                <a:lnTo>
                  <a:pt x="148209" y="274319"/>
                </a:lnTo>
                <a:lnTo>
                  <a:pt x="148831" y="273049"/>
                </a:lnTo>
                <a:lnTo>
                  <a:pt x="151117" y="270509"/>
                </a:lnTo>
                <a:lnTo>
                  <a:pt x="155790" y="267969"/>
                </a:lnTo>
                <a:lnTo>
                  <a:pt x="204520" y="237489"/>
                </a:lnTo>
                <a:lnTo>
                  <a:pt x="233839" y="237489"/>
                </a:lnTo>
                <a:lnTo>
                  <a:pt x="225729" y="224789"/>
                </a:lnTo>
                <a:lnTo>
                  <a:pt x="261239" y="201929"/>
                </a:lnTo>
                <a:lnTo>
                  <a:pt x="253809" y="198119"/>
                </a:lnTo>
                <a:lnTo>
                  <a:pt x="209067" y="198119"/>
                </a:lnTo>
                <a:lnTo>
                  <a:pt x="201447" y="185419"/>
                </a:lnTo>
                <a:close/>
              </a:path>
              <a:path w="575945" h="857250">
                <a:moveTo>
                  <a:pt x="233839" y="237489"/>
                </a:moveTo>
                <a:lnTo>
                  <a:pt x="204520" y="237489"/>
                </a:lnTo>
                <a:lnTo>
                  <a:pt x="215874" y="255269"/>
                </a:lnTo>
                <a:lnTo>
                  <a:pt x="237083" y="242569"/>
                </a:lnTo>
                <a:lnTo>
                  <a:pt x="233839" y="237489"/>
                </a:lnTo>
                <a:close/>
              </a:path>
              <a:path w="575945" h="857250">
                <a:moveTo>
                  <a:pt x="165695" y="125729"/>
                </a:moveTo>
                <a:lnTo>
                  <a:pt x="130238" y="125729"/>
                </a:lnTo>
                <a:lnTo>
                  <a:pt x="139865" y="129539"/>
                </a:lnTo>
                <a:lnTo>
                  <a:pt x="143700" y="133349"/>
                </a:lnTo>
                <a:lnTo>
                  <a:pt x="148831" y="140969"/>
                </a:lnTo>
                <a:lnTo>
                  <a:pt x="149860" y="144779"/>
                </a:lnTo>
                <a:lnTo>
                  <a:pt x="149517" y="152399"/>
                </a:lnTo>
                <a:lnTo>
                  <a:pt x="148196" y="156209"/>
                </a:lnTo>
                <a:lnTo>
                  <a:pt x="143230" y="161289"/>
                </a:lnTo>
                <a:lnTo>
                  <a:pt x="136563" y="166369"/>
                </a:lnTo>
                <a:lnTo>
                  <a:pt x="74383" y="205739"/>
                </a:lnTo>
                <a:lnTo>
                  <a:pt x="90995" y="232409"/>
                </a:lnTo>
                <a:lnTo>
                  <a:pt x="161251" y="187959"/>
                </a:lnTo>
                <a:lnTo>
                  <a:pt x="180517" y="158749"/>
                </a:lnTo>
                <a:lnTo>
                  <a:pt x="178689" y="146049"/>
                </a:lnTo>
                <a:lnTo>
                  <a:pt x="176390" y="139699"/>
                </a:lnTo>
                <a:lnTo>
                  <a:pt x="172732" y="134619"/>
                </a:lnTo>
                <a:lnTo>
                  <a:pt x="165695" y="125729"/>
                </a:lnTo>
                <a:close/>
              </a:path>
              <a:path w="575945" h="857250">
                <a:moveTo>
                  <a:pt x="229044" y="185419"/>
                </a:moveTo>
                <a:lnTo>
                  <a:pt x="209067" y="198119"/>
                </a:lnTo>
                <a:lnTo>
                  <a:pt x="253809" y="198119"/>
                </a:lnTo>
                <a:lnTo>
                  <a:pt x="229044" y="185419"/>
                </a:lnTo>
                <a:close/>
              </a:path>
              <a:path w="575945" h="857250">
                <a:moveTo>
                  <a:pt x="134340" y="77469"/>
                </a:moveTo>
                <a:lnTo>
                  <a:pt x="33782" y="140969"/>
                </a:lnTo>
                <a:lnTo>
                  <a:pt x="50393" y="167639"/>
                </a:lnTo>
                <a:lnTo>
                  <a:pt x="95935" y="138429"/>
                </a:lnTo>
                <a:lnTo>
                  <a:pt x="103781" y="134619"/>
                </a:lnTo>
                <a:lnTo>
                  <a:pt x="110459" y="130809"/>
                </a:lnTo>
                <a:lnTo>
                  <a:pt x="115968" y="128269"/>
                </a:lnTo>
                <a:lnTo>
                  <a:pt x="120307" y="125729"/>
                </a:lnTo>
                <a:lnTo>
                  <a:pt x="165695" y="125729"/>
                </a:lnTo>
                <a:lnTo>
                  <a:pt x="157062" y="118109"/>
                </a:lnTo>
                <a:lnTo>
                  <a:pt x="146831" y="114299"/>
                </a:lnTo>
                <a:lnTo>
                  <a:pt x="135001" y="111759"/>
                </a:lnTo>
                <a:lnTo>
                  <a:pt x="149771" y="102869"/>
                </a:lnTo>
                <a:lnTo>
                  <a:pt x="134340" y="77469"/>
                </a:lnTo>
                <a:close/>
              </a:path>
              <a:path w="575945" h="857250">
                <a:moveTo>
                  <a:pt x="138811" y="0"/>
                </a:moveTo>
                <a:lnTo>
                  <a:pt x="0" y="86359"/>
                </a:lnTo>
                <a:lnTo>
                  <a:pt x="17500" y="114299"/>
                </a:lnTo>
                <a:lnTo>
                  <a:pt x="156311" y="27939"/>
                </a:lnTo>
                <a:lnTo>
                  <a:pt x="138811" y="0"/>
                </a:lnTo>
                <a:close/>
              </a:path>
            </a:pathLst>
          </a:custGeom>
          <a:solidFill>
            <a:srgbClr val="7C9AA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Types</a:t>
            </a:r>
            <a:r>
              <a:rPr sz="32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32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25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227937"/>
            <a:ext cx="6748780" cy="45427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7C9AAA"/>
              </a:buClr>
              <a:buFont typeface="Arial"/>
              <a:buChar char="–"/>
              <a:tabLst>
                <a:tab pos="354965" algn="l"/>
              </a:tabLst>
            </a:pPr>
            <a:r>
              <a:rPr sz="26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Chronological</a:t>
            </a:r>
            <a:r>
              <a:rPr sz="2600" u="sng" spc="-11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2600" u="sng" spc="-25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CV</a:t>
            </a:r>
            <a:endParaRPr sz="26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Clr>
                <a:srgbClr val="7C9AAA"/>
              </a:buClr>
              <a:buFont typeface="Arial"/>
              <a:buChar char="–"/>
              <a:tabLst>
                <a:tab pos="354965" algn="l"/>
              </a:tabLst>
            </a:pPr>
            <a:r>
              <a:rPr sz="26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Another</a:t>
            </a:r>
            <a:r>
              <a:rPr sz="2600" u="sng" spc="-55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600" u="sng" spc="-1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sample</a:t>
            </a:r>
            <a:endParaRPr sz="2600">
              <a:latin typeface="Carlito"/>
              <a:cs typeface="Carlito"/>
            </a:endParaRPr>
          </a:p>
          <a:p>
            <a:pPr marL="458470">
              <a:lnSpc>
                <a:spcPct val="100000"/>
              </a:lnSpc>
              <a:spcBef>
                <a:spcPts val="625"/>
              </a:spcBef>
            </a:pPr>
            <a:r>
              <a:rPr sz="2600" b="1" spc="-10" dirty="0">
                <a:solidFill>
                  <a:srgbClr val="7C9AAA"/>
                </a:solidFill>
                <a:latin typeface="Carlito"/>
                <a:cs typeface="Carlito"/>
              </a:rPr>
              <a:t>Remember:</a:t>
            </a:r>
            <a:endParaRPr sz="2600">
              <a:latin typeface="Carlito"/>
              <a:cs typeface="Carlito"/>
            </a:endParaRPr>
          </a:p>
          <a:p>
            <a:pPr marL="755650" marR="669925" indent="-29781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The</a:t>
            </a:r>
            <a:r>
              <a:rPr sz="2600" spc="-7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reverse</a:t>
            </a:r>
            <a:r>
              <a:rPr sz="2600" spc="-6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chronological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cheat:</a:t>
            </a:r>
            <a:r>
              <a:rPr sz="26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Relevant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experience</a:t>
            </a:r>
            <a:r>
              <a:rPr sz="2600" spc="-6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Other</a:t>
            </a:r>
            <a:r>
              <a:rPr sz="26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experience</a:t>
            </a:r>
            <a:endParaRPr sz="26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7C9AAA"/>
              </a:buClr>
              <a:buFont typeface="Arial"/>
              <a:buChar char="–"/>
              <a:tabLst>
                <a:tab pos="354965" algn="l"/>
              </a:tabLst>
            </a:pPr>
            <a:r>
              <a:rPr sz="2600" u="sng" spc="-1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4"/>
              </a:rPr>
              <a:t>Skills-</a:t>
            </a:r>
            <a:r>
              <a:rPr sz="26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4"/>
              </a:rPr>
              <a:t>based</a:t>
            </a:r>
            <a:r>
              <a:rPr sz="2600" u="sng" spc="1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2600" u="sng" spc="-25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4"/>
              </a:rPr>
              <a:t>CV</a:t>
            </a:r>
            <a:endParaRPr sz="2600">
              <a:latin typeface="Carlito"/>
              <a:cs typeface="Carlito"/>
            </a:endParaRPr>
          </a:p>
          <a:p>
            <a:pPr marL="458470">
              <a:lnSpc>
                <a:spcPct val="100000"/>
              </a:lnSpc>
              <a:spcBef>
                <a:spcPts val="625"/>
              </a:spcBef>
            </a:pPr>
            <a:r>
              <a:rPr sz="2600" b="1" spc="-10" dirty="0">
                <a:solidFill>
                  <a:srgbClr val="7C9AAA"/>
                </a:solidFill>
                <a:latin typeface="Carlito"/>
                <a:cs typeface="Carlito"/>
              </a:rPr>
              <a:t>Remember:</a:t>
            </a:r>
            <a:endParaRPr sz="2600">
              <a:latin typeface="Carlito"/>
              <a:cs typeface="Carlito"/>
            </a:endParaRPr>
          </a:p>
          <a:p>
            <a:pPr marL="755015" marR="5080" indent="-29718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</a:t>
            </a:r>
            <a:r>
              <a:rPr sz="26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20" dirty="0">
                <a:solidFill>
                  <a:srgbClr val="070707"/>
                </a:solidFill>
                <a:latin typeface="Carlito"/>
                <a:cs typeface="Carlito"/>
              </a:rPr>
              <a:t>skills-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based CV</a:t>
            </a:r>
            <a:r>
              <a:rPr sz="26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won’t</a:t>
            </a:r>
            <a:r>
              <a:rPr sz="2600" spc="-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be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effective</a:t>
            </a:r>
            <a:r>
              <a:rPr sz="26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if</a:t>
            </a:r>
            <a:r>
              <a:rPr sz="26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25" dirty="0">
                <a:solidFill>
                  <a:srgbClr val="070707"/>
                </a:solidFill>
                <a:latin typeface="Carlito"/>
                <a:cs typeface="Carlito"/>
              </a:rPr>
              <a:t>are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applying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for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role</a:t>
            </a:r>
            <a:r>
              <a:rPr sz="26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for</a:t>
            </a:r>
            <a:r>
              <a:rPr sz="26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which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you</a:t>
            </a:r>
            <a:r>
              <a:rPr sz="26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are</a:t>
            </a:r>
            <a:r>
              <a:rPr sz="2600" spc="-2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suitably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qualified</a:t>
            </a:r>
            <a:r>
              <a:rPr sz="2600" spc="-6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70707"/>
                </a:solidFill>
                <a:latin typeface="Carlito"/>
                <a:cs typeface="Carlito"/>
              </a:rPr>
              <a:t>and/or</a:t>
            </a:r>
            <a:r>
              <a:rPr sz="26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70707"/>
                </a:solidFill>
                <a:latin typeface="Carlito"/>
                <a:cs typeface="Carlito"/>
              </a:rPr>
              <a:t>experienced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CVs</a:t>
            </a: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- </a:t>
            </a: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summary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235100"/>
            <a:ext cx="8492490" cy="38296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Follow</a:t>
            </a:r>
            <a:r>
              <a:rPr sz="2400" spc="-8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recruiters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advice!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Choose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an</a:t>
            </a:r>
            <a:r>
              <a:rPr sz="24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effective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format</a:t>
            </a:r>
            <a:endParaRPr sz="2400">
              <a:latin typeface="Carlito"/>
              <a:cs typeface="Carlito"/>
            </a:endParaRPr>
          </a:p>
          <a:p>
            <a:pPr marL="355600" marR="704850" indent="-3429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55600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Use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appropriate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language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accurately/pay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attention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detail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(presentation,</a:t>
            </a:r>
            <a:r>
              <a:rPr sz="2400" spc="-7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language,</a:t>
            </a:r>
            <a:r>
              <a:rPr sz="24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spelling</a:t>
            </a:r>
            <a:r>
              <a:rPr sz="24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grammar)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Target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24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address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requirements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each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employer</a:t>
            </a:r>
            <a:endParaRPr sz="2400">
              <a:latin typeface="Carlito"/>
              <a:cs typeface="Carlito"/>
            </a:endParaRPr>
          </a:p>
          <a:p>
            <a:pPr marL="355600" marR="65405" indent="-3435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55600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Ensure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that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everything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include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is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A1A41"/>
                </a:solidFill>
                <a:latin typeface="Carlito"/>
                <a:cs typeface="Carlito"/>
              </a:rPr>
              <a:t>relevant</a:t>
            </a:r>
            <a:r>
              <a:rPr sz="2400" b="1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role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are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applying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for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–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axe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non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essential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Provide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A1A41"/>
                </a:solidFill>
                <a:latin typeface="Carlito"/>
                <a:cs typeface="Carlito"/>
              </a:rPr>
              <a:t>evidence</a:t>
            </a:r>
            <a:r>
              <a:rPr sz="2400" b="1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experience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skills</a:t>
            </a:r>
            <a:r>
              <a:rPr sz="2400" spc="-7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where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appropriate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CV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should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reflect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–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personal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sales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document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27" y="366052"/>
            <a:ext cx="70015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Be</a:t>
            </a:r>
            <a:r>
              <a:rPr sz="32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a</a:t>
            </a:r>
            <a:r>
              <a:rPr sz="32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STAR</a:t>
            </a:r>
            <a:r>
              <a:rPr sz="32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at</a:t>
            </a:r>
            <a:r>
              <a:rPr sz="32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applications</a:t>
            </a:r>
            <a:r>
              <a:rPr sz="32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32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interviews!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161199"/>
            <a:ext cx="68414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Use</a:t>
            </a:r>
            <a:r>
              <a:rPr sz="2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28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400" b="1" dirty="0">
                <a:solidFill>
                  <a:srgbClr val="92D050"/>
                </a:solidFill>
                <a:latin typeface="Carlito"/>
                <a:cs typeface="Carlito"/>
              </a:rPr>
              <a:t>A</a:t>
            </a:r>
            <a:r>
              <a:rPr sz="2400" b="1" dirty="0">
                <a:solidFill>
                  <a:srgbClr val="FF00FF"/>
                </a:solidFill>
                <a:latin typeface="Carlito"/>
                <a:cs typeface="Carlito"/>
              </a:rPr>
              <a:t>R</a:t>
            </a:r>
            <a:r>
              <a:rPr sz="2400" b="1" spc="65" dirty="0">
                <a:solidFill>
                  <a:srgbClr val="FF00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format</a:t>
            </a:r>
            <a:r>
              <a:rPr sz="28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2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structure</a:t>
            </a:r>
            <a:r>
              <a:rPr sz="28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8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6A1A41"/>
                </a:solidFill>
                <a:latin typeface="Carlito"/>
                <a:cs typeface="Carlito"/>
              </a:rPr>
              <a:t>answers: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836" y="2267610"/>
            <a:ext cx="1512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3200" spc="-10" dirty="0">
                <a:solidFill>
                  <a:srgbClr val="7C9AAA"/>
                </a:solidFill>
                <a:latin typeface="Carlito"/>
                <a:cs typeface="Carlito"/>
              </a:rPr>
              <a:t>ituation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836" y="3218586"/>
            <a:ext cx="763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0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3200" spc="-20" dirty="0">
                <a:solidFill>
                  <a:srgbClr val="7C9AAA"/>
                </a:solidFill>
                <a:latin typeface="Carlito"/>
                <a:cs typeface="Carlito"/>
              </a:rPr>
              <a:t>ask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836" y="4169562"/>
            <a:ext cx="1099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92D050"/>
                </a:solidFill>
                <a:latin typeface="Carlito"/>
                <a:cs typeface="Carlito"/>
              </a:rPr>
              <a:t>A</a:t>
            </a:r>
            <a:r>
              <a:rPr sz="3200" spc="-10" dirty="0">
                <a:solidFill>
                  <a:srgbClr val="7C9AAA"/>
                </a:solidFill>
                <a:latin typeface="Carlito"/>
                <a:cs typeface="Carlito"/>
              </a:rPr>
              <a:t>ction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836" y="5120538"/>
            <a:ext cx="1056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00FF"/>
                </a:solidFill>
                <a:latin typeface="Carlito"/>
                <a:cs typeface="Carlito"/>
              </a:rPr>
              <a:t>R</a:t>
            </a:r>
            <a:r>
              <a:rPr sz="3200" spc="-10" dirty="0">
                <a:solidFill>
                  <a:srgbClr val="7C9AAA"/>
                </a:solidFill>
                <a:latin typeface="Carlito"/>
                <a:cs typeface="Carlito"/>
              </a:rPr>
              <a:t>esult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6337" y="2342134"/>
            <a:ext cx="6041390" cy="366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525">
              <a:lnSpc>
                <a:spcPct val="107300"/>
              </a:lnSpc>
              <a:spcBef>
                <a:spcPts val="100"/>
              </a:spcBef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What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was</a:t>
            </a:r>
            <a:r>
              <a:rPr sz="24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context?</a:t>
            </a:r>
            <a:r>
              <a:rPr sz="24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Where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were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you?</a:t>
            </a:r>
            <a:r>
              <a:rPr sz="24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What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were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doing?</a:t>
            </a:r>
            <a:endParaRPr sz="2400">
              <a:latin typeface="Carlito"/>
              <a:cs typeface="Carlito"/>
            </a:endParaRPr>
          </a:p>
          <a:p>
            <a:pPr marL="12700" marR="191770">
              <a:lnSpc>
                <a:spcPct val="107300"/>
              </a:lnSpc>
              <a:spcBef>
                <a:spcPts val="1305"/>
              </a:spcBef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What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was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goal?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What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was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problem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 or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challenge?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7300"/>
              </a:lnSpc>
              <a:spcBef>
                <a:spcPts val="1310"/>
              </a:spcBef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What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action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did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take?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Be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explicit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about</a:t>
            </a:r>
            <a:r>
              <a:rPr sz="24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your </a:t>
            </a:r>
            <a:r>
              <a:rPr sz="2400" spc="-10" dirty="0">
                <a:solidFill>
                  <a:srgbClr val="6A1A41"/>
                </a:solidFill>
                <a:latin typeface="Carlito"/>
                <a:cs typeface="Carlito"/>
              </a:rPr>
              <a:t>role.</a:t>
            </a:r>
            <a:endParaRPr sz="2400">
              <a:latin typeface="Carlito"/>
              <a:cs typeface="Carlito"/>
            </a:endParaRPr>
          </a:p>
          <a:p>
            <a:pPr marL="12700" marR="83820">
              <a:lnSpc>
                <a:spcPct val="107300"/>
              </a:lnSpc>
              <a:spcBef>
                <a:spcPts val="1305"/>
              </a:spcBef>
            </a:pP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What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was</a:t>
            </a:r>
            <a:r>
              <a:rPr sz="24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the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outcome</a:t>
            </a:r>
            <a:r>
              <a:rPr sz="24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&amp;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why?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Would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24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do</a:t>
            </a:r>
            <a:r>
              <a:rPr sz="2400" spc="-25" dirty="0">
                <a:solidFill>
                  <a:srgbClr val="6A1A41"/>
                </a:solidFill>
                <a:latin typeface="Carlito"/>
                <a:cs typeface="Carlito"/>
              </a:rPr>
              <a:t> it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differently</a:t>
            </a:r>
            <a:r>
              <a:rPr sz="24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A1A41"/>
                </a:solidFill>
                <a:latin typeface="Carlito"/>
                <a:cs typeface="Carlito"/>
              </a:rPr>
              <a:t>next</a:t>
            </a:r>
            <a:r>
              <a:rPr sz="2400" spc="-7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6A1A41"/>
                </a:solidFill>
                <a:latin typeface="Carlito"/>
                <a:cs typeface="Carlito"/>
              </a:rPr>
              <a:t>time?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Application</a:t>
            </a:r>
            <a:r>
              <a:rPr sz="3200" spc="-7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form</a:t>
            </a:r>
            <a:r>
              <a:rPr sz="3200" spc="-6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questions….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308252"/>
            <a:ext cx="765937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594" algn="just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Many</a:t>
            </a:r>
            <a:r>
              <a:rPr sz="2400" i="1" spc="-7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online</a:t>
            </a:r>
            <a:r>
              <a:rPr sz="2400" i="1" spc="-7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applications</a:t>
            </a:r>
            <a:r>
              <a:rPr sz="2400" i="1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ask</a:t>
            </a:r>
            <a:r>
              <a:rPr sz="2400" i="1" spc="-8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competency</a:t>
            </a:r>
            <a:r>
              <a:rPr sz="2400" i="1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questions,</a:t>
            </a:r>
            <a:r>
              <a:rPr sz="2400" i="1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in</a:t>
            </a:r>
            <a:r>
              <a:rPr sz="2400" i="1" spc="-8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6A1A41"/>
                </a:solidFill>
                <a:latin typeface="Carlito"/>
                <a:cs typeface="Carlito"/>
              </a:rPr>
              <a:t>which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2400" i="1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need</a:t>
            </a:r>
            <a:r>
              <a:rPr sz="2400" i="1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to</a:t>
            </a:r>
            <a:r>
              <a:rPr sz="2400" i="1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give</a:t>
            </a:r>
            <a:r>
              <a:rPr sz="2400" i="1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a</a:t>
            </a:r>
            <a:r>
              <a:rPr sz="2400" i="1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spc="-20" dirty="0">
                <a:solidFill>
                  <a:srgbClr val="6A1A41"/>
                </a:solidFill>
                <a:latin typeface="Carlito"/>
                <a:cs typeface="Carlito"/>
              </a:rPr>
              <a:t>real-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life</a:t>
            </a:r>
            <a:r>
              <a:rPr sz="2400" i="1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example</a:t>
            </a:r>
            <a:r>
              <a:rPr sz="2400" i="1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2400" i="1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a</a:t>
            </a:r>
            <a:r>
              <a:rPr sz="2400" i="1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time</a:t>
            </a:r>
            <a:r>
              <a:rPr sz="2400" i="1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when</a:t>
            </a:r>
            <a:r>
              <a:rPr sz="2400" i="1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you</a:t>
            </a:r>
            <a:r>
              <a:rPr sz="2400" i="1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spc="-20" dirty="0">
                <a:solidFill>
                  <a:srgbClr val="6A1A41"/>
                </a:solidFill>
                <a:latin typeface="Carlito"/>
                <a:cs typeface="Carlito"/>
              </a:rPr>
              <a:t>have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demonstrated</a:t>
            </a:r>
            <a:r>
              <a:rPr sz="2400" i="1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a</a:t>
            </a:r>
            <a:r>
              <a:rPr sz="2400" i="1" spc="-6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particular</a:t>
            </a:r>
            <a:r>
              <a:rPr sz="2400" i="1" spc="-6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skill</a:t>
            </a:r>
            <a:r>
              <a:rPr sz="2400" i="1" spc="-7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or</a:t>
            </a:r>
            <a:r>
              <a:rPr sz="2400" i="1" spc="-6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achieved</a:t>
            </a:r>
            <a:r>
              <a:rPr sz="2400" i="1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6A1A41"/>
                </a:solidFill>
                <a:latin typeface="Carlito"/>
                <a:cs typeface="Carlito"/>
              </a:rPr>
              <a:t>something.</a:t>
            </a:r>
            <a:endParaRPr sz="24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400" i="1" dirty="0">
                <a:solidFill>
                  <a:srgbClr val="6A1A41"/>
                </a:solidFill>
                <a:latin typeface="Carlito"/>
                <a:cs typeface="Carlito"/>
              </a:rPr>
              <a:t>Examples</a:t>
            </a:r>
            <a:r>
              <a:rPr sz="2400" i="1" spc="-9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6A1A41"/>
                </a:solidFill>
                <a:latin typeface="Carlito"/>
                <a:cs typeface="Carlito"/>
              </a:rPr>
              <a:t>include:</a:t>
            </a:r>
            <a:endParaRPr sz="2400">
              <a:latin typeface="Carlito"/>
              <a:cs typeface="Carlito"/>
            </a:endParaRPr>
          </a:p>
          <a:p>
            <a:pPr marL="355600" marR="331470" indent="-3429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55600" algn="l"/>
              </a:tabLst>
            </a:pP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Give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an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example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time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when</a:t>
            </a:r>
            <a:r>
              <a:rPr sz="24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you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worked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as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part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spc="-50" dirty="0">
                <a:solidFill>
                  <a:srgbClr val="7C9AAA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7C9AAA"/>
                </a:solidFill>
                <a:latin typeface="Carlito"/>
                <a:cs typeface="Carlito"/>
              </a:rPr>
              <a:t>team.</a:t>
            </a:r>
            <a:endParaRPr sz="2400">
              <a:latin typeface="Carlito"/>
              <a:cs typeface="Carlito"/>
            </a:endParaRPr>
          </a:p>
          <a:p>
            <a:pPr marL="355600" marR="554355" indent="-3429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55600" algn="l"/>
              </a:tabLst>
            </a:pP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Give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an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example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time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when</a:t>
            </a:r>
            <a:r>
              <a:rPr sz="24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you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brought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about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an </a:t>
            </a:r>
            <a:r>
              <a:rPr sz="2400" spc="-10" dirty="0">
                <a:solidFill>
                  <a:srgbClr val="7C9AAA"/>
                </a:solidFill>
                <a:latin typeface="Carlito"/>
                <a:cs typeface="Carlito"/>
              </a:rPr>
              <a:t>improvement.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54965" algn="l"/>
              </a:tabLst>
            </a:pP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Give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an</a:t>
            </a:r>
            <a:r>
              <a:rPr sz="2400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example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of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</a:t>
            </a:r>
            <a:r>
              <a:rPr sz="2400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time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when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you</a:t>
            </a:r>
            <a:r>
              <a:rPr sz="2400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increased</a:t>
            </a:r>
            <a:r>
              <a:rPr sz="24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C9AAA"/>
                </a:solidFill>
                <a:latin typeface="Carlito"/>
                <a:cs typeface="Carlito"/>
              </a:rPr>
              <a:t>profits.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355600" algn="l"/>
              </a:tabLst>
            </a:pP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Give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an</a:t>
            </a:r>
            <a:r>
              <a:rPr sz="2400" spc="-5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example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of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</a:t>
            </a:r>
            <a:r>
              <a:rPr sz="2400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time</a:t>
            </a:r>
            <a:r>
              <a:rPr sz="2400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when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you</a:t>
            </a:r>
            <a:r>
              <a:rPr sz="2400" spc="-5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delivered</a:t>
            </a:r>
            <a:r>
              <a:rPr sz="2400" spc="-2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C9AAA"/>
                </a:solidFill>
                <a:latin typeface="Carlito"/>
                <a:cs typeface="Carlito"/>
              </a:rPr>
              <a:t>outstanding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customer</a:t>
            </a:r>
            <a:r>
              <a:rPr sz="2400" spc="-8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C9AAA"/>
                </a:solidFill>
                <a:latin typeface="Carlito"/>
                <a:cs typeface="Carlito"/>
              </a:rPr>
              <a:t>service.</a:t>
            </a:r>
            <a:endParaRPr sz="2400">
              <a:latin typeface="Carlito"/>
              <a:cs typeface="Carlito"/>
            </a:endParaRPr>
          </a:p>
          <a:p>
            <a:pPr marL="355600" marR="509905" indent="-3429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55600" algn="l"/>
              </a:tabLst>
            </a:pP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Give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an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example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a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time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when</a:t>
            </a:r>
            <a:r>
              <a:rPr sz="24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you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brought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C9AAA"/>
                </a:solidFill>
                <a:latin typeface="Carlito"/>
                <a:cs typeface="Carlito"/>
              </a:rPr>
              <a:t>someone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round</a:t>
            </a:r>
            <a:r>
              <a:rPr sz="24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to</a:t>
            </a:r>
            <a:r>
              <a:rPr sz="24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your</a:t>
            </a:r>
            <a:r>
              <a:rPr sz="24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way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C9AAA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C9AAA"/>
                </a:solidFill>
                <a:latin typeface="Carlito"/>
                <a:cs typeface="Carlito"/>
              </a:rPr>
              <a:t>thinking.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45" y="397078"/>
            <a:ext cx="642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6A1A41"/>
                </a:solidFill>
                <a:latin typeface="Carlito"/>
                <a:cs typeface="Carlito"/>
              </a:rPr>
              <a:t>Covering</a:t>
            </a:r>
            <a:r>
              <a:rPr sz="3600" b="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600" b="0" dirty="0">
                <a:solidFill>
                  <a:srgbClr val="6A1A41"/>
                </a:solidFill>
                <a:latin typeface="Carlito"/>
                <a:cs typeface="Carlito"/>
              </a:rPr>
              <a:t>letter</a:t>
            </a:r>
            <a:r>
              <a:rPr sz="3600" b="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600" b="0" dirty="0">
                <a:solidFill>
                  <a:srgbClr val="6A1A41"/>
                </a:solidFill>
                <a:latin typeface="Carlito"/>
                <a:cs typeface="Carlito"/>
              </a:rPr>
              <a:t>/</a:t>
            </a:r>
            <a:r>
              <a:rPr sz="3600" b="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600" b="0" dirty="0">
                <a:solidFill>
                  <a:srgbClr val="6A1A41"/>
                </a:solidFill>
                <a:latin typeface="Carlito"/>
                <a:cs typeface="Carlito"/>
              </a:rPr>
              <a:t>email</a:t>
            </a:r>
            <a:r>
              <a:rPr sz="3600" b="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600" b="0" spc="-10" dirty="0">
                <a:solidFill>
                  <a:srgbClr val="850052"/>
                </a:solidFill>
                <a:latin typeface="Carlito"/>
                <a:cs typeface="Carlito"/>
              </a:rPr>
              <a:t>essentials…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867" y="1671497"/>
            <a:ext cx="8052434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Write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to</a:t>
            </a:r>
            <a:r>
              <a:rPr sz="2400" spc="-5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a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named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person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or</a:t>
            </a:r>
            <a:r>
              <a:rPr sz="2400" spc="-5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Dear</a:t>
            </a:r>
            <a:r>
              <a:rPr sz="24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Hiring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040B"/>
                </a:solidFill>
                <a:latin typeface="Carlito"/>
                <a:cs typeface="Carlito"/>
              </a:rPr>
              <a:t>Manager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850052"/>
              </a:buClr>
              <a:buFont typeface="Wingdings"/>
              <a:buChar char=""/>
            </a:pPr>
            <a:endParaRPr sz="24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Watch</a:t>
            </a:r>
            <a:r>
              <a:rPr sz="2400" spc="-5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spelling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and</a:t>
            </a:r>
            <a:r>
              <a:rPr sz="2400" spc="-5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grammar</a:t>
            </a:r>
            <a:r>
              <a:rPr sz="2400" spc="-6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-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do</a:t>
            </a:r>
            <a:r>
              <a:rPr sz="2400" spc="-5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not</a:t>
            </a:r>
            <a:r>
              <a:rPr sz="2400" spc="-5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use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abbreviations,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040B"/>
                </a:solidFill>
                <a:latin typeface="Carlito"/>
                <a:cs typeface="Carlito"/>
              </a:rPr>
              <a:t>email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or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text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040B"/>
                </a:solidFill>
                <a:latin typeface="Carlito"/>
                <a:cs typeface="Carlito"/>
              </a:rPr>
              <a:t>language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850052"/>
              </a:buClr>
              <a:buFont typeface="Wingdings"/>
              <a:buChar char=""/>
            </a:pPr>
            <a:endParaRPr sz="2400">
              <a:latin typeface="Carlito"/>
              <a:cs typeface="Carlito"/>
            </a:endParaRPr>
          </a:p>
          <a:p>
            <a:pPr marL="355600" marR="235585" indent="-342900">
              <a:lnSpc>
                <a:spcPct val="100000"/>
              </a:lnSpc>
              <a:spcBef>
                <a:spcPts val="5"/>
              </a:spcBef>
              <a:buClr>
                <a:srgbClr val="850052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Sign</a:t>
            </a:r>
            <a:r>
              <a:rPr sz="2400" spc="-5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off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correctly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–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‘yours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sincerely’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for</a:t>
            </a:r>
            <a:r>
              <a:rPr sz="2400" spc="-5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a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named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person</a:t>
            </a:r>
            <a:r>
              <a:rPr sz="24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or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‘yours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faithfully’</a:t>
            </a:r>
            <a:r>
              <a:rPr sz="2400" spc="-5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for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Hiring</a:t>
            </a:r>
            <a:r>
              <a:rPr sz="2400" spc="-5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Manager,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or</a:t>
            </a:r>
            <a:r>
              <a:rPr sz="2400" spc="-5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Regards</a:t>
            </a:r>
            <a:r>
              <a:rPr sz="2400" spc="-5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for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an</a:t>
            </a:r>
            <a:r>
              <a:rPr sz="2400" spc="-5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040B"/>
                </a:solidFill>
                <a:latin typeface="Carlito"/>
                <a:cs typeface="Carlito"/>
              </a:rPr>
              <a:t>email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850052"/>
              </a:buClr>
              <a:buFont typeface="Wingdings"/>
              <a:buChar char=""/>
            </a:pP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The</a:t>
            </a:r>
            <a:r>
              <a:rPr sz="24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main</a:t>
            </a:r>
            <a:r>
              <a:rPr sz="24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purpose</a:t>
            </a:r>
            <a:r>
              <a:rPr sz="24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is</a:t>
            </a:r>
            <a:r>
              <a:rPr sz="24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to</a:t>
            </a:r>
            <a:r>
              <a:rPr sz="24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get</a:t>
            </a:r>
            <a:r>
              <a:rPr sz="24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your</a:t>
            </a:r>
            <a:r>
              <a:rPr sz="2400" spc="-2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CV</a:t>
            </a:r>
            <a:r>
              <a:rPr sz="24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70707"/>
                </a:solidFill>
                <a:latin typeface="Carlito"/>
                <a:cs typeface="Carlito"/>
              </a:rPr>
              <a:t>read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850052"/>
              </a:buClr>
              <a:buFont typeface="Wingdings"/>
              <a:buChar char=""/>
            </a:pP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Keep</a:t>
            </a:r>
            <a:r>
              <a:rPr sz="24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it</a:t>
            </a:r>
            <a:r>
              <a:rPr sz="24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succinct</a:t>
            </a:r>
            <a:r>
              <a:rPr sz="24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(1</a:t>
            </a:r>
            <a:r>
              <a:rPr sz="2400" spc="-4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page)</a:t>
            </a:r>
            <a:r>
              <a:rPr sz="24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and</a:t>
            </a:r>
            <a:r>
              <a:rPr sz="24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targeted</a:t>
            </a:r>
            <a:r>
              <a:rPr sz="24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(to</a:t>
            </a:r>
            <a:r>
              <a:rPr sz="2400" spc="-5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70707"/>
                </a:solidFill>
                <a:latin typeface="Carlito"/>
                <a:cs typeface="Carlito"/>
              </a:rPr>
              <a:t>the</a:t>
            </a:r>
            <a:r>
              <a:rPr sz="24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70707"/>
                </a:solidFill>
                <a:latin typeface="Carlito"/>
                <a:cs typeface="Carlito"/>
              </a:rPr>
              <a:t>job)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4323" y="4796790"/>
            <a:ext cx="1655826" cy="176021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838" y="1322692"/>
            <a:ext cx="7197090" cy="451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Reference</a:t>
            </a:r>
            <a:r>
              <a:rPr sz="2800" spc="-5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/</a:t>
            </a:r>
            <a:r>
              <a:rPr sz="28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subject</a:t>
            </a:r>
            <a:r>
              <a:rPr sz="28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40B"/>
                </a:solidFill>
                <a:latin typeface="Carlito"/>
                <a:cs typeface="Carlito"/>
              </a:rPr>
              <a:t>line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110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Paragraph</a:t>
            </a:r>
            <a:r>
              <a:rPr sz="28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1</a:t>
            </a:r>
            <a:r>
              <a:rPr sz="2800" spc="-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–</a:t>
            </a:r>
            <a:r>
              <a:rPr sz="2800" spc="-1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Why</a:t>
            </a:r>
            <a:r>
              <a:rPr sz="2800" spc="-1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are</a:t>
            </a:r>
            <a:r>
              <a:rPr sz="28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you</a:t>
            </a:r>
            <a:r>
              <a:rPr sz="2800" spc="-10" dirty="0">
                <a:solidFill>
                  <a:srgbClr val="00040B"/>
                </a:solidFill>
                <a:latin typeface="Carlito"/>
                <a:cs typeface="Carlito"/>
              </a:rPr>
              <a:t> writing</a:t>
            </a:r>
            <a:endParaRPr sz="2800">
              <a:latin typeface="Carlito"/>
              <a:cs typeface="Carlito"/>
            </a:endParaRPr>
          </a:p>
          <a:p>
            <a:pPr marL="355600" marR="1005205" indent="-342900">
              <a:lnSpc>
                <a:spcPct val="100000"/>
              </a:lnSpc>
              <a:spcBef>
                <a:spcPts val="2115"/>
              </a:spcBef>
              <a:buClr>
                <a:srgbClr val="850052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Paragraph</a:t>
            </a:r>
            <a:r>
              <a:rPr sz="28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2</a:t>
            </a:r>
            <a:r>
              <a:rPr sz="2800" spc="-1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–</a:t>
            </a:r>
            <a:r>
              <a:rPr sz="2800" spc="-1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What</a:t>
            </a:r>
            <a:r>
              <a:rPr sz="2800" spc="-2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are</a:t>
            </a:r>
            <a:r>
              <a:rPr sz="28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you</a:t>
            </a:r>
            <a:r>
              <a:rPr sz="2800" spc="-1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offering</a:t>
            </a:r>
            <a:r>
              <a:rPr sz="2800" spc="-25" dirty="0">
                <a:solidFill>
                  <a:srgbClr val="00040B"/>
                </a:solidFill>
                <a:latin typeface="Carlito"/>
                <a:cs typeface="Carlito"/>
              </a:rPr>
              <a:t> the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employer</a:t>
            </a:r>
            <a:r>
              <a:rPr sz="28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(key</a:t>
            </a:r>
            <a:r>
              <a:rPr sz="28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040B"/>
                </a:solidFill>
                <a:latin typeface="Carlito"/>
                <a:cs typeface="Carlito"/>
              </a:rPr>
              <a:t>points)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2110"/>
              </a:spcBef>
              <a:buClr>
                <a:srgbClr val="850052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Paragraph</a:t>
            </a:r>
            <a:r>
              <a:rPr sz="28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3</a:t>
            </a:r>
            <a:r>
              <a:rPr sz="2800" spc="-1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–</a:t>
            </a:r>
            <a:r>
              <a:rPr sz="2800" spc="-2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What</a:t>
            </a:r>
            <a:r>
              <a:rPr sz="28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attracts</a:t>
            </a:r>
            <a:r>
              <a:rPr sz="2800" spc="-1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you</a:t>
            </a:r>
            <a:r>
              <a:rPr sz="28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to</a:t>
            </a:r>
            <a:r>
              <a:rPr sz="2800" spc="-2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the</a:t>
            </a:r>
            <a:r>
              <a:rPr sz="28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job</a:t>
            </a:r>
            <a:r>
              <a:rPr sz="2800" spc="-1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40B"/>
                </a:solidFill>
                <a:latin typeface="Carlito"/>
                <a:cs typeface="Carlito"/>
              </a:rPr>
              <a:t>role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and</a:t>
            </a:r>
            <a:r>
              <a:rPr sz="28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company,</a:t>
            </a:r>
            <a:r>
              <a:rPr sz="28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-</a:t>
            </a:r>
            <a:r>
              <a:rPr sz="2800" spc="-3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Appeal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to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company</a:t>
            </a:r>
            <a:r>
              <a:rPr sz="2800" spc="-35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70707"/>
                </a:solidFill>
                <a:latin typeface="Carlito"/>
                <a:cs typeface="Carlito"/>
              </a:rPr>
              <a:t>values,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attitudes,</a:t>
            </a:r>
            <a:r>
              <a:rPr sz="2800" spc="-5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goals,</a:t>
            </a:r>
            <a:r>
              <a:rPr sz="2800" spc="-7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70707"/>
                </a:solidFill>
                <a:latin typeface="Carlito"/>
                <a:cs typeface="Carlito"/>
              </a:rPr>
              <a:t>projects,</a:t>
            </a:r>
            <a:r>
              <a:rPr sz="2800" spc="-40" dirty="0">
                <a:solidFill>
                  <a:srgbClr val="070707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070707"/>
                </a:solidFill>
                <a:latin typeface="Carlito"/>
                <a:cs typeface="Carlito"/>
              </a:rPr>
              <a:t>etc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115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Paragraph</a:t>
            </a:r>
            <a:r>
              <a:rPr sz="28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4</a:t>
            </a:r>
            <a:r>
              <a:rPr sz="2800" spc="-1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–</a:t>
            </a:r>
            <a:r>
              <a:rPr sz="2800" spc="-2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End</a:t>
            </a:r>
            <a:r>
              <a:rPr sz="2800" spc="-2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on</a:t>
            </a:r>
            <a:r>
              <a:rPr sz="2800" spc="-2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a</a:t>
            </a:r>
            <a:r>
              <a:rPr sz="28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40B"/>
                </a:solidFill>
                <a:latin typeface="Carlito"/>
                <a:cs typeface="Carlito"/>
              </a:rPr>
              <a:t>positive</a:t>
            </a:r>
            <a:r>
              <a:rPr sz="28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40B"/>
                </a:solidFill>
                <a:latin typeface="Carlito"/>
                <a:cs typeface="Carlito"/>
              </a:rPr>
              <a:t>note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840" y="507022"/>
            <a:ext cx="4372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850052"/>
                </a:solidFill>
                <a:latin typeface="Carlito"/>
                <a:cs typeface="Carlito"/>
              </a:rPr>
              <a:t>Get</a:t>
            </a:r>
            <a:r>
              <a:rPr sz="3600" b="0" spc="-20" dirty="0">
                <a:solidFill>
                  <a:srgbClr val="850052"/>
                </a:solidFill>
                <a:latin typeface="Carlito"/>
                <a:cs typeface="Carlito"/>
              </a:rPr>
              <a:t> </a:t>
            </a:r>
            <a:r>
              <a:rPr sz="3600" b="0" dirty="0">
                <a:solidFill>
                  <a:srgbClr val="850052"/>
                </a:solidFill>
                <a:latin typeface="Carlito"/>
                <a:cs typeface="Carlito"/>
              </a:rPr>
              <a:t>the</a:t>
            </a:r>
            <a:r>
              <a:rPr sz="3600" b="0" spc="-35" dirty="0">
                <a:solidFill>
                  <a:srgbClr val="850052"/>
                </a:solidFill>
                <a:latin typeface="Carlito"/>
                <a:cs typeface="Carlito"/>
              </a:rPr>
              <a:t> </a:t>
            </a:r>
            <a:r>
              <a:rPr sz="3600" b="0" dirty="0">
                <a:solidFill>
                  <a:srgbClr val="850052"/>
                </a:solidFill>
                <a:latin typeface="Carlito"/>
                <a:cs typeface="Carlito"/>
              </a:rPr>
              <a:t>content</a:t>
            </a:r>
            <a:r>
              <a:rPr sz="3600" b="0" spc="-25" dirty="0">
                <a:solidFill>
                  <a:srgbClr val="850052"/>
                </a:solidFill>
                <a:latin typeface="Carlito"/>
                <a:cs typeface="Carlito"/>
              </a:rPr>
              <a:t> </a:t>
            </a:r>
            <a:r>
              <a:rPr sz="3600" b="0" spc="-10" dirty="0">
                <a:solidFill>
                  <a:srgbClr val="850052"/>
                </a:solidFill>
                <a:latin typeface="Carlito"/>
                <a:cs typeface="Carlito"/>
              </a:rPr>
              <a:t>right….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1463802"/>
            <a:ext cx="3653027" cy="53012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851" y="2035200"/>
            <a:ext cx="49657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5750" indent="-342900">
              <a:lnSpc>
                <a:spcPct val="100000"/>
              </a:lnSpc>
              <a:spcBef>
                <a:spcPts val="100"/>
              </a:spcBef>
              <a:buClr>
                <a:srgbClr val="850052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Show</a:t>
            </a:r>
            <a:r>
              <a:rPr sz="24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you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know</a:t>
            </a:r>
            <a:r>
              <a:rPr sz="24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what</a:t>
            </a:r>
            <a:r>
              <a:rPr sz="24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is</a:t>
            </a:r>
            <a:r>
              <a:rPr sz="24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involved</a:t>
            </a:r>
            <a:r>
              <a:rPr sz="2400" spc="-2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the</a:t>
            </a:r>
            <a:r>
              <a:rPr sz="24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role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and</a:t>
            </a:r>
            <a:r>
              <a:rPr sz="24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what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company</a:t>
            </a:r>
            <a:r>
              <a:rPr sz="2400" spc="-6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does</a:t>
            </a:r>
            <a:r>
              <a:rPr sz="2400" spc="-5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(vision,</a:t>
            </a:r>
            <a:r>
              <a:rPr sz="2400" spc="-5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040B"/>
                </a:solidFill>
                <a:latin typeface="Carlito"/>
                <a:cs typeface="Carlito"/>
              </a:rPr>
              <a:t>mission,CSR)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Clr>
                <a:srgbClr val="850052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Link</a:t>
            </a:r>
            <a:r>
              <a:rPr sz="24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this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to</a:t>
            </a:r>
            <a:r>
              <a:rPr sz="2400" spc="-4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things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you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have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done</a:t>
            </a:r>
            <a:r>
              <a:rPr sz="2400" spc="-25" dirty="0">
                <a:solidFill>
                  <a:srgbClr val="00040B"/>
                </a:solidFill>
                <a:latin typeface="Carlito"/>
                <a:cs typeface="Carlito"/>
              </a:rPr>
              <a:t> and </a:t>
            </a:r>
            <a:r>
              <a:rPr sz="2400" spc="-10" dirty="0">
                <a:solidFill>
                  <a:srgbClr val="00040B"/>
                </a:solidFill>
                <a:latin typeface="Carlito"/>
                <a:cs typeface="Carlito"/>
              </a:rPr>
              <a:t>enjoyed.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850052"/>
              </a:buClr>
              <a:buFont typeface="Wingdings"/>
              <a:buChar char=""/>
            </a:pPr>
            <a:endParaRPr sz="2400">
              <a:latin typeface="Carlito"/>
              <a:cs typeface="Carlito"/>
            </a:endParaRPr>
          </a:p>
          <a:p>
            <a:pPr marL="355600" marR="498475" indent="-342900">
              <a:lnSpc>
                <a:spcPct val="100000"/>
              </a:lnSpc>
              <a:buClr>
                <a:srgbClr val="850052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Make</a:t>
            </a:r>
            <a:r>
              <a:rPr sz="2400" spc="-35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it</a:t>
            </a:r>
            <a:r>
              <a:rPr sz="24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personal</a:t>
            </a:r>
            <a:r>
              <a:rPr sz="2400" spc="-2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to</a:t>
            </a:r>
            <a:r>
              <a:rPr sz="2400" spc="-4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you</a:t>
            </a:r>
            <a:r>
              <a:rPr sz="24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040B"/>
                </a:solidFill>
                <a:latin typeface="Carlito"/>
                <a:cs typeface="Carlito"/>
              </a:rPr>
              <a:t>(vs</a:t>
            </a:r>
            <a:r>
              <a:rPr sz="2400" spc="-30" dirty="0">
                <a:solidFill>
                  <a:srgbClr val="00040B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040B"/>
                </a:solidFill>
                <a:latin typeface="Carlito"/>
                <a:cs typeface="Carlito"/>
              </a:rPr>
              <a:t>other applicants)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942" y="568743"/>
            <a:ext cx="7165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  <a:spcBef>
                <a:spcPts val="100"/>
              </a:spcBef>
            </a:pPr>
            <a:r>
              <a:rPr sz="3600" b="0" i="1" dirty="0">
                <a:solidFill>
                  <a:srgbClr val="850052"/>
                </a:solidFill>
                <a:latin typeface="Arial"/>
                <a:cs typeface="Arial"/>
              </a:rPr>
              <a:t>…..Why</a:t>
            </a:r>
            <a:r>
              <a:rPr sz="3600" b="0" i="1" spc="-15" dirty="0">
                <a:solidFill>
                  <a:srgbClr val="850052"/>
                </a:solidFill>
                <a:latin typeface="Arial"/>
                <a:cs typeface="Arial"/>
              </a:rPr>
              <a:t> </a:t>
            </a:r>
            <a:r>
              <a:rPr sz="3600" b="0" i="1" dirty="0">
                <a:solidFill>
                  <a:srgbClr val="850052"/>
                </a:solidFill>
                <a:latin typeface="Arial"/>
                <a:cs typeface="Arial"/>
              </a:rPr>
              <a:t>do</a:t>
            </a:r>
            <a:r>
              <a:rPr sz="3600" b="0" i="1" spc="-25" dirty="0">
                <a:solidFill>
                  <a:srgbClr val="850052"/>
                </a:solidFill>
                <a:latin typeface="Arial"/>
                <a:cs typeface="Arial"/>
              </a:rPr>
              <a:t> </a:t>
            </a:r>
            <a:r>
              <a:rPr sz="3600" b="0" i="1" u="sng" dirty="0">
                <a:solidFill>
                  <a:srgbClr val="850052"/>
                </a:solidFill>
                <a:uFill>
                  <a:solidFill>
                    <a:srgbClr val="850052"/>
                  </a:solidFill>
                </a:uFill>
                <a:latin typeface="Arial"/>
                <a:cs typeface="Arial"/>
              </a:rPr>
              <a:t>you</a:t>
            </a:r>
            <a:r>
              <a:rPr sz="3600" b="0" i="1" u="sng" spc="-15" dirty="0">
                <a:solidFill>
                  <a:srgbClr val="850052"/>
                </a:solidFill>
                <a:uFill>
                  <a:solidFill>
                    <a:srgbClr val="850052"/>
                  </a:solidFill>
                </a:uFill>
                <a:latin typeface="Arial"/>
                <a:cs typeface="Arial"/>
              </a:rPr>
              <a:t> </a:t>
            </a:r>
            <a:r>
              <a:rPr sz="3600" b="0" i="1" u="none" dirty="0">
                <a:solidFill>
                  <a:srgbClr val="850052"/>
                </a:solidFill>
                <a:latin typeface="Arial"/>
                <a:cs typeface="Arial"/>
              </a:rPr>
              <a:t>want</a:t>
            </a:r>
            <a:r>
              <a:rPr sz="3600" b="0" i="1" u="none" spc="-20" dirty="0">
                <a:solidFill>
                  <a:srgbClr val="850052"/>
                </a:solidFill>
                <a:latin typeface="Arial"/>
                <a:cs typeface="Arial"/>
              </a:rPr>
              <a:t> </a:t>
            </a:r>
            <a:r>
              <a:rPr sz="3600" b="0" i="1" u="none" dirty="0">
                <a:solidFill>
                  <a:srgbClr val="850052"/>
                </a:solidFill>
                <a:latin typeface="Arial"/>
                <a:cs typeface="Arial"/>
              </a:rPr>
              <a:t>to</a:t>
            </a:r>
            <a:r>
              <a:rPr sz="3600" b="0" i="1" u="none" spc="-5" dirty="0">
                <a:solidFill>
                  <a:srgbClr val="850052"/>
                </a:solidFill>
                <a:latin typeface="Arial"/>
                <a:cs typeface="Arial"/>
              </a:rPr>
              <a:t> </a:t>
            </a:r>
            <a:r>
              <a:rPr sz="3600" b="0" i="1" u="none" dirty="0">
                <a:solidFill>
                  <a:srgbClr val="850052"/>
                </a:solidFill>
                <a:latin typeface="Arial"/>
                <a:cs typeface="Arial"/>
              </a:rPr>
              <a:t>work</a:t>
            </a:r>
            <a:r>
              <a:rPr sz="3600" b="0" i="1" u="none" spc="-15" dirty="0">
                <a:solidFill>
                  <a:srgbClr val="850052"/>
                </a:solidFill>
                <a:latin typeface="Arial"/>
                <a:cs typeface="Arial"/>
              </a:rPr>
              <a:t> </a:t>
            </a:r>
            <a:r>
              <a:rPr sz="3600" b="0" i="1" u="none" dirty="0">
                <a:solidFill>
                  <a:srgbClr val="850052"/>
                </a:solidFill>
                <a:latin typeface="Arial"/>
                <a:cs typeface="Arial"/>
              </a:rPr>
              <a:t>in</a:t>
            </a:r>
            <a:r>
              <a:rPr sz="3600" b="0" i="1" u="none" spc="-10" dirty="0">
                <a:solidFill>
                  <a:srgbClr val="850052"/>
                </a:solidFill>
                <a:latin typeface="Arial"/>
                <a:cs typeface="Arial"/>
              </a:rPr>
              <a:t> </a:t>
            </a:r>
            <a:r>
              <a:rPr sz="3600" b="0" i="1" u="none" spc="-20" dirty="0">
                <a:solidFill>
                  <a:srgbClr val="00040B"/>
                </a:solidFill>
                <a:latin typeface="Arial"/>
                <a:cs typeface="Arial"/>
              </a:rPr>
              <a:t>this </a:t>
            </a:r>
            <a:r>
              <a:rPr sz="3600" b="0" i="1" u="none" dirty="0">
                <a:solidFill>
                  <a:srgbClr val="00040B"/>
                </a:solidFill>
                <a:latin typeface="Arial"/>
                <a:cs typeface="Arial"/>
              </a:rPr>
              <a:t>role</a:t>
            </a:r>
            <a:r>
              <a:rPr sz="3600" b="0" i="1" u="none" spc="-25" dirty="0">
                <a:solidFill>
                  <a:srgbClr val="00040B"/>
                </a:solidFill>
                <a:latin typeface="Arial"/>
                <a:cs typeface="Arial"/>
              </a:rPr>
              <a:t> </a:t>
            </a:r>
            <a:r>
              <a:rPr sz="3600" b="0" i="1" u="none" dirty="0">
                <a:solidFill>
                  <a:srgbClr val="850052"/>
                </a:solidFill>
                <a:latin typeface="Arial"/>
                <a:cs typeface="Arial"/>
              </a:rPr>
              <a:t>and</a:t>
            </a:r>
            <a:r>
              <a:rPr sz="3600" b="0" i="1" u="none" spc="-15" dirty="0">
                <a:solidFill>
                  <a:srgbClr val="850052"/>
                </a:solidFill>
                <a:latin typeface="Arial"/>
                <a:cs typeface="Arial"/>
              </a:rPr>
              <a:t> </a:t>
            </a:r>
            <a:r>
              <a:rPr sz="3600" b="0" i="1" u="none" dirty="0">
                <a:solidFill>
                  <a:srgbClr val="850052"/>
                </a:solidFill>
                <a:latin typeface="Arial"/>
                <a:cs typeface="Arial"/>
              </a:rPr>
              <a:t>for</a:t>
            </a:r>
            <a:r>
              <a:rPr sz="3600" b="0" i="1" u="none" spc="-15" dirty="0">
                <a:solidFill>
                  <a:srgbClr val="850052"/>
                </a:solidFill>
                <a:latin typeface="Arial"/>
                <a:cs typeface="Arial"/>
              </a:rPr>
              <a:t> </a:t>
            </a:r>
            <a:r>
              <a:rPr sz="3600" b="0" i="1" u="none" dirty="0">
                <a:solidFill>
                  <a:srgbClr val="00040B"/>
                </a:solidFill>
                <a:latin typeface="Arial"/>
                <a:cs typeface="Arial"/>
              </a:rPr>
              <a:t>this</a:t>
            </a:r>
            <a:r>
              <a:rPr sz="3600" b="0" i="1" u="none" spc="-5" dirty="0">
                <a:solidFill>
                  <a:srgbClr val="00040B"/>
                </a:solidFill>
                <a:latin typeface="Arial"/>
                <a:cs typeface="Arial"/>
              </a:rPr>
              <a:t> </a:t>
            </a:r>
            <a:r>
              <a:rPr sz="3600" b="0" i="1" u="none" spc="-10" dirty="0">
                <a:solidFill>
                  <a:srgbClr val="00040B"/>
                </a:solidFill>
                <a:latin typeface="Arial"/>
                <a:cs typeface="Arial"/>
              </a:rPr>
              <a:t>company</a:t>
            </a:r>
            <a:r>
              <a:rPr sz="3600" b="0" i="1" u="none" spc="-10" dirty="0">
                <a:solidFill>
                  <a:srgbClr val="850052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645" y="419773"/>
            <a:ext cx="623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CAREERS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EMPLOYABILITY</a:t>
            </a:r>
            <a:r>
              <a:rPr spc="-110" dirty="0"/>
              <a:t> </a:t>
            </a:r>
            <a:r>
              <a:rPr spc="-10" dirty="0"/>
              <a:t>SERVICE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1268730"/>
            <a:ext cx="7704582" cy="541400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0" y="5013197"/>
            <a:ext cx="1513331" cy="18448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1737" y="378079"/>
            <a:ext cx="4347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Detailing</a:t>
            </a:r>
            <a:r>
              <a:rPr sz="32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your</a:t>
            </a:r>
            <a:r>
              <a:rPr sz="32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experience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21615" indent="-342900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354965" algn="l"/>
              </a:tabLst>
            </a:pPr>
            <a:r>
              <a:rPr dirty="0"/>
              <a:t>Include</a:t>
            </a:r>
            <a:r>
              <a:rPr spc="-60" dirty="0"/>
              <a:t> </a:t>
            </a:r>
            <a:r>
              <a:rPr spc="-10" dirty="0"/>
              <a:t>specific, </a:t>
            </a:r>
            <a:r>
              <a:rPr dirty="0"/>
              <a:t>credible</a:t>
            </a:r>
            <a:r>
              <a:rPr spc="-60" dirty="0"/>
              <a:t> </a:t>
            </a:r>
            <a:r>
              <a:rPr dirty="0"/>
              <a:t>examples</a:t>
            </a:r>
            <a:r>
              <a:rPr spc="-65" dirty="0"/>
              <a:t> </a:t>
            </a:r>
            <a:r>
              <a:rPr spc="-25" dirty="0"/>
              <a:t>of </a:t>
            </a:r>
            <a:r>
              <a:rPr dirty="0"/>
              <a:t>your</a:t>
            </a:r>
            <a:r>
              <a:rPr spc="-80" dirty="0"/>
              <a:t> </a:t>
            </a:r>
            <a:r>
              <a:rPr dirty="0"/>
              <a:t>qualifications</a:t>
            </a:r>
            <a:r>
              <a:rPr spc="-65" dirty="0"/>
              <a:t> </a:t>
            </a:r>
            <a:r>
              <a:rPr spc="-25" dirty="0"/>
              <a:t>for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position.</a:t>
            </a:r>
          </a:p>
          <a:p>
            <a:pPr>
              <a:lnSpc>
                <a:spcPct val="100000"/>
              </a:lnSpc>
              <a:spcBef>
                <a:spcPts val="1195"/>
              </a:spcBef>
              <a:buClr>
                <a:srgbClr val="7C9AAA"/>
              </a:buClr>
              <a:buFont typeface="Arial"/>
              <a:buChar char="–"/>
            </a:pPr>
            <a:endParaRPr spc="-10" dirty="0"/>
          </a:p>
          <a:p>
            <a:pPr marL="354965" marR="5080" indent="-342900">
              <a:lnSpc>
                <a:spcPct val="100000"/>
              </a:lnSpc>
              <a:buFont typeface="Arial"/>
              <a:buChar char="–"/>
              <a:tabLst>
                <a:tab pos="354965" algn="l"/>
              </a:tabLst>
            </a:pPr>
            <a:r>
              <a:rPr dirty="0"/>
              <a:t>Use</a:t>
            </a:r>
            <a:r>
              <a:rPr spc="-40" dirty="0"/>
              <a:t> </a:t>
            </a:r>
            <a:r>
              <a:rPr dirty="0"/>
              <a:t>numbers,</a:t>
            </a:r>
            <a:r>
              <a:rPr spc="-35" dirty="0"/>
              <a:t> </a:t>
            </a:r>
            <a:r>
              <a:rPr dirty="0"/>
              <a:t>names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dirty="0"/>
              <a:t>equipment</a:t>
            </a:r>
            <a:r>
              <a:rPr spc="-65" dirty="0"/>
              <a:t> </a:t>
            </a:r>
            <a:r>
              <a:rPr spc="-10" dirty="0"/>
              <a:t>you've </a:t>
            </a:r>
            <a:r>
              <a:rPr dirty="0"/>
              <a:t>used,</a:t>
            </a:r>
            <a:r>
              <a:rPr spc="-5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features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0" dirty="0"/>
              <a:t>a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dirty="0"/>
              <a:t>may</a:t>
            </a:r>
            <a:r>
              <a:rPr spc="-50" dirty="0"/>
              <a:t> </a:t>
            </a:r>
            <a:r>
              <a:rPr spc="-20" dirty="0"/>
              <a:t>apply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job</a:t>
            </a:r>
            <a:r>
              <a:rPr spc="-20" dirty="0"/>
              <a:t> </a:t>
            </a:r>
            <a:r>
              <a:rPr dirty="0"/>
              <a:t>you</a:t>
            </a:r>
            <a:r>
              <a:rPr spc="-20" dirty="0"/>
              <a:t> want.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e.g.</a:t>
            </a:r>
            <a:r>
              <a:rPr spc="-9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Customer </a:t>
            </a:r>
            <a:r>
              <a:rPr dirty="0"/>
              <a:t>Service</a:t>
            </a:r>
            <a:r>
              <a:rPr spc="-65" dirty="0"/>
              <a:t> </a:t>
            </a:r>
            <a:r>
              <a:rPr spc="-10" dirty="0"/>
              <a:t>Representative</a:t>
            </a:r>
            <a:r>
              <a:rPr spc="-35" dirty="0"/>
              <a:t> </a:t>
            </a:r>
            <a:r>
              <a:rPr spc="-25" dirty="0"/>
              <a:t>at </a:t>
            </a:r>
            <a:r>
              <a:rPr dirty="0"/>
              <a:t>Barclays,</a:t>
            </a:r>
            <a:r>
              <a:rPr spc="-50" dirty="0"/>
              <a:t> </a:t>
            </a:r>
            <a:r>
              <a:rPr dirty="0"/>
              <a:t>I</a:t>
            </a:r>
            <a:r>
              <a:rPr spc="-35" dirty="0"/>
              <a:t> </a:t>
            </a:r>
            <a:r>
              <a:rPr spc="-10" dirty="0"/>
              <a:t>provided </a:t>
            </a:r>
            <a:r>
              <a:rPr dirty="0"/>
              <a:t>quality</a:t>
            </a:r>
            <a:r>
              <a:rPr spc="-70" dirty="0"/>
              <a:t> </a:t>
            </a:r>
            <a:r>
              <a:rPr dirty="0"/>
              <a:t>customer</a:t>
            </a:r>
            <a:r>
              <a:rPr spc="-75" dirty="0"/>
              <a:t> </a:t>
            </a:r>
            <a:r>
              <a:rPr spc="-10" dirty="0"/>
              <a:t>service </a:t>
            </a:r>
            <a:r>
              <a:rPr dirty="0"/>
              <a:t>while</a:t>
            </a:r>
            <a:r>
              <a:rPr spc="-65" dirty="0"/>
              <a:t> </a:t>
            </a:r>
            <a:r>
              <a:rPr dirty="0"/>
              <a:t>promoting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20" dirty="0"/>
              <a:t>sale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products</a:t>
            </a:r>
            <a:r>
              <a:rPr spc="-50" dirty="0"/>
              <a:t> </a:t>
            </a:r>
            <a:r>
              <a:rPr spc="-25" dirty="0"/>
              <a:t>to</a:t>
            </a:r>
            <a:r>
              <a:rPr dirty="0"/>
              <a:t> customers.</a:t>
            </a:r>
            <a:r>
              <a:rPr spc="-50" dirty="0"/>
              <a:t> </a:t>
            </a:r>
            <a:r>
              <a:rPr dirty="0"/>
              <a:t>I</a:t>
            </a:r>
            <a:r>
              <a:rPr spc="-50" dirty="0"/>
              <a:t> </a:t>
            </a:r>
            <a:r>
              <a:rPr spc="-20" dirty="0"/>
              <a:t>also</a:t>
            </a:r>
            <a:r>
              <a:rPr spc="550" dirty="0"/>
              <a:t> </a:t>
            </a:r>
            <a:r>
              <a:rPr dirty="0"/>
              <a:t>handled</a:t>
            </a:r>
            <a:r>
              <a:rPr spc="-55" dirty="0"/>
              <a:t> </a:t>
            </a:r>
            <a:r>
              <a:rPr dirty="0"/>
              <a:t>£10,000</a:t>
            </a:r>
            <a:r>
              <a:rPr spc="-6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spc="-25" dirty="0"/>
              <a:t>day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was</a:t>
            </a:r>
            <a:r>
              <a:rPr spc="-65" dirty="0"/>
              <a:t> </a:t>
            </a:r>
            <a:r>
              <a:rPr dirty="0"/>
              <a:t>responsible</a:t>
            </a:r>
            <a:r>
              <a:rPr spc="-55" dirty="0"/>
              <a:t> </a:t>
            </a:r>
            <a:r>
              <a:rPr spc="-25" dirty="0"/>
              <a:t>for </a:t>
            </a:r>
            <a:r>
              <a:rPr dirty="0"/>
              <a:t>balancing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bank’s </a:t>
            </a:r>
            <a:r>
              <a:rPr dirty="0"/>
              <a:t>cash</a:t>
            </a:r>
            <a:r>
              <a:rPr spc="-45" dirty="0"/>
              <a:t> </a:t>
            </a:r>
            <a:r>
              <a:rPr spc="-10" dirty="0"/>
              <a:t>machine.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740"/>
              </a:spcBef>
            </a:pPr>
            <a:r>
              <a:rPr sz="4800" dirty="0"/>
              <a:t>Skills</a:t>
            </a:r>
            <a:r>
              <a:rPr sz="4800" spc="-155" dirty="0"/>
              <a:t> </a:t>
            </a:r>
            <a:r>
              <a:rPr sz="4800" dirty="0"/>
              <a:t>Analysis</a:t>
            </a:r>
            <a:r>
              <a:rPr sz="4800" spc="-150" dirty="0"/>
              <a:t> </a:t>
            </a:r>
            <a:r>
              <a:rPr sz="4800" spc="-10" dirty="0"/>
              <a:t>Survey </a:t>
            </a:r>
            <a:r>
              <a:rPr sz="4800" dirty="0"/>
              <a:t>Activity</a:t>
            </a:r>
            <a:r>
              <a:rPr sz="4800" spc="-85" dirty="0"/>
              <a:t> </a:t>
            </a:r>
            <a:r>
              <a:rPr sz="4800" dirty="0"/>
              <a:t>2</a:t>
            </a:r>
            <a:r>
              <a:rPr sz="4800" spc="-110" dirty="0"/>
              <a:t> </a:t>
            </a:r>
            <a:r>
              <a:rPr sz="4800" spc="-10" dirty="0"/>
              <a:t>(5mins)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10828" y="2093277"/>
            <a:ext cx="7920990" cy="8509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780"/>
              </a:spcBef>
            </a:pPr>
            <a:r>
              <a:rPr sz="300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–</a:t>
            </a:r>
            <a:r>
              <a:rPr sz="3000" spc="19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 </a:t>
            </a:r>
            <a:r>
              <a:rPr sz="3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https://www.mindtools.com/pages/article/get-</a:t>
            </a:r>
            <a:r>
              <a:rPr sz="3000" u="none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 </a:t>
            </a:r>
            <a:r>
              <a:rPr sz="3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started.htm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Action</a:t>
            </a:r>
            <a:r>
              <a:rPr sz="3000" spc="-30" dirty="0"/>
              <a:t> </a:t>
            </a:r>
            <a:r>
              <a:rPr sz="3000" dirty="0"/>
              <a:t>Plan</a:t>
            </a:r>
            <a:r>
              <a:rPr sz="3000" spc="-25" dirty="0"/>
              <a:t> </a:t>
            </a:r>
            <a:r>
              <a:rPr sz="3000" dirty="0"/>
              <a:t>(3</a:t>
            </a:r>
            <a:r>
              <a:rPr sz="3000" spc="-45" dirty="0"/>
              <a:t> </a:t>
            </a:r>
            <a:r>
              <a:rPr sz="3000" spc="-10" dirty="0"/>
              <a:t>mins)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02916" y="2163965"/>
            <a:ext cx="6909434" cy="11271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3535">
              <a:lnSpc>
                <a:spcPct val="100600"/>
              </a:lnSpc>
              <a:spcBef>
                <a:spcPts val="80"/>
              </a:spcBef>
              <a:tabLst>
                <a:tab pos="3549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List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immediate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skills,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knowledge!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" y="143255"/>
              <a:ext cx="1312926" cy="6682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8978" y="131356"/>
            <a:ext cx="23418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Summary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70857" y="990968"/>
            <a:ext cx="8147684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Experience=Perfect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Candidate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55"/>
              </a:spcBef>
              <a:buClr>
                <a:srgbClr val="FFFFFF"/>
              </a:buClr>
              <a:buFont typeface="Wingdings"/>
              <a:buChar char=""/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schemes/services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University/Careers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60"/>
              </a:spcBef>
              <a:buClr>
                <a:srgbClr val="FFFFFF"/>
              </a:buClr>
              <a:buFont typeface="Wingdings"/>
              <a:buChar char=""/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outside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65"/>
              </a:spcBef>
              <a:buClr>
                <a:srgbClr val="FFFFFF"/>
              </a:buClr>
              <a:buFont typeface="Wingdings"/>
              <a:buChar char=""/>
            </a:pP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207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yourself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stand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out: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Mentoring,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abroad,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Experience,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Competitions,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60"/>
              </a:spcBef>
              <a:buClr>
                <a:srgbClr val="FFFFFF"/>
              </a:buClr>
              <a:buFont typeface="Wingdings"/>
              <a:buChar char=""/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CVs,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Letters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STAR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0"/>
              </a:spcBef>
              <a:buClr>
                <a:srgbClr val="FFFFFF"/>
              </a:buClr>
              <a:buFont typeface="Wingdings"/>
              <a:buChar char=""/>
            </a:pPr>
            <a:endParaRPr sz="2000">
              <a:latin typeface="Arial"/>
              <a:cs typeface="Arial"/>
            </a:endParaRPr>
          </a:p>
          <a:p>
            <a:pPr marL="355600" marR="254635" indent="-342900">
              <a:lnSpc>
                <a:spcPct val="121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Careers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help: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1-2-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appointments,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employer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events,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vacancies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engage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6" y="366052"/>
            <a:ext cx="5543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Careers</a:t>
            </a:r>
            <a:r>
              <a:rPr sz="32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&amp;</a:t>
            </a:r>
            <a:r>
              <a:rPr sz="32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Employability</a:t>
            </a:r>
            <a:r>
              <a:rPr sz="32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Services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36" y="1250797"/>
            <a:ext cx="7139305" cy="17322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Engage</a:t>
            </a:r>
            <a:r>
              <a:rPr sz="2000" b="1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–</a:t>
            </a:r>
            <a:r>
              <a:rPr sz="2000" b="1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7C9AAA"/>
                </a:solidFill>
                <a:latin typeface="Carlito"/>
                <a:cs typeface="Carlito"/>
              </a:rPr>
              <a:t>engage.westminster.ac.uk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Online</a:t>
            </a:r>
            <a:r>
              <a:rPr sz="20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7C9AAA"/>
                </a:solidFill>
                <a:latin typeface="Carlito"/>
                <a:cs typeface="Carlito"/>
              </a:rPr>
              <a:t>appointments,</a:t>
            </a:r>
            <a:r>
              <a:rPr sz="2000" spc="-2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vacancies</a:t>
            </a:r>
            <a:r>
              <a:rPr sz="2000" spc="-2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events</a:t>
            </a:r>
            <a:r>
              <a:rPr sz="20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7C9AAA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Includes</a:t>
            </a:r>
            <a:r>
              <a:rPr sz="2000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an</a:t>
            </a:r>
            <a:r>
              <a:rPr sz="2000" spc="-6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enormous</a:t>
            </a:r>
            <a:r>
              <a:rPr sz="2000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range</a:t>
            </a:r>
            <a:r>
              <a:rPr sz="2000" spc="-5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of</a:t>
            </a:r>
            <a:r>
              <a:rPr sz="2000" spc="-6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additional</a:t>
            </a:r>
            <a:r>
              <a:rPr sz="20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7C9AAA"/>
                </a:solidFill>
                <a:latin typeface="Carlito"/>
                <a:cs typeface="Carlito"/>
              </a:rPr>
              <a:t>resources</a:t>
            </a:r>
            <a:endParaRPr sz="2000">
              <a:latin typeface="Carlito"/>
              <a:cs typeface="Carlito"/>
            </a:endParaRPr>
          </a:p>
          <a:p>
            <a:pPr marL="354965" marR="5080">
              <a:lnSpc>
                <a:spcPct val="100000"/>
              </a:lnSpc>
            </a:pP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on</a:t>
            </a:r>
            <a:r>
              <a:rPr sz="20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Engage</a:t>
            </a:r>
            <a:r>
              <a:rPr sz="20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Plus</a:t>
            </a:r>
            <a:r>
              <a:rPr sz="2000" spc="-2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with</a:t>
            </a:r>
            <a:r>
              <a:rPr sz="20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lots</a:t>
            </a:r>
            <a:r>
              <a:rPr sz="20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of</a:t>
            </a:r>
            <a:r>
              <a:rPr sz="20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information</a:t>
            </a:r>
            <a:r>
              <a:rPr sz="2000" spc="-2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and</a:t>
            </a:r>
            <a:r>
              <a:rPr sz="20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video</a:t>
            </a:r>
            <a:r>
              <a:rPr sz="20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content</a:t>
            </a:r>
            <a:r>
              <a:rPr sz="20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to</a:t>
            </a:r>
            <a:r>
              <a:rPr sz="20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7C9AAA"/>
                </a:solidFill>
                <a:latin typeface="Carlito"/>
                <a:cs typeface="Carlito"/>
              </a:rPr>
              <a:t>help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you</a:t>
            </a:r>
            <a:r>
              <a:rPr sz="20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with</a:t>
            </a:r>
            <a:r>
              <a:rPr sz="2000" spc="-2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your</a:t>
            </a:r>
            <a:r>
              <a:rPr sz="20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7C9AAA"/>
                </a:solidFill>
                <a:latin typeface="Carlito"/>
                <a:cs typeface="Carlito"/>
              </a:rPr>
              <a:t>career.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836" y="2957247"/>
            <a:ext cx="4817745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Information</a:t>
            </a:r>
            <a:r>
              <a:rPr sz="2000" b="1" spc="-6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and</a:t>
            </a:r>
            <a:r>
              <a:rPr sz="2000" b="1" spc="-7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advice</a:t>
            </a:r>
            <a:r>
              <a:rPr sz="2000" b="1" spc="-6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spc="-25" dirty="0">
                <a:solidFill>
                  <a:srgbClr val="7C9AAA"/>
                </a:solidFill>
                <a:latin typeface="Carlito"/>
                <a:cs typeface="Carlito"/>
              </a:rPr>
              <a:t>on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CVs,</a:t>
            </a:r>
            <a:r>
              <a:rPr sz="2000" spc="-5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Covering</a:t>
            </a:r>
            <a:r>
              <a:rPr sz="2000" spc="-5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letters</a:t>
            </a:r>
            <a:r>
              <a:rPr sz="20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and</a:t>
            </a:r>
            <a:r>
              <a:rPr sz="2000" spc="-5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application</a:t>
            </a:r>
            <a:r>
              <a:rPr sz="20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7C9AAA"/>
                </a:solidFill>
                <a:latin typeface="Carlito"/>
                <a:cs typeface="Carlito"/>
              </a:rPr>
              <a:t>forms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835" y="3798988"/>
            <a:ext cx="526478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7C9AAA"/>
                </a:solidFill>
                <a:latin typeface="Carlito"/>
                <a:cs typeface="Carlito"/>
              </a:rPr>
              <a:t>Resources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Guides,</a:t>
            </a:r>
            <a:r>
              <a:rPr sz="20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general</a:t>
            </a:r>
            <a:r>
              <a:rPr sz="2000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and</a:t>
            </a:r>
            <a:r>
              <a:rPr sz="2000" spc="-6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sector</a:t>
            </a:r>
            <a:r>
              <a:rPr sz="20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specific</a:t>
            </a:r>
            <a:r>
              <a:rPr sz="20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7C9AAA"/>
                </a:solidFill>
                <a:latin typeface="Carlito"/>
                <a:cs typeface="Carlito"/>
              </a:rPr>
              <a:t>publications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823" y="4530223"/>
            <a:ext cx="715137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7C9AAA"/>
                </a:solidFill>
                <a:latin typeface="Carlito"/>
                <a:cs typeface="Carlito"/>
              </a:rPr>
              <a:t>Face-</a:t>
            </a:r>
            <a:r>
              <a:rPr sz="2000" b="1" spc="-20" dirty="0">
                <a:solidFill>
                  <a:srgbClr val="7C9AAA"/>
                </a:solidFill>
                <a:latin typeface="Carlito"/>
                <a:cs typeface="Carlito"/>
              </a:rPr>
              <a:t>to-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face</a:t>
            </a:r>
            <a:r>
              <a:rPr sz="2000" b="1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advice</a:t>
            </a:r>
            <a:r>
              <a:rPr sz="2000" b="1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and</a:t>
            </a:r>
            <a:r>
              <a:rPr sz="2000" b="1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guidance</a:t>
            </a:r>
            <a:r>
              <a:rPr sz="2000" b="1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–</a:t>
            </a:r>
            <a:r>
              <a:rPr sz="2000" b="1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bookable</a:t>
            </a:r>
            <a:r>
              <a:rPr sz="2000" b="1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7C9AAA"/>
                </a:solidFill>
                <a:latin typeface="Carlito"/>
                <a:cs typeface="Carlito"/>
              </a:rPr>
              <a:t>via</a:t>
            </a:r>
            <a:r>
              <a:rPr sz="2000" b="1" spc="-5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7C9AAA"/>
                </a:solidFill>
                <a:latin typeface="Carlito"/>
                <a:cs typeface="Carlito"/>
              </a:rPr>
              <a:t>Engage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20</a:t>
            </a:r>
            <a:r>
              <a:rPr sz="20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minute</a:t>
            </a:r>
            <a:r>
              <a:rPr sz="20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quick</a:t>
            </a:r>
            <a:r>
              <a:rPr sz="2000" spc="-3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query</a:t>
            </a:r>
            <a:r>
              <a:rPr sz="20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7C9AAA"/>
                </a:solidFill>
                <a:latin typeface="Carlito"/>
                <a:cs typeface="Carlito"/>
              </a:rPr>
              <a:t>session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850052"/>
              </a:buClr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45</a:t>
            </a:r>
            <a:r>
              <a:rPr sz="2000" spc="-6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minute</a:t>
            </a:r>
            <a:r>
              <a:rPr sz="20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7C9AAA"/>
                </a:solidFill>
                <a:latin typeface="Carlito"/>
                <a:cs typeface="Carlito"/>
              </a:rPr>
              <a:t>in-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depth</a:t>
            </a:r>
            <a:r>
              <a:rPr sz="2000" spc="-4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individual</a:t>
            </a:r>
            <a:r>
              <a:rPr sz="2000" spc="-2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guidance</a:t>
            </a:r>
            <a:r>
              <a:rPr sz="20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or</a:t>
            </a:r>
            <a:r>
              <a:rPr sz="2000" spc="-60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mock</a:t>
            </a:r>
            <a:r>
              <a:rPr sz="2000" spc="-4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7C9AAA"/>
                </a:solidFill>
                <a:latin typeface="Carlito"/>
                <a:cs typeface="Carlito"/>
              </a:rPr>
              <a:t>interview</a:t>
            </a:r>
            <a:r>
              <a:rPr sz="2000" spc="-35" dirty="0">
                <a:solidFill>
                  <a:srgbClr val="7C9AAA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7C9AAA"/>
                </a:solidFill>
                <a:latin typeface="Carlito"/>
                <a:cs typeface="Carlito"/>
              </a:rPr>
              <a:t>session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FFFF00"/>
              </a:buClr>
              <a:buChar char="•"/>
              <a:tabLst>
                <a:tab pos="354965" algn="l"/>
              </a:tabLst>
            </a:pPr>
            <a:r>
              <a:rPr sz="2000" u="sng" spc="-1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Targetjobs.co.uk </a:t>
            </a:r>
            <a:r>
              <a:rPr sz="20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– IT</a:t>
            </a:r>
            <a:r>
              <a:rPr sz="2000" u="sng" spc="-2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20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and</a:t>
            </a:r>
            <a:r>
              <a:rPr sz="2000" u="sng" spc="-1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2"/>
              </a:rPr>
              <a:t> Technology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FFFF00"/>
              </a:buClr>
              <a:buChar char="•"/>
              <a:tabLst>
                <a:tab pos="354965" algn="l"/>
              </a:tabLst>
            </a:pPr>
            <a:r>
              <a:rPr sz="20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Prospects.ac.uk</a:t>
            </a:r>
            <a:r>
              <a:rPr sz="2000" u="sng" spc="-3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0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–</a:t>
            </a:r>
            <a:r>
              <a:rPr sz="2000" u="sng" spc="-55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0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IT</a:t>
            </a:r>
            <a:r>
              <a:rPr sz="2000" u="sng" spc="-55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0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and</a:t>
            </a:r>
            <a:r>
              <a:rPr sz="2000" u="sng" spc="-55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0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Computer</a:t>
            </a:r>
            <a:r>
              <a:rPr sz="2000" u="sng" spc="-55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000" u="sng" spc="-1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Carlito"/>
                <a:cs typeface="Carlito"/>
                <a:hlinkClick r:id="rId3"/>
              </a:rPr>
              <a:t>Science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96050" y="891539"/>
            <a:ext cx="2636520" cy="1659255"/>
            <a:chOff x="6496050" y="891539"/>
            <a:chExt cx="2636520" cy="16592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6050" y="891539"/>
              <a:ext cx="2527554" cy="952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2814" y="1788413"/>
              <a:ext cx="2619755" cy="762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90894" y="3301707"/>
            <a:ext cx="19964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Arial"/>
                <a:cs typeface="Arial"/>
                <a:hlinkClick r:id="rId6"/>
              </a:rPr>
              <a:t>CES</a:t>
            </a:r>
            <a:r>
              <a:rPr sz="1800" u="sng" spc="-20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800" u="sng" dirty="0">
                <a:solidFill>
                  <a:srgbClr val="D10074"/>
                </a:solidFill>
                <a:uFill>
                  <a:solidFill>
                    <a:srgbClr val="D10074"/>
                  </a:solidFill>
                </a:uFill>
                <a:latin typeface="Arial"/>
                <a:cs typeface="Arial"/>
                <a:hlinkClick r:id="rId6"/>
              </a:rPr>
              <a:t>Resource</a:t>
            </a:r>
            <a:r>
              <a:rPr sz="1800" u="none" spc="-25" dirty="0">
                <a:solidFill>
                  <a:srgbClr val="D10074"/>
                </a:solidFill>
                <a:latin typeface="Arial"/>
                <a:cs typeface="Arial"/>
              </a:rPr>
              <a:t> </a:t>
            </a:r>
            <a:r>
              <a:rPr sz="1800" u="none" spc="-50" dirty="0">
                <a:solidFill>
                  <a:srgbClr val="D10074"/>
                </a:solidFill>
                <a:latin typeface="Arial"/>
                <a:cs typeface="Arial"/>
              </a:rPr>
              <a:t>– </a:t>
            </a:r>
            <a:r>
              <a:rPr sz="1800" u="none" dirty="0">
                <a:solidFill>
                  <a:srgbClr val="D10074"/>
                </a:solidFill>
                <a:latin typeface="Arial"/>
                <a:cs typeface="Arial"/>
              </a:rPr>
              <a:t>different</a:t>
            </a:r>
            <a:r>
              <a:rPr sz="1800" u="none" spc="-55" dirty="0">
                <a:solidFill>
                  <a:srgbClr val="D10074"/>
                </a:solidFill>
                <a:latin typeface="Arial"/>
                <a:cs typeface="Arial"/>
              </a:rPr>
              <a:t> </a:t>
            </a:r>
            <a:r>
              <a:rPr sz="1800" u="none" spc="-10" dirty="0">
                <a:solidFill>
                  <a:srgbClr val="D10074"/>
                </a:solidFill>
                <a:latin typeface="Arial"/>
                <a:cs typeface="Arial"/>
              </a:rPr>
              <a:t>careers </a:t>
            </a:r>
            <a:r>
              <a:rPr sz="1800" u="none" dirty="0">
                <a:solidFill>
                  <a:srgbClr val="D10074"/>
                </a:solidFill>
                <a:latin typeface="Arial"/>
                <a:cs typeface="Arial"/>
              </a:rPr>
              <a:t>services</a:t>
            </a:r>
            <a:r>
              <a:rPr sz="1800" u="none" spc="-15" dirty="0">
                <a:solidFill>
                  <a:srgbClr val="D10074"/>
                </a:solidFill>
                <a:latin typeface="Arial"/>
                <a:cs typeface="Arial"/>
              </a:rPr>
              <a:t> </a:t>
            </a:r>
            <a:r>
              <a:rPr sz="1800" u="none" dirty="0">
                <a:solidFill>
                  <a:srgbClr val="D10074"/>
                </a:solidFill>
                <a:latin typeface="Arial"/>
                <a:cs typeface="Arial"/>
              </a:rPr>
              <a:t>(old</a:t>
            </a:r>
            <a:r>
              <a:rPr sz="1800" u="none" spc="-10" dirty="0">
                <a:solidFill>
                  <a:srgbClr val="D10074"/>
                </a:solidFill>
                <a:latin typeface="Arial"/>
                <a:cs typeface="Arial"/>
              </a:rPr>
              <a:t> video)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" y="143255"/>
              <a:ext cx="1312926" cy="6682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55670"/>
              <a:ext cx="9144000" cy="340232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1449" y="959649"/>
            <a:ext cx="5523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830" marR="5080" indent="-786765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40" dirty="0"/>
              <a:t> </a:t>
            </a:r>
            <a:r>
              <a:rPr dirty="0"/>
              <a:t>EMPLOYABILITY</a:t>
            </a:r>
            <a:r>
              <a:rPr spc="-5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spc="-10" dirty="0"/>
              <a:t>EMBEDDED </a:t>
            </a:r>
            <a:r>
              <a:rPr dirty="0"/>
              <a:t>WITHIN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CURRICULUM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2132838"/>
            <a:ext cx="8115300" cy="4725670"/>
            <a:chOff x="0" y="2132838"/>
            <a:chExt cx="8115300" cy="47256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132838"/>
              <a:ext cx="4120134" cy="47251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572" y="2527245"/>
              <a:ext cx="5543652" cy="323081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62935" y="3105251"/>
            <a:ext cx="3075940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600" i="1" dirty="0">
                <a:latin typeface="Arial"/>
                <a:cs typeface="Arial"/>
              </a:rPr>
              <a:t>Speak</a:t>
            </a:r>
            <a:r>
              <a:rPr sz="2600" i="1" spc="-4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with</a:t>
            </a:r>
            <a:r>
              <a:rPr sz="2600" i="1" spc="-45" dirty="0">
                <a:latin typeface="Arial"/>
                <a:cs typeface="Arial"/>
              </a:rPr>
              <a:t> </a:t>
            </a:r>
            <a:r>
              <a:rPr sz="2600" i="1" spc="-20" dirty="0">
                <a:latin typeface="Arial"/>
                <a:cs typeface="Arial"/>
              </a:rPr>
              <a:t>your </a:t>
            </a:r>
            <a:r>
              <a:rPr sz="2600" i="1" dirty="0">
                <a:latin typeface="Arial"/>
                <a:cs typeface="Arial"/>
              </a:rPr>
              <a:t>personal</a:t>
            </a:r>
            <a:r>
              <a:rPr sz="2600" i="1" spc="-7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tutor</a:t>
            </a:r>
            <a:r>
              <a:rPr sz="2600" i="1" spc="-60" dirty="0">
                <a:latin typeface="Arial"/>
                <a:cs typeface="Arial"/>
              </a:rPr>
              <a:t> </a:t>
            </a:r>
            <a:r>
              <a:rPr sz="2600" i="1" spc="-10" dirty="0">
                <a:latin typeface="Arial"/>
                <a:cs typeface="Arial"/>
              </a:rPr>
              <a:t>and/or </a:t>
            </a:r>
            <a:r>
              <a:rPr sz="2600" i="1" dirty="0">
                <a:latin typeface="Arial"/>
                <a:cs typeface="Arial"/>
              </a:rPr>
              <a:t>course</a:t>
            </a:r>
            <a:r>
              <a:rPr sz="2600" i="1" spc="-4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leader</a:t>
            </a:r>
            <a:r>
              <a:rPr sz="2600" i="1" spc="-3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to</a:t>
            </a:r>
            <a:r>
              <a:rPr sz="2600" i="1" spc="-45" dirty="0">
                <a:latin typeface="Arial"/>
                <a:cs typeface="Arial"/>
              </a:rPr>
              <a:t> </a:t>
            </a:r>
            <a:r>
              <a:rPr sz="2600" i="1" spc="-20" dirty="0">
                <a:latin typeface="Arial"/>
                <a:cs typeface="Arial"/>
              </a:rPr>
              <a:t>find </a:t>
            </a:r>
            <a:r>
              <a:rPr sz="2600" i="1" dirty="0">
                <a:latin typeface="Arial"/>
                <a:cs typeface="Arial"/>
              </a:rPr>
              <a:t>out</a:t>
            </a:r>
            <a:r>
              <a:rPr sz="2600" i="1" spc="-30" dirty="0">
                <a:latin typeface="Arial"/>
                <a:cs typeface="Arial"/>
              </a:rPr>
              <a:t> </a:t>
            </a:r>
            <a:r>
              <a:rPr sz="2600" i="1" spc="-10" dirty="0">
                <a:latin typeface="Arial"/>
                <a:cs typeface="Arial"/>
              </a:rPr>
              <a:t>more!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" y="143255"/>
              <a:ext cx="1312926" cy="6682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5050" y="563410"/>
            <a:ext cx="3989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1-2-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ADVICE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GUIDANCE</a:t>
            </a:r>
          </a:p>
        </p:txBody>
      </p:sp>
      <p:sp>
        <p:nvSpPr>
          <p:cNvPr id="6" name="object 6"/>
          <p:cNvSpPr/>
          <p:nvPr/>
        </p:nvSpPr>
        <p:spPr>
          <a:xfrm>
            <a:off x="1675638" y="1139952"/>
            <a:ext cx="5360670" cy="5360035"/>
          </a:xfrm>
          <a:custGeom>
            <a:avLst/>
            <a:gdLst/>
            <a:ahLst/>
            <a:cxnLst/>
            <a:rect l="l" t="t" r="r" b="b"/>
            <a:pathLst>
              <a:path w="5360670" h="5360035">
                <a:moveTo>
                  <a:pt x="2680335" y="0"/>
                </a:moveTo>
                <a:lnTo>
                  <a:pt x="2465933" y="267995"/>
                </a:lnTo>
                <a:lnTo>
                  <a:pt x="2626728" y="267995"/>
                </a:lnTo>
                <a:lnTo>
                  <a:pt x="2626728" y="2626347"/>
                </a:lnTo>
                <a:lnTo>
                  <a:pt x="267995" y="2626347"/>
                </a:lnTo>
                <a:lnTo>
                  <a:pt x="267995" y="2465552"/>
                </a:lnTo>
                <a:lnTo>
                  <a:pt x="0" y="2679954"/>
                </a:lnTo>
                <a:lnTo>
                  <a:pt x="267995" y="2894355"/>
                </a:lnTo>
                <a:lnTo>
                  <a:pt x="267995" y="2733560"/>
                </a:lnTo>
                <a:lnTo>
                  <a:pt x="2626728" y="2733560"/>
                </a:lnTo>
                <a:lnTo>
                  <a:pt x="2626728" y="5091912"/>
                </a:lnTo>
                <a:lnTo>
                  <a:pt x="2465933" y="5091912"/>
                </a:lnTo>
                <a:lnTo>
                  <a:pt x="2680335" y="5359908"/>
                </a:lnTo>
                <a:lnTo>
                  <a:pt x="2894736" y="5091912"/>
                </a:lnTo>
                <a:lnTo>
                  <a:pt x="2733941" y="5091912"/>
                </a:lnTo>
                <a:lnTo>
                  <a:pt x="2733941" y="2733560"/>
                </a:lnTo>
                <a:lnTo>
                  <a:pt x="5092674" y="2733560"/>
                </a:lnTo>
                <a:lnTo>
                  <a:pt x="5092674" y="2894355"/>
                </a:lnTo>
                <a:lnTo>
                  <a:pt x="5360670" y="2679954"/>
                </a:lnTo>
                <a:lnTo>
                  <a:pt x="5092674" y="2465552"/>
                </a:lnTo>
                <a:lnTo>
                  <a:pt x="5092674" y="2626347"/>
                </a:lnTo>
                <a:lnTo>
                  <a:pt x="2733941" y="2626347"/>
                </a:lnTo>
                <a:lnTo>
                  <a:pt x="2733941" y="267995"/>
                </a:lnTo>
                <a:lnTo>
                  <a:pt x="2894736" y="267995"/>
                </a:lnTo>
                <a:lnTo>
                  <a:pt x="2680335" y="0"/>
                </a:lnTo>
                <a:close/>
              </a:path>
            </a:pathLst>
          </a:custGeom>
          <a:solidFill>
            <a:srgbClr val="E3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12442" y="1475994"/>
            <a:ext cx="2169160" cy="2169795"/>
            <a:chOff x="2012442" y="1475994"/>
            <a:chExt cx="2169160" cy="2169795"/>
          </a:xfrm>
        </p:grpSpPr>
        <p:sp>
          <p:nvSpPr>
            <p:cNvPr id="8" name="object 8"/>
            <p:cNvSpPr/>
            <p:nvPr/>
          </p:nvSpPr>
          <p:spPr>
            <a:xfrm>
              <a:off x="2025015" y="1488567"/>
              <a:ext cx="2143760" cy="2144395"/>
            </a:xfrm>
            <a:custGeom>
              <a:avLst/>
              <a:gdLst/>
              <a:ahLst/>
              <a:cxnLst/>
              <a:rect l="l" t="t" r="r" b="b"/>
              <a:pathLst>
                <a:path w="2143760" h="2144395">
                  <a:moveTo>
                    <a:pt x="1786242" y="0"/>
                  </a:moveTo>
                  <a:lnTo>
                    <a:pt x="357263" y="0"/>
                  </a:lnTo>
                  <a:lnTo>
                    <a:pt x="308783" y="3261"/>
                  </a:lnTo>
                  <a:lnTo>
                    <a:pt x="262285" y="12762"/>
                  </a:lnTo>
                  <a:lnTo>
                    <a:pt x="218196" y="28076"/>
                  </a:lnTo>
                  <a:lnTo>
                    <a:pt x="176942" y="48777"/>
                  </a:lnTo>
                  <a:lnTo>
                    <a:pt x="138946" y="74441"/>
                  </a:lnTo>
                  <a:lnTo>
                    <a:pt x="104636" y="104641"/>
                  </a:lnTo>
                  <a:lnTo>
                    <a:pt x="74437" y="138952"/>
                  </a:lnTo>
                  <a:lnTo>
                    <a:pt x="48775" y="176947"/>
                  </a:lnTo>
                  <a:lnTo>
                    <a:pt x="28074" y="218202"/>
                  </a:lnTo>
                  <a:lnTo>
                    <a:pt x="12761" y="262290"/>
                  </a:lnTo>
                  <a:lnTo>
                    <a:pt x="3261" y="308785"/>
                  </a:lnTo>
                  <a:lnTo>
                    <a:pt x="0" y="357263"/>
                  </a:lnTo>
                  <a:lnTo>
                    <a:pt x="0" y="1787016"/>
                  </a:lnTo>
                  <a:lnTo>
                    <a:pt x="3261" y="1835494"/>
                  </a:lnTo>
                  <a:lnTo>
                    <a:pt x="12761" y="1881989"/>
                  </a:lnTo>
                  <a:lnTo>
                    <a:pt x="28074" y="1926076"/>
                  </a:lnTo>
                  <a:lnTo>
                    <a:pt x="48775" y="1967329"/>
                  </a:lnTo>
                  <a:lnTo>
                    <a:pt x="74437" y="2005323"/>
                  </a:lnTo>
                  <a:lnTo>
                    <a:pt x="104636" y="2039632"/>
                  </a:lnTo>
                  <a:lnTo>
                    <a:pt x="138946" y="2069831"/>
                  </a:lnTo>
                  <a:lnTo>
                    <a:pt x="176942" y="2095493"/>
                  </a:lnTo>
                  <a:lnTo>
                    <a:pt x="218196" y="2116193"/>
                  </a:lnTo>
                  <a:lnTo>
                    <a:pt x="262285" y="2131506"/>
                  </a:lnTo>
                  <a:lnTo>
                    <a:pt x="308783" y="2141006"/>
                  </a:lnTo>
                  <a:lnTo>
                    <a:pt x="357263" y="2144267"/>
                  </a:lnTo>
                  <a:lnTo>
                    <a:pt x="1786242" y="2144267"/>
                  </a:lnTo>
                  <a:lnTo>
                    <a:pt x="1834722" y="2141006"/>
                  </a:lnTo>
                  <a:lnTo>
                    <a:pt x="1881220" y="2131506"/>
                  </a:lnTo>
                  <a:lnTo>
                    <a:pt x="1925309" y="2116193"/>
                  </a:lnTo>
                  <a:lnTo>
                    <a:pt x="1966563" y="2095493"/>
                  </a:lnTo>
                  <a:lnTo>
                    <a:pt x="2004559" y="2069831"/>
                  </a:lnTo>
                  <a:lnTo>
                    <a:pt x="2038869" y="2039632"/>
                  </a:lnTo>
                  <a:lnTo>
                    <a:pt x="2069068" y="2005323"/>
                  </a:lnTo>
                  <a:lnTo>
                    <a:pt x="2094730" y="1967329"/>
                  </a:lnTo>
                  <a:lnTo>
                    <a:pt x="2115431" y="1926076"/>
                  </a:lnTo>
                  <a:lnTo>
                    <a:pt x="2130744" y="1881989"/>
                  </a:lnTo>
                  <a:lnTo>
                    <a:pt x="2140244" y="1835494"/>
                  </a:lnTo>
                  <a:lnTo>
                    <a:pt x="2143506" y="1787016"/>
                  </a:lnTo>
                  <a:lnTo>
                    <a:pt x="2143506" y="357263"/>
                  </a:lnTo>
                  <a:lnTo>
                    <a:pt x="2140244" y="308785"/>
                  </a:lnTo>
                  <a:lnTo>
                    <a:pt x="2130744" y="262290"/>
                  </a:lnTo>
                  <a:lnTo>
                    <a:pt x="2115431" y="218202"/>
                  </a:lnTo>
                  <a:lnTo>
                    <a:pt x="2094730" y="176947"/>
                  </a:lnTo>
                  <a:lnTo>
                    <a:pt x="2069068" y="138952"/>
                  </a:lnTo>
                  <a:lnTo>
                    <a:pt x="2038869" y="104641"/>
                  </a:lnTo>
                  <a:lnTo>
                    <a:pt x="2004559" y="74441"/>
                  </a:lnTo>
                  <a:lnTo>
                    <a:pt x="1966563" y="48777"/>
                  </a:lnTo>
                  <a:lnTo>
                    <a:pt x="1925309" y="28076"/>
                  </a:lnTo>
                  <a:lnTo>
                    <a:pt x="1881220" y="12762"/>
                  </a:lnTo>
                  <a:lnTo>
                    <a:pt x="1834722" y="3261"/>
                  </a:lnTo>
                  <a:lnTo>
                    <a:pt x="1786242" y="0"/>
                  </a:lnTo>
                  <a:close/>
                </a:path>
              </a:pathLst>
            </a:custGeom>
            <a:solidFill>
              <a:srgbClr val="B0C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5015" y="1488567"/>
              <a:ext cx="2143760" cy="2144395"/>
            </a:xfrm>
            <a:custGeom>
              <a:avLst/>
              <a:gdLst/>
              <a:ahLst/>
              <a:cxnLst/>
              <a:rect l="l" t="t" r="r" b="b"/>
              <a:pathLst>
                <a:path w="2143760" h="2144395">
                  <a:moveTo>
                    <a:pt x="0" y="357263"/>
                  </a:moveTo>
                  <a:lnTo>
                    <a:pt x="3261" y="308785"/>
                  </a:lnTo>
                  <a:lnTo>
                    <a:pt x="12761" y="262290"/>
                  </a:lnTo>
                  <a:lnTo>
                    <a:pt x="28074" y="218202"/>
                  </a:lnTo>
                  <a:lnTo>
                    <a:pt x="48775" y="176947"/>
                  </a:lnTo>
                  <a:lnTo>
                    <a:pt x="74437" y="138952"/>
                  </a:lnTo>
                  <a:lnTo>
                    <a:pt x="104636" y="104641"/>
                  </a:lnTo>
                  <a:lnTo>
                    <a:pt x="138946" y="74441"/>
                  </a:lnTo>
                  <a:lnTo>
                    <a:pt x="176942" y="48777"/>
                  </a:lnTo>
                  <a:lnTo>
                    <a:pt x="218196" y="28076"/>
                  </a:lnTo>
                  <a:lnTo>
                    <a:pt x="262285" y="12762"/>
                  </a:lnTo>
                  <a:lnTo>
                    <a:pt x="308783" y="3261"/>
                  </a:lnTo>
                  <a:lnTo>
                    <a:pt x="357263" y="0"/>
                  </a:lnTo>
                  <a:lnTo>
                    <a:pt x="1786242" y="0"/>
                  </a:lnTo>
                  <a:lnTo>
                    <a:pt x="1834722" y="3261"/>
                  </a:lnTo>
                  <a:lnTo>
                    <a:pt x="1881220" y="12762"/>
                  </a:lnTo>
                  <a:lnTo>
                    <a:pt x="1925309" y="28076"/>
                  </a:lnTo>
                  <a:lnTo>
                    <a:pt x="1966563" y="48777"/>
                  </a:lnTo>
                  <a:lnTo>
                    <a:pt x="2004559" y="74441"/>
                  </a:lnTo>
                  <a:lnTo>
                    <a:pt x="2038869" y="104641"/>
                  </a:lnTo>
                  <a:lnTo>
                    <a:pt x="2069068" y="138952"/>
                  </a:lnTo>
                  <a:lnTo>
                    <a:pt x="2094730" y="176947"/>
                  </a:lnTo>
                  <a:lnTo>
                    <a:pt x="2115431" y="218202"/>
                  </a:lnTo>
                  <a:lnTo>
                    <a:pt x="2130744" y="262290"/>
                  </a:lnTo>
                  <a:lnTo>
                    <a:pt x="2140244" y="308785"/>
                  </a:lnTo>
                  <a:lnTo>
                    <a:pt x="2143506" y="357263"/>
                  </a:lnTo>
                  <a:lnTo>
                    <a:pt x="2143506" y="1787016"/>
                  </a:lnTo>
                  <a:lnTo>
                    <a:pt x="2140244" y="1835494"/>
                  </a:lnTo>
                  <a:lnTo>
                    <a:pt x="2130744" y="1881989"/>
                  </a:lnTo>
                  <a:lnTo>
                    <a:pt x="2115431" y="1926076"/>
                  </a:lnTo>
                  <a:lnTo>
                    <a:pt x="2094730" y="1967329"/>
                  </a:lnTo>
                  <a:lnTo>
                    <a:pt x="2069068" y="2005323"/>
                  </a:lnTo>
                  <a:lnTo>
                    <a:pt x="2038869" y="2039632"/>
                  </a:lnTo>
                  <a:lnTo>
                    <a:pt x="2004559" y="2069831"/>
                  </a:lnTo>
                  <a:lnTo>
                    <a:pt x="1966563" y="2095493"/>
                  </a:lnTo>
                  <a:lnTo>
                    <a:pt x="1925309" y="2116193"/>
                  </a:lnTo>
                  <a:lnTo>
                    <a:pt x="1881220" y="2131506"/>
                  </a:lnTo>
                  <a:lnTo>
                    <a:pt x="1834722" y="2141006"/>
                  </a:lnTo>
                  <a:lnTo>
                    <a:pt x="1786242" y="2144267"/>
                  </a:lnTo>
                  <a:lnTo>
                    <a:pt x="357263" y="2144267"/>
                  </a:lnTo>
                  <a:lnTo>
                    <a:pt x="308783" y="2141006"/>
                  </a:lnTo>
                  <a:lnTo>
                    <a:pt x="262285" y="2131506"/>
                  </a:lnTo>
                  <a:lnTo>
                    <a:pt x="218196" y="2116193"/>
                  </a:lnTo>
                  <a:lnTo>
                    <a:pt x="176942" y="2095493"/>
                  </a:lnTo>
                  <a:lnTo>
                    <a:pt x="138946" y="2069831"/>
                  </a:lnTo>
                  <a:lnTo>
                    <a:pt x="104636" y="2039632"/>
                  </a:lnTo>
                  <a:lnTo>
                    <a:pt x="74437" y="2005323"/>
                  </a:lnTo>
                  <a:lnTo>
                    <a:pt x="48775" y="1967329"/>
                  </a:lnTo>
                  <a:lnTo>
                    <a:pt x="28074" y="1926076"/>
                  </a:lnTo>
                  <a:lnTo>
                    <a:pt x="12761" y="1881989"/>
                  </a:lnTo>
                  <a:lnTo>
                    <a:pt x="3261" y="1835494"/>
                  </a:lnTo>
                  <a:lnTo>
                    <a:pt x="0" y="1787016"/>
                  </a:lnTo>
                  <a:lnTo>
                    <a:pt x="0" y="3572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84869" y="1887626"/>
            <a:ext cx="1615440" cy="12484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Arial"/>
                <a:cs typeface="Arial"/>
              </a:rPr>
              <a:t>Career</a:t>
            </a:r>
            <a:r>
              <a:rPr sz="1800" spc="-10" dirty="0">
                <a:latin typeface="Arial"/>
                <a:cs typeface="Arial"/>
              </a:rPr>
              <a:t> Choice</a:t>
            </a:r>
            <a:endParaRPr sz="1800">
              <a:latin typeface="Arial"/>
              <a:cs typeface="Arial"/>
            </a:endParaRPr>
          </a:p>
          <a:p>
            <a:pPr marL="12700" marR="349250">
              <a:lnSpc>
                <a:spcPts val="1870"/>
              </a:lnSpc>
              <a:spcBef>
                <a:spcPts val="730"/>
              </a:spcBef>
            </a:pPr>
            <a:r>
              <a:rPr sz="1800" spc="-10" dirty="0">
                <a:latin typeface="Arial"/>
                <a:cs typeface="Arial"/>
              </a:rPr>
              <a:t>Skills Assessment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Arial"/>
                <a:cs typeface="Arial"/>
              </a:rPr>
              <a:t>Action</a:t>
            </a:r>
            <a:r>
              <a:rPr sz="1800" spc="-10" dirty="0">
                <a:latin typeface="Arial"/>
                <a:cs typeface="Arial"/>
              </a:rPr>
              <a:t> Planning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89703" y="1508760"/>
            <a:ext cx="2221230" cy="2169160"/>
            <a:chOff x="4489703" y="1508760"/>
            <a:chExt cx="2221230" cy="2169160"/>
          </a:xfrm>
        </p:grpSpPr>
        <p:sp>
          <p:nvSpPr>
            <p:cNvPr id="12" name="object 12"/>
            <p:cNvSpPr/>
            <p:nvPr/>
          </p:nvSpPr>
          <p:spPr>
            <a:xfrm>
              <a:off x="4502276" y="1521333"/>
              <a:ext cx="2196465" cy="2143760"/>
            </a:xfrm>
            <a:custGeom>
              <a:avLst/>
              <a:gdLst/>
              <a:ahLst/>
              <a:cxnLst/>
              <a:rect l="l" t="t" r="r" b="b"/>
              <a:pathLst>
                <a:path w="2196465" h="2143760">
                  <a:moveTo>
                    <a:pt x="1838820" y="0"/>
                  </a:moveTo>
                  <a:lnTo>
                    <a:pt x="357263" y="0"/>
                  </a:lnTo>
                  <a:lnTo>
                    <a:pt x="308783" y="3261"/>
                  </a:lnTo>
                  <a:lnTo>
                    <a:pt x="262285" y="12762"/>
                  </a:lnTo>
                  <a:lnTo>
                    <a:pt x="218196" y="28076"/>
                  </a:lnTo>
                  <a:lnTo>
                    <a:pt x="176942" y="48777"/>
                  </a:lnTo>
                  <a:lnTo>
                    <a:pt x="138946" y="74441"/>
                  </a:lnTo>
                  <a:lnTo>
                    <a:pt x="104636" y="104641"/>
                  </a:lnTo>
                  <a:lnTo>
                    <a:pt x="74437" y="138952"/>
                  </a:lnTo>
                  <a:lnTo>
                    <a:pt x="48775" y="176947"/>
                  </a:lnTo>
                  <a:lnTo>
                    <a:pt x="28074" y="218202"/>
                  </a:lnTo>
                  <a:lnTo>
                    <a:pt x="12761" y="262290"/>
                  </a:lnTo>
                  <a:lnTo>
                    <a:pt x="3261" y="308785"/>
                  </a:lnTo>
                  <a:lnTo>
                    <a:pt x="0" y="357263"/>
                  </a:lnTo>
                  <a:lnTo>
                    <a:pt x="0" y="1786255"/>
                  </a:lnTo>
                  <a:lnTo>
                    <a:pt x="3261" y="1834732"/>
                  </a:lnTo>
                  <a:lnTo>
                    <a:pt x="12761" y="1881227"/>
                  </a:lnTo>
                  <a:lnTo>
                    <a:pt x="28074" y="1925314"/>
                  </a:lnTo>
                  <a:lnTo>
                    <a:pt x="48775" y="1966567"/>
                  </a:lnTo>
                  <a:lnTo>
                    <a:pt x="74437" y="2004561"/>
                  </a:lnTo>
                  <a:lnTo>
                    <a:pt x="104636" y="2038870"/>
                  </a:lnTo>
                  <a:lnTo>
                    <a:pt x="138946" y="2069069"/>
                  </a:lnTo>
                  <a:lnTo>
                    <a:pt x="176942" y="2094731"/>
                  </a:lnTo>
                  <a:lnTo>
                    <a:pt x="218196" y="2115431"/>
                  </a:lnTo>
                  <a:lnTo>
                    <a:pt x="262285" y="2130744"/>
                  </a:lnTo>
                  <a:lnTo>
                    <a:pt x="308783" y="2140244"/>
                  </a:lnTo>
                  <a:lnTo>
                    <a:pt x="357263" y="2143506"/>
                  </a:lnTo>
                  <a:lnTo>
                    <a:pt x="1838820" y="2143506"/>
                  </a:lnTo>
                  <a:lnTo>
                    <a:pt x="1887300" y="2140244"/>
                  </a:lnTo>
                  <a:lnTo>
                    <a:pt x="1933798" y="2130744"/>
                  </a:lnTo>
                  <a:lnTo>
                    <a:pt x="1977887" y="2115431"/>
                  </a:lnTo>
                  <a:lnTo>
                    <a:pt x="2019141" y="2094731"/>
                  </a:lnTo>
                  <a:lnTo>
                    <a:pt x="2057137" y="2069069"/>
                  </a:lnTo>
                  <a:lnTo>
                    <a:pt x="2091447" y="2038870"/>
                  </a:lnTo>
                  <a:lnTo>
                    <a:pt x="2121646" y="2004561"/>
                  </a:lnTo>
                  <a:lnTo>
                    <a:pt x="2147308" y="1966567"/>
                  </a:lnTo>
                  <a:lnTo>
                    <a:pt x="2168009" y="1925314"/>
                  </a:lnTo>
                  <a:lnTo>
                    <a:pt x="2183322" y="1881227"/>
                  </a:lnTo>
                  <a:lnTo>
                    <a:pt x="2192822" y="1834732"/>
                  </a:lnTo>
                  <a:lnTo>
                    <a:pt x="2196084" y="1786255"/>
                  </a:lnTo>
                  <a:lnTo>
                    <a:pt x="2196084" y="357263"/>
                  </a:lnTo>
                  <a:lnTo>
                    <a:pt x="2192822" y="308785"/>
                  </a:lnTo>
                  <a:lnTo>
                    <a:pt x="2183322" y="262290"/>
                  </a:lnTo>
                  <a:lnTo>
                    <a:pt x="2168009" y="218202"/>
                  </a:lnTo>
                  <a:lnTo>
                    <a:pt x="2147308" y="176947"/>
                  </a:lnTo>
                  <a:lnTo>
                    <a:pt x="2121646" y="138952"/>
                  </a:lnTo>
                  <a:lnTo>
                    <a:pt x="2091447" y="104641"/>
                  </a:lnTo>
                  <a:lnTo>
                    <a:pt x="2057137" y="74441"/>
                  </a:lnTo>
                  <a:lnTo>
                    <a:pt x="2019141" y="48777"/>
                  </a:lnTo>
                  <a:lnTo>
                    <a:pt x="1977887" y="28076"/>
                  </a:lnTo>
                  <a:lnTo>
                    <a:pt x="1933798" y="12762"/>
                  </a:lnTo>
                  <a:lnTo>
                    <a:pt x="1887300" y="3261"/>
                  </a:lnTo>
                  <a:lnTo>
                    <a:pt x="1838820" y="0"/>
                  </a:lnTo>
                  <a:close/>
                </a:path>
              </a:pathLst>
            </a:custGeom>
            <a:solidFill>
              <a:srgbClr val="89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2276" y="1521333"/>
              <a:ext cx="2196465" cy="2143760"/>
            </a:xfrm>
            <a:custGeom>
              <a:avLst/>
              <a:gdLst/>
              <a:ahLst/>
              <a:cxnLst/>
              <a:rect l="l" t="t" r="r" b="b"/>
              <a:pathLst>
                <a:path w="2196465" h="2143760">
                  <a:moveTo>
                    <a:pt x="0" y="357263"/>
                  </a:moveTo>
                  <a:lnTo>
                    <a:pt x="3261" y="308785"/>
                  </a:lnTo>
                  <a:lnTo>
                    <a:pt x="12761" y="262290"/>
                  </a:lnTo>
                  <a:lnTo>
                    <a:pt x="28074" y="218202"/>
                  </a:lnTo>
                  <a:lnTo>
                    <a:pt x="48775" y="176947"/>
                  </a:lnTo>
                  <a:lnTo>
                    <a:pt x="74437" y="138952"/>
                  </a:lnTo>
                  <a:lnTo>
                    <a:pt x="104636" y="104641"/>
                  </a:lnTo>
                  <a:lnTo>
                    <a:pt x="138946" y="74441"/>
                  </a:lnTo>
                  <a:lnTo>
                    <a:pt x="176942" y="48777"/>
                  </a:lnTo>
                  <a:lnTo>
                    <a:pt x="218196" y="28076"/>
                  </a:lnTo>
                  <a:lnTo>
                    <a:pt x="262285" y="12762"/>
                  </a:lnTo>
                  <a:lnTo>
                    <a:pt x="308783" y="3261"/>
                  </a:lnTo>
                  <a:lnTo>
                    <a:pt x="357263" y="0"/>
                  </a:lnTo>
                  <a:lnTo>
                    <a:pt x="1838820" y="0"/>
                  </a:lnTo>
                  <a:lnTo>
                    <a:pt x="1887300" y="3261"/>
                  </a:lnTo>
                  <a:lnTo>
                    <a:pt x="1933798" y="12762"/>
                  </a:lnTo>
                  <a:lnTo>
                    <a:pt x="1977887" y="28076"/>
                  </a:lnTo>
                  <a:lnTo>
                    <a:pt x="2019141" y="48777"/>
                  </a:lnTo>
                  <a:lnTo>
                    <a:pt x="2057137" y="74441"/>
                  </a:lnTo>
                  <a:lnTo>
                    <a:pt x="2091447" y="104641"/>
                  </a:lnTo>
                  <a:lnTo>
                    <a:pt x="2121646" y="138952"/>
                  </a:lnTo>
                  <a:lnTo>
                    <a:pt x="2147308" y="176947"/>
                  </a:lnTo>
                  <a:lnTo>
                    <a:pt x="2168009" y="218202"/>
                  </a:lnTo>
                  <a:lnTo>
                    <a:pt x="2183322" y="262290"/>
                  </a:lnTo>
                  <a:lnTo>
                    <a:pt x="2192822" y="308785"/>
                  </a:lnTo>
                  <a:lnTo>
                    <a:pt x="2196084" y="357263"/>
                  </a:lnTo>
                  <a:lnTo>
                    <a:pt x="2196084" y="1786255"/>
                  </a:lnTo>
                  <a:lnTo>
                    <a:pt x="2192822" y="1834732"/>
                  </a:lnTo>
                  <a:lnTo>
                    <a:pt x="2183322" y="1881227"/>
                  </a:lnTo>
                  <a:lnTo>
                    <a:pt x="2168009" y="1925314"/>
                  </a:lnTo>
                  <a:lnTo>
                    <a:pt x="2147308" y="1966567"/>
                  </a:lnTo>
                  <a:lnTo>
                    <a:pt x="2121646" y="2004561"/>
                  </a:lnTo>
                  <a:lnTo>
                    <a:pt x="2091447" y="2038870"/>
                  </a:lnTo>
                  <a:lnTo>
                    <a:pt x="2057137" y="2069069"/>
                  </a:lnTo>
                  <a:lnTo>
                    <a:pt x="2019141" y="2094731"/>
                  </a:lnTo>
                  <a:lnTo>
                    <a:pt x="1977887" y="2115431"/>
                  </a:lnTo>
                  <a:lnTo>
                    <a:pt x="1933798" y="2130744"/>
                  </a:lnTo>
                  <a:lnTo>
                    <a:pt x="1887300" y="2140244"/>
                  </a:lnTo>
                  <a:lnTo>
                    <a:pt x="1838820" y="2143506"/>
                  </a:lnTo>
                  <a:lnTo>
                    <a:pt x="357263" y="2143506"/>
                  </a:lnTo>
                  <a:lnTo>
                    <a:pt x="308783" y="2140244"/>
                  </a:lnTo>
                  <a:lnTo>
                    <a:pt x="262285" y="2130744"/>
                  </a:lnTo>
                  <a:lnTo>
                    <a:pt x="218196" y="2115431"/>
                  </a:lnTo>
                  <a:lnTo>
                    <a:pt x="176942" y="2094731"/>
                  </a:lnTo>
                  <a:lnTo>
                    <a:pt x="138946" y="2069069"/>
                  </a:lnTo>
                  <a:lnTo>
                    <a:pt x="104636" y="2038870"/>
                  </a:lnTo>
                  <a:lnTo>
                    <a:pt x="74437" y="2004561"/>
                  </a:lnTo>
                  <a:lnTo>
                    <a:pt x="48775" y="1966567"/>
                  </a:lnTo>
                  <a:lnTo>
                    <a:pt x="28074" y="1925314"/>
                  </a:lnTo>
                  <a:lnTo>
                    <a:pt x="12761" y="1881227"/>
                  </a:lnTo>
                  <a:lnTo>
                    <a:pt x="3261" y="1834732"/>
                  </a:lnTo>
                  <a:lnTo>
                    <a:pt x="0" y="1786255"/>
                  </a:lnTo>
                  <a:lnTo>
                    <a:pt x="0" y="3572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62208" y="1801876"/>
            <a:ext cx="1781175" cy="14846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Arial"/>
                <a:cs typeface="Arial"/>
              </a:rPr>
              <a:t>Job</a:t>
            </a:r>
            <a:r>
              <a:rPr sz="1800" spc="-10" dirty="0">
                <a:latin typeface="Arial"/>
                <a:cs typeface="Arial"/>
              </a:rPr>
              <a:t> seeking</a:t>
            </a:r>
            <a:endParaRPr sz="1800">
              <a:latin typeface="Arial"/>
              <a:cs typeface="Arial"/>
            </a:endParaRPr>
          </a:p>
          <a:p>
            <a:pPr marL="12700" marR="323215">
              <a:lnSpc>
                <a:spcPct val="86300"/>
              </a:lnSpc>
              <a:spcBef>
                <a:spcPts val="725"/>
              </a:spcBef>
            </a:pPr>
            <a:r>
              <a:rPr sz="1800" spc="-10" dirty="0">
                <a:latin typeface="Arial"/>
                <a:cs typeface="Arial"/>
              </a:rPr>
              <a:t>Part-time, </a:t>
            </a:r>
            <a:r>
              <a:rPr sz="1800" dirty="0">
                <a:latin typeface="Arial"/>
                <a:cs typeface="Arial"/>
              </a:rPr>
              <a:t>Placements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&amp; </a:t>
            </a:r>
            <a:r>
              <a:rPr sz="1800" dirty="0">
                <a:latin typeface="Arial"/>
                <a:cs typeface="Arial"/>
              </a:rPr>
              <a:t>Graduate</a:t>
            </a:r>
            <a:r>
              <a:rPr sz="1800" spc="-20" dirty="0">
                <a:latin typeface="Arial"/>
                <a:cs typeface="Arial"/>
              </a:rPr>
              <a:t> jobs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latin typeface="Arial"/>
                <a:cs typeface="Arial"/>
              </a:rPr>
              <a:t>Entrepreneurship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12442" y="3995165"/>
            <a:ext cx="2169160" cy="2169795"/>
            <a:chOff x="2012442" y="3995165"/>
            <a:chExt cx="2169160" cy="2169795"/>
          </a:xfrm>
        </p:grpSpPr>
        <p:sp>
          <p:nvSpPr>
            <p:cNvPr id="16" name="object 16"/>
            <p:cNvSpPr/>
            <p:nvPr/>
          </p:nvSpPr>
          <p:spPr>
            <a:xfrm>
              <a:off x="2025015" y="4007738"/>
              <a:ext cx="2143760" cy="2144395"/>
            </a:xfrm>
            <a:custGeom>
              <a:avLst/>
              <a:gdLst/>
              <a:ahLst/>
              <a:cxnLst/>
              <a:rect l="l" t="t" r="r" b="b"/>
              <a:pathLst>
                <a:path w="2143760" h="2144395">
                  <a:moveTo>
                    <a:pt x="1786242" y="0"/>
                  </a:moveTo>
                  <a:lnTo>
                    <a:pt x="357263" y="0"/>
                  </a:lnTo>
                  <a:lnTo>
                    <a:pt x="308783" y="3261"/>
                  </a:lnTo>
                  <a:lnTo>
                    <a:pt x="262285" y="12762"/>
                  </a:lnTo>
                  <a:lnTo>
                    <a:pt x="218196" y="28076"/>
                  </a:lnTo>
                  <a:lnTo>
                    <a:pt x="176942" y="48777"/>
                  </a:lnTo>
                  <a:lnTo>
                    <a:pt x="138946" y="74441"/>
                  </a:lnTo>
                  <a:lnTo>
                    <a:pt x="104636" y="104641"/>
                  </a:lnTo>
                  <a:lnTo>
                    <a:pt x="74437" y="138952"/>
                  </a:lnTo>
                  <a:lnTo>
                    <a:pt x="48775" y="176947"/>
                  </a:lnTo>
                  <a:lnTo>
                    <a:pt x="28074" y="218202"/>
                  </a:lnTo>
                  <a:lnTo>
                    <a:pt x="12761" y="262290"/>
                  </a:lnTo>
                  <a:lnTo>
                    <a:pt x="3261" y="308785"/>
                  </a:lnTo>
                  <a:lnTo>
                    <a:pt x="0" y="357263"/>
                  </a:lnTo>
                  <a:lnTo>
                    <a:pt x="0" y="1787016"/>
                  </a:lnTo>
                  <a:lnTo>
                    <a:pt x="3261" y="1835494"/>
                  </a:lnTo>
                  <a:lnTo>
                    <a:pt x="12761" y="1881989"/>
                  </a:lnTo>
                  <a:lnTo>
                    <a:pt x="28074" y="1926076"/>
                  </a:lnTo>
                  <a:lnTo>
                    <a:pt x="48775" y="1967329"/>
                  </a:lnTo>
                  <a:lnTo>
                    <a:pt x="74437" y="2005323"/>
                  </a:lnTo>
                  <a:lnTo>
                    <a:pt x="104636" y="2039632"/>
                  </a:lnTo>
                  <a:lnTo>
                    <a:pt x="138946" y="2069831"/>
                  </a:lnTo>
                  <a:lnTo>
                    <a:pt x="176942" y="2095493"/>
                  </a:lnTo>
                  <a:lnTo>
                    <a:pt x="218196" y="2116193"/>
                  </a:lnTo>
                  <a:lnTo>
                    <a:pt x="262285" y="2131506"/>
                  </a:lnTo>
                  <a:lnTo>
                    <a:pt x="308783" y="2141006"/>
                  </a:lnTo>
                  <a:lnTo>
                    <a:pt x="357263" y="2144268"/>
                  </a:lnTo>
                  <a:lnTo>
                    <a:pt x="1786242" y="2144268"/>
                  </a:lnTo>
                  <a:lnTo>
                    <a:pt x="1834722" y="2141006"/>
                  </a:lnTo>
                  <a:lnTo>
                    <a:pt x="1881220" y="2131506"/>
                  </a:lnTo>
                  <a:lnTo>
                    <a:pt x="1925309" y="2116193"/>
                  </a:lnTo>
                  <a:lnTo>
                    <a:pt x="1966563" y="2095493"/>
                  </a:lnTo>
                  <a:lnTo>
                    <a:pt x="2004559" y="2069831"/>
                  </a:lnTo>
                  <a:lnTo>
                    <a:pt x="2038869" y="2039632"/>
                  </a:lnTo>
                  <a:lnTo>
                    <a:pt x="2069068" y="2005323"/>
                  </a:lnTo>
                  <a:lnTo>
                    <a:pt x="2094730" y="1967329"/>
                  </a:lnTo>
                  <a:lnTo>
                    <a:pt x="2115431" y="1926076"/>
                  </a:lnTo>
                  <a:lnTo>
                    <a:pt x="2130744" y="1881989"/>
                  </a:lnTo>
                  <a:lnTo>
                    <a:pt x="2140244" y="1835494"/>
                  </a:lnTo>
                  <a:lnTo>
                    <a:pt x="2143506" y="1787016"/>
                  </a:lnTo>
                  <a:lnTo>
                    <a:pt x="2143506" y="357263"/>
                  </a:lnTo>
                  <a:lnTo>
                    <a:pt x="2140244" y="308785"/>
                  </a:lnTo>
                  <a:lnTo>
                    <a:pt x="2130744" y="262290"/>
                  </a:lnTo>
                  <a:lnTo>
                    <a:pt x="2115431" y="218202"/>
                  </a:lnTo>
                  <a:lnTo>
                    <a:pt x="2094730" y="176947"/>
                  </a:lnTo>
                  <a:lnTo>
                    <a:pt x="2069068" y="138952"/>
                  </a:lnTo>
                  <a:lnTo>
                    <a:pt x="2038869" y="104641"/>
                  </a:lnTo>
                  <a:lnTo>
                    <a:pt x="2004559" y="74441"/>
                  </a:lnTo>
                  <a:lnTo>
                    <a:pt x="1966563" y="48777"/>
                  </a:lnTo>
                  <a:lnTo>
                    <a:pt x="1925309" y="28076"/>
                  </a:lnTo>
                  <a:lnTo>
                    <a:pt x="1881220" y="12762"/>
                  </a:lnTo>
                  <a:lnTo>
                    <a:pt x="1834722" y="3261"/>
                  </a:lnTo>
                  <a:lnTo>
                    <a:pt x="1786242" y="0"/>
                  </a:lnTo>
                  <a:close/>
                </a:path>
              </a:pathLst>
            </a:custGeom>
            <a:solidFill>
              <a:srgbClr val="C4E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5015" y="4007738"/>
              <a:ext cx="2143760" cy="2144395"/>
            </a:xfrm>
            <a:custGeom>
              <a:avLst/>
              <a:gdLst/>
              <a:ahLst/>
              <a:cxnLst/>
              <a:rect l="l" t="t" r="r" b="b"/>
              <a:pathLst>
                <a:path w="2143760" h="2144395">
                  <a:moveTo>
                    <a:pt x="0" y="357263"/>
                  </a:moveTo>
                  <a:lnTo>
                    <a:pt x="3261" y="308785"/>
                  </a:lnTo>
                  <a:lnTo>
                    <a:pt x="12761" y="262290"/>
                  </a:lnTo>
                  <a:lnTo>
                    <a:pt x="28074" y="218202"/>
                  </a:lnTo>
                  <a:lnTo>
                    <a:pt x="48775" y="176947"/>
                  </a:lnTo>
                  <a:lnTo>
                    <a:pt x="74437" y="138952"/>
                  </a:lnTo>
                  <a:lnTo>
                    <a:pt x="104636" y="104641"/>
                  </a:lnTo>
                  <a:lnTo>
                    <a:pt x="138946" y="74441"/>
                  </a:lnTo>
                  <a:lnTo>
                    <a:pt x="176942" y="48777"/>
                  </a:lnTo>
                  <a:lnTo>
                    <a:pt x="218196" y="28076"/>
                  </a:lnTo>
                  <a:lnTo>
                    <a:pt x="262285" y="12762"/>
                  </a:lnTo>
                  <a:lnTo>
                    <a:pt x="308783" y="3261"/>
                  </a:lnTo>
                  <a:lnTo>
                    <a:pt x="357263" y="0"/>
                  </a:lnTo>
                  <a:lnTo>
                    <a:pt x="1786242" y="0"/>
                  </a:lnTo>
                  <a:lnTo>
                    <a:pt x="1834722" y="3261"/>
                  </a:lnTo>
                  <a:lnTo>
                    <a:pt x="1881220" y="12762"/>
                  </a:lnTo>
                  <a:lnTo>
                    <a:pt x="1925309" y="28076"/>
                  </a:lnTo>
                  <a:lnTo>
                    <a:pt x="1966563" y="48777"/>
                  </a:lnTo>
                  <a:lnTo>
                    <a:pt x="2004559" y="74441"/>
                  </a:lnTo>
                  <a:lnTo>
                    <a:pt x="2038869" y="104641"/>
                  </a:lnTo>
                  <a:lnTo>
                    <a:pt x="2069068" y="138952"/>
                  </a:lnTo>
                  <a:lnTo>
                    <a:pt x="2094730" y="176947"/>
                  </a:lnTo>
                  <a:lnTo>
                    <a:pt x="2115431" y="218202"/>
                  </a:lnTo>
                  <a:lnTo>
                    <a:pt x="2130744" y="262290"/>
                  </a:lnTo>
                  <a:lnTo>
                    <a:pt x="2140244" y="308785"/>
                  </a:lnTo>
                  <a:lnTo>
                    <a:pt x="2143506" y="357263"/>
                  </a:lnTo>
                  <a:lnTo>
                    <a:pt x="2143506" y="1787016"/>
                  </a:lnTo>
                  <a:lnTo>
                    <a:pt x="2140244" y="1835494"/>
                  </a:lnTo>
                  <a:lnTo>
                    <a:pt x="2130744" y="1881989"/>
                  </a:lnTo>
                  <a:lnTo>
                    <a:pt x="2115431" y="1926076"/>
                  </a:lnTo>
                  <a:lnTo>
                    <a:pt x="2094730" y="1967329"/>
                  </a:lnTo>
                  <a:lnTo>
                    <a:pt x="2069068" y="2005323"/>
                  </a:lnTo>
                  <a:lnTo>
                    <a:pt x="2038869" y="2039632"/>
                  </a:lnTo>
                  <a:lnTo>
                    <a:pt x="2004559" y="2069831"/>
                  </a:lnTo>
                  <a:lnTo>
                    <a:pt x="1966563" y="2095493"/>
                  </a:lnTo>
                  <a:lnTo>
                    <a:pt x="1925309" y="2116193"/>
                  </a:lnTo>
                  <a:lnTo>
                    <a:pt x="1881220" y="2131506"/>
                  </a:lnTo>
                  <a:lnTo>
                    <a:pt x="1834722" y="2141006"/>
                  </a:lnTo>
                  <a:lnTo>
                    <a:pt x="1786242" y="2144268"/>
                  </a:lnTo>
                  <a:lnTo>
                    <a:pt x="357263" y="2144268"/>
                  </a:lnTo>
                  <a:lnTo>
                    <a:pt x="308783" y="2141006"/>
                  </a:lnTo>
                  <a:lnTo>
                    <a:pt x="262285" y="2131506"/>
                  </a:lnTo>
                  <a:lnTo>
                    <a:pt x="218196" y="2116193"/>
                  </a:lnTo>
                  <a:lnTo>
                    <a:pt x="176942" y="2095493"/>
                  </a:lnTo>
                  <a:lnTo>
                    <a:pt x="138946" y="2069831"/>
                  </a:lnTo>
                  <a:lnTo>
                    <a:pt x="104636" y="2039632"/>
                  </a:lnTo>
                  <a:lnTo>
                    <a:pt x="74437" y="2005323"/>
                  </a:lnTo>
                  <a:lnTo>
                    <a:pt x="48775" y="1967329"/>
                  </a:lnTo>
                  <a:lnTo>
                    <a:pt x="28074" y="1926076"/>
                  </a:lnTo>
                  <a:lnTo>
                    <a:pt x="12761" y="1881989"/>
                  </a:lnTo>
                  <a:lnTo>
                    <a:pt x="3261" y="1835494"/>
                  </a:lnTo>
                  <a:lnTo>
                    <a:pt x="0" y="1787016"/>
                  </a:lnTo>
                  <a:lnTo>
                    <a:pt x="0" y="3572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84869" y="4288574"/>
            <a:ext cx="1665605" cy="14846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Arial"/>
                <a:cs typeface="Arial"/>
              </a:rPr>
              <a:t>Mock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Interviews</a:t>
            </a:r>
            <a:endParaRPr sz="1800">
              <a:latin typeface="Arial"/>
              <a:cs typeface="Arial"/>
            </a:endParaRPr>
          </a:p>
          <a:p>
            <a:pPr marL="12700" marR="272415">
              <a:lnSpc>
                <a:spcPts val="1870"/>
              </a:lnSpc>
              <a:spcBef>
                <a:spcPts val="730"/>
              </a:spcBef>
            </a:pPr>
            <a:r>
              <a:rPr sz="1800" spc="-10" dirty="0">
                <a:latin typeface="Arial"/>
                <a:cs typeface="Arial"/>
              </a:rPr>
              <a:t>Psychometric </a:t>
            </a:r>
            <a:r>
              <a:rPr sz="1800" spc="-20" dirty="0">
                <a:latin typeface="Arial"/>
                <a:cs typeface="Arial"/>
              </a:rPr>
              <a:t>Testing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&amp;</a:t>
            </a:r>
            <a:endParaRPr sz="1800">
              <a:latin typeface="Arial"/>
              <a:cs typeface="Arial"/>
            </a:endParaRPr>
          </a:p>
          <a:p>
            <a:pPr marL="12700" marR="220979">
              <a:lnSpc>
                <a:spcPts val="1860"/>
              </a:lnSpc>
              <a:spcBef>
                <a:spcPts val="720"/>
              </a:spcBef>
            </a:pPr>
            <a:r>
              <a:rPr sz="1800" spc="-10" dirty="0">
                <a:latin typeface="Arial"/>
                <a:cs typeface="Arial"/>
              </a:rPr>
              <a:t>Assessment </a:t>
            </a:r>
            <a:r>
              <a:rPr sz="1800" dirty="0">
                <a:latin typeface="Arial"/>
                <a:cs typeface="Arial"/>
              </a:rPr>
              <a:t>Centre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31614" y="3995165"/>
            <a:ext cx="2169160" cy="2169795"/>
            <a:chOff x="4531614" y="3995165"/>
            <a:chExt cx="2169160" cy="2169795"/>
          </a:xfrm>
        </p:grpSpPr>
        <p:sp>
          <p:nvSpPr>
            <p:cNvPr id="20" name="object 20"/>
            <p:cNvSpPr/>
            <p:nvPr/>
          </p:nvSpPr>
          <p:spPr>
            <a:xfrm>
              <a:off x="4544187" y="4007738"/>
              <a:ext cx="2143760" cy="2144395"/>
            </a:xfrm>
            <a:custGeom>
              <a:avLst/>
              <a:gdLst/>
              <a:ahLst/>
              <a:cxnLst/>
              <a:rect l="l" t="t" r="r" b="b"/>
              <a:pathLst>
                <a:path w="2143759" h="2144395">
                  <a:moveTo>
                    <a:pt x="1786242" y="0"/>
                  </a:moveTo>
                  <a:lnTo>
                    <a:pt x="357263" y="0"/>
                  </a:lnTo>
                  <a:lnTo>
                    <a:pt x="308783" y="3261"/>
                  </a:lnTo>
                  <a:lnTo>
                    <a:pt x="262285" y="12762"/>
                  </a:lnTo>
                  <a:lnTo>
                    <a:pt x="218196" y="28076"/>
                  </a:lnTo>
                  <a:lnTo>
                    <a:pt x="176942" y="48777"/>
                  </a:lnTo>
                  <a:lnTo>
                    <a:pt x="138946" y="74441"/>
                  </a:lnTo>
                  <a:lnTo>
                    <a:pt x="104636" y="104641"/>
                  </a:lnTo>
                  <a:lnTo>
                    <a:pt x="74437" y="138952"/>
                  </a:lnTo>
                  <a:lnTo>
                    <a:pt x="48775" y="176947"/>
                  </a:lnTo>
                  <a:lnTo>
                    <a:pt x="28074" y="218202"/>
                  </a:lnTo>
                  <a:lnTo>
                    <a:pt x="12761" y="262290"/>
                  </a:lnTo>
                  <a:lnTo>
                    <a:pt x="3261" y="308785"/>
                  </a:lnTo>
                  <a:lnTo>
                    <a:pt x="0" y="357263"/>
                  </a:lnTo>
                  <a:lnTo>
                    <a:pt x="0" y="1787016"/>
                  </a:lnTo>
                  <a:lnTo>
                    <a:pt x="3261" y="1835494"/>
                  </a:lnTo>
                  <a:lnTo>
                    <a:pt x="12761" y="1881989"/>
                  </a:lnTo>
                  <a:lnTo>
                    <a:pt x="28074" y="1926076"/>
                  </a:lnTo>
                  <a:lnTo>
                    <a:pt x="48775" y="1967329"/>
                  </a:lnTo>
                  <a:lnTo>
                    <a:pt x="74437" y="2005323"/>
                  </a:lnTo>
                  <a:lnTo>
                    <a:pt x="104636" y="2039632"/>
                  </a:lnTo>
                  <a:lnTo>
                    <a:pt x="138946" y="2069831"/>
                  </a:lnTo>
                  <a:lnTo>
                    <a:pt x="176942" y="2095493"/>
                  </a:lnTo>
                  <a:lnTo>
                    <a:pt x="218196" y="2116193"/>
                  </a:lnTo>
                  <a:lnTo>
                    <a:pt x="262285" y="2131506"/>
                  </a:lnTo>
                  <a:lnTo>
                    <a:pt x="308783" y="2141006"/>
                  </a:lnTo>
                  <a:lnTo>
                    <a:pt x="357263" y="2144268"/>
                  </a:lnTo>
                  <a:lnTo>
                    <a:pt x="1786242" y="2144268"/>
                  </a:lnTo>
                  <a:lnTo>
                    <a:pt x="1834720" y="2141006"/>
                  </a:lnTo>
                  <a:lnTo>
                    <a:pt x="1881215" y="2131506"/>
                  </a:lnTo>
                  <a:lnTo>
                    <a:pt x="1925303" y="2116193"/>
                  </a:lnTo>
                  <a:lnTo>
                    <a:pt x="1966558" y="2095493"/>
                  </a:lnTo>
                  <a:lnTo>
                    <a:pt x="2004553" y="2069831"/>
                  </a:lnTo>
                  <a:lnTo>
                    <a:pt x="2038864" y="2039632"/>
                  </a:lnTo>
                  <a:lnTo>
                    <a:pt x="2069064" y="2005323"/>
                  </a:lnTo>
                  <a:lnTo>
                    <a:pt x="2094728" y="1967329"/>
                  </a:lnTo>
                  <a:lnTo>
                    <a:pt x="2115429" y="1926076"/>
                  </a:lnTo>
                  <a:lnTo>
                    <a:pt x="2130743" y="1881989"/>
                  </a:lnTo>
                  <a:lnTo>
                    <a:pt x="2140244" y="1835494"/>
                  </a:lnTo>
                  <a:lnTo>
                    <a:pt x="2143506" y="1787016"/>
                  </a:lnTo>
                  <a:lnTo>
                    <a:pt x="2143506" y="357263"/>
                  </a:lnTo>
                  <a:lnTo>
                    <a:pt x="2140244" y="308785"/>
                  </a:lnTo>
                  <a:lnTo>
                    <a:pt x="2130743" y="262290"/>
                  </a:lnTo>
                  <a:lnTo>
                    <a:pt x="2115429" y="218202"/>
                  </a:lnTo>
                  <a:lnTo>
                    <a:pt x="2094728" y="176947"/>
                  </a:lnTo>
                  <a:lnTo>
                    <a:pt x="2069064" y="138952"/>
                  </a:lnTo>
                  <a:lnTo>
                    <a:pt x="2038864" y="104641"/>
                  </a:lnTo>
                  <a:lnTo>
                    <a:pt x="2004553" y="74441"/>
                  </a:lnTo>
                  <a:lnTo>
                    <a:pt x="1966558" y="48777"/>
                  </a:lnTo>
                  <a:lnTo>
                    <a:pt x="1925303" y="28076"/>
                  </a:lnTo>
                  <a:lnTo>
                    <a:pt x="1881215" y="12762"/>
                  </a:lnTo>
                  <a:lnTo>
                    <a:pt x="1834720" y="3261"/>
                  </a:lnTo>
                  <a:lnTo>
                    <a:pt x="1786242" y="0"/>
                  </a:lnTo>
                  <a:close/>
                </a:path>
              </a:pathLst>
            </a:custGeom>
            <a:solidFill>
              <a:srgbClr val="DF39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4187" y="4007738"/>
              <a:ext cx="2143760" cy="2144395"/>
            </a:xfrm>
            <a:custGeom>
              <a:avLst/>
              <a:gdLst/>
              <a:ahLst/>
              <a:cxnLst/>
              <a:rect l="l" t="t" r="r" b="b"/>
              <a:pathLst>
                <a:path w="2143759" h="2144395">
                  <a:moveTo>
                    <a:pt x="0" y="357263"/>
                  </a:moveTo>
                  <a:lnTo>
                    <a:pt x="3261" y="308785"/>
                  </a:lnTo>
                  <a:lnTo>
                    <a:pt x="12761" y="262290"/>
                  </a:lnTo>
                  <a:lnTo>
                    <a:pt x="28074" y="218202"/>
                  </a:lnTo>
                  <a:lnTo>
                    <a:pt x="48775" y="176947"/>
                  </a:lnTo>
                  <a:lnTo>
                    <a:pt x="74437" y="138952"/>
                  </a:lnTo>
                  <a:lnTo>
                    <a:pt x="104636" y="104641"/>
                  </a:lnTo>
                  <a:lnTo>
                    <a:pt x="138946" y="74441"/>
                  </a:lnTo>
                  <a:lnTo>
                    <a:pt x="176942" y="48777"/>
                  </a:lnTo>
                  <a:lnTo>
                    <a:pt x="218196" y="28076"/>
                  </a:lnTo>
                  <a:lnTo>
                    <a:pt x="262285" y="12762"/>
                  </a:lnTo>
                  <a:lnTo>
                    <a:pt x="308783" y="3261"/>
                  </a:lnTo>
                  <a:lnTo>
                    <a:pt x="357263" y="0"/>
                  </a:lnTo>
                  <a:lnTo>
                    <a:pt x="1786242" y="0"/>
                  </a:lnTo>
                  <a:lnTo>
                    <a:pt x="1834720" y="3261"/>
                  </a:lnTo>
                  <a:lnTo>
                    <a:pt x="1881215" y="12762"/>
                  </a:lnTo>
                  <a:lnTo>
                    <a:pt x="1925303" y="28076"/>
                  </a:lnTo>
                  <a:lnTo>
                    <a:pt x="1966558" y="48777"/>
                  </a:lnTo>
                  <a:lnTo>
                    <a:pt x="2004553" y="74441"/>
                  </a:lnTo>
                  <a:lnTo>
                    <a:pt x="2038864" y="104641"/>
                  </a:lnTo>
                  <a:lnTo>
                    <a:pt x="2069064" y="138952"/>
                  </a:lnTo>
                  <a:lnTo>
                    <a:pt x="2094728" y="176947"/>
                  </a:lnTo>
                  <a:lnTo>
                    <a:pt x="2115429" y="218202"/>
                  </a:lnTo>
                  <a:lnTo>
                    <a:pt x="2130743" y="262290"/>
                  </a:lnTo>
                  <a:lnTo>
                    <a:pt x="2140244" y="308785"/>
                  </a:lnTo>
                  <a:lnTo>
                    <a:pt x="2143506" y="357263"/>
                  </a:lnTo>
                  <a:lnTo>
                    <a:pt x="2143506" y="1787016"/>
                  </a:lnTo>
                  <a:lnTo>
                    <a:pt x="2140244" y="1835494"/>
                  </a:lnTo>
                  <a:lnTo>
                    <a:pt x="2130743" y="1881989"/>
                  </a:lnTo>
                  <a:lnTo>
                    <a:pt x="2115429" y="1926076"/>
                  </a:lnTo>
                  <a:lnTo>
                    <a:pt x="2094728" y="1967329"/>
                  </a:lnTo>
                  <a:lnTo>
                    <a:pt x="2069064" y="2005323"/>
                  </a:lnTo>
                  <a:lnTo>
                    <a:pt x="2038864" y="2039632"/>
                  </a:lnTo>
                  <a:lnTo>
                    <a:pt x="2004553" y="2069831"/>
                  </a:lnTo>
                  <a:lnTo>
                    <a:pt x="1966558" y="2095493"/>
                  </a:lnTo>
                  <a:lnTo>
                    <a:pt x="1925303" y="2116193"/>
                  </a:lnTo>
                  <a:lnTo>
                    <a:pt x="1881215" y="2131506"/>
                  </a:lnTo>
                  <a:lnTo>
                    <a:pt x="1834720" y="2141006"/>
                  </a:lnTo>
                  <a:lnTo>
                    <a:pt x="1786242" y="2144268"/>
                  </a:lnTo>
                  <a:lnTo>
                    <a:pt x="357263" y="2144268"/>
                  </a:lnTo>
                  <a:lnTo>
                    <a:pt x="308783" y="2141006"/>
                  </a:lnTo>
                  <a:lnTo>
                    <a:pt x="262285" y="2131506"/>
                  </a:lnTo>
                  <a:lnTo>
                    <a:pt x="218196" y="2116193"/>
                  </a:lnTo>
                  <a:lnTo>
                    <a:pt x="176942" y="2095493"/>
                  </a:lnTo>
                  <a:lnTo>
                    <a:pt x="138946" y="2069831"/>
                  </a:lnTo>
                  <a:lnTo>
                    <a:pt x="104636" y="2039632"/>
                  </a:lnTo>
                  <a:lnTo>
                    <a:pt x="74437" y="2005323"/>
                  </a:lnTo>
                  <a:lnTo>
                    <a:pt x="48775" y="1967329"/>
                  </a:lnTo>
                  <a:lnTo>
                    <a:pt x="28074" y="1926076"/>
                  </a:lnTo>
                  <a:lnTo>
                    <a:pt x="12761" y="1881989"/>
                  </a:lnTo>
                  <a:lnTo>
                    <a:pt x="3261" y="1835494"/>
                  </a:lnTo>
                  <a:lnTo>
                    <a:pt x="0" y="1787016"/>
                  </a:lnTo>
                  <a:lnTo>
                    <a:pt x="0" y="3572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04118" y="4342752"/>
            <a:ext cx="1678305" cy="14300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42545">
              <a:lnSpc>
                <a:spcPts val="1860"/>
              </a:lnSpc>
              <a:spcBef>
                <a:spcPts val="409"/>
              </a:spcBef>
            </a:pPr>
            <a:r>
              <a:rPr sz="1800" dirty="0">
                <a:latin typeface="Arial"/>
                <a:cs typeface="Arial"/>
              </a:rPr>
              <a:t>Applications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&amp; </a:t>
            </a:r>
            <a:r>
              <a:rPr sz="1800" dirty="0">
                <a:latin typeface="Arial"/>
                <a:cs typeface="Arial"/>
              </a:rPr>
              <a:t>online</a:t>
            </a:r>
            <a:r>
              <a:rPr sz="1800" spc="-10" dirty="0">
                <a:latin typeface="Arial"/>
                <a:cs typeface="Arial"/>
              </a:rPr>
              <a:t> presence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860"/>
              </a:lnSpc>
            </a:pPr>
            <a:r>
              <a:rPr sz="1800" dirty="0">
                <a:latin typeface="Arial"/>
                <a:cs typeface="Arial"/>
              </a:rPr>
              <a:t>Jobs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further study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" y="143255"/>
              <a:ext cx="1312926" cy="6682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1593" y="1067854"/>
            <a:ext cx="508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THINGS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FOCUS</a:t>
            </a:r>
            <a:r>
              <a:rPr spc="-2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spc="-20" dirty="0"/>
              <a:t>YEAR</a:t>
            </a:r>
          </a:p>
        </p:txBody>
      </p:sp>
      <p:sp>
        <p:nvSpPr>
          <p:cNvPr id="6" name="object 6"/>
          <p:cNvSpPr/>
          <p:nvPr/>
        </p:nvSpPr>
        <p:spPr>
          <a:xfrm>
            <a:off x="395477" y="980694"/>
            <a:ext cx="8353425" cy="5328920"/>
          </a:xfrm>
          <a:custGeom>
            <a:avLst/>
            <a:gdLst/>
            <a:ahLst/>
            <a:cxnLst/>
            <a:rect l="l" t="t" r="r" b="b"/>
            <a:pathLst>
              <a:path w="8353425" h="5328920">
                <a:moveTo>
                  <a:pt x="5688711" y="0"/>
                </a:moveTo>
                <a:lnTo>
                  <a:pt x="5688711" y="1332166"/>
                </a:lnTo>
                <a:lnTo>
                  <a:pt x="0" y="1332166"/>
                </a:lnTo>
                <a:lnTo>
                  <a:pt x="0" y="3996499"/>
                </a:lnTo>
                <a:lnTo>
                  <a:pt x="5688711" y="3996499"/>
                </a:lnTo>
                <a:lnTo>
                  <a:pt x="5688711" y="5328666"/>
                </a:lnTo>
                <a:lnTo>
                  <a:pt x="8353044" y="2664332"/>
                </a:lnTo>
                <a:lnTo>
                  <a:pt x="5688711" y="0"/>
                </a:lnTo>
                <a:close/>
              </a:path>
            </a:pathLst>
          </a:custGeom>
          <a:solidFill>
            <a:srgbClr val="E3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85572" y="2567177"/>
            <a:ext cx="1647189" cy="2156460"/>
            <a:chOff x="385572" y="2567177"/>
            <a:chExt cx="1647189" cy="2156460"/>
          </a:xfrm>
        </p:grpSpPr>
        <p:sp>
          <p:nvSpPr>
            <p:cNvPr id="8" name="object 8"/>
            <p:cNvSpPr/>
            <p:nvPr/>
          </p:nvSpPr>
          <p:spPr>
            <a:xfrm>
              <a:off x="398145" y="2579750"/>
              <a:ext cx="1621790" cy="2131695"/>
            </a:xfrm>
            <a:custGeom>
              <a:avLst/>
              <a:gdLst/>
              <a:ahLst/>
              <a:cxnLst/>
              <a:rect l="l" t="t" r="r" b="b"/>
              <a:pathLst>
                <a:path w="1621789" h="2131695">
                  <a:moveTo>
                    <a:pt x="1351280" y="0"/>
                  </a:moveTo>
                  <a:lnTo>
                    <a:pt x="270256" y="0"/>
                  </a:lnTo>
                  <a:lnTo>
                    <a:pt x="221679" y="4354"/>
                  </a:lnTo>
                  <a:lnTo>
                    <a:pt x="175958" y="16907"/>
                  </a:lnTo>
                  <a:lnTo>
                    <a:pt x="133856" y="36896"/>
                  </a:lnTo>
                  <a:lnTo>
                    <a:pt x="96136" y="63559"/>
                  </a:lnTo>
                  <a:lnTo>
                    <a:pt x="63563" y="96131"/>
                  </a:lnTo>
                  <a:lnTo>
                    <a:pt x="36899" y="133850"/>
                  </a:lnTo>
                  <a:lnTo>
                    <a:pt x="16908" y="175952"/>
                  </a:lnTo>
                  <a:lnTo>
                    <a:pt x="4354" y="221675"/>
                  </a:lnTo>
                  <a:lnTo>
                    <a:pt x="0" y="270256"/>
                  </a:lnTo>
                  <a:lnTo>
                    <a:pt x="0" y="1861045"/>
                  </a:lnTo>
                  <a:lnTo>
                    <a:pt x="4354" y="1909625"/>
                  </a:lnTo>
                  <a:lnTo>
                    <a:pt x="16908" y="1955349"/>
                  </a:lnTo>
                  <a:lnTo>
                    <a:pt x="36899" y="1997454"/>
                  </a:lnTo>
                  <a:lnTo>
                    <a:pt x="63563" y="2035175"/>
                  </a:lnTo>
                  <a:lnTo>
                    <a:pt x="96136" y="2067749"/>
                  </a:lnTo>
                  <a:lnTo>
                    <a:pt x="133856" y="2094413"/>
                  </a:lnTo>
                  <a:lnTo>
                    <a:pt x="175958" y="2114405"/>
                  </a:lnTo>
                  <a:lnTo>
                    <a:pt x="221679" y="2126959"/>
                  </a:lnTo>
                  <a:lnTo>
                    <a:pt x="270256" y="2131314"/>
                  </a:lnTo>
                  <a:lnTo>
                    <a:pt x="1351280" y="2131314"/>
                  </a:lnTo>
                  <a:lnTo>
                    <a:pt x="1399856" y="2126959"/>
                  </a:lnTo>
                  <a:lnTo>
                    <a:pt x="1445577" y="2114405"/>
                  </a:lnTo>
                  <a:lnTo>
                    <a:pt x="1487679" y="2094413"/>
                  </a:lnTo>
                  <a:lnTo>
                    <a:pt x="1525399" y="2067749"/>
                  </a:lnTo>
                  <a:lnTo>
                    <a:pt x="1557972" y="2035175"/>
                  </a:lnTo>
                  <a:lnTo>
                    <a:pt x="1584636" y="1997454"/>
                  </a:lnTo>
                  <a:lnTo>
                    <a:pt x="1604627" y="1955349"/>
                  </a:lnTo>
                  <a:lnTo>
                    <a:pt x="1617181" y="1909625"/>
                  </a:lnTo>
                  <a:lnTo>
                    <a:pt x="1621536" y="1861045"/>
                  </a:lnTo>
                  <a:lnTo>
                    <a:pt x="1621536" y="270256"/>
                  </a:lnTo>
                  <a:lnTo>
                    <a:pt x="1617181" y="221675"/>
                  </a:lnTo>
                  <a:lnTo>
                    <a:pt x="1604627" y="175952"/>
                  </a:lnTo>
                  <a:lnTo>
                    <a:pt x="1584636" y="133850"/>
                  </a:lnTo>
                  <a:lnTo>
                    <a:pt x="1557972" y="96131"/>
                  </a:lnTo>
                  <a:lnTo>
                    <a:pt x="1525399" y="63559"/>
                  </a:lnTo>
                  <a:lnTo>
                    <a:pt x="1487679" y="36896"/>
                  </a:lnTo>
                  <a:lnTo>
                    <a:pt x="1445577" y="16907"/>
                  </a:lnTo>
                  <a:lnTo>
                    <a:pt x="1399856" y="4354"/>
                  </a:lnTo>
                  <a:lnTo>
                    <a:pt x="1351280" y="0"/>
                  </a:lnTo>
                  <a:close/>
                </a:path>
              </a:pathLst>
            </a:custGeom>
            <a:solidFill>
              <a:srgbClr val="B0C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145" y="2579750"/>
              <a:ext cx="1621790" cy="2131695"/>
            </a:xfrm>
            <a:custGeom>
              <a:avLst/>
              <a:gdLst/>
              <a:ahLst/>
              <a:cxnLst/>
              <a:rect l="l" t="t" r="r" b="b"/>
              <a:pathLst>
                <a:path w="1621789" h="2131695">
                  <a:moveTo>
                    <a:pt x="0" y="270256"/>
                  </a:moveTo>
                  <a:lnTo>
                    <a:pt x="4354" y="221675"/>
                  </a:lnTo>
                  <a:lnTo>
                    <a:pt x="16908" y="175952"/>
                  </a:lnTo>
                  <a:lnTo>
                    <a:pt x="36899" y="133850"/>
                  </a:lnTo>
                  <a:lnTo>
                    <a:pt x="63563" y="96131"/>
                  </a:lnTo>
                  <a:lnTo>
                    <a:pt x="96136" y="63559"/>
                  </a:lnTo>
                  <a:lnTo>
                    <a:pt x="133856" y="36896"/>
                  </a:lnTo>
                  <a:lnTo>
                    <a:pt x="175958" y="16907"/>
                  </a:lnTo>
                  <a:lnTo>
                    <a:pt x="221679" y="4354"/>
                  </a:lnTo>
                  <a:lnTo>
                    <a:pt x="270256" y="0"/>
                  </a:lnTo>
                  <a:lnTo>
                    <a:pt x="1351280" y="0"/>
                  </a:lnTo>
                  <a:lnTo>
                    <a:pt x="1399856" y="4354"/>
                  </a:lnTo>
                  <a:lnTo>
                    <a:pt x="1445577" y="16907"/>
                  </a:lnTo>
                  <a:lnTo>
                    <a:pt x="1487679" y="36896"/>
                  </a:lnTo>
                  <a:lnTo>
                    <a:pt x="1525399" y="63559"/>
                  </a:lnTo>
                  <a:lnTo>
                    <a:pt x="1557972" y="96131"/>
                  </a:lnTo>
                  <a:lnTo>
                    <a:pt x="1584636" y="133850"/>
                  </a:lnTo>
                  <a:lnTo>
                    <a:pt x="1604627" y="175952"/>
                  </a:lnTo>
                  <a:lnTo>
                    <a:pt x="1617181" y="221675"/>
                  </a:lnTo>
                  <a:lnTo>
                    <a:pt x="1621536" y="270256"/>
                  </a:lnTo>
                  <a:lnTo>
                    <a:pt x="1621536" y="1861045"/>
                  </a:lnTo>
                  <a:lnTo>
                    <a:pt x="1617181" y="1909625"/>
                  </a:lnTo>
                  <a:lnTo>
                    <a:pt x="1604627" y="1955349"/>
                  </a:lnTo>
                  <a:lnTo>
                    <a:pt x="1584636" y="1997454"/>
                  </a:lnTo>
                  <a:lnTo>
                    <a:pt x="1557972" y="2035175"/>
                  </a:lnTo>
                  <a:lnTo>
                    <a:pt x="1525399" y="2067749"/>
                  </a:lnTo>
                  <a:lnTo>
                    <a:pt x="1487679" y="2094413"/>
                  </a:lnTo>
                  <a:lnTo>
                    <a:pt x="1445577" y="2114405"/>
                  </a:lnTo>
                  <a:lnTo>
                    <a:pt x="1399856" y="2126959"/>
                  </a:lnTo>
                  <a:lnTo>
                    <a:pt x="1351280" y="2131314"/>
                  </a:lnTo>
                  <a:lnTo>
                    <a:pt x="270256" y="2131314"/>
                  </a:lnTo>
                  <a:lnTo>
                    <a:pt x="221679" y="2126959"/>
                  </a:lnTo>
                  <a:lnTo>
                    <a:pt x="175958" y="2114405"/>
                  </a:lnTo>
                  <a:lnTo>
                    <a:pt x="133856" y="2094413"/>
                  </a:lnTo>
                  <a:lnTo>
                    <a:pt x="96136" y="2067749"/>
                  </a:lnTo>
                  <a:lnTo>
                    <a:pt x="63563" y="2035175"/>
                  </a:lnTo>
                  <a:lnTo>
                    <a:pt x="36899" y="1997454"/>
                  </a:lnTo>
                  <a:lnTo>
                    <a:pt x="16908" y="1955349"/>
                  </a:lnTo>
                  <a:lnTo>
                    <a:pt x="4354" y="1909625"/>
                  </a:lnTo>
                  <a:lnTo>
                    <a:pt x="0" y="1861045"/>
                  </a:lnTo>
                  <a:lnTo>
                    <a:pt x="0" y="27025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5630" y="3386201"/>
            <a:ext cx="906780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15265" marR="5080" indent="-203200">
              <a:lnSpc>
                <a:spcPts val="1660"/>
              </a:lnSpc>
              <a:spcBef>
                <a:spcPts val="375"/>
              </a:spcBef>
            </a:pPr>
            <a:r>
              <a:rPr sz="1600" b="1" spc="-10" dirty="0">
                <a:latin typeface="Arial"/>
                <a:cs typeface="Arial"/>
              </a:rPr>
              <a:t>Part-</a:t>
            </a:r>
            <a:r>
              <a:rPr sz="1600" b="1" spc="-20" dirty="0">
                <a:latin typeface="Arial"/>
                <a:cs typeface="Arial"/>
              </a:rPr>
              <a:t>time work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44089" y="2567177"/>
            <a:ext cx="1443990" cy="2156460"/>
            <a:chOff x="2244089" y="2567177"/>
            <a:chExt cx="1443990" cy="2156460"/>
          </a:xfrm>
        </p:grpSpPr>
        <p:sp>
          <p:nvSpPr>
            <p:cNvPr id="12" name="object 12"/>
            <p:cNvSpPr/>
            <p:nvPr/>
          </p:nvSpPr>
          <p:spPr>
            <a:xfrm>
              <a:off x="2256662" y="2579750"/>
              <a:ext cx="1419225" cy="2131695"/>
            </a:xfrm>
            <a:custGeom>
              <a:avLst/>
              <a:gdLst/>
              <a:ahLst/>
              <a:cxnLst/>
              <a:rect l="l" t="t" r="r" b="b"/>
              <a:pathLst>
                <a:path w="1419225" h="2131695">
                  <a:moveTo>
                    <a:pt x="1182370" y="0"/>
                  </a:moveTo>
                  <a:lnTo>
                    <a:pt x="236474" y="0"/>
                  </a:lnTo>
                  <a:lnTo>
                    <a:pt x="188818" y="4804"/>
                  </a:lnTo>
                  <a:lnTo>
                    <a:pt x="144430" y="18582"/>
                  </a:lnTo>
                  <a:lnTo>
                    <a:pt x="104262" y="40384"/>
                  </a:lnTo>
                  <a:lnTo>
                    <a:pt x="69264" y="69259"/>
                  </a:lnTo>
                  <a:lnTo>
                    <a:pt x="40387" y="104256"/>
                  </a:lnTo>
                  <a:lnTo>
                    <a:pt x="18584" y="144425"/>
                  </a:lnTo>
                  <a:lnTo>
                    <a:pt x="4804" y="188814"/>
                  </a:lnTo>
                  <a:lnTo>
                    <a:pt x="0" y="236474"/>
                  </a:lnTo>
                  <a:lnTo>
                    <a:pt x="0" y="1894827"/>
                  </a:lnTo>
                  <a:lnTo>
                    <a:pt x="4804" y="1942487"/>
                  </a:lnTo>
                  <a:lnTo>
                    <a:pt x="18584" y="1986878"/>
                  </a:lnTo>
                  <a:lnTo>
                    <a:pt x="40387" y="2027048"/>
                  </a:lnTo>
                  <a:lnTo>
                    <a:pt x="69264" y="2062048"/>
                  </a:lnTo>
                  <a:lnTo>
                    <a:pt x="104262" y="2090925"/>
                  </a:lnTo>
                  <a:lnTo>
                    <a:pt x="144430" y="2112729"/>
                  </a:lnTo>
                  <a:lnTo>
                    <a:pt x="188818" y="2126509"/>
                  </a:lnTo>
                  <a:lnTo>
                    <a:pt x="236474" y="2131314"/>
                  </a:lnTo>
                  <a:lnTo>
                    <a:pt x="1182370" y="2131314"/>
                  </a:lnTo>
                  <a:lnTo>
                    <a:pt x="1230025" y="2126509"/>
                  </a:lnTo>
                  <a:lnTo>
                    <a:pt x="1274413" y="2112729"/>
                  </a:lnTo>
                  <a:lnTo>
                    <a:pt x="1314581" y="2090925"/>
                  </a:lnTo>
                  <a:lnTo>
                    <a:pt x="1349579" y="2062048"/>
                  </a:lnTo>
                  <a:lnTo>
                    <a:pt x="1378456" y="2027048"/>
                  </a:lnTo>
                  <a:lnTo>
                    <a:pt x="1400259" y="1986878"/>
                  </a:lnTo>
                  <a:lnTo>
                    <a:pt x="1414039" y="1942487"/>
                  </a:lnTo>
                  <a:lnTo>
                    <a:pt x="1418844" y="1894827"/>
                  </a:lnTo>
                  <a:lnTo>
                    <a:pt x="1418844" y="236474"/>
                  </a:lnTo>
                  <a:lnTo>
                    <a:pt x="1414039" y="188814"/>
                  </a:lnTo>
                  <a:lnTo>
                    <a:pt x="1400259" y="144425"/>
                  </a:lnTo>
                  <a:lnTo>
                    <a:pt x="1378456" y="104256"/>
                  </a:lnTo>
                  <a:lnTo>
                    <a:pt x="1349579" y="69259"/>
                  </a:lnTo>
                  <a:lnTo>
                    <a:pt x="1314581" y="40384"/>
                  </a:lnTo>
                  <a:lnTo>
                    <a:pt x="1274413" y="18582"/>
                  </a:lnTo>
                  <a:lnTo>
                    <a:pt x="1230025" y="4804"/>
                  </a:lnTo>
                  <a:lnTo>
                    <a:pt x="1182370" y="0"/>
                  </a:lnTo>
                  <a:close/>
                </a:path>
              </a:pathLst>
            </a:custGeom>
            <a:solidFill>
              <a:srgbClr val="93E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6662" y="2579750"/>
              <a:ext cx="1419225" cy="2131695"/>
            </a:xfrm>
            <a:custGeom>
              <a:avLst/>
              <a:gdLst/>
              <a:ahLst/>
              <a:cxnLst/>
              <a:rect l="l" t="t" r="r" b="b"/>
              <a:pathLst>
                <a:path w="1419225" h="2131695">
                  <a:moveTo>
                    <a:pt x="0" y="236474"/>
                  </a:moveTo>
                  <a:lnTo>
                    <a:pt x="4804" y="188814"/>
                  </a:lnTo>
                  <a:lnTo>
                    <a:pt x="18584" y="144425"/>
                  </a:lnTo>
                  <a:lnTo>
                    <a:pt x="40387" y="104256"/>
                  </a:lnTo>
                  <a:lnTo>
                    <a:pt x="69264" y="69259"/>
                  </a:lnTo>
                  <a:lnTo>
                    <a:pt x="104262" y="40384"/>
                  </a:lnTo>
                  <a:lnTo>
                    <a:pt x="144430" y="18582"/>
                  </a:lnTo>
                  <a:lnTo>
                    <a:pt x="188818" y="4804"/>
                  </a:lnTo>
                  <a:lnTo>
                    <a:pt x="236474" y="0"/>
                  </a:lnTo>
                  <a:lnTo>
                    <a:pt x="1182370" y="0"/>
                  </a:lnTo>
                  <a:lnTo>
                    <a:pt x="1230025" y="4804"/>
                  </a:lnTo>
                  <a:lnTo>
                    <a:pt x="1274413" y="18582"/>
                  </a:lnTo>
                  <a:lnTo>
                    <a:pt x="1314581" y="40384"/>
                  </a:lnTo>
                  <a:lnTo>
                    <a:pt x="1349579" y="69259"/>
                  </a:lnTo>
                  <a:lnTo>
                    <a:pt x="1378456" y="104256"/>
                  </a:lnTo>
                  <a:lnTo>
                    <a:pt x="1400259" y="144425"/>
                  </a:lnTo>
                  <a:lnTo>
                    <a:pt x="1414039" y="188814"/>
                  </a:lnTo>
                  <a:lnTo>
                    <a:pt x="1418844" y="236474"/>
                  </a:lnTo>
                  <a:lnTo>
                    <a:pt x="1418844" y="1894827"/>
                  </a:lnTo>
                  <a:lnTo>
                    <a:pt x="1414039" y="1942487"/>
                  </a:lnTo>
                  <a:lnTo>
                    <a:pt x="1400259" y="1986878"/>
                  </a:lnTo>
                  <a:lnTo>
                    <a:pt x="1378456" y="2027048"/>
                  </a:lnTo>
                  <a:lnTo>
                    <a:pt x="1349579" y="2062048"/>
                  </a:lnTo>
                  <a:lnTo>
                    <a:pt x="1314581" y="2090925"/>
                  </a:lnTo>
                  <a:lnTo>
                    <a:pt x="1274413" y="2112729"/>
                  </a:lnTo>
                  <a:lnTo>
                    <a:pt x="1230025" y="2126509"/>
                  </a:lnTo>
                  <a:lnTo>
                    <a:pt x="1182370" y="2131314"/>
                  </a:lnTo>
                  <a:lnTo>
                    <a:pt x="236474" y="2131314"/>
                  </a:lnTo>
                  <a:lnTo>
                    <a:pt x="188818" y="2126509"/>
                  </a:lnTo>
                  <a:lnTo>
                    <a:pt x="144430" y="2112729"/>
                  </a:lnTo>
                  <a:lnTo>
                    <a:pt x="104262" y="2090925"/>
                  </a:lnTo>
                  <a:lnTo>
                    <a:pt x="69264" y="2062048"/>
                  </a:lnTo>
                  <a:lnTo>
                    <a:pt x="40387" y="2027048"/>
                  </a:lnTo>
                  <a:lnTo>
                    <a:pt x="18584" y="1986878"/>
                  </a:lnTo>
                  <a:lnTo>
                    <a:pt x="4804" y="1942487"/>
                  </a:lnTo>
                  <a:lnTo>
                    <a:pt x="0" y="1894827"/>
                  </a:lnTo>
                  <a:lnTo>
                    <a:pt x="0" y="236474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88870" y="3281045"/>
            <a:ext cx="1154430" cy="6908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ctr">
              <a:lnSpc>
                <a:spcPts val="1660"/>
              </a:lnSpc>
              <a:spcBef>
                <a:spcPts val="375"/>
              </a:spcBef>
            </a:pPr>
            <a:r>
              <a:rPr sz="1600" b="1" spc="-10" dirty="0">
                <a:latin typeface="Arial"/>
                <a:cs typeface="Arial"/>
              </a:rPr>
              <a:t>Placements </a:t>
            </a:r>
            <a:r>
              <a:rPr sz="1600" b="1" spc="-50" dirty="0">
                <a:latin typeface="Arial"/>
                <a:cs typeface="Arial"/>
              </a:rPr>
              <a:t>&amp; </a:t>
            </a:r>
            <a:r>
              <a:rPr sz="1600" b="1" spc="-10" dirty="0">
                <a:latin typeface="Arial"/>
                <a:cs typeface="Arial"/>
              </a:rPr>
              <a:t>Internships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99915" y="2567190"/>
            <a:ext cx="1546860" cy="2156460"/>
            <a:chOff x="3899915" y="2567190"/>
            <a:chExt cx="1546860" cy="2156460"/>
          </a:xfrm>
        </p:grpSpPr>
        <p:sp>
          <p:nvSpPr>
            <p:cNvPr id="16" name="object 16"/>
            <p:cNvSpPr/>
            <p:nvPr/>
          </p:nvSpPr>
          <p:spPr>
            <a:xfrm>
              <a:off x="3912488" y="2579763"/>
              <a:ext cx="1522095" cy="2131695"/>
            </a:xfrm>
            <a:custGeom>
              <a:avLst/>
              <a:gdLst/>
              <a:ahLst/>
              <a:cxnLst/>
              <a:rect l="l" t="t" r="r" b="b"/>
              <a:pathLst>
                <a:path w="1522095" h="2131695">
                  <a:moveTo>
                    <a:pt x="1268095" y="0"/>
                  </a:moveTo>
                  <a:lnTo>
                    <a:pt x="253619" y="0"/>
                  </a:lnTo>
                  <a:lnTo>
                    <a:pt x="208031" y="4086"/>
                  </a:lnTo>
                  <a:lnTo>
                    <a:pt x="165123" y="15867"/>
                  </a:lnTo>
                  <a:lnTo>
                    <a:pt x="125613" y="34626"/>
                  </a:lnTo>
                  <a:lnTo>
                    <a:pt x="90216" y="59648"/>
                  </a:lnTo>
                  <a:lnTo>
                    <a:pt x="59648" y="90216"/>
                  </a:lnTo>
                  <a:lnTo>
                    <a:pt x="34626" y="125613"/>
                  </a:lnTo>
                  <a:lnTo>
                    <a:pt x="15867" y="165123"/>
                  </a:lnTo>
                  <a:lnTo>
                    <a:pt x="4086" y="208031"/>
                  </a:lnTo>
                  <a:lnTo>
                    <a:pt x="0" y="253619"/>
                  </a:lnTo>
                  <a:lnTo>
                    <a:pt x="0" y="1877682"/>
                  </a:lnTo>
                  <a:lnTo>
                    <a:pt x="4086" y="1923270"/>
                  </a:lnTo>
                  <a:lnTo>
                    <a:pt x="15867" y="1966179"/>
                  </a:lnTo>
                  <a:lnTo>
                    <a:pt x="34626" y="2005691"/>
                  </a:lnTo>
                  <a:lnTo>
                    <a:pt x="59648" y="2041090"/>
                  </a:lnTo>
                  <a:lnTo>
                    <a:pt x="90216" y="2071660"/>
                  </a:lnTo>
                  <a:lnTo>
                    <a:pt x="125613" y="2096683"/>
                  </a:lnTo>
                  <a:lnTo>
                    <a:pt x="165123" y="2115445"/>
                  </a:lnTo>
                  <a:lnTo>
                    <a:pt x="208031" y="2127227"/>
                  </a:lnTo>
                  <a:lnTo>
                    <a:pt x="253619" y="2131314"/>
                  </a:lnTo>
                  <a:lnTo>
                    <a:pt x="1268095" y="2131314"/>
                  </a:lnTo>
                  <a:lnTo>
                    <a:pt x="1313682" y="2127227"/>
                  </a:lnTo>
                  <a:lnTo>
                    <a:pt x="1356590" y="2115445"/>
                  </a:lnTo>
                  <a:lnTo>
                    <a:pt x="1396100" y="2096683"/>
                  </a:lnTo>
                  <a:lnTo>
                    <a:pt x="1431497" y="2071660"/>
                  </a:lnTo>
                  <a:lnTo>
                    <a:pt x="1462065" y="2041090"/>
                  </a:lnTo>
                  <a:lnTo>
                    <a:pt x="1487087" y="2005691"/>
                  </a:lnTo>
                  <a:lnTo>
                    <a:pt x="1505846" y="1966179"/>
                  </a:lnTo>
                  <a:lnTo>
                    <a:pt x="1517627" y="1923270"/>
                  </a:lnTo>
                  <a:lnTo>
                    <a:pt x="1521714" y="1877682"/>
                  </a:lnTo>
                  <a:lnTo>
                    <a:pt x="1521714" y="253619"/>
                  </a:lnTo>
                  <a:lnTo>
                    <a:pt x="1517627" y="208031"/>
                  </a:lnTo>
                  <a:lnTo>
                    <a:pt x="1505846" y="165123"/>
                  </a:lnTo>
                  <a:lnTo>
                    <a:pt x="1487087" y="125613"/>
                  </a:lnTo>
                  <a:lnTo>
                    <a:pt x="1462065" y="90216"/>
                  </a:lnTo>
                  <a:lnTo>
                    <a:pt x="1431497" y="59648"/>
                  </a:lnTo>
                  <a:lnTo>
                    <a:pt x="1396100" y="34626"/>
                  </a:lnTo>
                  <a:lnTo>
                    <a:pt x="1356590" y="15867"/>
                  </a:lnTo>
                  <a:lnTo>
                    <a:pt x="1313682" y="4086"/>
                  </a:lnTo>
                  <a:lnTo>
                    <a:pt x="1268095" y="0"/>
                  </a:lnTo>
                  <a:close/>
                </a:path>
              </a:pathLst>
            </a:custGeom>
            <a:solidFill>
              <a:srgbClr val="88E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2488" y="2579763"/>
              <a:ext cx="1522095" cy="2131695"/>
            </a:xfrm>
            <a:custGeom>
              <a:avLst/>
              <a:gdLst/>
              <a:ahLst/>
              <a:cxnLst/>
              <a:rect l="l" t="t" r="r" b="b"/>
              <a:pathLst>
                <a:path w="1522095" h="2131695">
                  <a:moveTo>
                    <a:pt x="0" y="253619"/>
                  </a:moveTo>
                  <a:lnTo>
                    <a:pt x="4086" y="208031"/>
                  </a:lnTo>
                  <a:lnTo>
                    <a:pt x="15867" y="165123"/>
                  </a:lnTo>
                  <a:lnTo>
                    <a:pt x="34626" y="125613"/>
                  </a:lnTo>
                  <a:lnTo>
                    <a:pt x="59648" y="90216"/>
                  </a:lnTo>
                  <a:lnTo>
                    <a:pt x="90216" y="59648"/>
                  </a:lnTo>
                  <a:lnTo>
                    <a:pt x="125613" y="34626"/>
                  </a:lnTo>
                  <a:lnTo>
                    <a:pt x="165123" y="15867"/>
                  </a:lnTo>
                  <a:lnTo>
                    <a:pt x="208031" y="4086"/>
                  </a:lnTo>
                  <a:lnTo>
                    <a:pt x="253619" y="0"/>
                  </a:lnTo>
                  <a:lnTo>
                    <a:pt x="1268095" y="0"/>
                  </a:lnTo>
                  <a:lnTo>
                    <a:pt x="1313682" y="4086"/>
                  </a:lnTo>
                  <a:lnTo>
                    <a:pt x="1356590" y="15867"/>
                  </a:lnTo>
                  <a:lnTo>
                    <a:pt x="1396100" y="34626"/>
                  </a:lnTo>
                  <a:lnTo>
                    <a:pt x="1431497" y="59648"/>
                  </a:lnTo>
                  <a:lnTo>
                    <a:pt x="1462065" y="90216"/>
                  </a:lnTo>
                  <a:lnTo>
                    <a:pt x="1487087" y="125613"/>
                  </a:lnTo>
                  <a:lnTo>
                    <a:pt x="1505846" y="165123"/>
                  </a:lnTo>
                  <a:lnTo>
                    <a:pt x="1517627" y="208031"/>
                  </a:lnTo>
                  <a:lnTo>
                    <a:pt x="1521714" y="253619"/>
                  </a:lnTo>
                  <a:lnTo>
                    <a:pt x="1521714" y="1877682"/>
                  </a:lnTo>
                  <a:lnTo>
                    <a:pt x="1517627" y="1923270"/>
                  </a:lnTo>
                  <a:lnTo>
                    <a:pt x="1505846" y="1966179"/>
                  </a:lnTo>
                  <a:lnTo>
                    <a:pt x="1487087" y="2005691"/>
                  </a:lnTo>
                  <a:lnTo>
                    <a:pt x="1462065" y="2041090"/>
                  </a:lnTo>
                  <a:lnTo>
                    <a:pt x="1431497" y="2071660"/>
                  </a:lnTo>
                  <a:lnTo>
                    <a:pt x="1396100" y="2096683"/>
                  </a:lnTo>
                  <a:lnTo>
                    <a:pt x="1356590" y="2115445"/>
                  </a:lnTo>
                  <a:lnTo>
                    <a:pt x="1313682" y="2127227"/>
                  </a:lnTo>
                  <a:lnTo>
                    <a:pt x="1268095" y="2131314"/>
                  </a:lnTo>
                  <a:lnTo>
                    <a:pt x="253619" y="2131314"/>
                  </a:lnTo>
                  <a:lnTo>
                    <a:pt x="208031" y="2127227"/>
                  </a:lnTo>
                  <a:lnTo>
                    <a:pt x="165123" y="2115445"/>
                  </a:lnTo>
                  <a:lnTo>
                    <a:pt x="125613" y="2096683"/>
                  </a:lnTo>
                  <a:lnTo>
                    <a:pt x="90216" y="2071660"/>
                  </a:lnTo>
                  <a:lnTo>
                    <a:pt x="59648" y="2041090"/>
                  </a:lnTo>
                  <a:lnTo>
                    <a:pt x="34626" y="2005691"/>
                  </a:lnTo>
                  <a:lnTo>
                    <a:pt x="15867" y="1966179"/>
                  </a:lnTo>
                  <a:lnTo>
                    <a:pt x="4086" y="1923270"/>
                  </a:lnTo>
                  <a:lnTo>
                    <a:pt x="0" y="1877682"/>
                  </a:lnTo>
                  <a:lnTo>
                    <a:pt x="0" y="253619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39053" y="3386201"/>
            <a:ext cx="126809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287655">
              <a:lnSpc>
                <a:spcPts val="1660"/>
              </a:lnSpc>
              <a:spcBef>
                <a:spcPts val="375"/>
              </a:spcBef>
            </a:pPr>
            <a:r>
              <a:rPr sz="1600" b="1" spc="-10" dirty="0">
                <a:latin typeface="Arial"/>
                <a:cs typeface="Arial"/>
              </a:rPr>
              <a:t>Insight Programmes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58611" y="2567177"/>
            <a:ext cx="1443990" cy="2156460"/>
            <a:chOff x="5658611" y="2567177"/>
            <a:chExt cx="1443990" cy="2156460"/>
          </a:xfrm>
        </p:grpSpPr>
        <p:sp>
          <p:nvSpPr>
            <p:cNvPr id="20" name="object 20"/>
            <p:cNvSpPr/>
            <p:nvPr/>
          </p:nvSpPr>
          <p:spPr>
            <a:xfrm>
              <a:off x="5671184" y="2579750"/>
              <a:ext cx="1419225" cy="2131695"/>
            </a:xfrm>
            <a:custGeom>
              <a:avLst/>
              <a:gdLst/>
              <a:ahLst/>
              <a:cxnLst/>
              <a:rect l="l" t="t" r="r" b="b"/>
              <a:pathLst>
                <a:path w="1419225" h="2131695">
                  <a:moveTo>
                    <a:pt x="1182370" y="0"/>
                  </a:moveTo>
                  <a:lnTo>
                    <a:pt x="236474" y="0"/>
                  </a:lnTo>
                  <a:lnTo>
                    <a:pt x="188818" y="4804"/>
                  </a:lnTo>
                  <a:lnTo>
                    <a:pt x="144430" y="18582"/>
                  </a:lnTo>
                  <a:lnTo>
                    <a:pt x="104262" y="40384"/>
                  </a:lnTo>
                  <a:lnTo>
                    <a:pt x="69264" y="69259"/>
                  </a:lnTo>
                  <a:lnTo>
                    <a:pt x="40387" y="104256"/>
                  </a:lnTo>
                  <a:lnTo>
                    <a:pt x="18584" y="144425"/>
                  </a:lnTo>
                  <a:lnTo>
                    <a:pt x="4804" y="188814"/>
                  </a:lnTo>
                  <a:lnTo>
                    <a:pt x="0" y="236474"/>
                  </a:lnTo>
                  <a:lnTo>
                    <a:pt x="0" y="1894827"/>
                  </a:lnTo>
                  <a:lnTo>
                    <a:pt x="4804" y="1942487"/>
                  </a:lnTo>
                  <a:lnTo>
                    <a:pt x="18584" y="1986878"/>
                  </a:lnTo>
                  <a:lnTo>
                    <a:pt x="40387" y="2027048"/>
                  </a:lnTo>
                  <a:lnTo>
                    <a:pt x="69264" y="2062048"/>
                  </a:lnTo>
                  <a:lnTo>
                    <a:pt x="104262" y="2090925"/>
                  </a:lnTo>
                  <a:lnTo>
                    <a:pt x="144430" y="2112729"/>
                  </a:lnTo>
                  <a:lnTo>
                    <a:pt x="188818" y="2126509"/>
                  </a:lnTo>
                  <a:lnTo>
                    <a:pt x="236474" y="2131314"/>
                  </a:lnTo>
                  <a:lnTo>
                    <a:pt x="1182370" y="2131314"/>
                  </a:lnTo>
                  <a:lnTo>
                    <a:pt x="1230025" y="2126509"/>
                  </a:lnTo>
                  <a:lnTo>
                    <a:pt x="1274413" y="2112729"/>
                  </a:lnTo>
                  <a:lnTo>
                    <a:pt x="1314581" y="2090925"/>
                  </a:lnTo>
                  <a:lnTo>
                    <a:pt x="1349579" y="2062048"/>
                  </a:lnTo>
                  <a:lnTo>
                    <a:pt x="1378456" y="2027048"/>
                  </a:lnTo>
                  <a:lnTo>
                    <a:pt x="1400259" y="1986878"/>
                  </a:lnTo>
                  <a:lnTo>
                    <a:pt x="1414039" y="1942487"/>
                  </a:lnTo>
                  <a:lnTo>
                    <a:pt x="1418844" y="1894827"/>
                  </a:lnTo>
                  <a:lnTo>
                    <a:pt x="1418844" y="236474"/>
                  </a:lnTo>
                  <a:lnTo>
                    <a:pt x="1414039" y="188814"/>
                  </a:lnTo>
                  <a:lnTo>
                    <a:pt x="1400259" y="144425"/>
                  </a:lnTo>
                  <a:lnTo>
                    <a:pt x="1378456" y="104256"/>
                  </a:lnTo>
                  <a:lnTo>
                    <a:pt x="1349579" y="69259"/>
                  </a:lnTo>
                  <a:lnTo>
                    <a:pt x="1314581" y="40384"/>
                  </a:lnTo>
                  <a:lnTo>
                    <a:pt x="1274413" y="18582"/>
                  </a:lnTo>
                  <a:lnTo>
                    <a:pt x="1230025" y="4804"/>
                  </a:lnTo>
                  <a:lnTo>
                    <a:pt x="1182370" y="0"/>
                  </a:lnTo>
                  <a:close/>
                </a:path>
              </a:pathLst>
            </a:custGeom>
            <a:solidFill>
              <a:srgbClr val="DFD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1184" y="2579750"/>
              <a:ext cx="1419225" cy="2131695"/>
            </a:xfrm>
            <a:custGeom>
              <a:avLst/>
              <a:gdLst/>
              <a:ahLst/>
              <a:cxnLst/>
              <a:rect l="l" t="t" r="r" b="b"/>
              <a:pathLst>
                <a:path w="1419225" h="2131695">
                  <a:moveTo>
                    <a:pt x="0" y="236474"/>
                  </a:moveTo>
                  <a:lnTo>
                    <a:pt x="4804" y="188814"/>
                  </a:lnTo>
                  <a:lnTo>
                    <a:pt x="18584" y="144425"/>
                  </a:lnTo>
                  <a:lnTo>
                    <a:pt x="40387" y="104256"/>
                  </a:lnTo>
                  <a:lnTo>
                    <a:pt x="69264" y="69259"/>
                  </a:lnTo>
                  <a:lnTo>
                    <a:pt x="104262" y="40384"/>
                  </a:lnTo>
                  <a:lnTo>
                    <a:pt x="144430" y="18582"/>
                  </a:lnTo>
                  <a:lnTo>
                    <a:pt x="188818" y="4804"/>
                  </a:lnTo>
                  <a:lnTo>
                    <a:pt x="236474" y="0"/>
                  </a:lnTo>
                  <a:lnTo>
                    <a:pt x="1182370" y="0"/>
                  </a:lnTo>
                  <a:lnTo>
                    <a:pt x="1230025" y="4804"/>
                  </a:lnTo>
                  <a:lnTo>
                    <a:pt x="1274413" y="18582"/>
                  </a:lnTo>
                  <a:lnTo>
                    <a:pt x="1314581" y="40384"/>
                  </a:lnTo>
                  <a:lnTo>
                    <a:pt x="1349579" y="69259"/>
                  </a:lnTo>
                  <a:lnTo>
                    <a:pt x="1378456" y="104256"/>
                  </a:lnTo>
                  <a:lnTo>
                    <a:pt x="1400259" y="144425"/>
                  </a:lnTo>
                  <a:lnTo>
                    <a:pt x="1414039" y="188814"/>
                  </a:lnTo>
                  <a:lnTo>
                    <a:pt x="1418844" y="236474"/>
                  </a:lnTo>
                  <a:lnTo>
                    <a:pt x="1418844" y="1894827"/>
                  </a:lnTo>
                  <a:lnTo>
                    <a:pt x="1414039" y="1942487"/>
                  </a:lnTo>
                  <a:lnTo>
                    <a:pt x="1400259" y="1986878"/>
                  </a:lnTo>
                  <a:lnTo>
                    <a:pt x="1378456" y="2027048"/>
                  </a:lnTo>
                  <a:lnTo>
                    <a:pt x="1349579" y="2062048"/>
                  </a:lnTo>
                  <a:lnTo>
                    <a:pt x="1314581" y="2090925"/>
                  </a:lnTo>
                  <a:lnTo>
                    <a:pt x="1274413" y="2112729"/>
                  </a:lnTo>
                  <a:lnTo>
                    <a:pt x="1230025" y="2126509"/>
                  </a:lnTo>
                  <a:lnTo>
                    <a:pt x="1182370" y="2131314"/>
                  </a:lnTo>
                  <a:lnTo>
                    <a:pt x="236474" y="2131314"/>
                  </a:lnTo>
                  <a:lnTo>
                    <a:pt x="188818" y="2126509"/>
                  </a:lnTo>
                  <a:lnTo>
                    <a:pt x="144430" y="2112729"/>
                  </a:lnTo>
                  <a:lnTo>
                    <a:pt x="104262" y="2090925"/>
                  </a:lnTo>
                  <a:lnTo>
                    <a:pt x="69264" y="2062048"/>
                  </a:lnTo>
                  <a:lnTo>
                    <a:pt x="40387" y="2027048"/>
                  </a:lnTo>
                  <a:lnTo>
                    <a:pt x="18584" y="1986878"/>
                  </a:lnTo>
                  <a:lnTo>
                    <a:pt x="4804" y="1942487"/>
                  </a:lnTo>
                  <a:lnTo>
                    <a:pt x="0" y="1894827"/>
                  </a:lnTo>
                  <a:lnTo>
                    <a:pt x="0" y="236474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76581" y="3491357"/>
            <a:ext cx="10077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Mentoring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14438" y="2567177"/>
            <a:ext cx="1445260" cy="2156460"/>
            <a:chOff x="7314438" y="2567177"/>
            <a:chExt cx="1445260" cy="2156460"/>
          </a:xfrm>
        </p:grpSpPr>
        <p:sp>
          <p:nvSpPr>
            <p:cNvPr id="24" name="object 24"/>
            <p:cNvSpPr/>
            <p:nvPr/>
          </p:nvSpPr>
          <p:spPr>
            <a:xfrm>
              <a:off x="7327011" y="2579750"/>
              <a:ext cx="1419860" cy="2131695"/>
            </a:xfrm>
            <a:custGeom>
              <a:avLst/>
              <a:gdLst/>
              <a:ahLst/>
              <a:cxnLst/>
              <a:rect l="l" t="t" r="r" b="b"/>
              <a:pathLst>
                <a:path w="1419859" h="2131695">
                  <a:moveTo>
                    <a:pt x="1183005" y="0"/>
                  </a:moveTo>
                  <a:lnTo>
                    <a:pt x="236601" y="0"/>
                  </a:lnTo>
                  <a:lnTo>
                    <a:pt x="188917" y="4806"/>
                  </a:lnTo>
                  <a:lnTo>
                    <a:pt x="144505" y="18593"/>
                  </a:lnTo>
                  <a:lnTo>
                    <a:pt x="104315" y="40407"/>
                  </a:lnTo>
                  <a:lnTo>
                    <a:pt x="69299" y="69299"/>
                  </a:lnTo>
                  <a:lnTo>
                    <a:pt x="40407" y="104315"/>
                  </a:lnTo>
                  <a:lnTo>
                    <a:pt x="18593" y="144505"/>
                  </a:lnTo>
                  <a:lnTo>
                    <a:pt x="4806" y="188917"/>
                  </a:lnTo>
                  <a:lnTo>
                    <a:pt x="0" y="236600"/>
                  </a:lnTo>
                  <a:lnTo>
                    <a:pt x="0" y="1894700"/>
                  </a:lnTo>
                  <a:lnTo>
                    <a:pt x="4806" y="1942387"/>
                  </a:lnTo>
                  <a:lnTo>
                    <a:pt x="18593" y="1986803"/>
                  </a:lnTo>
                  <a:lnTo>
                    <a:pt x="40407" y="2026995"/>
                  </a:lnTo>
                  <a:lnTo>
                    <a:pt x="69299" y="2062013"/>
                  </a:lnTo>
                  <a:lnTo>
                    <a:pt x="104315" y="2090905"/>
                  </a:lnTo>
                  <a:lnTo>
                    <a:pt x="144505" y="2112720"/>
                  </a:lnTo>
                  <a:lnTo>
                    <a:pt x="188917" y="2126507"/>
                  </a:lnTo>
                  <a:lnTo>
                    <a:pt x="236601" y="2131314"/>
                  </a:lnTo>
                  <a:lnTo>
                    <a:pt x="1183005" y="2131314"/>
                  </a:lnTo>
                  <a:lnTo>
                    <a:pt x="1230688" y="2126507"/>
                  </a:lnTo>
                  <a:lnTo>
                    <a:pt x="1275100" y="2112720"/>
                  </a:lnTo>
                  <a:lnTo>
                    <a:pt x="1315290" y="2090905"/>
                  </a:lnTo>
                  <a:lnTo>
                    <a:pt x="1350306" y="2062013"/>
                  </a:lnTo>
                  <a:lnTo>
                    <a:pt x="1379198" y="2026995"/>
                  </a:lnTo>
                  <a:lnTo>
                    <a:pt x="1401012" y="1986803"/>
                  </a:lnTo>
                  <a:lnTo>
                    <a:pt x="1414799" y="1942387"/>
                  </a:lnTo>
                  <a:lnTo>
                    <a:pt x="1419606" y="1894700"/>
                  </a:lnTo>
                  <a:lnTo>
                    <a:pt x="1419606" y="236600"/>
                  </a:lnTo>
                  <a:lnTo>
                    <a:pt x="1414799" y="188917"/>
                  </a:lnTo>
                  <a:lnTo>
                    <a:pt x="1401012" y="144505"/>
                  </a:lnTo>
                  <a:lnTo>
                    <a:pt x="1379198" y="104315"/>
                  </a:lnTo>
                  <a:lnTo>
                    <a:pt x="1350306" y="69299"/>
                  </a:lnTo>
                  <a:lnTo>
                    <a:pt x="1315290" y="40407"/>
                  </a:lnTo>
                  <a:lnTo>
                    <a:pt x="1275100" y="18593"/>
                  </a:lnTo>
                  <a:lnTo>
                    <a:pt x="1230688" y="4806"/>
                  </a:lnTo>
                  <a:lnTo>
                    <a:pt x="1183005" y="0"/>
                  </a:lnTo>
                  <a:close/>
                </a:path>
              </a:pathLst>
            </a:custGeom>
            <a:solidFill>
              <a:srgbClr val="DF39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27011" y="2579750"/>
              <a:ext cx="1419860" cy="2131695"/>
            </a:xfrm>
            <a:custGeom>
              <a:avLst/>
              <a:gdLst/>
              <a:ahLst/>
              <a:cxnLst/>
              <a:rect l="l" t="t" r="r" b="b"/>
              <a:pathLst>
                <a:path w="1419859" h="2131695">
                  <a:moveTo>
                    <a:pt x="0" y="236600"/>
                  </a:moveTo>
                  <a:lnTo>
                    <a:pt x="4806" y="188917"/>
                  </a:lnTo>
                  <a:lnTo>
                    <a:pt x="18593" y="144505"/>
                  </a:lnTo>
                  <a:lnTo>
                    <a:pt x="40407" y="104315"/>
                  </a:lnTo>
                  <a:lnTo>
                    <a:pt x="69299" y="69299"/>
                  </a:lnTo>
                  <a:lnTo>
                    <a:pt x="104315" y="40407"/>
                  </a:lnTo>
                  <a:lnTo>
                    <a:pt x="144505" y="18593"/>
                  </a:lnTo>
                  <a:lnTo>
                    <a:pt x="188917" y="4806"/>
                  </a:lnTo>
                  <a:lnTo>
                    <a:pt x="236601" y="0"/>
                  </a:lnTo>
                  <a:lnTo>
                    <a:pt x="1183005" y="0"/>
                  </a:lnTo>
                  <a:lnTo>
                    <a:pt x="1230688" y="4806"/>
                  </a:lnTo>
                  <a:lnTo>
                    <a:pt x="1275100" y="18593"/>
                  </a:lnTo>
                  <a:lnTo>
                    <a:pt x="1315290" y="40407"/>
                  </a:lnTo>
                  <a:lnTo>
                    <a:pt x="1350306" y="69299"/>
                  </a:lnTo>
                  <a:lnTo>
                    <a:pt x="1379198" y="104315"/>
                  </a:lnTo>
                  <a:lnTo>
                    <a:pt x="1401012" y="144505"/>
                  </a:lnTo>
                  <a:lnTo>
                    <a:pt x="1414799" y="188917"/>
                  </a:lnTo>
                  <a:lnTo>
                    <a:pt x="1419606" y="236600"/>
                  </a:lnTo>
                  <a:lnTo>
                    <a:pt x="1419606" y="1894700"/>
                  </a:lnTo>
                  <a:lnTo>
                    <a:pt x="1414799" y="1942387"/>
                  </a:lnTo>
                  <a:lnTo>
                    <a:pt x="1401012" y="1986803"/>
                  </a:lnTo>
                  <a:lnTo>
                    <a:pt x="1379198" y="2026995"/>
                  </a:lnTo>
                  <a:lnTo>
                    <a:pt x="1350306" y="2062013"/>
                  </a:lnTo>
                  <a:lnTo>
                    <a:pt x="1315290" y="2090905"/>
                  </a:lnTo>
                  <a:lnTo>
                    <a:pt x="1275100" y="2112720"/>
                  </a:lnTo>
                  <a:lnTo>
                    <a:pt x="1230688" y="2126507"/>
                  </a:lnTo>
                  <a:lnTo>
                    <a:pt x="1183005" y="2131314"/>
                  </a:lnTo>
                  <a:lnTo>
                    <a:pt x="236601" y="2131314"/>
                  </a:lnTo>
                  <a:lnTo>
                    <a:pt x="188917" y="2126507"/>
                  </a:lnTo>
                  <a:lnTo>
                    <a:pt x="144505" y="2112720"/>
                  </a:lnTo>
                  <a:lnTo>
                    <a:pt x="104315" y="2090905"/>
                  </a:lnTo>
                  <a:lnTo>
                    <a:pt x="69299" y="2062013"/>
                  </a:lnTo>
                  <a:lnTo>
                    <a:pt x="40407" y="2026995"/>
                  </a:lnTo>
                  <a:lnTo>
                    <a:pt x="18593" y="1986803"/>
                  </a:lnTo>
                  <a:lnTo>
                    <a:pt x="4806" y="1942387"/>
                  </a:lnTo>
                  <a:lnTo>
                    <a:pt x="0" y="1894700"/>
                  </a:lnTo>
                  <a:lnTo>
                    <a:pt x="0" y="23660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45286" y="3281045"/>
            <a:ext cx="782320" cy="6908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5720" marR="5080" indent="-33655" algn="just">
              <a:lnSpc>
                <a:spcPts val="1660"/>
              </a:lnSpc>
              <a:spcBef>
                <a:spcPts val="375"/>
              </a:spcBef>
            </a:pPr>
            <a:r>
              <a:rPr sz="1600" b="1" spc="-10" dirty="0">
                <a:latin typeface="Arial"/>
                <a:cs typeface="Arial"/>
              </a:rPr>
              <a:t>Careers </a:t>
            </a:r>
            <a:r>
              <a:rPr sz="1600" b="1" dirty="0">
                <a:latin typeface="Arial"/>
                <a:cs typeface="Arial"/>
              </a:rPr>
              <a:t>Fairs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&amp; </a:t>
            </a:r>
            <a:r>
              <a:rPr sz="1600" b="1" spc="-10" dirty="0">
                <a:latin typeface="Arial"/>
                <a:cs typeface="Arial"/>
              </a:rPr>
              <a:t>Events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63053" y="5328132"/>
            <a:ext cx="4083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Work</a:t>
            </a:r>
            <a:r>
              <a:rPr sz="1800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Experience</a:t>
            </a:r>
            <a:r>
              <a:rPr sz="1800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and</a:t>
            </a:r>
            <a:r>
              <a:rPr sz="180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Placement</a:t>
            </a:r>
            <a:r>
              <a:rPr sz="1800" u="sng" spc="-6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Teams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827" y="294043"/>
            <a:ext cx="6429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Employers’</a:t>
            </a:r>
            <a:r>
              <a:rPr sz="3200" spc="-9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Expectations</a:t>
            </a:r>
            <a:r>
              <a:rPr sz="3200" spc="-9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3200" spc="-9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6A1A41"/>
                </a:solidFill>
                <a:latin typeface="Carlito"/>
                <a:cs typeface="Carlito"/>
              </a:rPr>
              <a:t>Graduates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827" y="1496847"/>
            <a:ext cx="8061959" cy="2717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4965" marR="5080" indent="-342900">
              <a:lnSpc>
                <a:spcPct val="93000"/>
              </a:lnSpc>
              <a:spcBef>
                <a:spcPts val="315"/>
              </a:spcBef>
              <a:tabLst>
                <a:tab pos="354965" algn="l"/>
              </a:tabLst>
            </a:pPr>
            <a:r>
              <a:rPr sz="2600" spc="-50" dirty="0">
                <a:solidFill>
                  <a:srgbClr val="6A1A41"/>
                </a:solidFill>
                <a:latin typeface="Arial"/>
                <a:cs typeface="Arial"/>
              </a:rPr>
              <a:t>–</a:t>
            </a:r>
            <a:r>
              <a:rPr sz="2600" dirty="0">
                <a:solidFill>
                  <a:srgbClr val="6A1A41"/>
                </a:solidFill>
                <a:latin typeface="Arial"/>
                <a:cs typeface="Arial"/>
              </a:rPr>
              <a:t>	</a:t>
            </a:r>
            <a:r>
              <a:rPr sz="2600" spc="-30" dirty="0">
                <a:solidFill>
                  <a:srgbClr val="6A1A41"/>
                </a:solidFill>
                <a:latin typeface="Trebuchet MS"/>
                <a:cs typeface="Trebuchet MS"/>
              </a:rPr>
              <a:t>“I</a:t>
            </a:r>
            <a:r>
              <a:rPr sz="2600" spc="-30" dirty="0">
                <a:solidFill>
                  <a:srgbClr val="6A1A41"/>
                </a:solidFill>
                <a:latin typeface="Carlito"/>
                <a:cs typeface="Carlito"/>
              </a:rPr>
              <a:t>ncreasingly</a:t>
            </a:r>
            <a:r>
              <a:rPr sz="2600" spc="-2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these</a:t>
            </a:r>
            <a:r>
              <a:rPr sz="26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days,</a:t>
            </a:r>
            <a:r>
              <a:rPr sz="26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a</a:t>
            </a:r>
            <a:r>
              <a:rPr sz="26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degree</a:t>
            </a:r>
            <a:r>
              <a:rPr sz="26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alone</a:t>
            </a:r>
            <a:r>
              <a:rPr sz="26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is</a:t>
            </a:r>
            <a:r>
              <a:rPr sz="26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not</a:t>
            </a:r>
            <a:r>
              <a:rPr sz="26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enough.</a:t>
            </a:r>
            <a:r>
              <a:rPr sz="26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spc="-25" dirty="0">
                <a:solidFill>
                  <a:srgbClr val="6A1A41"/>
                </a:solidFill>
                <a:latin typeface="Carlito"/>
                <a:cs typeface="Carlito"/>
              </a:rPr>
              <a:t>In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today's</a:t>
            </a:r>
            <a:r>
              <a:rPr sz="26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highly</a:t>
            </a:r>
            <a:r>
              <a:rPr sz="26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competitive</a:t>
            </a:r>
            <a:r>
              <a:rPr sz="26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job</a:t>
            </a:r>
            <a:r>
              <a:rPr sz="26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market</a:t>
            </a:r>
            <a:r>
              <a:rPr sz="26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it</a:t>
            </a:r>
            <a:r>
              <a:rPr sz="26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is</a:t>
            </a:r>
            <a:r>
              <a:rPr sz="26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crucial</a:t>
            </a:r>
            <a:r>
              <a:rPr sz="26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spc="-20" dirty="0">
                <a:solidFill>
                  <a:srgbClr val="6A1A41"/>
                </a:solidFill>
                <a:latin typeface="Carlito"/>
                <a:cs typeface="Carlito"/>
              </a:rPr>
              <a:t>that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students</a:t>
            </a:r>
            <a:r>
              <a:rPr sz="26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make</a:t>
            </a:r>
            <a:r>
              <a:rPr sz="26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themselves</a:t>
            </a:r>
            <a:r>
              <a:rPr sz="2600" spc="-6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as</a:t>
            </a:r>
            <a:r>
              <a:rPr sz="26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employable</a:t>
            </a:r>
            <a:r>
              <a:rPr sz="26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as</a:t>
            </a:r>
            <a:r>
              <a:rPr sz="26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6A1A41"/>
                </a:solidFill>
                <a:latin typeface="Carlito"/>
                <a:cs typeface="Carlito"/>
              </a:rPr>
              <a:t>possible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through</a:t>
            </a:r>
            <a:r>
              <a:rPr sz="26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a</a:t>
            </a:r>
            <a:r>
              <a:rPr sz="2600" spc="-4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combination</a:t>
            </a:r>
            <a:r>
              <a:rPr sz="2600" spc="-2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of</a:t>
            </a:r>
            <a:r>
              <a:rPr sz="26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both</a:t>
            </a:r>
            <a:r>
              <a:rPr sz="2600" spc="-5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academic</a:t>
            </a:r>
            <a:r>
              <a:rPr sz="26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and</a:t>
            </a:r>
            <a:r>
              <a:rPr sz="2600" spc="-5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6A1A41"/>
                </a:solidFill>
                <a:latin typeface="Carlito"/>
                <a:cs typeface="Carlito"/>
              </a:rPr>
              <a:t>softer skills.</a:t>
            </a:r>
            <a:r>
              <a:rPr sz="2600" b="1" spc="-10" dirty="0">
                <a:solidFill>
                  <a:srgbClr val="6A1A41"/>
                </a:solidFill>
                <a:latin typeface="Trebuchet MS"/>
                <a:cs typeface="Trebuchet MS"/>
              </a:rPr>
              <a:t>”</a:t>
            </a:r>
            <a:endParaRPr sz="2600">
              <a:latin typeface="Trebuchet MS"/>
              <a:cs typeface="Trebuchet MS"/>
            </a:endParaRPr>
          </a:p>
          <a:p>
            <a:pPr marL="12700" marR="229235" indent="353695">
              <a:lnSpc>
                <a:spcPts val="2900"/>
              </a:lnSpc>
              <a:spcBef>
                <a:spcPts val="735"/>
              </a:spcBef>
            </a:pPr>
            <a:r>
              <a:rPr sz="2600" b="1" spc="95" dirty="0">
                <a:solidFill>
                  <a:srgbClr val="7C9AAA"/>
                </a:solidFill>
                <a:latin typeface="Trebuchet MS"/>
                <a:cs typeface="Trebuchet MS"/>
              </a:rPr>
              <a:t>Carl</a:t>
            </a:r>
            <a:r>
              <a:rPr sz="2600" b="1" spc="-60" dirty="0">
                <a:solidFill>
                  <a:srgbClr val="7C9AAA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C9AAA"/>
                </a:solidFill>
                <a:latin typeface="Trebuchet MS"/>
                <a:cs typeface="Trebuchet MS"/>
              </a:rPr>
              <a:t>Gilleard</a:t>
            </a:r>
            <a:r>
              <a:rPr sz="2600" b="1" spc="-55" dirty="0">
                <a:solidFill>
                  <a:srgbClr val="7C9AAA"/>
                </a:solidFill>
                <a:latin typeface="Trebuchet MS"/>
                <a:cs typeface="Trebuchet MS"/>
              </a:rPr>
              <a:t> </a:t>
            </a:r>
            <a:r>
              <a:rPr sz="2600" spc="340" dirty="0">
                <a:solidFill>
                  <a:srgbClr val="7C9AAA"/>
                </a:solidFill>
                <a:latin typeface="Trebuchet MS"/>
                <a:cs typeface="Trebuchet MS"/>
              </a:rPr>
              <a:t>–</a:t>
            </a:r>
            <a:r>
              <a:rPr sz="2600" spc="-40" dirty="0">
                <a:solidFill>
                  <a:srgbClr val="7C9AAA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7C9AAA"/>
                </a:solidFill>
                <a:latin typeface="Trebuchet MS"/>
                <a:cs typeface="Trebuchet MS"/>
              </a:rPr>
              <a:t>Former</a:t>
            </a:r>
            <a:r>
              <a:rPr sz="2600" spc="-35" dirty="0">
                <a:solidFill>
                  <a:srgbClr val="7C9AAA"/>
                </a:solidFill>
                <a:latin typeface="Trebuchet MS"/>
                <a:cs typeface="Trebuchet MS"/>
              </a:rPr>
              <a:t> </a:t>
            </a:r>
            <a:r>
              <a:rPr sz="2600" spc="185" dirty="0">
                <a:solidFill>
                  <a:srgbClr val="7C9AAA"/>
                </a:solidFill>
                <a:latin typeface="Trebuchet MS"/>
                <a:cs typeface="Trebuchet MS"/>
              </a:rPr>
              <a:t>CEO</a:t>
            </a:r>
            <a:r>
              <a:rPr sz="2600" spc="-55" dirty="0">
                <a:solidFill>
                  <a:srgbClr val="7C9AAA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7C9AAA"/>
                </a:solidFill>
                <a:latin typeface="Trebuchet MS"/>
                <a:cs typeface="Trebuchet MS"/>
              </a:rPr>
              <a:t>Association</a:t>
            </a:r>
            <a:r>
              <a:rPr sz="2600" spc="-30" dirty="0">
                <a:solidFill>
                  <a:srgbClr val="7C9AAA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7C9AAA"/>
                </a:solidFill>
                <a:latin typeface="Trebuchet MS"/>
                <a:cs typeface="Trebuchet MS"/>
              </a:rPr>
              <a:t>of</a:t>
            </a:r>
            <a:r>
              <a:rPr sz="2600" spc="-45" dirty="0">
                <a:solidFill>
                  <a:srgbClr val="7C9AAA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solidFill>
                  <a:srgbClr val="7C9AAA"/>
                </a:solidFill>
                <a:latin typeface="Trebuchet MS"/>
                <a:cs typeface="Trebuchet MS"/>
              </a:rPr>
              <a:t>Graduate </a:t>
            </a:r>
            <a:r>
              <a:rPr sz="2600" spc="-10" dirty="0">
                <a:solidFill>
                  <a:srgbClr val="7C9AAA"/>
                </a:solidFill>
                <a:latin typeface="Trebuchet MS"/>
                <a:cs typeface="Trebuchet MS"/>
              </a:rPr>
              <a:t>Recruiters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4420" y="4635526"/>
            <a:ext cx="3656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…..</a:t>
            </a:r>
            <a:r>
              <a:rPr sz="26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3000" b="1" i="1" dirty="0">
                <a:solidFill>
                  <a:srgbClr val="009999"/>
                </a:solidFill>
                <a:latin typeface="Carlito"/>
                <a:cs typeface="Carlito"/>
              </a:rPr>
              <a:t>What</a:t>
            </a:r>
            <a:r>
              <a:rPr sz="3000" b="1" i="1" spc="-50" dirty="0">
                <a:solidFill>
                  <a:srgbClr val="009999"/>
                </a:solidFill>
                <a:latin typeface="Carlito"/>
                <a:cs typeface="Carlito"/>
              </a:rPr>
              <a:t> </a:t>
            </a:r>
            <a:r>
              <a:rPr sz="3000" b="1" i="1" dirty="0">
                <a:solidFill>
                  <a:srgbClr val="009999"/>
                </a:solidFill>
                <a:latin typeface="Carlito"/>
                <a:cs typeface="Carlito"/>
              </a:rPr>
              <a:t>skills</a:t>
            </a:r>
            <a:r>
              <a:rPr sz="3000" b="1" i="1" spc="-50" dirty="0">
                <a:solidFill>
                  <a:srgbClr val="009999"/>
                </a:solidFill>
                <a:latin typeface="Carlito"/>
                <a:cs typeface="Carlito"/>
              </a:rPr>
              <a:t> </a:t>
            </a:r>
            <a:r>
              <a:rPr sz="3000" b="1" i="1" dirty="0">
                <a:solidFill>
                  <a:srgbClr val="009999"/>
                </a:solidFill>
                <a:latin typeface="Carlito"/>
                <a:cs typeface="Carlito"/>
              </a:rPr>
              <a:t>are</a:t>
            </a:r>
            <a:r>
              <a:rPr sz="3000" b="1" i="1" spc="-60" dirty="0">
                <a:solidFill>
                  <a:srgbClr val="009999"/>
                </a:solidFill>
                <a:latin typeface="Carlito"/>
                <a:cs typeface="Carlito"/>
              </a:rPr>
              <a:t> </a:t>
            </a:r>
            <a:r>
              <a:rPr sz="3000" b="1" i="1" spc="-20" dirty="0">
                <a:solidFill>
                  <a:srgbClr val="009999"/>
                </a:solidFill>
                <a:latin typeface="Carlito"/>
                <a:cs typeface="Carlito"/>
              </a:rPr>
              <a:t>Tech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827" y="4686580"/>
            <a:ext cx="4092575" cy="80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810"/>
              </a:lnSpc>
              <a:spcBef>
                <a:spcPts val="95"/>
              </a:spcBef>
              <a:tabLst>
                <a:tab pos="342265" algn="l"/>
              </a:tabLst>
            </a:pPr>
            <a:r>
              <a:rPr sz="2600" spc="-50" dirty="0">
                <a:solidFill>
                  <a:srgbClr val="6A1A41"/>
                </a:solidFill>
                <a:latin typeface="Arial"/>
                <a:cs typeface="Arial"/>
              </a:rPr>
              <a:t>–</a:t>
            </a:r>
            <a:r>
              <a:rPr sz="2600" dirty="0">
                <a:solidFill>
                  <a:srgbClr val="6A1A41"/>
                </a:solidFill>
                <a:latin typeface="Arial"/>
                <a:cs typeface="Arial"/>
              </a:rPr>
              <a:t>	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Degree</a:t>
            </a:r>
            <a:r>
              <a:rPr sz="26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+</a:t>
            </a:r>
            <a:r>
              <a:rPr sz="2600" spc="-35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Experience</a:t>
            </a:r>
            <a:r>
              <a:rPr sz="2600" spc="-4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6A1A41"/>
                </a:solidFill>
                <a:latin typeface="Carlito"/>
                <a:cs typeface="Carlito"/>
              </a:rPr>
              <a:t>+</a:t>
            </a:r>
            <a:r>
              <a:rPr sz="2600" spc="-30" dirty="0">
                <a:solidFill>
                  <a:srgbClr val="6A1A41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6A1A41"/>
                </a:solidFill>
                <a:latin typeface="Carlito"/>
                <a:cs typeface="Carlito"/>
              </a:rPr>
              <a:t>Skills</a:t>
            </a:r>
            <a:endParaRPr sz="2600">
              <a:latin typeface="Carlito"/>
              <a:cs typeface="Carlito"/>
            </a:endParaRPr>
          </a:p>
          <a:p>
            <a:pPr marL="57150" algn="ctr">
              <a:lnSpc>
                <a:spcPts val="3290"/>
              </a:lnSpc>
            </a:pPr>
            <a:r>
              <a:rPr sz="3000" b="1" i="1" dirty="0">
                <a:solidFill>
                  <a:srgbClr val="009999"/>
                </a:solidFill>
                <a:latin typeface="Carlito"/>
                <a:cs typeface="Carlito"/>
              </a:rPr>
              <a:t>employers</a:t>
            </a:r>
            <a:r>
              <a:rPr sz="3000" b="1" i="1" spc="-130" dirty="0">
                <a:solidFill>
                  <a:srgbClr val="009999"/>
                </a:solidFill>
                <a:latin typeface="Carlito"/>
                <a:cs typeface="Carlito"/>
              </a:rPr>
              <a:t> </a:t>
            </a:r>
            <a:r>
              <a:rPr sz="3000" b="1" i="1" spc="-10" dirty="0">
                <a:solidFill>
                  <a:srgbClr val="009999"/>
                </a:solidFill>
                <a:latin typeface="Carlito"/>
                <a:cs typeface="Carlito"/>
              </a:rPr>
              <a:t>expecting?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59" y="997006"/>
            <a:ext cx="8068309" cy="56591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342265">
              <a:lnSpc>
                <a:spcPct val="106700"/>
              </a:lnSpc>
              <a:spcBef>
                <a:spcPts val="375"/>
              </a:spcBef>
              <a:buClr>
                <a:srgbClr val="009999"/>
              </a:buClr>
              <a:buFont typeface="Arial"/>
              <a:buChar char="•"/>
              <a:tabLst>
                <a:tab pos="354965" algn="l"/>
              </a:tabLst>
            </a:pPr>
            <a:r>
              <a:rPr sz="2800" i="1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Technical/programming/Systems</a:t>
            </a:r>
            <a:r>
              <a:rPr sz="2800" i="1" u="sng" spc="-6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i="1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knowledge:</a:t>
            </a:r>
            <a:r>
              <a:rPr sz="2800" i="1" u="none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Java,</a:t>
            </a:r>
            <a:r>
              <a:rPr sz="2400" u="none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Python,</a:t>
            </a:r>
            <a:r>
              <a:rPr sz="2400" u="none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JavaScript,</a:t>
            </a:r>
            <a:r>
              <a:rPr sz="2400" u="none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z="2400" u="none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C++,</a:t>
            </a:r>
            <a:r>
              <a:rPr sz="2400" u="none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VB,</a:t>
            </a:r>
            <a:r>
              <a:rPr sz="2400" u="none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Matlab,</a:t>
            </a:r>
            <a:r>
              <a:rPr sz="2400" u="none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Ruby,</a:t>
            </a:r>
            <a:r>
              <a:rPr sz="2400" u="none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spc="-10" dirty="0">
                <a:solidFill>
                  <a:srgbClr val="FFFFFF"/>
                </a:solidFill>
                <a:latin typeface="Arial"/>
                <a:cs typeface="Arial"/>
              </a:rPr>
              <a:t>Scala,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2400" u="none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2400" u="none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none" spc="-10" dirty="0">
                <a:solidFill>
                  <a:srgbClr val="FFFFFF"/>
                </a:solidFill>
                <a:latin typeface="Arial"/>
                <a:cs typeface="Arial"/>
              </a:rPr>
              <a:t>(hardware)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601345">
              <a:lnSpc>
                <a:spcPct val="100000"/>
              </a:lnSpc>
            </a:pPr>
            <a:r>
              <a:rPr sz="2800" i="1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Soft/Transferable</a:t>
            </a:r>
            <a:r>
              <a:rPr sz="2800" i="1" u="sng" spc="-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i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Skills</a:t>
            </a:r>
            <a:r>
              <a:rPr sz="2800" i="1" u="sng" spc="-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i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and</a:t>
            </a:r>
            <a:r>
              <a:rPr sz="2800" i="1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i="1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Attributes: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Organisation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Drive,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Motivation,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Enthusiasm,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Confidence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solving,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Initiative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Communication,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interpersonal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Teamwork/collaboration/can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attitude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marR="147320" indent="-342900">
              <a:lnSpc>
                <a:spcPct val="10080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The</a:t>
            </a:r>
            <a:r>
              <a:rPr sz="2400" b="1" i="1" spc="-4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‘right</a:t>
            </a:r>
            <a:r>
              <a:rPr sz="2400" b="1" i="1" spc="-45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fit’</a:t>
            </a:r>
            <a:r>
              <a:rPr sz="2400" b="1" i="1" spc="-4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–</a:t>
            </a:r>
            <a:r>
              <a:rPr sz="2400" b="1" i="1" spc="-35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Are</a:t>
            </a:r>
            <a:r>
              <a:rPr sz="2400" b="1" i="1" spc="-3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you</a:t>
            </a:r>
            <a:r>
              <a:rPr sz="2400" b="1" i="1" spc="-4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right</a:t>
            </a:r>
            <a:r>
              <a:rPr sz="2400" b="1" i="1" spc="-4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for</a:t>
            </a:r>
            <a:r>
              <a:rPr sz="2400" b="1" i="1" spc="-3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that</a:t>
            </a:r>
            <a:r>
              <a:rPr sz="2400" b="1" i="1" spc="-35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7C9AAA"/>
                </a:solidFill>
                <a:latin typeface="Arial"/>
                <a:cs typeface="Arial"/>
              </a:rPr>
              <a:t>organisation/its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culture</a:t>
            </a:r>
            <a:r>
              <a:rPr sz="2400" b="1" i="1" spc="-2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–</a:t>
            </a:r>
            <a:r>
              <a:rPr sz="2400" b="1" i="1" spc="-3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will</a:t>
            </a:r>
            <a:r>
              <a:rPr sz="2400" b="1" i="1" spc="-45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you</a:t>
            </a:r>
            <a:r>
              <a:rPr sz="2400" b="1" i="1" spc="-3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fit</a:t>
            </a:r>
            <a:r>
              <a:rPr sz="2400" b="1" i="1" spc="-25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into</a:t>
            </a:r>
            <a:r>
              <a:rPr sz="2400" b="1" i="1" spc="-4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the</a:t>
            </a:r>
            <a:r>
              <a:rPr sz="2400" b="1" i="1" spc="-2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C9AAA"/>
                </a:solidFill>
                <a:latin typeface="Arial"/>
                <a:cs typeface="Arial"/>
              </a:rPr>
              <a:t>team</a:t>
            </a:r>
            <a:r>
              <a:rPr sz="2400" b="1" i="1" spc="-20" dirty="0">
                <a:solidFill>
                  <a:srgbClr val="7C9AAA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7C9AAA"/>
                </a:solidFill>
                <a:latin typeface="Arial"/>
                <a:cs typeface="Arial"/>
              </a:rPr>
              <a:t>there?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" y="143255"/>
              <a:ext cx="1312926" cy="6682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4374" y="1728495"/>
            <a:ext cx="5596255" cy="9080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</a:tabLst>
            </a:pP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Targetjobs.co.uk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–</a:t>
            </a:r>
            <a:r>
              <a:rPr sz="2400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IT</a:t>
            </a:r>
            <a:r>
              <a:rPr sz="24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and</a:t>
            </a:r>
            <a:r>
              <a:rPr sz="2400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Technology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-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Advice,</a:t>
            </a:r>
            <a:r>
              <a:rPr sz="2400" u="sng" spc="-9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Articles,</a:t>
            </a:r>
            <a:r>
              <a:rPr sz="2400" u="sng" spc="-9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Internships,</a:t>
            </a:r>
            <a:r>
              <a:rPr sz="2400" u="sng" spc="-8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Sector</a:t>
            </a:r>
            <a:r>
              <a:rPr sz="2400" u="sng" spc="-9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Info,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4374" y="3494049"/>
            <a:ext cx="6801484" cy="30422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FFFF00"/>
              </a:buClr>
              <a:buChar char="•"/>
              <a:tabLst>
                <a:tab pos="354965" algn="l"/>
              </a:tabLst>
            </a:pP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Prospects.ac.uk</a:t>
            </a:r>
            <a:r>
              <a:rPr sz="2400" u="sng" spc="-6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–</a:t>
            </a:r>
            <a:r>
              <a:rPr sz="2400" u="sng" spc="-6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IT</a:t>
            </a:r>
            <a:r>
              <a:rPr sz="2400" u="sng" spc="-8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and</a:t>
            </a:r>
            <a:r>
              <a:rPr sz="2400" u="sng" spc="-6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Computer</a:t>
            </a:r>
            <a:r>
              <a:rPr sz="24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Science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570"/>
              </a:spcBef>
            </a:pP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Sector</a:t>
            </a:r>
            <a:r>
              <a:rPr sz="24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overview,</a:t>
            </a:r>
            <a:r>
              <a:rPr sz="24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Job</a:t>
            </a:r>
            <a:r>
              <a:rPr sz="24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Profiles,</a:t>
            </a:r>
            <a:r>
              <a:rPr sz="24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Types</a:t>
            </a:r>
            <a:r>
              <a:rPr sz="24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jobs</a:t>
            </a:r>
            <a:r>
              <a:rPr sz="24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24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00"/>
                </a:solidFill>
                <a:latin typeface="Arial"/>
                <a:cs typeface="Arial"/>
              </a:rPr>
              <a:t>IT,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Vacancies,</a:t>
            </a:r>
            <a:r>
              <a:rPr sz="2400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Information,</a:t>
            </a:r>
            <a:r>
              <a:rPr sz="24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Advice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Gradcracker.co.uk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15"/>
              </a:spcBef>
              <a:buClr>
                <a:srgbClr val="FFFF00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Ratemyplacement.co.uk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9583" y="428536"/>
            <a:ext cx="30372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0" dirty="0">
                <a:latin typeface="Arial"/>
                <a:cs typeface="Arial"/>
              </a:rPr>
              <a:t>Excellent</a:t>
            </a:r>
            <a:r>
              <a:rPr sz="2600" b="0" spc="-114" dirty="0">
                <a:latin typeface="Arial"/>
                <a:cs typeface="Arial"/>
              </a:rPr>
              <a:t> </a:t>
            </a:r>
            <a:r>
              <a:rPr sz="2600" b="0" spc="-10" dirty="0">
                <a:latin typeface="Arial"/>
                <a:cs typeface="Arial"/>
              </a:rPr>
              <a:t>Resources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" y="143255"/>
              <a:ext cx="1312926" cy="6682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3575" y="462064"/>
            <a:ext cx="6062345" cy="14179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740"/>
              </a:spcBef>
            </a:pPr>
            <a:r>
              <a:rPr sz="4800" b="0" dirty="0">
                <a:latin typeface="Arial"/>
                <a:cs typeface="Arial"/>
              </a:rPr>
              <a:t>Powerful</a:t>
            </a:r>
            <a:r>
              <a:rPr sz="4800" b="0" spc="-100" dirty="0">
                <a:latin typeface="Arial"/>
                <a:cs typeface="Arial"/>
              </a:rPr>
              <a:t> </a:t>
            </a:r>
            <a:r>
              <a:rPr sz="4800" b="0" dirty="0">
                <a:latin typeface="Arial"/>
                <a:cs typeface="Arial"/>
              </a:rPr>
              <a:t>Minds</a:t>
            </a:r>
            <a:r>
              <a:rPr sz="4800" b="0" spc="-105" dirty="0">
                <a:latin typeface="Arial"/>
                <a:cs typeface="Arial"/>
              </a:rPr>
              <a:t> </a:t>
            </a:r>
            <a:r>
              <a:rPr sz="4800" b="0" dirty="0">
                <a:latin typeface="Arial"/>
                <a:cs typeface="Arial"/>
              </a:rPr>
              <a:t>Test</a:t>
            </a:r>
            <a:r>
              <a:rPr sz="4800" b="0" spc="-100" dirty="0">
                <a:latin typeface="Arial"/>
                <a:cs typeface="Arial"/>
              </a:rPr>
              <a:t> </a:t>
            </a:r>
            <a:r>
              <a:rPr sz="4800" b="0" spc="-50" dirty="0">
                <a:latin typeface="Arial"/>
                <a:cs typeface="Arial"/>
              </a:rPr>
              <a:t>– </a:t>
            </a:r>
            <a:r>
              <a:rPr sz="4800" b="0" dirty="0">
                <a:latin typeface="Arial"/>
                <a:cs typeface="Arial"/>
              </a:rPr>
              <a:t>Activity</a:t>
            </a:r>
            <a:r>
              <a:rPr sz="4800" b="0" spc="-60" dirty="0">
                <a:latin typeface="Arial"/>
                <a:cs typeface="Arial"/>
              </a:rPr>
              <a:t> </a:t>
            </a:r>
            <a:r>
              <a:rPr sz="4800" b="0" dirty="0">
                <a:latin typeface="Arial"/>
                <a:cs typeface="Arial"/>
              </a:rPr>
              <a:t>1</a:t>
            </a:r>
            <a:r>
              <a:rPr sz="4800" b="0" spc="-50" dirty="0">
                <a:latin typeface="Arial"/>
                <a:cs typeface="Arial"/>
              </a:rPr>
              <a:t> </a:t>
            </a:r>
            <a:r>
              <a:rPr sz="4800" b="0" spc="-10" dirty="0">
                <a:latin typeface="Arial"/>
                <a:cs typeface="Arial"/>
              </a:rPr>
              <a:t>(3mins)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851" y="2533903"/>
            <a:ext cx="7801609" cy="259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https://www.accenture.com/gb-</a:t>
            </a: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en/careers/powerful-minds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Which</a:t>
            </a:r>
            <a:r>
              <a:rPr sz="2400" b="1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Mind</a:t>
            </a:r>
            <a:r>
              <a:rPr sz="2400" b="1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type</a:t>
            </a:r>
            <a:r>
              <a:rPr sz="2400" b="1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are</a:t>
            </a:r>
            <a:r>
              <a:rPr sz="2400" b="1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you?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Collaborative,</a:t>
            </a:r>
            <a:r>
              <a:rPr sz="2400" b="1" u="sng" spc="-8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Adaptive,</a:t>
            </a:r>
            <a:r>
              <a:rPr sz="2400" b="1" u="sng" spc="-7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Analytical,</a:t>
            </a:r>
            <a:r>
              <a:rPr sz="2400" b="1" u="sng" spc="-8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400" b="1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Active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Powerful</a:t>
            </a:r>
            <a:r>
              <a:rPr sz="2400" b="1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4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Minds</a:t>
            </a:r>
            <a:r>
              <a:rPr sz="2400" b="1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400" b="1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Video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1694</Words>
  <Application>Microsoft Macintosh PowerPoint</Application>
  <PresentationFormat>On-screen Show (4:3)</PresentationFormat>
  <Paragraphs>279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Carlito</vt:lpstr>
      <vt:lpstr>Comic Sans MS</vt:lpstr>
      <vt:lpstr>Georgia</vt:lpstr>
      <vt:lpstr>Liberation Sans Narrow</vt:lpstr>
      <vt:lpstr>Trebuchet MS</vt:lpstr>
      <vt:lpstr>Wingdings</vt:lpstr>
      <vt:lpstr>Office Theme</vt:lpstr>
      <vt:lpstr>Trends in Computer Science (4COSC003W)</vt:lpstr>
      <vt:lpstr>Session Aims and Learning</vt:lpstr>
      <vt:lpstr>CAREERS AND EMPLOYABILITY SERVICE</vt:lpstr>
      <vt:lpstr>1-2-1 ADVICE &amp; GUIDANCE</vt:lpstr>
      <vt:lpstr>THINGS TO FOCUS ON THIS YEAR</vt:lpstr>
      <vt:lpstr>Employers’ Expectations of Graduates</vt:lpstr>
      <vt:lpstr>PowerPoint Presentation</vt:lpstr>
      <vt:lpstr>Excellent Resources</vt:lpstr>
      <vt:lpstr>Powerful Minds Test – Activity 1 (3mins)</vt:lpstr>
      <vt:lpstr>Employers’ three questions</vt:lpstr>
      <vt:lpstr>STEPS TO TAKE:</vt:lpstr>
      <vt:lpstr>Where to build skills &amp; experience:</vt:lpstr>
      <vt:lpstr>SOMETHING TO THINK ABOUT!</vt:lpstr>
      <vt:lpstr>Top 10 CV mistakes</vt:lpstr>
      <vt:lpstr>Top 10 CV mistakes</vt:lpstr>
      <vt:lpstr>Top 10 CV mistakes</vt:lpstr>
      <vt:lpstr>Recipe for application success</vt:lpstr>
      <vt:lpstr>Action words</vt:lpstr>
      <vt:lpstr>Target your CV</vt:lpstr>
      <vt:lpstr>Supporting your CV with evidence</vt:lpstr>
      <vt:lpstr>CV content</vt:lpstr>
      <vt:lpstr>Interests and hobbies – the 3rd dimension</vt:lpstr>
      <vt:lpstr>Types of CV</vt:lpstr>
      <vt:lpstr>CVs - summary</vt:lpstr>
      <vt:lpstr>Be a STAR at applications and interviews!</vt:lpstr>
      <vt:lpstr>Application form questions….</vt:lpstr>
      <vt:lpstr>Covering letter / email essentials…</vt:lpstr>
      <vt:lpstr>Get the content right….</vt:lpstr>
      <vt:lpstr>…..Why do you want to work in this role and for this company?</vt:lpstr>
      <vt:lpstr>Detailing your experience</vt:lpstr>
      <vt:lpstr>Skills Analysis Survey Activity 2 (5mins)</vt:lpstr>
      <vt:lpstr>Action Plan (3 mins)</vt:lpstr>
      <vt:lpstr>Summary</vt:lpstr>
      <vt:lpstr>Careers &amp; Employability Services</vt:lpstr>
      <vt:lpstr>HOW EMPLOYABILITY IS EMBEDDED WITHIN THE CURRICULUM</vt:lpstr>
    </vt:vector>
  </TitlesOfParts>
  <Company>University of Westminster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Techniques Workshop</dc:title>
  <dc:creator>John McMenamin</dc:creator>
  <cp:lastModifiedBy>sulochana.r@iit.ac.lk</cp:lastModifiedBy>
  <cp:revision>1</cp:revision>
  <dcterms:created xsi:type="dcterms:W3CDTF">2024-03-03T07:32:51Z</dcterms:created>
  <dcterms:modified xsi:type="dcterms:W3CDTF">2024-03-03T11:46:15Z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2024-03-03T00:00:00Z</vt:filetime>
  </property>
  <property fmtid="{D5CDD505-2E9C-101B-9397-08002B2CF9AE}" pid="5" name="Producer">
    <vt:lpwstr>3-Heights(TM) PDF Security Shell 4.8.25.2 (http://www.pdf-tools.com)</vt:lpwstr>
  </property>
</Properties>
</file>