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80" r:id="rId3"/>
    <p:sldId id="281" r:id="rId4"/>
    <p:sldId id="339" r:id="rId5"/>
    <p:sldId id="334" r:id="rId6"/>
    <p:sldId id="292" r:id="rId7"/>
    <p:sldId id="293" r:id="rId8"/>
    <p:sldId id="294" r:id="rId9"/>
    <p:sldId id="295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05" r:id="rId18"/>
    <p:sldId id="324" r:id="rId19"/>
    <p:sldId id="332" r:id="rId20"/>
    <p:sldId id="337" r:id="rId21"/>
    <p:sldId id="333" r:id="rId22"/>
    <p:sldId id="306" r:id="rId23"/>
    <p:sldId id="307" r:id="rId24"/>
    <p:sldId id="308" r:id="rId25"/>
    <p:sldId id="309" r:id="rId26"/>
    <p:sldId id="335" r:id="rId27"/>
    <p:sldId id="340" r:id="rId28"/>
  </p:sldIdLst>
  <p:sldSz cx="12192000" cy="6858000"/>
  <p:notesSz cx="6797675" cy="9926638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Cambria Math" panose="02040503050406030204" pitchFamily="18" charset="0"/>
      <p:regular r:id="rId35"/>
    </p:embeddedFont>
    <p:embeddedFont>
      <p:font typeface="Franklin Gothic Book" panose="020B0503020102020204" pitchFamily="34" charset="0"/>
      <p:regular r:id="rId36"/>
      <p:italic r:id="rId3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D71D42-36C4-49E3-98C5-BF91EAFB7697}" v="1" dt="2023-08-14T12:57:34.1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7" autoAdjust="0"/>
    <p:restoredTop sz="86392" autoAdjust="0"/>
  </p:normalViewPr>
  <p:slideViewPr>
    <p:cSldViewPr snapToGrid="0">
      <p:cViewPr varScale="1">
        <p:scale>
          <a:sx n="54" d="100"/>
          <a:sy n="54" d="100"/>
        </p:scale>
        <p:origin x="332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am Weingarten" userId="f69093c0-fd60-4936-a75d-fb615f1e8ef4" providerId="ADAL" clId="{959EEE7B-FAA4-4BC4-9E18-55DD9153FB75}"/>
    <pc:docChg chg="modSld">
      <pc:chgData name="Noam Weingarten" userId="f69093c0-fd60-4936-a75d-fb615f1e8ef4" providerId="ADAL" clId="{959EEE7B-FAA4-4BC4-9E18-55DD9153FB75}" dt="2021-08-04T15:39:49.753" v="49" actId="962"/>
      <pc:docMkLst>
        <pc:docMk/>
      </pc:docMkLst>
      <pc:sldChg chg="modSp mod">
        <pc:chgData name="Noam Weingarten" userId="f69093c0-fd60-4936-a75d-fb615f1e8ef4" providerId="ADAL" clId="{959EEE7B-FAA4-4BC4-9E18-55DD9153FB75}" dt="2021-08-04T15:39:49.753" v="49" actId="962"/>
        <pc:sldMkLst>
          <pc:docMk/>
          <pc:sldMk cId="3245032921" sldId="333"/>
        </pc:sldMkLst>
        <pc:spChg chg="mod">
          <ac:chgData name="Noam Weingarten" userId="f69093c0-fd60-4936-a75d-fb615f1e8ef4" providerId="ADAL" clId="{959EEE7B-FAA4-4BC4-9E18-55DD9153FB75}" dt="2021-08-04T15:39:49.753" v="49" actId="962"/>
          <ac:spMkLst>
            <pc:docMk/>
            <pc:sldMk cId="3245032921" sldId="333"/>
            <ac:spMk id="6" creationId="{37DC1A49-82DB-453F-97F3-60D82A3966E1}"/>
          </ac:spMkLst>
        </pc:spChg>
        <pc:spChg chg="mod">
          <ac:chgData name="Noam Weingarten" userId="f69093c0-fd60-4936-a75d-fb615f1e8ef4" providerId="ADAL" clId="{959EEE7B-FAA4-4BC4-9E18-55DD9153FB75}" dt="2021-08-04T15:39:40.448" v="37" actId="962"/>
          <ac:spMkLst>
            <pc:docMk/>
            <pc:sldMk cId="3245032921" sldId="333"/>
            <ac:spMk id="7" creationId="{49EBFC7F-E930-4B09-A225-058D8A0D2BE6}"/>
          </ac:spMkLst>
        </pc:spChg>
        <pc:spChg chg="mod">
          <ac:chgData name="Noam Weingarten" userId="f69093c0-fd60-4936-a75d-fb615f1e8ef4" providerId="ADAL" clId="{959EEE7B-FAA4-4BC4-9E18-55DD9153FB75}" dt="2021-08-04T15:39:27.305" v="21" actId="962"/>
          <ac:spMkLst>
            <pc:docMk/>
            <pc:sldMk cId="3245032921" sldId="333"/>
            <ac:spMk id="15" creationId="{E99C000D-2193-4A8F-9F6B-982875D4F68F}"/>
          </ac:spMkLst>
        </pc:spChg>
      </pc:sldChg>
    </pc:docChg>
  </pc:docChgLst>
  <pc:docChgLst>
    <pc:chgData name="Noam Weingarten" userId="f69093c0-fd60-4936-a75d-fb615f1e8ef4" providerId="ADAL" clId="{25D71D42-36C4-49E3-98C5-BF91EAFB7697}"/>
    <pc:docChg chg="addSld delSld modSld">
      <pc:chgData name="Noam Weingarten" userId="f69093c0-fd60-4936-a75d-fb615f1e8ef4" providerId="ADAL" clId="{25D71D42-36C4-49E3-98C5-BF91EAFB7697}" dt="2023-08-16T09:30:57.546" v="272" actId="962"/>
      <pc:docMkLst>
        <pc:docMk/>
      </pc:docMkLst>
      <pc:sldChg chg="modSp mod">
        <pc:chgData name="Noam Weingarten" userId="f69093c0-fd60-4936-a75d-fb615f1e8ef4" providerId="ADAL" clId="{25D71D42-36C4-49E3-98C5-BF91EAFB7697}" dt="2023-08-14T12:59:17.363" v="28" actId="20577"/>
        <pc:sldMkLst>
          <pc:docMk/>
          <pc:sldMk cId="1631244600" sldId="281"/>
        </pc:sldMkLst>
        <pc:spChg chg="mod">
          <ac:chgData name="Noam Weingarten" userId="f69093c0-fd60-4936-a75d-fb615f1e8ef4" providerId="ADAL" clId="{25D71D42-36C4-49E3-98C5-BF91EAFB7697}" dt="2023-08-14T12:59:17.363" v="28" actId="20577"/>
          <ac:spMkLst>
            <pc:docMk/>
            <pc:sldMk cId="1631244600" sldId="281"/>
            <ac:spMk id="2" creationId="{00000000-0000-0000-0000-000000000000}"/>
          </ac:spMkLst>
        </pc:spChg>
      </pc:sldChg>
      <pc:sldChg chg="modSp mod">
        <pc:chgData name="Noam Weingarten" userId="f69093c0-fd60-4936-a75d-fb615f1e8ef4" providerId="ADAL" clId="{25D71D42-36C4-49E3-98C5-BF91EAFB7697}" dt="2023-08-14T12:58:52.051" v="24" actId="20577"/>
        <pc:sldMkLst>
          <pc:docMk/>
          <pc:sldMk cId="45688312" sldId="309"/>
        </pc:sldMkLst>
        <pc:spChg chg="mod">
          <ac:chgData name="Noam Weingarten" userId="f69093c0-fd60-4936-a75d-fb615f1e8ef4" providerId="ADAL" clId="{25D71D42-36C4-49E3-98C5-BF91EAFB7697}" dt="2023-08-14T12:58:52.051" v="24" actId="20577"/>
          <ac:spMkLst>
            <pc:docMk/>
            <pc:sldMk cId="45688312" sldId="309"/>
            <ac:spMk id="2" creationId="{00000000-0000-0000-0000-000000000000}"/>
          </ac:spMkLst>
        </pc:spChg>
      </pc:sldChg>
      <pc:sldChg chg="modSp del mod">
        <pc:chgData name="Noam Weingarten" userId="f69093c0-fd60-4936-a75d-fb615f1e8ef4" providerId="ADAL" clId="{25D71D42-36C4-49E3-98C5-BF91EAFB7697}" dt="2023-08-14T12:58:08.225" v="3" actId="47"/>
        <pc:sldMkLst>
          <pc:docMk/>
          <pc:sldMk cId="3462819981" sldId="320"/>
        </pc:sldMkLst>
        <pc:spChg chg="mod">
          <ac:chgData name="Noam Weingarten" userId="f69093c0-fd60-4936-a75d-fb615f1e8ef4" providerId="ADAL" clId="{25D71D42-36C4-49E3-98C5-BF91EAFB7697}" dt="2023-08-14T12:53:53.044" v="0" actId="1076"/>
          <ac:spMkLst>
            <pc:docMk/>
            <pc:sldMk cId="3462819981" sldId="320"/>
            <ac:spMk id="4" creationId="{00000000-0000-0000-0000-000000000000}"/>
          </ac:spMkLst>
        </pc:spChg>
      </pc:sldChg>
      <pc:sldChg chg="modSp mod">
        <pc:chgData name="Noam Weingarten" userId="f69093c0-fd60-4936-a75d-fb615f1e8ef4" providerId="ADAL" clId="{25D71D42-36C4-49E3-98C5-BF91EAFB7697}" dt="2023-08-14T12:58:35.219" v="14" actId="20577"/>
        <pc:sldMkLst>
          <pc:docMk/>
          <pc:sldMk cId="137476155" sldId="335"/>
        </pc:sldMkLst>
        <pc:spChg chg="mod">
          <ac:chgData name="Noam Weingarten" userId="f69093c0-fd60-4936-a75d-fb615f1e8ef4" providerId="ADAL" clId="{25D71D42-36C4-49E3-98C5-BF91EAFB7697}" dt="2023-08-14T12:58:35.219" v="14" actId="20577"/>
          <ac:spMkLst>
            <pc:docMk/>
            <pc:sldMk cId="137476155" sldId="335"/>
            <ac:spMk id="2" creationId="{781C93C4-6BE1-4120-AA51-75FD33A5919C}"/>
          </ac:spMkLst>
        </pc:spChg>
      </pc:sldChg>
      <pc:sldChg chg="modSp mod">
        <pc:chgData name="Noam Weingarten" userId="f69093c0-fd60-4936-a75d-fb615f1e8ef4" providerId="ADAL" clId="{25D71D42-36C4-49E3-98C5-BF91EAFB7697}" dt="2023-08-16T09:30:57.546" v="272" actId="962"/>
        <pc:sldMkLst>
          <pc:docMk/>
          <pc:sldMk cId="77342744" sldId="339"/>
        </pc:sldMkLst>
        <pc:picChg chg="mod">
          <ac:chgData name="Noam Weingarten" userId="f69093c0-fd60-4936-a75d-fb615f1e8ef4" providerId="ADAL" clId="{25D71D42-36C4-49E3-98C5-BF91EAFB7697}" dt="2023-08-16T09:30:57.546" v="272" actId="962"/>
          <ac:picMkLst>
            <pc:docMk/>
            <pc:sldMk cId="77342744" sldId="339"/>
            <ac:picMk id="1034" creationId="{00000000-0000-0000-0000-000000000000}"/>
          </ac:picMkLst>
        </pc:picChg>
      </pc:sldChg>
      <pc:sldChg chg="modSp add mod">
        <pc:chgData name="Noam Weingarten" userId="f69093c0-fd60-4936-a75d-fb615f1e8ef4" providerId="ADAL" clId="{25D71D42-36C4-49E3-98C5-BF91EAFB7697}" dt="2023-08-14T12:57:45.582" v="2" actId="14100"/>
        <pc:sldMkLst>
          <pc:docMk/>
          <pc:sldMk cId="1134343351" sldId="340"/>
        </pc:sldMkLst>
        <pc:spChg chg="mod">
          <ac:chgData name="Noam Weingarten" userId="f69093c0-fd60-4936-a75d-fb615f1e8ef4" providerId="ADAL" clId="{25D71D42-36C4-49E3-98C5-BF91EAFB7697}" dt="2023-08-14T12:57:45.582" v="2" actId="14100"/>
          <ac:spMkLst>
            <pc:docMk/>
            <pc:sldMk cId="1134343351" sldId="340"/>
            <ac:spMk id="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8BFCF-A43F-4360-8ECF-B93BF4388FDB}" type="datetimeFigureOut">
              <a:rPr lang="en-GB" smtClean="0"/>
              <a:pPr/>
              <a:t>16/08/2023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Computer Systems Fundamentals - 4COSC004W     weingan@wmin.ac.uk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02B-E115-472C-8604-2854432366F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85598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EF281-FB4F-4128-BFED-7197A144E24E}" type="datetimeFigureOut">
              <a:rPr lang="en-GB" smtClean="0"/>
              <a:pPr/>
              <a:t>16/08/2023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Computer Systems Fundamentals - 4COSC004W     weingan@wmin.ac.uk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50D98-676B-4E6C-AD84-5669B145E4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63095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50D98-676B-4E6C-AD84-5669B145E42D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Computer Systems Fundamentals - 4COSC004W     weingan@wmin.ac.uk</a:t>
            </a:r>
          </a:p>
        </p:txBody>
      </p:sp>
    </p:spTree>
    <p:extLst>
      <p:ext uri="{BB962C8B-B14F-4D97-AF65-F5344CB8AC3E}">
        <p14:creationId xmlns:p14="http://schemas.microsoft.com/office/powerpoint/2010/main" val="1789244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09731FC-9DC8-4351-9BEE-8639AA4C9E44}" type="datetime1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Computer Systems Fundamentals - 4COSC004W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55C7-5933-415E-A14F-4D1783A2E928}" type="datetime1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dirty="0"/>
              <a:t>Computer Systems Fundamentals - 4COSC004W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F026-F680-40BC-AAAE-C2733F57F507}" type="datetime1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dirty="0"/>
              <a:t>Computer Systems Fundamentals - 4COSC004W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EA7A-AB3F-4C50-9F50-0E405A25FC76}" type="datetime1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dirty="0"/>
              <a:t>Computer Systems Fundamentals - 4COSC004W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B3FFC1-03B1-4CE5-8D1E-B693BA5C3C1A}" type="datetime1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Computer Systems Fundamentals - 4COSC004W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F82A3-88BF-4792-A9FF-23C2291DDDAA}" type="datetime1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dirty="0"/>
              <a:t>Computer Systems Fundamentals - 4COSC004W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03A3-BAA5-4BBE-B286-70F796D31E74}" type="datetime1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dirty="0"/>
              <a:t>Computer Systems Fundamentals - 4COSC004W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AE93-D313-4926-B0A9-F123022B943B}" type="datetime1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dirty="0"/>
              <a:t>Computer Systems Fundamentals - 4COSC004W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05AD-A466-4C42-B50B-C1EA6E582A30}" type="datetime1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GB" dirty="0"/>
              <a:t>Computer Systems Fundamentals - 4COSC004W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726661-0EA9-47F4-89C2-D0E8D315E978}" type="datetime1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Computer Systems Fundamentals - 4COSC004W                       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1D3119-0256-4E9A-9E84-09D8E1EA9FFC}" type="datetime1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Computer Systems Fundamentals - 4COSC004W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B50A903-6950-4E74-9398-93EECEA61923}" type="datetime1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algn="ctr"/>
            <a:r>
              <a:rPr lang="en-GB" dirty="0"/>
              <a:t>Computer Systems Fundamentals - 4COSC004W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90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90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339402"/>
            <a:ext cx="8361229" cy="2547277"/>
          </a:xfrm>
        </p:spPr>
        <p:txBody>
          <a:bodyPr/>
          <a:lstStyle/>
          <a:p>
            <a:r>
              <a:rPr lang="en-GB" sz="5400" dirty="0"/>
              <a:t>Computer systems fundamentals</a:t>
            </a:r>
            <a:br>
              <a:rPr lang="en-GB" sz="6600" dirty="0"/>
            </a:br>
            <a:r>
              <a:rPr lang="en-GB" sz="4400" dirty="0"/>
              <a:t>( 4COSC004w 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7934" y="4278251"/>
            <a:ext cx="6831673" cy="867907"/>
          </a:xfrm>
        </p:spPr>
        <p:txBody>
          <a:bodyPr>
            <a:normAutofit/>
          </a:bodyPr>
          <a:lstStyle/>
          <a:p>
            <a:r>
              <a:rPr lang="en-GB" sz="2800" dirty="0"/>
              <a:t>Week 1. Part 1 of 2</a:t>
            </a:r>
          </a:p>
        </p:txBody>
      </p:sp>
    </p:spTree>
    <p:extLst>
      <p:ext uri="{BB962C8B-B14F-4D97-AF65-F5344CB8AC3E}">
        <p14:creationId xmlns:p14="http://schemas.microsoft.com/office/powerpoint/2010/main" val="3291019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415" y="3778345"/>
            <a:ext cx="2225842" cy="1204160"/>
          </a:xfrm>
        </p:spPr>
        <p:txBody>
          <a:bodyPr>
            <a:normAutofit fontScale="90000"/>
          </a:bodyPr>
          <a:lstStyle/>
          <a:p>
            <a:r>
              <a:rPr lang="en-GB" dirty="0"/>
              <a:t>Base 10</a:t>
            </a:r>
            <a:br>
              <a:rPr lang="en-GB" dirty="0"/>
            </a:br>
            <a:r>
              <a:rPr lang="en-GB" dirty="0"/>
              <a:t>Denary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98150" y="3338074"/>
            <a:ext cx="901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/>
              <a:t>1</a:t>
            </a:r>
          </a:p>
        </p:txBody>
      </p:sp>
      <p:grpSp>
        <p:nvGrpSpPr>
          <p:cNvPr id="9" name="Group 8" descr="Weightings of Digit positions">
            <a:extLst>
              <a:ext uri="{FF2B5EF4-FFF2-40B4-BE49-F238E27FC236}">
                <a16:creationId xmlns:a16="http://schemas.microsoft.com/office/drawing/2014/main" id="{DB97B5F4-FEAF-431E-A5A0-6172B07A947F}"/>
              </a:ext>
            </a:extLst>
          </p:cNvPr>
          <p:cNvGrpSpPr/>
          <p:nvPr/>
        </p:nvGrpSpPr>
        <p:grpSpPr>
          <a:xfrm>
            <a:off x="7954925" y="4468779"/>
            <a:ext cx="976060" cy="1206161"/>
            <a:chOff x="7897397" y="1607007"/>
            <a:chExt cx="976060" cy="1206161"/>
          </a:xfrm>
        </p:grpSpPr>
        <p:sp>
          <p:nvSpPr>
            <p:cNvPr id="14" name="TextBox 13"/>
            <p:cNvSpPr txBox="1"/>
            <p:nvPr/>
          </p:nvSpPr>
          <p:spPr>
            <a:xfrm>
              <a:off x="8265697" y="2443836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7897397" y="2369001"/>
              <a:ext cx="970555" cy="183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897397" y="1654747"/>
              <a:ext cx="17596" cy="8538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8867952" y="1607007"/>
              <a:ext cx="5505" cy="8978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8214593" y="1962682"/>
                  <a:ext cx="4215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4593" y="1962682"/>
                  <a:ext cx="42152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3043" t="-2174" r="-4348" b="-869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TextBox 25"/>
          <p:cNvSpPr txBox="1"/>
          <p:nvPr/>
        </p:nvSpPr>
        <p:spPr>
          <a:xfrm>
            <a:off x="7954493" y="504076"/>
            <a:ext cx="901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/>
              <a:t>1</a:t>
            </a:r>
          </a:p>
        </p:txBody>
      </p:sp>
      <p:grpSp>
        <p:nvGrpSpPr>
          <p:cNvPr id="10" name="Group 9" descr="Weightings of Bit positions">
            <a:extLst>
              <a:ext uri="{FF2B5EF4-FFF2-40B4-BE49-F238E27FC236}">
                <a16:creationId xmlns:a16="http://schemas.microsoft.com/office/drawing/2014/main" id="{E9DD4B6E-2204-444C-AA2B-EAC646103DB1}"/>
              </a:ext>
            </a:extLst>
          </p:cNvPr>
          <p:cNvGrpSpPr/>
          <p:nvPr/>
        </p:nvGrpSpPr>
        <p:grpSpPr>
          <a:xfrm>
            <a:off x="5440989" y="1907149"/>
            <a:ext cx="3516060" cy="1206161"/>
            <a:chOff x="5132980" y="1615294"/>
            <a:chExt cx="3516060" cy="1206161"/>
          </a:xfrm>
        </p:grpSpPr>
        <p:sp>
          <p:nvSpPr>
            <p:cNvPr id="28" name="TextBox 27"/>
            <p:cNvSpPr txBox="1"/>
            <p:nvPr/>
          </p:nvSpPr>
          <p:spPr>
            <a:xfrm>
              <a:off x="7969088" y="2452123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28144" y="2434843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6937856" y="2067859"/>
                  <a:ext cx="2883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7856" y="2067859"/>
                  <a:ext cx="28834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9149" t="-2174" r="-6383" b="-869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Connector 30"/>
            <p:cNvCxnSpPr/>
            <p:nvPr/>
          </p:nvCxnSpPr>
          <p:spPr>
            <a:xfrm flipV="1">
              <a:off x="5132980" y="2379127"/>
              <a:ext cx="3510555" cy="557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606180" y="1714446"/>
              <a:ext cx="2905" cy="7968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7672980" y="1663034"/>
              <a:ext cx="17596" cy="8538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643535" y="1615294"/>
              <a:ext cx="5505" cy="8978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7982625" y="2069698"/>
                  <a:ext cx="2932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2625" y="2069698"/>
                  <a:ext cx="293285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6667" t="-2174" r="-8333" b="-869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Connector 35"/>
            <p:cNvCxnSpPr/>
            <p:nvPr/>
          </p:nvCxnSpPr>
          <p:spPr>
            <a:xfrm>
              <a:off x="5698130" y="1739846"/>
              <a:ext cx="2905" cy="7968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902784" y="2441193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5972656" y="2074209"/>
                  <a:ext cx="2932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2656" y="2074209"/>
                  <a:ext cx="29328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6667" t="-2174" r="-8333" b="-869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Title 1"/>
          <p:cNvSpPr txBox="1">
            <a:spLocks/>
          </p:cNvSpPr>
          <p:nvPr/>
        </p:nvSpPr>
        <p:spPr>
          <a:xfrm>
            <a:off x="1920415" y="935864"/>
            <a:ext cx="2225842" cy="13588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Base 2</a:t>
            </a:r>
          </a:p>
          <a:p>
            <a:r>
              <a:rPr lang="en-GB" dirty="0"/>
              <a:t>Binary</a:t>
            </a:r>
          </a:p>
        </p:txBody>
      </p:sp>
      <p:sp>
        <p:nvSpPr>
          <p:cNvPr id="2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/>
          <a:lstStyle/>
          <a:p>
            <a:r>
              <a:rPr lang="en-GB" dirty="0"/>
              <a:t>Computer Systems Fundamentals - 4COSC004W                                     Week01 Part 1/2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352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415" y="3778345"/>
            <a:ext cx="2225842" cy="1204160"/>
          </a:xfrm>
        </p:spPr>
        <p:txBody>
          <a:bodyPr>
            <a:normAutofit fontScale="90000"/>
          </a:bodyPr>
          <a:lstStyle/>
          <a:p>
            <a:r>
              <a:rPr lang="en-GB" dirty="0"/>
              <a:t>Base 10</a:t>
            </a:r>
            <a:br>
              <a:rPr lang="en-GB" dirty="0"/>
            </a:br>
            <a:r>
              <a:rPr lang="en-GB" dirty="0"/>
              <a:t>Denary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98150" y="3338074"/>
            <a:ext cx="901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/>
              <a:t>2</a:t>
            </a:r>
          </a:p>
        </p:txBody>
      </p:sp>
      <p:grpSp>
        <p:nvGrpSpPr>
          <p:cNvPr id="9" name="Group 8" descr="Weightings of Digit positions">
            <a:extLst>
              <a:ext uri="{FF2B5EF4-FFF2-40B4-BE49-F238E27FC236}">
                <a16:creationId xmlns:a16="http://schemas.microsoft.com/office/drawing/2014/main" id="{DB97B5F4-FEAF-431E-A5A0-6172B07A947F}"/>
              </a:ext>
            </a:extLst>
          </p:cNvPr>
          <p:cNvGrpSpPr/>
          <p:nvPr/>
        </p:nvGrpSpPr>
        <p:grpSpPr>
          <a:xfrm>
            <a:off x="7954925" y="4468779"/>
            <a:ext cx="976060" cy="1206161"/>
            <a:chOff x="7897397" y="1607007"/>
            <a:chExt cx="976060" cy="1206161"/>
          </a:xfrm>
        </p:grpSpPr>
        <p:sp>
          <p:nvSpPr>
            <p:cNvPr id="14" name="TextBox 13"/>
            <p:cNvSpPr txBox="1"/>
            <p:nvPr/>
          </p:nvSpPr>
          <p:spPr>
            <a:xfrm>
              <a:off x="8265697" y="2443836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7897397" y="2369001"/>
              <a:ext cx="970555" cy="183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897397" y="1654747"/>
              <a:ext cx="17596" cy="8538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8867952" y="1607007"/>
              <a:ext cx="5505" cy="8978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8214593" y="1962682"/>
                  <a:ext cx="4215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4593" y="1962682"/>
                  <a:ext cx="42152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3043" t="-2174" r="-4348" b="-869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TextBox 25"/>
          <p:cNvSpPr txBox="1"/>
          <p:nvPr/>
        </p:nvSpPr>
        <p:spPr>
          <a:xfrm>
            <a:off x="6973832" y="484366"/>
            <a:ext cx="196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/>
              <a:t>1 0</a:t>
            </a:r>
          </a:p>
        </p:txBody>
      </p:sp>
      <p:grpSp>
        <p:nvGrpSpPr>
          <p:cNvPr id="10" name="Group 9" descr="Weightings of Bit positions">
            <a:extLst>
              <a:ext uri="{FF2B5EF4-FFF2-40B4-BE49-F238E27FC236}">
                <a16:creationId xmlns:a16="http://schemas.microsoft.com/office/drawing/2014/main" id="{E9DD4B6E-2204-444C-AA2B-EAC646103DB1}"/>
              </a:ext>
            </a:extLst>
          </p:cNvPr>
          <p:cNvGrpSpPr/>
          <p:nvPr/>
        </p:nvGrpSpPr>
        <p:grpSpPr>
          <a:xfrm>
            <a:off x="5440989" y="1907149"/>
            <a:ext cx="3516060" cy="1206161"/>
            <a:chOff x="5132980" y="1615294"/>
            <a:chExt cx="3516060" cy="1206161"/>
          </a:xfrm>
        </p:grpSpPr>
        <p:sp>
          <p:nvSpPr>
            <p:cNvPr id="28" name="TextBox 27"/>
            <p:cNvSpPr txBox="1"/>
            <p:nvPr/>
          </p:nvSpPr>
          <p:spPr>
            <a:xfrm>
              <a:off x="7969088" y="2452123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28144" y="2434843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6937856" y="2067859"/>
                  <a:ext cx="2883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7856" y="2067859"/>
                  <a:ext cx="28834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9149" t="-2174" r="-6383" b="-869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Connector 30"/>
            <p:cNvCxnSpPr/>
            <p:nvPr/>
          </p:nvCxnSpPr>
          <p:spPr>
            <a:xfrm flipV="1">
              <a:off x="5132980" y="2379127"/>
              <a:ext cx="3510555" cy="557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606180" y="1714446"/>
              <a:ext cx="2905" cy="7968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7672980" y="1663034"/>
              <a:ext cx="17596" cy="8538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643535" y="1615294"/>
              <a:ext cx="5505" cy="8978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7982625" y="2069698"/>
                  <a:ext cx="2932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2625" y="2069698"/>
                  <a:ext cx="293285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6667" t="-2174" r="-8333" b="-869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Connector 35"/>
            <p:cNvCxnSpPr/>
            <p:nvPr/>
          </p:nvCxnSpPr>
          <p:spPr>
            <a:xfrm>
              <a:off x="5698130" y="1739846"/>
              <a:ext cx="2905" cy="7968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902784" y="2441193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5972656" y="2074209"/>
                  <a:ext cx="2932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2656" y="2074209"/>
                  <a:ext cx="29328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6667" t="-2174" r="-8333" b="-869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Title 1"/>
          <p:cNvSpPr txBox="1">
            <a:spLocks/>
          </p:cNvSpPr>
          <p:nvPr/>
        </p:nvSpPr>
        <p:spPr>
          <a:xfrm>
            <a:off x="1920415" y="935864"/>
            <a:ext cx="2225842" cy="13588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Base 2</a:t>
            </a:r>
          </a:p>
          <a:p>
            <a:r>
              <a:rPr lang="en-GB" dirty="0"/>
              <a:t>Binary</a:t>
            </a:r>
          </a:p>
        </p:txBody>
      </p:sp>
      <p:sp>
        <p:nvSpPr>
          <p:cNvPr id="2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/>
          <a:lstStyle/>
          <a:p>
            <a:r>
              <a:rPr lang="en-GB" dirty="0"/>
              <a:t>Computer Systems Fundamentals - 4COSC004W                                     Week01 Part 1/2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657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415" y="3778345"/>
            <a:ext cx="2225842" cy="1204160"/>
          </a:xfrm>
        </p:spPr>
        <p:txBody>
          <a:bodyPr>
            <a:normAutofit fontScale="90000"/>
          </a:bodyPr>
          <a:lstStyle/>
          <a:p>
            <a:r>
              <a:rPr lang="en-GB" dirty="0"/>
              <a:t>Base 10</a:t>
            </a:r>
            <a:br>
              <a:rPr lang="en-GB" dirty="0"/>
            </a:br>
            <a:r>
              <a:rPr lang="en-GB" dirty="0"/>
              <a:t>Denary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98150" y="3338074"/>
            <a:ext cx="901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/>
              <a:t>3</a:t>
            </a:r>
          </a:p>
        </p:txBody>
      </p:sp>
      <p:grpSp>
        <p:nvGrpSpPr>
          <p:cNvPr id="9" name="Group 8" descr="Weightings of  Digit/Bit positions">
            <a:extLst>
              <a:ext uri="{FF2B5EF4-FFF2-40B4-BE49-F238E27FC236}">
                <a16:creationId xmlns:a16="http://schemas.microsoft.com/office/drawing/2014/main" id="{DB97B5F4-FEAF-431E-A5A0-6172B07A947F}"/>
              </a:ext>
            </a:extLst>
          </p:cNvPr>
          <p:cNvGrpSpPr/>
          <p:nvPr/>
        </p:nvGrpSpPr>
        <p:grpSpPr>
          <a:xfrm>
            <a:off x="7954925" y="4468779"/>
            <a:ext cx="976060" cy="1206161"/>
            <a:chOff x="7897397" y="1607007"/>
            <a:chExt cx="976060" cy="1206161"/>
          </a:xfrm>
        </p:grpSpPr>
        <p:sp>
          <p:nvSpPr>
            <p:cNvPr id="14" name="TextBox 13"/>
            <p:cNvSpPr txBox="1"/>
            <p:nvPr/>
          </p:nvSpPr>
          <p:spPr>
            <a:xfrm>
              <a:off x="8265697" y="2443836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7897397" y="2369001"/>
              <a:ext cx="970555" cy="183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897397" y="1654747"/>
              <a:ext cx="17596" cy="8538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8867952" y="1607007"/>
              <a:ext cx="5505" cy="8978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8214593" y="1962682"/>
                  <a:ext cx="4215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4593" y="1962682"/>
                  <a:ext cx="42152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3043" t="-2174" r="-4348" b="-869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TextBox 25"/>
          <p:cNvSpPr txBox="1"/>
          <p:nvPr/>
        </p:nvSpPr>
        <p:spPr>
          <a:xfrm>
            <a:off x="6973832" y="484366"/>
            <a:ext cx="196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/>
              <a:t>1 1</a:t>
            </a:r>
          </a:p>
        </p:txBody>
      </p:sp>
      <p:grpSp>
        <p:nvGrpSpPr>
          <p:cNvPr id="10" name="Group 9" descr="Weightings of  Bit positions">
            <a:extLst>
              <a:ext uri="{FF2B5EF4-FFF2-40B4-BE49-F238E27FC236}">
                <a16:creationId xmlns:a16="http://schemas.microsoft.com/office/drawing/2014/main" id="{E9DD4B6E-2204-444C-AA2B-EAC646103DB1}"/>
              </a:ext>
            </a:extLst>
          </p:cNvPr>
          <p:cNvGrpSpPr/>
          <p:nvPr/>
        </p:nvGrpSpPr>
        <p:grpSpPr>
          <a:xfrm>
            <a:off x="5440989" y="1907149"/>
            <a:ext cx="3516060" cy="1206161"/>
            <a:chOff x="5132980" y="1615294"/>
            <a:chExt cx="3516060" cy="1206161"/>
          </a:xfrm>
        </p:grpSpPr>
        <p:sp>
          <p:nvSpPr>
            <p:cNvPr id="28" name="TextBox 27"/>
            <p:cNvSpPr txBox="1"/>
            <p:nvPr/>
          </p:nvSpPr>
          <p:spPr>
            <a:xfrm>
              <a:off x="7969088" y="2452123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28144" y="2434843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6937856" y="2067859"/>
                  <a:ext cx="2883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7856" y="2067859"/>
                  <a:ext cx="28834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9149" t="-2174" r="-6383" b="-869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Connector 30"/>
            <p:cNvCxnSpPr/>
            <p:nvPr/>
          </p:nvCxnSpPr>
          <p:spPr>
            <a:xfrm flipV="1">
              <a:off x="5132980" y="2379127"/>
              <a:ext cx="3510555" cy="557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606180" y="1714446"/>
              <a:ext cx="2905" cy="7968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7672980" y="1663034"/>
              <a:ext cx="17596" cy="8538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643535" y="1615294"/>
              <a:ext cx="5505" cy="8978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7982625" y="2069698"/>
                  <a:ext cx="2932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2625" y="2069698"/>
                  <a:ext cx="293285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6667" t="-2174" r="-8333" b="-869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Connector 35"/>
            <p:cNvCxnSpPr/>
            <p:nvPr/>
          </p:nvCxnSpPr>
          <p:spPr>
            <a:xfrm>
              <a:off x="5698130" y="1739846"/>
              <a:ext cx="2905" cy="7968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902784" y="2441193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5972656" y="2074209"/>
                  <a:ext cx="2932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2656" y="2074209"/>
                  <a:ext cx="29328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6667" t="-2174" r="-8333" b="-869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Title 1"/>
          <p:cNvSpPr txBox="1">
            <a:spLocks/>
          </p:cNvSpPr>
          <p:nvPr/>
        </p:nvSpPr>
        <p:spPr>
          <a:xfrm>
            <a:off x="1920415" y="935864"/>
            <a:ext cx="2225842" cy="13588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Base 2</a:t>
            </a:r>
          </a:p>
          <a:p>
            <a:r>
              <a:rPr lang="en-GB" dirty="0"/>
              <a:t>Binary</a:t>
            </a:r>
          </a:p>
        </p:txBody>
      </p:sp>
      <p:sp>
        <p:nvSpPr>
          <p:cNvPr id="2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/>
          <a:lstStyle/>
          <a:p>
            <a:r>
              <a:rPr lang="en-GB" dirty="0"/>
              <a:t>Computer Systems Fundamentals - 4COSC004W                                     Week01 Part 1/2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66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415" y="3778345"/>
            <a:ext cx="2225842" cy="1204160"/>
          </a:xfrm>
        </p:spPr>
        <p:txBody>
          <a:bodyPr>
            <a:normAutofit fontScale="90000"/>
          </a:bodyPr>
          <a:lstStyle/>
          <a:p>
            <a:r>
              <a:rPr lang="en-GB" dirty="0"/>
              <a:t>Base 10</a:t>
            </a:r>
            <a:br>
              <a:rPr lang="en-GB" dirty="0"/>
            </a:br>
            <a:r>
              <a:rPr lang="en-GB" dirty="0"/>
              <a:t>Denary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98150" y="3338074"/>
            <a:ext cx="901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/>
              <a:t>4</a:t>
            </a:r>
          </a:p>
        </p:txBody>
      </p:sp>
      <p:grpSp>
        <p:nvGrpSpPr>
          <p:cNvPr id="9" name="Group 8" descr="Weightings of  Digit/Bit positions">
            <a:extLst>
              <a:ext uri="{FF2B5EF4-FFF2-40B4-BE49-F238E27FC236}">
                <a16:creationId xmlns:a16="http://schemas.microsoft.com/office/drawing/2014/main" id="{DB97B5F4-FEAF-431E-A5A0-6172B07A947F}"/>
              </a:ext>
            </a:extLst>
          </p:cNvPr>
          <p:cNvGrpSpPr/>
          <p:nvPr/>
        </p:nvGrpSpPr>
        <p:grpSpPr>
          <a:xfrm>
            <a:off x="7954925" y="4468779"/>
            <a:ext cx="976060" cy="1206161"/>
            <a:chOff x="7897397" y="1607007"/>
            <a:chExt cx="976060" cy="1206161"/>
          </a:xfrm>
        </p:grpSpPr>
        <p:sp>
          <p:nvSpPr>
            <p:cNvPr id="14" name="TextBox 13"/>
            <p:cNvSpPr txBox="1"/>
            <p:nvPr/>
          </p:nvSpPr>
          <p:spPr>
            <a:xfrm>
              <a:off x="8265697" y="2443836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7897397" y="2369001"/>
              <a:ext cx="970555" cy="183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897397" y="1654747"/>
              <a:ext cx="17596" cy="8538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8867952" y="1607007"/>
              <a:ext cx="5505" cy="8978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8214593" y="1962682"/>
                  <a:ext cx="4215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4593" y="1962682"/>
                  <a:ext cx="42152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3043" t="-2174" r="-4348" b="-869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TextBox 25"/>
          <p:cNvSpPr txBox="1"/>
          <p:nvPr/>
        </p:nvSpPr>
        <p:spPr>
          <a:xfrm>
            <a:off x="5963747" y="550807"/>
            <a:ext cx="31024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/>
              <a:t>1 0 0</a:t>
            </a:r>
          </a:p>
        </p:txBody>
      </p:sp>
      <p:grpSp>
        <p:nvGrpSpPr>
          <p:cNvPr id="10" name="Group 9" descr="Weightings of  Digit/Bit positions">
            <a:extLst>
              <a:ext uri="{FF2B5EF4-FFF2-40B4-BE49-F238E27FC236}">
                <a16:creationId xmlns:a16="http://schemas.microsoft.com/office/drawing/2014/main" id="{E9DD4B6E-2204-444C-AA2B-EAC646103DB1}"/>
              </a:ext>
            </a:extLst>
          </p:cNvPr>
          <p:cNvGrpSpPr/>
          <p:nvPr/>
        </p:nvGrpSpPr>
        <p:grpSpPr>
          <a:xfrm>
            <a:off x="5440989" y="1907149"/>
            <a:ext cx="3516060" cy="1206161"/>
            <a:chOff x="5132980" y="1615294"/>
            <a:chExt cx="3516060" cy="1206161"/>
          </a:xfrm>
        </p:grpSpPr>
        <p:sp>
          <p:nvSpPr>
            <p:cNvPr id="28" name="TextBox 27"/>
            <p:cNvSpPr txBox="1"/>
            <p:nvPr/>
          </p:nvSpPr>
          <p:spPr>
            <a:xfrm>
              <a:off x="7969088" y="2452123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28144" y="2434843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6937856" y="2067859"/>
                  <a:ext cx="2883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7856" y="2067859"/>
                  <a:ext cx="28834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9149" t="-2174" r="-6383" b="-869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Connector 30"/>
            <p:cNvCxnSpPr/>
            <p:nvPr/>
          </p:nvCxnSpPr>
          <p:spPr>
            <a:xfrm flipV="1">
              <a:off x="5132980" y="2379127"/>
              <a:ext cx="3510555" cy="557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606180" y="1714446"/>
              <a:ext cx="2905" cy="7968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7672980" y="1663034"/>
              <a:ext cx="17596" cy="8538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643535" y="1615294"/>
              <a:ext cx="5505" cy="8978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7982625" y="2069698"/>
                  <a:ext cx="2932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2625" y="2069698"/>
                  <a:ext cx="293285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6667" t="-2174" r="-8333" b="-869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Connector 35"/>
            <p:cNvCxnSpPr/>
            <p:nvPr/>
          </p:nvCxnSpPr>
          <p:spPr>
            <a:xfrm>
              <a:off x="5698130" y="1739846"/>
              <a:ext cx="2905" cy="7968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902784" y="2441193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5972656" y="2074209"/>
                  <a:ext cx="2932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2656" y="2074209"/>
                  <a:ext cx="29328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6667" t="-2174" r="-8333" b="-869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Title 1"/>
          <p:cNvSpPr txBox="1">
            <a:spLocks/>
          </p:cNvSpPr>
          <p:nvPr/>
        </p:nvSpPr>
        <p:spPr>
          <a:xfrm>
            <a:off x="1920415" y="935864"/>
            <a:ext cx="2225842" cy="13588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Base 2</a:t>
            </a:r>
          </a:p>
          <a:p>
            <a:r>
              <a:rPr lang="en-GB" dirty="0"/>
              <a:t>Binary</a:t>
            </a:r>
          </a:p>
        </p:txBody>
      </p:sp>
      <p:sp>
        <p:nvSpPr>
          <p:cNvPr id="2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/>
          <a:lstStyle/>
          <a:p>
            <a:r>
              <a:rPr lang="en-GB" dirty="0"/>
              <a:t>Computer Systems Fundamentals - 4COSC004W                                     Week01 Part 1/2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838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415" y="3778345"/>
            <a:ext cx="2225842" cy="1204160"/>
          </a:xfrm>
        </p:spPr>
        <p:txBody>
          <a:bodyPr>
            <a:normAutofit fontScale="90000"/>
          </a:bodyPr>
          <a:lstStyle/>
          <a:p>
            <a:r>
              <a:rPr lang="en-GB" dirty="0"/>
              <a:t>Base 10</a:t>
            </a:r>
            <a:br>
              <a:rPr lang="en-GB" dirty="0"/>
            </a:br>
            <a:r>
              <a:rPr lang="en-GB" dirty="0"/>
              <a:t>Denary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98150" y="3338074"/>
            <a:ext cx="901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/>
              <a:t>5</a:t>
            </a:r>
          </a:p>
        </p:txBody>
      </p:sp>
      <p:grpSp>
        <p:nvGrpSpPr>
          <p:cNvPr id="9" name="Group 8" descr="Weightings of  Digit/Bit positions">
            <a:extLst>
              <a:ext uri="{FF2B5EF4-FFF2-40B4-BE49-F238E27FC236}">
                <a16:creationId xmlns:a16="http://schemas.microsoft.com/office/drawing/2014/main" id="{DB97B5F4-FEAF-431E-A5A0-6172B07A947F}"/>
              </a:ext>
            </a:extLst>
          </p:cNvPr>
          <p:cNvGrpSpPr/>
          <p:nvPr/>
        </p:nvGrpSpPr>
        <p:grpSpPr>
          <a:xfrm>
            <a:off x="7954925" y="4468779"/>
            <a:ext cx="976060" cy="1206161"/>
            <a:chOff x="7897397" y="1607007"/>
            <a:chExt cx="976060" cy="1206161"/>
          </a:xfrm>
        </p:grpSpPr>
        <p:sp>
          <p:nvSpPr>
            <p:cNvPr id="14" name="TextBox 13"/>
            <p:cNvSpPr txBox="1"/>
            <p:nvPr/>
          </p:nvSpPr>
          <p:spPr>
            <a:xfrm>
              <a:off x="8265697" y="2443836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7897397" y="2369001"/>
              <a:ext cx="970555" cy="183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897397" y="1654747"/>
              <a:ext cx="17596" cy="8538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8867952" y="1607007"/>
              <a:ext cx="5505" cy="8978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8214593" y="1962682"/>
                  <a:ext cx="4215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4593" y="1962682"/>
                  <a:ext cx="42152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3043" t="-2174" r="-4348" b="-869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TextBox 25"/>
          <p:cNvSpPr txBox="1"/>
          <p:nvPr/>
        </p:nvSpPr>
        <p:spPr>
          <a:xfrm>
            <a:off x="5963747" y="550807"/>
            <a:ext cx="31024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/>
              <a:t>1 0 1</a:t>
            </a:r>
          </a:p>
        </p:txBody>
      </p:sp>
      <p:grpSp>
        <p:nvGrpSpPr>
          <p:cNvPr id="10" name="Group 9" descr="Weightings of  Digit/Bit positions">
            <a:extLst>
              <a:ext uri="{FF2B5EF4-FFF2-40B4-BE49-F238E27FC236}">
                <a16:creationId xmlns:a16="http://schemas.microsoft.com/office/drawing/2014/main" id="{E9DD4B6E-2204-444C-AA2B-EAC646103DB1}"/>
              </a:ext>
            </a:extLst>
          </p:cNvPr>
          <p:cNvGrpSpPr/>
          <p:nvPr/>
        </p:nvGrpSpPr>
        <p:grpSpPr>
          <a:xfrm>
            <a:off x="5440989" y="1907149"/>
            <a:ext cx="3516060" cy="1206161"/>
            <a:chOff x="5132980" y="1615294"/>
            <a:chExt cx="3516060" cy="1206161"/>
          </a:xfrm>
        </p:grpSpPr>
        <p:sp>
          <p:nvSpPr>
            <p:cNvPr id="28" name="TextBox 27"/>
            <p:cNvSpPr txBox="1"/>
            <p:nvPr/>
          </p:nvSpPr>
          <p:spPr>
            <a:xfrm>
              <a:off x="7969088" y="2452123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28144" y="2434843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6937856" y="2067859"/>
                  <a:ext cx="2883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7856" y="2067859"/>
                  <a:ext cx="28834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9149" t="-2174" r="-6383" b="-869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Connector 30"/>
            <p:cNvCxnSpPr/>
            <p:nvPr/>
          </p:nvCxnSpPr>
          <p:spPr>
            <a:xfrm flipV="1">
              <a:off x="5132980" y="2379127"/>
              <a:ext cx="3510555" cy="557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606180" y="1714446"/>
              <a:ext cx="2905" cy="7968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7672980" y="1663034"/>
              <a:ext cx="17596" cy="8538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643535" y="1615294"/>
              <a:ext cx="5505" cy="8978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7982625" y="2069698"/>
                  <a:ext cx="2932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2625" y="2069698"/>
                  <a:ext cx="293285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6667" t="-2174" r="-8333" b="-869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Connector 35"/>
            <p:cNvCxnSpPr/>
            <p:nvPr/>
          </p:nvCxnSpPr>
          <p:spPr>
            <a:xfrm>
              <a:off x="5698130" y="1739846"/>
              <a:ext cx="2905" cy="7968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902784" y="2441193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5972656" y="2074209"/>
                  <a:ext cx="2932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2656" y="2074209"/>
                  <a:ext cx="29328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6667" t="-2174" r="-8333" b="-869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Title 1"/>
          <p:cNvSpPr txBox="1">
            <a:spLocks/>
          </p:cNvSpPr>
          <p:nvPr/>
        </p:nvSpPr>
        <p:spPr>
          <a:xfrm>
            <a:off x="1920415" y="935864"/>
            <a:ext cx="2225842" cy="13588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Base 2</a:t>
            </a:r>
          </a:p>
          <a:p>
            <a:r>
              <a:rPr lang="en-GB" dirty="0"/>
              <a:t>Binary</a:t>
            </a:r>
          </a:p>
        </p:txBody>
      </p:sp>
      <p:sp>
        <p:nvSpPr>
          <p:cNvPr id="2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/>
          <a:lstStyle/>
          <a:p>
            <a:r>
              <a:rPr lang="en-GB" dirty="0"/>
              <a:t>Computer Systems Fundamentals - 4COSC004W                                     Week01 Part 1/2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606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415" y="3778345"/>
            <a:ext cx="2225842" cy="1204160"/>
          </a:xfrm>
        </p:spPr>
        <p:txBody>
          <a:bodyPr>
            <a:normAutofit fontScale="90000"/>
          </a:bodyPr>
          <a:lstStyle/>
          <a:p>
            <a:r>
              <a:rPr lang="en-GB" dirty="0"/>
              <a:t>Base 10</a:t>
            </a:r>
            <a:br>
              <a:rPr lang="en-GB" dirty="0"/>
            </a:br>
            <a:r>
              <a:rPr lang="en-GB" dirty="0"/>
              <a:t>Denary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98150" y="3338074"/>
            <a:ext cx="901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/>
              <a:t>6</a:t>
            </a:r>
          </a:p>
        </p:txBody>
      </p:sp>
      <p:grpSp>
        <p:nvGrpSpPr>
          <p:cNvPr id="9" name="Group 8" descr="Weightings of  Digit/Bit positions">
            <a:extLst>
              <a:ext uri="{FF2B5EF4-FFF2-40B4-BE49-F238E27FC236}">
                <a16:creationId xmlns:a16="http://schemas.microsoft.com/office/drawing/2014/main" id="{DB97B5F4-FEAF-431E-A5A0-6172B07A947F}"/>
              </a:ext>
            </a:extLst>
          </p:cNvPr>
          <p:cNvGrpSpPr/>
          <p:nvPr/>
        </p:nvGrpSpPr>
        <p:grpSpPr>
          <a:xfrm>
            <a:off x="7954925" y="4468779"/>
            <a:ext cx="976060" cy="1206161"/>
            <a:chOff x="7897397" y="1607007"/>
            <a:chExt cx="976060" cy="1206161"/>
          </a:xfrm>
        </p:grpSpPr>
        <p:sp>
          <p:nvSpPr>
            <p:cNvPr id="14" name="TextBox 13"/>
            <p:cNvSpPr txBox="1"/>
            <p:nvPr/>
          </p:nvSpPr>
          <p:spPr>
            <a:xfrm>
              <a:off x="8265697" y="2443836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7897397" y="2369001"/>
              <a:ext cx="970555" cy="183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897397" y="1654747"/>
              <a:ext cx="17596" cy="8538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8867952" y="1607007"/>
              <a:ext cx="5505" cy="8978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8214593" y="1962682"/>
                  <a:ext cx="4215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4593" y="1962682"/>
                  <a:ext cx="42152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3043" t="-2174" r="-4348" b="-869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TextBox 25"/>
          <p:cNvSpPr txBox="1"/>
          <p:nvPr/>
        </p:nvSpPr>
        <p:spPr>
          <a:xfrm>
            <a:off x="5963747" y="550807"/>
            <a:ext cx="31024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/>
              <a:t>1 1 0</a:t>
            </a:r>
          </a:p>
        </p:txBody>
      </p:sp>
      <p:grpSp>
        <p:nvGrpSpPr>
          <p:cNvPr id="10" name="Group 9" descr="Weightings of  Digit/Bit positions">
            <a:extLst>
              <a:ext uri="{FF2B5EF4-FFF2-40B4-BE49-F238E27FC236}">
                <a16:creationId xmlns:a16="http://schemas.microsoft.com/office/drawing/2014/main" id="{E9DD4B6E-2204-444C-AA2B-EAC646103DB1}"/>
              </a:ext>
            </a:extLst>
          </p:cNvPr>
          <p:cNvGrpSpPr/>
          <p:nvPr/>
        </p:nvGrpSpPr>
        <p:grpSpPr>
          <a:xfrm>
            <a:off x="5440989" y="1907149"/>
            <a:ext cx="3516060" cy="1206161"/>
            <a:chOff x="5132980" y="1615294"/>
            <a:chExt cx="3516060" cy="1206161"/>
          </a:xfrm>
        </p:grpSpPr>
        <p:sp>
          <p:nvSpPr>
            <p:cNvPr id="28" name="TextBox 27"/>
            <p:cNvSpPr txBox="1"/>
            <p:nvPr/>
          </p:nvSpPr>
          <p:spPr>
            <a:xfrm>
              <a:off x="7969088" y="2452123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28144" y="2434843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6937856" y="2067859"/>
                  <a:ext cx="2883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7856" y="2067859"/>
                  <a:ext cx="28834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9149" t="-2174" r="-6383" b="-869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Connector 30"/>
            <p:cNvCxnSpPr/>
            <p:nvPr/>
          </p:nvCxnSpPr>
          <p:spPr>
            <a:xfrm flipV="1">
              <a:off x="5132980" y="2379127"/>
              <a:ext cx="3510555" cy="557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606180" y="1714446"/>
              <a:ext cx="2905" cy="7968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7672980" y="1663034"/>
              <a:ext cx="17596" cy="8538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643535" y="1615294"/>
              <a:ext cx="5505" cy="8978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7982625" y="2069698"/>
                  <a:ext cx="2932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2625" y="2069698"/>
                  <a:ext cx="293285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6667" t="-2174" r="-8333" b="-869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Connector 35"/>
            <p:cNvCxnSpPr/>
            <p:nvPr/>
          </p:nvCxnSpPr>
          <p:spPr>
            <a:xfrm>
              <a:off x="5698130" y="1739846"/>
              <a:ext cx="2905" cy="7968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902784" y="2441193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5972656" y="2074209"/>
                  <a:ext cx="2932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2656" y="2074209"/>
                  <a:ext cx="29328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6667" t="-2174" r="-8333" b="-869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Title 1"/>
          <p:cNvSpPr txBox="1">
            <a:spLocks/>
          </p:cNvSpPr>
          <p:nvPr/>
        </p:nvSpPr>
        <p:spPr>
          <a:xfrm>
            <a:off x="1920415" y="935864"/>
            <a:ext cx="2225842" cy="13588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Base 2</a:t>
            </a:r>
          </a:p>
          <a:p>
            <a:r>
              <a:rPr lang="en-GB" dirty="0"/>
              <a:t>Binary</a:t>
            </a:r>
          </a:p>
        </p:txBody>
      </p:sp>
      <p:sp>
        <p:nvSpPr>
          <p:cNvPr id="2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/>
          <a:lstStyle/>
          <a:p>
            <a:r>
              <a:rPr lang="en-GB" dirty="0"/>
              <a:t>Computer Systems Fundamentals - 4COSC004W                                     Week01 Part 1/2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195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415" y="3778345"/>
            <a:ext cx="2225842" cy="1204160"/>
          </a:xfrm>
        </p:spPr>
        <p:txBody>
          <a:bodyPr>
            <a:normAutofit fontScale="90000"/>
          </a:bodyPr>
          <a:lstStyle/>
          <a:p>
            <a:r>
              <a:rPr lang="en-GB" dirty="0"/>
              <a:t>Base 10</a:t>
            </a:r>
            <a:br>
              <a:rPr lang="en-GB" dirty="0"/>
            </a:br>
            <a:r>
              <a:rPr lang="en-GB" dirty="0"/>
              <a:t>Denary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98150" y="3338074"/>
            <a:ext cx="901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/>
              <a:t>7</a:t>
            </a:r>
          </a:p>
        </p:txBody>
      </p:sp>
      <p:grpSp>
        <p:nvGrpSpPr>
          <p:cNvPr id="9" name="Group 8" descr="Weightings of  Digit/Bit positions">
            <a:extLst>
              <a:ext uri="{FF2B5EF4-FFF2-40B4-BE49-F238E27FC236}">
                <a16:creationId xmlns:a16="http://schemas.microsoft.com/office/drawing/2014/main" id="{DB97B5F4-FEAF-431E-A5A0-6172B07A947F}"/>
              </a:ext>
            </a:extLst>
          </p:cNvPr>
          <p:cNvGrpSpPr/>
          <p:nvPr/>
        </p:nvGrpSpPr>
        <p:grpSpPr>
          <a:xfrm>
            <a:off x="7954925" y="4468779"/>
            <a:ext cx="976060" cy="1206161"/>
            <a:chOff x="7897397" y="1607007"/>
            <a:chExt cx="976060" cy="1206161"/>
          </a:xfrm>
        </p:grpSpPr>
        <p:sp>
          <p:nvSpPr>
            <p:cNvPr id="14" name="TextBox 13"/>
            <p:cNvSpPr txBox="1"/>
            <p:nvPr/>
          </p:nvSpPr>
          <p:spPr>
            <a:xfrm>
              <a:off x="8265697" y="2443836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7897397" y="2369001"/>
              <a:ext cx="970555" cy="183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897397" y="1654747"/>
              <a:ext cx="17596" cy="8538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8867952" y="1607007"/>
              <a:ext cx="5505" cy="8978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8214593" y="1962682"/>
                  <a:ext cx="4215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4593" y="1962682"/>
                  <a:ext cx="42152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3043" t="-2174" r="-4348" b="-869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TextBox 25"/>
          <p:cNvSpPr txBox="1"/>
          <p:nvPr/>
        </p:nvSpPr>
        <p:spPr>
          <a:xfrm>
            <a:off x="5963747" y="550807"/>
            <a:ext cx="31024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/>
              <a:t>1 1 1</a:t>
            </a:r>
          </a:p>
        </p:txBody>
      </p:sp>
      <p:grpSp>
        <p:nvGrpSpPr>
          <p:cNvPr id="10" name="Group 9" descr="Weightings of  Digit/Bit positions">
            <a:extLst>
              <a:ext uri="{FF2B5EF4-FFF2-40B4-BE49-F238E27FC236}">
                <a16:creationId xmlns:a16="http://schemas.microsoft.com/office/drawing/2014/main" id="{E9DD4B6E-2204-444C-AA2B-EAC646103DB1}"/>
              </a:ext>
            </a:extLst>
          </p:cNvPr>
          <p:cNvGrpSpPr/>
          <p:nvPr/>
        </p:nvGrpSpPr>
        <p:grpSpPr>
          <a:xfrm>
            <a:off x="5440989" y="1907149"/>
            <a:ext cx="3516060" cy="1206161"/>
            <a:chOff x="5132980" y="1615294"/>
            <a:chExt cx="3516060" cy="1206161"/>
          </a:xfrm>
        </p:grpSpPr>
        <p:sp>
          <p:nvSpPr>
            <p:cNvPr id="28" name="TextBox 27"/>
            <p:cNvSpPr txBox="1"/>
            <p:nvPr/>
          </p:nvSpPr>
          <p:spPr>
            <a:xfrm>
              <a:off x="7969088" y="2452123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28144" y="2434843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6937856" y="2067859"/>
                  <a:ext cx="2883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7856" y="2067859"/>
                  <a:ext cx="28834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9149" t="-2174" r="-6383" b="-869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Connector 30"/>
            <p:cNvCxnSpPr/>
            <p:nvPr/>
          </p:nvCxnSpPr>
          <p:spPr>
            <a:xfrm flipV="1">
              <a:off x="5132980" y="2379127"/>
              <a:ext cx="3510555" cy="557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606180" y="1714446"/>
              <a:ext cx="2905" cy="7968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7672980" y="1663034"/>
              <a:ext cx="17596" cy="8538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643535" y="1615294"/>
              <a:ext cx="5505" cy="8978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7982625" y="2069698"/>
                  <a:ext cx="2932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2625" y="2069698"/>
                  <a:ext cx="293285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6667" t="-2174" r="-8333" b="-869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Connector 35"/>
            <p:cNvCxnSpPr/>
            <p:nvPr/>
          </p:nvCxnSpPr>
          <p:spPr>
            <a:xfrm>
              <a:off x="5698130" y="1739846"/>
              <a:ext cx="2905" cy="7968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902784" y="2441193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5972656" y="2074209"/>
                  <a:ext cx="2932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2656" y="2074209"/>
                  <a:ext cx="29328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6667" t="-2174" r="-8333" b="-869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Title 1"/>
          <p:cNvSpPr txBox="1">
            <a:spLocks/>
          </p:cNvSpPr>
          <p:nvPr/>
        </p:nvSpPr>
        <p:spPr>
          <a:xfrm>
            <a:off x="1920415" y="935864"/>
            <a:ext cx="2225842" cy="13588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Base 2</a:t>
            </a:r>
          </a:p>
          <a:p>
            <a:r>
              <a:rPr lang="en-GB" dirty="0"/>
              <a:t>Binary</a:t>
            </a:r>
          </a:p>
        </p:txBody>
      </p:sp>
      <p:sp>
        <p:nvSpPr>
          <p:cNvPr id="2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/>
          <a:lstStyle/>
          <a:p>
            <a:r>
              <a:rPr lang="en-GB" dirty="0"/>
              <a:t>Computer Systems Fundamentals - 4COSC004W                                     Week01 Part 1/2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402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/>
          <a:lstStyle/>
          <a:p>
            <a:r>
              <a:rPr lang="en-GB" dirty="0"/>
              <a:t>Computer Systems Fundamentals - 4COSC004W                                     Week01 Part 1/2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BE928D-A228-4BB2-8F61-5BE558E2DDC6}"/>
              </a:ext>
            </a:extLst>
          </p:cNvPr>
          <p:cNvSpPr txBox="1"/>
          <p:nvPr/>
        </p:nvSpPr>
        <p:spPr>
          <a:xfrm>
            <a:off x="8039920" y="629814"/>
            <a:ext cx="901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/>
              <a:t>0</a:t>
            </a:r>
          </a:p>
        </p:txBody>
      </p:sp>
      <p:sp>
        <p:nvSpPr>
          <p:cNvPr id="46" name="TextBox 45" descr="Weightings of  Digit/Bit positions">
            <a:extLst>
              <a:ext uri="{FF2B5EF4-FFF2-40B4-BE49-F238E27FC236}">
                <a16:creationId xmlns:a16="http://schemas.microsoft.com/office/drawing/2014/main" id="{00FD2549-D974-41DD-BB27-E7B7FA6FEE0F}"/>
              </a:ext>
            </a:extLst>
          </p:cNvPr>
          <p:cNvSpPr txBox="1"/>
          <p:nvPr/>
        </p:nvSpPr>
        <p:spPr>
          <a:xfrm>
            <a:off x="8321849" y="280994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47" name="TextBox 46" descr="Weightings of  Digit/Bit positions">
            <a:extLst>
              <a:ext uri="{FF2B5EF4-FFF2-40B4-BE49-F238E27FC236}">
                <a16:creationId xmlns:a16="http://schemas.microsoft.com/office/drawing/2014/main" id="{6CC873AE-C994-4506-B0B5-67E7527AD986}"/>
              </a:ext>
            </a:extLst>
          </p:cNvPr>
          <p:cNvSpPr txBox="1"/>
          <p:nvPr/>
        </p:nvSpPr>
        <p:spPr>
          <a:xfrm>
            <a:off x="7280905" y="279266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 descr="Weightings of  Digit/Bit positions">
                <a:extLst>
                  <a:ext uri="{FF2B5EF4-FFF2-40B4-BE49-F238E27FC236}">
                    <a16:creationId xmlns:a16="http://schemas.microsoft.com/office/drawing/2014/main" id="{BF79275E-1B9E-4DBD-AD9C-133720288D9C}"/>
                  </a:ext>
                </a:extLst>
              </p:cNvPr>
              <p:cNvSpPr txBox="1"/>
              <p:nvPr/>
            </p:nvSpPr>
            <p:spPr>
              <a:xfrm>
                <a:off x="7290617" y="2425683"/>
                <a:ext cx="288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8" name="TextBox 47" descr="Weightings of  Digit/Bit positions">
                <a:extLst>
                  <a:ext uri="{FF2B5EF4-FFF2-40B4-BE49-F238E27FC236}">
                    <a16:creationId xmlns:a16="http://schemas.microsoft.com/office/drawing/2014/main" id="{BF79275E-1B9E-4DBD-AD9C-133720288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617" y="2425683"/>
                <a:ext cx="288349" cy="276999"/>
              </a:xfrm>
              <a:prstGeom prst="rect">
                <a:avLst/>
              </a:prstGeom>
              <a:blipFill>
                <a:blip r:embed="rId2"/>
                <a:stretch>
                  <a:fillRect l="-19149" t="-2222" r="-6383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 descr="Weightings of  Digit/Bit positions">
            <a:extLst>
              <a:ext uri="{FF2B5EF4-FFF2-40B4-BE49-F238E27FC236}">
                <a16:creationId xmlns:a16="http://schemas.microsoft.com/office/drawing/2014/main" id="{B2379AE9-ECF6-4067-8C90-95B39DCC3943}"/>
              </a:ext>
            </a:extLst>
          </p:cNvPr>
          <p:cNvCxnSpPr/>
          <p:nvPr/>
        </p:nvCxnSpPr>
        <p:spPr>
          <a:xfrm flipV="1">
            <a:off x="5225820" y="2736951"/>
            <a:ext cx="3770476" cy="557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 descr="Weightings of  Digit/Bit positions">
            <a:extLst>
              <a:ext uri="{FF2B5EF4-FFF2-40B4-BE49-F238E27FC236}">
                <a16:creationId xmlns:a16="http://schemas.microsoft.com/office/drawing/2014/main" id="{17A159B0-371D-4EFE-8B8C-3C57C1B48F85}"/>
              </a:ext>
            </a:extLst>
          </p:cNvPr>
          <p:cNvCxnSpPr/>
          <p:nvPr/>
        </p:nvCxnSpPr>
        <p:spPr>
          <a:xfrm>
            <a:off x="6958941" y="2072270"/>
            <a:ext cx="2905" cy="7968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 descr="Weightings of  Digit/Bit positions">
            <a:extLst>
              <a:ext uri="{FF2B5EF4-FFF2-40B4-BE49-F238E27FC236}">
                <a16:creationId xmlns:a16="http://schemas.microsoft.com/office/drawing/2014/main" id="{98E889CF-10A0-488E-A616-11FAE8FE39D0}"/>
              </a:ext>
            </a:extLst>
          </p:cNvPr>
          <p:cNvCxnSpPr/>
          <p:nvPr/>
        </p:nvCxnSpPr>
        <p:spPr>
          <a:xfrm>
            <a:off x="8025741" y="2020858"/>
            <a:ext cx="17596" cy="8538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 descr="Weightings of  Digit/Bit positions">
            <a:extLst>
              <a:ext uri="{FF2B5EF4-FFF2-40B4-BE49-F238E27FC236}">
                <a16:creationId xmlns:a16="http://schemas.microsoft.com/office/drawing/2014/main" id="{AA00CF53-1B78-4ADE-A00D-1CA9B795F0A6}"/>
              </a:ext>
            </a:extLst>
          </p:cNvPr>
          <p:cNvCxnSpPr/>
          <p:nvPr/>
        </p:nvCxnSpPr>
        <p:spPr>
          <a:xfrm>
            <a:off x="8996296" y="1973118"/>
            <a:ext cx="5505" cy="8978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 descr="Weightings of  Digit/Bit positions">
                <a:extLst>
                  <a:ext uri="{FF2B5EF4-FFF2-40B4-BE49-F238E27FC236}">
                    <a16:creationId xmlns:a16="http://schemas.microsoft.com/office/drawing/2014/main" id="{4A8B8B0B-7246-44A6-A992-D472B37B144D}"/>
                  </a:ext>
                </a:extLst>
              </p:cNvPr>
              <p:cNvSpPr txBox="1"/>
              <p:nvPr/>
            </p:nvSpPr>
            <p:spPr>
              <a:xfrm>
                <a:off x="8335386" y="2427522"/>
                <a:ext cx="2932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3" name="TextBox 52" descr="Weightings of  Digit/Bit positions">
                <a:extLst>
                  <a:ext uri="{FF2B5EF4-FFF2-40B4-BE49-F238E27FC236}">
                    <a16:creationId xmlns:a16="http://schemas.microsoft.com/office/drawing/2014/main" id="{4A8B8B0B-7246-44A6-A992-D472B37B1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386" y="2427522"/>
                <a:ext cx="293285" cy="276999"/>
              </a:xfrm>
              <a:prstGeom prst="rect">
                <a:avLst/>
              </a:prstGeom>
              <a:blipFill>
                <a:blip r:embed="rId3"/>
                <a:stretch>
                  <a:fillRect l="-16667" t="-2174" r="-8333" b="-8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 descr="Weightings of  Digit/Bit positions">
            <a:extLst>
              <a:ext uri="{FF2B5EF4-FFF2-40B4-BE49-F238E27FC236}">
                <a16:creationId xmlns:a16="http://schemas.microsoft.com/office/drawing/2014/main" id="{AE61CDDC-E2D1-485A-8AD6-36FD4AC9E769}"/>
              </a:ext>
            </a:extLst>
          </p:cNvPr>
          <p:cNvCxnSpPr/>
          <p:nvPr/>
        </p:nvCxnSpPr>
        <p:spPr>
          <a:xfrm>
            <a:off x="6050891" y="2097670"/>
            <a:ext cx="2905" cy="7968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 descr="Weightings of  Digit/Bit positions">
            <a:extLst>
              <a:ext uri="{FF2B5EF4-FFF2-40B4-BE49-F238E27FC236}">
                <a16:creationId xmlns:a16="http://schemas.microsoft.com/office/drawing/2014/main" id="{A98E70D0-E311-4A6B-8F05-737399B21C49}"/>
              </a:ext>
            </a:extLst>
          </p:cNvPr>
          <p:cNvSpPr txBox="1"/>
          <p:nvPr/>
        </p:nvSpPr>
        <p:spPr>
          <a:xfrm>
            <a:off x="6255545" y="279901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 descr="Weightings of  Digit/Bit positions">
                <a:extLst>
                  <a:ext uri="{FF2B5EF4-FFF2-40B4-BE49-F238E27FC236}">
                    <a16:creationId xmlns:a16="http://schemas.microsoft.com/office/drawing/2014/main" id="{1C27D1A5-B725-4875-A8BD-6F24F27735C4}"/>
                  </a:ext>
                </a:extLst>
              </p:cNvPr>
              <p:cNvSpPr txBox="1"/>
              <p:nvPr/>
            </p:nvSpPr>
            <p:spPr>
              <a:xfrm>
                <a:off x="6325417" y="2432033"/>
                <a:ext cx="2932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6" name="TextBox 55" descr="Weightings of  Digit/Bit positions">
                <a:extLst>
                  <a:ext uri="{FF2B5EF4-FFF2-40B4-BE49-F238E27FC236}">
                    <a16:creationId xmlns:a16="http://schemas.microsoft.com/office/drawing/2014/main" id="{1C27D1A5-B725-4875-A8BD-6F24F2773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417" y="2432033"/>
                <a:ext cx="293285" cy="276999"/>
              </a:xfrm>
              <a:prstGeom prst="rect">
                <a:avLst/>
              </a:prstGeom>
              <a:blipFill>
                <a:blip r:embed="rId4"/>
                <a:stretch>
                  <a:fillRect l="-18750" t="-2222" r="-6250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D6ACE132-3BF8-45ED-B906-BBB43F61AAA1}"/>
              </a:ext>
            </a:extLst>
          </p:cNvPr>
          <p:cNvSpPr txBox="1"/>
          <p:nvPr/>
        </p:nvSpPr>
        <p:spPr>
          <a:xfrm>
            <a:off x="6965101" y="637830"/>
            <a:ext cx="901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/>
              <a:t>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DB8B5EE-E9BA-48A5-B4AA-3F280BDA3042}"/>
              </a:ext>
            </a:extLst>
          </p:cNvPr>
          <p:cNvSpPr txBox="1"/>
          <p:nvPr/>
        </p:nvSpPr>
        <p:spPr>
          <a:xfrm>
            <a:off x="5998573" y="621782"/>
            <a:ext cx="901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/>
              <a:t>0</a:t>
            </a:r>
          </a:p>
        </p:txBody>
      </p:sp>
      <p:sp>
        <p:nvSpPr>
          <p:cNvPr id="60" name="TextBox 59" descr="Weightings of  Digit/Bit positions">
            <a:extLst>
              <a:ext uri="{FF2B5EF4-FFF2-40B4-BE49-F238E27FC236}">
                <a16:creationId xmlns:a16="http://schemas.microsoft.com/office/drawing/2014/main" id="{5679FCA6-91BA-4DF2-AF58-5C33F518701E}"/>
              </a:ext>
            </a:extLst>
          </p:cNvPr>
          <p:cNvSpPr txBox="1"/>
          <p:nvPr/>
        </p:nvSpPr>
        <p:spPr>
          <a:xfrm>
            <a:off x="5481518" y="279500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 descr="Weightings of  Digit/Bit positions">
                <a:extLst>
                  <a:ext uri="{FF2B5EF4-FFF2-40B4-BE49-F238E27FC236}">
                    <a16:creationId xmlns:a16="http://schemas.microsoft.com/office/drawing/2014/main" id="{7FBD12AA-07A5-42A6-87F1-7E0FC42E967B}"/>
                  </a:ext>
                </a:extLst>
              </p:cNvPr>
              <p:cNvSpPr txBox="1"/>
              <p:nvPr/>
            </p:nvSpPr>
            <p:spPr>
              <a:xfrm>
                <a:off x="5551390" y="2428017"/>
                <a:ext cx="2932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1" name="TextBox 60" descr="Weightings of  Digit/Bit positions">
                <a:extLst>
                  <a:ext uri="{FF2B5EF4-FFF2-40B4-BE49-F238E27FC236}">
                    <a16:creationId xmlns:a16="http://schemas.microsoft.com/office/drawing/2014/main" id="{7FBD12AA-07A5-42A6-87F1-7E0FC42E9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390" y="2428017"/>
                <a:ext cx="293285" cy="276999"/>
              </a:xfrm>
              <a:prstGeom prst="rect">
                <a:avLst/>
              </a:prstGeom>
              <a:blipFill>
                <a:blip r:embed="rId5"/>
                <a:stretch>
                  <a:fillRect l="-18750" t="-2174" r="-6250" b="-8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Connector 61" descr="Weightings of  Digit/Bit positions">
            <a:extLst>
              <a:ext uri="{FF2B5EF4-FFF2-40B4-BE49-F238E27FC236}">
                <a16:creationId xmlns:a16="http://schemas.microsoft.com/office/drawing/2014/main" id="{F3DB5B9E-86CB-4EC0-8544-7FE157A5AEBC}"/>
              </a:ext>
            </a:extLst>
          </p:cNvPr>
          <p:cNvCxnSpPr/>
          <p:nvPr/>
        </p:nvCxnSpPr>
        <p:spPr>
          <a:xfrm>
            <a:off x="5232041" y="2088985"/>
            <a:ext cx="2905" cy="7968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BA2011A-FFDA-4CBE-BD53-E5B07357D996}"/>
              </a:ext>
            </a:extLst>
          </p:cNvPr>
          <p:cNvSpPr txBox="1"/>
          <p:nvPr/>
        </p:nvSpPr>
        <p:spPr>
          <a:xfrm>
            <a:off x="5152341" y="629798"/>
            <a:ext cx="901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/>
              <a:t>1</a:t>
            </a:r>
          </a:p>
        </p:txBody>
      </p:sp>
      <p:sp>
        <p:nvSpPr>
          <p:cNvPr id="64" name="Title 1">
            <a:extLst>
              <a:ext uri="{FF2B5EF4-FFF2-40B4-BE49-F238E27FC236}">
                <a16:creationId xmlns:a16="http://schemas.microsoft.com/office/drawing/2014/main" id="{C11297A9-A98E-4C88-A1C5-0FB33F64C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415" y="3778345"/>
            <a:ext cx="2225842" cy="1204160"/>
          </a:xfrm>
        </p:spPr>
        <p:txBody>
          <a:bodyPr>
            <a:normAutofit fontScale="90000"/>
          </a:bodyPr>
          <a:lstStyle/>
          <a:p>
            <a:r>
              <a:rPr lang="en-GB" dirty="0"/>
              <a:t>Base 10</a:t>
            </a:r>
            <a:br>
              <a:rPr lang="en-GB" dirty="0"/>
            </a:br>
            <a:r>
              <a:rPr lang="en-GB" dirty="0"/>
              <a:t>Denary</a:t>
            </a:r>
          </a:p>
        </p:txBody>
      </p:sp>
      <p:sp>
        <p:nvSpPr>
          <p:cNvPr id="65" name="Title 1">
            <a:extLst>
              <a:ext uri="{FF2B5EF4-FFF2-40B4-BE49-F238E27FC236}">
                <a16:creationId xmlns:a16="http://schemas.microsoft.com/office/drawing/2014/main" id="{1372DACD-5704-471F-B975-DC54C0739891}"/>
              </a:ext>
            </a:extLst>
          </p:cNvPr>
          <p:cNvSpPr txBox="1">
            <a:spLocks/>
          </p:cNvSpPr>
          <p:nvPr/>
        </p:nvSpPr>
        <p:spPr>
          <a:xfrm>
            <a:off x="1920415" y="935864"/>
            <a:ext cx="2225842" cy="13588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Base 2</a:t>
            </a:r>
          </a:p>
          <a:p>
            <a:r>
              <a:rPr lang="en-GB" dirty="0"/>
              <a:t>Binary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150F623-7063-4C44-88E9-BFBE13B1B497}"/>
              </a:ext>
            </a:extLst>
          </p:cNvPr>
          <p:cNvSpPr txBox="1"/>
          <p:nvPr/>
        </p:nvSpPr>
        <p:spPr>
          <a:xfrm>
            <a:off x="7998150" y="3338074"/>
            <a:ext cx="901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/>
              <a:t>8</a:t>
            </a:r>
            <a:endParaRPr lang="en-GB" sz="9600" b="1" dirty="0"/>
          </a:p>
        </p:txBody>
      </p:sp>
      <p:grpSp>
        <p:nvGrpSpPr>
          <p:cNvPr id="67" name="Group 66" descr="Weightings of  Digit/Bit positions">
            <a:extLst>
              <a:ext uri="{FF2B5EF4-FFF2-40B4-BE49-F238E27FC236}">
                <a16:creationId xmlns:a16="http://schemas.microsoft.com/office/drawing/2014/main" id="{EC45B0EF-331B-44F2-A242-4529B865BA7C}"/>
              </a:ext>
            </a:extLst>
          </p:cNvPr>
          <p:cNvGrpSpPr/>
          <p:nvPr/>
        </p:nvGrpSpPr>
        <p:grpSpPr>
          <a:xfrm>
            <a:off x="7954925" y="4468779"/>
            <a:ext cx="976060" cy="1206161"/>
            <a:chOff x="7897397" y="1607007"/>
            <a:chExt cx="976060" cy="1206161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1D3CE77-CB77-4248-9CCF-EDA0F1CD5D4C}"/>
                </a:ext>
              </a:extLst>
            </p:cNvPr>
            <p:cNvSpPr txBox="1"/>
            <p:nvPr/>
          </p:nvSpPr>
          <p:spPr>
            <a:xfrm>
              <a:off x="8265697" y="2443836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B16A0E0-0746-4DBD-8AD1-6530A697A176}"/>
                </a:ext>
              </a:extLst>
            </p:cNvPr>
            <p:cNvCxnSpPr/>
            <p:nvPr/>
          </p:nvCxnSpPr>
          <p:spPr>
            <a:xfrm>
              <a:off x="7897397" y="2369001"/>
              <a:ext cx="970555" cy="183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C86C7A9-2280-4F7D-93F5-6117C2CBC55F}"/>
                </a:ext>
              </a:extLst>
            </p:cNvPr>
            <p:cNvCxnSpPr/>
            <p:nvPr/>
          </p:nvCxnSpPr>
          <p:spPr>
            <a:xfrm>
              <a:off x="7897397" y="1654747"/>
              <a:ext cx="17596" cy="8538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A575101-1FF4-4E7F-84EA-28BAECB2F553}"/>
                </a:ext>
              </a:extLst>
            </p:cNvPr>
            <p:cNvCxnSpPr/>
            <p:nvPr/>
          </p:nvCxnSpPr>
          <p:spPr>
            <a:xfrm>
              <a:off x="8867952" y="1607007"/>
              <a:ext cx="5505" cy="8978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784C23B2-72BF-4F9E-BD38-AD4AFE8B2A1B}"/>
                    </a:ext>
                  </a:extLst>
                </p:cNvPr>
                <p:cNvSpPr txBox="1"/>
                <p:nvPr/>
              </p:nvSpPr>
              <p:spPr>
                <a:xfrm>
                  <a:off x="8214593" y="1962682"/>
                  <a:ext cx="4215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4593" y="1962682"/>
                  <a:ext cx="421526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3043" t="-2174" r="-4348" b="-869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80169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99200-F01F-4545-8479-0802A83A1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86439"/>
          </a:xfrm>
        </p:spPr>
        <p:txBody>
          <a:bodyPr/>
          <a:lstStyle/>
          <a:p>
            <a:r>
              <a:rPr lang="en-GB" dirty="0"/>
              <a:t>An exercise for you: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AE063-A05D-41AC-BBF9-80527C053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798542-6FA1-42AD-8218-3BA25DD6854C}"/>
              </a:ext>
            </a:extLst>
          </p:cNvPr>
          <p:cNvSpPr txBox="1"/>
          <p:nvPr/>
        </p:nvSpPr>
        <p:spPr>
          <a:xfrm>
            <a:off x="1371600" y="2150050"/>
            <a:ext cx="85148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Convert the 4-bit </a:t>
            </a:r>
            <a:r>
              <a:rPr lang="en-GB" sz="3200" b="1" dirty="0"/>
              <a:t>Binary </a:t>
            </a:r>
            <a:r>
              <a:rPr lang="en-GB" sz="3200" dirty="0"/>
              <a:t>value </a:t>
            </a:r>
            <a:r>
              <a:rPr lang="en-GB" sz="3200" b="1" dirty="0"/>
              <a:t>1100</a:t>
            </a:r>
            <a:r>
              <a:rPr lang="en-GB" sz="3200" dirty="0"/>
              <a:t> into </a:t>
            </a:r>
            <a:r>
              <a:rPr lang="en-GB" sz="3200" b="1" dirty="0"/>
              <a:t>Denary</a:t>
            </a:r>
            <a:r>
              <a:rPr lang="en-GB" sz="3200" dirty="0"/>
              <a:t>: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/>
          <a:lstStyle/>
          <a:p>
            <a:r>
              <a:rPr lang="en-GB" dirty="0"/>
              <a:t>Computer Systems Fundamentals - 4COSC004W                                     Week01 Part 1/2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98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7831" y="4093335"/>
            <a:ext cx="2225842" cy="1204160"/>
          </a:xfrm>
        </p:spPr>
        <p:txBody>
          <a:bodyPr>
            <a:normAutofit fontScale="90000"/>
          </a:bodyPr>
          <a:lstStyle/>
          <a:p>
            <a:r>
              <a:rPr lang="en-GB" dirty="0"/>
              <a:t>Base 10</a:t>
            </a:r>
            <a:br>
              <a:rPr lang="en-GB" dirty="0"/>
            </a:br>
            <a:r>
              <a:rPr lang="en-GB" dirty="0"/>
              <a:t>Denary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03191" y="3384048"/>
            <a:ext cx="20593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/>
              <a:t>1 2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934042" y="774590"/>
            <a:ext cx="901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/>
              <a:t>0</a:t>
            </a:r>
          </a:p>
        </p:txBody>
      </p:sp>
      <p:sp>
        <p:nvSpPr>
          <p:cNvPr id="28" name="TextBox 27" descr="Weightings of  Digit/Bit positions"/>
          <p:cNvSpPr txBox="1"/>
          <p:nvPr/>
        </p:nvSpPr>
        <p:spPr>
          <a:xfrm>
            <a:off x="8215971" y="295472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29" name="TextBox 28" descr="Weightings of  Digit/Bit positions"/>
          <p:cNvSpPr txBox="1"/>
          <p:nvPr/>
        </p:nvSpPr>
        <p:spPr>
          <a:xfrm>
            <a:off x="7175027" y="293744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 descr="Weightings of  Digit/Bit positions"/>
              <p:cNvSpPr txBox="1"/>
              <p:nvPr/>
            </p:nvSpPr>
            <p:spPr>
              <a:xfrm>
                <a:off x="7184739" y="2570459"/>
                <a:ext cx="288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TextBox 29" descr="Weightings of  Digit/Bit positions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739" y="2570459"/>
                <a:ext cx="288349" cy="276999"/>
              </a:xfrm>
              <a:prstGeom prst="rect">
                <a:avLst/>
              </a:prstGeom>
              <a:blipFill>
                <a:blip r:embed="rId2"/>
                <a:stretch>
                  <a:fillRect l="-19149" t="-2222" r="-6383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 descr="Weightings of  Digit/Bit positions"/>
          <p:cNvCxnSpPr/>
          <p:nvPr/>
        </p:nvCxnSpPr>
        <p:spPr>
          <a:xfrm flipV="1">
            <a:off x="5119942" y="2881727"/>
            <a:ext cx="3770476" cy="557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 descr="Weightings of  Digit/Bit positions"/>
          <p:cNvCxnSpPr/>
          <p:nvPr/>
        </p:nvCxnSpPr>
        <p:spPr>
          <a:xfrm>
            <a:off x="6853063" y="2217046"/>
            <a:ext cx="2905" cy="7968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 descr="Weightings of  Digit/Bit positions"/>
          <p:cNvCxnSpPr/>
          <p:nvPr/>
        </p:nvCxnSpPr>
        <p:spPr>
          <a:xfrm>
            <a:off x="7919863" y="2165634"/>
            <a:ext cx="17596" cy="8538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 descr="Weightings of  Digit/Bit positions"/>
          <p:cNvCxnSpPr/>
          <p:nvPr/>
        </p:nvCxnSpPr>
        <p:spPr>
          <a:xfrm>
            <a:off x="8890418" y="2117894"/>
            <a:ext cx="5505" cy="8978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 descr="Weightings of  Digit/Bit positions"/>
              <p:cNvSpPr txBox="1"/>
              <p:nvPr/>
            </p:nvSpPr>
            <p:spPr>
              <a:xfrm>
                <a:off x="8229508" y="2572298"/>
                <a:ext cx="2932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5" name="TextBox 34" descr="Weightings of  Digit/Bit positions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08" y="2572298"/>
                <a:ext cx="293285" cy="276999"/>
              </a:xfrm>
              <a:prstGeom prst="rect">
                <a:avLst/>
              </a:prstGeom>
              <a:blipFill>
                <a:blip r:embed="rId3"/>
                <a:stretch>
                  <a:fillRect l="-18750" t="-2222" r="-6250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 descr="Weightings of  Digit/Bit positions"/>
          <p:cNvCxnSpPr/>
          <p:nvPr/>
        </p:nvCxnSpPr>
        <p:spPr>
          <a:xfrm>
            <a:off x="5945013" y="2242446"/>
            <a:ext cx="2905" cy="7968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 descr="Weightings of  Digit/Bit positions"/>
          <p:cNvSpPr txBox="1"/>
          <p:nvPr/>
        </p:nvSpPr>
        <p:spPr>
          <a:xfrm>
            <a:off x="6149667" y="294379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 descr="Weightings of  Digit/Bit positions"/>
              <p:cNvSpPr txBox="1"/>
              <p:nvPr/>
            </p:nvSpPr>
            <p:spPr>
              <a:xfrm>
                <a:off x="6219539" y="2576809"/>
                <a:ext cx="2932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TextBox 37" descr="Weightings of  Digit/Bit positions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539" y="2576809"/>
                <a:ext cx="293285" cy="276999"/>
              </a:xfrm>
              <a:prstGeom prst="rect">
                <a:avLst/>
              </a:prstGeom>
              <a:blipFill>
                <a:blip r:embed="rId4"/>
                <a:stretch>
                  <a:fillRect l="-16667" t="-2222" r="-8333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itle 1"/>
          <p:cNvSpPr txBox="1">
            <a:spLocks/>
          </p:cNvSpPr>
          <p:nvPr/>
        </p:nvSpPr>
        <p:spPr>
          <a:xfrm>
            <a:off x="1780643" y="1211484"/>
            <a:ext cx="2225842" cy="13588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Base 2</a:t>
            </a:r>
          </a:p>
          <a:p>
            <a:r>
              <a:rPr lang="en-GB" dirty="0"/>
              <a:t>Binary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59223" y="782606"/>
            <a:ext cx="901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/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92695" y="766558"/>
            <a:ext cx="901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/>
              <a:t>1</a:t>
            </a:r>
          </a:p>
        </p:txBody>
      </p:sp>
      <p:sp>
        <p:nvSpPr>
          <p:cNvPr id="39" name="TextBox 38" descr="Weightings of  Digit/Bit positions"/>
          <p:cNvSpPr txBox="1"/>
          <p:nvPr/>
        </p:nvSpPr>
        <p:spPr>
          <a:xfrm>
            <a:off x="5375640" y="293977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 descr="Weightings of  Digit/Bit positions"/>
              <p:cNvSpPr txBox="1"/>
              <p:nvPr/>
            </p:nvSpPr>
            <p:spPr>
              <a:xfrm>
                <a:off x="5445512" y="2572793"/>
                <a:ext cx="2932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1" name="TextBox 40" descr="Weightings of  Digit/Bit positions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512" y="2572793"/>
                <a:ext cx="293285" cy="276999"/>
              </a:xfrm>
              <a:prstGeom prst="rect">
                <a:avLst/>
              </a:prstGeom>
              <a:blipFill>
                <a:blip r:embed="rId5"/>
                <a:stretch>
                  <a:fillRect l="-16667" t="-2222" r="-8333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 descr="Weightings of  Digit/Bit positions"/>
          <p:cNvCxnSpPr/>
          <p:nvPr/>
        </p:nvCxnSpPr>
        <p:spPr>
          <a:xfrm>
            <a:off x="5126163" y="2233761"/>
            <a:ext cx="2905" cy="7968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046463" y="774574"/>
            <a:ext cx="901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51E451-15DE-470D-BF3E-6EF47A5F9CA0}"/>
              </a:ext>
            </a:extLst>
          </p:cNvPr>
          <p:cNvSpPr txBox="1"/>
          <p:nvPr/>
        </p:nvSpPr>
        <p:spPr>
          <a:xfrm>
            <a:off x="5180867" y="4255160"/>
            <a:ext cx="29642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b="1" dirty="0"/>
              <a:t>8 + 4 = 12</a:t>
            </a:r>
          </a:p>
        </p:txBody>
      </p:sp>
      <p:grpSp>
        <p:nvGrpSpPr>
          <p:cNvPr id="8" name="Group 7" descr="Weightings of  Digit/Bit positions">
            <a:extLst>
              <a:ext uri="{FF2B5EF4-FFF2-40B4-BE49-F238E27FC236}">
                <a16:creationId xmlns:a16="http://schemas.microsoft.com/office/drawing/2014/main" id="{065C0720-9B17-424F-A79F-B5E866508F67}"/>
              </a:ext>
            </a:extLst>
          </p:cNvPr>
          <p:cNvGrpSpPr/>
          <p:nvPr/>
        </p:nvGrpSpPr>
        <p:grpSpPr>
          <a:xfrm>
            <a:off x="9503191" y="4656951"/>
            <a:ext cx="1959442" cy="1302181"/>
            <a:chOff x="9503191" y="4656951"/>
            <a:chExt cx="1959442" cy="1302181"/>
          </a:xfrm>
        </p:grpSpPr>
        <p:sp>
          <p:nvSpPr>
            <p:cNvPr id="14" name="TextBox 13"/>
            <p:cNvSpPr txBox="1"/>
            <p:nvPr/>
          </p:nvSpPr>
          <p:spPr>
            <a:xfrm>
              <a:off x="10839308" y="5589800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10486573" y="5418945"/>
              <a:ext cx="970555" cy="183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0486573" y="4704691"/>
              <a:ext cx="17596" cy="8538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1457128" y="4656951"/>
              <a:ext cx="5505" cy="8978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0796218" y="5111355"/>
                  <a:ext cx="4215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6218" y="5111355"/>
                  <a:ext cx="421526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1594" t="-2174" r="-5797" b="-869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E2173B1-FF43-4ACB-81C3-396E5A773C9E}"/>
                </a:ext>
              </a:extLst>
            </p:cNvPr>
            <p:cNvCxnSpPr/>
            <p:nvPr/>
          </p:nvCxnSpPr>
          <p:spPr>
            <a:xfrm>
              <a:off x="9503191" y="5417345"/>
              <a:ext cx="970555" cy="183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DB43386-2D37-4C93-A642-112005553CC3}"/>
                </a:ext>
              </a:extLst>
            </p:cNvPr>
            <p:cNvCxnSpPr/>
            <p:nvPr/>
          </p:nvCxnSpPr>
          <p:spPr>
            <a:xfrm>
              <a:off x="9503191" y="4703091"/>
              <a:ext cx="17596" cy="8538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F1F5B776-F585-4A86-9E61-40D0DF9DEDB3}"/>
                    </a:ext>
                  </a:extLst>
                </p:cNvPr>
                <p:cNvSpPr txBox="1"/>
                <p:nvPr/>
              </p:nvSpPr>
              <p:spPr>
                <a:xfrm>
                  <a:off x="9812836" y="5109755"/>
                  <a:ext cx="41658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F1F5B776-F585-4A86-9E61-40D0DF9DED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2836" y="5109755"/>
                  <a:ext cx="41658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3235" t="-2174" r="-4412" b="-869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A723673-B9CB-4C12-9190-48CC5B8D666A}"/>
                </a:ext>
              </a:extLst>
            </p:cNvPr>
            <p:cNvSpPr txBox="1"/>
            <p:nvPr/>
          </p:nvSpPr>
          <p:spPr>
            <a:xfrm>
              <a:off x="9812836" y="5563548"/>
              <a:ext cx="446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10</a:t>
              </a:r>
            </a:p>
          </p:txBody>
        </p:sp>
      </p:grpSp>
      <p:sp>
        <p:nvSpPr>
          <p:cNvPr id="4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/>
          <a:lstStyle/>
          <a:p>
            <a:r>
              <a:rPr lang="en-GB" dirty="0"/>
              <a:t>Computer Systems Fundamentals - 4COSC004W                                     Week01 Part 1/2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52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6" grpId="0"/>
      <p:bldP spid="25" grpId="0"/>
      <p:bldP spid="27" grpId="0"/>
      <p:bldP spid="39" grpId="0"/>
      <p:bldP spid="41" grpId="0" animBg="1"/>
      <p:bldP spid="43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/>
              <a:t>The nature of numbers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Positional number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/>
          <a:lstStyle/>
          <a:p>
            <a:r>
              <a:rPr lang="en-GB" dirty="0"/>
              <a:t>Computer Systems Fundamentals - 4COSC004W                                     Week01 Part 1/2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92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47AA1-0C72-4513-B09A-495F16152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Tutorial exercise: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2B680-5B2C-46B1-B7C2-5CB4B1BFA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will provide you with more 4-bit Binary Nibbles to convert to Denary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F721FB-5DCE-4319-BA60-31B84BE22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/>
          <a:lstStyle/>
          <a:p>
            <a:r>
              <a:rPr lang="en-GB" dirty="0"/>
              <a:t>Computer Systems Fundamentals - 4COSC004W                                     Week01 Part 1/2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84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3A044-2393-4290-8C9B-57BFD3B87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0117" y="462541"/>
            <a:ext cx="6492240" cy="969745"/>
          </a:xfrm>
        </p:spPr>
        <p:txBody>
          <a:bodyPr/>
          <a:lstStyle/>
          <a:p>
            <a:r>
              <a:rPr lang="en-GB" dirty="0"/>
              <a:t>Number System Triangle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C146C-0E81-46B6-B3D0-37ACD29A9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Oval 5" descr="Denary">
            <a:extLst>
              <a:ext uri="{FF2B5EF4-FFF2-40B4-BE49-F238E27FC236}">
                <a16:creationId xmlns:a16="http://schemas.microsoft.com/office/drawing/2014/main" id="{37DC1A49-82DB-453F-97F3-60D82A3966E1}"/>
              </a:ext>
            </a:extLst>
          </p:cNvPr>
          <p:cNvSpPr/>
          <p:nvPr/>
        </p:nvSpPr>
        <p:spPr>
          <a:xfrm>
            <a:off x="4565583" y="4448407"/>
            <a:ext cx="3060833" cy="135716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/>
              <a:t>Denary</a:t>
            </a:r>
          </a:p>
        </p:txBody>
      </p:sp>
      <p:sp>
        <p:nvSpPr>
          <p:cNvPr id="7" name="Oval 6" descr="Binary">
            <a:extLst>
              <a:ext uri="{FF2B5EF4-FFF2-40B4-BE49-F238E27FC236}">
                <a16:creationId xmlns:a16="http://schemas.microsoft.com/office/drawing/2014/main" id="{49EBFC7F-E930-4B09-A225-058D8A0D2BE6}"/>
              </a:ext>
            </a:extLst>
          </p:cNvPr>
          <p:cNvSpPr/>
          <p:nvPr/>
        </p:nvSpPr>
        <p:spPr>
          <a:xfrm>
            <a:off x="1722924" y="2080103"/>
            <a:ext cx="3060833" cy="135716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/>
              <a:t>Binary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DD3026-4334-40A3-A184-38005FAD0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" idx="4"/>
            <a:endCxn id="6" idx="1"/>
          </p:cNvCxnSpPr>
          <p:nvPr/>
        </p:nvCxnSpPr>
        <p:spPr>
          <a:xfrm>
            <a:off x="3253341" y="3437265"/>
            <a:ext cx="1760491" cy="1209894"/>
          </a:xfrm>
          <a:prstGeom prst="straightConnector1">
            <a:avLst/>
          </a:prstGeom>
          <a:ln w="1270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Oval 14" descr="Hexadecimal">
            <a:extLst>
              <a:ext uri="{FF2B5EF4-FFF2-40B4-BE49-F238E27FC236}">
                <a16:creationId xmlns:a16="http://schemas.microsoft.com/office/drawing/2014/main" id="{E99C000D-2193-4A8F-9F6B-982875D4F68F}"/>
              </a:ext>
            </a:extLst>
          </p:cNvPr>
          <p:cNvSpPr/>
          <p:nvPr/>
        </p:nvSpPr>
        <p:spPr>
          <a:xfrm>
            <a:off x="6033979" y="2188132"/>
            <a:ext cx="5465781" cy="135716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/>
              <a:t>Hexadecimal</a:t>
            </a: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/>
          <a:lstStyle/>
          <a:p>
            <a:r>
              <a:rPr lang="en-GB" dirty="0"/>
              <a:t>Computer Systems Fundamentals - 4COSC004W                                     Week01 Part 1/2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032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1185574"/>
              </p:ext>
            </p:extLst>
          </p:nvPr>
        </p:nvGraphicFramePr>
        <p:xfrm>
          <a:off x="6451092" y="235466"/>
          <a:ext cx="3416300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5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5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Denary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Binary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Hexadecimal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326270-8808-4577-8A4A-E10594D1D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724400" cy="1485900"/>
          </a:xfrm>
        </p:spPr>
        <p:txBody>
          <a:bodyPr/>
          <a:lstStyle/>
          <a:p>
            <a:r>
              <a:rPr lang="en-GB" dirty="0"/>
              <a:t>Hexadecimal table: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/>
          <a:lstStyle/>
          <a:p>
            <a:r>
              <a:rPr lang="en-GB" dirty="0"/>
              <a:t>Computer Systems Fundamentals - 4COSC004W                                     Week01 Part 1/2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153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8169" y="861762"/>
            <a:ext cx="2225842" cy="1204160"/>
          </a:xfrm>
        </p:spPr>
        <p:txBody>
          <a:bodyPr>
            <a:normAutofit fontScale="90000"/>
          </a:bodyPr>
          <a:lstStyle/>
          <a:p>
            <a:r>
              <a:rPr lang="en-GB" dirty="0"/>
              <a:t>Base 10</a:t>
            </a:r>
            <a:br>
              <a:rPr lang="en-GB" dirty="0"/>
            </a:br>
            <a:r>
              <a:rPr lang="en-GB" dirty="0"/>
              <a:t>Denary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11576" y="263703"/>
            <a:ext cx="901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/>
              <a:t>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039920" y="3460101"/>
            <a:ext cx="901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/>
              <a:t>1</a:t>
            </a:r>
          </a:p>
        </p:txBody>
      </p:sp>
      <p:grpSp>
        <p:nvGrpSpPr>
          <p:cNvPr id="7" name="Group 6" descr="Weightings of  Digit/Bit positions">
            <a:extLst>
              <a:ext uri="{FF2B5EF4-FFF2-40B4-BE49-F238E27FC236}">
                <a16:creationId xmlns:a16="http://schemas.microsoft.com/office/drawing/2014/main" id="{C1E11C51-ABFF-48F4-B49B-699C2257AAE8}"/>
              </a:ext>
            </a:extLst>
          </p:cNvPr>
          <p:cNvGrpSpPr/>
          <p:nvPr/>
        </p:nvGrpSpPr>
        <p:grpSpPr>
          <a:xfrm>
            <a:off x="5485741" y="4803405"/>
            <a:ext cx="3516060" cy="1206161"/>
            <a:chOff x="5485741" y="4803405"/>
            <a:chExt cx="3516060" cy="1206161"/>
          </a:xfrm>
        </p:grpSpPr>
        <p:sp>
          <p:nvSpPr>
            <p:cNvPr id="28" name="TextBox 27"/>
            <p:cNvSpPr txBox="1"/>
            <p:nvPr/>
          </p:nvSpPr>
          <p:spPr>
            <a:xfrm>
              <a:off x="8321849" y="5640234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280905" y="5622954"/>
              <a:ext cx="446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16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7290617" y="5255970"/>
                  <a:ext cx="41658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0617" y="5255970"/>
                  <a:ext cx="416589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3235" t="-2174" r="-4412" b="-869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Connector 30"/>
            <p:cNvCxnSpPr/>
            <p:nvPr/>
          </p:nvCxnSpPr>
          <p:spPr>
            <a:xfrm flipV="1">
              <a:off x="5485741" y="5567238"/>
              <a:ext cx="3510555" cy="557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958941" y="4902557"/>
              <a:ext cx="2905" cy="7968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025741" y="4851145"/>
              <a:ext cx="17596" cy="8538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996296" y="4803405"/>
              <a:ext cx="5505" cy="8978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8335386" y="5257809"/>
                  <a:ext cx="4215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5386" y="5257809"/>
                  <a:ext cx="421526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1429" t="-2222" r="-4286" b="-888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Connector 35"/>
            <p:cNvCxnSpPr/>
            <p:nvPr/>
          </p:nvCxnSpPr>
          <p:spPr>
            <a:xfrm>
              <a:off x="6050891" y="4927957"/>
              <a:ext cx="2905" cy="7968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6255545" y="5629304"/>
              <a:ext cx="5886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256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6325417" y="5262320"/>
                  <a:ext cx="4215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5417" y="5262320"/>
                  <a:ext cx="42152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3043" t="-2174" r="-4348" b="-869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Title 1"/>
          <p:cNvSpPr txBox="1">
            <a:spLocks/>
          </p:cNvSpPr>
          <p:nvPr/>
        </p:nvSpPr>
        <p:spPr>
          <a:xfrm>
            <a:off x="1596184" y="3444545"/>
            <a:ext cx="2848816" cy="135886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Base 16</a:t>
            </a:r>
          </a:p>
          <a:p>
            <a:r>
              <a:rPr lang="en-GB" dirty="0"/>
              <a:t>Hexadecimal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65101" y="3468117"/>
            <a:ext cx="901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/>
              <a:t>1</a:t>
            </a:r>
          </a:p>
        </p:txBody>
      </p:sp>
      <p:grpSp>
        <p:nvGrpSpPr>
          <p:cNvPr id="5" name="Group 4" descr="Weightings of  Digit/Bit positions">
            <a:extLst>
              <a:ext uri="{FF2B5EF4-FFF2-40B4-BE49-F238E27FC236}">
                <a16:creationId xmlns:a16="http://schemas.microsoft.com/office/drawing/2014/main" id="{50F59488-39F5-4350-8155-2ECCDAABB039}"/>
              </a:ext>
            </a:extLst>
          </p:cNvPr>
          <p:cNvGrpSpPr/>
          <p:nvPr/>
        </p:nvGrpSpPr>
        <p:grpSpPr>
          <a:xfrm>
            <a:off x="5926381" y="1607007"/>
            <a:ext cx="2947076" cy="1256961"/>
            <a:chOff x="5926381" y="1607007"/>
            <a:chExt cx="2947076" cy="1256961"/>
          </a:xfrm>
        </p:grpSpPr>
        <p:sp>
          <p:nvSpPr>
            <p:cNvPr id="14" name="TextBox 13"/>
            <p:cNvSpPr txBox="1"/>
            <p:nvPr/>
          </p:nvSpPr>
          <p:spPr>
            <a:xfrm>
              <a:off x="8265697" y="2443836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5926381" y="2370840"/>
              <a:ext cx="2941571" cy="7299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897397" y="1654747"/>
              <a:ext cx="17596" cy="8538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8867952" y="1607007"/>
              <a:ext cx="5505" cy="8978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8207042" y="2061411"/>
                  <a:ext cx="4215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7042" y="2061411"/>
                  <a:ext cx="421526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1594" t="-2174" r="-5797" b="-869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Box 38"/>
            <p:cNvSpPr txBox="1"/>
            <p:nvPr/>
          </p:nvSpPr>
          <p:spPr>
            <a:xfrm>
              <a:off x="7211597" y="2494636"/>
              <a:ext cx="446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10</a:t>
              </a: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6932197" y="1705547"/>
              <a:ext cx="17596" cy="8538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7241842" y="2112211"/>
                  <a:ext cx="41658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1842" y="2112211"/>
                  <a:ext cx="416589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3235" t="-2174" r="-4412" b="-869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TextBox 42"/>
          <p:cNvSpPr txBox="1"/>
          <p:nvPr/>
        </p:nvSpPr>
        <p:spPr>
          <a:xfrm>
            <a:off x="6946376" y="263703"/>
            <a:ext cx="901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/>
              <a:t>1</a:t>
            </a:r>
          </a:p>
        </p:txBody>
      </p:sp>
      <p:sp>
        <p:nvSpPr>
          <p:cNvPr id="4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/>
          <a:lstStyle/>
          <a:p>
            <a:r>
              <a:rPr lang="en-GB" dirty="0"/>
              <a:t>Computer Systems Fundamentals - 4COSC004W                                     Week01 Part 1/2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331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8169" y="861762"/>
            <a:ext cx="2225842" cy="1204160"/>
          </a:xfrm>
        </p:spPr>
        <p:txBody>
          <a:bodyPr>
            <a:normAutofit fontScale="90000"/>
          </a:bodyPr>
          <a:lstStyle/>
          <a:p>
            <a:r>
              <a:rPr lang="en-GB" dirty="0"/>
              <a:t>Base 10</a:t>
            </a:r>
            <a:br>
              <a:rPr lang="en-GB" dirty="0"/>
            </a:br>
            <a:r>
              <a:rPr lang="en-GB" dirty="0"/>
              <a:t>Denary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11576" y="263703"/>
            <a:ext cx="901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/>
              <a:t>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039920" y="3460101"/>
            <a:ext cx="901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/>
              <a:t>7</a:t>
            </a:r>
          </a:p>
        </p:txBody>
      </p:sp>
      <p:grpSp>
        <p:nvGrpSpPr>
          <p:cNvPr id="7" name="Group 6" descr="Weightings of  Digit/Bit positions">
            <a:extLst>
              <a:ext uri="{FF2B5EF4-FFF2-40B4-BE49-F238E27FC236}">
                <a16:creationId xmlns:a16="http://schemas.microsoft.com/office/drawing/2014/main" id="{3DC1AA13-0E79-442F-BA40-FE7EE292CB47}"/>
              </a:ext>
            </a:extLst>
          </p:cNvPr>
          <p:cNvGrpSpPr/>
          <p:nvPr/>
        </p:nvGrpSpPr>
        <p:grpSpPr>
          <a:xfrm>
            <a:off x="5485741" y="4803405"/>
            <a:ext cx="3516060" cy="1206161"/>
            <a:chOff x="5485741" y="4803405"/>
            <a:chExt cx="3516060" cy="1206161"/>
          </a:xfrm>
        </p:grpSpPr>
        <p:sp>
          <p:nvSpPr>
            <p:cNvPr id="28" name="TextBox 27"/>
            <p:cNvSpPr txBox="1"/>
            <p:nvPr/>
          </p:nvSpPr>
          <p:spPr>
            <a:xfrm>
              <a:off x="8321849" y="5640234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280905" y="5622954"/>
              <a:ext cx="446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16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7290617" y="5255970"/>
                  <a:ext cx="41658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0617" y="5255970"/>
                  <a:ext cx="416589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3235" t="-2174" r="-4412" b="-869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Connector 30"/>
            <p:cNvCxnSpPr/>
            <p:nvPr/>
          </p:nvCxnSpPr>
          <p:spPr>
            <a:xfrm flipV="1">
              <a:off x="5485741" y="5567238"/>
              <a:ext cx="3510555" cy="557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958941" y="4902557"/>
              <a:ext cx="2905" cy="7968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025741" y="4851145"/>
              <a:ext cx="17596" cy="8538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996296" y="4803405"/>
              <a:ext cx="5505" cy="8978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8335386" y="5257809"/>
                  <a:ext cx="4215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5386" y="5257809"/>
                  <a:ext cx="421526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1429" t="-2222" r="-4286" b="-888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Connector 35"/>
            <p:cNvCxnSpPr/>
            <p:nvPr/>
          </p:nvCxnSpPr>
          <p:spPr>
            <a:xfrm>
              <a:off x="6050891" y="4927957"/>
              <a:ext cx="2905" cy="7968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6255545" y="5629304"/>
              <a:ext cx="5886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256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6325417" y="5262320"/>
                  <a:ext cx="4215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5417" y="5262320"/>
                  <a:ext cx="42152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3043" t="-2174" r="-4348" b="-869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Title 1"/>
          <p:cNvSpPr txBox="1">
            <a:spLocks/>
          </p:cNvSpPr>
          <p:nvPr/>
        </p:nvSpPr>
        <p:spPr>
          <a:xfrm>
            <a:off x="1596184" y="3444545"/>
            <a:ext cx="2848816" cy="135886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Base 16</a:t>
            </a:r>
          </a:p>
          <a:p>
            <a:r>
              <a:rPr lang="en-GB" dirty="0"/>
              <a:t>Hexadecimal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65101" y="3468117"/>
            <a:ext cx="901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/>
              <a:t>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211597" y="2494636"/>
            <a:ext cx="446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946376" y="263703"/>
            <a:ext cx="901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/>
              <a:t>6</a:t>
            </a:r>
          </a:p>
        </p:txBody>
      </p:sp>
      <p:grpSp>
        <p:nvGrpSpPr>
          <p:cNvPr id="5" name="Group 4" descr="Weightings of  Digit/Bit positions">
            <a:extLst>
              <a:ext uri="{FF2B5EF4-FFF2-40B4-BE49-F238E27FC236}">
                <a16:creationId xmlns:a16="http://schemas.microsoft.com/office/drawing/2014/main" id="{9667FEFE-6790-412C-845B-DB208D21851A}"/>
              </a:ext>
            </a:extLst>
          </p:cNvPr>
          <p:cNvGrpSpPr/>
          <p:nvPr/>
        </p:nvGrpSpPr>
        <p:grpSpPr>
          <a:xfrm>
            <a:off x="5926381" y="1607007"/>
            <a:ext cx="2947076" cy="1241606"/>
            <a:chOff x="5926381" y="1607007"/>
            <a:chExt cx="2947076" cy="1241606"/>
          </a:xfrm>
        </p:grpSpPr>
        <p:sp>
          <p:nvSpPr>
            <p:cNvPr id="14" name="TextBox 13"/>
            <p:cNvSpPr txBox="1"/>
            <p:nvPr/>
          </p:nvSpPr>
          <p:spPr>
            <a:xfrm>
              <a:off x="8265697" y="2443836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V="1">
              <a:off x="5926381" y="2370840"/>
              <a:ext cx="2941571" cy="7299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897397" y="1654747"/>
              <a:ext cx="17596" cy="8538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8867952" y="1607007"/>
              <a:ext cx="5505" cy="8978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8207042" y="2061411"/>
                  <a:ext cx="4215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7042" y="2061411"/>
                  <a:ext cx="421526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1594" t="-2174" r="-5797" b="-869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Connector 40"/>
            <p:cNvCxnSpPr/>
            <p:nvPr/>
          </p:nvCxnSpPr>
          <p:spPr>
            <a:xfrm>
              <a:off x="6932197" y="1705547"/>
              <a:ext cx="17596" cy="8538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7241842" y="2112211"/>
                  <a:ext cx="41658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1842" y="2112211"/>
                  <a:ext cx="416589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3235" t="-2174" r="-4412" b="-869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TextBox 43"/>
            <p:cNvSpPr txBox="1"/>
            <p:nvPr/>
          </p:nvSpPr>
          <p:spPr>
            <a:xfrm>
              <a:off x="6175660" y="2479281"/>
              <a:ext cx="581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100</a:t>
              </a:r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6017797" y="1692847"/>
              <a:ext cx="17596" cy="8538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6327442" y="2099511"/>
                  <a:ext cx="4215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7442" y="2099511"/>
                  <a:ext cx="421526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3043" t="-2174" r="-4348" b="-869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7" name="TextBox 46"/>
          <p:cNvSpPr txBox="1"/>
          <p:nvPr/>
        </p:nvSpPr>
        <p:spPr>
          <a:xfrm>
            <a:off x="5981176" y="289103"/>
            <a:ext cx="901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/>
              <a:t>1</a:t>
            </a:r>
          </a:p>
        </p:txBody>
      </p:sp>
      <p:sp>
        <p:nvSpPr>
          <p:cNvPr id="4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/>
          <a:lstStyle/>
          <a:p>
            <a:r>
              <a:rPr lang="en-GB" dirty="0"/>
              <a:t>Computer Systems Fundamentals - 4COSC004W                                     Week01 Part 1/2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034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76300"/>
          </a:xfrm>
        </p:spPr>
        <p:txBody>
          <a:bodyPr/>
          <a:lstStyle/>
          <a:p>
            <a:r>
              <a:rPr lang="en-GB" dirty="0"/>
              <a:t>In this part we have covered: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Positional Number Systems</a:t>
            </a:r>
          </a:p>
          <a:p>
            <a:r>
              <a:rPr lang="en-GB" dirty="0"/>
              <a:t>Positive (unsigned) Integers</a:t>
            </a:r>
          </a:p>
          <a:p>
            <a:pPr lvl="1"/>
            <a:r>
              <a:rPr lang="en-GB" dirty="0"/>
              <a:t>Decimal / Denary – Base 10</a:t>
            </a:r>
          </a:p>
          <a:p>
            <a:pPr lvl="1"/>
            <a:r>
              <a:rPr lang="en-GB" dirty="0"/>
              <a:t>Binary  - Base 2</a:t>
            </a:r>
          </a:p>
          <a:p>
            <a:pPr lvl="1"/>
            <a:r>
              <a:rPr lang="en-GB" dirty="0"/>
              <a:t>Hexadecimal – Base 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/>
          <a:lstStyle/>
          <a:p>
            <a:r>
              <a:rPr lang="en-GB" dirty="0"/>
              <a:t>Computer Systems Fundamentals - 4COSC004W                                     Week01 Part 1/2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8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C93C4-6BE1-4120-AA51-75FD33A59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the next part we will cover: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3F83E-CB9F-4C0C-953B-E45C7B32E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Converting Denary to Binary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81157-5F07-48A4-9738-0E4B633E5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/>
          <a:lstStyle/>
          <a:p>
            <a:r>
              <a:rPr lang="en-GB" dirty="0"/>
              <a:t>Computer Systems Fundamentals - 4COSC004W                                     Week01 Part 1/2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76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6176" y="4787205"/>
            <a:ext cx="108176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© The University of Westminster (2023)</a:t>
            </a:r>
          </a:p>
          <a:p>
            <a:endParaRPr lang="en-GB" dirty="0"/>
          </a:p>
          <a:p>
            <a:r>
              <a:rPr lang="en-GB" sz="1600" dirty="0"/>
              <a:t>These slides have been edited reviewed and amended by Adem Coskun, Izzet Kale and George Charalambous.</a:t>
            </a:r>
          </a:p>
          <a:p>
            <a:r>
              <a:rPr lang="en-GB" sz="1600" dirty="0"/>
              <a:t>The right of Noam Weingarten to be identified as author of this work has been asserted by them in accordance with the Copyright, Designs and Patents Act 1988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4CCE8DB-A0EF-43F7-A324-CEC7E704249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371600" y="6453386"/>
            <a:ext cx="7802794" cy="196796"/>
          </a:xfrm>
        </p:spPr>
        <p:txBody>
          <a:bodyPr/>
          <a:lstStyle/>
          <a:p>
            <a:r>
              <a:rPr lang="en-GB" dirty="0"/>
              <a:t>Computer Systems Fundamentals - 4COSC004W                                     weingan@westminster.ac.uk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34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By the end of this part, you will: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Understand the concept of Positional Number Systems</a:t>
            </a:r>
          </a:p>
          <a:p>
            <a:r>
              <a:rPr lang="en-GB" dirty="0"/>
              <a:t>Be able to count and interpret natural numbers</a:t>
            </a:r>
          </a:p>
          <a:p>
            <a:pPr lvl="1"/>
            <a:r>
              <a:rPr lang="en-GB" dirty="0"/>
              <a:t>Positive (unsigned) Integers</a:t>
            </a:r>
          </a:p>
          <a:p>
            <a:r>
              <a:rPr lang="en-GB" dirty="0"/>
              <a:t>Understand the following number systems:</a:t>
            </a:r>
          </a:p>
          <a:p>
            <a:pPr lvl="1"/>
            <a:r>
              <a:rPr lang="en-GB" dirty="0"/>
              <a:t>Decimal / Denary – Base 10</a:t>
            </a:r>
          </a:p>
          <a:p>
            <a:pPr lvl="1"/>
            <a:r>
              <a:rPr lang="en-GB" dirty="0"/>
              <a:t>Binary  - Base 2</a:t>
            </a:r>
          </a:p>
          <a:p>
            <a:r>
              <a:rPr lang="en-GB" dirty="0"/>
              <a:t>Be able to count in Binary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/>
          <a:lstStyle/>
          <a:p>
            <a:r>
              <a:rPr lang="en-GB" dirty="0"/>
              <a:t>Computer Systems Fundamentals - 4COSC004W                                     Week01 Part 1/2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124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8516677" y="4295554"/>
            <a:ext cx="2711301" cy="648584"/>
          </a:xfrm>
          <a:prstGeom prst="rect">
            <a:avLst/>
          </a:prstGeom>
          <a:solidFill>
            <a:srgbClr val="FFFF0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FDE587-684A-413F-84DB-7BD594404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: Why use Binary?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890C1-D19A-4682-8240-5945F65AD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31056"/>
            <a:ext cx="9601200" cy="4954804"/>
          </a:xfrm>
        </p:spPr>
        <p:txBody>
          <a:bodyPr>
            <a:normAutofit/>
          </a:bodyPr>
          <a:lstStyle/>
          <a:p>
            <a:r>
              <a:rPr lang="en-GB" dirty="0"/>
              <a:t>Computer Systems use Binary to represent data (logic-0 and logic-1)</a:t>
            </a:r>
          </a:p>
          <a:p>
            <a:r>
              <a:rPr lang="en-GB" dirty="0"/>
              <a:t>Binary coding to code real-life signals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>
              <a:buNone/>
            </a:pPr>
            <a:endParaRPr lang="en-GB" dirty="0"/>
          </a:p>
          <a:p>
            <a:r>
              <a:rPr lang="en-GB" dirty="0"/>
              <a:t>Binary is used for Digital systems</a:t>
            </a:r>
          </a:p>
          <a:p>
            <a:pPr lvl="1"/>
            <a:r>
              <a:rPr lang="en-GB" dirty="0"/>
              <a:t>On/Off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3B8885-B5C7-4E8C-810C-24823335A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04633" y="6453386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/>
          <a:lstStyle/>
          <a:p>
            <a:r>
              <a:rPr lang="en-GB" dirty="0"/>
              <a:t>Computer Systems Fundamentals - 4COSC004W                                     Week01 Part 1/2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513132" y="4302638"/>
            <a:ext cx="271484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Binary coded Waveform with Noise. The code can still be acquired despite the distortion added.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509590" y="2534094"/>
            <a:ext cx="2711301" cy="648584"/>
          </a:xfrm>
          <a:prstGeom prst="rect">
            <a:avLst/>
          </a:prstGeom>
          <a:solidFill>
            <a:srgbClr val="FFFF0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516678" y="2690040"/>
            <a:ext cx="271484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An example to an Analog Waveform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509589" y="3405972"/>
            <a:ext cx="2711301" cy="648584"/>
          </a:xfrm>
          <a:prstGeom prst="rect">
            <a:avLst/>
          </a:prstGeom>
          <a:solidFill>
            <a:srgbClr val="FFFF0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506044" y="3508753"/>
            <a:ext cx="271484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Binary coded Waveform to represent digital information.</a:t>
            </a:r>
          </a:p>
        </p:txBody>
      </p:sp>
      <p:pic>
        <p:nvPicPr>
          <p:cNvPr id="1034" name="Picture 10" descr="Wave form examples:&#10;Analog waveform&#10;Binary coded WF&#10;Binary coded WF with Nois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7933" y="2314429"/>
            <a:ext cx="7787965" cy="2954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734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/>
      <p:bldP spid="17" grpId="0" animBg="1"/>
      <p:bldP spid="18" grpId="0"/>
      <p:bldP spid="19" grpId="0" animBg="1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145691" y="2484091"/>
            <a:ext cx="901700" cy="156966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9600" b="1" dirty="0"/>
              <a:t>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03300"/>
          </a:xfrm>
        </p:spPr>
        <p:txBody>
          <a:bodyPr/>
          <a:lstStyle/>
          <a:p>
            <a:r>
              <a:rPr lang="en-GB" dirty="0"/>
              <a:t>Decimal / Denary – Base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32279" y="2501583"/>
            <a:ext cx="901700" cy="156966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9600" b="1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6751" y="2501583"/>
            <a:ext cx="901700" cy="156966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9600" b="1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19760" y="2501583"/>
            <a:ext cx="901700" cy="156966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9600" b="1" dirty="0"/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51040" y="2501583"/>
            <a:ext cx="901700" cy="156966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9600" b="1" dirty="0"/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31255" y="2501583"/>
            <a:ext cx="901700" cy="156966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9600" b="1" dirty="0"/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72403" y="2501583"/>
            <a:ext cx="901700" cy="156966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9600" b="1" dirty="0"/>
              <a:t>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24400" y="2501583"/>
            <a:ext cx="901700" cy="156966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9600" b="1" dirty="0"/>
              <a:t>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76571" y="2501583"/>
            <a:ext cx="901700" cy="156966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9600" b="1" dirty="0"/>
              <a:t>7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33339" y="2484091"/>
            <a:ext cx="901700" cy="156966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9600" b="1" dirty="0"/>
              <a:t>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40045" y="2484091"/>
            <a:ext cx="901700" cy="156966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9600" b="1" dirty="0"/>
              <a:t>9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09226" y="2501583"/>
            <a:ext cx="901700" cy="156966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9600" b="1" dirty="0"/>
              <a:t>1</a:t>
            </a:r>
          </a:p>
        </p:txBody>
      </p:sp>
      <p:cxnSp>
        <p:nvCxnSpPr>
          <p:cNvPr id="20" name="Straight Connector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172200" y="1950098"/>
            <a:ext cx="0" cy="2724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074305" y="1934540"/>
            <a:ext cx="0" cy="2724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22573" y="1953202"/>
            <a:ext cx="0" cy="2724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3718FA2-441B-48AD-88BA-DD07BC076636}"/>
              </a:ext>
            </a:extLst>
          </p:cNvPr>
          <p:cNvSpPr txBox="1"/>
          <p:nvPr/>
        </p:nvSpPr>
        <p:spPr>
          <a:xfrm>
            <a:off x="5146221" y="2501583"/>
            <a:ext cx="901700" cy="156966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9600" b="1" dirty="0"/>
              <a:t>0</a:t>
            </a:r>
          </a:p>
        </p:txBody>
      </p:sp>
      <p:sp>
        <p:nvSpPr>
          <p:cNvPr id="2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/>
          <a:lstStyle/>
          <a:p>
            <a:r>
              <a:rPr lang="en-GB" dirty="0"/>
              <a:t>Computer Systems Fundamentals - 4COSC004W                                     Week01 Part 1/2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55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03300"/>
          </a:xfrm>
        </p:spPr>
        <p:txBody>
          <a:bodyPr/>
          <a:lstStyle/>
          <a:p>
            <a:r>
              <a:rPr lang="en-GB" dirty="0"/>
              <a:t>Decimal / Denary – Base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32279" y="2501583"/>
            <a:ext cx="901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1300" y="2499013"/>
            <a:ext cx="106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/>
              <a:t>1</a:t>
            </a:r>
          </a:p>
        </p:txBody>
      </p:sp>
      <p:grpSp>
        <p:nvGrpSpPr>
          <p:cNvPr id="8" name="Group 7" descr="Weightings of the digit positions">
            <a:extLst>
              <a:ext uri="{FF2B5EF4-FFF2-40B4-BE49-F238E27FC236}">
                <a16:creationId xmlns:a16="http://schemas.microsoft.com/office/drawing/2014/main" id="{2562B655-63E9-4F52-B445-F23E7EA82E8C}"/>
              </a:ext>
            </a:extLst>
          </p:cNvPr>
          <p:cNvGrpSpPr/>
          <p:nvPr/>
        </p:nvGrpSpPr>
        <p:grpSpPr>
          <a:xfrm>
            <a:off x="4050533" y="3936695"/>
            <a:ext cx="2043627" cy="545151"/>
            <a:chOff x="4050533" y="3936695"/>
            <a:chExt cx="2043627" cy="545151"/>
          </a:xfrm>
        </p:grpSpPr>
        <p:sp>
          <p:nvSpPr>
            <p:cNvPr id="14" name="TextBox 13"/>
            <p:cNvSpPr txBox="1"/>
            <p:nvPr/>
          </p:nvSpPr>
          <p:spPr>
            <a:xfrm>
              <a:off x="5486400" y="4112514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13104" y="4095234"/>
              <a:ext cx="446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10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4051300" y="4039518"/>
              <a:ext cx="203735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050533" y="3936695"/>
              <a:ext cx="3672" cy="2350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132024" y="3942207"/>
              <a:ext cx="3672" cy="2350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090488" y="3938535"/>
              <a:ext cx="3672" cy="2350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143040" y="3942207"/>
              <a:ext cx="3672" cy="2350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/>
          <a:lstStyle/>
          <a:p>
            <a:r>
              <a:rPr lang="en-GB" dirty="0"/>
              <a:t>Computer Systems Fundamentals - 4COSC004W                                     Week01 Part 1/2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054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03300"/>
          </a:xfrm>
        </p:spPr>
        <p:txBody>
          <a:bodyPr/>
          <a:lstStyle/>
          <a:p>
            <a:r>
              <a:rPr lang="en-GB" dirty="0"/>
              <a:t>Decimal / Denary – Base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32279" y="2501583"/>
            <a:ext cx="901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1300" y="2499013"/>
            <a:ext cx="106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/>
              <a:t>1</a:t>
            </a:r>
          </a:p>
        </p:txBody>
      </p:sp>
      <p:grpSp>
        <p:nvGrpSpPr>
          <p:cNvPr id="8" name="Group 7" descr="Weightings of digit positions">
            <a:extLst>
              <a:ext uri="{FF2B5EF4-FFF2-40B4-BE49-F238E27FC236}">
                <a16:creationId xmlns:a16="http://schemas.microsoft.com/office/drawing/2014/main" id="{39C63FC1-E0D1-4AF3-8B50-ACE098BB7E55}"/>
              </a:ext>
            </a:extLst>
          </p:cNvPr>
          <p:cNvGrpSpPr/>
          <p:nvPr/>
        </p:nvGrpSpPr>
        <p:grpSpPr>
          <a:xfrm>
            <a:off x="4051300" y="3844887"/>
            <a:ext cx="2042860" cy="1206161"/>
            <a:chOff x="4051300" y="3844887"/>
            <a:chExt cx="2042860" cy="1206161"/>
          </a:xfrm>
        </p:grpSpPr>
        <p:sp>
          <p:nvSpPr>
            <p:cNvPr id="14" name="TextBox 13"/>
            <p:cNvSpPr txBox="1"/>
            <p:nvPr/>
          </p:nvSpPr>
          <p:spPr>
            <a:xfrm>
              <a:off x="5486400" y="4681716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13104" y="4664436"/>
              <a:ext cx="446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382976" y="4297452"/>
                  <a:ext cx="41658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2976" y="4297452"/>
                  <a:ext cx="416589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3235" t="-2222" r="-4412" b="-888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Connector 17"/>
            <p:cNvCxnSpPr/>
            <p:nvPr/>
          </p:nvCxnSpPr>
          <p:spPr>
            <a:xfrm>
              <a:off x="4051300" y="4608720"/>
              <a:ext cx="203735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051300" y="3944039"/>
              <a:ext cx="2905" cy="7968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118100" y="3892627"/>
              <a:ext cx="17596" cy="8538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088655" y="3844887"/>
              <a:ext cx="5505" cy="8978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427745" y="4299291"/>
                  <a:ext cx="4215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7745" y="4299291"/>
                  <a:ext cx="421526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1429" t="-2174" r="-4286" b="-869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/>
          <a:lstStyle/>
          <a:p>
            <a:r>
              <a:rPr lang="en-GB" dirty="0"/>
              <a:t>Computer Systems Fundamentals - 4COSC004W                                     Week01 Part 1/2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92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03300"/>
          </a:xfrm>
        </p:spPr>
        <p:txBody>
          <a:bodyPr/>
          <a:lstStyle/>
          <a:p>
            <a:r>
              <a:rPr lang="en-GB" dirty="0"/>
              <a:t>Decimal / Denary – Base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32279" y="2501583"/>
            <a:ext cx="901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/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1300" y="2499013"/>
            <a:ext cx="106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/>
              <a:t>1</a:t>
            </a:r>
          </a:p>
        </p:txBody>
      </p:sp>
      <p:grpSp>
        <p:nvGrpSpPr>
          <p:cNvPr id="8" name="Group 7" descr="Weightings of digit positions">
            <a:extLst>
              <a:ext uri="{FF2B5EF4-FFF2-40B4-BE49-F238E27FC236}">
                <a16:creationId xmlns:a16="http://schemas.microsoft.com/office/drawing/2014/main" id="{5F908C1C-3592-48BE-9FDE-8AEBB4D4B8E3}"/>
              </a:ext>
            </a:extLst>
          </p:cNvPr>
          <p:cNvGrpSpPr/>
          <p:nvPr/>
        </p:nvGrpSpPr>
        <p:grpSpPr>
          <a:xfrm>
            <a:off x="2578100" y="3844887"/>
            <a:ext cx="3516060" cy="1206161"/>
            <a:chOff x="2578100" y="3844887"/>
            <a:chExt cx="3516060" cy="1206161"/>
          </a:xfrm>
        </p:grpSpPr>
        <p:sp>
          <p:nvSpPr>
            <p:cNvPr id="14" name="TextBox 13"/>
            <p:cNvSpPr txBox="1"/>
            <p:nvPr/>
          </p:nvSpPr>
          <p:spPr>
            <a:xfrm>
              <a:off x="5486400" y="4681716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13104" y="4664436"/>
              <a:ext cx="446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382976" y="4297452"/>
                  <a:ext cx="41658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2976" y="4297452"/>
                  <a:ext cx="416589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3235" t="-2222" r="-4412" b="-888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Connector 17"/>
            <p:cNvCxnSpPr/>
            <p:nvPr/>
          </p:nvCxnSpPr>
          <p:spPr>
            <a:xfrm flipV="1">
              <a:off x="2578100" y="4608720"/>
              <a:ext cx="3510555" cy="557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051300" y="3944039"/>
              <a:ext cx="2905" cy="7968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118100" y="3892627"/>
              <a:ext cx="17596" cy="8538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088655" y="3844887"/>
              <a:ext cx="5505" cy="8978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427745" y="4299291"/>
                  <a:ext cx="4215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7745" y="4299291"/>
                  <a:ext cx="421526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1429" t="-2174" r="-4286" b="-869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Connector 18"/>
            <p:cNvCxnSpPr/>
            <p:nvPr/>
          </p:nvCxnSpPr>
          <p:spPr>
            <a:xfrm>
              <a:off x="3143250" y="3969439"/>
              <a:ext cx="2905" cy="7968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347904" y="4670786"/>
              <a:ext cx="581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100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417776" y="4303802"/>
                  <a:ext cx="4215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7776" y="4303802"/>
                  <a:ext cx="42152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3043" t="-2222" r="-4348" b="-1111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TextBox 24"/>
          <p:cNvSpPr txBox="1"/>
          <p:nvPr/>
        </p:nvSpPr>
        <p:spPr>
          <a:xfrm>
            <a:off x="3098341" y="2533282"/>
            <a:ext cx="106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/>
              <a:t>2</a:t>
            </a:r>
          </a:p>
        </p:txBody>
      </p:sp>
      <p:sp>
        <p:nvSpPr>
          <p:cNvPr id="2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/>
          <a:lstStyle/>
          <a:p>
            <a:r>
              <a:rPr lang="en-GB" dirty="0"/>
              <a:t>Computer Systems Fundamentals - 4COSC004W                                     Week01 Part 1/2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832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415" y="3778345"/>
            <a:ext cx="2225842" cy="1204160"/>
          </a:xfrm>
        </p:spPr>
        <p:txBody>
          <a:bodyPr>
            <a:normAutofit fontScale="90000"/>
          </a:bodyPr>
          <a:lstStyle/>
          <a:p>
            <a:r>
              <a:rPr lang="en-GB" dirty="0"/>
              <a:t>Base 10</a:t>
            </a:r>
            <a:br>
              <a:rPr lang="en-GB" dirty="0"/>
            </a:br>
            <a:r>
              <a:rPr lang="en-GB" dirty="0"/>
              <a:t>Denary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98150" y="3338074"/>
            <a:ext cx="901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/>
              <a:t>0</a:t>
            </a:r>
          </a:p>
        </p:txBody>
      </p:sp>
      <p:grpSp>
        <p:nvGrpSpPr>
          <p:cNvPr id="9" name="Group 8" descr="Weightings of Digit positions">
            <a:extLst>
              <a:ext uri="{FF2B5EF4-FFF2-40B4-BE49-F238E27FC236}">
                <a16:creationId xmlns:a16="http://schemas.microsoft.com/office/drawing/2014/main" id="{DB97B5F4-FEAF-431E-A5A0-6172B07A947F}"/>
              </a:ext>
            </a:extLst>
          </p:cNvPr>
          <p:cNvGrpSpPr/>
          <p:nvPr/>
        </p:nvGrpSpPr>
        <p:grpSpPr>
          <a:xfrm>
            <a:off x="7954925" y="4468779"/>
            <a:ext cx="976060" cy="1206161"/>
            <a:chOff x="7897397" y="1607007"/>
            <a:chExt cx="976060" cy="1206161"/>
          </a:xfrm>
        </p:grpSpPr>
        <p:sp>
          <p:nvSpPr>
            <p:cNvPr id="14" name="TextBox 13"/>
            <p:cNvSpPr txBox="1"/>
            <p:nvPr/>
          </p:nvSpPr>
          <p:spPr>
            <a:xfrm>
              <a:off x="8265697" y="2443836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7897397" y="2369001"/>
              <a:ext cx="970555" cy="183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897397" y="1654747"/>
              <a:ext cx="17596" cy="8538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8867952" y="1607007"/>
              <a:ext cx="5505" cy="8978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8214593" y="1962682"/>
                  <a:ext cx="4215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4593" y="1962682"/>
                  <a:ext cx="42152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3043" t="-2174" r="-4348" b="-869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TextBox 25"/>
          <p:cNvSpPr txBox="1"/>
          <p:nvPr/>
        </p:nvSpPr>
        <p:spPr>
          <a:xfrm>
            <a:off x="7954493" y="504076"/>
            <a:ext cx="901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b="1" dirty="0"/>
              <a:t>0</a:t>
            </a:r>
          </a:p>
        </p:txBody>
      </p:sp>
      <p:grpSp>
        <p:nvGrpSpPr>
          <p:cNvPr id="10" name="Group 9" descr="Weightings of Bit positions">
            <a:extLst>
              <a:ext uri="{FF2B5EF4-FFF2-40B4-BE49-F238E27FC236}">
                <a16:creationId xmlns:a16="http://schemas.microsoft.com/office/drawing/2014/main" id="{E9DD4B6E-2204-444C-AA2B-EAC646103DB1}"/>
              </a:ext>
            </a:extLst>
          </p:cNvPr>
          <p:cNvGrpSpPr/>
          <p:nvPr/>
        </p:nvGrpSpPr>
        <p:grpSpPr>
          <a:xfrm>
            <a:off x="5440989" y="1907149"/>
            <a:ext cx="3516060" cy="1206161"/>
            <a:chOff x="5132980" y="1615294"/>
            <a:chExt cx="3516060" cy="1206161"/>
          </a:xfrm>
        </p:grpSpPr>
        <p:sp>
          <p:nvSpPr>
            <p:cNvPr id="28" name="TextBox 27"/>
            <p:cNvSpPr txBox="1"/>
            <p:nvPr/>
          </p:nvSpPr>
          <p:spPr>
            <a:xfrm>
              <a:off x="7969088" y="2452123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28144" y="2434843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6937856" y="2067859"/>
                  <a:ext cx="2883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7856" y="2067859"/>
                  <a:ext cx="28834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9149" t="-2174" r="-6383" b="-869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Connector 30"/>
            <p:cNvCxnSpPr/>
            <p:nvPr/>
          </p:nvCxnSpPr>
          <p:spPr>
            <a:xfrm flipV="1">
              <a:off x="5132980" y="2379127"/>
              <a:ext cx="3510555" cy="5571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606180" y="1714446"/>
              <a:ext cx="2905" cy="7968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7672980" y="1663034"/>
              <a:ext cx="17596" cy="8538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643535" y="1615294"/>
              <a:ext cx="5505" cy="8978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7982625" y="2069698"/>
                  <a:ext cx="2932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2625" y="2069698"/>
                  <a:ext cx="293285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6667" t="-2174" r="-8333" b="-869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Connector 35"/>
            <p:cNvCxnSpPr/>
            <p:nvPr/>
          </p:nvCxnSpPr>
          <p:spPr>
            <a:xfrm>
              <a:off x="5698130" y="1739846"/>
              <a:ext cx="2905" cy="7968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902784" y="2441193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5972656" y="2074209"/>
                  <a:ext cx="2932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2656" y="2074209"/>
                  <a:ext cx="29328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6667" t="-2174" r="-8333" b="-869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Title 1"/>
          <p:cNvSpPr txBox="1">
            <a:spLocks/>
          </p:cNvSpPr>
          <p:nvPr/>
        </p:nvSpPr>
        <p:spPr>
          <a:xfrm>
            <a:off x="1920415" y="935864"/>
            <a:ext cx="2225842" cy="13588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Base 2</a:t>
            </a:r>
          </a:p>
          <a:p>
            <a:r>
              <a:rPr lang="en-GB" dirty="0"/>
              <a:t>Binary</a:t>
            </a:r>
          </a:p>
        </p:txBody>
      </p:sp>
      <p:sp>
        <p:nvSpPr>
          <p:cNvPr id="2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/>
          <a:lstStyle/>
          <a:p>
            <a:r>
              <a:rPr lang="en-GB" dirty="0"/>
              <a:t>Computer Systems Fundamentals - 4COSC004W                                     Week01 Part 1/2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95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0.8|1|0.8|0.9|0.9"/>
</p:tagLst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8</TotalTime>
  <Words>923</Words>
  <Application>Microsoft Office PowerPoint</Application>
  <PresentationFormat>Widescreen</PresentationFormat>
  <Paragraphs>417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Franklin Gothic Book</vt:lpstr>
      <vt:lpstr>Cambria Math</vt:lpstr>
      <vt:lpstr>Calibri</vt:lpstr>
      <vt:lpstr>Crop</vt:lpstr>
      <vt:lpstr>Computer systems fundamentals ( 4COSC004w )</vt:lpstr>
      <vt:lpstr>The nature of numbers</vt:lpstr>
      <vt:lpstr>By the end of this part, you will:</vt:lpstr>
      <vt:lpstr>Binary : Why use Binary?</vt:lpstr>
      <vt:lpstr>Decimal / Denary – Base 10</vt:lpstr>
      <vt:lpstr>Decimal / Denary – Base 10</vt:lpstr>
      <vt:lpstr>Decimal / Denary – Base 10</vt:lpstr>
      <vt:lpstr>Decimal / Denary – Base 10</vt:lpstr>
      <vt:lpstr>Base 10 Denary</vt:lpstr>
      <vt:lpstr>Base 10 Denary</vt:lpstr>
      <vt:lpstr>Base 10 Denary</vt:lpstr>
      <vt:lpstr>Base 10 Denary</vt:lpstr>
      <vt:lpstr>Base 10 Denary</vt:lpstr>
      <vt:lpstr>Base 10 Denary</vt:lpstr>
      <vt:lpstr>Base 10 Denary</vt:lpstr>
      <vt:lpstr>Base 10 Denary</vt:lpstr>
      <vt:lpstr>Base 10 Denary</vt:lpstr>
      <vt:lpstr>An exercise for you:</vt:lpstr>
      <vt:lpstr>Base 10 Denary</vt:lpstr>
      <vt:lpstr>Tutorial exercise:</vt:lpstr>
      <vt:lpstr>Number System Triangle</vt:lpstr>
      <vt:lpstr>Hexadecimal table:</vt:lpstr>
      <vt:lpstr>Base 10 Denary</vt:lpstr>
      <vt:lpstr>Base 10 Denary</vt:lpstr>
      <vt:lpstr>In this part we have covered:</vt:lpstr>
      <vt:lpstr>In the next part we will cover:</vt:lpstr>
      <vt:lpstr>Thank you</vt:lpstr>
    </vt:vector>
  </TitlesOfParts>
  <Company>University of Westminster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fundamentals ( 4COSC004w )</dc:title>
  <dc:creator>Noam Weingarten</dc:creator>
  <cp:lastModifiedBy>Noam Weingarten</cp:lastModifiedBy>
  <cp:revision>185</cp:revision>
  <cp:lastPrinted>2017-09-27T17:14:41Z</cp:lastPrinted>
  <dcterms:created xsi:type="dcterms:W3CDTF">2016-07-07T12:24:10Z</dcterms:created>
  <dcterms:modified xsi:type="dcterms:W3CDTF">2023-08-16T09:31:04Z</dcterms:modified>
</cp:coreProperties>
</file>